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 id="2147483739" r:id="rId3"/>
  </p:sldMasterIdLst>
  <p:notesMasterIdLst>
    <p:notesMasterId r:id="rId98"/>
  </p:notesMasterIdLst>
  <p:handoutMasterIdLst>
    <p:handoutMasterId r:id="rId99"/>
  </p:handoutMasterIdLst>
  <p:sldIdLst>
    <p:sldId id="429" r:id="rId4"/>
    <p:sldId id="269" r:id="rId5"/>
    <p:sldId id="299" r:id="rId6"/>
    <p:sldId id="400" r:id="rId7"/>
    <p:sldId id="401" r:id="rId8"/>
    <p:sldId id="539" r:id="rId9"/>
    <p:sldId id="575" r:id="rId10"/>
    <p:sldId id="612" r:id="rId11"/>
    <p:sldId id="613" r:id="rId12"/>
    <p:sldId id="614" r:id="rId13"/>
    <p:sldId id="546" r:id="rId14"/>
    <p:sldId id="547" r:id="rId15"/>
    <p:sldId id="548" r:id="rId16"/>
    <p:sldId id="549" r:id="rId17"/>
    <p:sldId id="540" r:id="rId18"/>
    <p:sldId id="541" r:id="rId19"/>
    <p:sldId id="560" r:id="rId20"/>
    <p:sldId id="561" r:id="rId21"/>
    <p:sldId id="562" r:id="rId22"/>
    <p:sldId id="616" r:id="rId23"/>
    <p:sldId id="564" r:id="rId24"/>
    <p:sldId id="565" r:id="rId25"/>
    <p:sldId id="566" r:id="rId26"/>
    <p:sldId id="567" r:id="rId27"/>
    <p:sldId id="550" r:id="rId28"/>
    <p:sldId id="551" r:id="rId29"/>
    <p:sldId id="552" r:id="rId30"/>
    <p:sldId id="553" r:id="rId31"/>
    <p:sldId id="542" r:id="rId32"/>
    <p:sldId id="568" r:id="rId33"/>
    <p:sldId id="569" r:id="rId34"/>
    <p:sldId id="570" r:id="rId35"/>
    <p:sldId id="571" r:id="rId36"/>
    <p:sldId id="555" r:id="rId37"/>
    <p:sldId id="556" r:id="rId38"/>
    <p:sldId id="557" r:id="rId39"/>
    <p:sldId id="558" r:id="rId40"/>
    <p:sldId id="559" r:id="rId41"/>
    <p:sldId id="544" r:id="rId42"/>
    <p:sldId id="609" r:id="rId43"/>
    <p:sldId id="615" r:id="rId44"/>
    <p:sldId id="610" r:id="rId45"/>
    <p:sldId id="611" r:id="rId46"/>
    <p:sldId id="545" r:id="rId47"/>
    <p:sldId id="433" r:id="rId48"/>
    <p:sldId id="479" r:id="rId49"/>
    <p:sldId id="480" r:id="rId50"/>
    <p:sldId id="579" r:id="rId51"/>
    <p:sldId id="580" r:id="rId52"/>
    <p:sldId id="581" r:id="rId53"/>
    <p:sldId id="582" r:id="rId54"/>
    <p:sldId id="583" r:id="rId55"/>
    <p:sldId id="584" r:id="rId56"/>
    <p:sldId id="585" r:id="rId57"/>
    <p:sldId id="586" r:id="rId58"/>
    <p:sldId id="587" r:id="rId59"/>
    <p:sldId id="588" r:id="rId60"/>
    <p:sldId id="589" r:id="rId61"/>
    <p:sldId id="590" r:id="rId62"/>
    <p:sldId id="591" r:id="rId63"/>
    <p:sldId id="592" r:id="rId64"/>
    <p:sldId id="593" r:id="rId65"/>
    <p:sldId id="594" r:id="rId66"/>
    <p:sldId id="595" r:id="rId67"/>
    <p:sldId id="596" r:id="rId68"/>
    <p:sldId id="597" r:id="rId69"/>
    <p:sldId id="598" r:id="rId70"/>
    <p:sldId id="599" r:id="rId71"/>
    <p:sldId id="600" r:id="rId72"/>
    <p:sldId id="601" r:id="rId73"/>
    <p:sldId id="602" r:id="rId74"/>
    <p:sldId id="603" r:id="rId75"/>
    <p:sldId id="604" r:id="rId76"/>
    <p:sldId id="605" r:id="rId77"/>
    <p:sldId id="606" r:id="rId78"/>
    <p:sldId id="607" r:id="rId79"/>
    <p:sldId id="608" r:id="rId80"/>
    <p:sldId id="576" r:id="rId81"/>
    <p:sldId id="577" r:id="rId82"/>
    <p:sldId id="578" r:id="rId83"/>
    <p:sldId id="435" r:id="rId84"/>
    <p:sldId id="484" r:id="rId85"/>
    <p:sldId id="485" r:id="rId86"/>
    <p:sldId id="486" r:id="rId87"/>
    <p:sldId id="487" r:id="rId88"/>
    <p:sldId id="436" r:id="rId89"/>
    <p:sldId id="488" r:id="rId90"/>
    <p:sldId id="489" r:id="rId91"/>
    <p:sldId id="437" r:id="rId92"/>
    <p:sldId id="490" r:id="rId93"/>
    <p:sldId id="438" r:id="rId94"/>
    <p:sldId id="491" r:id="rId95"/>
    <p:sldId id="492" r:id="rId96"/>
    <p:sldId id="493" r:id="rId97"/>
  </p:sldIdLst>
  <p:sldSz cx="9144000" cy="6858000" type="screen4x3"/>
  <p:notesSz cx="6858000" cy="9144000"/>
  <p:custDataLst>
    <p:tags r:id="rId100"/>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Ackroyd, Jonathon, Springer Healthcare UK" initials="AJSHU"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DAE1EC"/>
    <a:srgbClr val="4D4D4D"/>
    <a:srgbClr val="DDDDDD"/>
    <a:srgbClr val="000000"/>
    <a:srgbClr val="2894FF"/>
    <a:srgbClr val="043882"/>
    <a:srgbClr val="C0C0C0"/>
    <a:srgbClr val="B60D27"/>
    <a:srgbClr val="E23A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showGuides="1">
      <p:cViewPr varScale="1">
        <p:scale>
          <a:sx n="66" d="100"/>
          <a:sy n="66" d="100"/>
        </p:scale>
        <p:origin x="-1344" y="-56"/>
      </p:cViewPr>
      <p:guideLst>
        <p:guide orient="horz" pos="4148"/>
        <p:guide orient="horz" pos="105"/>
        <p:guide orient="horz" pos="2160"/>
        <p:guide orient="horz" pos="731"/>
        <p:guide orient="horz" pos="952"/>
        <p:guide orient="horz" pos="3802"/>
        <p:guide pos="2880"/>
        <p:guide pos="233"/>
        <p:guide pos="5527"/>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14/06/2018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6/14/2018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2DE710-7D0D-4C72-87C0-C4B3BCC2802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084" b="16799"/>
          <a:stretch/>
        </p:blipFill>
        <p:spPr>
          <a:xfrm>
            <a:off x="-1"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238375" y="1705468"/>
            <a:ext cx="4667250" cy="738664"/>
          </a:xfrm>
          <a:prstGeom prst="rect">
            <a:avLst/>
          </a:prstGeom>
          <a:noFill/>
        </p:spPr>
        <p:txBody>
          <a:bodyPr wrap="square">
            <a:spAutoFit/>
          </a:bodyPr>
          <a:lstStyle/>
          <a:p>
            <a:pPr algn="ctr">
              <a:spcAft>
                <a:spcPts val="600"/>
              </a:spcAft>
            </a:pPr>
            <a:r>
              <a:rPr lang="en-GB" sz="2400" b="1" kern="0" dirty="0">
                <a:solidFill>
                  <a:schemeClr val="accent1"/>
                </a:solidFill>
                <a:effectLst/>
                <a:latin typeface="Arial"/>
                <a:cs typeface="Arial"/>
              </a:rPr>
              <a:t>2018 ASCO Annual Meeting</a:t>
            </a:r>
            <a:br>
              <a:rPr lang="en-GB" sz="2400" b="1" kern="0" dirty="0">
                <a:solidFill>
                  <a:schemeClr val="accent1"/>
                </a:solidFill>
                <a:effectLst/>
                <a:latin typeface="Arial"/>
                <a:cs typeface="Arial"/>
              </a:rPr>
            </a:br>
            <a:r>
              <a:rPr lang="en-US" b="0" dirty="0" smtClean="0">
                <a:solidFill>
                  <a:schemeClr val="accent1"/>
                </a:solidFill>
                <a:effectLst/>
                <a:latin typeface="Arial"/>
                <a:cs typeface="Arial"/>
              </a:rPr>
              <a:t>1–5 June 2018 </a:t>
            </a:r>
            <a:r>
              <a:rPr lang="en-US" b="0" dirty="0">
                <a:solidFill>
                  <a:schemeClr val="accent1"/>
                </a:solidFill>
                <a:effectLst/>
                <a:latin typeface="Arial"/>
                <a:cs typeface="Arial"/>
              </a:rPr>
              <a:t>| Chicago, USA</a:t>
            </a:r>
          </a:p>
        </p:txBody>
      </p:sp>
    </p:spTree>
    <p:extLst>
      <p:ext uri="{BB962C8B-B14F-4D97-AF65-F5344CB8AC3E}">
        <p14:creationId xmlns:p14="http://schemas.microsoft.com/office/powerpoint/2010/main" xmlns="" val="10726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506219"/>
            <a:ext cx="9144000" cy="46364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238375" y="1629268"/>
            <a:ext cx="4667250" cy="738664"/>
          </a:xfrm>
          <a:prstGeom prst="rect">
            <a:avLst/>
          </a:prstGeom>
          <a:noFill/>
        </p:spPr>
        <p:txBody>
          <a:bodyPr wrap="square">
            <a:spAutoFit/>
          </a:bodyPr>
          <a:lstStyle/>
          <a:p>
            <a:pPr algn="ctr">
              <a:spcAft>
                <a:spcPts val="600"/>
              </a:spcAft>
            </a:pPr>
            <a:r>
              <a:rPr lang="en-GB" sz="2400" b="1" kern="0" dirty="0">
                <a:solidFill>
                  <a:schemeClr val="tx2"/>
                </a:solidFill>
                <a:effectLst/>
                <a:latin typeface="Arial"/>
                <a:cs typeface="Arial"/>
              </a:rPr>
              <a:t>2018 ASCO Annual Meeting</a:t>
            </a:r>
            <a:br>
              <a:rPr lang="en-GB" sz="2400" b="1" kern="0" dirty="0">
                <a:solidFill>
                  <a:schemeClr val="tx2"/>
                </a:solidFill>
                <a:effectLst/>
                <a:latin typeface="Arial"/>
                <a:cs typeface="Arial"/>
              </a:rPr>
            </a:br>
            <a:r>
              <a:rPr lang="en-US" b="0" dirty="0" smtClean="0">
                <a:solidFill>
                  <a:schemeClr val="tx2"/>
                </a:solidFill>
                <a:effectLst/>
                <a:latin typeface="Arial"/>
                <a:cs typeface="Arial"/>
              </a:rPr>
              <a:t>1–5 </a:t>
            </a:r>
            <a:r>
              <a:rPr lang="en-US" b="0" dirty="0">
                <a:solidFill>
                  <a:schemeClr val="tx2"/>
                </a:solidFill>
                <a:effectLst/>
                <a:latin typeface="Arial"/>
                <a:cs typeface="Arial"/>
              </a:rPr>
              <a:t>June </a:t>
            </a:r>
            <a:r>
              <a:rPr lang="en-US" b="0" dirty="0" smtClean="0">
                <a:solidFill>
                  <a:schemeClr val="tx2"/>
                </a:solidFill>
                <a:effectLst/>
                <a:latin typeface="Arial"/>
                <a:cs typeface="Arial"/>
              </a:rPr>
              <a:t>2018 | </a:t>
            </a:r>
            <a:r>
              <a:rPr lang="en-US" b="0" dirty="0">
                <a:solidFill>
                  <a:schemeClr val="tx2"/>
                </a:solidFill>
                <a:effectLst/>
                <a:latin typeface="Arial"/>
                <a:cs typeface="Arial"/>
              </a:rPr>
              <a:t>Chicago, USA</a:t>
            </a:r>
          </a:p>
        </p:txBody>
      </p:sp>
      <p:sp>
        <p:nvSpPr>
          <p:cNvPr id="2" name="Rectangle 1"/>
          <p:cNvSpPr/>
          <p:nvPr userDrawn="1"/>
        </p:nvSpPr>
        <p:spPr>
          <a:xfrm>
            <a:off x="0" y="6045034"/>
            <a:ext cx="9144000" cy="838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52616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4583" b="20104"/>
          <a:stretch/>
        </p:blipFill>
        <p:spPr>
          <a:xfrm>
            <a:off x="0" y="1428749"/>
            <a:ext cx="9144000" cy="4591049"/>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en-GB" sz="2400" b="1" kern="0" dirty="0">
                <a:solidFill>
                  <a:srgbClr val="FFFFFF"/>
                </a:solidFill>
                <a:latin typeface="Arial"/>
                <a:cs typeface="Arial"/>
              </a:rPr>
              <a:t>2017 ASCO ANNUAL MEETING</a:t>
            </a:r>
          </a:p>
          <a:p>
            <a:pPr algn="ctr">
              <a:defRPr/>
            </a:pPr>
            <a:r>
              <a:rPr lang="en-US" sz="2000" dirty="0">
                <a:solidFill>
                  <a:srgbClr val="FFFFFF"/>
                </a:solidFill>
                <a:latin typeface="Arial"/>
                <a:cs typeface="Arial"/>
              </a:rPr>
              <a:t>2–6 June 2017 | Chicago, USA</a:t>
            </a:r>
          </a:p>
        </p:txBody>
      </p:sp>
    </p:spTree>
    <p:extLst>
      <p:ext uri="{BB962C8B-B14F-4D97-AF65-F5344CB8AC3E}">
        <p14:creationId xmlns:p14="http://schemas.microsoft.com/office/powerpoint/2010/main" xmlns="" val="4232472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3531044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319122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42222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56745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142456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730C2C8B-B597-41E4-996C-E0BE50E0BC46}"/>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095" t="19116" b="15058"/>
          <a:stretch/>
        </p:blipFill>
        <p:spPr>
          <a:xfrm>
            <a:off x="-3"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327275" y="1702293"/>
            <a:ext cx="4667250" cy="738664"/>
          </a:xfrm>
          <a:prstGeom prst="rect">
            <a:avLst/>
          </a:prstGeom>
          <a:noFill/>
        </p:spPr>
        <p:txBody>
          <a:bodyPr wrap="square">
            <a:spAutoFit/>
          </a:bodyPr>
          <a:lstStyle/>
          <a:p>
            <a:pPr algn="ctr">
              <a:spcAft>
                <a:spcPts val="600"/>
              </a:spcAft>
            </a:pPr>
            <a:r>
              <a:rPr lang="en-GB" sz="2400" b="1" kern="0" dirty="0">
                <a:solidFill>
                  <a:schemeClr val="accent1"/>
                </a:solidFill>
                <a:effectLst/>
                <a:latin typeface="Arial"/>
                <a:cs typeface="Arial"/>
              </a:rPr>
              <a:t>2018 ASCO Annual Meeting</a:t>
            </a:r>
            <a:br>
              <a:rPr lang="en-GB" sz="2400" b="1" kern="0" dirty="0">
                <a:solidFill>
                  <a:schemeClr val="accent1"/>
                </a:solidFill>
                <a:effectLst/>
                <a:latin typeface="Arial"/>
                <a:cs typeface="Arial"/>
              </a:rPr>
            </a:br>
            <a:r>
              <a:rPr lang="en-US" b="0" dirty="0" smtClean="0">
                <a:solidFill>
                  <a:schemeClr val="accent1"/>
                </a:solidFill>
                <a:effectLst/>
                <a:latin typeface="Arial"/>
                <a:cs typeface="Arial"/>
              </a:rPr>
              <a:t>1–5 </a:t>
            </a:r>
            <a:r>
              <a:rPr lang="en-US" b="0" dirty="0">
                <a:solidFill>
                  <a:schemeClr val="accent1"/>
                </a:solidFill>
                <a:effectLst/>
                <a:latin typeface="Arial"/>
                <a:cs typeface="Arial"/>
              </a:rPr>
              <a:t>June </a:t>
            </a:r>
            <a:r>
              <a:rPr lang="en-US" b="0" dirty="0" smtClean="0">
                <a:solidFill>
                  <a:schemeClr val="accent1"/>
                </a:solidFill>
                <a:effectLst/>
                <a:latin typeface="Arial"/>
                <a:cs typeface="Arial"/>
              </a:rPr>
              <a:t>2018 | </a:t>
            </a:r>
            <a:r>
              <a:rPr lang="en-US" b="0" dirty="0">
                <a:solidFill>
                  <a:schemeClr val="accent1"/>
                </a:solidFill>
                <a:effectLst/>
                <a:latin typeface="Arial"/>
                <a:cs typeface="Arial"/>
              </a:rPr>
              <a:t>Chicago, USA</a:t>
            </a:r>
          </a:p>
        </p:txBody>
      </p:sp>
    </p:spTree>
    <p:extLst>
      <p:ext uri="{BB962C8B-B14F-4D97-AF65-F5344CB8AC3E}">
        <p14:creationId xmlns:p14="http://schemas.microsoft.com/office/powerpoint/2010/main" xmlns="" val="34943893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94463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3772897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6509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2DE710-7D0D-4C72-87C0-C4B3BCC2802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084" b="16799"/>
          <a:stretch/>
        </p:blipFill>
        <p:spPr>
          <a:xfrm>
            <a:off x="-1"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238375" y="1705468"/>
            <a:ext cx="4667250" cy="738664"/>
          </a:xfrm>
          <a:prstGeom prst="rect">
            <a:avLst/>
          </a:prstGeom>
          <a:noFill/>
        </p:spPr>
        <p:txBody>
          <a:bodyPr wrap="square">
            <a:spAutoFit/>
          </a:bodyPr>
          <a:lstStyle/>
          <a:p>
            <a:pPr algn="ctr">
              <a:spcAft>
                <a:spcPts val="600"/>
              </a:spcAft>
            </a:pPr>
            <a:r>
              <a:rPr lang="en-GB" sz="2400" b="1" kern="0" dirty="0">
                <a:solidFill>
                  <a:srgbClr val="043882"/>
                </a:solidFill>
                <a:latin typeface="Arial"/>
                <a:cs typeface="Arial"/>
              </a:rPr>
              <a:t>2018 ASCO Annual Meeting</a:t>
            </a:r>
            <a:br>
              <a:rPr lang="en-GB" sz="2400" b="1" kern="0" dirty="0">
                <a:solidFill>
                  <a:srgbClr val="043882"/>
                </a:solidFill>
                <a:latin typeface="Arial"/>
                <a:cs typeface="Arial"/>
              </a:rPr>
            </a:br>
            <a:r>
              <a:rPr lang="en-US" dirty="0">
                <a:solidFill>
                  <a:srgbClr val="043882"/>
                </a:solidFill>
                <a:latin typeface="Arial"/>
                <a:cs typeface="Arial"/>
              </a:rPr>
              <a:t>1–5 June 2018 | Chicago, USA</a:t>
            </a:r>
          </a:p>
        </p:txBody>
      </p:sp>
    </p:spTree>
    <p:extLst>
      <p:ext uri="{BB962C8B-B14F-4D97-AF65-F5344CB8AC3E}">
        <p14:creationId xmlns:p14="http://schemas.microsoft.com/office/powerpoint/2010/main" xmlns="" val="3112105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1506219"/>
            <a:ext cx="9144000" cy="46364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238375" y="1629268"/>
            <a:ext cx="4667250" cy="738664"/>
          </a:xfrm>
          <a:prstGeom prst="rect">
            <a:avLst/>
          </a:prstGeom>
          <a:noFill/>
        </p:spPr>
        <p:txBody>
          <a:bodyPr wrap="square">
            <a:spAutoFit/>
          </a:bodyPr>
          <a:lstStyle/>
          <a:p>
            <a:pPr algn="ctr">
              <a:spcAft>
                <a:spcPts val="600"/>
              </a:spcAft>
            </a:pPr>
            <a:r>
              <a:rPr lang="en-GB" sz="2400" b="1" kern="0" dirty="0">
                <a:solidFill>
                  <a:srgbClr val="FFFFFF"/>
                </a:solidFill>
                <a:latin typeface="Arial"/>
                <a:cs typeface="Arial"/>
              </a:rPr>
              <a:t>2018 ASCO Annual Meeting</a:t>
            </a:r>
            <a:br>
              <a:rPr lang="en-GB" sz="2400" b="1" kern="0" dirty="0">
                <a:solidFill>
                  <a:srgbClr val="FFFFFF"/>
                </a:solidFill>
                <a:latin typeface="Arial"/>
                <a:cs typeface="Arial"/>
              </a:rPr>
            </a:br>
            <a:r>
              <a:rPr lang="en-US" dirty="0">
                <a:solidFill>
                  <a:srgbClr val="FFFFFF"/>
                </a:solidFill>
                <a:latin typeface="Arial"/>
                <a:cs typeface="Arial"/>
              </a:rPr>
              <a:t>1–5 June 2018 | Chicago, USA</a:t>
            </a:r>
          </a:p>
        </p:txBody>
      </p:sp>
      <p:sp>
        <p:nvSpPr>
          <p:cNvPr id="2" name="Rectangle 1"/>
          <p:cNvSpPr/>
          <p:nvPr userDrawn="1"/>
        </p:nvSpPr>
        <p:spPr>
          <a:xfrm>
            <a:off x="0" y="6045034"/>
            <a:ext cx="9144000" cy="838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65342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730C2C8B-B597-41E4-996C-E0BE50E0BC46}"/>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3095" t="19116" b="15058"/>
          <a:stretch/>
        </p:blipFill>
        <p:spPr>
          <a:xfrm>
            <a:off x="-3" y="1460500"/>
            <a:ext cx="9143999"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327275" y="1702293"/>
            <a:ext cx="4667250" cy="738664"/>
          </a:xfrm>
          <a:prstGeom prst="rect">
            <a:avLst/>
          </a:prstGeom>
          <a:noFill/>
        </p:spPr>
        <p:txBody>
          <a:bodyPr wrap="square">
            <a:spAutoFit/>
          </a:bodyPr>
          <a:lstStyle/>
          <a:p>
            <a:pPr algn="ctr">
              <a:spcAft>
                <a:spcPts val="600"/>
              </a:spcAft>
            </a:pPr>
            <a:r>
              <a:rPr lang="en-GB" sz="2400" b="1" kern="0" dirty="0">
                <a:solidFill>
                  <a:srgbClr val="043882"/>
                </a:solidFill>
                <a:latin typeface="Arial"/>
                <a:cs typeface="Arial"/>
              </a:rPr>
              <a:t>2018 ASCO Annual Meeting</a:t>
            </a:r>
            <a:br>
              <a:rPr lang="en-GB" sz="2400" b="1" kern="0" dirty="0">
                <a:solidFill>
                  <a:srgbClr val="043882"/>
                </a:solidFill>
                <a:latin typeface="Arial"/>
                <a:cs typeface="Arial"/>
              </a:rPr>
            </a:br>
            <a:r>
              <a:rPr lang="en-US" dirty="0">
                <a:solidFill>
                  <a:srgbClr val="043882"/>
                </a:solidFill>
                <a:latin typeface="Arial"/>
                <a:cs typeface="Arial"/>
              </a:rPr>
              <a:t>1–5 June 2018 | Chicago, USA</a:t>
            </a:r>
          </a:p>
        </p:txBody>
      </p:sp>
    </p:spTree>
    <p:extLst>
      <p:ext uri="{BB962C8B-B14F-4D97-AF65-F5344CB8AC3E}">
        <p14:creationId xmlns:p14="http://schemas.microsoft.com/office/powerpoint/2010/main" xmlns="" val="2356838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D3840E1-D9CC-4EEA-8DEC-C2800C2B67E8}"/>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7231" r="12409" b="23269"/>
          <a:stretch/>
        </p:blipFill>
        <p:spPr>
          <a:xfrm>
            <a:off x="-2" y="1460499"/>
            <a:ext cx="9144002"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3143250" y="2095993"/>
            <a:ext cx="2857500" cy="1384995"/>
          </a:xfrm>
          <a:prstGeom prst="rect">
            <a:avLst/>
          </a:prstGeom>
          <a:noFill/>
        </p:spPr>
        <p:txBody>
          <a:bodyPr wrap="square">
            <a:spAutoFit/>
          </a:bodyPr>
          <a:lstStyle/>
          <a:p>
            <a:pPr algn="ctr">
              <a:spcAft>
                <a:spcPts val="600"/>
              </a:spcAft>
            </a:pPr>
            <a:r>
              <a:rPr lang="en-GB" sz="2400" b="1" kern="0" dirty="0">
                <a:solidFill>
                  <a:srgbClr val="043882"/>
                </a:solidFill>
                <a:latin typeface="Arial"/>
                <a:cs typeface="Arial"/>
              </a:rPr>
              <a:t>2018 ASCO </a:t>
            </a:r>
            <a:br>
              <a:rPr lang="en-GB" sz="2400" b="1" kern="0" dirty="0">
                <a:solidFill>
                  <a:srgbClr val="043882"/>
                </a:solidFill>
                <a:latin typeface="Arial"/>
                <a:cs typeface="Arial"/>
              </a:rPr>
            </a:br>
            <a:r>
              <a:rPr lang="en-GB" sz="2400" b="1" kern="0" dirty="0">
                <a:solidFill>
                  <a:srgbClr val="043882"/>
                </a:solidFill>
                <a:latin typeface="Arial"/>
                <a:cs typeface="Arial"/>
              </a:rPr>
              <a:t>Annual Meeting</a:t>
            </a:r>
            <a:br>
              <a:rPr lang="en-GB" sz="2400" b="1" kern="0" dirty="0">
                <a:solidFill>
                  <a:srgbClr val="043882"/>
                </a:solidFill>
                <a:latin typeface="Arial"/>
                <a:cs typeface="Arial"/>
              </a:rPr>
            </a:br>
            <a:r>
              <a:rPr lang="en-US" dirty="0">
                <a:solidFill>
                  <a:srgbClr val="043882"/>
                </a:solidFill>
                <a:latin typeface="Arial"/>
                <a:cs typeface="Arial"/>
              </a:rPr>
              <a:t>1–5 June 2018</a:t>
            </a:r>
            <a:br>
              <a:rPr lang="en-US" dirty="0">
                <a:solidFill>
                  <a:srgbClr val="043882"/>
                </a:solidFill>
                <a:latin typeface="Arial"/>
                <a:cs typeface="Arial"/>
              </a:rPr>
            </a:br>
            <a:r>
              <a:rPr lang="en-US" dirty="0">
                <a:solidFill>
                  <a:srgbClr val="043882"/>
                </a:solidFill>
                <a:latin typeface="Arial"/>
                <a:cs typeface="Arial"/>
              </a:rPr>
              <a:t>Chicago, USA</a:t>
            </a:r>
          </a:p>
        </p:txBody>
      </p:sp>
    </p:spTree>
    <p:extLst>
      <p:ext uri="{BB962C8B-B14F-4D97-AF65-F5344CB8AC3E}">
        <p14:creationId xmlns:p14="http://schemas.microsoft.com/office/powerpoint/2010/main" xmlns="" val="4129248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680791-EFED-43AE-A54F-348D3D5ED97E}"/>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4191" b="17878"/>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238375" y="1867393"/>
            <a:ext cx="4667250" cy="738664"/>
          </a:xfrm>
          <a:prstGeom prst="rect">
            <a:avLst/>
          </a:prstGeom>
          <a:noFill/>
        </p:spPr>
        <p:txBody>
          <a:bodyPr wrap="square">
            <a:spAutoFit/>
          </a:bodyPr>
          <a:lstStyle/>
          <a:p>
            <a:pPr algn="ctr">
              <a:spcAft>
                <a:spcPts val="600"/>
              </a:spcAft>
            </a:pPr>
            <a:r>
              <a:rPr lang="en-GB" sz="2400" b="1" kern="0" dirty="0">
                <a:solidFill>
                  <a:srgbClr val="043882"/>
                </a:solidFill>
                <a:latin typeface="Arial"/>
                <a:cs typeface="Arial"/>
              </a:rPr>
              <a:t>2018 ASCO Annual Meeting</a:t>
            </a:r>
            <a:br>
              <a:rPr lang="en-GB" sz="2400" b="1" kern="0" dirty="0">
                <a:solidFill>
                  <a:srgbClr val="043882"/>
                </a:solidFill>
                <a:latin typeface="Arial"/>
                <a:cs typeface="Arial"/>
              </a:rPr>
            </a:br>
            <a:r>
              <a:rPr lang="en-US" dirty="0">
                <a:solidFill>
                  <a:srgbClr val="043882"/>
                </a:solidFill>
                <a:latin typeface="Arial"/>
                <a:cs typeface="Arial"/>
              </a:rPr>
              <a:t>1–5 June 2018 | Chicago, USA</a:t>
            </a:r>
          </a:p>
        </p:txBody>
      </p:sp>
    </p:spTree>
    <p:extLst>
      <p:ext uri="{BB962C8B-B14F-4D97-AF65-F5344CB8AC3E}">
        <p14:creationId xmlns:p14="http://schemas.microsoft.com/office/powerpoint/2010/main" xmlns="" val="42140631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9656832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116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7D3840E1-D9CC-4EEA-8DEC-C2800C2B67E8}"/>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7231" r="12409" b="23269"/>
          <a:stretch/>
        </p:blipFill>
        <p:spPr>
          <a:xfrm>
            <a:off x="-2" y="1460499"/>
            <a:ext cx="9144002" cy="455929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3143250" y="2095993"/>
            <a:ext cx="2857500" cy="1384995"/>
          </a:xfrm>
          <a:prstGeom prst="rect">
            <a:avLst/>
          </a:prstGeom>
          <a:noFill/>
        </p:spPr>
        <p:txBody>
          <a:bodyPr wrap="square">
            <a:spAutoFit/>
          </a:bodyPr>
          <a:lstStyle/>
          <a:p>
            <a:pPr algn="ctr">
              <a:spcAft>
                <a:spcPts val="600"/>
              </a:spcAft>
            </a:pPr>
            <a:r>
              <a:rPr lang="en-GB" sz="2400" b="1" kern="0" dirty="0">
                <a:solidFill>
                  <a:schemeClr val="bg1"/>
                </a:solidFill>
                <a:effectLst/>
                <a:latin typeface="Arial"/>
                <a:cs typeface="Arial"/>
              </a:rPr>
              <a:t>2018 ASCO </a:t>
            </a:r>
            <a:br>
              <a:rPr lang="en-GB" sz="2400" b="1" kern="0" dirty="0">
                <a:solidFill>
                  <a:schemeClr val="bg1"/>
                </a:solidFill>
                <a:effectLst/>
                <a:latin typeface="Arial"/>
                <a:cs typeface="Arial"/>
              </a:rPr>
            </a:br>
            <a:r>
              <a:rPr lang="en-GB" sz="2400" b="1" kern="0" dirty="0">
                <a:solidFill>
                  <a:schemeClr val="bg1"/>
                </a:solidFill>
                <a:effectLst/>
                <a:latin typeface="Arial"/>
                <a:cs typeface="Arial"/>
              </a:rPr>
              <a:t>Annual Meeting</a:t>
            </a:r>
            <a:br>
              <a:rPr lang="en-GB" sz="2400" b="1" kern="0" dirty="0">
                <a:solidFill>
                  <a:schemeClr val="bg1"/>
                </a:solidFill>
                <a:effectLst/>
                <a:latin typeface="Arial"/>
                <a:cs typeface="Arial"/>
              </a:rPr>
            </a:br>
            <a:r>
              <a:rPr lang="en-US" b="0" dirty="0" smtClean="0">
                <a:solidFill>
                  <a:schemeClr val="bg1"/>
                </a:solidFill>
                <a:effectLst/>
                <a:latin typeface="Arial"/>
                <a:cs typeface="Arial"/>
              </a:rPr>
              <a:t>1–5 </a:t>
            </a:r>
            <a:r>
              <a:rPr lang="en-US" b="0" dirty="0">
                <a:solidFill>
                  <a:schemeClr val="bg1"/>
                </a:solidFill>
                <a:effectLst/>
                <a:latin typeface="Arial"/>
                <a:cs typeface="Arial"/>
              </a:rPr>
              <a:t>June </a:t>
            </a:r>
            <a:r>
              <a:rPr lang="en-US" b="0" dirty="0" smtClean="0">
                <a:solidFill>
                  <a:schemeClr val="bg1"/>
                </a:solidFill>
                <a:effectLst/>
                <a:latin typeface="Arial"/>
                <a:cs typeface="Arial"/>
              </a:rPr>
              <a:t>2018</a:t>
            </a:r>
            <a:r>
              <a:rPr lang="en-US" b="0" dirty="0">
                <a:solidFill>
                  <a:schemeClr val="bg1"/>
                </a:solidFill>
                <a:effectLst/>
                <a:latin typeface="Arial"/>
                <a:cs typeface="Arial"/>
              </a:rPr>
              <a:t/>
            </a:r>
            <a:br>
              <a:rPr lang="en-US" b="0" dirty="0">
                <a:solidFill>
                  <a:schemeClr val="bg1"/>
                </a:solidFill>
                <a:effectLst/>
                <a:latin typeface="Arial"/>
                <a:cs typeface="Arial"/>
              </a:rPr>
            </a:br>
            <a:r>
              <a:rPr lang="en-US" b="0" dirty="0">
                <a:solidFill>
                  <a:schemeClr val="bg1"/>
                </a:solidFill>
                <a:effectLst/>
                <a:latin typeface="Arial"/>
                <a:cs typeface="Arial"/>
              </a:rPr>
              <a:t>Chicago, USA</a:t>
            </a:r>
          </a:p>
        </p:txBody>
      </p:sp>
    </p:spTree>
    <p:extLst>
      <p:ext uri="{BB962C8B-B14F-4D97-AF65-F5344CB8AC3E}">
        <p14:creationId xmlns:p14="http://schemas.microsoft.com/office/powerpoint/2010/main" xmlns="" val="1653643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52347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745723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649307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782209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0861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86923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1541600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186138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en-GB" sz="2400" b="1" kern="0" dirty="0">
                <a:solidFill>
                  <a:srgbClr val="FFFFFF"/>
                </a:solidFill>
                <a:latin typeface="Arial"/>
                <a:cs typeface="Arial"/>
              </a:rPr>
              <a:t>ESMO 2017 CONGRESS</a:t>
            </a:r>
          </a:p>
          <a:p>
            <a:pPr algn="ctr">
              <a:defRPr/>
            </a:pPr>
            <a:r>
              <a:rPr lang="en-US" sz="2000" dirty="0">
                <a:solidFill>
                  <a:srgbClr val="FFFFFF"/>
                </a:solidFill>
                <a:latin typeface="Arial"/>
                <a:cs typeface="Arial"/>
              </a:rPr>
              <a:t>8–12 September 2017 | Madrid, Spain</a:t>
            </a:r>
          </a:p>
        </p:txBody>
      </p:sp>
    </p:spTree>
    <p:extLst>
      <p:ext uri="{BB962C8B-B14F-4D97-AF65-F5344CB8AC3E}">
        <p14:creationId xmlns:p14="http://schemas.microsoft.com/office/powerpoint/2010/main" xmlns="" val="6884004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77590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680791-EFED-43AE-A54F-348D3D5ED97E}"/>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4191" b="17878"/>
          <a:stretch/>
        </p:blipFill>
        <p:spPr>
          <a:xfrm>
            <a:off x="-2"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xmlns="" id="{555D356C-CCA3-4F44-8304-CD5704769B5D}"/>
              </a:ext>
            </a:extLst>
          </p:cNvPr>
          <p:cNvSpPr/>
          <p:nvPr userDrawn="1"/>
        </p:nvSpPr>
        <p:spPr>
          <a:xfrm>
            <a:off x="2238375" y="1867393"/>
            <a:ext cx="4667250" cy="738664"/>
          </a:xfrm>
          <a:prstGeom prst="rect">
            <a:avLst/>
          </a:prstGeom>
          <a:noFill/>
        </p:spPr>
        <p:txBody>
          <a:bodyPr wrap="square">
            <a:spAutoFit/>
          </a:bodyPr>
          <a:lstStyle/>
          <a:p>
            <a:pPr algn="ctr">
              <a:spcAft>
                <a:spcPts val="600"/>
              </a:spcAft>
            </a:pPr>
            <a:r>
              <a:rPr lang="en-GB" sz="2400" b="1" kern="0" dirty="0">
                <a:solidFill>
                  <a:schemeClr val="accent1"/>
                </a:solidFill>
                <a:effectLst/>
                <a:latin typeface="Arial"/>
                <a:cs typeface="Arial"/>
              </a:rPr>
              <a:t>2018 ASCO Annual Meeting</a:t>
            </a:r>
            <a:br>
              <a:rPr lang="en-GB" sz="2400" b="1" kern="0" dirty="0">
                <a:solidFill>
                  <a:schemeClr val="accent1"/>
                </a:solidFill>
                <a:effectLst/>
                <a:latin typeface="Arial"/>
                <a:cs typeface="Arial"/>
              </a:rPr>
            </a:br>
            <a:r>
              <a:rPr lang="en-US" b="0" dirty="0" smtClean="0">
                <a:solidFill>
                  <a:schemeClr val="accent1"/>
                </a:solidFill>
                <a:effectLst/>
                <a:latin typeface="Arial"/>
                <a:cs typeface="Arial"/>
              </a:rPr>
              <a:t>1–5 </a:t>
            </a:r>
            <a:r>
              <a:rPr lang="en-US" b="0" dirty="0">
                <a:solidFill>
                  <a:schemeClr val="accent1"/>
                </a:solidFill>
                <a:effectLst/>
                <a:latin typeface="Arial"/>
                <a:cs typeface="Arial"/>
              </a:rPr>
              <a:t>June </a:t>
            </a:r>
            <a:r>
              <a:rPr lang="en-US" b="0" dirty="0" smtClean="0">
                <a:solidFill>
                  <a:schemeClr val="accent1"/>
                </a:solidFill>
                <a:effectLst/>
                <a:latin typeface="Arial"/>
                <a:cs typeface="Arial"/>
              </a:rPr>
              <a:t>2018 | </a:t>
            </a:r>
            <a:r>
              <a:rPr lang="en-US" b="0" dirty="0">
                <a:solidFill>
                  <a:schemeClr val="accent1"/>
                </a:solidFill>
                <a:effectLst/>
                <a:latin typeface="Arial"/>
                <a:cs typeface="Arial"/>
              </a:rPr>
              <a:t>Chicago, USA</a:t>
            </a:r>
          </a:p>
        </p:txBody>
      </p:sp>
    </p:spTree>
    <p:extLst>
      <p:ext uri="{BB962C8B-B14F-4D97-AF65-F5344CB8AC3E}">
        <p14:creationId xmlns:p14="http://schemas.microsoft.com/office/powerpoint/2010/main" xmlns="" val="10830886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118171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81354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latin typeface="Arial"/>
                <a:cs typeface="Arial"/>
              </a:rPr>
              <a:t>Supported by Eli Lilly and Company.</a:t>
            </a:r>
          </a:p>
          <a:p>
            <a:pPr algn="r">
              <a:spcBef>
                <a:spcPct val="20000"/>
              </a:spcBef>
              <a:buFont typeface="Arial"/>
              <a:buNone/>
              <a:defRPr/>
            </a:pPr>
            <a:r>
              <a:rPr lang="en-US" sz="1000" dirty="0">
                <a:solidFill>
                  <a:srgbClr val="363636"/>
                </a:solidFill>
                <a:latin typeface="Arial"/>
                <a:cs typeface="Aria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382476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212356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91584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47899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10843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heme" Target="../theme/theme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2" r:id="rId2"/>
    <p:sldLayoutId id="2147483701" r:id="rId3"/>
    <p:sldLayoutId id="2147483703" r:id="rId4"/>
    <p:sldLayoutId id="2147483704" r:id="rId5"/>
    <p:sldLayoutId id="2147483656" r:id="rId6"/>
    <p:sldLayoutId id="2147483650" r:id="rId7"/>
    <p:sldLayoutId id="2147483664" r:id="rId8"/>
    <p:sldLayoutId id="2147483651" r:id="rId9"/>
    <p:sldLayoutId id="2147483652" r:id="rId10"/>
    <p:sldLayoutId id="2147483654" r:id="rId11"/>
    <p:sldLayoutId id="2147483655" r:id="rId12"/>
    <p:sldLayoutId id="2147483687" r:id="rId13"/>
    <p:sldLayoutId id="2147483688" r:id="rId14"/>
    <p:sldLayoutId id="2147483690" r:id="rId15"/>
    <p:sldLayoutId id="2147483694" r:id="rId16"/>
    <p:sldLayoutId id="2147483697" r:id="rId17"/>
    <p:sldLayoutId id="2147483698" r:id="rId18"/>
    <p:sldLayoutId id="2147483700" r:id="rId19"/>
    <p:sldLayoutId id="2147483675" r:id="rId20"/>
    <p:sldLayoutId id="2147483678" r:id="rId21"/>
    <p:sldLayoutId id="2147483679" r:id="rId22"/>
    <p:sldLayoutId id="2147483681" r:id="rId2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867886438"/>
      </p:ext>
    </p:extLst>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645646113"/>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39.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slide" Target="slide29.xml"/><Relationship Id="rId5" Type="http://schemas.openxmlformats.org/officeDocument/2006/relationships/slide" Target="slide16.xml"/><Relationship Id="rId4" Type="http://schemas.openxmlformats.org/officeDocument/2006/relationships/slide" Target="slide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2018</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xmlns="" val="119924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4062</a:t>
            </a:r>
            <a:r>
              <a:rPr lang="en-GB" dirty="0"/>
              <a:t>: Pembrolizumab (</a:t>
            </a:r>
            <a:r>
              <a:rPr lang="en-GB" dirty="0" err="1"/>
              <a:t>pembro</a:t>
            </a:r>
            <a:r>
              <a:rPr lang="en-GB" dirty="0"/>
              <a:t>) vs paclitaxel (PTX) for previously treated advanced gastric or gastroesophageal junction (G/GEJ) cancer: Phase 3 KEYNOTE-061 </a:t>
            </a:r>
            <a:r>
              <a:rPr lang="en-GB" dirty="0" smtClean="0"/>
              <a:t>trial – Fuchs CS,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en-GB" dirty="0" smtClean="0"/>
              <a:t>Presented</a:t>
            </a:r>
            <a:r>
              <a:rPr lang="fr-FR" dirty="0" smtClean="0"/>
              <a:t> by </a:t>
            </a:r>
            <a:r>
              <a:rPr lang="en-GB" dirty="0" err="1" smtClean="0"/>
              <a:t>Shitara</a:t>
            </a:r>
            <a:r>
              <a:rPr lang="en-GB" dirty="0" smtClean="0"/>
              <a:t> K</a:t>
            </a:r>
            <a:br>
              <a:rPr lang="en-GB" dirty="0" smtClean="0"/>
            </a:br>
            <a:r>
              <a:rPr lang="fr-FR" dirty="0" smtClean="0"/>
              <a:t>Fuchs CS,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4062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endParaRPr lang="en-GB" b="1"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pPr marL="0" indent="0">
              <a:buNone/>
            </a:pPr>
            <a:endParaRPr lang="en-GB" dirty="0"/>
          </a:p>
          <a:p>
            <a:pPr marL="0" indent="0">
              <a:spcBef>
                <a:spcPts val="1200"/>
              </a:spcBef>
              <a:spcAft>
                <a:spcPts val="200"/>
              </a:spcAft>
              <a:buNone/>
            </a:pPr>
            <a:r>
              <a:rPr lang="en-GB" b="1" dirty="0" smtClean="0"/>
              <a:t>Conclusions</a:t>
            </a:r>
          </a:p>
          <a:p>
            <a:pPr>
              <a:spcAft>
                <a:spcPts val="200"/>
              </a:spcAft>
            </a:pPr>
            <a:r>
              <a:rPr lang="en-GB" b="1" dirty="0" smtClean="0"/>
              <a:t>In </a:t>
            </a:r>
            <a:r>
              <a:rPr lang="en-GB" b="1" dirty="0"/>
              <a:t>previously treated patients with advanced gastric/GEJ </a:t>
            </a:r>
            <a:r>
              <a:rPr lang="en-GB" b="1" dirty="0" smtClean="0"/>
              <a:t>cancer, </a:t>
            </a:r>
            <a:r>
              <a:rPr lang="en-GB" b="1" dirty="0"/>
              <a:t>the pre-specified significance threshold for OS </a:t>
            </a:r>
            <a:r>
              <a:rPr lang="en-GB" b="1" dirty="0" smtClean="0"/>
              <a:t>was </a:t>
            </a:r>
            <a:r>
              <a:rPr lang="en-GB" b="1" dirty="0"/>
              <a:t>not </a:t>
            </a:r>
            <a:r>
              <a:rPr lang="en-GB" b="1" dirty="0" smtClean="0"/>
              <a:t>reached for pembrolizumab vs</a:t>
            </a:r>
            <a:r>
              <a:rPr lang="en-GB" b="1" dirty="0"/>
              <a:t>. paclitaxel </a:t>
            </a:r>
            <a:endParaRPr lang="en-GB" b="1" dirty="0" smtClean="0"/>
          </a:p>
          <a:p>
            <a:pPr>
              <a:spcAft>
                <a:spcPts val="200"/>
              </a:spcAft>
            </a:pPr>
            <a:r>
              <a:rPr lang="en-GB" b="1" dirty="0" smtClean="0"/>
              <a:t>Improvements in OS with pembrolizumab were greater in patients with ECOG PS 0 vs. 1, PD-L1 CPS ≥10 vs. &lt;1 or ≥1 and MSI-high tumours</a:t>
            </a:r>
          </a:p>
          <a:p>
            <a:pPr>
              <a:spcAft>
                <a:spcPts val="200"/>
              </a:spcAft>
            </a:pPr>
            <a:r>
              <a:rPr lang="en-GB" b="1" dirty="0" smtClean="0"/>
              <a:t>Pembrolizumab </a:t>
            </a:r>
            <a:r>
              <a:rPr lang="en-GB" b="1" dirty="0"/>
              <a:t>did </a:t>
            </a:r>
            <a:r>
              <a:rPr lang="en-GB" b="1" dirty="0" smtClean="0"/>
              <a:t>not improve PFS or ORR vs. paclitaxel although was associated with more durable responses</a:t>
            </a:r>
          </a:p>
          <a:p>
            <a:pPr>
              <a:spcAft>
                <a:spcPts val="200"/>
              </a:spcAft>
            </a:pPr>
            <a:r>
              <a:rPr lang="en-GB" b="1" dirty="0" smtClean="0"/>
              <a:t>Fewer TRAEs were reported with pembrolizumab vs. paclitaxel</a:t>
            </a:r>
          </a:p>
          <a:p>
            <a:endParaRPr lang="en-GB" b="1" dirty="0"/>
          </a:p>
        </p:txBody>
      </p:sp>
      <p:graphicFrame>
        <p:nvGraphicFramePr>
          <p:cNvPr id="9" name="Group 88"/>
          <p:cNvGraphicFramePr>
            <a:graphicFrameLocks noGrp="1"/>
          </p:cNvGraphicFramePr>
          <p:nvPr>
            <p:extLst>
              <p:ext uri="{D42A27DB-BD31-4B8C-83A1-F6EECF244321}">
                <p14:modId xmlns:p14="http://schemas.microsoft.com/office/powerpoint/2010/main" xmlns="" val="4187029230"/>
              </p:ext>
            </p:extLst>
          </p:nvPr>
        </p:nvGraphicFramePr>
        <p:xfrm>
          <a:off x="369888" y="1618916"/>
          <a:ext cx="8384496" cy="2366488"/>
        </p:xfrm>
        <a:graphic>
          <a:graphicData uri="http://schemas.openxmlformats.org/drawingml/2006/table">
            <a:tbl>
              <a:tblPr firstRow="1" bandRow="1">
                <a:tableStyleId>{69012ECD-51FC-41F1-AA8D-1B2483CD663E}</a:tableStyleId>
              </a:tblPr>
              <a:tblGrid>
                <a:gridCol w="3581010">
                  <a:extLst>
                    <a:ext uri="{9D8B030D-6E8A-4147-A177-3AD203B41FA5}">
                      <a16:colId xmlns:a16="http://schemas.microsoft.com/office/drawing/2014/main" xmlns="" val="20000"/>
                    </a:ext>
                  </a:extLst>
                </a:gridCol>
                <a:gridCol w="2401743">
                  <a:extLst>
                    <a:ext uri="{9D8B030D-6E8A-4147-A177-3AD203B41FA5}">
                      <a16:colId xmlns:a16="http://schemas.microsoft.com/office/drawing/2014/main" xmlns="" val="20001"/>
                    </a:ext>
                  </a:extLst>
                </a:gridCol>
                <a:gridCol w="2401743">
                  <a:extLst>
                    <a:ext uri="{9D8B030D-6E8A-4147-A177-3AD203B41FA5}">
                      <a16:colId xmlns:a16="http://schemas.microsoft.com/office/drawing/2014/main" xmlns="" val="20002"/>
                    </a:ext>
                  </a:extLst>
                </a:gridCol>
              </a:tblGrid>
              <a:tr h="3165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AEs in all patients,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Pembrolizumab (n=294)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Paclitaxel (n=276)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lang="en-GB" sz="1400" dirty="0" smtClean="0"/>
                        <a:t>TRAEs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155 (52.7)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232 (84.1)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1"/>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Grade 3–5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42 (14.3)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96 (34.8)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2"/>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Led to death</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 (1.0)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(0.4)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3"/>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Led to discontinuation</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 (3.1)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 (5.4)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6"/>
                  </a:ext>
                </a:extLst>
              </a:tr>
              <a:tr h="292843">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Immune-mediated AEs/infusion reactions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 (18.4)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 (7.6)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4"/>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Grade 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 (3.4)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 (1.8)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extLst>
                  <a:ext uri="{0D108BD9-81ED-4DB2-BD59-A6C34878D82A}">
                    <a16:rowId xmlns:a16="http://schemas.microsoft.com/office/drawing/2014/main" xmlns="" val="10005"/>
                  </a:ext>
                </a:extLst>
              </a:tr>
              <a:tr h="292843">
                <a:tc>
                  <a:txBody>
                    <a:bodyPr/>
                    <a:lstStyle/>
                    <a:p>
                      <a:pPr marL="179388"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Led to death</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(0.7)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14272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Gastroesophageal Cancers: What Can We Learn From Randomized Trials </a:t>
            </a:r>
            <a:br>
              <a:rPr lang="en-GB" sz="1800" dirty="0"/>
            </a:br>
            <a:r>
              <a:rPr lang="en-GB" sz="1800" dirty="0" smtClean="0"/>
              <a:t>Discussant – </a:t>
            </a:r>
            <a:r>
              <a:rPr lang="en-GB" sz="1800" dirty="0"/>
              <a:t>Chao J</a:t>
            </a:r>
            <a:endParaRPr lang="en-US" sz="1800" dirty="0"/>
          </a:p>
        </p:txBody>
      </p:sp>
      <p:sp>
        <p:nvSpPr>
          <p:cNvPr id="3" name="Content Placeholder 2"/>
          <p:cNvSpPr>
            <a:spLocks noGrp="1"/>
          </p:cNvSpPr>
          <p:nvPr>
            <p:ph idx="1"/>
          </p:nvPr>
        </p:nvSpPr>
        <p:spPr>
          <a:xfrm>
            <a:off x="365124" y="1254035"/>
            <a:ext cx="8413751" cy="4257418"/>
          </a:xfrm>
        </p:spPr>
        <p:txBody>
          <a:bodyPr/>
          <a:lstStyle/>
          <a:p>
            <a:pPr marL="0" indent="0">
              <a:buNone/>
            </a:pPr>
            <a:r>
              <a:rPr lang="en-GB" b="1" dirty="0" smtClean="0"/>
              <a:t>Study objective (JCOG1013: Abstract </a:t>
            </a:r>
            <a:r>
              <a:rPr lang="en-GB" b="1" dirty="0"/>
              <a:t>4009 – </a:t>
            </a:r>
            <a:r>
              <a:rPr lang="en-GB" b="1" dirty="0" smtClean="0"/>
              <a:t>Yamada Y, et al)</a:t>
            </a:r>
          </a:p>
          <a:p>
            <a:r>
              <a:rPr lang="en-GB" b="1" dirty="0" smtClean="0"/>
              <a:t>To compare the efficacy and safety of triplet chemotherapy with S-1 and cisplatin + docetaxel vs. doublet chemotherapy with S-1 and cisplatin as 1L therapy in patients with unresectable or recurrent gastric adenocarcinoma</a:t>
            </a:r>
          </a:p>
          <a:p>
            <a:pPr marL="0" indent="0">
              <a:spcBef>
                <a:spcPts val="1200"/>
              </a:spcBef>
              <a:buNone/>
            </a:pPr>
            <a:r>
              <a:rPr lang="en-GB" b="1" dirty="0" smtClean="0"/>
              <a:t>Study design</a:t>
            </a:r>
          </a:p>
          <a:p>
            <a:r>
              <a:rPr lang="en-GB" dirty="0" smtClean="0"/>
              <a:t>Patients (n=740) with unresectable or recurrent gastric adenocarcinoma were randomised (1:1) to chemotherapy with S-1* and cisplatin</a:t>
            </a:r>
            <a:r>
              <a:rPr lang="en-GB" baseline="30000" dirty="0" smtClean="0"/>
              <a:t>†</a:t>
            </a:r>
            <a:r>
              <a:rPr lang="en-GB" dirty="0" smtClean="0"/>
              <a:t> (d8) + docetaxel</a:t>
            </a:r>
            <a:r>
              <a:rPr lang="en-GB" baseline="30000" dirty="0" smtClean="0"/>
              <a:t>‡</a:t>
            </a:r>
            <a:r>
              <a:rPr lang="en-GB" dirty="0"/>
              <a:t> </a:t>
            </a:r>
            <a:r>
              <a:rPr lang="en-GB" dirty="0" smtClean="0"/>
              <a:t>(d1) vs. doublet chemotherapy with S-1* and cisplatin</a:t>
            </a:r>
            <a:r>
              <a:rPr lang="en-GB" baseline="30000" dirty="0" smtClean="0"/>
              <a:t>†</a:t>
            </a:r>
            <a:r>
              <a:rPr lang="en-GB" dirty="0" smtClean="0"/>
              <a:t> (d1)</a:t>
            </a:r>
          </a:p>
          <a:p>
            <a:pPr marL="0" indent="0">
              <a:spcBef>
                <a:spcPts val="1200"/>
              </a:spcBef>
              <a:buNone/>
            </a:pPr>
            <a:r>
              <a:rPr lang="en-GB" b="1" dirty="0" smtClean="0"/>
              <a:t>Key results</a:t>
            </a:r>
          </a:p>
          <a:p>
            <a:endParaRPr lang="en-GB" b="1" dirty="0" smtClean="0"/>
          </a:p>
          <a:p>
            <a:endParaRPr lang="en-GB" b="1" dirty="0"/>
          </a:p>
          <a:p>
            <a:endParaRPr lang="en-GB" b="1" dirty="0" smtClean="0"/>
          </a:p>
          <a:p>
            <a:endParaRPr lang="en-GB" b="1" dirty="0"/>
          </a:p>
          <a:p>
            <a:pPr marL="0" indent="0">
              <a:buNone/>
            </a:pPr>
            <a:endParaRPr lang="en-GB" b="1" dirty="0" smtClean="0"/>
          </a:p>
          <a:p>
            <a:endParaRPr lang="en-GB" dirty="0" smtClean="0"/>
          </a:p>
          <a:p>
            <a:endParaRPr lang="en-US" dirty="0"/>
          </a:p>
        </p:txBody>
      </p:sp>
      <p:sp>
        <p:nvSpPr>
          <p:cNvPr id="4" name="Text Placeholder 3"/>
          <p:cNvSpPr>
            <a:spLocks noGrp="1"/>
          </p:cNvSpPr>
          <p:nvPr>
            <p:ph type="body" sz="quarter" idx="10"/>
          </p:nvPr>
        </p:nvSpPr>
        <p:spPr/>
        <p:txBody>
          <a:bodyPr/>
          <a:lstStyle/>
          <a:p>
            <a:r>
              <a:rPr lang="en-GB" dirty="0" smtClean="0"/>
              <a:t>*80, 100, 120 mg/body d1–21 q5w vs. 80, 100, 120 mg/body d1–14 q4w (calculated based on body surface area); </a:t>
            </a:r>
            <a:br>
              <a:rPr lang="en-GB" dirty="0" smtClean="0"/>
            </a:br>
            <a:r>
              <a:rPr lang="en-GB" baseline="30000" dirty="0" smtClean="0"/>
              <a:t>†</a:t>
            </a:r>
            <a:r>
              <a:rPr lang="en-GB" dirty="0"/>
              <a:t>60 </a:t>
            </a:r>
            <a:r>
              <a:rPr lang="en-GB" dirty="0" smtClean="0"/>
              <a:t>mg/m</a:t>
            </a:r>
            <a:r>
              <a:rPr lang="en-GB" baseline="30000" dirty="0" smtClean="0"/>
              <a:t>2</a:t>
            </a:r>
            <a:r>
              <a:rPr lang="en-GB" dirty="0" smtClean="0"/>
              <a:t>; </a:t>
            </a:r>
            <a:r>
              <a:rPr lang="en-GB" baseline="30000" dirty="0" smtClean="0"/>
              <a:t>‡</a:t>
            </a:r>
            <a:r>
              <a:rPr lang="en-GB" dirty="0" smtClean="0"/>
              <a:t>40 mg/m</a:t>
            </a:r>
            <a:r>
              <a:rPr lang="en-GB" baseline="30000" dirty="0" smtClean="0"/>
              <a:t>2</a:t>
            </a:r>
            <a:endParaRPr lang="en-US" baseline="30000" dirty="0"/>
          </a:p>
        </p:txBody>
      </p:sp>
      <p:sp>
        <p:nvSpPr>
          <p:cNvPr id="5" name="Text Placeholder 4"/>
          <p:cNvSpPr>
            <a:spLocks noGrp="1"/>
          </p:cNvSpPr>
          <p:nvPr>
            <p:ph type="body" sz="quarter" idx="11"/>
          </p:nvPr>
        </p:nvSpPr>
        <p:spPr/>
        <p:txBody>
          <a:bodyPr/>
          <a:lstStyle/>
          <a:p>
            <a:r>
              <a:rPr lang="en-GB" dirty="0" smtClean="0"/>
              <a:t>Yamada Y, et al. J </a:t>
            </a:r>
            <a:r>
              <a:rPr lang="en-GB" dirty="0" err="1" smtClean="0"/>
              <a:t>Clin</a:t>
            </a:r>
            <a:r>
              <a:rPr lang="en-GB" dirty="0" smtClean="0"/>
              <a:t> </a:t>
            </a:r>
            <a:r>
              <a:rPr lang="en-GB" dirty="0" err="1" smtClean="0"/>
              <a:t>Oncol</a:t>
            </a:r>
            <a:r>
              <a:rPr lang="en-GB" dirty="0" smtClean="0"/>
              <a:t> 2018;36(</a:t>
            </a:r>
            <a:r>
              <a:rPr lang="en-GB" dirty="0" err="1" smtClean="0"/>
              <a:t>suppl</a:t>
            </a:r>
            <a:r>
              <a:rPr lang="en-GB" dirty="0" smtClean="0"/>
              <a:t>):</a:t>
            </a:r>
            <a:r>
              <a:rPr lang="en-GB" dirty="0" err="1" smtClean="0"/>
              <a:t>abstr</a:t>
            </a:r>
            <a:r>
              <a:rPr lang="en-GB" dirty="0" smtClean="0"/>
              <a:t> 4009</a:t>
            </a:r>
            <a:br>
              <a:rPr lang="en-GB" dirty="0" smtClean="0"/>
            </a:br>
            <a:r>
              <a:rPr lang="en-GB" dirty="0" smtClean="0"/>
              <a:t>Shah MA, </a:t>
            </a:r>
            <a:r>
              <a:rPr lang="en-GB" dirty="0"/>
              <a:t>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a:t>
            </a:r>
            <a:r>
              <a:rPr lang="en-GB" dirty="0" err="1"/>
              <a:t>abstr</a:t>
            </a:r>
            <a:r>
              <a:rPr lang="en-GB" dirty="0"/>
              <a:t> </a:t>
            </a:r>
            <a:r>
              <a:rPr lang="en-GB" dirty="0" smtClean="0"/>
              <a:t>4010 </a:t>
            </a:r>
            <a:r>
              <a:rPr lang="en-GB" dirty="0" err="1" smtClean="0"/>
              <a:t>Makiyama</a:t>
            </a:r>
            <a:r>
              <a:rPr lang="en-GB" dirty="0" smtClean="0"/>
              <a:t> A, et al</a:t>
            </a:r>
            <a:r>
              <a:rPr lang="en-GB" dirty="0"/>
              <a:t>.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a:t>
            </a:r>
            <a:r>
              <a:rPr lang="en-GB" dirty="0" err="1" smtClean="0"/>
              <a:t>abstr</a:t>
            </a:r>
            <a:r>
              <a:rPr lang="en-GB" dirty="0" smtClean="0"/>
              <a:t> 4011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809820095"/>
              </p:ext>
            </p:extLst>
          </p:nvPr>
        </p:nvGraphicFramePr>
        <p:xfrm>
          <a:off x="361950" y="4117952"/>
          <a:ext cx="8420099" cy="1524000"/>
        </p:xfrm>
        <a:graphic>
          <a:graphicData uri="http://schemas.openxmlformats.org/drawingml/2006/table">
            <a:tbl>
              <a:tblPr firstRow="1" bandRow="1">
                <a:tableStyleId>{69012ECD-51FC-41F1-AA8D-1B2483CD663E}</a:tableStyleId>
              </a:tblPr>
              <a:tblGrid>
                <a:gridCol w="2823460">
                  <a:extLst>
                    <a:ext uri="{9D8B030D-6E8A-4147-A177-3AD203B41FA5}">
                      <a16:colId xmlns:a16="http://schemas.microsoft.com/office/drawing/2014/main" xmlns="" val="20000"/>
                    </a:ext>
                  </a:extLst>
                </a:gridCol>
                <a:gridCol w="2701823">
                  <a:extLst>
                    <a:ext uri="{9D8B030D-6E8A-4147-A177-3AD203B41FA5}">
                      <a16:colId xmlns:a16="http://schemas.microsoft.com/office/drawing/2014/main" xmlns="" val="20001"/>
                    </a:ext>
                  </a:extLst>
                </a:gridCol>
                <a:gridCol w="2894816">
                  <a:extLst>
                    <a:ext uri="{9D8B030D-6E8A-4147-A177-3AD203B41FA5}">
                      <a16:colId xmlns:a16="http://schemas.microsoft.com/office/drawing/2014/main" xmlns="" val="20002"/>
                    </a:ext>
                  </a:extLst>
                </a:gridCol>
              </a:tblGrid>
              <a:tr h="2552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Cisplatin (n=367)</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Cisplatin + docetaxel (n=358)</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55226">
                <a:tc>
                  <a:txBody>
                    <a:bodyPr/>
                    <a:lstStyle/>
                    <a:p>
                      <a:r>
                        <a:rPr lang="en-GB" sz="1400" noProof="0" dirty="0" smtClean="0">
                          <a:solidFill>
                            <a:schemeClr val="tx1"/>
                          </a:solidFill>
                          <a:latin typeface="+mn-lt"/>
                          <a:cs typeface="Arial" pitchFamily="34" charset="0"/>
                        </a:rPr>
                        <a:t>1-year</a:t>
                      </a:r>
                      <a:r>
                        <a:rPr lang="en-GB" sz="1400" baseline="0" noProof="0" dirty="0" smtClean="0">
                          <a:solidFill>
                            <a:schemeClr val="tx1"/>
                          </a:solidFill>
                          <a:latin typeface="+mn-lt"/>
                          <a:cs typeface="Arial" pitchFamily="34" charset="0"/>
                        </a:rPr>
                        <a:t> OS</a:t>
                      </a:r>
                      <a:r>
                        <a:rPr lang="en-GB" sz="1400" noProof="0" dirty="0" smtClean="0">
                          <a:solidFill>
                            <a:schemeClr val="tx1"/>
                          </a:solidFill>
                          <a:latin typeface="+mn-lt"/>
                          <a:cs typeface="Arial" pitchFamily="34" charset="0"/>
                        </a:rPr>
                        <a:t>, %</a:t>
                      </a:r>
                      <a:r>
                        <a:rPr lang="en-GB" sz="1400" baseline="0" noProof="0" dirty="0" smtClean="0">
                          <a:solidFill>
                            <a:schemeClr val="tx1"/>
                          </a:solidFill>
                          <a:latin typeface="+mn-lt"/>
                          <a:cs typeface="Arial" pitchFamily="34" charset="0"/>
                        </a:rPr>
                        <a:t> </a:t>
                      </a:r>
                      <a:r>
                        <a:rPr lang="en-GB" sz="1400" noProof="0" dirty="0" smtClean="0">
                          <a:solidFill>
                            <a:schemeClr val="tx1"/>
                          </a:solidFill>
                          <a:latin typeface="+mn-lt"/>
                          <a:cs typeface="Arial" pitchFamily="34"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61.5 (56.3, 66.2)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59.7 (54.5, 64.5)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55226">
                <a:tc>
                  <a:txBody>
                    <a:bodyPr/>
                    <a:lstStyle/>
                    <a:p>
                      <a:r>
                        <a:rPr lang="en-GB" sz="1400" noProof="0" dirty="0" smtClean="0">
                          <a:solidFill>
                            <a:schemeClr val="tx1"/>
                          </a:solidFill>
                          <a:latin typeface="+mn-lt"/>
                          <a:cs typeface="Arial" pitchFamily="34" charset="0"/>
                        </a:rPr>
                        <a:t>Median OS, months </a:t>
                      </a:r>
                      <a:r>
                        <a:rPr lang="en-GB" sz="1400" baseline="0" noProof="0" dirty="0" smtClean="0">
                          <a:solidFill>
                            <a:schemeClr val="tx1"/>
                          </a:solidFill>
                          <a:latin typeface="+mn-lt"/>
                          <a:cs typeface="Arial" pitchFamily="34" charset="0"/>
                        </a:rPr>
                        <a:t>(95%CI)</a:t>
                      </a:r>
                      <a:endParaRPr lang="en-GB" sz="1400" noProof="0" dirty="0">
                        <a:solidFill>
                          <a:schemeClr val="tx1"/>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itchFamily="34" charset="0"/>
                        </a:rPr>
                        <a:t>15.3</a:t>
                      </a:r>
                      <a:r>
                        <a:rPr lang="en-GB" sz="1400" baseline="0" noProof="0" dirty="0" smtClean="0">
                          <a:solidFill>
                            <a:schemeClr val="tx1"/>
                          </a:solidFill>
                          <a:latin typeface="+mn-lt"/>
                          <a:cs typeface="Arial" pitchFamily="34" charset="0"/>
                        </a:rPr>
                        <a:t> (14.2, 16.2)</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itchFamily="34" charset="0"/>
                        </a:rPr>
                        <a:t>14.2 (12.9, 15.9)</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55226">
                <a:tc>
                  <a:txBody>
                    <a:bodyPr/>
                    <a:lstStyle/>
                    <a:p>
                      <a:pPr marL="179388" indent="0"/>
                      <a:r>
                        <a:rPr lang="en-GB" sz="1400" noProof="0" dirty="0" smtClean="0">
                          <a:solidFill>
                            <a:schemeClr val="tx1"/>
                          </a:solidFill>
                          <a:latin typeface="+mn-lt"/>
                          <a:cs typeface="Arial" pitchFamily="34" charset="0"/>
                        </a:rPr>
                        <a:t>HR (95%CI); p-value (1-sided)</a:t>
                      </a:r>
                      <a:endParaRPr lang="en-GB" sz="1400" noProof="0" dirty="0">
                        <a:solidFill>
                          <a:schemeClr val="tx1"/>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r>
                        <a:rPr lang="en-GB" sz="1400" noProof="0" dirty="0" smtClean="0">
                          <a:solidFill>
                            <a:schemeClr val="tx1"/>
                          </a:solidFill>
                          <a:latin typeface="+mn-lt"/>
                          <a:cs typeface="Arial" pitchFamily="34" charset="0"/>
                        </a:rPr>
                        <a:t>0.99 (95%CI 0.85, 1.16);</a:t>
                      </a:r>
                      <a:r>
                        <a:rPr lang="en-GB" sz="1400" baseline="0" noProof="0" dirty="0" smtClean="0">
                          <a:solidFill>
                            <a:schemeClr val="tx1"/>
                          </a:solidFill>
                          <a:latin typeface="+mn-lt"/>
                          <a:cs typeface="Arial" pitchFamily="34" charset="0"/>
                        </a:rPr>
                        <a:t> 0.47</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endParaRPr lang="en-GB" sz="1600" noProof="0" dirty="0">
                        <a:solidFill>
                          <a:schemeClr val="tx1"/>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3"/>
                  </a:ext>
                </a:extLst>
              </a:tr>
              <a:tr h="255226">
                <a:tc>
                  <a:txBody>
                    <a:bodyPr/>
                    <a:lstStyle/>
                    <a:p>
                      <a:r>
                        <a:rPr lang="en-GB" sz="1400" noProof="0" dirty="0" smtClean="0">
                          <a:solidFill>
                            <a:schemeClr val="tx1"/>
                          </a:solidFill>
                          <a:latin typeface="+mn-lt"/>
                          <a:cs typeface="Arial" pitchFamily="34" charset="0"/>
                        </a:rPr>
                        <a:t>ORR,</a:t>
                      </a:r>
                      <a:r>
                        <a:rPr lang="en-GB" sz="1400" baseline="0" noProof="0" dirty="0" smtClean="0">
                          <a:solidFill>
                            <a:schemeClr val="tx1"/>
                          </a:solidFill>
                          <a:latin typeface="+mn-lt"/>
                          <a:cs typeface="Arial" pitchFamily="34" charset="0"/>
                        </a:rPr>
                        <a:t> %</a:t>
                      </a:r>
                      <a:endParaRPr lang="en-GB" sz="1400" noProof="0" dirty="0">
                        <a:solidFill>
                          <a:schemeClr val="tx1"/>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chemeClr val="tx1"/>
                          </a:solidFill>
                          <a:latin typeface="+mn-lt"/>
                          <a:cs typeface="Arial" pitchFamily="34" charset="0"/>
                        </a:rPr>
                        <a:t>56.0</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chemeClr val="tx1"/>
                          </a:solidFill>
                          <a:latin typeface="+mn-lt"/>
                          <a:cs typeface="Arial" pitchFamily="34" charset="0"/>
                        </a:rPr>
                        <a:t>59.3</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19125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Gastroesophageal Cancers: What Can We Learn From Randomized Trials </a:t>
            </a:r>
            <a:br>
              <a:rPr lang="en-GB" sz="1800" dirty="0"/>
            </a:br>
            <a:r>
              <a:rPr lang="en-GB" sz="1800" dirty="0" smtClean="0"/>
              <a:t>Discussant – </a:t>
            </a:r>
            <a:r>
              <a:rPr lang="en-GB" sz="1800" dirty="0"/>
              <a:t>Chao J</a:t>
            </a:r>
            <a:endParaRPr lang="en-US" sz="1800" dirty="0"/>
          </a:p>
        </p:txBody>
      </p:sp>
      <p:sp>
        <p:nvSpPr>
          <p:cNvPr id="3" name="Content Placeholder 2"/>
          <p:cNvSpPr>
            <a:spLocks noGrp="1"/>
          </p:cNvSpPr>
          <p:nvPr>
            <p:ph idx="1"/>
          </p:nvPr>
        </p:nvSpPr>
        <p:spPr>
          <a:xfrm>
            <a:off x="365124" y="1254035"/>
            <a:ext cx="8524043" cy="4257418"/>
          </a:xfrm>
        </p:spPr>
        <p:txBody>
          <a:bodyPr/>
          <a:lstStyle/>
          <a:p>
            <a:pPr marL="0" indent="0">
              <a:buNone/>
            </a:pPr>
            <a:r>
              <a:rPr lang="en-GB" b="1" dirty="0" smtClean="0"/>
              <a:t>Study objective (BRIGHTER: Abstract </a:t>
            </a:r>
            <a:r>
              <a:rPr lang="en-GB" b="1" dirty="0"/>
              <a:t>4010 – </a:t>
            </a:r>
            <a:r>
              <a:rPr lang="en-GB" b="1" dirty="0" smtClean="0"/>
              <a:t>Shah MA, et al)</a:t>
            </a:r>
          </a:p>
          <a:p>
            <a:r>
              <a:rPr lang="en-GB" b="1" dirty="0" smtClean="0"/>
              <a:t>To assess the efficacy and safety of napabucasin + paclitaxel vs. placebo + paclitaxel as 2L therapy in patients with pre-treated, advanced GEJ adenocarcinoma</a:t>
            </a:r>
            <a:endParaRPr lang="en-GB" b="1" dirty="0"/>
          </a:p>
          <a:p>
            <a:pPr marL="0" indent="0">
              <a:spcBef>
                <a:spcPts val="1200"/>
              </a:spcBef>
              <a:buNone/>
            </a:pPr>
            <a:r>
              <a:rPr lang="en-GB" b="1" dirty="0" smtClean="0"/>
              <a:t>Study design</a:t>
            </a:r>
          </a:p>
          <a:p>
            <a:r>
              <a:rPr lang="en-GB" dirty="0" smtClean="0"/>
              <a:t>Patients (n=714) were randomised (1:1) to receive napabucasin (960 mg total daily dose) + weekly paclitaxel 80 mg/m</a:t>
            </a:r>
            <a:r>
              <a:rPr lang="en-GB" baseline="30000" dirty="0" smtClean="0"/>
              <a:t>2</a:t>
            </a:r>
            <a:r>
              <a:rPr lang="en-GB" dirty="0" smtClean="0"/>
              <a:t> or placebo + weekly paclitaxel</a:t>
            </a:r>
            <a:r>
              <a:rPr lang="en-GB" dirty="0"/>
              <a:t> 80 </a:t>
            </a:r>
            <a:r>
              <a:rPr lang="en-GB" dirty="0" smtClean="0"/>
              <a:t>mg/m</a:t>
            </a:r>
            <a:r>
              <a:rPr lang="en-GB" baseline="30000" dirty="0" smtClean="0"/>
              <a:t>2</a:t>
            </a:r>
            <a:r>
              <a:rPr lang="en-GB" dirty="0" smtClean="0"/>
              <a:t>. Interim analysis (OS follow-up) was conducted to test for superiority at 2/3 of required events (n=380)</a:t>
            </a:r>
          </a:p>
          <a:p>
            <a:pPr marL="0" indent="0">
              <a:spcBef>
                <a:spcPts val="1200"/>
              </a:spcBef>
              <a:buNone/>
            </a:pPr>
            <a:r>
              <a:rPr lang="en-GB" b="1" dirty="0" smtClean="0"/>
              <a:t>Key results</a:t>
            </a:r>
          </a:p>
          <a:p>
            <a:pPr marL="0" indent="0">
              <a:buNone/>
            </a:pPr>
            <a:endParaRPr lang="en-GB" b="1" dirty="0" smtClean="0"/>
          </a:p>
          <a:p>
            <a:endParaRPr lang="en-GB" b="1" dirty="0" smtClean="0"/>
          </a:p>
          <a:p>
            <a:endParaRPr lang="en-GB" b="1" dirty="0"/>
          </a:p>
          <a:p>
            <a:pPr marL="0" indent="0">
              <a:buNone/>
            </a:pPr>
            <a:endParaRPr lang="en-GB" dirty="0" smtClean="0"/>
          </a:p>
          <a:p>
            <a:endParaRPr lang="en-GB" dirty="0" smtClean="0"/>
          </a:p>
          <a:p>
            <a:endParaRPr lang="en-GB" dirty="0"/>
          </a:p>
          <a:p>
            <a:r>
              <a:rPr lang="en-GB" dirty="0" smtClean="0"/>
              <a:t>No safety concerns of clinical significance were identified </a:t>
            </a:r>
          </a:p>
          <a:p>
            <a:pPr marL="0" indent="0">
              <a:buNone/>
            </a:pPr>
            <a:endParaRPr lang="en-GB" dirty="0" smtClean="0"/>
          </a:p>
          <a:p>
            <a:endParaRPr lang="en-GB" b="1" dirty="0"/>
          </a:p>
          <a:p>
            <a:endParaRPr lang="en-GB" b="1" dirty="0" smtClean="0"/>
          </a:p>
          <a:p>
            <a:endParaRPr lang="en-GB" b="1" dirty="0"/>
          </a:p>
          <a:p>
            <a:pPr marL="0" indent="0">
              <a:buNone/>
            </a:pPr>
            <a:endParaRPr lang="en-GB" b="1" dirty="0" smtClean="0"/>
          </a:p>
          <a:p>
            <a:endParaRPr lang="en-GB" dirty="0" smtClean="0"/>
          </a:p>
          <a:p>
            <a:endParaRPr lang="en-US" dirty="0"/>
          </a:p>
        </p:txBody>
      </p:sp>
      <p:sp>
        <p:nvSpPr>
          <p:cNvPr id="5" name="Text Placeholder 4"/>
          <p:cNvSpPr>
            <a:spLocks noGrp="1"/>
          </p:cNvSpPr>
          <p:nvPr>
            <p:ph type="body" sz="quarter" idx="11"/>
          </p:nvPr>
        </p:nvSpPr>
        <p:spPr/>
        <p:txBody>
          <a:bodyPr/>
          <a:lstStyle/>
          <a:p>
            <a:r>
              <a:rPr lang="en-GB" dirty="0"/>
              <a:t>Yamada Y,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4009</a:t>
            </a:r>
            <a:br>
              <a:rPr lang="en-GB" dirty="0"/>
            </a:br>
            <a:r>
              <a:rPr lang="en-GB" dirty="0"/>
              <a:t>Shah MA,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4010 </a:t>
            </a:r>
            <a:r>
              <a:rPr lang="en-GB" dirty="0" err="1"/>
              <a:t>Makiyama</a:t>
            </a:r>
            <a:r>
              <a:rPr lang="en-GB" dirty="0"/>
              <a:t> A,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a:t>
            </a:r>
            <a:r>
              <a:rPr lang="en-GB" dirty="0" smtClean="0"/>
              <a:t>4011</a:t>
            </a:r>
            <a:endParaRPr lang="en-US" dirty="0"/>
          </a:p>
        </p:txBody>
      </p:sp>
      <p:graphicFrame>
        <p:nvGraphicFramePr>
          <p:cNvPr id="6" name="Table 5"/>
          <p:cNvGraphicFramePr>
            <a:graphicFrameLocks noGrp="1"/>
          </p:cNvGraphicFramePr>
          <p:nvPr>
            <p:extLst/>
          </p:nvPr>
        </p:nvGraphicFramePr>
        <p:xfrm>
          <a:off x="361950" y="3832860"/>
          <a:ext cx="8420100" cy="1673247"/>
        </p:xfrm>
        <a:graphic>
          <a:graphicData uri="http://schemas.openxmlformats.org/drawingml/2006/table">
            <a:tbl>
              <a:tblPr firstRow="1" bandRow="1">
                <a:tableStyleId>{69012ECD-51FC-41F1-AA8D-1B2483CD663E}</a:tableStyleId>
              </a:tblPr>
              <a:tblGrid>
                <a:gridCol w="1600011">
                  <a:extLst>
                    <a:ext uri="{9D8B030D-6E8A-4147-A177-3AD203B41FA5}">
                      <a16:colId xmlns:a16="http://schemas.microsoft.com/office/drawing/2014/main" xmlns="" val="20000"/>
                    </a:ext>
                  </a:extLst>
                </a:gridCol>
                <a:gridCol w="1905282">
                  <a:extLst>
                    <a:ext uri="{9D8B030D-6E8A-4147-A177-3AD203B41FA5}">
                      <a16:colId xmlns:a16="http://schemas.microsoft.com/office/drawing/2014/main" xmlns="" val="20001"/>
                    </a:ext>
                  </a:extLst>
                </a:gridCol>
                <a:gridCol w="1734357">
                  <a:extLst>
                    <a:ext uri="{9D8B030D-6E8A-4147-A177-3AD203B41FA5}">
                      <a16:colId xmlns:a16="http://schemas.microsoft.com/office/drawing/2014/main" xmlns="" val="20002"/>
                    </a:ext>
                  </a:extLst>
                </a:gridCol>
                <a:gridCol w="1542181">
                  <a:extLst>
                    <a:ext uri="{9D8B030D-6E8A-4147-A177-3AD203B41FA5}">
                      <a16:colId xmlns:a16="http://schemas.microsoft.com/office/drawing/2014/main" xmlns="" val="20003"/>
                    </a:ext>
                  </a:extLst>
                </a:gridCol>
                <a:gridCol w="1638269">
                  <a:extLst>
                    <a:ext uri="{9D8B030D-6E8A-4147-A177-3AD203B41FA5}">
                      <a16:colId xmlns:a16="http://schemas.microsoft.com/office/drawing/2014/main" xmlns="" val="20004"/>
                    </a:ext>
                  </a:extLst>
                </a:gridCol>
              </a:tblGrid>
              <a:tr h="6369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Napabucasin + paclitaxel (n=357)</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Placebo + paclitaxel (n=357)</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HR (95%CI)</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p-value</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51157">
                <a:tc>
                  <a:txBody>
                    <a:bodyPr/>
                    <a:lstStyle/>
                    <a:p>
                      <a:r>
                        <a:rPr lang="en-GB" sz="1400" noProof="0" dirty="0" smtClean="0">
                          <a:solidFill>
                            <a:schemeClr val="tx1"/>
                          </a:solidFill>
                          <a:latin typeface="+mn-lt"/>
                          <a:cs typeface="Arial" pitchFamily="34" charset="0"/>
                        </a:rPr>
                        <a:t>Median OS,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6.93 (6.28, 7.69)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7.36 (6.64, 8.15)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1.01 (0.86, 1.20) </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0.8596</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51157">
                <a:tc>
                  <a:txBody>
                    <a:bodyPr/>
                    <a:lstStyle/>
                    <a:p>
                      <a:r>
                        <a:rPr lang="en-GB" sz="1400" noProof="0" dirty="0" smtClean="0">
                          <a:solidFill>
                            <a:schemeClr val="tx1"/>
                          </a:solidFill>
                          <a:latin typeface="+mn-lt"/>
                          <a:cs typeface="Arial" pitchFamily="34" charset="0"/>
                        </a:rPr>
                        <a:t>Median PFS, months (95%CI)</a:t>
                      </a:r>
                      <a:endParaRPr lang="en-GB" sz="1400" noProof="0" dirty="0">
                        <a:solidFill>
                          <a:schemeClr val="tx1"/>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itchFamily="34" charset="0"/>
                        </a:rPr>
                        <a:t>3.55 (3.22, 3.68)</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chemeClr val="tx1"/>
                          </a:solidFill>
                          <a:latin typeface="+mn-lt"/>
                          <a:cs typeface="Arial" pitchFamily="34" charset="0"/>
                        </a:rPr>
                        <a:t>3.65 (3.45,</a:t>
                      </a:r>
                      <a:r>
                        <a:rPr lang="en-GB" sz="1400" baseline="0" noProof="0" dirty="0" smtClean="0">
                          <a:solidFill>
                            <a:schemeClr val="tx1"/>
                          </a:solidFill>
                          <a:latin typeface="+mn-lt"/>
                          <a:cs typeface="Arial" pitchFamily="34" charset="0"/>
                        </a:rPr>
                        <a:t> 3.71)</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1.00 (0.84, 1.17) </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0.9679</a:t>
                      </a:r>
                      <a:endParaRPr lang="en-GB" sz="1400" noProof="0" dirty="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3205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Gastroesophageal Cancers: What Can We Learn From Randomized Trials </a:t>
            </a:r>
            <a:br>
              <a:rPr lang="en-GB" sz="1800" dirty="0"/>
            </a:br>
            <a:r>
              <a:rPr lang="en-GB" sz="1800" dirty="0" smtClean="0"/>
              <a:t>Discussant – </a:t>
            </a:r>
            <a:r>
              <a:rPr lang="en-GB" sz="1800" dirty="0"/>
              <a:t>Chao J</a:t>
            </a:r>
            <a:endParaRPr lang="en-US" sz="1800" dirty="0"/>
          </a:p>
        </p:txBody>
      </p:sp>
      <p:sp>
        <p:nvSpPr>
          <p:cNvPr id="3" name="Content Placeholder 2"/>
          <p:cNvSpPr>
            <a:spLocks noGrp="1"/>
          </p:cNvSpPr>
          <p:nvPr>
            <p:ph idx="1"/>
          </p:nvPr>
        </p:nvSpPr>
        <p:spPr>
          <a:xfrm>
            <a:off x="365124" y="1254035"/>
            <a:ext cx="8413751" cy="4257418"/>
          </a:xfrm>
        </p:spPr>
        <p:txBody>
          <a:bodyPr/>
          <a:lstStyle/>
          <a:p>
            <a:pPr marL="0" indent="0">
              <a:buNone/>
            </a:pPr>
            <a:r>
              <a:rPr lang="en-GB" b="1" dirty="0" smtClean="0"/>
              <a:t>Study objective (WJOG7112G: Abstract </a:t>
            </a:r>
            <a:r>
              <a:rPr lang="en-GB" b="1" dirty="0"/>
              <a:t>4011 – </a:t>
            </a:r>
            <a:r>
              <a:rPr lang="en-GB" b="1" dirty="0" err="1" smtClean="0"/>
              <a:t>Makiyama</a:t>
            </a:r>
            <a:r>
              <a:rPr lang="en-GB" b="1" dirty="0" smtClean="0"/>
              <a:t> A, et al)</a:t>
            </a:r>
          </a:p>
          <a:p>
            <a:r>
              <a:rPr lang="en-GB" b="1" dirty="0" smtClean="0"/>
              <a:t>To compare the efficacy and safety of 2L weekly paclitaxel with or without </a:t>
            </a:r>
            <a:r>
              <a:rPr lang="en-GB" b="1" dirty="0" err="1" smtClean="0"/>
              <a:t>trastuzumab</a:t>
            </a:r>
            <a:r>
              <a:rPr lang="en-GB" b="1" dirty="0" smtClean="0"/>
              <a:t> in patients with HER2-positive advanced gastric or GEJ cancer refractory to </a:t>
            </a:r>
            <a:r>
              <a:rPr lang="en-GB" b="1" dirty="0" err="1" smtClean="0"/>
              <a:t>trastuzumab</a:t>
            </a:r>
            <a:r>
              <a:rPr lang="en-GB" b="1" dirty="0" smtClean="0"/>
              <a:t> combined with </a:t>
            </a:r>
            <a:r>
              <a:rPr lang="en-GB" b="1" dirty="0" err="1" smtClean="0"/>
              <a:t>fluoropyrimidine</a:t>
            </a:r>
            <a:r>
              <a:rPr lang="en-GB" b="1" dirty="0" smtClean="0"/>
              <a:t> and platinum</a:t>
            </a:r>
          </a:p>
          <a:p>
            <a:pPr marL="0" indent="0">
              <a:spcBef>
                <a:spcPts val="1200"/>
              </a:spcBef>
              <a:buNone/>
            </a:pPr>
            <a:r>
              <a:rPr lang="en-GB" b="1" dirty="0" smtClean="0"/>
              <a:t>Study design</a:t>
            </a:r>
          </a:p>
          <a:p>
            <a:r>
              <a:rPr lang="en-GB" dirty="0" smtClean="0"/>
              <a:t>Patients (n=90) were randomised to receive paclitaxel 80 mg/m</a:t>
            </a:r>
            <a:r>
              <a:rPr lang="en-GB" baseline="30000" dirty="0" smtClean="0"/>
              <a:t>2</a:t>
            </a:r>
            <a:r>
              <a:rPr lang="en-GB" dirty="0" smtClean="0"/>
              <a:t> on d1,8,15 (q4w) or </a:t>
            </a:r>
            <a:r>
              <a:rPr lang="en-GB" dirty="0"/>
              <a:t>paclitaxel 80 mg/m</a:t>
            </a:r>
            <a:r>
              <a:rPr lang="en-GB" baseline="30000" dirty="0"/>
              <a:t>2</a:t>
            </a:r>
            <a:r>
              <a:rPr lang="en-GB" dirty="0"/>
              <a:t> d1,8,15 (q4w) </a:t>
            </a:r>
            <a:r>
              <a:rPr lang="en-GB" dirty="0" smtClean="0"/>
              <a:t>+ trastuzumab</a:t>
            </a:r>
            <a:r>
              <a:rPr lang="en-GB" baseline="30000" dirty="0" smtClean="0"/>
              <a:t>†</a:t>
            </a:r>
            <a:r>
              <a:rPr lang="en-GB" dirty="0" smtClean="0"/>
              <a:t> on d1 (q3w)</a:t>
            </a:r>
          </a:p>
          <a:p>
            <a:pPr marL="0" indent="0">
              <a:spcBef>
                <a:spcPts val="1200"/>
              </a:spcBef>
              <a:buNone/>
            </a:pPr>
            <a:r>
              <a:rPr lang="en-GB" b="1" dirty="0" smtClean="0"/>
              <a:t>Key results</a:t>
            </a:r>
          </a:p>
        </p:txBody>
      </p:sp>
      <p:sp>
        <p:nvSpPr>
          <p:cNvPr id="4" name="Text Placeholder 3"/>
          <p:cNvSpPr>
            <a:spLocks noGrp="1"/>
          </p:cNvSpPr>
          <p:nvPr>
            <p:ph type="body" sz="quarter" idx="10"/>
          </p:nvPr>
        </p:nvSpPr>
        <p:spPr/>
        <p:txBody>
          <a:bodyPr/>
          <a:lstStyle/>
          <a:p>
            <a:r>
              <a:rPr lang="en-GB" baseline="30000" dirty="0" smtClean="0"/>
              <a:t>†</a:t>
            </a:r>
            <a:r>
              <a:rPr lang="en-GB" dirty="0" smtClean="0"/>
              <a:t>8 mg/kg loading dose and 6 mg/kg thereafter </a:t>
            </a:r>
            <a:endParaRPr lang="en-GB" dirty="0"/>
          </a:p>
        </p:txBody>
      </p:sp>
      <p:sp>
        <p:nvSpPr>
          <p:cNvPr id="5" name="Text Placeholder 4"/>
          <p:cNvSpPr>
            <a:spLocks noGrp="1"/>
          </p:cNvSpPr>
          <p:nvPr>
            <p:ph type="body" sz="quarter" idx="11"/>
          </p:nvPr>
        </p:nvSpPr>
        <p:spPr/>
        <p:txBody>
          <a:bodyPr/>
          <a:lstStyle/>
          <a:p>
            <a:r>
              <a:rPr lang="en-GB" dirty="0"/>
              <a:t>Yamada Y,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4009</a:t>
            </a:r>
            <a:br>
              <a:rPr lang="en-GB" dirty="0"/>
            </a:br>
            <a:r>
              <a:rPr lang="en-GB" dirty="0"/>
              <a:t>Shah MA,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4010 </a:t>
            </a:r>
            <a:r>
              <a:rPr lang="en-GB" dirty="0" err="1"/>
              <a:t>Makiyama</a:t>
            </a:r>
            <a:r>
              <a:rPr lang="en-GB" dirty="0"/>
              <a:t> A,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a:t>
            </a:r>
            <a:r>
              <a:rPr lang="en-GB" dirty="0" smtClean="0"/>
              <a:t>4011</a:t>
            </a:r>
            <a:endParaRPr lang="en-US" dirty="0"/>
          </a:p>
        </p:txBody>
      </p:sp>
      <p:graphicFrame>
        <p:nvGraphicFramePr>
          <p:cNvPr id="6" name="Table 5"/>
          <p:cNvGraphicFramePr>
            <a:graphicFrameLocks noGrp="1"/>
          </p:cNvGraphicFramePr>
          <p:nvPr>
            <p:extLst/>
          </p:nvPr>
        </p:nvGraphicFramePr>
        <p:xfrm>
          <a:off x="361950" y="3881086"/>
          <a:ext cx="8423274" cy="1554480"/>
        </p:xfrm>
        <a:graphic>
          <a:graphicData uri="http://schemas.openxmlformats.org/drawingml/2006/table">
            <a:tbl>
              <a:tblPr firstRow="1" bandRow="1">
                <a:tableStyleId>{69012ECD-51FC-41F1-AA8D-1B2483CD663E}</a:tableStyleId>
              </a:tblPr>
              <a:tblGrid>
                <a:gridCol w="1600614">
                  <a:extLst>
                    <a:ext uri="{9D8B030D-6E8A-4147-A177-3AD203B41FA5}">
                      <a16:colId xmlns:a16="http://schemas.microsoft.com/office/drawing/2014/main" xmlns="" val="20000"/>
                    </a:ext>
                  </a:extLst>
                </a:gridCol>
                <a:gridCol w="1906002">
                  <a:extLst>
                    <a:ext uri="{9D8B030D-6E8A-4147-A177-3AD203B41FA5}">
                      <a16:colId xmlns:a16="http://schemas.microsoft.com/office/drawing/2014/main" xmlns="" val="20001"/>
                    </a:ext>
                  </a:extLst>
                </a:gridCol>
                <a:gridCol w="1824868">
                  <a:extLst>
                    <a:ext uri="{9D8B030D-6E8A-4147-A177-3AD203B41FA5}">
                      <a16:colId xmlns:a16="http://schemas.microsoft.com/office/drawing/2014/main" xmlns="" val="20002"/>
                    </a:ext>
                  </a:extLst>
                </a:gridCol>
                <a:gridCol w="1975449">
                  <a:extLst>
                    <a:ext uri="{9D8B030D-6E8A-4147-A177-3AD203B41FA5}">
                      <a16:colId xmlns:a16="http://schemas.microsoft.com/office/drawing/2014/main" xmlns="" val="20003"/>
                    </a:ext>
                  </a:extLst>
                </a:gridCol>
                <a:gridCol w="1116341">
                  <a:extLst>
                    <a:ext uri="{9D8B030D-6E8A-4147-A177-3AD203B41FA5}">
                      <a16:colId xmlns:a16="http://schemas.microsoft.com/office/drawing/2014/main" xmlns="" val="20004"/>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Paclitaxel</a:t>
                      </a:r>
                      <a:r>
                        <a:rPr lang="en-GB" sz="1400" baseline="0" noProof="0" dirty="0" smtClean="0">
                          <a:solidFill>
                            <a:schemeClr val="tx2"/>
                          </a:solidFill>
                          <a:latin typeface="+mn-lt"/>
                          <a:cs typeface="Arial" pitchFamily="34" charset="0"/>
                        </a:rPr>
                        <a:t> </a:t>
                      </a:r>
                      <a:br>
                        <a:rPr lang="en-GB" sz="1400" baseline="0" noProof="0" dirty="0" smtClean="0">
                          <a:solidFill>
                            <a:schemeClr val="tx2"/>
                          </a:solidFill>
                          <a:latin typeface="+mn-lt"/>
                          <a:cs typeface="Arial" pitchFamily="34" charset="0"/>
                        </a:rPr>
                      </a:br>
                      <a:r>
                        <a:rPr lang="en-GB" sz="1400" baseline="0" noProof="0" dirty="0" smtClean="0">
                          <a:solidFill>
                            <a:schemeClr val="tx2"/>
                          </a:solidFill>
                          <a:latin typeface="+mn-lt"/>
                          <a:cs typeface="Arial" pitchFamily="34" charset="0"/>
                        </a:rPr>
                        <a:t>(n=45)</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Paclitaxel</a:t>
                      </a:r>
                      <a:r>
                        <a:rPr lang="en-GB" sz="1400" baseline="0" noProof="0" dirty="0" smtClean="0">
                          <a:solidFill>
                            <a:schemeClr val="tx2"/>
                          </a:solidFill>
                          <a:latin typeface="+mn-lt"/>
                          <a:cs typeface="Arial" pitchFamily="34" charset="0"/>
                        </a:rPr>
                        <a:t> + trastuzumab (n=44)</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Stratified</a:t>
                      </a:r>
                      <a:r>
                        <a:rPr lang="en-GB" sz="1400" baseline="0" noProof="0" dirty="0" smtClean="0">
                          <a:solidFill>
                            <a:schemeClr val="tx2"/>
                          </a:solidFill>
                          <a:latin typeface="+mn-lt"/>
                          <a:cs typeface="Arial" pitchFamily="34" charset="0"/>
                        </a:rPr>
                        <a:t> </a:t>
                      </a:r>
                      <a:r>
                        <a:rPr lang="en-GB" sz="1400" noProof="0" dirty="0" smtClean="0">
                          <a:solidFill>
                            <a:schemeClr val="tx2"/>
                          </a:solidFill>
                          <a:latin typeface="+mn-lt"/>
                          <a:cs typeface="Arial" pitchFamily="34" charset="0"/>
                        </a:rPr>
                        <a:t>HR</a:t>
                      </a:r>
                      <a:r>
                        <a:rPr lang="en-GB" sz="1400" baseline="0" noProof="0" dirty="0" smtClean="0">
                          <a:solidFill>
                            <a:schemeClr val="tx2"/>
                          </a:solidFill>
                          <a:latin typeface="+mn-lt"/>
                          <a:cs typeface="Arial" pitchFamily="34" charset="0"/>
                        </a:rPr>
                        <a:t> (95%CI)</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p-value</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9815">
                <a:tc>
                  <a:txBody>
                    <a:bodyPr/>
                    <a:lstStyle/>
                    <a:p>
                      <a:r>
                        <a:rPr lang="en-GB" sz="1400" noProof="0" dirty="0" smtClean="0">
                          <a:solidFill>
                            <a:schemeClr val="tx1"/>
                          </a:solidFill>
                          <a:latin typeface="+mn-lt"/>
                          <a:cs typeface="Arial" pitchFamily="34" charset="0"/>
                        </a:rPr>
                        <a:t>Median PFS,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3.19 (2.86, 3.48)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3.68 (2.76,</a:t>
                      </a:r>
                      <a:r>
                        <a:rPr lang="en-GB" sz="1400" baseline="0" noProof="0" dirty="0" smtClean="0">
                          <a:solidFill>
                            <a:schemeClr val="tx1"/>
                          </a:solidFill>
                          <a:latin typeface="+mn-lt"/>
                          <a:cs typeface="Arial" pitchFamily="34" charset="0"/>
                        </a:rPr>
                        <a:t> </a:t>
                      </a:r>
                      <a:r>
                        <a:rPr lang="en-GB" sz="1400" noProof="0" dirty="0" smtClean="0">
                          <a:solidFill>
                            <a:schemeClr val="tx1"/>
                          </a:solidFill>
                          <a:latin typeface="+mn-lt"/>
                          <a:cs typeface="Arial" pitchFamily="34" charset="0"/>
                        </a:rPr>
                        <a:t>4.53)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0.906 </a:t>
                      </a:r>
                      <a:r>
                        <a:rPr lang="en-GB" sz="1400" dirty="0" smtClean="0">
                          <a:solidFill>
                            <a:schemeClr val="tx1"/>
                          </a:solidFill>
                          <a:cs typeface="Arial" pitchFamily="34" charset="0"/>
                        </a:rPr>
                        <a:t>(0.674, 1.219)</a:t>
                      </a:r>
                      <a:r>
                        <a:rPr lang="en-GB" sz="1400" dirty="0" smtClean="0"/>
                        <a:t> </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cs typeface="Arial" pitchFamily="34" charset="0"/>
                        </a:rPr>
                        <a:t>0.334</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29815">
                <a:tc>
                  <a:txBody>
                    <a:bodyPr/>
                    <a:lstStyle/>
                    <a:p>
                      <a:r>
                        <a:rPr lang="en-GB" sz="1400" noProof="0" dirty="0" smtClean="0">
                          <a:solidFill>
                            <a:schemeClr val="tx1"/>
                          </a:solidFill>
                          <a:latin typeface="+mn-lt"/>
                          <a:cs typeface="Arial" pitchFamily="34" charset="0"/>
                        </a:rPr>
                        <a:t>Median OS, months</a:t>
                      </a:r>
                      <a:r>
                        <a:rPr lang="en-GB" sz="1400" baseline="0" noProof="0" dirty="0" smtClean="0">
                          <a:solidFill>
                            <a:schemeClr val="tx1"/>
                          </a:solidFill>
                          <a:latin typeface="+mn-lt"/>
                          <a:cs typeface="Arial" pitchFamily="34" charset="0"/>
                        </a:rPr>
                        <a:t> (95%CI)</a:t>
                      </a:r>
                      <a:endParaRPr lang="en-GB" sz="1400" noProof="0" dirty="0" smtClean="0">
                        <a:solidFill>
                          <a:schemeClr val="tx1"/>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solidFill>
                            <a:schemeClr val="tx1"/>
                          </a:solidFill>
                          <a:latin typeface="+mn-lt"/>
                          <a:cs typeface="Arial" pitchFamily="34" charset="0"/>
                        </a:rPr>
                        <a:t>9.95 (7.56, 13.08)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solidFill>
                            <a:schemeClr val="tx1"/>
                          </a:solidFill>
                          <a:latin typeface="+mn-lt"/>
                          <a:cs typeface="Arial" pitchFamily="34" charset="0"/>
                        </a:rPr>
                        <a:t>10.20 (7.85, 12.75)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1.230 (0.759, 1.991) </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solidFill>
                            <a:schemeClr val="tx1"/>
                          </a:solidFill>
                          <a:cs typeface="Arial" pitchFamily="34" charset="0"/>
                        </a:rPr>
                        <a:t>0.199</a:t>
                      </a:r>
                      <a:endParaRPr lang="en-GB" sz="1400" noProof="0" dirty="0" smtClean="0">
                        <a:solidFill>
                          <a:schemeClr val="tx1"/>
                        </a:solidFill>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654983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Gastroesophageal Cancers: What Can We Learn From Randomized Trials </a:t>
            </a:r>
            <a:br>
              <a:rPr lang="en-GB" sz="1800" dirty="0"/>
            </a:br>
            <a:r>
              <a:rPr lang="en-GB" sz="1800" dirty="0" smtClean="0"/>
              <a:t>Discussant – </a:t>
            </a:r>
            <a:r>
              <a:rPr lang="en-GB" sz="1800" dirty="0"/>
              <a:t>Chao J</a:t>
            </a:r>
            <a:endParaRPr lang="en-US" sz="1800" dirty="0"/>
          </a:p>
        </p:txBody>
      </p:sp>
      <p:sp>
        <p:nvSpPr>
          <p:cNvPr id="3" name="Content Placeholder 2"/>
          <p:cNvSpPr>
            <a:spLocks noGrp="1"/>
          </p:cNvSpPr>
          <p:nvPr>
            <p:ph idx="1"/>
          </p:nvPr>
        </p:nvSpPr>
        <p:spPr/>
        <p:txBody>
          <a:bodyPr/>
          <a:lstStyle/>
          <a:p>
            <a:pPr marL="0" indent="0">
              <a:buNone/>
            </a:pPr>
            <a:r>
              <a:rPr lang="en-GB" b="1" dirty="0"/>
              <a:t>Presenter’s take-home messages</a:t>
            </a:r>
          </a:p>
          <a:p>
            <a:r>
              <a:rPr lang="en-GB" b="1" dirty="0" smtClean="0"/>
              <a:t>For </a:t>
            </a:r>
            <a:r>
              <a:rPr lang="en-GB" b="1" dirty="0"/>
              <a:t>1L investigational </a:t>
            </a:r>
            <a:r>
              <a:rPr lang="en-GB" b="1" dirty="0" smtClean="0"/>
              <a:t>strategies, doublet chemotherapy regimens remain a suitable backbone </a:t>
            </a:r>
          </a:p>
          <a:p>
            <a:r>
              <a:rPr lang="en-GB" b="1" dirty="0" smtClean="0"/>
              <a:t>In </a:t>
            </a:r>
            <a:r>
              <a:rPr lang="en-GB" b="1" dirty="0"/>
              <a:t>the 2L </a:t>
            </a:r>
            <a:r>
              <a:rPr lang="en-GB" b="1" dirty="0" smtClean="0"/>
              <a:t>setting, paclitaxel </a:t>
            </a:r>
            <a:r>
              <a:rPr lang="en-GB" b="1" dirty="0"/>
              <a:t>is </a:t>
            </a:r>
            <a:r>
              <a:rPr lang="en-GB" b="1" dirty="0" smtClean="0"/>
              <a:t>active and </a:t>
            </a:r>
            <a:r>
              <a:rPr lang="en-GB" b="1" dirty="0"/>
              <a:t>for investigation in 2L </a:t>
            </a:r>
            <a:r>
              <a:rPr lang="en-GB" b="1" dirty="0" smtClean="0"/>
              <a:t>therapy it is not the only combination partner </a:t>
            </a:r>
          </a:p>
          <a:p>
            <a:r>
              <a:rPr lang="en-GB" b="1" dirty="0" smtClean="0"/>
              <a:t>Robust biomarker enrichment is required</a:t>
            </a:r>
          </a:p>
          <a:p>
            <a:r>
              <a:rPr lang="en-GB" b="1" dirty="0" smtClean="0"/>
              <a:t>Composite testing strategies are needed to capture spatial and temporal </a:t>
            </a:r>
            <a:r>
              <a:rPr lang="en-GB" b="1" dirty="0" err="1" smtClean="0"/>
              <a:t>intratumoral</a:t>
            </a:r>
            <a:r>
              <a:rPr lang="en-GB" b="1" dirty="0" smtClean="0"/>
              <a:t> heterogeneity</a:t>
            </a:r>
          </a:p>
        </p:txBody>
      </p:sp>
      <p:sp>
        <p:nvSpPr>
          <p:cNvPr id="5" name="Text Placeholder 4"/>
          <p:cNvSpPr>
            <a:spLocks noGrp="1"/>
          </p:cNvSpPr>
          <p:nvPr>
            <p:ph type="body" sz="quarter" idx="11"/>
          </p:nvPr>
        </p:nvSpPr>
        <p:spPr/>
        <p:txBody>
          <a:bodyPr/>
          <a:lstStyle/>
          <a:p>
            <a:r>
              <a:rPr lang="en-GB" dirty="0"/>
              <a:t>Yamada Y,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4009</a:t>
            </a:r>
            <a:br>
              <a:rPr lang="en-GB" dirty="0"/>
            </a:br>
            <a:r>
              <a:rPr lang="en-GB" dirty="0"/>
              <a:t>Shah MA,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4010 </a:t>
            </a:r>
            <a:r>
              <a:rPr lang="en-GB" dirty="0" err="1"/>
              <a:t>Makiyama</a:t>
            </a:r>
            <a:r>
              <a:rPr lang="en-GB" dirty="0"/>
              <a:t> A,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a:t>
            </a:r>
            <a:r>
              <a:rPr lang="en-GB" dirty="0" smtClean="0"/>
              <a:t>4011</a:t>
            </a:r>
            <a:endParaRPr lang="en-US" dirty="0"/>
          </a:p>
        </p:txBody>
      </p:sp>
    </p:spTree>
    <p:extLst>
      <p:ext uri="{BB962C8B-B14F-4D97-AF65-F5344CB8AC3E}">
        <p14:creationId xmlns:p14="http://schemas.microsoft.com/office/powerpoint/2010/main" xmlns="" val="4108959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a:t>
            </a:r>
            <a:r>
              <a:rPr lang="en-GB" dirty="0" err="1"/>
              <a:t>hepatobiliary</a:t>
            </a:r>
            <a:r>
              <a:rPr lang="en-GB" dirty="0"/>
              <a:t> tract</a:t>
            </a:r>
          </a:p>
        </p:txBody>
      </p:sp>
    </p:spTree>
    <p:extLst>
      <p:ext uri="{BB962C8B-B14F-4D97-AF65-F5344CB8AC3E}">
        <p14:creationId xmlns:p14="http://schemas.microsoft.com/office/powerpoint/2010/main" xmlns="" val="2273061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a:t>
            </a:r>
            <a:r>
              <a:rPr lang="en-GB" dirty="0" smtClean="0"/>
              <a:t>AND BILIARY Tract cancers</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372033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4000</a:t>
            </a:r>
            <a:r>
              <a:rPr lang="en-GB" dirty="0"/>
              <a:t>: FOLFIRINOX until progression, FOLFIRINOX with maintenance treatment, or sequential treatment with gemcitabine and FOLFIRI.3 for first-line treatment of metastatic pancreatic cancer: A randomized phase II trial (PRODIGE 35-PANOPTIMOX</a:t>
            </a:r>
            <a:r>
              <a:rPr lang="en-GB" dirty="0" smtClean="0"/>
              <a:t>) – </a:t>
            </a:r>
            <a:r>
              <a:rPr lang="en-GB" dirty="0" err="1" smtClean="0"/>
              <a:t>Dahan</a:t>
            </a:r>
            <a:r>
              <a:rPr lang="en-GB" dirty="0" smtClean="0"/>
              <a:t> L,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a:t>To </a:t>
            </a:r>
            <a:r>
              <a:rPr lang="en-GB" dirty="0" smtClean="0"/>
              <a:t>compare a ‘stop-and-go’ strategy of oxaliplatin with an alternative sequential strategy in patients with metastatic pancreatic cancer</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Dahan</a:t>
            </a:r>
            <a:r>
              <a:rPr lang="fr-FR" dirty="0" smtClean="0"/>
              <a:t> 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4000</a:t>
            </a:r>
            <a:endParaRPr lang="fr-FR" dirty="0"/>
          </a:p>
        </p:txBody>
      </p:sp>
      <p:sp>
        <p:nvSpPr>
          <p:cNvPr id="7" name="Oval 14"/>
          <p:cNvSpPr>
            <a:spLocks noChangeArrowheads="1"/>
          </p:cNvSpPr>
          <p:nvPr/>
        </p:nvSpPr>
        <p:spPr bwMode="auto">
          <a:xfrm>
            <a:off x="3296961" y="34456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3438991" y="2694876"/>
            <a:ext cx="900528" cy="600993"/>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3" idx="1"/>
          </p:cNvCxnSpPr>
          <p:nvPr/>
        </p:nvCxnSpPr>
        <p:spPr bwMode="auto">
          <a:xfrm rot="16200000" flipH="1">
            <a:off x="3363983" y="4254611"/>
            <a:ext cx="1050542" cy="600991"/>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7" idx="2"/>
          </p:cNvCxnSpPr>
          <p:nvPr/>
        </p:nvCxnSpPr>
        <p:spPr bwMode="auto">
          <a:xfrm>
            <a:off x="3185411" y="3737736"/>
            <a:ext cx="111550" cy="0"/>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a:endCxn id="23" idx="1"/>
          </p:cNvCxnSpPr>
          <p:nvPr/>
        </p:nvCxnSpPr>
        <p:spPr bwMode="auto">
          <a:xfrm>
            <a:off x="7915750" y="5080378"/>
            <a:ext cx="260646"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21" idx="1"/>
          </p:cNvCxnSpPr>
          <p:nvPr/>
        </p:nvCxnSpPr>
        <p:spPr bwMode="auto">
          <a:xfrm flipV="1">
            <a:off x="7914810" y="2543631"/>
            <a:ext cx="261586" cy="1477"/>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189750" y="4522378"/>
            <a:ext cx="3726000" cy="111600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C</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Sequential alternating gemcitabine and FOLFIRI 3 every 2 months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189752" y="2122108"/>
            <a:ext cx="3725058" cy="846000"/>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A</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FOLFIRINOX (12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(n=91)</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122548" y="2695656"/>
            <a:ext cx="3062863"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Metastatic pancreatic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No previous CT or RT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(n=273)</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6" name="Rectangle 9"/>
          <p:cNvSpPr txBox="1">
            <a:spLocks noChangeArrowheads="1"/>
          </p:cNvSpPr>
          <p:nvPr/>
        </p:nvSpPr>
        <p:spPr>
          <a:xfrm>
            <a:off x="365124" y="5629996"/>
            <a:ext cx="4130676"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 </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6-month PFS rate</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Content Placeholder 26"/>
          <p:cNvSpPr txBox="1">
            <a:spLocks/>
          </p:cNvSpPr>
          <p:nvPr/>
        </p:nvSpPr>
        <p:spPr>
          <a:xfrm>
            <a:off x="4648200" y="5629996"/>
            <a:ext cx="4420849"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PFS, best response, safety, 2L therapy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8" name="AutoShape 21"/>
          <p:cNvCxnSpPr>
            <a:cxnSpLocks noChangeShapeType="1"/>
            <a:stCxn id="19" idx="3"/>
            <a:endCxn id="22" idx="1"/>
          </p:cNvCxnSpPr>
          <p:nvPr/>
        </p:nvCxnSpPr>
        <p:spPr bwMode="auto">
          <a:xfrm>
            <a:off x="7914809" y="3737736"/>
            <a:ext cx="261587" cy="1"/>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189751" y="3035736"/>
            <a:ext cx="3725058" cy="1404000"/>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B</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FOLFIRINOX (8 cycles, 4 months) then leucovorin + 5FU maintenance for SD or reintroduce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FOLFIRINOX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for PD (n=92)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0" name="AutoShape 19"/>
          <p:cNvCxnSpPr>
            <a:cxnSpLocks noChangeShapeType="1"/>
            <a:stCxn id="7" idx="6"/>
            <a:endCxn id="19" idx="1"/>
          </p:cNvCxnSpPr>
          <p:nvPr/>
        </p:nvCxnSpPr>
        <p:spPr bwMode="auto">
          <a:xfrm>
            <a:off x="3880556" y="3737736"/>
            <a:ext cx="309195"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76396" y="2234211"/>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2" name="AutoShape 12"/>
          <p:cNvSpPr>
            <a:spLocks noChangeArrowheads="1"/>
          </p:cNvSpPr>
          <p:nvPr/>
        </p:nvSpPr>
        <p:spPr bwMode="auto">
          <a:xfrm>
            <a:off x="8176396" y="3428317"/>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3" name="AutoShape 12"/>
          <p:cNvSpPr>
            <a:spLocks noChangeArrowheads="1"/>
          </p:cNvSpPr>
          <p:nvPr/>
        </p:nvSpPr>
        <p:spPr bwMode="auto">
          <a:xfrm>
            <a:off x="8176396" y="4770959"/>
            <a:ext cx="892653"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4" name="Content Placeholder 26"/>
          <p:cNvSpPr txBox="1">
            <a:spLocks/>
          </p:cNvSpPr>
          <p:nvPr/>
        </p:nvSpPr>
        <p:spPr bwMode="auto">
          <a:xfrm>
            <a:off x="123128" y="4898155"/>
            <a:ext cx="3736072" cy="655738"/>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Centre; biliary stent; age (&lt;65 vs. &gt;65 </a:t>
            </a:r>
            <a:r>
              <a:rPr kumimoji="0" lang="en-GB" sz="1400" b="0" i="0" u="none" strike="noStrike" kern="1200" cap="none" spc="0" normalizeH="0" baseline="0" noProof="0" dirty="0" err="1" smtClean="0">
                <a:ln>
                  <a:noFill/>
                </a:ln>
                <a:solidFill>
                  <a:srgbClr val="4D4D4D"/>
                </a:solidFill>
                <a:effectLst/>
                <a:uLnTx/>
                <a:uFillTx/>
                <a:latin typeface="Arial"/>
                <a:ea typeface="+mn-ea"/>
                <a:cs typeface="Arial" charset="0"/>
              </a:rPr>
              <a:t>yrs</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spTree>
    <p:extLst>
      <p:ext uri="{BB962C8B-B14F-4D97-AF65-F5344CB8AC3E}">
        <p14:creationId xmlns:p14="http://schemas.microsoft.com/office/powerpoint/2010/main" xmlns="" val="3785235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4000</a:t>
            </a:r>
            <a:r>
              <a:rPr lang="en-GB" dirty="0"/>
              <a:t>: FOLFIRINOX until progression, FOLFIRINOX with maintenance treatment, or sequential treatment with gemcitabine and FOLFIRI.3 for first-line treatment of metastatic pancreatic cancer: A randomized phase II trial (PRODIGE 35-PANOPTIMOX</a:t>
            </a:r>
            <a:r>
              <a:rPr lang="en-GB" dirty="0" smtClean="0"/>
              <a:t>) – </a:t>
            </a:r>
            <a:r>
              <a:rPr lang="en-GB" dirty="0" err="1" smtClean="0"/>
              <a:t>Dahan</a:t>
            </a:r>
            <a:r>
              <a:rPr lang="en-GB" dirty="0" smtClean="0"/>
              <a:t> L,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Dahan</a:t>
            </a:r>
            <a:r>
              <a:rPr lang="fr-FR" dirty="0" smtClean="0"/>
              <a:t> 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4000</a:t>
            </a:r>
            <a:endParaRPr lang="fr-FR" dirty="0"/>
          </a:p>
        </p:txBody>
      </p:sp>
      <p:graphicFrame>
        <p:nvGraphicFramePr>
          <p:cNvPr id="9" name="Group 88"/>
          <p:cNvGraphicFramePr>
            <a:graphicFrameLocks noGrp="1"/>
          </p:cNvGraphicFramePr>
          <p:nvPr>
            <p:extLst/>
          </p:nvPr>
        </p:nvGraphicFramePr>
        <p:xfrm>
          <a:off x="369888" y="4504706"/>
          <a:ext cx="8408988" cy="1691640"/>
        </p:xfrm>
        <a:graphic>
          <a:graphicData uri="http://schemas.openxmlformats.org/drawingml/2006/table">
            <a:tbl>
              <a:tblPr firstRow="1" bandRow="1">
                <a:tableStyleId>{69012ECD-51FC-41F1-AA8D-1B2483CD663E}</a:tableStyleId>
              </a:tblPr>
              <a:tblGrid>
                <a:gridCol w="2051579">
                  <a:extLst>
                    <a:ext uri="{9D8B030D-6E8A-4147-A177-3AD203B41FA5}">
                      <a16:colId xmlns:a16="http://schemas.microsoft.com/office/drawing/2014/main" xmlns="" val="20000"/>
                    </a:ext>
                  </a:extLst>
                </a:gridCol>
                <a:gridCol w="1833275">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167922">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Arm A</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Arm B</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Arm 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67922">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10.1 (8.5, 12.2)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11.0 (8.7, 13.1)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 (5.7, 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67922">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6-month OS,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60.0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67922">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12-month OS,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43.3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67922">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18-month OS,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67922">
                <a:tc>
                  <a:txBody>
                    <a:bodyPr/>
                    <a:lstStyle/>
                    <a:p>
                      <a:pPr marL="0" marR="0" lvl="0" indent="0" algn="l"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31 (37.3)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31 (38.3)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 (27.0)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
        <p:nvSpPr>
          <p:cNvPr id="12" name="Text Placeholder 3"/>
          <p:cNvSpPr>
            <a:spLocks noGrp="1"/>
          </p:cNvSpPr>
          <p:nvPr>
            <p:ph type="body" sz="quarter" idx="10"/>
          </p:nvPr>
        </p:nvSpPr>
        <p:spPr>
          <a:xfrm>
            <a:off x="365125" y="6256867"/>
            <a:ext cx="4130675" cy="326496"/>
          </a:xfrm>
        </p:spPr>
        <p:txBody>
          <a:bodyPr/>
          <a:lstStyle/>
          <a:p>
            <a:r>
              <a:rPr lang="en-GB" dirty="0" smtClean="0"/>
              <a:t>*Exploratory </a:t>
            </a:r>
            <a:r>
              <a:rPr lang="en-GB" dirty="0"/>
              <a:t>analysis </a:t>
            </a:r>
            <a:r>
              <a:rPr lang="en-GB" dirty="0" smtClean="0"/>
              <a:t>for OS: p&lt;0.05</a:t>
            </a:r>
            <a:endParaRPr lang="en-GB" dirty="0"/>
          </a:p>
        </p:txBody>
      </p:sp>
      <p:graphicFrame>
        <p:nvGraphicFramePr>
          <p:cNvPr id="11" name="Table 10"/>
          <p:cNvGraphicFramePr>
            <a:graphicFrameLocks noGrp="1"/>
          </p:cNvGraphicFramePr>
          <p:nvPr>
            <p:extLst/>
          </p:nvPr>
        </p:nvGraphicFramePr>
        <p:xfrm>
          <a:off x="4258733" y="1740742"/>
          <a:ext cx="4318000" cy="1508760"/>
        </p:xfrm>
        <a:graphic>
          <a:graphicData uri="http://schemas.openxmlformats.org/drawingml/2006/table">
            <a:tbl>
              <a:tblPr firstRow="1" bandRow="1">
                <a:tableStyleId>{2D5ABB26-0587-4C30-8999-92F81FD0307C}</a:tableStyleId>
              </a:tblPr>
              <a:tblGrid>
                <a:gridCol w="1557867">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39800">
                  <a:extLst>
                    <a:ext uri="{9D8B030D-6E8A-4147-A177-3AD203B41FA5}">
                      <a16:colId xmlns:a16="http://schemas.microsoft.com/office/drawing/2014/main" xmlns="" val="20002"/>
                    </a:ext>
                  </a:extLst>
                </a:gridCol>
                <a:gridCol w="905933">
                  <a:extLst>
                    <a:ext uri="{9D8B030D-6E8A-4147-A177-3AD203B41FA5}">
                      <a16:colId xmlns:a16="http://schemas.microsoft.com/office/drawing/2014/main" xmlns="" val="20003"/>
                    </a:ext>
                  </a:extLst>
                </a:gridCol>
              </a:tblGrid>
              <a:tr h="370840">
                <a:tc>
                  <a:txBody>
                    <a:bodyPr/>
                    <a:lstStyle/>
                    <a:p>
                      <a:endParaRPr lang="en-US" sz="100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000" b="1" dirty="0" smtClean="0"/>
                        <a:t>Arm A (n=91)</a:t>
                      </a:r>
                      <a:endParaRPr lang="en-US" sz="10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000" b="1" dirty="0" smtClean="0"/>
                        <a:t>Arm B (n=92)</a:t>
                      </a:r>
                      <a:endParaRPr lang="en-US" sz="10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n-US" sz="1000" b="1" dirty="0" smtClean="0"/>
                        <a:t>Arm</a:t>
                      </a:r>
                      <a:r>
                        <a:rPr lang="en-US" sz="1000" b="1" baseline="0" dirty="0" smtClean="0"/>
                        <a:t> C (n=90)</a:t>
                      </a:r>
                      <a:endParaRPr lang="en-US" sz="100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US" sz="1000" dirty="0" err="1" smtClean="0"/>
                        <a:t>mPFS</a:t>
                      </a:r>
                      <a:r>
                        <a:rPr lang="en-US" sz="1000" dirty="0" smtClean="0"/>
                        <a:t>, months (95%CI)</a:t>
                      </a:r>
                      <a:endParaRPr lang="en-US" sz="1000" dirty="0"/>
                    </a:p>
                  </a:txBody>
                  <a:tcPr anchor="ctr">
                    <a:lnT w="19050" cap="flat" cmpd="sng" algn="ctr">
                      <a:solidFill>
                        <a:schemeClr val="tx1"/>
                      </a:solidFill>
                      <a:prstDash val="solid"/>
                      <a:round/>
                      <a:headEnd type="none" w="med" len="med"/>
                      <a:tailEnd type="none" w="med" len="med"/>
                    </a:lnT>
                  </a:tcPr>
                </a:tc>
                <a:tc>
                  <a:txBody>
                    <a:bodyPr/>
                    <a:lstStyle/>
                    <a:p>
                      <a:pPr algn="ctr"/>
                      <a:r>
                        <a:rPr lang="en-US" sz="1000" dirty="0" smtClean="0"/>
                        <a:t>6.3 (5.3, 7.6)</a:t>
                      </a:r>
                      <a:endParaRPr lang="en-US" sz="1000" dirty="0"/>
                    </a:p>
                  </a:txBody>
                  <a:tcPr anchor="ctr">
                    <a:lnT w="19050" cap="flat" cmpd="sng" algn="ctr">
                      <a:solidFill>
                        <a:schemeClr val="tx1"/>
                      </a:solidFill>
                      <a:prstDash val="solid"/>
                      <a:round/>
                      <a:headEnd type="none" w="med" len="med"/>
                      <a:tailEnd type="none" w="med" len="med"/>
                    </a:lnT>
                  </a:tcPr>
                </a:tc>
                <a:tc>
                  <a:txBody>
                    <a:bodyPr/>
                    <a:lstStyle/>
                    <a:p>
                      <a:pPr algn="ctr"/>
                      <a:r>
                        <a:rPr lang="en-US" sz="1000" dirty="0" smtClean="0"/>
                        <a:t>5.7 (5.3, 7.5)</a:t>
                      </a:r>
                      <a:endParaRPr lang="en-US" sz="1000" dirty="0"/>
                    </a:p>
                  </a:txBody>
                  <a:tcPr anchor="ctr">
                    <a:lnT w="19050" cap="flat" cmpd="sng" algn="ctr">
                      <a:solidFill>
                        <a:schemeClr val="tx1"/>
                      </a:solidFill>
                      <a:prstDash val="solid"/>
                      <a:round/>
                      <a:headEnd type="none" w="med" len="med"/>
                      <a:tailEnd type="none" w="med" len="med"/>
                    </a:lnT>
                  </a:tcPr>
                </a:tc>
                <a:tc>
                  <a:txBody>
                    <a:bodyPr/>
                    <a:lstStyle/>
                    <a:p>
                      <a:pPr algn="ctr"/>
                      <a:r>
                        <a:rPr lang="en-US" sz="1000" dirty="0" smtClean="0"/>
                        <a:t>4.5 (3.5, 5.7)</a:t>
                      </a:r>
                      <a:endParaRPr lang="en-US" sz="1000" dirty="0"/>
                    </a:p>
                  </a:txBody>
                  <a:tcPr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70840">
                <a:tc>
                  <a:txBody>
                    <a:bodyPr/>
                    <a:lstStyle/>
                    <a:p>
                      <a:r>
                        <a:rPr lang="en-US" sz="1000" dirty="0" smtClean="0"/>
                        <a:t>9-month PFS, %</a:t>
                      </a:r>
                      <a:endParaRPr lang="en-US" sz="1000" dirty="0"/>
                    </a:p>
                  </a:txBody>
                  <a:tcPr anchor="ctr"/>
                </a:tc>
                <a:tc>
                  <a:txBody>
                    <a:bodyPr/>
                    <a:lstStyle/>
                    <a:p>
                      <a:pPr algn="ctr"/>
                      <a:r>
                        <a:rPr lang="en-US" sz="1000" dirty="0" smtClean="0"/>
                        <a:t>31.9</a:t>
                      </a:r>
                      <a:endParaRPr lang="en-US" sz="1000" dirty="0"/>
                    </a:p>
                  </a:txBody>
                  <a:tcPr anchor="ctr"/>
                </a:tc>
                <a:tc>
                  <a:txBody>
                    <a:bodyPr/>
                    <a:lstStyle/>
                    <a:p>
                      <a:pPr algn="ctr"/>
                      <a:r>
                        <a:rPr lang="en-US" sz="1000" dirty="0" smtClean="0"/>
                        <a:t>29.1</a:t>
                      </a:r>
                      <a:endParaRPr lang="en-US" sz="1000" dirty="0"/>
                    </a:p>
                  </a:txBody>
                  <a:tcPr anchor="ctr"/>
                </a:tc>
                <a:tc>
                  <a:txBody>
                    <a:bodyPr/>
                    <a:lstStyle/>
                    <a:p>
                      <a:pPr algn="ctr"/>
                      <a:r>
                        <a:rPr lang="en-US" sz="1000" dirty="0" smtClean="0"/>
                        <a:t>16.4</a:t>
                      </a:r>
                      <a:endParaRPr lang="en-US" sz="1000" dirty="0"/>
                    </a:p>
                  </a:txBody>
                  <a:tcPr anchor="ct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12-month PFS, %</a:t>
                      </a:r>
                    </a:p>
                  </a:txBody>
                  <a:tcPr anchor="ctr">
                    <a:lnB w="19050" cap="flat" cmpd="sng" algn="ctr">
                      <a:solidFill>
                        <a:schemeClr val="tx1"/>
                      </a:solidFill>
                      <a:prstDash val="solid"/>
                      <a:round/>
                      <a:headEnd type="none" w="med" len="med"/>
                      <a:tailEnd type="none" w="med" len="med"/>
                    </a:lnB>
                  </a:tcPr>
                </a:tc>
                <a:tc>
                  <a:txBody>
                    <a:bodyPr/>
                    <a:lstStyle/>
                    <a:p>
                      <a:pPr algn="ctr"/>
                      <a:r>
                        <a:rPr lang="en-US" sz="1000" dirty="0" smtClean="0"/>
                        <a:t>14.7</a:t>
                      </a:r>
                      <a:endParaRPr lang="en-US" sz="1000" dirty="0"/>
                    </a:p>
                  </a:txBody>
                  <a:tcPr anchor="ctr">
                    <a:lnB w="19050" cap="flat" cmpd="sng" algn="ctr">
                      <a:solidFill>
                        <a:schemeClr val="tx1"/>
                      </a:solidFill>
                      <a:prstDash val="solid"/>
                      <a:round/>
                      <a:headEnd type="none" w="med" len="med"/>
                      <a:tailEnd type="none" w="med" len="med"/>
                    </a:lnB>
                  </a:tcPr>
                </a:tc>
                <a:tc>
                  <a:txBody>
                    <a:bodyPr/>
                    <a:lstStyle/>
                    <a:p>
                      <a:pPr algn="ctr"/>
                      <a:r>
                        <a:rPr lang="en-US" sz="1000" dirty="0" smtClean="0"/>
                        <a:t>14.9</a:t>
                      </a:r>
                      <a:endParaRPr lang="en-US" sz="1000" dirty="0"/>
                    </a:p>
                  </a:txBody>
                  <a:tcPr anchor="ctr">
                    <a:lnB w="19050" cap="flat" cmpd="sng" algn="ctr">
                      <a:solidFill>
                        <a:schemeClr val="tx1"/>
                      </a:solidFill>
                      <a:prstDash val="solid"/>
                      <a:round/>
                      <a:headEnd type="none" w="med" len="med"/>
                      <a:tailEnd type="none" w="med" len="med"/>
                    </a:lnB>
                  </a:tcPr>
                </a:tc>
                <a:tc>
                  <a:txBody>
                    <a:bodyPr/>
                    <a:lstStyle/>
                    <a:p>
                      <a:pPr algn="ctr"/>
                      <a:r>
                        <a:rPr lang="en-US" sz="1000" dirty="0" smtClean="0"/>
                        <a:t>12.9</a:t>
                      </a:r>
                      <a:endParaRPr lang="en-US" sz="1000" dirty="0"/>
                    </a:p>
                  </a:txBody>
                  <a:tcPr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pSp>
        <p:nvGrpSpPr>
          <p:cNvPr id="13" name="Group 12"/>
          <p:cNvGrpSpPr/>
          <p:nvPr/>
        </p:nvGrpSpPr>
        <p:grpSpPr>
          <a:xfrm>
            <a:off x="1546883" y="1420075"/>
            <a:ext cx="5185616" cy="3078000"/>
            <a:chOff x="2280638" y="2306660"/>
            <a:chExt cx="3958546" cy="2566352"/>
          </a:xfrm>
        </p:grpSpPr>
        <p:grpSp>
          <p:nvGrpSpPr>
            <p:cNvPr id="14" name="Group 13"/>
            <p:cNvGrpSpPr/>
            <p:nvPr/>
          </p:nvGrpSpPr>
          <p:grpSpPr>
            <a:xfrm>
              <a:off x="2658963" y="2396465"/>
              <a:ext cx="3457344" cy="2125153"/>
              <a:chOff x="880955" y="2448719"/>
              <a:chExt cx="3457344" cy="2125153"/>
            </a:xfrm>
          </p:grpSpPr>
          <p:sp>
            <p:nvSpPr>
              <p:cNvPr id="33" name="Freeform 32"/>
              <p:cNvSpPr>
                <a:spLocks/>
              </p:cNvSpPr>
              <p:nvPr/>
            </p:nvSpPr>
            <p:spPr bwMode="auto">
              <a:xfrm>
                <a:off x="925514" y="2448720"/>
                <a:ext cx="3412785"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4" name="Line 6"/>
              <p:cNvSpPr>
                <a:spLocks noChangeShapeType="1"/>
              </p:cNvSpPr>
              <p:nvPr/>
            </p:nvSpPr>
            <p:spPr bwMode="auto">
              <a:xfrm>
                <a:off x="880955" y="244871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5" name="Line 7"/>
              <p:cNvSpPr>
                <a:spLocks noChangeShapeType="1"/>
              </p:cNvSpPr>
              <p:nvPr/>
            </p:nvSpPr>
            <p:spPr bwMode="auto">
              <a:xfrm>
                <a:off x="880955" y="286464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6" name="Line 8"/>
              <p:cNvSpPr>
                <a:spLocks noChangeShapeType="1"/>
              </p:cNvSpPr>
              <p:nvPr/>
            </p:nvSpPr>
            <p:spPr bwMode="auto">
              <a:xfrm>
                <a:off x="880955" y="328056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7" name="Line 9"/>
              <p:cNvSpPr>
                <a:spLocks noChangeShapeType="1"/>
              </p:cNvSpPr>
              <p:nvPr/>
            </p:nvSpPr>
            <p:spPr bwMode="auto">
              <a:xfrm>
                <a:off x="880955" y="369649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8" name="Line 10"/>
              <p:cNvSpPr>
                <a:spLocks noChangeShapeType="1"/>
              </p:cNvSpPr>
              <p:nvPr/>
            </p:nvSpPr>
            <p:spPr bwMode="auto">
              <a:xfrm>
                <a:off x="880955" y="411241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39" name="Line 11"/>
              <p:cNvSpPr>
                <a:spLocks noChangeShapeType="1"/>
              </p:cNvSpPr>
              <p:nvPr/>
            </p:nvSpPr>
            <p:spPr bwMode="auto">
              <a:xfrm>
                <a:off x="880955" y="452834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0" name="Line 12"/>
              <p:cNvSpPr>
                <a:spLocks noChangeShapeType="1"/>
              </p:cNvSpPr>
              <p:nvPr/>
            </p:nvSpPr>
            <p:spPr bwMode="auto">
              <a:xfrm>
                <a:off x="3058658"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1" name="Line 13"/>
              <p:cNvSpPr>
                <a:spLocks noChangeShapeType="1"/>
              </p:cNvSpPr>
              <p:nvPr/>
            </p:nvSpPr>
            <p:spPr bwMode="auto">
              <a:xfrm>
                <a:off x="2633071"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2" name="Line 14"/>
              <p:cNvSpPr>
                <a:spLocks noChangeShapeType="1"/>
              </p:cNvSpPr>
              <p:nvPr/>
            </p:nvSpPr>
            <p:spPr bwMode="auto">
              <a:xfrm>
                <a:off x="391064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3" name="Line 15"/>
              <p:cNvSpPr>
                <a:spLocks noChangeShapeType="1"/>
              </p:cNvSpPr>
              <p:nvPr/>
            </p:nvSpPr>
            <p:spPr bwMode="auto">
              <a:xfrm>
                <a:off x="3485058"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4" name="Line 18"/>
              <p:cNvSpPr>
                <a:spLocks noChangeShapeType="1"/>
              </p:cNvSpPr>
              <p:nvPr/>
            </p:nvSpPr>
            <p:spPr bwMode="auto">
              <a:xfrm>
                <a:off x="2205490"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5" name="Line 19"/>
              <p:cNvSpPr>
                <a:spLocks noChangeShapeType="1"/>
              </p:cNvSpPr>
              <p:nvPr/>
            </p:nvSpPr>
            <p:spPr bwMode="auto">
              <a:xfrm>
                <a:off x="1778683"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6" name="Line 20"/>
              <p:cNvSpPr>
                <a:spLocks noChangeShapeType="1"/>
              </p:cNvSpPr>
              <p:nvPr/>
            </p:nvSpPr>
            <p:spPr bwMode="auto">
              <a:xfrm>
                <a:off x="135371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7" name="Line 21"/>
              <p:cNvSpPr>
                <a:spLocks noChangeShapeType="1"/>
              </p:cNvSpPr>
              <p:nvPr/>
            </p:nvSpPr>
            <p:spPr bwMode="auto">
              <a:xfrm>
                <a:off x="92551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48" name="Line 17"/>
              <p:cNvSpPr>
                <a:spLocks noChangeShapeType="1"/>
              </p:cNvSpPr>
              <p:nvPr/>
            </p:nvSpPr>
            <p:spPr bwMode="auto">
              <a:xfrm>
                <a:off x="4335260"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sp>
          <p:nvSpPr>
            <p:cNvPr id="15" name="TextBox 14"/>
            <p:cNvSpPr txBox="1"/>
            <p:nvPr/>
          </p:nvSpPr>
          <p:spPr>
            <a:xfrm rot="16200000">
              <a:off x="2091524" y="3336535"/>
              <a:ext cx="589681" cy="2114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PFS, %</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6" name="TextBox 15"/>
            <p:cNvSpPr txBox="1"/>
            <p:nvPr/>
          </p:nvSpPr>
          <p:spPr>
            <a:xfrm>
              <a:off x="4171574" y="4622011"/>
              <a:ext cx="847573" cy="2309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Time, months</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7" name="TextBox 16"/>
            <p:cNvSpPr txBox="1"/>
            <p:nvPr/>
          </p:nvSpPr>
          <p:spPr>
            <a:xfrm>
              <a:off x="2454328" y="2306660"/>
              <a:ext cx="266455" cy="17515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100</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8" name="TextBox 17"/>
            <p:cNvSpPr txBox="1"/>
            <p:nvPr/>
          </p:nvSpPr>
          <p:spPr>
            <a:xfrm>
              <a:off x="2505830" y="2724139"/>
              <a:ext cx="214951" cy="17515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80</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9" name="TextBox 18"/>
            <p:cNvSpPr txBox="1"/>
            <p:nvPr/>
          </p:nvSpPr>
          <p:spPr>
            <a:xfrm>
              <a:off x="2505830" y="3139879"/>
              <a:ext cx="214951" cy="17515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60</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TextBox 19"/>
            <p:cNvSpPr txBox="1"/>
            <p:nvPr/>
          </p:nvSpPr>
          <p:spPr>
            <a:xfrm>
              <a:off x="2505830" y="3555619"/>
              <a:ext cx="214951" cy="17515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40</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1" name="TextBox 20"/>
            <p:cNvSpPr txBox="1"/>
            <p:nvPr/>
          </p:nvSpPr>
          <p:spPr>
            <a:xfrm>
              <a:off x="2505830" y="3971359"/>
              <a:ext cx="214951" cy="17515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20</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2" name="TextBox 21"/>
            <p:cNvSpPr txBox="1"/>
            <p:nvPr/>
          </p:nvSpPr>
          <p:spPr>
            <a:xfrm>
              <a:off x="2557334" y="4387099"/>
              <a:ext cx="163449" cy="17515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3" name="TextBox 22"/>
            <p:cNvSpPr txBox="1"/>
            <p:nvPr/>
          </p:nvSpPr>
          <p:spPr>
            <a:xfrm>
              <a:off x="2612107" y="4522748"/>
              <a:ext cx="192538" cy="350264"/>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0</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4" name="TextBox 23"/>
            <p:cNvSpPr txBox="1"/>
            <p:nvPr/>
          </p:nvSpPr>
          <p:spPr>
            <a:xfrm>
              <a:off x="3035143" y="4522748"/>
              <a:ext cx="192538"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3</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25" name="TextBox 24"/>
            <p:cNvSpPr txBox="1"/>
            <p:nvPr/>
          </p:nvSpPr>
          <p:spPr>
            <a:xfrm>
              <a:off x="3462259" y="4522748"/>
              <a:ext cx="192538"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6</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26" name="TextBox 25"/>
            <p:cNvSpPr txBox="1"/>
            <p:nvPr/>
          </p:nvSpPr>
          <p:spPr>
            <a:xfrm>
              <a:off x="3892944" y="4522748"/>
              <a:ext cx="192538"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9</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27" name="TextBox 26"/>
            <p:cNvSpPr txBox="1"/>
            <p:nvPr/>
          </p:nvSpPr>
          <p:spPr>
            <a:xfrm>
              <a:off x="4287507" y="4522748"/>
              <a:ext cx="245752"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12</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28" name="TextBox 27"/>
            <p:cNvSpPr txBox="1"/>
            <p:nvPr/>
          </p:nvSpPr>
          <p:spPr>
            <a:xfrm>
              <a:off x="4713455" y="4522748"/>
              <a:ext cx="245752"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15</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29" name="TextBox 28"/>
            <p:cNvSpPr txBox="1"/>
            <p:nvPr/>
          </p:nvSpPr>
          <p:spPr>
            <a:xfrm>
              <a:off x="5143933" y="4522748"/>
              <a:ext cx="245752"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18</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30" name="TextBox 29"/>
            <p:cNvSpPr txBox="1"/>
            <p:nvPr/>
          </p:nvSpPr>
          <p:spPr>
            <a:xfrm>
              <a:off x="5564355" y="4522748"/>
              <a:ext cx="245752"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21</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31" name="TextBox 30"/>
            <p:cNvSpPr txBox="1"/>
            <p:nvPr/>
          </p:nvSpPr>
          <p:spPr>
            <a:xfrm>
              <a:off x="5993432" y="4522748"/>
              <a:ext cx="245752" cy="215547"/>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24</a:t>
              </a:r>
              <a:endParaRPr kumimoji="0" lang="en-GB" sz="1000" b="0" i="0" u="none" strike="noStrike" kern="1200" cap="none" spc="0" normalizeH="0" baseline="0" noProof="0" dirty="0">
                <a:ln>
                  <a:noFill/>
                </a:ln>
                <a:solidFill>
                  <a:srgbClr val="B2C0D8"/>
                </a:solidFill>
                <a:effectLst/>
                <a:uLnTx/>
                <a:uFillTx/>
                <a:latin typeface="Arial" charset="0"/>
                <a:ea typeface="+mn-ea"/>
                <a:cs typeface="Arial" charset="0"/>
              </a:endParaRPr>
            </a:p>
          </p:txBody>
        </p:sp>
        <p:sp>
          <p:nvSpPr>
            <p:cNvPr id="32" name="TextBox 31"/>
            <p:cNvSpPr txBox="1"/>
            <p:nvPr/>
          </p:nvSpPr>
          <p:spPr>
            <a:xfrm>
              <a:off x="2941607" y="3971359"/>
              <a:ext cx="418745" cy="46190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Arm 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charset="0"/>
                  <a:ea typeface="+mn-ea"/>
                  <a:cs typeface="Arial" charset="0"/>
                </a:rPr>
                <a:t>Arm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charset="0"/>
                  <a:ea typeface="+mn-ea"/>
                  <a:cs typeface="Arial" charset="0"/>
                </a:rPr>
                <a:t>Arm C</a:t>
              </a:r>
              <a:endParaRPr kumimoji="0" lang="en-GB" sz="1000" b="0" i="0" u="none" strike="noStrike" kern="1200" cap="none" spc="0" normalizeH="0" baseline="0" noProof="0" dirty="0">
                <a:ln>
                  <a:noFill/>
                </a:ln>
                <a:solidFill>
                  <a:srgbClr val="000000"/>
                </a:solidFill>
                <a:effectLst/>
                <a:uLnTx/>
                <a:uFillTx/>
                <a:latin typeface="Arial" charset="0"/>
                <a:ea typeface="+mn-ea"/>
                <a:cs typeface="Arial" charset="0"/>
              </a:endParaRPr>
            </a:p>
          </p:txBody>
        </p:sp>
      </p:grpSp>
      <p:cxnSp>
        <p:nvCxnSpPr>
          <p:cNvPr id="49" name="Straight Connector 48"/>
          <p:cNvCxnSpPr/>
          <p:nvPr/>
        </p:nvCxnSpPr>
        <p:spPr>
          <a:xfrm>
            <a:off x="2271216" y="3562076"/>
            <a:ext cx="150144"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71216" y="3865645"/>
            <a:ext cx="150144"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71216" y="3705694"/>
            <a:ext cx="150144"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52" name="Freeform 2"/>
          <p:cNvSpPr>
            <a:spLocks/>
          </p:cNvSpPr>
          <p:nvPr/>
        </p:nvSpPr>
        <p:spPr bwMode="auto">
          <a:xfrm>
            <a:off x="2131093" y="1536256"/>
            <a:ext cx="4410000" cy="2304000"/>
          </a:xfrm>
          <a:custGeom>
            <a:avLst/>
            <a:gdLst>
              <a:gd name="T0" fmla="*/ 267 w 348"/>
              <a:gd name="T1" fmla="*/ 179 h 183"/>
              <a:gd name="T2" fmla="*/ 211 w 348"/>
              <a:gd name="T3" fmla="*/ 176 h 183"/>
              <a:gd name="T4" fmla="*/ 210 w 348"/>
              <a:gd name="T5" fmla="*/ 170 h 183"/>
              <a:gd name="T6" fmla="*/ 164 w 348"/>
              <a:gd name="T7" fmla="*/ 167 h 183"/>
              <a:gd name="T8" fmla="*/ 156 w 348"/>
              <a:gd name="T9" fmla="*/ 162 h 183"/>
              <a:gd name="T10" fmla="*/ 153 w 348"/>
              <a:gd name="T11" fmla="*/ 160 h 183"/>
              <a:gd name="T12" fmla="*/ 148 w 348"/>
              <a:gd name="T13" fmla="*/ 155 h 183"/>
              <a:gd name="T14" fmla="*/ 140 w 348"/>
              <a:gd name="T15" fmla="*/ 153 h 183"/>
              <a:gd name="T16" fmla="*/ 137 w 348"/>
              <a:gd name="T17" fmla="*/ 146 h 183"/>
              <a:gd name="T18" fmla="*/ 135 w 348"/>
              <a:gd name="T19" fmla="*/ 144 h 183"/>
              <a:gd name="T20" fmla="*/ 133 w 348"/>
              <a:gd name="T21" fmla="*/ 140 h 183"/>
              <a:gd name="T22" fmla="*/ 127 w 348"/>
              <a:gd name="T23" fmla="*/ 138 h 183"/>
              <a:gd name="T24" fmla="*/ 125 w 348"/>
              <a:gd name="T25" fmla="*/ 133 h 183"/>
              <a:gd name="T26" fmla="*/ 120 w 348"/>
              <a:gd name="T27" fmla="*/ 131 h 183"/>
              <a:gd name="T28" fmla="*/ 119 w 348"/>
              <a:gd name="T29" fmla="*/ 127 h 183"/>
              <a:gd name="T30" fmla="*/ 116 w 348"/>
              <a:gd name="T31" fmla="*/ 124 h 183"/>
              <a:gd name="T32" fmla="*/ 114 w 348"/>
              <a:gd name="T33" fmla="*/ 120 h 183"/>
              <a:gd name="T34" fmla="*/ 106 w 348"/>
              <a:gd name="T35" fmla="*/ 118 h 183"/>
              <a:gd name="T36" fmla="*/ 104 w 348"/>
              <a:gd name="T37" fmla="*/ 114 h 183"/>
              <a:gd name="T38" fmla="*/ 97 w 348"/>
              <a:gd name="T39" fmla="*/ 112 h 183"/>
              <a:gd name="T40" fmla="*/ 95 w 348"/>
              <a:gd name="T41" fmla="*/ 106 h 183"/>
              <a:gd name="T42" fmla="*/ 88 w 348"/>
              <a:gd name="T43" fmla="*/ 105 h 183"/>
              <a:gd name="T44" fmla="*/ 84 w 348"/>
              <a:gd name="T45" fmla="*/ 96 h 183"/>
              <a:gd name="T46" fmla="*/ 79 w 348"/>
              <a:gd name="T47" fmla="*/ 90 h 183"/>
              <a:gd name="T48" fmla="*/ 78 w 348"/>
              <a:gd name="T49" fmla="*/ 83 h 183"/>
              <a:gd name="T50" fmla="*/ 76 w 348"/>
              <a:gd name="T51" fmla="*/ 77 h 183"/>
              <a:gd name="T52" fmla="*/ 70 w 348"/>
              <a:gd name="T53" fmla="*/ 73 h 183"/>
              <a:gd name="T54" fmla="*/ 54 w 348"/>
              <a:gd name="T55" fmla="*/ 71 h 183"/>
              <a:gd name="T56" fmla="*/ 53 w 348"/>
              <a:gd name="T57" fmla="*/ 67 h 183"/>
              <a:gd name="T58" fmla="*/ 42 w 348"/>
              <a:gd name="T59" fmla="*/ 62 h 183"/>
              <a:gd name="T60" fmla="*/ 40 w 348"/>
              <a:gd name="T61" fmla="*/ 58 h 183"/>
              <a:gd name="T62" fmla="*/ 38 w 348"/>
              <a:gd name="T63" fmla="*/ 56 h 183"/>
              <a:gd name="T64" fmla="*/ 33 w 348"/>
              <a:gd name="T65" fmla="*/ 51 h 183"/>
              <a:gd name="T66" fmla="*/ 31 w 348"/>
              <a:gd name="T67" fmla="*/ 46 h 183"/>
              <a:gd name="T68" fmla="*/ 29 w 348"/>
              <a:gd name="T69" fmla="*/ 37 h 183"/>
              <a:gd name="T70" fmla="*/ 25 w 348"/>
              <a:gd name="T71" fmla="*/ 28 h 183"/>
              <a:gd name="T72" fmla="*/ 24 w 348"/>
              <a:gd name="T73" fmla="*/ 22 h 183"/>
              <a:gd name="T74" fmla="*/ 17 w 348"/>
              <a:gd name="T75" fmla="*/ 19 h 183"/>
              <a:gd name="T76" fmla="*/ 15 w 348"/>
              <a:gd name="T77" fmla="*/ 16 h 183"/>
              <a:gd name="T78" fmla="*/ 11 w 348"/>
              <a:gd name="T79" fmla="*/ 13 h 183"/>
              <a:gd name="T80" fmla="*/ 9 w 348"/>
              <a:gd name="T81" fmla="*/ 4 h 183"/>
              <a:gd name="T82" fmla="*/ 4 w 348"/>
              <a:gd name="T83" fmla="*/ 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8" h="183">
                <a:moveTo>
                  <a:pt x="348" y="183"/>
                </a:moveTo>
                <a:lnTo>
                  <a:pt x="267" y="183"/>
                </a:lnTo>
                <a:lnTo>
                  <a:pt x="267" y="179"/>
                </a:lnTo>
                <a:lnTo>
                  <a:pt x="247" y="179"/>
                </a:lnTo>
                <a:lnTo>
                  <a:pt x="247" y="176"/>
                </a:lnTo>
                <a:lnTo>
                  <a:pt x="211" y="176"/>
                </a:lnTo>
                <a:lnTo>
                  <a:pt x="211" y="173"/>
                </a:lnTo>
                <a:lnTo>
                  <a:pt x="210" y="173"/>
                </a:lnTo>
                <a:lnTo>
                  <a:pt x="210" y="170"/>
                </a:lnTo>
                <a:lnTo>
                  <a:pt x="204" y="170"/>
                </a:lnTo>
                <a:lnTo>
                  <a:pt x="204" y="167"/>
                </a:lnTo>
                <a:lnTo>
                  <a:pt x="164" y="167"/>
                </a:lnTo>
                <a:lnTo>
                  <a:pt x="164" y="165"/>
                </a:lnTo>
                <a:lnTo>
                  <a:pt x="156" y="165"/>
                </a:lnTo>
                <a:lnTo>
                  <a:pt x="156" y="162"/>
                </a:lnTo>
                <a:lnTo>
                  <a:pt x="155" y="162"/>
                </a:lnTo>
                <a:lnTo>
                  <a:pt x="155" y="160"/>
                </a:lnTo>
                <a:lnTo>
                  <a:pt x="153" y="160"/>
                </a:lnTo>
                <a:lnTo>
                  <a:pt x="153" y="157"/>
                </a:lnTo>
                <a:lnTo>
                  <a:pt x="148" y="157"/>
                </a:lnTo>
                <a:lnTo>
                  <a:pt x="148" y="155"/>
                </a:lnTo>
                <a:lnTo>
                  <a:pt x="142" y="155"/>
                </a:lnTo>
                <a:lnTo>
                  <a:pt x="142" y="153"/>
                </a:lnTo>
                <a:lnTo>
                  <a:pt x="140" y="153"/>
                </a:lnTo>
                <a:lnTo>
                  <a:pt x="140" y="148"/>
                </a:lnTo>
                <a:lnTo>
                  <a:pt x="137" y="148"/>
                </a:lnTo>
                <a:lnTo>
                  <a:pt x="137" y="146"/>
                </a:lnTo>
                <a:lnTo>
                  <a:pt x="136" y="146"/>
                </a:lnTo>
                <a:lnTo>
                  <a:pt x="136" y="144"/>
                </a:lnTo>
                <a:lnTo>
                  <a:pt x="135" y="144"/>
                </a:lnTo>
                <a:lnTo>
                  <a:pt x="135" y="142"/>
                </a:lnTo>
                <a:lnTo>
                  <a:pt x="133" y="142"/>
                </a:lnTo>
                <a:lnTo>
                  <a:pt x="133" y="140"/>
                </a:lnTo>
                <a:lnTo>
                  <a:pt x="129" y="140"/>
                </a:lnTo>
                <a:lnTo>
                  <a:pt x="129" y="138"/>
                </a:lnTo>
                <a:lnTo>
                  <a:pt x="127" y="138"/>
                </a:lnTo>
                <a:lnTo>
                  <a:pt x="127" y="135"/>
                </a:lnTo>
                <a:lnTo>
                  <a:pt x="125" y="135"/>
                </a:lnTo>
                <a:lnTo>
                  <a:pt x="125" y="133"/>
                </a:lnTo>
                <a:lnTo>
                  <a:pt x="124" y="133"/>
                </a:lnTo>
                <a:lnTo>
                  <a:pt x="124" y="131"/>
                </a:lnTo>
                <a:lnTo>
                  <a:pt x="120" y="131"/>
                </a:lnTo>
                <a:lnTo>
                  <a:pt x="120" y="128"/>
                </a:lnTo>
                <a:lnTo>
                  <a:pt x="119" y="128"/>
                </a:lnTo>
                <a:lnTo>
                  <a:pt x="119" y="127"/>
                </a:lnTo>
                <a:lnTo>
                  <a:pt x="117" y="127"/>
                </a:lnTo>
                <a:lnTo>
                  <a:pt x="117" y="124"/>
                </a:lnTo>
                <a:lnTo>
                  <a:pt x="116" y="124"/>
                </a:lnTo>
                <a:lnTo>
                  <a:pt x="116" y="122"/>
                </a:lnTo>
                <a:lnTo>
                  <a:pt x="114" y="122"/>
                </a:lnTo>
                <a:lnTo>
                  <a:pt x="114" y="120"/>
                </a:lnTo>
                <a:lnTo>
                  <a:pt x="110" y="120"/>
                </a:lnTo>
                <a:lnTo>
                  <a:pt x="110" y="118"/>
                </a:lnTo>
                <a:lnTo>
                  <a:pt x="106" y="118"/>
                </a:lnTo>
                <a:lnTo>
                  <a:pt x="106" y="116"/>
                </a:lnTo>
                <a:lnTo>
                  <a:pt x="104" y="116"/>
                </a:lnTo>
                <a:lnTo>
                  <a:pt x="104" y="114"/>
                </a:lnTo>
                <a:lnTo>
                  <a:pt x="103" y="114"/>
                </a:lnTo>
                <a:lnTo>
                  <a:pt x="103" y="112"/>
                </a:lnTo>
                <a:lnTo>
                  <a:pt x="97" y="112"/>
                </a:lnTo>
                <a:lnTo>
                  <a:pt x="97" y="109"/>
                </a:lnTo>
                <a:lnTo>
                  <a:pt x="95" y="109"/>
                </a:lnTo>
                <a:lnTo>
                  <a:pt x="95" y="106"/>
                </a:lnTo>
                <a:lnTo>
                  <a:pt x="89" y="106"/>
                </a:lnTo>
                <a:lnTo>
                  <a:pt x="89" y="105"/>
                </a:lnTo>
                <a:lnTo>
                  <a:pt x="88" y="105"/>
                </a:lnTo>
                <a:lnTo>
                  <a:pt x="88" y="101"/>
                </a:lnTo>
                <a:lnTo>
                  <a:pt x="84" y="101"/>
                </a:lnTo>
                <a:lnTo>
                  <a:pt x="84" y="96"/>
                </a:lnTo>
                <a:lnTo>
                  <a:pt x="81" y="96"/>
                </a:lnTo>
                <a:lnTo>
                  <a:pt x="81" y="90"/>
                </a:lnTo>
                <a:lnTo>
                  <a:pt x="79" y="90"/>
                </a:lnTo>
                <a:lnTo>
                  <a:pt x="79" y="85"/>
                </a:lnTo>
                <a:lnTo>
                  <a:pt x="78" y="85"/>
                </a:lnTo>
                <a:lnTo>
                  <a:pt x="78" y="83"/>
                </a:lnTo>
                <a:lnTo>
                  <a:pt x="77" y="83"/>
                </a:lnTo>
                <a:lnTo>
                  <a:pt x="77" y="77"/>
                </a:lnTo>
                <a:lnTo>
                  <a:pt x="76" y="77"/>
                </a:lnTo>
                <a:lnTo>
                  <a:pt x="76" y="76"/>
                </a:lnTo>
                <a:lnTo>
                  <a:pt x="70" y="76"/>
                </a:lnTo>
                <a:lnTo>
                  <a:pt x="70" y="73"/>
                </a:lnTo>
                <a:lnTo>
                  <a:pt x="56" y="73"/>
                </a:lnTo>
                <a:lnTo>
                  <a:pt x="56" y="71"/>
                </a:lnTo>
                <a:lnTo>
                  <a:pt x="54" y="71"/>
                </a:lnTo>
                <a:lnTo>
                  <a:pt x="54" y="68"/>
                </a:lnTo>
                <a:lnTo>
                  <a:pt x="53" y="68"/>
                </a:lnTo>
                <a:lnTo>
                  <a:pt x="53" y="67"/>
                </a:lnTo>
                <a:lnTo>
                  <a:pt x="51" y="67"/>
                </a:lnTo>
                <a:lnTo>
                  <a:pt x="51" y="62"/>
                </a:lnTo>
                <a:lnTo>
                  <a:pt x="42" y="62"/>
                </a:lnTo>
                <a:lnTo>
                  <a:pt x="42" y="60"/>
                </a:lnTo>
                <a:lnTo>
                  <a:pt x="40" y="60"/>
                </a:lnTo>
                <a:lnTo>
                  <a:pt x="40" y="58"/>
                </a:lnTo>
                <a:lnTo>
                  <a:pt x="38" y="58"/>
                </a:lnTo>
                <a:lnTo>
                  <a:pt x="38" y="56"/>
                </a:lnTo>
                <a:lnTo>
                  <a:pt x="38" y="56"/>
                </a:lnTo>
                <a:lnTo>
                  <a:pt x="38" y="54"/>
                </a:lnTo>
                <a:lnTo>
                  <a:pt x="33" y="54"/>
                </a:lnTo>
                <a:lnTo>
                  <a:pt x="33" y="51"/>
                </a:lnTo>
                <a:lnTo>
                  <a:pt x="32" y="51"/>
                </a:lnTo>
                <a:lnTo>
                  <a:pt x="32" y="46"/>
                </a:lnTo>
                <a:lnTo>
                  <a:pt x="31" y="46"/>
                </a:lnTo>
                <a:lnTo>
                  <a:pt x="31" y="44"/>
                </a:lnTo>
                <a:lnTo>
                  <a:pt x="29" y="44"/>
                </a:lnTo>
                <a:lnTo>
                  <a:pt x="29" y="37"/>
                </a:lnTo>
                <a:lnTo>
                  <a:pt x="27" y="37"/>
                </a:lnTo>
                <a:lnTo>
                  <a:pt x="27" y="28"/>
                </a:lnTo>
                <a:lnTo>
                  <a:pt x="25" y="28"/>
                </a:lnTo>
                <a:lnTo>
                  <a:pt x="25" y="25"/>
                </a:lnTo>
                <a:lnTo>
                  <a:pt x="24" y="25"/>
                </a:lnTo>
                <a:lnTo>
                  <a:pt x="24" y="22"/>
                </a:lnTo>
                <a:lnTo>
                  <a:pt x="19" y="22"/>
                </a:lnTo>
                <a:lnTo>
                  <a:pt x="19" y="19"/>
                </a:lnTo>
                <a:lnTo>
                  <a:pt x="17" y="19"/>
                </a:lnTo>
                <a:lnTo>
                  <a:pt x="17" y="17"/>
                </a:lnTo>
                <a:lnTo>
                  <a:pt x="15" y="17"/>
                </a:lnTo>
                <a:lnTo>
                  <a:pt x="15" y="16"/>
                </a:lnTo>
                <a:lnTo>
                  <a:pt x="13" y="16"/>
                </a:lnTo>
                <a:lnTo>
                  <a:pt x="13" y="13"/>
                </a:lnTo>
                <a:lnTo>
                  <a:pt x="11" y="13"/>
                </a:lnTo>
                <a:lnTo>
                  <a:pt x="11" y="9"/>
                </a:lnTo>
                <a:lnTo>
                  <a:pt x="9" y="9"/>
                </a:lnTo>
                <a:lnTo>
                  <a:pt x="9" y="4"/>
                </a:lnTo>
                <a:lnTo>
                  <a:pt x="6" y="4"/>
                </a:lnTo>
                <a:lnTo>
                  <a:pt x="6" y="3"/>
                </a:lnTo>
                <a:lnTo>
                  <a:pt x="4" y="3"/>
                </a:lnTo>
                <a:lnTo>
                  <a:pt x="4" y="0"/>
                </a:lnTo>
                <a:lnTo>
                  <a:pt x="0" y="0"/>
                </a:lnTo>
              </a:path>
            </a:pathLst>
          </a:custGeom>
          <a:ln w="25400">
            <a:solidFill>
              <a:srgbClr val="FFC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Freeform 3"/>
          <p:cNvSpPr>
            <a:spLocks/>
          </p:cNvSpPr>
          <p:nvPr/>
        </p:nvSpPr>
        <p:spPr bwMode="auto">
          <a:xfrm>
            <a:off x="2131093" y="1536255"/>
            <a:ext cx="3878357" cy="2358000"/>
          </a:xfrm>
          <a:custGeom>
            <a:avLst/>
            <a:gdLst>
              <a:gd name="T0" fmla="*/ 229 w 306"/>
              <a:gd name="T1" fmla="*/ 183 h 187"/>
              <a:gd name="T2" fmla="*/ 211 w 306"/>
              <a:gd name="T3" fmla="*/ 179 h 187"/>
              <a:gd name="T4" fmla="*/ 184 w 306"/>
              <a:gd name="T5" fmla="*/ 173 h 187"/>
              <a:gd name="T6" fmla="*/ 174 w 306"/>
              <a:gd name="T7" fmla="*/ 170 h 187"/>
              <a:gd name="T8" fmla="*/ 170 w 306"/>
              <a:gd name="T9" fmla="*/ 162 h 187"/>
              <a:gd name="T10" fmla="*/ 161 w 306"/>
              <a:gd name="T11" fmla="*/ 159 h 187"/>
              <a:gd name="T12" fmla="*/ 160 w 306"/>
              <a:gd name="T13" fmla="*/ 155 h 187"/>
              <a:gd name="T14" fmla="*/ 147 w 306"/>
              <a:gd name="T15" fmla="*/ 153 h 187"/>
              <a:gd name="T16" fmla="*/ 143 w 306"/>
              <a:gd name="T17" fmla="*/ 145 h 187"/>
              <a:gd name="T18" fmla="*/ 137 w 306"/>
              <a:gd name="T19" fmla="*/ 142 h 187"/>
              <a:gd name="T20" fmla="*/ 135 w 306"/>
              <a:gd name="T21" fmla="*/ 138 h 187"/>
              <a:gd name="T22" fmla="*/ 124 w 306"/>
              <a:gd name="T23" fmla="*/ 134 h 187"/>
              <a:gd name="T24" fmla="*/ 122 w 306"/>
              <a:gd name="T25" fmla="*/ 129 h 187"/>
              <a:gd name="T26" fmla="*/ 118 w 306"/>
              <a:gd name="T27" fmla="*/ 128 h 187"/>
              <a:gd name="T28" fmla="*/ 116 w 306"/>
              <a:gd name="T29" fmla="*/ 123 h 187"/>
              <a:gd name="T30" fmla="*/ 113 w 306"/>
              <a:gd name="T31" fmla="*/ 121 h 187"/>
              <a:gd name="T32" fmla="*/ 110 w 306"/>
              <a:gd name="T33" fmla="*/ 116 h 187"/>
              <a:gd name="T34" fmla="*/ 104 w 306"/>
              <a:gd name="T35" fmla="*/ 110 h 187"/>
              <a:gd name="T36" fmla="*/ 97 w 306"/>
              <a:gd name="T37" fmla="*/ 105 h 187"/>
              <a:gd name="T38" fmla="*/ 91 w 306"/>
              <a:gd name="T39" fmla="*/ 103 h 187"/>
              <a:gd name="T40" fmla="*/ 88 w 306"/>
              <a:gd name="T41" fmla="*/ 95 h 187"/>
              <a:gd name="T42" fmla="*/ 84 w 306"/>
              <a:gd name="T43" fmla="*/ 90 h 187"/>
              <a:gd name="T44" fmla="*/ 83 w 306"/>
              <a:gd name="T45" fmla="*/ 86 h 187"/>
              <a:gd name="T46" fmla="*/ 80 w 306"/>
              <a:gd name="T47" fmla="*/ 82 h 187"/>
              <a:gd name="T48" fmla="*/ 79 w 306"/>
              <a:gd name="T49" fmla="*/ 78 h 187"/>
              <a:gd name="T50" fmla="*/ 74 w 306"/>
              <a:gd name="T51" fmla="*/ 75 h 187"/>
              <a:gd name="T52" fmla="*/ 73 w 306"/>
              <a:gd name="T53" fmla="*/ 71 h 187"/>
              <a:gd name="T54" fmla="*/ 60 w 306"/>
              <a:gd name="T55" fmla="*/ 69 h 187"/>
              <a:gd name="T56" fmla="*/ 59 w 306"/>
              <a:gd name="T57" fmla="*/ 63 h 187"/>
              <a:gd name="T58" fmla="*/ 56 w 306"/>
              <a:gd name="T59" fmla="*/ 61 h 187"/>
              <a:gd name="T60" fmla="*/ 50 w 306"/>
              <a:gd name="T61" fmla="*/ 56 h 187"/>
              <a:gd name="T62" fmla="*/ 43 w 306"/>
              <a:gd name="T63" fmla="*/ 54 h 187"/>
              <a:gd name="T64" fmla="*/ 42 w 306"/>
              <a:gd name="T65" fmla="*/ 48 h 187"/>
              <a:gd name="T66" fmla="*/ 38 w 306"/>
              <a:gd name="T67" fmla="*/ 46 h 187"/>
              <a:gd name="T68" fmla="*/ 34 w 306"/>
              <a:gd name="T69" fmla="*/ 40 h 187"/>
              <a:gd name="T70" fmla="*/ 28 w 306"/>
              <a:gd name="T71" fmla="*/ 37 h 187"/>
              <a:gd name="T72" fmla="*/ 27 w 306"/>
              <a:gd name="T73" fmla="*/ 29 h 187"/>
              <a:gd name="T74" fmla="*/ 24 w 306"/>
              <a:gd name="T75" fmla="*/ 22 h 187"/>
              <a:gd name="T76" fmla="*/ 23 w 306"/>
              <a:gd name="T77" fmla="*/ 16 h 187"/>
              <a:gd name="T78" fmla="*/ 15 w 306"/>
              <a:gd name="T79" fmla="*/ 13 h 187"/>
              <a:gd name="T80" fmla="*/ 12 w 306"/>
              <a:gd name="T81" fmla="*/ 9 h 187"/>
              <a:gd name="T82" fmla="*/ 8 w 306"/>
              <a:gd name="T83" fmla="*/ 6 h 187"/>
              <a:gd name="T84" fmla="*/ 5 w 306"/>
              <a:gd name="T85" fmla="*/ 2 h 187"/>
              <a:gd name="T86" fmla="*/ 0 w 306"/>
              <a:gd name="T8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 h="187">
                <a:moveTo>
                  <a:pt x="306" y="187"/>
                </a:moveTo>
                <a:lnTo>
                  <a:pt x="229" y="187"/>
                </a:lnTo>
                <a:lnTo>
                  <a:pt x="229" y="183"/>
                </a:lnTo>
                <a:lnTo>
                  <a:pt x="224" y="183"/>
                </a:lnTo>
                <a:lnTo>
                  <a:pt x="224" y="179"/>
                </a:lnTo>
                <a:lnTo>
                  <a:pt x="211" y="179"/>
                </a:lnTo>
                <a:lnTo>
                  <a:pt x="211" y="176"/>
                </a:lnTo>
                <a:lnTo>
                  <a:pt x="184" y="176"/>
                </a:lnTo>
                <a:lnTo>
                  <a:pt x="184" y="173"/>
                </a:lnTo>
                <a:lnTo>
                  <a:pt x="178" y="173"/>
                </a:lnTo>
                <a:lnTo>
                  <a:pt x="178" y="170"/>
                </a:lnTo>
                <a:lnTo>
                  <a:pt x="174" y="170"/>
                </a:lnTo>
                <a:lnTo>
                  <a:pt x="174" y="167"/>
                </a:lnTo>
                <a:lnTo>
                  <a:pt x="170" y="167"/>
                </a:lnTo>
                <a:lnTo>
                  <a:pt x="170" y="162"/>
                </a:lnTo>
                <a:lnTo>
                  <a:pt x="163" y="162"/>
                </a:lnTo>
                <a:lnTo>
                  <a:pt x="163" y="159"/>
                </a:lnTo>
                <a:lnTo>
                  <a:pt x="161" y="159"/>
                </a:lnTo>
                <a:lnTo>
                  <a:pt x="161" y="158"/>
                </a:lnTo>
                <a:lnTo>
                  <a:pt x="160" y="158"/>
                </a:lnTo>
                <a:lnTo>
                  <a:pt x="160" y="155"/>
                </a:lnTo>
                <a:lnTo>
                  <a:pt x="155" y="155"/>
                </a:lnTo>
                <a:lnTo>
                  <a:pt x="155" y="153"/>
                </a:lnTo>
                <a:lnTo>
                  <a:pt x="147" y="153"/>
                </a:lnTo>
                <a:lnTo>
                  <a:pt x="147" y="151"/>
                </a:lnTo>
                <a:lnTo>
                  <a:pt x="143" y="151"/>
                </a:lnTo>
                <a:lnTo>
                  <a:pt x="143" y="145"/>
                </a:lnTo>
                <a:lnTo>
                  <a:pt x="141" y="145"/>
                </a:lnTo>
                <a:lnTo>
                  <a:pt x="141" y="142"/>
                </a:lnTo>
                <a:lnTo>
                  <a:pt x="137" y="142"/>
                </a:lnTo>
                <a:lnTo>
                  <a:pt x="137" y="140"/>
                </a:lnTo>
                <a:lnTo>
                  <a:pt x="135" y="140"/>
                </a:lnTo>
                <a:lnTo>
                  <a:pt x="135" y="138"/>
                </a:lnTo>
                <a:lnTo>
                  <a:pt x="131" y="138"/>
                </a:lnTo>
                <a:lnTo>
                  <a:pt x="131" y="134"/>
                </a:lnTo>
                <a:lnTo>
                  <a:pt x="124" y="134"/>
                </a:lnTo>
                <a:lnTo>
                  <a:pt x="124" y="131"/>
                </a:lnTo>
                <a:lnTo>
                  <a:pt x="122" y="131"/>
                </a:lnTo>
                <a:lnTo>
                  <a:pt x="122" y="129"/>
                </a:lnTo>
                <a:lnTo>
                  <a:pt x="121" y="129"/>
                </a:lnTo>
                <a:lnTo>
                  <a:pt x="121" y="128"/>
                </a:lnTo>
                <a:lnTo>
                  <a:pt x="118" y="128"/>
                </a:lnTo>
                <a:lnTo>
                  <a:pt x="118" y="125"/>
                </a:lnTo>
                <a:lnTo>
                  <a:pt x="116" y="125"/>
                </a:lnTo>
                <a:lnTo>
                  <a:pt x="116" y="123"/>
                </a:lnTo>
                <a:lnTo>
                  <a:pt x="115" y="123"/>
                </a:lnTo>
                <a:lnTo>
                  <a:pt x="115" y="121"/>
                </a:lnTo>
                <a:lnTo>
                  <a:pt x="113" y="121"/>
                </a:lnTo>
                <a:lnTo>
                  <a:pt x="113" y="118"/>
                </a:lnTo>
                <a:lnTo>
                  <a:pt x="110" y="118"/>
                </a:lnTo>
                <a:lnTo>
                  <a:pt x="110" y="116"/>
                </a:lnTo>
                <a:lnTo>
                  <a:pt x="108" y="116"/>
                </a:lnTo>
                <a:lnTo>
                  <a:pt x="108" y="110"/>
                </a:lnTo>
                <a:lnTo>
                  <a:pt x="104" y="110"/>
                </a:lnTo>
                <a:lnTo>
                  <a:pt x="104" y="108"/>
                </a:lnTo>
                <a:lnTo>
                  <a:pt x="97" y="108"/>
                </a:lnTo>
                <a:lnTo>
                  <a:pt x="97" y="105"/>
                </a:lnTo>
                <a:lnTo>
                  <a:pt x="93" y="105"/>
                </a:lnTo>
                <a:lnTo>
                  <a:pt x="93" y="103"/>
                </a:lnTo>
                <a:lnTo>
                  <a:pt x="91" y="103"/>
                </a:lnTo>
                <a:lnTo>
                  <a:pt x="91" y="97"/>
                </a:lnTo>
                <a:lnTo>
                  <a:pt x="88" y="97"/>
                </a:lnTo>
                <a:lnTo>
                  <a:pt x="88" y="95"/>
                </a:lnTo>
                <a:lnTo>
                  <a:pt x="87" y="95"/>
                </a:lnTo>
                <a:lnTo>
                  <a:pt x="87" y="90"/>
                </a:lnTo>
                <a:lnTo>
                  <a:pt x="84" y="90"/>
                </a:lnTo>
                <a:lnTo>
                  <a:pt x="84" y="89"/>
                </a:lnTo>
                <a:lnTo>
                  <a:pt x="83" y="89"/>
                </a:lnTo>
                <a:lnTo>
                  <a:pt x="83" y="86"/>
                </a:lnTo>
                <a:lnTo>
                  <a:pt x="81" y="86"/>
                </a:lnTo>
                <a:lnTo>
                  <a:pt x="81" y="82"/>
                </a:lnTo>
                <a:lnTo>
                  <a:pt x="80" y="82"/>
                </a:lnTo>
                <a:lnTo>
                  <a:pt x="80" y="79"/>
                </a:lnTo>
                <a:lnTo>
                  <a:pt x="79" y="79"/>
                </a:lnTo>
                <a:lnTo>
                  <a:pt x="79" y="78"/>
                </a:lnTo>
                <a:lnTo>
                  <a:pt x="77" y="78"/>
                </a:lnTo>
                <a:lnTo>
                  <a:pt x="77" y="75"/>
                </a:lnTo>
                <a:lnTo>
                  <a:pt x="74" y="75"/>
                </a:lnTo>
                <a:lnTo>
                  <a:pt x="74" y="73"/>
                </a:lnTo>
                <a:lnTo>
                  <a:pt x="73" y="73"/>
                </a:lnTo>
                <a:lnTo>
                  <a:pt x="73" y="71"/>
                </a:lnTo>
                <a:lnTo>
                  <a:pt x="63" y="71"/>
                </a:lnTo>
                <a:lnTo>
                  <a:pt x="63" y="69"/>
                </a:lnTo>
                <a:lnTo>
                  <a:pt x="60" y="69"/>
                </a:lnTo>
                <a:lnTo>
                  <a:pt x="60" y="67"/>
                </a:lnTo>
                <a:lnTo>
                  <a:pt x="59" y="67"/>
                </a:lnTo>
                <a:lnTo>
                  <a:pt x="59" y="63"/>
                </a:lnTo>
                <a:lnTo>
                  <a:pt x="57" y="63"/>
                </a:lnTo>
                <a:lnTo>
                  <a:pt x="57" y="61"/>
                </a:lnTo>
                <a:lnTo>
                  <a:pt x="56" y="61"/>
                </a:lnTo>
                <a:lnTo>
                  <a:pt x="56" y="59"/>
                </a:lnTo>
                <a:lnTo>
                  <a:pt x="50" y="59"/>
                </a:lnTo>
                <a:lnTo>
                  <a:pt x="50" y="56"/>
                </a:lnTo>
                <a:lnTo>
                  <a:pt x="45" y="56"/>
                </a:lnTo>
                <a:lnTo>
                  <a:pt x="45" y="54"/>
                </a:lnTo>
                <a:lnTo>
                  <a:pt x="43" y="54"/>
                </a:lnTo>
                <a:lnTo>
                  <a:pt x="43" y="50"/>
                </a:lnTo>
                <a:lnTo>
                  <a:pt x="42" y="50"/>
                </a:lnTo>
                <a:lnTo>
                  <a:pt x="42" y="48"/>
                </a:lnTo>
                <a:lnTo>
                  <a:pt x="40" y="48"/>
                </a:lnTo>
                <a:lnTo>
                  <a:pt x="40" y="46"/>
                </a:lnTo>
                <a:lnTo>
                  <a:pt x="38" y="46"/>
                </a:lnTo>
                <a:lnTo>
                  <a:pt x="38" y="44"/>
                </a:lnTo>
                <a:lnTo>
                  <a:pt x="34" y="44"/>
                </a:lnTo>
                <a:lnTo>
                  <a:pt x="34" y="40"/>
                </a:lnTo>
                <a:lnTo>
                  <a:pt x="31" y="40"/>
                </a:lnTo>
                <a:lnTo>
                  <a:pt x="31" y="37"/>
                </a:lnTo>
                <a:lnTo>
                  <a:pt x="28" y="37"/>
                </a:lnTo>
                <a:lnTo>
                  <a:pt x="28" y="32"/>
                </a:lnTo>
                <a:lnTo>
                  <a:pt x="27" y="32"/>
                </a:lnTo>
                <a:lnTo>
                  <a:pt x="27" y="29"/>
                </a:lnTo>
                <a:lnTo>
                  <a:pt x="25" y="29"/>
                </a:lnTo>
                <a:lnTo>
                  <a:pt x="25" y="22"/>
                </a:lnTo>
                <a:lnTo>
                  <a:pt x="24" y="22"/>
                </a:lnTo>
                <a:lnTo>
                  <a:pt x="24" y="18"/>
                </a:lnTo>
                <a:lnTo>
                  <a:pt x="23" y="18"/>
                </a:lnTo>
                <a:lnTo>
                  <a:pt x="23" y="16"/>
                </a:lnTo>
                <a:lnTo>
                  <a:pt x="20" y="16"/>
                </a:lnTo>
                <a:lnTo>
                  <a:pt x="20" y="13"/>
                </a:lnTo>
                <a:lnTo>
                  <a:pt x="15" y="13"/>
                </a:lnTo>
                <a:lnTo>
                  <a:pt x="15" y="11"/>
                </a:lnTo>
                <a:lnTo>
                  <a:pt x="12" y="11"/>
                </a:lnTo>
                <a:lnTo>
                  <a:pt x="12" y="9"/>
                </a:lnTo>
                <a:lnTo>
                  <a:pt x="10" y="9"/>
                </a:lnTo>
                <a:lnTo>
                  <a:pt x="10" y="6"/>
                </a:lnTo>
                <a:lnTo>
                  <a:pt x="8" y="6"/>
                </a:lnTo>
                <a:lnTo>
                  <a:pt x="8" y="4"/>
                </a:lnTo>
                <a:lnTo>
                  <a:pt x="5" y="4"/>
                </a:lnTo>
                <a:lnTo>
                  <a:pt x="5" y="2"/>
                </a:lnTo>
                <a:lnTo>
                  <a:pt x="2" y="2"/>
                </a:lnTo>
                <a:lnTo>
                  <a:pt x="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Freeform 4"/>
          <p:cNvSpPr>
            <a:spLocks/>
          </p:cNvSpPr>
          <p:nvPr/>
        </p:nvSpPr>
        <p:spPr bwMode="auto">
          <a:xfrm>
            <a:off x="2131091" y="1536255"/>
            <a:ext cx="4410000" cy="2422800"/>
          </a:xfrm>
          <a:custGeom>
            <a:avLst/>
            <a:gdLst>
              <a:gd name="T0" fmla="*/ 271 w 348"/>
              <a:gd name="T1" fmla="*/ 190 h 193"/>
              <a:gd name="T2" fmla="*/ 247 w 348"/>
              <a:gd name="T3" fmla="*/ 186 h 193"/>
              <a:gd name="T4" fmla="*/ 230 w 348"/>
              <a:gd name="T5" fmla="*/ 180 h 193"/>
              <a:gd name="T6" fmla="*/ 213 w 348"/>
              <a:gd name="T7" fmla="*/ 177 h 193"/>
              <a:gd name="T8" fmla="*/ 200 w 348"/>
              <a:gd name="T9" fmla="*/ 173 h 193"/>
              <a:gd name="T10" fmla="*/ 173 w 348"/>
              <a:gd name="T11" fmla="*/ 170 h 193"/>
              <a:gd name="T12" fmla="*/ 165 w 348"/>
              <a:gd name="T13" fmla="*/ 167 h 193"/>
              <a:gd name="T14" fmla="*/ 130 w 348"/>
              <a:gd name="T15" fmla="*/ 163 h 193"/>
              <a:gd name="T16" fmla="*/ 124 w 348"/>
              <a:gd name="T17" fmla="*/ 159 h 193"/>
              <a:gd name="T18" fmla="*/ 120 w 348"/>
              <a:gd name="T19" fmla="*/ 157 h 193"/>
              <a:gd name="T20" fmla="*/ 115 w 348"/>
              <a:gd name="T21" fmla="*/ 152 h 193"/>
              <a:gd name="T22" fmla="*/ 111 w 348"/>
              <a:gd name="T23" fmla="*/ 143 h 193"/>
              <a:gd name="T24" fmla="*/ 109 w 348"/>
              <a:gd name="T25" fmla="*/ 139 h 193"/>
              <a:gd name="T26" fmla="*/ 106 w 348"/>
              <a:gd name="T27" fmla="*/ 134 h 193"/>
              <a:gd name="T28" fmla="*/ 101 w 348"/>
              <a:gd name="T29" fmla="*/ 129 h 193"/>
              <a:gd name="T30" fmla="*/ 91 w 348"/>
              <a:gd name="T31" fmla="*/ 126 h 193"/>
              <a:gd name="T32" fmla="*/ 88 w 348"/>
              <a:gd name="T33" fmla="*/ 122 h 193"/>
              <a:gd name="T34" fmla="*/ 83 w 348"/>
              <a:gd name="T35" fmla="*/ 117 h 193"/>
              <a:gd name="T36" fmla="*/ 81 w 348"/>
              <a:gd name="T37" fmla="*/ 112 h 193"/>
              <a:gd name="T38" fmla="*/ 80 w 348"/>
              <a:gd name="T39" fmla="*/ 107 h 193"/>
              <a:gd name="T40" fmla="*/ 77 w 348"/>
              <a:gd name="T41" fmla="*/ 104 h 193"/>
              <a:gd name="T42" fmla="*/ 74 w 348"/>
              <a:gd name="T43" fmla="*/ 100 h 193"/>
              <a:gd name="T44" fmla="*/ 64 w 348"/>
              <a:gd name="T45" fmla="*/ 98 h 193"/>
              <a:gd name="T46" fmla="*/ 61 w 348"/>
              <a:gd name="T47" fmla="*/ 94 h 193"/>
              <a:gd name="T48" fmla="*/ 59 w 348"/>
              <a:gd name="T49" fmla="*/ 92 h 193"/>
              <a:gd name="T50" fmla="*/ 58 w 348"/>
              <a:gd name="T51" fmla="*/ 87 h 193"/>
              <a:gd name="T52" fmla="*/ 56 w 348"/>
              <a:gd name="T53" fmla="*/ 83 h 193"/>
              <a:gd name="T54" fmla="*/ 51 w 348"/>
              <a:gd name="T55" fmla="*/ 76 h 193"/>
              <a:gd name="T56" fmla="*/ 40 w 348"/>
              <a:gd name="T57" fmla="*/ 74 h 193"/>
              <a:gd name="T58" fmla="*/ 38 w 348"/>
              <a:gd name="T59" fmla="*/ 70 h 193"/>
              <a:gd name="T60" fmla="*/ 34 w 348"/>
              <a:gd name="T61" fmla="*/ 68 h 193"/>
              <a:gd name="T62" fmla="*/ 33 w 348"/>
              <a:gd name="T63" fmla="*/ 63 h 193"/>
              <a:gd name="T64" fmla="*/ 31 w 348"/>
              <a:gd name="T65" fmla="*/ 61 h 193"/>
              <a:gd name="T66" fmla="*/ 30 w 348"/>
              <a:gd name="T67" fmla="*/ 52 h 193"/>
              <a:gd name="T68" fmla="*/ 27 w 348"/>
              <a:gd name="T69" fmla="*/ 43 h 193"/>
              <a:gd name="T70" fmla="*/ 25 w 348"/>
              <a:gd name="T71" fmla="*/ 33 h 193"/>
              <a:gd name="T72" fmla="*/ 24 w 348"/>
              <a:gd name="T73" fmla="*/ 25 h 193"/>
              <a:gd name="T74" fmla="*/ 21 w 348"/>
              <a:gd name="T75" fmla="*/ 20 h 193"/>
              <a:gd name="T76" fmla="*/ 19 w 348"/>
              <a:gd name="T77" fmla="*/ 16 h 193"/>
              <a:gd name="T78" fmla="*/ 15 w 348"/>
              <a:gd name="T79" fmla="*/ 13 h 193"/>
              <a:gd name="T80" fmla="*/ 14 w 348"/>
              <a:gd name="T81" fmla="*/ 9 h 193"/>
              <a:gd name="T82" fmla="*/ 11 w 348"/>
              <a:gd name="T83" fmla="*/ 7 h 193"/>
              <a:gd name="T84" fmla="*/ 8 w 348"/>
              <a:gd name="T85" fmla="*/ 2 h 193"/>
              <a:gd name="T86" fmla="*/ 0 w 348"/>
              <a:gd name="T8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8" h="193">
                <a:moveTo>
                  <a:pt x="348" y="193"/>
                </a:moveTo>
                <a:lnTo>
                  <a:pt x="271" y="193"/>
                </a:lnTo>
                <a:lnTo>
                  <a:pt x="271" y="190"/>
                </a:lnTo>
                <a:lnTo>
                  <a:pt x="249" y="190"/>
                </a:lnTo>
                <a:lnTo>
                  <a:pt x="249" y="186"/>
                </a:lnTo>
                <a:lnTo>
                  <a:pt x="247" y="186"/>
                </a:lnTo>
                <a:lnTo>
                  <a:pt x="247" y="183"/>
                </a:lnTo>
                <a:lnTo>
                  <a:pt x="230" y="183"/>
                </a:lnTo>
                <a:lnTo>
                  <a:pt x="230" y="180"/>
                </a:lnTo>
                <a:lnTo>
                  <a:pt x="221" y="180"/>
                </a:lnTo>
                <a:lnTo>
                  <a:pt x="221" y="177"/>
                </a:lnTo>
                <a:lnTo>
                  <a:pt x="213" y="177"/>
                </a:lnTo>
                <a:lnTo>
                  <a:pt x="213" y="175"/>
                </a:lnTo>
                <a:lnTo>
                  <a:pt x="200" y="175"/>
                </a:lnTo>
                <a:lnTo>
                  <a:pt x="200" y="173"/>
                </a:lnTo>
                <a:lnTo>
                  <a:pt x="197" y="173"/>
                </a:lnTo>
                <a:lnTo>
                  <a:pt x="197" y="170"/>
                </a:lnTo>
                <a:lnTo>
                  <a:pt x="173" y="170"/>
                </a:lnTo>
                <a:lnTo>
                  <a:pt x="173" y="168"/>
                </a:lnTo>
                <a:lnTo>
                  <a:pt x="165" y="168"/>
                </a:lnTo>
                <a:lnTo>
                  <a:pt x="165" y="167"/>
                </a:lnTo>
                <a:lnTo>
                  <a:pt x="160" y="167"/>
                </a:lnTo>
                <a:lnTo>
                  <a:pt x="160" y="163"/>
                </a:lnTo>
                <a:lnTo>
                  <a:pt x="130" y="163"/>
                </a:lnTo>
                <a:lnTo>
                  <a:pt x="130" y="161"/>
                </a:lnTo>
                <a:lnTo>
                  <a:pt x="124" y="161"/>
                </a:lnTo>
                <a:lnTo>
                  <a:pt x="124" y="159"/>
                </a:lnTo>
                <a:lnTo>
                  <a:pt x="123" y="159"/>
                </a:lnTo>
                <a:lnTo>
                  <a:pt x="123" y="157"/>
                </a:lnTo>
                <a:lnTo>
                  <a:pt x="120" y="157"/>
                </a:lnTo>
                <a:lnTo>
                  <a:pt x="120" y="154"/>
                </a:lnTo>
                <a:lnTo>
                  <a:pt x="115" y="154"/>
                </a:lnTo>
                <a:lnTo>
                  <a:pt x="115" y="152"/>
                </a:lnTo>
                <a:lnTo>
                  <a:pt x="113" y="152"/>
                </a:lnTo>
                <a:lnTo>
                  <a:pt x="113" y="143"/>
                </a:lnTo>
                <a:lnTo>
                  <a:pt x="111" y="143"/>
                </a:lnTo>
                <a:lnTo>
                  <a:pt x="111" y="141"/>
                </a:lnTo>
                <a:lnTo>
                  <a:pt x="109" y="141"/>
                </a:lnTo>
                <a:lnTo>
                  <a:pt x="109" y="139"/>
                </a:lnTo>
                <a:lnTo>
                  <a:pt x="107" y="139"/>
                </a:lnTo>
                <a:lnTo>
                  <a:pt x="107" y="134"/>
                </a:lnTo>
                <a:lnTo>
                  <a:pt x="106" y="134"/>
                </a:lnTo>
                <a:lnTo>
                  <a:pt x="106" y="130"/>
                </a:lnTo>
                <a:lnTo>
                  <a:pt x="101" y="130"/>
                </a:lnTo>
                <a:lnTo>
                  <a:pt x="101" y="129"/>
                </a:lnTo>
                <a:lnTo>
                  <a:pt x="96" y="129"/>
                </a:lnTo>
                <a:lnTo>
                  <a:pt x="96" y="126"/>
                </a:lnTo>
                <a:lnTo>
                  <a:pt x="91" y="126"/>
                </a:lnTo>
                <a:lnTo>
                  <a:pt x="91" y="124"/>
                </a:lnTo>
                <a:lnTo>
                  <a:pt x="88" y="124"/>
                </a:lnTo>
                <a:lnTo>
                  <a:pt x="88" y="122"/>
                </a:lnTo>
                <a:lnTo>
                  <a:pt x="85" y="122"/>
                </a:lnTo>
                <a:lnTo>
                  <a:pt x="85" y="117"/>
                </a:lnTo>
                <a:lnTo>
                  <a:pt x="83" y="117"/>
                </a:lnTo>
                <a:lnTo>
                  <a:pt x="83" y="115"/>
                </a:lnTo>
                <a:lnTo>
                  <a:pt x="81" y="115"/>
                </a:lnTo>
                <a:lnTo>
                  <a:pt x="81" y="112"/>
                </a:lnTo>
                <a:lnTo>
                  <a:pt x="81" y="109"/>
                </a:lnTo>
                <a:lnTo>
                  <a:pt x="80" y="109"/>
                </a:lnTo>
                <a:lnTo>
                  <a:pt x="80" y="107"/>
                </a:lnTo>
                <a:lnTo>
                  <a:pt x="78" y="107"/>
                </a:lnTo>
                <a:lnTo>
                  <a:pt x="78" y="104"/>
                </a:lnTo>
                <a:lnTo>
                  <a:pt x="77" y="104"/>
                </a:lnTo>
                <a:lnTo>
                  <a:pt x="77" y="103"/>
                </a:lnTo>
                <a:lnTo>
                  <a:pt x="74" y="103"/>
                </a:lnTo>
                <a:lnTo>
                  <a:pt x="74" y="100"/>
                </a:lnTo>
                <a:lnTo>
                  <a:pt x="67" y="100"/>
                </a:lnTo>
                <a:lnTo>
                  <a:pt x="67" y="98"/>
                </a:lnTo>
                <a:lnTo>
                  <a:pt x="64" y="98"/>
                </a:lnTo>
                <a:lnTo>
                  <a:pt x="64" y="97"/>
                </a:lnTo>
                <a:lnTo>
                  <a:pt x="61" y="97"/>
                </a:lnTo>
                <a:lnTo>
                  <a:pt x="61" y="94"/>
                </a:lnTo>
                <a:lnTo>
                  <a:pt x="60" y="94"/>
                </a:lnTo>
                <a:lnTo>
                  <a:pt x="60" y="92"/>
                </a:lnTo>
                <a:lnTo>
                  <a:pt x="59" y="92"/>
                </a:lnTo>
                <a:lnTo>
                  <a:pt x="59" y="89"/>
                </a:lnTo>
                <a:lnTo>
                  <a:pt x="58" y="89"/>
                </a:lnTo>
                <a:lnTo>
                  <a:pt x="58" y="87"/>
                </a:lnTo>
                <a:lnTo>
                  <a:pt x="57" y="87"/>
                </a:lnTo>
                <a:lnTo>
                  <a:pt x="57" y="83"/>
                </a:lnTo>
                <a:lnTo>
                  <a:pt x="56" y="83"/>
                </a:lnTo>
                <a:lnTo>
                  <a:pt x="56" y="81"/>
                </a:lnTo>
                <a:lnTo>
                  <a:pt x="51" y="81"/>
                </a:lnTo>
                <a:lnTo>
                  <a:pt x="51" y="76"/>
                </a:lnTo>
                <a:lnTo>
                  <a:pt x="41" y="76"/>
                </a:lnTo>
                <a:lnTo>
                  <a:pt x="41" y="74"/>
                </a:lnTo>
                <a:lnTo>
                  <a:pt x="40" y="74"/>
                </a:lnTo>
                <a:lnTo>
                  <a:pt x="40" y="72"/>
                </a:lnTo>
                <a:lnTo>
                  <a:pt x="38" y="72"/>
                </a:lnTo>
                <a:lnTo>
                  <a:pt x="38" y="70"/>
                </a:lnTo>
                <a:lnTo>
                  <a:pt x="36" y="70"/>
                </a:lnTo>
                <a:cubicBezTo>
                  <a:pt x="36" y="70"/>
                  <a:pt x="37" y="68"/>
                  <a:pt x="36" y="68"/>
                </a:cubicBezTo>
                <a:cubicBezTo>
                  <a:pt x="35" y="68"/>
                  <a:pt x="34" y="68"/>
                  <a:pt x="34" y="68"/>
                </a:cubicBezTo>
                <a:lnTo>
                  <a:pt x="34" y="66"/>
                </a:lnTo>
                <a:lnTo>
                  <a:pt x="33" y="66"/>
                </a:lnTo>
                <a:lnTo>
                  <a:pt x="33" y="63"/>
                </a:lnTo>
                <a:lnTo>
                  <a:pt x="31" y="63"/>
                </a:lnTo>
                <a:lnTo>
                  <a:pt x="31" y="61"/>
                </a:lnTo>
                <a:lnTo>
                  <a:pt x="31" y="61"/>
                </a:lnTo>
                <a:lnTo>
                  <a:pt x="31" y="59"/>
                </a:lnTo>
                <a:lnTo>
                  <a:pt x="30" y="59"/>
                </a:lnTo>
                <a:lnTo>
                  <a:pt x="30" y="52"/>
                </a:lnTo>
                <a:lnTo>
                  <a:pt x="28" y="52"/>
                </a:lnTo>
                <a:lnTo>
                  <a:pt x="28" y="43"/>
                </a:lnTo>
                <a:lnTo>
                  <a:pt x="27" y="43"/>
                </a:lnTo>
                <a:lnTo>
                  <a:pt x="27" y="38"/>
                </a:lnTo>
                <a:lnTo>
                  <a:pt x="27" y="33"/>
                </a:lnTo>
                <a:lnTo>
                  <a:pt x="25" y="33"/>
                </a:lnTo>
                <a:lnTo>
                  <a:pt x="25" y="30"/>
                </a:lnTo>
                <a:lnTo>
                  <a:pt x="24" y="30"/>
                </a:lnTo>
                <a:lnTo>
                  <a:pt x="24" y="25"/>
                </a:lnTo>
                <a:lnTo>
                  <a:pt x="23" y="25"/>
                </a:lnTo>
                <a:lnTo>
                  <a:pt x="23" y="20"/>
                </a:lnTo>
                <a:lnTo>
                  <a:pt x="21" y="20"/>
                </a:lnTo>
                <a:lnTo>
                  <a:pt x="21" y="18"/>
                </a:lnTo>
                <a:lnTo>
                  <a:pt x="19" y="18"/>
                </a:lnTo>
                <a:lnTo>
                  <a:pt x="19" y="16"/>
                </a:lnTo>
                <a:lnTo>
                  <a:pt x="17" y="16"/>
                </a:lnTo>
                <a:lnTo>
                  <a:pt x="17" y="13"/>
                </a:lnTo>
                <a:lnTo>
                  <a:pt x="15" y="13"/>
                </a:lnTo>
                <a:lnTo>
                  <a:pt x="15" y="11"/>
                </a:lnTo>
                <a:lnTo>
                  <a:pt x="14" y="11"/>
                </a:lnTo>
                <a:lnTo>
                  <a:pt x="14" y="9"/>
                </a:lnTo>
                <a:lnTo>
                  <a:pt x="12" y="9"/>
                </a:lnTo>
                <a:lnTo>
                  <a:pt x="12" y="7"/>
                </a:lnTo>
                <a:lnTo>
                  <a:pt x="11" y="7"/>
                </a:lnTo>
                <a:lnTo>
                  <a:pt x="11" y="5"/>
                </a:lnTo>
                <a:lnTo>
                  <a:pt x="8" y="5"/>
                </a:lnTo>
                <a:lnTo>
                  <a:pt x="8" y="2"/>
                </a:lnTo>
                <a:lnTo>
                  <a:pt x="6" y="2"/>
                </a:lnTo>
                <a:lnTo>
                  <a:pt x="6"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TextBox 54"/>
          <p:cNvSpPr txBox="1"/>
          <p:nvPr/>
        </p:nvSpPr>
        <p:spPr>
          <a:xfrm>
            <a:off x="2116660" y="1244584"/>
            <a:ext cx="446194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charset="0"/>
                <a:ea typeface="+mn-ea"/>
                <a:cs typeface="Arial" charset="0"/>
              </a:rPr>
              <a:t>PFS</a:t>
            </a:r>
          </a:p>
        </p:txBody>
      </p:sp>
    </p:spTree>
    <p:extLst>
      <p:ext uri="{BB962C8B-B14F-4D97-AF65-F5344CB8AC3E}">
        <p14:creationId xmlns:p14="http://schemas.microsoft.com/office/powerpoint/2010/main" xmlns="" val="513658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4000</a:t>
            </a:r>
            <a:r>
              <a:rPr lang="en-GB" dirty="0"/>
              <a:t>: FOLFIRINOX until progression, FOLFIRINOX with maintenance treatment, or sequential treatment with gemcitabine and FOLFIRI.3 for first-line treatment of metastatic pancreatic cancer: A randomized phase II trial (PRODIGE 35-PANOPTIMOX</a:t>
            </a:r>
            <a:r>
              <a:rPr lang="en-GB" dirty="0" smtClean="0"/>
              <a:t>) – </a:t>
            </a:r>
            <a:r>
              <a:rPr lang="en-GB" dirty="0" err="1" smtClean="0"/>
              <a:t>Dahan</a:t>
            </a:r>
            <a:r>
              <a:rPr lang="en-GB" dirty="0" smtClean="0"/>
              <a:t> L,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Conclusions</a:t>
            </a:r>
            <a:endParaRPr lang="en-GB" b="1" dirty="0"/>
          </a:p>
          <a:p>
            <a:r>
              <a:rPr lang="en-GB" b="1" dirty="0"/>
              <a:t>FOLFIRINOX </a:t>
            </a:r>
            <a:r>
              <a:rPr lang="en-GB" b="1" dirty="0" smtClean="0"/>
              <a:t>with leucovorin </a:t>
            </a:r>
            <a:r>
              <a:rPr lang="en-GB" b="1" dirty="0"/>
              <a:t>+ 5FU maintenance </a:t>
            </a:r>
            <a:r>
              <a:rPr lang="en-GB" b="1" dirty="0" smtClean="0"/>
              <a:t>after 4 </a:t>
            </a:r>
            <a:r>
              <a:rPr lang="en-GB" b="1" dirty="0"/>
              <a:t>months </a:t>
            </a:r>
            <a:r>
              <a:rPr lang="en-GB" b="1" dirty="0" smtClean="0"/>
              <a:t>of FOLFIRINOX induction appeared to be efficacious in </a:t>
            </a:r>
            <a:r>
              <a:rPr lang="en-GB" b="1" dirty="0"/>
              <a:t>patients with metastatic pancreatic </a:t>
            </a:r>
            <a:r>
              <a:rPr lang="en-GB" b="1" dirty="0" smtClean="0"/>
              <a:t>cancer</a:t>
            </a:r>
          </a:p>
          <a:p>
            <a:r>
              <a:rPr lang="en-GB" b="1" dirty="0" smtClean="0"/>
              <a:t>Unexpectedly, severe neurotoxicity was higher in the maintenance arm</a:t>
            </a:r>
          </a:p>
          <a:p>
            <a:pPr lvl="1"/>
            <a:r>
              <a:rPr lang="en-GB" b="1" dirty="0" smtClean="0"/>
              <a:t>Neurotoxicity also occurred later in the maintenance arm</a:t>
            </a:r>
          </a:p>
          <a:p>
            <a:r>
              <a:rPr lang="en-GB" b="1" dirty="0" smtClean="0"/>
              <a:t>Further analyses are currently in progress (</a:t>
            </a:r>
            <a:r>
              <a:rPr lang="en-GB" b="1" dirty="0" err="1" smtClean="0"/>
              <a:t>QoL</a:t>
            </a:r>
            <a:r>
              <a:rPr lang="en-GB" b="1" dirty="0" smtClean="0"/>
              <a:t>, DCR, subgroup analyses)</a:t>
            </a:r>
          </a:p>
          <a:p>
            <a:r>
              <a:rPr lang="en-GB" b="1" dirty="0" smtClean="0"/>
              <a:t>A phase 3 study </a:t>
            </a:r>
            <a:r>
              <a:rPr lang="en-GB" b="1" dirty="0"/>
              <a:t>comparing </a:t>
            </a:r>
            <a:r>
              <a:rPr lang="en-GB" b="1" dirty="0" smtClean="0"/>
              <a:t>FOLFIRINOX maintenance + 5FU vs. FOLFIRINOX alone is now needed to confirm these results</a:t>
            </a:r>
            <a:endParaRPr lang="en-GB" b="1" dirty="0"/>
          </a:p>
        </p:txBody>
      </p:sp>
      <p:sp>
        <p:nvSpPr>
          <p:cNvPr id="4" name="Text Placeholder 3"/>
          <p:cNvSpPr>
            <a:spLocks noGrp="1"/>
          </p:cNvSpPr>
          <p:nvPr>
            <p:ph type="body" sz="quarter" idx="10"/>
          </p:nvPr>
        </p:nvSpPr>
        <p:spPr/>
        <p:txBody>
          <a:bodyPr/>
          <a:lstStyle/>
          <a:p>
            <a:r>
              <a:rPr lang="en-GB" dirty="0" smtClean="0"/>
              <a:t>*Ratio between received dose and targeted dose</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Dahan</a:t>
            </a:r>
            <a:r>
              <a:rPr lang="fr-FR" dirty="0" smtClean="0"/>
              <a:t> 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4000</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2529103166"/>
              </p:ext>
            </p:extLst>
          </p:nvPr>
        </p:nvGraphicFramePr>
        <p:xfrm>
          <a:off x="369888" y="1641455"/>
          <a:ext cx="8393112" cy="2036064"/>
        </p:xfrm>
        <a:graphic>
          <a:graphicData uri="http://schemas.openxmlformats.org/drawingml/2006/table">
            <a:tbl>
              <a:tblPr firstRow="1" bandRow="1">
                <a:tableStyleId>{69012ECD-51FC-41F1-AA8D-1B2483CD663E}</a:tableStyleId>
              </a:tblPr>
              <a:tblGrid>
                <a:gridCol w="4108979">
                  <a:extLst>
                    <a:ext uri="{9D8B030D-6E8A-4147-A177-3AD203B41FA5}">
                      <a16:colId xmlns:a16="http://schemas.microsoft.com/office/drawing/2014/main" xmlns="" val="20000"/>
                    </a:ext>
                  </a:extLst>
                </a:gridCol>
                <a:gridCol w="2074333">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Arm A (n=88)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Arm B (n=91)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Neurotoxicity grade 3–4,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 (10.2)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17 (18.7)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Neurotoxicity grade 3–4 in first 6 months,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 (10.2)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 (11.0)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Maximum grade neurotoxicity reached, any grade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First 6 months, n (%)</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After 6 months,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64 (94.1)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 (5.9)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49 (70.0)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 (30.0)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Median ratio of oxaliplatin, % (range)*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83 (46.9–102.5)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92 (92.1–104.6)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62685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2018. This slide set specifically focuses on the </a:t>
            </a:r>
            <a:r>
              <a:rPr lang="en-US" sz="1400" b="1" dirty="0"/>
              <a:t>2018 American Society of Clinical Oncology </a:t>
            </a:r>
            <a:r>
              <a:rPr lang="en-US" sz="1400" b="1" dirty="0" smtClean="0"/>
              <a:t>Annual Meeting </a:t>
            </a:r>
            <a:r>
              <a:rPr lang="en-US" sz="1400" dirty="0" smtClean="0"/>
              <a:t>and </a:t>
            </a:r>
            <a:r>
              <a:rPr lang="en-US" sz="1400" dirty="0"/>
              <a:t>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a:t>
            </a:r>
            <a:r>
              <a:rPr lang="en-GB" sz="1400" dirty="0" smtClean="0"/>
              <a:t>We </a:t>
            </a:r>
            <a:r>
              <a:rPr lang="en-GB" sz="1400" dirty="0"/>
              <a:t>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spcBef>
                <a:spcPts val="1200"/>
              </a:spcBef>
              <a:buNone/>
              <a:tabLst>
                <a:tab pos="441325" algn="l"/>
                <a:tab pos="2870200" algn="l"/>
              </a:tabLst>
              <a:defRPr/>
            </a:pPr>
            <a:r>
              <a:rPr lang="en-GB" sz="1400" b="1" dirty="0" smtClean="0">
                <a:solidFill>
                  <a:schemeClr val="tx1"/>
                </a:solidFill>
              </a:rPr>
              <a:t>Eric </a:t>
            </a:r>
            <a:r>
              <a:rPr lang="en-GB" sz="1400" b="1" dirty="0">
                <a:solidFill>
                  <a:schemeClr val="tx1"/>
                </a:solidFill>
              </a:rPr>
              <a:t>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r>
              <a:rPr lang="en-GB" sz="1400" b="1" dirty="0">
                <a:solidFill>
                  <a:schemeClr val="tx1"/>
                </a:solidFill>
              </a:rPr>
              <a:t> 	Thomas </a:t>
            </a:r>
            <a:r>
              <a:rPr lang="en-GB" sz="1400" b="1" dirty="0" err="1">
                <a:solidFill>
                  <a:schemeClr val="tx1"/>
                </a:solidFill>
              </a:rPr>
              <a:t>Grünberger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a:t>
            </a:r>
            <a:r>
              <a:rPr lang="en-GB" sz="1400" b="1" dirty="0" err="1">
                <a:solidFill>
                  <a:schemeClr val="tx1"/>
                </a:solidFill>
              </a:rPr>
              <a:t>Lepage</a:t>
            </a:r>
            <a:r>
              <a:rPr lang="en-GB" sz="1400" b="1" dirty="0">
                <a:solidFill>
                  <a:schemeClr val="tx1"/>
                </a:solidFill>
              </a:rPr>
              <a:t>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50967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LBA4001: Unicancer GI PRODIGE 24/CCTG PA.6 trial: A multicenter international randomized phase III trial of adjuvant mFOLFIRINOX versus gemcitabine (gem) in patients with resected pancreatic ductal adenocarcinomas – Conroy T, et al</a:t>
            </a:r>
            <a:endParaRPr lang="en-GB" dirty="0"/>
          </a:p>
        </p:txBody>
      </p:sp>
      <p:sp>
        <p:nvSpPr>
          <p:cNvPr id="7" name="Content Placeholder 6"/>
          <p:cNvSpPr>
            <a:spLocks noGrp="1"/>
          </p:cNvSpPr>
          <p:nvPr>
            <p:ph idx="1"/>
          </p:nvPr>
        </p:nvSpPr>
        <p:spPr/>
        <p:txBody>
          <a:bodyPr anchor="ctr"/>
          <a:lstStyle/>
          <a:p>
            <a:pPr marL="0" indent="0" algn="ctr">
              <a:buNone/>
            </a:pPr>
            <a:r>
              <a:rPr lang="en-GB" dirty="0" smtClean="0"/>
              <a:t>Permission to include data from PRODIGE 24 not granted</a:t>
            </a:r>
            <a:endParaRPr lang="en-GB" dirty="0"/>
          </a:p>
        </p:txBody>
      </p:sp>
      <p:sp>
        <p:nvSpPr>
          <p:cNvPr id="5" name="Text Placeholder 4"/>
          <p:cNvSpPr>
            <a:spLocks noGrp="1"/>
          </p:cNvSpPr>
          <p:nvPr>
            <p:ph type="body" sz="quarter" idx="11"/>
          </p:nvPr>
        </p:nvSpPr>
        <p:spPr/>
        <p:txBody>
          <a:bodyPr/>
          <a:lstStyle/>
          <a:p>
            <a:r>
              <a:rPr lang="fr-FR" smtClean="0"/>
              <a:t/>
            </a:r>
            <a:br>
              <a:rPr lang="fr-FR" smtClean="0"/>
            </a:br>
            <a:r>
              <a:rPr lang="fr-FR" smtClean="0"/>
              <a:t>Conroy T, et al. J Clin Oncol 2018;36(suppl):abstr LBA4001</a:t>
            </a:r>
            <a:endParaRPr lang="fr-FR" dirty="0"/>
          </a:p>
        </p:txBody>
      </p:sp>
    </p:spTree>
    <p:extLst>
      <p:ext uri="{BB962C8B-B14F-4D97-AF65-F5344CB8AC3E}">
        <p14:creationId xmlns:p14="http://schemas.microsoft.com/office/powerpoint/2010/main" xmlns="" val="1812730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LBA4002: Preoperative chemoradiotherapy versus immediate surgery for resectable and borderline resectable pancreatic cancer (PREOPANC-1) : A randomized, controlled, </a:t>
            </a:r>
            <a:r>
              <a:rPr lang="en-GB" dirty="0" err="1"/>
              <a:t>multicenter</a:t>
            </a:r>
            <a:r>
              <a:rPr lang="en-GB" dirty="0"/>
              <a:t> phase III </a:t>
            </a:r>
            <a:r>
              <a:rPr lang="en-GB" dirty="0" smtClean="0"/>
              <a:t>trial – Van </a:t>
            </a:r>
            <a:r>
              <a:rPr lang="en-GB" dirty="0" err="1" smtClean="0"/>
              <a:t>Tienhoven</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p>
          <a:p>
            <a:r>
              <a:rPr lang="en-GB" dirty="0" smtClean="0"/>
              <a:t>To compare the efficacy and safety of preoperative CRT vs. immediate surgery, </a:t>
            </a:r>
            <a:r>
              <a:rPr lang="en-GB" dirty="0"/>
              <a:t>both followed by </a:t>
            </a:r>
            <a:r>
              <a:rPr lang="en-GB" dirty="0" smtClean="0"/>
              <a:t>adjuvant CT, in patients with resectable pancreatic cancer</a:t>
            </a:r>
            <a:endParaRPr lang="en-GB" dirty="0"/>
          </a:p>
        </p:txBody>
      </p:sp>
      <p:sp>
        <p:nvSpPr>
          <p:cNvPr id="4" name="Text Placeholder 3"/>
          <p:cNvSpPr>
            <a:spLocks noGrp="1"/>
          </p:cNvSpPr>
          <p:nvPr>
            <p:ph type="body" sz="quarter" idx="10"/>
          </p:nvPr>
        </p:nvSpPr>
        <p:spPr>
          <a:xfrm>
            <a:off x="365126" y="6096000"/>
            <a:ext cx="3935941" cy="487363"/>
          </a:xfrm>
        </p:spPr>
        <p:txBody>
          <a:bodyPr/>
          <a:lstStyle/>
          <a:p>
            <a:r>
              <a:rPr lang="en-GB" dirty="0" smtClean="0"/>
              <a:t>*15 </a:t>
            </a:r>
            <a:r>
              <a:rPr lang="en-GB" dirty="0"/>
              <a:t>fractions 2.4 </a:t>
            </a:r>
            <a:r>
              <a:rPr lang="en-GB" dirty="0" err="1"/>
              <a:t>Gy</a:t>
            </a:r>
            <a:r>
              <a:rPr lang="en-GB" dirty="0"/>
              <a:t> </a:t>
            </a:r>
            <a:r>
              <a:rPr lang="en-GB" dirty="0" smtClean="0"/>
              <a:t>+ gemcitabine </a:t>
            </a:r>
            <a:r>
              <a:rPr lang="en-GB" dirty="0"/>
              <a:t>1000 </a:t>
            </a:r>
            <a:r>
              <a:rPr lang="en-GB" dirty="0" smtClean="0"/>
              <a:t>mg/m</a:t>
            </a:r>
            <a:r>
              <a:rPr lang="en-GB" baseline="30000" dirty="0"/>
              <a:t>2</a:t>
            </a:r>
            <a:r>
              <a:rPr lang="en-GB" dirty="0" smtClean="0"/>
              <a:t> d1,8,15, preceded and followed by gemcitabine </a:t>
            </a:r>
            <a:r>
              <a:rPr lang="en-GB" dirty="0"/>
              <a:t>1000 mg/m</a:t>
            </a:r>
            <a:r>
              <a:rPr lang="en-GB" baseline="30000" dirty="0"/>
              <a:t>2</a:t>
            </a:r>
            <a:r>
              <a:rPr lang="en-GB" dirty="0"/>
              <a:t> d1,8 + 1 </a:t>
            </a:r>
            <a:r>
              <a:rPr lang="en-GB" dirty="0" err="1" smtClean="0"/>
              <a:t>wk</a:t>
            </a:r>
            <a:r>
              <a:rPr lang="en-GB" dirty="0" smtClean="0"/>
              <a:t> </a:t>
            </a:r>
            <a:r>
              <a:rPr lang="en-GB" dirty="0"/>
              <a:t>rest</a:t>
            </a:r>
            <a:r>
              <a:rPr lang="en-GB" dirty="0" smtClean="0"/>
              <a:t>; </a:t>
            </a:r>
            <a:r>
              <a:rPr lang="en-GB" altLang="zh-CN" baseline="30000" dirty="0" smtClean="0">
                <a:ea typeface="SimSun" pitchFamily="2" charset="-122"/>
              </a:rPr>
              <a:t>†</a:t>
            </a:r>
            <a:r>
              <a:rPr lang="en-GB" altLang="zh-CN" dirty="0"/>
              <a:t>g</a:t>
            </a:r>
            <a:r>
              <a:rPr lang="en-GB" dirty="0" smtClean="0"/>
              <a:t>emcitabine 1000 mg/m</a:t>
            </a:r>
            <a:r>
              <a:rPr lang="en-GB" baseline="30000" dirty="0" smtClean="0"/>
              <a:t>2</a:t>
            </a:r>
            <a:r>
              <a:rPr lang="en-GB" dirty="0" smtClean="0"/>
              <a:t> d1,8,15 + 1 </a:t>
            </a:r>
            <a:r>
              <a:rPr lang="en-GB" dirty="0" err="1" smtClean="0"/>
              <a:t>wk</a:t>
            </a:r>
            <a:r>
              <a:rPr lang="en-GB" dirty="0" smtClean="0"/>
              <a:t> rest</a:t>
            </a:r>
            <a:endParaRPr lang="en-GB" dirty="0"/>
          </a:p>
        </p:txBody>
      </p:sp>
      <p:sp>
        <p:nvSpPr>
          <p:cNvPr id="5" name="Text Placeholder 4"/>
          <p:cNvSpPr>
            <a:spLocks noGrp="1"/>
          </p:cNvSpPr>
          <p:nvPr>
            <p:ph type="body" sz="quarter" idx="11"/>
          </p:nvPr>
        </p:nvSpPr>
        <p:spPr>
          <a:xfrm>
            <a:off x="4234722" y="6096000"/>
            <a:ext cx="4544154" cy="487363"/>
          </a:xfrm>
        </p:spPr>
        <p:txBody>
          <a:bodyPr/>
          <a:lstStyle/>
          <a:p>
            <a:r>
              <a:rPr lang="fr-FR" dirty="0" smtClean="0"/>
              <a:t/>
            </a:r>
            <a:br>
              <a:rPr lang="fr-FR" dirty="0" smtClean="0"/>
            </a:br>
            <a:r>
              <a:rPr lang="fr-FR" dirty="0" smtClean="0"/>
              <a:t>Van </a:t>
            </a:r>
            <a:r>
              <a:rPr lang="fr-FR" dirty="0" err="1" smtClean="0"/>
              <a:t>Tienhoven</a:t>
            </a:r>
            <a:r>
              <a:rPr lang="fr-FR" dirty="0" smtClean="0"/>
              <a: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LBA4002</a:t>
            </a:r>
            <a:endParaRPr lang="fr-FR" dirty="0"/>
          </a:p>
        </p:txBody>
      </p:sp>
      <p:sp>
        <p:nvSpPr>
          <p:cNvPr id="7" name="Rectangle 9"/>
          <p:cNvSpPr txBox="1">
            <a:spLocks noChangeArrowheads="1"/>
          </p:cNvSpPr>
          <p:nvPr/>
        </p:nvSpPr>
        <p:spPr bwMode="auto">
          <a:xfrm>
            <a:off x="365124" y="5144583"/>
            <a:ext cx="4130676" cy="756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512728" y="5144583"/>
            <a:ext cx="4402667" cy="7567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R0 resection rate, DFS</a:t>
            </a:r>
            <a:r>
              <a:rPr kumimoji="0" lang="en-GB" sz="1600" b="0" i="0" u="none" strike="noStrike" kern="1200" cap="none" spc="0" normalizeH="0" baseline="0" noProof="0" dirty="0">
                <a:ln>
                  <a:noFill/>
                </a:ln>
                <a:solidFill>
                  <a:srgbClr val="4D4D4D"/>
                </a:solidFill>
                <a:effectLst/>
                <a:uLnTx/>
                <a:uFillTx/>
                <a:latin typeface="Arial"/>
                <a:ea typeface="+mn-ea"/>
                <a:cs typeface="Arial"/>
              </a:rPr>
              <a:t>,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distant </a:t>
            </a:r>
            <a:r>
              <a:rPr kumimoji="0" lang="en-GB" sz="1600" b="0" i="0" u="none" strike="noStrike" kern="1200" cap="none" spc="0" normalizeH="0" baseline="0" noProof="0" dirty="0">
                <a:ln>
                  <a:noFill/>
                </a:ln>
                <a:solidFill>
                  <a:srgbClr val="4D4D4D"/>
                </a:solidFill>
                <a:effectLst/>
                <a:uLnTx/>
                <a:uFillTx/>
                <a:latin typeface="Arial"/>
                <a:ea typeface="+mn-ea"/>
                <a:cs typeface="Arial"/>
              </a:rPr>
              <a:t>metastases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locoregional recurrence,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941537" y="339416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24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p:txBody>
      </p:sp>
      <p:cxnSp>
        <p:nvCxnSpPr>
          <p:cNvPr id="10" name="AutoShape 15"/>
          <p:cNvCxnSpPr>
            <a:cxnSpLocks noChangeShapeType="1"/>
            <a:stCxn id="9" idx="0"/>
            <a:endCxn id="15" idx="1"/>
          </p:cNvCxnSpPr>
          <p:nvPr/>
        </p:nvCxnSpPr>
        <p:spPr bwMode="auto">
          <a:xfrm rot="5400000" flipH="1" flipV="1">
            <a:off x="4217370" y="2746230"/>
            <a:ext cx="663905" cy="631974"/>
          </a:xfrm>
          <a:prstGeom prst="bentConnector2">
            <a:avLst/>
          </a:prstGeom>
          <a:noFill/>
          <a:ln w="57150">
            <a:solidFill>
              <a:schemeClr val="bg2">
                <a:lumMod val="60000"/>
                <a:lumOff val="40000"/>
              </a:schemeClr>
            </a:solidFill>
            <a:round/>
            <a:headEnd/>
            <a:tailEnd type="triangle" w="med" len="med"/>
          </a:ln>
        </p:spPr>
      </p:cxnSp>
      <p:sp>
        <p:nvSpPr>
          <p:cNvPr id="12" name="Content Placeholder 26"/>
          <p:cNvSpPr txBox="1">
            <a:spLocks/>
          </p:cNvSpPr>
          <p:nvPr/>
        </p:nvSpPr>
        <p:spPr bwMode="auto">
          <a:xfrm>
            <a:off x="4855936" y="3224401"/>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Resectability</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charset="0"/>
              </a:rPr>
              <a:t>Institution</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9" idx="2"/>
          </p:cNvCxnSpPr>
          <p:nvPr/>
        </p:nvCxnSpPr>
        <p:spPr bwMode="auto">
          <a:xfrm flipV="1">
            <a:off x="3684814" y="3686269"/>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5" name="AutoShape 8"/>
          <p:cNvSpPr>
            <a:spLocks noChangeArrowheads="1"/>
          </p:cNvSpPr>
          <p:nvPr/>
        </p:nvSpPr>
        <p:spPr bwMode="auto">
          <a:xfrm>
            <a:off x="4865309" y="2319895"/>
            <a:ext cx="267002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Preoperative CRT* + adjuvant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gemcitabine</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x4 cycles (n=119)</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365124" y="2688193"/>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Pancreatic cancer proven by cytology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Resectable or borderline resectable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n=248)</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7" name="AutoShape 16"/>
          <p:cNvCxnSpPr>
            <a:cxnSpLocks noChangeShapeType="1"/>
            <a:stCxn id="9" idx="4"/>
            <a:endCxn id="20" idx="1"/>
          </p:cNvCxnSpPr>
          <p:nvPr/>
        </p:nvCxnSpPr>
        <p:spPr bwMode="auto">
          <a:xfrm rot="16200000" flipH="1">
            <a:off x="4215319" y="3996385"/>
            <a:ext cx="668006" cy="63197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865309" y="4236007"/>
            <a:ext cx="2668449"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Immediate surgery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adjuvant gemcitabine</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 </a:t>
            </a:r>
            <a:endPar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x6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cycles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(n=127)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7" name="AutoShape 21"/>
          <p:cNvCxnSpPr>
            <a:cxnSpLocks noChangeShapeType="1"/>
            <a:stCxn id="15" idx="3"/>
            <a:endCxn id="24" idx="1"/>
          </p:cNvCxnSpPr>
          <p:nvPr/>
        </p:nvCxnSpPr>
        <p:spPr bwMode="auto">
          <a:xfrm flipV="1">
            <a:off x="7535333" y="2730263"/>
            <a:ext cx="567902" cy="1"/>
          </a:xfrm>
          <a:prstGeom prst="straightConnector1">
            <a:avLst/>
          </a:prstGeom>
          <a:noFill/>
          <a:ln w="57150">
            <a:solidFill>
              <a:schemeClr val="bg2">
                <a:lumMod val="60000"/>
                <a:lumOff val="40000"/>
              </a:schemeClr>
            </a:solidFill>
            <a:round/>
            <a:headEnd/>
            <a:tailEnd type="triangle" w="med" len="med"/>
          </a:ln>
        </p:spPr>
      </p:cxnSp>
      <p:cxnSp>
        <p:nvCxnSpPr>
          <p:cNvPr id="38" name="AutoShape 20"/>
          <p:cNvCxnSpPr>
            <a:cxnSpLocks noChangeShapeType="1"/>
          </p:cNvCxnSpPr>
          <p:nvPr/>
        </p:nvCxnSpPr>
        <p:spPr bwMode="auto">
          <a:xfrm>
            <a:off x="7542220" y="4646375"/>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4" name="AutoShape 12"/>
          <p:cNvSpPr>
            <a:spLocks noChangeArrowheads="1"/>
          </p:cNvSpPr>
          <p:nvPr/>
        </p:nvSpPr>
        <p:spPr bwMode="auto">
          <a:xfrm>
            <a:off x="8103235" y="2465944"/>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26" name="AutoShape 12"/>
          <p:cNvSpPr>
            <a:spLocks noChangeArrowheads="1"/>
          </p:cNvSpPr>
          <p:nvPr/>
        </p:nvSpPr>
        <p:spPr bwMode="auto">
          <a:xfrm>
            <a:off x="8103235" y="4382056"/>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Tree>
    <p:extLst>
      <p:ext uri="{BB962C8B-B14F-4D97-AF65-F5344CB8AC3E}">
        <p14:creationId xmlns:p14="http://schemas.microsoft.com/office/powerpoint/2010/main" xmlns="" val="2997872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LBA4002: Preoperative chemoradiotherapy versus immediate surgery for resectable and borderline resectable pancreatic cancer (PREOPANC-1) : A randomized, controlled, </a:t>
            </a:r>
            <a:r>
              <a:rPr lang="en-GB" dirty="0" err="1"/>
              <a:t>multicenter</a:t>
            </a:r>
            <a:r>
              <a:rPr lang="en-GB" dirty="0"/>
              <a:t> phase III </a:t>
            </a:r>
            <a:r>
              <a:rPr lang="en-GB" dirty="0" smtClean="0"/>
              <a:t>trial – Van </a:t>
            </a:r>
            <a:r>
              <a:rPr lang="en-GB" dirty="0" err="1" smtClean="0"/>
              <a:t>Tienhoven</a:t>
            </a:r>
            <a:r>
              <a:rPr lang="en-GB" dirty="0" smtClean="0"/>
              <a:t> G, et al</a:t>
            </a:r>
            <a:endParaRPr lang="en-GB" dirty="0"/>
          </a:p>
        </p:txBody>
      </p:sp>
      <p:sp>
        <p:nvSpPr>
          <p:cNvPr id="3" name="Content Placeholder 2"/>
          <p:cNvSpPr>
            <a:spLocks noGrp="1"/>
          </p:cNvSpPr>
          <p:nvPr>
            <p:ph idx="1"/>
          </p:nvPr>
        </p:nvSpPr>
        <p:spPr>
          <a:xfrm>
            <a:off x="365124" y="1254035"/>
            <a:ext cx="8413751" cy="454100"/>
          </a:xfrm>
        </p:spPr>
        <p:txBody>
          <a:bodyPr/>
          <a:lstStyle/>
          <a:p>
            <a:pPr marL="0" indent="0">
              <a:buNone/>
            </a:pPr>
            <a:r>
              <a:rPr lang="en-GB" b="1" dirty="0" smtClean="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Preliminary results: 149/176 events</a:t>
            </a:r>
            <a:endParaRPr lang="en-GB" dirty="0"/>
          </a:p>
          <a:p>
            <a:endParaRPr lang="en-GB" dirty="0" smtClean="0"/>
          </a:p>
        </p:txBody>
      </p:sp>
      <p:sp>
        <p:nvSpPr>
          <p:cNvPr id="4" name="Text Placeholder 3"/>
          <p:cNvSpPr>
            <a:spLocks noGrp="1"/>
          </p:cNvSpPr>
          <p:nvPr>
            <p:ph type="body" sz="quarter" idx="10"/>
          </p:nvPr>
        </p:nvSpPr>
        <p:spPr/>
        <p:txBody>
          <a:bodyPr/>
          <a:lstStyle/>
          <a:p>
            <a:r>
              <a:rPr lang="en-GB" dirty="0" smtClean="0"/>
              <a:t>*Stratified log-rank </a:t>
            </a:r>
            <a:r>
              <a:rPr lang="en-GB" dirty="0"/>
              <a:t>test</a:t>
            </a:r>
          </a:p>
        </p:txBody>
      </p:sp>
      <p:sp>
        <p:nvSpPr>
          <p:cNvPr id="5" name="Text Placeholder 4"/>
          <p:cNvSpPr>
            <a:spLocks noGrp="1"/>
          </p:cNvSpPr>
          <p:nvPr>
            <p:ph type="body" sz="quarter" idx="11"/>
          </p:nvPr>
        </p:nvSpPr>
        <p:spPr>
          <a:xfrm>
            <a:off x="4234722" y="6096000"/>
            <a:ext cx="4544154" cy="487363"/>
          </a:xfrm>
        </p:spPr>
        <p:txBody>
          <a:bodyPr/>
          <a:lstStyle/>
          <a:p>
            <a:r>
              <a:rPr lang="fr-FR" dirty="0" smtClean="0"/>
              <a:t/>
            </a:r>
            <a:br>
              <a:rPr lang="fr-FR" dirty="0" smtClean="0"/>
            </a:br>
            <a:r>
              <a:rPr lang="fr-FR" dirty="0" smtClean="0"/>
              <a:t>Van </a:t>
            </a:r>
            <a:r>
              <a:rPr lang="fr-FR" dirty="0" err="1" smtClean="0"/>
              <a:t>Tienhoven</a:t>
            </a:r>
            <a:r>
              <a:rPr lang="fr-FR" dirty="0" smtClean="0"/>
              <a: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LBA4002</a:t>
            </a:r>
            <a:endParaRPr lang="fr-FR" dirty="0"/>
          </a:p>
        </p:txBody>
      </p:sp>
      <p:sp>
        <p:nvSpPr>
          <p:cNvPr id="6" name="TextBox 5"/>
          <p:cNvSpPr txBox="1"/>
          <p:nvPr/>
        </p:nvSpPr>
        <p:spPr>
          <a:xfrm>
            <a:off x="993987" y="1523469"/>
            <a:ext cx="35814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OS</a:t>
            </a:r>
          </a:p>
        </p:txBody>
      </p:sp>
      <p:sp>
        <p:nvSpPr>
          <p:cNvPr id="12" name="TextBox 11"/>
          <p:cNvSpPr txBox="1"/>
          <p:nvPr/>
        </p:nvSpPr>
        <p:spPr>
          <a:xfrm>
            <a:off x="5226580" y="1523469"/>
            <a:ext cx="35814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DFS</a:t>
            </a:r>
          </a:p>
        </p:txBody>
      </p:sp>
      <p:sp>
        <p:nvSpPr>
          <p:cNvPr id="7" name="TextBox 6"/>
          <p:cNvSpPr txBox="1"/>
          <p:nvPr/>
        </p:nvSpPr>
        <p:spPr>
          <a:xfrm>
            <a:off x="2573866" y="2411828"/>
            <a:ext cx="2150533"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4D4D4D"/>
                </a:solidFill>
                <a:effectLst/>
                <a:uLnTx/>
                <a:uFillTx/>
                <a:latin typeface="Arial"/>
                <a:ea typeface="+mn-ea"/>
                <a:cs typeface="Arial"/>
              </a:rPr>
              <a:t>mOS</a:t>
            </a:r>
            <a:r>
              <a:rPr kumimoji="0" lang="en-US" sz="1200" b="0" i="0" u="none" strike="noStrike" kern="1200" cap="none" spc="0" normalizeH="0" baseline="0" noProof="0" dirty="0">
                <a:ln>
                  <a:noFill/>
                </a:ln>
                <a:solidFill>
                  <a:srgbClr val="4D4D4D"/>
                </a:solidFill>
                <a:effectLst/>
                <a:uLnTx/>
                <a:uFillTx/>
                <a:latin typeface="Arial"/>
                <a:ea typeface="+mn-ea"/>
                <a:cs typeface="Arial"/>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17.1 </a:t>
            </a:r>
            <a:r>
              <a:rPr kumimoji="0" lang="en-US" sz="1200" b="0" i="0" u="none" strike="noStrike" kern="1200" cap="none" spc="0" normalizeH="0" baseline="0" noProof="0" dirty="0">
                <a:ln>
                  <a:noFill/>
                </a:ln>
                <a:solidFill>
                  <a:srgbClr val="4D4D4D"/>
                </a:solidFill>
                <a:effectLst/>
                <a:uLnTx/>
                <a:uFillTx/>
                <a:latin typeface="Arial"/>
                <a:ea typeface="+mn-ea"/>
                <a:cs typeface="Arial"/>
              </a:rPr>
              <a:t>vs. 13.7 </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months </a:t>
            </a:r>
            <a:br>
              <a:rPr kumimoji="0" lang="en-US" sz="1200" b="0" i="0" u="none" strike="noStrike" kern="1200" cap="none" spc="0" normalizeH="0" baseline="0" noProof="0" dirty="0" smtClean="0">
                <a:ln>
                  <a:noFill/>
                </a:ln>
                <a:solidFill>
                  <a:srgbClr val="4D4D4D"/>
                </a:solidFill>
                <a:effectLst/>
                <a:uLnTx/>
                <a:uFillTx/>
                <a:latin typeface="Arial"/>
                <a:ea typeface="+mn-ea"/>
                <a:cs typeface="Arial"/>
              </a:rPr>
            </a:b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(CRT vs. immediate </a:t>
            </a:r>
            <a:r>
              <a:rPr kumimoji="0" lang="en-US" sz="1200" b="0" i="0" u="none" strike="noStrike" kern="1200" cap="none" spc="0" normalizeH="0" baseline="0" noProof="0" dirty="0">
                <a:ln>
                  <a:noFill/>
                </a:ln>
                <a:solidFill>
                  <a:srgbClr val="4D4D4D"/>
                </a:solidFill>
                <a:effectLst/>
                <a:uLnTx/>
                <a:uFillTx/>
                <a:latin typeface="Arial"/>
                <a:ea typeface="+mn-ea"/>
                <a:cs typeface="Arial"/>
              </a:rPr>
              <a:t>surgery</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HR 0.74; </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*p=0.074</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 </a:t>
            </a:r>
          </a:p>
        </p:txBody>
      </p:sp>
      <p:sp>
        <p:nvSpPr>
          <p:cNvPr id="14" name="TextBox 13"/>
          <p:cNvSpPr txBox="1"/>
          <p:nvPr/>
        </p:nvSpPr>
        <p:spPr>
          <a:xfrm>
            <a:off x="6786865" y="2411828"/>
            <a:ext cx="2128535"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4D4D4D"/>
                </a:solidFill>
                <a:effectLst/>
                <a:uLnTx/>
                <a:uFillTx/>
                <a:latin typeface="Arial"/>
                <a:ea typeface="+mn-ea"/>
                <a:cs typeface="Arial"/>
              </a:rPr>
              <a:t>mDFS</a:t>
            </a:r>
            <a:r>
              <a:rPr kumimoji="0" lang="en-US" sz="1200" b="1" i="0" u="none" strike="noStrike" kern="1200" cap="none" spc="0" normalizeH="0" baseline="0" noProof="0" dirty="0">
                <a:ln>
                  <a:noFill/>
                </a:ln>
                <a:solidFill>
                  <a:srgbClr val="4D4D4D"/>
                </a:solidFill>
                <a:effectLst/>
                <a:uLnTx/>
                <a:uFillTx/>
                <a:latin typeface="Arial"/>
                <a:ea typeface="+mn-ea"/>
                <a:cs typeface="Arial"/>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9.9 </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vs</a:t>
            </a:r>
            <a:r>
              <a:rPr kumimoji="0" lang="en-US" sz="1200" b="0" i="0" u="none" strike="noStrike" kern="1200" cap="none" spc="0" normalizeH="0" baseline="0" noProof="0" dirty="0">
                <a:ln>
                  <a:noFill/>
                </a:ln>
                <a:solidFill>
                  <a:srgbClr val="4D4D4D"/>
                </a:solidFill>
                <a:effectLst/>
                <a:uLnTx/>
                <a:uFillTx/>
                <a:latin typeface="Arial"/>
                <a:ea typeface="+mn-ea"/>
                <a:cs typeface="Arial"/>
              </a:rPr>
              <a:t>. 7.9 </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months</a:t>
            </a:r>
            <a:br>
              <a:rPr kumimoji="0" lang="en-US" sz="1200" b="0" i="0" u="none" strike="noStrike" kern="1200" cap="none" spc="0" normalizeH="0" baseline="0" noProof="0" dirty="0" smtClean="0">
                <a:ln>
                  <a:noFill/>
                </a:ln>
                <a:solidFill>
                  <a:srgbClr val="4D4D4D"/>
                </a:solidFill>
                <a:effectLst/>
                <a:uLnTx/>
                <a:uFillTx/>
                <a:latin typeface="Arial"/>
                <a:ea typeface="+mn-ea"/>
                <a:cs typeface="Arial"/>
              </a:rPr>
            </a:b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(CRT vs. immediate </a:t>
            </a:r>
            <a:r>
              <a:rPr kumimoji="0" lang="en-US" sz="1200" b="0" i="0" u="none" strike="noStrike" kern="1200" cap="none" spc="0" normalizeH="0" baseline="0" noProof="0" dirty="0">
                <a:ln>
                  <a:noFill/>
                </a:ln>
                <a:solidFill>
                  <a:srgbClr val="4D4D4D"/>
                </a:solidFill>
                <a:effectLst/>
                <a:uLnTx/>
                <a:uFillTx/>
                <a:latin typeface="Arial"/>
                <a:ea typeface="+mn-ea"/>
                <a:cs typeface="Arial"/>
              </a:rPr>
              <a:t>surgery</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HR 0.71; </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*p=0.023</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 </a:t>
            </a:r>
          </a:p>
        </p:txBody>
      </p:sp>
      <p:grpSp>
        <p:nvGrpSpPr>
          <p:cNvPr id="2058" name="Group 2057"/>
          <p:cNvGrpSpPr/>
          <p:nvPr/>
        </p:nvGrpSpPr>
        <p:grpSpPr>
          <a:xfrm>
            <a:off x="13337" y="1796631"/>
            <a:ext cx="4524592" cy="3593417"/>
            <a:chOff x="13337" y="1796631"/>
            <a:chExt cx="4524592" cy="3593417"/>
          </a:xfrm>
        </p:grpSpPr>
        <p:grpSp>
          <p:nvGrpSpPr>
            <p:cNvPr id="13" name="Group 12"/>
            <p:cNvGrpSpPr/>
            <p:nvPr/>
          </p:nvGrpSpPr>
          <p:grpSpPr>
            <a:xfrm>
              <a:off x="410377" y="1796631"/>
              <a:ext cx="4127552" cy="3433462"/>
              <a:chOff x="2030461" y="2255739"/>
              <a:chExt cx="4485842" cy="3347153"/>
            </a:xfrm>
          </p:grpSpPr>
          <p:grpSp>
            <p:nvGrpSpPr>
              <p:cNvPr id="15" name="Group 14"/>
              <p:cNvGrpSpPr/>
              <p:nvPr/>
            </p:nvGrpSpPr>
            <p:grpSpPr>
              <a:xfrm>
                <a:off x="2614623" y="2396465"/>
                <a:ext cx="3901680" cy="2171700"/>
                <a:chOff x="836615" y="2448719"/>
                <a:chExt cx="3901680" cy="2171700"/>
              </a:xfrm>
            </p:grpSpPr>
            <p:sp>
              <p:nvSpPr>
                <p:cNvPr id="33" name="Freeform 3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5"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6"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7"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8"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 name="Line 12"/>
                <p:cNvSpPr>
                  <a:spLocks noChangeShapeType="1"/>
                </p:cNvSpPr>
                <p:nvPr/>
              </p:nvSpPr>
              <p:spPr bwMode="auto">
                <a:xfrm>
                  <a:off x="28209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 name="Line 13"/>
                <p:cNvSpPr>
                  <a:spLocks noChangeShapeType="1"/>
                </p:cNvSpPr>
                <p:nvPr/>
              </p:nvSpPr>
              <p:spPr bwMode="auto">
                <a:xfrm>
                  <a:off x="2439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 name="Line 14"/>
                <p:cNvSpPr>
                  <a:spLocks noChangeShapeType="1"/>
                </p:cNvSpPr>
                <p:nvPr/>
              </p:nvSpPr>
              <p:spPr bwMode="auto">
                <a:xfrm>
                  <a:off x="3579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 name="Line 15"/>
                <p:cNvSpPr>
                  <a:spLocks noChangeShapeType="1"/>
                </p:cNvSpPr>
                <p:nvPr/>
              </p:nvSpPr>
              <p:spPr bwMode="auto">
                <a:xfrm>
                  <a:off x="3198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 name="Line 17"/>
                <p:cNvSpPr>
                  <a:spLocks noChangeShapeType="1"/>
                </p:cNvSpPr>
                <p:nvPr/>
              </p:nvSpPr>
              <p:spPr bwMode="auto">
                <a:xfrm>
                  <a:off x="39617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 name="Line 18"/>
                <p:cNvSpPr>
                  <a:spLocks noChangeShapeType="1"/>
                </p:cNvSpPr>
                <p:nvPr/>
              </p:nvSpPr>
              <p:spPr bwMode="auto">
                <a:xfrm>
                  <a:off x="206396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6" name="Line 19"/>
                <p:cNvSpPr>
                  <a:spLocks noChangeShapeType="1"/>
                </p:cNvSpPr>
                <p:nvPr/>
              </p:nvSpPr>
              <p:spPr bwMode="auto">
                <a:xfrm>
                  <a:off x="16669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7" name="Line 20"/>
                <p:cNvSpPr>
                  <a:spLocks noChangeShapeType="1"/>
                </p:cNvSpPr>
                <p:nvPr/>
              </p:nvSpPr>
              <p:spPr bwMode="auto">
                <a:xfrm>
                  <a:off x="12962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8"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16" name="TextBox 15"/>
              <p:cNvSpPr txBox="1"/>
              <p:nvPr/>
            </p:nvSpPr>
            <p:spPr>
              <a:xfrm rot="16200000">
                <a:off x="1186163" y="3291740"/>
                <a:ext cx="1989639" cy="3010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Cumulative proportion alive</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17" name="TextBox 16"/>
              <p:cNvSpPr txBox="1"/>
              <p:nvPr/>
            </p:nvSpPr>
            <p:spPr>
              <a:xfrm>
                <a:off x="3486254" y="4737319"/>
                <a:ext cx="2275598" cy="27003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Months since randomisation</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18" name="TextBox 17"/>
              <p:cNvSpPr txBox="1"/>
              <p:nvPr/>
            </p:nvSpPr>
            <p:spPr>
              <a:xfrm>
                <a:off x="2285608" y="2255739"/>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TextBox 18"/>
              <p:cNvSpPr txBox="1"/>
              <p:nvPr/>
            </p:nvSpPr>
            <p:spPr>
              <a:xfrm>
                <a:off x="2285608" y="267321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TextBox 19"/>
              <p:cNvSpPr txBox="1"/>
              <p:nvPr/>
            </p:nvSpPr>
            <p:spPr>
              <a:xfrm>
                <a:off x="2285608" y="308895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TextBox 20"/>
              <p:cNvSpPr txBox="1"/>
              <p:nvPr/>
            </p:nvSpPr>
            <p:spPr>
              <a:xfrm>
                <a:off x="2285608" y="350469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TextBox 21"/>
              <p:cNvSpPr txBox="1"/>
              <p:nvPr/>
            </p:nvSpPr>
            <p:spPr>
              <a:xfrm>
                <a:off x="2285608" y="392043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TextBox 22"/>
              <p:cNvSpPr txBox="1"/>
              <p:nvPr/>
            </p:nvSpPr>
            <p:spPr>
              <a:xfrm>
                <a:off x="2251070" y="4339659"/>
                <a:ext cx="432403" cy="2700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TextBox 23"/>
              <p:cNvSpPr txBox="1"/>
              <p:nvPr/>
            </p:nvSpPr>
            <p:spPr>
              <a:xfrm>
                <a:off x="2479980" y="4522748"/>
                <a:ext cx="456792"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5" name="TextBox 24"/>
              <p:cNvSpPr txBox="1"/>
              <p:nvPr/>
            </p:nvSpPr>
            <p:spPr>
              <a:xfrm>
                <a:off x="2862062" y="4522748"/>
                <a:ext cx="456861"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103</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98</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6" name="TextBox 25"/>
              <p:cNvSpPr txBox="1"/>
              <p:nvPr/>
            </p:nvSpPr>
            <p:spPr>
              <a:xfrm>
                <a:off x="326108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66</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7" name="TextBox 26"/>
              <p:cNvSpPr txBox="1"/>
              <p:nvPr/>
            </p:nvSpPr>
            <p:spPr>
              <a:xfrm>
                <a:off x="366501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43</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8" name="TextBox 27"/>
              <p:cNvSpPr txBox="1"/>
              <p:nvPr/>
            </p:nvSpPr>
            <p:spPr>
              <a:xfrm>
                <a:off x="4028434"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23</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29" name="TextBox 28"/>
              <p:cNvSpPr txBox="1"/>
              <p:nvPr/>
            </p:nvSpPr>
            <p:spPr>
              <a:xfrm>
                <a:off x="441897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0" name="TextBox 29"/>
              <p:cNvSpPr txBox="1"/>
              <p:nvPr/>
            </p:nvSpPr>
            <p:spPr>
              <a:xfrm>
                <a:off x="4793102" y="4522748"/>
                <a:ext cx="374981"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8</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1" name="TextBox 30"/>
              <p:cNvSpPr txBox="1"/>
              <p:nvPr/>
            </p:nvSpPr>
            <p:spPr>
              <a:xfrm>
                <a:off x="517079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2" name="TextBox 31"/>
              <p:cNvSpPr txBox="1"/>
              <p:nvPr/>
            </p:nvSpPr>
            <p:spPr>
              <a:xfrm>
                <a:off x="5557046"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8" name="Rectangle 7"/>
            <p:cNvSpPr/>
            <p:nvPr/>
          </p:nvSpPr>
          <p:spPr>
            <a:xfrm>
              <a:off x="13337" y="4959161"/>
              <a:ext cx="1023037"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C00000"/>
                  </a:solidFill>
                  <a:effectLst/>
                  <a:uLnTx/>
                  <a:uFillTx/>
                  <a:latin typeface="Arial"/>
                  <a:ea typeface="SimSun" pitchFamily="2" charset="-122"/>
                  <a:cs typeface="Arial"/>
                </a:rPr>
                <a:t>Preoperative </a:t>
              </a: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
              </a:r>
              <a:b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b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CRT</a:t>
              </a:r>
              <a:endParaRPr kumimoji="0" lang="en-GB" altLang="zh-CN" sz="1100" b="0" i="0" u="none" strike="noStrike" kern="1200" cap="none" spc="0" normalizeH="0" baseline="0" noProof="0" dirty="0">
                <a:ln>
                  <a:noFill/>
                </a:ln>
                <a:solidFill>
                  <a:srgbClr val="C00000"/>
                </a:solidFill>
                <a:effectLst/>
                <a:uLnTx/>
                <a:uFillTx/>
                <a:latin typeface="Arial"/>
                <a:ea typeface="SimSun" pitchFamily="2" charset="-122"/>
                <a:cs typeface="Arial" charset="0"/>
              </a:endParaRPr>
            </a:p>
          </p:txBody>
        </p:sp>
        <p:sp>
          <p:nvSpPr>
            <p:cNvPr id="9" name="Rectangle 8"/>
            <p:cNvSpPr/>
            <p:nvPr/>
          </p:nvSpPr>
          <p:spPr>
            <a:xfrm>
              <a:off x="13337" y="4629492"/>
              <a:ext cx="880369"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
              </a:r>
              <a:b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b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endParaRPr>
            </a:p>
          </p:txBody>
        </p:sp>
        <p:sp>
          <p:nvSpPr>
            <p:cNvPr id="10" name="TextBox 9"/>
            <p:cNvSpPr txBox="1"/>
            <p:nvPr/>
          </p:nvSpPr>
          <p:spPr>
            <a:xfrm>
              <a:off x="13337" y="4386404"/>
              <a:ext cx="81785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51" name="Rectangle 50"/>
            <p:cNvSpPr/>
            <p:nvPr/>
          </p:nvSpPr>
          <p:spPr>
            <a:xfrm>
              <a:off x="2085259" y="1897917"/>
              <a:ext cx="1314784"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Preoperative CRT</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52" name="Rectangle 51"/>
            <p:cNvSpPr/>
            <p:nvPr/>
          </p:nvSpPr>
          <p:spPr>
            <a:xfrm>
              <a:off x="2085259" y="2085748"/>
              <a:ext cx="1350050"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000000"/>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53" name="Rectangle 52"/>
            <p:cNvSpPr/>
            <p:nvPr/>
          </p:nvSpPr>
          <p:spPr>
            <a:xfrm>
              <a:off x="2085259" y="2246383"/>
              <a:ext cx="184731"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cxnSp>
          <p:nvCxnSpPr>
            <p:cNvPr id="2048" name="Straight Connector 2047"/>
            <p:cNvCxnSpPr/>
            <p:nvPr/>
          </p:nvCxnSpPr>
          <p:spPr>
            <a:xfrm>
              <a:off x="1711900" y="2216553"/>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11899" y="2014527"/>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0" name="Straight Connector 2049"/>
            <p:cNvCxnSpPr/>
            <p:nvPr/>
          </p:nvCxnSpPr>
          <p:spPr>
            <a:xfrm>
              <a:off x="1029681" y="3013749"/>
              <a:ext cx="1008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a:off x="2009539"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825444"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1360293" y="3786901"/>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13.7</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64" name="TextBox 63"/>
            <p:cNvSpPr txBox="1"/>
            <p:nvPr/>
          </p:nvSpPr>
          <p:spPr>
            <a:xfrm>
              <a:off x="2025448" y="3786901"/>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17.1</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56" name="Freeform 2"/>
            <p:cNvSpPr>
              <a:spLocks/>
            </p:cNvSpPr>
            <p:nvPr/>
          </p:nvSpPr>
          <p:spPr bwMode="auto">
            <a:xfrm>
              <a:off x="1034145" y="1941115"/>
              <a:ext cx="3413922" cy="1845786"/>
            </a:xfrm>
            <a:custGeom>
              <a:avLst/>
              <a:gdLst>
                <a:gd name="T0" fmla="*/ 268 w 268"/>
                <a:gd name="T1" fmla="*/ 146 h 146"/>
                <a:gd name="T2" fmla="*/ 253 w 268"/>
                <a:gd name="T3" fmla="*/ 146 h 146"/>
                <a:gd name="T4" fmla="*/ 253 w 268"/>
                <a:gd name="T5" fmla="*/ 122 h 146"/>
                <a:gd name="T6" fmla="*/ 192 w 268"/>
                <a:gd name="T7" fmla="*/ 122 h 146"/>
                <a:gd name="T8" fmla="*/ 192 w 268"/>
                <a:gd name="T9" fmla="*/ 113 h 146"/>
                <a:gd name="T10" fmla="*/ 136 w 268"/>
                <a:gd name="T11" fmla="*/ 113 h 146"/>
                <a:gd name="T12" fmla="*/ 136 w 268"/>
                <a:gd name="T13" fmla="*/ 107 h 146"/>
                <a:gd name="T14" fmla="*/ 131 w 268"/>
                <a:gd name="T15" fmla="*/ 107 h 146"/>
                <a:gd name="T16" fmla="*/ 131 w 268"/>
                <a:gd name="T17" fmla="*/ 102 h 146"/>
                <a:gd name="T18" fmla="*/ 120 w 268"/>
                <a:gd name="T19" fmla="*/ 102 h 146"/>
                <a:gd name="T20" fmla="*/ 120 w 268"/>
                <a:gd name="T21" fmla="*/ 98 h 146"/>
                <a:gd name="T22" fmla="*/ 92 w 268"/>
                <a:gd name="T23" fmla="*/ 98 h 146"/>
                <a:gd name="T24" fmla="*/ 92 w 268"/>
                <a:gd name="T25" fmla="*/ 90 h 146"/>
                <a:gd name="T26" fmla="*/ 84 w 268"/>
                <a:gd name="T27" fmla="*/ 90 h 146"/>
                <a:gd name="T28" fmla="*/ 84 w 268"/>
                <a:gd name="T29" fmla="*/ 86 h 146"/>
                <a:gd name="T30" fmla="*/ 78 w 268"/>
                <a:gd name="T31" fmla="*/ 86 h 146"/>
                <a:gd name="T32" fmla="*/ 78 w 268"/>
                <a:gd name="T33" fmla="*/ 82 h 146"/>
                <a:gd name="T34" fmla="*/ 72 w 268"/>
                <a:gd name="T35" fmla="*/ 82 h 146"/>
                <a:gd name="T36" fmla="*/ 72 w 268"/>
                <a:gd name="T37" fmla="*/ 78 h 146"/>
                <a:gd name="T38" fmla="*/ 68 w 268"/>
                <a:gd name="T39" fmla="*/ 78 h 146"/>
                <a:gd name="T40" fmla="*/ 68 w 268"/>
                <a:gd name="T41" fmla="*/ 73 h 146"/>
                <a:gd name="T42" fmla="*/ 60 w 268"/>
                <a:gd name="T43" fmla="*/ 73 h 146"/>
                <a:gd name="T44" fmla="*/ 60 w 268"/>
                <a:gd name="T45" fmla="*/ 66 h 146"/>
                <a:gd name="T46" fmla="*/ 58 w 268"/>
                <a:gd name="T47" fmla="*/ 66 h 146"/>
                <a:gd name="T48" fmla="*/ 58 w 268"/>
                <a:gd name="T49" fmla="*/ 61 h 146"/>
                <a:gd name="T50" fmla="*/ 44 w 268"/>
                <a:gd name="T51" fmla="*/ 61 h 146"/>
                <a:gd name="T52" fmla="*/ 44 w 268"/>
                <a:gd name="T53" fmla="*/ 55 h 146"/>
                <a:gd name="T54" fmla="*/ 39 w 268"/>
                <a:gd name="T55" fmla="*/ 55 h 146"/>
                <a:gd name="T56" fmla="*/ 39 w 268"/>
                <a:gd name="T57" fmla="*/ 49 h 146"/>
                <a:gd name="T58" fmla="*/ 37 w 268"/>
                <a:gd name="T59" fmla="*/ 49 h 146"/>
                <a:gd name="T60" fmla="*/ 37 w 268"/>
                <a:gd name="T61" fmla="*/ 42 h 146"/>
                <a:gd name="T62" fmla="*/ 33 w 268"/>
                <a:gd name="T63" fmla="*/ 42 h 146"/>
                <a:gd name="T64" fmla="*/ 33 w 268"/>
                <a:gd name="T65" fmla="*/ 35 h 146"/>
                <a:gd name="T66" fmla="*/ 30 w 268"/>
                <a:gd name="T67" fmla="*/ 35 h 146"/>
                <a:gd name="T68" fmla="*/ 30 w 268"/>
                <a:gd name="T69" fmla="*/ 32 h 146"/>
                <a:gd name="T70" fmla="*/ 25 w 268"/>
                <a:gd name="T71" fmla="*/ 32 h 146"/>
                <a:gd name="T72" fmla="*/ 25 w 268"/>
                <a:gd name="T73" fmla="*/ 26 h 146"/>
                <a:gd name="T74" fmla="*/ 24 w 268"/>
                <a:gd name="T75" fmla="*/ 26 h 146"/>
                <a:gd name="T76" fmla="*/ 24 w 268"/>
                <a:gd name="T77" fmla="*/ 21 h 146"/>
                <a:gd name="T78" fmla="*/ 20 w 268"/>
                <a:gd name="T79" fmla="*/ 21 h 146"/>
                <a:gd name="T80" fmla="*/ 20 w 268"/>
                <a:gd name="T81" fmla="*/ 17 h 146"/>
                <a:gd name="T82" fmla="*/ 15 w 268"/>
                <a:gd name="T83" fmla="*/ 17 h 146"/>
                <a:gd name="T84" fmla="*/ 15 w 268"/>
                <a:gd name="T85" fmla="*/ 14 h 146"/>
                <a:gd name="T86" fmla="*/ 12 w 268"/>
                <a:gd name="T87" fmla="*/ 14 h 146"/>
                <a:gd name="T88" fmla="*/ 12 w 268"/>
                <a:gd name="T89" fmla="*/ 7 h 146"/>
                <a:gd name="T90" fmla="*/ 6 w 268"/>
                <a:gd name="T91" fmla="*/ 7 h 146"/>
                <a:gd name="T92" fmla="*/ 6 w 268"/>
                <a:gd name="T93" fmla="*/ 6 h 146"/>
                <a:gd name="T94" fmla="*/ 4 w 268"/>
                <a:gd name="T95" fmla="*/ 6 h 146"/>
                <a:gd name="T96" fmla="*/ 4 w 268"/>
                <a:gd name="T97" fmla="*/ 0 h 146"/>
                <a:gd name="T98" fmla="*/ 0 w 268"/>
                <a:gd name="T9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 h="146">
                  <a:moveTo>
                    <a:pt x="268" y="146"/>
                  </a:moveTo>
                  <a:lnTo>
                    <a:pt x="253" y="146"/>
                  </a:lnTo>
                  <a:lnTo>
                    <a:pt x="253" y="122"/>
                  </a:lnTo>
                  <a:lnTo>
                    <a:pt x="192" y="122"/>
                  </a:lnTo>
                  <a:lnTo>
                    <a:pt x="192" y="113"/>
                  </a:lnTo>
                  <a:lnTo>
                    <a:pt x="136" y="113"/>
                  </a:lnTo>
                  <a:lnTo>
                    <a:pt x="136" y="107"/>
                  </a:lnTo>
                  <a:lnTo>
                    <a:pt x="131" y="107"/>
                  </a:lnTo>
                  <a:lnTo>
                    <a:pt x="131" y="102"/>
                  </a:lnTo>
                  <a:lnTo>
                    <a:pt x="120" y="102"/>
                  </a:lnTo>
                  <a:lnTo>
                    <a:pt x="120" y="98"/>
                  </a:lnTo>
                  <a:lnTo>
                    <a:pt x="92" y="98"/>
                  </a:lnTo>
                  <a:lnTo>
                    <a:pt x="92" y="90"/>
                  </a:lnTo>
                  <a:lnTo>
                    <a:pt x="84" y="90"/>
                  </a:lnTo>
                  <a:lnTo>
                    <a:pt x="84" y="86"/>
                  </a:lnTo>
                  <a:lnTo>
                    <a:pt x="78" y="86"/>
                  </a:lnTo>
                  <a:lnTo>
                    <a:pt x="78" y="82"/>
                  </a:lnTo>
                  <a:lnTo>
                    <a:pt x="72" y="82"/>
                  </a:lnTo>
                  <a:lnTo>
                    <a:pt x="72" y="78"/>
                  </a:lnTo>
                  <a:lnTo>
                    <a:pt x="68" y="78"/>
                  </a:lnTo>
                  <a:lnTo>
                    <a:pt x="68" y="73"/>
                  </a:lnTo>
                  <a:lnTo>
                    <a:pt x="60" y="73"/>
                  </a:lnTo>
                  <a:lnTo>
                    <a:pt x="60" y="66"/>
                  </a:lnTo>
                  <a:lnTo>
                    <a:pt x="58" y="66"/>
                  </a:lnTo>
                  <a:lnTo>
                    <a:pt x="58" y="61"/>
                  </a:lnTo>
                  <a:lnTo>
                    <a:pt x="44" y="61"/>
                  </a:lnTo>
                  <a:lnTo>
                    <a:pt x="44" y="55"/>
                  </a:lnTo>
                  <a:lnTo>
                    <a:pt x="39" y="55"/>
                  </a:lnTo>
                  <a:lnTo>
                    <a:pt x="39" y="49"/>
                  </a:lnTo>
                  <a:lnTo>
                    <a:pt x="37" y="49"/>
                  </a:lnTo>
                  <a:lnTo>
                    <a:pt x="37" y="42"/>
                  </a:lnTo>
                  <a:lnTo>
                    <a:pt x="33" y="42"/>
                  </a:lnTo>
                  <a:lnTo>
                    <a:pt x="33" y="35"/>
                  </a:lnTo>
                  <a:lnTo>
                    <a:pt x="30" y="35"/>
                  </a:lnTo>
                  <a:lnTo>
                    <a:pt x="30" y="32"/>
                  </a:lnTo>
                  <a:lnTo>
                    <a:pt x="25" y="32"/>
                  </a:lnTo>
                  <a:lnTo>
                    <a:pt x="25" y="26"/>
                  </a:lnTo>
                  <a:lnTo>
                    <a:pt x="24" y="26"/>
                  </a:lnTo>
                  <a:lnTo>
                    <a:pt x="24" y="21"/>
                  </a:lnTo>
                  <a:lnTo>
                    <a:pt x="20" y="21"/>
                  </a:lnTo>
                  <a:lnTo>
                    <a:pt x="20" y="17"/>
                  </a:lnTo>
                  <a:lnTo>
                    <a:pt x="15" y="17"/>
                  </a:lnTo>
                  <a:lnTo>
                    <a:pt x="15" y="14"/>
                  </a:lnTo>
                  <a:lnTo>
                    <a:pt x="12" y="14"/>
                  </a:lnTo>
                  <a:lnTo>
                    <a:pt x="12" y="7"/>
                  </a:lnTo>
                  <a:lnTo>
                    <a:pt x="6" y="7"/>
                  </a:lnTo>
                  <a:lnTo>
                    <a:pt x="6" y="6"/>
                  </a:lnTo>
                  <a:lnTo>
                    <a:pt x="4" y="6"/>
                  </a:lnTo>
                  <a:lnTo>
                    <a:pt x="4" y="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7" name="Freeform 3"/>
            <p:cNvSpPr>
              <a:spLocks/>
            </p:cNvSpPr>
            <p:nvPr/>
          </p:nvSpPr>
          <p:spPr bwMode="auto">
            <a:xfrm>
              <a:off x="1034145" y="1941115"/>
              <a:ext cx="2304000" cy="1800000"/>
            </a:xfrm>
            <a:custGeom>
              <a:avLst/>
              <a:gdLst>
                <a:gd name="T0" fmla="*/ 160 w 183"/>
                <a:gd name="T1" fmla="*/ 143 h 143"/>
                <a:gd name="T2" fmla="*/ 157 w 183"/>
                <a:gd name="T3" fmla="*/ 136 h 143"/>
                <a:gd name="T4" fmla="*/ 138 w 183"/>
                <a:gd name="T5" fmla="*/ 131 h 143"/>
                <a:gd name="T6" fmla="*/ 114 w 183"/>
                <a:gd name="T7" fmla="*/ 126 h 143"/>
                <a:gd name="T8" fmla="*/ 113 w 183"/>
                <a:gd name="T9" fmla="*/ 123 h 143"/>
                <a:gd name="T10" fmla="*/ 111 w 183"/>
                <a:gd name="T11" fmla="*/ 120 h 143"/>
                <a:gd name="T12" fmla="*/ 104 w 183"/>
                <a:gd name="T13" fmla="*/ 117 h 143"/>
                <a:gd name="T14" fmla="*/ 91 w 183"/>
                <a:gd name="T15" fmla="*/ 113 h 143"/>
                <a:gd name="T16" fmla="*/ 87 w 183"/>
                <a:gd name="T17" fmla="*/ 109 h 143"/>
                <a:gd name="T18" fmla="*/ 86 w 183"/>
                <a:gd name="T19" fmla="*/ 107 h 143"/>
                <a:gd name="T20" fmla="*/ 82 w 183"/>
                <a:gd name="T21" fmla="*/ 106 h 143"/>
                <a:gd name="T22" fmla="*/ 81 w 183"/>
                <a:gd name="T23" fmla="*/ 104 h 143"/>
                <a:gd name="T24" fmla="*/ 78 w 183"/>
                <a:gd name="T25" fmla="*/ 102 h 143"/>
                <a:gd name="T26" fmla="*/ 76 w 183"/>
                <a:gd name="T27" fmla="*/ 100 h 143"/>
                <a:gd name="T28" fmla="*/ 72 w 183"/>
                <a:gd name="T29" fmla="*/ 96 h 143"/>
                <a:gd name="T30" fmla="*/ 67 w 183"/>
                <a:gd name="T31" fmla="*/ 92 h 143"/>
                <a:gd name="T32" fmla="*/ 64 w 183"/>
                <a:gd name="T33" fmla="*/ 89 h 143"/>
                <a:gd name="T34" fmla="*/ 63 w 183"/>
                <a:gd name="T35" fmla="*/ 84 h 143"/>
                <a:gd name="T36" fmla="*/ 61 w 183"/>
                <a:gd name="T37" fmla="*/ 82 h 143"/>
                <a:gd name="T38" fmla="*/ 58 w 183"/>
                <a:gd name="T39" fmla="*/ 79 h 143"/>
                <a:gd name="T40" fmla="*/ 55 w 183"/>
                <a:gd name="T41" fmla="*/ 73 h 143"/>
                <a:gd name="T42" fmla="*/ 52 w 183"/>
                <a:gd name="T43" fmla="*/ 70 h 143"/>
                <a:gd name="T44" fmla="*/ 50 w 183"/>
                <a:gd name="T45" fmla="*/ 67 h 143"/>
                <a:gd name="T46" fmla="*/ 48 w 183"/>
                <a:gd name="T47" fmla="*/ 60 h 143"/>
                <a:gd name="T48" fmla="*/ 44 w 183"/>
                <a:gd name="T49" fmla="*/ 55 h 143"/>
                <a:gd name="T50" fmla="*/ 41 w 183"/>
                <a:gd name="T51" fmla="*/ 51 h 143"/>
                <a:gd name="T52" fmla="*/ 38 w 183"/>
                <a:gd name="T53" fmla="*/ 48 h 143"/>
                <a:gd name="T54" fmla="*/ 38 w 183"/>
                <a:gd name="T55" fmla="*/ 42 h 143"/>
                <a:gd name="T56" fmla="*/ 34 w 183"/>
                <a:gd name="T57" fmla="*/ 39 h 143"/>
                <a:gd name="T58" fmla="*/ 31 w 183"/>
                <a:gd name="T59" fmla="*/ 37 h 143"/>
                <a:gd name="T60" fmla="*/ 28 w 183"/>
                <a:gd name="T61" fmla="*/ 32 h 143"/>
                <a:gd name="T62" fmla="*/ 26 w 183"/>
                <a:gd name="T63" fmla="*/ 29 h 143"/>
                <a:gd name="T64" fmla="*/ 22 w 183"/>
                <a:gd name="T65" fmla="*/ 26 h 143"/>
                <a:gd name="T66" fmla="*/ 20 w 183"/>
                <a:gd name="T67" fmla="*/ 24 h 143"/>
                <a:gd name="T68" fmla="*/ 18 w 183"/>
                <a:gd name="T69" fmla="*/ 20 h 143"/>
                <a:gd name="T70" fmla="*/ 15 w 183"/>
                <a:gd name="T71" fmla="*/ 17 h 143"/>
                <a:gd name="T72" fmla="*/ 12 w 183"/>
                <a:gd name="T73" fmla="*/ 14 h 143"/>
                <a:gd name="T74" fmla="*/ 10 w 183"/>
                <a:gd name="T75" fmla="*/ 11 h 143"/>
                <a:gd name="T76" fmla="*/ 7 w 183"/>
                <a:gd name="T77" fmla="*/ 9 h 143"/>
                <a:gd name="T78" fmla="*/ 6 w 183"/>
                <a:gd name="T79" fmla="*/ 4 h 143"/>
                <a:gd name="T80" fmla="*/ 3 w 183"/>
                <a:gd name="T8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3" h="143">
                  <a:moveTo>
                    <a:pt x="183" y="143"/>
                  </a:moveTo>
                  <a:lnTo>
                    <a:pt x="160" y="143"/>
                  </a:lnTo>
                  <a:lnTo>
                    <a:pt x="160" y="136"/>
                  </a:lnTo>
                  <a:lnTo>
                    <a:pt x="157" y="136"/>
                  </a:lnTo>
                  <a:lnTo>
                    <a:pt x="157" y="131"/>
                  </a:lnTo>
                  <a:lnTo>
                    <a:pt x="138" y="131"/>
                  </a:lnTo>
                  <a:lnTo>
                    <a:pt x="138" y="126"/>
                  </a:lnTo>
                  <a:lnTo>
                    <a:pt x="114" y="126"/>
                  </a:lnTo>
                  <a:lnTo>
                    <a:pt x="114" y="123"/>
                  </a:lnTo>
                  <a:lnTo>
                    <a:pt x="113" y="123"/>
                  </a:lnTo>
                  <a:lnTo>
                    <a:pt x="113" y="120"/>
                  </a:lnTo>
                  <a:lnTo>
                    <a:pt x="111" y="120"/>
                  </a:lnTo>
                  <a:lnTo>
                    <a:pt x="111" y="117"/>
                  </a:lnTo>
                  <a:lnTo>
                    <a:pt x="104" y="117"/>
                  </a:lnTo>
                  <a:lnTo>
                    <a:pt x="104" y="113"/>
                  </a:lnTo>
                  <a:lnTo>
                    <a:pt x="91" y="113"/>
                  </a:lnTo>
                  <a:lnTo>
                    <a:pt x="91" y="109"/>
                  </a:lnTo>
                  <a:lnTo>
                    <a:pt x="87" y="109"/>
                  </a:lnTo>
                  <a:lnTo>
                    <a:pt x="87" y="107"/>
                  </a:lnTo>
                  <a:lnTo>
                    <a:pt x="86" y="107"/>
                  </a:lnTo>
                  <a:lnTo>
                    <a:pt x="86" y="106"/>
                  </a:lnTo>
                  <a:lnTo>
                    <a:pt x="82" y="106"/>
                  </a:lnTo>
                  <a:lnTo>
                    <a:pt x="82" y="104"/>
                  </a:lnTo>
                  <a:lnTo>
                    <a:pt x="81" y="104"/>
                  </a:lnTo>
                  <a:lnTo>
                    <a:pt x="81" y="102"/>
                  </a:lnTo>
                  <a:lnTo>
                    <a:pt x="78" y="102"/>
                  </a:lnTo>
                  <a:lnTo>
                    <a:pt x="78" y="100"/>
                  </a:lnTo>
                  <a:lnTo>
                    <a:pt x="76" y="100"/>
                  </a:lnTo>
                  <a:lnTo>
                    <a:pt x="76" y="96"/>
                  </a:lnTo>
                  <a:lnTo>
                    <a:pt x="72" y="96"/>
                  </a:lnTo>
                  <a:lnTo>
                    <a:pt x="72" y="92"/>
                  </a:lnTo>
                  <a:lnTo>
                    <a:pt x="67" y="92"/>
                  </a:lnTo>
                  <a:lnTo>
                    <a:pt x="67" y="89"/>
                  </a:lnTo>
                  <a:lnTo>
                    <a:pt x="64" y="89"/>
                  </a:lnTo>
                  <a:lnTo>
                    <a:pt x="64" y="84"/>
                  </a:lnTo>
                  <a:lnTo>
                    <a:pt x="63" y="84"/>
                  </a:lnTo>
                  <a:lnTo>
                    <a:pt x="63" y="82"/>
                  </a:lnTo>
                  <a:lnTo>
                    <a:pt x="61" y="82"/>
                  </a:lnTo>
                  <a:lnTo>
                    <a:pt x="61" y="79"/>
                  </a:lnTo>
                  <a:lnTo>
                    <a:pt x="58" y="79"/>
                  </a:lnTo>
                  <a:lnTo>
                    <a:pt x="58" y="73"/>
                  </a:lnTo>
                  <a:lnTo>
                    <a:pt x="55" y="73"/>
                  </a:lnTo>
                  <a:lnTo>
                    <a:pt x="55" y="70"/>
                  </a:lnTo>
                  <a:lnTo>
                    <a:pt x="52" y="70"/>
                  </a:lnTo>
                  <a:lnTo>
                    <a:pt x="52" y="67"/>
                  </a:lnTo>
                  <a:lnTo>
                    <a:pt x="50" y="67"/>
                  </a:lnTo>
                  <a:lnTo>
                    <a:pt x="50" y="60"/>
                  </a:lnTo>
                  <a:lnTo>
                    <a:pt x="48" y="60"/>
                  </a:lnTo>
                  <a:lnTo>
                    <a:pt x="48" y="55"/>
                  </a:lnTo>
                  <a:lnTo>
                    <a:pt x="44" y="55"/>
                  </a:lnTo>
                  <a:lnTo>
                    <a:pt x="44" y="51"/>
                  </a:lnTo>
                  <a:lnTo>
                    <a:pt x="41" y="51"/>
                  </a:lnTo>
                  <a:lnTo>
                    <a:pt x="41" y="48"/>
                  </a:lnTo>
                  <a:lnTo>
                    <a:pt x="38" y="48"/>
                  </a:lnTo>
                  <a:lnTo>
                    <a:pt x="38" y="44"/>
                  </a:lnTo>
                  <a:lnTo>
                    <a:pt x="38" y="42"/>
                  </a:lnTo>
                  <a:lnTo>
                    <a:pt x="34" y="42"/>
                  </a:lnTo>
                  <a:lnTo>
                    <a:pt x="34" y="39"/>
                  </a:lnTo>
                  <a:lnTo>
                    <a:pt x="31" y="39"/>
                  </a:lnTo>
                  <a:lnTo>
                    <a:pt x="31" y="37"/>
                  </a:lnTo>
                  <a:lnTo>
                    <a:pt x="28" y="37"/>
                  </a:lnTo>
                  <a:lnTo>
                    <a:pt x="28" y="32"/>
                  </a:lnTo>
                  <a:lnTo>
                    <a:pt x="26" y="32"/>
                  </a:lnTo>
                  <a:lnTo>
                    <a:pt x="26" y="29"/>
                  </a:lnTo>
                  <a:lnTo>
                    <a:pt x="22" y="29"/>
                  </a:lnTo>
                  <a:lnTo>
                    <a:pt x="22" y="26"/>
                  </a:lnTo>
                  <a:lnTo>
                    <a:pt x="20" y="26"/>
                  </a:lnTo>
                  <a:lnTo>
                    <a:pt x="20" y="24"/>
                  </a:lnTo>
                  <a:lnTo>
                    <a:pt x="18" y="24"/>
                  </a:lnTo>
                  <a:lnTo>
                    <a:pt x="18" y="20"/>
                  </a:lnTo>
                  <a:lnTo>
                    <a:pt x="15" y="20"/>
                  </a:lnTo>
                  <a:lnTo>
                    <a:pt x="15" y="17"/>
                  </a:lnTo>
                  <a:lnTo>
                    <a:pt x="12" y="17"/>
                  </a:lnTo>
                  <a:lnTo>
                    <a:pt x="12" y="14"/>
                  </a:lnTo>
                  <a:lnTo>
                    <a:pt x="10" y="14"/>
                  </a:lnTo>
                  <a:lnTo>
                    <a:pt x="10" y="11"/>
                  </a:lnTo>
                  <a:lnTo>
                    <a:pt x="7" y="11"/>
                  </a:lnTo>
                  <a:lnTo>
                    <a:pt x="7" y="9"/>
                  </a:lnTo>
                  <a:lnTo>
                    <a:pt x="6" y="9"/>
                  </a:lnTo>
                  <a:lnTo>
                    <a:pt x="6" y="4"/>
                  </a:lnTo>
                  <a:lnTo>
                    <a:pt x="3" y="4"/>
                  </a:lnTo>
                  <a:lnTo>
                    <a:pt x="3"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68" name="Group 67"/>
          <p:cNvGrpSpPr/>
          <p:nvPr/>
        </p:nvGrpSpPr>
        <p:grpSpPr>
          <a:xfrm>
            <a:off x="4490105" y="1796631"/>
            <a:ext cx="4524592" cy="3593417"/>
            <a:chOff x="13337" y="1796631"/>
            <a:chExt cx="4524592" cy="3593417"/>
          </a:xfrm>
        </p:grpSpPr>
        <p:grpSp>
          <p:nvGrpSpPr>
            <p:cNvPr id="69" name="Group 68"/>
            <p:cNvGrpSpPr/>
            <p:nvPr/>
          </p:nvGrpSpPr>
          <p:grpSpPr>
            <a:xfrm>
              <a:off x="410377" y="1796631"/>
              <a:ext cx="4127552" cy="3433462"/>
              <a:chOff x="2030461" y="2255739"/>
              <a:chExt cx="4485842" cy="3347153"/>
            </a:xfrm>
          </p:grpSpPr>
          <p:grpSp>
            <p:nvGrpSpPr>
              <p:cNvPr id="85" name="Group 84"/>
              <p:cNvGrpSpPr/>
              <p:nvPr/>
            </p:nvGrpSpPr>
            <p:grpSpPr>
              <a:xfrm>
                <a:off x="2614623" y="2396465"/>
                <a:ext cx="3901680" cy="2171700"/>
                <a:chOff x="836615" y="2448719"/>
                <a:chExt cx="3901680" cy="2171700"/>
              </a:xfrm>
            </p:grpSpPr>
            <p:sp>
              <p:nvSpPr>
                <p:cNvPr id="104" name="Freeform 103"/>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5"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6"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7"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8"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9"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0"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1" name="Line 12"/>
                <p:cNvSpPr>
                  <a:spLocks noChangeShapeType="1"/>
                </p:cNvSpPr>
                <p:nvPr/>
              </p:nvSpPr>
              <p:spPr bwMode="auto">
                <a:xfrm>
                  <a:off x="28209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2" name="Line 13"/>
                <p:cNvSpPr>
                  <a:spLocks noChangeShapeType="1"/>
                </p:cNvSpPr>
                <p:nvPr/>
              </p:nvSpPr>
              <p:spPr bwMode="auto">
                <a:xfrm>
                  <a:off x="2439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3" name="Line 14"/>
                <p:cNvSpPr>
                  <a:spLocks noChangeShapeType="1"/>
                </p:cNvSpPr>
                <p:nvPr/>
              </p:nvSpPr>
              <p:spPr bwMode="auto">
                <a:xfrm>
                  <a:off x="3579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4" name="Line 15"/>
                <p:cNvSpPr>
                  <a:spLocks noChangeShapeType="1"/>
                </p:cNvSpPr>
                <p:nvPr/>
              </p:nvSpPr>
              <p:spPr bwMode="auto">
                <a:xfrm>
                  <a:off x="3198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5" name="Line 17"/>
                <p:cNvSpPr>
                  <a:spLocks noChangeShapeType="1"/>
                </p:cNvSpPr>
                <p:nvPr/>
              </p:nvSpPr>
              <p:spPr bwMode="auto">
                <a:xfrm>
                  <a:off x="39617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6" name="Line 18"/>
                <p:cNvSpPr>
                  <a:spLocks noChangeShapeType="1"/>
                </p:cNvSpPr>
                <p:nvPr/>
              </p:nvSpPr>
              <p:spPr bwMode="auto">
                <a:xfrm>
                  <a:off x="206396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7" name="Line 19"/>
                <p:cNvSpPr>
                  <a:spLocks noChangeShapeType="1"/>
                </p:cNvSpPr>
                <p:nvPr/>
              </p:nvSpPr>
              <p:spPr bwMode="auto">
                <a:xfrm>
                  <a:off x="16669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8" name="Line 20"/>
                <p:cNvSpPr>
                  <a:spLocks noChangeShapeType="1"/>
                </p:cNvSpPr>
                <p:nvPr/>
              </p:nvSpPr>
              <p:spPr bwMode="auto">
                <a:xfrm>
                  <a:off x="12962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86" name="TextBox 85"/>
              <p:cNvSpPr txBox="1"/>
              <p:nvPr/>
            </p:nvSpPr>
            <p:spPr>
              <a:xfrm rot="16200000">
                <a:off x="1186163" y="3291740"/>
                <a:ext cx="1989639" cy="3010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Cumulative proportion alive</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87" name="TextBox 86"/>
              <p:cNvSpPr txBox="1"/>
              <p:nvPr/>
            </p:nvSpPr>
            <p:spPr>
              <a:xfrm>
                <a:off x="3486254" y="4737319"/>
                <a:ext cx="2275598" cy="27003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Months since randomisation</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88" name="TextBox 87"/>
              <p:cNvSpPr txBox="1"/>
              <p:nvPr/>
            </p:nvSpPr>
            <p:spPr>
              <a:xfrm>
                <a:off x="2285608" y="2255739"/>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9" name="TextBox 88"/>
              <p:cNvSpPr txBox="1"/>
              <p:nvPr/>
            </p:nvSpPr>
            <p:spPr>
              <a:xfrm>
                <a:off x="2285608" y="267321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0" name="TextBox 89"/>
              <p:cNvSpPr txBox="1"/>
              <p:nvPr/>
            </p:nvSpPr>
            <p:spPr>
              <a:xfrm>
                <a:off x="2285608" y="308895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1" name="TextBox 90"/>
              <p:cNvSpPr txBox="1"/>
              <p:nvPr/>
            </p:nvSpPr>
            <p:spPr>
              <a:xfrm>
                <a:off x="2285608" y="350469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2" name="TextBox 91"/>
              <p:cNvSpPr txBox="1"/>
              <p:nvPr/>
            </p:nvSpPr>
            <p:spPr>
              <a:xfrm>
                <a:off x="2285608" y="392043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3" name="TextBox 92"/>
              <p:cNvSpPr txBox="1"/>
              <p:nvPr/>
            </p:nvSpPr>
            <p:spPr>
              <a:xfrm>
                <a:off x="2251070" y="4339659"/>
                <a:ext cx="432403" cy="27003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4" name="TextBox 93"/>
              <p:cNvSpPr txBox="1"/>
              <p:nvPr/>
            </p:nvSpPr>
            <p:spPr>
              <a:xfrm>
                <a:off x="2479980" y="4522748"/>
                <a:ext cx="456792"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5" name="TextBox 94"/>
              <p:cNvSpPr txBox="1"/>
              <p:nvPr/>
            </p:nvSpPr>
            <p:spPr>
              <a:xfrm>
                <a:off x="2888180" y="4522748"/>
                <a:ext cx="371497"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77</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76</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6" name="TextBox 95"/>
              <p:cNvSpPr txBox="1"/>
              <p:nvPr/>
            </p:nvSpPr>
            <p:spPr>
              <a:xfrm>
                <a:off x="326108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53</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7" name="TextBox 96"/>
              <p:cNvSpPr txBox="1"/>
              <p:nvPr/>
            </p:nvSpPr>
            <p:spPr>
              <a:xfrm>
                <a:off x="366501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35</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8" name="TextBox 97"/>
              <p:cNvSpPr txBox="1"/>
              <p:nvPr/>
            </p:nvSpPr>
            <p:spPr>
              <a:xfrm>
                <a:off x="4028434"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9" name="TextBox 98"/>
              <p:cNvSpPr txBox="1"/>
              <p:nvPr/>
            </p:nvSpPr>
            <p:spPr>
              <a:xfrm>
                <a:off x="441897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0" name="TextBox 99"/>
              <p:cNvSpPr txBox="1"/>
              <p:nvPr/>
            </p:nvSpPr>
            <p:spPr>
              <a:xfrm>
                <a:off x="4793102" y="4522748"/>
                <a:ext cx="374981"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1" name="TextBox 100"/>
              <p:cNvSpPr txBox="1"/>
              <p:nvPr/>
            </p:nvSpPr>
            <p:spPr>
              <a:xfrm>
                <a:off x="517079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102" name="TextBox 101"/>
              <p:cNvSpPr txBox="1"/>
              <p:nvPr/>
            </p:nvSpPr>
            <p:spPr>
              <a:xfrm>
                <a:off x="5557046"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70" name="Rectangle 69"/>
            <p:cNvSpPr/>
            <p:nvPr/>
          </p:nvSpPr>
          <p:spPr>
            <a:xfrm>
              <a:off x="13337" y="4959161"/>
              <a:ext cx="1023037"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C00000"/>
                  </a:solidFill>
                  <a:effectLst/>
                  <a:uLnTx/>
                  <a:uFillTx/>
                  <a:latin typeface="Arial"/>
                  <a:ea typeface="SimSun" pitchFamily="2" charset="-122"/>
                  <a:cs typeface="Arial"/>
                </a:rPr>
                <a:t>Preoperative </a:t>
              </a: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
              </a:r>
              <a:b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b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CRT</a:t>
              </a:r>
              <a:endParaRPr kumimoji="0" lang="en-GB" altLang="zh-CN" sz="1100" b="0" i="0" u="none" strike="noStrike" kern="1200" cap="none" spc="0" normalizeH="0" baseline="0" noProof="0" dirty="0">
                <a:ln>
                  <a:noFill/>
                </a:ln>
                <a:solidFill>
                  <a:srgbClr val="C00000"/>
                </a:solidFill>
                <a:effectLst/>
                <a:uLnTx/>
                <a:uFillTx/>
                <a:latin typeface="Arial"/>
                <a:ea typeface="SimSun" pitchFamily="2" charset="-122"/>
                <a:cs typeface="Arial" charset="0"/>
              </a:endParaRPr>
            </a:p>
          </p:txBody>
        </p:sp>
        <p:sp>
          <p:nvSpPr>
            <p:cNvPr id="71" name="Rectangle 70"/>
            <p:cNvSpPr/>
            <p:nvPr/>
          </p:nvSpPr>
          <p:spPr>
            <a:xfrm>
              <a:off x="13337" y="4629492"/>
              <a:ext cx="880369"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
              </a:r>
              <a:b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b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endParaRPr>
            </a:p>
          </p:txBody>
        </p:sp>
        <p:sp>
          <p:nvSpPr>
            <p:cNvPr id="72" name="TextBox 71"/>
            <p:cNvSpPr txBox="1"/>
            <p:nvPr/>
          </p:nvSpPr>
          <p:spPr>
            <a:xfrm>
              <a:off x="13337" y="4372004"/>
              <a:ext cx="10106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73" name="Rectangle 72"/>
            <p:cNvSpPr/>
            <p:nvPr/>
          </p:nvSpPr>
          <p:spPr>
            <a:xfrm>
              <a:off x="2085259" y="1855972"/>
              <a:ext cx="1314784"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Preoperative CRT</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74" name="Rectangle 73"/>
            <p:cNvSpPr/>
            <p:nvPr/>
          </p:nvSpPr>
          <p:spPr>
            <a:xfrm>
              <a:off x="2085259" y="2060581"/>
              <a:ext cx="1350050"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000000"/>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75" name="Rectangle 74"/>
            <p:cNvSpPr/>
            <p:nvPr/>
          </p:nvSpPr>
          <p:spPr>
            <a:xfrm>
              <a:off x="2085259" y="2246383"/>
              <a:ext cx="184731"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cxnSp>
          <p:nvCxnSpPr>
            <p:cNvPr id="76" name="Straight Connector 75"/>
            <p:cNvCxnSpPr/>
            <p:nvPr/>
          </p:nvCxnSpPr>
          <p:spPr>
            <a:xfrm>
              <a:off x="1711900" y="2191386"/>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11899" y="1972582"/>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029681" y="3013749"/>
              <a:ext cx="576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612743"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497656"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161895" y="3786901"/>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7.9</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82" name="TextBox 81"/>
            <p:cNvSpPr txBox="1"/>
            <p:nvPr/>
          </p:nvSpPr>
          <p:spPr>
            <a:xfrm>
              <a:off x="1611400" y="3786901"/>
              <a:ext cx="38023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9.9</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2059" name="Freeform 4"/>
          <p:cNvSpPr>
            <a:spLocks/>
          </p:cNvSpPr>
          <p:nvPr/>
        </p:nvSpPr>
        <p:spPr bwMode="auto">
          <a:xfrm>
            <a:off x="5509944" y="1921862"/>
            <a:ext cx="3405455" cy="1857724"/>
          </a:xfrm>
          <a:custGeom>
            <a:avLst/>
            <a:gdLst>
              <a:gd name="T0" fmla="*/ 268 w 268"/>
              <a:gd name="T1" fmla="*/ 146 h 146"/>
              <a:gd name="T2" fmla="*/ 221 w 268"/>
              <a:gd name="T3" fmla="*/ 146 h 146"/>
              <a:gd name="T4" fmla="*/ 221 w 268"/>
              <a:gd name="T5" fmla="*/ 134 h 146"/>
              <a:gd name="T6" fmla="*/ 141 w 268"/>
              <a:gd name="T7" fmla="*/ 134 h 146"/>
              <a:gd name="T8" fmla="*/ 141 w 268"/>
              <a:gd name="T9" fmla="*/ 129 h 146"/>
              <a:gd name="T10" fmla="*/ 127 w 268"/>
              <a:gd name="T11" fmla="*/ 129 h 146"/>
              <a:gd name="T12" fmla="*/ 127 w 268"/>
              <a:gd name="T13" fmla="*/ 125 h 146"/>
              <a:gd name="T14" fmla="*/ 111 w 268"/>
              <a:gd name="T15" fmla="*/ 125 h 146"/>
              <a:gd name="T16" fmla="*/ 111 w 268"/>
              <a:gd name="T17" fmla="*/ 122 h 146"/>
              <a:gd name="T18" fmla="*/ 108 w 268"/>
              <a:gd name="T19" fmla="*/ 122 h 146"/>
              <a:gd name="T20" fmla="*/ 108 w 268"/>
              <a:gd name="T21" fmla="*/ 121 h 146"/>
              <a:gd name="T22" fmla="*/ 101 w 268"/>
              <a:gd name="T23" fmla="*/ 121 h 146"/>
              <a:gd name="T24" fmla="*/ 101 w 268"/>
              <a:gd name="T25" fmla="*/ 117 h 146"/>
              <a:gd name="T26" fmla="*/ 93 w 268"/>
              <a:gd name="T27" fmla="*/ 117 h 146"/>
              <a:gd name="T28" fmla="*/ 93 w 268"/>
              <a:gd name="T29" fmla="*/ 114 h 146"/>
              <a:gd name="T30" fmla="*/ 85 w 268"/>
              <a:gd name="T31" fmla="*/ 114 h 146"/>
              <a:gd name="T32" fmla="*/ 85 w 268"/>
              <a:gd name="T33" fmla="*/ 110 h 146"/>
              <a:gd name="T34" fmla="*/ 83 w 268"/>
              <a:gd name="T35" fmla="*/ 110 h 146"/>
              <a:gd name="T36" fmla="*/ 83 w 268"/>
              <a:gd name="T37" fmla="*/ 106 h 146"/>
              <a:gd name="T38" fmla="*/ 79 w 268"/>
              <a:gd name="T39" fmla="*/ 106 h 146"/>
              <a:gd name="T40" fmla="*/ 79 w 268"/>
              <a:gd name="T41" fmla="*/ 102 h 146"/>
              <a:gd name="T42" fmla="*/ 72 w 268"/>
              <a:gd name="T43" fmla="*/ 102 h 146"/>
              <a:gd name="T44" fmla="*/ 72 w 268"/>
              <a:gd name="T45" fmla="*/ 99 h 146"/>
              <a:gd name="T46" fmla="*/ 65 w 268"/>
              <a:gd name="T47" fmla="*/ 99 h 146"/>
              <a:gd name="T48" fmla="*/ 65 w 268"/>
              <a:gd name="T49" fmla="*/ 98 h 146"/>
              <a:gd name="T50" fmla="*/ 61 w 268"/>
              <a:gd name="T51" fmla="*/ 98 h 146"/>
              <a:gd name="T52" fmla="*/ 61 w 268"/>
              <a:gd name="T53" fmla="*/ 93 h 146"/>
              <a:gd name="T54" fmla="*/ 55 w 268"/>
              <a:gd name="T55" fmla="*/ 93 h 146"/>
              <a:gd name="T56" fmla="*/ 55 w 268"/>
              <a:gd name="T57" fmla="*/ 87 h 146"/>
              <a:gd name="T58" fmla="*/ 49 w 268"/>
              <a:gd name="T59" fmla="*/ 87 h 146"/>
              <a:gd name="T60" fmla="*/ 49 w 268"/>
              <a:gd name="T61" fmla="*/ 84 h 146"/>
              <a:gd name="T62" fmla="*/ 43 w 268"/>
              <a:gd name="T63" fmla="*/ 84 h 146"/>
              <a:gd name="T64" fmla="*/ 43 w 268"/>
              <a:gd name="T65" fmla="*/ 80 h 146"/>
              <a:gd name="T66" fmla="*/ 41 w 268"/>
              <a:gd name="T67" fmla="*/ 80 h 146"/>
              <a:gd name="T68" fmla="*/ 41 w 268"/>
              <a:gd name="T69" fmla="*/ 76 h 146"/>
              <a:gd name="T70" fmla="*/ 35 w 268"/>
              <a:gd name="T71" fmla="*/ 76 h 146"/>
              <a:gd name="T72" fmla="*/ 35 w 268"/>
              <a:gd name="T73" fmla="*/ 67 h 146"/>
              <a:gd name="T74" fmla="*/ 31 w 268"/>
              <a:gd name="T75" fmla="*/ 67 h 146"/>
              <a:gd name="T76" fmla="*/ 31 w 268"/>
              <a:gd name="T77" fmla="*/ 62 h 146"/>
              <a:gd name="T78" fmla="*/ 26 w 268"/>
              <a:gd name="T79" fmla="*/ 62 h 146"/>
              <a:gd name="T80" fmla="*/ 26 w 268"/>
              <a:gd name="T81" fmla="*/ 60 h 146"/>
              <a:gd name="T82" fmla="*/ 24 w 268"/>
              <a:gd name="T83" fmla="*/ 60 h 146"/>
              <a:gd name="T84" fmla="*/ 24 w 268"/>
              <a:gd name="T85" fmla="*/ 53 h 146"/>
              <a:gd name="T86" fmla="*/ 22 w 268"/>
              <a:gd name="T87" fmla="*/ 53 h 146"/>
              <a:gd name="T88" fmla="*/ 22 w 268"/>
              <a:gd name="T89" fmla="*/ 52 h 146"/>
              <a:gd name="T90" fmla="*/ 16 w 268"/>
              <a:gd name="T91" fmla="*/ 52 h 146"/>
              <a:gd name="T92" fmla="*/ 16 w 268"/>
              <a:gd name="T93" fmla="*/ 46 h 146"/>
              <a:gd name="T94" fmla="*/ 15 w 268"/>
              <a:gd name="T95" fmla="*/ 46 h 146"/>
              <a:gd name="T96" fmla="*/ 15 w 268"/>
              <a:gd name="T97" fmla="*/ 38 h 146"/>
              <a:gd name="T98" fmla="*/ 13 w 268"/>
              <a:gd name="T99" fmla="*/ 38 h 146"/>
              <a:gd name="T100" fmla="*/ 13 w 268"/>
              <a:gd name="T101" fmla="*/ 32 h 146"/>
              <a:gd name="T102" fmla="*/ 9 w 268"/>
              <a:gd name="T103" fmla="*/ 32 h 146"/>
              <a:gd name="T104" fmla="*/ 9 w 268"/>
              <a:gd name="T105" fmla="*/ 29 h 146"/>
              <a:gd name="T106" fmla="*/ 6 w 268"/>
              <a:gd name="T107" fmla="*/ 29 h 146"/>
              <a:gd name="T108" fmla="*/ 6 w 268"/>
              <a:gd name="T109" fmla="*/ 24 h 146"/>
              <a:gd name="T110" fmla="*/ 4 w 268"/>
              <a:gd name="T111" fmla="*/ 24 h 146"/>
              <a:gd name="T112" fmla="*/ 4 w 268"/>
              <a:gd name="T113" fmla="*/ 20 h 146"/>
              <a:gd name="T114" fmla="*/ 0 w 268"/>
              <a:gd name="T115" fmla="*/ 20 h 146"/>
              <a:gd name="T116" fmla="*/ 0 w 268"/>
              <a:gd name="T1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8" h="146">
                <a:moveTo>
                  <a:pt x="268" y="146"/>
                </a:moveTo>
                <a:lnTo>
                  <a:pt x="221" y="146"/>
                </a:lnTo>
                <a:lnTo>
                  <a:pt x="221" y="134"/>
                </a:lnTo>
                <a:lnTo>
                  <a:pt x="141" y="134"/>
                </a:lnTo>
                <a:lnTo>
                  <a:pt x="141" y="129"/>
                </a:lnTo>
                <a:lnTo>
                  <a:pt x="127" y="129"/>
                </a:lnTo>
                <a:lnTo>
                  <a:pt x="127" y="125"/>
                </a:lnTo>
                <a:lnTo>
                  <a:pt x="111" y="125"/>
                </a:lnTo>
                <a:lnTo>
                  <a:pt x="111" y="122"/>
                </a:lnTo>
                <a:lnTo>
                  <a:pt x="108" y="122"/>
                </a:lnTo>
                <a:lnTo>
                  <a:pt x="108" y="121"/>
                </a:lnTo>
                <a:lnTo>
                  <a:pt x="101" y="121"/>
                </a:lnTo>
                <a:lnTo>
                  <a:pt x="101" y="117"/>
                </a:lnTo>
                <a:lnTo>
                  <a:pt x="93" y="117"/>
                </a:lnTo>
                <a:lnTo>
                  <a:pt x="93" y="114"/>
                </a:lnTo>
                <a:lnTo>
                  <a:pt x="85" y="114"/>
                </a:lnTo>
                <a:lnTo>
                  <a:pt x="85" y="110"/>
                </a:lnTo>
                <a:lnTo>
                  <a:pt x="83" y="110"/>
                </a:lnTo>
                <a:lnTo>
                  <a:pt x="83" y="106"/>
                </a:lnTo>
                <a:lnTo>
                  <a:pt x="79" y="106"/>
                </a:lnTo>
                <a:lnTo>
                  <a:pt x="79" y="102"/>
                </a:lnTo>
                <a:lnTo>
                  <a:pt x="72" y="102"/>
                </a:lnTo>
                <a:lnTo>
                  <a:pt x="72" y="99"/>
                </a:lnTo>
                <a:lnTo>
                  <a:pt x="65" y="99"/>
                </a:lnTo>
                <a:lnTo>
                  <a:pt x="65" y="98"/>
                </a:lnTo>
                <a:lnTo>
                  <a:pt x="61" y="98"/>
                </a:lnTo>
                <a:lnTo>
                  <a:pt x="61" y="93"/>
                </a:lnTo>
                <a:lnTo>
                  <a:pt x="55" y="93"/>
                </a:lnTo>
                <a:lnTo>
                  <a:pt x="55" y="87"/>
                </a:lnTo>
                <a:lnTo>
                  <a:pt x="49" y="87"/>
                </a:lnTo>
                <a:lnTo>
                  <a:pt x="49" y="84"/>
                </a:lnTo>
                <a:lnTo>
                  <a:pt x="43" y="84"/>
                </a:lnTo>
                <a:lnTo>
                  <a:pt x="43" y="80"/>
                </a:lnTo>
                <a:lnTo>
                  <a:pt x="41" y="80"/>
                </a:lnTo>
                <a:lnTo>
                  <a:pt x="41" y="76"/>
                </a:lnTo>
                <a:lnTo>
                  <a:pt x="35" y="76"/>
                </a:lnTo>
                <a:lnTo>
                  <a:pt x="35" y="67"/>
                </a:lnTo>
                <a:lnTo>
                  <a:pt x="31" y="67"/>
                </a:lnTo>
                <a:lnTo>
                  <a:pt x="31" y="62"/>
                </a:lnTo>
                <a:lnTo>
                  <a:pt x="26" y="62"/>
                </a:lnTo>
                <a:lnTo>
                  <a:pt x="26" y="60"/>
                </a:lnTo>
                <a:lnTo>
                  <a:pt x="24" y="60"/>
                </a:lnTo>
                <a:lnTo>
                  <a:pt x="24" y="53"/>
                </a:lnTo>
                <a:lnTo>
                  <a:pt x="22" y="53"/>
                </a:lnTo>
                <a:lnTo>
                  <a:pt x="22" y="52"/>
                </a:lnTo>
                <a:lnTo>
                  <a:pt x="16" y="52"/>
                </a:lnTo>
                <a:lnTo>
                  <a:pt x="16" y="46"/>
                </a:lnTo>
                <a:lnTo>
                  <a:pt x="15" y="46"/>
                </a:lnTo>
                <a:lnTo>
                  <a:pt x="15" y="38"/>
                </a:lnTo>
                <a:lnTo>
                  <a:pt x="13" y="38"/>
                </a:lnTo>
                <a:lnTo>
                  <a:pt x="13" y="32"/>
                </a:lnTo>
                <a:lnTo>
                  <a:pt x="9" y="32"/>
                </a:lnTo>
                <a:lnTo>
                  <a:pt x="9" y="29"/>
                </a:lnTo>
                <a:lnTo>
                  <a:pt x="6" y="29"/>
                </a:lnTo>
                <a:lnTo>
                  <a:pt x="6" y="24"/>
                </a:lnTo>
                <a:lnTo>
                  <a:pt x="4" y="24"/>
                </a:lnTo>
                <a:lnTo>
                  <a:pt x="4" y="20"/>
                </a:lnTo>
                <a:lnTo>
                  <a:pt x="0" y="2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0" name="Freeform 5"/>
          <p:cNvSpPr>
            <a:spLocks/>
          </p:cNvSpPr>
          <p:nvPr/>
        </p:nvSpPr>
        <p:spPr bwMode="auto">
          <a:xfrm>
            <a:off x="5510817" y="1937032"/>
            <a:ext cx="2305720" cy="1980674"/>
          </a:xfrm>
          <a:custGeom>
            <a:avLst/>
            <a:gdLst>
              <a:gd name="T0" fmla="*/ 174 w 182"/>
              <a:gd name="T1" fmla="*/ 157 h 157"/>
              <a:gd name="T2" fmla="*/ 114 w 182"/>
              <a:gd name="T3" fmla="*/ 145 h 157"/>
              <a:gd name="T4" fmla="*/ 112 w 182"/>
              <a:gd name="T5" fmla="*/ 143 h 157"/>
              <a:gd name="T6" fmla="*/ 93 w 182"/>
              <a:gd name="T7" fmla="*/ 138 h 157"/>
              <a:gd name="T8" fmla="*/ 91 w 182"/>
              <a:gd name="T9" fmla="*/ 137 h 157"/>
              <a:gd name="T10" fmla="*/ 85 w 182"/>
              <a:gd name="T11" fmla="*/ 133 h 157"/>
              <a:gd name="T12" fmla="*/ 83 w 182"/>
              <a:gd name="T13" fmla="*/ 132 h 157"/>
              <a:gd name="T14" fmla="*/ 77 w 182"/>
              <a:gd name="T15" fmla="*/ 130 h 157"/>
              <a:gd name="T16" fmla="*/ 72 w 182"/>
              <a:gd name="T17" fmla="*/ 126 h 157"/>
              <a:gd name="T18" fmla="*/ 71 w 182"/>
              <a:gd name="T19" fmla="*/ 123 h 157"/>
              <a:gd name="T20" fmla="*/ 67 w 182"/>
              <a:gd name="T21" fmla="*/ 120 h 157"/>
              <a:gd name="T22" fmla="*/ 65 w 182"/>
              <a:gd name="T23" fmla="*/ 119 h 157"/>
              <a:gd name="T24" fmla="*/ 62 w 182"/>
              <a:gd name="T25" fmla="*/ 117 h 157"/>
              <a:gd name="T26" fmla="*/ 58 w 182"/>
              <a:gd name="T27" fmla="*/ 115 h 157"/>
              <a:gd name="T28" fmla="*/ 57 w 182"/>
              <a:gd name="T29" fmla="*/ 110 h 157"/>
              <a:gd name="T30" fmla="*/ 56 w 182"/>
              <a:gd name="T31" fmla="*/ 102 h 157"/>
              <a:gd name="T32" fmla="*/ 50 w 182"/>
              <a:gd name="T33" fmla="*/ 100 h 157"/>
              <a:gd name="T34" fmla="*/ 49 w 182"/>
              <a:gd name="T35" fmla="*/ 98 h 157"/>
              <a:gd name="T36" fmla="*/ 47 w 182"/>
              <a:gd name="T37" fmla="*/ 95 h 157"/>
              <a:gd name="T38" fmla="*/ 44 w 182"/>
              <a:gd name="T39" fmla="*/ 93 h 157"/>
              <a:gd name="T40" fmla="*/ 43 w 182"/>
              <a:gd name="T41" fmla="*/ 92 h 157"/>
              <a:gd name="T42" fmla="*/ 40 w 182"/>
              <a:gd name="T43" fmla="*/ 88 h 157"/>
              <a:gd name="T44" fmla="*/ 39 w 182"/>
              <a:gd name="T45" fmla="*/ 85 h 157"/>
              <a:gd name="T46" fmla="*/ 36 w 182"/>
              <a:gd name="T47" fmla="*/ 84 h 157"/>
              <a:gd name="T48" fmla="*/ 35 w 182"/>
              <a:gd name="T49" fmla="*/ 82 h 157"/>
              <a:gd name="T50" fmla="*/ 31 w 182"/>
              <a:gd name="T51" fmla="*/ 77 h 157"/>
              <a:gd name="T52" fmla="*/ 30 w 182"/>
              <a:gd name="T53" fmla="*/ 74 h 157"/>
              <a:gd name="T54" fmla="*/ 28 w 182"/>
              <a:gd name="T55" fmla="*/ 68 h 157"/>
              <a:gd name="T56" fmla="*/ 27 w 182"/>
              <a:gd name="T57" fmla="*/ 65 h 157"/>
              <a:gd name="T58" fmla="*/ 26 w 182"/>
              <a:gd name="T59" fmla="*/ 64 h 157"/>
              <a:gd name="T60" fmla="*/ 23 w 182"/>
              <a:gd name="T61" fmla="*/ 60 h 157"/>
              <a:gd name="T62" fmla="*/ 22 w 182"/>
              <a:gd name="T63" fmla="*/ 58 h 157"/>
              <a:gd name="T64" fmla="*/ 18 w 182"/>
              <a:gd name="T65" fmla="*/ 56 h 157"/>
              <a:gd name="T66" fmla="*/ 16 w 182"/>
              <a:gd name="T67" fmla="*/ 54 h 157"/>
              <a:gd name="T68" fmla="*/ 12 w 182"/>
              <a:gd name="T69" fmla="*/ 51 h 157"/>
              <a:gd name="T70" fmla="*/ 7 w 182"/>
              <a:gd name="T71" fmla="*/ 50 h 157"/>
              <a:gd name="T72" fmla="*/ 6 w 182"/>
              <a:gd name="T73" fmla="*/ 49 h 157"/>
              <a:gd name="T74" fmla="*/ 4 w 182"/>
              <a:gd name="T75" fmla="*/ 45 h 157"/>
              <a:gd name="T76" fmla="*/ 2 w 182"/>
              <a:gd name="T77" fmla="*/ 43 h 157"/>
              <a:gd name="T78" fmla="*/ 1 w 182"/>
              <a:gd name="T79" fmla="*/ 42 h 157"/>
              <a:gd name="T80" fmla="*/ 0 w 182"/>
              <a:gd name="T81" fmla="*/ 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 h="157">
                <a:moveTo>
                  <a:pt x="182" y="157"/>
                </a:moveTo>
                <a:lnTo>
                  <a:pt x="174" y="157"/>
                </a:lnTo>
                <a:lnTo>
                  <a:pt x="174" y="145"/>
                </a:lnTo>
                <a:lnTo>
                  <a:pt x="114" y="145"/>
                </a:lnTo>
                <a:lnTo>
                  <a:pt x="114" y="143"/>
                </a:lnTo>
                <a:lnTo>
                  <a:pt x="112" y="143"/>
                </a:lnTo>
                <a:lnTo>
                  <a:pt x="112" y="138"/>
                </a:lnTo>
                <a:lnTo>
                  <a:pt x="93" y="138"/>
                </a:lnTo>
                <a:lnTo>
                  <a:pt x="93" y="137"/>
                </a:lnTo>
                <a:lnTo>
                  <a:pt x="91" y="137"/>
                </a:lnTo>
                <a:lnTo>
                  <a:pt x="91" y="133"/>
                </a:lnTo>
                <a:lnTo>
                  <a:pt x="85" y="133"/>
                </a:lnTo>
                <a:lnTo>
                  <a:pt x="85" y="132"/>
                </a:lnTo>
                <a:lnTo>
                  <a:pt x="83" y="132"/>
                </a:lnTo>
                <a:lnTo>
                  <a:pt x="83" y="130"/>
                </a:lnTo>
                <a:lnTo>
                  <a:pt x="77" y="130"/>
                </a:lnTo>
                <a:lnTo>
                  <a:pt x="77" y="126"/>
                </a:lnTo>
                <a:lnTo>
                  <a:pt x="72" y="126"/>
                </a:lnTo>
                <a:lnTo>
                  <a:pt x="72" y="123"/>
                </a:lnTo>
                <a:lnTo>
                  <a:pt x="71" y="123"/>
                </a:lnTo>
                <a:lnTo>
                  <a:pt x="71" y="120"/>
                </a:lnTo>
                <a:lnTo>
                  <a:pt x="67" y="120"/>
                </a:lnTo>
                <a:lnTo>
                  <a:pt x="67" y="119"/>
                </a:lnTo>
                <a:lnTo>
                  <a:pt x="65" y="119"/>
                </a:lnTo>
                <a:lnTo>
                  <a:pt x="65" y="117"/>
                </a:lnTo>
                <a:lnTo>
                  <a:pt x="62" y="117"/>
                </a:lnTo>
                <a:lnTo>
                  <a:pt x="62" y="115"/>
                </a:lnTo>
                <a:lnTo>
                  <a:pt x="58" y="115"/>
                </a:lnTo>
                <a:lnTo>
                  <a:pt x="58" y="110"/>
                </a:lnTo>
                <a:lnTo>
                  <a:pt x="57" y="110"/>
                </a:lnTo>
                <a:lnTo>
                  <a:pt x="57" y="102"/>
                </a:lnTo>
                <a:lnTo>
                  <a:pt x="56" y="102"/>
                </a:lnTo>
                <a:lnTo>
                  <a:pt x="56" y="100"/>
                </a:lnTo>
                <a:lnTo>
                  <a:pt x="50" y="100"/>
                </a:lnTo>
                <a:lnTo>
                  <a:pt x="50" y="98"/>
                </a:lnTo>
                <a:lnTo>
                  <a:pt x="49" y="98"/>
                </a:lnTo>
                <a:lnTo>
                  <a:pt x="49" y="95"/>
                </a:lnTo>
                <a:lnTo>
                  <a:pt x="47" y="95"/>
                </a:lnTo>
                <a:lnTo>
                  <a:pt x="47" y="93"/>
                </a:lnTo>
                <a:lnTo>
                  <a:pt x="44" y="93"/>
                </a:lnTo>
                <a:lnTo>
                  <a:pt x="44" y="92"/>
                </a:lnTo>
                <a:lnTo>
                  <a:pt x="43" y="92"/>
                </a:lnTo>
                <a:lnTo>
                  <a:pt x="43" y="88"/>
                </a:lnTo>
                <a:lnTo>
                  <a:pt x="40" y="88"/>
                </a:lnTo>
                <a:lnTo>
                  <a:pt x="40" y="85"/>
                </a:lnTo>
                <a:lnTo>
                  <a:pt x="39" y="85"/>
                </a:lnTo>
                <a:lnTo>
                  <a:pt x="39" y="84"/>
                </a:lnTo>
                <a:lnTo>
                  <a:pt x="36" y="84"/>
                </a:lnTo>
                <a:lnTo>
                  <a:pt x="36" y="82"/>
                </a:lnTo>
                <a:lnTo>
                  <a:pt x="35" y="82"/>
                </a:lnTo>
                <a:lnTo>
                  <a:pt x="35" y="77"/>
                </a:lnTo>
                <a:lnTo>
                  <a:pt x="31" y="77"/>
                </a:lnTo>
                <a:lnTo>
                  <a:pt x="31" y="74"/>
                </a:lnTo>
                <a:lnTo>
                  <a:pt x="30" y="74"/>
                </a:lnTo>
                <a:lnTo>
                  <a:pt x="30" y="68"/>
                </a:lnTo>
                <a:lnTo>
                  <a:pt x="28" y="68"/>
                </a:lnTo>
                <a:lnTo>
                  <a:pt x="28" y="65"/>
                </a:lnTo>
                <a:lnTo>
                  <a:pt x="27" y="65"/>
                </a:lnTo>
                <a:lnTo>
                  <a:pt x="27" y="64"/>
                </a:lnTo>
                <a:lnTo>
                  <a:pt x="26" y="64"/>
                </a:lnTo>
                <a:lnTo>
                  <a:pt x="26" y="60"/>
                </a:lnTo>
                <a:lnTo>
                  <a:pt x="23" y="60"/>
                </a:lnTo>
                <a:lnTo>
                  <a:pt x="23" y="58"/>
                </a:lnTo>
                <a:lnTo>
                  <a:pt x="22" y="58"/>
                </a:lnTo>
                <a:lnTo>
                  <a:pt x="22" y="56"/>
                </a:lnTo>
                <a:lnTo>
                  <a:pt x="18" y="56"/>
                </a:lnTo>
                <a:lnTo>
                  <a:pt x="18" y="54"/>
                </a:lnTo>
                <a:lnTo>
                  <a:pt x="16" y="54"/>
                </a:lnTo>
                <a:lnTo>
                  <a:pt x="16" y="51"/>
                </a:lnTo>
                <a:lnTo>
                  <a:pt x="12" y="51"/>
                </a:lnTo>
                <a:lnTo>
                  <a:pt x="12" y="50"/>
                </a:lnTo>
                <a:lnTo>
                  <a:pt x="7" y="50"/>
                </a:lnTo>
                <a:lnTo>
                  <a:pt x="7" y="49"/>
                </a:lnTo>
                <a:lnTo>
                  <a:pt x="6" y="49"/>
                </a:lnTo>
                <a:lnTo>
                  <a:pt x="6" y="45"/>
                </a:lnTo>
                <a:lnTo>
                  <a:pt x="4" y="45"/>
                </a:lnTo>
                <a:lnTo>
                  <a:pt x="4" y="43"/>
                </a:lnTo>
                <a:lnTo>
                  <a:pt x="2" y="43"/>
                </a:lnTo>
                <a:lnTo>
                  <a:pt x="2" y="42"/>
                </a:lnTo>
                <a:lnTo>
                  <a:pt x="1" y="42"/>
                </a:lnTo>
                <a:lnTo>
                  <a:pt x="1" y="41"/>
                </a:lnTo>
                <a:lnTo>
                  <a:pt x="0" y="41"/>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260640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LBA4002: Preoperative chemoradiotherapy versus immediate surgery for resectable and borderline resectable pancreatic cancer (PREOPANC-1) : A randomized, controlled, </a:t>
            </a:r>
            <a:r>
              <a:rPr lang="en-GB" dirty="0" err="1" smtClean="0"/>
              <a:t>multicenter</a:t>
            </a:r>
            <a:r>
              <a:rPr lang="en-GB" dirty="0" smtClean="0"/>
              <a:t> phase III trial – Van </a:t>
            </a:r>
            <a:r>
              <a:rPr lang="en-GB" dirty="0" err="1" smtClean="0"/>
              <a:t>Tienhoven</a:t>
            </a:r>
            <a:r>
              <a:rPr lang="en-GB" dirty="0" smtClean="0"/>
              <a:t> G, et al</a:t>
            </a:r>
            <a:endParaRPr lang="en-GB" dirty="0"/>
          </a:p>
        </p:txBody>
      </p:sp>
      <p:sp>
        <p:nvSpPr>
          <p:cNvPr id="3" name="Content Placeholder 2"/>
          <p:cNvSpPr>
            <a:spLocks noGrp="1"/>
          </p:cNvSpPr>
          <p:nvPr>
            <p:ph idx="1"/>
          </p:nvPr>
        </p:nvSpPr>
        <p:spPr/>
        <p:txBody>
          <a:bodyPr/>
          <a:lstStyle/>
          <a:p>
            <a:pPr marL="0" indent="0">
              <a:buNone/>
            </a:pPr>
            <a:r>
              <a:rPr lang="en-GB" b="1" smtClean="0"/>
              <a:t>Key results (cont.)</a:t>
            </a:r>
            <a:endParaRPr lang="en-GB" smtClean="0"/>
          </a:p>
          <a:p>
            <a:endParaRPr lang="en-GB" dirty="0"/>
          </a:p>
        </p:txBody>
      </p:sp>
      <p:sp>
        <p:nvSpPr>
          <p:cNvPr id="4" name="Text Placeholder 3"/>
          <p:cNvSpPr>
            <a:spLocks noGrp="1"/>
          </p:cNvSpPr>
          <p:nvPr>
            <p:ph type="body" sz="quarter" idx="10"/>
          </p:nvPr>
        </p:nvSpPr>
        <p:spPr/>
        <p:txBody>
          <a:bodyPr/>
          <a:lstStyle/>
          <a:p>
            <a:r>
              <a:rPr lang="en-GB" smtClean="0"/>
              <a:t>*Stratified log-rank test</a:t>
            </a:r>
            <a:endParaRPr lang="en-GB" dirty="0"/>
          </a:p>
        </p:txBody>
      </p:sp>
      <p:sp>
        <p:nvSpPr>
          <p:cNvPr id="5" name="Text Placeholder 4"/>
          <p:cNvSpPr>
            <a:spLocks noGrp="1"/>
          </p:cNvSpPr>
          <p:nvPr>
            <p:ph type="body" sz="quarter" idx="11"/>
          </p:nvPr>
        </p:nvSpPr>
        <p:spPr>
          <a:xfrm>
            <a:off x="4284000" y="6096000"/>
            <a:ext cx="4494875" cy="487363"/>
          </a:xfrm>
        </p:spPr>
        <p:txBody>
          <a:bodyPr/>
          <a:lstStyle/>
          <a:p>
            <a:r>
              <a:rPr lang="fr-FR" dirty="0" smtClean="0"/>
              <a:t/>
            </a:r>
            <a:br>
              <a:rPr lang="fr-FR" dirty="0" smtClean="0"/>
            </a:br>
            <a:r>
              <a:rPr lang="fr-FR" dirty="0" smtClean="0"/>
              <a:t>Van </a:t>
            </a:r>
            <a:r>
              <a:rPr lang="fr-FR" dirty="0" err="1" smtClean="0"/>
              <a:t>Tienhoven</a:t>
            </a:r>
            <a:r>
              <a:rPr lang="fr-FR" dirty="0" smtClean="0"/>
              <a: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LBA4002</a:t>
            </a:r>
            <a:endParaRPr lang="fr-FR" dirty="0"/>
          </a:p>
        </p:txBody>
      </p:sp>
      <p:sp>
        <p:nvSpPr>
          <p:cNvPr id="12" name="TextBox 11"/>
          <p:cNvSpPr txBox="1"/>
          <p:nvPr/>
        </p:nvSpPr>
        <p:spPr>
          <a:xfrm>
            <a:off x="5037387" y="1782669"/>
            <a:ext cx="3788117"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smtClean="0">
                <a:ln>
                  <a:noFill/>
                </a:ln>
                <a:solidFill>
                  <a:srgbClr val="4D4D4D"/>
                </a:solidFill>
                <a:effectLst/>
                <a:uLnTx/>
                <a:uFillTx/>
                <a:latin typeface="Arial"/>
                <a:ea typeface="+mn-ea"/>
                <a:cs typeface="Arial"/>
              </a:rPr>
              <a:t>Locoregional</a:t>
            </a:r>
            <a:r>
              <a:rPr kumimoji="0" lang="en-US" sz="1600" b="1" i="0" u="none" strike="noStrike" kern="1200" cap="none" spc="0" normalizeH="0" baseline="0" noProof="0" dirty="0" smtClean="0">
                <a:ln>
                  <a:noFill/>
                </a:ln>
                <a:solidFill>
                  <a:srgbClr val="4D4D4D"/>
                </a:solidFill>
                <a:effectLst/>
                <a:uLnTx/>
                <a:uFillTx/>
                <a:latin typeface="Arial"/>
                <a:ea typeface="+mn-ea"/>
                <a:cs typeface="Arial"/>
              </a:rPr>
              <a:t> recurrence free interval</a:t>
            </a:r>
            <a:endParaRPr kumimoji="0" lang="en-US"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66" name="Group 65"/>
          <p:cNvGrpSpPr/>
          <p:nvPr/>
        </p:nvGrpSpPr>
        <p:grpSpPr>
          <a:xfrm>
            <a:off x="4490105" y="2055830"/>
            <a:ext cx="4524592" cy="3593418"/>
            <a:chOff x="13337" y="1796630"/>
            <a:chExt cx="4524592" cy="3593418"/>
          </a:xfrm>
        </p:grpSpPr>
        <p:grpSp>
          <p:nvGrpSpPr>
            <p:cNvPr id="67" name="Group 66"/>
            <p:cNvGrpSpPr/>
            <p:nvPr/>
          </p:nvGrpSpPr>
          <p:grpSpPr>
            <a:xfrm>
              <a:off x="211372" y="1796630"/>
              <a:ext cx="4326557" cy="3433464"/>
              <a:chOff x="1814180" y="2255739"/>
              <a:chExt cx="4702123" cy="3347153"/>
            </a:xfrm>
          </p:grpSpPr>
          <p:grpSp>
            <p:nvGrpSpPr>
              <p:cNvPr id="81" name="Group 80"/>
              <p:cNvGrpSpPr/>
              <p:nvPr/>
            </p:nvGrpSpPr>
            <p:grpSpPr>
              <a:xfrm>
                <a:off x="2614623" y="2396465"/>
                <a:ext cx="3901680" cy="2171700"/>
                <a:chOff x="836615" y="2448719"/>
                <a:chExt cx="3901680" cy="2171700"/>
              </a:xfrm>
            </p:grpSpPr>
            <p:sp>
              <p:nvSpPr>
                <p:cNvPr id="99" name="Freeform 9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1"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2"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3"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4"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6" name="Line 12"/>
                <p:cNvSpPr>
                  <a:spLocks noChangeShapeType="1"/>
                </p:cNvSpPr>
                <p:nvPr/>
              </p:nvSpPr>
              <p:spPr bwMode="auto">
                <a:xfrm>
                  <a:off x="28209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7" name="Line 13"/>
                <p:cNvSpPr>
                  <a:spLocks noChangeShapeType="1"/>
                </p:cNvSpPr>
                <p:nvPr/>
              </p:nvSpPr>
              <p:spPr bwMode="auto">
                <a:xfrm>
                  <a:off x="2439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8" name="Line 14"/>
                <p:cNvSpPr>
                  <a:spLocks noChangeShapeType="1"/>
                </p:cNvSpPr>
                <p:nvPr/>
              </p:nvSpPr>
              <p:spPr bwMode="auto">
                <a:xfrm>
                  <a:off x="3579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09" name="Line 15"/>
                <p:cNvSpPr>
                  <a:spLocks noChangeShapeType="1"/>
                </p:cNvSpPr>
                <p:nvPr/>
              </p:nvSpPr>
              <p:spPr bwMode="auto">
                <a:xfrm>
                  <a:off x="3198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0" name="Line 17"/>
                <p:cNvSpPr>
                  <a:spLocks noChangeShapeType="1"/>
                </p:cNvSpPr>
                <p:nvPr/>
              </p:nvSpPr>
              <p:spPr bwMode="auto">
                <a:xfrm>
                  <a:off x="39617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1" name="Line 18"/>
                <p:cNvSpPr>
                  <a:spLocks noChangeShapeType="1"/>
                </p:cNvSpPr>
                <p:nvPr/>
              </p:nvSpPr>
              <p:spPr bwMode="auto">
                <a:xfrm>
                  <a:off x="206396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2" name="Line 19"/>
                <p:cNvSpPr>
                  <a:spLocks noChangeShapeType="1"/>
                </p:cNvSpPr>
                <p:nvPr/>
              </p:nvSpPr>
              <p:spPr bwMode="auto">
                <a:xfrm>
                  <a:off x="16669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3" name="Line 20"/>
                <p:cNvSpPr>
                  <a:spLocks noChangeShapeType="1"/>
                </p:cNvSpPr>
                <p:nvPr/>
              </p:nvSpPr>
              <p:spPr bwMode="auto">
                <a:xfrm>
                  <a:off x="12962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11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82" name="TextBox 81"/>
              <p:cNvSpPr txBox="1"/>
              <p:nvPr/>
            </p:nvSpPr>
            <p:spPr>
              <a:xfrm rot="16200000">
                <a:off x="1073356" y="3191393"/>
                <a:ext cx="1983387" cy="50174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Cumulative proportion free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from locoregional failure</a:t>
                </a:r>
              </a:p>
            </p:txBody>
          </p:sp>
          <p:sp>
            <p:nvSpPr>
              <p:cNvPr id="83" name="TextBox 82"/>
              <p:cNvSpPr txBox="1"/>
              <p:nvPr/>
            </p:nvSpPr>
            <p:spPr>
              <a:xfrm>
                <a:off x="3486254" y="4737319"/>
                <a:ext cx="2275598" cy="27003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Months since randomisation</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84" name="TextBox 83"/>
              <p:cNvSpPr txBox="1"/>
              <p:nvPr/>
            </p:nvSpPr>
            <p:spPr>
              <a:xfrm>
                <a:off x="2285608" y="2255739"/>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5" name="TextBox 84"/>
              <p:cNvSpPr txBox="1"/>
              <p:nvPr/>
            </p:nvSpPr>
            <p:spPr>
              <a:xfrm>
                <a:off x="2285608" y="267321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6" name="TextBox 85"/>
              <p:cNvSpPr txBox="1"/>
              <p:nvPr/>
            </p:nvSpPr>
            <p:spPr>
              <a:xfrm>
                <a:off x="2285608" y="308895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7" name="TextBox 86"/>
              <p:cNvSpPr txBox="1"/>
              <p:nvPr/>
            </p:nvSpPr>
            <p:spPr>
              <a:xfrm>
                <a:off x="2285608" y="350469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8" name="TextBox 87"/>
              <p:cNvSpPr txBox="1"/>
              <p:nvPr/>
            </p:nvSpPr>
            <p:spPr>
              <a:xfrm>
                <a:off x="2285608" y="392043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9" name="TextBox 88"/>
              <p:cNvSpPr txBox="1"/>
              <p:nvPr/>
            </p:nvSpPr>
            <p:spPr>
              <a:xfrm>
                <a:off x="2413848" y="4336178"/>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0" name="TextBox 89"/>
              <p:cNvSpPr txBox="1"/>
              <p:nvPr/>
            </p:nvSpPr>
            <p:spPr>
              <a:xfrm>
                <a:off x="2479980" y="4522748"/>
                <a:ext cx="456792"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1" name="TextBox 90"/>
              <p:cNvSpPr txBox="1"/>
              <p:nvPr/>
            </p:nvSpPr>
            <p:spPr>
              <a:xfrm>
                <a:off x="2888181" y="4522748"/>
                <a:ext cx="371497"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78</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2" name="TextBox 91"/>
              <p:cNvSpPr txBox="1"/>
              <p:nvPr/>
            </p:nvSpPr>
            <p:spPr>
              <a:xfrm>
                <a:off x="326108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57</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3" name="TextBox 92"/>
              <p:cNvSpPr txBox="1"/>
              <p:nvPr/>
            </p:nvSpPr>
            <p:spPr>
              <a:xfrm>
                <a:off x="366501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40</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4" name="TextBox 93"/>
              <p:cNvSpPr txBox="1"/>
              <p:nvPr/>
            </p:nvSpPr>
            <p:spPr>
              <a:xfrm>
                <a:off x="4028434"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23</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5" name="TextBox 94"/>
              <p:cNvSpPr txBox="1"/>
              <p:nvPr/>
            </p:nvSpPr>
            <p:spPr>
              <a:xfrm>
                <a:off x="441897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8</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6" name="TextBox 95"/>
              <p:cNvSpPr txBox="1"/>
              <p:nvPr/>
            </p:nvSpPr>
            <p:spPr>
              <a:xfrm>
                <a:off x="4793102" y="4522748"/>
                <a:ext cx="374981"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7" name="TextBox 96"/>
              <p:cNvSpPr txBox="1"/>
              <p:nvPr/>
            </p:nvSpPr>
            <p:spPr>
              <a:xfrm>
                <a:off x="517079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98" name="TextBox 97"/>
              <p:cNvSpPr txBox="1"/>
              <p:nvPr/>
            </p:nvSpPr>
            <p:spPr>
              <a:xfrm>
                <a:off x="5557046"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68" name="Rectangle 67"/>
            <p:cNvSpPr/>
            <p:nvPr/>
          </p:nvSpPr>
          <p:spPr>
            <a:xfrm>
              <a:off x="13337" y="4959161"/>
              <a:ext cx="1023037"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C00000"/>
                  </a:solidFill>
                  <a:effectLst/>
                  <a:uLnTx/>
                  <a:uFillTx/>
                  <a:latin typeface="Arial"/>
                  <a:ea typeface="SimSun" pitchFamily="2" charset="-122"/>
                  <a:cs typeface="Arial"/>
                </a:rPr>
                <a:t>Preoperative </a:t>
              </a: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
              </a:r>
              <a:b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b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CRT</a:t>
              </a:r>
              <a:endParaRPr kumimoji="0" lang="en-GB" altLang="zh-CN" sz="1100" b="0" i="0" u="none" strike="noStrike" kern="1200" cap="none" spc="0" normalizeH="0" baseline="0" noProof="0" dirty="0">
                <a:ln>
                  <a:noFill/>
                </a:ln>
                <a:solidFill>
                  <a:srgbClr val="C00000"/>
                </a:solidFill>
                <a:effectLst/>
                <a:uLnTx/>
                <a:uFillTx/>
                <a:latin typeface="Arial"/>
                <a:ea typeface="SimSun" pitchFamily="2" charset="-122"/>
                <a:cs typeface="Arial" charset="0"/>
              </a:endParaRPr>
            </a:p>
          </p:txBody>
        </p:sp>
        <p:sp>
          <p:nvSpPr>
            <p:cNvPr id="69" name="Rectangle 68"/>
            <p:cNvSpPr/>
            <p:nvPr/>
          </p:nvSpPr>
          <p:spPr>
            <a:xfrm>
              <a:off x="13337" y="4629492"/>
              <a:ext cx="880369"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
              </a:r>
              <a:b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b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endParaRPr>
            </a:p>
          </p:txBody>
        </p:sp>
        <p:sp>
          <p:nvSpPr>
            <p:cNvPr id="70" name="TextBox 69"/>
            <p:cNvSpPr txBox="1"/>
            <p:nvPr/>
          </p:nvSpPr>
          <p:spPr>
            <a:xfrm>
              <a:off x="13337" y="4393604"/>
              <a:ext cx="81785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71" name="Rectangle 70"/>
            <p:cNvSpPr/>
            <p:nvPr/>
          </p:nvSpPr>
          <p:spPr>
            <a:xfrm>
              <a:off x="2085259" y="1914695"/>
              <a:ext cx="1314784"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Preoperative CRT</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72" name="Rectangle 71"/>
            <p:cNvSpPr/>
            <p:nvPr/>
          </p:nvSpPr>
          <p:spPr>
            <a:xfrm>
              <a:off x="2085259" y="2085748"/>
              <a:ext cx="1350050"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000000"/>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73" name="Rectangle 72"/>
            <p:cNvSpPr/>
            <p:nvPr/>
          </p:nvSpPr>
          <p:spPr>
            <a:xfrm>
              <a:off x="2085259" y="2246383"/>
              <a:ext cx="1132041"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000000"/>
                  </a:solidFill>
                  <a:effectLst/>
                  <a:uLnTx/>
                  <a:uFillTx/>
                  <a:latin typeface="Arial"/>
                  <a:ea typeface="SimSun" pitchFamily="2" charset="-122"/>
                  <a:cs typeface="Arial"/>
                </a:rPr>
                <a:t>*p-value: </a:t>
              </a: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0.002</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cxnSp>
          <p:nvCxnSpPr>
            <p:cNvPr id="74" name="Straight Connector 73"/>
            <p:cNvCxnSpPr/>
            <p:nvPr/>
          </p:nvCxnSpPr>
          <p:spPr>
            <a:xfrm>
              <a:off x="1711900" y="2216553"/>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711899" y="2031305"/>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29681" y="3013749"/>
              <a:ext cx="684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704680"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256781" y="3812779"/>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11.8</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grpSp>
      <p:grpSp>
        <p:nvGrpSpPr>
          <p:cNvPr id="120" name="Group 119"/>
          <p:cNvGrpSpPr/>
          <p:nvPr/>
        </p:nvGrpSpPr>
        <p:grpSpPr>
          <a:xfrm>
            <a:off x="13337" y="1782669"/>
            <a:ext cx="4524592" cy="3866579"/>
            <a:chOff x="13337" y="1523469"/>
            <a:chExt cx="4524592" cy="3866579"/>
          </a:xfrm>
        </p:grpSpPr>
        <p:sp>
          <p:nvSpPr>
            <p:cNvPr id="11" name="TextBox 10"/>
            <p:cNvSpPr txBox="1"/>
            <p:nvPr/>
          </p:nvSpPr>
          <p:spPr>
            <a:xfrm>
              <a:off x="902547" y="1523469"/>
              <a:ext cx="35814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a:ea typeface="+mn-ea"/>
                  <a:cs typeface="Arial"/>
                </a:rPr>
                <a:t>Distant metastases-free interval</a:t>
              </a:r>
              <a:endParaRPr kumimoji="0" lang="en-US"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5" name="Group 14"/>
            <p:cNvGrpSpPr/>
            <p:nvPr/>
          </p:nvGrpSpPr>
          <p:grpSpPr>
            <a:xfrm>
              <a:off x="13337" y="1796630"/>
              <a:ext cx="4524592" cy="3593418"/>
              <a:chOff x="13337" y="1796630"/>
              <a:chExt cx="4524592" cy="3593418"/>
            </a:xfrm>
          </p:grpSpPr>
          <p:grpSp>
            <p:nvGrpSpPr>
              <p:cNvPr id="16" name="Group 15"/>
              <p:cNvGrpSpPr/>
              <p:nvPr/>
            </p:nvGrpSpPr>
            <p:grpSpPr>
              <a:xfrm>
                <a:off x="196127" y="1796630"/>
                <a:ext cx="4341802" cy="3433462"/>
                <a:chOff x="1797612" y="2255739"/>
                <a:chExt cx="4718691" cy="3347153"/>
              </a:xfrm>
            </p:grpSpPr>
            <p:grpSp>
              <p:nvGrpSpPr>
                <p:cNvPr id="32" name="Group 31"/>
                <p:cNvGrpSpPr/>
                <p:nvPr/>
              </p:nvGrpSpPr>
              <p:grpSpPr>
                <a:xfrm>
                  <a:off x="2614623" y="2396465"/>
                  <a:ext cx="3901680" cy="2171700"/>
                  <a:chOff x="836615" y="2448719"/>
                  <a:chExt cx="3901680" cy="2171700"/>
                </a:xfrm>
              </p:grpSpPr>
              <p:sp>
                <p:nvSpPr>
                  <p:cNvPr id="50" name="Freeform 4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7" name="Line 12"/>
                  <p:cNvSpPr>
                    <a:spLocks noChangeShapeType="1"/>
                  </p:cNvSpPr>
                  <p:nvPr/>
                </p:nvSpPr>
                <p:spPr bwMode="auto">
                  <a:xfrm>
                    <a:off x="28209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8" name="Line 13"/>
                  <p:cNvSpPr>
                    <a:spLocks noChangeShapeType="1"/>
                  </p:cNvSpPr>
                  <p:nvPr/>
                </p:nvSpPr>
                <p:spPr bwMode="auto">
                  <a:xfrm>
                    <a:off x="2439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9" name="Line 14"/>
                  <p:cNvSpPr>
                    <a:spLocks noChangeShapeType="1"/>
                  </p:cNvSpPr>
                  <p:nvPr/>
                </p:nvSpPr>
                <p:spPr bwMode="auto">
                  <a:xfrm>
                    <a:off x="3579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0" name="Line 15"/>
                  <p:cNvSpPr>
                    <a:spLocks noChangeShapeType="1"/>
                  </p:cNvSpPr>
                  <p:nvPr/>
                </p:nvSpPr>
                <p:spPr bwMode="auto">
                  <a:xfrm>
                    <a:off x="3198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1" name="Line 17"/>
                  <p:cNvSpPr>
                    <a:spLocks noChangeShapeType="1"/>
                  </p:cNvSpPr>
                  <p:nvPr/>
                </p:nvSpPr>
                <p:spPr bwMode="auto">
                  <a:xfrm>
                    <a:off x="39617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2" name="Line 18"/>
                  <p:cNvSpPr>
                    <a:spLocks noChangeShapeType="1"/>
                  </p:cNvSpPr>
                  <p:nvPr/>
                </p:nvSpPr>
                <p:spPr bwMode="auto">
                  <a:xfrm>
                    <a:off x="206396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3" name="Line 19"/>
                  <p:cNvSpPr>
                    <a:spLocks noChangeShapeType="1"/>
                  </p:cNvSpPr>
                  <p:nvPr/>
                </p:nvSpPr>
                <p:spPr bwMode="auto">
                  <a:xfrm>
                    <a:off x="16669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4" name="Line 20"/>
                  <p:cNvSpPr>
                    <a:spLocks noChangeShapeType="1"/>
                  </p:cNvSpPr>
                  <p:nvPr/>
                </p:nvSpPr>
                <p:spPr bwMode="auto">
                  <a:xfrm>
                    <a:off x="12962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33" name="TextBox 32"/>
                <p:cNvSpPr txBox="1"/>
                <p:nvPr/>
              </p:nvSpPr>
              <p:spPr>
                <a:xfrm rot="16200000">
                  <a:off x="1056788" y="3191392"/>
                  <a:ext cx="1983388" cy="50174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Cumulative proportion free </a:t>
                  </a:r>
                  <a:br>
                    <a:rPr kumimoji="0" lang="en-GB" sz="1200" b="0" i="0" u="none" strike="noStrike" kern="1200" cap="none" spc="0" normalizeH="0" baseline="0" noProof="0" dirty="0" smtClean="0">
                      <a:ln>
                        <a:noFill/>
                      </a:ln>
                      <a:solidFill>
                        <a:srgbClr val="363636"/>
                      </a:solidFill>
                      <a:effectLst/>
                      <a:uLnTx/>
                      <a:uFillTx/>
                      <a:latin typeface="Arial"/>
                      <a:ea typeface="+mn-ea"/>
                      <a:cs typeface="Arial"/>
                    </a:rPr>
                  </a:b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from distant metastases</a:t>
                  </a:r>
                </a:p>
              </p:txBody>
            </p:sp>
            <p:sp>
              <p:nvSpPr>
                <p:cNvPr id="34" name="TextBox 33"/>
                <p:cNvSpPr txBox="1"/>
                <p:nvPr/>
              </p:nvSpPr>
              <p:spPr>
                <a:xfrm>
                  <a:off x="3486254" y="4737319"/>
                  <a:ext cx="2275598" cy="27003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Months since randomisation</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35" name="TextBox 34"/>
                <p:cNvSpPr txBox="1"/>
                <p:nvPr/>
              </p:nvSpPr>
              <p:spPr>
                <a:xfrm>
                  <a:off x="2285608" y="2255739"/>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6" name="TextBox 35"/>
                <p:cNvSpPr txBox="1"/>
                <p:nvPr/>
              </p:nvSpPr>
              <p:spPr>
                <a:xfrm>
                  <a:off x="2285608" y="267321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7" name="TextBox 36"/>
                <p:cNvSpPr txBox="1"/>
                <p:nvPr/>
              </p:nvSpPr>
              <p:spPr>
                <a:xfrm>
                  <a:off x="2285608" y="308895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8" name="TextBox 37"/>
                <p:cNvSpPr txBox="1"/>
                <p:nvPr/>
              </p:nvSpPr>
              <p:spPr>
                <a:xfrm>
                  <a:off x="2285608" y="350469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9" name="TextBox 38"/>
                <p:cNvSpPr txBox="1"/>
                <p:nvPr/>
              </p:nvSpPr>
              <p:spPr>
                <a:xfrm>
                  <a:off x="2285608" y="392043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40" name="TextBox 39"/>
                <p:cNvSpPr txBox="1"/>
                <p:nvPr/>
              </p:nvSpPr>
              <p:spPr>
                <a:xfrm>
                  <a:off x="2413848" y="4336178"/>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41" name="TextBox 40"/>
                <p:cNvSpPr txBox="1"/>
                <p:nvPr/>
              </p:nvSpPr>
              <p:spPr>
                <a:xfrm>
                  <a:off x="2479980" y="4522748"/>
                  <a:ext cx="456792"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2" name="TextBox 41"/>
                <p:cNvSpPr txBox="1"/>
                <p:nvPr/>
              </p:nvSpPr>
              <p:spPr>
                <a:xfrm>
                  <a:off x="2888180" y="4522748"/>
                  <a:ext cx="371497"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76</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3" name="TextBox 42"/>
                <p:cNvSpPr txBox="1"/>
                <p:nvPr/>
              </p:nvSpPr>
              <p:spPr>
                <a:xfrm>
                  <a:off x="326108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53</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4" name="TextBox 43"/>
                <p:cNvSpPr txBox="1"/>
                <p:nvPr/>
              </p:nvSpPr>
              <p:spPr>
                <a:xfrm>
                  <a:off x="366501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35</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5" name="TextBox 44"/>
                <p:cNvSpPr txBox="1"/>
                <p:nvPr/>
              </p:nvSpPr>
              <p:spPr>
                <a:xfrm>
                  <a:off x="4028434"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6" name="TextBox 45"/>
                <p:cNvSpPr txBox="1"/>
                <p:nvPr/>
              </p:nvSpPr>
              <p:spPr>
                <a:xfrm>
                  <a:off x="4417543" y="4522748"/>
                  <a:ext cx="374285"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7" name="TextBox 46"/>
                <p:cNvSpPr txBox="1"/>
                <p:nvPr/>
              </p:nvSpPr>
              <p:spPr>
                <a:xfrm>
                  <a:off x="4793102" y="4522748"/>
                  <a:ext cx="374981"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8" name="TextBox 47"/>
                <p:cNvSpPr txBox="1"/>
                <p:nvPr/>
              </p:nvSpPr>
              <p:spPr>
                <a:xfrm>
                  <a:off x="517079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9" name="TextBox 48"/>
                <p:cNvSpPr txBox="1"/>
                <p:nvPr/>
              </p:nvSpPr>
              <p:spPr>
                <a:xfrm>
                  <a:off x="5557046"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17" name="Rectangle 16"/>
              <p:cNvSpPr/>
              <p:nvPr/>
            </p:nvSpPr>
            <p:spPr>
              <a:xfrm>
                <a:off x="13337" y="4959161"/>
                <a:ext cx="1023037"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C00000"/>
                    </a:solidFill>
                    <a:effectLst/>
                    <a:uLnTx/>
                    <a:uFillTx/>
                    <a:latin typeface="Arial"/>
                    <a:ea typeface="SimSun" pitchFamily="2" charset="-122"/>
                    <a:cs typeface="Arial"/>
                  </a:rPr>
                  <a:t>Preoperative </a:t>
                </a: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
                </a:r>
                <a:b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b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CRT</a:t>
                </a:r>
                <a:endParaRPr kumimoji="0" lang="en-GB" altLang="zh-CN" sz="1100" b="0" i="0" u="none" strike="noStrike" kern="1200" cap="none" spc="0" normalizeH="0" baseline="0" noProof="0" dirty="0">
                  <a:ln>
                    <a:noFill/>
                  </a:ln>
                  <a:solidFill>
                    <a:srgbClr val="C00000"/>
                  </a:solidFill>
                  <a:effectLst/>
                  <a:uLnTx/>
                  <a:uFillTx/>
                  <a:latin typeface="Arial"/>
                  <a:ea typeface="SimSun" pitchFamily="2" charset="-122"/>
                  <a:cs typeface="Arial" charset="0"/>
                </a:endParaRPr>
              </a:p>
            </p:txBody>
          </p:sp>
          <p:sp>
            <p:nvSpPr>
              <p:cNvPr id="18" name="Rectangle 17"/>
              <p:cNvSpPr/>
              <p:nvPr/>
            </p:nvSpPr>
            <p:spPr>
              <a:xfrm>
                <a:off x="13337" y="4629492"/>
                <a:ext cx="880369"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
                </a:r>
                <a:b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b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endParaRPr>
              </a:p>
            </p:txBody>
          </p:sp>
          <p:sp>
            <p:nvSpPr>
              <p:cNvPr id="19" name="TextBox 18"/>
              <p:cNvSpPr txBox="1"/>
              <p:nvPr/>
            </p:nvSpPr>
            <p:spPr>
              <a:xfrm>
                <a:off x="13337" y="4400804"/>
                <a:ext cx="81785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Rectangle 19"/>
              <p:cNvSpPr/>
              <p:nvPr/>
            </p:nvSpPr>
            <p:spPr>
              <a:xfrm>
                <a:off x="2085259" y="1889528"/>
                <a:ext cx="1314784"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Preoperative CRT</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21" name="Rectangle 20"/>
              <p:cNvSpPr/>
              <p:nvPr/>
            </p:nvSpPr>
            <p:spPr>
              <a:xfrm>
                <a:off x="2085259" y="2060581"/>
                <a:ext cx="1350050"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000000"/>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22" name="Rectangle 21"/>
              <p:cNvSpPr/>
              <p:nvPr/>
            </p:nvSpPr>
            <p:spPr>
              <a:xfrm>
                <a:off x="2085259" y="2246383"/>
                <a:ext cx="1226618"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*p-value: 0.0127</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cxnSp>
            <p:nvCxnSpPr>
              <p:cNvPr id="23" name="Straight Connector 22"/>
              <p:cNvCxnSpPr/>
              <p:nvPr/>
            </p:nvCxnSpPr>
            <p:spPr>
              <a:xfrm>
                <a:off x="1711900" y="2191386"/>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11899" y="2006138"/>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29681" y="3013749"/>
                <a:ext cx="1080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123839"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44469"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26943" y="3786901"/>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10.6</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 name="TextBox 28"/>
              <p:cNvSpPr txBox="1"/>
              <p:nvPr/>
            </p:nvSpPr>
            <p:spPr>
              <a:xfrm>
                <a:off x="2063548" y="3786901"/>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18.4</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8" name="Freeform 2"/>
            <p:cNvSpPr>
              <a:spLocks/>
            </p:cNvSpPr>
            <p:nvPr/>
          </p:nvSpPr>
          <p:spPr bwMode="auto">
            <a:xfrm>
              <a:off x="1029678" y="1936121"/>
              <a:ext cx="3492000" cy="1692000"/>
            </a:xfrm>
            <a:custGeom>
              <a:avLst/>
              <a:gdLst>
                <a:gd name="T0" fmla="*/ 274 w 274"/>
                <a:gd name="T1" fmla="*/ 135 h 135"/>
                <a:gd name="T2" fmla="*/ 226 w 274"/>
                <a:gd name="T3" fmla="*/ 135 h 135"/>
                <a:gd name="T4" fmla="*/ 226 w 274"/>
                <a:gd name="T5" fmla="*/ 117 h 135"/>
                <a:gd name="T6" fmla="*/ 143 w 274"/>
                <a:gd name="T7" fmla="*/ 117 h 135"/>
                <a:gd name="T8" fmla="*/ 143 w 274"/>
                <a:gd name="T9" fmla="*/ 109 h 135"/>
                <a:gd name="T10" fmla="*/ 131 w 274"/>
                <a:gd name="T11" fmla="*/ 109 h 135"/>
                <a:gd name="T12" fmla="*/ 131 w 274"/>
                <a:gd name="T13" fmla="*/ 102 h 135"/>
                <a:gd name="T14" fmla="*/ 113 w 274"/>
                <a:gd name="T15" fmla="*/ 102 h 135"/>
                <a:gd name="T16" fmla="*/ 113 w 274"/>
                <a:gd name="T17" fmla="*/ 97 h 135"/>
                <a:gd name="T18" fmla="*/ 104 w 274"/>
                <a:gd name="T19" fmla="*/ 97 h 135"/>
                <a:gd name="T20" fmla="*/ 104 w 274"/>
                <a:gd name="T21" fmla="*/ 94 h 135"/>
                <a:gd name="T22" fmla="*/ 99 w 274"/>
                <a:gd name="T23" fmla="*/ 94 h 135"/>
                <a:gd name="T24" fmla="*/ 99 w 274"/>
                <a:gd name="T25" fmla="*/ 91 h 135"/>
                <a:gd name="T26" fmla="*/ 86 w 274"/>
                <a:gd name="T27" fmla="*/ 91 h 135"/>
                <a:gd name="T28" fmla="*/ 86 w 274"/>
                <a:gd name="T29" fmla="*/ 86 h 135"/>
                <a:gd name="T30" fmla="*/ 80 w 274"/>
                <a:gd name="T31" fmla="*/ 86 h 135"/>
                <a:gd name="T32" fmla="*/ 80 w 274"/>
                <a:gd name="T33" fmla="*/ 84 h 135"/>
                <a:gd name="T34" fmla="*/ 76 w 274"/>
                <a:gd name="T35" fmla="*/ 84 h 135"/>
                <a:gd name="T36" fmla="*/ 76 w 274"/>
                <a:gd name="T37" fmla="*/ 79 h 135"/>
                <a:gd name="T38" fmla="*/ 63 w 274"/>
                <a:gd name="T39" fmla="*/ 79 h 135"/>
                <a:gd name="T40" fmla="*/ 63 w 274"/>
                <a:gd name="T41" fmla="*/ 76 h 135"/>
                <a:gd name="T42" fmla="*/ 57 w 274"/>
                <a:gd name="T43" fmla="*/ 76 h 135"/>
                <a:gd name="T44" fmla="*/ 57 w 274"/>
                <a:gd name="T45" fmla="*/ 68 h 135"/>
                <a:gd name="T46" fmla="*/ 51 w 274"/>
                <a:gd name="T47" fmla="*/ 68 h 135"/>
                <a:gd name="T48" fmla="*/ 51 w 274"/>
                <a:gd name="T49" fmla="*/ 62 h 135"/>
                <a:gd name="T50" fmla="*/ 43 w 274"/>
                <a:gd name="T51" fmla="*/ 62 h 135"/>
                <a:gd name="T52" fmla="*/ 43 w 274"/>
                <a:gd name="T53" fmla="*/ 59 h 135"/>
                <a:gd name="T54" fmla="*/ 41 w 274"/>
                <a:gd name="T55" fmla="*/ 59 h 135"/>
                <a:gd name="T56" fmla="*/ 41 w 274"/>
                <a:gd name="T57" fmla="*/ 53 h 135"/>
                <a:gd name="T58" fmla="*/ 37 w 274"/>
                <a:gd name="T59" fmla="*/ 53 h 135"/>
                <a:gd name="T60" fmla="*/ 37 w 274"/>
                <a:gd name="T61" fmla="*/ 52 h 135"/>
                <a:gd name="T62" fmla="*/ 30 w 274"/>
                <a:gd name="T63" fmla="*/ 52 h 135"/>
                <a:gd name="T64" fmla="*/ 30 w 274"/>
                <a:gd name="T65" fmla="*/ 47 h 135"/>
                <a:gd name="T66" fmla="*/ 22 w 274"/>
                <a:gd name="T67" fmla="*/ 47 h 135"/>
                <a:gd name="T68" fmla="*/ 22 w 274"/>
                <a:gd name="T69" fmla="*/ 42 h 135"/>
                <a:gd name="T70" fmla="*/ 20 w 274"/>
                <a:gd name="T71" fmla="*/ 42 h 135"/>
                <a:gd name="T72" fmla="*/ 20 w 274"/>
                <a:gd name="T73" fmla="*/ 37 h 135"/>
                <a:gd name="T74" fmla="*/ 16 w 274"/>
                <a:gd name="T75" fmla="*/ 37 h 135"/>
                <a:gd name="T76" fmla="*/ 16 w 274"/>
                <a:gd name="T77" fmla="*/ 29 h 135"/>
                <a:gd name="T78" fmla="*/ 13 w 274"/>
                <a:gd name="T79" fmla="*/ 29 h 135"/>
                <a:gd name="T80" fmla="*/ 13 w 274"/>
                <a:gd name="T81" fmla="*/ 26 h 135"/>
                <a:gd name="T82" fmla="*/ 6 w 274"/>
                <a:gd name="T83" fmla="*/ 26 h 135"/>
                <a:gd name="T84" fmla="*/ 6 w 274"/>
                <a:gd name="T85" fmla="*/ 23 h 135"/>
                <a:gd name="T86" fmla="*/ 4 w 274"/>
                <a:gd name="T87" fmla="*/ 23 h 135"/>
                <a:gd name="T88" fmla="*/ 4 w 274"/>
                <a:gd name="T89" fmla="*/ 20 h 135"/>
                <a:gd name="T90" fmla="*/ 0 w 274"/>
                <a:gd name="T91" fmla="*/ 20 h 135"/>
                <a:gd name="T92" fmla="*/ 0 w 274"/>
                <a:gd name="T93" fmla="*/ 0 h 135"/>
                <a:gd name="connsiteX0" fmla="*/ 10000 w 10000"/>
                <a:gd name="connsiteY0" fmla="*/ 10000 h 10000"/>
                <a:gd name="connsiteX1" fmla="*/ 8248 w 10000"/>
                <a:gd name="connsiteY1" fmla="*/ 10000 h 10000"/>
                <a:gd name="connsiteX2" fmla="*/ 8248 w 10000"/>
                <a:gd name="connsiteY2" fmla="*/ 8667 h 10000"/>
                <a:gd name="connsiteX3" fmla="*/ 5219 w 10000"/>
                <a:gd name="connsiteY3" fmla="*/ 8667 h 10000"/>
                <a:gd name="connsiteX4" fmla="*/ 5219 w 10000"/>
                <a:gd name="connsiteY4" fmla="*/ 8074 h 10000"/>
                <a:gd name="connsiteX5" fmla="*/ 4781 w 10000"/>
                <a:gd name="connsiteY5" fmla="*/ 8074 h 10000"/>
                <a:gd name="connsiteX6" fmla="*/ 4781 w 10000"/>
                <a:gd name="connsiteY6" fmla="*/ 7556 h 10000"/>
                <a:gd name="connsiteX7" fmla="*/ 4124 w 10000"/>
                <a:gd name="connsiteY7" fmla="*/ 7556 h 10000"/>
                <a:gd name="connsiteX8" fmla="*/ 4124 w 10000"/>
                <a:gd name="connsiteY8" fmla="*/ 7185 h 10000"/>
                <a:gd name="connsiteX9" fmla="*/ 3796 w 10000"/>
                <a:gd name="connsiteY9" fmla="*/ 7185 h 10000"/>
                <a:gd name="connsiteX10" fmla="*/ 3796 w 10000"/>
                <a:gd name="connsiteY10" fmla="*/ 6963 h 10000"/>
                <a:gd name="connsiteX11" fmla="*/ 3613 w 10000"/>
                <a:gd name="connsiteY11" fmla="*/ 6963 h 10000"/>
                <a:gd name="connsiteX12" fmla="*/ 3613 w 10000"/>
                <a:gd name="connsiteY12" fmla="*/ 6741 h 10000"/>
                <a:gd name="connsiteX13" fmla="*/ 3139 w 10000"/>
                <a:gd name="connsiteY13" fmla="*/ 6741 h 10000"/>
                <a:gd name="connsiteX14" fmla="*/ 3139 w 10000"/>
                <a:gd name="connsiteY14" fmla="*/ 6370 h 10000"/>
                <a:gd name="connsiteX15" fmla="*/ 2920 w 10000"/>
                <a:gd name="connsiteY15" fmla="*/ 6370 h 10000"/>
                <a:gd name="connsiteX16" fmla="*/ 2920 w 10000"/>
                <a:gd name="connsiteY16" fmla="*/ 6222 h 10000"/>
                <a:gd name="connsiteX17" fmla="*/ 2774 w 10000"/>
                <a:gd name="connsiteY17" fmla="*/ 6222 h 10000"/>
                <a:gd name="connsiteX18" fmla="*/ 2774 w 10000"/>
                <a:gd name="connsiteY18" fmla="*/ 5852 h 10000"/>
                <a:gd name="connsiteX19" fmla="*/ 2299 w 10000"/>
                <a:gd name="connsiteY19" fmla="*/ 5852 h 10000"/>
                <a:gd name="connsiteX20" fmla="*/ 2299 w 10000"/>
                <a:gd name="connsiteY20" fmla="*/ 5630 h 10000"/>
                <a:gd name="connsiteX21" fmla="*/ 2080 w 10000"/>
                <a:gd name="connsiteY21" fmla="*/ 5630 h 10000"/>
                <a:gd name="connsiteX22" fmla="*/ 2080 w 10000"/>
                <a:gd name="connsiteY22" fmla="*/ 5037 h 10000"/>
                <a:gd name="connsiteX23" fmla="*/ 1861 w 10000"/>
                <a:gd name="connsiteY23" fmla="*/ 5037 h 10000"/>
                <a:gd name="connsiteX24" fmla="*/ 1861 w 10000"/>
                <a:gd name="connsiteY24" fmla="*/ 4593 h 10000"/>
                <a:gd name="connsiteX25" fmla="*/ 1569 w 10000"/>
                <a:gd name="connsiteY25" fmla="*/ 4593 h 10000"/>
                <a:gd name="connsiteX26" fmla="*/ 1569 w 10000"/>
                <a:gd name="connsiteY26" fmla="*/ 4370 h 10000"/>
                <a:gd name="connsiteX27" fmla="*/ 1496 w 10000"/>
                <a:gd name="connsiteY27" fmla="*/ 4370 h 10000"/>
                <a:gd name="connsiteX28" fmla="*/ 1496 w 10000"/>
                <a:gd name="connsiteY28" fmla="*/ 3926 h 10000"/>
                <a:gd name="connsiteX29" fmla="*/ 1350 w 10000"/>
                <a:gd name="connsiteY29" fmla="*/ 3926 h 10000"/>
                <a:gd name="connsiteX30" fmla="*/ 1350 w 10000"/>
                <a:gd name="connsiteY30" fmla="*/ 3852 h 10000"/>
                <a:gd name="connsiteX31" fmla="*/ 1095 w 10000"/>
                <a:gd name="connsiteY31" fmla="*/ 3852 h 10000"/>
                <a:gd name="connsiteX32" fmla="*/ 1095 w 10000"/>
                <a:gd name="connsiteY32" fmla="*/ 3481 h 10000"/>
                <a:gd name="connsiteX33" fmla="*/ 813 w 10000"/>
                <a:gd name="connsiteY33" fmla="*/ 3395 h 10000"/>
                <a:gd name="connsiteX34" fmla="*/ 803 w 10000"/>
                <a:gd name="connsiteY34" fmla="*/ 3111 h 10000"/>
                <a:gd name="connsiteX35" fmla="*/ 730 w 10000"/>
                <a:gd name="connsiteY35" fmla="*/ 3111 h 10000"/>
                <a:gd name="connsiteX36" fmla="*/ 730 w 10000"/>
                <a:gd name="connsiteY36" fmla="*/ 2741 h 10000"/>
                <a:gd name="connsiteX37" fmla="*/ 584 w 10000"/>
                <a:gd name="connsiteY37" fmla="*/ 2741 h 10000"/>
                <a:gd name="connsiteX38" fmla="*/ 584 w 10000"/>
                <a:gd name="connsiteY38" fmla="*/ 2148 h 10000"/>
                <a:gd name="connsiteX39" fmla="*/ 474 w 10000"/>
                <a:gd name="connsiteY39" fmla="*/ 2148 h 10000"/>
                <a:gd name="connsiteX40" fmla="*/ 474 w 10000"/>
                <a:gd name="connsiteY40" fmla="*/ 1926 h 10000"/>
                <a:gd name="connsiteX41" fmla="*/ 219 w 10000"/>
                <a:gd name="connsiteY41" fmla="*/ 1926 h 10000"/>
                <a:gd name="connsiteX42" fmla="*/ 219 w 10000"/>
                <a:gd name="connsiteY42" fmla="*/ 1704 h 10000"/>
                <a:gd name="connsiteX43" fmla="*/ 146 w 10000"/>
                <a:gd name="connsiteY43" fmla="*/ 1704 h 10000"/>
                <a:gd name="connsiteX44" fmla="*/ 146 w 10000"/>
                <a:gd name="connsiteY44" fmla="*/ 1481 h 10000"/>
                <a:gd name="connsiteX45" fmla="*/ 0 w 10000"/>
                <a:gd name="connsiteY45" fmla="*/ 1481 h 10000"/>
                <a:gd name="connsiteX46" fmla="*/ 0 w 10000"/>
                <a:gd name="connsiteY46" fmla="*/ 0 h 10000"/>
                <a:gd name="connsiteX0" fmla="*/ 10000 w 10000"/>
                <a:gd name="connsiteY0" fmla="*/ 10000 h 10000"/>
                <a:gd name="connsiteX1" fmla="*/ 8248 w 10000"/>
                <a:gd name="connsiteY1" fmla="*/ 10000 h 10000"/>
                <a:gd name="connsiteX2" fmla="*/ 8248 w 10000"/>
                <a:gd name="connsiteY2" fmla="*/ 8667 h 10000"/>
                <a:gd name="connsiteX3" fmla="*/ 5219 w 10000"/>
                <a:gd name="connsiteY3" fmla="*/ 8667 h 10000"/>
                <a:gd name="connsiteX4" fmla="*/ 5219 w 10000"/>
                <a:gd name="connsiteY4" fmla="*/ 8074 h 10000"/>
                <a:gd name="connsiteX5" fmla="*/ 4781 w 10000"/>
                <a:gd name="connsiteY5" fmla="*/ 8074 h 10000"/>
                <a:gd name="connsiteX6" fmla="*/ 4781 w 10000"/>
                <a:gd name="connsiteY6" fmla="*/ 7556 h 10000"/>
                <a:gd name="connsiteX7" fmla="*/ 4124 w 10000"/>
                <a:gd name="connsiteY7" fmla="*/ 7556 h 10000"/>
                <a:gd name="connsiteX8" fmla="*/ 4124 w 10000"/>
                <a:gd name="connsiteY8" fmla="*/ 7185 h 10000"/>
                <a:gd name="connsiteX9" fmla="*/ 3796 w 10000"/>
                <a:gd name="connsiteY9" fmla="*/ 7185 h 10000"/>
                <a:gd name="connsiteX10" fmla="*/ 3796 w 10000"/>
                <a:gd name="connsiteY10" fmla="*/ 6963 h 10000"/>
                <a:gd name="connsiteX11" fmla="*/ 3613 w 10000"/>
                <a:gd name="connsiteY11" fmla="*/ 6963 h 10000"/>
                <a:gd name="connsiteX12" fmla="*/ 3613 w 10000"/>
                <a:gd name="connsiteY12" fmla="*/ 6741 h 10000"/>
                <a:gd name="connsiteX13" fmla="*/ 3139 w 10000"/>
                <a:gd name="connsiteY13" fmla="*/ 6741 h 10000"/>
                <a:gd name="connsiteX14" fmla="*/ 3139 w 10000"/>
                <a:gd name="connsiteY14" fmla="*/ 6370 h 10000"/>
                <a:gd name="connsiteX15" fmla="*/ 2920 w 10000"/>
                <a:gd name="connsiteY15" fmla="*/ 6370 h 10000"/>
                <a:gd name="connsiteX16" fmla="*/ 2920 w 10000"/>
                <a:gd name="connsiteY16" fmla="*/ 6222 h 10000"/>
                <a:gd name="connsiteX17" fmla="*/ 2774 w 10000"/>
                <a:gd name="connsiteY17" fmla="*/ 6222 h 10000"/>
                <a:gd name="connsiteX18" fmla="*/ 2774 w 10000"/>
                <a:gd name="connsiteY18" fmla="*/ 5852 h 10000"/>
                <a:gd name="connsiteX19" fmla="*/ 2299 w 10000"/>
                <a:gd name="connsiteY19" fmla="*/ 5852 h 10000"/>
                <a:gd name="connsiteX20" fmla="*/ 2299 w 10000"/>
                <a:gd name="connsiteY20" fmla="*/ 5630 h 10000"/>
                <a:gd name="connsiteX21" fmla="*/ 2080 w 10000"/>
                <a:gd name="connsiteY21" fmla="*/ 5630 h 10000"/>
                <a:gd name="connsiteX22" fmla="*/ 2080 w 10000"/>
                <a:gd name="connsiteY22" fmla="*/ 5037 h 10000"/>
                <a:gd name="connsiteX23" fmla="*/ 1861 w 10000"/>
                <a:gd name="connsiteY23" fmla="*/ 5037 h 10000"/>
                <a:gd name="connsiteX24" fmla="*/ 1861 w 10000"/>
                <a:gd name="connsiteY24" fmla="*/ 4593 h 10000"/>
                <a:gd name="connsiteX25" fmla="*/ 1569 w 10000"/>
                <a:gd name="connsiteY25" fmla="*/ 4593 h 10000"/>
                <a:gd name="connsiteX26" fmla="*/ 1569 w 10000"/>
                <a:gd name="connsiteY26" fmla="*/ 4370 h 10000"/>
                <a:gd name="connsiteX27" fmla="*/ 1496 w 10000"/>
                <a:gd name="connsiteY27" fmla="*/ 4370 h 10000"/>
                <a:gd name="connsiteX28" fmla="*/ 1496 w 10000"/>
                <a:gd name="connsiteY28" fmla="*/ 3926 h 10000"/>
                <a:gd name="connsiteX29" fmla="*/ 1350 w 10000"/>
                <a:gd name="connsiteY29" fmla="*/ 3926 h 10000"/>
                <a:gd name="connsiteX30" fmla="*/ 1350 w 10000"/>
                <a:gd name="connsiteY30" fmla="*/ 3852 h 10000"/>
                <a:gd name="connsiteX31" fmla="*/ 1095 w 10000"/>
                <a:gd name="connsiteY31" fmla="*/ 3852 h 10000"/>
                <a:gd name="connsiteX32" fmla="*/ 1095 w 10000"/>
                <a:gd name="connsiteY32" fmla="*/ 3395 h 10000"/>
                <a:gd name="connsiteX33" fmla="*/ 813 w 10000"/>
                <a:gd name="connsiteY33" fmla="*/ 3395 h 10000"/>
                <a:gd name="connsiteX34" fmla="*/ 803 w 10000"/>
                <a:gd name="connsiteY34" fmla="*/ 3111 h 10000"/>
                <a:gd name="connsiteX35" fmla="*/ 730 w 10000"/>
                <a:gd name="connsiteY35" fmla="*/ 3111 h 10000"/>
                <a:gd name="connsiteX36" fmla="*/ 730 w 10000"/>
                <a:gd name="connsiteY36" fmla="*/ 2741 h 10000"/>
                <a:gd name="connsiteX37" fmla="*/ 584 w 10000"/>
                <a:gd name="connsiteY37" fmla="*/ 2741 h 10000"/>
                <a:gd name="connsiteX38" fmla="*/ 584 w 10000"/>
                <a:gd name="connsiteY38" fmla="*/ 2148 h 10000"/>
                <a:gd name="connsiteX39" fmla="*/ 474 w 10000"/>
                <a:gd name="connsiteY39" fmla="*/ 2148 h 10000"/>
                <a:gd name="connsiteX40" fmla="*/ 474 w 10000"/>
                <a:gd name="connsiteY40" fmla="*/ 1926 h 10000"/>
                <a:gd name="connsiteX41" fmla="*/ 219 w 10000"/>
                <a:gd name="connsiteY41" fmla="*/ 1926 h 10000"/>
                <a:gd name="connsiteX42" fmla="*/ 219 w 10000"/>
                <a:gd name="connsiteY42" fmla="*/ 1704 h 10000"/>
                <a:gd name="connsiteX43" fmla="*/ 146 w 10000"/>
                <a:gd name="connsiteY43" fmla="*/ 1704 h 10000"/>
                <a:gd name="connsiteX44" fmla="*/ 146 w 10000"/>
                <a:gd name="connsiteY44" fmla="*/ 1481 h 10000"/>
                <a:gd name="connsiteX45" fmla="*/ 0 w 10000"/>
                <a:gd name="connsiteY45" fmla="*/ 1481 h 10000"/>
                <a:gd name="connsiteX46" fmla="*/ 0 w 10000"/>
                <a:gd name="connsiteY4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000" h="10000">
                  <a:moveTo>
                    <a:pt x="10000" y="10000"/>
                  </a:moveTo>
                  <a:lnTo>
                    <a:pt x="8248" y="10000"/>
                  </a:lnTo>
                  <a:lnTo>
                    <a:pt x="8248" y="8667"/>
                  </a:lnTo>
                  <a:lnTo>
                    <a:pt x="5219" y="8667"/>
                  </a:lnTo>
                  <a:lnTo>
                    <a:pt x="5219" y="8074"/>
                  </a:lnTo>
                  <a:lnTo>
                    <a:pt x="4781" y="8074"/>
                  </a:lnTo>
                  <a:lnTo>
                    <a:pt x="4781" y="7556"/>
                  </a:lnTo>
                  <a:lnTo>
                    <a:pt x="4124" y="7556"/>
                  </a:lnTo>
                  <a:lnTo>
                    <a:pt x="4124" y="7185"/>
                  </a:lnTo>
                  <a:lnTo>
                    <a:pt x="3796" y="7185"/>
                  </a:lnTo>
                  <a:lnTo>
                    <a:pt x="3796" y="6963"/>
                  </a:lnTo>
                  <a:lnTo>
                    <a:pt x="3613" y="6963"/>
                  </a:lnTo>
                  <a:lnTo>
                    <a:pt x="3613" y="6741"/>
                  </a:lnTo>
                  <a:lnTo>
                    <a:pt x="3139" y="6741"/>
                  </a:lnTo>
                  <a:lnTo>
                    <a:pt x="3139" y="6370"/>
                  </a:lnTo>
                  <a:lnTo>
                    <a:pt x="2920" y="6370"/>
                  </a:lnTo>
                  <a:lnTo>
                    <a:pt x="2920" y="6222"/>
                  </a:lnTo>
                  <a:lnTo>
                    <a:pt x="2774" y="6222"/>
                  </a:lnTo>
                  <a:lnTo>
                    <a:pt x="2774" y="5852"/>
                  </a:lnTo>
                  <a:lnTo>
                    <a:pt x="2299" y="5852"/>
                  </a:lnTo>
                  <a:lnTo>
                    <a:pt x="2299" y="5630"/>
                  </a:lnTo>
                  <a:lnTo>
                    <a:pt x="2080" y="5630"/>
                  </a:lnTo>
                  <a:lnTo>
                    <a:pt x="2080" y="5037"/>
                  </a:lnTo>
                  <a:lnTo>
                    <a:pt x="1861" y="5037"/>
                  </a:lnTo>
                  <a:lnTo>
                    <a:pt x="1861" y="4593"/>
                  </a:lnTo>
                  <a:lnTo>
                    <a:pt x="1569" y="4593"/>
                  </a:lnTo>
                  <a:lnTo>
                    <a:pt x="1569" y="4370"/>
                  </a:lnTo>
                  <a:lnTo>
                    <a:pt x="1496" y="4370"/>
                  </a:lnTo>
                  <a:lnTo>
                    <a:pt x="1496" y="3926"/>
                  </a:lnTo>
                  <a:lnTo>
                    <a:pt x="1350" y="3926"/>
                  </a:lnTo>
                  <a:lnTo>
                    <a:pt x="1350" y="3852"/>
                  </a:lnTo>
                  <a:lnTo>
                    <a:pt x="1095" y="3852"/>
                  </a:lnTo>
                  <a:lnTo>
                    <a:pt x="1095" y="3395"/>
                  </a:lnTo>
                  <a:lnTo>
                    <a:pt x="813" y="3395"/>
                  </a:lnTo>
                  <a:cubicBezTo>
                    <a:pt x="810" y="3300"/>
                    <a:pt x="806" y="3206"/>
                    <a:pt x="803" y="3111"/>
                  </a:cubicBezTo>
                  <a:lnTo>
                    <a:pt x="730" y="3111"/>
                  </a:lnTo>
                  <a:lnTo>
                    <a:pt x="730" y="2741"/>
                  </a:lnTo>
                  <a:lnTo>
                    <a:pt x="584" y="2741"/>
                  </a:lnTo>
                  <a:lnTo>
                    <a:pt x="584" y="2148"/>
                  </a:lnTo>
                  <a:lnTo>
                    <a:pt x="474" y="2148"/>
                  </a:lnTo>
                  <a:lnTo>
                    <a:pt x="474" y="1926"/>
                  </a:lnTo>
                  <a:lnTo>
                    <a:pt x="219" y="1926"/>
                  </a:lnTo>
                  <a:lnTo>
                    <a:pt x="219" y="1704"/>
                  </a:lnTo>
                  <a:lnTo>
                    <a:pt x="146" y="1704"/>
                  </a:lnTo>
                  <a:lnTo>
                    <a:pt x="146" y="1481"/>
                  </a:lnTo>
                  <a:lnTo>
                    <a:pt x="0" y="1481"/>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4"/>
            <p:cNvSpPr>
              <a:spLocks/>
            </p:cNvSpPr>
            <p:nvPr/>
          </p:nvSpPr>
          <p:spPr bwMode="auto">
            <a:xfrm>
              <a:off x="1029677" y="1940884"/>
              <a:ext cx="2370365" cy="1602000"/>
            </a:xfrm>
            <a:custGeom>
              <a:avLst/>
              <a:gdLst>
                <a:gd name="T0" fmla="*/ 114 w 186"/>
                <a:gd name="T1" fmla="*/ 130 h 130"/>
                <a:gd name="T2" fmla="*/ 95 w 186"/>
                <a:gd name="T3" fmla="*/ 126 h 130"/>
                <a:gd name="T4" fmla="*/ 92 w 186"/>
                <a:gd name="T5" fmla="*/ 124 h 130"/>
                <a:gd name="T6" fmla="*/ 86 w 186"/>
                <a:gd name="T7" fmla="*/ 122 h 130"/>
                <a:gd name="T8" fmla="*/ 84 w 186"/>
                <a:gd name="T9" fmla="*/ 119 h 130"/>
                <a:gd name="T10" fmla="*/ 79 w 186"/>
                <a:gd name="T11" fmla="*/ 117 h 130"/>
                <a:gd name="T12" fmla="*/ 78 w 186"/>
                <a:gd name="T13" fmla="*/ 113 h 130"/>
                <a:gd name="T14" fmla="*/ 74 w 186"/>
                <a:gd name="T15" fmla="*/ 112 h 130"/>
                <a:gd name="T16" fmla="*/ 72 w 186"/>
                <a:gd name="T17" fmla="*/ 110 h 130"/>
                <a:gd name="T18" fmla="*/ 68 w 186"/>
                <a:gd name="T19" fmla="*/ 108 h 130"/>
                <a:gd name="T20" fmla="*/ 63 w 186"/>
                <a:gd name="T21" fmla="*/ 106 h 130"/>
                <a:gd name="T22" fmla="*/ 59 w 186"/>
                <a:gd name="T23" fmla="*/ 104 h 130"/>
                <a:gd name="T24" fmla="*/ 58 w 186"/>
                <a:gd name="T25" fmla="*/ 98 h 130"/>
                <a:gd name="T26" fmla="*/ 56 w 186"/>
                <a:gd name="T27" fmla="*/ 90 h 130"/>
                <a:gd name="T28" fmla="*/ 49 w 186"/>
                <a:gd name="T29" fmla="*/ 88 h 130"/>
                <a:gd name="T30" fmla="*/ 48 w 186"/>
                <a:gd name="T31" fmla="*/ 85 h 130"/>
                <a:gd name="T32" fmla="*/ 44 w 186"/>
                <a:gd name="T33" fmla="*/ 83 h 130"/>
                <a:gd name="T34" fmla="*/ 43 w 186"/>
                <a:gd name="T35" fmla="*/ 77 h 130"/>
                <a:gd name="T36" fmla="*/ 41 w 186"/>
                <a:gd name="T37" fmla="*/ 75 h 130"/>
                <a:gd name="T38" fmla="*/ 37 w 186"/>
                <a:gd name="T39" fmla="*/ 72 h 130"/>
                <a:gd name="T40" fmla="*/ 36 w 186"/>
                <a:gd name="T41" fmla="*/ 70 h 130"/>
                <a:gd name="T42" fmla="*/ 31 w 186"/>
                <a:gd name="T43" fmla="*/ 66 h 130"/>
                <a:gd name="T44" fmla="*/ 29 w 186"/>
                <a:gd name="T45" fmla="*/ 64 h 130"/>
                <a:gd name="T46" fmla="*/ 28 w 186"/>
                <a:gd name="T47" fmla="*/ 59 h 130"/>
                <a:gd name="T48" fmla="*/ 27 w 186"/>
                <a:gd name="T49" fmla="*/ 57 h 130"/>
                <a:gd name="T50" fmla="*/ 25 w 186"/>
                <a:gd name="T51" fmla="*/ 55 h 130"/>
                <a:gd name="T52" fmla="*/ 24 w 186"/>
                <a:gd name="T53" fmla="*/ 54 h 130"/>
                <a:gd name="T54" fmla="*/ 22 w 186"/>
                <a:gd name="T55" fmla="*/ 52 h 130"/>
                <a:gd name="T56" fmla="*/ 16 w 186"/>
                <a:gd name="T57" fmla="*/ 50 h 130"/>
                <a:gd name="T58" fmla="*/ 14 w 186"/>
                <a:gd name="T59" fmla="*/ 49 h 130"/>
                <a:gd name="T60" fmla="*/ 12 w 186"/>
                <a:gd name="T61" fmla="*/ 48 h 130"/>
                <a:gd name="T62" fmla="*/ 7 w 186"/>
                <a:gd name="T63" fmla="*/ 47 h 130"/>
                <a:gd name="T64" fmla="*/ 4 w 186"/>
                <a:gd name="T65" fmla="*/ 45 h 130"/>
                <a:gd name="T66" fmla="*/ 0 w 186"/>
                <a:gd name="T67" fmla="*/ 4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6" h="130">
                  <a:moveTo>
                    <a:pt x="186" y="130"/>
                  </a:moveTo>
                  <a:lnTo>
                    <a:pt x="114" y="130"/>
                  </a:lnTo>
                  <a:lnTo>
                    <a:pt x="114" y="126"/>
                  </a:lnTo>
                  <a:lnTo>
                    <a:pt x="95" y="126"/>
                  </a:lnTo>
                  <a:lnTo>
                    <a:pt x="95" y="124"/>
                  </a:lnTo>
                  <a:lnTo>
                    <a:pt x="92" y="124"/>
                  </a:lnTo>
                  <a:lnTo>
                    <a:pt x="92" y="122"/>
                  </a:lnTo>
                  <a:lnTo>
                    <a:pt x="86" y="122"/>
                  </a:lnTo>
                  <a:lnTo>
                    <a:pt x="86" y="119"/>
                  </a:lnTo>
                  <a:lnTo>
                    <a:pt x="84" y="119"/>
                  </a:lnTo>
                  <a:lnTo>
                    <a:pt x="84" y="117"/>
                  </a:lnTo>
                  <a:lnTo>
                    <a:pt x="79" y="117"/>
                  </a:lnTo>
                  <a:lnTo>
                    <a:pt x="79" y="113"/>
                  </a:lnTo>
                  <a:lnTo>
                    <a:pt x="78" y="113"/>
                  </a:lnTo>
                  <a:lnTo>
                    <a:pt x="78" y="112"/>
                  </a:lnTo>
                  <a:lnTo>
                    <a:pt x="74" y="112"/>
                  </a:lnTo>
                  <a:lnTo>
                    <a:pt x="74" y="110"/>
                  </a:lnTo>
                  <a:lnTo>
                    <a:pt x="72" y="110"/>
                  </a:lnTo>
                  <a:lnTo>
                    <a:pt x="72" y="108"/>
                  </a:lnTo>
                  <a:lnTo>
                    <a:pt x="68" y="108"/>
                  </a:lnTo>
                  <a:lnTo>
                    <a:pt x="68" y="106"/>
                  </a:lnTo>
                  <a:lnTo>
                    <a:pt x="63" y="106"/>
                  </a:lnTo>
                  <a:lnTo>
                    <a:pt x="63" y="104"/>
                  </a:lnTo>
                  <a:lnTo>
                    <a:pt x="59" y="104"/>
                  </a:lnTo>
                  <a:lnTo>
                    <a:pt x="59" y="98"/>
                  </a:lnTo>
                  <a:lnTo>
                    <a:pt x="58" y="98"/>
                  </a:lnTo>
                  <a:lnTo>
                    <a:pt x="58" y="90"/>
                  </a:lnTo>
                  <a:lnTo>
                    <a:pt x="56" y="90"/>
                  </a:lnTo>
                  <a:lnTo>
                    <a:pt x="56" y="88"/>
                  </a:lnTo>
                  <a:lnTo>
                    <a:pt x="49" y="88"/>
                  </a:lnTo>
                  <a:lnTo>
                    <a:pt x="49" y="85"/>
                  </a:lnTo>
                  <a:lnTo>
                    <a:pt x="48" y="85"/>
                  </a:lnTo>
                  <a:lnTo>
                    <a:pt x="48" y="83"/>
                  </a:lnTo>
                  <a:lnTo>
                    <a:pt x="44" y="83"/>
                  </a:lnTo>
                  <a:lnTo>
                    <a:pt x="44" y="77"/>
                  </a:lnTo>
                  <a:lnTo>
                    <a:pt x="43" y="77"/>
                  </a:lnTo>
                  <a:lnTo>
                    <a:pt x="43" y="75"/>
                  </a:lnTo>
                  <a:lnTo>
                    <a:pt x="41" y="75"/>
                  </a:lnTo>
                  <a:lnTo>
                    <a:pt x="41" y="72"/>
                  </a:lnTo>
                  <a:lnTo>
                    <a:pt x="37" y="72"/>
                  </a:lnTo>
                  <a:lnTo>
                    <a:pt x="37" y="70"/>
                  </a:lnTo>
                  <a:lnTo>
                    <a:pt x="36" y="70"/>
                  </a:lnTo>
                  <a:lnTo>
                    <a:pt x="36" y="66"/>
                  </a:lnTo>
                  <a:lnTo>
                    <a:pt x="31" y="66"/>
                  </a:lnTo>
                  <a:lnTo>
                    <a:pt x="31" y="64"/>
                  </a:lnTo>
                  <a:lnTo>
                    <a:pt x="29" y="64"/>
                  </a:lnTo>
                  <a:lnTo>
                    <a:pt x="29" y="59"/>
                  </a:lnTo>
                  <a:lnTo>
                    <a:pt x="28" y="59"/>
                  </a:lnTo>
                  <a:lnTo>
                    <a:pt x="28" y="57"/>
                  </a:lnTo>
                  <a:lnTo>
                    <a:pt x="27" y="57"/>
                  </a:lnTo>
                  <a:lnTo>
                    <a:pt x="27" y="55"/>
                  </a:lnTo>
                  <a:lnTo>
                    <a:pt x="25" y="55"/>
                  </a:lnTo>
                  <a:lnTo>
                    <a:pt x="25" y="54"/>
                  </a:lnTo>
                  <a:lnTo>
                    <a:pt x="24" y="54"/>
                  </a:lnTo>
                  <a:lnTo>
                    <a:pt x="24" y="52"/>
                  </a:lnTo>
                  <a:lnTo>
                    <a:pt x="22" y="52"/>
                  </a:lnTo>
                  <a:lnTo>
                    <a:pt x="22" y="50"/>
                  </a:lnTo>
                  <a:lnTo>
                    <a:pt x="16" y="50"/>
                  </a:lnTo>
                  <a:lnTo>
                    <a:pt x="16" y="49"/>
                  </a:lnTo>
                  <a:lnTo>
                    <a:pt x="14" y="49"/>
                  </a:lnTo>
                  <a:lnTo>
                    <a:pt x="14" y="48"/>
                  </a:lnTo>
                  <a:lnTo>
                    <a:pt x="12" y="48"/>
                  </a:lnTo>
                  <a:lnTo>
                    <a:pt x="12" y="47"/>
                  </a:lnTo>
                  <a:lnTo>
                    <a:pt x="7" y="47"/>
                  </a:lnTo>
                  <a:lnTo>
                    <a:pt x="7" y="45"/>
                  </a:lnTo>
                  <a:lnTo>
                    <a:pt x="4" y="45"/>
                  </a:lnTo>
                  <a:lnTo>
                    <a:pt x="4" y="43"/>
                  </a:lnTo>
                  <a:lnTo>
                    <a:pt x="0" y="43"/>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18" name="Freeform 5"/>
          <p:cNvSpPr>
            <a:spLocks/>
          </p:cNvSpPr>
          <p:nvPr/>
        </p:nvSpPr>
        <p:spPr bwMode="auto">
          <a:xfrm>
            <a:off x="5488000" y="2210509"/>
            <a:ext cx="3504501" cy="1055535"/>
          </a:xfrm>
          <a:custGeom>
            <a:avLst/>
            <a:gdLst>
              <a:gd name="T0" fmla="*/ 272 w 272"/>
              <a:gd name="T1" fmla="*/ 83 h 83"/>
              <a:gd name="T2" fmla="*/ 147 w 272"/>
              <a:gd name="T3" fmla="*/ 83 h 83"/>
              <a:gd name="T4" fmla="*/ 147 w 272"/>
              <a:gd name="T5" fmla="*/ 73 h 83"/>
              <a:gd name="T6" fmla="*/ 114 w 272"/>
              <a:gd name="T7" fmla="*/ 73 h 83"/>
              <a:gd name="T8" fmla="*/ 114 w 272"/>
              <a:gd name="T9" fmla="*/ 69 h 83"/>
              <a:gd name="T10" fmla="*/ 103 w 272"/>
              <a:gd name="T11" fmla="*/ 69 h 83"/>
              <a:gd name="T12" fmla="*/ 103 w 272"/>
              <a:gd name="T13" fmla="*/ 65 h 83"/>
              <a:gd name="T14" fmla="*/ 76 w 272"/>
              <a:gd name="T15" fmla="*/ 65 h 83"/>
              <a:gd name="T16" fmla="*/ 76 w 272"/>
              <a:gd name="T17" fmla="*/ 62 h 83"/>
              <a:gd name="T18" fmla="*/ 64 w 272"/>
              <a:gd name="T19" fmla="*/ 62 h 83"/>
              <a:gd name="T20" fmla="*/ 64 w 272"/>
              <a:gd name="T21" fmla="*/ 60 h 83"/>
              <a:gd name="T22" fmla="*/ 59 w 272"/>
              <a:gd name="T23" fmla="*/ 60 h 83"/>
              <a:gd name="T24" fmla="*/ 59 w 272"/>
              <a:gd name="T25" fmla="*/ 57 h 83"/>
              <a:gd name="T26" fmla="*/ 55 w 272"/>
              <a:gd name="T27" fmla="*/ 57 h 83"/>
              <a:gd name="T28" fmla="*/ 55 w 272"/>
              <a:gd name="T29" fmla="*/ 54 h 83"/>
              <a:gd name="T30" fmla="*/ 48 w 272"/>
              <a:gd name="T31" fmla="*/ 54 h 83"/>
              <a:gd name="T32" fmla="*/ 48 w 272"/>
              <a:gd name="T33" fmla="*/ 52 h 83"/>
              <a:gd name="T34" fmla="*/ 40 w 272"/>
              <a:gd name="T35" fmla="*/ 52 h 83"/>
              <a:gd name="T36" fmla="*/ 40 w 272"/>
              <a:gd name="T37" fmla="*/ 50 h 83"/>
              <a:gd name="T38" fmla="*/ 38 w 272"/>
              <a:gd name="T39" fmla="*/ 50 h 83"/>
              <a:gd name="T40" fmla="*/ 38 w 272"/>
              <a:gd name="T41" fmla="*/ 49 h 83"/>
              <a:gd name="T42" fmla="*/ 34 w 272"/>
              <a:gd name="T43" fmla="*/ 49 h 83"/>
              <a:gd name="T44" fmla="*/ 34 w 272"/>
              <a:gd name="T45" fmla="*/ 46 h 83"/>
              <a:gd name="T46" fmla="*/ 32 w 272"/>
              <a:gd name="T47" fmla="*/ 46 h 83"/>
              <a:gd name="T48" fmla="*/ 32 w 272"/>
              <a:gd name="T49" fmla="*/ 42 h 83"/>
              <a:gd name="T50" fmla="*/ 22 w 272"/>
              <a:gd name="T51" fmla="*/ 42 h 83"/>
              <a:gd name="T52" fmla="*/ 22 w 272"/>
              <a:gd name="T53" fmla="*/ 40 h 83"/>
              <a:gd name="T54" fmla="*/ 16 w 272"/>
              <a:gd name="T55" fmla="*/ 40 h 83"/>
              <a:gd name="T56" fmla="*/ 16 w 272"/>
              <a:gd name="T57" fmla="*/ 34 h 83"/>
              <a:gd name="T58" fmla="*/ 13 w 272"/>
              <a:gd name="T59" fmla="*/ 34 h 83"/>
              <a:gd name="T60" fmla="*/ 13 w 272"/>
              <a:gd name="T61" fmla="*/ 27 h 83"/>
              <a:gd name="T62" fmla="*/ 10 w 272"/>
              <a:gd name="T63" fmla="*/ 27 h 83"/>
              <a:gd name="T64" fmla="*/ 10 w 272"/>
              <a:gd name="T65" fmla="*/ 23 h 83"/>
              <a:gd name="T66" fmla="*/ 6 w 272"/>
              <a:gd name="T67" fmla="*/ 23 h 83"/>
              <a:gd name="T68" fmla="*/ 6 w 272"/>
              <a:gd name="T69" fmla="*/ 17 h 83"/>
              <a:gd name="T70" fmla="*/ 1 w 272"/>
              <a:gd name="T71" fmla="*/ 17 h 83"/>
              <a:gd name="T72" fmla="*/ 1 w 272"/>
              <a:gd name="T73" fmla="*/ 0 h 83"/>
              <a:gd name="T74" fmla="*/ 0 w 272"/>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 h="83">
                <a:moveTo>
                  <a:pt x="272" y="83"/>
                </a:moveTo>
                <a:lnTo>
                  <a:pt x="147" y="83"/>
                </a:lnTo>
                <a:lnTo>
                  <a:pt x="147" y="73"/>
                </a:lnTo>
                <a:lnTo>
                  <a:pt x="114" y="73"/>
                </a:lnTo>
                <a:lnTo>
                  <a:pt x="114" y="69"/>
                </a:lnTo>
                <a:lnTo>
                  <a:pt x="103" y="69"/>
                </a:lnTo>
                <a:lnTo>
                  <a:pt x="103" y="65"/>
                </a:lnTo>
                <a:lnTo>
                  <a:pt x="76" y="65"/>
                </a:lnTo>
                <a:lnTo>
                  <a:pt x="76" y="62"/>
                </a:lnTo>
                <a:lnTo>
                  <a:pt x="64" y="62"/>
                </a:lnTo>
                <a:lnTo>
                  <a:pt x="64" y="60"/>
                </a:lnTo>
                <a:lnTo>
                  <a:pt x="59" y="60"/>
                </a:lnTo>
                <a:lnTo>
                  <a:pt x="59" y="57"/>
                </a:lnTo>
                <a:lnTo>
                  <a:pt x="55" y="57"/>
                </a:lnTo>
                <a:lnTo>
                  <a:pt x="55" y="54"/>
                </a:lnTo>
                <a:lnTo>
                  <a:pt x="48" y="54"/>
                </a:lnTo>
                <a:lnTo>
                  <a:pt x="48" y="52"/>
                </a:lnTo>
                <a:lnTo>
                  <a:pt x="40" y="52"/>
                </a:lnTo>
                <a:lnTo>
                  <a:pt x="40" y="50"/>
                </a:lnTo>
                <a:lnTo>
                  <a:pt x="38" y="50"/>
                </a:lnTo>
                <a:lnTo>
                  <a:pt x="38" y="49"/>
                </a:lnTo>
                <a:lnTo>
                  <a:pt x="34" y="49"/>
                </a:lnTo>
                <a:lnTo>
                  <a:pt x="34" y="46"/>
                </a:lnTo>
                <a:lnTo>
                  <a:pt x="32" y="46"/>
                </a:lnTo>
                <a:lnTo>
                  <a:pt x="32" y="42"/>
                </a:lnTo>
                <a:lnTo>
                  <a:pt x="22" y="42"/>
                </a:lnTo>
                <a:lnTo>
                  <a:pt x="22" y="40"/>
                </a:lnTo>
                <a:lnTo>
                  <a:pt x="16" y="40"/>
                </a:lnTo>
                <a:lnTo>
                  <a:pt x="16" y="34"/>
                </a:lnTo>
                <a:lnTo>
                  <a:pt x="13" y="34"/>
                </a:lnTo>
                <a:lnTo>
                  <a:pt x="13" y="27"/>
                </a:lnTo>
                <a:lnTo>
                  <a:pt x="10" y="27"/>
                </a:lnTo>
                <a:lnTo>
                  <a:pt x="10" y="23"/>
                </a:lnTo>
                <a:lnTo>
                  <a:pt x="6" y="23"/>
                </a:lnTo>
                <a:lnTo>
                  <a:pt x="6" y="17"/>
                </a:lnTo>
                <a:lnTo>
                  <a:pt x="1" y="17"/>
                </a:lnTo>
                <a:lnTo>
                  <a:pt x="1" y="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6"/>
          <p:cNvSpPr>
            <a:spLocks/>
          </p:cNvSpPr>
          <p:nvPr/>
        </p:nvSpPr>
        <p:spPr bwMode="auto">
          <a:xfrm>
            <a:off x="5498048" y="2210509"/>
            <a:ext cx="2340000" cy="1477691"/>
          </a:xfrm>
          <a:custGeom>
            <a:avLst/>
            <a:gdLst>
              <a:gd name="T0" fmla="*/ 185 w 185"/>
              <a:gd name="T1" fmla="*/ 117 h 117"/>
              <a:gd name="T2" fmla="*/ 143 w 185"/>
              <a:gd name="T3" fmla="*/ 117 h 117"/>
              <a:gd name="T4" fmla="*/ 143 w 185"/>
              <a:gd name="T5" fmla="*/ 108 h 117"/>
              <a:gd name="T6" fmla="*/ 86 w 185"/>
              <a:gd name="T7" fmla="*/ 108 h 117"/>
              <a:gd name="T8" fmla="*/ 86 w 185"/>
              <a:gd name="T9" fmla="*/ 105 h 117"/>
              <a:gd name="T10" fmla="*/ 85 w 185"/>
              <a:gd name="T11" fmla="*/ 105 h 117"/>
              <a:gd name="T12" fmla="*/ 85 w 185"/>
              <a:gd name="T13" fmla="*/ 103 h 117"/>
              <a:gd name="T14" fmla="*/ 68 w 185"/>
              <a:gd name="T15" fmla="*/ 103 h 117"/>
              <a:gd name="T16" fmla="*/ 68 w 185"/>
              <a:gd name="T17" fmla="*/ 100 h 117"/>
              <a:gd name="T18" fmla="*/ 63 w 185"/>
              <a:gd name="T19" fmla="*/ 100 h 117"/>
              <a:gd name="T20" fmla="*/ 63 w 185"/>
              <a:gd name="T21" fmla="*/ 96 h 117"/>
              <a:gd name="T22" fmla="*/ 58 w 185"/>
              <a:gd name="T23" fmla="*/ 96 h 117"/>
              <a:gd name="T24" fmla="*/ 58 w 185"/>
              <a:gd name="T25" fmla="*/ 88 h 117"/>
              <a:gd name="T26" fmla="*/ 55 w 185"/>
              <a:gd name="T27" fmla="*/ 88 h 117"/>
              <a:gd name="T28" fmla="*/ 55 w 185"/>
              <a:gd name="T29" fmla="*/ 80 h 117"/>
              <a:gd name="T30" fmla="*/ 51 w 185"/>
              <a:gd name="T31" fmla="*/ 80 h 117"/>
              <a:gd name="T32" fmla="*/ 51 w 185"/>
              <a:gd name="T33" fmla="*/ 78 h 117"/>
              <a:gd name="T34" fmla="*/ 45 w 185"/>
              <a:gd name="T35" fmla="*/ 78 h 117"/>
              <a:gd name="T36" fmla="*/ 45 w 185"/>
              <a:gd name="T37" fmla="*/ 76 h 117"/>
              <a:gd name="T38" fmla="*/ 44 w 185"/>
              <a:gd name="T39" fmla="*/ 76 h 117"/>
              <a:gd name="T40" fmla="*/ 44 w 185"/>
              <a:gd name="T41" fmla="*/ 70 h 117"/>
              <a:gd name="T42" fmla="*/ 41 w 185"/>
              <a:gd name="T43" fmla="*/ 70 h 117"/>
              <a:gd name="T44" fmla="*/ 41 w 185"/>
              <a:gd name="T45" fmla="*/ 69 h 117"/>
              <a:gd name="T46" fmla="*/ 39 w 185"/>
              <a:gd name="T47" fmla="*/ 69 h 117"/>
              <a:gd name="T48" fmla="*/ 39 w 185"/>
              <a:gd name="T49" fmla="*/ 68 h 117"/>
              <a:gd name="T50" fmla="*/ 37 w 185"/>
              <a:gd name="T51" fmla="*/ 68 h 117"/>
              <a:gd name="T52" fmla="*/ 37 w 185"/>
              <a:gd name="T53" fmla="*/ 65 h 117"/>
              <a:gd name="T54" fmla="*/ 35 w 185"/>
              <a:gd name="T55" fmla="*/ 65 h 117"/>
              <a:gd name="T56" fmla="*/ 35 w 185"/>
              <a:gd name="T57" fmla="*/ 64 h 117"/>
              <a:gd name="T58" fmla="*/ 32 w 185"/>
              <a:gd name="T59" fmla="*/ 64 h 117"/>
              <a:gd name="T60" fmla="*/ 32 w 185"/>
              <a:gd name="T61" fmla="*/ 63 h 117"/>
              <a:gd name="T62" fmla="*/ 31 w 185"/>
              <a:gd name="T63" fmla="*/ 63 h 117"/>
              <a:gd name="T64" fmla="*/ 31 w 185"/>
              <a:gd name="T65" fmla="*/ 60 h 117"/>
              <a:gd name="T66" fmla="*/ 31 w 185"/>
              <a:gd name="T67" fmla="*/ 57 h 117"/>
              <a:gd name="T68" fmla="*/ 28 w 185"/>
              <a:gd name="T69" fmla="*/ 57 h 117"/>
              <a:gd name="T70" fmla="*/ 28 w 185"/>
              <a:gd name="T71" fmla="*/ 53 h 117"/>
              <a:gd name="T72" fmla="*/ 26 w 185"/>
              <a:gd name="T73" fmla="*/ 53 h 117"/>
              <a:gd name="T74" fmla="*/ 26 w 185"/>
              <a:gd name="T75" fmla="*/ 52 h 117"/>
              <a:gd name="T76" fmla="*/ 24 w 185"/>
              <a:gd name="T77" fmla="*/ 52 h 117"/>
              <a:gd name="T78" fmla="*/ 24 w 185"/>
              <a:gd name="T79" fmla="*/ 48 h 117"/>
              <a:gd name="T80" fmla="*/ 17 w 185"/>
              <a:gd name="T81" fmla="*/ 48 h 117"/>
              <a:gd name="T82" fmla="*/ 17 w 185"/>
              <a:gd name="T83" fmla="*/ 46 h 117"/>
              <a:gd name="T84" fmla="*/ 5 w 185"/>
              <a:gd name="T85" fmla="*/ 46 h 117"/>
              <a:gd name="T86" fmla="*/ 5 w 185"/>
              <a:gd name="T87" fmla="*/ 45 h 117"/>
              <a:gd name="T88" fmla="*/ 4 w 185"/>
              <a:gd name="T89" fmla="*/ 45 h 117"/>
              <a:gd name="T90" fmla="*/ 4 w 185"/>
              <a:gd name="T91" fmla="*/ 43 h 117"/>
              <a:gd name="T92" fmla="*/ 2 w 185"/>
              <a:gd name="T93" fmla="*/ 43 h 117"/>
              <a:gd name="T94" fmla="*/ 2 w 185"/>
              <a:gd name="T95" fmla="*/ 41 h 117"/>
              <a:gd name="T96" fmla="*/ 0 w 185"/>
              <a:gd name="T97" fmla="*/ 41 h 117"/>
              <a:gd name="T98" fmla="*/ 0 w 185"/>
              <a:gd name="T9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17">
                <a:moveTo>
                  <a:pt x="185" y="117"/>
                </a:moveTo>
                <a:lnTo>
                  <a:pt x="143" y="117"/>
                </a:lnTo>
                <a:lnTo>
                  <a:pt x="143" y="108"/>
                </a:lnTo>
                <a:lnTo>
                  <a:pt x="86" y="108"/>
                </a:lnTo>
                <a:lnTo>
                  <a:pt x="86" y="105"/>
                </a:lnTo>
                <a:lnTo>
                  <a:pt x="85" y="105"/>
                </a:lnTo>
                <a:lnTo>
                  <a:pt x="85" y="103"/>
                </a:lnTo>
                <a:lnTo>
                  <a:pt x="68" y="103"/>
                </a:lnTo>
                <a:lnTo>
                  <a:pt x="68" y="100"/>
                </a:lnTo>
                <a:lnTo>
                  <a:pt x="63" y="100"/>
                </a:lnTo>
                <a:lnTo>
                  <a:pt x="63" y="96"/>
                </a:lnTo>
                <a:lnTo>
                  <a:pt x="58" y="96"/>
                </a:lnTo>
                <a:lnTo>
                  <a:pt x="58" y="88"/>
                </a:lnTo>
                <a:lnTo>
                  <a:pt x="55" y="88"/>
                </a:lnTo>
                <a:lnTo>
                  <a:pt x="55" y="80"/>
                </a:lnTo>
                <a:lnTo>
                  <a:pt x="51" y="80"/>
                </a:lnTo>
                <a:lnTo>
                  <a:pt x="51" y="78"/>
                </a:lnTo>
                <a:lnTo>
                  <a:pt x="45" y="78"/>
                </a:lnTo>
                <a:lnTo>
                  <a:pt x="45" y="76"/>
                </a:lnTo>
                <a:lnTo>
                  <a:pt x="44" y="76"/>
                </a:lnTo>
                <a:lnTo>
                  <a:pt x="44" y="70"/>
                </a:lnTo>
                <a:lnTo>
                  <a:pt x="41" y="70"/>
                </a:lnTo>
                <a:lnTo>
                  <a:pt x="41" y="69"/>
                </a:lnTo>
                <a:lnTo>
                  <a:pt x="39" y="69"/>
                </a:lnTo>
                <a:lnTo>
                  <a:pt x="39" y="68"/>
                </a:lnTo>
                <a:lnTo>
                  <a:pt x="37" y="68"/>
                </a:lnTo>
                <a:lnTo>
                  <a:pt x="37" y="65"/>
                </a:lnTo>
                <a:lnTo>
                  <a:pt x="35" y="65"/>
                </a:lnTo>
                <a:lnTo>
                  <a:pt x="35" y="64"/>
                </a:lnTo>
                <a:lnTo>
                  <a:pt x="32" y="64"/>
                </a:lnTo>
                <a:lnTo>
                  <a:pt x="32" y="63"/>
                </a:lnTo>
                <a:lnTo>
                  <a:pt x="31" y="63"/>
                </a:lnTo>
                <a:lnTo>
                  <a:pt x="31" y="60"/>
                </a:lnTo>
                <a:lnTo>
                  <a:pt x="31" y="57"/>
                </a:lnTo>
                <a:lnTo>
                  <a:pt x="28" y="57"/>
                </a:lnTo>
                <a:lnTo>
                  <a:pt x="28" y="53"/>
                </a:lnTo>
                <a:lnTo>
                  <a:pt x="26" y="53"/>
                </a:lnTo>
                <a:lnTo>
                  <a:pt x="26" y="52"/>
                </a:lnTo>
                <a:lnTo>
                  <a:pt x="24" y="52"/>
                </a:lnTo>
                <a:lnTo>
                  <a:pt x="24" y="48"/>
                </a:lnTo>
                <a:lnTo>
                  <a:pt x="17" y="48"/>
                </a:lnTo>
                <a:lnTo>
                  <a:pt x="17" y="46"/>
                </a:lnTo>
                <a:lnTo>
                  <a:pt x="5" y="46"/>
                </a:lnTo>
                <a:lnTo>
                  <a:pt x="5" y="45"/>
                </a:lnTo>
                <a:lnTo>
                  <a:pt x="4" y="45"/>
                </a:lnTo>
                <a:lnTo>
                  <a:pt x="4" y="43"/>
                </a:lnTo>
                <a:lnTo>
                  <a:pt x="2" y="43"/>
                </a:lnTo>
                <a:lnTo>
                  <a:pt x="2" y="41"/>
                </a:lnTo>
                <a:lnTo>
                  <a:pt x="0" y="41"/>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54346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LBA4002: Preoperative chemoradiotherapy versus immediate surgery for resectable and borderline resectable pancreatic cancer (PREOPANC-1) : A randomized, controlled, </a:t>
            </a:r>
            <a:r>
              <a:rPr lang="en-GB" dirty="0" err="1"/>
              <a:t>multicenter</a:t>
            </a:r>
            <a:r>
              <a:rPr lang="en-GB" dirty="0"/>
              <a:t> phase III </a:t>
            </a:r>
            <a:r>
              <a:rPr lang="en-GB" dirty="0" smtClean="0"/>
              <a:t>trial – Van </a:t>
            </a:r>
            <a:r>
              <a:rPr lang="en-GB" dirty="0" err="1" smtClean="0"/>
              <a:t>Tienhoven</a:t>
            </a:r>
            <a:r>
              <a:rPr lang="en-GB" dirty="0" smtClean="0"/>
              <a:t> G, et al</a:t>
            </a:r>
            <a:endParaRPr lang="en-GB" dirty="0"/>
          </a:p>
        </p:txBody>
      </p:sp>
      <p:sp>
        <p:nvSpPr>
          <p:cNvPr id="3" name="Content Placeholder 2"/>
          <p:cNvSpPr>
            <a:spLocks noGrp="1"/>
          </p:cNvSpPr>
          <p:nvPr>
            <p:ph idx="1"/>
          </p:nvPr>
        </p:nvSpPr>
        <p:spPr>
          <a:xfrm>
            <a:off x="365124" y="1254035"/>
            <a:ext cx="8413751" cy="269434"/>
          </a:xfrm>
        </p:spPr>
        <p:txBody>
          <a:bodyPr/>
          <a:lstStyle/>
          <a:p>
            <a:pPr marL="0" indent="0">
              <a:lnSpc>
                <a:spcPct val="110000"/>
              </a:lnSpc>
              <a:buNone/>
            </a:pPr>
            <a:r>
              <a:rPr lang="en-GB" b="1" dirty="0"/>
              <a:t>Key </a:t>
            </a:r>
            <a:r>
              <a:rPr lang="en-GB" b="1" dirty="0" smtClean="0"/>
              <a:t>results (cont.)</a:t>
            </a:r>
            <a:endParaRPr lang="en-GB" b="1" dirty="0"/>
          </a:p>
          <a:p>
            <a:pPr>
              <a:lnSpc>
                <a:spcPct val="110000"/>
              </a:lnSpc>
            </a:pPr>
            <a:endParaRPr lang="en-GB" dirty="0" smtClean="0"/>
          </a:p>
          <a:p>
            <a:pPr>
              <a:lnSpc>
                <a:spcPct val="110000"/>
              </a:lnSpc>
            </a:pPr>
            <a:endParaRPr lang="en-GB" dirty="0"/>
          </a:p>
          <a:p>
            <a:pPr>
              <a:lnSpc>
                <a:spcPct val="110000"/>
              </a:lnSpc>
            </a:pPr>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pPr marL="0" indent="0">
              <a:buNone/>
            </a:pPr>
            <a:endParaRPr lang="en-GB" b="1" dirty="0" smtClean="0"/>
          </a:p>
          <a:p>
            <a:pPr marL="0" indent="0">
              <a:spcBef>
                <a:spcPts val="1200"/>
              </a:spcBef>
              <a:spcAft>
                <a:spcPts val="0"/>
              </a:spcAft>
              <a:buNone/>
            </a:pPr>
            <a:r>
              <a:rPr lang="en-GB" b="1" dirty="0" smtClean="0"/>
              <a:t>Conclusions</a:t>
            </a:r>
            <a:endParaRPr lang="en-GB" b="1" dirty="0"/>
          </a:p>
          <a:p>
            <a:pPr>
              <a:spcAft>
                <a:spcPts val="0"/>
              </a:spcAft>
            </a:pPr>
            <a:r>
              <a:rPr lang="en-GB" b="1" dirty="0" smtClean="0"/>
              <a:t>Neoadjuvant CRT may be beneficial vs. immediate surgery in </a:t>
            </a:r>
            <a:r>
              <a:rPr lang="en-GB" b="1" dirty="0"/>
              <a:t>patients with resectable pancreatic </a:t>
            </a:r>
            <a:r>
              <a:rPr lang="en-GB" b="1" dirty="0" smtClean="0"/>
              <a:t>cancer</a:t>
            </a:r>
          </a:p>
          <a:p>
            <a:pPr>
              <a:spcAft>
                <a:spcPts val="0"/>
              </a:spcAft>
            </a:pPr>
            <a:r>
              <a:rPr lang="en-GB" b="1" dirty="0" smtClean="0"/>
              <a:t>Results are preliminary (149/176 events)</a:t>
            </a:r>
          </a:p>
          <a:p>
            <a:pPr marL="0" indent="0">
              <a:buNone/>
            </a:pPr>
            <a:endParaRPr lang="en-GB" b="1" dirty="0"/>
          </a:p>
        </p:txBody>
      </p:sp>
      <p:sp>
        <p:nvSpPr>
          <p:cNvPr id="5" name="Text Placeholder 4"/>
          <p:cNvSpPr>
            <a:spLocks noGrp="1"/>
          </p:cNvSpPr>
          <p:nvPr>
            <p:ph type="body" sz="quarter" idx="11"/>
          </p:nvPr>
        </p:nvSpPr>
        <p:spPr>
          <a:xfrm>
            <a:off x="4234722" y="6096000"/>
            <a:ext cx="4544154" cy="487363"/>
          </a:xfrm>
        </p:spPr>
        <p:txBody>
          <a:bodyPr/>
          <a:lstStyle/>
          <a:p>
            <a:r>
              <a:rPr lang="fr-FR" dirty="0" smtClean="0"/>
              <a:t/>
            </a:r>
            <a:br>
              <a:rPr lang="fr-FR" dirty="0" smtClean="0"/>
            </a:br>
            <a:r>
              <a:rPr lang="fr-FR" dirty="0" smtClean="0"/>
              <a:t>Van </a:t>
            </a:r>
            <a:r>
              <a:rPr lang="fr-FR" dirty="0" err="1" smtClean="0"/>
              <a:t>Tienhoven</a:t>
            </a:r>
            <a:r>
              <a:rPr lang="fr-FR" dirty="0" smtClean="0"/>
              <a: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LBA4002</a:t>
            </a:r>
            <a:endParaRPr lang="fr-FR" dirty="0"/>
          </a:p>
        </p:txBody>
      </p:sp>
      <p:graphicFrame>
        <p:nvGraphicFramePr>
          <p:cNvPr id="8" name="Group 88"/>
          <p:cNvGraphicFramePr>
            <a:graphicFrameLocks noGrp="1"/>
          </p:cNvGraphicFramePr>
          <p:nvPr>
            <p:extLst/>
          </p:nvPr>
        </p:nvGraphicFramePr>
        <p:xfrm>
          <a:off x="4672668" y="2012315"/>
          <a:ext cx="4408257" cy="2316163"/>
        </p:xfrm>
        <a:graphic>
          <a:graphicData uri="http://schemas.openxmlformats.org/drawingml/2006/table">
            <a:tbl>
              <a:tblPr firstRow="1" bandRow="1">
                <a:tableStyleId>{69012ECD-51FC-41F1-AA8D-1B2483CD663E}</a:tableStyleId>
              </a:tblPr>
              <a:tblGrid>
                <a:gridCol w="1369025">
                  <a:extLst>
                    <a:ext uri="{9D8B030D-6E8A-4147-A177-3AD203B41FA5}">
                      <a16:colId xmlns:a16="http://schemas.microsoft.com/office/drawing/2014/main" xmlns="" val="20000"/>
                    </a:ext>
                  </a:extLst>
                </a:gridCol>
                <a:gridCol w="1197038">
                  <a:extLst>
                    <a:ext uri="{9D8B030D-6E8A-4147-A177-3AD203B41FA5}">
                      <a16:colId xmlns:a16="http://schemas.microsoft.com/office/drawing/2014/main" xmlns="" val="20001"/>
                    </a:ext>
                  </a:extLst>
                </a:gridCol>
                <a:gridCol w="1077269">
                  <a:extLst>
                    <a:ext uri="{9D8B030D-6E8A-4147-A177-3AD203B41FA5}">
                      <a16:colId xmlns:a16="http://schemas.microsoft.com/office/drawing/2014/main" xmlns="" val="20002"/>
                    </a:ext>
                  </a:extLst>
                </a:gridCol>
                <a:gridCol w="764925">
                  <a:extLst>
                    <a:ext uri="{9D8B030D-6E8A-4147-A177-3AD203B41FA5}">
                      <a16:colId xmlns:a16="http://schemas.microsoft.com/office/drawing/2014/main" xmlns=""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Preoperative CRT </a:t>
                      </a:r>
                      <a:br>
                        <a:rPr kumimoji="0" lang="en-GB" sz="1300" b="1" i="0" u="none" strike="noStrike" cap="none" normalizeH="0" baseline="0" dirty="0" smtClean="0">
                          <a:ln>
                            <a:noFill/>
                          </a:ln>
                          <a:solidFill>
                            <a:schemeClr val="tx2"/>
                          </a:solidFill>
                          <a:effectLst/>
                          <a:latin typeface="Arial" charset="0"/>
                          <a:cs typeface="Arial" charset="0"/>
                        </a:rPr>
                      </a:br>
                      <a:r>
                        <a:rPr kumimoji="0" lang="en-GB" sz="1300" b="1" i="0" u="none" strike="noStrike" cap="none" normalizeH="0" baseline="0" dirty="0" smtClean="0">
                          <a:ln>
                            <a:noFill/>
                          </a:ln>
                          <a:solidFill>
                            <a:schemeClr val="tx2"/>
                          </a:solidFill>
                          <a:effectLst/>
                          <a:latin typeface="Arial" charset="0"/>
                          <a:cs typeface="Arial" charset="0"/>
                        </a:rPr>
                        <a:t>(n=119)</a:t>
                      </a:r>
                      <a:endParaRPr kumimoji="0" lang="en-GB"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Immediate surgery (n=127)</a:t>
                      </a:r>
                      <a:endParaRPr kumimoji="0" lang="en-GB"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1" i="0" u="none" strike="noStrike" cap="none" normalizeH="0" baseline="0" dirty="0" smtClean="0">
                          <a:ln>
                            <a:noFill/>
                          </a:ln>
                          <a:solidFill>
                            <a:schemeClr val="tx2"/>
                          </a:solidFill>
                          <a:effectLst/>
                          <a:latin typeface="Arial" charset="0"/>
                          <a:cs typeface="Arial" charset="0"/>
                        </a:rPr>
                        <a:t>p-value</a:t>
                      </a:r>
                      <a:endParaRPr kumimoji="0" lang="en-GB" sz="13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Resection rate, n/N (%)</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72/119 (60)</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300" b="0" i="0" u="none" strike="noStrike" cap="none" normalizeH="0" baseline="0" dirty="0" smtClean="0">
                          <a:ln>
                            <a:noFill/>
                          </a:ln>
                          <a:solidFill>
                            <a:srgbClr val="000000"/>
                          </a:solidFill>
                          <a:effectLst/>
                          <a:latin typeface="Arial" charset="0"/>
                          <a:cs typeface="Arial" charset="0"/>
                        </a:rPr>
                        <a:t>91/127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0.065</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R0 resection rate, n/N (%)</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45/72 (63)</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28/91 (31)</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&lt;0.001</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SAEs, n (%)</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55 (46)</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49 (39)</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300" b="0" i="0" u="none" strike="noStrike" cap="none" normalizeH="0" baseline="0" dirty="0" smtClean="0">
                          <a:ln>
                            <a:noFill/>
                          </a:ln>
                          <a:solidFill>
                            <a:srgbClr val="000000"/>
                          </a:solidFill>
                          <a:effectLst/>
                          <a:latin typeface="Arial" charset="0"/>
                          <a:cs typeface="Arial" charset="0"/>
                        </a:rPr>
                        <a:t>0.28</a:t>
                      </a:r>
                      <a:endParaRPr kumimoji="0" lang="en-GB" sz="13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pSp>
        <p:nvGrpSpPr>
          <p:cNvPr id="9" name="Group 8"/>
          <p:cNvGrpSpPr/>
          <p:nvPr/>
        </p:nvGrpSpPr>
        <p:grpSpPr>
          <a:xfrm>
            <a:off x="13337" y="1523469"/>
            <a:ext cx="4524592" cy="3866579"/>
            <a:chOff x="13337" y="1523469"/>
            <a:chExt cx="4524592" cy="3866579"/>
          </a:xfrm>
        </p:grpSpPr>
        <p:sp>
          <p:nvSpPr>
            <p:cNvPr id="10" name="TextBox 9"/>
            <p:cNvSpPr txBox="1"/>
            <p:nvPr/>
          </p:nvSpPr>
          <p:spPr>
            <a:xfrm>
              <a:off x="902547" y="1523469"/>
              <a:ext cx="358140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Arial"/>
                </a:rPr>
                <a:t>Patients after R0/R1 resection</a:t>
              </a:r>
            </a:p>
          </p:txBody>
        </p:sp>
        <p:grpSp>
          <p:nvGrpSpPr>
            <p:cNvPr id="11" name="Group 10"/>
            <p:cNvGrpSpPr/>
            <p:nvPr/>
          </p:nvGrpSpPr>
          <p:grpSpPr>
            <a:xfrm>
              <a:off x="13337" y="1796630"/>
              <a:ext cx="4524592" cy="3593418"/>
              <a:chOff x="13337" y="1796630"/>
              <a:chExt cx="4524592" cy="3593418"/>
            </a:xfrm>
          </p:grpSpPr>
          <p:grpSp>
            <p:nvGrpSpPr>
              <p:cNvPr id="14" name="Group 13"/>
              <p:cNvGrpSpPr/>
              <p:nvPr/>
            </p:nvGrpSpPr>
            <p:grpSpPr>
              <a:xfrm>
                <a:off x="288461" y="1796630"/>
                <a:ext cx="4249468" cy="3433462"/>
                <a:chOff x="1897961" y="2255739"/>
                <a:chExt cx="4618342" cy="3347153"/>
              </a:xfrm>
            </p:grpSpPr>
            <p:grpSp>
              <p:nvGrpSpPr>
                <p:cNvPr id="28" name="Group 27"/>
                <p:cNvGrpSpPr/>
                <p:nvPr/>
              </p:nvGrpSpPr>
              <p:grpSpPr>
                <a:xfrm>
                  <a:off x="2614623" y="2396465"/>
                  <a:ext cx="3901680" cy="2171700"/>
                  <a:chOff x="836615" y="2448719"/>
                  <a:chExt cx="3901680" cy="2171700"/>
                </a:xfrm>
              </p:grpSpPr>
              <p:sp>
                <p:nvSpPr>
                  <p:cNvPr id="46" name="Freeform 4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8"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9"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0"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1"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2"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3" name="Line 12"/>
                  <p:cNvSpPr>
                    <a:spLocks noChangeShapeType="1"/>
                  </p:cNvSpPr>
                  <p:nvPr/>
                </p:nvSpPr>
                <p:spPr bwMode="auto">
                  <a:xfrm>
                    <a:off x="28209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4" name="Line 13"/>
                  <p:cNvSpPr>
                    <a:spLocks noChangeShapeType="1"/>
                  </p:cNvSpPr>
                  <p:nvPr/>
                </p:nvSpPr>
                <p:spPr bwMode="auto">
                  <a:xfrm>
                    <a:off x="24398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5" name="Line 14"/>
                  <p:cNvSpPr>
                    <a:spLocks noChangeShapeType="1"/>
                  </p:cNvSpPr>
                  <p:nvPr/>
                </p:nvSpPr>
                <p:spPr bwMode="auto">
                  <a:xfrm>
                    <a:off x="35799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6" name="Line 15"/>
                  <p:cNvSpPr>
                    <a:spLocks noChangeShapeType="1"/>
                  </p:cNvSpPr>
                  <p:nvPr/>
                </p:nvSpPr>
                <p:spPr bwMode="auto">
                  <a:xfrm>
                    <a:off x="319883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7" name="Line 17"/>
                  <p:cNvSpPr>
                    <a:spLocks noChangeShapeType="1"/>
                  </p:cNvSpPr>
                  <p:nvPr/>
                </p:nvSpPr>
                <p:spPr bwMode="auto">
                  <a:xfrm>
                    <a:off x="39617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8" name="Line 18"/>
                  <p:cNvSpPr>
                    <a:spLocks noChangeShapeType="1"/>
                  </p:cNvSpPr>
                  <p:nvPr/>
                </p:nvSpPr>
                <p:spPr bwMode="auto">
                  <a:xfrm>
                    <a:off x="206396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59" name="Line 19"/>
                  <p:cNvSpPr>
                    <a:spLocks noChangeShapeType="1"/>
                  </p:cNvSpPr>
                  <p:nvPr/>
                </p:nvSpPr>
                <p:spPr bwMode="auto">
                  <a:xfrm>
                    <a:off x="16669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0" name="Line 20"/>
                  <p:cNvSpPr>
                    <a:spLocks noChangeShapeType="1"/>
                  </p:cNvSpPr>
                  <p:nvPr/>
                </p:nvSpPr>
                <p:spPr bwMode="auto">
                  <a:xfrm>
                    <a:off x="12962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61"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29" name="TextBox 28"/>
                <p:cNvSpPr txBox="1"/>
                <p:nvPr/>
              </p:nvSpPr>
              <p:spPr>
                <a:xfrm rot="16200000">
                  <a:off x="1053663" y="3291740"/>
                  <a:ext cx="1989640" cy="30104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Cumulative proportion alive</a:t>
                  </a:r>
                </a:p>
              </p:txBody>
            </p:sp>
            <p:sp>
              <p:nvSpPr>
                <p:cNvPr id="30" name="TextBox 29"/>
                <p:cNvSpPr txBox="1"/>
                <p:nvPr/>
              </p:nvSpPr>
              <p:spPr>
                <a:xfrm>
                  <a:off x="3486254" y="4737319"/>
                  <a:ext cx="2275598" cy="27003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363636"/>
                      </a:solidFill>
                      <a:effectLst/>
                      <a:uLnTx/>
                      <a:uFillTx/>
                      <a:latin typeface="Arial"/>
                      <a:ea typeface="+mn-ea"/>
                      <a:cs typeface="Arial"/>
                    </a:rPr>
                    <a:t>Months since randomisation</a:t>
                  </a:r>
                  <a:endParaRPr kumimoji="0" lang="en-GB" sz="1200" b="0" i="0" u="none" strike="noStrike" kern="1200" cap="none" spc="0" normalizeH="0" baseline="0" noProof="0" dirty="0">
                    <a:ln>
                      <a:noFill/>
                    </a:ln>
                    <a:solidFill>
                      <a:srgbClr val="363636"/>
                    </a:solidFill>
                    <a:effectLst/>
                    <a:uLnTx/>
                    <a:uFillTx/>
                    <a:latin typeface="Arial"/>
                    <a:ea typeface="+mn-ea"/>
                    <a:cs typeface="Arial"/>
                  </a:endParaRPr>
                </a:p>
              </p:txBody>
            </p:sp>
            <p:sp>
              <p:nvSpPr>
                <p:cNvPr id="31" name="TextBox 30"/>
                <p:cNvSpPr txBox="1"/>
                <p:nvPr/>
              </p:nvSpPr>
              <p:spPr>
                <a:xfrm>
                  <a:off x="2285608" y="2255739"/>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1.0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2" name="TextBox 31"/>
                <p:cNvSpPr txBox="1"/>
                <p:nvPr/>
              </p:nvSpPr>
              <p:spPr>
                <a:xfrm>
                  <a:off x="2285608" y="267321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3" name="TextBox 32"/>
                <p:cNvSpPr txBox="1"/>
                <p:nvPr/>
              </p:nvSpPr>
              <p:spPr>
                <a:xfrm>
                  <a:off x="2285608" y="308895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4" name="TextBox 33"/>
                <p:cNvSpPr txBox="1"/>
                <p:nvPr/>
              </p:nvSpPr>
              <p:spPr>
                <a:xfrm>
                  <a:off x="2285608" y="350469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5" name="TextBox 34"/>
                <p:cNvSpPr txBox="1"/>
                <p:nvPr/>
              </p:nvSpPr>
              <p:spPr>
                <a:xfrm>
                  <a:off x="2285608" y="3920438"/>
                  <a:ext cx="39786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6" name="TextBox 35"/>
                <p:cNvSpPr txBox="1"/>
                <p:nvPr/>
              </p:nvSpPr>
              <p:spPr>
                <a:xfrm>
                  <a:off x="2413848" y="4336178"/>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37" name="TextBox 36"/>
                <p:cNvSpPr txBox="1"/>
                <p:nvPr/>
              </p:nvSpPr>
              <p:spPr>
                <a:xfrm>
                  <a:off x="2522662"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91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72</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8" name="TextBox 37"/>
                <p:cNvSpPr txBox="1"/>
                <p:nvPr/>
              </p:nvSpPr>
              <p:spPr>
                <a:xfrm>
                  <a:off x="2888216"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84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69</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39" name="TextBox 38"/>
                <p:cNvSpPr txBox="1"/>
                <p:nvPr/>
              </p:nvSpPr>
              <p:spPr>
                <a:xfrm>
                  <a:off x="3261087"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58</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0" name="TextBox 39"/>
                <p:cNvSpPr txBox="1"/>
                <p:nvPr/>
              </p:nvSpPr>
              <p:spPr>
                <a:xfrm>
                  <a:off x="3665018"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41</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1" name="TextBox 40"/>
                <p:cNvSpPr txBox="1"/>
                <p:nvPr/>
              </p:nvSpPr>
              <p:spPr>
                <a:xfrm>
                  <a:off x="4028434"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23</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2" name="TextBox 41"/>
                <p:cNvSpPr txBox="1"/>
                <p:nvPr/>
              </p:nvSpPr>
              <p:spPr>
                <a:xfrm>
                  <a:off x="4418972"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9</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11</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3" name="TextBox 42"/>
                <p:cNvSpPr txBox="1"/>
                <p:nvPr/>
              </p:nvSpPr>
              <p:spPr>
                <a:xfrm>
                  <a:off x="4793102" y="4522748"/>
                  <a:ext cx="374981"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8</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4" name="TextBox 43"/>
                <p:cNvSpPr txBox="1"/>
                <p:nvPr/>
              </p:nvSpPr>
              <p:spPr>
                <a:xfrm>
                  <a:off x="5170791"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7</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sp>
              <p:nvSpPr>
                <p:cNvPr id="45" name="TextBox 44"/>
                <p:cNvSpPr txBox="1"/>
                <p:nvPr/>
              </p:nvSpPr>
              <p:spPr>
                <a:xfrm>
                  <a:off x="5557046" y="4522748"/>
                  <a:ext cx="371426" cy="108014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48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000000"/>
                      </a:solidFill>
                      <a:effectLst/>
                      <a:uLnTx/>
                      <a:uFillTx/>
                      <a:latin typeface="Arial"/>
                      <a:ea typeface="+mn-ea"/>
                      <a:cs typeface="Arial"/>
                    </a:rPr>
                    <a:t>5</a:t>
                  </a:r>
                  <a:endParaRPr kumimoji="0" lang="en-GB" sz="11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15" name="Rectangle 14"/>
              <p:cNvSpPr/>
              <p:nvPr/>
            </p:nvSpPr>
            <p:spPr>
              <a:xfrm>
                <a:off x="13337" y="4959161"/>
                <a:ext cx="1023037"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C00000"/>
                    </a:solidFill>
                    <a:effectLst/>
                    <a:uLnTx/>
                    <a:uFillTx/>
                    <a:latin typeface="Arial"/>
                    <a:ea typeface="SimSun" pitchFamily="2" charset="-122"/>
                    <a:cs typeface="Arial"/>
                  </a:rPr>
                  <a:t>Preoperative </a:t>
                </a: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
                </a:r>
                <a:b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br>
                <a:r>
                  <a:rPr kumimoji="0" lang="en-GB" altLang="zh-CN" sz="1100" b="0" i="0" u="none" strike="noStrike" kern="0" cap="none" spc="0" normalizeH="0" baseline="0" noProof="0" dirty="0" smtClean="0">
                    <a:ln>
                      <a:noFill/>
                    </a:ln>
                    <a:solidFill>
                      <a:srgbClr val="C00000"/>
                    </a:solidFill>
                    <a:effectLst/>
                    <a:uLnTx/>
                    <a:uFillTx/>
                    <a:latin typeface="Arial"/>
                    <a:ea typeface="SimSun" pitchFamily="2" charset="-122"/>
                    <a:cs typeface="Arial"/>
                  </a:rPr>
                  <a:t>CRT</a:t>
                </a:r>
                <a:endParaRPr kumimoji="0" lang="en-GB" altLang="zh-CN" sz="1100" b="0" i="0" u="none" strike="noStrike" kern="1200" cap="none" spc="0" normalizeH="0" baseline="0" noProof="0" dirty="0">
                  <a:ln>
                    <a:noFill/>
                  </a:ln>
                  <a:solidFill>
                    <a:srgbClr val="C00000"/>
                  </a:solidFill>
                  <a:effectLst/>
                  <a:uLnTx/>
                  <a:uFillTx/>
                  <a:latin typeface="Arial"/>
                  <a:ea typeface="SimSun" pitchFamily="2" charset="-122"/>
                  <a:cs typeface="Arial" charset="0"/>
                </a:endParaRPr>
              </a:p>
            </p:txBody>
          </p:sp>
          <p:sp>
            <p:nvSpPr>
              <p:cNvPr id="16" name="Rectangle 15"/>
              <p:cNvSpPr/>
              <p:nvPr/>
            </p:nvSpPr>
            <p:spPr>
              <a:xfrm>
                <a:off x="13337" y="4629492"/>
                <a:ext cx="880369" cy="430887"/>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
                </a:r>
                <a:b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br>
                <a:r>
                  <a:rPr kumimoji="0" lang="en-GB" altLang="zh-CN" sz="1100" b="0" i="0" u="none" strike="noStrike" kern="1200" cap="none" spc="0" normalizeH="0" baseline="0" noProof="0" dirty="0" smtClean="0">
                    <a:ln>
                      <a:noFill/>
                    </a:ln>
                    <a:solidFill>
                      <a:srgbClr val="B2C0EC"/>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B2C0EC"/>
                  </a:solidFill>
                  <a:effectLst/>
                  <a:uLnTx/>
                  <a:uFillTx/>
                  <a:latin typeface="Arial"/>
                  <a:ea typeface="SimSun" pitchFamily="2" charset="-122"/>
                  <a:cs typeface="Arial" charset="0"/>
                </a:endParaRPr>
              </a:p>
            </p:txBody>
          </p:sp>
          <p:sp>
            <p:nvSpPr>
              <p:cNvPr id="17" name="TextBox 16"/>
              <p:cNvSpPr txBox="1"/>
              <p:nvPr/>
            </p:nvSpPr>
            <p:spPr>
              <a:xfrm>
                <a:off x="13337" y="4408004"/>
                <a:ext cx="81785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 name="Rectangle 17"/>
              <p:cNvSpPr/>
              <p:nvPr/>
            </p:nvSpPr>
            <p:spPr>
              <a:xfrm>
                <a:off x="2513098" y="2082475"/>
                <a:ext cx="1314784"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Preoperative CRT</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19" name="Rectangle 18"/>
              <p:cNvSpPr/>
              <p:nvPr/>
            </p:nvSpPr>
            <p:spPr>
              <a:xfrm>
                <a:off x="2513098" y="1892801"/>
                <a:ext cx="1350050"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rPr>
                  <a:t>Immediate </a:t>
                </a:r>
                <a:r>
                  <a:rPr kumimoji="0" lang="en-GB" altLang="zh-CN" sz="1100" b="0" i="0" u="none" strike="noStrike" kern="1200" cap="none" spc="0" normalizeH="0" baseline="0" noProof="0" dirty="0" smtClean="0">
                    <a:ln>
                      <a:noFill/>
                    </a:ln>
                    <a:solidFill>
                      <a:srgbClr val="000000"/>
                    </a:solidFill>
                    <a:effectLst/>
                    <a:uLnTx/>
                    <a:uFillTx/>
                    <a:latin typeface="Arial"/>
                    <a:ea typeface="SimSun" pitchFamily="2" charset="-122"/>
                    <a:cs typeface="Arial" charset="0"/>
                  </a:rPr>
                  <a:t>surgery</a:t>
                </a:r>
                <a:endParaRPr kumimoji="0" lang="en-GB" altLang="zh-CN" sz="1100" b="0" i="0" u="none" strike="noStrike" kern="1200" cap="none" spc="0" normalizeH="0" baseline="0" noProof="0" dirty="0">
                  <a:ln>
                    <a:noFill/>
                  </a:ln>
                  <a:solidFill>
                    <a:srgbClr val="000000"/>
                  </a:solidFill>
                  <a:effectLst/>
                  <a:uLnTx/>
                  <a:uFillTx/>
                  <a:latin typeface="Arial"/>
                  <a:ea typeface="SimSun" pitchFamily="2" charset="-122"/>
                  <a:cs typeface="Arial" charset="0"/>
                </a:endParaRPr>
              </a:p>
            </p:txBody>
          </p:sp>
          <p:sp>
            <p:nvSpPr>
              <p:cNvPr id="20" name="Rectangle 19"/>
              <p:cNvSpPr/>
              <p:nvPr/>
            </p:nvSpPr>
            <p:spPr>
              <a:xfrm>
                <a:off x="2513098" y="2246383"/>
                <a:ext cx="1321196" cy="261610"/>
              </a:xfrm>
              <a:prstGeom prst="rect">
                <a:avLst/>
              </a:prstGeom>
            </p:spPr>
            <p:txBody>
              <a:bodyPr wrap="none">
                <a:spAutoFit/>
              </a:bodyPr>
              <a:lstStyle/>
              <a:p>
                <a:pPr marL="0" marR="0" lvl="0" indent="0" algn="l" defTabSz="892175" rtl="0" eaLnBrk="0" fontAlgn="auto" latinLnBrk="0" hangingPunct="0">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srgbClr val="000000"/>
                    </a:solidFill>
                    <a:effectLst/>
                    <a:uLnTx/>
                    <a:uFillTx/>
                    <a:latin typeface="Arial"/>
                    <a:ea typeface="SimSun" pitchFamily="2" charset="-122"/>
                    <a:cs typeface="Arial"/>
                  </a:rPr>
                  <a:t>*p-value: </a:t>
                </a:r>
                <a:r>
                  <a:rPr kumimoji="0" lang="en-GB" altLang="zh-CN" sz="1100" b="0" i="0" u="none" strike="noStrike" kern="0" cap="none" spc="0" normalizeH="0" baseline="0" noProof="0" dirty="0" smtClean="0">
                    <a:ln>
                      <a:noFill/>
                    </a:ln>
                    <a:solidFill>
                      <a:srgbClr val="000000"/>
                    </a:solidFill>
                    <a:effectLst/>
                    <a:uLnTx/>
                    <a:uFillTx/>
                    <a:latin typeface="Arial"/>
                    <a:ea typeface="SimSun" pitchFamily="2" charset="-122"/>
                    <a:cs typeface="Arial"/>
                  </a:rPr>
                  <a:t>3 x 10</a:t>
                </a:r>
                <a:r>
                  <a:rPr kumimoji="0" lang="en-GB" altLang="zh-CN" sz="1100" b="0" i="0" u="none" strike="noStrike" kern="0" cap="none" spc="0" normalizeH="0" baseline="30000" noProof="0" dirty="0" smtClean="0">
                    <a:ln>
                      <a:noFill/>
                    </a:ln>
                    <a:solidFill>
                      <a:srgbClr val="000000"/>
                    </a:solidFill>
                    <a:effectLst/>
                    <a:uLnTx/>
                    <a:uFillTx/>
                    <a:latin typeface="Arial"/>
                    <a:ea typeface="SimSun" pitchFamily="2" charset="-122"/>
                    <a:cs typeface="Arial"/>
                  </a:rPr>
                  <a:t>–04</a:t>
                </a:r>
                <a:endParaRPr kumimoji="0" lang="en-GB" altLang="zh-CN" sz="1100" b="0" i="0" u="none" strike="noStrike" kern="1200" cap="none" spc="0" normalizeH="0" baseline="30000" noProof="0" dirty="0">
                  <a:ln>
                    <a:noFill/>
                  </a:ln>
                  <a:solidFill>
                    <a:srgbClr val="000000"/>
                  </a:solidFill>
                  <a:effectLst/>
                  <a:uLnTx/>
                  <a:uFillTx/>
                  <a:latin typeface="Arial"/>
                  <a:ea typeface="SimSun" pitchFamily="2" charset="-122"/>
                  <a:cs typeface="Arial" charset="0"/>
                </a:endParaRPr>
              </a:p>
            </p:txBody>
          </p:sp>
          <p:cxnSp>
            <p:nvCxnSpPr>
              <p:cNvPr id="21" name="Straight Connector 20"/>
              <p:cNvCxnSpPr/>
              <p:nvPr/>
            </p:nvCxnSpPr>
            <p:spPr>
              <a:xfrm>
                <a:off x="2139739" y="2023606"/>
                <a:ext cx="300609" cy="0"/>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39738" y="2199085"/>
                <a:ext cx="300609"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9681" y="3013749"/>
                <a:ext cx="2124000" cy="0"/>
              </a:xfrm>
              <a:prstGeom prst="line">
                <a:avLst/>
              </a:prstGeom>
              <a:ln w="1905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67585" y="3006844"/>
                <a:ext cx="0" cy="105903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3249" y="3006844"/>
                <a:ext cx="0" cy="1059038"/>
              </a:xfrm>
              <a:prstGeom prst="line">
                <a:avLst/>
              </a:prstGeom>
              <a:ln w="22225">
                <a:solidFill>
                  <a:srgbClr val="B2C0EC"/>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59845" y="3786901"/>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16.8</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 name="TextBox 26"/>
              <p:cNvSpPr txBox="1"/>
              <p:nvPr/>
            </p:nvSpPr>
            <p:spPr>
              <a:xfrm>
                <a:off x="3167676" y="3786901"/>
                <a:ext cx="4587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42.1</a:t>
                </a:r>
                <a:endParaRPr kumimoji="0" lang="en-GB" sz="1100" b="0" i="0" u="none" strike="noStrike" kern="1200" cap="none" spc="0" normalizeH="0" baseline="0" noProof="0" dirty="0">
                  <a:ln>
                    <a:noFill/>
                  </a:ln>
                  <a:solidFill>
                    <a:srgbClr val="4D4D4D"/>
                  </a:solidFill>
                  <a:effectLst/>
                  <a:uLnTx/>
                  <a:uFillTx/>
                  <a:latin typeface="Arial"/>
                  <a:ea typeface="+mn-ea"/>
                  <a:cs typeface="Arial"/>
                </a:endParaRPr>
              </a:p>
            </p:txBody>
          </p:sp>
        </p:grpSp>
      </p:grpSp>
      <p:sp>
        <p:nvSpPr>
          <p:cNvPr id="4" name="Freeform 3"/>
          <p:cNvSpPr>
            <a:spLocks/>
          </p:cNvSpPr>
          <p:nvPr/>
        </p:nvSpPr>
        <p:spPr bwMode="auto">
          <a:xfrm>
            <a:off x="1011233" y="1949603"/>
            <a:ext cx="2985816" cy="1656000"/>
          </a:xfrm>
          <a:custGeom>
            <a:avLst/>
            <a:gdLst>
              <a:gd name="T0" fmla="*/ 234 w 234"/>
              <a:gd name="T1" fmla="*/ 131 h 131"/>
              <a:gd name="T2" fmla="*/ 222 w 234"/>
              <a:gd name="T3" fmla="*/ 131 h 131"/>
              <a:gd name="T4" fmla="*/ 222 w 234"/>
              <a:gd name="T5" fmla="*/ 94 h 131"/>
              <a:gd name="T6" fmla="*/ 168 w 234"/>
              <a:gd name="T7" fmla="*/ 94 h 131"/>
              <a:gd name="T8" fmla="*/ 168 w 234"/>
              <a:gd name="T9" fmla="*/ 80 h 131"/>
              <a:gd name="T10" fmla="*/ 120 w 234"/>
              <a:gd name="T11" fmla="*/ 80 h 131"/>
              <a:gd name="T12" fmla="*/ 120 w 234"/>
              <a:gd name="T13" fmla="*/ 71 h 131"/>
              <a:gd name="T14" fmla="*/ 115 w 234"/>
              <a:gd name="T15" fmla="*/ 71 h 131"/>
              <a:gd name="T16" fmla="*/ 115 w 234"/>
              <a:gd name="T17" fmla="*/ 64 h 131"/>
              <a:gd name="T18" fmla="*/ 104 w 234"/>
              <a:gd name="T19" fmla="*/ 64 h 131"/>
              <a:gd name="T20" fmla="*/ 104 w 234"/>
              <a:gd name="T21" fmla="*/ 57 h 131"/>
              <a:gd name="T22" fmla="*/ 82 w 234"/>
              <a:gd name="T23" fmla="*/ 57 h 131"/>
              <a:gd name="T24" fmla="*/ 82 w 234"/>
              <a:gd name="T25" fmla="*/ 53 h 131"/>
              <a:gd name="T26" fmla="*/ 80 w 234"/>
              <a:gd name="T27" fmla="*/ 53 h 131"/>
              <a:gd name="T28" fmla="*/ 80 w 234"/>
              <a:gd name="T29" fmla="*/ 50 h 131"/>
              <a:gd name="T30" fmla="*/ 74 w 234"/>
              <a:gd name="T31" fmla="*/ 50 h 131"/>
              <a:gd name="T32" fmla="*/ 74 w 234"/>
              <a:gd name="T33" fmla="*/ 45 h 131"/>
              <a:gd name="T34" fmla="*/ 68 w 234"/>
              <a:gd name="T35" fmla="*/ 45 h 131"/>
              <a:gd name="T36" fmla="*/ 68 w 234"/>
              <a:gd name="T37" fmla="*/ 41 h 131"/>
              <a:gd name="T38" fmla="*/ 64 w 234"/>
              <a:gd name="T39" fmla="*/ 41 h 131"/>
              <a:gd name="T40" fmla="*/ 64 w 234"/>
              <a:gd name="T41" fmla="*/ 39 h 131"/>
              <a:gd name="T42" fmla="*/ 63 w 234"/>
              <a:gd name="T43" fmla="*/ 39 h 131"/>
              <a:gd name="T44" fmla="*/ 63 w 234"/>
              <a:gd name="T45" fmla="*/ 33 h 131"/>
              <a:gd name="T46" fmla="*/ 60 w 234"/>
              <a:gd name="T47" fmla="*/ 33 h 131"/>
              <a:gd name="T48" fmla="*/ 60 w 234"/>
              <a:gd name="T49" fmla="*/ 30 h 131"/>
              <a:gd name="T50" fmla="*/ 52 w 234"/>
              <a:gd name="T51" fmla="*/ 30 h 131"/>
              <a:gd name="T52" fmla="*/ 52 w 234"/>
              <a:gd name="T53" fmla="*/ 22 h 131"/>
              <a:gd name="T54" fmla="*/ 47 w 234"/>
              <a:gd name="T55" fmla="*/ 22 h 131"/>
              <a:gd name="T56" fmla="*/ 47 w 234"/>
              <a:gd name="T57" fmla="*/ 18 h 131"/>
              <a:gd name="T58" fmla="*/ 40 w 234"/>
              <a:gd name="T59" fmla="*/ 18 h 131"/>
              <a:gd name="T60" fmla="*/ 40 w 234"/>
              <a:gd name="T61" fmla="*/ 16 h 131"/>
              <a:gd name="T62" fmla="*/ 35 w 234"/>
              <a:gd name="T63" fmla="*/ 16 h 131"/>
              <a:gd name="T64" fmla="*/ 35 w 234"/>
              <a:gd name="T65" fmla="*/ 12 h 131"/>
              <a:gd name="T66" fmla="*/ 28 w 234"/>
              <a:gd name="T67" fmla="*/ 12 h 131"/>
              <a:gd name="T68" fmla="*/ 28 w 234"/>
              <a:gd name="T69" fmla="*/ 10 h 131"/>
              <a:gd name="T70" fmla="*/ 23 w 234"/>
              <a:gd name="T71" fmla="*/ 10 h 131"/>
              <a:gd name="T72" fmla="*/ 23 w 234"/>
              <a:gd name="T73" fmla="*/ 5 h 131"/>
              <a:gd name="T74" fmla="*/ 17 w 234"/>
              <a:gd name="T75" fmla="*/ 5 h 131"/>
              <a:gd name="T76" fmla="*/ 17 w 234"/>
              <a:gd name="T77" fmla="*/ 2 h 131"/>
              <a:gd name="T78" fmla="*/ 8 w 234"/>
              <a:gd name="T79" fmla="*/ 2 h 131"/>
              <a:gd name="T80" fmla="*/ 8 w 234"/>
              <a:gd name="T81" fmla="*/ 0 h 131"/>
              <a:gd name="T82" fmla="*/ 0 w 234"/>
              <a:gd name="T8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131">
                <a:moveTo>
                  <a:pt x="234" y="131"/>
                </a:moveTo>
                <a:lnTo>
                  <a:pt x="222" y="131"/>
                </a:lnTo>
                <a:lnTo>
                  <a:pt x="222" y="94"/>
                </a:lnTo>
                <a:lnTo>
                  <a:pt x="168" y="94"/>
                </a:lnTo>
                <a:lnTo>
                  <a:pt x="168" y="80"/>
                </a:lnTo>
                <a:lnTo>
                  <a:pt x="120" y="80"/>
                </a:lnTo>
                <a:lnTo>
                  <a:pt x="120" y="71"/>
                </a:lnTo>
                <a:lnTo>
                  <a:pt x="115" y="71"/>
                </a:lnTo>
                <a:lnTo>
                  <a:pt x="115" y="64"/>
                </a:lnTo>
                <a:lnTo>
                  <a:pt x="104" y="64"/>
                </a:lnTo>
                <a:lnTo>
                  <a:pt x="104" y="57"/>
                </a:lnTo>
                <a:lnTo>
                  <a:pt x="82" y="57"/>
                </a:lnTo>
                <a:lnTo>
                  <a:pt x="82" y="53"/>
                </a:lnTo>
                <a:lnTo>
                  <a:pt x="80" y="53"/>
                </a:lnTo>
                <a:lnTo>
                  <a:pt x="80" y="50"/>
                </a:lnTo>
                <a:lnTo>
                  <a:pt x="74" y="50"/>
                </a:lnTo>
                <a:lnTo>
                  <a:pt x="74" y="45"/>
                </a:lnTo>
                <a:lnTo>
                  <a:pt x="68" y="45"/>
                </a:lnTo>
                <a:lnTo>
                  <a:pt x="68" y="41"/>
                </a:lnTo>
                <a:lnTo>
                  <a:pt x="64" y="41"/>
                </a:lnTo>
                <a:lnTo>
                  <a:pt x="64" y="39"/>
                </a:lnTo>
                <a:lnTo>
                  <a:pt x="63" y="39"/>
                </a:lnTo>
                <a:lnTo>
                  <a:pt x="63" y="33"/>
                </a:lnTo>
                <a:lnTo>
                  <a:pt x="60" y="33"/>
                </a:lnTo>
                <a:lnTo>
                  <a:pt x="60" y="30"/>
                </a:lnTo>
                <a:lnTo>
                  <a:pt x="52" y="30"/>
                </a:lnTo>
                <a:lnTo>
                  <a:pt x="52" y="22"/>
                </a:lnTo>
                <a:lnTo>
                  <a:pt x="47" y="22"/>
                </a:lnTo>
                <a:lnTo>
                  <a:pt x="47" y="18"/>
                </a:lnTo>
                <a:lnTo>
                  <a:pt x="40" y="18"/>
                </a:lnTo>
                <a:lnTo>
                  <a:pt x="40" y="16"/>
                </a:lnTo>
                <a:lnTo>
                  <a:pt x="35" y="16"/>
                </a:lnTo>
                <a:lnTo>
                  <a:pt x="35" y="12"/>
                </a:lnTo>
                <a:lnTo>
                  <a:pt x="28" y="12"/>
                </a:lnTo>
                <a:lnTo>
                  <a:pt x="28" y="10"/>
                </a:lnTo>
                <a:lnTo>
                  <a:pt x="23" y="10"/>
                </a:lnTo>
                <a:lnTo>
                  <a:pt x="23" y="5"/>
                </a:lnTo>
                <a:lnTo>
                  <a:pt x="17" y="5"/>
                </a:lnTo>
                <a:lnTo>
                  <a:pt x="17" y="2"/>
                </a:lnTo>
                <a:lnTo>
                  <a:pt x="8" y="2"/>
                </a:lnTo>
                <a:lnTo>
                  <a:pt x="8" y="0"/>
                </a:lnTo>
                <a:lnTo>
                  <a:pt x="0" y="0"/>
                </a:lnTo>
              </a:path>
            </a:pathLst>
          </a:custGeom>
          <a:ln w="22225">
            <a:solidFill>
              <a:srgbClr val="C0000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 name="Freeform 4"/>
          <p:cNvSpPr>
            <a:spLocks/>
          </p:cNvSpPr>
          <p:nvPr/>
        </p:nvSpPr>
        <p:spPr bwMode="auto">
          <a:xfrm>
            <a:off x="1011233" y="1949603"/>
            <a:ext cx="2018214" cy="1674000"/>
          </a:xfrm>
          <a:custGeom>
            <a:avLst/>
            <a:gdLst>
              <a:gd name="T0" fmla="*/ 139 w 158"/>
              <a:gd name="T1" fmla="*/ 133 h 133"/>
              <a:gd name="T2" fmla="*/ 138 w 158"/>
              <a:gd name="T3" fmla="*/ 124 h 133"/>
              <a:gd name="T4" fmla="*/ 119 w 158"/>
              <a:gd name="T5" fmla="*/ 115 h 133"/>
              <a:gd name="T6" fmla="*/ 100 w 158"/>
              <a:gd name="T7" fmla="*/ 109 h 133"/>
              <a:gd name="T8" fmla="*/ 96 w 158"/>
              <a:gd name="T9" fmla="*/ 106 h 133"/>
              <a:gd name="T10" fmla="*/ 80 w 158"/>
              <a:gd name="T11" fmla="*/ 102 h 133"/>
              <a:gd name="T12" fmla="*/ 78 w 158"/>
              <a:gd name="T13" fmla="*/ 99 h 133"/>
              <a:gd name="T14" fmla="*/ 77 w 158"/>
              <a:gd name="T15" fmla="*/ 96 h 133"/>
              <a:gd name="T16" fmla="*/ 71 w 158"/>
              <a:gd name="T17" fmla="*/ 94 h 133"/>
              <a:gd name="T18" fmla="*/ 69 w 158"/>
              <a:gd name="T19" fmla="*/ 92 h 133"/>
              <a:gd name="T20" fmla="*/ 68 w 158"/>
              <a:gd name="T21" fmla="*/ 87 h 133"/>
              <a:gd name="T22" fmla="*/ 64 w 158"/>
              <a:gd name="T23" fmla="*/ 82 h 133"/>
              <a:gd name="T24" fmla="*/ 63 w 158"/>
              <a:gd name="T25" fmla="*/ 80 h 133"/>
              <a:gd name="T26" fmla="*/ 63 w 158"/>
              <a:gd name="T27" fmla="*/ 75 h 133"/>
              <a:gd name="T28" fmla="*/ 58 w 158"/>
              <a:gd name="T29" fmla="*/ 73 h 133"/>
              <a:gd name="T30" fmla="*/ 57 w 158"/>
              <a:gd name="T31" fmla="*/ 71 h 133"/>
              <a:gd name="T32" fmla="*/ 55 w 158"/>
              <a:gd name="T33" fmla="*/ 66 h 133"/>
              <a:gd name="T34" fmla="*/ 53 w 158"/>
              <a:gd name="T35" fmla="*/ 62 h 133"/>
              <a:gd name="T36" fmla="*/ 52 w 158"/>
              <a:gd name="T37" fmla="*/ 60 h 133"/>
              <a:gd name="T38" fmla="*/ 50 w 158"/>
              <a:gd name="T39" fmla="*/ 57 h 133"/>
              <a:gd name="T40" fmla="*/ 46 w 158"/>
              <a:gd name="T41" fmla="*/ 55 h 133"/>
              <a:gd name="T42" fmla="*/ 45 w 158"/>
              <a:gd name="T43" fmla="*/ 50 h 133"/>
              <a:gd name="T44" fmla="*/ 43 w 158"/>
              <a:gd name="T45" fmla="*/ 49 h 133"/>
              <a:gd name="T46" fmla="*/ 42 w 158"/>
              <a:gd name="T47" fmla="*/ 42 h 133"/>
              <a:gd name="T48" fmla="*/ 41 w 158"/>
              <a:gd name="T49" fmla="*/ 37 h 133"/>
              <a:gd name="T50" fmla="*/ 40 w 158"/>
              <a:gd name="T51" fmla="*/ 34 h 133"/>
              <a:gd name="T52" fmla="*/ 39 w 158"/>
              <a:gd name="T53" fmla="*/ 32 h 133"/>
              <a:gd name="T54" fmla="*/ 37 w 158"/>
              <a:gd name="T55" fmla="*/ 30 h 133"/>
              <a:gd name="T56" fmla="*/ 36 w 158"/>
              <a:gd name="T57" fmla="*/ 28 h 133"/>
              <a:gd name="T58" fmla="*/ 33 w 158"/>
              <a:gd name="T59" fmla="*/ 26 h 133"/>
              <a:gd name="T60" fmla="*/ 31 w 158"/>
              <a:gd name="T61" fmla="*/ 24 h 133"/>
              <a:gd name="T62" fmla="*/ 28 w 158"/>
              <a:gd name="T63" fmla="*/ 22 h 133"/>
              <a:gd name="T64" fmla="*/ 27 w 158"/>
              <a:gd name="T65" fmla="*/ 20 h 133"/>
              <a:gd name="T66" fmla="*/ 25 w 158"/>
              <a:gd name="T67" fmla="*/ 18 h 133"/>
              <a:gd name="T68" fmla="*/ 23 w 158"/>
              <a:gd name="T69" fmla="*/ 15 h 133"/>
              <a:gd name="T70" fmla="*/ 20 w 158"/>
              <a:gd name="T71" fmla="*/ 13 h 133"/>
              <a:gd name="T72" fmla="*/ 18 w 158"/>
              <a:gd name="T73" fmla="*/ 11 h 133"/>
              <a:gd name="T74" fmla="*/ 17 w 158"/>
              <a:gd name="T75" fmla="*/ 10 h 133"/>
              <a:gd name="T76" fmla="*/ 10 w 158"/>
              <a:gd name="T77" fmla="*/ 8 h 133"/>
              <a:gd name="T78" fmla="*/ 5 w 158"/>
              <a:gd name="T79" fmla="*/ 6 h 133"/>
              <a:gd name="T80" fmla="*/ 3 w 158"/>
              <a:gd name="T81" fmla="*/ 2 h 133"/>
              <a:gd name="T82" fmla="*/ 0 w 158"/>
              <a:gd name="T8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8" h="133">
                <a:moveTo>
                  <a:pt x="158" y="133"/>
                </a:moveTo>
                <a:lnTo>
                  <a:pt x="139" y="133"/>
                </a:lnTo>
                <a:lnTo>
                  <a:pt x="139" y="124"/>
                </a:lnTo>
                <a:lnTo>
                  <a:pt x="138" y="124"/>
                </a:lnTo>
                <a:lnTo>
                  <a:pt x="138" y="115"/>
                </a:lnTo>
                <a:lnTo>
                  <a:pt x="119" y="115"/>
                </a:lnTo>
                <a:lnTo>
                  <a:pt x="119" y="109"/>
                </a:lnTo>
                <a:lnTo>
                  <a:pt x="100" y="109"/>
                </a:lnTo>
                <a:lnTo>
                  <a:pt x="100" y="106"/>
                </a:lnTo>
                <a:lnTo>
                  <a:pt x="96" y="106"/>
                </a:lnTo>
                <a:lnTo>
                  <a:pt x="96" y="102"/>
                </a:lnTo>
                <a:lnTo>
                  <a:pt x="80" y="102"/>
                </a:lnTo>
                <a:lnTo>
                  <a:pt x="80" y="99"/>
                </a:lnTo>
                <a:lnTo>
                  <a:pt x="78" y="99"/>
                </a:lnTo>
                <a:lnTo>
                  <a:pt x="78" y="96"/>
                </a:lnTo>
                <a:lnTo>
                  <a:pt x="77" y="96"/>
                </a:lnTo>
                <a:lnTo>
                  <a:pt x="77" y="94"/>
                </a:lnTo>
                <a:lnTo>
                  <a:pt x="71" y="94"/>
                </a:lnTo>
                <a:lnTo>
                  <a:pt x="71" y="92"/>
                </a:lnTo>
                <a:lnTo>
                  <a:pt x="69" y="92"/>
                </a:lnTo>
                <a:lnTo>
                  <a:pt x="69" y="87"/>
                </a:lnTo>
                <a:lnTo>
                  <a:pt x="68" y="87"/>
                </a:lnTo>
                <a:lnTo>
                  <a:pt x="68" y="82"/>
                </a:lnTo>
                <a:lnTo>
                  <a:pt x="64" y="82"/>
                </a:lnTo>
                <a:lnTo>
                  <a:pt x="64" y="80"/>
                </a:lnTo>
                <a:lnTo>
                  <a:pt x="63" y="80"/>
                </a:lnTo>
                <a:lnTo>
                  <a:pt x="63" y="78"/>
                </a:lnTo>
                <a:lnTo>
                  <a:pt x="63" y="75"/>
                </a:lnTo>
                <a:lnTo>
                  <a:pt x="58" y="75"/>
                </a:lnTo>
                <a:lnTo>
                  <a:pt x="58" y="73"/>
                </a:lnTo>
                <a:lnTo>
                  <a:pt x="58" y="71"/>
                </a:lnTo>
                <a:lnTo>
                  <a:pt x="57" y="71"/>
                </a:lnTo>
                <a:lnTo>
                  <a:pt x="57" y="66"/>
                </a:lnTo>
                <a:lnTo>
                  <a:pt x="55" y="66"/>
                </a:lnTo>
                <a:lnTo>
                  <a:pt x="55" y="62"/>
                </a:lnTo>
                <a:lnTo>
                  <a:pt x="53" y="62"/>
                </a:lnTo>
                <a:lnTo>
                  <a:pt x="53" y="60"/>
                </a:lnTo>
                <a:lnTo>
                  <a:pt x="52" y="60"/>
                </a:lnTo>
                <a:lnTo>
                  <a:pt x="52" y="57"/>
                </a:lnTo>
                <a:lnTo>
                  <a:pt x="50" y="57"/>
                </a:lnTo>
                <a:lnTo>
                  <a:pt x="50" y="55"/>
                </a:lnTo>
                <a:lnTo>
                  <a:pt x="46" y="55"/>
                </a:lnTo>
                <a:lnTo>
                  <a:pt x="46" y="50"/>
                </a:lnTo>
                <a:lnTo>
                  <a:pt x="45" y="50"/>
                </a:lnTo>
                <a:lnTo>
                  <a:pt x="45" y="49"/>
                </a:lnTo>
                <a:lnTo>
                  <a:pt x="43" y="49"/>
                </a:lnTo>
                <a:lnTo>
                  <a:pt x="43" y="42"/>
                </a:lnTo>
                <a:lnTo>
                  <a:pt x="42" y="42"/>
                </a:lnTo>
                <a:lnTo>
                  <a:pt x="42" y="37"/>
                </a:lnTo>
                <a:lnTo>
                  <a:pt x="41" y="37"/>
                </a:lnTo>
                <a:lnTo>
                  <a:pt x="41" y="34"/>
                </a:lnTo>
                <a:lnTo>
                  <a:pt x="40" y="34"/>
                </a:lnTo>
                <a:lnTo>
                  <a:pt x="40" y="32"/>
                </a:lnTo>
                <a:lnTo>
                  <a:pt x="39" y="32"/>
                </a:lnTo>
                <a:lnTo>
                  <a:pt x="39" y="30"/>
                </a:lnTo>
                <a:lnTo>
                  <a:pt x="37" y="30"/>
                </a:lnTo>
                <a:lnTo>
                  <a:pt x="37" y="28"/>
                </a:lnTo>
                <a:lnTo>
                  <a:pt x="36" y="28"/>
                </a:lnTo>
                <a:lnTo>
                  <a:pt x="36" y="26"/>
                </a:lnTo>
                <a:lnTo>
                  <a:pt x="33" y="26"/>
                </a:lnTo>
                <a:lnTo>
                  <a:pt x="33" y="24"/>
                </a:lnTo>
                <a:lnTo>
                  <a:pt x="31" y="24"/>
                </a:lnTo>
                <a:lnTo>
                  <a:pt x="31" y="22"/>
                </a:lnTo>
                <a:lnTo>
                  <a:pt x="28" y="22"/>
                </a:lnTo>
                <a:lnTo>
                  <a:pt x="28" y="20"/>
                </a:lnTo>
                <a:lnTo>
                  <a:pt x="27" y="20"/>
                </a:lnTo>
                <a:lnTo>
                  <a:pt x="27" y="18"/>
                </a:lnTo>
                <a:lnTo>
                  <a:pt x="25" y="18"/>
                </a:lnTo>
                <a:lnTo>
                  <a:pt x="25" y="15"/>
                </a:lnTo>
                <a:lnTo>
                  <a:pt x="23" y="15"/>
                </a:lnTo>
                <a:lnTo>
                  <a:pt x="23" y="13"/>
                </a:lnTo>
                <a:lnTo>
                  <a:pt x="20" y="13"/>
                </a:lnTo>
                <a:lnTo>
                  <a:pt x="20" y="11"/>
                </a:lnTo>
                <a:lnTo>
                  <a:pt x="18" y="11"/>
                </a:lnTo>
                <a:lnTo>
                  <a:pt x="18" y="10"/>
                </a:lnTo>
                <a:lnTo>
                  <a:pt x="17" y="10"/>
                </a:lnTo>
                <a:lnTo>
                  <a:pt x="17" y="8"/>
                </a:lnTo>
                <a:lnTo>
                  <a:pt x="10" y="8"/>
                </a:lnTo>
                <a:lnTo>
                  <a:pt x="10" y="6"/>
                </a:lnTo>
                <a:lnTo>
                  <a:pt x="5" y="6"/>
                </a:lnTo>
                <a:lnTo>
                  <a:pt x="5" y="2"/>
                </a:lnTo>
                <a:lnTo>
                  <a:pt x="3" y="2"/>
                </a:lnTo>
                <a:lnTo>
                  <a:pt x="3" y="0"/>
                </a:lnTo>
                <a:lnTo>
                  <a:pt x="0" y="0"/>
                </a:lnTo>
              </a:path>
            </a:pathLst>
          </a:custGeom>
          <a:ln w="22225">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945314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Moving </a:t>
            </a:r>
            <a:r>
              <a:rPr lang="en-US" sz="1800" dirty="0"/>
              <a:t>Beyond Gemcitabine Therapy in Pancreatic and Biliary Cancers</a:t>
            </a:r>
            <a:r>
              <a:rPr lang="en-US" sz="1800" dirty="0" smtClean="0"/>
              <a:t>? </a:t>
            </a:r>
            <a:br>
              <a:rPr lang="en-US" sz="1800" dirty="0" smtClean="0"/>
            </a:br>
            <a:r>
              <a:rPr lang="en-US" sz="1800" dirty="0" smtClean="0"/>
              <a:t>Discussant – Shroff RT</a:t>
            </a:r>
            <a:endParaRPr lang="en-US" sz="1800" dirty="0"/>
          </a:p>
        </p:txBody>
      </p:sp>
      <p:sp>
        <p:nvSpPr>
          <p:cNvPr id="3" name="Content Placeholder 2"/>
          <p:cNvSpPr>
            <a:spLocks noGrp="1"/>
          </p:cNvSpPr>
          <p:nvPr>
            <p:ph idx="1"/>
          </p:nvPr>
        </p:nvSpPr>
        <p:spPr>
          <a:xfrm>
            <a:off x="365124" y="1254035"/>
            <a:ext cx="8413751" cy="4257418"/>
          </a:xfrm>
        </p:spPr>
        <p:txBody>
          <a:bodyPr/>
          <a:lstStyle/>
          <a:p>
            <a:pPr marL="0" indent="0">
              <a:buNone/>
            </a:pPr>
            <a:r>
              <a:rPr lang="en-GB" b="1" dirty="0" smtClean="0"/>
              <a:t>Study objective (JCOG1113: Abstract </a:t>
            </a:r>
            <a:r>
              <a:rPr lang="en-GB" b="1" dirty="0"/>
              <a:t>4014 </a:t>
            </a:r>
            <a:r>
              <a:rPr lang="en-GB" b="1" dirty="0" smtClean="0"/>
              <a:t>– Ueno M, et al)</a:t>
            </a:r>
          </a:p>
          <a:p>
            <a:r>
              <a:rPr lang="en-GB" b="1" dirty="0" smtClean="0"/>
              <a:t>To compare the efficacy and safety of gemcitabine + S-1 vs. gemcitabine + cisplatin in patients with advanced biliary tract cancer</a:t>
            </a:r>
          </a:p>
          <a:p>
            <a:pPr marL="0" indent="0">
              <a:spcBef>
                <a:spcPts val="1200"/>
              </a:spcBef>
              <a:buNone/>
            </a:pPr>
            <a:r>
              <a:rPr lang="en-GB" b="1" dirty="0" smtClean="0"/>
              <a:t>Study design</a:t>
            </a:r>
          </a:p>
          <a:p>
            <a:r>
              <a:rPr lang="en-GB" dirty="0" smtClean="0"/>
              <a:t>Patients (n=354) were randomised (1:1) to receive gemcitabine* + cisplatin</a:t>
            </a:r>
            <a:r>
              <a:rPr lang="en-GB" baseline="30000" dirty="0" smtClean="0"/>
              <a:t>†</a:t>
            </a:r>
            <a:r>
              <a:rPr lang="en-GB" dirty="0" smtClean="0"/>
              <a:t> vs. gemcitabine* + S-1</a:t>
            </a:r>
            <a:r>
              <a:rPr lang="en-GB" baseline="30000" dirty="0" smtClean="0"/>
              <a:t>‡</a:t>
            </a:r>
          </a:p>
          <a:p>
            <a:pPr marL="0" indent="0">
              <a:spcBef>
                <a:spcPts val="1200"/>
              </a:spcBef>
              <a:buNone/>
            </a:pPr>
            <a:r>
              <a:rPr lang="en-GB" b="1" dirty="0" smtClean="0"/>
              <a:t>Key results</a:t>
            </a:r>
          </a:p>
          <a:p>
            <a:endParaRPr lang="en-GB" b="1" dirty="0" smtClean="0"/>
          </a:p>
          <a:p>
            <a:endParaRPr lang="en-GB" b="1" dirty="0"/>
          </a:p>
          <a:p>
            <a:endParaRPr lang="en-GB" b="1" dirty="0" smtClean="0"/>
          </a:p>
          <a:p>
            <a:pPr marL="0" indent="0">
              <a:buNone/>
            </a:pPr>
            <a:endParaRPr lang="en-GB" b="1" dirty="0" smtClean="0"/>
          </a:p>
          <a:p>
            <a:endParaRPr lang="en-GB" dirty="0" smtClean="0"/>
          </a:p>
          <a:p>
            <a:endParaRPr lang="en-GB" dirty="0" smtClean="0"/>
          </a:p>
          <a:p>
            <a:r>
              <a:rPr lang="en-GB" dirty="0" smtClean="0"/>
              <a:t>Clinically significant AEs were observed in 35.1 vs. 29.9% of patients in gemcitabine + cisplatin vs. gemcitabine + S-1, respectively</a:t>
            </a:r>
            <a:endParaRPr lang="en-US" dirty="0"/>
          </a:p>
        </p:txBody>
      </p:sp>
      <p:sp>
        <p:nvSpPr>
          <p:cNvPr id="4" name="Text Placeholder 3"/>
          <p:cNvSpPr>
            <a:spLocks noGrp="1"/>
          </p:cNvSpPr>
          <p:nvPr>
            <p:ph type="body" sz="quarter" idx="10"/>
          </p:nvPr>
        </p:nvSpPr>
        <p:spPr/>
        <p:txBody>
          <a:bodyPr/>
          <a:lstStyle/>
          <a:p>
            <a:r>
              <a:rPr lang="en-GB" dirty="0" smtClean="0"/>
              <a:t>*1000 mg/m</a:t>
            </a:r>
            <a:r>
              <a:rPr lang="en-GB" baseline="30000" dirty="0" smtClean="0"/>
              <a:t>2</a:t>
            </a:r>
            <a:r>
              <a:rPr lang="en-GB" dirty="0" smtClean="0"/>
              <a:t> on d1,8; </a:t>
            </a:r>
            <a:r>
              <a:rPr lang="en-GB" baseline="30000" dirty="0" smtClean="0"/>
              <a:t>†</a:t>
            </a:r>
            <a:r>
              <a:rPr lang="en-GB" dirty="0" smtClean="0"/>
              <a:t>25 mg/m</a:t>
            </a:r>
            <a:r>
              <a:rPr lang="en-GB" baseline="30000" dirty="0" smtClean="0"/>
              <a:t>2</a:t>
            </a:r>
            <a:r>
              <a:rPr lang="en-GB" dirty="0" smtClean="0"/>
              <a:t> on d1,8 q3w; </a:t>
            </a:r>
            <a:br>
              <a:rPr lang="en-GB" dirty="0" smtClean="0"/>
            </a:br>
            <a:r>
              <a:rPr lang="en-GB" baseline="30000" dirty="0" smtClean="0"/>
              <a:t>‡</a:t>
            </a:r>
            <a:r>
              <a:rPr lang="en-GB" dirty="0" smtClean="0"/>
              <a:t>60, 80, and 100 mg/body/day on d1–14 q3w</a:t>
            </a:r>
            <a:endParaRPr lang="en-GB" dirty="0"/>
          </a:p>
        </p:txBody>
      </p:sp>
      <p:sp>
        <p:nvSpPr>
          <p:cNvPr id="5" name="Text Placeholder 4"/>
          <p:cNvSpPr>
            <a:spLocks noGrp="1"/>
          </p:cNvSpPr>
          <p:nvPr>
            <p:ph type="body" sz="quarter" idx="11"/>
          </p:nvPr>
        </p:nvSpPr>
        <p:spPr/>
        <p:txBody>
          <a:bodyPr/>
          <a:lstStyle/>
          <a:p>
            <a:r>
              <a:rPr lang="en-GB" dirty="0"/>
              <a:t>Ueno M,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a:t>
            </a:r>
            <a:r>
              <a:rPr lang="en-GB" dirty="0" err="1" smtClean="0"/>
              <a:t>abstr</a:t>
            </a:r>
            <a:r>
              <a:rPr lang="en-GB" dirty="0" smtClean="0"/>
              <a:t> 4014</a:t>
            </a:r>
            <a:br>
              <a:rPr lang="en-GB" dirty="0" smtClean="0"/>
            </a:br>
            <a:r>
              <a:rPr lang="en-GB" dirty="0" err="1" smtClean="0"/>
              <a:t>Bahary</a:t>
            </a:r>
            <a:r>
              <a:rPr lang="en-GB" dirty="0" smtClean="0"/>
              <a:t> </a:t>
            </a:r>
            <a:r>
              <a:rPr lang="en-GB" dirty="0"/>
              <a:t>N,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a:t>)</a:t>
            </a:r>
            <a:r>
              <a:rPr lang="en-GB" dirty="0" smtClean="0"/>
              <a:t>:</a:t>
            </a:r>
            <a:r>
              <a:rPr lang="en-GB" dirty="0" err="1" smtClean="0"/>
              <a:t>abstr</a:t>
            </a:r>
            <a:r>
              <a:rPr lang="en-GB" dirty="0" smtClean="0"/>
              <a:t> </a:t>
            </a:r>
            <a:r>
              <a:rPr lang="en-GB" dirty="0"/>
              <a:t>4015 </a:t>
            </a:r>
            <a:r>
              <a:rPr lang="en-GB" dirty="0" err="1"/>
              <a:t>Picozzi</a:t>
            </a:r>
            <a:r>
              <a:rPr lang="en-GB" dirty="0"/>
              <a:t> VJ,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a:t>
            </a:r>
            <a:r>
              <a:rPr lang="en-GB" dirty="0" err="1" smtClean="0"/>
              <a:t>abstr</a:t>
            </a:r>
            <a:r>
              <a:rPr lang="en-GB" dirty="0" smtClean="0"/>
              <a:t> 4016</a:t>
            </a:r>
            <a:endParaRPr lang="en-US" dirty="0"/>
          </a:p>
        </p:txBody>
      </p:sp>
      <p:graphicFrame>
        <p:nvGraphicFramePr>
          <p:cNvPr id="6" name="Table 5"/>
          <p:cNvGraphicFramePr>
            <a:graphicFrameLocks noGrp="1"/>
          </p:cNvGraphicFramePr>
          <p:nvPr>
            <p:extLst/>
          </p:nvPr>
        </p:nvGraphicFramePr>
        <p:xfrm>
          <a:off x="369888" y="3635021"/>
          <a:ext cx="8420100" cy="1554480"/>
        </p:xfrm>
        <a:graphic>
          <a:graphicData uri="http://schemas.openxmlformats.org/drawingml/2006/table">
            <a:tbl>
              <a:tblPr firstRow="1" bandRow="1">
                <a:tableStyleId>{69012ECD-51FC-41F1-AA8D-1B2483CD663E}</a:tableStyleId>
              </a:tblPr>
              <a:tblGrid>
                <a:gridCol w="1600011">
                  <a:extLst>
                    <a:ext uri="{9D8B030D-6E8A-4147-A177-3AD203B41FA5}">
                      <a16:colId xmlns:a16="http://schemas.microsoft.com/office/drawing/2014/main" xmlns="" val="20000"/>
                    </a:ext>
                  </a:extLst>
                </a:gridCol>
                <a:gridCol w="1905282">
                  <a:extLst>
                    <a:ext uri="{9D8B030D-6E8A-4147-A177-3AD203B41FA5}">
                      <a16:colId xmlns:a16="http://schemas.microsoft.com/office/drawing/2014/main" xmlns="" val="20001"/>
                    </a:ext>
                  </a:extLst>
                </a:gridCol>
                <a:gridCol w="1637098">
                  <a:extLst>
                    <a:ext uri="{9D8B030D-6E8A-4147-A177-3AD203B41FA5}">
                      <a16:colId xmlns:a16="http://schemas.microsoft.com/office/drawing/2014/main" xmlns="" val="20002"/>
                    </a:ext>
                  </a:extLst>
                </a:gridCol>
                <a:gridCol w="2441276">
                  <a:extLst>
                    <a:ext uri="{9D8B030D-6E8A-4147-A177-3AD203B41FA5}">
                      <a16:colId xmlns:a16="http://schemas.microsoft.com/office/drawing/2014/main" xmlns="" val="20003"/>
                    </a:ext>
                  </a:extLst>
                </a:gridCol>
                <a:gridCol w="836433">
                  <a:extLst>
                    <a:ext uri="{9D8B030D-6E8A-4147-A177-3AD203B41FA5}">
                      <a16:colId xmlns:a16="http://schemas.microsoft.com/office/drawing/2014/main" xmlns="" val="20004"/>
                    </a:ext>
                  </a:extLst>
                </a:gridCol>
              </a:tblGrid>
              <a:tr h="4377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noProof="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Gemcitabine</a:t>
                      </a:r>
                      <a:r>
                        <a:rPr lang="en-GB" sz="1400" baseline="0" noProof="0" dirty="0" smtClean="0">
                          <a:solidFill>
                            <a:schemeClr val="tx2"/>
                          </a:solidFill>
                          <a:latin typeface="+mn-lt"/>
                          <a:cs typeface="Arial" pitchFamily="34" charset="0"/>
                        </a:rPr>
                        <a:t> + cisplatin (n=175)</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Gemcitabine</a:t>
                      </a:r>
                      <a:r>
                        <a:rPr lang="en-GB" sz="1400" baseline="0" noProof="0" dirty="0" smtClean="0">
                          <a:solidFill>
                            <a:schemeClr val="tx2"/>
                          </a:solidFill>
                          <a:latin typeface="+mn-lt"/>
                          <a:cs typeface="Arial" pitchFamily="34" charset="0"/>
                        </a:rPr>
                        <a:t> + </a:t>
                      </a:r>
                      <a:br>
                        <a:rPr lang="en-GB" sz="1400" baseline="0" noProof="0" dirty="0" smtClean="0">
                          <a:solidFill>
                            <a:schemeClr val="tx2"/>
                          </a:solidFill>
                          <a:latin typeface="+mn-lt"/>
                          <a:cs typeface="Arial" pitchFamily="34" charset="0"/>
                        </a:rPr>
                      </a:br>
                      <a:r>
                        <a:rPr lang="en-GB" sz="1400" baseline="0" noProof="0" dirty="0" smtClean="0">
                          <a:solidFill>
                            <a:schemeClr val="tx2"/>
                          </a:solidFill>
                          <a:latin typeface="+mn-lt"/>
                          <a:cs typeface="Arial" pitchFamily="34" charset="0"/>
                        </a:rPr>
                        <a:t>S-1 (n=179)</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HR</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mn-lt"/>
                          <a:cs typeface="Arial" pitchFamily="34" charset="0"/>
                        </a:rPr>
                        <a:t>p-value</a:t>
                      </a:r>
                      <a:endParaRPr lang="en-GB" sz="1400" noProof="0" dirty="0">
                        <a:solidFill>
                          <a:schemeClr val="tx2"/>
                        </a:solidFill>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37726">
                <a:tc>
                  <a:txBody>
                    <a:bodyPr/>
                    <a:lstStyle/>
                    <a:p>
                      <a:r>
                        <a:rPr lang="en-GB" sz="1400" noProof="0" dirty="0" smtClean="0">
                          <a:solidFill>
                            <a:schemeClr val="tx1"/>
                          </a:solidFill>
                          <a:latin typeface="+mn-lt"/>
                          <a:cs typeface="Arial" pitchFamily="34" charset="0"/>
                        </a:rPr>
                        <a:t>Median OS,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13.4 (12.4, 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chemeClr val="tx1"/>
                          </a:solidFill>
                          <a:latin typeface="+mn-lt"/>
                          <a:cs typeface="Arial" pitchFamily="34" charset="0"/>
                        </a:rPr>
                        <a:t>15.1 (12.2, 16.4)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0.945 (90%CI 0.777, 1.149)</a:t>
                      </a:r>
                      <a:endParaRPr lang="en-GB" sz="1400" dirty="0" smtClean="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0.0459</a:t>
                      </a:r>
                      <a:endParaRPr lang="en-GB" sz="1400" dirty="0" smtClean="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437726">
                <a:tc>
                  <a:txBody>
                    <a:bodyPr/>
                    <a:lstStyle/>
                    <a:p>
                      <a:r>
                        <a:rPr lang="en-GB" sz="1400" noProof="0" dirty="0" smtClean="0">
                          <a:solidFill>
                            <a:schemeClr val="tx1"/>
                          </a:solidFill>
                          <a:latin typeface="+mn-lt"/>
                          <a:cs typeface="Arial" pitchFamily="34" charset="0"/>
                        </a:rPr>
                        <a:t>Median PFS,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solidFill>
                            <a:schemeClr val="tx1"/>
                          </a:solidFill>
                          <a:latin typeface="+mn-lt"/>
                          <a:cs typeface="Arial" pitchFamily="34" charset="0"/>
                        </a:rPr>
                        <a:t>5.8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solidFill>
                            <a:schemeClr val="tx1"/>
                          </a:solidFill>
                          <a:latin typeface="+mn-lt"/>
                          <a:cs typeface="Arial" pitchFamily="34" charset="0"/>
                        </a:rPr>
                        <a:t>6.8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solidFill>
                            <a:schemeClr val="tx1"/>
                          </a:solidFill>
                          <a:latin typeface="+mn-lt"/>
                          <a:cs typeface="Arial" pitchFamily="34" charset="0"/>
                        </a:rPr>
                        <a:t>0.86 (95%CI 0.70,</a:t>
                      </a:r>
                      <a:r>
                        <a:rPr lang="en-GB" sz="1400" baseline="0" noProof="0" dirty="0" smtClean="0">
                          <a:solidFill>
                            <a:schemeClr val="tx1"/>
                          </a:solidFill>
                          <a:latin typeface="+mn-lt"/>
                          <a:cs typeface="Arial" pitchFamily="34" charset="0"/>
                        </a:rPr>
                        <a:t> </a:t>
                      </a:r>
                      <a:r>
                        <a:rPr lang="en-GB" sz="1400" noProof="0" dirty="0" smtClean="0">
                          <a:solidFill>
                            <a:schemeClr val="tx1"/>
                          </a:solidFill>
                          <a:latin typeface="+mn-lt"/>
                          <a:cs typeface="Arial" pitchFamily="34" charset="0"/>
                        </a:rPr>
                        <a:t>1.07)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noProof="0" dirty="0" smtClean="0">
                          <a:solidFill>
                            <a:schemeClr val="tx1"/>
                          </a:solidFill>
                          <a:latin typeface="+mn-lt"/>
                          <a:cs typeface="Arial"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69802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Moving </a:t>
            </a:r>
            <a:r>
              <a:rPr lang="en-US" sz="1800" dirty="0"/>
              <a:t>Beyond Gemcitabine Therapy in Pancreatic and Biliary Cancers</a:t>
            </a:r>
            <a:r>
              <a:rPr lang="en-US" sz="1800" dirty="0" smtClean="0"/>
              <a:t>? </a:t>
            </a:r>
            <a:br>
              <a:rPr lang="en-US" sz="1800" dirty="0" smtClean="0"/>
            </a:br>
            <a:r>
              <a:rPr lang="en-US" sz="1800" dirty="0" smtClean="0"/>
              <a:t>Discussant – Shroff RT</a:t>
            </a:r>
            <a:endParaRPr lang="en-US" sz="1800" dirty="0"/>
          </a:p>
        </p:txBody>
      </p:sp>
      <p:sp>
        <p:nvSpPr>
          <p:cNvPr id="3" name="Content Placeholder 2"/>
          <p:cNvSpPr>
            <a:spLocks noGrp="1"/>
          </p:cNvSpPr>
          <p:nvPr>
            <p:ph idx="1"/>
          </p:nvPr>
        </p:nvSpPr>
        <p:spPr>
          <a:xfrm>
            <a:off x="365124" y="1254035"/>
            <a:ext cx="8539033" cy="4257418"/>
          </a:xfrm>
        </p:spPr>
        <p:txBody>
          <a:bodyPr/>
          <a:lstStyle/>
          <a:p>
            <a:pPr marL="0" indent="0">
              <a:buNone/>
            </a:pPr>
            <a:r>
              <a:rPr lang="en-GB" b="1" dirty="0" smtClean="0"/>
              <a:t>Study objective (Abstract </a:t>
            </a:r>
            <a:r>
              <a:rPr lang="en-GB" b="1" dirty="0"/>
              <a:t>4015 – </a:t>
            </a:r>
            <a:r>
              <a:rPr lang="en-GB" b="1" dirty="0" err="1" smtClean="0"/>
              <a:t>Bahary</a:t>
            </a:r>
            <a:r>
              <a:rPr lang="en-GB" b="1" dirty="0" smtClean="0"/>
              <a:t> N, et al)</a:t>
            </a:r>
          </a:p>
          <a:p>
            <a:r>
              <a:rPr lang="en-GB" b="1" dirty="0" smtClean="0"/>
              <a:t>To evaluate the efficacy and safety of 1L indoximod + gemcitabine and nab-paclitaxel in treatment-naïve patients with metastatic pancreatic cancer</a:t>
            </a:r>
          </a:p>
          <a:p>
            <a:pPr marL="0" indent="0">
              <a:spcBef>
                <a:spcPts val="1200"/>
              </a:spcBef>
              <a:buNone/>
            </a:pPr>
            <a:r>
              <a:rPr lang="en-GB" b="1" dirty="0" smtClean="0"/>
              <a:t>Study design</a:t>
            </a:r>
          </a:p>
          <a:p>
            <a:r>
              <a:rPr lang="en-GB" dirty="0" smtClean="0"/>
              <a:t>Patients (n=181) received indoximod* + gemcitabine</a:t>
            </a:r>
            <a:r>
              <a:rPr lang="en-GB" baseline="30000" dirty="0" smtClean="0"/>
              <a:t>†</a:t>
            </a:r>
            <a:r>
              <a:rPr lang="en-GB" dirty="0" smtClean="0"/>
              <a:t> and nab-paclitaxel</a:t>
            </a:r>
            <a:r>
              <a:rPr lang="en-GB" baseline="30000" dirty="0" smtClean="0"/>
              <a:t>‡</a:t>
            </a:r>
          </a:p>
          <a:p>
            <a:pPr marL="0" indent="0">
              <a:spcBef>
                <a:spcPts val="1200"/>
              </a:spcBef>
              <a:buNone/>
            </a:pPr>
            <a:r>
              <a:rPr lang="en-GB" b="1" dirty="0" smtClean="0"/>
              <a:t>Key results</a:t>
            </a:r>
          </a:p>
          <a:p>
            <a:endParaRPr lang="en-GB" b="1" dirty="0" smtClean="0"/>
          </a:p>
          <a:p>
            <a:endParaRPr lang="en-GB" b="1" dirty="0"/>
          </a:p>
          <a:p>
            <a:endParaRPr lang="en-GB" b="1" dirty="0" smtClean="0"/>
          </a:p>
          <a:p>
            <a:pPr marL="0" indent="0">
              <a:buNone/>
            </a:pPr>
            <a:endParaRPr lang="en-GB" b="1" dirty="0" smtClean="0"/>
          </a:p>
          <a:p>
            <a:pPr marL="0" indent="0">
              <a:buNone/>
            </a:pPr>
            <a:endParaRPr lang="en-GB" dirty="0" smtClean="0"/>
          </a:p>
          <a:p>
            <a:pPr>
              <a:spcBef>
                <a:spcPts val="1200"/>
              </a:spcBef>
            </a:pPr>
            <a:r>
              <a:rPr lang="en-GB" dirty="0" smtClean="0"/>
              <a:t>A statistically significant higher CD8:FOXp3 T-cell ratio was observed following treatment</a:t>
            </a:r>
            <a:endParaRPr lang="en-US" dirty="0"/>
          </a:p>
        </p:txBody>
      </p:sp>
      <p:sp>
        <p:nvSpPr>
          <p:cNvPr id="4" name="Text Placeholder 3"/>
          <p:cNvSpPr>
            <a:spLocks noGrp="1"/>
          </p:cNvSpPr>
          <p:nvPr>
            <p:ph type="body" sz="quarter" idx="10"/>
          </p:nvPr>
        </p:nvSpPr>
        <p:spPr/>
        <p:txBody>
          <a:bodyPr/>
          <a:lstStyle/>
          <a:p>
            <a:r>
              <a:rPr lang="en-GB" dirty="0" smtClean="0"/>
              <a:t>*1200 mg orally twice daily continuously; </a:t>
            </a:r>
            <a:r>
              <a:rPr lang="en-GB" baseline="30000" dirty="0" smtClean="0"/>
              <a:t>†</a:t>
            </a:r>
            <a:r>
              <a:rPr lang="en-GB" dirty="0" smtClean="0"/>
              <a:t>1000 mg/m</a:t>
            </a:r>
            <a:r>
              <a:rPr lang="en-GB" baseline="30000" dirty="0" smtClean="0"/>
              <a:t>2</a:t>
            </a:r>
            <a:r>
              <a:rPr lang="en-GB" dirty="0" smtClean="0"/>
              <a:t> iv; </a:t>
            </a:r>
            <a:r>
              <a:rPr lang="en-GB" baseline="30000" dirty="0" smtClean="0"/>
              <a:t>‡</a:t>
            </a:r>
            <a:r>
              <a:rPr lang="en-GB" dirty="0" smtClean="0"/>
              <a:t>125 mg/m</a:t>
            </a:r>
            <a:r>
              <a:rPr lang="en-GB" baseline="30000" dirty="0" smtClean="0"/>
              <a:t>2</a:t>
            </a:r>
            <a:r>
              <a:rPr lang="en-GB" dirty="0" smtClean="0"/>
              <a:t> iv on d1,8, 15 of a 4-week cycle</a:t>
            </a:r>
            <a:endParaRPr lang="en-GB" baseline="30000" dirty="0"/>
          </a:p>
        </p:txBody>
      </p:sp>
      <p:sp>
        <p:nvSpPr>
          <p:cNvPr id="5" name="Text Placeholder 4"/>
          <p:cNvSpPr>
            <a:spLocks noGrp="1"/>
          </p:cNvSpPr>
          <p:nvPr>
            <p:ph type="body" sz="quarter" idx="11"/>
          </p:nvPr>
        </p:nvSpPr>
        <p:spPr/>
        <p:txBody>
          <a:bodyPr/>
          <a:lstStyle/>
          <a:p>
            <a:r>
              <a:rPr lang="en-GB" dirty="0"/>
              <a:t>Ueno M,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4014</a:t>
            </a:r>
            <a:br>
              <a:rPr lang="en-GB" dirty="0"/>
            </a:br>
            <a:r>
              <a:rPr lang="en-GB" dirty="0" err="1"/>
              <a:t>Bahary</a:t>
            </a:r>
            <a:r>
              <a:rPr lang="en-GB" dirty="0"/>
              <a:t> N,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4015 </a:t>
            </a:r>
            <a:r>
              <a:rPr lang="en-GB" dirty="0" err="1"/>
              <a:t>Picozzi</a:t>
            </a:r>
            <a:r>
              <a:rPr lang="en-GB" dirty="0"/>
              <a:t> VJ,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612222228"/>
              </p:ext>
            </p:extLst>
          </p:nvPr>
        </p:nvGraphicFramePr>
        <p:xfrm>
          <a:off x="361950" y="3355709"/>
          <a:ext cx="8420099" cy="1432560"/>
        </p:xfrm>
        <a:graphic>
          <a:graphicData uri="http://schemas.openxmlformats.org/drawingml/2006/table">
            <a:tbl>
              <a:tblPr firstRow="1" bandRow="1">
                <a:tableStyleId>{69012ECD-51FC-41F1-AA8D-1B2483CD663E}</a:tableStyleId>
              </a:tblPr>
              <a:tblGrid>
                <a:gridCol w="2568627">
                  <a:extLst>
                    <a:ext uri="{9D8B030D-6E8A-4147-A177-3AD203B41FA5}">
                      <a16:colId xmlns:a16="http://schemas.microsoft.com/office/drawing/2014/main" xmlns="" val="20000"/>
                    </a:ext>
                  </a:extLst>
                </a:gridCol>
                <a:gridCol w="2690734">
                  <a:extLst>
                    <a:ext uri="{9D8B030D-6E8A-4147-A177-3AD203B41FA5}">
                      <a16:colId xmlns:a16="http://schemas.microsoft.com/office/drawing/2014/main" xmlns="" val="20001"/>
                    </a:ext>
                  </a:extLst>
                </a:gridCol>
                <a:gridCol w="3160738">
                  <a:extLst>
                    <a:ext uri="{9D8B030D-6E8A-4147-A177-3AD203B41FA5}">
                      <a16:colId xmlns:a16="http://schemas.microsoft.com/office/drawing/2014/main" xmlns="" val="20002"/>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lang="en-GB" sz="1400" kern="1200" noProof="0" dirty="0">
                        <a:solidFill>
                          <a:schemeClr val="tx1"/>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Efficacy evaluable population (n=77)</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Efficacy evaluable</a:t>
                      </a:r>
                      <a:r>
                        <a:rPr lang="en-GB" sz="1400" b="1" kern="1200" baseline="0" dirty="0" smtClean="0">
                          <a:solidFill>
                            <a:schemeClr val="tx2"/>
                          </a:solidFill>
                          <a:latin typeface="+mn-lt"/>
                          <a:ea typeface="+mn-ea"/>
                          <a:cs typeface="Arial" pitchFamily="34" charset="0"/>
                        </a:rPr>
                        <a:t> + biopsy cohort (n=104)</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9815">
                <a:tc>
                  <a:txBody>
                    <a:bodyPr/>
                    <a:lstStyle/>
                    <a:p>
                      <a:r>
                        <a:rPr lang="en-GB" sz="1400" noProof="0" dirty="0" smtClean="0">
                          <a:solidFill>
                            <a:schemeClr val="tx1"/>
                          </a:solidFill>
                          <a:latin typeface="+mn-lt"/>
                          <a:cs typeface="Arial" pitchFamily="34" charset="0"/>
                        </a:rPr>
                        <a:t>Median OS,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11.4 (9.4, 14.0)</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10.9 (8.9, 13.7)</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29815">
                <a:tc>
                  <a:txBody>
                    <a:bodyPr/>
                    <a:lstStyle/>
                    <a:p>
                      <a:r>
                        <a:rPr lang="en-GB" sz="1400" noProof="0" dirty="0" smtClean="0">
                          <a:solidFill>
                            <a:schemeClr val="tx1"/>
                          </a:solidFill>
                          <a:latin typeface="+mn-lt"/>
                          <a:cs typeface="Arial" pitchFamily="34" charset="0"/>
                        </a:rPr>
                        <a:t>Median PFS,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kern="1200" dirty="0" smtClean="0">
                          <a:solidFill>
                            <a:schemeClr val="tx1"/>
                          </a:solidFill>
                          <a:latin typeface="+mn-lt"/>
                          <a:ea typeface="+mn-ea"/>
                          <a:cs typeface="Arial" pitchFamily="34" charset="0"/>
                        </a:rPr>
                        <a:t>6.0 (5.1, 7.4)</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kern="1200" dirty="0" smtClean="0">
                          <a:solidFill>
                            <a:schemeClr val="tx1"/>
                          </a:solidFill>
                          <a:latin typeface="+mn-lt"/>
                          <a:ea typeface="+mn-ea"/>
                          <a:cs typeface="Arial" pitchFamily="34" charset="0"/>
                        </a:rPr>
                        <a:t>5.8 (4.1, 7.3)</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29815">
                <a:tc>
                  <a:txBody>
                    <a:bodyPr/>
                    <a:lstStyle/>
                    <a:p>
                      <a:r>
                        <a:rPr lang="en-GB" sz="1400" noProof="0" dirty="0" smtClean="0">
                          <a:solidFill>
                            <a:schemeClr val="tx1"/>
                          </a:solidFill>
                          <a:latin typeface="+mn-lt"/>
                          <a:cs typeface="Arial" pitchFamily="34" charset="0"/>
                        </a:rPr>
                        <a:t>ORR,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33 (43)</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48 (46)</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073936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Moving </a:t>
            </a:r>
            <a:r>
              <a:rPr lang="en-US" sz="1800" dirty="0"/>
              <a:t>Beyond Gemcitabine Therapy in Pancreatic and Biliary Cancers</a:t>
            </a:r>
            <a:r>
              <a:rPr lang="en-US" sz="1800" dirty="0" smtClean="0"/>
              <a:t>? </a:t>
            </a:r>
            <a:br>
              <a:rPr lang="en-US" sz="1800" dirty="0" smtClean="0"/>
            </a:br>
            <a:r>
              <a:rPr lang="en-US" sz="1800" dirty="0" smtClean="0"/>
              <a:t>Discussant – Shroff RT</a:t>
            </a:r>
            <a:endParaRPr lang="en-US" sz="1800" dirty="0"/>
          </a:p>
        </p:txBody>
      </p:sp>
      <p:sp>
        <p:nvSpPr>
          <p:cNvPr id="3" name="Content Placeholder 2"/>
          <p:cNvSpPr>
            <a:spLocks noGrp="1"/>
          </p:cNvSpPr>
          <p:nvPr>
            <p:ph idx="1"/>
          </p:nvPr>
        </p:nvSpPr>
        <p:spPr>
          <a:xfrm>
            <a:off x="365124" y="1254035"/>
            <a:ext cx="8413751" cy="4683302"/>
          </a:xfrm>
        </p:spPr>
        <p:txBody>
          <a:bodyPr/>
          <a:lstStyle/>
          <a:p>
            <a:pPr marL="0" indent="0">
              <a:buNone/>
            </a:pPr>
            <a:r>
              <a:rPr lang="en-GB" b="1" dirty="0" smtClean="0"/>
              <a:t>Study objective (Abstract </a:t>
            </a:r>
            <a:r>
              <a:rPr lang="en-GB" b="1" dirty="0"/>
              <a:t>4016 – </a:t>
            </a:r>
            <a:r>
              <a:rPr lang="en-GB" b="1" dirty="0" err="1" smtClean="0"/>
              <a:t>Picozzi</a:t>
            </a:r>
            <a:r>
              <a:rPr lang="en-GB" b="1" dirty="0" smtClean="0"/>
              <a:t> VJ, et al)</a:t>
            </a:r>
          </a:p>
          <a:p>
            <a:r>
              <a:rPr lang="en-GB" b="1" dirty="0" smtClean="0"/>
              <a:t>To assess the efficacy and safety of 1L gemcitabine/nab-paclitaxel with or without pamrevlumab (an anti-CTGF human recombinant </a:t>
            </a:r>
            <a:r>
              <a:rPr lang="en-GB" b="1" dirty="0" err="1" smtClean="0"/>
              <a:t>mAb</a:t>
            </a:r>
            <a:r>
              <a:rPr lang="en-GB" b="1" dirty="0" smtClean="0"/>
              <a:t>) in patients with locally advanced, unresectable pancreatic cancer</a:t>
            </a:r>
          </a:p>
          <a:p>
            <a:pPr marL="0" indent="0">
              <a:spcBef>
                <a:spcPts val="1200"/>
              </a:spcBef>
              <a:buNone/>
            </a:pPr>
            <a:r>
              <a:rPr lang="en-GB" b="1" dirty="0" smtClean="0"/>
              <a:t>Study design</a:t>
            </a:r>
          </a:p>
          <a:p>
            <a:r>
              <a:rPr lang="en-GB" dirty="0" smtClean="0"/>
              <a:t>Patients (n=37) were randomised (2:1) to receive six cycles (28 days/cycle) of gemcitabine/nab-paclitaxel + pamrevlumab (n=24) vs. gemcitabine/nab-paclitaxel (n=13)</a:t>
            </a:r>
            <a:endParaRPr lang="en-GB" baseline="30000" dirty="0" smtClean="0"/>
          </a:p>
          <a:p>
            <a:pPr marL="0" indent="0">
              <a:spcBef>
                <a:spcPts val="1200"/>
              </a:spcBef>
              <a:buNone/>
            </a:pPr>
            <a:r>
              <a:rPr lang="en-GB" b="1" dirty="0" smtClean="0"/>
              <a:t>Key results</a:t>
            </a:r>
            <a:endParaRPr lang="en-GB" dirty="0" smtClean="0"/>
          </a:p>
          <a:p>
            <a:r>
              <a:rPr lang="en-GB" dirty="0" smtClean="0"/>
              <a:t>Resection or borderline resection was achieved in 20.8% and 7.7% of the gemcitabine/nab-paclitaxel + pamrevlumab vs. gemcitabine/nab-paclitaxel arms, respectively </a:t>
            </a:r>
          </a:p>
          <a:p>
            <a:r>
              <a:rPr lang="en-GB" dirty="0" smtClean="0"/>
              <a:t>OS in eligible vs. non-eligible patients was 27.7 (95%CI 15.01, NE) vs. 18.4 (10.68, 20.21) months (p=0.0766)</a:t>
            </a:r>
          </a:p>
          <a:p>
            <a:r>
              <a:rPr lang="en-GB" dirty="0"/>
              <a:t>OS in </a:t>
            </a:r>
            <a:r>
              <a:rPr lang="en-GB" dirty="0" smtClean="0"/>
              <a:t>resected </a:t>
            </a:r>
            <a:r>
              <a:rPr lang="en-GB" dirty="0"/>
              <a:t>vs. </a:t>
            </a:r>
            <a:r>
              <a:rPr lang="en-GB" dirty="0" smtClean="0"/>
              <a:t>non-resected </a:t>
            </a:r>
            <a:r>
              <a:rPr lang="en-GB" dirty="0"/>
              <a:t>patients was </a:t>
            </a:r>
            <a:r>
              <a:rPr lang="en-GB" dirty="0" smtClean="0"/>
              <a:t>NE </a:t>
            </a:r>
            <a:r>
              <a:rPr lang="en-GB" dirty="0"/>
              <a:t>(95%CI 15.01, NE) vs. </a:t>
            </a:r>
            <a:r>
              <a:rPr lang="en-GB" dirty="0" smtClean="0"/>
              <a:t>18.8 </a:t>
            </a:r>
            <a:r>
              <a:rPr lang="en-GB" dirty="0"/>
              <a:t>(</a:t>
            </a:r>
            <a:r>
              <a:rPr lang="en-GB" dirty="0" smtClean="0"/>
              <a:t>13.27, </a:t>
            </a:r>
            <a:r>
              <a:rPr lang="en-GB" dirty="0"/>
              <a:t>20.21) months (</a:t>
            </a:r>
            <a:r>
              <a:rPr lang="en-GB" dirty="0" smtClean="0"/>
              <a:t>p=0.0141)</a:t>
            </a:r>
            <a:endParaRPr lang="en-GB" dirty="0"/>
          </a:p>
        </p:txBody>
      </p:sp>
      <p:sp>
        <p:nvSpPr>
          <p:cNvPr id="4" name="Text Placeholder 3"/>
          <p:cNvSpPr>
            <a:spLocks noGrp="1"/>
          </p:cNvSpPr>
          <p:nvPr>
            <p:ph type="body" sz="quarter" idx="10"/>
          </p:nvPr>
        </p:nvSpPr>
        <p:spPr/>
        <p:txBody>
          <a:bodyPr/>
          <a:lstStyle/>
          <a:p>
            <a:r>
              <a:rPr lang="en-GB" dirty="0" smtClean="0"/>
              <a:t> </a:t>
            </a:r>
            <a:endParaRPr lang="en-GB" baseline="30000" dirty="0"/>
          </a:p>
        </p:txBody>
      </p:sp>
      <p:sp>
        <p:nvSpPr>
          <p:cNvPr id="5" name="Text Placeholder 4"/>
          <p:cNvSpPr>
            <a:spLocks noGrp="1"/>
          </p:cNvSpPr>
          <p:nvPr>
            <p:ph type="body" sz="quarter" idx="11"/>
          </p:nvPr>
        </p:nvSpPr>
        <p:spPr/>
        <p:txBody>
          <a:bodyPr/>
          <a:lstStyle/>
          <a:p>
            <a:r>
              <a:rPr lang="en-GB" dirty="0"/>
              <a:t>Ueno M,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4014</a:t>
            </a:r>
            <a:br>
              <a:rPr lang="en-GB" dirty="0"/>
            </a:br>
            <a:r>
              <a:rPr lang="en-GB" dirty="0" err="1"/>
              <a:t>Bahary</a:t>
            </a:r>
            <a:r>
              <a:rPr lang="en-GB" dirty="0"/>
              <a:t> N,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4015 </a:t>
            </a:r>
            <a:r>
              <a:rPr lang="en-GB" dirty="0" err="1"/>
              <a:t>Picozzi</a:t>
            </a:r>
            <a:r>
              <a:rPr lang="en-GB" dirty="0"/>
              <a:t> VJ,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4016</a:t>
            </a:r>
            <a:endParaRPr lang="en-US" dirty="0"/>
          </a:p>
        </p:txBody>
      </p:sp>
    </p:spTree>
    <p:extLst>
      <p:ext uri="{BB962C8B-B14F-4D97-AF65-F5344CB8AC3E}">
        <p14:creationId xmlns:p14="http://schemas.microsoft.com/office/powerpoint/2010/main" xmlns="" val="116050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Moving </a:t>
            </a:r>
            <a:r>
              <a:rPr lang="en-US" sz="1800" dirty="0"/>
              <a:t>Beyond Gemcitabine Therapy in Pancreatic and Biliary Cancers</a:t>
            </a:r>
            <a:r>
              <a:rPr lang="en-US" sz="1800" dirty="0" smtClean="0"/>
              <a:t>? </a:t>
            </a:r>
            <a:br>
              <a:rPr lang="en-US" sz="1800" dirty="0" smtClean="0"/>
            </a:br>
            <a:r>
              <a:rPr lang="en-US" sz="1800" dirty="0" smtClean="0"/>
              <a:t>Discussant – Shroff RT</a:t>
            </a:r>
            <a:endParaRPr lang="en-US" sz="1800" dirty="0"/>
          </a:p>
        </p:txBody>
      </p:sp>
      <p:sp>
        <p:nvSpPr>
          <p:cNvPr id="3" name="Content Placeholder 2"/>
          <p:cNvSpPr>
            <a:spLocks noGrp="1"/>
          </p:cNvSpPr>
          <p:nvPr>
            <p:ph idx="1"/>
          </p:nvPr>
        </p:nvSpPr>
        <p:spPr>
          <a:xfrm>
            <a:off x="365124" y="1254035"/>
            <a:ext cx="8413751" cy="4683302"/>
          </a:xfrm>
        </p:spPr>
        <p:txBody>
          <a:bodyPr/>
          <a:lstStyle/>
          <a:p>
            <a:pPr marL="0" indent="0">
              <a:buNone/>
            </a:pPr>
            <a:r>
              <a:rPr lang="en-GB" b="1" dirty="0"/>
              <a:t>Presenter’s take-home messages</a:t>
            </a:r>
          </a:p>
          <a:p>
            <a:r>
              <a:rPr lang="en-GB" b="1" dirty="0" smtClean="0"/>
              <a:t>Ueno et al. is the first phase 3 study in this patient population since ABC-02 and found that gemcitabine/S-1 was non-inferior to gemcitabine/cisplatin, with good tolerability and ease of administration</a:t>
            </a:r>
          </a:p>
          <a:p>
            <a:r>
              <a:rPr lang="en-GB" b="1" dirty="0" err="1" smtClean="0"/>
              <a:t>Bahary</a:t>
            </a:r>
            <a:r>
              <a:rPr lang="en-GB" b="1" dirty="0" smtClean="0"/>
              <a:t> et al. found that the addition of indoximod to gemcitabine/nab-paclitaxel did not significantly improve median OS, but there was some ORR activity – what are the next steps for </a:t>
            </a:r>
            <a:r>
              <a:rPr lang="en-GB" b="1" dirty="0" err="1" smtClean="0"/>
              <a:t>indoleamine</a:t>
            </a:r>
            <a:r>
              <a:rPr lang="en-GB" b="1" dirty="0" smtClean="0"/>
              <a:t> 2,3-dioxygenase inhibitors?</a:t>
            </a:r>
          </a:p>
          <a:p>
            <a:r>
              <a:rPr lang="en-GB" b="1" dirty="0" err="1" smtClean="0"/>
              <a:t>Picozzi</a:t>
            </a:r>
            <a:r>
              <a:rPr lang="en-GB" b="1" dirty="0" smtClean="0"/>
              <a:t> et al. found that the addition of pamrevlumab to gemcitabine/nab-paclitaxel may improve the potential for surgical exploration in locally advanced pancreatic cancer, but studies with a larger population size are required to confirm this</a:t>
            </a:r>
          </a:p>
        </p:txBody>
      </p:sp>
      <p:sp>
        <p:nvSpPr>
          <p:cNvPr id="4" name="Text Placeholder 3"/>
          <p:cNvSpPr>
            <a:spLocks noGrp="1"/>
          </p:cNvSpPr>
          <p:nvPr>
            <p:ph type="body" sz="quarter" idx="10"/>
          </p:nvPr>
        </p:nvSpPr>
        <p:spPr/>
        <p:txBody>
          <a:bodyPr/>
          <a:lstStyle/>
          <a:p>
            <a:r>
              <a:rPr lang="en-GB" dirty="0" smtClean="0"/>
              <a:t> </a:t>
            </a:r>
            <a:endParaRPr lang="en-GB" baseline="30000" dirty="0"/>
          </a:p>
        </p:txBody>
      </p:sp>
      <p:sp>
        <p:nvSpPr>
          <p:cNvPr id="5" name="Text Placeholder 4"/>
          <p:cNvSpPr>
            <a:spLocks noGrp="1"/>
          </p:cNvSpPr>
          <p:nvPr>
            <p:ph type="body" sz="quarter" idx="11"/>
          </p:nvPr>
        </p:nvSpPr>
        <p:spPr/>
        <p:txBody>
          <a:bodyPr/>
          <a:lstStyle/>
          <a:p>
            <a:r>
              <a:rPr lang="en-GB" dirty="0"/>
              <a:t>Ueno M,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4014</a:t>
            </a:r>
            <a:br>
              <a:rPr lang="en-GB" dirty="0"/>
            </a:br>
            <a:r>
              <a:rPr lang="en-GB" dirty="0" err="1"/>
              <a:t>Bahary</a:t>
            </a:r>
            <a:r>
              <a:rPr lang="en-GB" dirty="0"/>
              <a:t> N,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4015 </a:t>
            </a:r>
            <a:r>
              <a:rPr lang="en-GB" dirty="0" err="1"/>
              <a:t>Picozzi</a:t>
            </a:r>
            <a:r>
              <a:rPr lang="en-GB" dirty="0"/>
              <a:t> VJ, et al. J </a:t>
            </a:r>
            <a:r>
              <a:rPr lang="en-GB" dirty="0" err="1"/>
              <a:t>Clin</a:t>
            </a:r>
            <a:r>
              <a:rPr lang="en-GB" dirty="0"/>
              <a:t> </a:t>
            </a:r>
            <a:r>
              <a:rPr lang="en-GB" dirty="0" err="1"/>
              <a:t>Oncol</a:t>
            </a:r>
            <a:r>
              <a:rPr lang="en-GB" dirty="0"/>
              <a:t> 2018;36(</a:t>
            </a:r>
            <a:r>
              <a:rPr lang="en-GB" dirty="0" err="1"/>
              <a:t>suppl</a:t>
            </a:r>
            <a:r>
              <a:rPr lang="en-GB" dirty="0"/>
              <a:t>):</a:t>
            </a:r>
            <a:r>
              <a:rPr lang="en-GB" dirty="0" err="1"/>
              <a:t>abstr</a:t>
            </a:r>
            <a:r>
              <a:rPr lang="en-GB" dirty="0"/>
              <a:t> 4016</a:t>
            </a:r>
            <a:endParaRPr lang="en-US" dirty="0"/>
          </a:p>
        </p:txBody>
      </p:sp>
    </p:spTree>
    <p:extLst>
      <p:ext uri="{BB962C8B-B14F-4D97-AF65-F5344CB8AC3E}">
        <p14:creationId xmlns:p14="http://schemas.microsoft.com/office/powerpoint/2010/main" xmlns="" val="3986699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2575348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2018</a:t>
            </a:r>
          </a:p>
        </p:txBody>
      </p:sp>
      <p:sp>
        <p:nvSpPr>
          <p:cNvPr id="6" name="Content Placeholder 9"/>
          <p:cNvSpPr txBox="1">
            <a:spLocks/>
          </p:cNvSpPr>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10" name="Picture 9"/>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a:t>
            </a:r>
            <a:r>
              <a:rPr lang="en-GB" sz="1100" dirty="0" smtClean="0">
                <a:solidFill>
                  <a:srgbClr val="4D4D4D"/>
                </a:solidFill>
              </a:rPr>
              <a:t>, </a:t>
            </a:r>
            <a:r>
              <a:rPr lang="en-GB" sz="1100" dirty="0">
                <a:solidFill>
                  <a:srgbClr val="4D4D4D"/>
                </a:solidFill>
              </a:rPr>
              <a:t>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7" name="Picture 6"/>
          <p:cNvPicPr>
            <a:picLocks/>
          </p:cNvPicPr>
          <p:nvPr/>
        </p:nvPicPr>
        <p:blipFill rotWithShape="1">
          <a:blip r:embed="rId4" cstate="print">
            <a:extLst>
              <a:ext uri="{28A0092B-C50C-407E-A947-70E740481C1C}">
                <a14:useLocalDpi xmlns:a14="http://schemas.microsoft.com/office/drawing/2010/main" xmlns="" val="0"/>
              </a:ext>
            </a:extLst>
          </a:blip>
          <a:srcRect t="2449" b="14763"/>
          <a:stretch/>
        </p:blipFill>
        <p:spPr>
          <a:xfrm>
            <a:off x="6924996" y="1307743"/>
            <a:ext cx="603111" cy="723731"/>
          </a:xfrm>
          <a:prstGeom prst="rect">
            <a:avLst/>
          </a:prstGeom>
        </p:spPr>
      </p:pic>
      <p:pic>
        <p:nvPicPr>
          <p:cNvPr id="16" name="Picture 15"/>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xmlns="" val="0"/>
              </a:ext>
            </a:extLst>
          </a:blip>
          <a:srcRect t="5212" b="14357"/>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Ulrich </a:t>
                </a:r>
                <a:r>
                  <a:rPr lang="en-GB" sz="1100" b="1" dirty="0" err="1">
                    <a:solidFill>
                      <a:srgbClr val="4D4D4D"/>
                    </a:solidFill>
                  </a:rPr>
                  <a:t>Güller</a:t>
                </a:r>
                <a:r>
                  <a:rPr lang="en-GB" sz="1100" dirty="0">
                    <a:solidFill>
                      <a:srgbClr val="4D4D4D"/>
                    </a:solidFill>
                  </a:rPr>
                  <a:t>	Medical Oncology &amp; </a:t>
                </a:r>
                <a:r>
                  <a:rPr lang="en-GB" sz="1100" dirty="0" err="1">
                    <a:solidFill>
                      <a:srgbClr val="4D4D4D"/>
                    </a:solidFill>
                  </a:rPr>
                  <a:t>Hematology</a:t>
                </a:r>
                <a:r>
                  <a:rPr lang="en-GB" sz="1100" dirty="0">
                    <a:solidFill>
                      <a:srgbClr val="4D4D4D"/>
                    </a:solidFill>
                  </a:rPr>
                  <a:t>, </a:t>
                </a:r>
                <a:r>
                  <a:rPr lang="en-GB" sz="1100" dirty="0" err="1">
                    <a:solidFill>
                      <a:srgbClr val="4D4D4D"/>
                    </a:solidFill>
                  </a:rPr>
                  <a:t>Kantonsspital</a:t>
                </a:r>
                <a:r>
                  <a:rPr lang="en-GB" sz="1100" dirty="0">
                    <a:solidFill>
                      <a:srgbClr val="4D4D4D"/>
                    </a:solidFill>
                  </a:rPr>
                  <a:t> St </a:t>
                </a:r>
                <a:r>
                  <a:rPr lang="en-GB" sz="1100" dirty="0" err="1">
                    <a:solidFill>
                      <a:srgbClr val="4D4D4D"/>
                    </a:solidFill>
                  </a:rPr>
                  <a:t>Gallen</a:t>
                </a:r>
                <a:r>
                  <a:rPr lang="en-GB" sz="1100" dirty="0">
                    <a:solidFill>
                      <a:srgbClr val="4D4D4D"/>
                    </a:solidFill>
                  </a:rPr>
                  <a:t>, St </a:t>
                </a:r>
                <a:r>
                  <a:rPr lang="en-GB" sz="1100" dirty="0" err="1">
                    <a:solidFill>
                      <a:srgbClr val="4D4D4D"/>
                    </a:solidFill>
                  </a:rPr>
                  <a:t>Gallen</a:t>
                </a:r>
                <a:r>
                  <a:rPr lang="en-GB" sz="1100" dirty="0">
                    <a:solidFill>
                      <a:srgbClr val="4D4D4D"/>
                    </a:solidFill>
                  </a:rPr>
                  <a:t>, Switzerland</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8" cstate="print">
              <a:extLst>
                <a:ext uri="{28A0092B-C50C-407E-A947-70E740481C1C}">
                  <a14:useLocalDpi xmlns:a14="http://schemas.microsoft.com/office/drawing/2010/main" xmlns="" val="0"/>
                </a:ext>
              </a:extLst>
            </a:blip>
            <a:srcRect b="17216"/>
            <a:stretch/>
          </p:blipFill>
          <p:spPr>
            <a:xfrm>
              <a:off x="8201825" y="2819781"/>
              <a:ext cx="603110" cy="729886"/>
            </a:xfrm>
            <a:prstGeom prst="rect">
              <a:avLst/>
            </a:prstGeom>
          </p:spPr>
        </p:pic>
      </p:grpSp>
      <p:sp>
        <p:nvSpPr>
          <p:cNvPr id="5" name="Content Placeholder 9"/>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12" name="Picture 11"/>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p:cNvPicPr>
            <a:picLocks noChangeAspect="1"/>
          </p:cNvPicPr>
          <p:nvPr/>
        </p:nvPicPr>
        <p:blipFill rotWithShape="1">
          <a:blip r:embed="rId10" cstate="print">
            <a:extLst>
              <a:ext uri="{28A0092B-C50C-407E-A947-70E740481C1C}">
                <a14:useLocalDpi xmlns:a14="http://schemas.microsoft.com/office/drawing/2010/main" xmlns="" val="0"/>
              </a:ext>
            </a:extLst>
          </a:blip>
          <a:srcRect l="19305" t="10567" r="8517" b="24084"/>
          <a:stretch/>
        </p:blipFill>
        <p:spPr>
          <a:xfrm>
            <a:off x="8207839" y="3921781"/>
            <a:ext cx="586094" cy="707524"/>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6284884" y="1304114"/>
            <a:ext cx="587384" cy="727360"/>
          </a:xfrm>
          <a:prstGeom prst="rect">
            <a:avLst/>
          </a:prstGeom>
        </p:spPr>
      </p:pic>
      <p:pic>
        <p:nvPicPr>
          <p:cNvPr id="31" name="Picture 30"/>
          <p:cNvPicPr>
            <a:picLocks noChangeAspect="1"/>
          </p:cNvPicPr>
          <p:nvPr/>
        </p:nvPicPr>
        <p:blipFill rotWithShape="1">
          <a:blip r:embed="rId11" cstate="print">
            <a:extLst>
              <a:ext uri="{28A0092B-C50C-407E-A947-70E740481C1C}">
                <a14:useLocalDpi xmlns:a14="http://schemas.microsoft.com/office/drawing/2010/main" xmlns="" val="0"/>
              </a:ext>
            </a:extLst>
          </a:blip>
          <a:srcRect l="19785" r="29888" b="49999"/>
          <a:stretch/>
        </p:blipFill>
        <p:spPr>
          <a:xfrm>
            <a:off x="7546458" y="5031295"/>
            <a:ext cx="587384" cy="727360"/>
          </a:xfrm>
          <a:prstGeom prst="rect">
            <a:avLst/>
          </a:prstGeom>
        </p:spPr>
      </p:pic>
    </p:spTree>
    <p:extLst>
      <p:ext uri="{BB962C8B-B14F-4D97-AF65-F5344CB8AC3E}">
        <p14:creationId xmlns:p14="http://schemas.microsoft.com/office/powerpoint/2010/main" xmlns=""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REACH-2: A randomized, double-blind, placebo-controlled phase 3 study of ramucirumab versus placebo as second-line treatment in patients with advanced hepatocellular carcinoma (HCC) and elevated baseline alpha-fetoprotein (AFP) following first-line </a:t>
            </a:r>
            <a:r>
              <a:rPr lang="en-GB" dirty="0" smtClean="0"/>
              <a:t>sorafenib</a:t>
            </a:r>
            <a:r>
              <a:rPr lang="en-GB" dirty="0"/>
              <a:t> </a:t>
            </a:r>
            <a:r>
              <a:rPr lang="en-GB" dirty="0" smtClean="0"/>
              <a:t>– Zhu AX,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smtClean="0"/>
              <a:t>To assess the benefit of ramucirumab in patients with HCC and baseline AFP </a:t>
            </a:r>
            <a:r>
              <a:rPr lang="en-GB" dirty="0" smtClean="0">
                <a:latin typeface="Arial" panose="020B0604020202020204" pitchFamily="34" charset="0"/>
                <a:cs typeface="Arial" panose="020B0604020202020204" pitchFamily="34" charset="0"/>
              </a:rPr>
              <a:t>≥</a:t>
            </a:r>
            <a:r>
              <a:rPr lang="en-GB" dirty="0" smtClean="0"/>
              <a:t>400 ng/mL in the REACH-2 study</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Zhu AX,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4003</a:t>
            </a:r>
            <a:endParaRPr lang="fr-FR" dirty="0"/>
          </a:p>
        </p:txBody>
      </p:sp>
      <p:sp>
        <p:nvSpPr>
          <p:cNvPr id="7" name="Oval 14"/>
          <p:cNvSpPr>
            <a:spLocks noChangeArrowheads="1"/>
          </p:cNvSpPr>
          <p:nvPr/>
        </p:nvSpPr>
        <p:spPr bwMode="auto">
          <a:xfrm>
            <a:off x="4593608" y="35013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2</a:t>
            </a: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3" idx="1"/>
          </p:cNvCxnSpPr>
          <p:nvPr/>
        </p:nvCxnSpPr>
        <p:spPr bwMode="auto">
          <a:xfrm rot="5400000" flipH="1" flipV="1">
            <a:off x="4625884" y="2918025"/>
            <a:ext cx="842818" cy="3237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Content Placeholder 26"/>
          <p:cNvSpPr txBox="1">
            <a:spLocks/>
          </p:cNvSpPr>
          <p:nvPr/>
        </p:nvSpPr>
        <p:spPr bwMode="auto">
          <a:xfrm>
            <a:off x="5268856" y="3152009"/>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err="1" smtClean="0">
                <a:ln>
                  <a:noFill/>
                </a:ln>
                <a:solidFill>
                  <a:srgbClr val="4D4D4D"/>
                </a:solidFill>
                <a:effectLst/>
                <a:uLnTx/>
                <a:uFillTx/>
                <a:latin typeface="Arial"/>
                <a:ea typeface="+mn-ea"/>
                <a:cs typeface="Arial" charset="0"/>
              </a:rPr>
              <a:t>Macrovascular</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 invasion (yes vs. no)</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ECOG PS (0 vs. 1)</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Geographic region (Americas, Europe, Australia vs. Asia [except Japan] vs. Japan)</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1" name="AutoShape 19"/>
          <p:cNvCxnSpPr>
            <a:cxnSpLocks noChangeShapeType="1"/>
            <a:stCxn id="14" idx="3"/>
            <a:endCxn id="7" idx="2"/>
          </p:cNvCxnSpPr>
          <p:nvPr/>
        </p:nvCxnSpPr>
        <p:spPr bwMode="auto">
          <a:xfrm flipV="1">
            <a:off x="4452078" y="3793421"/>
            <a:ext cx="14153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16185" y="2658503"/>
            <a:ext cx="295319"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209181" y="2248134"/>
            <a:ext cx="250700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Ramucirumab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8 mg/kg iv q2w + BSC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(n=197)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65123" y="2258183"/>
            <a:ext cx="4086955"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HCC with BCLC stage C or B, refractory or unamenable to locoregional therapy</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Prior sorafenib </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Child-Pugh 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Baseline AFP ≥400 ng/mL</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ECOG PS 0–1</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n=292)</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9"/>
          <p:cNvSpPr txBox="1">
            <a:spLocks noChangeArrowheads="1"/>
          </p:cNvSpPr>
          <p:nvPr/>
        </p:nvSpPr>
        <p:spPr bwMode="auto">
          <a:xfrm>
            <a:off x="365124" y="546825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648200" y="546825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 TTP, ORR,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7" name="AutoShape 16"/>
          <p:cNvCxnSpPr>
            <a:cxnSpLocks noChangeShapeType="1"/>
            <a:stCxn id="7" idx="4"/>
            <a:endCxn id="20" idx="1"/>
          </p:cNvCxnSpPr>
          <p:nvPr/>
        </p:nvCxnSpPr>
        <p:spPr bwMode="auto">
          <a:xfrm rot="16200000" flipH="1">
            <a:off x="4660290" y="4310636"/>
            <a:ext cx="773904" cy="323673"/>
          </a:xfrm>
          <a:prstGeom prst="bentConnector2">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20" idx="3"/>
            <a:endCxn id="36" idx="1"/>
          </p:cNvCxnSpPr>
          <p:nvPr/>
        </p:nvCxnSpPr>
        <p:spPr bwMode="auto">
          <a:xfrm>
            <a:off x="7714604" y="4859425"/>
            <a:ext cx="296900"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5209079" y="4449057"/>
            <a:ext cx="2505525"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 + BSC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6" name="AutoShape 12"/>
          <p:cNvSpPr>
            <a:spLocks noChangeArrowheads="1"/>
          </p:cNvSpPr>
          <p:nvPr/>
        </p:nvSpPr>
        <p:spPr bwMode="auto">
          <a:xfrm>
            <a:off x="8011504" y="4550006"/>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669563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REACH-2: A randomized, double-blind, placebo-controlled phase 3 study of ramucirumab versus placebo as second-line treatment in patients with advanced hepatocellular carcinoma (HCC) and elevated baseline alpha-fetoprotein (AFP) following first-line </a:t>
            </a:r>
            <a:r>
              <a:rPr lang="en-GB" dirty="0" smtClean="0"/>
              <a:t>sorafenib</a:t>
            </a:r>
            <a:r>
              <a:rPr lang="en-GB" dirty="0"/>
              <a:t> </a:t>
            </a:r>
            <a:r>
              <a:rPr lang="en-GB" dirty="0" smtClean="0"/>
              <a:t>– Zhu AX,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Zhu AX,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4003</a:t>
            </a:r>
            <a:endParaRPr lang="fr-FR" dirty="0"/>
          </a:p>
        </p:txBody>
      </p:sp>
      <p:graphicFrame>
        <p:nvGraphicFramePr>
          <p:cNvPr id="7" name="Table 6"/>
          <p:cNvGraphicFramePr>
            <a:graphicFrameLocks noGrp="1"/>
          </p:cNvGraphicFramePr>
          <p:nvPr>
            <p:extLst/>
          </p:nvPr>
        </p:nvGraphicFramePr>
        <p:xfrm>
          <a:off x="4260018" y="2167475"/>
          <a:ext cx="3745225" cy="1329010"/>
        </p:xfrm>
        <a:graphic>
          <a:graphicData uri="http://schemas.openxmlformats.org/drawingml/2006/table">
            <a:tbl>
              <a:tblPr firstRow="1" bandRow="1">
                <a:tableStyleId>{2D5ABB26-0587-4C30-8999-92F81FD0307C}</a:tableStyleId>
              </a:tblPr>
              <a:tblGrid>
                <a:gridCol w="1236135">
                  <a:extLst>
                    <a:ext uri="{9D8B030D-6E8A-4147-A177-3AD203B41FA5}">
                      <a16:colId xmlns:a16="http://schemas.microsoft.com/office/drawing/2014/main" xmlns="" val="20000"/>
                    </a:ext>
                  </a:extLst>
                </a:gridCol>
                <a:gridCol w="1107440">
                  <a:extLst>
                    <a:ext uri="{9D8B030D-6E8A-4147-A177-3AD203B41FA5}">
                      <a16:colId xmlns:a16="http://schemas.microsoft.com/office/drawing/2014/main" xmlns="" val="20001"/>
                    </a:ext>
                  </a:extLst>
                </a:gridCol>
                <a:gridCol w="695301">
                  <a:extLst>
                    <a:ext uri="{9D8B030D-6E8A-4147-A177-3AD203B41FA5}">
                      <a16:colId xmlns:a16="http://schemas.microsoft.com/office/drawing/2014/main" xmlns="" val="20002"/>
                    </a:ext>
                  </a:extLst>
                </a:gridCol>
                <a:gridCol w="706349">
                  <a:extLst>
                    <a:ext uri="{9D8B030D-6E8A-4147-A177-3AD203B41FA5}">
                      <a16:colId xmlns:a16="http://schemas.microsoft.com/office/drawing/2014/main" xmlns="" val="20003"/>
                    </a:ext>
                  </a:extLst>
                </a:gridCol>
              </a:tblGrid>
              <a:tr h="280170">
                <a:tc>
                  <a:txBody>
                    <a:bodyPr/>
                    <a:lstStyle/>
                    <a:p>
                      <a:endParaRPr lang="en-US" sz="105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Ramucirumab</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Placebo</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p-value</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62210">
                <a:tc>
                  <a:txBody>
                    <a:bodyPr/>
                    <a:lstStyle/>
                    <a:p>
                      <a:r>
                        <a:rPr lang="en-US" sz="1050" dirty="0" err="1" smtClean="0"/>
                        <a:t>mOS</a:t>
                      </a:r>
                      <a:r>
                        <a:rPr lang="en-US" sz="1050" dirty="0" smtClean="0"/>
                        <a:t>, months</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8.5</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7.3</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1"/>
                  </a:ext>
                </a:extLst>
              </a:tr>
              <a:tr h="262210">
                <a:tc>
                  <a:txBody>
                    <a:bodyPr/>
                    <a:lstStyle/>
                    <a:p>
                      <a:pPr marL="85725" indent="0"/>
                      <a:r>
                        <a:rPr lang="en-US" sz="1050" dirty="0" smtClean="0"/>
                        <a:t>HR (95%CI)</a:t>
                      </a:r>
                      <a:endParaRPr lang="en-US" sz="1050" dirty="0"/>
                    </a:p>
                  </a:txBody>
                  <a:tcPr anchor="ctr">
                    <a:solidFill>
                      <a:schemeClr val="tx2"/>
                    </a:solidFill>
                  </a:tcPr>
                </a:tc>
                <a:tc gridSpan="2">
                  <a:txBody>
                    <a:bodyPr/>
                    <a:lstStyle/>
                    <a:p>
                      <a:pPr algn="ctr"/>
                      <a:r>
                        <a:rPr lang="en-US" sz="1050" dirty="0" smtClean="0"/>
                        <a:t>0.710 (0.531, 0.949)</a:t>
                      </a:r>
                      <a:endParaRPr lang="en-US" sz="1050" dirty="0"/>
                    </a:p>
                  </a:txBody>
                  <a:tcPr anchor="ctr">
                    <a:solidFill>
                      <a:schemeClr val="tx2"/>
                    </a:solidFill>
                  </a:tcPr>
                </a:tc>
                <a:tc hMerge="1">
                  <a:txBody>
                    <a:bodyPr/>
                    <a:lstStyle/>
                    <a:p>
                      <a:endParaRPr lang="en-US"/>
                    </a:p>
                  </a:txBody>
                  <a:tcPr/>
                </a:tc>
                <a:tc>
                  <a:txBody>
                    <a:bodyPr/>
                    <a:lstStyle/>
                    <a:p>
                      <a:pPr algn="ctr"/>
                      <a:r>
                        <a:rPr lang="en-US" sz="1050" dirty="0" smtClean="0"/>
                        <a:t>0.0199</a:t>
                      </a:r>
                      <a:endParaRPr lang="en-US" sz="1050" dirty="0"/>
                    </a:p>
                  </a:txBody>
                  <a:tcPr anchor="ctr">
                    <a:solidFill>
                      <a:schemeClr val="tx2"/>
                    </a:solidFill>
                  </a:tcPr>
                </a:tc>
                <a:extLst>
                  <a:ext uri="{0D108BD9-81ED-4DB2-BD59-A6C34878D82A}">
                    <a16:rowId xmlns:a16="http://schemas.microsoft.com/office/drawing/2014/main" xmlns="" val="10002"/>
                  </a:ext>
                </a:extLst>
              </a:tr>
              <a:tr h="262210">
                <a:tc>
                  <a:txBody>
                    <a:bodyPr/>
                    <a:lstStyle/>
                    <a:p>
                      <a:r>
                        <a:rPr lang="en-US" sz="1050" dirty="0" smtClean="0"/>
                        <a:t>12-month OS, %</a:t>
                      </a:r>
                      <a:endParaRPr lang="en-US" sz="1050" dirty="0"/>
                    </a:p>
                  </a:txBody>
                  <a:tcPr anchor="ctr">
                    <a:solidFill>
                      <a:schemeClr val="tx2"/>
                    </a:solidFill>
                  </a:tcPr>
                </a:tc>
                <a:tc>
                  <a:txBody>
                    <a:bodyPr/>
                    <a:lstStyle/>
                    <a:p>
                      <a:pPr algn="ctr"/>
                      <a:r>
                        <a:rPr lang="en-US" sz="1050" dirty="0" smtClean="0"/>
                        <a:t>36.8</a:t>
                      </a:r>
                      <a:endParaRPr lang="en-US" sz="1050" dirty="0"/>
                    </a:p>
                  </a:txBody>
                  <a:tcPr anchor="ctr">
                    <a:solidFill>
                      <a:schemeClr val="tx2"/>
                    </a:solidFill>
                  </a:tcPr>
                </a:tc>
                <a:tc>
                  <a:txBody>
                    <a:bodyPr/>
                    <a:lstStyle/>
                    <a:p>
                      <a:pPr algn="ctr"/>
                      <a:r>
                        <a:rPr lang="en-US" sz="1050" dirty="0" smtClean="0"/>
                        <a:t>30.3</a:t>
                      </a:r>
                      <a:endParaRPr lang="en-US" sz="1050" dirty="0"/>
                    </a:p>
                  </a:txBody>
                  <a:tcPr anchor="ctr">
                    <a:solidFill>
                      <a:schemeClr val="tx2"/>
                    </a:solidFill>
                  </a:tcPr>
                </a:tc>
                <a:tc>
                  <a:txBody>
                    <a:bodyPr/>
                    <a:lstStyle/>
                    <a:p>
                      <a:pPr algn="ctr"/>
                      <a:r>
                        <a:rPr lang="en-US" sz="1050" dirty="0" smtClean="0"/>
                        <a:t>0.293</a:t>
                      </a:r>
                      <a:endParaRPr lang="en-US" sz="1050" dirty="0"/>
                    </a:p>
                  </a:txBody>
                  <a:tcPr anchor="ctr">
                    <a:solidFill>
                      <a:schemeClr val="tx2"/>
                    </a:solidFill>
                  </a:tcPr>
                </a:tc>
                <a:extLst>
                  <a:ext uri="{0D108BD9-81ED-4DB2-BD59-A6C34878D82A}">
                    <a16:rowId xmlns:a16="http://schemas.microsoft.com/office/drawing/2014/main" xmlns="" val="10003"/>
                  </a:ext>
                </a:extLst>
              </a:tr>
              <a:tr h="2622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18-month OS, %</a:t>
                      </a:r>
                    </a:p>
                  </a:txBody>
                  <a:tcPr anchor="ctr">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dirty="0" smtClean="0"/>
                        <a:t>24.5</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dirty="0" smtClean="0"/>
                        <a:t>11.3</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dirty="0" smtClean="0"/>
                        <a:t>0.0187</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4"/>
                  </a:ext>
                </a:extLst>
              </a:tr>
            </a:tbl>
          </a:graphicData>
        </a:graphic>
      </p:graphicFrame>
      <p:sp>
        <p:nvSpPr>
          <p:cNvPr id="9" name="TextBox 8"/>
          <p:cNvSpPr txBox="1"/>
          <p:nvPr/>
        </p:nvSpPr>
        <p:spPr>
          <a:xfrm>
            <a:off x="892744" y="1473199"/>
            <a:ext cx="7112498"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OS</a:t>
            </a:r>
          </a:p>
        </p:txBody>
      </p:sp>
      <p:grpSp>
        <p:nvGrpSpPr>
          <p:cNvPr id="10" name="Group 9"/>
          <p:cNvGrpSpPr/>
          <p:nvPr/>
        </p:nvGrpSpPr>
        <p:grpSpPr>
          <a:xfrm>
            <a:off x="886664" y="1745636"/>
            <a:ext cx="7148593" cy="4520273"/>
            <a:chOff x="2314299" y="2306660"/>
            <a:chExt cx="4333529" cy="2858327"/>
          </a:xfrm>
        </p:grpSpPr>
        <p:grpSp>
          <p:nvGrpSpPr>
            <p:cNvPr id="11" name="Group 10"/>
            <p:cNvGrpSpPr/>
            <p:nvPr/>
          </p:nvGrpSpPr>
          <p:grpSpPr>
            <a:xfrm>
              <a:off x="2658963" y="2396465"/>
              <a:ext cx="3885487" cy="2125153"/>
              <a:chOff x="880955" y="2448719"/>
              <a:chExt cx="3885487" cy="2125153"/>
            </a:xfrm>
          </p:grpSpPr>
          <p:sp>
            <p:nvSpPr>
              <p:cNvPr id="29" name="Freeform 28"/>
              <p:cNvSpPr>
                <a:spLocks/>
              </p:cNvSpPr>
              <p:nvPr/>
            </p:nvSpPr>
            <p:spPr bwMode="auto">
              <a:xfrm>
                <a:off x="925514" y="2448720"/>
                <a:ext cx="3840928"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0" name="Line 6"/>
              <p:cNvSpPr>
                <a:spLocks noChangeShapeType="1"/>
              </p:cNvSpPr>
              <p:nvPr/>
            </p:nvSpPr>
            <p:spPr bwMode="auto">
              <a:xfrm>
                <a:off x="880955" y="244871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1" name="Line 7"/>
              <p:cNvSpPr>
                <a:spLocks noChangeShapeType="1"/>
              </p:cNvSpPr>
              <p:nvPr/>
            </p:nvSpPr>
            <p:spPr bwMode="auto">
              <a:xfrm>
                <a:off x="880955" y="286464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2" name="Line 8"/>
              <p:cNvSpPr>
                <a:spLocks noChangeShapeType="1"/>
              </p:cNvSpPr>
              <p:nvPr/>
            </p:nvSpPr>
            <p:spPr bwMode="auto">
              <a:xfrm>
                <a:off x="880955" y="328056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3" name="Line 9"/>
              <p:cNvSpPr>
                <a:spLocks noChangeShapeType="1"/>
              </p:cNvSpPr>
              <p:nvPr/>
            </p:nvSpPr>
            <p:spPr bwMode="auto">
              <a:xfrm>
                <a:off x="880955" y="369649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4" name="Line 10"/>
              <p:cNvSpPr>
                <a:spLocks noChangeShapeType="1"/>
              </p:cNvSpPr>
              <p:nvPr/>
            </p:nvSpPr>
            <p:spPr bwMode="auto">
              <a:xfrm>
                <a:off x="880955" y="411241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5" name="Line 11"/>
              <p:cNvSpPr>
                <a:spLocks noChangeShapeType="1"/>
              </p:cNvSpPr>
              <p:nvPr/>
            </p:nvSpPr>
            <p:spPr bwMode="auto">
              <a:xfrm>
                <a:off x="880955" y="452834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6" name="Line 12"/>
              <p:cNvSpPr>
                <a:spLocks noChangeShapeType="1"/>
              </p:cNvSpPr>
              <p:nvPr/>
            </p:nvSpPr>
            <p:spPr bwMode="auto">
              <a:xfrm>
                <a:off x="3058658"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7" name="Line 13"/>
              <p:cNvSpPr>
                <a:spLocks noChangeShapeType="1"/>
              </p:cNvSpPr>
              <p:nvPr/>
            </p:nvSpPr>
            <p:spPr bwMode="auto">
              <a:xfrm>
                <a:off x="2633071"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8" name="Line 14"/>
              <p:cNvSpPr>
                <a:spLocks noChangeShapeType="1"/>
              </p:cNvSpPr>
              <p:nvPr/>
            </p:nvSpPr>
            <p:spPr bwMode="auto">
              <a:xfrm>
                <a:off x="391064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 name="Line 15"/>
              <p:cNvSpPr>
                <a:spLocks noChangeShapeType="1"/>
              </p:cNvSpPr>
              <p:nvPr/>
            </p:nvSpPr>
            <p:spPr bwMode="auto">
              <a:xfrm>
                <a:off x="3485058"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 name="Line 17"/>
              <p:cNvSpPr>
                <a:spLocks noChangeShapeType="1"/>
              </p:cNvSpPr>
              <p:nvPr/>
            </p:nvSpPr>
            <p:spPr bwMode="auto">
              <a:xfrm>
                <a:off x="475930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 name="Line 18"/>
              <p:cNvSpPr>
                <a:spLocks noChangeShapeType="1"/>
              </p:cNvSpPr>
              <p:nvPr/>
            </p:nvSpPr>
            <p:spPr bwMode="auto">
              <a:xfrm>
                <a:off x="2205490"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 name="Line 19"/>
              <p:cNvSpPr>
                <a:spLocks noChangeShapeType="1"/>
              </p:cNvSpPr>
              <p:nvPr/>
            </p:nvSpPr>
            <p:spPr bwMode="auto">
              <a:xfrm>
                <a:off x="1778683"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 name="Line 20"/>
              <p:cNvSpPr>
                <a:spLocks noChangeShapeType="1"/>
              </p:cNvSpPr>
              <p:nvPr/>
            </p:nvSpPr>
            <p:spPr bwMode="auto">
              <a:xfrm>
                <a:off x="135371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4" name="Line 21"/>
              <p:cNvSpPr>
                <a:spLocks noChangeShapeType="1"/>
              </p:cNvSpPr>
              <p:nvPr/>
            </p:nvSpPr>
            <p:spPr bwMode="auto">
              <a:xfrm>
                <a:off x="92551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 name="Line 17"/>
              <p:cNvSpPr>
                <a:spLocks noChangeShapeType="1"/>
              </p:cNvSpPr>
              <p:nvPr/>
            </p:nvSpPr>
            <p:spPr bwMode="auto">
              <a:xfrm>
                <a:off x="4335260"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12" name="TextBox 11"/>
            <p:cNvSpPr txBox="1"/>
            <p:nvPr/>
          </p:nvSpPr>
          <p:spPr>
            <a:xfrm rot="16200000">
              <a:off x="2198978" y="3358302"/>
              <a:ext cx="398561" cy="16791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OS, %</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TextBox 12"/>
            <p:cNvSpPr txBox="1"/>
            <p:nvPr/>
          </p:nvSpPr>
          <p:spPr>
            <a:xfrm>
              <a:off x="4258823" y="4672837"/>
              <a:ext cx="673074" cy="17515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Time, months</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4" name="TextBox 13"/>
            <p:cNvSpPr txBox="1"/>
            <p:nvPr/>
          </p:nvSpPr>
          <p:spPr>
            <a:xfrm>
              <a:off x="2394853" y="2306660"/>
              <a:ext cx="266455" cy="17515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100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TextBox 14"/>
            <p:cNvSpPr txBox="1"/>
            <p:nvPr/>
          </p:nvSpPr>
          <p:spPr>
            <a:xfrm>
              <a:off x="2446355" y="2724139"/>
              <a:ext cx="214951" cy="17515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80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6" name="TextBox 15"/>
            <p:cNvSpPr txBox="1"/>
            <p:nvPr/>
          </p:nvSpPr>
          <p:spPr>
            <a:xfrm>
              <a:off x="2446355" y="3139879"/>
              <a:ext cx="214951" cy="17515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60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7" name="TextBox 16"/>
            <p:cNvSpPr txBox="1"/>
            <p:nvPr/>
          </p:nvSpPr>
          <p:spPr>
            <a:xfrm>
              <a:off x="2446355" y="3555619"/>
              <a:ext cx="214951" cy="17515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40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8" name="TextBox 17"/>
            <p:cNvSpPr txBox="1"/>
            <p:nvPr/>
          </p:nvSpPr>
          <p:spPr>
            <a:xfrm>
              <a:off x="2446355" y="3971359"/>
              <a:ext cx="214951" cy="17515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20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9" name="TextBox 18"/>
            <p:cNvSpPr txBox="1"/>
            <p:nvPr/>
          </p:nvSpPr>
          <p:spPr>
            <a:xfrm>
              <a:off x="2497859" y="4387099"/>
              <a:ext cx="163449" cy="175156"/>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20" name="TextBox 19"/>
            <p:cNvSpPr txBox="1"/>
            <p:nvPr/>
          </p:nvSpPr>
          <p:spPr>
            <a:xfrm>
              <a:off x="2575148" y="4522748"/>
              <a:ext cx="266454"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197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95</a:t>
              </a:r>
              <a:endParaRPr kumimoji="0" lang="en-GB" sz="1200" b="0" i="0" u="none" strike="noStrike" kern="1200" cap="none" spc="0" normalizeH="0" baseline="0" noProof="0" dirty="0">
                <a:ln>
                  <a:noFill/>
                </a:ln>
                <a:solidFill>
                  <a:srgbClr val="B2C0D8"/>
                </a:solidFill>
                <a:effectLst/>
                <a:uLnTx/>
                <a:uFillTx/>
                <a:latin typeface="Arial"/>
                <a:ea typeface="+mn-ea"/>
                <a:cs typeface="Arial"/>
              </a:endParaRPr>
            </a:p>
          </p:txBody>
        </p:sp>
        <p:sp>
          <p:nvSpPr>
            <p:cNvPr id="21" name="TextBox 20"/>
            <p:cNvSpPr txBox="1"/>
            <p:nvPr/>
          </p:nvSpPr>
          <p:spPr>
            <a:xfrm>
              <a:off x="2998185" y="4522748"/>
              <a:ext cx="266454"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172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76</a:t>
              </a:r>
              <a:endParaRPr kumimoji="0" lang="en-GB" sz="1200" b="0" i="0" u="none" strike="noStrike" kern="1200" cap="none" spc="0" normalizeH="0" baseline="0" noProof="0" dirty="0">
                <a:ln>
                  <a:noFill/>
                </a:ln>
                <a:solidFill>
                  <a:srgbClr val="B2C0D8"/>
                </a:solidFill>
                <a:effectLst/>
                <a:uLnTx/>
                <a:uFillTx/>
                <a:latin typeface="Arial"/>
                <a:ea typeface="+mn-ea"/>
                <a:cs typeface="Arial"/>
              </a:endParaRPr>
            </a:p>
          </p:txBody>
        </p:sp>
        <p:sp>
          <p:nvSpPr>
            <p:cNvPr id="22" name="TextBox 21"/>
            <p:cNvSpPr txBox="1"/>
            <p:nvPr/>
          </p:nvSpPr>
          <p:spPr>
            <a:xfrm>
              <a:off x="3425301" y="4522748"/>
              <a:ext cx="266454"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121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50</a:t>
              </a:r>
              <a:endParaRPr kumimoji="0" lang="en-GB" sz="1200" b="0" i="0" u="none" strike="noStrike" kern="1200" cap="none" spc="0" normalizeH="0" baseline="0" noProof="0" dirty="0">
                <a:ln>
                  <a:noFill/>
                </a:ln>
                <a:solidFill>
                  <a:srgbClr val="B2C0D8"/>
                </a:solidFill>
                <a:effectLst/>
                <a:uLnTx/>
                <a:uFillTx/>
                <a:latin typeface="Arial"/>
                <a:ea typeface="+mn-ea"/>
                <a:cs typeface="Arial"/>
              </a:endParaRPr>
            </a:p>
          </p:txBody>
        </p:sp>
        <p:sp>
          <p:nvSpPr>
            <p:cNvPr id="23" name="TextBox 22"/>
            <p:cNvSpPr txBox="1"/>
            <p:nvPr/>
          </p:nvSpPr>
          <p:spPr>
            <a:xfrm>
              <a:off x="3884772"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36</a:t>
              </a:r>
              <a:endParaRPr kumimoji="0" lang="en-GB" sz="1200" b="0" i="0" u="none" strike="noStrike" kern="1200" cap="none" spc="0" normalizeH="0" baseline="0" noProof="0" dirty="0">
                <a:ln>
                  <a:noFill/>
                </a:ln>
                <a:solidFill>
                  <a:srgbClr val="B2C0D8"/>
                </a:solidFill>
                <a:effectLst/>
                <a:uLnTx/>
                <a:uFillTx/>
                <a:latin typeface="Arial"/>
                <a:ea typeface="+mn-ea"/>
                <a:cs typeface="Arial"/>
              </a:endParaRPr>
            </a:p>
          </p:txBody>
        </p:sp>
        <p:sp>
          <p:nvSpPr>
            <p:cNvPr id="24" name="TextBox 23"/>
            <p:cNvSpPr txBox="1"/>
            <p:nvPr/>
          </p:nvSpPr>
          <p:spPr>
            <a:xfrm>
              <a:off x="4299873"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19</a:t>
              </a:r>
              <a:endParaRPr kumimoji="0" lang="en-GB" sz="1200" b="0" i="0" u="none" strike="noStrike" kern="1200" cap="none" spc="0" normalizeH="0" baseline="0" noProof="0" dirty="0">
                <a:ln>
                  <a:noFill/>
                </a:ln>
                <a:solidFill>
                  <a:srgbClr val="B2C0D8"/>
                </a:solidFill>
                <a:effectLst/>
                <a:uLnTx/>
                <a:uFillTx/>
                <a:latin typeface="Arial"/>
                <a:ea typeface="+mn-ea"/>
                <a:cs typeface="Arial"/>
              </a:endParaRPr>
            </a:p>
          </p:txBody>
        </p:sp>
        <p:sp>
          <p:nvSpPr>
            <p:cNvPr id="25" name="TextBox 24"/>
            <p:cNvSpPr txBox="1"/>
            <p:nvPr/>
          </p:nvSpPr>
          <p:spPr>
            <a:xfrm>
              <a:off x="4734925"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2C0D8"/>
                  </a:solidFill>
                  <a:effectLst/>
                  <a:uLnTx/>
                  <a:uFillTx/>
                  <a:latin typeface="Arial"/>
                  <a:ea typeface="+mn-ea"/>
                  <a:cs typeface="Arial"/>
                </a:rPr>
                <a:t>12</a:t>
              </a:r>
              <a:endParaRPr kumimoji="0" lang="en-GB" sz="1200" b="0" i="0" u="none" strike="noStrike" kern="1200" cap="none" spc="0" normalizeH="0" baseline="0" noProof="0" dirty="0">
                <a:ln>
                  <a:noFill/>
                </a:ln>
                <a:solidFill>
                  <a:srgbClr val="B2C0D8"/>
                </a:solidFill>
                <a:effectLst/>
                <a:uLnTx/>
                <a:uFillTx/>
                <a:latin typeface="Arial"/>
                <a:ea typeface="+mn-ea"/>
                <a:cs typeface="Arial"/>
              </a:endParaRPr>
            </a:p>
          </p:txBody>
        </p:sp>
        <p:sp>
          <p:nvSpPr>
            <p:cNvPr id="26" name="TextBox 25"/>
            <p:cNvSpPr txBox="1"/>
            <p:nvPr/>
          </p:nvSpPr>
          <p:spPr>
            <a:xfrm>
              <a:off x="5159335"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26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2C0D8"/>
                  </a:solidFill>
                  <a:effectLst/>
                  <a:uLnTx/>
                  <a:uFillTx/>
                  <a:latin typeface="Arial"/>
                  <a:ea typeface="+mn-ea"/>
                  <a:cs typeface="Arial"/>
                </a:rPr>
                <a:t>4</a:t>
              </a:r>
            </a:p>
          </p:txBody>
        </p:sp>
        <p:sp>
          <p:nvSpPr>
            <p:cNvPr id="27" name="TextBox 26"/>
            <p:cNvSpPr txBox="1"/>
            <p:nvPr/>
          </p:nvSpPr>
          <p:spPr>
            <a:xfrm>
              <a:off x="5579757"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14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2C0D8"/>
                  </a:solidFill>
                  <a:effectLst/>
                  <a:uLnTx/>
                  <a:uFillTx/>
                  <a:latin typeface="Arial"/>
                  <a:ea typeface="+mn-ea"/>
                  <a:cs typeface="Arial"/>
                </a:rPr>
                <a:t>1</a:t>
              </a:r>
            </a:p>
          </p:txBody>
        </p:sp>
        <p:sp>
          <p:nvSpPr>
            <p:cNvPr id="28" name="TextBox 27"/>
            <p:cNvSpPr txBox="1"/>
            <p:nvPr/>
          </p:nvSpPr>
          <p:spPr>
            <a:xfrm>
              <a:off x="6432877"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2C0D8"/>
                  </a:solidFill>
                  <a:effectLst/>
                  <a:uLnTx/>
                  <a:uFillTx/>
                  <a:latin typeface="Arial"/>
                  <a:ea typeface="+mn-ea"/>
                  <a:cs typeface="Arial"/>
                </a:rPr>
                <a:t>0</a:t>
              </a:r>
            </a:p>
          </p:txBody>
        </p:sp>
        <p:sp>
          <p:nvSpPr>
            <p:cNvPr id="46" name="TextBox 45"/>
            <p:cNvSpPr txBox="1"/>
            <p:nvPr/>
          </p:nvSpPr>
          <p:spPr>
            <a:xfrm>
              <a:off x="6008832" y="4522748"/>
              <a:ext cx="214951" cy="64223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B60D27"/>
                  </a:solidFill>
                  <a:effectLst/>
                  <a:uLnTx/>
                  <a:uFillTx/>
                  <a:latin typeface="Arial"/>
                  <a:ea typeface="+mn-ea"/>
                  <a:cs typeface="Aria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B2C0D8"/>
                  </a:solidFill>
                  <a:effectLst/>
                  <a:uLnTx/>
                  <a:uFillTx/>
                  <a:latin typeface="Arial"/>
                  <a:ea typeface="+mn-ea"/>
                  <a:cs typeface="Arial"/>
                </a:rPr>
                <a:t>0</a:t>
              </a:r>
            </a:p>
          </p:txBody>
        </p:sp>
        <p:sp>
          <p:nvSpPr>
            <p:cNvPr id="47" name="TextBox 46"/>
            <p:cNvSpPr txBox="1"/>
            <p:nvPr/>
          </p:nvSpPr>
          <p:spPr>
            <a:xfrm>
              <a:off x="2920474" y="3984137"/>
              <a:ext cx="690138" cy="40869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Censored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Ramucirumab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Placebo</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4" name="TextBox 3"/>
          <p:cNvSpPr txBox="1"/>
          <p:nvPr/>
        </p:nvSpPr>
        <p:spPr>
          <a:xfrm>
            <a:off x="706877" y="5570446"/>
            <a:ext cx="87716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No. at risk</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49" name="Straight Connector 48"/>
          <p:cNvCxnSpPr/>
          <p:nvPr/>
        </p:nvCxnSpPr>
        <p:spPr>
          <a:xfrm>
            <a:off x="1675708" y="4721630"/>
            <a:ext cx="199377"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675708" y="4902993"/>
            <a:ext cx="199377"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725552" y="4451587"/>
            <a:ext cx="99688" cy="144000"/>
            <a:chOff x="1700536" y="4518699"/>
            <a:chExt cx="99688" cy="144000"/>
          </a:xfrm>
        </p:grpSpPr>
        <p:cxnSp>
          <p:nvCxnSpPr>
            <p:cNvPr id="51" name="Straight Connector 50"/>
            <p:cNvCxnSpPr/>
            <p:nvPr/>
          </p:nvCxnSpPr>
          <p:spPr>
            <a:xfrm rot="5400000">
              <a:off x="1628536" y="4590699"/>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1728224" y="4590699"/>
              <a:ext cx="144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54" name="Group 2"/>
          <p:cNvGrpSpPr>
            <a:grpSpLocks/>
          </p:cNvGrpSpPr>
          <p:nvPr/>
        </p:nvGrpSpPr>
        <p:grpSpPr bwMode="auto">
          <a:xfrm>
            <a:off x="1528429" y="1883371"/>
            <a:ext cx="5198942" cy="3290853"/>
            <a:chOff x="1651" y="1379"/>
            <a:chExt cx="2454" cy="1560"/>
          </a:xfrm>
        </p:grpSpPr>
        <p:sp>
          <p:nvSpPr>
            <p:cNvPr id="55" name="Line 3"/>
            <p:cNvSpPr>
              <a:spLocks noChangeShapeType="1"/>
            </p:cNvSpPr>
            <p:nvPr/>
          </p:nvSpPr>
          <p:spPr bwMode="auto">
            <a:xfrm>
              <a:off x="1735" y="1409"/>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Line 4"/>
            <p:cNvSpPr>
              <a:spLocks noChangeShapeType="1"/>
            </p:cNvSpPr>
            <p:nvPr/>
          </p:nvSpPr>
          <p:spPr bwMode="auto">
            <a:xfrm>
              <a:off x="1747" y="1409"/>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Line 5"/>
            <p:cNvSpPr>
              <a:spLocks noChangeShapeType="1"/>
            </p:cNvSpPr>
            <p:nvPr/>
          </p:nvSpPr>
          <p:spPr bwMode="auto">
            <a:xfrm>
              <a:off x="1813" y="142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Line 6"/>
            <p:cNvSpPr>
              <a:spLocks noChangeShapeType="1"/>
            </p:cNvSpPr>
            <p:nvPr/>
          </p:nvSpPr>
          <p:spPr bwMode="auto">
            <a:xfrm>
              <a:off x="2011" y="161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Line 7"/>
            <p:cNvSpPr>
              <a:spLocks noChangeShapeType="1"/>
            </p:cNvSpPr>
            <p:nvPr/>
          </p:nvSpPr>
          <p:spPr bwMode="auto">
            <a:xfrm>
              <a:off x="3457" y="270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Line 8"/>
            <p:cNvSpPr>
              <a:spLocks noChangeShapeType="1"/>
            </p:cNvSpPr>
            <p:nvPr/>
          </p:nvSpPr>
          <p:spPr bwMode="auto">
            <a:xfrm>
              <a:off x="3409" y="265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9"/>
            <p:cNvSpPr>
              <a:spLocks noChangeShapeType="1"/>
            </p:cNvSpPr>
            <p:nvPr/>
          </p:nvSpPr>
          <p:spPr bwMode="auto">
            <a:xfrm>
              <a:off x="3271" y="256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Line 10"/>
            <p:cNvSpPr>
              <a:spLocks noChangeShapeType="1"/>
            </p:cNvSpPr>
            <p:nvPr/>
          </p:nvSpPr>
          <p:spPr bwMode="auto">
            <a:xfrm>
              <a:off x="3373" y="262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Line 11"/>
            <p:cNvSpPr>
              <a:spLocks noChangeShapeType="1"/>
            </p:cNvSpPr>
            <p:nvPr/>
          </p:nvSpPr>
          <p:spPr bwMode="auto">
            <a:xfrm>
              <a:off x="3241" y="257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Line 12"/>
            <p:cNvSpPr>
              <a:spLocks noChangeShapeType="1"/>
            </p:cNvSpPr>
            <p:nvPr/>
          </p:nvSpPr>
          <p:spPr bwMode="auto">
            <a:xfrm>
              <a:off x="3853" y="279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Line 13"/>
            <p:cNvSpPr>
              <a:spLocks noChangeShapeType="1"/>
            </p:cNvSpPr>
            <p:nvPr/>
          </p:nvSpPr>
          <p:spPr bwMode="auto">
            <a:xfrm>
              <a:off x="2935" y="244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Line 14"/>
            <p:cNvSpPr>
              <a:spLocks noChangeShapeType="1"/>
            </p:cNvSpPr>
            <p:nvPr/>
          </p:nvSpPr>
          <p:spPr bwMode="auto">
            <a:xfrm>
              <a:off x="2677" y="230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Line 15"/>
            <p:cNvSpPr>
              <a:spLocks noChangeShapeType="1"/>
            </p:cNvSpPr>
            <p:nvPr/>
          </p:nvSpPr>
          <p:spPr bwMode="auto">
            <a:xfrm>
              <a:off x="2791" y="238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Line 16"/>
            <p:cNvSpPr>
              <a:spLocks noChangeShapeType="1"/>
            </p:cNvSpPr>
            <p:nvPr/>
          </p:nvSpPr>
          <p:spPr bwMode="auto">
            <a:xfrm>
              <a:off x="2887" y="245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Line 17"/>
            <p:cNvSpPr>
              <a:spLocks noChangeShapeType="1"/>
            </p:cNvSpPr>
            <p:nvPr/>
          </p:nvSpPr>
          <p:spPr bwMode="auto">
            <a:xfrm>
              <a:off x="2611" y="221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Line 18"/>
            <p:cNvSpPr>
              <a:spLocks noChangeShapeType="1"/>
            </p:cNvSpPr>
            <p:nvPr/>
          </p:nvSpPr>
          <p:spPr bwMode="auto">
            <a:xfrm>
              <a:off x="2707" y="236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Line 19"/>
            <p:cNvSpPr>
              <a:spLocks noChangeShapeType="1"/>
            </p:cNvSpPr>
            <p:nvPr/>
          </p:nvSpPr>
          <p:spPr bwMode="auto">
            <a:xfrm>
              <a:off x="2731" y="235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Line 20"/>
            <p:cNvSpPr>
              <a:spLocks noChangeShapeType="1"/>
            </p:cNvSpPr>
            <p:nvPr/>
          </p:nvSpPr>
          <p:spPr bwMode="auto">
            <a:xfrm>
              <a:off x="2797" y="238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Freeform 21"/>
            <p:cNvSpPr>
              <a:spLocks/>
            </p:cNvSpPr>
            <p:nvPr/>
          </p:nvSpPr>
          <p:spPr bwMode="auto">
            <a:xfrm>
              <a:off x="1651" y="1379"/>
              <a:ext cx="2454" cy="1560"/>
            </a:xfrm>
            <a:custGeom>
              <a:avLst/>
              <a:gdLst>
                <a:gd name="T0" fmla="*/ 409 w 409"/>
                <a:gd name="T1" fmla="*/ 250 h 260"/>
                <a:gd name="T2" fmla="*/ 372 w 409"/>
                <a:gd name="T3" fmla="*/ 238 h 260"/>
                <a:gd name="T4" fmla="*/ 349 w 409"/>
                <a:gd name="T5" fmla="*/ 231 h 260"/>
                <a:gd name="T6" fmla="*/ 332 w 409"/>
                <a:gd name="T7" fmla="*/ 224 h 260"/>
                <a:gd name="T8" fmla="*/ 298 w 409"/>
                <a:gd name="T9" fmla="*/ 217 h 260"/>
                <a:gd name="T10" fmla="*/ 289 w 409"/>
                <a:gd name="T11" fmla="*/ 211 h 260"/>
                <a:gd name="T12" fmla="*/ 283 w 409"/>
                <a:gd name="T13" fmla="*/ 208 h 260"/>
                <a:gd name="T14" fmla="*/ 281 w 409"/>
                <a:gd name="T15" fmla="*/ 203 h 260"/>
                <a:gd name="T16" fmla="*/ 263 w 409"/>
                <a:gd name="T17" fmla="*/ 198 h 260"/>
                <a:gd name="T18" fmla="*/ 240 w 409"/>
                <a:gd name="T19" fmla="*/ 185 h 260"/>
                <a:gd name="T20" fmla="*/ 235 w 409"/>
                <a:gd name="T21" fmla="*/ 181 h 260"/>
                <a:gd name="T22" fmla="*/ 200 w 409"/>
                <a:gd name="T23" fmla="*/ 177 h 260"/>
                <a:gd name="T24" fmla="*/ 196 w 409"/>
                <a:gd name="T25" fmla="*/ 174 h 260"/>
                <a:gd name="T26" fmla="*/ 193 w 409"/>
                <a:gd name="T27" fmla="*/ 171 h 260"/>
                <a:gd name="T28" fmla="*/ 186 w 409"/>
                <a:gd name="T29" fmla="*/ 167 h 260"/>
                <a:gd name="T30" fmla="*/ 176 w 409"/>
                <a:gd name="T31" fmla="*/ 162 h 260"/>
                <a:gd name="T32" fmla="*/ 172 w 409"/>
                <a:gd name="T33" fmla="*/ 158 h 260"/>
                <a:gd name="T34" fmla="*/ 169 w 409"/>
                <a:gd name="T35" fmla="*/ 154 h 260"/>
                <a:gd name="T36" fmla="*/ 166 w 409"/>
                <a:gd name="T37" fmla="*/ 150 h 260"/>
                <a:gd name="T38" fmla="*/ 164 w 409"/>
                <a:gd name="T39" fmla="*/ 146 h 260"/>
                <a:gd name="T40" fmla="*/ 161 w 409"/>
                <a:gd name="T41" fmla="*/ 142 h 260"/>
                <a:gd name="T42" fmla="*/ 156 w 409"/>
                <a:gd name="T43" fmla="*/ 137 h 260"/>
                <a:gd name="T44" fmla="*/ 149 w 409"/>
                <a:gd name="T45" fmla="*/ 133 h 260"/>
                <a:gd name="T46" fmla="*/ 136 w 409"/>
                <a:gd name="T47" fmla="*/ 128 h 260"/>
                <a:gd name="T48" fmla="*/ 131 w 409"/>
                <a:gd name="T49" fmla="*/ 125 h 260"/>
                <a:gd name="T50" fmla="*/ 124 w 409"/>
                <a:gd name="T51" fmla="*/ 122 h 260"/>
                <a:gd name="T52" fmla="*/ 122 w 409"/>
                <a:gd name="T53" fmla="*/ 120 h 260"/>
                <a:gd name="T54" fmla="*/ 116 w 409"/>
                <a:gd name="T55" fmla="*/ 116 h 260"/>
                <a:gd name="T56" fmla="*/ 112 w 409"/>
                <a:gd name="T57" fmla="*/ 113 h 260"/>
                <a:gd name="T58" fmla="*/ 107 w 409"/>
                <a:gd name="T59" fmla="*/ 105 h 260"/>
                <a:gd name="T60" fmla="*/ 100 w 409"/>
                <a:gd name="T61" fmla="*/ 100 h 260"/>
                <a:gd name="T62" fmla="*/ 96 w 409"/>
                <a:gd name="T63" fmla="*/ 90 h 260"/>
                <a:gd name="T64" fmla="*/ 93 w 409"/>
                <a:gd name="T65" fmla="*/ 84 h 260"/>
                <a:gd name="T66" fmla="*/ 85 w 409"/>
                <a:gd name="T67" fmla="*/ 80 h 260"/>
                <a:gd name="T68" fmla="*/ 80 w 409"/>
                <a:gd name="T69" fmla="*/ 75 h 260"/>
                <a:gd name="T70" fmla="*/ 77 w 409"/>
                <a:gd name="T71" fmla="*/ 68 h 260"/>
                <a:gd name="T72" fmla="*/ 75 w 409"/>
                <a:gd name="T73" fmla="*/ 63 h 260"/>
                <a:gd name="T74" fmla="*/ 73 w 409"/>
                <a:gd name="T75" fmla="*/ 61 h 260"/>
                <a:gd name="T76" fmla="*/ 68 w 409"/>
                <a:gd name="T77" fmla="*/ 55 h 260"/>
                <a:gd name="T78" fmla="*/ 64 w 409"/>
                <a:gd name="T79" fmla="*/ 49 h 260"/>
                <a:gd name="T80" fmla="*/ 60 w 409"/>
                <a:gd name="T81" fmla="*/ 43 h 260"/>
                <a:gd name="T82" fmla="*/ 57 w 409"/>
                <a:gd name="T83" fmla="*/ 40 h 260"/>
                <a:gd name="T84" fmla="*/ 52 w 409"/>
                <a:gd name="T85" fmla="*/ 36 h 260"/>
                <a:gd name="T86" fmla="*/ 50 w 409"/>
                <a:gd name="T87" fmla="*/ 35 h 260"/>
                <a:gd name="T88" fmla="*/ 48 w 409"/>
                <a:gd name="T89" fmla="*/ 30 h 260"/>
                <a:gd name="T90" fmla="*/ 45 w 409"/>
                <a:gd name="T91" fmla="*/ 27 h 260"/>
                <a:gd name="T92" fmla="*/ 42 w 409"/>
                <a:gd name="T93" fmla="*/ 24 h 260"/>
                <a:gd name="T94" fmla="*/ 39 w 409"/>
                <a:gd name="T95" fmla="*/ 20 h 260"/>
                <a:gd name="T96" fmla="*/ 36 w 409"/>
                <a:gd name="T97" fmla="*/ 17 h 260"/>
                <a:gd name="T98" fmla="*/ 33 w 409"/>
                <a:gd name="T99" fmla="*/ 15 h 260"/>
                <a:gd name="T100" fmla="*/ 28 w 409"/>
                <a:gd name="T101" fmla="*/ 11 h 260"/>
                <a:gd name="T102" fmla="*/ 19 w 409"/>
                <a:gd name="T103" fmla="*/ 9 h 260"/>
                <a:gd name="T104" fmla="*/ 11 w 409"/>
                <a:gd name="T105" fmla="*/ 7 h 260"/>
                <a:gd name="T106" fmla="*/ 9 w 409"/>
                <a:gd name="T107" fmla="*/ 4 h 260"/>
                <a:gd name="T108" fmla="*/ 0 w 409"/>
                <a:gd name="T10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9" h="260">
                  <a:moveTo>
                    <a:pt x="409" y="260"/>
                  </a:moveTo>
                  <a:lnTo>
                    <a:pt x="409" y="250"/>
                  </a:lnTo>
                  <a:lnTo>
                    <a:pt x="372" y="250"/>
                  </a:lnTo>
                  <a:lnTo>
                    <a:pt x="372" y="238"/>
                  </a:lnTo>
                  <a:lnTo>
                    <a:pt x="349" y="238"/>
                  </a:lnTo>
                  <a:lnTo>
                    <a:pt x="349" y="231"/>
                  </a:lnTo>
                  <a:lnTo>
                    <a:pt x="332" y="231"/>
                  </a:lnTo>
                  <a:lnTo>
                    <a:pt x="332" y="224"/>
                  </a:lnTo>
                  <a:lnTo>
                    <a:pt x="298" y="224"/>
                  </a:lnTo>
                  <a:lnTo>
                    <a:pt x="298" y="217"/>
                  </a:lnTo>
                  <a:lnTo>
                    <a:pt x="289" y="217"/>
                  </a:lnTo>
                  <a:lnTo>
                    <a:pt x="289" y="211"/>
                  </a:lnTo>
                  <a:lnTo>
                    <a:pt x="283" y="211"/>
                  </a:lnTo>
                  <a:lnTo>
                    <a:pt x="283" y="208"/>
                  </a:lnTo>
                  <a:lnTo>
                    <a:pt x="281" y="208"/>
                  </a:lnTo>
                  <a:lnTo>
                    <a:pt x="281" y="203"/>
                  </a:lnTo>
                  <a:lnTo>
                    <a:pt x="263" y="203"/>
                  </a:lnTo>
                  <a:lnTo>
                    <a:pt x="263" y="198"/>
                  </a:lnTo>
                  <a:lnTo>
                    <a:pt x="240" y="198"/>
                  </a:lnTo>
                  <a:lnTo>
                    <a:pt x="240" y="185"/>
                  </a:lnTo>
                  <a:lnTo>
                    <a:pt x="235" y="185"/>
                  </a:lnTo>
                  <a:lnTo>
                    <a:pt x="235" y="181"/>
                  </a:lnTo>
                  <a:lnTo>
                    <a:pt x="200" y="181"/>
                  </a:lnTo>
                  <a:lnTo>
                    <a:pt x="200" y="177"/>
                  </a:lnTo>
                  <a:lnTo>
                    <a:pt x="196" y="177"/>
                  </a:lnTo>
                  <a:lnTo>
                    <a:pt x="196" y="174"/>
                  </a:lnTo>
                  <a:lnTo>
                    <a:pt x="193" y="174"/>
                  </a:lnTo>
                  <a:lnTo>
                    <a:pt x="193" y="171"/>
                  </a:lnTo>
                  <a:lnTo>
                    <a:pt x="186" y="171"/>
                  </a:lnTo>
                  <a:lnTo>
                    <a:pt x="186" y="167"/>
                  </a:lnTo>
                  <a:lnTo>
                    <a:pt x="176" y="167"/>
                  </a:lnTo>
                  <a:lnTo>
                    <a:pt x="176" y="162"/>
                  </a:lnTo>
                  <a:lnTo>
                    <a:pt x="172" y="162"/>
                  </a:lnTo>
                  <a:lnTo>
                    <a:pt x="172" y="158"/>
                  </a:lnTo>
                  <a:lnTo>
                    <a:pt x="169" y="158"/>
                  </a:lnTo>
                  <a:lnTo>
                    <a:pt x="169" y="154"/>
                  </a:lnTo>
                  <a:lnTo>
                    <a:pt x="166" y="154"/>
                  </a:lnTo>
                  <a:lnTo>
                    <a:pt x="166" y="150"/>
                  </a:lnTo>
                  <a:lnTo>
                    <a:pt x="164" y="150"/>
                  </a:lnTo>
                  <a:lnTo>
                    <a:pt x="164" y="146"/>
                  </a:lnTo>
                  <a:lnTo>
                    <a:pt x="161" y="146"/>
                  </a:lnTo>
                  <a:lnTo>
                    <a:pt x="161" y="142"/>
                  </a:lnTo>
                  <a:lnTo>
                    <a:pt x="156" y="142"/>
                  </a:lnTo>
                  <a:lnTo>
                    <a:pt x="156" y="137"/>
                  </a:lnTo>
                  <a:lnTo>
                    <a:pt x="149" y="137"/>
                  </a:lnTo>
                  <a:lnTo>
                    <a:pt x="149" y="133"/>
                  </a:lnTo>
                  <a:lnTo>
                    <a:pt x="136" y="133"/>
                  </a:lnTo>
                  <a:lnTo>
                    <a:pt x="136" y="128"/>
                  </a:lnTo>
                  <a:lnTo>
                    <a:pt x="131" y="128"/>
                  </a:lnTo>
                  <a:lnTo>
                    <a:pt x="131" y="125"/>
                  </a:lnTo>
                  <a:lnTo>
                    <a:pt x="124" y="125"/>
                  </a:lnTo>
                  <a:lnTo>
                    <a:pt x="124" y="122"/>
                  </a:lnTo>
                  <a:lnTo>
                    <a:pt x="122" y="122"/>
                  </a:lnTo>
                  <a:lnTo>
                    <a:pt x="122" y="120"/>
                  </a:lnTo>
                  <a:lnTo>
                    <a:pt x="116" y="120"/>
                  </a:lnTo>
                  <a:lnTo>
                    <a:pt x="116" y="116"/>
                  </a:lnTo>
                  <a:lnTo>
                    <a:pt x="112" y="116"/>
                  </a:lnTo>
                  <a:lnTo>
                    <a:pt x="112" y="113"/>
                  </a:lnTo>
                  <a:lnTo>
                    <a:pt x="107" y="113"/>
                  </a:lnTo>
                  <a:lnTo>
                    <a:pt x="107" y="105"/>
                  </a:lnTo>
                  <a:lnTo>
                    <a:pt x="100" y="105"/>
                  </a:lnTo>
                  <a:lnTo>
                    <a:pt x="100" y="100"/>
                  </a:lnTo>
                  <a:lnTo>
                    <a:pt x="96" y="100"/>
                  </a:lnTo>
                  <a:lnTo>
                    <a:pt x="96" y="90"/>
                  </a:lnTo>
                  <a:lnTo>
                    <a:pt x="93" y="90"/>
                  </a:lnTo>
                  <a:lnTo>
                    <a:pt x="93" y="84"/>
                  </a:lnTo>
                  <a:lnTo>
                    <a:pt x="85" y="84"/>
                  </a:lnTo>
                  <a:lnTo>
                    <a:pt x="85" y="80"/>
                  </a:lnTo>
                  <a:lnTo>
                    <a:pt x="80" y="80"/>
                  </a:lnTo>
                  <a:lnTo>
                    <a:pt x="80" y="75"/>
                  </a:lnTo>
                  <a:lnTo>
                    <a:pt x="77" y="75"/>
                  </a:lnTo>
                  <a:lnTo>
                    <a:pt x="77" y="68"/>
                  </a:lnTo>
                  <a:lnTo>
                    <a:pt x="75" y="68"/>
                  </a:lnTo>
                  <a:lnTo>
                    <a:pt x="75" y="63"/>
                  </a:lnTo>
                  <a:lnTo>
                    <a:pt x="73" y="63"/>
                  </a:lnTo>
                  <a:lnTo>
                    <a:pt x="73" y="61"/>
                  </a:lnTo>
                  <a:lnTo>
                    <a:pt x="68" y="61"/>
                  </a:lnTo>
                  <a:lnTo>
                    <a:pt x="68" y="55"/>
                  </a:lnTo>
                  <a:lnTo>
                    <a:pt x="64" y="55"/>
                  </a:lnTo>
                  <a:lnTo>
                    <a:pt x="64" y="49"/>
                  </a:lnTo>
                  <a:lnTo>
                    <a:pt x="60" y="49"/>
                  </a:lnTo>
                  <a:lnTo>
                    <a:pt x="60" y="43"/>
                  </a:lnTo>
                  <a:lnTo>
                    <a:pt x="57" y="43"/>
                  </a:lnTo>
                  <a:lnTo>
                    <a:pt x="57" y="40"/>
                  </a:lnTo>
                  <a:lnTo>
                    <a:pt x="52" y="40"/>
                  </a:lnTo>
                  <a:lnTo>
                    <a:pt x="52" y="36"/>
                  </a:lnTo>
                  <a:lnTo>
                    <a:pt x="50" y="36"/>
                  </a:lnTo>
                  <a:lnTo>
                    <a:pt x="50" y="35"/>
                  </a:lnTo>
                  <a:lnTo>
                    <a:pt x="48" y="35"/>
                  </a:lnTo>
                  <a:lnTo>
                    <a:pt x="48" y="30"/>
                  </a:lnTo>
                  <a:lnTo>
                    <a:pt x="45" y="30"/>
                  </a:lnTo>
                  <a:lnTo>
                    <a:pt x="45" y="27"/>
                  </a:lnTo>
                  <a:lnTo>
                    <a:pt x="42" y="27"/>
                  </a:lnTo>
                  <a:lnTo>
                    <a:pt x="42" y="24"/>
                  </a:lnTo>
                  <a:lnTo>
                    <a:pt x="42" y="20"/>
                  </a:lnTo>
                  <a:lnTo>
                    <a:pt x="39" y="20"/>
                  </a:lnTo>
                  <a:lnTo>
                    <a:pt x="39" y="17"/>
                  </a:lnTo>
                  <a:lnTo>
                    <a:pt x="36" y="17"/>
                  </a:lnTo>
                  <a:lnTo>
                    <a:pt x="36" y="15"/>
                  </a:lnTo>
                  <a:lnTo>
                    <a:pt x="33" y="15"/>
                  </a:lnTo>
                  <a:lnTo>
                    <a:pt x="33" y="11"/>
                  </a:lnTo>
                  <a:lnTo>
                    <a:pt x="28" y="11"/>
                  </a:lnTo>
                  <a:lnTo>
                    <a:pt x="28" y="9"/>
                  </a:lnTo>
                  <a:lnTo>
                    <a:pt x="19" y="9"/>
                  </a:lnTo>
                  <a:lnTo>
                    <a:pt x="19" y="7"/>
                  </a:lnTo>
                  <a:lnTo>
                    <a:pt x="11" y="7"/>
                  </a:lnTo>
                  <a:lnTo>
                    <a:pt x="11" y="4"/>
                  </a:lnTo>
                  <a:lnTo>
                    <a:pt x="9" y="4"/>
                  </a:lnTo>
                  <a:lnTo>
                    <a:pt x="9"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74" name="Group 22"/>
          <p:cNvGrpSpPr>
            <a:grpSpLocks/>
          </p:cNvGrpSpPr>
          <p:nvPr/>
        </p:nvGrpSpPr>
        <p:grpSpPr bwMode="auto">
          <a:xfrm>
            <a:off x="1528429" y="1883371"/>
            <a:ext cx="6324524" cy="3078000"/>
            <a:chOff x="1384" y="1432"/>
            <a:chExt cx="2988" cy="1452"/>
          </a:xfrm>
        </p:grpSpPr>
        <p:sp>
          <p:nvSpPr>
            <p:cNvPr id="75" name="Line 23"/>
            <p:cNvSpPr>
              <a:spLocks noChangeShapeType="1"/>
            </p:cNvSpPr>
            <p:nvPr/>
          </p:nvSpPr>
          <p:spPr bwMode="auto">
            <a:xfrm>
              <a:off x="1468" y="145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Line 24"/>
            <p:cNvSpPr>
              <a:spLocks noChangeShapeType="1"/>
            </p:cNvSpPr>
            <p:nvPr/>
          </p:nvSpPr>
          <p:spPr bwMode="auto">
            <a:xfrm>
              <a:off x="1480" y="145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Line 25"/>
            <p:cNvSpPr>
              <a:spLocks noChangeShapeType="1"/>
            </p:cNvSpPr>
            <p:nvPr/>
          </p:nvSpPr>
          <p:spPr bwMode="auto">
            <a:xfrm>
              <a:off x="1546" y="145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Line 26"/>
            <p:cNvSpPr>
              <a:spLocks noChangeShapeType="1"/>
            </p:cNvSpPr>
            <p:nvPr/>
          </p:nvSpPr>
          <p:spPr bwMode="auto">
            <a:xfrm>
              <a:off x="1570" y="146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Line 27"/>
            <p:cNvSpPr>
              <a:spLocks noChangeShapeType="1"/>
            </p:cNvSpPr>
            <p:nvPr/>
          </p:nvSpPr>
          <p:spPr bwMode="auto">
            <a:xfrm>
              <a:off x="3208" y="25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Line 28"/>
            <p:cNvSpPr>
              <a:spLocks noChangeShapeType="1"/>
            </p:cNvSpPr>
            <p:nvPr/>
          </p:nvSpPr>
          <p:spPr bwMode="auto">
            <a:xfrm>
              <a:off x="3238" y="25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Line 29"/>
            <p:cNvSpPr>
              <a:spLocks noChangeShapeType="1"/>
            </p:cNvSpPr>
            <p:nvPr/>
          </p:nvSpPr>
          <p:spPr bwMode="auto">
            <a:xfrm>
              <a:off x="2854" y="24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Line 30"/>
            <p:cNvSpPr>
              <a:spLocks noChangeShapeType="1"/>
            </p:cNvSpPr>
            <p:nvPr/>
          </p:nvSpPr>
          <p:spPr bwMode="auto">
            <a:xfrm>
              <a:off x="2608" y="233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Line 31"/>
            <p:cNvSpPr>
              <a:spLocks noChangeShapeType="1"/>
            </p:cNvSpPr>
            <p:nvPr/>
          </p:nvSpPr>
          <p:spPr bwMode="auto">
            <a:xfrm>
              <a:off x="2758" y="241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Line 32"/>
            <p:cNvSpPr>
              <a:spLocks noChangeShapeType="1"/>
            </p:cNvSpPr>
            <p:nvPr/>
          </p:nvSpPr>
          <p:spPr bwMode="auto">
            <a:xfrm>
              <a:off x="2770" y="241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Line 33"/>
            <p:cNvSpPr>
              <a:spLocks noChangeShapeType="1"/>
            </p:cNvSpPr>
            <p:nvPr/>
          </p:nvSpPr>
          <p:spPr bwMode="auto">
            <a:xfrm>
              <a:off x="2920" y="248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Line 34"/>
            <p:cNvSpPr>
              <a:spLocks noChangeShapeType="1"/>
            </p:cNvSpPr>
            <p:nvPr/>
          </p:nvSpPr>
          <p:spPr bwMode="auto">
            <a:xfrm>
              <a:off x="2956" y="248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Line 35"/>
            <p:cNvSpPr>
              <a:spLocks noChangeShapeType="1"/>
            </p:cNvSpPr>
            <p:nvPr/>
          </p:nvSpPr>
          <p:spPr bwMode="auto">
            <a:xfrm>
              <a:off x="2524" y="230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Line 36"/>
            <p:cNvSpPr>
              <a:spLocks noChangeShapeType="1"/>
            </p:cNvSpPr>
            <p:nvPr/>
          </p:nvSpPr>
          <p:spPr bwMode="auto">
            <a:xfrm>
              <a:off x="2542" y="230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Line 37"/>
            <p:cNvSpPr>
              <a:spLocks noChangeShapeType="1"/>
            </p:cNvSpPr>
            <p:nvPr/>
          </p:nvSpPr>
          <p:spPr bwMode="auto">
            <a:xfrm>
              <a:off x="2512" y="228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Line 38"/>
            <p:cNvSpPr>
              <a:spLocks noChangeShapeType="1"/>
            </p:cNvSpPr>
            <p:nvPr/>
          </p:nvSpPr>
          <p:spPr bwMode="auto">
            <a:xfrm>
              <a:off x="2452" y="22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Line 39"/>
            <p:cNvSpPr>
              <a:spLocks noChangeShapeType="1"/>
            </p:cNvSpPr>
            <p:nvPr/>
          </p:nvSpPr>
          <p:spPr bwMode="auto">
            <a:xfrm>
              <a:off x="3250" y="255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Line 40"/>
            <p:cNvSpPr>
              <a:spLocks noChangeShapeType="1"/>
            </p:cNvSpPr>
            <p:nvPr/>
          </p:nvSpPr>
          <p:spPr bwMode="auto">
            <a:xfrm>
              <a:off x="2800" y="241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Line 41"/>
            <p:cNvSpPr>
              <a:spLocks noChangeShapeType="1"/>
            </p:cNvSpPr>
            <p:nvPr/>
          </p:nvSpPr>
          <p:spPr bwMode="auto">
            <a:xfrm>
              <a:off x="3178" y="25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Line 42"/>
            <p:cNvSpPr>
              <a:spLocks noChangeShapeType="1"/>
            </p:cNvSpPr>
            <p:nvPr/>
          </p:nvSpPr>
          <p:spPr bwMode="auto">
            <a:xfrm>
              <a:off x="2638" y="23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Line 43"/>
            <p:cNvSpPr>
              <a:spLocks noChangeShapeType="1"/>
            </p:cNvSpPr>
            <p:nvPr/>
          </p:nvSpPr>
          <p:spPr bwMode="auto">
            <a:xfrm>
              <a:off x="2470" y="226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Line 44"/>
            <p:cNvSpPr>
              <a:spLocks noChangeShapeType="1"/>
            </p:cNvSpPr>
            <p:nvPr/>
          </p:nvSpPr>
          <p:spPr bwMode="auto">
            <a:xfrm>
              <a:off x="2410" y="226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Line 45"/>
            <p:cNvSpPr>
              <a:spLocks noChangeShapeType="1"/>
            </p:cNvSpPr>
            <p:nvPr/>
          </p:nvSpPr>
          <p:spPr bwMode="auto">
            <a:xfrm>
              <a:off x="3274" y="257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Line 46"/>
            <p:cNvSpPr>
              <a:spLocks noChangeShapeType="1"/>
            </p:cNvSpPr>
            <p:nvPr/>
          </p:nvSpPr>
          <p:spPr bwMode="auto">
            <a:xfrm>
              <a:off x="2392" y="22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Line 47"/>
            <p:cNvSpPr>
              <a:spLocks noChangeShapeType="1"/>
            </p:cNvSpPr>
            <p:nvPr/>
          </p:nvSpPr>
          <p:spPr bwMode="auto">
            <a:xfrm>
              <a:off x="1570" y="1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Line 48"/>
            <p:cNvSpPr>
              <a:spLocks noChangeShapeType="1"/>
            </p:cNvSpPr>
            <p:nvPr/>
          </p:nvSpPr>
          <p:spPr bwMode="auto">
            <a:xfrm>
              <a:off x="2248" y="214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Line 49"/>
            <p:cNvSpPr>
              <a:spLocks noChangeShapeType="1"/>
            </p:cNvSpPr>
            <p:nvPr/>
          </p:nvSpPr>
          <p:spPr bwMode="auto">
            <a:xfrm>
              <a:off x="2260" y="214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Line 50"/>
            <p:cNvSpPr>
              <a:spLocks noChangeShapeType="1"/>
            </p:cNvSpPr>
            <p:nvPr/>
          </p:nvSpPr>
          <p:spPr bwMode="auto">
            <a:xfrm>
              <a:off x="2110" y="20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Line 51"/>
            <p:cNvSpPr>
              <a:spLocks noChangeShapeType="1"/>
            </p:cNvSpPr>
            <p:nvPr/>
          </p:nvSpPr>
          <p:spPr bwMode="auto">
            <a:xfrm>
              <a:off x="2110" y="20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Line 52"/>
            <p:cNvSpPr>
              <a:spLocks noChangeShapeType="1"/>
            </p:cNvSpPr>
            <p:nvPr/>
          </p:nvSpPr>
          <p:spPr bwMode="auto">
            <a:xfrm>
              <a:off x="2164" y="208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Line 53"/>
            <p:cNvSpPr>
              <a:spLocks noChangeShapeType="1"/>
            </p:cNvSpPr>
            <p:nvPr/>
          </p:nvSpPr>
          <p:spPr bwMode="auto">
            <a:xfrm>
              <a:off x="2224" y="21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54"/>
            <p:cNvSpPr>
              <a:spLocks/>
            </p:cNvSpPr>
            <p:nvPr/>
          </p:nvSpPr>
          <p:spPr bwMode="auto">
            <a:xfrm>
              <a:off x="1384" y="1432"/>
              <a:ext cx="2982" cy="1434"/>
            </a:xfrm>
            <a:custGeom>
              <a:avLst/>
              <a:gdLst>
                <a:gd name="T0" fmla="*/ 438 w 497"/>
                <a:gd name="T1" fmla="*/ 233 h 239"/>
                <a:gd name="T2" fmla="*/ 404 w 497"/>
                <a:gd name="T3" fmla="*/ 222 h 239"/>
                <a:gd name="T4" fmla="*/ 387 w 497"/>
                <a:gd name="T5" fmla="*/ 215 h 239"/>
                <a:gd name="T6" fmla="*/ 374 w 497"/>
                <a:gd name="T7" fmla="*/ 208 h 239"/>
                <a:gd name="T8" fmla="*/ 350 w 497"/>
                <a:gd name="T9" fmla="*/ 203 h 239"/>
                <a:gd name="T10" fmla="*/ 335 w 497"/>
                <a:gd name="T11" fmla="*/ 198 h 239"/>
                <a:gd name="T12" fmla="*/ 310 w 497"/>
                <a:gd name="T13" fmla="*/ 193 h 239"/>
                <a:gd name="T14" fmla="*/ 298 w 497"/>
                <a:gd name="T15" fmla="*/ 189 h 239"/>
                <a:gd name="T16" fmla="*/ 275 w 497"/>
                <a:gd name="T17" fmla="*/ 184 h 239"/>
                <a:gd name="T18" fmla="*/ 265 w 497"/>
                <a:gd name="T19" fmla="*/ 180 h 239"/>
                <a:gd name="T20" fmla="*/ 251 w 497"/>
                <a:gd name="T21" fmla="*/ 177 h 239"/>
                <a:gd name="T22" fmla="*/ 246 w 497"/>
                <a:gd name="T23" fmla="*/ 173 h 239"/>
                <a:gd name="T24" fmla="*/ 236 w 497"/>
                <a:gd name="T25" fmla="*/ 168 h 239"/>
                <a:gd name="T26" fmla="*/ 222 w 497"/>
                <a:gd name="T27" fmla="*/ 164 h 239"/>
                <a:gd name="T28" fmla="*/ 214 w 497"/>
                <a:gd name="T29" fmla="*/ 159 h 239"/>
                <a:gd name="T30" fmla="*/ 205 w 497"/>
                <a:gd name="T31" fmla="*/ 155 h 239"/>
                <a:gd name="T32" fmla="*/ 198 w 497"/>
                <a:gd name="T33" fmla="*/ 150 h 239"/>
                <a:gd name="T34" fmla="*/ 188 w 497"/>
                <a:gd name="T35" fmla="*/ 147 h 239"/>
                <a:gd name="T36" fmla="*/ 178 w 497"/>
                <a:gd name="T37" fmla="*/ 142 h 239"/>
                <a:gd name="T38" fmla="*/ 166 w 497"/>
                <a:gd name="T39" fmla="*/ 138 h 239"/>
                <a:gd name="T40" fmla="*/ 161 w 497"/>
                <a:gd name="T41" fmla="*/ 135 h 239"/>
                <a:gd name="T42" fmla="*/ 152 w 497"/>
                <a:gd name="T43" fmla="*/ 129 h 239"/>
                <a:gd name="T44" fmla="*/ 146 w 497"/>
                <a:gd name="T45" fmla="*/ 125 h 239"/>
                <a:gd name="T46" fmla="*/ 140 w 497"/>
                <a:gd name="T47" fmla="*/ 120 h 239"/>
                <a:gd name="T48" fmla="*/ 134 w 497"/>
                <a:gd name="T49" fmla="*/ 116 h 239"/>
                <a:gd name="T50" fmla="*/ 129 w 497"/>
                <a:gd name="T51" fmla="*/ 111 h 239"/>
                <a:gd name="T52" fmla="*/ 123 w 497"/>
                <a:gd name="T53" fmla="*/ 108 h 239"/>
                <a:gd name="T54" fmla="*/ 119 w 497"/>
                <a:gd name="T55" fmla="*/ 105 h 239"/>
                <a:gd name="T56" fmla="*/ 112 w 497"/>
                <a:gd name="T57" fmla="*/ 99 h 239"/>
                <a:gd name="T58" fmla="*/ 108 w 497"/>
                <a:gd name="T59" fmla="*/ 95 h 239"/>
                <a:gd name="T60" fmla="*/ 104 w 497"/>
                <a:gd name="T61" fmla="*/ 92 h 239"/>
                <a:gd name="T62" fmla="*/ 98 w 497"/>
                <a:gd name="T63" fmla="*/ 88 h 239"/>
                <a:gd name="T64" fmla="*/ 95 w 497"/>
                <a:gd name="T65" fmla="*/ 84 h 239"/>
                <a:gd name="T66" fmla="*/ 91 w 497"/>
                <a:gd name="T67" fmla="*/ 79 h 239"/>
                <a:gd name="T68" fmla="*/ 87 w 497"/>
                <a:gd name="T69" fmla="*/ 70 h 239"/>
                <a:gd name="T70" fmla="*/ 82 w 497"/>
                <a:gd name="T71" fmla="*/ 64 h 239"/>
                <a:gd name="T72" fmla="*/ 75 w 497"/>
                <a:gd name="T73" fmla="*/ 59 h 239"/>
                <a:gd name="T74" fmla="*/ 71 w 497"/>
                <a:gd name="T75" fmla="*/ 53 h 239"/>
                <a:gd name="T76" fmla="*/ 66 w 497"/>
                <a:gd name="T77" fmla="*/ 47 h 239"/>
                <a:gd name="T78" fmla="*/ 63 w 497"/>
                <a:gd name="T79" fmla="*/ 40 h 239"/>
                <a:gd name="T80" fmla="*/ 57 w 497"/>
                <a:gd name="T81" fmla="*/ 34 h 239"/>
                <a:gd name="T82" fmla="*/ 52 w 497"/>
                <a:gd name="T83" fmla="*/ 30 h 239"/>
                <a:gd name="T84" fmla="*/ 47 w 497"/>
                <a:gd name="T85" fmla="*/ 27 h 239"/>
                <a:gd name="T86" fmla="*/ 43 w 497"/>
                <a:gd name="T87" fmla="*/ 23 h 239"/>
                <a:gd name="T88" fmla="*/ 38 w 497"/>
                <a:gd name="T89" fmla="*/ 14 h 239"/>
                <a:gd name="T90" fmla="*/ 37 w 497"/>
                <a:gd name="T91" fmla="*/ 8 h 239"/>
                <a:gd name="T92" fmla="*/ 22 w 497"/>
                <a:gd name="T93" fmla="*/ 5 h 239"/>
                <a:gd name="T94" fmla="*/ 7 w 497"/>
                <a:gd name="T95"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 h="239">
                  <a:moveTo>
                    <a:pt x="497" y="239"/>
                  </a:moveTo>
                  <a:lnTo>
                    <a:pt x="444" y="239"/>
                  </a:lnTo>
                  <a:lnTo>
                    <a:pt x="444" y="233"/>
                  </a:lnTo>
                  <a:lnTo>
                    <a:pt x="438" y="233"/>
                  </a:lnTo>
                  <a:lnTo>
                    <a:pt x="438" y="226"/>
                  </a:lnTo>
                  <a:lnTo>
                    <a:pt x="414" y="226"/>
                  </a:lnTo>
                  <a:lnTo>
                    <a:pt x="414" y="222"/>
                  </a:lnTo>
                  <a:lnTo>
                    <a:pt x="404" y="222"/>
                  </a:lnTo>
                  <a:lnTo>
                    <a:pt x="404" y="219"/>
                  </a:lnTo>
                  <a:lnTo>
                    <a:pt x="403" y="219"/>
                  </a:lnTo>
                  <a:lnTo>
                    <a:pt x="403" y="215"/>
                  </a:lnTo>
                  <a:lnTo>
                    <a:pt x="387" y="215"/>
                  </a:lnTo>
                  <a:lnTo>
                    <a:pt x="387" y="211"/>
                  </a:lnTo>
                  <a:lnTo>
                    <a:pt x="378" y="211"/>
                  </a:lnTo>
                  <a:lnTo>
                    <a:pt x="378" y="208"/>
                  </a:lnTo>
                  <a:lnTo>
                    <a:pt x="374" y="208"/>
                  </a:lnTo>
                  <a:lnTo>
                    <a:pt x="374" y="205"/>
                  </a:lnTo>
                  <a:lnTo>
                    <a:pt x="364" y="205"/>
                  </a:lnTo>
                  <a:lnTo>
                    <a:pt x="364" y="203"/>
                  </a:lnTo>
                  <a:lnTo>
                    <a:pt x="350" y="203"/>
                  </a:lnTo>
                  <a:lnTo>
                    <a:pt x="350" y="201"/>
                  </a:lnTo>
                  <a:lnTo>
                    <a:pt x="348" y="201"/>
                  </a:lnTo>
                  <a:lnTo>
                    <a:pt x="348" y="198"/>
                  </a:lnTo>
                  <a:lnTo>
                    <a:pt x="335" y="198"/>
                  </a:lnTo>
                  <a:lnTo>
                    <a:pt x="335" y="196"/>
                  </a:lnTo>
                  <a:lnTo>
                    <a:pt x="316" y="196"/>
                  </a:lnTo>
                  <a:lnTo>
                    <a:pt x="316" y="193"/>
                  </a:lnTo>
                  <a:lnTo>
                    <a:pt x="310" y="193"/>
                  </a:lnTo>
                  <a:lnTo>
                    <a:pt x="310" y="191"/>
                  </a:lnTo>
                  <a:lnTo>
                    <a:pt x="301" y="191"/>
                  </a:lnTo>
                  <a:lnTo>
                    <a:pt x="301" y="189"/>
                  </a:lnTo>
                  <a:lnTo>
                    <a:pt x="298" y="189"/>
                  </a:lnTo>
                  <a:lnTo>
                    <a:pt x="298" y="185"/>
                  </a:lnTo>
                  <a:lnTo>
                    <a:pt x="294" y="185"/>
                  </a:lnTo>
                  <a:lnTo>
                    <a:pt x="294" y="184"/>
                  </a:lnTo>
                  <a:lnTo>
                    <a:pt x="275" y="184"/>
                  </a:lnTo>
                  <a:lnTo>
                    <a:pt x="275" y="182"/>
                  </a:lnTo>
                  <a:lnTo>
                    <a:pt x="269" y="182"/>
                  </a:lnTo>
                  <a:lnTo>
                    <a:pt x="269" y="180"/>
                  </a:lnTo>
                  <a:lnTo>
                    <a:pt x="265" y="180"/>
                  </a:lnTo>
                  <a:lnTo>
                    <a:pt x="265" y="178"/>
                  </a:lnTo>
                  <a:lnTo>
                    <a:pt x="252" y="178"/>
                  </a:lnTo>
                  <a:lnTo>
                    <a:pt x="252" y="177"/>
                  </a:lnTo>
                  <a:lnTo>
                    <a:pt x="251" y="177"/>
                  </a:lnTo>
                  <a:lnTo>
                    <a:pt x="251" y="175"/>
                  </a:lnTo>
                  <a:lnTo>
                    <a:pt x="249" y="175"/>
                  </a:lnTo>
                  <a:lnTo>
                    <a:pt x="249" y="173"/>
                  </a:lnTo>
                  <a:lnTo>
                    <a:pt x="246" y="173"/>
                  </a:lnTo>
                  <a:lnTo>
                    <a:pt x="246" y="169"/>
                  </a:lnTo>
                  <a:lnTo>
                    <a:pt x="238" y="169"/>
                  </a:lnTo>
                  <a:lnTo>
                    <a:pt x="238" y="168"/>
                  </a:lnTo>
                  <a:lnTo>
                    <a:pt x="236" y="168"/>
                  </a:lnTo>
                  <a:lnTo>
                    <a:pt x="236" y="165"/>
                  </a:lnTo>
                  <a:lnTo>
                    <a:pt x="227" y="165"/>
                  </a:lnTo>
                  <a:lnTo>
                    <a:pt x="227" y="164"/>
                  </a:lnTo>
                  <a:lnTo>
                    <a:pt x="222" y="164"/>
                  </a:lnTo>
                  <a:lnTo>
                    <a:pt x="222" y="162"/>
                  </a:lnTo>
                  <a:lnTo>
                    <a:pt x="217" y="162"/>
                  </a:lnTo>
                  <a:lnTo>
                    <a:pt x="217" y="159"/>
                  </a:lnTo>
                  <a:lnTo>
                    <a:pt x="214" y="159"/>
                  </a:lnTo>
                  <a:lnTo>
                    <a:pt x="214" y="157"/>
                  </a:lnTo>
                  <a:lnTo>
                    <a:pt x="210" y="157"/>
                  </a:lnTo>
                  <a:lnTo>
                    <a:pt x="210" y="155"/>
                  </a:lnTo>
                  <a:lnTo>
                    <a:pt x="205" y="155"/>
                  </a:lnTo>
                  <a:lnTo>
                    <a:pt x="205" y="154"/>
                  </a:lnTo>
                  <a:lnTo>
                    <a:pt x="202" y="154"/>
                  </a:lnTo>
                  <a:lnTo>
                    <a:pt x="202" y="150"/>
                  </a:lnTo>
                  <a:lnTo>
                    <a:pt x="198" y="150"/>
                  </a:lnTo>
                  <a:lnTo>
                    <a:pt x="198" y="149"/>
                  </a:lnTo>
                  <a:lnTo>
                    <a:pt x="193" y="149"/>
                  </a:lnTo>
                  <a:lnTo>
                    <a:pt x="193" y="147"/>
                  </a:lnTo>
                  <a:lnTo>
                    <a:pt x="188" y="147"/>
                  </a:lnTo>
                  <a:lnTo>
                    <a:pt x="188" y="145"/>
                  </a:lnTo>
                  <a:lnTo>
                    <a:pt x="182" y="145"/>
                  </a:lnTo>
                  <a:lnTo>
                    <a:pt x="182" y="142"/>
                  </a:lnTo>
                  <a:lnTo>
                    <a:pt x="178" y="142"/>
                  </a:lnTo>
                  <a:lnTo>
                    <a:pt x="178" y="141"/>
                  </a:lnTo>
                  <a:lnTo>
                    <a:pt x="170" y="141"/>
                  </a:lnTo>
                  <a:lnTo>
                    <a:pt x="170" y="138"/>
                  </a:lnTo>
                  <a:lnTo>
                    <a:pt x="166" y="138"/>
                  </a:lnTo>
                  <a:lnTo>
                    <a:pt x="166" y="136"/>
                  </a:lnTo>
                  <a:lnTo>
                    <a:pt x="164" y="136"/>
                  </a:lnTo>
                  <a:lnTo>
                    <a:pt x="164" y="135"/>
                  </a:lnTo>
                  <a:lnTo>
                    <a:pt x="161" y="135"/>
                  </a:lnTo>
                  <a:lnTo>
                    <a:pt x="161" y="132"/>
                  </a:lnTo>
                  <a:lnTo>
                    <a:pt x="158" y="132"/>
                  </a:lnTo>
                  <a:lnTo>
                    <a:pt x="158" y="129"/>
                  </a:lnTo>
                  <a:lnTo>
                    <a:pt x="152" y="129"/>
                  </a:lnTo>
                  <a:lnTo>
                    <a:pt x="152" y="128"/>
                  </a:lnTo>
                  <a:lnTo>
                    <a:pt x="147" y="128"/>
                  </a:lnTo>
                  <a:lnTo>
                    <a:pt x="147" y="125"/>
                  </a:lnTo>
                  <a:lnTo>
                    <a:pt x="146" y="125"/>
                  </a:lnTo>
                  <a:lnTo>
                    <a:pt x="146" y="122"/>
                  </a:lnTo>
                  <a:lnTo>
                    <a:pt x="142" y="122"/>
                  </a:lnTo>
                  <a:lnTo>
                    <a:pt x="142" y="120"/>
                  </a:lnTo>
                  <a:lnTo>
                    <a:pt x="140" y="120"/>
                  </a:lnTo>
                  <a:lnTo>
                    <a:pt x="140" y="118"/>
                  </a:lnTo>
                  <a:lnTo>
                    <a:pt x="139" y="118"/>
                  </a:lnTo>
                  <a:lnTo>
                    <a:pt x="139" y="116"/>
                  </a:lnTo>
                  <a:lnTo>
                    <a:pt x="134" y="116"/>
                  </a:lnTo>
                  <a:lnTo>
                    <a:pt x="134" y="114"/>
                  </a:lnTo>
                  <a:lnTo>
                    <a:pt x="131" y="114"/>
                  </a:lnTo>
                  <a:lnTo>
                    <a:pt x="131" y="111"/>
                  </a:lnTo>
                  <a:lnTo>
                    <a:pt x="129" y="111"/>
                  </a:lnTo>
                  <a:lnTo>
                    <a:pt x="129" y="110"/>
                  </a:lnTo>
                  <a:lnTo>
                    <a:pt x="125" y="110"/>
                  </a:lnTo>
                  <a:lnTo>
                    <a:pt x="125" y="108"/>
                  </a:lnTo>
                  <a:lnTo>
                    <a:pt x="123" y="108"/>
                  </a:lnTo>
                  <a:lnTo>
                    <a:pt x="123" y="106"/>
                  </a:lnTo>
                  <a:lnTo>
                    <a:pt x="121" y="106"/>
                  </a:lnTo>
                  <a:lnTo>
                    <a:pt x="121" y="105"/>
                  </a:lnTo>
                  <a:lnTo>
                    <a:pt x="119" y="105"/>
                  </a:lnTo>
                  <a:lnTo>
                    <a:pt x="119" y="102"/>
                  </a:lnTo>
                  <a:lnTo>
                    <a:pt x="115" y="102"/>
                  </a:lnTo>
                  <a:lnTo>
                    <a:pt x="115" y="99"/>
                  </a:lnTo>
                  <a:lnTo>
                    <a:pt x="112" y="99"/>
                  </a:lnTo>
                  <a:lnTo>
                    <a:pt x="112" y="98"/>
                  </a:lnTo>
                  <a:lnTo>
                    <a:pt x="110" y="98"/>
                  </a:lnTo>
                  <a:lnTo>
                    <a:pt x="110" y="95"/>
                  </a:lnTo>
                  <a:lnTo>
                    <a:pt x="108" y="95"/>
                  </a:lnTo>
                  <a:lnTo>
                    <a:pt x="108" y="94"/>
                  </a:lnTo>
                  <a:lnTo>
                    <a:pt x="106" y="94"/>
                  </a:lnTo>
                  <a:lnTo>
                    <a:pt x="106" y="92"/>
                  </a:lnTo>
                  <a:lnTo>
                    <a:pt x="104" y="92"/>
                  </a:lnTo>
                  <a:lnTo>
                    <a:pt x="104" y="90"/>
                  </a:lnTo>
                  <a:lnTo>
                    <a:pt x="101" y="90"/>
                  </a:lnTo>
                  <a:lnTo>
                    <a:pt x="101" y="88"/>
                  </a:lnTo>
                  <a:lnTo>
                    <a:pt x="98" y="88"/>
                  </a:lnTo>
                  <a:lnTo>
                    <a:pt x="98" y="87"/>
                  </a:lnTo>
                  <a:lnTo>
                    <a:pt x="97" y="87"/>
                  </a:lnTo>
                  <a:lnTo>
                    <a:pt x="97" y="84"/>
                  </a:lnTo>
                  <a:lnTo>
                    <a:pt x="95" y="84"/>
                  </a:lnTo>
                  <a:lnTo>
                    <a:pt x="95" y="81"/>
                  </a:lnTo>
                  <a:lnTo>
                    <a:pt x="94" y="81"/>
                  </a:lnTo>
                  <a:lnTo>
                    <a:pt x="94" y="79"/>
                  </a:lnTo>
                  <a:lnTo>
                    <a:pt x="91" y="79"/>
                  </a:lnTo>
                  <a:lnTo>
                    <a:pt x="91" y="74"/>
                  </a:lnTo>
                  <a:lnTo>
                    <a:pt x="89" y="74"/>
                  </a:lnTo>
                  <a:lnTo>
                    <a:pt x="89" y="70"/>
                  </a:lnTo>
                  <a:lnTo>
                    <a:pt x="87" y="70"/>
                  </a:lnTo>
                  <a:lnTo>
                    <a:pt x="87" y="66"/>
                  </a:lnTo>
                  <a:lnTo>
                    <a:pt x="84" y="66"/>
                  </a:lnTo>
                  <a:lnTo>
                    <a:pt x="84" y="64"/>
                  </a:lnTo>
                  <a:lnTo>
                    <a:pt x="82" y="64"/>
                  </a:lnTo>
                  <a:lnTo>
                    <a:pt x="82" y="61"/>
                  </a:lnTo>
                  <a:lnTo>
                    <a:pt x="79" y="61"/>
                  </a:lnTo>
                  <a:lnTo>
                    <a:pt x="79" y="59"/>
                  </a:lnTo>
                  <a:lnTo>
                    <a:pt x="75" y="59"/>
                  </a:lnTo>
                  <a:lnTo>
                    <a:pt x="75" y="56"/>
                  </a:lnTo>
                  <a:lnTo>
                    <a:pt x="73" y="56"/>
                  </a:lnTo>
                  <a:lnTo>
                    <a:pt x="73" y="53"/>
                  </a:lnTo>
                  <a:lnTo>
                    <a:pt x="71" y="53"/>
                  </a:lnTo>
                  <a:lnTo>
                    <a:pt x="71" y="51"/>
                  </a:lnTo>
                  <a:lnTo>
                    <a:pt x="68" y="51"/>
                  </a:lnTo>
                  <a:lnTo>
                    <a:pt x="68" y="47"/>
                  </a:lnTo>
                  <a:lnTo>
                    <a:pt x="66" y="47"/>
                  </a:lnTo>
                  <a:lnTo>
                    <a:pt x="66" y="44"/>
                  </a:lnTo>
                  <a:lnTo>
                    <a:pt x="64" y="44"/>
                  </a:lnTo>
                  <a:lnTo>
                    <a:pt x="64" y="40"/>
                  </a:lnTo>
                  <a:lnTo>
                    <a:pt x="63" y="40"/>
                  </a:lnTo>
                  <a:lnTo>
                    <a:pt x="63" y="36"/>
                  </a:lnTo>
                  <a:lnTo>
                    <a:pt x="59" y="36"/>
                  </a:lnTo>
                  <a:lnTo>
                    <a:pt x="59" y="34"/>
                  </a:lnTo>
                  <a:lnTo>
                    <a:pt x="57" y="34"/>
                  </a:lnTo>
                  <a:lnTo>
                    <a:pt x="57" y="32"/>
                  </a:lnTo>
                  <a:lnTo>
                    <a:pt x="54" y="32"/>
                  </a:lnTo>
                  <a:lnTo>
                    <a:pt x="54" y="30"/>
                  </a:lnTo>
                  <a:lnTo>
                    <a:pt x="52" y="30"/>
                  </a:lnTo>
                  <a:lnTo>
                    <a:pt x="52" y="29"/>
                  </a:lnTo>
                  <a:lnTo>
                    <a:pt x="51" y="29"/>
                  </a:lnTo>
                  <a:lnTo>
                    <a:pt x="51" y="27"/>
                  </a:lnTo>
                  <a:lnTo>
                    <a:pt x="47" y="27"/>
                  </a:lnTo>
                  <a:lnTo>
                    <a:pt x="47" y="25"/>
                  </a:lnTo>
                  <a:lnTo>
                    <a:pt x="44" y="25"/>
                  </a:lnTo>
                  <a:lnTo>
                    <a:pt x="44" y="23"/>
                  </a:lnTo>
                  <a:lnTo>
                    <a:pt x="43" y="23"/>
                  </a:lnTo>
                  <a:lnTo>
                    <a:pt x="43" y="17"/>
                  </a:lnTo>
                  <a:lnTo>
                    <a:pt x="41" y="17"/>
                  </a:lnTo>
                  <a:lnTo>
                    <a:pt x="41" y="14"/>
                  </a:lnTo>
                  <a:lnTo>
                    <a:pt x="38" y="14"/>
                  </a:lnTo>
                  <a:lnTo>
                    <a:pt x="38" y="12"/>
                  </a:lnTo>
                  <a:lnTo>
                    <a:pt x="37" y="12"/>
                  </a:lnTo>
                  <a:lnTo>
                    <a:pt x="37" y="11"/>
                  </a:lnTo>
                  <a:lnTo>
                    <a:pt x="37" y="8"/>
                  </a:lnTo>
                  <a:lnTo>
                    <a:pt x="29" y="8"/>
                  </a:lnTo>
                  <a:lnTo>
                    <a:pt x="29" y="7"/>
                  </a:lnTo>
                  <a:lnTo>
                    <a:pt x="22" y="7"/>
                  </a:lnTo>
                  <a:lnTo>
                    <a:pt x="22" y="5"/>
                  </a:lnTo>
                  <a:lnTo>
                    <a:pt x="20" y="5"/>
                  </a:lnTo>
                  <a:lnTo>
                    <a:pt x="20" y="3"/>
                  </a:lnTo>
                  <a:lnTo>
                    <a:pt x="7" y="3"/>
                  </a:lnTo>
                  <a:lnTo>
                    <a:pt x="7" y="2"/>
                  </a:lnTo>
                  <a:lnTo>
                    <a:pt x="5" y="2"/>
                  </a:lnTo>
                  <a:lnTo>
                    <a:pt x="5"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Line 55"/>
            <p:cNvSpPr>
              <a:spLocks noChangeShapeType="1"/>
            </p:cNvSpPr>
            <p:nvPr/>
          </p:nvSpPr>
          <p:spPr bwMode="auto">
            <a:xfrm>
              <a:off x="3892" y="277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Line 56"/>
            <p:cNvSpPr>
              <a:spLocks noChangeShapeType="1"/>
            </p:cNvSpPr>
            <p:nvPr/>
          </p:nvSpPr>
          <p:spPr bwMode="auto">
            <a:xfrm>
              <a:off x="3430" y="260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Line 57"/>
            <p:cNvSpPr>
              <a:spLocks noChangeShapeType="1"/>
            </p:cNvSpPr>
            <p:nvPr/>
          </p:nvSpPr>
          <p:spPr bwMode="auto">
            <a:xfrm>
              <a:off x="3766" y="27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Line 58"/>
            <p:cNvSpPr>
              <a:spLocks noChangeShapeType="1"/>
            </p:cNvSpPr>
            <p:nvPr/>
          </p:nvSpPr>
          <p:spPr bwMode="auto">
            <a:xfrm>
              <a:off x="4066" y="284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Line 59"/>
            <p:cNvSpPr>
              <a:spLocks noChangeShapeType="1"/>
            </p:cNvSpPr>
            <p:nvPr/>
          </p:nvSpPr>
          <p:spPr bwMode="auto">
            <a:xfrm>
              <a:off x="3526" y="263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Line 60"/>
            <p:cNvSpPr>
              <a:spLocks noChangeShapeType="1"/>
            </p:cNvSpPr>
            <p:nvPr/>
          </p:nvSpPr>
          <p:spPr bwMode="auto">
            <a:xfrm>
              <a:off x="4078" y="28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Line 61"/>
            <p:cNvSpPr>
              <a:spLocks noChangeShapeType="1"/>
            </p:cNvSpPr>
            <p:nvPr/>
          </p:nvSpPr>
          <p:spPr bwMode="auto">
            <a:xfrm flipV="1">
              <a:off x="4372" y="28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Line 62"/>
            <p:cNvSpPr>
              <a:spLocks noChangeShapeType="1"/>
            </p:cNvSpPr>
            <p:nvPr/>
          </p:nvSpPr>
          <p:spPr bwMode="auto">
            <a:xfrm>
              <a:off x="3658" y="268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Line 63"/>
            <p:cNvSpPr>
              <a:spLocks noChangeShapeType="1"/>
            </p:cNvSpPr>
            <p:nvPr/>
          </p:nvSpPr>
          <p:spPr bwMode="auto">
            <a:xfrm>
              <a:off x="3694" y="268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Line 64"/>
            <p:cNvSpPr>
              <a:spLocks noChangeShapeType="1"/>
            </p:cNvSpPr>
            <p:nvPr/>
          </p:nvSpPr>
          <p:spPr bwMode="auto">
            <a:xfrm>
              <a:off x="3712" y="27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Line 65"/>
            <p:cNvSpPr>
              <a:spLocks noChangeShapeType="1"/>
            </p:cNvSpPr>
            <p:nvPr/>
          </p:nvSpPr>
          <p:spPr bwMode="auto">
            <a:xfrm>
              <a:off x="3640" y="266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Line 66"/>
            <p:cNvSpPr>
              <a:spLocks noChangeShapeType="1"/>
            </p:cNvSpPr>
            <p:nvPr/>
          </p:nvSpPr>
          <p:spPr bwMode="auto">
            <a:xfrm>
              <a:off x="3586" y="26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Line 67"/>
            <p:cNvSpPr>
              <a:spLocks noChangeShapeType="1"/>
            </p:cNvSpPr>
            <p:nvPr/>
          </p:nvSpPr>
          <p:spPr bwMode="auto">
            <a:xfrm>
              <a:off x="3970" y="277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20" name="TextBox 119"/>
          <p:cNvSpPr txBox="1"/>
          <p:nvPr/>
        </p:nvSpPr>
        <p:spPr>
          <a:xfrm>
            <a:off x="317050" y="5791227"/>
            <a:ext cx="1138453" cy="461665"/>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accent3"/>
                </a:solidFill>
                <a:effectLst/>
                <a:uLnTx/>
                <a:uFillTx/>
                <a:latin typeface="Arial"/>
                <a:ea typeface="+mn-ea"/>
                <a:cs typeface="Arial"/>
              </a:rPr>
              <a:t>Ramucirumab</a:t>
            </a:r>
            <a:endParaRPr kumimoji="0" lang="en-US" sz="1200" b="0" i="0" u="none" strike="noStrike" kern="1200" cap="none" spc="0" normalizeH="0" baseline="0" noProof="0" dirty="0">
              <a:ln>
                <a:noFill/>
              </a:ln>
              <a:solidFill>
                <a:schemeClr val="accent3"/>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a:ea typeface="+mn-ea"/>
                <a:cs typeface="Arial"/>
              </a:rPr>
              <a:t>Placebo</a:t>
            </a:r>
            <a:endParaRPr kumimoji="0" lang="en-GB" sz="1200" b="0" i="0" u="none" strike="noStrike" kern="1200" cap="none" spc="0" normalizeH="0" baseline="0" noProof="0" dirty="0">
              <a:ln>
                <a:noFill/>
              </a:ln>
              <a:solidFill>
                <a:schemeClr val="accent2"/>
              </a:solidFill>
              <a:effectLst/>
              <a:uLnTx/>
              <a:uFillTx/>
              <a:latin typeface="Arial"/>
              <a:ea typeface="+mn-ea"/>
              <a:cs typeface="Arial"/>
            </a:endParaRPr>
          </a:p>
        </p:txBody>
      </p:sp>
    </p:spTree>
    <p:extLst>
      <p:ext uri="{BB962C8B-B14F-4D97-AF65-F5344CB8AC3E}">
        <p14:creationId xmlns:p14="http://schemas.microsoft.com/office/powerpoint/2010/main" xmlns="" val="3405562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REACH-2: A randomized, double-blind, placebo-controlled phase 3 study of ramucirumab versus placebo as second-line treatment in patients with advanced hepatocellular carcinoma (HCC) and elevated baseline alpha-fetoprotein (AFP) following first-line </a:t>
            </a:r>
            <a:r>
              <a:rPr lang="en-GB" dirty="0" smtClean="0"/>
              <a:t>sorafenib</a:t>
            </a:r>
            <a:r>
              <a:rPr lang="en-GB" dirty="0"/>
              <a:t> </a:t>
            </a:r>
            <a:r>
              <a:rPr lang="en-GB" dirty="0" smtClean="0"/>
              <a:t>– Zhu AX,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b="1" dirty="0"/>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Zhu AX,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4003</a:t>
            </a:r>
            <a:endParaRPr lang="fr-FR" dirty="0"/>
          </a:p>
        </p:txBody>
      </p:sp>
      <p:sp>
        <p:nvSpPr>
          <p:cNvPr id="7" name="TextBox 6"/>
          <p:cNvSpPr txBox="1"/>
          <p:nvPr/>
        </p:nvSpPr>
        <p:spPr>
          <a:xfrm>
            <a:off x="2116664" y="1456265"/>
            <a:ext cx="514972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PFS</a:t>
            </a:r>
          </a:p>
        </p:txBody>
      </p:sp>
      <p:graphicFrame>
        <p:nvGraphicFramePr>
          <p:cNvPr id="8" name="Group 88"/>
          <p:cNvGraphicFramePr>
            <a:graphicFrameLocks noGrp="1"/>
          </p:cNvGraphicFramePr>
          <p:nvPr>
            <p:extLst/>
          </p:nvPr>
        </p:nvGraphicFramePr>
        <p:xfrm>
          <a:off x="369888" y="5239930"/>
          <a:ext cx="8408988" cy="914400"/>
        </p:xfrm>
        <a:graphic>
          <a:graphicData uri="http://schemas.openxmlformats.org/drawingml/2006/table">
            <a:tbl>
              <a:tblPr firstRow="1" bandRow="1">
                <a:tableStyleId>{69012ECD-51FC-41F1-AA8D-1B2483CD663E}</a:tableStyleId>
              </a:tblPr>
              <a:tblGrid>
                <a:gridCol w="1839912">
                  <a:extLst>
                    <a:ext uri="{9D8B030D-6E8A-4147-A177-3AD203B41FA5}">
                      <a16:colId xmlns:a16="http://schemas.microsoft.com/office/drawing/2014/main" xmlns="" val="20000"/>
                    </a:ext>
                  </a:extLst>
                </a:gridCol>
                <a:gridCol w="2189692">
                  <a:extLst>
                    <a:ext uri="{9D8B030D-6E8A-4147-A177-3AD203B41FA5}">
                      <a16:colId xmlns:a16="http://schemas.microsoft.com/office/drawing/2014/main" xmlns="" val="20001"/>
                    </a:ext>
                  </a:extLst>
                </a:gridCol>
                <a:gridCol w="2189692">
                  <a:extLst>
                    <a:ext uri="{9D8B030D-6E8A-4147-A177-3AD203B41FA5}">
                      <a16:colId xmlns:a16="http://schemas.microsoft.com/office/drawing/2014/main" xmlns="" val="20002"/>
                    </a:ext>
                  </a:extLst>
                </a:gridCol>
                <a:gridCol w="2189692">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Ramucirumab (n=197)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(n=95)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dirty="0" smtClean="0">
                          <a:solidFill>
                            <a:srgbClr val="000000"/>
                          </a:solidFill>
                        </a:rPr>
                        <a:t>9 (4.6) [1.7, 7.5]</a:t>
                      </a:r>
                      <a:endParaRPr lang="en-US" sz="14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dirty="0" smtClean="0">
                          <a:solidFill>
                            <a:srgbClr val="000000"/>
                          </a:solidFill>
                        </a:rPr>
                        <a:t>1 (1.1) [0.0, 3.1]</a:t>
                      </a:r>
                      <a:endParaRPr lang="en-US" sz="1400" b="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0.1697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DCR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118 (59.9) [53.1, 66.7]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37 (38.9) [29.1, 48.8]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0.0006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graphicFrame>
        <p:nvGraphicFramePr>
          <p:cNvPr id="10" name="Table 9"/>
          <p:cNvGraphicFramePr>
            <a:graphicFrameLocks noGrp="1"/>
          </p:cNvGraphicFramePr>
          <p:nvPr>
            <p:extLst/>
          </p:nvPr>
        </p:nvGraphicFramePr>
        <p:xfrm>
          <a:off x="3506453" y="2150507"/>
          <a:ext cx="3745225" cy="804590"/>
        </p:xfrm>
        <a:graphic>
          <a:graphicData uri="http://schemas.openxmlformats.org/drawingml/2006/table">
            <a:tbl>
              <a:tblPr firstRow="1" bandRow="1">
                <a:tableStyleId>{2D5ABB26-0587-4C30-8999-92F81FD0307C}</a:tableStyleId>
              </a:tblPr>
              <a:tblGrid>
                <a:gridCol w="1236135">
                  <a:extLst>
                    <a:ext uri="{9D8B030D-6E8A-4147-A177-3AD203B41FA5}">
                      <a16:colId xmlns:a16="http://schemas.microsoft.com/office/drawing/2014/main" xmlns="" val="20000"/>
                    </a:ext>
                  </a:extLst>
                </a:gridCol>
                <a:gridCol w="1107440">
                  <a:extLst>
                    <a:ext uri="{9D8B030D-6E8A-4147-A177-3AD203B41FA5}">
                      <a16:colId xmlns:a16="http://schemas.microsoft.com/office/drawing/2014/main" xmlns="" val="20001"/>
                    </a:ext>
                  </a:extLst>
                </a:gridCol>
                <a:gridCol w="695301">
                  <a:extLst>
                    <a:ext uri="{9D8B030D-6E8A-4147-A177-3AD203B41FA5}">
                      <a16:colId xmlns:a16="http://schemas.microsoft.com/office/drawing/2014/main" xmlns="" val="20002"/>
                    </a:ext>
                  </a:extLst>
                </a:gridCol>
                <a:gridCol w="706349">
                  <a:extLst>
                    <a:ext uri="{9D8B030D-6E8A-4147-A177-3AD203B41FA5}">
                      <a16:colId xmlns:a16="http://schemas.microsoft.com/office/drawing/2014/main" xmlns="" val="20003"/>
                    </a:ext>
                  </a:extLst>
                </a:gridCol>
              </a:tblGrid>
              <a:tr h="280170">
                <a:tc>
                  <a:txBody>
                    <a:bodyPr/>
                    <a:lstStyle/>
                    <a:p>
                      <a:endParaRPr lang="en-US" sz="105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Ramucirumab</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Placebo</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p-value</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62210">
                <a:tc>
                  <a:txBody>
                    <a:bodyPr/>
                    <a:lstStyle/>
                    <a:p>
                      <a:pPr algn="l"/>
                      <a:r>
                        <a:rPr lang="en-US" sz="1050" dirty="0" err="1" smtClean="0"/>
                        <a:t>mPFS</a:t>
                      </a:r>
                      <a:r>
                        <a:rPr lang="en-US" sz="1050" dirty="0" smtClean="0"/>
                        <a:t>, months</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2.8</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1.6</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1"/>
                  </a:ext>
                </a:extLst>
              </a:tr>
              <a:tr h="262210">
                <a:tc>
                  <a:txBody>
                    <a:bodyPr/>
                    <a:lstStyle/>
                    <a:p>
                      <a:pPr marL="85725" indent="0" algn="l"/>
                      <a:r>
                        <a:rPr lang="en-US" sz="1050" dirty="0" smtClean="0"/>
                        <a:t>HR (95%CI)</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tc gridSpan="2">
                  <a:txBody>
                    <a:bodyPr/>
                    <a:lstStyle/>
                    <a:p>
                      <a:pPr algn="ctr"/>
                      <a:r>
                        <a:rPr lang="en-US" sz="1050" dirty="0" smtClean="0"/>
                        <a:t>0.452 (0.339, 0.603)</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a:r>
                        <a:rPr lang="en-US" sz="1050" dirty="0" smtClean="0"/>
                        <a:t>&lt;0.0001</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bl>
          </a:graphicData>
        </a:graphic>
      </p:graphicFrame>
      <p:grpSp>
        <p:nvGrpSpPr>
          <p:cNvPr id="12" name="Group 11"/>
          <p:cNvGrpSpPr/>
          <p:nvPr/>
        </p:nvGrpSpPr>
        <p:grpSpPr>
          <a:xfrm>
            <a:off x="2110524" y="1721426"/>
            <a:ext cx="5229422" cy="3416304"/>
            <a:chOff x="2293766" y="2286464"/>
            <a:chExt cx="3945418" cy="2990698"/>
          </a:xfrm>
        </p:grpSpPr>
        <p:grpSp>
          <p:nvGrpSpPr>
            <p:cNvPr id="13" name="Group 12"/>
            <p:cNvGrpSpPr/>
            <p:nvPr/>
          </p:nvGrpSpPr>
          <p:grpSpPr>
            <a:xfrm>
              <a:off x="2658963" y="2396465"/>
              <a:ext cx="3457344" cy="2125153"/>
              <a:chOff x="880955" y="2448719"/>
              <a:chExt cx="3457344" cy="2125153"/>
            </a:xfrm>
          </p:grpSpPr>
          <p:sp>
            <p:nvSpPr>
              <p:cNvPr id="33" name="Freeform 32"/>
              <p:cNvSpPr>
                <a:spLocks/>
              </p:cNvSpPr>
              <p:nvPr/>
            </p:nvSpPr>
            <p:spPr bwMode="auto">
              <a:xfrm>
                <a:off x="925514" y="2448720"/>
                <a:ext cx="3412785"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4" name="Line 6"/>
              <p:cNvSpPr>
                <a:spLocks noChangeShapeType="1"/>
              </p:cNvSpPr>
              <p:nvPr/>
            </p:nvSpPr>
            <p:spPr bwMode="auto">
              <a:xfrm>
                <a:off x="880955" y="244871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5" name="Line 7"/>
              <p:cNvSpPr>
                <a:spLocks noChangeShapeType="1"/>
              </p:cNvSpPr>
              <p:nvPr/>
            </p:nvSpPr>
            <p:spPr bwMode="auto">
              <a:xfrm>
                <a:off x="880955" y="286464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6" name="Line 8"/>
              <p:cNvSpPr>
                <a:spLocks noChangeShapeType="1"/>
              </p:cNvSpPr>
              <p:nvPr/>
            </p:nvSpPr>
            <p:spPr bwMode="auto">
              <a:xfrm>
                <a:off x="880955" y="328056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7" name="Line 9"/>
              <p:cNvSpPr>
                <a:spLocks noChangeShapeType="1"/>
              </p:cNvSpPr>
              <p:nvPr/>
            </p:nvSpPr>
            <p:spPr bwMode="auto">
              <a:xfrm>
                <a:off x="880955" y="369649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8" name="Line 10"/>
              <p:cNvSpPr>
                <a:spLocks noChangeShapeType="1"/>
              </p:cNvSpPr>
              <p:nvPr/>
            </p:nvSpPr>
            <p:spPr bwMode="auto">
              <a:xfrm>
                <a:off x="880955" y="4112419"/>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39" name="Line 11"/>
              <p:cNvSpPr>
                <a:spLocks noChangeShapeType="1"/>
              </p:cNvSpPr>
              <p:nvPr/>
            </p:nvSpPr>
            <p:spPr bwMode="auto">
              <a:xfrm>
                <a:off x="880955" y="4528344"/>
                <a:ext cx="43647"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0" name="Line 12"/>
              <p:cNvSpPr>
                <a:spLocks noChangeShapeType="1"/>
              </p:cNvSpPr>
              <p:nvPr/>
            </p:nvSpPr>
            <p:spPr bwMode="auto">
              <a:xfrm>
                <a:off x="3058658"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1" name="Line 13"/>
              <p:cNvSpPr>
                <a:spLocks noChangeShapeType="1"/>
              </p:cNvSpPr>
              <p:nvPr/>
            </p:nvSpPr>
            <p:spPr bwMode="auto">
              <a:xfrm>
                <a:off x="2633071"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2" name="Line 14"/>
              <p:cNvSpPr>
                <a:spLocks noChangeShapeType="1"/>
              </p:cNvSpPr>
              <p:nvPr/>
            </p:nvSpPr>
            <p:spPr bwMode="auto">
              <a:xfrm>
                <a:off x="391064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3" name="Line 15"/>
              <p:cNvSpPr>
                <a:spLocks noChangeShapeType="1"/>
              </p:cNvSpPr>
              <p:nvPr/>
            </p:nvSpPr>
            <p:spPr bwMode="auto">
              <a:xfrm>
                <a:off x="3485058"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5" name="Line 18"/>
              <p:cNvSpPr>
                <a:spLocks noChangeShapeType="1"/>
              </p:cNvSpPr>
              <p:nvPr/>
            </p:nvSpPr>
            <p:spPr bwMode="auto">
              <a:xfrm>
                <a:off x="2205490"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6" name="Line 19"/>
              <p:cNvSpPr>
                <a:spLocks noChangeShapeType="1"/>
              </p:cNvSpPr>
              <p:nvPr/>
            </p:nvSpPr>
            <p:spPr bwMode="auto">
              <a:xfrm>
                <a:off x="1778683"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7" name="Line 20"/>
              <p:cNvSpPr>
                <a:spLocks noChangeShapeType="1"/>
              </p:cNvSpPr>
              <p:nvPr/>
            </p:nvSpPr>
            <p:spPr bwMode="auto">
              <a:xfrm>
                <a:off x="135371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8" name="Line 21"/>
              <p:cNvSpPr>
                <a:spLocks noChangeShapeType="1"/>
              </p:cNvSpPr>
              <p:nvPr/>
            </p:nvSpPr>
            <p:spPr bwMode="auto">
              <a:xfrm>
                <a:off x="925515"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sp>
            <p:nvSpPr>
              <p:cNvPr id="49" name="Line 17"/>
              <p:cNvSpPr>
                <a:spLocks noChangeShapeType="1"/>
              </p:cNvSpPr>
              <p:nvPr/>
            </p:nvSpPr>
            <p:spPr bwMode="auto">
              <a:xfrm>
                <a:off x="4335260" y="4528344"/>
                <a:ext cx="0" cy="4552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a:ea typeface="+mn-ea"/>
                  <a:cs typeface="Arial"/>
                </a:endParaRPr>
              </a:p>
            </p:txBody>
          </p:sp>
        </p:grpSp>
        <p:sp>
          <p:nvSpPr>
            <p:cNvPr id="14" name="TextBox 13"/>
            <p:cNvSpPr txBox="1"/>
            <p:nvPr/>
          </p:nvSpPr>
          <p:spPr>
            <a:xfrm rot="16200000">
              <a:off x="2088691" y="3337768"/>
              <a:ext cx="619136" cy="2089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PFS, %</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TextBox 14"/>
            <p:cNvSpPr txBox="1"/>
            <p:nvPr/>
          </p:nvSpPr>
          <p:spPr>
            <a:xfrm>
              <a:off x="4176518" y="4672837"/>
              <a:ext cx="837686" cy="24249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Time, months</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6" name="TextBox 15"/>
            <p:cNvSpPr txBox="1"/>
            <p:nvPr/>
          </p:nvSpPr>
          <p:spPr>
            <a:xfrm>
              <a:off x="2421817" y="2286464"/>
              <a:ext cx="298966" cy="2155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100</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17" name="TextBox 16"/>
            <p:cNvSpPr txBox="1"/>
            <p:nvPr/>
          </p:nvSpPr>
          <p:spPr>
            <a:xfrm>
              <a:off x="2475029" y="2703942"/>
              <a:ext cx="245752" cy="2155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80</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18" name="TextBox 17"/>
            <p:cNvSpPr txBox="1"/>
            <p:nvPr/>
          </p:nvSpPr>
          <p:spPr>
            <a:xfrm>
              <a:off x="2475029" y="3119683"/>
              <a:ext cx="245752" cy="2155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60</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19" name="TextBox 18"/>
            <p:cNvSpPr txBox="1"/>
            <p:nvPr/>
          </p:nvSpPr>
          <p:spPr>
            <a:xfrm>
              <a:off x="2475029" y="3535423"/>
              <a:ext cx="245752" cy="2155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40</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20" name="TextBox 19"/>
            <p:cNvSpPr txBox="1"/>
            <p:nvPr/>
          </p:nvSpPr>
          <p:spPr>
            <a:xfrm>
              <a:off x="2475029" y="3951164"/>
              <a:ext cx="245752" cy="2155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20</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21" name="TextBox 20"/>
            <p:cNvSpPr txBox="1"/>
            <p:nvPr/>
          </p:nvSpPr>
          <p:spPr>
            <a:xfrm>
              <a:off x="2528245" y="4366903"/>
              <a:ext cx="192538" cy="21554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0</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TextBox 21"/>
            <p:cNvSpPr txBox="1"/>
            <p:nvPr/>
          </p:nvSpPr>
          <p:spPr>
            <a:xfrm>
              <a:off x="2558893" y="4522748"/>
              <a:ext cx="298966" cy="73057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197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95</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3" name="TextBox 22"/>
            <p:cNvSpPr txBox="1"/>
            <p:nvPr/>
          </p:nvSpPr>
          <p:spPr>
            <a:xfrm>
              <a:off x="3008536" y="4522748"/>
              <a:ext cx="245752"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15</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4" name="TextBox 23"/>
            <p:cNvSpPr txBox="1"/>
            <p:nvPr/>
          </p:nvSpPr>
          <p:spPr>
            <a:xfrm>
              <a:off x="3435047" y="4522748"/>
              <a:ext cx="246961"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44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5</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5" name="TextBox 24"/>
            <p:cNvSpPr txBox="1"/>
            <p:nvPr/>
          </p:nvSpPr>
          <p:spPr>
            <a:xfrm>
              <a:off x="3869372" y="4522748"/>
              <a:ext cx="245752"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0</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6" name="TextBox 25"/>
            <p:cNvSpPr txBox="1"/>
            <p:nvPr/>
          </p:nvSpPr>
          <p:spPr>
            <a:xfrm>
              <a:off x="4284473" y="4522748"/>
              <a:ext cx="245752"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0</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7" name="TextBox 26"/>
            <p:cNvSpPr txBox="1"/>
            <p:nvPr/>
          </p:nvSpPr>
          <p:spPr>
            <a:xfrm>
              <a:off x="4719525" y="4522748"/>
              <a:ext cx="245752"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15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0</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8" name="TextBox 27"/>
            <p:cNvSpPr txBox="1"/>
            <p:nvPr/>
          </p:nvSpPr>
          <p:spPr>
            <a:xfrm>
              <a:off x="5139701" y="4522748"/>
              <a:ext cx="254218"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0</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29" name="TextBox 28"/>
            <p:cNvSpPr txBox="1"/>
            <p:nvPr/>
          </p:nvSpPr>
          <p:spPr>
            <a:xfrm>
              <a:off x="5560123" y="4522748"/>
              <a:ext cx="254218"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2C0D8"/>
                  </a:solidFill>
                  <a:effectLst/>
                  <a:uLnTx/>
                  <a:uFillTx/>
                  <a:latin typeface="Arial"/>
                  <a:ea typeface="+mn-ea"/>
                  <a:cs typeface="Arial"/>
                </a:rPr>
                <a:t>0</a:t>
              </a:r>
              <a:endParaRPr kumimoji="0" lang="en-GB" sz="1000" b="0" i="0" u="none" strike="noStrike" kern="1200" cap="none" spc="0" normalizeH="0" baseline="0" noProof="0" dirty="0">
                <a:ln>
                  <a:noFill/>
                </a:ln>
                <a:solidFill>
                  <a:srgbClr val="B2C0D8"/>
                </a:solidFill>
                <a:effectLst/>
                <a:uLnTx/>
                <a:uFillTx/>
                <a:latin typeface="Arial"/>
                <a:ea typeface="+mn-ea"/>
                <a:cs typeface="Arial"/>
              </a:endParaRPr>
            </a:p>
          </p:txBody>
        </p:sp>
        <p:sp>
          <p:nvSpPr>
            <p:cNvPr id="31" name="TextBox 30"/>
            <p:cNvSpPr txBox="1"/>
            <p:nvPr/>
          </p:nvSpPr>
          <p:spPr>
            <a:xfrm>
              <a:off x="5993432" y="4522748"/>
              <a:ext cx="245752" cy="75441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B60D27"/>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B2C0D8"/>
                  </a:solidFill>
                  <a:effectLst/>
                  <a:uLnTx/>
                  <a:uFillTx/>
                  <a:latin typeface="Arial"/>
                  <a:ea typeface="+mn-ea"/>
                  <a:cs typeface="Arial"/>
                </a:rPr>
                <a:t>0</a:t>
              </a:r>
            </a:p>
          </p:txBody>
        </p:sp>
        <p:sp>
          <p:nvSpPr>
            <p:cNvPr id="32" name="TextBox 31"/>
            <p:cNvSpPr txBox="1"/>
            <p:nvPr/>
          </p:nvSpPr>
          <p:spPr>
            <a:xfrm>
              <a:off x="4755328" y="3597771"/>
              <a:ext cx="740401" cy="48498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Censored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Arial"/>
                </a:rPr>
                <a:t>Ramucirumab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Placebo</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50" name="TextBox 49"/>
          <p:cNvSpPr txBox="1"/>
          <p:nvPr/>
        </p:nvSpPr>
        <p:spPr>
          <a:xfrm>
            <a:off x="1988521" y="4562255"/>
            <a:ext cx="76014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000000"/>
                </a:solidFill>
                <a:effectLst/>
                <a:uLnTx/>
                <a:uFillTx/>
                <a:latin typeface="Arial"/>
                <a:ea typeface="+mn-ea"/>
                <a:cs typeface="Arial"/>
              </a:rPr>
              <a:t>No. at risk</a:t>
            </a:r>
            <a:endParaRPr kumimoji="0" lang="en-GB" sz="1000" b="0" i="0" u="none" strike="noStrike" kern="1200" cap="none" spc="0" normalizeH="0" baseline="0" noProof="0" dirty="0">
              <a:ln>
                <a:noFill/>
              </a:ln>
              <a:solidFill>
                <a:srgbClr val="000000"/>
              </a:solidFill>
              <a:effectLst/>
              <a:uLnTx/>
              <a:uFillTx/>
              <a:latin typeface="Arial"/>
              <a:ea typeface="+mn-ea"/>
              <a:cs typeface="Arial"/>
            </a:endParaRPr>
          </a:p>
        </p:txBody>
      </p:sp>
      <p:cxnSp>
        <p:nvCxnSpPr>
          <p:cNvPr id="51" name="Straight Connector 50"/>
          <p:cNvCxnSpPr/>
          <p:nvPr/>
        </p:nvCxnSpPr>
        <p:spPr>
          <a:xfrm>
            <a:off x="5217245" y="3509990"/>
            <a:ext cx="151724"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17245" y="3661252"/>
            <a:ext cx="151724"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255947" y="3289203"/>
            <a:ext cx="75861" cy="123618"/>
            <a:chOff x="1700536" y="4518699"/>
            <a:chExt cx="99688" cy="144000"/>
          </a:xfrm>
        </p:grpSpPr>
        <p:cxnSp>
          <p:nvCxnSpPr>
            <p:cNvPr id="54" name="Straight Connector 53"/>
            <p:cNvCxnSpPr/>
            <p:nvPr/>
          </p:nvCxnSpPr>
          <p:spPr>
            <a:xfrm rot="5400000">
              <a:off x="1628536" y="4590699"/>
              <a:ext cx="144000"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728224" y="4590699"/>
              <a:ext cx="144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9" name="Group 2"/>
          <p:cNvGrpSpPr>
            <a:grpSpLocks/>
          </p:cNvGrpSpPr>
          <p:nvPr/>
        </p:nvGrpSpPr>
        <p:grpSpPr bwMode="auto">
          <a:xfrm>
            <a:off x="2655251" y="1846732"/>
            <a:ext cx="4250374" cy="2343249"/>
            <a:chOff x="1951" y="1609"/>
            <a:chExt cx="2004" cy="1102"/>
          </a:xfrm>
        </p:grpSpPr>
        <p:sp>
          <p:nvSpPr>
            <p:cNvPr id="122" name="Freeform 3"/>
            <p:cNvSpPr>
              <a:spLocks/>
            </p:cNvSpPr>
            <p:nvPr/>
          </p:nvSpPr>
          <p:spPr bwMode="auto">
            <a:xfrm>
              <a:off x="1951" y="1609"/>
              <a:ext cx="2004" cy="1086"/>
            </a:xfrm>
            <a:custGeom>
              <a:avLst/>
              <a:gdLst>
                <a:gd name="T0" fmla="*/ 253 w 334"/>
                <a:gd name="T1" fmla="*/ 181 h 181"/>
                <a:gd name="T2" fmla="*/ 236 w 334"/>
                <a:gd name="T3" fmla="*/ 178 h 181"/>
                <a:gd name="T4" fmla="*/ 221 w 334"/>
                <a:gd name="T5" fmla="*/ 177 h 181"/>
                <a:gd name="T6" fmla="*/ 210 w 334"/>
                <a:gd name="T7" fmla="*/ 174 h 181"/>
                <a:gd name="T8" fmla="*/ 205 w 334"/>
                <a:gd name="T9" fmla="*/ 173 h 181"/>
                <a:gd name="T10" fmla="*/ 190 w 334"/>
                <a:gd name="T11" fmla="*/ 171 h 181"/>
                <a:gd name="T12" fmla="*/ 176 w 334"/>
                <a:gd name="T13" fmla="*/ 170 h 181"/>
                <a:gd name="T14" fmla="*/ 175 w 334"/>
                <a:gd name="T15" fmla="*/ 168 h 181"/>
                <a:gd name="T16" fmla="*/ 171 w 334"/>
                <a:gd name="T17" fmla="*/ 165 h 181"/>
                <a:gd name="T18" fmla="*/ 165 w 334"/>
                <a:gd name="T19" fmla="*/ 164 h 181"/>
                <a:gd name="T20" fmla="*/ 149 w 334"/>
                <a:gd name="T21" fmla="*/ 162 h 181"/>
                <a:gd name="T22" fmla="*/ 144 w 334"/>
                <a:gd name="T23" fmla="*/ 160 h 181"/>
                <a:gd name="T24" fmla="*/ 142 w 334"/>
                <a:gd name="T25" fmla="*/ 158 h 181"/>
                <a:gd name="T26" fmla="*/ 127 w 334"/>
                <a:gd name="T27" fmla="*/ 156 h 181"/>
                <a:gd name="T28" fmla="*/ 118 w 334"/>
                <a:gd name="T29" fmla="*/ 153 h 181"/>
                <a:gd name="T30" fmla="*/ 114 w 334"/>
                <a:gd name="T31" fmla="*/ 151 h 181"/>
                <a:gd name="T32" fmla="*/ 112 w 334"/>
                <a:gd name="T33" fmla="*/ 149 h 181"/>
                <a:gd name="T34" fmla="*/ 111 w 334"/>
                <a:gd name="T35" fmla="*/ 145 h 181"/>
                <a:gd name="T36" fmla="*/ 102 w 334"/>
                <a:gd name="T37" fmla="*/ 142 h 181"/>
                <a:gd name="T38" fmla="*/ 96 w 334"/>
                <a:gd name="T39" fmla="*/ 141 h 181"/>
                <a:gd name="T40" fmla="*/ 90 w 334"/>
                <a:gd name="T41" fmla="*/ 139 h 181"/>
                <a:gd name="T42" fmla="*/ 84 w 334"/>
                <a:gd name="T43" fmla="*/ 138 h 181"/>
                <a:gd name="T44" fmla="*/ 83 w 334"/>
                <a:gd name="T45" fmla="*/ 136 h 181"/>
                <a:gd name="T46" fmla="*/ 82 w 334"/>
                <a:gd name="T47" fmla="*/ 133 h 181"/>
                <a:gd name="T48" fmla="*/ 81 w 334"/>
                <a:gd name="T49" fmla="*/ 127 h 181"/>
                <a:gd name="T50" fmla="*/ 75 w 334"/>
                <a:gd name="T51" fmla="*/ 125 h 181"/>
                <a:gd name="T52" fmla="*/ 71 w 334"/>
                <a:gd name="T53" fmla="*/ 123 h 181"/>
                <a:gd name="T54" fmla="*/ 65 w 334"/>
                <a:gd name="T55" fmla="*/ 121 h 181"/>
                <a:gd name="T56" fmla="*/ 63 w 334"/>
                <a:gd name="T57" fmla="*/ 119 h 181"/>
                <a:gd name="T58" fmla="*/ 62 w 334"/>
                <a:gd name="T59" fmla="*/ 115 h 181"/>
                <a:gd name="T60" fmla="*/ 60 w 334"/>
                <a:gd name="T61" fmla="*/ 112 h 181"/>
                <a:gd name="T62" fmla="*/ 59 w 334"/>
                <a:gd name="T63" fmla="*/ 106 h 181"/>
                <a:gd name="T64" fmla="*/ 55 w 334"/>
                <a:gd name="T65" fmla="*/ 104 h 181"/>
                <a:gd name="T66" fmla="*/ 53 w 334"/>
                <a:gd name="T67" fmla="*/ 101 h 181"/>
                <a:gd name="T68" fmla="*/ 44 w 334"/>
                <a:gd name="T69" fmla="*/ 99 h 181"/>
                <a:gd name="T70" fmla="*/ 43 w 334"/>
                <a:gd name="T71" fmla="*/ 97 h 181"/>
                <a:gd name="T72" fmla="*/ 42 w 334"/>
                <a:gd name="T73" fmla="*/ 96 h 181"/>
                <a:gd name="T74" fmla="*/ 41 w 334"/>
                <a:gd name="T75" fmla="*/ 91 h 181"/>
                <a:gd name="T76" fmla="*/ 41 w 334"/>
                <a:gd name="T77" fmla="*/ 73 h 181"/>
                <a:gd name="T78" fmla="*/ 38 w 334"/>
                <a:gd name="T79" fmla="*/ 71 h 181"/>
                <a:gd name="T80" fmla="*/ 37 w 334"/>
                <a:gd name="T81" fmla="*/ 70 h 181"/>
                <a:gd name="T82" fmla="*/ 34 w 334"/>
                <a:gd name="T83" fmla="*/ 68 h 181"/>
                <a:gd name="T84" fmla="*/ 33 w 334"/>
                <a:gd name="T85" fmla="*/ 67 h 181"/>
                <a:gd name="T86" fmla="*/ 31 w 334"/>
                <a:gd name="T87" fmla="*/ 65 h 181"/>
                <a:gd name="T88" fmla="*/ 29 w 334"/>
                <a:gd name="T89" fmla="*/ 62 h 181"/>
                <a:gd name="T90" fmla="*/ 27 w 334"/>
                <a:gd name="T91" fmla="*/ 60 h 181"/>
                <a:gd name="T92" fmla="*/ 26 w 334"/>
                <a:gd name="T93" fmla="*/ 59 h 181"/>
                <a:gd name="T94" fmla="*/ 24 w 334"/>
                <a:gd name="T95" fmla="*/ 56 h 181"/>
                <a:gd name="T96" fmla="*/ 23 w 334"/>
                <a:gd name="T97" fmla="*/ 50 h 181"/>
                <a:gd name="T98" fmla="*/ 21 w 334"/>
                <a:gd name="T99" fmla="*/ 38 h 181"/>
                <a:gd name="T100" fmla="*/ 19 w 334"/>
                <a:gd name="T101" fmla="*/ 20 h 181"/>
                <a:gd name="T102" fmla="*/ 19 w 334"/>
                <a:gd name="T103" fmla="*/ 11 h 181"/>
                <a:gd name="T104" fmla="*/ 18 w 334"/>
                <a:gd name="T105" fmla="*/ 8 h 181"/>
                <a:gd name="T106" fmla="*/ 16 w 334"/>
                <a:gd name="T107" fmla="*/ 6 h 181"/>
                <a:gd name="T108" fmla="*/ 15 w 334"/>
                <a:gd name="T109" fmla="*/ 4 h 181"/>
                <a:gd name="T110" fmla="*/ 10 w 334"/>
                <a:gd name="T111" fmla="*/ 2 h 181"/>
                <a:gd name="T112" fmla="*/ 4 w 334"/>
                <a:gd name="T113" fmla="*/ 1 h 181"/>
                <a:gd name="T114" fmla="*/ 3 w 334"/>
                <a:gd name="T11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181">
                  <a:moveTo>
                    <a:pt x="334" y="181"/>
                  </a:moveTo>
                  <a:lnTo>
                    <a:pt x="253" y="181"/>
                  </a:lnTo>
                  <a:lnTo>
                    <a:pt x="253" y="178"/>
                  </a:lnTo>
                  <a:lnTo>
                    <a:pt x="236" y="178"/>
                  </a:lnTo>
                  <a:lnTo>
                    <a:pt x="236" y="177"/>
                  </a:lnTo>
                  <a:lnTo>
                    <a:pt x="221" y="177"/>
                  </a:lnTo>
                  <a:lnTo>
                    <a:pt x="221" y="174"/>
                  </a:lnTo>
                  <a:lnTo>
                    <a:pt x="210" y="174"/>
                  </a:lnTo>
                  <a:lnTo>
                    <a:pt x="210" y="173"/>
                  </a:lnTo>
                  <a:lnTo>
                    <a:pt x="205" y="173"/>
                  </a:lnTo>
                  <a:lnTo>
                    <a:pt x="205" y="171"/>
                  </a:lnTo>
                  <a:lnTo>
                    <a:pt x="190" y="171"/>
                  </a:lnTo>
                  <a:lnTo>
                    <a:pt x="190" y="170"/>
                  </a:lnTo>
                  <a:lnTo>
                    <a:pt x="176" y="170"/>
                  </a:lnTo>
                  <a:lnTo>
                    <a:pt x="176" y="168"/>
                  </a:lnTo>
                  <a:lnTo>
                    <a:pt x="175" y="168"/>
                  </a:lnTo>
                  <a:lnTo>
                    <a:pt x="175" y="165"/>
                  </a:lnTo>
                  <a:lnTo>
                    <a:pt x="171" y="165"/>
                  </a:lnTo>
                  <a:lnTo>
                    <a:pt x="171" y="164"/>
                  </a:lnTo>
                  <a:lnTo>
                    <a:pt x="165" y="164"/>
                  </a:lnTo>
                  <a:lnTo>
                    <a:pt x="165" y="162"/>
                  </a:lnTo>
                  <a:lnTo>
                    <a:pt x="149" y="162"/>
                  </a:lnTo>
                  <a:lnTo>
                    <a:pt x="149" y="160"/>
                  </a:lnTo>
                  <a:lnTo>
                    <a:pt x="144" y="160"/>
                  </a:lnTo>
                  <a:lnTo>
                    <a:pt x="144" y="158"/>
                  </a:lnTo>
                  <a:lnTo>
                    <a:pt x="142" y="158"/>
                  </a:lnTo>
                  <a:lnTo>
                    <a:pt x="142" y="156"/>
                  </a:lnTo>
                  <a:lnTo>
                    <a:pt x="127" y="156"/>
                  </a:lnTo>
                  <a:lnTo>
                    <a:pt x="127" y="153"/>
                  </a:lnTo>
                  <a:lnTo>
                    <a:pt x="118" y="153"/>
                  </a:lnTo>
                  <a:lnTo>
                    <a:pt x="118" y="151"/>
                  </a:lnTo>
                  <a:lnTo>
                    <a:pt x="114" y="151"/>
                  </a:lnTo>
                  <a:lnTo>
                    <a:pt x="114" y="149"/>
                  </a:lnTo>
                  <a:lnTo>
                    <a:pt x="112" y="149"/>
                  </a:lnTo>
                  <a:lnTo>
                    <a:pt x="112" y="145"/>
                  </a:lnTo>
                  <a:lnTo>
                    <a:pt x="111" y="145"/>
                  </a:lnTo>
                  <a:lnTo>
                    <a:pt x="111" y="142"/>
                  </a:lnTo>
                  <a:lnTo>
                    <a:pt x="102" y="142"/>
                  </a:lnTo>
                  <a:lnTo>
                    <a:pt x="102" y="141"/>
                  </a:lnTo>
                  <a:lnTo>
                    <a:pt x="96" y="141"/>
                  </a:lnTo>
                  <a:lnTo>
                    <a:pt x="96" y="139"/>
                  </a:lnTo>
                  <a:lnTo>
                    <a:pt x="90" y="139"/>
                  </a:lnTo>
                  <a:lnTo>
                    <a:pt x="90" y="138"/>
                  </a:lnTo>
                  <a:lnTo>
                    <a:pt x="84" y="138"/>
                  </a:lnTo>
                  <a:lnTo>
                    <a:pt x="84" y="136"/>
                  </a:lnTo>
                  <a:lnTo>
                    <a:pt x="83" y="136"/>
                  </a:lnTo>
                  <a:lnTo>
                    <a:pt x="83" y="133"/>
                  </a:lnTo>
                  <a:lnTo>
                    <a:pt x="82" y="133"/>
                  </a:lnTo>
                  <a:lnTo>
                    <a:pt x="82" y="127"/>
                  </a:lnTo>
                  <a:lnTo>
                    <a:pt x="81" y="127"/>
                  </a:lnTo>
                  <a:lnTo>
                    <a:pt x="81" y="125"/>
                  </a:lnTo>
                  <a:lnTo>
                    <a:pt x="75" y="125"/>
                  </a:lnTo>
                  <a:lnTo>
                    <a:pt x="75" y="123"/>
                  </a:lnTo>
                  <a:lnTo>
                    <a:pt x="71" y="123"/>
                  </a:lnTo>
                  <a:lnTo>
                    <a:pt x="71" y="121"/>
                  </a:lnTo>
                  <a:lnTo>
                    <a:pt x="65" y="121"/>
                  </a:lnTo>
                  <a:lnTo>
                    <a:pt x="65" y="119"/>
                  </a:lnTo>
                  <a:lnTo>
                    <a:pt x="63" y="119"/>
                  </a:lnTo>
                  <a:lnTo>
                    <a:pt x="63" y="115"/>
                  </a:lnTo>
                  <a:lnTo>
                    <a:pt x="62" y="115"/>
                  </a:lnTo>
                  <a:lnTo>
                    <a:pt x="62" y="112"/>
                  </a:lnTo>
                  <a:lnTo>
                    <a:pt x="60" y="112"/>
                  </a:lnTo>
                  <a:lnTo>
                    <a:pt x="60" y="106"/>
                  </a:lnTo>
                  <a:lnTo>
                    <a:pt x="59" y="106"/>
                  </a:lnTo>
                  <a:lnTo>
                    <a:pt x="59" y="104"/>
                  </a:lnTo>
                  <a:lnTo>
                    <a:pt x="55" y="104"/>
                  </a:lnTo>
                  <a:lnTo>
                    <a:pt x="55" y="101"/>
                  </a:lnTo>
                  <a:lnTo>
                    <a:pt x="53" y="101"/>
                  </a:lnTo>
                  <a:lnTo>
                    <a:pt x="53" y="99"/>
                  </a:lnTo>
                  <a:lnTo>
                    <a:pt x="44" y="99"/>
                  </a:lnTo>
                  <a:lnTo>
                    <a:pt x="44" y="97"/>
                  </a:lnTo>
                  <a:lnTo>
                    <a:pt x="43" y="97"/>
                  </a:lnTo>
                  <a:lnTo>
                    <a:pt x="43" y="96"/>
                  </a:lnTo>
                  <a:lnTo>
                    <a:pt x="42" y="96"/>
                  </a:lnTo>
                  <a:lnTo>
                    <a:pt x="42" y="91"/>
                  </a:lnTo>
                  <a:lnTo>
                    <a:pt x="41" y="91"/>
                  </a:lnTo>
                  <a:lnTo>
                    <a:pt x="41" y="82"/>
                  </a:lnTo>
                  <a:lnTo>
                    <a:pt x="41" y="73"/>
                  </a:lnTo>
                  <a:lnTo>
                    <a:pt x="38" y="73"/>
                  </a:lnTo>
                  <a:lnTo>
                    <a:pt x="38" y="71"/>
                  </a:lnTo>
                  <a:lnTo>
                    <a:pt x="37" y="71"/>
                  </a:lnTo>
                  <a:lnTo>
                    <a:pt x="37" y="70"/>
                  </a:lnTo>
                  <a:lnTo>
                    <a:pt x="34" y="70"/>
                  </a:lnTo>
                  <a:lnTo>
                    <a:pt x="34" y="68"/>
                  </a:lnTo>
                  <a:lnTo>
                    <a:pt x="33" y="68"/>
                  </a:lnTo>
                  <a:lnTo>
                    <a:pt x="33" y="67"/>
                  </a:lnTo>
                  <a:lnTo>
                    <a:pt x="31" y="67"/>
                  </a:lnTo>
                  <a:lnTo>
                    <a:pt x="31" y="65"/>
                  </a:lnTo>
                  <a:lnTo>
                    <a:pt x="29" y="65"/>
                  </a:lnTo>
                  <a:lnTo>
                    <a:pt x="29" y="62"/>
                  </a:lnTo>
                  <a:lnTo>
                    <a:pt x="27" y="62"/>
                  </a:lnTo>
                  <a:lnTo>
                    <a:pt x="27" y="60"/>
                  </a:lnTo>
                  <a:lnTo>
                    <a:pt x="26" y="60"/>
                  </a:lnTo>
                  <a:lnTo>
                    <a:pt x="26" y="59"/>
                  </a:lnTo>
                  <a:lnTo>
                    <a:pt x="24" y="59"/>
                  </a:lnTo>
                  <a:lnTo>
                    <a:pt x="24" y="56"/>
                  </a:lnTo>
                  <a:lnTo>
                    <a:pt x="23" y="56"/>
                  </a:lnTo>
                  <a:lnTo>
                    <a:pt x="23" y="50"/>
                  </a:lnTo>
                  <a:lnTo>
                    <a:pt x="21" y="50"/>
                  </a:lnTo>
                  <a:lnTo>
                    <a:pt x="21" y="38"/>
                  </a:lnTo>
                  <a:lnTo>
                    <a:pt x="19" y="38"/>
                  </a:lnTo>
                  <a:lnTo>
                    <a:pt x="19" y="20"/>
                  </a:lnTo>
                  <a:lnTo>
                    <a:pt x="19" y="16"/>
                  </a:lnTo>
                  <a:lnTo>
                    <a:pt x="19" y="11"/>
                  </a:lnTo>
                  <a:lnTo>
                    <a:pt x="18" y="11"/>
                  </a:lnTo>
                  <a:lnTo>
                    <a:pt x="18" y="8"/>
                  </a:lnTo>
                  <a:lnTo>
                    <a:pt x="16" y="8"/>
                  </a:lnTo>
                  <a:lnTo>
                    <a:pt x="16" y="6"/>
                  </a:lnTo>
                  <a:lnTo>
                    <a:pt x="15" y="6"/>
                  </a:lnTo>
                  <a:lnTo>
                    <a:pt x="15" y="4"/>
                  </a:lnTo>
                  <a:lnTo>
                    <a:pt x="10" y="4"/>
                  </a:lnTo>
                  <a:lnTo>
                    <a:pt x="10" y="2"/>
                  </a:lnTo>
                  <a:lnTo>
                    <a:pt x="4" y="2"/>
                  </a:lnTo>
                  <a:lnTo>
                    <a:pt x="4" y="1"/>
                  </a:lnTo>
                  <a:lnTo>
                    <a:pt x="3" y="1"/>
                  </a:lnTo>
                  <a:lnTo>
                    <a:pt x="3"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Line 4"/>
            <p:cNvSpPr>
              <a:spLocks noChangeShapeType="1"/>
            </p:cNvSpPr>
            <p:nvPr/>
          </p:nvSpPr>
          <p:spPr bwMode="auto">
            <a:xfrm>
              <a:off x="3349"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Line 5"/>
            <p:cNvSpPr>
              <a:spLocks noChangeShapeType="1"/>
            </p:cNvSpPr>
            <p:nvPr/>
          </p:nvSpPr>
          <p:spPr bwMode="auto">
            <a:xfrm>
              <a:off x="3955"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Line 6"/>
            <p:cNvSpPr>
              <a:spLocks noChangeShapeType="1"/>
            </p:cNvSpPr>
            <p:nvPr/>
          </p:nvSpPr>
          <p:spPr bwMode="auto">
            <a:xfrm>
              <a:off x="3547"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Line 7"/>
            <p:cNvSpPr>
              <a:spLocks noChangeShapeType="1"/>
            </p:cNvSpPr>
            <p:nvPr/>
          </p:nvSpPr>
          <p:spPr bwMode="auto">
            <a:xfrm>
              <a:off x="3331"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Line 8"/>
            <p:cNvSpPr>
              <a:spLocks noChangeShapeType="1"/>
            </p:cNvSpPr>
            <p:nvPr/>
          </p:nvSpPr>
          <p:spPr bwMode="auto">
            <a:xfrm>
              <a:off x="3043" y="261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Line 9"/>
            <p:cNvSpPr>
              <a:spLocks noChangeShapeType="1"/>
            </p:cNvSpPr>
            <p:nvPr/>
          </p:nvSpPr>
          <p:spPr bwMode="auto">
            <a:xfrm>
              <a:off x="2827" y="255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Line 10"/>
            <p:cNvSpPr>
              <a:spLocks noChangeShapeType="1"/>
            </p:cNvSpPr>
            <p:nvPr/>
          </p:nvSpPr>
          <p:spPr bwMode="auto">
            <a:xfrm>
              <a:off x="2647" y="25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Line 11"/>
            <p:cNvSpPr>
              <a:spLocks noChangeShapeType="1"/>
            </p:cNvSpPr>
            <p:nvPr/>
          </p:nvSpPr>
          <p:spPr bwMode="auto">
            <a:xfrm>
              <a:off x="2311" y="222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Line 12"/>
            <p:cNvSpPr>
              <a:spLocks noChangeShapeType="1"/>
            </p:cNvSpPr>
            <p:nvPr/>
          </p:nvSpPr>
          <p:spPr bwMode="auto">
            <a:xfrm>
              <a:off x="2173" y="201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Line 13"/>
            <p:cNvSpPr>
              <a:spLocks noChangeShapeType="1"/>
            </p:cNvSpPr>
            <p:nvPr/>
          </p:nvSpPr>
          <p:spPr bwMode="auto">
            <a:xfrm>
              <a:off x="2653" y="25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Line 14"/>
            <p:cNvSpPr>
              <a:spLocks noChangeShapeType="1"/>
            </p:cNvSpPr>
            <p:nvPr/>
          </p:nvSpPr>
          <p:spPr bwMode="auto">
            <a:xfrm>
              <a:off x="2863" y="256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34" name="Group 15"/>
          <p:cNvGrpSpPr>
            <a:grpSpLocks/>
          </p:cNvGrpSpPr>
          <p:nvPr/>
        </p:nvGrpSpPr>
        <p:grpSpPr bwMode="auto">
          <a:xfrm>
            <a:off x="2652423" y="1826200"/>
            <a:ext cx="1488903" cy="2396063"/>
            <a:chOff x="2529" y="1606"/>
            <a:chExt cx="702" cy="1122"/>
          </a:xfrm>
        </p:grpSpPr>
        <p:sp>
          <p:nvSpPr>
            <p:cNvPr id="135" name="Line 16"/>
            <p:cNvSpPr>
              <a:spLocks noChangeShapeType="1"/>
            </p:cNvSpPr>
            <p:nvPr/>
          </p:nvSpPr>
          <p:spPr bwMode="auto">
            <a:xfrm>
              <a:off x="2535" y="160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Line 17"/>
            <p:cNvSpPr>
              <a:spLocks noChangeShapeType="1"/>
            </p:cNvSpPr>
            <p:nvPr/>
          </p:nvSpPr>
          <p:spPr bwMode="auto">
            <a:xfrm>
              <a:off x="2583" y="1618"/>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18"/>
            <p:cNvSpPr>
              <a:spLocks/>
            </p:cNvSpPr>
            <p:nvPr/>
          </p:nvSpPr>
          <p:spPr bwMode="auto">
            <a:xfrm>
              <a:off x="2529" y="1618"/>
              <a:ext cx="702" cy="1110"/>
            </a:xfrm>
            <a:custGeom>
              <a:avLst/>
              <a:gdLst>
                <a:gd name="T0" fmla="*/ 117 w 117"/>
                <a:gd name="T1" fmla="*/ 183 h 185"/>
                <a:gd name="T2" fmla="*/ 113 w 117"/>
                <a:gd name="T3" fmla="*/ 180 h 185"/>
                <a:gd name="T4" fmla="*/ 111 w 117"/>
                <a:gd name="T5" fmla="*/ 178 h 185"/>
                <a:gd name="T6" fmla="*/ 109 w 117"/>
                <a:gd name="T7" fmla="*/ 175 h 185"/>
                <a:gd name="T8" fmla="*/ 105 w 117"/>
                <a:gd name="T9" fmla="*/ 173 h 185"/>
                <a:gd name="T10" fmla="*/ 83 w 117"/>
                <a:gd name="T11" fmla="*/ 171 h 185"/>
                <a:gd name="T12" fmla="*/ 67 w 117"/>
                <a:gd name="T13" fmla="*/ 168 h 185"/>
                <a:gd name="T14" fmla="*/ 64 w 117"/>
                <a:gd name="T15" fmla="*/ 166 h 185"/>
                <a:gd name="T16" fmla="*/ 63 w 117"/>
                <a:gd name="T17" fmla="*/ 163 h 185"/>
                <a:gd name="T18" fmla="*/ 62 w 117"/>
                <a:gd name="T19" fmla="*/ 157 h 185"/>
                <a:gd name="T20" fmla="*/ 60 w 117"/>
                <a:gd name="T21" fmla="*/ 149 h 185"/>
                <a:gd name="T22" fmla="*/ 44 w 117"/>
                <a:gd name="T23" fmla="*/ 147 h 185"/>
                <a:gd name="T24" fmla="*/ 43 w 117"/>
                <a:gd name="T25" fmla="*/ 140 h 185"/>
                <a:gd name="T26" fmla="*/ 42 w 117"/>
                <a:gd name="T27" fmla="*/ 125 h 185"/>
                <a:gd name="T28" fmla="*/ 40 w 117"/>
                <a:gd name="T29" fmla="*/ 113 h 185"/>
                <a:gd name="T30" fmla="*/ 38 w 117"/>
                <a:gd name="T31" fmla="*/ 109 h 185"/>
                <a:gd name="T32" fmla="*/ 37 w 117"/>
                <a:gd name="T33" fmla="*/ 105 h 185"/>
                <a:gd name="T34" fmla="*/ 34 w 117"/>
                <a:gd name="T35" fmla="*/ 102 h 185"/>
                <a:gd name="T36" fmla="*/ 29 w 117"/>
                <a:gd name="T37" fmla="*/ 100 h 185"/>
                <a:gd name="T38" fmla="*/ 27 w 117"/>
                <a:gd name="T39" fmla="*/ 98 h 185"/>
                <a:gd name="T40" fmla="*/ 25 w 117"/>
                <a:gd name="T41" fmla="*/ 97 h 185"/>
                <a:gd name="T42" fmla="*/ 22 w 117"/>
                <a:gd name="T43" fmla="*/ 90 h 185"/>
                <a:gd name="T44" fmla="*/ 21 w 117"/>
                <a:gd name="T45" fmla="*/ 80 h 185"/>
                <a:gd name="T46" fmla="*/ 21 w 117"/>
                <a:gd name="T47" fmla="*/ 50 h 185"/>
                <a:gd name="T48" fmla="*/ 20 w 117"/>
                <a:gd name="T49" fmla="*/ 36 h 185"/>
                <a:gd name="T50" fmla="*/ 20 w 117"/>
                <a:gd name="T51" fmla="*/ 22 h 185"/>
                <a:gd name="T52" fmla="*/ 19 w 117"/>
                <a:gd name="T53" fmla="*/ 16 h 185"/>
                <a:gd name="T54" fmla="*/ 17 w 117"/>
                <a:gd name="T55" fmla="*/ 14 h 185"/>
                <a:gd name="T56" fmla="*/ 14 w 117"/>
                <a:gd name="T57" fmla="*/ 12 h 185"/>
                <a:gd name="T58" fmla="*/ 13 w 117"/>
                <a:gd name="T59" fmla="*/ 9 h 185"/>
                <a:gd name="T60" fmla="*/ 11 w 117"/>
                <a:gd name="T61" fmla="*/ 6 h 185"/>
                <a:gd name="T62" fmla="*/ 8 w 117"/>
                <a:gd name="T63" fmla="*/ 3 h 185"/>
                <a:gd name="T64" fmla="*/ 7 w 117"/>
                <a:gd name="T65" fmla="*/ 2 h 185"/>
                <a:gd name="T66" fmla="*/ 0 w 117"/>
                <a:gd name="T6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85">
                  <a:moveTo>
                    <a:pt x="117" y="185"/>
                  </a:moveTo>
                  <a:lnTo>
                    <a:pt x="117" y="183"/>
                  </a:lnTo>
                  <a:lnTo>
                    <a:pt x="113" y="183"/>
                  </a:lnTo>
                  <a:lnTo>
                    <a:pt x="113" y="180"/>
                  </a:lnTo>
                  <a:lnTo>
                    <a:pt x="111" y="180"/>
                  </a:lnTo>
                  <a:lnTo>
                    <a:pt x="111" y="178"/>
                  </a:lnTo>
                  <a:lnTo>
                    <a:pt x="109" y="178"/>
                  </a:lnTo>
                  <a:lnTo>
                    <a:pt x="109" y="175"/>
                  </a:lnTo>
                  <a:lnTo>
                    <a:pt x="105" y="175"/>
                  </a:lnTo>
                  <a:lnTo>
                    <a:pt x="105" y="173"/>
                  </a:lnTo>
                  <a:lnTo>
                    <a:pt x="83" y="173"/>
                  </a:lnTo>
                  <a:lnTo>
                    <a:pt x="83" y="171"/>
                  </a:lnTo>
                  <a:lnTo>
                    <a:pt x="67" y="171"/>
                  </a:lnTo>
                  <a:lnTo>
                    <a:pt x="67" y="168"/>
                  </a:lnTo>
                  <a:lnTo>
                    <a:pt x="64" y="168"/>
                  </a:lnTo>
                  <a:lnTo>
                    <a:pt x="64" y="166"/>
                  </a:lnTo>
                  <a:lnTo>
                    <a:pt x="63" y="166"/>
                  </a:lnTo>
                  <a:lnTo>
                    <a:pt x="63" y="163"/>
                  </a:lnTo>
                  <a:lnTo>
                    <a:pt x="62" y="163"/>
                  </a:lnTo>
                  <a:lnTo>
                    <a:pt x="62" y="157"/>
                  </a:lnTo>
                  <a:lnTo>
                    <a:pt x="60" y="157"/>
                  </a:lnTo>
                  <a:lnTo>
                    <a:pt x="60" y="149"/>
                  </a:lnTo>
                  <a:lnTo>
                    <a:pt x="44" y="149"/>
                  </a:lnTo>
                  <a:lnTo>
                    <a:pt x="44" y="147"/>
                  </a:lnTo>
                  <a:lnTo>
                    <a:pt x="43" y="147"/>
                  </a:lnTo>
                  <a:lnTo>
                    <a:pt x="43" y="140"/>
                  </a:lnTo>
                  <a:lnTo>
                    <a:pt x="42" y="140"/>
                  </a:lnTo>
                  <a:lnTo>
                    <a:pt x="42" y="125"/>
                  </a:lnTo>
                  <a:lnTo>
                    <a:pt x="42" y="113"/>
                  </a:lnTo>
                  <a:lnTo>
                    <a:pt x="40" y="113"/>
                  </a:lnTo>
                  <a:lnTo>
                    <a:pt x="40" y="109"/>
                  </a:lnTo>
                  <a:lnTo>
                    <a:pt x="38" y="109"/>
                  </a:lnTo>
                  <a:lnTo>
                    <a:pt x="38" y="105"/>
                  </a:lnTo>
                  <a:lnTo>
                    <a:pt x="37" y="105"/>
                  </a:lnTo>
                  <a:lnTo>
                    <a:pt x="37" y="102"/>
                  </a:lnTo>
                  <a:lnTo>
                    <a:pt x="34" y="102"/>
                  </a:lnTo>
                  <a:lnTo>
                    <a:pt x="34" y="100"/>
                  </a:lnTo>
                  <a:lnTo>
                    <a:pt x="29" y="100"/>
                  </a:lnTo>
                  <a:lnTo>
                    <a:pt x="29" y="98"/>
                  </a:lnTo>
                  <a:lnTo>
                    <a:pt x="27" y="98"/>
                  </a:lnTo>
                  <a:lnTo>
                    <a:pt x="27" y="97"/>
                  </a:lnTo>
                  <a:lnTo>
                    <a:pt x="25" y="97"/>
                  </a:lnTo>
                  <a:lnTo>
                    <a:pt x="25" y="90"/>
                  </a:lnTo>
                  <a:lnTo>
                    <a:pt x="22" y="90"/>
                  </a:lnTo>
                  <a:lnTo>
                    <a:pt x="22" y="80"/>
                  </a:lnTo>
                  <a:lnTo>
                    <a:pt x="21" y="80"/>
                  </a:lnTo>
                  <a:lnTo>
                    <a:pt x="21" y="60"/>
                  </a:lnTo>
                  <a:lnTo>
                    <a:pt x="21" y="50"/>
                  </a:lnTo>
                  <a:lnTo>
                    <a:pt x="20" y="50"/>
                  </a:lnTo>
                  <a:lnTo>
                    <a:pt x="20" y="36"/>
                  </a:lnTo>
                  <a:lnTo>
                    <a:pt x="20" y="26"/>
                  </a:lnTo>
                  <a:lnTo>
                    <a:pt x="20" y="22"/>
                  </a:lnTo>
                  <a:lnTo>
                    <a:pt x="19" y="22"/>
                  </a:lnTo>
                  <a:lnTo>
                    <a:pt x="19" y="16"/>
                  </a:lnTo>
                  <a:lnTo>
                    <a:pt x="17" y="16"/>
                  </a:lnTo>
                  <a:lnTo>
                    <a:pt x="17" y="14"/>
                  </a:lnTo>
                  <a:lnTo>
                    <a:pt x="17" y="12"/>
                  </a:lnTo>
                  <a:lnTo>
                    <a:pt x="14" y="12"/>
                  </a:lnTo>
                  <a:lnTo>
                    <a:pt x="14" y="9"/>
                  </a:lnTo>
                  <a:lnTo>
                    <a:pt x="13" y="9"/>
                  </a:lnTo>
                  <a:lnTo>
                    <a:pt x="13" y="6"/>
                  </a:lnTo>
                  <a:lnTo>
                    <a:pt x="11" y="6"/>
                  </a:lnTo>
                  <a:lnTo>
                    <a:pt x="11" y="3"/>
                  </a:lnTo>
                  <a:lnTo>
                    <a:pt x="8" y="3"/>
                  </a:lnTo>
                  <a:lnTo>
                    <a:pt x="8" y="2"/>
                  </a:lnTo>
                  <a:lnTo>
                    <a:pt x="7" y="2"/>
                  </a:lnTo>
                  <a:lnTo>
                    <a:pt x="7"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67" name="TextBox 66"/>
          <p:cNvSpPr txBox="1"/>
          <p:nvPr/>
        </p:nvSpPr>
        <p:spPr>
          <a:xfrm>
            <a:off x="1554712" y="4730811"/>
            <a:ext cx="981358" cy="400110"/>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accent3"/>
                </a:solidFill>
                <a:effectLst/>
                <a:uLnTx/>
                <a:uFillTx/>
                <a:latin typeface="Arial"/>
                <a:ea typeface="+mn-ea"/>
                <a:cs typeface="Arial"/>
              </a:rPr>
              <a:t>Ramucirumab</a:t>
            </a:r>
            <a:endParaRPr kumimoji="0" lang="en-US" sz="1000" b="0" i="0" u="none" strike="noStrike" kern="1200" cap="none" spc="0" normalizeH="0" baseline="0" noProof="0" dirty="0">
              <a:ln>
                <a:noFill/>
              </a:ln>
              <a:solidFill>
                <a:schemeClr val="accent3"/>
              </a:solidFill>
              <a:effectLst/>
              <a:uLnTx/>
              <a:uFillTx/>
              <a:latin typeface="Arial"/>
              <a:ea typeface="+mn-ea"/>
              <a:cs typeface="Arial"/>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accent2"/>
                </a:solidFill>
                <a:effectLst/>
                <a:uLnTx/>
                <a:uFillTx/>
                <a:latin typeface="Arial"/>
                <a:ea typeface="+mn-ea"/>
                <a:cs typeface="Arial"/>
              </a:rPr>
              <a:t>Placebo</a:t>
            </a:r>
            <a:endParaRPr kumimoji="0" lang="en-GB" sz="1000" b="0" i="0" u="none" strike="noStrike" kern="1200" cap="none" spc="0" normalizeH="0" baseline="0" noProof="0" dirty="0">
              <a:ln>
                <a:noFill/>
              </a:ln>
              <a:solidFill>
                <a:schemeClr val="accent2"/>
              </a:solidFill>
              <a:effectLst/>
              <a:uLnTx/>
              <a:uFillTx/>
              <a:latin typeface="Arial"/>
              <a:ea typeface="+mn-ea"/>
              <a:cs typeface="Arial"/>
            </a:endParaRPr>
          </a:p>
        </p:txBody>
      </p:sp>
    </p:spTree>
    <p:extLst>
      <p:ext uri="{BB962C8B-B14F-4D97-AF65-F5344CB8AC3E}">
        <p14:creationId xmlns:p14="http://schemas.microsoft.com/office/powerpoint/2010/main" xmlns="" val="4292258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4003: REACH-2: A randomized, double-blind, placebo-controlled phase 3 study of ramucirumab versus placebo as second-line treatment in patients with advanced hepatocellular carcinoma (HCC) and elevated baseline alpha-fetoprotein (AFP) following first-line </a:t>
            </a:r>
            <a:r>
              <a:rPr lang="en-GB" dirty="0" smtClean="0"/>
              <a:t>sorafenib</a:t>
            </a:r>
            <a:r>
              <a:rPr lang="en-GB" dirty="0"/>
              <a:t> </a:t>
            </a:r>
            <a:r>
              <a:rPr lang="en-GB" dirty="0" smtClean="0"/>
              <a:t>– Zhu AX,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Conclusions</a:t>
            </a:r>
            <a:endParaRPr lang="en-GB" b="1" dirty="0"/>
          </a:p>
          <a:p>
            <a:r>
              <a:rPr lang="en-GB" b="1" dirty="0" smtClean="0"/>
              <a:t>Ramucirumab demonstrated significant survival benefit vs. placebo in </a:t>
            </a:r>
            <a:r>
              <a:rPr lang="en-GB" b="1" dirty="0"/>
              <a:t>patients with HCC and baseline AFP </a:t>
            </a:r>
            <a:r>
              <a:rPr lang="en-GB" b="1" dirty="0">
                <a:latin typeface="Arial" panose="020B0604020202020204" pitchFamily="34" charset="0"/>
                <a:cs typeface="Arial" panose="020B0604020202020204" pitchFamily="34" charset="0"/>
              </a:rPr>
              <a:t>≥</a:t>
            </a:r>
            <a:r>
              <a:rPr lang="en-GB" b="1" dirty="0"/>
              <a:t>400 </a:t>
            </a:r>
            <a:r>
              <a:rPr lang="en-GB" b="1" dirty="0" err="1"/>
              <a:t>ng</a:t>
            </a:r>
            <a:r>
              <a:rPr lang="en-GB" b="1" dirty="0"/>
              <a:t>/mL </a:t>
            </a:r>
            <a:r>
              <a:rPr lang="en-GB" b="1" dirty="0" smtClean="0"/>
              <a:t>following PD or intolerance to sorafenib</a:t>
            </a:r>
          </a:p>
          <a:p>
            <a:pPr lvl="1"/>
            <a:r>
              <a:rPr lang="en-GB" b="1" dirty="0" smtClean="0"/>
              <a:t>Clinically meaningful benefits were also seen in PFS and DCR</a:t>
            </a:r>
          </a:p>
          <a:p>
            <a:r>
              <a:rPr lang="en-GB" b="1" dirty="0" smtClean="0"/>
              <a:t>Ramucirumab was well tolerated with a safety profile consistent with ramucirumab monotherapy</a:t>
            </a:r>
          </a:p>
          <a:p>
            <a:r>
              <a:rPr lang="en-GB" b="1" dirty="0" smtClean="0"/>
              <a:t>REACH-2 is the first positive study demonstrating significant and meaningful OS benefit in patients </a:t>
            </a:r>
            <a:r>
              <a:rPr lang="en-GB" b="1" dirty="0"/>
              <a:t>with HCC and </a:t>
            </a:r>
            <a:r>
              <a:rPr lang="en-GB" b="1" dirty="0" smtClean="0"/>
              <a:t>AFP </a:t>
            </a:r>
            <a:r>
              <a:rPr lang="en-GB" b="1" dirty="0">
                <a:latin typeface="Arial" panose="020B0604020202020204" pitchFamily="34" charset="0"/>
                <a:cs typeface="Arial" panose="020B0604020202020204" pitchFamily="34" charset="0"/>
              </a:rPr>
              <a:t>≥</a:t>
            </a:r>
            <a:r>
              <a:rPr lang="en-GB" b="1" dirty="0"/>
              <a:t>400 </a:t>
            </a:r>
            <a:r>
              <a:rPr lang="en-GB" b="1" dirty="0" smtClean="0"/>
              <a:t>ng/mL; a population associated with poor prognosis</a:t>
            </a:r>
            <a:endParaRPr lang="en-GB" b="1" dirty="0"/>
          </a:p>
          <a:p>
            <a:endParaRPr lang="en-GB" b="1"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Zhu AX,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4003</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2724234969"/>
              </p:ext>
            </p:extLst>
          </p:nvPr>
        </p:nvGraphicFramePr>
        <p:xfrm>
          <a:off x="369888" y="1624521"/>
          <a:ext cx="8376179" cy="2133600"/>
        </p:xfrm>
        <a:graphic>
          <a:graphicData uri="http://schemas.openxmlformats.org/drawingml/2006/table">
            <a:tbl>
              <a:tblPr firstRow="1" bandRow="1">
                <a:tableStyleId>{69012ECD-51FC-41F1-AA8D-1B2483CD663E}</a:tableStyleId>
              </a:tblPr>
              <a:tblGrid>
                <a:gridCol w="3939645">
                  <a:extLst>
                    <a:ext uri="{9D8B030D-6E8A-4147-A177-3AD203B41FA5}">
                      <a16:colId xmlns:a16="http://schemas.microsoft.com/office/drawing/2014/main" xmlns="" val="20000"/>
                    </a:ext>
                  </a:extLst>
                </a:gridCol>
                <a:gridCol w="2218267">
                  <a:extLst>
                    <a:ext uri="{9D8B030D-6E8A-4147-A177-3AD203B41FA5}">
                      <a16:colId xmlns:a16="http://schemas.microsoft.com/office/drawing/2014/main" xmlns="" val="20001"/>
                    </a:ext>
                  </a:extLst>
                </a:gridCol>
                <a:gridCol w="2218267">
                  <a:extLst>
                    <a:ext uri="{9D8B030D-6E8A-4147-A177-3AD203B41FA5}">
                      <a16:colId xmlns:a16="http://schemas.microsoft.com/office/drawing/2014/main" xmlns="" val="20002"/>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TRAE,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Ramucirumab (n=197)</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Placebo (n=95)</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Discontinuation due to TRAE</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21 (10.7)</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3 (3.2)</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Dose adjustment due to AE</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68 (34.5)</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13 (13.7)</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Deaths due to TRAE</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3 (1.5)</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0</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≥1 TRAE in ≥15% patients in ramucirumab arm</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Any grade</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191 (97.0)</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82 (86.3)</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Grade </a:t>
                      </a:r>
                      <a:r>
                        <a:rPr kumimoji="0" lang="en-GB" sz="1400" b="0" i="0" u="none" strike="noStrike" cap="none" normalizeH="0" baseline="0" dirty="0" smtClean="0">
                          <a:ln>
                            <a:noFill/>
                          </a:ln>
                          <a:solidFill>
                            <a:srgbClr val="000000"/>
                          </a:solidFill>
                          <a:effectLst/>
                          <a:latin typeface="Calibri"/>
                          <a:cs typeface="Arial" charset="0"/>
                        </a:rPr>
                        <a:t>≥</a:t>
                      </a:r>
                      <a:r>
                        <a:rPr kumimoji="0" lang="en-GB" sz="1400" b="0" i="0" u="none" strike="noStrike" cap="none" normalizeH="0" baseline="0" dirty="0" smtClean="0">
                          <a:ln>
                            <a:noFill/>
                          </a:ln>
                          <a:solidFill>
                            <a:srgbClr val="000000"/>
                          </a:solidFill>
                          <a:effectLst/>
                          <a:latin typeface="+mn-lt"/>
                          <a:cs typeface="Arial" charset="0"/>
                        </a:rPr>
                        <a:t>3</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116 (58.9)</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42 (44.2)</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318458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Expanding </a:t>
            </a:r>
            <a:r>
              <a:rPr lang="en-US" sz="1800" dirty="0"/>
              <a:t>the Treatment Landscape in Hepatocellular </a:t>
            </a:r>
            <a:r>
              <a:rPr lang="en-US" sz="1800" dirty="0" smtClean="0"/>
              <a:t>Carcinoma </a:t>
            </a:r>
            <a:br>
              <a:rPr lang="en-US" sz="1800" dirty="0" smtClean="0"/>
            </a:br>
            <a:r>
              <a:rPr lang="en-US" sz="1800" dirty="0" smtClean="0"/>
              <a:t>Discussant – Berlin J</a:t>
            </a:r>
            <a:endParaRPr lang="en-US" sz="1800" dirty="0"/>
          </a:p>
        </p:txBody>
      </p:sp>
      <p:sp>
        <p:nvSpPr>
          <p:cNvPr id="3" name="Content Placeholder 2"/>
          <p:cNvSpPr>
            <a:spLocks noGrp="1"/>
          </p:cNvSpPr>
          <p:nvPr>
            <p:ph idx="1"/>
          </p:nvPr>
        </p:nvSpPr>
        <p:spPr>
          <a:xfrm>
            <a:off x="365124" y="1254035"/>
            <a:ext cx="8413751" cy="2352194"/>
          </a:xfrm>
        </p:spPr>
        <p:txBody>
          <a:bodyPr/>
          <a:lstStyle/>
          <a:p>
            <a:pPr marL="0" indent="0">
              <a:buNone/>
            </a:pPr>
            <a:r>
              <a:rPr lang="en-GB" b="1" dirty="0" smtClean="0"/>
              <a:t>Study objective </a:t>
            </a:r>
            <a:r>
              <a:rPr lang="en-GB" b="1" dirty="0"/>
              <a:t>(</a:t>
            </a:r>
            <a:r>
              <a:rPr lang="en-GB" b="1" dirty="0" smtClean="0"/>
              <a:t>TACTICS: </a:t>
            </a:r>
            <a:r>
              <a:rPr lang="en-GB" b="1" dirty="0"/>
              <a:t>Abstract 4017 – </a:t>
            </a:r>
            <a:r>
              <a:rPr lang="en-GB" b="1" dirty="0" err="1" smtClean="0"/>
              <a:t>Kudo</a:t>
            </a:r>
            <a:r>
              <a:rPr lang="en-GB" b="1" dirty="0" smtClean="0"/>
              <a:t> M, et al)</a:t>
            </a:r>
          </a:p>
          <a:p>
            <a:r>
              <a:rPr lang="en-GB" b="1" dirty="0" smtClean="0"/>
              <a:t>To compare the efficacy and safety of sorafenib with or without TACE in patients with HCC</a:t>
            </a:r>
          </a:p>
          <a:p>
            <a:pPr marL="0" indent="0">
              <a:spcBef>
                <a:spcPts val="1200"/>
              </a:spcBef>
              <a:buNone/>
            </a:pPr>
            <a:r>
              <a:rPr lang="en-GB" b="1" dirty="0" smtClean="0"/>
              <a:t>Study design</a:t>
            </a:r>
          </a:p>
          <a:p>
            <a:r>
              <a:rPr lang="en-GB" dirty="0" smtClean="0"/>
              <a:t>Patients (n=156) were randomised (1:1) to receive sorafenib 400 mg/day with TACE (n=80) or TACE alone (n=76)</a:t>
            </a:r>
          </a:p>
          <a:p>
            <a:pPr marL="0" indent="0">
              <a:spcBef>
                <a:spcPts val="1200"/>
              </a:spcBef>
              <a:buNone/>
            </a:pPr>
            <a:r>
              <a:rPr lang="en-GB" b="1" dirty="0" smtClean="0"/>
              <a:t>Key results</a:t>
            </a:r>
          </a:p>
          <a:p>
            <a:pPr marL="0" indent="0">
              <a:buNone/>
            </a:pPr>
            <a:endParaRPr lang="en-GB" dirty="0" smtClean="0"/>
          </a:p>
          <a:p>
            <a:pPr marL="0" indent="0">
              <a:buNone/>
            </a:pPr>
            <a:endParaRPr lang="en-GB" dirty="0" smtClean="0"/>
          </a:p>
          <a:p>
            <a:pPr marL="0" indent="0">
              <a:buNone/>
            </a:pPr>
            <a:endParaRPr lang="en-GB" dirty="0" smtClean="0"/>
          </a:p>
          <a:p>
            <a:endParaRPr lang="en-GB" dirty="0" smtClean="0"/>
          </a:p>
          <a:p>
            <a:r>
              <a:rPr lang="en-GB" dirty="0" smtClean="0"/>
              <a:t>The maturity of OS results was 73.6%</a:t>
            </a:r>
          </a:p>
          <a:p>
            <a:endParaRPr lang="en-GB" dirty="0" smtClean="0"/>
          </a:p>
        </p:txBody>
      </p:sp>
      <p:sp>
        <p:nvSpPr>
          <p:cNvPr id="5" name="Text Placeholder 4"/>
          <p:cNvSpPr>
            <a:spLocks noGrp="1"/>
          </p:cNvSpPr>
          <p:nvPr>
            <p:ph type="body" sz="quarter" idx="11"/>
          </p:nvPr>
        </p:nvSpPr>
        <p:spPr>
          <a:xfrm>
            <a:off x="3261600" y="6096000"/>
            <a:ext cx="5517275" cy="487363"/>
          </a:xfrm>
        </p:spPr>
        <p:txBody>
          <a:bodyPr/>
          <a:lstStyle/>
          <a:p>
            <a:r>
              <a:rPr lang="fr-FR" dirty="0" err="1"/>
              <a:t>Kudo</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4017</a:t>
            </a:r>
            <a:br>
              <a:rPr lang="fr-FR" dirty="0"/>
            </a:br>
            <a:r>
              <a:rPr lang="fr-FR" dirty="0"/>
              <a:t>Peck-</a:t>
            </a:r>
            <a:r>
              <a:rPr lang="fr-FR" dirty="0" err="1"/>
              <a:t>Radosavljevic</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4018</a:t>
            </a:r>
            <a:br>
              <a:rPr lang="fr-FR" dirty="0"/>
            </a:br>
            <a:r>
              <a:rPr lang="fr-FR" dirty="0"/>
              <a:t>Abou-Alfa GK, et al. J Clin </a:t>
            </a:r>
            <a:r>
              <a:rPr lang="fr-FR" dirty="0" err="1"/>
              <a:t>Oncol</a:t>
            </a:r>
            <a:r>
              <a:rPr lang="fr-FR" dirty="0"/>
              <a:t> 2018;36(</a:t>
            </a:r>
            <a:r>
              <a:rPr lang="fr-FR" dirty="0" err="1"/>
              <a:t>suppl</a:t>
            </a:r>
            <a:r>
              <a:rPr lang="fr-FR" dirty="0"/>
              <a:t>):</a:t>
            </a:r>
            <a:r>
              <a:rPr lang="fr-FR" dirty="0" err="1"/>
              <a:t>abstr</a:t>
            </a:r>
            <a:r>
              <a:rPr lang="fr-FR" dirty="0"/>
              <a:t> 4019</a:t>
            </a:r>
            <a:br>
              <a:rPr lang="fr-FR" dirty="0"/>
            </a:br>
            <a:r>
              <a:rPr lang="fr-FR" dirty="0"/>
              <a:t>Zhu AX, et al. J Clin </a:t>
            </a:r>
            <a:r>
              <a:rPr lang="fr-FR" dirty="0" err="1"/>
              <a:t>Oncol</a:t>
            </a:r>
            <a:r>
              <a:rPr lang="fr-FR" dirty="0"/>
              <a:t> 2018;36(</a:t>
            </a:r>
            <a:r>
              <a:rPr lang="fr-FR" dirty="0" err="1"/>
              <a:t>suppl</a:t>
            </a:r>
            <a:r>
              <a:rPr lang="fr-FR" dirty="0"/>
              <a:t>):</a:t>
            </a:r>
            <a:r>
              <a:rPr lang="fr-FR" dirty="0" err="1"/>
              <a:t>abstr</a:t>
            </a:r>
            <a:r>
              <a:rPr lang="fr-FR" dirty="0"/>
              <a:t> 4020</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673637929"/>
              </p:ext>
            </p:extLst>
          </p:nvPr>
        </p:nvGraphicFramePr>
        <p:xfrm>
          <a:off x="361950" y="3575308"/>
          <a:ext cx="8420100" cy="1036320"/>
        </p:xfrm>
        <a:graphic>
          <a:graphicData uri="http://schemas.openxmlformats.org/drawingml/2006/table">
            <a:tbl>
              <a:tblPr firstRow="1" bandRow="1">
                <a:tableStyleId>{69012ECD-51FC-41F1-AA8D-1B2483CD663E}</a:tableStyleId>
              </a:tblPr>
              <a:tblGrid>
                <a:gridCol w="1600011">
                  <a:extLst>
                    <a:ext uri="{9D8B030D-6E8A-4147-A177-3AD203B41FA5}">
                      <a16:colId xmlns:a16="http://schemas.microsoft.com/office/drawing/2014/main" xmlns="" val="20000"/>
                    </a:ext>
                  </a:extLst>
                </a:gridCol>
                <a:gridCol w="1905282">
                  <a:extLst>
                    <a:ext uri="{9D8B030D-6E8A-4147-A177-3AD203B41FA5}">
                      <a16:colId xmlns:a16="http://schemas.microsoft.com/office/drawing/2014/main" xmlns="" val="20001"/>
                    </a:ext>
                  </a:extLst>
                </a:gridCol>
                <a:gridCol w="1638269">
                  <a:extLst>
                    <a:ext uri="{9D8B030D-6E8A-4147-A177-3AD203B41FA5}">
                      <a16:colId xmlns:a16="http://schemas.microsoft.com/office/drawing/2014/main" xmlns="" val="20002"/>
                    </a:ext>
                  </a:extLst>
                </a:gridCol>
                <a:gridCol w="1638269">
                  <a:extLst>
                    <a:ext uri="{9D8B030D-6E8A-4147-A177-3AD203B41FA5}">
                      <a16:colId xmlns:a16="http://schemas.microsoft.com/office/drawing/2014/main" xmlns="" val="20003"/>
                    </a:ext>
                  </a:extLst>
                </a:gridCol>
                <a:gridCol w="1638269">
                  <a:extLst>
                    <a:ext uri="{9D8B030D-6E8A-4147-A177-3AD203B41FA5}">
                      <a16:colId xmlns:a16="http://schemas.microsoft.com/office/drawing/2014/main" xmlns="" val="20004"/>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lang="en-GB" sz="1400" kern="1200" noProof="0" dirty="0">
                        <a:solidFill>
                          <a:schemeClr val="tx1"/>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baseline="0" dirty="0" smtClean="0">
                          <a:solidFill>
                            <a:schemeClr val="tx2"/>
                          </a:solidFill>
                          <a:latin typeface="+mn-lt"/>
                          <a:ea typeface="+mn-ea"/>
                          <a:cs typeface="Arial" pitchFamily="34" charset="0"/>
                        </a:rPr>
                        <a:t>Sorafenib + </a:t>
                      </a:r>
                      <a:r>
                        <a:rPr lang="en-GB" sz="1400" b="1" kern="1200" dirty="0" smtClean="0">
                          <a:solidFill>
                            <a:schemeClr val="tx2"/>
                          </a:solidFill>
                          <a:latin typeface="+mn-lt"/>
                          <a:ea typeface="+mn-ea"/>
                          <a:cs typeface="Arial" pitchFamily="34" charset="0"/>
                        </a:rPr>
                        <a:t>TACE</a:t>
                      </a:r>
                      <a:r>
                        <a:rPr lang="en-GB" sz="1400" b="1" kern="1200" baseline="0" dirty="0" smtClean="0">
                          <a:solidFill>
                            <a:schemeClr val="tx2"/>
                          </a:solidFill>
                          <a:latin typeface="+mn-lt"/>
                          <a:ea typeface="+mn-ea"/>
                          <a:cs typeface="Arial" pitchFamily="34" charset="0"/>
                        </a:rPr>
                        <a:t> (n=80)</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TACE </a:t>
                      </a:r>
                      <a:br>
                        <a:rPr lang="en-GB" sz="1400" b="1" kern="1200" dirty="0" smtClean="0">
                          <a:solidFill>
                            <a:schemeClr val="tx2"/>
                          </a:solidFill>
                          <a:latin typeface="+mn-lt"/>
                          <a:ea typeface="+mn-ea"/>
                          <a:cs typeface="Arial" pitchFamily="34" charset="0"/>
                        </a:rPr>
                      </a:br>
                      <a:r>
                        <a:rPr lang="en-GB" sz="1400" b="1" kern="1200" dirty="0" smtClean="0">
                          <a:solidFill>
                            <a:schemeClr val="tx2"/>
                          </a:solidFill>
                          <a:latin typeface="+mn-lt"/>
                          <a:ea typeface="+mn-ea"/>
                          <a:cs typeface="Arial" pitchFamily="34" charset="0"/>
                        </a:rPr>
                        <a:t>(n=76)</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HR (95%CI)</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p-value</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9815">
                <a:tc>
                  <a:txBody>
                    <a:bodyPr/>
                    <a:lstStyle/>
                    <a:p>
                      <a:r>
                        <a:rPr lang="en-GB" sz="1400" noProof="0" dirty="0" smtClean="0">
                          <a:solidFill>
                            <a:schemeClr val="tx1"/>
                          </a:solidFill>
                          <a:latin typeface="+mn-lt"/>
                          <a:cs typeface="Arial" pitchFamily="34" charset="0"/>
                        </a:rPr>
                        <a:t>Median PFS,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25.2</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13.5</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Arial" pitchFamily="34" charset="0"/>
                        </a:rPr>
                        <a:t>0.59 (0.41, 0.87)</a:t>
                      </a:r>
                      <a:endParaRPr lang="en-US" sz="1400" kern="1200" dirty="0" smtClean="0">
                        <a:solidFill>
                          <a:schemeClr val="tx1"/>
                        </a:solidFill>
                        <a:latin typeface="+mn-lt"/>
                        <a:ea typeface="+mn-ea"/>
                        <a:cs typeface="Arial" pitchFamily="34" charset="0"/>
                      </a:endParaRPr>
                    </a:p>
                    <a:p>
                      <a:pPr algn="ct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Arial" pitchFamily="34" charset="0"/>
                        </a:rPr>
                        <a:t>0.006</a:t>
                      </a:r>
                      <a:endParaRPr lang="en-US" sz="1400" kern="1200" dirty="0" smtClean="0">
                        <a:solidFill>
                          <a:schemeClr val="tx1"/>
                        </a:solidFill>
                        <a:latin typeface="+mn-lt"/>
                        <a:ea typeface="+mn-ea"/>
                        <a:cs typeface="Arial" pitchFamily="34" charset="0"/>
                      </a:endParaRPr>
                    </a:p>
                    <a:p>
                      <a:pPr algn="ct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66666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Expanding </a:t>
            </a:r>
            <a:r>
              <a:rPr lang="en-US" sz="1800" dirty="0"/>
              <a:t>the Treatment Landscape in Hepatocellular </a:t>
            </a:r>
            <a:r>
              <a:rPr lang="en-US" sz="1800" dirty="0" smtClean="0"/>
              <a:t>Carcinoma </a:t>
            </a:r>
            <a:br>
              <a:rPr lang="en-US" sz="1800" dirty="0" smtClean="0"/>
            </a:br>
            <a:r>
              <a:rPr lang="en-US" sz="1800" dirty="0" smtClean="0"/>
              <a:t>Discussant – Berlin J</a:t>
            </a:r>
            <a:endParaRPr lang="en-US" sz="1800" dirty="0"/>
          </a:p>
        </p:txBody>
      </p:sp>
      <p:sp>
        <p:nvSpPr>
          <p:cNvPr id="3" name="Content Placeholder 2"/>
          <p:cNvSpPr>
            <a:spLocks noGrp="1"/>
          </p:cNvSpPr>
          <p:nvPr>
            <p:ph idx="1"/>
          </p:nvPr>
        </p:nvSpPr>
        <p:spPr>
          <a:xfrm>
            <a:off x="365124" y="1254035"/>
            <a:ext cx="8413751" cy="2352194"/>
          </a:xfrm>
        </p:spPr>
        <p:txBody>
          <a:bodyPr/>
          <a:lstStyle/>
          <a:p>
            <a:pPr marL="0" indent="0">
              <a:buNone/>
            </a:pPr>
            <a:r>
              <a:rPr lang="en-GB" b="1" dirty="0" smtClean="0"/>
              <a:t>Study objective </a:t>
            </a:r>
            <a:r>
              <a:rPr lang="en-GB" b="1" dirty="0"/>
              <a:t>(Global </a:t>
            </a:r>
            <a:r>
              <a:rPr lang="en-GB" b="1" dirty="0" smtClean="0"/>
              <a:t>OPTIMIS: </a:t>
            </a:r>
            <a:r>
              <a:rPr lang="en-GB" b="1" dirty="0"/>
              <a:t>Abstract 4018 – </a:t>
            </a:r>
            <a:r>
              <a:rPr lang="en-GB" b="1" dirty="0" smtClean="0"/>
              <a:t>Peck-</a:t>
            </a:r>
            <a:r>
              <a:rPr lang="en-GB" b="1" dirty="0" err="1" smtClean="0"/>
              <a:t>Radosavljevic</a:t>
            </a:r>
            <a:r>
              <a:rPr lang="en-GB" b="1" dirty="0" smtClean="0"/>
              <a:t> M, et al)</a:t>
            </a:r>
          </a:p>
          <a:p>
            <a:r>
              <a:rPr lang="en-GB" b="1" dirty="0" smtClean="0"/>
              <a:t>To assess the outcomes of TACE in patients with HCC</a:t>
            </a:r>
          </a:p>
          <a:p>
            <a:pPr marL="0" indent="0">
              <a:spcBef>
                <a:spcPts val="1200"/>
              </a:spcBef>
              <a:buNone/>
            </a:pPr>
            <a:r>
              <a:rPr lang="en-GB" b="1" dirty="0" smtClean="0"/>
              <a:t>Study design</a:t>
            </a:r>
          </a:p>
          <a:p>
            <a:r>
              <a:rPr lang="en-GB" dirty="0" smtClean="0"/>
              <a:t>In this observational study, patients (n=507) who were eligible for TACE at baseline, eventually progressed to TACE ineligibility after ≥1 TACE and received/did not receive sorafenib upon ineligibility</a:t>
            </a:r>
          </a:p>
          <a:p>
            <a:r>
              <a:rPr lang="en-GB" dirty="0" smtClean="0"/>
              <a:t>A 1:2 propensity score match on patient numbers was performed</a:t>
            </a:r>
            <a:endParaRPr lang="en-GB" baseline="30000" dirty="0" smtClean="0"/>
          </a:p>
          <a:p>
            <a:pPr marL="0" indent="0">
              <a:spcBef>
                <a:spcPts val="1200"/>
              </a:spcBef>
              <a:buNone/>
            </a:pPr>
            <a:r>
              <a:rPr lang="en-GB" b="1" dirty="0" smtClean="0"/>
              <a:t>Key results</a:t>
            </a:r>
          </a:p>
          <a:p>
            <a:r>
              <a:rPr lang="en-GB" dirty="0" smtClean="0"/>
              <a:t>Unmatched, the OS was 19.8 vs. 16.2 months in those who did not receive sorafenib</a:t>
            </a:r>
            <a:r>
              <a:rPr lang="en-GB" dirty="0"/>
              <a:t> </a:t>
            </a:r>
            <a:r>
              <a:rPr lang="en-GB" dirty="0" smtClean="0"/>
              <a:t>upon TACE ineligibility vs. those who did, respectively</a:t>
            </a:r>
          </a:p>
          <a:p>
            <a:r>
              <a:rPr lang="en-GB" dirty="0" smtClean="0"/>
              <a:t>After propensity score matching, OS was 16.2 vs.12.1 months in those who received sorafenib upon TACE ineligibility vs. those who did not, respectively</a:t>
            </a:r>
          </a:p>
          <a:p>
            <a:r>
              <a:rPr lang="en-GB" dirty="0"/>
              <a:t>11% and 29% of patients had deterioration in bilirubin and albumin, respectively</a:t>
            </a:r>
          </a:p>
          <a:p>
            <a:pPr marL="0" indent="0">
              <a:buNone/>
            </a:pPr>
            <a:endParaRPr lang="en-GB" dirty="0" smtClean="0"/>
          </a:p>
        </p:txBody>
      </p:sp>
      <p:sp>
        <p:nvSpPr>
          <p:cNvPr id="4" name="Text Placeholder 3"/>
          <p:cNvSpPr>
            <a:spLocks noGrp="1"/>
          </p:cNvSpPr>
          <p:nvPr>
            <p:ph type="body" sz="quarter" idx="10"/>
          </p:nvPr>
        </p:nvSpPr>
        <p:spPr/>
        <p:txBody>
          <a:bodyPr/>
          <a:lstStyle/>
          <a:p>
            <a:r>
              <a:rPr lang="en-GB" dirty="0" smtClean="0"/>
              <a:t> </a:t>
            </a:r>
            <a:endParaRPr lang="en-GB" baseline="30000" dirty="0"/>
          </a:p>
        </p:txBody>
      </p:sp>
      <p:sp>
        <p:nvSpPr>
          <p:cNvPr id="5" name="Text Placeholder 4"/>
          <p:cNvSpPr>
            <a:spLocks noGrp="1"/>
          </p:cNvSpPr>
          <p:nvPr>
            <p:ph type="body" sz="quarter" idx="11"/>
          </p:nvPr>
        </p:nvSpPr>
        <p:spPr>
          <a:xfrm>
            <a:off x="3895200" y="6096000"/>
            <a:ext cx="4883675" cy="487363"/>
          </a:xfrm>
        </p:spPr>
        <p:txBody>
          <a:bodyPr/>
          <a:lstStyle/>
          <a:p>
            <a:r>
              <a:rPr lang="fr-FR" dirty="0" err="1"/>
              <a:t>Kudo</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4017</a:t>
            </a:r>
            <a:br>
              <a:rPr lang="fr-FR" dirty="0"/>
            </a:br>
            <a:r>
              <a:rPr lang="fr-FR" dirty="0"/>
              <a:t>Peck-</a:t>
            </a:r>
            <a:r>
              <a:rPr lang="fr-FR" dirty="0" err="1"/>
              <a:t>Radosavljevic</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4018</a:t>
            </a:r>
            <a:br>
              <a:rPr lang="fr-FR" dirty="0"/>
            </a:br>
            <a:r>
              <a:rPr lang="fr-FR" dirty="0"/>
              <a:t>Abou-Alfa GK, et al. J Clin </a:t>
            </a:r>
            <a:r>
              <a:rPr lang="fr-FR" dirty="0" err="1"/>
              <a:t>Oncol</a:t>
            </a:r>
            <a:r>
              <a:rPr lang="fr-FR" dirty="0"/>
              <a:t> 2018;36(</a:t>
            </a:r>
            <a:r>
              <a:rPr lang="fr-FR" dirty="0" err="1"/>
              <a:t>suppl</a:t>
            </a:r>
            <a:r>
              <a:rPr lang="fr-FR" dirty="0"/>
              <a:t>):</a:t>
            </a:r>
            <a:r>
              <a:rPr lang="fr-FR" dirty="0" err="1"/>
              <a:t>abstr</a:t>
            </a:r>
            <a:r>
              <a:rPr lang="fr-FR" dirty="0"/>
              <a:t> 4019</a:t>
            </a:r>
            <a:br>
              <a:rPr lang="fr-FR" dirty="0"/>
            </a:br>
            <a:r>
              <a:rPr lang="fr-FR" dirty="0"/>
              <a:t>Zhu AX, et al. J Clin </a:t>
            </a:r>
            <a:r>
              <a:rPr lang="fr-FR" dirty="0" err="1"/>
              <a:t>Oncol</a:t>
            </a:r>
            <a:r>
              <a:rPr lang="fr-FR" dirty="0"/>
              <a:t> 2018;36(</a:t>
            </a:r>
            <a:r>
              <a:rPr lang="fr-FR" dirty="0" err="1"/>
              <a:t>suppl</a:t>
            </a:r>
            <a:r>
              <a:rPr lang="fr-FR" dirty="0"/>
              <a:t>):</a:t>
            </a:r>
            <a:r>
              <a:rPr lang="fr-FR" dirty="0" err="1"/>
              <a:t>abstr</a:t>
            </a:r>
            <a:r>
              <a:rPr lang="fr-FR" dirty="0"/>
              <a:t> 4020</a:t>
            </a:r>
            <a:endParaRPr lang="en-US" dirty="0"/>
          </a:p>
        </p:txBody>
      </p:sp>
    </p:spTree>
    <p:extLst>
      <p:ext uri="{BB962C8B-B14F-4D97-AF65-F5344CB8AC3E}">
        <p14:creationId xmlns:p14="http://schemas.microsoft.com/office/powerpoint/2010/main" xmlns="" val="3517841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Expanding </a:t>
            </a:r>
            <a:r>
              <a:rPr lang="en-US" sz="1800" dirty="0"/>
              <a:t>the Treatment Landscape in Hepatocellular </a:t>
            </a:r>
            <a:r>
              <a:rPr lang="en-US" sz="1800" dirty="0" smtClean="0"/>
              <a:t>Carcinoma </a:t>
            </a:r>
            <a:br>
              <a:rPr lang="en-US" sz="1800" dirty="0" smtClean="0"/>
            </a:br>
            <a:r>
              <a:rPr lang="en-US" sz="1800" dirty="0" smtClean="0"/>
              <a:t>Discussant – Berlin J</a:t>
            </a:r>
            <a:endParaRPr lang="en-US" sz="1800" dirty="0"/>
          </a:p>
        </p:txBody>
      </p:sp>
      <p:sp>
        <p:nvSpPr>
          <p:cNvPr id="3" name="Content Placeholder 2"/>
          <p:cNvSpPr>
            <a:spLocks noGrp="1"/>
          </p:cNvSpPr>
          <p:nvPr>
            <p:ph idx="1"/>
          </p:nvPr>
        </p:nvSpPr>
        <p:spPr>
          <a:xfrm>
            <a:off x="365124" y="1254035"/>
            <a:ext cx="8413751" cy="2352194"/>
          </a:xfrm>
        </p:spPr>
        <p:txBody>
          <a:bodyPr/>
          <a:lstStyle/>
          <a:p>
            <a:pPr marL="0" indent="0">
              <a:buNone/>
            </a:pPr>
            <a:r>
              <a:rPr lang="en-GB" b="1" dirty="0" smtClean="0"/>
              <a:t>Study objective </a:t>
            </a:r>
            <a:r>
              <a:rPr lang="en-GB" b="1" dirty="0"/>
              <a:t>(</a:t>
            </a:r>
            <a:r>
              <a:rPr lang="en-GB" b="1" dirty="0" smtClean="0"/>
              <a:t>CELESTIAL: </a:t>
            </a:r>
            <a:r>
              <a:rPr lang="en-GB" b="1" dirty="0"/>
              <a:t>Abstract 4019 – </a:t>
            </a:r>
            <a:r>
              <a:rPr lang="en-GB" b="1" dirty="0" err="1" smtClean="0"/>
              <a:t>Abou</a:t>
            </a:r>
            <a:r>
              <a:rPr lang="en-GB" b="1" dirty="0" smtClean="0"/>
              <a:t>-Alfa GK, et al)</a:t>
            </a:r>
          </a:p>
          <a:p>
            <a:r>
              <a:rPr lang="en-GB" b="1" dirty="0" smtClean="0"/>
              <a:t>To compare the efficacy and safety of cabozantinib vs. placebo in patients with advanced HCC who had received prior sorafenib</a:t>
            </a:r>
          </a:p>
          <a:p>
            <a:pPr marL="0" indent="0">
              <a:spcBef>
                <a:spcPts val="1200"/>
              </a:spcBef>
              <a:buNone/>
            </a:pPr>
            <a:r>
              <a:rPr lang="en-GB" b="1" dirty="0" smtClean="0"/>
              <a:t>Study design</a:t>
            </a:r>
          </a:p>
          <a:p>
            <a:r>
              <a:rPr lang="en-GB" dirty="0" smtClean="0"/>
              <a:t>Patients (n=760) were randomised (2:1) to receive cabozantinib 60 mg/day </a:t>
            </a:r>
            <a:r>
              <a:rPr lang="en-GB" dirty="0" err="1" smtClean="0"/>
              <a:t>po</a:t>
            </a:r>
            <a:r>
              <a:rPr lang="en-GB" dirty="0" smtClean="0"/>
              <a:t> or placebo</a:t>
            </a:r>
            <a:endParaRPr lang="en-GB" baseline="30000" dirty="0" smtClean="0"/>
          </a:p>
          <a:p>
            <a:pPr marL="0" indent="0">
              <a:spcBef>
                <a:spcPts val="1200"/>
              </a:spcBef>
              <a:buNone/>
            </a:pPr>
            <a:r>
              <a:rPr lang="en-GB" b="1" dirty="0" smtClean="0"/>
              <a:t>Key results</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p:txBody>
      </p:sp>
      <p:sp>
        <p:nvSpPr>
          <p:cNvPr id="5" name="Text Placeholder 4"/>
          <p:cNvSpPr>
            <a:spLocks noGrp="1"/>
          </p:cNvSpPr>
          <p:nvPr>
            <p:ph type="body" sz="quarter" idx="11"/>
          </p:nvPr>
        </p:nvSpPr>
        <p:spPr>
          <a:xfrm>
            <a:off x="3376800" y="6096000"/>
            <a:ext cx="5402075" cy="487363"/>
          </a:xfrm>
        </p:spPr>
        <p:txBody>
          <a:bodyPr/>
          <a:lstStyle/>
          <a:p>
            <a:r>
              <a:rPr lang="fr-FR" dirty="0" err="1"/>
              <a:t>Kudo</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4017</a:t>
            </a:r>
            <a:br>
              <a:rPr lang="fr-FR" dirty="0"/>
            </a:br>
            <a:r>
              <a:rPr lang="fr-FR" dirty="0"/>
              <a:t>Peck-</a:t>
            </a:r>
            <a:r>
              <a:rPr lang="fr-FR" dirty="0" err="1"/>
              <a:t>Radosavljevic</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4018</a:t>
            </a:r>
            <a:br>
              <a:rPr lang="fr-FR" dirty="0"/>
            </a:br>
            <a:r>
              <a:rPr lang="fr-FR" dirty="0"/>
              <a:t>Abou-Alfa GK, et al. J Clin </a:t>
            </a:r>
            <a:r>
              <a:rPr lang="fr-FR" dirty="0" err="1"/>
              <a:t>Oncol</a:t>
            </a:r>
            <a:r>
              <a:rPr lang="fr-FR" dirty="0"/>
              <a:t> 2018;36(</a:t>
            </a:r>
            <a:r>
              <a:rPr lang="fr-FR" dirty="0" err="1"/>
              <a:t>suppl</a:t>
            </a:r>
            <a:r>
              <a:rPr lang="fr-FR" dirty="0"/>
              <a:t>):</a:t>
            </a:r>
            <a:r>
              <a:rPr lang="fr-FR" dirty="0" err="1"/>
              <a:t>abstr</a:t>
            </a:r>
            <a:r>
              <a:rPr lang="fr-FR" dirty="0"/>
              <a:t> 4019</a:t>
            </a:r>
            <a:br>
              <a:rPr lang="fr-FR" dirty="0"/>
            </a:br>
            <a:r>
              <a:rPr lang="fr-FR" dirty="0"/>
              <a:t>Zhu AX, et al. J Clin </a:t>
            </a:r>
            <a:r>
              <a:rPr lang="fr-FR" dirty="0" err="1"/>
              <a:t>Oncol</a:t>
            </a:r>
            <a:r>
              <a:rPr lang="fr-FR" dirty="0"/>
              <a:t> 2018;36(</a:t>
            </a:r>
            <a:r>
              <a:rPr lang="fr-FR" dirty="0" err="1"/>
              <a:t>suppl</a:t>
            </a:r>
            <a:r>
              <a:rPr lang="fr-FR" dirty="0"/>
              <a:t>):</a:t>
            </a:r>
            <a:r>
              <a:rPr lang="fr-FR" dirty="0" err="1"/>
              <a:t>abstr</a:t>
            </a:r>
            <a:r>
              <a:rPr lang="fr-FR" dirty="0"/>
              <a:t> 4020</a:t>
            </a:r>
            <a:endParaRPr lang="en-US" dirty="0"/>
          </a:p>
        </p:txBody>
      </p:sp>
      <p:graphicFrame>
        <p:nvGraphicFramePr>
          <p:cNvPr id="6" name="Table 5"/>
          <p:cNvGraphicFramePr>
            <a:graphicFrameLocks noGrp="1"/>
          </p:cNvGraphicFramePr>
          <p:nvPr>
            <p:extLst/>
          </p:nvPr>
        </p:nvGraphicFramePr>
        <p:xfrm>
          <a:off x="361951" y="3405942"/>
          <a:ext cx="8423275" cy="1900458"/>
        </p:xfrm>
        <a:graphic>
          <a:graphicData uri="http://schemas.openxmlformats.org/drawingml/2006/table">
            <a:tbl>
              <a:tblPr firstRow="1" bandRow="1">
                <a:tableStyleId>{69012ECD-51FC-41F1-AA8D-1B2483CD663E}</a:tableStyleId>
              </a:tblPr>
              <a:tblGrid>
                <a:gridCol w="1600614">
                  <a:extLst>
                    <a:ext uri="{9D8B030D-6E8A-4147-A177-3AD203B41FA5}">
                      <a16:colId xmlns:a16="http://schemas.microsoft.com/office/drawing/2014/main" xmlns="" val="20000"/>
                    </a:ext>
                  </a:extLst>
                </a:gridCol>
                <a:gridCol w="1906000">
                  <a:extLst>
                    <a:ext uri="{9D8B030D-6E8A-4147-A177-3AD203B41FA5}">
                      <a16:colId xmlns:a16="http://schemas.microsoft.com/office/drawing/2014/main" xmlns="" val="20001"/>
                    </a:ext>
                  </a:extLst>
                </a:gridCol>
                <a:gridCol w="1638887">
                  <a:extLst>
                    <a:ext uri="{9D8B030D-6E8A-4147-A177-3AD203B41FA5}">
                      <a16:colId xmlns:a16="http://schemas.microsoft.com/office/drawing/2014/main" xmlns="" val="20002"/>
                    </a:ext>
                  </a:extLst>
                </a:gridCol>
                <a:gridCol w="1638887">
                  <a:extLst>
                    <a:ext uri="{9D8B030D-6E8A-4147-A177-3AD203B41FA5}">
                      <a16:colId xmlns:a16="http://schemas.microsoft.com/office/drawing/2014/main" xmlns="" val="20003"/>
                    </a:ext>
                  </a:extLst>
                </a:gridCol>
                <a:gridCol w="1638887">
                  <a:extLst>
                    <a:ext uri="{9D8B030D-6E8A-4147-A177-3AD203B41FA5}">
                      <a16:colId xmlns:a16="http://schemas.microsoft.com/office/drawing/2014/main" xmlns="" val="20004"/>
                    </a:ext>
                  </a:extLst>
                </a:gridCol>
              </a:tblGrid>
              <a:tr h="3658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lang="en-GB" sz="1400" kern="1200" noProof="0" dirty="0">
                        <a:solidFill>
                          <a:schemeClr val="tx1"/>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Cabozantinib</a:t>
                      </a:r>
                      <a:r>
                        <a:rPr lang="en-GB" sz="1400" b="1" kern="1200" baseline="0" dirty="0" smtClean="0">
                          <a:solidFill>
                            <a:schemeClr val="tx2"/>
                          </a:solidFill>
                          <a:latin typeface="+mn-lt"/>
                          <a:ea typeface="+mn-ea"/>
                          <a:cs typeface="Arial" pitchFamily="34" charset="0"/>
                        </a:rPr>
                        <a:t> (n=470)</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Placebo </a:t>
                      </a:r>
                      <a:br>
                        <a:rPr lang="en-GB" sz="1400" b="1" kern="1200" dirty="0" smtClean="0">
                          <a:solidFill>
                            <a:schemeClr val="tx2"/>
                          </a:solidFill>
                          <a:latin typeface="+mn-lt"/>
                          <a:ea typeface="+mn-ea"/>
                          <a:cs typeface="Arial" pitchFamily="34" charset="0"/>
                        </a:rPr>
                      </a:br>
                      <a:r>
                        <a:rPr lang="en-GB" sz="1400" b="1" kern="1200" dirty="0" smtClean="0">
                          <a:solidFill>
                            <a:schemeClr val="tx2"/>
                          </a:solidFill>
                          <a:latin typeface="+mn-lt"/>
                          <a:ea typeface="+mn-ea"/>
                          <a:cs typeface="Arial" pitchFamily="34" charset="0"/>
                        </a:rPr>
                        <a:t>(n=237)</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HR (95%CI)</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p-value</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5882">
                <a:tc>
                  <a:txBody>
                    <a:bodyPr/>
                    <a:lstStyle/>
                    <a:p>
                      <a:r>
                        <a:rPr lang="en-GB" sz="1400" noProof="0" dirty="0" smtClean="0">
                          <a:solidFill>
                            <a:schemeClr val="tx1"/>
                          </a:solidFill>
                          <a:latin typeface="+mn-lt"/>
                          <a:cs typeface="Arial" pitchFamily="34" charset="0"/>
                        </a:rPr>
                        <a:t>Median OS,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10.2 (9.1,</a:t>
                      </a:r>
                      <a:r>
                        <a:rPr lang="en-GB" sz="1400" kern="1200" baseline="0" dirty="0" smtClean="0">
                          <a:solidFill>
                            <a:schemeClr val="tx1"/>
                          </a:solidFill>
                          <a:latin typeface="+mn-lt"/>
                          <a:ea typeface="+mn-ea"/>
                          <a:cs typeface="Arial" pitchFamily="34" charset="0"/>
                        </a:rPr>
                        <a:t> 12.0)</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8.0</a:t>
                      </a:r>
                      <a:r>
                        <a:rPr lang="en-GB" sz="1400" kern="1200" baseline="0" dirty="0" smtClean="0">
                          <a:solidFill>
                            <a:schemeClr val="tx1"/>
                          </a:solidFill>
                          <a:latin typeface="+mn-lt"/>
                          <a:ea typeface="+mn-ea"/>
                          <a:cs typeface="Arial" pitchFamily="34" charset="0"/>
                        </a:rPr>
                        <a:t> (6.8, 9.4)</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0.76 (0.63, 0.92) </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0.0049</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65882">
                <a:tc>
                  <a:txBody>
                    <a:bodyPr/>
                    <a:lstStyle/>
                    <a:p>
                      <a:r>
                        <a:rPr lang="en-GB" sz="1400" noProof="0" dirty="0" smtClean="0">
                          <a:solidFill>
                            <a:schemeClr val="tx1"/>
                          </a:solidFill>
                          <a:latin typeface="+mn-lt"/>
                          <a:cs typeface="Arial" pitchFamily="34" charset="0"/>
                        </a:rPr>
                        <a:t>Median PFS,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kern="1200" dirty="0" smtClean="0">
                          <a:solidFill>
                            <a:schemeClr val="tx1"/>
                          </a:solidFill>
                          <a:latin typeface="+mn-lt"/>
                          <a:ea typeface="+mn-ea"/>
                          <a:cs typeface="Arial" pitchFamily="34" charset="0"/>
                        </a:rPr>
                        <a:t>5.2 (4.0, 5.5)</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kern="1200" dirty="0" smtClean="0">
                          <a:solidFill>
                            <a:schemeClr val="tx1"/>
                          </a:solidFill>
                          <a:latin typeface="+mn-lt"/>
                          <a:ea typeface="+mn-ea"/>
                          <a:cs typeface="Arial" pitchFamily="34" charset="0"/>
                        </a:rPr>
                        <a:t>1.9 (1.9,</a:t>
                      </a:r>
                      <a:r>
                        <a:rPr lang="en-GB" sz="1400" kern="1200" baseline="0" dirty="0" smtClean="0">
                          <a:solidFill>
                            <a:schemeClr val="tx1"/>
                          </a:solidFill>
                          <a:latin typeface="+mn-lt"/>
                          <a:ea typeface="+mn-ea"/>
                          <a:cs typeface="Arial" pitchFamily="34" charset="0"/>
                        </a:rPr>
                        <a:t> 1.9)</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0.44 (0.36, 0.52) </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&lt;0.0001</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45978">
                <a:tc>
                  <a:txBody>
                    <a:bodyPr/>
                    <a:lstStyle/>
                    <a:p>
                      <a:r>
                        <a:rPr lang="en-GB" sz="1400" noProof="0" dirty="0" smtClean="0">
                          <a:solidFill>
                            <a:schemeClr val="tx1"/>
                          </a:solidFill>
                          <a:latin typeface="+mn-lt"/>
                          <a:cs typeface="Arial" pitchFamily="34" charset="0"/>
                        </a:rPr>
                        <a:t>ORR,</a:t>
                      </a:r>
                      <a:r>
                        <a:rPr lang="en-GB" sz="1400" baseline="0" noProof="0" dirty="0" smtClean="0">
                          <a:solidFill>
                            <a:schemeClr val="tx1"/>
                          </a:solidFill>
                          <a:latin typeface="+mn-lt"/>
                          <a:cs typeface="Arial" pitchFamily="34" charset="0"/>
                        </a:rPr>
                        <a:t> </a:t>
                      </a:r>
                      <a:r>
                        <a:rPr lang="en-GB" sz="1400" noProof="0" dirty="0" smtClean="0">
                          <a:solidFill>
                            <a:schemeClr val="tx1"/>
                          </a:solidFill>
                          <a:latin typeface="+mn-lt"/>
                          <a:cs typeface="Arial" pitchFamily="34"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4</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0.4</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Arial" pitchFamily="34" charset="0"/>
                        </a:rPr>
                        <a:t>0.0086</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127867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Expanding the Treatment Landscape in Hepatocellular Carcinoma </a:t>
            </a:r>
            <a:br>
              <a:rPr lang="en-US" sz="1800" dirty="0" smtClean="0"/>
            </a:br>
            <a:r>
              <a:rPr lang="en-US" sz="1800" dirty="0" smtClean="0"/>
              <a:t>Discussant – Berlin J</a:t>
            </a:r>
            <a:endParaRPr lang="en-US" sz="1800" dirty="0"/>
          </a:p>
        </p:txBody>
      </p:sp>
      <p:sp>
        <p:nvSpPr>
          <p:cNvPr id="3" name="Content Placeholder 2"/>
          <p:cNvSpPr>
            <a:spLocks noGrp="1"/>
          </p:cNvSpPr>
          <p:nvPr>
            <p:ph idx="1"/>
          </p:nvPr>
        </p:nvSpPr>
        <p:spPr>
          <a:xfrm>
            <a:off x="365124" y="1254035"/>
            <a:ext cx="8413751" cy="2352194"/>
          </a:xfrm>
        </p:spPr>
        <p:txBody>
          <a:bodyPr/>
          <a:lstStyle/>
          <a:p>
            <a:pPr marL="0" indent="0">
              <a:buNone/>
            </a:pPr>
            <a:r>
              <a:rPr lang="en-GB" b="1" dirty="0" smtClean="0"/>
              <a:t>Study objective </a:t>
            </a:r>
            <a:r>
              <a:rPr lang="en-GB" b="1" dirty="0"/>
              <a:t>(</a:t>
            </a:r>
            <a:r>
              <a:rPr lang="en-GB" b="1" dirty="0" smtClean="0"/>
              <a:t>KEYNOTE-224: </a:t>
            </a:r>
            <a:r>
              <a:rPr lang="en-GB" b="1" dirty="0"/>
              <a:t>Abstract 4020 </a:t>
            </a:r>
            <a:r>
              <a:rPr lang="en-GB" b="1" dirty="0" smtClean="0"/>
              <a:t>– Zhu AX, et al)</a:t>
            </a:r>
          </a:p>
          <a:p>
            <a:r>
              <a:rPr lang="en-GB" b="1" dirty="0" smtClean="0"/>
              <a:t>To assess the efficacy and safety of </a:t>
            </a:r>
            <a:r>
              <a:rPr lang="en-GB" b="1" dirty="0" err="1" smtClean="0"/>
              <a:t>pembrolizumab</a:t>
            </a:r>
            <a:r>
              <a:rPr lang="en-GB" b="1" dirty="0" smtClean="0"/>
              <a:t> in patients with advanced HCC</a:t>
            </a:r>
          </a:p>
          <a:p>
            <a:pPr marL="0" indent="0">
              <a:spcBef>
                <a:spcPts val="1200"/>
              </a:spcBef>
              <a:buNone/>
            </a:pPr>
            <a:r>
              <a:rPr lang="en-GB" b="1" dirty="0" smtClean="0"/>
              <a:t>Study design</a:t>
            </a:r>
          </a:p>
          <a:p>
            <a:r>
              <a:rPr lang="en-GB" dirty="0" smtClean="0"/>
              <a:t>Patients (n=104) received </a:t>
            </a:r>
            <a:r>
              <a:rPr lang="en-GB" dirty="0" err="1" smtClean="0"/>
              <a:t>pembrolizumab</a:t>
            </a:r>
            <a:r>
              <a:rPr lang="en-GB" dirty="0" smtClean="0"/>
              <a:t> 200 mg q3w for 2 years or until PD, intolerable toxicity, withdrawal of consent or investigator decision </a:t>
            </a:r>
            <a:endParaRPr lang="en-GB" baseline="30000" dirty="0" smtClean="0"/>
          </a:p>
          <a:p>
            <a:pPr marL="0" indent="0">
              <a:spcBef>
                <a:spcPts val="1200"/>
              </a:spcBef>
              <a:buNone/>
            </a:pPr>
            <a:r>
              <a:rPr lang="en-GB" b="1" dirty="0" smtClean="0"/>
              <a:t>Key results</a:t>
            </a:r>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smtClean="0"/>
          </a:p>
          <a:p>
            <a:pPr marL="0" indent="0">
              <a:buNone/>
            </a:pPr>
            <a:endParaRPr lang="en-GB" b="1" dirty="0"/>
          </a:p>
        </p:txBody>
      </p:sp>
      <p:sp>
        <p:nvSpPr>
          <p:cNvPr id="5" name="Text Placeholder 4"/>
          <p:cNvSpPr>
            <a:spLocks noGrp="1"/>
          </p:cNvSpPr>
          <p:nvPr>
            <p:ph type="body" sz="quarter" idx="11"/>
          </p:nvPr>
        </p:nvSpPr>
        <p:spPr>
          <a:xfrm>
            <a:off x="3225600" y="6096000"/>
            <a:ext cx="5553275" cy="487363"/>
          </a:xfrm>
        </p:spPr>
        <p:txBody>
          <a:bodyPr/>
          <a:lstStyle/>
          <a:p>
            <a:r>
              <a:rPr lang="fr-FR" smtClean="0"/>
              <a:t>Kudo M, et al. J Clin Oncol 2018;36(suppl):abstr 4017</a:t>
            </a:r>
            <a:br>
              <a:rPr lang="fr-FR" smtClean="0"/>
            </a:br>
            <a:r>
              <a:rPr lang="fr-FR" smtClean="0"/>
              <a:t>Peck-Radosavljevic M, et al. J Clin Oncol 2018;36(suppl):abstr 4018</a:t>
            </a:r>
            <a:br>
              <a:rPr lang="fr-FR" smtClean="0"/>
            </a:br>
            <a:r>
              <a:rPr lang="fr-FR" smtClean="0"/>
              <a:t>Abou-Alfa GK, et al. J Clin Oncol 2018;36(suppl):abstr 4019</a:t>
            </a:r>
            <a:br>
              <a:rPr lang="fr-FR" smtClean="0"/>
            </a:br>
            <a:r>
              <a:rPr lang="fr-FR" smtClean="0"/>
              <a:t>Zhu AX, et al. J Clin Oncol 2018;36(suppl):abstr 4020</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159282192"/>
              </p:ext>
            </p:extLst>
          </p:nvPr>
        </p:nvGraphicFramePr>
        <p:xfrm>
          <a:off x="376350" y="3363863"/>
          <a:ext cx="8420100" cy="1251149"/>
        </p:xfrm>
        <a:graphic>
          <a:graphicData uri="http://schemas.openxmlformats.org/drawingml/2006/table">
            <a:tbl>
              <a:tblPr firstRow="1" bandRow="1">
                <a:tableStyleId>{69012ECD-51FC-41F1-AA8D-1B2483CD663E}</a:tableStyleId>
              </a:tblPr>
              <a:tblGrid>
                <a:gridCol w="3995582">
                  <a:extLst>
                    <a:ext uri="{9D8B030D-6E8A-4147-A177-3AD203B41FA5}">
                      <a16:colId xmlns:a16="http://schemas.microsoft.com/office/drawing/2014/main" xmlns="" val="20000"/>
                    </a:ext>
                  </a:extLst>
                </a:gridCol>
                <a:gridCol w="4424518">
                  <a:extLst>
                    <a:ext uri="{9D8B030D-6E8A-4147-A177-3AD203B41FA5}">
                      <a16:colId xmlns:a16="http://schemas.microsoft.com/office/drawing/2014/main" xmlns="" val="20001"/>
                    </a:ext>
                  </a:extLst>
                </a:gridCol>
              </a:tblGrid>
              <a:tr h="3367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lang="en-GB" sz="1400" kern="1200" noProof="0" dirty="0">
                        <a:solidFill>
                          <a:schemeClr val="tx1"/>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latinLnBrk="0" hangingPunct="1"/>
                      <a:r>
                        <a:rPr lang="en-GB" sz="1400" b="1" kern="1200" dirty="0" smtClean="0">
                          <a:solidFill>
                            <a:schemeClr val="tx2"/>
                          </a:solidFill>
                          <a:latin typeface="+mn-lt"/>
                          <a:ea typeface="+mn-ea"/>
                          <a:cs typeface="Arial" pitchFamily="34" charset="0"/>
                        </a:rPr>
                        <a:t>Pembrolizumab</a:t>
                      </a:r>
                      <a:r>
                        <a:rPr lang="en-GB" sz="1400" b="1" kern="1200" baseline="0" dirty="0" smtClean="0">
                          <a:solidFill>
                            <a:schemeClr val="tx2"/>
                          </a:solidFill>
                          <a:latin typeface="+mn-lt"/>
                          <a:ea typeface="+mn-ea"/>
                          <a:cs typeface="Arial" pitchFamily="34" charset="0"/>
                        </a:rPr>
                        <a:t> (n=104)</a:t>
                      </a:r>
                      <a:endParaRPr lang="en-US" sz="1400" b="1" kern="1200" dirty="0">
                        <a:solidFill>
                          <a:schemeClr val="tx2"/>
                        </a:solidFill>
                        <a:latin typeface="+mn-lt"/>
                        <a:ea typeface="+mn-ea"/>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29815">
                <a:tc>
                  <a:txBody>
                    <a:bodyPr/>
                    <a:lstStyle/>
                    <a:p>
                      <a:r>
                        <a:rPr lang="en-GB" sz="1400" noProof="0" dirty="0" smtClean="0">
                          <a:solidFill>
                            <a:schemeClr val="tx1"/>
                          </a:solidFill>
                          <a:latin typeface="+mn-lt"/>
                          <a:cs typeface="Arial" pitchFamily="34" charset="0"/>
                        </a:rPr>
                        <a:t>Median OS,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12.9 (9.7, 15.5)</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29815">
                <a:tc>
                  <a:txBody>
                    <a:bodyPr/>
                    <a:lstStyle/>
                    <a:p>
                      <a:r>
                        <a:rPr lang="en-GB" sz="1400" noProof="0" dirty="0" smtClean="0">
                          <a:solidFill>
                            <a:schemeClr val="tx1"/>
                          </a:solidFill>
                          <a:latin typeface="+mn-lt"/>
                          <a:cs typeface="Arial" pitchFamily="34" charset="0"/>
                        </a:rPr>
                        <a:t>Median PFS,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latin typeface="+mn-lt"/>
                          <a:ea typeface="+mn-ea"/>
                          <a:cs typeface="Arial" pitchFamily="34" charset="0"/>
                        </a:rPr>
                        <a:t>4.9 (3.4,</a:t>
                      </a:r>
                      <a:r>
                        <a:rPr lang="en-GB" sz="1400" kern="1200" baseline="0" dirty="0" smtClean="0">
                          <a:solidFill>
                            <a:schemeClr val="tx1"/>
                          </a:solidFill>
                          <a:latin typeface="+mn-lt"/>
                          <a:ea typeface="+mn-ea"/>
                          <a:cs typeface="Arial" pitchFamily="34" charset="0"/>
                        </a:rPr>
                        <a:t> 7.2)</a:t>
                      </a:r>
                      <a:endParaRPr lang="en-US" sz="1400" kern="1200" dirty="0" smtClean="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29815">
                <a:tc>
                  <a:txBody>
                    <a:bodyPr/>
                    <a:lstStyle/>
                    <a:p>
                      <a:r>
                        <a:rPr lang="en-GB" sz="1400" noProof="0" dirty="0" smtClean="0">
                          <a:solidFill>
                            <a:schemeClr val="tx1"/>
                          </a:solidFill>
                          <a:latin typeface="+mn-lt"/>
                          <a:cs typeface="Arial" pitchFamily="34" charset="0"/>
                        </a:rPr>
                        <a:t>ORR, n</a:t>
                      </a:r>
                      <a:r>
                        <a:rPr lang="en-GB" sz="1400" baseline="0" noProof="0" dirty="0" smtClean="0">
                          <a:solidFill>
                            <a:schemeClr val="tx1"/>
                          </a:solidFill>
                          <a:latin typeface="+mn-lt"/>
                          <a:cs typeface="Arial" pitchFamily="34" charset="0"/>
                        </a:rPr>
                        <a:t> </a:t>
                      </a:r>
                      <a:r>
                        <a:rPr lang="en-GB" sz="1400" noProof="0" dirty="0" smtClean="0">
                          <a:solidFill>
                            <a:schemeClr val="tx1"/>
                          </a:solidFill>
                          <a:latin typeface="+mn-lt"/>
                          <a:cs typeface="Arial" pitchFamily="34"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kern="1200" dirty="0" smtClean="0">
                          <a:solidFill>
                            <a:schemeClr val="tx1"/>
                          </a:solidFill>
                          <a:latin typeface="+mn-lt"/>
                          <a:ea typeface="+mn-ea"/>
                          <a:cs typeface="Arial" pitchFamily="34" charset="0"/>
                        </a:rPr>
                        <a:t>18</a:t>
                      </a:r>
                      <a:r>
                        <a:rPr lang="en-GB" sz="1400" kern="1200" baseline="0" dirty="0" smtClean="0">
                          <a:solidFill>
                            <a:schemeClr val="tx1"/>
                          </a:solidFill>
                          <a:latin typeface="+mn-lt"/>
                          <a:ea typeface="+mn-ea"/>
                          <a:cs typeface="Arial" pitchFamily="34" charset="0"/>
                        </a:rPr>
                        <a:t>/104 (17)</a:t>
                      </a:r>
                      <a:endParaRPr lang="en-US" sz="1400" kern="1200" dirty="0">
                        <a:solidFill>
                          <a:schemeClr val="tx1"/>
                        </a:solidFill>
                        <a:latin typeface="+mn-lt"/>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50781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Expanding </a:t>
            </a:r>
            <a:r>
              <a:rPr lang="en-US" sz="1800" dirty="0"/>
              <a:t>the Treatment Landscape in Hepatocellular Carcinoma </a:t>
            </a:r>
            <a:r>
              <a:rPr lang="en-US" sz="1800" dirty="0" smtClean="0"/>
              <a:t/>
            </a:r>
            <a:br>
              <a:rPr lang="en-US" sz="1800" dirty="0" smtClean="0"/>
            </a:br>
            <a:r>
              <a:rPr lang="en-US" sz="1800" dirty="0" smtClean="0"/>
              <a:t>– Berlin J</a:t>
            </a:r>
            <a:endParaRPr lang="en-US" sz="1800" dirty="0"/>
          </a:p>
        </p:txBody>
      </p:sp>
      <p:sp>
        <p:nvSpPr>
          <p:cNvPr id="3" name="Content Placeholder 2"/>
          <p:cNvSpPr>
            <a:spLocks noGrp="1"/>
          </p:cNvSpPr>
          <p:nvPr>
            <p:ph idx="1"/>
          </p:nvPr>
        </p:nvSpPr>
        <p:spPr>
          <a:xfrm>
            <a:off x="365124" y="1254035"/>
            <a:ext cx="8413751" cy="4683302"/>
          </a:xfrm>
        </p:spPr>
        <p:txBody>
          <a:bodyPr/>
          <a:lstStyle/>
          <a:p>
            <a:pPr marL="0" indent="0">
              <a:buNone/>
            </a:pPr>
            <a:r>
              <a:rPr lang="en-GB" b="1" dirty="0"/>
              <a:t>Presenter’s take-home messages</a:t>
            </a:r>
          </a:p>
          <a:p>
            <a:r>
              <a:rPr lang="en-GB" b="1" dirty="0" smtClean="0"/>
              <a:t>TACE may be overused. The unmatched vs. matched results in Peck-</a:t>
            </a:r>
            <a:r>
              <a:rPr lang="en-GB" b="1" dirty="0" err="1" smtClean="0"/>
              <a:t>Radosavljevic</a:t>
            </a:r>
            <a:r>
              <a:rPr lang="en-GB" b="1" dirty="0" smtClean="0"/>
              <a:t> et al. indicate that those patients who require sorafenib can be easily identified</a:t>
            </a:r>
          </a:p>
          <a:p>
            <a:r>
              <a:rPr lang="en-GB" b="1" dirty="0" smtClean="0"/>
              <a:t>Cabozantinib may be a new option for 2L treatment of HCC</a:t>
            </a:r>
          </a:p>
          <a:p>
            <a:pPr lvl="1"/>
            <a:r>
              <a:rPr lang="en-GB" b="1" dirty="0" smtClean="0"/>
              <a:t>Other options include nivolumab and regorafenib</a:t>
            </a:r>
          </a:p>
          <a:p>
            <a:r>
              <a:rPr lang="en-GB" b="1" dirty="0" smtClean="0"/>
              <a:t>After </a:t>
            </a:r>
            <a:r>
              <a:rPr lang="en-GB" b="1" dirty="0"/>
              <a:t>TACE </a:t>
            </a:r>
            <a:r>
              <a:rPr lang="en-GB" b="1" dirty="0" smtClean="0"/>
              <a:t>tumour control may be improved by sorafenib, but there does not seem to be any impact on OS</a:t>
            </a:r>
          </a:p>
        </p:txBody>
      </p:sp>
      <p:sp>
        <p:nvSpPr>
          <p:cNvPr id="4" name="Text Placeholder 3"/>
          <p:cNvSpPr>
            <a:spLocks noGrp="1"/>
          </p:cNvSpPr>
          <p:nvPr>
            <p:ph type="body" sz="quarter" idx="10"/>
          </p:nvPr>
        </p:nvSpPr>
        <p:spPr/>
        <p:txBody>
          <a:bodyPr/>
          <a:lstStyle/>
          <a:p>
            <a:r>
              <a:rPr lang="en-GB" dirty="0" smtClean="0"/>
              <a:t> </a:t>
            </a:r>
            <a:endParaRPr lang="en-GB" baseline="30000" dirty="0"/>
          </a:p>
        </p:txBody>
      </p:sp>
      <p:sp>
        <p:nvSpPr>
          <p:cNvPr id="5" name="Text Placeholder 4"/>
          <p:cNvSpPr>
            <a:spLocks noGrp="1"/>
          </p:cNvSpPr>
          <p:nvPr>
            <p:ph type="body" sz="quarter" idx="11"/>
          </p:nvPr>
        </p:nvSpPr>
        <p:spPr>
          <a:xfrm>
            <a:off x="3283200" y="6096000"/>
            <a:ext cx="5495675" cy="487363"/>
          </a:xfrm>
        </p:spPr>
        <p:txBody>
          <a:bodyPr/>
          <a:lstStyle/>
          <a:p>
            <a:r>
              <a:rPr lang="fr-FR" dirty="0" err="1"/>
              <a:t>Kudo</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4017</a:t>
            </a:r>
            <a:br>
              <a:rPr lang="fr-FR" dirty="0"/>
            </a:br>
            <a:r>
              <a:rPr lang="fr-FR" dirty="0"/>
              <a:t>Peck-</a:t>
            </a:r>
            <a:r>
              <a:rPr lang="fr-FR" dirty="0" err="1"/>
              <a:t>Radosavljevic</a:t>
            </a:r>
            <a:r>
              <a:rPr lang="fr-FR" dirty="0"/>
              <a:t> M, et al. J Clin </a:t>
            </a:r>
            <a:r>
              <a:rPr lang="fr-FR" dirty="0" err="1"/>
              <a:t>Oncol</a:t>
            </a:r>
            <a:r>
              <a:rPr lang="fr-FR" dirty="0"/>
              <a:t> 2018;36(</a:t>
            </a:r>
            <a:r>
              <a:rPr lang="fr-FR" dirty="0" err="1"/>
              <a:t>suppl</a:t>
            </a:r>
            <a:r>
              <a:rPr lang="fr-FR" dirty="0"/>
              <a:t>):</a:t>
            </a:r>
            <a:r>
              <a:rPr lang="fr-FR" dirty="0" err="1"/>
              <a:t>abstr</a:t>
            </a:r>
            <a:r>
              <a:rPr lang="fr-FR" dirty="0"/>
              <a:t> 4018</a:t>
            </a:r>
            <a:br>
              <a:rPr lang="fr-FR" dirty="0"/>
            </a:br>
            <a:r>
              <a:rPr lang="fr-FR" dirty="0"/>
              <a:t>Abou-Alfa GK, et al. J Clin </a:t>
            </a:r>
            <a:r>
              <a:rPr lang="fr-FR" dirty="0" err="1"/>
              <a:t>Oncol</a:t>
            </a:r>
            <a:r>
              <a:rPr lang="fr-FR" dirty="0"/>
              <a:t> 2018;36(</a:t>
            </a:r>
            <a:r>
              <a:rPr lang="fr-FR" dirty="0" err="1"/>
              <a:t>suppl</a:t>
            </a:r>
            <a:r>
              <a:rPr lang="fr-FR" dirty="0"/>
              <a:t>):</a:t>
            </a:r>
            <a:r>
              <a:rPr lang="fr-FR" dirty="0" err="1"/>
              <a:t>abstr</a:t>
            </a:r>
            <a:r>
              <a:rPr lang="fr-FR" dirty="0"/>
              <a:t> 4019</a:t>
            </a:r>
            <a:br>
              <a:rPr lang="fr-FR" dirty="0"/>
            </a:br>
            <a:r>
              <a:rPr lang="fr-FR" dirty="0"/>
              <a:t>Zhu AX, et al. J Clin </a:t>
            </a:r>
            <a:r>
              <a:rPr lang="fr-FR" dirty="0" err="1"/>
              <a:t>Oncol</a:t>
            </a:r>
            <a:r>
              <a:rPr lang="fr-FR" dirty="0"/>
              <a:t> 2018;36(</a:t>
            </a:r>
            <a:r>
              <a:rPr lang="fr-FR" dirty="0" err="1"/>
              <a:t>suppl</a:t>
            </a:r>
            <a:r>
              <a:rPr lang="fr-FR" dirty="0"/>
              <a:t>):</a:t>
            </a:r>
            <a:r>
              <a:rPr lang="fr-FR" dirty="0" err="1"/>
              <a:t>abstr</a:t>
            </a:r>
            <a:r>
              <a:rPr lang="fr-FR" dirty="0"/>
              <a:t> 4020</a:t>
            </a:r>
            <a:endParaRPr lang="en-US" dirty="0"/>
          </a:p>
        </p:txBody>
      </p:sp>
    </p:spTree>
    <p:extLst>
      <p:ext uri="{BB962C8B-B14F-4D97-AF65-F5344CB8AC3E}">
        <p14:creationId xmlns:p14="http://schemas.microsoft.com/office/powerpoint/2010/main" xmlns="" val="404418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942189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tabLst>
                <a:tab pos="1073150" algn="l"/>
              </a:tabLst>
            </a:pPr>
            <a:r>
              <a:rPr lang="en-GB" sz="1000" dirty="0" smtClean="0">
                <a:solidFill>
                  <a:schemeClr val="tx1"/>
                </a:solidFill>
              </a:rPr>
              <a:t>1L</a:t>
            </a:r>
            <a:r>
              <a:rPr lang="en-GB" sz="1000" dirty="0">
                <a:solidFill>
                  <a:schemeClr val="tx1"/>
                </a:solidFill>
              </a:rPr>
              <a:t>	first-line</a:t>
            </a:r>
          </a:p>
          <a:p>
            <a:pPr marL="0" indent="0">
              <a:spcAft>
                <a:spcPts val="0"/>
              </a:spcAft>
              <a:buClr>
                <a:srgbClr val="043882"/>
              </a:buClr>
              <a:buFontTx/>
              <a:buNone/>
              <a:tabLst>
                <a:tab pos="1073150" algn="l"/>
              </a:tabLst>
            </a:pPr>
            <a:r>
              <a:rPr lang="en-GB" sz="1000" dirty="0">
                <a:solidFill>
                  <a:schemeClr val="tx1"/>
                </a:solidFill>
              </a:rPr>
              <a:t>2L	</a:t>
            </a:r>
            <a:r>
              <a:rPr lang="en-GB" sz="1000" dirty="0" smtClean="0">
                <a:solidFill>
                  <a:schemeClr val="tx1"/>
                </a:solidFill>
              </a:rPr>
              <a:t>second-line</a:t>
            </a:r>
          </a:p>
          <a:p>
            <a:pPr marL="0" indent="0">
              <a:spcAft>
                <a:spcPts val="0"/>
              </a:spcAft>
              <a:buClr>
                <a:srgbClr val="043882"/>
              </a:buClr>
              <a:buFontTx/>
              <a:buNone/>
              <a:tabLst>
                <a:tab pos="1073150" algn="l"/>
              </a:tabLst>
            </a:pPr>
            <a:r>
              <a:rPr lang="en-GB" sz="1000" dirty="0" smtClean="0">
                <a:solidFill>
                  <a:schemeClr val="tx1"/>
                </a:solidFill>
              </a:rPr>
              <a:t>3L	third-line</a:t>
            </a:r>
            <a:endParaRPr lang="en-GB" sz="1000" dirty="0">
              <a:solidFill>
                <a:schemeClr val="tx1"/>
              </a:solidFill>
            </a:endParaRPr>
          </a:p>
          <a:p>
            <a:pPr marL="0" indent="0">
              <a:spcAft>
                <a:spcPts val="0"/>
              </a:spcAft>
              <a:buClr>
                <a:srgbClr val="043882"/>
              </a:buClr>
              <a:buNone/>
              <a:tabLst>
                <a:tab pos="1073150" algn="l"/>
              </a:tabLst>
            </a:pPr>
            <a:r>
              <a:rPr lang="en-GB" sz="1000" dirty="0">
                <a:solidFill>
                  <a:schemeClr val="tx1"/>
                </a:solidFill>
              </a:rPr>
              <a:t>5FU	5-fluorouracil</a:t>
            </a:r>
          </a:p>
          <a:p>
            <a:pPr marL="0" indent="0">
              <a:spcAft>
                <a:spcPts val="0"/>
              </a:spcAft>
              <a:buClr>
                <a:srgbClr val="043882"/>
              </a:buClr>
              <a:buFontTx/>
              <a:buNone/>
              <a:tabLst>
                <a:tab pos="1073150" algn="l"/>
              </a:tabLst>
            </a:pPr>
            <a:r>
              <a:rPr lang="en-GB" sz="1000" dirty="0" smtClean="0">
                <a:solidFill>
                  <a:schemeClr val="tx1"/>
                </a:solidFill>
              </a:rPr>
              <a:t>AE</a:t>
            </a:r>
            <a:r>
              <a:rPr lang="en-GB" sz="1000" dirty="0">
                <a:solidFill>
                  <a:schemeClr val="tx1"/>
                </a:solidFill>
              </a:rPr>
              <a:t>	adverse event</a:t>
            </a:r>
          </a:p>
          <a:p>
            <a:pPr marL="0" indent="0">
              <a:spcAft>
                <a:spcPts val="0"/>
              </a:spcAft>
              <a:buClr>
                <a:srgbClr val="043882"/>
              </a:buClr>
              <a:buFontTx/>
              <a:buNone/>
              <a:tabLst>
                <a:tab pos="1073150" algn="l"/>
              </a:tabLst>
            </a:pPr>
            <a:r>
              <a:rPr lang="en-GB" sz="1000" dirty="0" smtClean="0">
                <a:solidFill>
                  <a:schemeClr val="tx1"/>
                </a:solidFill>
              </a:rPr>
              <a:t>AFP	alpha-fetoprotein</a:t>
            </a:r>
          </a:p>
          <a:p>
            <a:pPr marL="0" indent="0">
              <a:spcAft>
                <a:spcPts val="0"/>
              </a:spcAft>
              <a:buClr>
                <a:srgbClr val="043882"/>
              </a:buClr>
              <a:buFontTx/>
              <a:buNone/>
              <a:tabLst>
                <a:tab pos="1073150" algn="l"/>
              </a:tabLst>
            </a:pPr>
            <a:r>
              <a:rPr lang="en-GB" sz="1000" dirty="0" smtClean="0">
                <a:solidFill>
                  <a:schemeClr val="tx1"/>
                </a:solidFill>
              </a:rPr>
              <a:t>BCLC	Barcelona Clinic Liver Cancer</a:t>
            </a:r>
          </a:p>
          <a:p>
            <a:pPr marL="0" indent="0">
              <a:spcAft>
                <a:spcPts val="0"/>
              </a:spcAft>
              <a:buClr>
                <a:srgbClr val="043882"/>
              </a:buClr>
              <a:buFontTx/>
              <a:buNone/>
              <a:tabLst>
                <a:tab pos="1073150" algn="l"/>
              </a:tabLst>
            </a:pPr>
            <a:r>
              <a:rPr lang="en-GB" sz="1000" dirty="0" smtClean="0">
                <a:solidFill>
                  <a:schemeClr val="tx1"/>
                </a:solidFill>
              </a:rPr>
              <a:t>bid</a:t>
            </a:r>
            <a:r>
              <a:rPr lang="en-GB" sz="1000" dirty="0">
                <a:solidFill>
                  <a:schemeClr val="tx1"/>
                </a:solidFill>
              </a:rPr>
              <a:t>	twice daily</a:t>
            </a:r>
          </a:p>
          <a:p>
            <a:pPr marL="0" indent="0">
              <a:spcAft>
                <a:spcPts val="0"/>
              </a:spcAft>
              <a:buClr>
                <a:srgbClr val="043882"/>
              </a:buClr>
              <a:buNone/>
              <a:tabLst>
                <a:tab pos="1073150" algn="l"/>
              </a:tabLst>
            </a:pPr>
            <a:r>
              <a:rPr lang="en-GB" sz="1000" dirty="0">
                <a:solidFill>
                  <a:schemeClr val="tx1"/>
                </a:solidFill>
              </a:rPr>
              <a:t>CAPOX	</a:t>
            </a:r>
            <a:r>
              <a:rPr lang="en-GB" sz="1000" dirty="0" smtClean="0">
                <a:solidFill>
                  <a:schemeClr val="tx1"/>
                </a:solidFill>
              </a:rPr>
              <a:t>capecitabine + oxaliplatin</a:t>
            </a:r>
          </a:p>
          <a:p>
            <a:pPr marL="0" indent="0">
              <a:spcAft>
                <a:spcPts val="0"/>
              </a:spcAft>
              <a:buClr>
                <a:srgbClr val="043882"/>
              </a:buClr>
              <a:buNone/>
              <a:tabLst>
                <a:tab pos="1073150" algn="l"/>
              </a:tabLst>
            </a:pPr>
            <a:r>
              <a:rPr lang="en-GB" sz="1000" dirty="0" smtClean="0">
                <a:solidFill>
                  <a:schemeClr val="tx1"/>
                </a:solidFill>
              </a:rPr>
              <a:t>CI</a:t>
            </a:r>
            <a:r>
              <a:rPr lang="en-GB" sz="1000" dirty="0">
                <a:solidFill>
                  <a:schemeClr val="tx1"/>
                </a:solidFill>
              </a:rPr>
              <a:t>	confidence interval</a:t>
            </a:r>
          </a:p>
          <a:p>
            <a:pPr marL="0" indent="0">
              <a:spcAft>
                <a:spcPts val="0"/>
              </a:spcAft>
              <a:buClr>
                <a:srgbClr val="043882"/>
              </a:buClr>
              <a:buFontTx/>
              <a:buNone/>
              <a:tabLst>
                <a:tab pos="1073150" algn="l"/>
              </a:tabLst>
            </a:pPr>
            <a:r>
              <a:rPr lang="en-GB" sz="1000" dirty="0" smtClean="0">
                <a:solidFill>
                  <a:schemeClr val="tx1"/>
                </a:solidFill>
              </a:rPr>
              <a:t>CR</a:t>
            </a:r>
            <a:r>
              <a:rPr lang="en-GB" sz="1000" dirty="0">
                <a:solidFill>
                  <a:schemeClr val="tx1"/>
                </a:solidFill>
              </a:rPr>
              <a:t>	complete response</a:t>
            </a:r>
          </a:p>
          <a:p>
            <a:pPr marL="0" indent="0">
              <a:spcAft>
                <a:spcPts val="0"/>
              </a:spcAft>
              <a:buClr>
                <a:srgbClr val="043882"/>
              </a:buClr>
              <a:buFontTx/>
              <a:buNone/>
              <a:tabLst>
                <a:tab pos="1073150" algn="l"/>
              </a:tabLst>
            </a:pPr>
            <a:r>
              <a:rPr lang="en-GB" sz="1000" dirty="0" smtClean="0">
                <a:solidFill>
                  <a:schemeClr val="tx1"/>
                </a:solidFill>
              </a:rPr>
              <a:t>(m)CRC</a:t>
            </a:r>
            <a:r>
              <a:rPr lang="en-GB" sz="1000" dirty="0">
                <a:solidFill>
                  <a:schemeClr val="tx1"/>
                </a:solidFill>
              </a:rPr>
              <a:t>	</a:t>
            </a:r>
            <a:r>
              <a:rPr lang="en-GB" sz="1000" dirty="0" smtClean="0">
                <a:solidFill>
                  <a:schemeClr val="tx1"/>
                </a:solidFill>
              </a:rPr>
              <a:t>(metastatic) colorectal </a:t>
            </a:r>
            <a:r>
              <a:rPr lang="en-GB" sz="1000" dirty="0">
                <a:solidFill>
                  <a:schemeClr val="tx1"/>
                </a:solidFill>
              </a:rPr>
              <a:t>cancer</a:t>
            </a:r>
          </a:p>
          <a:p>
            <a:pPr marL="0" indent="0">
              <a:spcAft>
                <a:spcPts val="0"/>
              </a:spcAft>
              <a:buClr>
                <a:srgbClr val="043882"/>
              </a:buClr>
              <a:buNone/>
              <a:tabLst>
                <a:tab pos="1073150" algn="l"/>
              </a:tabLst>
            </a:pPr>
            <a:r>
              <a:rPr lang="en-GB" sz="1000" dirty="0"/>
              <a:t>CRT	</a:t>
            </a:r>
            <a:r>
              <a:rPr lang="en-GB" sz="1000" dirty="0" err="1"/>
              <a:t>chemoradiotherapy</a:t>
            </a:r>
            <a:endParaRPr lang="en-GB" sz="1000" dirty="0"/>
          </a:p>
          <a:p>
            <a:pPr marL="0" indent="0">
              <a:spcAft>
                <a:spcPts val="0"/>
              </a:spcAft>
              <a:buClr>
                <a:srgbClr val="043882"/>
              </a:buClr>
              <a:buFontTx/>
              <a:buNone/>
              <a:tabLst>
                <a:tab pos="1073150" algn="l"/>
              </a:tabLst>
            </a:pPr>
            <a:r>
              <a:rPr lang="en-GB" sz="1000" dirty="0" smtClean="0">
                <a:solidFill>
                  <a:schemeClr val="tx1"/>
                </a:solidFill>
              </a:rPr>
              <a:t>CT</a:t>
            </a:r>
            <a:r>
              <a:rPr lang="en-GB" sz="1000" dirty="0">
                <a:solidFill>
                  <a:schemeClr val="tx1"/>
                </a:solidFill>
              </a:rPr>
              <a:t>	chemotherapy</a:t>
            </a:r>
          </a:p>
          <a:p>
            <a:pPr marL="0" indent="0">
              <a:spcAft>
                <a:spcPts val="0"/>
              </a:spcAft>
              <a:buClr>
                <a:srgbClr val="043882"/>
              </a:buClr>
              <a:buNone/>
              <a:tabLst>
                <a:tab pos="1073150" algn="l"/>
              </a:tabLst>
            </a:pPr>
            <a:r>
              <a:rPr lang="en-GB" sz="1000" dirty="0" err="1"/>
              <a:t>ctDNA</a:t>
            </a:r>
            <a:r>
              <a:rPr lang="en-GB" sz="1000" dirty="0"/>
              <a:t>	circulating tumour DNA</a:t>
            </a:r>
          </a:p>
          <a:p>
            <a:pPr marL="0" indent="0">
              <a:spcAft>
                <a:spcPts val="0"/>
              </a:spcAft>
              <a:buClr>
                <a:srgbClr val="043882"/>
              </a:buClr>
              <a:buNone/>
              <a:tabLst>
                <a:tab pos="1073150" algn="l"/>
              </a:tabLst>
            </a:pPr>
            <a:r>
              <a:rPr lang="en-GB" sz="1000" dirty="0"/>
              <a:t>d	day</a:t>
            </a:r>
          </a:p>
          <a:p>
            <a:pPr marL="0" indent="0">
              <a:spcAft>
                <a:spcPts val="0"/>
              </a:spcAft>
              <a:buClr>
                <a:srgbClr val="043882"/>
              </a:buClr>
              <a:buFontTx/>
              <a:buNone/>
              <a:tabLst>
                <a:tab pos="1073150" algn="l"/>
              </a:tabLst>
            </a:pPr>
            <a:r>
              <a:rPr lang="en-GB" sz="1000" dirty="0" smtClean="0">
                <a:solidFill>
                  <a:schemeClr val="tx1"/>
                </a:solidFill>
              </a:rPr>
              <a:t>DCR</a:t>
            </a:r>
            <a:r>
              <a:rPr lang="en-GB" sz="1000" dirty="0">
                <a:solidFill>
                  <a:schemeClr val="tx1"/>
                </a:solidFill>
              </a:rPr>
              <a:t>	disease control rate</a:t>
            </a:r>
          </a:p>
          <a:p>
            <a:pPr marL="0" indent="0">
              <a:spcAft>
                <a:spcPts val="0"/>
              </a:spcAft>
              <a:buClr>
                <a:srgbClr val="043882"/>
              </a:buClr>
              <a:buFontTx/>
              <a:buNone/>
              <a:tabLst>
                <a:tab pos="1073150" algn="l"/>
              </a:tabLst>
            </a:pPr>
            <a:r>
              <a:rPr lang="en-GB" sz="1000" dirty="0">
                <a:solidFill>
                  <a:schemeClr val="tx1"/>
                </a:solidFill>
              </a:rPr>
              <a:t>DFS	disease-free survival</a:t>
            </a:r>
          </a:p>
          <a:p>
            <a:pPr marL="0" indent="0">
              <a:spcAft>
                <a:spcPts val="0"/>
              </a:spcAft>
              <a:buClr>
                <a:srgbClr val="043882"/>
              </a:buClr>
              <a:buFontTx/>
              <a:buNone/>
              <a:tabLst>
                <a:tab pos="1073150" algn="l"/>
              </a:tabLst>
            </a:pPr>
            <a:r>
              <a:rPr lang="en-GB" sz="1000" dirty="0" smtClean="0">
                <a:solidFill>
                  <a:schemeClr val="tx1"/>
                </a:solidFill>
              </a:rPr>
              <a:t>ECOG</a:t>
            </a:r>
            <a:r>
              <a:rPr lang="en-GB" sz="1000" dirty="0">
                <a:solidFill>
                  <a:schemeClr val="tx1"/>
                </a:solidFill>
              </a:rPr>
              <a:t>	Eastern Cooperative Oncology Group </a:t>
            </a:r>
          </a:p>
          <a:p>
            <a:pPr marL="0" indent="0">
              <a:spcAft>
                <a:spcPts val="0"/>
              </a:spcAft>
              <a:buNone/>
              <a:tabLst>
                <a:tab pos="1073150" algn="l"/>
              </a:tabLst>
            </a:pPr>
            <a:r>
              <a:rPr lang="en-GB" sz="1000" dirty="0" smtClean="0"/>
              <a:t>EGFR	epidermal growth factor receptor</a:t>
            </a:r>
          </a:p>
          <a:p>
            <a:pPr marL="0" indent="0">
              <a:spcAft>
                <a:spcPts val="0"/>
              </a:spcAft>
              <a:buNone/>
              <a:tabLst>
                <a:tab pos="1073150" algn="l"/>
              </a:tabLst>
            </a:pPr>
            <a:r>
              <a:rPr lang="en-GB" sz="1000" dirty="0" smtClean="0"/>
              <a:t>(m)FOLFIRI	leucovorin </a:t>
            </a:r>
            <a:r>
              <a:rPr lang="en-GB" sz="1000" dirty="0"/>
              <a:t>+ 5-fluorouracil + </a:t>
            </a:r>
            <a:r>
              <a:rPr lang="en-GB" sz="1000" dirty="0" smtClean="0"/>
              <a:t>irinotecan</a:t>
            </a:r>
          </a:p>
          <a:p>
            <a:pPr marL="0" indent="0">
              <a:spcAft>
                <a:spcPts val="0"/>
              </a:spcAft>
              <a:buNone/>
              <a:tabLst>
                <a:tab pos="1073150" algn="l"/>
              </a:tabLst>
            </a:pPr>
            <a:r>
              <a:rPr lang="en-GB" sz="1000" dirty="0" smtClean="0"/>
              <a:t>FOLFIRINOX 	leucovorin </a:t>
            </a:r>
            <a:r>
              <a:rPr lang="en-GB" sz="1000" dirty="0"/>
              <a:t>+ 5-fluorouracil + </a:t>
            </a:r>
            <a:r>
              <a:rPr lang="en-GB" sz="1000" dirty="0" smtClean="0"/>
              <a:t>	irinotecan </a:t>
            </a:r>
            <a:r>
              <a:rPr lang="en-GB" sz="1000" dirty="0"/>
              <a:t>+ </a:t>
            </a:r>
            <a:r>
              <a:rPr lang="en-GB" sz="1000" dirty="0" smtClean="0"/>
              <a:t>oxaliplatin</a:t>
            </a:r>
            <a:endParaRPr lang="en-GB" sz="1000" dirty="0"/>
          </a:p>
          <a:p>
            <a:pPr marL="0" indent="0">
              <a:spcAft>
                <a:spcPts val="0"/>
              </a:spcAft>
              <a:buNone/>
              <a:tabLst>
                <a:tab pos="1073150" algn="l"/>
              </a:tabLst>
            </a:pPr>
            <a:r>
              <a:rPr lang="en-GB" sz="1000" spc="-10" dirty="0" smtClean="0">
                <a:solidFill>
                  <a:schemeClr val="tx1"/>
                </a:solidFill>
              </a:rPr>
              <a:t>(m)FOLFOX</a:t>
            </a:r>
            <a:r>
              <a:rPr lang="en-GB" sz="1000" spc="-10" dirty="0">
                <a:solidFill>
                  <a:schemeClr val="tx1"/>
                </a:solidFill>
              </a:rPr>
              <a:t>	</a:t>
            </a:r>
            <a:r>
              <a:rPr lang="en-GB" sz="1000" spc="-10" dirty="0" smtClean="0">
                <a:solidFill>
                  <a:schemeClr val="tx1"/>
                </a:solidFill>
              </a:rPr>
              <a:t>(modified</a:t>
            </a:r>
            <a:r>
              <a:rPr lang="en-GB" sz="1000" spc="-10" dirty="0">
                <a:solidFill>
                  <a:schemeClr val="tx1"/>
                </a:solidFill>
              </a:rPr>
              <a:t>) leucovorin + </a:t>
            </a:r>
            <a:r>
              <a:rPr lang="en-GB" sz="1000" spc="-10" dirty="0" smtClean="0">
                <a:solidFill>
                  <a:schemeClr val="tx1"/>
                </a:solidFill>
              </a:rPr>
              <a:t>5-fluorouracil </a:t>
            </a:r>
            <a:r>
              <a:rPr lang="en-GB" sz="1000" dirty="0">
                <a:solidFill>
                  <a:schemeClr val="tx1"/>
                </a:solidFill>
              </a:rPr>
              <a:t>+ </a:t>
            </a:r>
            <a:r>
              <a:rPr lang="en-GB" sz="1000" dirty="0" smtClean="0">
                <a:solidFill>
                  <a:schemeClr val="tx1"/>
                </a:solidFill>
              </a:rPr>
              <a:t>oxaliplatin</a:t>
            </a:r>
            <a:endParaRPr lang="en-GB" sz="1000" dirty="0">
              <a:solidFill>
                <a:schemeClr val="tx1"/>
              </a:solidFill>
            </a:endParaRPr>
          </a:p>
          <a:p>
            <a:pPr marL="0" indent="0">
              <a:spcAft>
                <a:spcPts val="0"/>
              </a:spcAft>
              <a:buClr>
                <a:srgbClr val="043882"/>
              </a:buClr>
              <a:buFontTx/>
              <a:buNone/>
              <a:tabLst>
                <a:tab pos="1073150" algn="l"/>
              </a:tabLst>
            </a:pPr>
            <a:r>
              <a:rPr lang="en-GB" sz="1000" dirty="0" smtClean="0">
                <a:solidFill>
                  <a:schemeClr val="tx1"/>
                </a:solidFill>
              </a:rPr>
              <a:t>(m)FOLFOXIRI	(modified) 5-fluorouracil + leucovorin + oxaliplatin + 	irinotecan</a:t>
            </a:r>
          </a:p>
          <a:p>
            <a:pPr marL="0" indent="0">
              <a:spcAft>
                <a:spcPts val="0"/>
              </a:spcAft>
              <a:buClr>
                <a:srgbClr val="043882"/>
              </a:buClr>
              <a:buFontTx/>
              <a:buNone/>
              <a:tabLst>
                <a:tab pos="1073150" algn="l"/>
              </a:tabLst>
            </a:pPr>
            <a:r>
              <a:rPr lang="en-GB" sz="1000" dirty="0" smtClean="0">
                <a:solidFill>
                  <a:schemeClr val="tx1"/>
                </a:solidFill>
              </a:rPr>
              <a:t>GEJ	gastroesophageal junction</a:t>
            </a:r>
          </a:p>
          <a:p>
            <a:pPr marL="0" indent="0">
              <a:spcAft>
                <a:spcPts val="0"/>
              </a:spcAft>
              <a:buClr>
                <a:srgbClr val="043882"/>
              </a:buClr>
              <a:buFontTx/>
              <a:buNone/>
              <a:tabLst>
                <a:tab pos="1073150" algn="l"/>
              </a:tabLst>
            </a:pPr>
            <a:r>
              <a:rPr lang="en-GB" sz="1000" dirty="0" smtClean="0">
                <a:solidFill>
                  <a:schemeClr val="tx1"/>
                </a:solidFill>
              </a:rPr>
              <a:t>HCC</a:t>
            </a:r>
            <a:r>
              <a:rPr lang="en-GB" sz="1000" dirty="0">
                <a:solidFill>
                  <a:schemeClr val="tx1"/>
                </a:solidFill>
              </a:rPr>
              <a:t>	</a:t>
            </a:r>
            <a:r>
              <a:rPr lang="en-GB" sz="1000" dirty="0" smtClean="0">
                <a:solidFill>
                  <a:schemeClr val="tx1"/>
                </a:solidFill>
              </a:rPr>
              <a:t>hepatocellular </a:t>
            </a:r>
            <a:r>
              <a:rPr lang="en-GB" sz="1000" dirty="0">
                <a:solidFill>
                  <a:schemeClr val="tx1"/>
                </a:solidFill>
              </a:rPr>
              <a:t>carcinoma</a:t>
            </a:r>
          </a:p>
          <a:p>
            <a:pPr marL="0" indent="0">
              <a:spcAft>
                <a:spcPts val="0"/>
              </a:spcAft>
              <a:buClr>
                <a:srgbClr val="043882"/>
              </a:buClr>
              <a:buFontTx/>
              <a:buNone/>
              <a:tabLst>
                <a:tab pos="1073150" algn="l"/>
              </a:tabLst>
            </a:pPr>
            <a:r>
              <a:rPr lang="en-GB" sz="1000" dirty="0" smtClean="0">
                <a:solidFill>
                  <a:schemeClr val="tx1"/>
                </a:solidFill>
              </a:rPr>
              <a:t>HR</a:t>
            </a:r>
            <a:r>
              <a:rPr lang="en-GB" sz="1000" dirty="0">
                <a:solidFill>
                  <a:schemeClr val="tx1"/>
                </a:solidFill>
              </a:rPr>
              <a:t>	</a:t>
            </a:r>
            <a:r>
              <a:rPr lang="en-GB" sz="1000" dirty="0" smtClean="0">
                <a:solidFill>
                  <a:schemeClr val="tx1"/>
                </a:solidFill>
              </a:rPr>
              <a:t>hazard </a:t>
            </a:r>
            <a:r>
              <a:rPr lang="en-GB" sz="1000" dirty="0">
                <a:solidFill>
                  <a:schemeClr val="tx1"/>
                </a:solidFill>
              </a:rPr>
              <a:t>ratio </a:t>
            </a:r>
          </a:p>
          <a:p>
            <a:pPr marL="0" indent="0">
              <a:spcAft>
                <a:spcPts val="0"/>
              </a:spcAft>
              <a:buClr>
                <a:srgbClr val="043882"/>
              </a:buClr>
              <a:buNone/>
              <a:tabLst>
                <a:tab pos="1073150" algn="l"/>
              </a:tabLst>
            </a:pPr>
            <a:r>
              <a:rPr lang="en-GB" sz="1000" dirty="0" err="1" smtClean="0"/>
              <a:t>ip</a:t>
            </a:r>
            <a:r>
              <a:rPr lang="en-GB" sz="1000" dirty="0"/>
              <a:t>	</a:t>
            </a:r>
            <a:r>
              <a:rPr lang="en-GB" sz="1000" dirty="0" err="1" smtClean="0"/>
              <a:t>intraperitoneal</a:t>
            </a:r>
            <a:endParaRPr lang="en-GB" sz="1000" dirty="0"/>
          </a:p>
          <a:p>
            <a:pPr marL="0" indent="0">
              <a:spcAft>
                <a:spcPts val="0"/>
              </a:spcAft>
              <a:buClr>
                <a:srgbClr val="043882"/>
              </a:buClr>
              <a:buFontTx/>
              <a:buNone/>
              <a:tabLst>
                <a:tab pos="1073150" algn="l"/>
              </a:tabLst>
            </a:pPr>
            <a:r>
              <a:rPr lang="en-GB" sz="1000" dirty="0" smtClean="0">
                <a:solidFill>
                  <a:schemeClr val="tx1"/>
                </a:solidFill>
              </a:rPr>
              <a:t>ITT</a:t>
            </a:r>
            <a:r>
              <a:rPr lang="en-GB" sz="1000" dirty="0">
                <a:solidFill>
                  <a:schemeClr val="tx1"/>
                </a:solidFill>
              </a:rPr>
              <a:t>	intent-to-treat</a:t>
            </a:r>
          </a:p>
          <a:p>
            <a:pPr marL="0" indent="0">
              <a:spcAft>
                <a:spcPts val="0"/>
              </a:spcAft>
              <a:buClr>
                <a:srgbClr val="043882"/>
              </a:buClr>
              <a:buFontTx/>
              <a:buNone/>
              <a:tabLst>
                <a:tab pos="1073150" algn="l"/>
              </a:tabLst>
            </a:pPr>
            <a:r>
              <a:rPr lang="en-GB" sz="1000" dirty="0">
                <a:solidFill>
                  <a:schemeClr val="tx1"/>
                </a:solidFill>
              </a:rPr>
              <a:t>iv	intravenous</a:t>
            </a:r>
          </a:p>
          <a:p>
            <a:pPr marL="0" indent="0">
              <a:lnSpc>
                <a:spcPts val="1300"/>
              </a:lnSpc>
              <a:spcAft>
                <a:spcPts val="0"/>
              </a:spcAft>
              <a:buClr>
                <a:srgbClr val="043882"/>
              </a:buClr>
              <a:buNone/>
              <a:tabLst>
                <a:tab pos="1073150" algn="l"/>
              </a:tabLst>
            </a:pPr>
            <a:r>
              <a:rPr lang="en-GB" sz="1000" dirty="0" err="1" smtClean="0"/>
              <a:t>mAB</a:t>
            </a:r>
            <a:r>
              <a:rPr lang="en-GB" sz="1000" dirty="0" smtClean="0"/>
              <a:t>	monoclonal antibody</a:t>
            </a:r>
          </a:p>
          <a:p>
            <a:pPr marL="0" indent="0">
              <a:lnSpc>
                <a:spcPts val="1300"/>
              </a:lnSpc>
              <a:spcAft>
                <a:spcPts val="0"/>
              </a:spcAft>
              <a:buClr>
                <a:srgbClr val="043882"/>
              </a:buClr>
              <a:buNone/>
              <a:tabLst>
                <a:tab pos="1073150" algn="l"/>
              </a:tabLst>
            </a:pPr>
            <a:r>
              <a:rPr lang="en-GB" sz="1000" dirty="0" smtClean="0"/>
              <a:t>min</a:t>
            </a:r>
            <a:r>
              <a:rPr lang="en-GB" sz="1000" dirty="0"/>
              <a:t>	minute</a:t>
            </a:r>
          </a:p>
          <a:p>
            <a:pPr marL="0" indent="0">
              <a:spcAft>
                <a:spcPts val="0"/>
              </a:spcAft>
              <a:buClr>
                <a:srgbClr val="043882"/>
              </a:buClr>
              <a:buFontTx/>
              <a:buNone/>
              <a:tabLst>
                <a:tab pos="1073150" algn="l"/>
              </a:tabLst>
            </a:pPr>
            <a:r>
              <a:rPr lang="en-GB" sz="1000" dirty="0" smtClean="0">
                <a:solidFill>
                  <a:schemeClr val="tx1"/>
                </a:solidFill>
              </a:rPr>
              <a:t>MMR</a:t>
            </a:r>
            <a:r>
              <a:rPr lang="en-GB" sz="1000" dirty="0">
                <a:solidFill>
                  <a:schemeClr val="tx1"/>
                </a:solidFill>
              </a:rPr>
              <a:t>	mismatch repair proficient</a:t>
            </a:r>
          </a:p>
          <a:p>
            <a:pPr marL="0" indent="0">
              <a:spcAft>
                <a:spcPts val="0"/>
              </a:spcAft>
              <a:buClr>
                <a:srgbClr val="043882"/>
              </a:buClr>
              <a:buFontTx/>
              <a:buNone/>
              <a:tabLst>
                <a:tab pos="1073150" algn="l"/>
              </a:tabLst>
            </a:pPr>
            <a:r>
              <a:rPr lang="en-GB" sz="1000" dirty="0" smtClean="0">
                <a:solidFill>
                  <a:schemeClr val="tx1"/>
                </a:solidFill>
              </a:rPr>
              <a:t>MSI</a:t>
            </a:r>
            <a:r>
              <a:rPr lang="en-GB" sz="1000" dirty="0">
                <a:solidFill>
                  <a:schemeClr val="tx1"/>
                </a:solidFill>
              </a:rPr>
              <a:t>	</a:t>
            </a:r>
            <a:r>
              <a:rPr lang="en-GB" sz="1000" dirty="0" smtClean="0">
                <a:solidFill>
                  <a:schemeClr val="tx1"/>
                </a:solidFill>
              </a:rPr>
              <a:t>microsatellite </a:t>
            </a:r>
            <a:r>
              <a:rPr lang="en-GB" sz="1000" dirty="0">
                <a:solidFill>
                  <a:schemeClr val="tx1"/>
                </a:solidFill>
              </a:rPr>
              <a:t>instability</a:t>
            </a:r>
          </a:p>
          <a:p>
            <a:pPr marL="0" indent="0">
              <a:spcAft>
                <a:spcPts val="0"/>
              </a:spcAft>
              <a:buClr>
                <a:srgbClr val="043882"/>
              </a:buClr>
              <a:buFontTx/>
              <a:buNone/>
              <a:tabLst>
                <a:tab pos="1073150" algn="l"/>
              </a:tabLst>
            </a:pPr>
            <a:r>
              <a:rPr lang="en-GB" sz="1000" dirty="0" smtClean="0">
                <a:solidFill>
                  <a:schemeClr val="tx1"/>
                </a:solidFill>
              </a:rPr>
              <a:t>MT	mutant</a:t>
            </a:r>
          </a:p>
          <a:p>
            <a:pPr marL="0" indent="0">
              <a:spcAft>
                <a:spcPts val="0"/>
              </a:spcAft>
              <a:buClr>
                <a:srgbClr val="043882"/>
              </a:buClr>
              <a:buFontTx/>
              <a:buNone/>
              <a:tabLst>
                <a:tab pos="1073150" algn="l"/>
              </a:tabLst>
            </a:pPr>
            <a:r>
              <a:rPr lang="en-GB" sz="1000" dirty="0" smtClean="0">
                <a:solidFill>
                  <a:schemeClr val="tx1"/>
                </a:solidFill>
              </a:rPr>
              <a:t>NE</a:t>
            </a:r>
            <a:r>
              <a:rPr lang="en-GB" sz="1000" dirty="0">
                <a:solidFill>
                  <a:schemeClr val="tx1"/>
                </a:solidFill>
              </a:rPr>
              <a:t>	not evaluable</a:t>
            </a:r>
          </a:p>
          <a:p>
            <a:pPr marL="0" indent="0">
              <a:spcAft>
                <a:spcPts val="0"/>
              </a:spcAft>
              <a:buClr>
                <a:srgbClr val="043882"/>
              </a:buClr>
              <a:buFontTx/>
              <a:buNone/>
              <a:tabLst>
                <a:tab pos="1073150" algn="l"/>
              </a:tabLst>
            </a:pPr>
            <a:r>
              <a:rPr lang="en-GB" sz="1000" dirty="0" smtClean="0">
                <a:solidFill>
                  <a:schemeClr val="tx1"/>
                </a:solidFill>
              </a:rPr>
              <a:t>NGS	next generation sequencing</a:t>
            </a:r>
          </a:p>
          <a:p>
            <a:pPr marL="0" indent="0">
              <a:spcAft>
                <a:spcPts val="0"/>
              </a:spcAft>
              <a:buClr>
                <a:srgbClr val="043882"/>
              </a:buClr>
              <a:buFontTx/>
              <a:buNone/>
              <a:tabLst>
                <a:tab pos="1073150" algn="l"/>
              </a:tabLst>
            </a:pPr>
            <a:r>
              <a:rPr lang="en-GB" sz="1000" dirty="0" smtClean="0">
                <a:solidFill>
                  <a:schemeClr val="tx1"/>
                </a:solidFill>
              </a:rPr>
              <a:t>NR</a:t>
            </a:r>
            <a:r>
              <a:rPr lang="en-GB" sz="1000" dirty="0">
                <a:solidFill>
                  <a:schemeClr val="tx1"/>
                </a:solidFill>
              </a:rPr>
              <a:t>	not reached</a:t>
            </a:r>
          </a:p>
          <a:p>
            <a:pPr marL="0" indent="0">
              <a:spcAft>
                <a:spcPts val="0"/>
              </a:spcAft>
              <a:buClr>
                <a:srgbClr val="043882"/>
              </a:buClr>
              <a:buNone/>
              <a:tabLst>
                <a:tab pos="1073150" algn="l"/>
              </a:tabLst>
            </a:pPr>
            <a:r>
              <a:rPr lang="en-GB" sz="1000" dirty="0" smtClean="0"/>
              <a:t>OR</a:t>
            </a:r>
            <a:r>
              <a:rPr lang="en-GB" sz="1000" dirty="0"/>
              <a:t>	odds ratio</a:t>
            </a:r>
          </a:p>
          <a:p>
            <a:pPr marL="0" indent="0">
              <a:spcAft>
                <a:spcPts val="0"/>
              </a:spcAft>
              <a:buClr>
                <a:srgbClr val="043882"/>
              </a:buClr>
              <a:buFontTx/>
              <a:buNone/>
              <a:tabLst>
                <a:tab pos="1073150" algn="l"/>
              </a:tabLst>
            </a:pPr>
            <a:r>
              <a:rPr lang="en-GB" sz="1000" dirty="0" smtClean="0">
                <a:solidFill>
                  <a:schemeClr val="tx1"/>
                </a:solidFill>
              </a:rPr>
              <a:t>ORR</a:t>
            </a:r>
            <a:r>
              <a:rPr lang="en-GB" sz="1000" dirty="0">
                <a:solidFill>
                  <a:schemeClr val="tx1"/>
                </a:solidFill>
              </a:rPr>
              <a:t>	overall/objective response rate</a:t>
            </a:r>
          </a:p>
          <a:p>
            <a:pPr marL="0" indent="0">
              <a:spcAft>
                <a:spcPts val="0"/>
              </a:spcAft>
              <a:buClr>
                <a:srgbClr val="043882"/>
              </a:buClr>
              <a:buFontTx/>
              <a:buNone/>
              <a:tabLst>
                <a:tab pos="1073150" algn="l"/>
              </a:tabLst>
            </a:pPr>
            <a:r>
              <a:rPr lang="en-GB" sz="1000" dirty="0">
                <a:solidFill>
                  <a:schemeClr val="tx1"/>
                </a:solidFill>
              </a:rPr>
              <a:t>(m)OS	(median) overall survival </a:t>
            </a:r>
          </a:p>
          <a:p>
            <a:pPr marL="0" indent="0">
              <a:spcAft>
                <a:spcPts val="0"/>
              </a:spcAft>
              <a:buClr>
                <a:srgbClr val="043882"/>
              </a:buClr>
              <a:buFontTx/>
              <a:buNone/>
              <a:tabLst>
                <a:tab pos="1073150" algn="l"/>
              </a:tabLst>
            </a:pPr>
            <a:r>
              <a:rPr lang="en-GB" sz="1000" dirty="0" err="1">
                <a:solidFill>
                  <a:schemeClr val="tx1"/>
                </a:solidFill>
              </a:rPr>
              <a:t>pCR</a:t>
            </a:r>
            <a:r>
              <a:rPr lang="en-GB" sz="1000" dirty="0">
                <a:solidFill>
                  <a:schemeClr val="tx1"/>
                </a:solidFill>
              </a:rPr>
              <a:t>	pathological complete response</a:t>
            </a:r>
          </a:p>
          <a:p>
            <a:pPr marL="0" indent="0">
              <a:spcAft>
                <a:spcPts val="0"/>
              </a:spcAft>
              <a:buClr>
                <a:srgbClr val="043882"/>
              </a:buClr>
              <a:buFontTx/>
              <a:buNone/>
              <a:tabLst>
                <a:tab pos="1073150" algn="l"/>
              </a:tabLst>
            </a:pPr>
            <a:r>
              <a:rPr lang="en-GB" sz="1000" dirty="0">
                <a:solidFill>
                  <a:schemeClr val="tx1"/>
                </a:solidFill>
              </a:rPr>
              <a:t>PD	progressive disease</a:t>
            </a:r>
          </a:p>
          <a:p>
            <a:pPr marL="0" indent="0">
              <a:spcAft>
                <a:spcPts val="0"/>
              </a:spcAft>
              <a:buClr>
                <a:srgbClr val="043882"/>
              </a:buClr>
              <a:buFontTx/>
              <a:buNone/>
              <a:tabLst>
                <a:tab pos="1073150" algn="l"/>
              </a:tabLst>
            </a:pPr>
            <a:r>
              <a:rPr lang="en-GB" sz="1000" dirty="0">
                <a:solidFill>
                  <a:schemeClr val="tx1"/>
                </a:solidFill>
              </a:rPr>
              <a:t>PD-L1	programmed death-ligand 1</a:t>
            </a:r>
          </a:p>
          <a:p>
            <a:pPr marL="0" indent="0">
              <a:spcAft>
                <a:spcPts val="0"/>
              </a:spcAft>
              <a:buClr>
                <a:srgbClr val="043882"/>
              </a:buClr>
              <a:buFontTx/>
              <a:buNone/>
              <a:tabLst>
                <a:tab pos="1073150" algn="l"/>
              </a:tabLst>
            </a:pPr>
            <a:r>
              <a:rPr lang="en-GB" sz="1000" dirty="0" smtClean="0">
                <a:solidFill>
                  <a:schemeClr val="tx1"/>
                </a:solidFill>
              </a:rPr>
              <a:t>(</a:t>
            </a:r>
            <a:r>
              <a:rPr lang="en-GB" sz="1000" dirty="0">
                <a:solidFill>
                  <a:schemeClr val="tx1"/>
                </a:solidFill>
              </a:rPr>
              <a:t>m)PFS	(median) progression-free survival </a:t>
            </a:r>
          </a:p>
          <a:p>
            <a:pPr marL="0" indent="0">
              <a:spcAft>
                <a:spcPts val="0"/>
              </a:spcAft>
              <a:buClr>
                <a:srgbClr val="043882"/>
              </a:buClr>
              <a:buFontTx/>
              <a:buNone/>
              <a:tabLst>
                <a:tab pos="1073150" algn="l"/>
              </a:tabLst>
            </a:pPr>
            <a:r>
              <a:rPr lang="en-GB" sz="1000" dirty="0" err="1">
                <a:solidFill>
                  <a:schemeClr val="tx1"/>
                </a:solidFill>
              </a:rPr>
              <a:t>po</a:t>
            </a:r>
            <a:r>
              <a:rPr lang="en-GB" sz="1000" dirty="0">
                <a:solidFill>
                  <a:schemeClr val="tx1"/>
                </a:solidFill>
              </a:rPr>
              <a:t>	orally</a:t>
            </a:r>
          </a:p>
          <a:p>
            <a:pPr marL="0" indent="0">
              <a:spcAft>
                <a:spcPts val="0"/>
              </a:spcAft>
              <a:buClr>
                <a:srgbClr val="043882"/>
              </a:buClr>
              <a:buFontTx/>
              <a:buNone/>
              <a:tabLst>
                <a:tab pos="1073150" algn="l"/>
              </a:tabLst>
            </a:pPr>
            <a:r>
              <a:rPr lang="en-GB" sz="1000" dirty="0">
                <a:solidFill>
                  <a:schemeClr val="tx1"/>
                </a:solidFill>
              </a:rPr>
              <a:t>PR	partial response</a:t>
            </a:r>
          </a:p>
          <a:p>
            <a:pPr marL="0" indent="0">
              <a:spcAft>
                <a:spcPts val="0"/>
              </a:spcAft>
              <a:buClr>
                <a:srgbClr val="043882"/>
              </a:buClr>
              <a:buFontTx/>
              <a:buNone/>
              <a:tabLst>
                <a:tab pos="1073150" algn="l"/>
              </a:tabLst>
            </a:pPr>
            <a:r>
              <a:rPr lang="en-GB" sz="1000" dirty="0" smtClean="0">
                <a:solidFill>
                  <a:schemeClr val="tx1"/>
                </a:solidFill>
              </a:rPr>
              <a:t>PS</a:t>
            </a:r>
            <a:r>
              <a:rPr lang="en-GB" sz="1000" dirty="0">
                <a:solidFill>
                  <a:schemeClr val="tx1"/>
                </a:solidFill>
              </a:rPr>
              <a:t>	performance status</a:t>
            </a:r>
          </a:p>
          <a:p>
            <a:pPr marL="0" indent="0">
              <a:spcAft>
                <a:spcPts val="0"/>
              </a:spcAft>
              <a:buClr>
                <a:srgbClr val="043882"/>
              </a:buClr>
              <a:buFontTx/>
              <a:buNone/>
              <a:tabLst>
                <a:tab pos="1073150" algn="l"/>
              </a:tabLst>
            </a:pPr>
            <a:r>
              <a:rPr lang="en-GB" sz="1000" dirty="0" err="1" smtClean="0">
                <a:solidFill>
                  <a:schemeClr val="tx1"/>
                </a:solidFill>
              </a:rPr>
              <a:t>pvi</a:t>
            </a:r>
            <a:r>
              <a:rPr lang="en-GB" sz="1000" dirty="0" smtClean="0">
                <a:solidFill>
                  <a:schemeClr val="tx1"/>
                </a:solidFill>
              </a:rPr>
              <a:t>	protracted venous infusion</a:t>
            </a:r>
          </a:p>
          <a:p>
            <a:pPr marL="0" indent="0">
              <a:spcAft>
                <a:spcPts val="0"/>
              </a:spcAft>
              <a:buClr>
                <a:srgbClr val="043882"/>
              </a:buClr>
              <a:buFontTx/>
              <a:buNone/>
              <a:tabLst>
                <a:tab pos="1073150" algn="l"/>
              </a:tabLst>
            </a:pPr>
            <a:r>
              <a:rPr lang="en-GB" sz="1000" dirty="0" smtClean="0">
                <a:solidFill>
                  <a:schemeClr val="tx1"/>
                </a:solidFill>
              </a:rPr>
              <a:t>q(1/2/3/4)w</a:t>
            </a:r>
            <a:r>
              <a:rPr lang="en-GB" sz="1000" dirty="0">
                <a:solidFill>
                  <a:schemeClr val="tx1"/>
                </a:solidFill>
              </a:rPr>
              <a:t>	every </a:t>
            </a:r>
            <a:r>
              <a:rPr lang="en-GB" sz="1000" dirty="0" smtClean="0">
                <a:solidFill>
                  <a:schemeClr val="tx1"/>
                </a:solidFill>
              </a:rPr>
              <a:t>(1/2/3/4</a:t>
            </a:r>
            <a:r>
              <a:rPr lang="en-GB" sz="1000" dirty="0">
                <a:solidFill>
                  <a:schemeClr val="tx1"/>
                </a:solidFill>
              </a:rPr>
              <a:t>) </a:t>
            </a:r>
            <a:r>
              <a:rPr lang="en-GB" sz="1000" dirty="0" smtClean="0">
                <a:solidFill>
                  <a:schemeClr val="tx1"/>
                </a:solidFill>
              </a:rPr>
              <a:t>week(s)</a:t>
            </a:r>
            <a:endParaRPr lang="en-GB" sz="1000" dirty="0">
              <a:solidFill>
                <a:schemeClr val="tx1"/>
              </a:solidFill>
            </a:endParaRPr>
          </a:p>
          <a:p>
            <a:pPr marL="0" indent="0">
              <a:spcAft>
                <a:spcPts val="0"/>
              </a:spcAft>
              <a:buClr>
                <a:srgbClr val="043882"/>
              </a:buClr>
              <a:buFontTx/>
              <a:buNone/>
              <a:tabLst>
                <a:tab pos="1073150" algn="l"/>
              </a:tabLst>
            </a:pPr>
            <a:r>
              <a:rPr lang="en-GB" sz="1000" dirty="0" err="1" smtClean="0">
                <a:solidFill>
                  <a:schemeClr val="tx1"/>
                </a:solidFill>
              </a:rPr>
              <a:t>QoL</a:t>
            </a:r>
            <a:r>
              <a:rPr lang="en-GB" sz="1000" dirty="0">
                <a:solidFill>
                  <a:schemeClr val="tx1"/>
                </a:solidFill>
              </a:rPr>
              <a:t>	quality of life</a:t>
            </a:r>
          </a:p>
          <a:p>
            <a:pPr marL="0" indent="0">
              <a:spcAft>
                <a:spcPts val="0"/>
              </a:spcAft>
              <a:buClr>
                <a:srgbClr val="043882"/>
              </a:buClr>
              <a:buFontTx/>
              <a:buNone/>
              <a:tabLst>
                <a:tab pos="1073150" algn="l"/>
              </a:tabLst>
            </a:pPr>
            <a:r>
              <a:rPr lang="en-GB" sz="1000" dirty="0">
                <a:solidFill>
                  <a:schemeClr val="tx1"/>
                </a:solidFill>
              </a:rPr>
              <a:t>R	randomised</a:t>
            </a:r>
          </a:p>
          <a:p>
            <a:pPr marL="0" indent="0">
              <a:spcAft>
                <a:spcPts val="0"/>
              </a:spcAft>
              <a:buClr>
                <a:srgbClr val="043882"/>
              </a:buClr>
              <a:buFontTx/>
              <a:buNone/>
              <a:tabLst>
                <a:tab pos="1073150" algn="l"/>
              </a:tabLst>
            </a:pPr>
            <a:r>
              <a:rPr lang="en-GB" sz="1000" dirty="0" smtClean="0">
                <a:solidFill>
                  <a:schemeClr val="tx1"/>
                </a:solidFill>
              </a:rPr>
              <a:t>R0/1/2</a:t>
            </a:r>
            <a:r>
              <a:rPr lang="en-GB" sz="1000" dirty="0">
                <a:solidFill>
                  <a:schemeClr val="tx1"/>
                </a:solidFill>
              </a:rPr>
              <a:t>	resection </a:t>
            </a:r>
            <a:r>
              <a:rPr lang="en-GB" sz="1000" dirty="0" smtClean="0">
                <a:solidFill>
                  <a:schemeClr val="tx1"/>
                </a:solidFill>
              </a:rPr>
              <a:t>0/1/2</a:t>
            </a:r>
            <a:endParaRPr lang="en-GB" sz="1000" dirty="0">
              <a:solidFill>
                <a:schemeClr val="tx1"/>
              </a:solidFill>
            </a:endParaRPr>
          </a:p>
          <a:p>
            <a:pPr marL="0" indent="0">
              <a:spcAft>
                <a:spcPts val="0"/>
              </a:spcAft>
              <a:buClr>
                <a:srgbClr val="043882"/>
              </a:buClr>
              <a:buNone/>
              <a:tabLst>
                <a:tab pos="1073150" algn="l"/>
              </a:tabLst>
            </a:pPr>
            <a:r>
              <a:rPr lang="en-GB" sz="1000" dirty="0"/>
              <a:t>RCT	randomised controlled trial</a:t>
            </a:r>
          </a:p>
          <a:p>
            <a:pPr marL="0" indent="0">
              <a:spcAft>
                <a:spcPts val="0"/>
              </a:spcAft>
              <a:buClr>
                <a:srgbClr val="043882"/>
              </a:buClr>
              <a:buFontTx/>
              <a:buNone/>
              <a:tabLst>
                <a:tab pos="1073150" algn="l"/>
              </a:tabLst>
            </a:pPr>
            <a:r>
              <a:rPr lang="en-GB" sz="1000" dirty="0" smtClean="0">
                <a:solidFill>
                  <a:schemeClr val="tx1"/>
                </a:solidFill>
              </a:rPr>
              <a:t>(</a:t>
            </a:r>
            <a:r>
              <a:rPr lang="en-GB" sz="1000" dirty="0">
                <a:solidFill>
                  <a:schemeClr val="tx1"/>
                </a:solidFill>
              </a:rPr>
              <a:t>m)RECIST	(modified) Response Evaluation </a:t>
            </a:r>
            <a:r>
              <a:rPr lang="en-GB" sz="1000" dirty="0" smtClean="0">
                <a:solidFill>
                  <a:schemeClr val="tx1"/>
                </a:solidFill>
              </a:rPr>
              <a:t>Criteria </a:t>
            </a:r>
            <a:r>
              <a:rPr lang="en-GB" sz="1000" dirty="0">
                <a:solidFill>
                  <a:schemeClr val="tx1"/>
                </a:solidFill>
              </a:rPr>
              <a:t>In Solid </a:t>
            </a:r>
            <a:r>
              <a:rPr lang="en-GB" sz="1000" dirty="0" smtClean="0">
                <a:solidFill>
                  <a:schemeClr val="tx1"/>
                </a:solidFill>
              </a:rPr>
              <a:t>	</a:t>
            </a:r>
            <a:r>
              <a:rPr lang="en-GB" sz="1000" dirty="0" err="1" smtClean="0">
                <a:solidFill>
                  <a:schemeClr val="tx1"/>
                </a:solidFill>
              </a:rPr>
              <a:t>Tumors</a:t>
            </a:r>
            <a:endParaRPr lang="en-GB" sz="1000" dirty="0">
              <a:solidFill>
                <a:schemeClr val="tx1"/>
              </a:solidFill>
            </a:endParaRPr>
          </a:p>
          <a:p>
            <a:pPr marL="0" indent="0">
              <a:spcAft>
                <a:spcPts val="0"/>
              </a:spcAft>
              <a:buClr>
                <a:srgbClr val="043882"/>
              </a:buClr>
              <a:buFontTx/>
              <a:buNone/>
              <a:tabLst>
                <a:tab pos="1073150" algn="l"/>
              </a:tabLst>
            </a:pPr>
            <a:r>
              <a:rPr lang="en-GB" sz="1000" dirty="0">
                <a:solidFill>
                  <a:schemeClr val="tx1"/>
                </a:solidFill>
              </a:rPr>
              <a:t>RT	radiotherapy </a:t>
            </a:r>
          </a:p>
          <a:p>
            <a:pPr marL="0" indent="0">
              <a:spcAft>
                <a:spcPts val="0"/>
              </a:spcAft>
              <a:buClr>
                <a:srgbClr val="043882"/>
              </a:buClr>
              <a:buFontTx/>
              <a:buNone/>
              <a:tabLst>
                <a:tab pos="1073150" algn="l"/>
              </a:tabLst>
            </a:pPr>
            <a:r>
              <a:rPr lang="en-GB" sz="1000" dirty="0" smtClean="0">
                <a:solidFill>
                  <a:schemeClr val="tx1"/>
                </a:solidFill>
              </a:rPr>
              <a:t>SAE	serious adverse events</a:t>
            </a:r>
          </a:p>
          <a:p>
            <a:pPr marL="0" indent="0">
              <a:spcAft>
                <a:spcPts val="0"/>
              </a:spcAft>
              <a:buClr>
                <a:srgbClr val="043882"/>
              </a:buClr>
              <a:buFontTx/>
              <a:buNone/>
              <a:tabLst>
                <a:tab pos="1073150" algn="l"/>
              </a:tabLst>
            </a:pPr>
            <a:r>
              <a:rPr lang="en-GB" sz="1000" dirty="0" smtClean="0">
                <a:solidFill>
                  <a:schemeClr val="tx1"/>
                </a:solidFill>
              </a:rPr>
              <a:t>SD</a:t>
            </a:r>
            <a:r>
              <a:rPr lang="en-GB" sz="1000" dirty="0">
                <a:solidFill>
                  <a:schemeClr val="tx1"/>
                </a:solidFill>
              </a:rPr>
              <a:t>	stable disease </a:t>
            </a:r>
          </a:p>
          <a:p>
            <a:pPr marL="0" indent="0">
              <a:spcAft>
                <a:spcPts val="0"/>
              </a:spcAft>
              <a:buClr>
                <a:srgbClr val="043882"/>
              </a:buClr>
              <a:buNone/>
              <a:tabLst>
                <a:tab pos="1073150" algn="l"/>
              </a:tabLst>
            </a:pPr>
            <a:r>
              <a:rPr lang="en-GB" sz="1000" dirty="0">
                <a:solidFill>
                  <a:schemeClr val="tx1"/>
                </a:solidFill>
              </a:rPr>
              <a:t>TACE </a:t>
            </a:r>
            <a:r>
              <a:rPr lang="en-GB" sz="1000" dirty="0" smtClean="0">
                <a:solidFill>
                  <a:schemeClr val="tx1"/>
                </a:solidFill>
              </a:rPr>
              <a:t>	</a:t>
            </a:r>
            <a:r>
              <a:rPr lang="en-GB" sz="1000" dirty="0" err="1" smtClean="0">
                <a:solidFill>
                  <a:schemeClr val="tx1"/>
                </a:solidFill>
              </a:rPr>
              <a:t>transarterial</a:t>
            </a:r>
            <a:r>
              <a:rPr lang="en-GB" sz="1000" dirty="0" smtClean="0">
                <a:solidFill>
                  <a:schemeClr val="tx1"/>
                </a:solidFill>
              </a:rPr>
              <a:t> </a:t>
            </a:r>
            <a:r>
              <a:rPr lang="en-GB" sz="1000" dirty="0" err="1" smtClean="0">
                <a:solidFill>
                  <a:schemeClr val="tx1"/>
                </a:solidFill>
              </a:rPr>
              <a:t>chemoembolisation</a:t>
            </a:r>
            <a:endParaRPr lang="en-GB" sz="1000" dirty="0" smtClean="0">
              <a:solidFill>
                <a:schemeClr val="tx1"/>
              </a:solidFill>
            </a:endParaRPr>
          </a:p>
          <a:p>
            <a:pPr marL="0" indent="0">
              <a:spcAft>
                <a:spcPts val="0"/>
              </a:spcAft>
              <a:buClr>
                <a:srgbClr val="043882"/>
              </a:buClr>
              <a:buNone/>
              <a:tabLst>
                <a:tab pos="1073150" algn="l"/>
              </a:tabLst>
            </a:pPr>
            <a:r>
              <a:rPr lang="en-GB" sz="1000" dirty="0" smtClean="0"/>
              <a:t>TIL	tumour-infiltrating lymphocytes</a:t>
            </a:r>
          </a:p>
          <a:p>
            <a:pPr marL="0" indent="0">
              <a:spcAft>
                <a:spcPts val="0"/>
              </a:spcAft>
              <a:buClr>
                <a:srgbClr val="043882"/>
              </a:buClr>
              <a:buNone/>
              <a:tabLst>
                <a:tab pos="1073150" algn="l"/>
              </a:tabLst>
            </a:pPr>
            <a:r>
              <a:rPr lang="en-GB" sz="1000" dirty="0" smtClean="0"/>
              <a:t>TME</a:t>
            </a:r>
            <a:r>
              <a:rPr lang="en-GB" sz="1000" dirty="0"/>
              <a:t>	total </a:t>
            </a:r>
            <a:r>
              <a:rPr lang="en-GB" sz="1000" dirty="0" err="1"/>
              <a:t>mesorectal</a:t>
            </a:r>
            <a:r>
              <a:rPr lang="en-GB" sz="1000" dirty="0"/>
              <a:t> </a:t>
            </a:r>
            <a:r>
              <a:rPr lang="en-GB" sz="1000" dirty="0" smtClean="0"/>
              <a:t>excision</a:t>
            </a:r>
          </a:p>
          <a:p>
            <a:pPr marL="0" indent="0">
              <a:spcAft>
                <a:spcPts val="0"/>
              </a:spcAft>
              <a:buClr>
                <a:srgbClr val="043882"/>
              </a:buClr>
              <a:buNone/>
              <a:tabLst>
                <a:tab pos="1073150" algn="l"/>
              </a:tabLst>
            </a:pPr>
            <a:r>
              <a:rPr lang="en-GB" sz="1000" dirty="0"/>
              <a:t>TRAE	treatment-related adverse event</a:t>
            </a:r>
          </a:p>
          <a:p>
            <a:pPr marL="0" indent="0">
              <a:spcAft>
                <a:spcPts val="0"/>
              </a:spcAft>
              <a:buClr>
                <a:srgbClr val="043882"/>
              </a:buClr>
              <a:buNone/>
              <a:tabLst>
                <a:tab pos="1073150" algn="l"/>
              </a:tabLst>
            </a:pPr>
            <a:r>
              <a:rPr lang="en-US" sz="1000" dirty="0"/>
              <a:t>VAF </a:t>
            </a:r>
            <a:r>
              <a:rPr lang="en-US" sz="1000" dirty="0" smtClean="0"/>
              <a:t>	variant </a:t>
            </a:r>
            <a:r>
              <a:rPr lang="en-US" sz="1000" dirty="0"/>
              <a:t>allele frequency</a:t>
            </a:r>
            <a:endParaRPr lang="en-GB" sz="1000" dirty="0"/>
          </a:p>
          <a:p>
            <a:pPr marL="0" indent="0">
              <a:spcAft>
                <a:spcPts val="0"/>
              </a:spcAft>
              <a:buClr>
                <a:srgbClr val="043882"/>
              </a:buClr>
              <a:buNone/>
              <a:tabLst>
                <a:tab pos="1073150" algn="l"/>
              </a:tabLst>
            </a:pPr>
            <a:r>
              <a:rPr lang="en-GB" sz="1000" dirty="0" err="1" smtClean="0"/>
              <a:t>wk</a:t>
            </a:r>
            <a:r>
              <a:rPr lang="en-GB" sz="1000" dirty="0"/>
              <a:t>	</a:t>
            </a:r>
            <a:r>
              <a:rPr lang="en-GB" sz="1000" dirty="0" smtClean="0"/>
              <a:t>week</a:t>
            </a:r>
          </a:p>
          <a:p>
            <a:pPr marL="0" indent="0">
              <a:spcAft>
                <a:spcPts val="0"/>
              </a:spcAft>
              <a:buClr>
                <a:srgbClr val="043882"/>
              </a:buClr>
              <a:buNone/>
              <a:tabLst>
                <a:tab pos="1073150" algn="l"/>
              </a:tabLst>
            </a:pPr>
            <a:r>
              <a:rPr lang="en-GB" sz="1000" dirty="0" smtClean="0"/>
              <a:t>WT	wild type</a:t>
            </a:r>
          </a:p>
        </p:txBody>
      </p:sp>
    </p:spTree>
    <p:custDataLst>
      <p:tags r:id="rId1"/>
    </p:custDataLst>
    <p:extLst>
      <p:ext uri="{BB962C8B-B14F-4D97-AF65-F5344CB8AC3E}">
        <p14:creationId xmlns:p14="http://schemas.microsoft.com/office/powerpoint/2010/main" xmlns=""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A randomized study of temozolomide or temozolomide and capecitabine in patients with advanced pancreatic neuroendocrine </a:t>
            </a:r>
            <a:r>
              <a:rPr lang="en-GB" dirty="0" err="1"/>
              <a:t>tumors</a:t>
            </a:r>
            <a:r>
              <a:rPr lang="en-GB" dirty="0"/>
              <a:t>: A trial of the ECOG-ACRIN Cancer Research Group (E2211</a:t>
            </a:r>
            <a:r>
              <a:rPr lang="en-GB" dirty="0" smtClean="0"/>
              <a:t>) – Kunz PL,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a:t>To </a:t>
            </a:r>
            <a:r>
              <a:rPr lang="en-GB" dirty="0" smtClean="0"/>
              <a:t>assess the efficacy and safety of temozolomide alone or combined with capecitabine in patients with advanced pancreatic neuroendocrine tumours (</a:t>
            </a:r>
            <a:r>
              <a:rPr lang="en-GB" dirty="0" err="1" smtClean="0"/>
              <a:t>pNETs</a:t>
            </a:r>
            <a:r>
              <a:rPr lang="en-GB" dirty="0"/>
              <a:t>)</a:t>
            </a:r>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Kunz</a:t>
            </a:r>
            <a:r>
              <a:rPr lang="fr-FR" dirty="0" smtClean="0"/>
              <a:t> PL,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4004</a:t>
            </a:r>
            <a:endParaRPr lang="fr-FR" dirty="0"/>
          </a:p>
        </p:txBody>
      </p:sp>
      <p:sp>
        <p:nvSpPr>
          <p:cNvPr id="7" name="Oval 14"/>
          <p:cNvSpPr>
            <a:spLocks noChangeArrowheads="1"/>
          </p:cNvSpPr>
          <p:nvPr/>
        </p:nvSpPr>
        <p:spPr bwMode="auto">
          <a:xfrm>
            <a:off x="4248838" y="37264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3" idx="1"/>
          </p:cNvCxnSpPr>
          <p:nvPr/>
        </p:nvCxnSpPr>
        <p:spPr bwMode="auto">
          <a:xfrm rot="5400000" flipH="1" flipV="1">
            <a:off x="4396107" y="3160834"/>
            <a:ext cx="710166" cy="421108"/>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11504" y="2706886"/>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Content Placeholder 26"/>
          <p:cNvSpPr txBox="1">
            <a:spLocks/>
          </p:cNvSpPr>
          <p:nvPr/>
        </p:nvSpPr>
        <p:spPr bwMode="auto">
          <a:xfrm>
            <a:off x="5014024" y="3709445"/>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ts val="16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ts val="16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Prior everolimus</a:t>
            </a:r>
          </a:p>
          <a:p>
            <a:pPr marL="203200" marR="0" lvl="0" indent="-203200" algn="l" defTabSz="914400" rtl="0" eaLnBrk="1" fontAlgn="base" latinLnBrk="0" hangingPunct="1">
              <a:lnSpc>
                <a:spcPts val="16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Prior sunitinib</a:t>
            </a:r>
          </a:p>
          <a:p>
            <a:pPr marL="203200" marR="0" lvl="0" indent="-203200" algn="l" defTabSz="914400" rtl="0" eaLnBrk="1" fontAlgn="base" latinLnBrk="0" hangingPunct="1">
              <a:lnSpc>
                <a:spcPts val="16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Concurrent octreotide</a:t>
            </a:r>
          </a:p>
          <a:p>
            <a:pPr marL="203200" marR="0" lvl="0" indent="-203200" algn="l" defTabSz="914400" rtl="0" eaLnBrk="1" fontAlgn="base" latinLnBrk="0" hangingPunct="1">
              <a:lnSpc>
                <a:spcPts val="1600"/>
              </a:lnSpc>
              <a:spcBef>
                <a:spcPts val="0"/>
              </a:spcBef>
              <a:spcAft>
                <a:spcPts val="0"/>
              </a:spcAft>
              <a:buClrTx/>
              <a:buSzTx/>
              <a:buFont typeface="Arial" pitchFamily="34" charset="0"/>
              <a:buChar char="•"/>
              <a:tabLst/>
              <a:defRPr/>
            </a:pPr>
            <a:endParaRPr kumimoji="0" lang="en-GB" sz="1400" b="0" i="0" u="none" strike="noStrike" kern="1200" cap="none" spc="0" normalizeH="0" baseline="0" noProof="0" dirty="0" smtClean="0">
              <a:ln>
                <a:noFill/>
              </a:ln>
              <a:solidFill>
                <a:srgbClr val="4D4D4D"/>
              </a:solidFill>
              <a:effectLst/>
              <a:uLnTx/>
              <a:uFillTx/>
              <a:latin typeface="Arial"/>
              <a:ea typeface="+mn-ea"/>
              <a:cs typeface="Arial" charset="0"/>
            </a:endParaRPr>
          </a:p>
        </p:txBody>
      </p:sp>
      <p:cxnSp>
        <p:nvCxnSpPr>
          <p:cNvPr id="11" name="AutoShape 19"/>
          <p:cNvCxnSpPr>
            <a:cxnSpLocks noChangeShapeType="1"/>
            <a:stCxn id="14" idx="3"/>
            <a:endCxn id="7" idx="2"/>
          </p:cNvCxnSpPr>
          <p:nvPr/>
        </p:nvCxnSpPr>
        <p:spPr bwMode="auto">
          <a:xfrm flipV="1">
            <a:off x="4114803" y="4018571"/>
            <a:ext cx="134035"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16185" y="3016305"/>
            <a:ext cx="295319"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961744" y="2334057"/>
            <a:ext cx="2754441" cy="136449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Temozolomide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200 mg/m</a:t>
            </a:r>
            <a:r>
              <a:rPr kumimoji="0" lang="en-US"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mn-ea"/>
                <a:cs typeface="Arial" panose="020B0604020202020204" pitchFamily="34" charset="0"/>
              </a:rPr>
              <a:t>2</a:t>
            </a: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/day d10–14 + capecitabine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750 mg/m</a:t>
            </a:r>
            <a:r>
              <a:rPr kumimoji="0" lang="en-US" altLang="zh-CN" sz="1800" b="0"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2</a:t>
            </a: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bid d1–14 (n=72)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162759" y="2796442"/>
            <a:ext cx="3952044"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Metastatic or unresectable </a:t>
            </a:r>
            <a:r>
              <a:rPr kumimoji="0" lang="en-GB" altLang="zh-CN" sz="18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pNETs</a:t>
            </a:r>
            <a:endPar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PD within previous 12 months</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prior temozolomide, capecitabine, dacarbazine or 5FU</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WHO PS 1–2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(n=144)</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9"/>
          <p:cNvSpPr txBox="1">
            <a:spLocks noChangeArrowheads="1"/>
          </p:cNvSpPr>
          <p:nvPr/>
        </p:nvSpPr>
        <p:spPr bwMode="auto">
          <a:xfrm>
            <a:off x="365124" y="557804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 – local</a:t>
            </a:r>
            <a:r>
              <a:rPr kumimoji="0" lang="en-GB" sz="1600" b="0" i="0" u="none" strike="noStrike" kern="1200" cap="none" spc="0" normalizeH="0" noProof="0" dirty="0" smtClean="0">
                <a:ln>
                  <a:noFill/>
                </a:ln>
                <a:solidFill>
                  <a:srgbClr val="4D4D4D"/>
                </a:solidFill>
                <a:effectLst/>
                <a:uLnTx/>
                <a:uFillTx/>
                <a:latin typeface="Arial"/>
                <a:ea typeface="+mn-ea"/>
                <a:cs typeface="Arial"/>
              </a:rPr>
              <a:t> review</a:t>
            </a:r>
            <a:endParaRPr kumimoji="0" lang="en-GB" sz="1600" b="0" i="0" u="none" strike="noStrike" kern="1200" cap="none" spc="0" normalizeH="0" baseline="0" noProof="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648200" y="55780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ORR, OS,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7" name="AutoShape 16"/>
          <p:cNvCxnSpPr>
            <a:cxnSpLocks noChangeShapeType="1"/>
            <a:stCxn id="7" idx="4"/>
            <a:endCxn id="19" idx="1"/>
          </p:cNvCxnSpPr>
          <p:nvPr/>
        </p:nvCxnSpPr>
        <p:spPr bwMode="auto">
          <a:xfrm rot="16200000" flipH="1">
            <a:off x="4402181" y="4449126"/>
            <a:ext cx="698019" cy="421108"/>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0" idx="1"/>
          </p:cNvCxnSpPr>
          <p:nvPr/>
        </p:nvCxnSpPr>
        <p:spPr bwMode="auto">
          <a:xfrm>
            <a:off x="7714560" y="5008690"/>
            <a:ext cx="29694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961744" y="4580120"/>
            <a:ext cx="2752816" cy="857139"/>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Temozolomide </a:t>
            </a:r>
            <a:b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200 mg/m</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/day d</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1–5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(n=72)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011504" y="4703005"/>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914090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A randomized study of temozolomide or temozolomide and capecitabine in patients with advanced pancreatic neuroendocrine </a:t>
            </a:r>
            <a:r>
              <a:rPr lang="en-GB" dirty="0" err="1"/>
              <a:t>tumors</a:t>
            </a:r>
            <a:r>
              <a:rPr lang="en-GB" dirty="0"/>
              <a:t>: A trial of the ECOG-ACRIN Cancer Research Group (E2211</a:t>
            </a:r>
            <a:r>
              <a:rPr lang="en-GB" dirty="0" smtClean="0"/>
              <a:t>) – Kunz PL,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endParaRPr lang="en-GB" b="1"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Kunz</a:t>
            </a:r>
            <a:r>
              <a:rPr lang="fr-FR" dirty="0" smtClean="0"/>
              <a:t> PL,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4004</a:t>
            </a:r>
            <a:endParaRPr lang="fr-FR" dirty="0"/>
          </a:p>
        </p:txBody>
      </p:sp>
      <p:graphicFrame>
        <p:nvGraphicFramePr>
          <p:cNvPr id="91" name="Group 88"/>
          <p:cNvGraphicFramePr>
            <a:graphicFrameLocks noGrp="1"/>
          </p:cNvGraphicFramePr>
          <p:nvPr>
            <p:extLst>
              <p:ext uri="{D42A27DB-BD31-4B8C-83A1-F6EECF244321}">
                <p14:modId xmlns:p14="http://schemas.microsoft.com/office/powerpoint/2010/main" xmlns="" val="1240291973"/>
              </p:ext>
            </p:extLst>
          </p:nvPr>
        </p:nvGraphicFramePr>
        <p:xfrm>
          <a:off x="369888" y="1632509"/>
          <a:ext cx="8446308" cy="4595764"/>
        </p:xfrm>
        <a:graphic>
          <a:graphicData uri="http://schemas.openxmlformats.org/drawingml/2006/table">
            <a:tbl>
              <a:tblPr firstRow="1" bandRow="1">
                <a:tableStyleId>{69012ECD-51FC-41F1-AA8D-1B2483CD663E}</a:tableStyleId>
              </a:tblPr>
              <a:tblGrid>
                <a:gridCol w="2814176">
                  <a:extLst>
                    <a:ext uri="{9D8B030D-6E8A-4147-A177-3AD203B41FA5}">
                      <a16:colId xmlns:a16="http://schemas.microsoft.com/office/drawing/2014/main" xmlns="" val="20000"/>
                    </a:ext>
                  </a:extLst>
                </a:gridCol>
                <a:gridCol w="2816066">
                  <a:extLst>
                    <a:ext uri="{9D8B030D-6E8A-4147-A177-3AD203B41FA5}">
                      <a16:colId xmlns:a16="http://schemas.microsoft.com/office/drawing/2014/main" xmlns="" val="20001"/>
                    </a:ext>
                  </a:extLst>
                </a:gridCol>
                <a:gridCol w="2816066">
                  <a:extLst>
                    <a:ext uri="{9D8B030D-6E8A-4147-A177-3AD203B41FA5}">
                      <a16:colId xmlns:a16="http://schemas.microsoft.com/office/drawing/2014/main" xmlns="" val="20002"/>
                    </a:ext>
                  </a:extLst>
                </a:gridCol>
              </a:tblGrid>
              <a:tr h="5449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Baseline characteristics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a:t>
                      </a:r>
                      <a:r>
                        <a:rPr kumimoji="0" lang="en-GB" sz="1400" b="1" i="0" u="none" strike="noStrike" cap="none" normalizeH="0" baseline="0" dirty="0">
                          <a:ln>
                            <a:noFill/>
                          </a:ln>
                          <a:solidFill>
                            <a:schemeClr val="tx2"/>
                          </a:solidFill>
                          <a:effectLst/>
                          <a:latin typeface="Arial" charset="0"/>
                          <a:cs typeface="Arial" charset="0"/>
                        </a:rPr>
                        <a:t> </a:t>
                      </a:r>
                      <a:r>
                        <a:rPr kumimoji="0" lang="en-GB" sz="1400" b="1" i="0" u="none" strike="noStrike" cap="none" normalizeH="0" baseline="0" dirty="0" smtClean="0">
                          <a:ln>
                            <a:noFill/>
                          </a:ln>
                          <a:solidFill>
                            <a:schemeClr val="tx2"/>
                          </a:solidFill>
                          <a:effectLst/>
                          <a:latin typeface="Arial" charset="0"/>
                          <a:cs typeface="Arial" charset="0"/>
                        </a:rPr>
                        <a:t>+ capecitabine (n=72)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 alone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21797">
                <a:tc>
                  <a:txBody>
                    <a:bodyPr/>
                    <a:lstStyle/>
                    <a:p>
                      <a:pPr marL="36000" algn="l">
                        <a:lnSpc>
                          <a:spcPts val="1800"/>
                        </a:lnSpc>
                        <a:spcAft>
                          <a:spcPts val="0"/>
                        </a:spcAft>
                      </a:pPr>
                      <a:r>
                        <a:rPr lang="en-GB" sz="1400" b="0" dirty="0" smtClean="0">
                          <a:solidFill>
                            <a:srgbClr val="4D4D4D"/>
                          </a:solidFill>
                          <a:effectLst/>
                          <a:latin typeface="+mn-lt"/>
                          <a:ea typeface="Calibri"/>
                        </a:rPr>
                        <a:t>Gender,</a:t>
                      </a:r>
                      <a:r>
                        <a:rPr lang="en-GB" sz="1400" b="0" baseline="0" dirty="0" smtClean="0">
                          <a:solidFill>
                            <a:srgbClr val="4D4D4D"/>
                          </a:solidFill>
                          <a:effectLst/>
                          <a:latin typeface="+mn-lt"/>
                          <a:ea typeface="Calibri"/>
                        </a:rPr>
                        <a:t> female, %</a:t>
                      </a:r>
                      <a:endParaRPr lang="en-GB" sz="1400" b="0" dirty="0">
                        <a:solidFill>
                          <a:srgbClr val="4D4D4D"/>
                        </a:solidFill>
                        <a:effectLst/>
                        <a:latin typeface="+mn-lt"/>
                        <a:ea typeface="Calibri"/>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en-GB" sz="1400" b="0" dirty="0" smtClean="0">
                          <a:effectLst/>
                          <a:latin typeface="+mn-lt"/>
                          <a:ea typeface="Calibri"/>
                        </a:rPr>
                        <a:t>45.8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r>
                        <a:rPr lang="en-GB" sz="1400" b="0" dirty="0" smtClean="0">
                          <a:effectLst/>
                          <a:latin typeface="+mn-lt"/>
                          <a:ea typeface="Calibri"/>
                        </a:rPr>
                        <a:t>43.1</a:t>
                      </a:r>
                      <a:endParaRPr lang="en-GB" sz="1400" b="0" dirty="0">
                        <a:effectLst/>
                        <a:latin typeface="+mn-lt"/>
                        <a:ea typeface="Calibri"/>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2"/>
                  </a:ext>
                </a:extLst>
              </a:tr>
              <a:tr h="321797">
                <a:tc>
                  <a:txBody>
                    <a:bodyPr/>
                    <a:lstStyle/>
                    <a:p>
                      <a:pPr marL="36000" algn="l">
                        <a:lnSpc>
                          <a:spcPts val="1800"/>
                        </a:lnSpc>
                        <a:spcAft>
                          <a:spcPts val="0"/>
                        </a:spcAft>
                      </a:pPr>
                      <a:r>
                        <a:rPr lang="en-GB" sz="1400" b="0" dirty="0">
                          <a:solidFill>
                            <a:srgbClr val="4D4D4D"/>
                          </a:solidFill>
                          <a:effectLst/>
                          <a:latin typeface="+mn-lt"/>
                          <a:ea typeface="Calibri"/>
                        </a:rPr>
                        <a:t>Median </a:t>
                      </a:r>
                      <a:r>
                        <a:rPr lang="en-GB" sz="1400" b="0" dirty="0" smtClean="0">
                          <a:solidFill>
                            <a:srgbClr val="4D4D4D"/>
                          </a:solidFill>
                          <a:effectLst/>
                          <a:latin typeface="+mn-lt"/>
                          <a:ea typeface="Calibri"/>
                        </a:rPr>
                        <a:t>age, years</a:t>
                      </a:r>
                      <a:endParaRPr lang="en-GB" sz="1400" b="0" dirty="0">
                        <a:solidFill>
                          <a:srgbClr val="4D4D4D"/>
                        </a:solidFill>
                        <a:effectLst/>
                        <a:latin typeface="+mn-lt"/>
                        <a:ea typeface="Calibri"/>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ts val="0"/>
                        </a:spcAft>
                      </a:pPr>
                      <a:r>
                        <a:rPr lang="en-GB" sz="1400" b="0" dirty="0">
                          <a:solidFill>
                            <a:srgbClr val="4D4D4D"/>
                          </a:solidFill>
                          <a:effectLst/>
                          <a:latin typeface="+mn-lt"/>
                          <a:ea typeface="Calibri"/>
                        </a:rPr>
                        <a:t>62.5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ts val="0"/>
                        </a:spcAft>
                      </a:pPr>
                      <a:r>
                        <a:rPr lang="en-GB" sz="1400" b="0" dirty="0">
                          <a:solidFill>
                            <a:srgbClr val="4D4D4D"/>
                          </a:solidFill>
                          <a:effectLst/>
                          <a:latin typeface="+mn-lt"/>
                          <a:ea typeface="Calibri"/>
                        </a:rPr>
                        <a:t>59.5</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1"/>
                  </a:ext>
                </a:extLst>
              </a:tr>
              <a:tr h="321797">
                <a:tc>
                  <a:txBody>
                    <a:bodyPr/>
                    <a:lstStyle/>
                    <a:p>
                      <a:pPr marL="36000" marR="0" lvl="0" indent="0" algn="l" defTabSz="914400" rtl="0" eaLnBrk="1" fontAlgn="auto" latinLnBrk="0" hangingPunct="1">
                        <a:lnSpc>
                          <a:spcPts val="1800"/>
                        </a:lnSpc>
                        <a:spcBef>
                          <a:spcPts val="0"/>
                        </a:spcBef>
                        <a:spcAft>
                          <a:spcPts val="0"/>
                        </a:spcAft>
                        <a:buClrTx/>
                        <a:buSzTx/>
                        <a:buFontTx/>
                        <a:buNone/>
                        <a:tabLst/>
                        <a:defRPr/>
                      </a:pPr>
                      <a:r>
                        <a:rPr kumimoji="0" lang="en-GB" sz="1400" b="0" i="0" u="none" strike="noStrike" cap="none" normalizeH="0" baseline="0" dirty="0" smtClean="0">
                          <a:ln>
                            <a:noFill/>
                          </a:ln>
                          <a:solidFill>
                            <a:srgbClr val="4D4D4D"/>
                          </a:solidFill>
                          <a:effectLst/>
                          <a:latin typeface="+mn-lt"/>
                          <a:cs typeface="Arial" charset="0"/>
                        </a:rPr>
                        <a:t>Time from diagnosis, months</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r>
                        <a:rPr lang="en-GB" sz="1400" b="0" dirty="0" smtClean="0">
                          <a:solidFill>
                            <a:srgbClr val="4D4D4D"/>
                          </a:solidFill>
                          <a:effectLst/>
                          <a:latin typeface="+mn-lt"/>
                          <a:ea typeface="Calibri"/>
                        </a:rPr>
                        <a:t>34.0</a:t>
                      </a:r>
                      <a:endParaRPr lang="en-GB" sz="1400" b="0" dirty="0">
                        <a:solidFill>
                          <a:srgbClr val="4D4D4D"/>
                        </a:solidFill>
                        <a:effectLst/>
                        <a:latin typeface="+mn-lt"/>
                        <a:ea typeface="Calibri"/>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r>
                        <a:rPr lang="en-GB" sz="1400" b="0" dirty="0" smtClean="0">
                          <a:solidFill>
                            <a:srgbClr val="4D4D4D"/>
                          </a:solidFill>
                          <a:effectLst/>
                          <a:latin typeface="+mn-lt"/>
                          <a:ea typeface="Calibri"/>
                        </a:rPr>
                        <a:t>24.4</a:t>
                      </a:r>
                      <a:endParaRPr lang="en-GB" sz="1400" b="0" dirty="0">
                        <a:solidFill>
                          <a:srgbClr val="4D4D4D"/>
                        </a:solidFill>
                        <a:effectLst/>
                        <a:latin typeface="+mn-lt"/>
                        <a:ea typeface="Calibri"/>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3"/>
                  </a:ext>
                </a:extLst>
              </a:tr>
              <a:tr h="757169">
                <a:tc>
                  <a:txBody>
                    <a:bodyPr/>
                    <a:lstStyle/>
                    <a:p>
                      <a:pPr marL="36000">
                        <a:lnSpc>
                          <a:spcPts val="1800"/>
                        </a:lnSpc>
                        <a:spcAft>
                          <a:spcPts val="0"/>
                        </a:spcAft>
                      </a:pPr>
                      <a:r>
                        <a:rPr lang="en-GB" sz="1400" b="1" dirty="0" smtClean="0">
                          <a:solidFill>
                            <a:srgbClr val="4D4D4D"/>
                          </a:solidFill>
                          <a:effectLst/>
                          <a:latin typeface="+mn-lt"/>
                          <a:ea typeface="Calibri"/>
                        </a:rPr>
                        <a:t>WHO grade*</a:t>
                      </a:r>
                      <a:endParaRPr lang="en-GB" sz="1400" b="1" dirty="0">
                        <a:solidFill>
                          <a:srgbClr val="4D4D4D"/>
                        </a:solidFill>
                        <a:effectLst/>
                        <a:latin typeface="+mn-lt"/>
                        <a:ea typeface="Calibri"/>
                      </a:endParaRPr>
                    </a:p>
                    <a:p>
                      <a:pPr marL="179388" indent="0"/>
                      <a:r>
                        <a:rPr lang="en-GB" sz="1400" b="1" dirty="0" smtClean="0">
                          <a:solidFill>
                            <a:srgbClr val="4D4D4D"/>
                          </a:solidFill>
                          <a:effectLst/>
                          <a:latin typeface="+mn-lt"/>
                          <a:ea typeface="Calibri"/>
                        </a:rPr>
                        <a:t>Grade 1</a:t>
                      </a:r>
                    </a:p>
                    <a:p>
                      <a:pPr marL="179388" indent="0"/>
                      <a:r>
                        <a:rPr lang="en-GB" sz="1400" b="1" dirty="0" smtClean="0">
                          <a:solidFill>
                            <a:srgbClr val="4D4D4D"/>
                          </a:solidFill>
                          <a:effectLst/>
                          <a:latin typeface="+mn-lt"/>
                          <a:ea typeface="Calibri"/>
                        </a:rPr>
                        <a:t>Grade </a:t>
                      </a:r>
                      <a:r>
                        <a:rPr lang="en-GB" sz="1400" b="1" dirty="0">
                          <a:solidFill>
                            <a:srgbClr val="4D4D4D"/>
                          </a:solidFill>
                          <a:effectLst/>
                          <a:latin typeface="+mn-lt"/>
                          <a:ea typeface="Calibri"/>
                        </a:rPr>
                        <a:t>2 </a:t>
                      </a:r>
                      <a:endParaRPr lang="en-US" sz="1400" b="1"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ts val="0"/>
                        </a:spcAft>
                      </a:pPr>
                      <a:endParaRPr lang="en-GB" sz="1400" b="1" dirty="0" smtClean="0">
                        <a:solidFill>
                          <a:srgbClr val="4D4D4D"/>
                        </a:solidFill>
                        <a:effectLst/>
                        <a:latin typeface="+mn-lt"/>
                        <a:ea typeface="Calibri"/>
                      </a:endParaRPr>
                    </a:p>
                    <a:p>
                      <a:pPr algn="ctr">
                        <a:lnSpc>
                          <a:spcPts val="1800"/>
                        </a:lnSpc>
                        <a:spcAft>
                          <a:spcPts val="0"/>
                        </a:spcAft>
                      </a:pPr>
                      <a:r>
                        <a:rPr lang="en-GB" sz="1400" b="1" dirty="0" smtClean="0">
                          <a:solidFill>
                            <a:srgbClr val="4D4D4D"/>
                          </a:solidFill>
                          <a:effectLst/>
                          <a:latin typeface="+mn-lt"/>
                          <a:ea typeface="Calibri"/>
                        </a:rPr>
                        <a:t>68.1</a:t>
                      </a:r>
                      <a:endParaRPr lang="en-GB" sz="1400" b="1" dirty="0">
                        <a:solidFill>
                          <a:srgbClr val="4D4D4D"/>
                        </a:solidFill>
                        <a:effectLst/>
                        <a:latin typeface="+mn-lt"/>
                        <a:ea typeface="Calibri"/>
                      </a:endParaRPr>
                    </a:p>
                    <a:p>
                      <a:pPr algn="ctr"/>
                      <a:r>
                        <a:rPr lang="en-GB" sz="1400" b="1" dirty="0">
                          <a:solidFill>
                            <a:srgbClr val="4D4D4D"/>
                          </a:solidFill>
                          <a:effectLst/>
                          <a:latin typeface="+mn-lt"/>
                          <a:ea typeface="Calibri"/>
                        </a:rPr>
                        <a:t>31.9 </a:t>
                      </a:r>
                      <a:endParaRPr lang="en-US" sz="1400" b="1"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ts val="0"/>
                        </a:spcAft>
                      </a:pPr>
                      <a:endParaRPr lang="en-GB" sz="1400" b="1" dirty="0" smtClean="0">
                        <a:solidFill>
                          <a:srgbClr val="4D4D4D"/>
                        </a:solidFill>
                        <a:effectLst/>
                        <a:latin typeface="+mn-lt"/>
                        <a:ea typeface="Calibri"/>
                      </a:endParaRPr>
                    </a:p>
                    <a:p>
                      <a:pPr algn="ctr">
                        <a:lnSpc>
                          <a:spcPts val="1800"/>
                        </a:lnSpc>
                        <a:spcAft>
                          <a:spcPts val="0"/>
                        </a:spcAft>
                      </a:pPr>
                      <a:r>
                        <a:rPr lang="en-GB" sz="1400" b="1" dirty="0" smtClean="0">
                          <a:solidFill>
                            <a:srgbClr val="4D4D4D"/>
                          </a:solidFill>
                          <a:effectLst/>
                          <a:latin typeface="+mn-lt"/>
                          <a:ea typeface="Calibri"/>
                        </a:rPr>
                        <a:t>45.1</a:t>
                      </a:r>
                      <a:endParaRPr lang="en-GB" sz="1400" b="1" dirty="0">
                        <a:solidFill>
                          <a:srgbClr val="4D4D4D"/>
                        </a:solidFill>
                        <a:effectLst/>
                        <a:latin typeface="+mn-lt"/>
                        <a:ea typeface="Calibri"/>
                      </a:endParaRPr>
                    </a:p>
                    <a:p>
                      <a:pPr algn="ctr"/>
                      <a:r>
                        <a:rPr lang="en-GB" sz="1400" b="1" dirty="0">
                          <a:solidFill>
                            <a:srgbClr val="4D4D4D"/>
                          </a:solidFill>
                          <a:effectLst/>
                          <a:latin typeface="+mn-lt"/>
                          <a:ea typeface="Calibri"/>
                        </a:rPr>
                        <a:t>54.9 </a:t>
                      </a:r>
                      <a:endParaRPr lang="en-US" sz="1400" b="1"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8"/>
                  </a:ext>
                </a:extLst>
              </a:tr>
              <a:tr h="1249329">
                <a:tc>
                  <a:txBody>
                    <a:bodyPr/>
                    <a:lstStyle/>
                    <a:p>
                      <a:pPr marL="36000">
                        <a:lnSpc>
                          <a:spcPts val="1800"/>
                        </a:lnSpc>
                        <a:spcAft>
                          <a:spcPts val="0"/>
                        </a:spcAft>
                      </a:pPr>
                      <a:r>
                        <a:rPr lang="en-GB" sz="1400" b="0" dirty="0" smtClean="0">
                          <a:solidFill>
                            <a:srgbClr val="4D4D4D"/>
                          </a:solidFill>
                          <a:effectLst/>
                          <a:latin typeface="+mn-lt"/>
                          <a:ea typeface="Calibri"/>
                        </a:rPr>
                        <a:t>Sites of metastasis</a:t>
                      </a:r>
                    </a:p>
                    <a:p>
                      <a:pPr marL="179388" indent="0">
                        <a:lnSpc>
                          <a:spcPts val="1800"/>
                        </a:lnSpc>
                        <a:spcAft>
                          <a:spcPts val="0"/>
                        </a:spcAft>
                      </a:pPr>
                      <a:r>
                        <a:rPr lang="en-GB" sz="1400" b="0" dirty="0" smtClean="0">
                          <a:solidFill>
                            <a:srgbClr val="4D4D4D"/>
                          </a:solidFill>
                          <a:effectLst/>
                          <a:latin typeface="+mn-lt"/>
                          <a:ea typeface="Calibri"/>
                        </a:rPr>
                        <a:t>Liver</a:t>
                      </a:r>
                    </a:p>
                    <a:p>
                      <a:pPr marL="179388" indent="0">
                        <a:lnSpc>
                          <a:spcPts val="1800"/>
                        </a:lnSpc>
                        <a:spcAft>
                          <a:spcPts val="0"/>
                        </a:spcAft>
                      </a:pPr>
                      <a:r>
                        <a:rPr lang="en-GB" sz="1400" b="0" dirty="0" smtClean="0">
                          <a:solidFill>
                            <a:srgbClr val="4D4D4D"/>
                          </a:solidFill>
                          <a:effectLst/>
                          <a:latin typeface="+mn-lt"/>
                          <a:ea typeface="Calibri"/>
                        </a:rPr>
                        <a:t>Bone </a:t>
                      </a:r>
                    </a:p>
                    <a:p>
                      <a:pPr marL="179388" indent="0">
                        <a:lnSpc>
                          <a:spcPts val="1800"/>
                        </a:lnSpc>
                        <a:spcAft>
                          <a:spcPts val="0"/>
                        </a:spcAft>
                      </a:pPr>
                      <a:r>
                        <a:rPr lang="en-GB" sz="1400" b="0" dirty="0" smtClean="0">
                          <a:solidFill>
                            <a:srgbClr val="4D4D4D"/>
                          </a:solidFill>
                          <a:effectLst/>
                          <a:latin typeface="+mn-lt"/>
                        </a:rPr>
                        <a:t>Lung</a:t>
                      </a:r>
                    </a:p>
                    <a:p>
                      <a:pPr marL="179388" indent="0">
                        <a:lnSpc>
                          <a:spcPts val="1800"/>
                        </a:lnSpc>
                        <a:spcAft>
                          <a:spcPts val="0"/>
                        </a:spcAft>
                      </a:pPr>
                      <a:r>
                        <a:rPr lang="en-GB" sz="1400" b="0" dirty="0" smtClean="0">
                          <a:solidFill>
                            <a:srgbClr val="4D4D4D"/>
                          </a:solidFill>
                          <a:effectLst/>
                          <a:latin typeface="+mn-lt"/>
                        </a:rPr>
                        <a:t>Peritoneum</a:t>
                      </a:r>
                      <a:endParaRPr lang="en-US" sz="1400" b="0"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endParaRPr lang="en-GB" sz="1400" b="0" dirty="0" smtClean="0">
                        <a:solidFill>
                          <a:srgbClr val="4D4D4D"/>
                        </a:solidFill>
                        <a:effectLst/>
                        <a:latin typeface="+mn-lt"/>
                        <a:ea typeface="Calibri"/>
                      </a:endParaRPr>
                    </a:p>
                    <a:p>
                      <a:pPr algn="ctr">
                        <a:lnSpc>
                          <a:spcPts val="1800"/>
                        </a:lnSpc>
                        <a:spcAft>
                          <a:spcPts val="0"/>
                        </a:spcAft>
                      </a:pPr>
                      <a:r>
                        <a:rPr lang="en-GB" sz="1400" b="0" dirty="0" smtClean="0">
                          <a:solidFill>
                            <a:srgbClr val="4D4D4D"/>
                          </a:solidFill>
                          <a:effectLst/>
                          <a:latin typeface="+mn-lt"/>
                          <a:ea typeface="Calibri"/>
                        </a:rPr>
                        <a:t>93.1</a:t>
                      </a:r>
                      <a:endParaRPr lang="en-GB" sz="1400" b="0" dirty="0">
                        <a:solidFill>
                          <a:srgbClr val="4D4D4D"/>
                        </a:solidFill>
                        <a:effectLst/>
                        <a:latin typeface="+mn-lt"/>
                        <a:ea typeface="Calibri"/>
                      </a:endParaRPr>
                    </a:p>
                    <a:p>
                      <a:pPr algn="ctr"/>
                      <a:r>
                        <a:rPr lang="en-GB" sz="1400" b="0" dirty="0" smtClean="0">
                          <a:solidFill>
                            <a:srgbClr val="4D4D4D"/>
                          </a:solidFill>
                          <a:effectLst/>
                          <a:latin typeface="+mn-lt"/>
                          <a:ea typeface="Calibri"/>
                        </a:rPr>
                        <a:t>11.1</a:t>
                      </a:r>
                    </a:p>
                    <a:p>
                      <a:pPr algn="ctr"/>
                      <a:r>
                        <a:rPr lang="en-US" sz="1400" b="0" dirty="0" smtClean="0">
                          <a:solidFill>
                            <a:srgbClr val="4D4D4D"/>
                          </a:solidFill>
                          <a:latin typeface="+mn-lt"/>
                        </a:rPr>
                        <a:t>13.9</a:t>
                      </a:r>
                    </a:p>
                    <a:p>
                      <a:pPr algn="ctr"/>
                      <a:r>
                        <a:rPr lang="en-US" sz="1400" b="0" dirty="0" smtClean="0">
                          <a:solidFill>
                            <a:srgbClr val="4D4D4D"/>
                          </a:solidFill>
                          <a:latin typeface="+mn-lt"/>
                        </a:rPr>
                        <a:t>9.7</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endParaRPr lang="en-GB" sz="1400" b="0" dirty="0" smtClean="0">
                        <a:solidFill>
                          <a:srgbClr val="4D4D4D"/>
                        </a:solidFill>
                        <a:effectLst/>
                        <a:latin typeface="+mn-lt"/>
                        <a:ea typeface="Calibri"/>
                      </a:endParaRPr>
                    </a:p>
                    <a:p>
                      <a:pPr algn="ctr">
                        <a:lnSpc>
                          <a:spcPts val="1800"/>
                        </a:lnSpc>
                        <a:spcAft>
                          <a:spcPts val="0"/>
                        </a:spcAft>
                      </a:pPr>
                      <a:r>
                        <a:rPr lang="en-GB" sz="1400" b="0" dirty="0" smtClean="0">
                          <a:solidFill>
                            <a:srgbClr val="4D4D4D"/>
                          </a:solidFill>
                          <a:effectLst/>
                          <a:latin typeface="+mn-lt"/>
                          <a:ea typeface="Calibri"/>
                        </a:rPr>
                        <a:t>93.1</a:t>
                      </a:r>
                    </a:p>
                    <a:p>
                      <a:pPr algn="ctr"/>
                      <a:r>
                        <a:rPr lang="en-GB" sz="1400" b="0" dirty="0" smtClean="0">
                          <a:solidFill>
                            <a:srgbClr val="4D4D4D"/>
                          </a:solidFill>
                          <a:effectLst/>
                          <a:latin typeface="+mn-lt"/>
                          <a:ea typeface="Calibri"/>
                        </a:rPr>
                        <a:t>12.5 </a:t>
                      </a:r>
                    </a:p>
                    <a:p>
                      <a:pPr algn="ctr"/>
                      <a:r>
                        <a:rPr lang="en-GB" sz="1400" b="0" dirty="0" smtClean="0">
                          <a:solidFill>
                            <a:srgbClr val="4D4D4D"/>
                          </a:solidFill>
                          <a:effectLst/>
                          <a:latin typeface="+mn-lt"/>
                          <a:ea typeface="Calibri"/>
                        </a:rPr>
                        <a:t>6.9</a:t>
                      </a:r>
                    </a:p>
                    <a:p>
                      <a:pPr algn="ctr"/>
                      <a:r>
                        <a:rPr lang="en-GB" sz="1400" b="0" dirty="0" smtClean="0">
                          <a:solidFill>
                            <a:srgbClr val="4D4D4D"/>
                          </a:solidFill>
                          <a:effectLst/>
                          <a:latin typeface="+mn-lt"/>
                          <a:ea typeface="Calibri"/>
                        </a:rPr>
                        <a:t>5.6</a:t>
                      </a:r>
                      <a:endParaRPr lang="en-US" sz="1400" b="0" dirty="0" smtClean="0">
                        <a:solidFill>
                          <a:srgbClr val="4D4D4D"/>
                        </a:solidFill>
                        <a:latin typeface="+mn-lt"/>
                      </a:endParaRPr>
                    </a:p>
                  </a:txBody>
                  <a:tcPr marL="9525" marR="9525" marT="9525" marB="9525"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05"/>
                  </a:ext>
                </a:extLst>
              </a:tr>
              <a:tr h="757169">
                <a:tc>
                  <a:txBody>
                    <a:bodyPr/>
                    <a:lstStyle/>
                    <a:p>
                      <a:pPr marL="36000">
                        <a:lnSpc>
                          <a:spcPts val="1800"/>
                        </a:lnSpc>
                        <a:spcAft>
                          <a:spcPts val="0"/>
                        </a:spcAft>
                      </a:pPr>
                      <a:r>
                        <a:rPr lang="en-GB" sz="1400" b="0" dirty="0">
                          <a:solidFill>
                            <a:srgbClr val="4D4D4D"/>
                          </a:solidFill>
                          <a:effectLst/>
                          <a:latin typeface="+mn-lt"/>
                          <a:ea typeface="Calibri"/>
                        </a:rPr>
                        <a:t>Prior </a:t>
                      </a:r>
                      <a:r>
                        <a:rPr lang="en-GB" sz="1400" b="0" dirty="0" smtClean="0">
                          <a:solidFill>
                            <a:srgbClr val="4D4D4D"/>
                          </a:solidFill>
                          <a:effectLst/>
                          <a:latin typeface="+mn-lt"/>
                          <a:ea typeface="Calibri"/>
                        </a:rPr>
                        <a:t>treatment</a:t>
                      </a:r>
                    </a:p>
                    <a:p>
                      <a:pPr marL="179388" indent="0">
                        <a:lnSpc>
                          <a:spcPts val="1800"/>
                        </a:lnSpc>
                        <a:spcAft>
                          <a:spcPts val="0"/>
                        </a:spcAft>
                      </a:pPr>
                      <a:r>
                        <a:rPr lang="en-GB" sz="1400" b="0" dirty="0" smtClean="0">
                          <a:solidFill>
                            <a:srgbClr val="4D4D4D"/>
                          </a:solidFill>
                          <a:effectLst/>
                          <a:latin typeface="+mn-lt"/>
                          <a:ea typeface="Calibri"/>
                        </a:rPr>
                        <a:t>Everolimus</a:t>
                      </a:r>
                    </a:p>
                    <a:p>
                      <a:pPr marL="179388" indent="0">
                        <a:lnSpc>
                          <a:spcPts val="1800"/>
                        </a:lnSpc>
                        <a:spcAft>
                          <a:spcPts val="0"/>
                        </a:spcAft>
                      </a:pPr>
                      <a:r>
                        <a:rPr lang="en-GB" sz="1400" b="0" dirty="0" smtClean="0">
                          <a:solidFill>
                            <a:srgbClr val="4D4D4D"/>
                          </a:solidFill>
                          <a:effectLst/>
                          <a:latin typeface="+mn-lt"/>
                          <a:ea typeface="Calibri"/>
                        </a:rPr>
                        <a:t>Sunitinib </a:t>
                      </a:r>
                      <a:endParaRPr lang="en-US" sz="1400" b="0"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ts val="0"/>
                        </a:spcAft>
                      </a:pPr>
                      <a:endParaRPr lang="en-GB" sz="1400" b="0" dirty="0" smtClean="0">
                        <a:solidFill>
                          <a:srgbClr val="4D4D4D"/>
                        </a:solidFill>
                        <a:effectLst/>
                        <a:latin typeface="+mn-lt"/>
                        <a:ea typeface="Calibri"/>
                      </a:endParaRPr>
                    </a:p>
                    <a:p>
                      <a:pPr algn="ctr">
                        <a:lnSpc>
                          <a:spcPts val="1800"/>
                        </a:lnSpc>
                        <a:spcAft>
                          <a:spcPts val="0"/>
                        </a:spcAft>
                      </a:pPr>
                      <a:r>
                        <a:rPr lang="en-GB" sz="1400" b="0" dirty="0" smtClean="0">
                          <a:solidFill>
                            <a:srgbClr val="4D4D4D"/>
                          </a:solidFill>
                          <a:effectLst/>
                          <a:latin typeface="+mn-lt"/>
                          <a:ea typeface="Calibri"/>
                        </a:rPr>
                        <a:t>36.1</a:t>
                      </a:r>
                      <a:endParaRPr lang="en-GB" sz="1400" b="0" dirty="0">
                        <a:solidFill>
                          <a:srgbClr val="4D4D4D"/>
                        </a:solidFill>
                        <a:effectLst/>
                        <a:latin typeface="+mn-lt"/>
                        <a:ea typeface="Calibri"/>
                      </a:endParaRPr>
                    </a:p>
                    <a:p>
                      <a:pPr algn="ctr"/>
                      <a:r>
                        <a:rPr lang="en-GB" sz="1400" b="0" dirty="0">
                          <a:solidFill>
                            <a:srgbClr val="4D4D4D"/>
                          </a:solidFill>
                          <a:effectLst/>
                          <a:latin typeface="+mn-lt"/>
                          <a:ea typeface="Calibri"/>
                        </a:rPr>
                        <a:t>11.1 </a:t>
                      </a:r>
                      <a:endParaRPr lang="en-US" sz="1400" b="0"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lnSpc>
                          <a:spcPts val="1800"/>
                        </a:lnSpc>
                        <a:spcAft>
                          <a:spcPts val="0"/>
                        </a:spcAft>
                      </a:pPr>
                      <a:endParaRPr lang="en-GB" sz="1400" b="0" dirty="0" smtClean="0">
                        <a:solidFill>
                          <a:srgbClr val="4D4D4D"/>
                        </a:solidFill>
                        <a:effectLst/>
                        <a:latin typeface="+mn-lt"/>
                        <a:ea typeface="Calibri"/>
                      </a:endParaRPr>
                    </a:p>
                    <a:p>
                      <a:pPr algn="ctr">
                        <a:lnSpc>
                          <a:spcPts val="1800"/>
                        </a:lnSpc>
                        <a:spcAft>
                          <a:spcPts val="0"/>
                        </a:spcAft>
                      </a:pPr>
                      <a:r>
                        <a:rPr lang="en-GB" sz="1400" b="0" dirty="0" smtClean="0">
                          <a:solidFill>
                            <a:srgbClr val="4D4D4D"/>
                          </a:solidFill>
                          <a:effectLst/>
                          <a:latin typeface="+mn-lt"/>
                          <a:ea typeface="Calibri"/>
                        </a:rPr>
                        <a:t>34.7</a:t>
                      </a:r>
                      <a:endParaRPr lang="en-GB" sz="1400" b="0" dirty="0">
                        <a:solidFill>
                          <a:srgbClr val="4D4D4D"/>
                        </a:solidFill>
                        <a:effectLst/>
                        <a:latin typeface="+mn-lt"/>
                        <a:ea typeface="Calibri"/>
                      </a:endParaRPr>
                    </a:p>
                    <a:p>
                      <a:pPr algn="ctr"/>
                      <a:r>
                        <a:rPr lang="en-GB" sz="1400" b="0" dirty="0">
                          <a:solidFill>
                            <a:srgbClr val="4D4D4D"/>
                          </a:solidFill>
                          <a:effectLst/>
                          <a:latin typeface="+mn-lt"/>
                          <a:ea typeface="Calibri"/>
                        </a:rPr>
                        <a:t>12.5 </a:t>
                      </a:r>
                      <a:endParaRPr lang="en-US" sz="1400" b="0" dirty="0">
                        <a:solidFill>
                          <a:srgbClr val="4D4D4D"/>
                        </a:solidFill>
                        <a:latin typeface="+mn-lt"/>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xmlns="" val="10009"/>
                  </a:ext>
                </a:extLst>
              </a:tr>
              <a:tr h="321797">
                <a:tc>
                  <a:txBody>
                    <a:bodyPr/>
                    <a:lstStyle/>
                    <a:p>
                      <a:pPr marL="36000">
                        <a:spcAft>
                          <a:spcPts val="0"/>
                        </a:spcAft>
                      </a:pPr>
                      <a:r>
                        <a:rPr lang="en-GB" sz="1400" b="0" dirty="0">
                          <a:solidFill>
                            <a:srgbClr val="4D4D4D"/>
                          </a:solidFill>
                          <a:effectLst/>
                          <a:latin typeface="+mn-lt"/>
                          <a:ea typeface="Times New Roman"/>
                        </a:rPr>
                        <a:t>Concurrent </a:t>
                      </a:r>
                      <a:r>
                        <a:rPr lang="en-GB" sz="1400" b="0" dirty="0" smtClean="0">
                          <a:solidFill>
                            <a:srgbClr val="4D4D4D"/>
                          </a:solidFill>
                          <a:effectLst/>
                          <a:latin typeface="+mn-lt"/>
                          <a:ea typeface="Times New Roman"/>
                        </a:rPr>
                        <a:t>octreotide</a:t>
                      </a:r>
                      <a:endParaRPr lang="en-GB" sz="1400" b="0" dirty="0">
                        <a:solidFill>
                          <a:srgbClr val="4D4D4D"/>
                        </a:solidFill>
                        <a:effectLst/>
                        <a:latin typeface="+mn-lt"/>
                        <a:ea typeface="Calibri"/>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r>
                        <a:rPr lang="en-GB" sz="1400" b="0" dirty="0">
                          <a:solidFill>
                            <a:srgbClr val="4D4D4D"/>
                          </a:solidFill>
                          <a:effectLst/>
                          <a:latin typeface="+mn-lt"/>
                          <a:ea typeface="Calibri"/>
                        </a:rPr>
                        <a:t>52.8</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a:lnSpc>
                          <a:spcPts val="1800"/>
                        </a:lnSpc>
                        <a:spcAft>
                          <a:spcPts val="0"/>
                        </a:spcAft>
                      </a:pPr>
                      <a:r>
                        <a:rPr lang="en-GB" sz="1400" b="0" dirty="0">
                          <a:solidFill>
                            <a:srgbClr val="4D4D4D"/>
                          </a:solidFill>
                          <a:effectLst/>
                          <a:latin typeface="+mn-lt"/>
                          <a:ea typeface="Calibri"/>
                        </a:rPr>
                        <a:t>54.2</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xmlns="" val="10010"/>
                  </a:ext>
                </a:extLst>
              </a:tr>
            </a:tbl>
          </a:graphicData>
        </a:graphic>
      </p:graphicFrame>
      <p:sp>
        <p:nvSpPr>
          <p:cNvPr id="92" name="Text Placeholder 3"/>
          <p:cNvSpPr>
            <a:spLocks noGrp="1"/>
          </p:cNvSpPr>
          <p:nvPr>
            <p:ph type="body" sz="quarter" idx="10"/>
          </p:nvPr>
        </p:nvSpPr>
        <p:spPr>
          <a:xfrm>
            <a:off x="365125" y="6096000"/>
            <a:ext cx="4350808" cy="487363"/>
          </a:xfrm>
        </p:spPr>
        <p:txBody>
          <a:bodyPr/>
          <a:lstStyle/>
          <a:p>
            <a:r>
              <a:rPr lang="en-GB" dirty="0" smtClean="0"/>
              <a:t>*Imbalance, p=0.013</a:t>
            </a:r>
            <a:endParaRPr lang="en-GB" dirty="0"/>
          </a:p>
        </p:txBody>
      </p:sp>
    </p:spTree>
    <p:extLst>
      <p:ext uri="{BB962C8B-B14F-4D97-AF65-F5344CB8AC3E}">
        <p14:creationId xmlns:p14="http://schemas.microsoft.com/office/powerpoint/2010/main" xmlns="" val="4011606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A randomized study of temozolomide or temozolomide and capecitabine in patients with advanced pancreatic neuroendocrine </a:t>
            </a:r>
            <a:r>
              <a:rPr lang="en-GB" dirty="0" err="1"/>
              <a:t>tumors</a:t>
            </a:r>
            <a:r>
              <a:rPr lang="en-GB" dirty="0"/>
              <a:t>: A trial of the ECOG-ACRIN Cancer Research Group (E2211</a:t>
            </a:r>
            <a:r>
              <a:rPr lang="en-GB" dirty="0" smtClean="0"/>
              <a:t>) – Kunz PL,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b="1" dirty="0"/>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Kunz</a:t>
            </a:r>
            <a:r>
              <a:rPr lang="fr-FR" dirty="0" smtClean="0"/>
              <a:t> PL,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4004</a:t>
            </a:r>
            <a:endParaRPr lang="fr-FR" dirty="0"/>
          </a:p>
        </p:txBody>
      </p:sp>
      <p:sp>
        <p:nvSpPr>
          <p:cNvPr id="7" name="TextBox 6"/>
          <p:cNvSpPr txBox="1"/>
          <p:nvPr/>
        </p:nvSpPr>
        <p:spPr>
          <a:xfrm>
            <a:off x="948268" y="1425709"/>
            <a:ext cx="70358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PFS</a:t>
            </a:r>
          </a:p>
        </p:txBody>
      </p:sp>
      <p:graphicFrame>
        <p:nvGraphicFramePr>
          <p:cNvPr id="8" name="Group 88"/>
          <p:cNvGraphicFramePr>
            <a:graphicFrameLocks noGrp="1"/>
          </p:cNvGraphicFramePr>
          <p:nvPr>
            <p:extLst/>
          </p:nvPr>
        </p:nvGraphicFramePr>
        <p:xfrm>
          <a:off x="367506" y="5349934"/>
          <a:ext cx="8408988" cy="865632"/>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21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 capecitabine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a:t>
                      </a:r>
                      <a:r>
                        <a:rPr kumimoji="0" lang="en-GB" sz="1400" b="1" i="0" u="none" strike="noStrike" cap="none" normalizeH="0" baseline="0" dirty="0">
                          <a:ln>
                            <a:noFill/>
                          </a:ln>
                          <a:solidFill>
                            <a:schemeClr val="tx2"/>
                          </a:solidFill>
                          <a:effectLst/>
                          <a:latin typeface="Arial" charset="0"/>
                          <a:cs typeface="Arial" charset="0"/>
                        </a:rPr>
                        <a:t> </a:t>
                      </a:r>
                      <a:r>
                        <a:rPr kumimoji="0" lang="en-GB" sz="1400" b="1" i="0" u="none" strike="noStrike" cap="none" normalizeH="0" baseline="0" dirty="0" smtClean="0">
                          <a:ln>
                            <a:noFill/>
                          </a:ln>
                          <a:solidFill>
                            <a:schemeClr val="tx2"/>
                          </a:solidFill>
                          <a:effectLst/>
                          <a:latin typeface="Arial" charset="0"/>
                          <a:cs typeface="Arial" charset="0"/>
                        </a:rPr>
                        <a:t>alone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1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Not reached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38.0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0.41 (0.21, 0.82); 0.012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992283822"/>
              </p:ext>
            </p:extLst>
          </p:nvPr>
        </p:nvGraphicFramePr>
        <p:xfrm>
          <a:off x="3990797" y="1802525"/>
          <a:ext cx="4276271" cy="935900"/>
        </p:xfrm>
        <a:graphic>
          <a:graphicData uri="http://schemas.openxmlformats.org/drawingml/2006/table">
            <a:tbl>
              <a:tblPr firstRow="1" bandRow="1">
                <a:tableStyleId>{2D5ABB26-0587-4C30-8999-92F81FD0307C}</a:tableStyleId>
              </a:tblPr>
              <a:tblGrid>
                <a:gridCol w="1202872">
                  <a:extLst>
                    <a:ext uri="{9D8B030D-6E8A-4147-A177-3AD203B41FA5}">
                      <a16:colId xmlns:a16="http://schemas.microsoft.com/office/drawing/2014/main" xmlns="" val="20000"/>
                    </a:ext>
                  </a:extLst>
                </a:gridCol>
                <a:gridCol w="1227666">
                  <a:extLst>
                    <a:ext uri="{9D8B030D-6E8A-4147-A177-3AD203B41FA5}">
                      <a16:colId xmlns:a16="http://schemas.microsoft.com/office/drawing/2014/main" xmlns="" val="20001"/>
                    </a:ext>
                  </a:extLst>
                </a:gridCol>
                <a:gridCol w="1168400">
                  <a:extLst>
                    <a:ext uri="{9D8B030D-6E8A-4147-A177-3AD203B41FA5}">
                      <a16:colId xmlns:a16="http://schemas.microsoft.com/office/drawing/2014/main" xmlns="" val="20002"/>
                    </a:ext>
                  </a:extLst>
                </a:gridCol>
                <a:gridCol w="677333">
                  <a:extLst>
                    <a:ext uri="{9D8B030D-6E8A-4147-A177-3AD203B41FA5}">
                      <a16:colId xmlns:a16="http://schemas.microsoft.com/office/drawing/2014/main" xmlns="" val="20003"/>
                    </a:ext>
                  </a:extLst>
                </a:gridCol>
              </a:tblGrid>
              <a:tr h="280170">
                <a:tc>
                  <a:txBody>
                    <a:bodyPr/>
                    <a:lstStyle/>
                    <a:p>
                      <a:endParaRPr lang="en-US" sz="1050"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Temozolomide</a:t>
                      </a:r>
                    </a:p>
                    <a:p>
                      <a:pPr algn="ctr"/>
                      <a:r>
                        <a:rPr lang="en-US" sz="1050" b="1" dirty="0" smtClean="0"/>
                        <a:t>+ capecitabine </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t>Temozolomide</a:t>
                      </a:r>
                    </a:p>
                    <a:p>
                      <a:pPr algn="ctr"/>
                      <a:r>
                        <a:rPr lang="en-US" sz="1050" b="1" dirty="0" smtClean="0"/>
                        <a:t>alone</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tc>
                  <a:txBody>
                    <a:bodyPr/>
                    <a:lstStyle/>
                    <a:p>
                      <a:pPr algn="ctr"/>
                      <a:r>
                        <a:rPr lang="en-US" sz="1050" b="1" dirty="0" smtClean="0"/>
                        <a:t>p-value</a:t>
                      </a:r>
                      <a:endParaRPr lang="en-US" sz="1050" b="1" dirty="0"/>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262210">
                <a:tc>
                  <a:txBody>
                    <a:bodyPr/>
                    <a:lstStyle/>
                    <a:p>
                      <a:r>
                        <a:rPr lang="en-US" sz="1050" dirty="0" err="1" smtClean="0"/>
                        <a:t>mPFS</a:t>
                      </a:r>
                      <a:r>
                        <a:rPr lang="en-US" sz="1050" dirty="0" smtClean="0"/>
                        <a:t>, months</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22.7</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14.4</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tc>
                  <a:txBody>
                    <a:bodyPr/>
                    <a:lstStyle/>
                    <a:p>
                      <a:pPr algn="ctr"/>
                      <a:r>
                        <a:rPr lang="en-US" sz="1050" dirty="0" smtClean="0"/>
                        <a:t>-</a:t>
                      </a:r>
                      <a:endParaRPr lang="en-US" sz="1050" dirty="0"/>
                    </a:p>
                  </a:txBody>
                  <a:tcPr anchor="ctr">
                    <a:lnT w="1905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1"/>
                  </a:ext>
                </a:extLst>
              </a:tr>
              <a:tr h="262210">
                <a:tc>
                  <a:txBody>
                    <a:bodyPr/>
                    <a:lstStyle/>
                    <a:p>
                      <a:pPr marL="179388" indent="0"/>
                      <a:r>
                        <a:rPr lang="en-US" sz="1050" dirty="0" smtClean="0"/>
                        <a:t>HR (95%CI)</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tc gridSpan="2">
                  <a:txBody>
                    <a:bodyPr/>
                    <a:lstStyle/>
                    <a:p>
                      <a:pPr algn="ctr"/>
                      <a:r>
                        <a:rPr lang="en-US" sz="1050" dirty="0" smtClean="0"/>
                        <a:t>0.58 (0.36, 0.93)</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a:txBody>
                    <a:bodyPr/>
                    <a:lstStyle/>
                    <a:p>
                      <a:pPr algn="ctr"/>
                      <a:r>
                        <a:rPr lang="en-US" sz="1050" dirty="0" smtClean="0"/>
                        <a:t>0.023</a:t>
                      </a:r>
                      <a:endParaRPr lang="en-US" sz="1050" dirty="0"/>
                    </a:p>
                  </a:txBody>
                  <a:tcPr anchor="ctr">
                    <a:lnB w="1905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bl>
          </a:graphicData>
        </a:graphic>
      </p:graphicFrame>
      <p:grpSp>
        <p:nvGrpSpPr>
          <p:cNvPr id="10" name="Group 9"/>
          <p:cNvGrpSpPr/>
          <p:nvPr/>
        </p:nvGrpSpPr>
        <p:grpSpPr>
          <a:xfrm>
            <a:off x="1085322" y="1742456"/>
            <a:ext cx="6601645" cy="3585921"/>
            <a:chOff x="2217386" y="2319306"/>
            <a:chExt cx="4298917" cy="2563026"/>
          </a:xfrm>
        </p:grpSpPr>
        <p:grpSp>
          <p:nvGrpSpPr>
            <p:cNvPr id="11" name="Group 10"/>
            <p:cNvGrpSpPr/>
            <p:nvPr/>
          </p:nvGrpSpPr>
          <p:grpSpPr>
            <a:xfrm>
              <a:off x="2655927" y="2396466"/>
              <a:ext cx="3860376" cy="2131086"/>
              <a:chOff x="877919" y="2448720"/>
              <a:chExt cx="3860376" cy="2131086"/>
            </a:xfrm>
          </p:grpSpPr>
          <p:sp>
            <p:nvSpPr>
              <p:cNvPr id="29" name="Freeform 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0" name="Line 6"/>
              <p:cNvSpPr>
                <a:spLocks noChangeShapeType="1"/>
              </p:cNvSpPr>
              <p:nvPr/>
            </p:nvSpPr>
            <p:spPr bwMode="auto">
              <a:xfrm>
                <a:off x="877919" y="2476786"/>
                <a:ext cx="4688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1" name="Line 7"/>
              <p:cNvSpPr>
                <a:spLocks noChangeShapeType="1"/>
              </p:cNvSpPr>
              <p:nvPr/>
            </p:nvSpPr>
            <p:spPr bwMode="auto">
              <a:xfrm>
                <a:off x="877919" y="2864644"/>
                <a:ext cx="4688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2" name="Line 8"/>
              <p:cNvSpPr>
                <a:spLocks noChangeShapeType="1"/>
              </p:cNvSpPr>
              <p:nvPr/>
            </p:nvSpPr>
            <p:spPr bwMode="auto">
              <a:xfrm>
                <a:off x="877919" y="3254123"/>
                <a:ext cx="4688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3" name="Line 9"/>
              <p:cNvSpPr>
                <a:spLocks noChangeShapeType="1"/>
              </p:cNvSpPr>
              <p:nvPr/>
            </p:nvSpPr>
            <p:spPr bwMode="auto">
              <a:xfrm>
                <a:off x="877919" y="3647380"/>
                <a:ext cx="4688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4" name="Line 10"/>
              <p:cNvSpPr>
                <a:spLocks noChangeShapeType="1"/>
              </p:cNvSpPr>
              <p:nvPr/>
            </p:nvSpPr>
            <p:spPr bwMode="auto">
              <a:xfrm>
                <a:off x="877919" y="4040637"/>
                <a:ext cx="4688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5" name="Line 11"/>
              <p:cNvSpPr>
                <a:spLocks noChangeShapeType="1"/>
              </p:cNvSpPr>
              <p:nvPr/>
            </p:nvSpPr>
            <p:spPr bwMode="auto">
              <a:xfrm>
                <a:off x="877919" y="4433894"/>
                <a:ext cx="4688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37" name="Line 13"/>
              <p:cNvSpPr>
                <a:spLocks noChangeShapeType="1"/>
              </p:cNvSpPr>
              <p:nvPr/>
            </p:nvSpPr>
            <p:spPr bwMode="auto">
              <a:xfrm>
                <a:off x="2686717" y="4528344"/>
                <a:ext cx="0" cy="5146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0" name="Line 17"/>
              <p:cNvSpPr>
                <a:spLocks noChangeShapeType="1"/>
              </p:cNvSpPr>
              <p:nvPr/>
            </p:nvSpPr>
            <p:spPr bwMode="auto">
              <a:xfrm>
                <a:off x="4446937" y="4528344"/>
                <a:ext cx="0" cy="5146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2" name="Line 19"/>
              <p:cNvSpPr>
                <a:spLocks noChangeShapeType="1"/>
              </p:cNvSpPr>
              <p:nvPr/>
            </p:nvSpPr>
            <p:spPr bwMode="auto">
              <a:xfrm>
                <a:off x="1808641" y="4528344"/>
                <a:ext cx="0" cy="5146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4" name="Line 21"/>
              <p:cNvSpPr>
                <a:spLocks noChangeShapeType="1"/>
              </p:cNvSpPr>
              <p:nvPr/>
            </p:nvSpPr>
            <p:spPr bwMode="auto">
              <a:xfrm>
                <a:off x="925515" y="4528344"/>
                <a:ext cx="0" cy="5146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sp>
            <p:nvSpPr>
              <p:cNvPr id="45" name="Line 13"/>
              <p:cNvSpPr>
                <a:spLocks noChangeShapeType="1"/>
              </p:cNvSpPr>
              <p:nvPr/>
            </p:nvSpPr>
            <p:spPr bwMode="auto">
              <a:xfrm>
                <a:off x="3563824" y="4517353"/>
                <a:ext cx="0" cy="51462"/>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12" name="TextBox 11"/>
            <p:cNvSpPr txBox="1"/>
            <p:nvPr/>
          </p:nvSpPr>
          <p:spPr>
            <a:xfrm rot="16200000">
              <a:off x="1869788" y="3352072"/>
              <a:ext cx="875575" cy="18037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PFS probability</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3" name="TextBox 12"/>
            <p:cNvSpPr txBox="1"/>
            <p:nvPr/>
          </p:nvSpPr>
          <p:spPr>
            <a:xfrm>
              <a:off x="4400038" y="4684348"/>
              <a:ext cx="448022" cy="19798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Arial"/>
                </a:rPr>
                <a:t>Months</a:t>
              </a:r>
            </a:p>
          </p:txBody>
        </p:sp>
        <p:sp>
          <p:nvSpPr>
            <p:cNvPr id="14" name="TextBox 13"/>
            <p:cNvSpPr txBox="1"/>
            <p:nvPr/>
          </p:nvSpPr>
          <p:spPr>
            <a:xfrm>
              <a:off x="2386527" y="2319306"/>
              <a:ext cx="259084" cy="19798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1.0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5" name="TextBox 14"/>
            <p:cNvSpPr txBox="1"/>
            <p:nvPr/>
          </p:nvSpPr>
          <p:spPr>
            <a:xfrm>
              <a:off x="2386527" y="2712725"/>
              <a:ext cx="259084" cy="19798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0.8</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6" name="TextBox 15"/>
            <p:cNvSpPr txBox="1"/>
            <p:nvPr/>
          </p:nvSpPr>
          <p:spPr>
            <a:xfrm>
              <a:off x="2386527" y="3102019"/>
              <a:ext cx="259084" cy="19798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0.6</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7" name="TextBox 16"/>
            <p:cNvSpPr txBox="1"/>
            <p:nvPr/>
          </p:nvSpPr>
          <p:spPr>
            <a:xfrm>
              <a:off x="2386527" y="3495091"/>
              <a:ext cx="259084" cy="19798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0.4</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8" name="TextBox 17"/>
            <p:cNvSpPr txBox="1"/>
            <p:nvPr/>
          </p:nvSpPr>
          <p:spPr>
            <a:xfrm>
              <a:off x="2386527" y="3888163"/>
              <a:ext cx="259084" cy="19798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0.2</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19" name="TextBox 18"/>
            <p:cNvSpPr txBox="1"/>
            <p:nvPr/>
          </p:nvSpPr>
          <p:spPr>
            <a:xfrm>
              <a:off x="2470035" y="4281234"/>
              <a:ext cx="175576" cy="19798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20" name="TextBox 19"/>
            <p:cNvSpPr txBox="1"/>
            <p:nvPr/>
          </p:nvSpPr>
          <p:spPr>
            <a:xfrm>
              <a:off x="2620587" y="4522748"/>
              <a:ext cx="175577" cy="19798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22" name="TextBox 21"/>
            <p:cNvSpPr txBox="1"/>
            <p:nvPr/>
          </p:nvSpPr>
          <p:spPr>
            <a:xfrm>
              <a:off x="3473035" y="4522748"/>
              <a:ext cx="230901" cy="19798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10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24" name="TextBox 23"/>
            <p:cNvSpPr txBox="1"/>
            <p:nvPr/>
          </p:nvSpPr>
          <p:spPr>
            <a:xfrm>
              <a:off x="4349274" y="4522748"/>
              <a:ext cx="230901" cy="19798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20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28" name="TextBox 27"/>
            <p:cNvSpPr txBox="1"/>
            <p:nvPr/>
          </p:nvSpPr>
          <p:spPr>
            <a:xfrm>
              <a:off x="6109495" y="4522748"/>
              <a:ext cx="230901" cy="19798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40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sp>
          <p:nvSpPr>
            <p:cNvPr id="46" name="TextBox 45"/>
            <p:cNvSpPr txBox="1"/>
            <p:nvPr/>
          </p:nvSpPr>
          <p:spPr>
            <a:xfrm>
              <a:off x="5226381" y="4511757"/>
              <a:ext cx="230901" cy="197984"/>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a:ea typeface="+mn-ea"/>
                  <a:cs typeface="Arial"/>
                </a:rPr>
                <a:t>30</a:t>
              </a:r>
              <a:endParaRPr kumimoji="0" lang="en-GB" sz="1200" b="0" i="0" u="none" strike="noStrike" kern="1200" cap="none" spc="0" normalizeH="0" baseline="0" noProof="0" dirty="0">
                <a:ln>
                  <a:noFill/>
                </a:ln>
                <a:solidFill>
                  <a:srgbClr val="000000"/>
                </a:solidFill>
                <a:effectLst/>
                <a:uLnTx/>
                <a:uFillTx/>
                <a:latin typeface="Arial"/>
                <a:ea typeface="+mn-ea"/>
                <a:cs typeface="Arial"/>
              </a:endParaRPr>
            </a:p>
          </p:txBody>
        </p:sp>
      </p:grpSp>
      <p:cxnSp>
        <p:nvCxnSpPr>
          <p:cNvPr id="7168" name="Straight Connector 7167"/>
          <p:cNvCxnSpPr/>
          <p:nvPr/>
        </p:nvCxnSpPr>
        <p:spPr>
          <a:xfrm>
            <a:off x="1974807" y="4219258"/>
            <a:ext cx="29070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74807" y="4528171"/>
            <a:ext cx="29070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7169" name="Rectangle 7168"/>
          <p:cNvSpPr/>
          <p:nvPr/>
        </p:nvSpPr>
        <p:spPr>
          <a:xfrm>
            <a:off x="2265512" y="4374283"/>
            <a:ext cx="202965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Temozolomide</a:t>
            </a:r>
          </a:p>
        </p:txBody>
      </p:sp>
      <p:sp>
        <p:nvSpPr>
          <p:cNvPr id="7171" name="Rectangle 7170"/>
          <p:cNvSpPr/>
          <p:nvPr/>
        </p:nvSpPr>
        <p:spPr>
          <a:xfrm>
            <a:off x="2265512" y="4065370"/>
            <a:ext cx="273069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a:ea typeface="+mn-ea"/>
                <a:cs typeface="Arial"/>
              </a:rPr>
              <a:t>Temozolomide + </a:t>
            </a:r>
            <a:r>
              <a:rPr kumimoji="0" lang="en-US" sz="1200" b="0" i="0" u="none" strike="noStrike" kern="1200" cap="none" spc="0" normalizeH="0" baseline="0" noProof="0" dirty="0">
                <a:ln>
                  <a:noFill/>
                </a:ln>
                <a:solidFill>
                  <a:srgbClr val="000000"/>
                </a:solidFill>
                <a:effectLst/>
                <a:uLnTx/>
                <a:uFillTx/>
                <a:latin typeface="Arial"/>
                <a:ea typeface="+mn-ea"/>
                <a:cs typeface="Arial"/>
              </a:rPr>
              <a:t>capecitabine </a:t>
            </a:r>
          </a:p>
        </p:txBody>
      </p:sp>
      <p:grpSp>
        <p:nvGrpSpPr>
          <p:cNvPr id="7172" name="Group 2"/>
          <p:cNvGrpSpPr>
            <a:grpSpLocks/>
          </p:cNvGrpSpPr>
          <p:nvPr/>
        </p:nvGrpSpPr>
        <p:grpSpPr bwMode="auto">
          <a:xfrm>
            <a:off x="1840755" y="1815126"/>
            <a:ext cx="5868000" cy="2288749"/>
            <a:chOff x="1490" y="1617"/>
            <a:chExt cx="2778" cy="1086"/>
          </a:xfrm>
        </p:grpSpPr>
        <p:sp>
          <p:nvSpPr>
            <p:cNvPr id="7173" name="Line 3"/>
            <p:cNvSpPr>
              <a:spLocks noChangeShapeType="1"/>
            </p:cNvSpPr>
            <p:nvPr/>
          </p:nvSpPr>
          <p:spPr bwMode="auto">
            <a:xfrm>
              <a:off x="3914" y="266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74" name="Line 4"/>
            <p:cNvSpPr>
              <a:spLocks noChangeShapeType="1"/>
            </p:cNvSpPr>
            <p:nvPr/>
          </p:nvSpPr>
          <p:spPr bwMode="auto">
            <a:xfrm>
              <a:off x="3926" y="266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75" name="Line 5"/>
            <p:cNvSpPr>
              <a:spLocks noChangeShapeType="1"/>
            </p:cNvSpPr>
            <p:nvPr/>
          </p:nvSpPr>
          <p:spPr bwMode="auto">
            <a:xfrm>
              <a:off x="4262" y="266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76" name="Line 6"/>
            <p:cNvSpPr>
              <a:spLocks noChangeShapeType="1"/>
            </p:cNvSpPr>
            <p:nvPr/>
          </p:nvSpPr>
          <p:spPr bwMode="auto">
            <a:xfrm>
              <a:off x="3200" y="266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77" name="Line 7"/>
            <p:cNvSpPr>
              <a:spLocks noChangeShapeType="1"/>
            </p:cNvSpPr>
            <p:nvPr/>
          </p:nvSpPr>
          <p:spPr bwMode="auto">
            <a:xfrm>
              <a:off x="2354" y="224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78" name="Line 8"/>
            <p:cNvSpPr>
              <a:spLocks noChangeShapeType="1"/>
            </p:cNvSpPr>
            <p:nvPr/>
          </p:nvSpPr>
          <p:spPr bwMode="auto">
            <a:xfrm>
              <a:off x="1922" y="2115"/>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79" name="Line 9"/>
            <p:cNvSpPr>
              <a:spLocks noChangeShapeType="1"/>
            </p:cNvSpPr>
            <p:nvPr/>
          </p:nvSpPr>
          <p:spPr bwMode="auto">
            <a:xfrm>
              <a:off x="2384" y="224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0" name="Line 10"/>
            <p:cNvSpPr>
              <a:spLocks noChangeShapeType="1"/>
            </p:cNvSpPr>
            <p:nvPr/>
          </p:nvSpPr>
          <p:spPr bwMode="auto">
            <a:xfrm>
              <a:off x="2420" y="227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1" name="Line 11"/>
            <p:cNvSpPr>
              <a:spLocks noChangeShapeType="1"/>
            </p:cNvSpPr>
            <p:nvPr/>
          </p:nvSpPr>
          <p:spPr bwMode="auto">
            <a:xfrm>
              <a:off x="2030" y="212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2" name="Line 12"/>
            <p:cNvSpPr>
              <a:spLocks noChangeShapeType="1"/>
            </p:cNvSpPr>
            <p:nvPr/>
          </p:nvSpPr>
          <p:spPr bwMode="auto">
            <a:xfrm>
              <a:off x="2246" y="221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3" name="Line 13"/>
            <p:cNvSpPr>
              <a:spLocks noChangeShapeType="1"/>
            </p:cNvSpPr>
            <p:nvPr/>
          </p:nvSpPr>
          <p:spPr bwMode="auto">
            <a:xfrm>
              <a:off x="2834" y="260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4" name="Line 14"/>
            <p:cNvSpPr>
              <a:spLocks noChangeShapeType="1"/>
            </p:cNvSpPr>
            <p:nvPr/>
          </p:nvSpPr>
          <p:spPr bwMode="auto">
            <a:xfrm>
              <a:off x="2432" y="2325"/>
              <a:ext cx="36"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6" name="Line 16"/>
            <p:cNvSpPr>
              <a:spLocks noChangeShapeType="1"/>
            </p:cNvSpPr>
            <p:nvPr/>
          </p:nvSpPr>
          <p:spPr bwMode="auto">
            <a:xfrm>
              <a:off x="2228" y="218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7" name="Line 17"/>
            <p:cNvSpPr>
              <a:spLocks noChangeShapeType="1"/>
            </p:cNvSpPr>
            <p:nvPr/>
          </p:nvSpPr>
          <p:spPr bwMode="auto">
            <a:xfrm>
              <a:off x="2480" y="234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8" name="Line 18"/>
            <p:cNvSpPr>
              <a:spLocks noChangeShapeType="1"/>
            </p:cNvSpPr>
            <p:nvPr/>
          </p:nvSpPr>
          <p:spPr bwMode="auto">
            <a:xfrm>
              <a:off x="2654" y="2463"/>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89" name="Line 19"/>
            <p:cNvSpPr>
              <a:spLocks noChangeShapeType="1"/>
            </p:cNvSpPr>
            <p:nvPr/>
          </p:nvSpPr>
          <p:spPr bwMode="auto">
            <a:xfrm>
              <a:off x="2204" y="2187"/>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0" name="Line 20"/>
            <p:cNvSpPr>
              <a:spLocks noChangeShapeType="1"/>
            </p:cNvSpPr>
            <p:nvPr/>
          </p:nvSpPr>
          <p:spPr bwMode="auto">
            <a:xfrm>
              <a:off x="2390" y="224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1" name="Line 21"/>
            <p:cNvSpPr>
              <a:spLocks noChangeShapeType="1"/>
            </p:cNvSpPr>
            <p:nvPr/>
          </p:nvSpPr>
          <p:spPr bwMode="auto">
            <a:xfrm>
              <a:off x="2426" y="227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2" name="Line 22"/>
            <p:cNvSpPr>
              <a:spLocks noChangeShapeType="1"/>
            </p:cNvSpPr>
            <p:nvPr/>
          </p:nvSpPr>
          <p:spPr bwMode="auto">
            <a:xfrm>
              <a:off x="2264" y="2217"/>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3" name="Line 23"/>
            <p:cNvSpPr>
              <a:spLocks noChangeShapeType="1"/>
            </p:cNvSpPr>
            <p:nvPr/>
          </p:nvSpPr>
          <p:spPr bwMode="auto">
            <a:xfrm>
              <a:off x="2630" y="246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4" name="Line 24"/>
            <p:cNvSpPr>
              <a:spLocks noChangeShapeType="1"/>
            </p:cNvSpPr>
            <p:nvPr/>
          </p:nvSpPr>
          <p:spPr bwMode="auto">
            <a:xfrm>
              <a:off x="2480" y="234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5" name="Freeform 25"/>
            <p:cNvSpPr>
              <a:spLocks/>
            </p:cNvSpPr>
            <p:nvPr/>
          </p:nvSpPr>
          <p:spPr bwMode="auto">
            <a:xfrm>
              <a:off x="1490" y="1617"/>
              <a:ext cx="2778" cy="1068"/>
            </a:xfrm>
            <a:custGeom>
              <a:avLst/>
              <a:gdLst>
                <a:gd name="T0" fmla="*/ 244 w 463"/>
                <a:gd name="T1" fmla="*/ 178 h 178"/>
                <a:gd name="T2" fmla="*/ 223 w 463"/>
                <a:gd name="T3" fmla="*/ 169 h 178"/>
                <a:gd name="T4" fmla="*/ 215 w 463"/>
                <a:gd name="T5" fmla="*/ 152 h 178"/>
                <a:gd name="T6" fmla="*/ 188 w 463"/>
                <a:gd name="T7" fmla="*/ 143 h 178"/>
                <a:gd name="T8" fmla="*/ 185 w 463"/>
                <a:gd name="T9" fmla="*/ 137 h 178"/>
                <a:gd name="T10" fmla="*/ 175 w 463"/>
                <a:gd name="T11" fmla="*/ 130 h 178"/>
                <a:gd name="T12" fmla="*/ 159 w 463"/>
                <a:gd name="T13" fmla="*/ 124 h 178"/>
                <a:gd name="T14" fmla="*/ 152 w 463"/>
                <a:gd name="T15" fmla="*/ 112 h 178"/>
                <a:gd name="T16" fmla="*/ 138 w 463"/>
                <a:gd name="T17" fmla="*/ 106 h 178"/>
                <a:gd name="T18" fmla="*/ 123 w 463"/>
                <a:gd name="T19" fmla="*/ 103 h 178"/>
                <a:gd name="T20" fmla="*/ 118 w 463"/>
                <a:gd name="T21" fmla="*/ 98 h 178"/>
                <a:gd name="T22" fmla="*/ 113 w 463"/>
                <a:gd name="T23" fmla="*/ 94 h 178"/>
                <a:gd name="T24" fmla="*/ 94 w 463"/>
                <a:gd name="T25" fmla="*/ 90 h 178"/>
                <a:gd name="T26" fmla="*/ 68 w 463"/>
                <a:gd name="T27" fmla="*/ 86 h 178"/>
                <a:gd name="T28" fmla="*/ 66 w 463"/>
                <a:gd name="T29" fmla="*/ 82 h 178"/>
                <a:gd name="T30" fmla="*/ 63 w 463"/>
                <a:gd name="T31" fmla="*/ 80 h 178"/>
                <a:gd name="T32" fmla="*/ 60 w 463"/>
                <a:gd name="T33" fmla="*/ 76 h 178"/>
                <a:gd name="T34" fmla="*/ 58 w 463"/>
                <a:gd name="T35" fmla="*/ 69 h 178"/>
                <a:gd name="T36" fmla="*/ 57 w 463"/>
                <a:gd name="T37" fmla="*/ 62 h 178"/>
                <a:gd name="T38" fmla="*/ 44 w 463"/>
                <a:gd name="T39" fmla="*/ 58 h 178"/>
                <a:gd name="T40" fmla="*/ 42 w 463"/>
                <a:gd name="T41" fmla="*/ 54 h 178"/>
                <a:gd name="T42" fmla="*/ 41 w 463"/>
                <a:gd name="T43" fmla="*/ 51 h 178"/>
                <a:gd name="T44" fmla="*/ 37 w 463"/>
                <a:gd name="T45" fmla="*/ 48 h 178"/>
                <a:gd name="T46" fmla="*/ 35 w 463"/>
                <a:gd name="T47" fmla="*/ 44 h 178"/>
                <a:gd name="T48" fmla="*/ 32 w 463"/>
                <a:gd name="T49" fmla="*/ 41 h 178"/>
                <a:gd name="T50" fmla="*/ 29 w 463"/>
                <a:gd name="T51" fmla="*/ 35 h 178"/>
                <a:gd name="T52" fmla="*/ 29 w 463"/>
                <a:gd name="T53" fmla="*/ 26 h 178"/>
                <a:gd name="T54" fmla="*/ 26 w 463"/>
                <a:gd name="T55" fmla="*/ 23 h 178"/>
                <a:gd name="T56" fmla="*/ 25 w 463"/>
                <a:gd name="T57" fmla="*/ 19 h 178"/>
                <a:gd name="T58" fmla="*/ 22 w 463"/>
                <a:gd name="T59" fmla="*/ 17 h 178"/>
                <a:gd name="T60" fmla="*/ 21 w 463"/>
                <a:gd name="T61" fmla="*/ 13 h 178"/>
                <a:gd name="T62" fmla="*/ 18 w 463"/>
                <a:gd name="T63" fmla="*/ 11 h 178"/>
                <a:gd name="T64" fmla="*/ 17 w 463"/>
                <a:gd name="T65" fmla="*/ 7 h 178"/>
                <a:gd name="T66" fmla="*/ 15 w 463"/>
                <a:gd name="T67" fmla="*/ 4 h 178"/>
                <a:gd name="T68" fmla="*/ 11 w 463"/>
                <a:gd name="T69"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3" h="178">
                  <a:moveTo>
                    <a:pt x="463" y="178"/>
                  </a:moveTo>
                  <a:lnTo>
                    <a:pt x="244" y="178"/>
                  </a:lnTo>
                  <a:lnTo>
                    <a:pt x="244" y="169"/>
                  </a:lnTo>
                  <a:lnTo>
                    <a:pt x="223" y="169"/>
                  </a:lnTo>
                  <a:lnTo>
                    <a:pt x="223" y="152"/>
                  </a:lnTo>
                  <a:lnTo>
                    <a:pt x="215" y="152"/>
                  </a:lnTo>
                  <a:lnTo>
                    <a:pt x="215" y="143"/>
                  </a:lnTo>
                  <a:lnTo>
                    <a:pt x="188" y="143"/>
                  </a:lnTo>
                  <a:lnTo>
                    <a:pt x="188" y="137"/>
                  </a:lnTo>
                  <a:lnTo>
                    <a:pt x="185" y="137"/>
                  </a:lnTo>
                  <a:lnTo>
                    <a:pt x="185" y="130"/>
                  </a:lnTo>
                  <a:lnTo>
                    <a:pt x="175" y="130"/>
                  </a:lnTo>
                  <a:lnTo>
                    <a:pt x="175" y="124"/>
                  </a:lnTo>
                  <a:lnTo>
                    <a:pt x="159" y="124"/>
                  </a:lnTo>
                  <a:lnTo>
                    <a:pt x="159" y="112"/>
                  </a:lnTo>
                  <a:lnTo>
                    <a:pt x="152" y="112"/>
                  </a:lnTo>
                  <a:lnTo>
                    <a:pt x="152" y="106"/>
                  </a:lnTo>
                  <a:lnTo>
                    <a:pt x="138" y="106"/>
                  </a:lnTo>
                  <a:lnTo>
                    <a:pt x="138" y="103"/>
                  </a:lnTo>
                  <a:lnTo>
                    <a:pt x="123" y="103"/>
                  </a:lnTo>
                  <a:lnTo>
                    <a:pt x="123" y="98"/>
                  </a:lnTo>
                  <a:lnTo>
                    <a:pt x="118" y="98"/>
                  </a:lnTo>
                  <a:lnTo>
                    <a:pt x="118" y="94"/>
                  </a:lnTo>
                  <a:lnTo>
                    <a:pt x="113" y="94"/>
                  </a:lnTo>
                  <a:lnTo>
                    <a:pt x="113" y="90"/>
                  </a:lnTo>
                  <a:lnTo>
                    <a:pt x="94" y="90"/>
                  </a:lnTo>
                  <a:lnTo>
                    <a:pt x="94" y="86"/>
                  </a:lnTo>
                  <a:lnTo>
                    <a:pt x="68" y="86"/>
                  </a:lnTo>
                  <a:lnTo>
                    <a:pt x="68" y="82"/>
                  </a:lnTo>
                  <a:lnTo>
                    <a:pt x="66" y="82"/>
                  </a:lnTo>
                  <a:lnTo>
                    <a:pt x="66" y="80"/>
                  </a:lnTo>
                  <a:lnTo>
                    <a:pt x="63" y="80"/>
                  </a:lnTo>
                  <a:lnTo>
                    <a:pt x="63" y="76"/>
                  </a:lnTo>
                  <a:lnTo>
                    <a:pt x="60" y="76"/>
                  </a:lnTo>
                  <a:lnTo>
                    <a:pt x="60" y="69"/>
                  </a:lnTo>
                  <a:lnTo>
                    <a:pt x="58" y="69"/>
                  </a:lnTo>
                  <a:lnTo>
                    <a:pt x="58" y="62"/>
                  </a:lnTo>
                  <a:lnTo>
                    <a:pt x="57" y="62"/>
                  </a:lnTo>
                  <a:lnTo>
                    <a:pt x="57" y="58"/>
                  </a:lnTo>
                  <a:lnTo>
                    <a:pt x="44" y="58"/>
                  </a:lnTo>
                  <a:lnTo>
                    <a:pt x="44" y="54"/>
                  </a:lnTo>
                  <a:lnTo>
                    <a:pt x="42" y="54"/>
                  </a:lnTo>
                  <a:lnTo>
                    <a:pt x="42" y="51"/>
                  </a:lnTo>
                  <a:lnTo>
                    <a:pt x="41" y="51"/>
                  </a:lnTo>
                  <a:lnTo>
                    <a:pt x="41" y="48"/>
                  </a:lnTo>
                  <a:lnTo>
                    <a:pt x="37" y="48"/>
                  </a:lnTo>
                  <a:lnTo>
                    <a:pt x="37" y="44"/>
                  </a:lnTo>
                  <a:lnTo>
                    <a:pt x="35" y="44"/>
                  </a:lnTo>
                  <a:lnTo>
                    <a:pt x="35" y="41"/>
                  </a:lnTo>
                  <a:lnTo>
                    <a:pt x="32" y="41"/>
                  </a:lnTo>
                  <a:lnTo>
                    <a:pt x="32" y="35"/>
                  </a:lnTo>
                  <a:lnTo>
                    <a:pt x="29" y="35"/>
                  </a:lnTo>
                  <a:lnTo>
                    <a:pt x="29" y="30"/>
                  </a:lnTo>
                  <a:lnTo>
                    <a:pt x="29" y="26"/>
                  </a:lnTo>
                  <a:lnTo>
                    <a:pt x="26" y="26"/>
                  </a:lnTo>
                  <a:lnTo>
                    <a:pt x="26" y="23"/>
                  </a:lnTo>
                  <a:lnTo>
                    <a:pt x="25" y="23"/>
                  </a:lnTo>
                  <a:lnTo>
                    <a:pt x="25" y="19"/>
                  </a:lnTo>
                  <a:lnTo>
                    <a:pt x="22" y="19"/>
                  </a:lnTo>
                  <a:lnTo>
                    <a:pt x="22" y="17"/>
                  </a:lnTo>
                  <a:lnTo>
                    <a:pt x="21" y="17"/>
                  </a:lnTo>
                  <a:lnTo>
                    <a:pt x="21" y="13"/>
                  </a:lnTo>
                  <a:lnTo>
                    <a:pt x="18" y="13"/>
                  </a:lnTo>
                  <a:lnTo>
                    <a:pt x="18" y="11"/>
                  </a:lnTo>
                  <a:lnTo>
                    <a:pt x="17" y="11"/>
                  </a:lnTo>
                  <a:lnTo>
                    <a:pt x="17" y="7"/>
                  </a:lnTo>
                  <a:lnTo>
                    <a:pt x="15" y="7"/>
                  </a:lnTo>
                  <a:lnTo>
                    <a:pt x="15" y="4"/>
                  </a:lnTo>
                  <a:lnTo>
                    <a:pt x="11" y="4"/>
                  </a:lnTo>
                  <a:lnTo>
                    <a:pt x="11"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7196" name="Group 26"/>
          <p:cNvGrpSpPr>
            <a:grpSpLocks/>
          </p:cNvGrpSpPr>
          <p:nvPr/>
        </p:nvGrpSpPr>
        <p:grpSpPr bwMode="auto">
          <a:xfrm>
            <a:off x="1840755" y="1815126"/>
            <a:ext cx="5364000" cy="2736000"/>
            <a:chOff x="1615" y="1510"/>
            <a:chExt cx="2526" cy="1296"/>
          </a:xfrm>
        </p:grpSpPr>
        <p:sp>
          <p:nvSpPr>
            <p:cNvPr id="7197" name="Line 27"/>
            <p:cNvSpPr>
              <a:spLocks noChangeShapeType="1"/>
            </p:cNvSpPr>
            <p:nvPr/>
          </p:nvSpPr>
          <p:spPr bwMode="auto">
            <a:xfrm>
              <a:off x="3391" y="23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8" name="Line 28"/>
            <p:cNvSpPr>
              <a:spLocks noChangeShapeType="1"/>
            </p:cNvSpPr>
            <p:nvPr/>
          </p:nvSpPr>
          <p:spPr bwMode="auto">
            <a:xfrm>
              <a:off x="3421" y="23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99" name="Line 29"/>
            <p:cNvSpPr>
              <a:spLocks noChangeShapeType="1"/>
            </p:cNvSpPr>
            <p:nvPr/>
          </p:nvSpPr>
          <p:spPr bwMode="auto">
            <a:xfrm>
              <a:off x="3547" y="25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Line 30"/>
            <p:cNvSpPr>
              <a:spLocks noChangeShapeType="1"/>
            </p:cNvSpPr>
            <p:nvPr/>
          </p:nvSpPr>
          <p:spPr bwMode="auto">
            <a:xfrm>
              <a:off x="2701" y="20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Line 31"/>
            <p:cNvSpPr>
              <a:spLocks noChangeShapeType="1"/>
            </p:cNvSpPr>
            <p:nvPr/>
          </p:nvSpPr>
          <p:spPr bwMode="auto">
            <a:xfrm>
              <a:off x="2779" y="20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Line 32"/>
            <p:cNvSpPr>
              <a:spLocks noChangeShapeType="1"/>
            </p:cNvSpPr>
            <p:nvPr/>
          </p:nvSpPr>
          <p:spPr bwMode="auto">
            <a:xfrm>
              <a:off x="2791" y="20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Line 33"/>
            <p:cNvSpPr>
              <a:spLocks noChangeShapeType="1"/>
            </p:cNvSpPr>
            <p:nvPr/>
          </p:nvSpPr>
          <p:spPr bwMode="auto">
            <a:xfrm>
              <a:off x="2959" y="21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Line 34"/>
            <p:cNvSpPr>
              <a:spLocks noChangeShapeType="1"/>
            </p:cNvSpPr>
            <p:nvPr/>
          </p:nvSpPr>
          <p:spPr bwMode="auto">
            <a:xfrm>
              <a:off x="2983" y="21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Line 35"/>
            <p:cNvSpPr>
              <a:spLocks noChangeShapeType="1"/>
            </p:cNvSpPr>
            <p:nvPr/>
          </p:nvSpPr>
          <p:spPr bwMode="auto">
            <a:xfrm>
              <a:off x="3127" y="22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Line 36"/>
            <p:cNvSpPr>
              <a:spLocks noChangeShapeType="1"/>
            </p:cNvSpPr>
            <p:nvPr/>
          </p:nvSpPr>
          <p:spPr bwMode="auto">
            <a:xfrm>
              <a:off x="3145" y="22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Line 37"/>
            <p:cNvSpPr>
              <a:spLocks noChangeShapeType="1"/>
            </p:cNvSpPr>
            <p:nvPr/>
          </p:nvSpPr>
          <p:spPr bwMode="auto">
            <a:xfrm>
              <a:off x="2677" y="20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Line 38"/>
            <p:cNvSpPr>
              <a:spLocks noChangeShapeType="1"/>
            </p:cNvSpPr>
            <p:nvPr/>
          </p:nvSpPr>
          <p:spPr bwMode="auto">
            <a:xfrm>
              <a:off x="2545" y="197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Line 39"/>
            <p:cNvSpPr>
              <a:spLocks noChangeShapeType="1"/>
            </p:cNvSpPr>
            <p:nvPr/>
          </p:nvSpPr>
          <p:spPr bwMode="auto">
            <a:xfrm>
              <a:off x="3991" y="26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Line 40"/>
            <p:cNvSpPr>
              <a:spLocks noChangeShapeType="1"/>
            </p:cNvSpPr>
            <p:nvPr/>
          </p:nvSpPr>
          <p:spPr bwMode="auto">
            <a:xfrm>
              <a:off x="3307" y="23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Line 41"/>
            <p:cNvSpPr>
              <a:spLocks noChangeShapeType="1"/>
            </p:cNvSpPr>
            <p:nvPr/>
          </p:nvSpPr>
          <p:spPr bwMode="auto">
            <a:xfrm>
              <a:off x="3421" y="237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Line 42"/>
            <p:cNvSpPr>
              <a:spLocks noChangeShapeType="1"/>
            </p:cNvSpPr>
            <p:nvPr/>
          </p:nvSpPr>
          <p:spPr bwMode="auto">
            <a:xfrm>
              <a:off x="3391" y="236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43"/>
            <p:cNvSpPr>
              <a:spLocks noChangeShapeType="1"/>
            </p:cNvSpPr>
            <p:nvPr/>
          </p:nvSpPr>
          <p:spPr bwMode="auto">
            <a:xfrm>
              <a:off x="2575" y="197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Line 44"/>
            <p:cNvSpPr>
              <a:spLocks noChangeShapeType="1"/>
            </p:cNvSpPr>
            <p:nvPr/>
          </p:nvSpPr>
          <p:spPr bwMode="auto">
            <a:xfrm>
              <a:off x="2377" y="19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Line 45"/>
            <p:cNvSpPr>
              <a:spLocks noChangeShapeType="1"/>
            </p:cNvSpPr>
            <p:nvPr/>
          </p:nvSpPr>
          <p:spPr bwMode="auto">
            <a:xfrm>
              <a:off x="2917" y="21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0" name="Line 46"/>
            <p:cNvSpPr>
              <a:spLocks noChangeShapeType="1"/>
            </p:cNvSpPr>
            <p:nvPr/>
          </p:nvSpPr>
          <p:spPr bwMode="auto">
            <a:xfrm>
              <a:off x="2329" y="187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1" name="Line 47"/>
            <p:cNvSpPr>
              <a:spLocks noChangeShapeType="1"/>
            </p:cNvSpPr>
            <p:nvPr/>
          </p:nvSpPr>
          <p:spPr bwMode="auto">
            <a:xfrm>
              <a:off x="1795" y="157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2" name="Line 48"/>
            <p:cNvSpPr>
              <a:spLocks noChangeShapeType="1"/>
            </p:cNvSpPr>
            <p:nvPr/>
          </p:nvSpPr>
          <p:spPr bwMode="auto">
            <a:xfrm>
              <a:off x="2053" y="17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3" name="Line 49"/>
            <p:cNvSpPr>
              <a:spLocks noChangeShapeType="1"/>
            </p:cNvSpPr>
            <p:nvPr/>
          </p:nvSpPr>
          <p:spPr bwMode="auto">
            <a:xfrm>
              <a:off x="2083" y="17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4" name="Line 50"/>
            <p:cNvSpPr>
              <a:spLocks noChangeShapeType="1"/>
            </p:cNvSpPr>
            <p:nvPr/>
          </p:nvSpPr>
          <p:spPr bwMode="auto">
            <a:xfrm>
              <a:off x="1801" y="158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5" name="Line 51"/>
            <p:cNvSpPr>
              <a:spLocks noChangeShapeType="1"/>
            </p:cNvSpPr>
            <p:nvPr/>
          </p:nvSpPr>
          <p:spPr bwMode="auto">
            <a:xfrm>
              <a:off x="1969" y="168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6" name="Line 52"/>
            <p:cNvSpPr>
              <a:spLocks noChangeShapeType="1"/>
            </p:cNvSpPr>
            <p:nvPr/>
          </p:nvSpPr>
          <p:spPr bwMode="auto">
            <a:xfrm>
              <a:off x="1951" y="168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7" name="Line 53"/>
            <p:cNvSpPr>
              <a:spLocks noChangeShapeType="1"/>
            </p:cNvSpPr>
            <p:nvPr/>
          </p:nvSpPr>
          <p:spPr bwMode="auto">
            <a:xfrm>
              <a:off x="2143" y="177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08" name="Freeform 54"/>
            <p:cNvSpPr>
              <a:spLocks/>
            </p:cNvSpPr>
            <p:nvPr/>
          </p:nvSpPr>
          <p:spPr bwMode="auto">
            <a:xfrm>
              <a:off x="1615" y="1510"/>
              <a:ext cx="2526" cy="1296"/>
            </a:xfrm>
            <a:custGeom>
              <a:avLst/>
              <a:gdLst>
                <a:gd name="T0" fmla="*/ 421 w 421"/>
                <a:gd name="T1" fmla="*/ 189 h 216"/>
                <a:gd name="T2" fmla="*/ 368 w 421"/>
                <a:gd name="T3" fmla="*/ 176 h 216"/>
                <a:gd name="T4" fmla="*/ 315 w 421"/>
                <a:gd name="T5" fmla="*/ 156 h 216"/>
                <a:gd name="T6" fmla="*/ 307 w 421"/>
                <a:gd name="T7" fmla="*/ 146 h 216"/>
                <a:gd name="T8" fmla="*/ 285 w 421"/>
                <a:gd name="T9" fmla="*/ 138 h 216"/>
                <a:gd name="T10" fmla="*/ 256 w 421"/>
                <a:gd name="T11" fmla="*/ 130 h 216"/>
                <a:gd name="T12" fmla="*/ 250 w 421"/>
                <a:gd name="T13" fmla="*/ 125 h 216"/>
                <a:gd name="T14" fmla="*/ 246 w 421"/>
                <a:gd name="T15" fmla="*/ 115 h 216"/>
                <a:gd name="T16" fmla="*/ 244 w 421"/>
                <a:gd name="T17" fmla="*/ 108 h 216"/>
                <a:gd name="T18" fmla="*/ 241 w 421"/>
                <a:gd name="T19" fmla="*/ 102 h 216"/>
                <a:gd name="T20" fmla="*/ 204 w 421"/>
                <a:gd name="T21" fmla="*/ 97 h 216"/>
                <a:gd name="T22" fmla="*/ 197 w 421"/>
                <a:gd name="T23" fmla="*/ 93 h 216"/>
                <a:gd name="T24" fmla="*/ 176 w 421"/>
                <a:gd name="T25" fmla="*/ 89 h 216"/>
                <a:gd name="T26" fmla="*/ 175 w 421"/>
                <a:gd name="T27" fmla="*/ 85 h 216"/>
                <a:gd name="T28" fmla="*/ 163 w 421"/>
                <a:gd name="T29" fmla="*/ 80 h 216"/>
                <a:gd name="T30" fmla="*/ 130 w 421"/>
                <a:gd name="T31" fmla="*/ 77 h 216"/>
                <a:gd name="T32" fmla="*/ 127 w 421"/>
                <a:gd name="T33" fmla="*/ 72 h 216"/>
                <a:gd name="T34" fmla="*/ 123 w 421"/>
                <a:gd name="T35" fmla="*/ 65 h 216"/>
                <a:gd name="T36" fmla="*/ 119 w 421"/>
                <a:gd name="T37" fmla="*/ 57 h 216"/>
                <a:gd name="T38" fmla="*/ 117 w 421"/>
                <a:gd name="T39" fmla="*/ 53 h 216"/>
                <a:gd name="T40" fmla="*/ 94 w 421"/>
                <a:gd name="T41" fmla="*/ 47 h 216"/>
                <a:gd name="T42" fmla="*/ 87 w 421"/>
                <a:gd name="T43" fmla="*/ 42 h 216"/>
                <a:gd name="T44" fmla="*/ 82 w 421"/>
                <a:gd name="T45" fmla="*/ 39 h 216"/>
                <a:gd name="T46" fmla="*/ 69 w 421"/>
                <a:gd name="T47" fmla="*/ 36 h 216"/>
                <a:gd name="T48" fmla="*/ 62 w 421"/>
                <a:gd name="T49" fmla="*/ 33 h 216"/>
                <a:gd name="T50" fmla="*/ 45 w 421"/>
                <a:gd name="T51" fmla="*/ 30 h 216"/>
                <a:gd name="T52" fmla="*/ 36 w 421"/>
                <a:gd name="T53" fmla="*/ 23 h 216"/>
                <a:gd name="T54" fmla="*/ 32 w 421"/>
                <a:gd name="T55" fmla="*/ 15 h 216"/>
                <a:gd name="T56" fmla="*/ 29 w 421"/>
                <a:gd name="T57" fmla="*/ 9 h 216"/>
                <a:gd name="T58" fmla="*/ 25 w 421"/>
                <a:gd name="T59" fmla="*/ 7 h 216"/>
                <a:gd name="T60" fmla="*/ 24 w 421"/>
                <a:gd name="T61" fmla="*/ 4 h 216"/>
                <a:gd name="T62" fmla="*/ 18 w 421"/>
                <a:gd name="T63"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1" h="216">
                  <a:moveTo>
                    <a:pt x="421" y="216"/>
                  </a:moveTo>
                  <a:lnTo>
                    <a:pt x="421" y="189"/>
                  </a:lnTo>
                  <a:lnTo>
                    <a:pt x="368" y="189"/>
                  </a:lnTo>
                  <a:lnTo>
                    <a:pt x="368" y="176"/>
                  </a:lnTo>
                  <a:lnTo>
                    <a:pt x="315" y="176"/>
                  </a:lnTo>
                  <a:lnTo>
                    <a:pt x="315" y="156"/>
                  </a:lnTo>
                  <a:lnTo>
                    <a:pt x="307" y="156"/>
                  </a:lnTo>
                  <a:lnTo>
                    <a:pt x="307" y="146"/>
                  </a:lnTo>
                  <a:lnTo>
                    <a:pt x="285" y="146"/>
                  </a:lnTo>
                  <a:lnTo>
                    <a:pt x="285" y="138"/>
                  </a:lnTo>
                  <a:lnTo>
                    <a:pt x="256" y="138"/>
                  </a:lnTo>
                  <a:lnTo>
                    <a:pt x="256" y="130"/>
                  </a:lnTo>
                  <a:lnTo>
                    <a:pt x="250" y="130"/>
                  </a:lnTo>
                  <a:lnTo>
                    <a:pt x="250" y="125"/>
                  </a:lnTo>
                  <a:lnTo>
                    <a:pt x="246" y="125"/>
                  </a:lnTo>
                  <a:lnTo>
                    <a:pt x="246" y="115"/>
                  </a:lnTo>
                  <a:lnTo>
                    <a:pt x="244" y="115"/>
                  </a:lnTo>
                  <a:lnTo>
                    <a:pt x="244" y="108"/>
                  </a:lnTo>
                  <a:lnTo>
                    <a:pt x="241" y="108"/>
                  </a:lnTo>
                  <a:lnTo>
                    <a:pt x="241" y="102"/>
                  </a:lnTo>
                  <a:lnTo>
                    <a:pt x="204" y="102"/>
                  </a:lnTo>
                  <a:lnTo>
                    <a:pt x="204" y="97"/>
                  </a:lnTo>
                  <a:lnTo>
                    <a:pt x="197" y="97"/>
                  </a:lnTo>
                  <a:lnTo>
                    <a:pt x="197" y="93"/>
                  </a:lnTo>
                  <a:lnTo>
                    <a:pt x="176" y="93"/>
                  </a:lnTo>
                  <a:lnTo>
                    <a:pt x="176" y="89"/>
                  </a:lnTo>
                  <a:lnTo>
                    <a:pt x="175" y="89"/>
                  </a:lnTo>
                  <a:lnTo>
                    <a:pt x="175" y="85"/>
                  </a:lnTo>
                  <a:lnTo>
                    <a:pt x="163" y="85"/>
                  </a:lnTo>
                  <a:lnTo>
                    <a:pt x="163" y="80"/>
                  </a:lnTo>
                  <a:lnTo>
                    <a:pt x="130" y="80"/>
                  </a:lnTo>
                  <a:lnTo>
                    <a:pt x="130" y="77"/>
                  </a:lnTo>
                  <a:lnTo>
                    <a:pt x="127" y="77"/>
                  </a:lnTo>
                  <a:lnTo>
                    <a:pt x="127" y="72"/>
                  </a:lnTo>
                  <a:lnTo>
                    <a:pt x="123" y="72"/>
                  </a:lnTo>
                  <a:lnTo>
                    <a:pt x="123" y="65"/>
                  </a:lnTo>
                  <a:lnTo>
                    <a:pt x="119" y="65"/>
                  </a:lnTo>
                  <a:lnTo>
                    <a:pt x="119" y="57"/>
                  </a:lnTo>
                  <a:lnTo>
                    <a:pt x="117" y="57"/>
                  </a:lnTo>
                  <a:lnTo>
                    <a:pt x="117" y="53"/>
                  </a:lnTo>
                  <a:lnTo>
                    <a:pt x="94" y="53"/>
                  </a:lnTo>
                  <a:lnTo>
                    <a:pt x="94" y="47"/>
                  </a:lnTo>
                  <a:lnTo>
                    <a:pt x="87" y="47"/>
                  </a:lnTo>
                  <a:lnTo>
                    <a:pt x="87" y="42"/>
                  </a:lnTo>
                  <a:lnTo>
                    <a:pt x="82" y="42"/>
                  </a:lnTo>
                  <a:lnTo>
                    <a:pt x="82" y="39"/>
                  </a:lnTo>
                  <a:lnTo>
                    <a:pt x="69" y="39"/>
                  </a:lnTo>
                  <a:lnTo>
                    <a:pt x="69" y="36"/>
                  </a:lnTo>
                  <a:lnTo>
                    <a:pt x="62" y="36"/>
                  </a:lnTo>
                  <a:lnTo>
                    <a:pt x="62" y="33"/>
                  </a:lnTo>
                  <a:lnTo>
                    <a:pt x="45" y="33"/>
                  </a:lnTo>
                  <a:lnTo>
                    <a:pt x="45" y="30"/>
                  </a:lnTo>
                  <a:lnTo>
                    <a:pt x="36" y="30"/>
                  </a:lnTo>
                  <a:lnTo>
                    <a:pt x="36" y="23"/>
                  </a:lnTo>
                  <a:lnTo>
                    <a:pt x="32" y="23"/>
                  </a:lnTo>
                  <a:lnTo>
                    <a:pt x="32" y="15"/>
                  </a:lnTo>
                  <a:lnTo>
                    <a:pt x="29" y="15"/>
                  </a:lnTo>
                  <a:lnTo>
                    <a:pt x="29" y="9"/>
                  </a:lnTo>
                  <a:lnTo>
                    <a:pt x="25" y="9"/>
                  </a:lnTo>
                  <a:lnTo>
                    <a:pt x="25" y="7"/>
                  </a:lnTo>
                  <a:lnTo>
                    <a:pt x="24" y="7"/>
                  </a:lnTo>
                  <a:lnTo>
                    <a:pt x="24" y="4"/>
                  </a:lnTo>
                  <a:lnTo>
                    <a:pt x="18" y="4"/>
                  </a:lnTo>
                  <a:lnTo>
                    <a:pt x="1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2750146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4004</a:t>
            </a:r>
            <a:r>
              <a:rPr lang="en-GB" dirty="0"/>
              <a:t>: A randomized study of temozolomide or temozolomide and capecitabine in patients with advanced pancreatic neuroendocrine </a:t>
            </a:r>
            <a:r>
              <a:rPr lang="en-GB" dirty="0" err="1"/>
              <a:t>tumors</a:t>
            </a:r>
            <a:r>
              <a:rPr lang="en-GB" dirty="0"/>
              <a:t>: A trial of the ECOG-ACRIN Cancer Research Group (E2211</a:t>
            </a:r>
            <a:r>
              <a:rPr lang="en-GB" dirty="0" smtClean="0"/>
              <a:t>) – Kunz PL,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spcBef>
                <a:spcPts val="800"/>
              </a:spcBef>
              <a:buNone/>
            </a:pPr>
            <a:r>
              <a:rPr lang="en-GB" b="1" dirty="0" smtClean="0"/>
              <a:t>Conclusions</a:t>
            </a:r>
            <a:endParaRPr lang="en-GB" b="1" dirty="0"/>
          </a:p>
          <a:p>
            <a:r>
              <a:rPr lang="en-GB" b="1" dirty="0"/>
              <a:t>Temozolomide </a:t>
            </a:r>
            <a:r>
              <a:rPr lang="en-GB" b="1" dirty="0" smtClean="0"/>
              <a:t>+ </a:t>
            </a:r>
            <a:r>
              <a:rPr lang="en-GB" b="1" dirty="0"/>
              <a:t>capecitabine </a:t>
            </a:r>
            <a:r>
              <a:rPr lang="en-GB" b="1" dirty="0" smtClean="0"/>
              <a:t>demonstrated improved PFS vs. </a:t>
            </a:r>
            <a:r>
              <a:rPr lang="en-GB" b="1" dirty="0"/>
              <a:t>temozolomide alone </a:t>
            </a:r>
            <a:r>
              <a:rPr lang="en-GB" b="1" dirty="0" smtClean="0"/>
              <a:t>in </a:t>
            </a:r>
            <a:r>
              <a:rPr lang="en-GB" b="1" dirty="0"/>
              <a:t>patients with advanced </a:t>
            </a:r>
            <a:r>
              <a:rPr lang="en-GB" b="1" dirty="0" err="1" smtClean="0"/>
              <a:t>pNETs</a:t>
            </a:r>
            <a:endParaRPr lang="en-GB" b="1" dirty="0" smtClean="0"/>
          </a:p>
          <a:p>
            <a:r>
              <a:rPr lang="en-GB" b="1" dirty="0" smtClean="0"/>
              <a:t>The ORR was high compared with most approved therapies, but there was no significant difference between the treatment arms</a:t>
            </a:r>
          </a:p>
          <a:p>
            <a:r>
              <a:rPr lang="en-GB" b="1" dirty="0" smtClean="0"/>
              <a:t>AEs were as expected with rates doubled in the combination arm</a:t>
            </a:r>
          </a:p>
          <a:p>
            <a:r>
              <a:rPr lang="en-GB" b="1" dirty="0" smtClean="0"/>
              <a:t>This is the first prospective RCT with these agents and shows the longest PFS reported for </a:t>
            </a:r>
            <a:r>
              <a:rPr lang="en-GB" b="1" dirty="0" err="1" smtClean="0"/>
              <a:t>pNET</a:t>
            </a:r>
            <a:r>
              <a:rPr lang="en-GB" b="1" dirty="0" smtClean="0"/>
              <a:t>-directed therapy</a:t>
            </a:r>
            <a:endParaRPr lang="en-GB" b="1" dirty="0"/>
          </a:p>
        </p:txBody>
      </p:sp>
      <p:sp>
        <p:nvSpPr>
          <p:cNvPr id="4" name="Text Placeholder 3"/>
          <p:cNvSpPr>
            <a:spLocks noGrp="1"/>
          </p:cNvSpPr>
          <p:nvPr>
            <p:ph type="body" sz="quarter" idx="10"/>
          </p:nvPr>
        </p:nvSpPr>
        <p:spPr>
          <a:xfrm>
            <a:off x="365125" y="6096000"/>
            <a:ext cx="4350808" cy="487363"/>
          </a:xfrm>
        </p:spPr>
        <p:txBody>
          <a:bodyPr/>
          <a:lstStyle/>
          <a:p>
            <a:r>
              <a:rPr lang="en-GB" dirty="0" smtClean="0"/>
              <a:t>*Highest grade patients achieved across all toxicities reported</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err="1" smtClean="0"/>
              <a:t>Kunz</a:t>
            </a:r>
            <a:r>
              <a:rPr lang="fr-FR" dirty="0" smtClean="0"/>
              <a:t> PL,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4004</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2080612409"/>
              </p:ext>
            </p:extLst>
          </p:nvPr>
        </p:nvGraphicFramePr>
        <p:xfrm>
          <a:off x="369888" y="1632988"/>
          <a:ext cx="8367712" cy="1524000"/>
        </p:xfrm>
        <a:graphic>
          <a:graphicData uri="http://schemas.openxmlformats.org/drawingml/2006/table">
            <a:tbl>
              <a:tblPr firstRow="1" bandRow="1">
                <a:tableStyleId>{69012ECD-51FC-41F1-AA8D-1B2483CD663E}</a:tableStyleId>
              </a:tblPr>
              <a:tblGrid>
                <a:gridCol w="2940579">
                  <a:extLst>
                    <a:ext uri="{9D8B030D-6E8A-4147-A177-3AD203B41FA5}">
                      <a16:colId xmlns:a16="http://schemas.microsoft.com/office/drawing/2014/main" xmlns="" val="20000"/>
                    </a:ext>
                  </a:extLst>
                </a:gridCol>
                <a:gridCol w="2694991">
                  <a:extLst>
                    <a:ext uri="{9D8B030D-6E8A-4147-A177-3AD203B41FA5}">
                      <a16:colId xmlns:a16="http://schemas.microsoft.com/office/drawing/2014/main" xmlns="" val="20002"/>
                    </a:ext>
                  </a:extLst>
                </a:gridCol>
                <a:gridCol w="2732142">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a:t>
                      </a:r>
                      <a:r>
                        <a:rPr kumimoji="0" lang="en-GB" sz="1400" b="1" i="0" u="none" strike="noStrike" cap="none" normalizeH="0" baseline="0" dirty="0">
                          <a:ln>
                            <a:noFill/>
                          </a:ln>
                          <a:solidFill>
                            <a:schemeClr val="tx2"/>
                          </a:solidFill>
                          <a:effectLst/>
                          <a:latin typeface="Arial" charset="0"/>
                          <a:cs typeface="Arial" charset="0"/>
                        </a:rPr>
                        <a:t> </a:t>
                      </a:r>
                      <a:r>
                        <a:rPr kumimoji="0" lang="en-GB" sz="1400" b="1" i="0" u="none" strike="noStrike" cap="none" normalizeH="0" baseline="0" dirty="0" smtClean="0">
                          <a:ln>
                            <a:noFill/>
                          </a:ln>
                          <a:solidFill>
                            <a:schemeClr val="tx2"/>
                          </a:solidFill>
                          <a:effectLst/>
                          <a:latin typeface="Arial" charset="0"/>
                          <a:cs typeface="Arial" charset="0"/>
                        </a:rPr>
                        <a:t>+ capecitabine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 alone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33.3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kern="1200" dirty="0" smtClean="0">
                          <a:solidFill>
                            <a:schemeClr val="tx1"/>
                          </a:solidFill>
                          <a:latin typeface="+mn-lt"/>
                          <a:ea typeface="+mn-ea"/>
                          <a:cs typeface="+mn-cs"/>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kern="1200" cap="none" normalizeH="0" baseline="0" dirty="0" smtClean="0">
                          <a:ln>
                            <a:noFill/>
                          </a:ln>
                          <a:solidFill>
                            <a:schemeClr val="tx1"/>
                          </a:solidFill>
                          <a:effectLst/>
                          <a:latin typeface="Arial" charset="0"/>
                          <a:ea typeface="+mn-ea"/>
                          <a:cs typeface="Arial" charset="0"/>
                        </a:rPr>
                        <a:t>0.47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DCR, %</a:t>
                      </a:r>
                      <a:endParaRPr lang="en-GB" sz="1400" kern="120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81.9</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68.1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kern="1200" dirty="0" smtClean="0">
                          <a:solidFill>
                            <a:schemeClr val="tx1"/>
                          </a:solidFill>
                          <a:latin typeface="+mn-lt"/>
                          <a:ea typeface="+mn-ea"/>
                          <a:cs typeface="+mn-cs"/>
                        </a:rPr>
                        <a:t>Median response duration, months</a:t>
                      </a:r>
                      <a:endParaRPr lang="en-GB" sz="1400" kern="1200" dirty="0">
                        <a:solidFill>
                          <a:schemeClr val="tx1"/>
                        </a:solidFill>
                        <a:latin typeface="+mn-lt"/>
                        <a:ea typeface="+mn-ea"/>
                        <a:cs typeface="+mn-cs"/>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12.1</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9.7</a:t>
                      </a:r>
                      <a:endParaRPr kumimoji="0" lang="en-GB" sz="14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aphicFrame>
        <p:nvGraphicFramePr>
          <p:cNvPr id="7" name="Group 88"/>
          <p:cNvGraphicFramePr>
            <a:graphicFrameLocks noGrp="1"/>
          </p:cNvGraphicFramePr>
          <p:nvPr>
            <p:extLst/>
          </p:nvPr>
        </p:nvGraphicFramePr>
        <p:xfrm>
          <a:off x="369888" y="3258540"/>
          <a:ext cx="8367711" cy="609600"/>
        </p:xfrm>
        <a:graphic>
          <a:graphicData uri="http://schemas.openxmlformats.org/drawingml/2006/table">
            <a:tbl>
              <a:tblPr firstRow="1" bandRow="1">
                <a:tableStyleId>{69012ECD-51FC-41F1-AA8D-1B2483CD663E}</a:tableStyleId>
              </a:tblPr>
              <a:tblGrid>
                <a:gridCol w="3296178">
                  <a:extLst>
                    <a:ext uri="{9D8B030D-6E8A-4147-A177-3AD203B41FA5}">
                      <a16:colId xmlns:a16="http://schemas.microsoft.com/office/drawing/2014/main" xmlns="" val="20000"/>
                    </a:ext>
                  </a:extLst>
                </a:gridCol>
                <a:gridCol w="279400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829733">
                  <a:extLst>
                    <a:ext uri="{9D8B030D-6E8A-4147-A177-3AD203B41FA5}">
                      <a16:colId xmlns:a16="http://schemas.microsoft.com/office/drawing/2014/main" xmlns="" val="20004"/>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a:t>
                      </a:r>
                      <a:r>
                        <a:rPr kumimoji="0" lang="en-GB" sz="1400" b="1" i="0" u="none" strike="noStrike" cap="none" normalizeH="0" baseline="0" dirty="0">
                          <a:ln>
                            <a:noFill/>
                          </a:ln>
                          <a:solidFill>
                            <a:schemeClr val="tx2"/>
                          </a:solidFill>
                          <a:effectLst/>
                          <a:latin typeface="Arial" charset="0"/>
                          <a:cs typeface="Arial" charset="0"/>
                        </a:rPr>
                        <a:t> </a:t>
                      </a:r>
                      <a:r>
                        <a:rPr kumimoji="0" lang="en-GB" sz="1400" b="1" i="0" u="none" strike="noStrike" cap="none" normalizeH="0" baseline="0" dirty="0" smtClean="0">
                          <a:ln>
                            <a:noFill/>
                          </a:ln>
                          <a:solidFill>
                            <a:schemeClr val="tx2"/>
                          </a:solidFill>
                          <a:effectLst/>
                          <a:latin typeface="Arial" charset="0"/>
                          <a:cs typeface="Arial" charset="0"/>
                        </a:rPr>
                        <a:t>+ capecitabine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Temozolomide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Worst degree* for all TRAEs grade 3–4</a:t>
                      </a: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chemeClr val="tx1"/>
                          </a:solidFill>
                          <a:effectLst/>
                          <a:latin typeface="Arial" charset="0"/>
                          <a:ea typeface="+mn-ea"/>
                          <a:cs typeface="Arial" charset="0"/>
                        </a:rPr>
                        <a:t>0.007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79158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xmlns="" val="2120558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3001</a:t>
            </a:r>
            <a:r>
              <a:rPr lang="en-GB" dirty="0"/>
              <a:t>: Anti-CD27 agonist antibody varlilumab (</a:t>
            </a:r>
            <a:r>
              <a:rPr lang="en-GB" dirty="0" err="1"/>
              <a:t>varli</a:t>
            </a:r>
            <a:r>
              <a:rPr lang="en-GB" dirty="0"/>
              <a:t>) with nivolumab (</a:t>
            </a:r>
            <a:r>
              <a:rPr lang="en-GB" dirty="0" err="1"/>
              <a:t>nivo</a:t>
            </a:r>
            <a:r>
              <a:rPr lang="en-GB" dirty="0"/>
              <a:t>) for colorectal (CRC) and ovarian (OVA) cancer: Phase (</a:t>
            </a:r>
            <a:r>
              <a:rPr lang="en-GB" dirty="0" err="1"/>
              <a:t>Ph</a:t>
            </a:r>
            <a:r>
              <a:rPr lang="en-GB" dirty="0"/>
              <a:t>) 1/2 clinical trial </a:t>
            </a:r>
            <a:r>
              <a:rPr lang="en-GB" dirty="0" smtClean="0"/>
              <a:t>results – Sanborn RE,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p>
          <a:p>
            <a:r>
              <a:rPr lang="en-GB" dirty="0" smtClean="0"/>
              <a:t>To assess the efficacy and safety of combination treatment with varlilumab (an anti-CD27 antibody) + nivolumab in patients with CRC or ovarian cancer</a:t>
            </a:r>
            <a:endParaRPr lang="en-GB" dirty="0"/>
          </a:p>
          <a:p>
            <a:endParaRPr lang="en-GB" dirty="0"/>
          </a:p>
        </p:txBody>
      </p:sp>
      <p:sp>
        <p:nvSpPr>
          <p:cNvPr id="4" name="Text Placeholder 3"/>
          <p:cNvSpPr>
            <a:spLocks noGrp="1"/>
          </p:cNvSpPr>
          <p:nvPr>
            <p:ph type="body" sz="quarter" idx="10"/>
          </p:nvPr>
        </p:nvSpPr>
        <p:spPr>
          <a:xfrm>
            <a:off x="365125" y="6096000"/>
            <a:ext cx="4430075" cy="487363"/>
          </a:xfrm>
        </p:spPr>
        <p:txBody>
          <a:bodyPr/>
          <a:lstStyle/>
          <a:p>
            <a:r>
              <a:rPr lang="en-GB" dirty="0" smtClean="0"/>
              <a:t>*0.1 mg/kg (n=6), 1 mg/kg (n=15), 10 mg/kg (n=15); </a:t>
            </a:r>
            <a:br>
              <a:rPr lang="en-GB" dirty="0" smtClean="0"/>
            </a:br>
            <a:r>
              <a:rPr lang="en-GB" baseline="30000" dirty="0" smtClean="0"/>
              <a:t>†</a:t>
            </a:r>
            <a:r>
              <a:rPr lang="en-GB" dirty="0" smtClean="0"/>
              <a:t>CRC: 3 mg/kg q2w (n=18), ovarian (n=54): 3 mg/kg q2w (n=18), 3 mg/kg q12w (n=18), 0.3 mg/kg q4w (n=18)</a:t>
            </a:r>
            <a:endParaRPr lang="en-GB" dirty="0"/>
          </a:p>
        </p:txBody>
      </p:sp>
      <p:sp>
        <p:nvSpPr>
          <p:cNvPr id="5" name="Text Placeholder 4"/>
          <p:cNvSpPr>
            <a:spLocks noGrp="1"/>
          </p:cNvSpPr>
          <p:nvPr>
            <p:ph type="body" sz="quarter" idx="11"/>
          </p:nvPr>
        </p:nvSpPr>
        <p:spPr/>
        <p:txBody>
          <a:bodyPr/>
          <a:lstStyle/>
          <a:p>
            <a:r>
              <a:rPr lang="fr-FR" dirty="0" err="1" smtClean="0"/>
              <a:t>Sanborn</a:t>
            </a:r>
            <a:r>
              <a:rPr lang="fr-FR" dirty="0" smtClean="0"/>
              <a:t> RE, </a:t>
            </a:r>
            <a:r>
              <a:rPr lang="fr-FR" dirty="0"/>
              <a:t>et al. J Clin </a:t>
            </a:r>
            <a:r>
              <a:rPr lang="fr-FR" dirty="0" err="1"/>
              <a:t>Oncol</a:t>
            </a:r>
            <a:r>
              <a:rPr lang="fr-FR" dirty="0"/>
              <a:t> 2018;36(</a:t>
            </a:r>
            <a:r>
              <a:rPr lang="fr-FR" dirty="0" err="1"/>
              <a:t>suppl</a:t>
            </a:r>
            <a:r>
              <a:rPr lang="fr-FR" dirty="0"/>
              <a:t>):</a:t>
            </a:r>
            <a:r>
              <a:rPr lang="fr-FR" dirty="0" err="1"/>
              <a:t>abstr</a:t>
            </a:r>
            <a:r>
              <a:rPr lang="fr-FR" dirty="0"/>
              <a:t> </a:t>
            </a:r>
            <a:r>
              <a:rPr lang="fr-FR" dirty="0" smtClean="0"/>
              <a:t>3001</a:t>
            </a:r>
            <a:endParaRPr lang="fr-FR" dirty="0"/>
          </a:p>
        </p:txBody>
      </p:sp>
      <p:sp>
        <p:nvSpPr>
          <p:cNvPr id="7" name="Rectangle 9"/>
          <p:cNvSpPr txBox="1">
            <a:spLocks noChangeArrowheads="1"/>
          </p:cNvSpPr>
          <p:nvPr/>
        </p:nvSpPr>
        <p:spPr bwMode="auto">
          <a:xfrm>
            <a:off x="365124" y="5224116"/>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ORR</a:t>
            </a:r>
          </a:p>
          <a:p>
            <a:endParaRPr lang="en-GB" dirty="0"/>
          </a:p>
        </p:txBody>
      </p:sp>
      <p:sp>
        <p:nvSpPr>
          <p:cNvPr id="8" name="Content Placeholder 26"/>
          <p:cNvSpPr txBox="1">
            <a:spLocks/>
          </p:cNvSpPr>
          <p:nvPr/>
        </p:nvSpPr>
        <p:spPr>
          <a:xfrm>
            <a:off x="4648200" y="5224116"/>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OS, </a:t>
            </a:r>
            <a:r>
              <a:rPr lang="en-GB" dirty="0" err="1" smtClean="0"/>
              <a:t>immunogeneity</a:t>
            </a:r>
            <a:r>
              <a:rPr lang="en-GB" dirty="0" smtClean="0"/>
              <a:t>, safety</a:t>
            </a:r>
            <a:endParaRPr lang="en-GB" dirty="0"/>
          </a:p>
        </p:txBody>
      </p:sp>
      <p:sp>
        <p:nvSpPr>
          <p:cNvPr id="9" name="AutoShape 12"/>
          <p:cNvSpPr>
            <a:spLocks noChangeArrowheads="1"/>
          </p:cNvSpPr>
          <p:nvPr/>
        </p:nvSpPr>
        <p:spPr bwMode="auto">
          <a:xfrm>
            <a:off x="3870846" y="2748148"/>
            <a:ext cx="2491526" cy="1870912"/>
          </a:xfrm>
          <a:prstGeom prst="roundRect">
            <a:avLst>
              <a:gd name="adj" fmla="val 0"/>
            </a:avLst>
          </a:prstGeom>
          <a:solidFill>
            <a:schemeClr val="accent3"/>
          </a:solidFill>
          <a:ln w="9525" algn="ctr">
            <a:noFill/>
            <a:round/>
            <a:headEnd/>
            <a:tailEnd/>
          </a:ln>
        </p:spPr>
        <p:txBody>
          <a:bodyPr lIns="90488" tIns="0" rIns="90488" bIns="0" anchor="ctr"/>
          <a:lstStyle/>
          <a:p>
            <a:pPr lvl="0" algn="ctr" defTabSz="892175" eaLnBrk="0" hangingPunct="0">
              <a:defRPr/>
            </a:pPr>
            <a:r>
              <a:rPr lang="da-DK" altLang="zh-CN" dirty="0">
                <a:solidFill>
                  <a:srgbClr val="FFFFFF"/>
                </a:solidFill>
                <a:ea typeface="SimSun" pitchFamily="2" charset="-122"/>
              </a:rPr>
              <a:t>Nivolumab 3 mg/kg q2w + </a:t>
            </a:r>
            <a:r>
              <a:rPr lang="da-DK" altLang="zh-CN" dirty="0" smtClean="0">
                <a:solidFill>
                  <a:srgbClr val="FFFFFF"/>
                </a:solidFill>
                <a:ea typeface="SimSun" pitchFamily="2" charset="-122"/>
              </a:rPr>
              <a:t>varlilumab </a:t>
            </a:r>
            <a:r>
              <a:rPr lang="da-DK" altLang="zh-CN" dirty="0">
                <a:solidFill>
                  <a:srgbClr val="FFFFFF"/>
                </a:solidFill>
                <a:ea typeface="SimSun" pitchFamily="2" charset="-122"/>
              </a:rPr>
              <a:t>escalating </a:t>
            </a:r>
            <a:r>
              <a:rPr lang="da-DK" altLang="zh-CN" dirty="0" smtClean="0">
                <a:solidFill>
                  <a:srgbClr val="FFFFFF"/>
                </a:solidFill>
                <a:ea typeface="SimSun" pitchFamily="2" charset="-122"/>
              </a:rPr>
              <a:t>doses* q2w</a:t>
            </a:r>
            <a:endParaRPr lang="da-DK" altLang="zh-CN" dirty="0">
              <a:solidFill>
                <a:srgbClr val="FFFFFF"/>
              </a:solidFill>
              <a:ea typeface="SimSun" pitchFamily="2" charset="-122"/>
            </a:endParaRPr>
          </a:p>
          <a:p>
            <a:pPr lvl="0" algn="ctr" defTabSz="892175" eaLnBrk="0" hangingPunct="0">
              <a:defRPr/>
            </a:pPr>
            <a:r>
              <a:rPr kumimoji="0" lang="da-DK"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Ovarian</a:t>
            </a:r>
            <a:r>
              <a:rPr kumimoji="0" lang="da-DK"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cancer: n=8</a:t>
            </a:r>
          </a:p>
          <a:p>
            <a:pPr lvl="0" algn="ctr" defTabSz="892175" eaLnBrk="0" hangingPunct="0">
              <a:defRPr/>
            </a:pPr>
            <a:r>
              <a:rPr lang="da-DK" altLang="zh-CN" baseline="0" dirty="0" smtClean="0">
                <a:solidFill>
                  <a:srgbClr val="FFFFFF"/>
                </a:solidFill>
                <a:ea typeface="SimSun" pitchFamily="2" charset="-122"/>
              </a:rPr>
              <a:t>CRC: n=21</a:t>
            </a:r>
          </a:p>
          <a:p>
            <a:pPr lvl="0" algn="ctr" defTabSz="892175" eaLnBrk="0" hangingPunct="0">
              <a:defRPr/>
            </a:pPr>
            <a:r>
              <a:rPr kumimoji="0" lang="da-DK"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(n=29)</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0" name="AutoShape 19"/>
          <p:cNvCxnSpPr>
            <a:cxnSpLocks noChangeShapeType="1"/>
            <a:stCxn id="13" idx="3"/>
            <a:endCxn id="9" idx="1"/>
          </p:cNvCxnSpPr>
          <p:nvPr/>
        </p:nvCxnSpPr>
        <p:spPr bwMode="auto">
          <a:xfrm flipV="1">
            <a:off x="3613255" y="3683604"/>
            <a:ext cx="257591" cy="1"/>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293565" y="2226026"/>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mn-lt"/>
                <a:ea typeface="SimSun" pitchFamily="2" charset="-122"/>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mn-lt"/>
              <a:ea typeface="SimSun" pitchFamily="2" charset="-122"/>
            </a:endParaRPr>
          </a:p>
          <a:p>
            <a:pPr marL="228600" lvl="0" indent="-228600" defTabSz="892175" eaLnBrk="0" hangingPunct="0">
              <a:spcAft>
                <a:spcPct val="30000"/>
              </a:spcAft>
              <a:buFont typeface="Arial" pitchFamily="34" charset="0"/>
              <a:buChar char="•"/>
              <a:defRPr/>
            </a:pPr>
            <a:r>
              <a:rPr kumimoji="0" lang="en-GB" altLang="zh-CN" sz="1800" b="0" i="0" u="none" strike="noStrike" kern="1200" cap="none" spc="0" normalizeH="0" baseline="0" noProof="0" dirty="0" smtClean="0">
                <a:ln>
                  <a:noFill/>
                </a:ln>
                <a:solidFill>
                  <a:srgbClr val="FFFFFF"/>
                </a:solidFill>
                <a:effectLst/>
                <a:uLnTx/>
                <a:uFillTx/>
                <a:latin typeface="+mn-lt"/>
                <a:ea typeface="SimSun" pitchFamily="2" charset="-122"/>
              </a:rPr>
              <a:t>Progressive,</a:t>
            </a:r>
            <a:r>
              <a:rPr kumimoji="0" lang="en-GB" altLang="zh-CN" sz="1800" b="0" i="0" u="none" strike="noStrike" kern="1200" cap="none" spc="0" normalizeH="0" noProof="0" dirty="0" smtClean="0">
                <a:ln>
                  <a:noFill/>
                </a:ln>
                <a:solidFill>
                  <a:srgbClr val="FFFFFF"/>
                </a:solidFill>
                <a:effectLst/>
                <a:uLnTx/>
                <a:uFillTx/>
                <a:latin typeface="+mn-lt"/>
                <a:ea typeface="SimSun" pitchFamily="2" charset="-122"/>
              </a:rPr>
              <a:t> recurrent or </a:t>
            </a:r>
            <a:r>
              <a:rPr lang="en-GB" altLang="zh-CN" dirty="0">
                <a:solidFill>
                  <a:srgbClr val="FFFFFF"/>
                </a:solidFill>
                <a:latin typeface="+mn-lt"/>
                <a:ea typeface="SimSun" pitchFamily="2" charset="-122"/>
              </a:rPr>
              <a:t>refractory </a:t>
            </a:r>
            <a:r>
              <a:rPr lang="en-GB" altLang="zh-CN" dirty="0" smtClean="0">
                <a:solidFill>
                  <a:srgbClr val="FFFFFF"/>
                </a:solidFill>
                <a:latin typeface="+mn-lt"/>
                <a:ea typeface="SimSun" pitchFamily="2" charset="-122"/>
              </a:rPr>
              <a:t>CRC or ovarian cancer</a:t>
            </a:r>
            <a:endParaRPr kumimoji="0" lang="en-GB" altLang="zh-CN" sz="1800" b="0" i="0" u="none" strike="noStrike" kern="1200" cap="none" spc="0" normalizeH="0" noProof="0" dirty="0" smtClean="0">
              <a:ln>
                <a:noFill/>
              </a:ln>
              <a:solidFill>
                <a:srgbClr val="FFFFFF"/>
              </a:solidFill>
              <a:effectLst/>
              <a:uLnTx/>
              <a:uFillTx/>
              <a:latin typeface="+mn-lt"/>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baseline="0" dirty="0" smtClean="0">
                <a:solidFill>
                  <a:srgbClr val="FFFFFF"/>
                </a:solidFill>
                <a:latin typeface="+mn-lt"/>
                <a:ea typeface="SimSun" pitchFamily="2" charset="-122"/>
              </a:rPr>
              <a:t>No prior anti-PD-L1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noProof="0" dirty="0" smtClean="0">
                <a:ln>
                  <a:noFill/>
                </a:ln>
                <a:solidFill>
                  <a:srgbClr val="FFFFFF"/>
                </a:solidFill>
                <a:effectLst/>
                <a:uLnTx/>
                <a:uFillTx/>
                <a:latin typeface="+mn-lt"/>
                <a:ea typeface="SimSun" pitchFamily="2" charset="-122"/>
              </a:rPr>
              <a:t>≥3 months washout for </a:t>
            </a:r>
            <a:br>
              <a:rPr kumimoji="0" lang="en-GB" altLang="zh-CN" sz="1800" b="0" i="0" u="none" strike="noStrike" kern="1200" cap="none" spc="0" normalizeH="0" noProof="0" dirty="0" smtClean="0">
                <a:ln>
                  <a:noFill/>
                </a:ln>
                <a:solidFill>
                  <a:srgbClr val="FFFFFF"/>
                </a:solidFill>
                <a:effectLst/>
                <a:uLnTx/>
                <a:uFillTx/>
                <a:latin typeface="+mn-lt"/>
                <a:ea typeface="SimSun" pitchFamily="2" charset="-122"/>
              </a:rPr>
            </a:br>
            <a:r>
              <a:rPr kumimoji="0" lang="en-GB" altLang="zh-CN" sz="1800" b="0" i="0" u="none" strike="noStrike" kern="1200" cap="none" spc="0" normalizeH="0" noProof="0" dirty="0" smtClean="0">
                <a:ln>
                  <a:noFill/>
                </a:ln>
                <a:solidFill>
                  <a:srgbClr val="FFFFFF"/>
                </a:solidFill>
                <a:effectLst/>
                <a:uLnTx/>
                <a:uFillTx/>
                <a:latin typeface="+mn-lt"/>
                <a:ea typeface="SimSun" pitchFamily="2" charset="-122"/>
              </a:rPr>
              <a:t>T-cell direct </a:t>
            </a:r>
            <a:r>
              <a:rPr kumimoji="0" lang="en-GB" altLang="zh-CN" sz="1800" b="0" i="0" u="none" strike="noStrike" kern="1200" cap="none" spc="0" normalizeH="0" noProof="0" dirty="0" err="1" smtClean="0">
                <a:ln>
                  <a:noFill/>
                </a:ln>
                <a:solidFill>
                  <a:srgbClr val="FFFFFF"/>
                </a:solidFill>
                <a:effectLst/>
                <a:uLnTx/>
                <a:uFillTx/>
                <a:latin typeface="+mn-lt"/>
                <a:ea typeface="SimSun" pitchFamily="2" charset="-122"/>
              </a:rPr>
              <a:t>mAbs</a:t>
            </a:r>
            <a:endParaRPr kumimoji="0" lang="en-GB" altLang="zh-CN" sz="1800" b="0" i="0" u="none" strike="noStrike" kern="1200" cap="none" spc="0" normalizeH="0" noProof="0" dirty="0" smtClean="0">
              <a:ln>
                <a:noFill/>
              </a:ln>
              <a:solidFill>
                <a:srgbClr val="FFFFFF"/>
              </a:solidFill>
              <a:effectLst/>
              <a:uLnTx/>
              <a:uFillTx/>
              <a:latin typeface="+mn-lt"/>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noProof="0" dirty="0" smtClean="0">
                <a:solidFill>
                  <a:srgbClr val="FFFFFF"/>
                </a:solidFill>
                <a:latin typeface="+mn-lt"/>
                <a:ea typeface="SimSun" pitchFamily="2" charset="-122"/>
              </a:rPr>
              <a:t>≤5 prior regimens for advanced disease</a:t>
            </a:r>
            <a:endParaRPr kumimoji="0" lang="en-GB" altLang="zh-CN" sz="1800" b="0" i="0" u="none" strike="noStrike" kern="1200" cap="none" spc="0" normalizeH="0" baseline="0" noProof="0" dirty="0">
              <a:ln>
                <a:noFill/>
              </a:ln>
              <a:solidFill>
                <a:srgbClr val="FFFFFF"/>
              </a:solidFill>
              <a:effectLst/>
              <a:uLnTx/>
              <a:uFillTx/>
              <a:latin typeface="+mn-lt"/>
              <a:ea typeface="SimSun" pitchFamily="2" charset="-122"/>
            </a:endParaRPr>
          </a:p>
        </p:txBody>
      </p:sp>
      <p:sp>
        <p:nvSpPr>
          <p:cNvPr id="21" name="AutoShape 12"/>
          <p:cNvSpPr>
            <a:spLocks noChangeArrowheads="1"/>
          </p:cNvSpPr>
          <p:nvPr/>
        </p:nvSpPr>
        <p:spPr bwMode="auto">
          <a:xfrm>
            <a:off x="6432613" y="2744173"/>
            <a:ext cx="2433098" cy="187886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da-DK" altLang="zh-CN" dirty="0" smtClean="0">
                <a:solidFill>
                  <a:srgbClr val="FFFFFF"/>
                </a:solidFill>
                <a:ea typeface="SimSun" pitchFamily="2" charset="-122"/>
              </a:rPr>
              <a:t>Nivolumab 240 mg q2w + varlilumab</a:t>
            </a:r>
            <a:r>
              <a:rPr lang="da-DK" altLang="zh-CN" baseline="30000" dirty="0" smtClean="0">
                <a:solidFill>
                  <a:srgbClr val="FFFFFF"/>
                </a:solidFill>
                <a:ea typeface="SimSun" pitchFamily="2" charset="-122"/>
              </a:rPr>
              <a:t>†</a:t>
            </a:r>
          </a:p>
          <a:p>
            <a:pPr lvl="0" algn="ctr" defTabSz="892175" eaLnBrk="0" hangingPunct="0">
              <a:defRPr/>
            </a:pPr>
            <a:r>
              <a:rPr lang="da-DK" altLang="zh-CN" dirty="0">
                <a:solidFill>
                  <a:srgbClr val="FFFFFF"/>
                </a:solidFill>
                <a:ea typeface="SimSun" pitchFamily="2" charset="-122"/>
              </a:rPr>
              <a:t>Ovarian cancer: </a:t>
            </a:r>
            <a:r>
              <a:rPr lang="da-DK" altLang="zh-CN" dirty="0" smtClean="0">
                <a:solidFill>
                  <a:srgbClr val="FFFFFF"/>
                </a:solidFill>
                <a:ea typeface="SimSun" pitchFamily="2" charset="-122"/>
              </a:rPr>
              <a:t>n=58</a:t>
            </a:r>
            <a:endParaRPr lang="da-DK" altLang="zh-CN" dirty="0">
              <a:solidFill>
                <a:srgbClr val="FFFFFF"/>
              </a:solidFill>
              <a:ea typeface="SimSun" pitchFamily="2" charset="-122"/>
            </a:endParaRPr>
          </a:p>
          <a:p>
            <a:pPr lvl="0" algn="ctr" defTabSz="892175" eaLnBrk="0" hangingPunct="0">
              <a:defRPr/>
            </a:pPr>
            <a:r>
              <a:rPr lang="da-DK" altLang="zh-CN" dirty="0">
                <a:solidFill>
                  <a:srgbClr val="FFFFFF"/>
                </a:solidFill>
                <a:ea typeface="SimSun" pitchFamily="2" charset="-122"/>
              </a:rPr>
              <a:t>CRC: </a:t>
            </a:r>
            <a:r>
              <a:rPr lang="da-DK" altLang="zh-CN" dirty="0" smtClean="0">
                <a:solidFill>
                  <a:srgbClr val="FFFFFF"/>
                </a:solidFill>
                <a:ea typeface="SimSun" pitchFamily="2" charset="-122"/>
              </a:rPr>
              <a:t>n=21</a:t>
            </a:r>
          </a:p>
          <a:p>
            <a:pPr lvl="0" algn="ctr" defTabSz="892175" eaLnBrk="0" hangingPunct="0">
              <a:defRPr/>
            </a:pPr>
            <a:r>
              <a:rPr lang="da-DK" altLang="zh-CN" dirty="0" smtClean="0">
                <a:solidFill>
                  <a:srgbClr val="FFFFFF"/>
                </a:solidFill>
                <a:ea typeface="SimSun" pitchFamily="2" charset="-122"/>
              </a:rPr>
              <a:t>(n=79)</a:t>
            </a:r>
            <a:endParaRPr lang="en-GB" altLang="zh-CN" dirty="0">
              <a:solidFill>
                <a:srgbClr val="FFFFFF"/>
              </a:solidFill>
              <a:ea typeface="SimSun" pitchFamily="2" charset="-122"/>
            </a:endParaRPr>
          </a:p>
        </p:txBody>
      </p:sp>
      <p:sp>
        <p:nvSpPr>
          <p:cNvPr id="26" name="TextBox 25"/>
          <p:cNvSpPr txBox="1"/>
          <p:nvPr/>
        </p:nvSpPr>
        <p:spPr>
          <a:xfrm>
            <a:off x="3877842" y="2373294"/>
            <a:ext cx="2484529" cy="369332"/>
          </a:xfrm>
          <a:prstGeom prst="rect">
            <a:avLst/>
          </a:prstGeom>
          <a:noFill/>
        </p:spPr>
        <p:txBody>
          <a:bodyPr wrap="square" rtlCol="0">
            <a:spAutoFit/>
          </a:bodyPr>
          <a:lstStyle/>
          <a:p>
            <a:pPr algn="ctr"/>
            <a:r>
              <a:rPr lang="en-US" b="1" dirty="0" smtClean="0"/>
              <a:t>Phase 1</a:t>
            </a:r>
            <a:endParaRPr lang="en-US" b="1" dirty="0"/>
          </a:p>
        </p:txBody>
      </p:sp>
      <p:sp>
        <p:nvSpPr>
          <p:cNvPr id="27" name="TextBox 26"/>
          <p:cNvSpPr txBox="1"/>
          <p:nvPr/>
        </p:nvSpPr>
        <p:spPr>
          <a:xfrm>
            <a:off x="6432613" y="2374625"/>
            <a:ext cx="2433098" cy="369332"/>
          </a:xfrm>
          <a:prstGeom prst="rect">
            <a:avLst/>
          </a:prstGeom>
          <a:noFill/>
        </p:spPr>
        <p:txBody>
          <a:bodyPr wrap="square" rtlCol="0">
            <a:spAutoFit/>
          </a:bodyPr>
          <a:lstStyle/>
          <a:p>
            <a:pPr algn="ctr"/>
            <a:r>
              <a:rPr lang="en-US" b="1" dirty="0" smtClean="0"/>
              <a:t>Phase 2</a:t>
            </a:r>
            <a:endParaRPr lang="en-US" b="1" dirty="0"/>
          </a:p>
        </p:txBody>
      </p:sp>
    </p:spTree>
    <p:extLst>
      <p:ext uri="{BB962C8B-B14F-4D97-AF65-F5344CB8AC3E}">
        <p14:creationId xmlns:p14="http://schemas.microsoft.com/office/powerpoint/2010/main" xmlns="" val="3130556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3001</a:t>
            </a:r>
            <a:r>
              <a:rPr lang="en-GB" dirty="0"/>
              <a:t>: Anti-CD27 agonist antibody varlilumab (</a:t>
            </a:r>
            <a:r>
              <a:rPr lang="en-GB" dirty="0" err="1"/>
              <a:t>varli</a:t>
            </a:r>
            <a:r>
              <a:rPr lang="en-GB" dirty="0"/>
              <a:t>) with nivolumab (</a:t>
            </a:r>
            <a:r>
              <a:rPr lang="en-GB" dirty="0" err="1"/>
              <a:t>nivo</a:t>
            </a:r>
            <a:r>
              <a:rPr lang="en-GB" dirty="0"/>
              <a:t>) for colorectal (CRC) and ovarian (OVA) cancer: Phase (</a:t>
            </a:r>
            <a:r>
              <a:rPr lang="en-GB" dirty="0" err="1"/>
              <a:t>Ph</a:t>
            </a:r>
            <a:r>
              <a:rPr lang="en-GB" dirty="0"/>
              <a:t>) 1/2 clinical trial </a:t>
            </a:r>
            <a:r>
              <a:rPr lang="en-GB" dirty="0" smtClean="0"/>
              <a:t>results – Sanborn RE,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p:txBody>
          <a:bodyPr/>
          <a:lstStyle/>
          <a:p>
            <a:r>
              <a:rPr lang="en-GB" dirty="0" smtClean="0"/>
              <a:t>Sanborn RE, et al. J </a:t>
            </a:r>
            <a:r>
              <a:rPr lang="en-GB" dirty="0" err="1" smtClean="0"/>
              <a:t>Clin</a:t>
            </a:r>
            <a:r>
              <a:rPr lang="en-GB" dirty="0" smtClean="0"/>
              <a:t> </a:t>
            </a:r>
            <a:r>
              <a:rPr lang="en-GB" dirty="0" err="1" smtClean="0"/>
              <a:t>Oncol</a:t>
            </a:r>
            <a:r>
              <a:rPr lang="en-GB" dirty="0" smtClean="0"/>
              <a:t> 2018;36(</a:t>
            </a:r>
            <a:r>
              <a:rPr lang="en-GB" dirty="0" err="1" smtClean="0"/>
              <a:t>suppl</a:t>
            </a:r>
            <a:r>
              <a:rPr lang="en-GB" dirty="0" smtClean="0"/>
              <a:t>):</a:t>
            </a:r>
            <a:r>
              <a:rPr lang="en-GB" dirty="0" err="1" smtClean="0"/>
              <a:t>abstr</a:t>
            </a:r>
            <a:r>
              <a:rPr lang="en-GB" dirty="0" smtClean="0"/>
              <a:t> 3001</a:t>
            </a:r>
            <a:endParaRPr lang="en-GB" dirty="0"/>
          </a:p>
        </p:txBody>
      </p:sp>
      <p:sp>
        <p:nvSpPr>
          <p:cNvPr id="18" name="Rectangle 17"/>
          <p:cNvSpPr/>
          <p:nvPr/>
        </p:nvSpPr>
        <p:spPr>
          <a:xfrm rot="10800000">
            <a:off x="6632733" y="2951612"/>
            <a:ext cx="144000" cy="1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rot="10800000">
            <a:off x="6632733" y="2726416"/>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rot="10800000">
            <a:off x="6632733" y="2277007"/>
            <a:ext cx="144000" cy="14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rot="10800000">
            <a:off x="6632733" y="2489610"/>
            <a:ext cx="1440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rot="10800000">
            <a:off x="6632733" y="3179130"/>
            <a:ext cx="144000" cy="144000"/>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6285440" y="4220633"/>
            <a:ext cx="2858560" cy="2031325"/>
          </a:xfrm>
          <a:prstGeom prst="rect">
            <a:avLst/>
          </a:prstGeom>
          <a:noFill/>
        </p:spPr>
        <p:txBody>
          <a:bodyPr wrap="square" rtlCol="0">
            <a:spAutoFit/>
          </a:bodyPr>
          <a:lstStyle/>
          <a:p>
            <a:pPr fontAlgn="base">
              <a:spcBef>
                <a:spcPct val="0"/>
              </a:spcBef>
              <a:spcAft>
                <a:spcPct val="0"/>
              </a:spcAft>
            </a:pPr>
            <a:r>
              <a:rPr lang="en-GB" sz="1400" dirty="0" smtClean="0">
                <a:solidFill>
                  <a:srgbClr val="4D4D4D"/>
                </a:solidFill>
              </a:rPr>
              <a:t>*Patient with CRC initially </a:t>
            </a:r>
            <a:br>
              <a:rPr lang="en-GB" sz="1400" dirty="0" smtClean="0">
                <a:solidFill>
                  <a:srgbClr val="4D4D4D"/>
                </a:solidFill>
              </a:rPr>
            </a:br>
            <a:r>
              <a:rPr lang="en-GB" sz="1400" dirty="0" smtClean="0">
                <a:solidFill>
                  <a:srgbClr val="4D4D4D"/>
                </a:solidFill>
              </a:rPr>
              <a:t> considered MMR-proficient</a:t>
            </a:r>
          </a:p>
          <a:p>
            <a:pPr marL="285750" indent="-285750" fontAlgn="base">
              <a:spcBef>
                <a:spcPct val="0"/>
              </a:spcBef>
              <a:spcAft>
                <a:spcPct val="0"/>
              </a:spcAft>
              <a:buFont typeface="Arial" pitchFamily="34" charset="0"/>
              <a:buChar char="•"/>
            </a:pPr>
            <a:r>
              <a:rPr lang="en-GB" sz="1400" dirty="0" smtClean="0">
                <a:solidFill>
                  <a:srgbClr val="4D4D4D"/>
                </a:solidFill>
              </a:rPr>
              <a:t>Near CR (95% tumour shrinkage), continues </a:t>
            </a:r>
            <a:br>
              <a:rPr lang="en-GB" sz="1400" dirty="0" smtClean="0">
                <a:solidFill>
                  <a:srgbClr val="4D4D4D"/>
                </a:solidFill>
              </a:rPr>
            </a:br>
            <a:r>
              <a:rPr lang="en-GB" sz="1400" dirty="0" smtClean="0">
                <a:solidFill>
                  <a:srgbClr val="4D4D4D"/>
                </a:solidFill>
              </a:rPr>
              <a:t>at 35 months</a:t>
            </a:r>
          </a:p>
          <a:p>
            <a:pPr marL="285750" indent="-285750" fontAlgn="base">
              <a:spcBef>
                <a:spcPct val="0"/>
              </a:spcBef>
              <a:spcAft>
                <a:spcPct val="0"/>
              </a:spcAft>
              <a:buFont typeface="Arial" pitchFamily="34" charset="0"/>
              <a:buChar char="•"/>
            </a:pPr>
            <a:r>
              <a:rPr lang="en-GB" sz="1400" dirty="0" smtClean="0">
                <a:solidFill>
                  <a:srgbClr val="4D4D4D"/>
                </a:solidFill>
              </a:rPr>
              <a:t>Molecular analysis suggests high mutational burden likely contributed to response</a:t>
            </a:r>
          </a:p>
          <a:p>
            <a:pPr fontAlgn="base">
              <a:spcBef>
                <a:spcPct val="0"/>
              </a:spcBef>
              <a:spcAft>
                <a:spcPct val="0"/>
              </a:spcAft>
            </a:pPr>
            <a:r>
              <a:rPr lang="en-GB" sz="1400" dirty="0" smtClean="0">
                <a:solidFill>
                  <a:srgbClr val="4D4D4D"/>
                </a:solidFill>
              </a:rPr>
              <a:t> </a:t>
            </a:r>
            <a:endParaRPr lang="en-GB" sz="1400" dirty="0">
              <a:solidFill>
                <a:srgbClr val="4D4D4D"/>
              </a:solidFill>
            </a:endParaRPr>
          </a:p>
        </p:txBody>
      </p:sp>
      <p:sp>
        <p:nvSpPr>
          <p:cNvPr id="24" name="TextBox 23"/>
          <p:cNvSpPr txBox="1"/>
          <p:nvPr/>
        </p:nvSpPr>
        <p:spPr>
          <a:xfrm>
            <a:off x="1083733" y="1549408"/>
            <a:ext cx="5029200" cy="369332"/>
          </a:xfrm>
          <a:prstGeom prst="rect">
            <a:avLst/>
          </a:prstGeom>
          <a:noFill/>
        </p:spPr>
        <p:txBody>
          <a:bodyPr wrap="square" rtlCol="0">
            <a:spAutoFit/>
          </a:bodyPr>
          <a:lstStyle/>
          <a:p>
            <a:pPr algn="ctr" fontAlgn="base">
              <a:spcBef>
                <a:spcPct val="0"/>
              </a:spcBef>
              <a:spcAft>
                <a:spcPct val="0"/>
              </a:spcAft>
            </a:pPr>
            <a:r>
              <a:rPr lang="en-GB" b="1" dirty="0" smtClean="0">
                <a:solidFill>
                  <a:srgbClr val="4D4D4D"/>
                </a:solidFill>
              </a:rPr>
              <a:t>CRC tumour response</a:t>
            </a:r>
            <a:endParaRPr lang="en-GB" b="1" dirty="0">
              <a:solidFill>
                <a:srgbClr val="4D4D4D"/>
              </a:solidFill>
            </a:endParaRPr>
          </a:p>
        </p:txBody>
      </p:sp>
      <p:sp>
        <p:nvSpPr>
          <p:cNvPr id="25" name="TextBox 24"/>
          <p:cNvSpPr txBox="1"/>
          <p:nvPr/>
        </p:nvSpPr>
        <p:spPr>
          <a:xfrm>
            <a:off x="6802436" y="2192562"/>
            <a:ext cx="2052165" cy="1246495"/>
          </a:xfrm>
          <a:prstGeom prst="rect">
            <a:avLst/>
          </a:prstGeom>
          <a:noFill/>
        </p:spPr>
        <p:txBody>
          <a:bodyPr wrap="none" rtlCol="0">
            <a:spAutoFit/>
          </a:bodyPr>
          <a:lstStyle/>
          <a:p>
            <a:pPr fontAlgn="base">
              <a:lnSpc>
                <a:spcPts val="1800"/>
              </a:lnSpc>
              <a:spcBef>
                <a:spcPct val="0"/>
              </a:spcBef>
              <a:spcAft>
                <a:spcPct val="0"/>
              </a:spcAft>
            </a:pPr>
            <a:r>
              <a:rPr lang="en-GB" sz="1600" dirty="0" smtClean="0">
                <a:solidFill>
                  <a:srgbClr val="4D4D4D"/>
                </a:solidFill>
              </a:rPr>
              <a:t>PR</a:t>
            </a:r>
          </a:p>
          <a:p>
            <a:pPr fontAlgn="base">
              <a:lnSpc>
                <a:spcPts val="1800"/>
              </a:lnSpc>
              <a:spcBef>
                <a:spcPct val="0"/>
              </a:spcBef>
              <a:spcAft>
                <a:spcPct val="0"/>
              </a:spcAft>
            </a:pPr>
            <a:r>
              <a:rPr lang="en-GB" sz="1600" dirty="0" smtClean="0">
                <a:solidFill>
                  <a:srgbClr val="4D4D4D"/>
                </a:solidFill>
              </a:rPr>
              <a:t>Single time-point PR</a:t>
            </a:r>
          </a:p>
          <a:p>
            <a:pPr fontAlgn="base">
              <a:lnSpc>
                <a:spcPts val="1800"/>
              </a:lnSpc>
              <a:spcBef>
                <a:spcPct val="0"/>
              </a:spcBef>
              <a:spcAft>
                <a:spcPct val="0"/>
              </a:spcAft>
            </a:pPr>
            <a:r>
              <a:rPr lang="en-GB" sz="1600" dirty="0" smtClean="0">
                <a:solidFill>
                  <a:srgbClr val="4D4D4D"/>
                </a:solidFill>
              </a:rPr>
              <a:t>SD</a:t>
            </a:r>
          </a:p>
          <a:p>
            <a:pPr fontAlgn="base">
              <a:lnSpc>
                <a:spcPts val="1800"/>
              </a:lnSpc>
              <a:spcBef>
                <a:spcPct val="0"/>
              </a:spcBef>
              <a:spcAft>
                <a:spcPct val="0"/>
              </a:spcAft>
            </a:pPr>
            <a:r>
              <a:rPr lang="en-GB" sz="1600" dirty="0" smtClean="0">
                <a:solidFill>
                  <a:srgbClr val="4D4D4D"/>
                </a:solidFill>
              </a:rPr>
              <a:t>PD</a:t>
            </a:r>
          </a:p>
          <a:p>
            <a:pPr fontAlgn="base">
              <a:lnSpc>
                <a:spcPts val="1800"/>
              </a:lnSpc>
              <a:spcBef>
                <a:spcPct val="0"/>
              </a:spcBef>
              <a:spcAft>
                <a:spcPct val="0"/>
              </a:spcAft>
            </a:pPr>
            <a:r>
              <a:rPr lang="en-GB" sz="1600" dirty="0" smtClean="0">
                <a:solidFill>
                  <a:srgbClr val="4D4D4D"/>
                </a:solidFill>
              </a:rPr>
              <a:t>NE</a:t>
            </a:r>
            <a:endParaRPr lang="en-GB" sz="1600" dirty="0">
              <a:solidFill>
                <a:srgbClr val="4D4D4D"/>
              </a:solidFill>
            </a:endParaRPr>
          </a:p>
        </p:txBody>
      </p:sp>
      <p:sp>
        <p:nvSpPr>
          <p:cNvPr id="26" name="TextBox 25"/>
          <p:cNvSpPr txBox="1"/>
          <p:nvPr/>
        </p:nvSpPr>
        <p:spPr>
          <a:xfrm>
            <a:off x="6510865" y="1916832"/>
            <a:ext cx="1553630" cy="338554"/>
          </a:xfrm>
          <a:prstGeom prst="rect">
            <a:avLst/>
          </a:prstGeom>
          <a:noFill/>
        </p:spPr>
        <p:txBody>
          <a:bodyPr wrap="none" rtlCol="0">
            <a:spAutoFit/>
          </a:bodyPr>
          <a:lstStyle/>
          <a:p>
            <a:pPr fontAlgn="base">
              <a:spcBef>
                <a:spcPct val="0"/>
              </a:spcBef>
              <a:spcAft>
                <a:spcPct val="0"/>
              </a:spcAft>
            </a:pPr>
            <a:r>
              <a:rPr lang="en-GB" sz="1600" dirty="0" smtClean="0">
                <a:solidFill>
                  <a:srgbClr val="4D4D4D"/>
                </a:solidFill>
              </a:rPr>
              <a:t>Best response:</a:t>
            </a:r>
            <a:endParaRPr lang="en-GB" sz="1600" dirty="0">
              <a:solidFill>
                <a:srgbClr val="4D4D4D"/>
              </a:solidFill>
            </a:endParaRPr>
          </a:p>
        </p:txBody>
      </p:sp>
      <p:sp>
        <p:nvSpPr>
          <p:cNvPr id="27" name="TextBox 26"/>
          <p:cNvSpPr txBox="1"/>
          <p:nvPr/>
        </p:nvSpPr>
        <p:spPr>
          <a:xfrm>
            <a:off x="2853706" y="2023512"/>
            <a:ext cx="1489255" cy="523220"/>
          </a:xfrm>
          <a:prstGeom prst="rect">
            <a:avLst/>
          </a:prstGeom>
          <a:noFill/>
        </p:spPr>
        <p:txBody>
          <a:bodyPr wrap="none" rtlCol="0">
            <a:spAutoFit/>
          </a:bodyPr>
          <a:lstStyle/>
          <a:p>
            <a:pPr algn="ctr"/>
            <a:r>
              <a:rPr lang="en-GB" sz="1400" b="1" dirty="0" smtClean="0"/>
              <a:t>Nivolumab + </a:t>
            </a:r>
            <a:br>
              <a:rPr lang="en-GB" sz="1400" b="1" dirty="0" smtClean="0"/>
            </a:br>
            <a:r>
              <a:rPr lang="en-GB" sz="1400" b="1" dirty="0" smtClean="0"/>
              <a:t>varlilumab q2w</a:t>
            </a:r>
            <a:endParaRPr lang="en-GB" sz="1400" b="1" dirty="0"/>
          </a:p>
        </p:txBody>
      </p:sp>
      <p:sp>
        <p:nvSpPr>
          <p:cNvPr id="28" name="TextBox 27"/>
          <p:cNvSpPr txBox="1"/>
          <p:nvPr/>
        </p:nvSpPr>
        <p:spPr>
          <a:xfrm>
            <a:off x="1487551" y="2397588"/>
            <a:ext cx="1308371" cy="307777"/>
          </a:xfrm>
          <a:prstGeom prst="rect">
            <a:avLst/>
          </a:prstGeom>
          <a:noFill/>
        </p:spPr>
        <p:txBody>
          <a:bodyPr wrap="none" rtlCol="0">
            <a:spAutoFit/>
          </a:bodyPr>
          <a:lstStyle/>
          <a:p>
            <a:pPr algn="ctr"/>
            <a:r>
              <a:rPr lang="en-GB" sz="1400" b="1" dirty="0" smtClean="0"/>
              <a:t>0.1</a:t>
            </a:r>
            <a:r>
              <a:rPr lang="en-GB" sz="1400" b="1" dirty="0" smtClean="0">
                <a:latin typeface="Arial"/>
                <a:cs typeface="Arial"/>
              </a:rPr>
              <a:t>–10 mg/kg</a:t>
            </a:r>
            <a:endParaRPr lang="en-GB" sz="1400" b="1" dirty="0"/>
          </a:p>
        </p:txBody>
      </p:sp>
      <p:sp>
        <p:nvSpPr>
          <p:cNvPr id="29" name="TextBox 28"/>
          <p:cNvSpPr txBox="1"/>
          <p:nvPr/>
        </p:nvSpPr>
        <p:spPr>
          <a:xfrm>
            <a:off x="4534493" y="2397588"/>
            <a:ext cx="861134" cy="307777"/>
          </a:xfrm>
          <a:prstGeom prst="rect">
            <a:avLst/>
          </a:prstGeom>
          <a:noFill/>
        </p:spPr>
        <p:txBody>
          <a:bodyPr wrap="none" rtlCol="0">
            <a:spAutoFit/>
          </a:bodyPr>
          <a:lstStyle/>
          <a:p>
            <a:pPr algn="ctr"/>
            <a:r>
              <a:rPr lang="en-GB" sz="1400" b="1" dirty="0" smtClean="0"/>
              <a:t>3</a:t>
            </a:r>
            <a:r>
              <a:rPr lang="en-GB" sz="1400" b="1" dirty="0" smtClean="0">
                <a:latin typeface="Arial"/>
                <a:cs typeface="Arial"/>
              </a:rPr>
              <a:t> mg/kg</a:t>
            </a:r>
            <a:endParaRPr lang="en-GB" sz="1400" b="1" dirty="0"/>
          </a:p>
        </p:txBody>
      </p:sp>
      <p:sp>
        <p:nvSpPr>
          <p:cNvPr id="30" name="TextBox 29"/>
          <p:cNvSpPr txBox="1"/>
          <p:nvPr/>
        </p:nvSpPr>
        <p:spPr>
          <a:xfrm>
            <a:off x="428613" y="5573224"/>
            <a:ext cx="1359668" cy="738664"/>
          </a:xfrm>
          <a:prstGeom prst="rect">
            <a:avLst/>
          </a:prstGeom>
          <a:noFill/>
        </p:spPr>
        <p:txBody>
          <a:bodyPr wrap="none" rtlCol="0">
            <a:spAutoFit/>
          </a:bodyPr>
          <a:lstStyle/>
          <a:p>
            <a:pPr>
              <a:lnSpc>
                <a:spcPct val="150000"/>
              </a:lnSpc>
            </a:pPr>
            <a:r>
              <a:rPr lang="en-GB" sz="1400" b="1" dirty="0" smtClean="0">
                <a:solidFill>
                  <a:srgbClr val="000000"/>
                </a:solidFill>
              </a:rPr>
              <a:t>ORR, n/N (%):</a:t>
            </a:r>
          </a:p>
          <a:p>
            <a:pPr>
              <a:lnSpc>
                <a:spcPct val="150000"/>
              </a:lnSpc>
            </a:pPr>
            <a:r>
              <a:rPr lang="en-GB" sz="1400" b="1" dirty="0">
                <a:solidFill>
                  <a:srgbClr val="000000"/>
                </a:solidFill>
              </a:rPr>
              <a:t>DCR, </a:t>
            </a:r>
            <a:r>
              <a:rPr lang="en-GB" sz="1400" b="1" dirty="0" smtClean="0">
                <a:solidFill>
                  <a:srgbClr val="000000"/>
                </a:solidFill>
              </a:rPr>
              <a:t>n/N </a:t>
            </a:r>
            <a:r>
              <a:rPr lang="en-GB" sz="1400" b="1" dirty="0">
                <a:solidFill>
                  <a:srgbClr val="000000"/>
                </a:solidFill>
              </a:rPr>
              <a:t>(%):</a:t>
            </a:r>
          </a:p>
        </p:txBody>
      </p:sp>
      <p:sp>
        <p:nvSpPr>
          <p:cNvPr id="31" name="TextBox 30"/>
          <p:cNvSpPr txBox="1"/>
          <p:nvPr/>
        </p:nvSpPr>
        <p:spPr>
          <a:xfrm>
            <a:off x="1840383" y="5250059"/>
            <a:ext cx="899605" cy="1061829"/>
          </a:xfrm>
          <a:prstGeom prst="rect">
            <a:avLst/>
          </a:prstGeom>
          <a:noFill/>
        </p:spPr>
        <p:txBody>
          <a:bodyPr wrap="none" rtlCol="0">
            <a:spAutoFit/>
          </a:bodyPr>
          <a:lstStyle/>
          <a:p>
            <a:pPr>
              <a:lnSpc>
                <a:spcPct val="150000"/>
              </a:lnSpc>
            </a:pPr>
            <a:r>
              <a:rPr lang="en-GB" sz="1400" b="1" dirty="0" smtClean="0">
                <a:solidFill>
                  <a:srgbClr val="000000"/>
                </a:solidFill>
              </a:rPr>
              <a:t>Phase 1</a:t>
            </a:r>
            <a:br>
              <a:rPr lang="en-GB" sz="1400" b="1" dirty="0" smtClean="0">
                <a:solidFill>
                  <a:srgbClr val="000000"/>
                </a:solidFill>
              </a:rPr>
            </a:br>
            <a:r>
              <a:rPr lang="en-GB" sz="1400" dirty="0" smtClean="0">
                <a:solidFill>
                  <a:srgbClr val="000000"/>
                </a:solidFill>
              </a:rPr>
              <a:t>1/21 (5)</a:t>
            </a:r>
          </a:p>
          <a:p>
            <a:pPr>
              <a:lnSpc>
                <a:spcPct val="150000"/>
              </a:lnSpc>
            </a:pPr>
            <a:r>
              <a:rPr lang="en-GB" sz="1400" dirty="0" smtClean="0">
                <a:solidFill>
                  <a:srgbClr val="000000"/>
                </a:solidFill>
              </a:rPr>
              <a:t>4/21 (19)</a:t>
            </a:r>
            <a:endParaRPr lang="en-GB" sz="1400" dirty="0">
              <a:solidFill>
                <a:srgbClr val="000000"/>
              </a:solidFill>
            </a:endParaRPr>
          </a:p>
        </p:txBody>
      </p:sp>
      <p:sp>
        <p:nvSpPr>
          <p:cNvPr id="32" name="TextBox 31"/>
          <p:cNvSpPr txBox="1"/>
          <p:nvPr/>
        </p:nvSpPr>
        <p:spPr>
          <a:xfrm>
            <a:off x="4572000" y="5250059"/>
            <a:ext cx="899605" cy="1061829"/>
          </a:xfrm>
          <a:prstGeom prst="rect">
            <a:avLst/>
          </a:prstGeom>
          <a:noFill/>
        </p:spPr>
        <p:txBody>
          <a:bodyPr wrap="none" rtlCol="0">
            <a:spAutoFit/>
          </a:bodyPr>
          <a:lstStyle/>
          <a:p>
            <a:pPr>
              <a:lnSpc>
                <a:spcPct val="150000"/>
              </a:lnSpc>
            </a:pPr>
            <a:r>
              <a:rPr lang="en-GB" sz="1400" b="1" dirty="0" smtClean="0">
                <a:solidFill>
                  <a:srgbClr val="000000"/>
                </a:solidFill>
              </a:rPr>
              <a:t>Phase 2</a:t>
            </a:r>
            <a:br>
              <a:rPr lang="en-GB" sz="1400" b="1" dirty="0" smtClean="0">
                <a:solidFill>
                  <a:srgbClr val="000000"/>
                </a:solidFill>
              </a:rPr>
            </a:br>
            <a:r>
              <a:rPr lang="en-GB" sz="1400" dirty="0" smtClean="0">
                <a:solidFill>
                  <a:srgbClr val="000000"/>
                </a:solidFill>
              </a:rPr>
              <a:t>1/20 (5)</a:t>
            </a:r>
          </a:p>
          <a:p>
            <a:pPr>
              <a:lnSpc>
                <a:spcPct val="150000"/>
              </a:lnSpc>
            </a:pPr>
            <a:r>
              <a:rPr lang="en-GB" sz="1400" dirty="0" smtClean="0">
                <a:solidFill>
                  <a:srgbClr val="000000"/>
                </a:solidFill>
              </a:rPr>
              <a:t>4/20 (20)</a:t>
            </a:r>
            <a:endParaRPr lang="en-GB" sz="1400" dirty="0">
              <a:solidFill>
                <a:srgbClr val="000000"/>
              </a:solidFill>
            </a:endParaRPr>
          </a:p>
        </p:txBody>
      </p:sp>
      <p:grpSp>
        <p:nvGrpSpPr>
          <p:cNvPr id="33" name="Group 32"/>
          <p:cNvGrpSpPr/>
          <p:nvPr/>
        </p:nvGrpSpPr>
        <p:grpSpPr>
          <a:xfrm>
            <a:off x="397592" y="2686104"/>
            <a:ext cx="5803176" cy="2510705"/>
            <a:chOff x="2366856" y="2207853"/>
            <a:chExt cx="5774285" cy="2315489"/>
          </a:xfrm>
        </p:grpSpPr>
        <p:grpSp>
          <p:nvGrpSpPr>
            <p:cNvPr id="34" name="Group 33"/>
            <p:cNvGrpSpPr/>
            <p:nvPr/>
          </p:nvGrpSpPr>
          <p:grpSpPr>
            <a:xfrm>
              <a:off x="2972561" y="2328769"/>
              <a:ext cx="5168580" cy="2085015"/>
              <a:chOff x="2291341" y="1964769"/>
              <a:chExt cx="6556573" cy="3950922"/>
            </a:xfrm>
          </p:grpSpPr>
          <p:cxnSp>
            <p:nvCxnSpPr>
              <p:cNvPr id="45" name="Straight Connector 44"/>
              <p:cNvCxnSpPr/>
              <p:nvPr/>
            </p:nvCxnSpPr>
            <p:spPr>
              <a:xfrm>
                <a:off x="2401643" y="1964769"/>
                <a:ext cx="0" cy="395092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91341" y="2456953"/>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91341" y="2951246"/>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91341" y="3445539"/>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91341" y="4434125"/>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91341" y="4928418"/>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91341" y="5422711"/>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91341" y="5899752"/>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91341" y="1982370"/>
                <a:ext cx="11030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91341" y="3939833"/>
                <a:ext cx="6556573" cy="451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16200000">
              <a:off x="1684026" y="3233256"/>
              <a:ext cx="1641279" cy="275620"/>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Maximum shrinkage, %</a:t>
              </a:r>
              <a:endParaRPr lang="en-GB" sz="1200" dirty="0">
                <a:solidFill>
                  <a:srgbClr val="000000"/>
                </a:solidFill>
                <a:latin typeface="Arial" panose="020B0604020202020204" pitchFamily="34" charset="0"/>
                <a:cs typeface="Arial" panose="020B0604020202020204" pitchFamily="34" charset="0"/>
              </a:endParaRPr>
            </a:p>
          </p:txBody>
        </p:sp>
        <p:sp>
          <p:nvSpPr>
            <p:cNvPr id="36" name="TextBox 35"/>
            <p:cNvSpPr txBox="1"/>
            <p:nvPr/>
          </p:nvSpPr>
          <p:spPr>
            <a:xfrm>
              <a:off x="2574688" y="2207853"/>
              <a:ext cx="437356"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37" name="TextBox 36"/>
            <p:cNvSpPr txBox="1"/>
            <p:nvPr/>
          </p:nvSpPr>
          <p:spPr>
            <a:xfrm>
              <a:off x="2659225" y="2468578"/>
              <a:ext cx="352819"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75</a:t>
              </a:r>
              <a:endParaRPr lang="en-GB" sz="1200" dirty="0">
                <a:solidFill>
                  <a:srgbClr val="000000"/>
                </a:solidFill>
                <a:latin typeface="Arial" panose="020B0604020202020204" pitchFamily="34" charset="0"/>
                <a:cs typeface="Arial" panose="020B0604020202020204" pitchFamily="34" charset="0"/>
              </a:endParaRPr>
            </a:p>
          </p:txBody>
        </p:sp>
        <p:sp>
          <p:nvSpPr>
            <p:cNvPr id="38" name="TextBox 37"/>
            <p:cNvSpPr txBox="1"/>
            <p:nvPr/>
          </p:nvSpPr>
          <p:spPr>
            <a:xfrm>
              <a:off x="2659225" y="2716460"/>
              <a:ext cx="352819"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50</a:t>
              </a:r>
              <a:endParaRPr lang="en-GB" sz="1200"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2659225" y="2974422"/>
              <a:ext cx="352819"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25</a:t>
              </a:r>
              <a:endParaRPr lang="en-GB" sz="1200" dirty="0">
                <a:solidFill>
                  <a:srgbClr val="000000"/>
                </a:solidFill>
                <a:latin typeface="Arial" panose="020B0604020202020204" pitchFamily="34" charset="0"/>
                <a:cs typeface="Arial" panose="020B0604020202020204" pitchFamily="34" charset="0"/>
              </a:endParaRPr>
            </a:p>
          </p:txBody>
        </p:sp>
        <p:sp>
          <p:nvSpPr>
            <p:cNvPr id="40" name="TextBox 39"/>
            <p:cNvSpPr txBox="1"/>
            <p:nvPr/>
          </p:nvSpPr>
          <p:spPr>
            <a:xfrm>
              <a:off x="2743760" y="3241487"/>
              <a:ext cx="268284"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41" name="TextBox 40"/>
            <p:cNvSpPr txBox="1"/>
            <p:nvPr/>
          </p:nvSpPr>
          <p:spPr>
            <a:xfrm>
              <a:off x="2574688" y="3498366"/>
              <a:ext cx="437356"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–25</a:t>
              </a:r>
              <a:endParaRPr lang="en-GB" sz="1200" dirty="0">
                <a:solidFill>
                  <a:srgbClr val="000000"/>
                </a:solidFill>
                <a:latin typeface="Arial" panose="020B0604020202020204" pitchFamily="34" charset="0"/>
                <a:cs typeface="Arial" panose="020B0604020202020204" pitchFamily="34" charset="0"/>
              </a:endParaRPr>
            </a:p>
          </p:txBody>
        </p:sp>
        <p:sp>
          <p:nvSpPr>
            <p:cNvPr id="42" name="TextBox 41"/>
            <p:cNvSpPr txBox="1"/>
            <p:nvPr/>
          </p:nvSpPr>
          <p:spPr>
            <a:xfrm>
              <a:off x="2574688" y="3759423"/>
              <a:ext cx="437356"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–50</a:t>
              </a:r>
              <a:endParaRPr lang="en-GB" sz="1200" dirty="0">
                <a:solidFill>
                  <a:srgbClr val="000000"/>
                </a:solidFill>
                <a:latin typeface="Arial" panose="020B0604020202020204" pitchFamily="34" charset="0"/>
                <a:cs typeface="Arial" panose="020B0604020202020204" pitchFamily="34" charset="0"/>
              </a:endParaRPr>
            </a:p>
          </p:txBody>
        </p:sp>
        <p:sp>
          <p:nvSpPr>
            <p:cNvPr id="43" name="TextBox 42"/>
            <p:cNvSpPr txBox="1"/>
            <p:nvPr/>
          </p:nvSpPr>
          <p:spPr>
            <a:xfrm>
              <a:off x="2574688" y="4025034"/>
              <a:ext cx="437356"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–75</a:t>
              </a:r>
              <a:endParaRPr lang="en-GB" sz="1200"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2490151" y="4267881"/>
              <a:ext cx="521892" cy="255461"/>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grpSp>
      <p:sp>
        <p:nvSpPr>
          <p:cNvPr id="55" name="Rectangle 54"/>
          <p:cNvSpPr/>
          <p:nvPr/>
        </p:nvSpPr>
        <p:spPr>
          <a:xfrm rot="10800000">
            <a:off x="3278851" y="3929609"/>
            <a:ext cx="126263"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p:cNvSpPr/>
          <p:nvPr/>
        </p:nvSpPr>
        <p:spPr>
          <a:xfrm rot="10800000">
            <a:off x="3131213" y="3929609"/>
            <a:ext cx="126263" cy="1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rot="10800000">
            <a:off x="2990718" y="3918809"/>
            <a:ext cx="126263"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ectangle 57"/>
          <p:cNvSpPr/>
          <p:nvPr/>
        </p:nvSpPr>
        <p:spPr>
          <a:xfrm rot="10800000">
            <a:off x="2850223" y="3904409"/>
            <a:ext cx="126263"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ectangle 58"/>
          <p:cNvSpPr/>
          <p:nvPr/>
        </p:nvSpPr>
        <p:spPr>
          <a:xfrm rot="10800000">
            <a:off x="2709728" y="3839609"/>
            <a:ext cx="126263"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ectangle 59"/>
          <p:cNvSpPr/>
          <p:nvPr/>
        </p:nvSpPr>
        <p:spPr>
          <a:xfrm rot="10800000">
            <a:off x="2564471" y="3803609"/>
            <a:ext cx="126263" cy="1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rot="10800000">
            <a:off x="2419214" y="3767609"/>
            <a:ext cx="126263" cy="18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Rectangle 61"/>
          <p:cNvSpPr/>
          <p:nvPr/>
        </p:nvSpPr>
        <p:spPr>
          <a:xfrm rot="10800000">
            <a:off x="2273957" y="3760409"/>
            <a:ext cx="126263" cy="1872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p:cNvSpPr/>
          <p:nvPr/>
        </p:nvSpPr>
        <p:spPr>
          <a:xfrm rot="10800000">
            <a:off x="2128700" y="3749609"/>
            <a:ext cx="126263" cy="19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p:cNvSpPr/>
          <p:nvPr/>
        </p:nvSpPr>
        <p:spPr>
          <a:xfrm rot="10800000">
            <a:off x="1983443" y="3677609"/>
            <a:ext cx="126263" cy="27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Rectangle 64"/>
          <p:cNvSpPr/>
          <p:nvPr/>
        </p:nvSpPr>
        <p:spPr>
          <a:xfrm rot="10800000">
            <a:off x="1838186" y="3623609"/>
            <a:ext cx="126263" cy="32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Rectangle 65"/>
          <p:cNvSpPr/>
          <p:nvPr/>
        </p:nvSpPr>
        <p:spPr>
          <a:xfrm rot="10800000">
            <a:off x="1692929" y="3587610"/>
            <a:ext cx="126263" cy="36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Rectangle 66"/>
          <p:cNvSpPr/>
          <p:nvPr/>
        </p:nvSpPr>
        <p:spPr>
          <a:xfrm rot="10800000">
            <a:off x="1547672" y="3353610"/>
            <a:ext cx="126263" cy="59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67"/>
          <p:cNvSpPr/>
          <p:nvPr/>
        </p:nvSpPr>
        <p:spPr>
          <a:xfrm rot="10800000">
            <a:off x="1402415" y="3137610"/>
            <a:ext cx="126263" cy="81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p:cNvSpPr/>
          <p:nvPr/>
        </p:nvSpPr>
        <p:spPr>
          <a:xfrm rot="10800000">
            <a:off x="1257158" y="3101610"/>
            <a:ext cx="126263" cy="84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69"/>
          <p:cNvSpPr/>
          <p:nvPr/>
        </p:nvSpPr>
        <p:spPr>
          <a:xfrm rot="10800000">
            <a:off x="1111901" y="2633610"/>
            <a:ext cx="126263" cy="131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TextBox 70"/>
          <p:cNvSpPr txBox="1"/>
          <p:nvPr/>
        </p:nvSpPr>
        <p:spPr>
          <a:xfrm>
            <a:off x="1906948" y="3429067"/>
            <a:ext cx="284052" cy="307777"/>
          </a:xfrm>
          <a:prstGeom prst="rect">
            <a:avLst/>
          </a:prstGeom>
          <a:noFill/>
        </p:spPr>
        <p:txBody>
          <a:bodyPr wrap="none" rtlCol="0">
            <a:spAutoFit/>
          </a:bodyPr>
          <a:lstStyle/>
          <a:p>
            <a:pPr algn="ctr"/>
            <a:r>
              <a:rPr lang="en-GB" sz="1400" b="1" dirty="0" smtClean="0">
                <a:solidFill>
                  <a:srgbClr val="000000"/>
                </a:solidFill>
              </a:rPr>
              <a:t>3</a:t>
            </a:r>
            <a:endParaRPr lang="en-GB" sz="1400" b="1" dirty="0">
              <a:solidFill>
                <a:srgbClr val="000000"/>
              </a:solidFill>
            </a:endParaRPr>
          </a:p>
        </p:txBody>
      </p:sp>
      <p:sp>
        <p:nvSpPr>
          <p:cNvPr id="72" name="Rectangle 71"/>
          <p:cNvSpPr/>
          <p:nvPr/>
        </p:nvSpPr>
        <p:spPr>
          <a:xfrm>
            <a:off x="3400483" y="3954909"/>
            <a:ext cx="126263" cy="10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TextBox 72"/>
          <p:cNvSpPr txBox="1"/>
          <p:nvPr/>
        </p:nvSpPr>
        <p:spPr>
          <a:xfrm>
            <a:off x="2067564" y="4549583"/>
            <a:ext cx="1284326" cy="461665"/>
          </a:xfrm>
          <a:prstGeom prst="rect">
            <a:avLst/>
          </a:prstGeom>
          <a:noFill/>
        </p:spPr>
        <p:txBody>
          <a:bodyPr wrap="none" rtlCol="0">
            <a:spAutoFit/>
          </a:bodyPr>
          <a:lstStyle/>
          <a:p>
            <a:pPr algn="r"/>
            <a:r>
              <a:rPr lang="en-GB" sz="1200" dirty="0" smtClean="0"/>
              <a:t>*MMR-proficient</a:t>
            </a:r>
            <a:br>
              <a:rPr lang="en-GB" sz="1200" dirty="0" smtClean="0"/>
            </a:br>
            <a:r>
              <a:rPr lang="en-GB" sz="1200" dirty="0" smtClean="0"/>
              <a:t>1 mg/kg</a:t>
            </a:r>
            <a:endParaRPr lang="en-GB" sz="1200" dirty="0"/>
          </a:p>
        </p:txBody>
      </p:sp>
      <p:sp>
        <p:nvSpPr>
          <p:cNvPr id="74" name="Rectangle 73"/>
          <p:cNvSpPr/>
          <p:nvPr/>
        </p:nvSpPr>
        <p:spPr>
          <a:xfrm>
            <a:off x="1139033" y="256268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p:cNvSpPr/>
          <p:nvPr/>
        </p:nvSpPr>
        <p:spPr>
          <a:xfrm>
            <a:off x="1284289" y="30275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Rectangle 75"/>
          <p:cNvSpPr/>
          <p:nvPr/>
        </p:nvSpPr>
        <p:spPr>
          <a:xfrm>
            <a:off x="1425735" y="307703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p:cNvSpPr/>
          <p:nvPr/>
        </p:nvSpPr>
        <p:spPr>
          <a:xfrm>
            <a:off x="1719581" y="351518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Rectangle 77"/>
          <p:cNvSpPr/>
          <p:nvPr/>
        </p:nvSpPr>
        <p:spPr>
          <a:xfrm>
            <a:off x="1861027" y="356471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Rectangle 78"/>
          <p:cNvSpPr/>
          <p:nvPr/>
        </p:nvSpPr>
        <p:spPr>
          <a:xfrm>
            <a:off x="2151063" y="36752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79"/>
          <p:cNvSpPr/>
          <p:nvPr/>
        </p:nvSpPr>
        <p:spPr>
          <a:xfrm>
            <a:off x="2296319" y="368663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p:cNvSpPr/>
          <p:nvPr/>
        </p:nvSpPr>
        <p:spPr>
          <a:xfrm>
            <a:off x="2441575" y="370949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Rectangle 81"/>
          <p:cNvSpPr/>
          <p:nvPr/>
        </p:nvSpPr>
        <p:spPr>
          <a:xfrm>
            <a:off x="2586831" y="372854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p:cNvSpPr/>
          <p:nvPr/>
        </p:nvSpPr>
        <p:spPr>
          <a:xfrm>
            <a:off x="2732087" y="376664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p:cNvSpPr/>
          <p:nvPr/>
        </p:nvSpPr>
        <p:spPr>
          <a:xfrm>
            <a:off x="2877343" y="381617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p:cNvSpPr/>
          <p:nvPr/>
        </p:nvSpPr>
        <p:spPr>
          <a:xfrm>
            <a:off x="3022599" y="38657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p:cNvSpPr/>
          <p:nvPr/>
        </p:nvSpPr>
        <p:spPr>
          <a:xfrm>
            <a:off x="3442175" y="387332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7" name="Straight Connector 86"/>
          <p:cNvCxnSpPr/>
          <p:nvPr/>
        </p:nvCxnSpPr>
        <p:spPr>
          <a:xfrm>
            <a:off x="3544655" y="2598685"/>
            <a:ext cx="0" cy="2484000"/>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rot="10800000">
            <a:off x="5726975" y="3912679"/>
            <a:ext cx="126263" cy="3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88"/>
          <p:cNvSpPr/>
          <p:nvPr/>
        </p:nvSpPr>
        <p:spPr>
          <a:xfrm rot="10800000">
            <a:off x="5579337" y="3898279"/>
            <a:ext cx="126263" cy="504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Rectangle 89"/>
          <p:cNvSpPr/>
          <p:nvPr/>
        </p:nvSpPr>
        <p:spPr>
          <a:xfrm rot="10800000">
            <a:off x="5438842" y="3822679"/>
            <a:ext cx="126263" cy="12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ectangle 90"/>
          <p:cNvSpPr/>
          <p:nvPr/>
        </p:nvSpPr>
        <p:spPr>
          <a:xfrm rot="10800000">
            <a:off x="5298347" y="3804679"/>
            <a:ext cx="126263" cy="14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ectangle 91"/>
          <p:cNvSpPr/>
          <p:nvPr/>
        </p:nvSpPr>
        <p:spPr>
          <a:xfrm rot="10800000">
            <a:off x="5157852" y="3775879"/>
            <a:ext cx="126263" cy="17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92"/>
          <p:cNvSpPr/>
          <p:nvPr/>
        </p:nvSpPr>
        <p:spPr>
          <a:xfrm rot="10800000">
            <a:off x="5012595" y="3768679"/>
            <a:ext cx="126263"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Rectangle 93"/>
          <p:cNvSpPr/>
          <p:nvPr/>
        </p:nvSpPr>
        <p:spPr>
          <a:xfrm rot="10800000">
            <a:off x="4867338" y="3732679"/>
            <a:ext cx="126263" cy="21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94"/>
          <p:cNvSpPr/>
          <p:nvPr/>
        </p:nvSpPr>
        <p:spPr>
          <a:xfrm rot="10800000">
            <a:off x="4722081" y="3660679"/>
            <a:ext cx="126263" cy="28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p:cNvSpPr/>
          <p:nvPr/>
        </p:nvSpPr>
        <p:spPr>
          <a:xfrm rot="10800000">
            <a:off x="4576824" y="3660679"/>
            <a:ext cx="126263" cy="28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Rectangle 96"/>
          <p:cNvSpPr/>
          <p:nvPr/>
        </p:nvSpPr>
        <p:spPr>
          <a:xfrm rot="10800000">
            <a:off x="4431567" y="3516679"/>
            <a:ext cx="126263" cy="432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Rectangle 97"/>
          <p:cNvSpPr/>
          <p:nvPr/>
        </p:nvSpPr>
        <p:spPr>
          <a:xfrm rot="10800000">
            <a:off x="4286310" y="3498679"/>
            <a:ext cx="126263" cy="450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Rectangle 98"/>
          <p:cNvSpPr/>
          <p:nvPr/>
        </p:nvSpPr>
        <p:spPr>
          <a:xfrm rot="10800000">
            <a:off x="4141053" y="3444680"/>
            <a:ext cx="126263" cy="504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Rectangle 99"/>
          <p:cNvSpPr/>
          <p:nvPr/>
        </p:nvSpPr>
        <p:spPr>
          <a:xfrm rot="10800000">
            <a:off x="3995796" y="3426680"/>
            <a:ext cx="126263" cy="522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100"/>
          <p:cNvSpPr/>
          <p:nvPr/>
        </p:nvSpPr>
        <p:spPr>
          <a:xfrm rot="10800000">
            <a:off x="3850539" y="3372680"/>
            <a:ext cx="126263" cy="576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Rectangle 101"/>
          <p:cNvSpPr/>
          <p:nvPr/>
        </p:nvSpPr>
        <p:spPr>
          <a:xfrm rot="10800000">
            <a:off x="3705282" y="3300680"/>
            <a:ext cx="126263" cy="64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102"/>
          <p:cNvSpPr/>
          <p:nvPr/>
        </p:nvSpPr>
        <p:spPr>
          <a:xfrm rot="10800000">
            <a:off x="3560025" y="3120680"/>
            <a:ext cx="126263" cy="82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p:cNvSpPr/>
          <p:nvPr/>
        </p:nvSpPr>
        <p:spPr>
          <a:xfrm>
            <a:off x="6039303" y="3955979"/>
            <a:ext cx="126263" cy="61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p:cNvSpPr/>
          <p:nvPr/>
        </p:nvSpPr>
        <p:spPr>
          <a:xfrm flipV="1">
            <a:off x="5879375" y="3955979"/>
            <a:ext cx="126263" cy="3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6" name="Straight Arrow Connector 105"/>
          <p:cNvCxnSpPr/>
          <p:nvPr/>
        </p:nvCxnSpPr>
        <p:spPr>
          <a:xfrm flipH="1">
            <a:off x="6102434" y="4513989"/>
            <a:ext cx="1" cy="16654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197477" y="4355133"/>
            <a:ext cx="790601" cy="276999"/>
          </a:xfrm>
          <a:prstGeom prst="rect">
            <a:avLst/>
          </a:prstGeom>
          <a:noFill/>
        </p:spPr>
        <p:txBody>
          <a:bodyPr wrap="none" rtlCol="0">
            <a:spAutoFit/>
          </a:bodyPr>
          <a:lstStyle/>
          <a:p>
            <a:pPr algn="r"/>
            <a:r>
              <a:rPr lang="en-GB" sz="1200" dirty="0" smtClean="0"/>
              <a:t>MSI high</a:t>
            </a:r>
            <a:endParaRPr lang="en-GB" sz="1200" dirty="0"/>
          </a:p>
        </p:txBody>
      </p:sp>
      <p:sp>
        <p:nvSpPr>
          <p:cNvPr id="108" name="Rectangle 107"/>
          <p:cNvSpPr/>
          <p:nvPr/>
        </p:nvSpPr>
        <p:spPr>
          <a:xfrm>
            <a:off x="3597942" y="303983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TextBox 108"/>
          <p:cNvSpPr txBox="1"/>
          <p:nvPr/>
        </p:nvSpPr>
        <p:spPr>
          <a:xfrm>
            <a:off x="4795475" y="3482301"/>
            <a:ext cx="284052" cy="307777"/>
          </a:xfrm>
          <a:prstGeom prst="rect">
            <a:avLst/>
          </a:prstGeom>
          <a:noFill/>
        </p:spPr>
        <p:txBody>
          <a:bodyPr wrap="none" rtlCol="0">
            <a:spAutoFit/>
          </a:bodyPr>
          <a:lstStyle/>
          <a:p>
            <a:pPr algn="ctr"/>
            <a:r>
              <a:rPr lang="en-GB" sz="1400" b="1" dirty="0" smtClean="0">
                <a:solidFill>
                  <a:srgbClr val="000000"/>
                </a:solidFill>
              </a:rPr>
              <a:t>2</a:t>
            </a:r>
            <a:endParaRPr lang="en-GB" sz="1400" b="1" dirty="0">
              <a:solidFill>
                <a:srgbClr val="000000"/>
              </a:solidFill>
            </a:endParaRPr>
          </a:p>
        </p:txBody>
      </p:sp>
      <p:sp>
        <p:nvSpPr>
          <p:cNvPr id="110" name="TextBox 109"/>
          <p:cNvSpPr txBox="1"/>
          <p:nvPr/>
        </p:nvSpPr>
        <p:spPr>
          <a:xfrm>
            <a:off x="5767481" y="3696680"/>
            <a:ext cx="383438" cy="307777"/>
          </a:xfrm>
          <a:prstGeom prst="rect">
            <a:avLst/>
          </a:prstGeom>
          <a:noFill/>
        </p:spPr>
        <p:txBody>
          <a:bodyPr wrap="none" rtlCol="0">
            <a:spAutoFit/>
          </a:bodyPr>
          <a:lstStyle/>
          <a:p>
            <a:pPr algn="ctr"/>
            <a:r>
              <a:rPr lang="en-GB" sz="1400" b="1" dirty="0" smtClean="0">
                <a:solidFill>
                  <a:srgbClr val="000000"/>
                </a:solidFill>
              </a:rPr>
              <a:t>70</a:t>
            </a:r>
            <a:endParaRPr lang="en-GB" sz="1400" b="1" dirty="0">
              <a:solidFill>
                <a:srgbClr val="000000"/>
              </a:solidFill>
            </a:endParaRPr>
          </a:p>
        </p:txBody>
      </p:sp>
      <p:sp>
        <p:nvSpPr>
          <p:cNvPr id="111" name="Rectangle 110"/>
          <p:cNvSpPr/>
          <p:nvPr/>
        </p:nvSpPr>
        <p:spPr>
          <a:xfrm>
            <a:off x="3738802" y="322973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Rectangle 111"/>
          <p:cNvSpPr/>
          <p:nvPr/>
        </p:nvSpPr>
        <p:spPr>
          <a:xfrm>
            <a:off x="3882547" y="332155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p:cNvSpPr/>
          <p:nvPr/>
        </p:nvSpPr>
        <p:spPr>
          <a:xfrm>
            <a:off x="4026292" y="33672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p:cNvSpPr/>
          <p:nvPr/>
        </p:nvSpPr>
        <p:spPr>
          <a:xfrm>
            <a:off x="4170037" y="338689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p:cNvSpPr/>
          <p:nvPr/>
        </p:nvSpPr>
        <p:spPr>
          <a:xfrm>
            <a:off x="4319552" y="34412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115"/>
          <p:cNvSpPr/>
          <p:nvPr/>
        </p:nvSpPr>
        <p:spPr>
          <a:xfrm>
            <a:off x="4469067" y="346378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p:cNvSpPr/>
          <p:nvPr/>
        </p:nvSpPr>
        <p:spPr>
          <a:xfrm>
            <a:off x="4607042" y="359598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p:cNvSpPr/>
          <p:nvPr/>
        </p:nvSpPr>
        <p:spPr>
          <a:xfrm>
            <a:off x="4747902" y="360125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p:cNvSpPr/>
          <p:nvPr/>
        </p:nvSpPr>
        <p:spPr>
          <a:xfrm>
            <a:off x="5041667" y="370172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119"/>
          <p:cNvSpPr/>
          <p:nvPr/>
        </p:nvSpPr>
        <p:spPr>
          <a:xfrm>
            <a:off x="5188297" y="371564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p:cNvSpPr/>
          <p:nvPr/>
        </p:nvSpPr>
        <p:spPr>
          <a:xfrm>
            <a:off x="5334927" y="374110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Rectangle 121"/>
          <p:cNvSpPr/>
          <p:nvPr/>
        </p:nvSpPr>
        <p:spPr>
          <a:xfrm>
            <a:off x="5481557" y="375790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122"/>
          <p:cNvSpPr/>
          <p:nvPr/>
        </p:nvSpPr>
        <p:spPr>
          <a:xfrm>
            <a:off x="5616647" y="383241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Rectangle 123"/>
          <p:cNvSpPr/>
          <p:nvPr/>
        </p:nvSpPr>
        <p:spPr>
          <a:xfrm>
            <a:off x="5757507" y="3863640"/>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Rectangle 124"/>
          <p:cNvSpPr/>
          <p:nvPr/>
        </p:nvSpPr>
        <p:spPr>
          <a:xfrm>
            <a:off x="6059927" y="3874675"/>
            <a:ext cx="72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6" name="Straight Arrow Connector 125"/>
          <p:cNvCxnSpPr/>
          <p:nvPr/>
        </p:nvCxnSpPr>
        <p:spPr>
          <a:xfrm flipH="1">
            <a:off x="3463614" y="4980329"/>
            <a:ext cx="1" cy="16654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84455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3001</a:t>
            </a:r>
            <a:r>
              <a:rPr lang="en-GB" dirty="0"/>
              <a:t>: Anti-CD27 agonist antibody varlilumab (</a:t>
            </a:r>
            <a:r>
              <a:rPr lang="en-GB" dirty="0" err="1"/>
              <a:t>varli</a:t>
            </a:r>
            <a:r>
              <a:rPr lang="en-GB" dirty="0"/>
              <a:t>) with nivolumab (</a:t>
            </a:r>
            <a:r>
              <a:rPr lang="en-GB" dirty="0" err="1"/>
              <a:t>nivo</a:t>
            </a:r>
            <a:r>
              <a:rPr lang="en-GB" dirty="0"/>
              <a:t>) for colorectal (CRC) and ovarian (OVA) cancer: Phase (</a:t>
            </a:r>
            <a:r>
              <a:rPr lang="en-GB" dirty="0" err="1"/>
              <a:t>Ph</a:t>
            </a:r>
            <a:r>
              <a:rPr lang="en-GB" dirty="0"/>
              <a:t>) 1/2 clinical trial </a:t>
            </a:r>
            <a:r>
              <a:rPr lang="en-GB" dirty="0" smtClean="0"/>
              <a:t>results – Sanborn RE,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b="1" dirty="0"/>
          </a:p>
          <a:p>
            <a:pPr marL="0" indent="0">
              <a:buNone/>
            </a:pPr>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r>
              <a:rPr lang="en-GB" dirty="0" smtClean="0"/>
              <a:t>No evidence of additional toxicity for combination therapy</a:t>
            </a:r>
          </a:p>
          <a:p>
            <a:r>
              <a:rPr lang="en-GB" dirty="0" smtClean="0"/>
              <a:t>Toxicity profile similar across varlilumab dosing regimens</a:t>
            </a:r>
            <a:endParaRPr lang="en-GB" b="1" dirty="0"/>
          </a:p>
          <a:p>
            <a:pPr marL="0" indent="0">
              <a:spcBef>
                <a:spcPts val="600"/>
              </a:spcBef>
              <a:buNone/>
            </a:pPr>
            <a:r>
              <a:rPr lang="en-GB" b="1" dirty="0" smtClean="0"/>
              <a:t>Conclusions</a:t>
            </a:r>
          </a:p>
          <a:p>
            <a:r>
              <a:rPr lang="en-GB" b="1" dirty="0" smtClean="0"/>
              <a:t>Most tumours were PD-L1 negative or low </a:t>
            </a:r>
            <a:r>
              <a:rPr lang="en-GB" b="1" dirty="0"/>
              <a:t>and low </a:t>
            </a:r>
            <a:r>
              <a:rPr lang="en-GB" b="1" dirty="0" smtClean="0"/>
              <a:t>TIL*</a:t>
            </a:r>
          </a:p>
          <a:p>
            <a:pPr lvl="1"/>
            <a:r>
              <a:rPr lang="en-GB" b="1" dirty="0" smtClean="0"/>
              <a:t>Therefore, low expectation of response </a:t>
            </a:r>
            <a:r>
              <a:rPr lang="en-GB" b="1" dirty="0"/>
              <a:t>to </a:t>
            </a:r>
            <a:r>
              <a:rPr lang="en-GB" b="1" dirty="0" smtClean="0"/>
              <a:t>checkpoint </a:t>
            </a:r>
            <a:r>
              <a:rPr lang="en-GB" b="1" dirty="0"/>
              <a:t>inhibition monotherapy </a:t>
            </a:r>
          </a:p>
          <a:p>
            <a:r>
              <a:rPr lang="en-GB" b="1" dirty="0" smtClean="0"/>
              <a:t>Varlilumab 3 mg/kg appeared to </a:t>
            </a:r>
            <a:r>
              <a:rPr lang="en-GB" b="1" dirty="0"/>
              <a:t>have </a:t>
            </a:r>
            <a:r>
              <a:rPr lang="en-GB" b="1" dirty="0" smtClean="0"/>
              <a:t>better </a:t>
            </a:r>
            <a:r>
              <a:rPr lang="en-GB" b="1" dirty="0"/>
              <a:t>clinical activity </a:t>
            </a:r>
            <a:r>
              <a:rPr lang="en-GB" b="1" dirty="0" smtClean="0"/>
              <a:t>vs. </a:t>
            </a:r>
            <a:r>
              <a:rPr lang="en-GB" b="1" dirty="0"/>
              <a:t>other </a:t>
            </a:r>
            <a:r>
              <a:rPr lang="en-GB" b="1" dirty="0" smtClean="0"/>
              <a:t>doses*</a:t>
            </a:r>
            <a:endParaRPr lang="en-GB" b="1" dirty="0"/>
          </a:p>
          <a:p>
            <a:r>
              <a:rPr lang="en-GB" b="1" dirty="0" smtClean="0"/>
              <a:t>In patients with CRC</a:t>
            </a:r>
            <a:r>
              <a:rPr lang="en-GB" b="1" dirty="0"/>
              <a:t>, </a:t>
            </a:r>
            <a:r>
              <a:rPr lang="en-GB" b="1" dirty="0" smtClean="0"/>
              <a:t>durable </a:t>
            </a:r>
            <a:r>
              <a:rPr lang="en-GB" b="1" dirty="0"/>
              <a:t>clinical responses were </a:t>
            </a:r>
            <a:r>
              <a:rPr lang="en-GB" b="1" dirty="0" smtClean="0"/>
              <a:t>seen </a:t>
            </a:r>
            <a:r>
              <a:rPr lang="en-GB" b="1" dirty="0"/>
              <a:t>in a patient with </a:t>
            </a:r>
            <a:r>
              <a:rPr lang="en-GB" b="1" dirty="0" smtClean="0"/>
              <a:t>MSI-high tumour </a:t>
            </a:r>
            <a:r>
              <a:rPr lang="en-GB" b="1" dirty="0"/>
              <a:t>and one with a high mutational </a:t>
            </a:r>
            <a:r>
              <a:rPr lang="en-GB" b="1" dirty="0" smtClean="0"/>
              <a:t>burden</a:t>
            </a:r>
          </a:p>
          <a:p>
            <a:r>
              <a:rPr lang="en-GB" b="1" dirty="0"/>
              <a:t>Varlilumab + nivolumab was generally well tolerated at all </a:t>
            </a:r>
            <a:r>
              <a:rPr lang="en-GB" b="1" dirty="0" smtClean="0"/>
              <a:t>doses of varlilumab</a:t>
            </a:r>
            <a:endParaRPr lang="en-GB" b="1" dirty="0"/>
          </a:p>
          <a:p>
            <a:endParaRPr lang="en-GB" b="1" dirty="0"/>
          </a:p>
          <a:p>
            <a:endParaRPr lang="en-GB" dirty="0"/>
          </a:p>
          <a:p>
            <a:endParaRPr lang="en-GB" dirty="0"/>
          </a:p>
        </p:txBody>
      </p:sp>
      <p:sp>
        <p:nvSpPr>
          <p:cNvPr id="5" name="Text Placeholder 4"/>
          <p:cNvSpPr>
            <a:spLocks noGrp="1"/>
          </p:cNvSpPr>
          <p:nvPr>
            <p:ph type="body" sz="quarter" idx="11"/>
          </p:nvPr>
        </p:nvSpPr>
        <p:spPr/>
        <p:txBody>
          <a:bodyPr/>
          <a:lstStyle/>
          <a:p>
            <a:r>
              <a:rPr lang="en-GB" dirty="0" smtClean="0"/>
              <a:t>Sanborn RE, et al. J </a:t>
            </a:r>
            <a:r>
              <a:rPr lang="en-GB" dirty="0" err="1" smtClean="0"/>
              <a:t>Clin</a:t>
            </a:r>
            <a:r>
              <a:rPr lang="en-GB" dirty="0" smtClean="0"/>
              <a:t> </a:t>
            </a:r>
            <a:r>
              <a:rPr lang="en-GB" dirty="0" err="1" smtClean="0"/>
              <a:t>Oncol</a:t>
            </a:r>
            <a:r>
              <a:rPr lang="en-GB" dirty="0" smtClean="0"/>
              <a:t> 2018;36(</a:t>
            </a:r>
            <a:r>
              <a:rPr lang="en-GB" dirty="0" err="1" smtClean="0"/>
              <a:t>suppl</a:t>
            </a:r>
            <a:r>
              <a:rPr lang="en-GB" dirty="0" smtClean="0"/>
              <a:t>):</a:t>
            </a:r>
            <a:r>
              <a:rPr lang="en-GB" dirty="0" err="1" smtClean="0"/>
              <a:t>abstr</a:t>
            </a:r>
            <a:r>
              <a:rPr lang="en-GB" dirty="0" smtClean="0"/>
              <a:t> 3001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945415130"/>
              </p:ext>
            </p:extLst>
          </p:nvPr>
        </p:nvGraphicFramePr>
        <p:xfrm>
          <a:off x="369888" y="1618916"/>
          <a:ext cx="8384496" cy="2024928"/>
        </p:xfrm>
        <a:graphic>
          <a:graphicData uri="http://schemas.openxmlformats.org/drawingml/2006/table">
            <a:tbl>
              <a:tblPr firstRow="1" bandRow="1">
                <a:tableStyleId>{69012ECD-51FC-41F1-AA8D-1B2483CD663E}</a:tableStyleId>
              </a:tblPr>
              <a:tblGrid>
                <a:gridCol w="2794832">
                  <a:extLst>
                    <a:ext uri="{9D8B030D-6E8A-4147-A177-3AD203B41FA5}">
                      <a16:colId xmlns:a16="http://schemas.microsoft.com/office/drawing/2014/main" xmlns="" val="20000"/>
                    </a:ext>
                  </a:extLst>
                </a:gridCol>
                <a:gridCol w="2794832">
                  <a:extLst>
                    <a:ext uri="{9D8B030D-6E8A-4147-A177-3AD203B41FA5}">
                      <a16:colId xmlns:a16="http://schemas.microsoft.com/office/drawing/2014/main" xmlns="" val="20001"/>
                    </a:ext>
                  </a:extLst>
                </a:gridCol>
                <a:gridCol w="2794832">
                  <a:extLst>
                    <a:ext uri="{9D8B030D-6E8A-4147-A177-3AD203B41FA5}">
                      <a16:colId xmlns:a16="http://schemas.microsoft.com/office/drawing/2014/main" xmlns="" val="20002"/>
                    </a:ext>
                  </a:extLst>
                </a:gridCol>
              </a:tblGrid>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TRAEs in CRC (n=42),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Grade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Grade 5</a:t>
                      </a: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pt-BR" sz="1400" b="0" i="0" u="none" strike="noStrike" cap="none" normalizeH="0" baseline="0" dirty="0" smtClean="0">
                          <a:ln>
                            <a:noFill/>
                          </a:ln>
                          <a:solidFill>
                            <a:srgbClr val="000000"/>
                          </a:solidFill>
                          <a:effectLst/>
                          <a:latin typeface="Arial" charset="0"/>
                          <a:cs typeface="Arial" charset="0"/>
                        </a:rPr>
                        <a:t>Rash maculo-papular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Lymphopenia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 (12)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ALT increased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Lipase increased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374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Pneumonitis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
        <p:nvSpPr>
          <p:cNvPr id="8" name="Text Placeholder 7"/>
          <p:cNvSpPr>
            <a:spLocks noGrp="1"/>
          </p:cNvSpPr>
          <p:nvPr>
            <p:ph type="body" sz="quarter" idx="10"/>
          </p:nvPr>
        </p:nvSpPr>
        <p:spPr/>
        <p:txBody>
          <a:bodyPr/>
          <a:lstStyle/>
          <a:p>
            <a:r>
              <a:rPr lang="en-GB" dirty="0" smtClean="0"/>
              <a:t>*Data not shown</a:t>
            </a:r>
            <a:endParaRPr lang="en-GB" dirty="0"/>
          </a:p>
        </p:txBody>
      </p:sp>
    </p:spTree>
    <p:extLst>
      <p:ext uri="{BB962C8B-B14F-4D97-AF65-F5344CB8AC3E}">
        <p14:creationId xmlns:p14="http://schemas.microsoft.com/office/powerpoint/2010/main" xmlns="" val="1384455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3500</a:t>
            </a:r>
            <a:r>
              <a:rPr lang="en-GB" dirty="0"/>
              <a:t>: Preoperative chemoradiotherapy and postoperative chemotherapy with capecitabine +/- oxaliplatin in locally advanced rectal cancer: Final results of </a:t>
            </a:r>
            <a:r>
              <a:rPr lang="en-GB" dirty="0" smtClean="0"/>
              <a:t>PETACC-6 – </a:t>
            </a:r>
            <a:r>
              <a:rPr lang="en-GB" dirty="0" err="1" smtClean="0"/>
              <a:t>Schmoll</a:t>
            </a:r>
            <a:r>
              <a:rPr lang="en-GB" dirty="0" smtClean="0"/>
              <a:t> HJ,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a:t>To assess the efficacy and safety </a:t>
            </a:r>
            <a:r>
              <a:rPr lang="en-GB" dirty="0" smtClean="0"/>
              <a:t>of oxaliplatin combined with preoperative capecitabine-based CRT and postoperative capecitabine in patients with locally advanced rectal cancer</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err="1" smtClean="0"/>
              <a:t>Schmoll</a:t>
            </a:r>
            <a:r>
              <a:rPr lang="fr-FR" dirty="0" smtClean="0"/>
              <a:t> H-J,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3500</a:t>
            </a:r>
            <a:endParaRPr lang="fr-FR" dirty="0"/>
          </a:p>
        </p:txBody>
      </p:sp>
      <p:sp>
        <p:nvSpPr>
          <p:cNvPr id="7" name="Oval 14"/>
          <p:cNvSpPr>
            <a:spLocks noChangeArrowheads="1"/>
          </p:cNvSpPr>
          <p:nvPr/>
        </p:nvSpPr>
        <p:spPr bwMode="auto">
          <a:xfrm>
            <a:off x="3356431" y="354963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p:txBody>
      </p:sp>
      <p:cxnSp>
        <p:nvCxnSpPr>
          <p:cNvPr id="8" name="AutoShape 15"/>
          <p:cNvCxnSpPr>
            <a:cxnSpLocks noChangeShapeType="1"/>
            <a:stCxn id="7" idx="0"/>
            <a:endCxn id="13" idx="1"/>
          </p:cNvCxnSpPr>
          <p:nvPr/>
        </p:nvCxnSpPr>
        <p:spPr bwMode="auto">
          <a:xfrm rot="5400000" flipH="1" flipV="1">
            <a:off x="3452938" y="2936053"/>
            <a:ext cx="808874" cy="418293"/>
          </a:xfrm>
          <a:prstGeom prst="bentConnector2">
            <a:avLst/>
          </a:prstGeom>
          <a:noFill/>
          <a:ln w="57150">
            <a:solidFill>
              <a:schemeClr val="bg2">
                <a:lumMod val="60000"/>
                <a:lumOff val="40000"/>
              </a:schemeClr>
            </a:solidFill>
            <a:round/>
            <a:headEnd/>
            <a:tailEnd type="triangle" w="med" len="med"/>
          </a:ln>
        </p:spPr>
      </p:cxnSp>
      <p:sp>
        <p:nvSpPr>
          <p:cNvPr id="10" name="Content Placeholder 26"/>
          <p:cNvSpPr txBox="1">
            <a:spLocks/>
          </p:cNvSpPr>
          <p:nvPr/>
        </p:nvSpPr>
        <p:spPr bwMode="auto">
          <a:xfrm>
            <a:off x="4011425" y="3191866"/>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Clinical T category</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Nodal status</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Distance from tumour to </a:t>
            </a:r>
            <a:b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anal verge</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Method of locoregional staging</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2" name="AutoShape 21"/>
          <p:cNvCxnSpPr>
            <a:cxnSpLocks noChangeShapeType="1"/>
            <a:stCxn id="13" idx="3"/>
            <a:endCxn id="24" idx="1"/>
          </p:cNvCxnSpPr>
          <p:nvPr/>
        </p:nvCxnSpPr>
        <p:spPr bwMode="auto">
          <a:xfrm>
            <a:off x="5977670" y="2740762"/>
            <a:ext cx="1191852"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66522" y="2263123"/>
            <a:ext cx="1911148" cy="95527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CAPOX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RT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(n=547)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102799" y="2619607"/>
            <a:ext cx="310510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Locally advanced resectable rectal cancer</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&lt;12 cm of the anal verge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T3/4 and/or node positive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WHO/ECOG PS</a:t>
            </a: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(n=1090)</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9"/>
          <p:cNvSpPr txBox="1">
            <a:spLocks noChangeArrowheads="1"/>
          </p:cNvSpPr>
          <p:nvPr/>
        </p:nvSpPr>
        <p:spPr bwMode="auto">
          <a:xfrm>
            <a:off x="365124" y="5468252"/>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3-year DFS*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693226" y="5468252"/>
            <a:ext cx="3809973"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Long-term DFS, OS, RFS, </a:t>
            </a:r>
            <a:r>
              <a:rPr kumimoji="0" lang="en-GB" sz="1600" b="0" i="0" u="none" strike="noStrike" kern="1200" cap="none" spc="0" normalizeH="0" baseline="0" noProof="0" dirty="0" err="1" smtClean="0">
                <a:ln>
                  <a:noFill/>
                </a:ln>
                <a:solidFill>
                  <a:srgbClr val="4D4D4D"/>
                </a:solidFill>
                <a:effectLst/>
                <a:uLnTx/>
                <a:uFillTx/>
                <a:latin typeface="Arial"/>
                <a:ea typeface="+mn-ea"/>
                <a:cs typeface="Arial"/>
              </a:rPr>
              <a:t>locoregional</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distant failure</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7" name="AutoShape 16"/>
          <p:cNvCxnSpPr>
            <a:cxnSpLocks noChangeShapeType="1"/>
            <a:stCxn id="7" idx="4"/>
            <a:endCxn id="19" idx="1"/>
          </p:cNvCxnSpPr>
          <p:nvPr/>
        </p:nvCxnSpPr>
        <p:spPr bwMode="auto">
          <a:xfrm rot="16200000" flipH="1">
            <a:off x="3484109" y="4297955"/>
            <a:ext cx="746431" cy="418191"/>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5" idx="1"/>
          </p:cNvCxnSpPr>
          <p:nvPr/>
        </p:nvCxnSpPr>
        <p:spPr bwMode="auto">
          <a:xfrm>
            <a:off x="5976441" y="4880267"/>
            <a:ext cx="1192979"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6420" y="4396534"/>
            <a:ext cx="1910021" cy="96746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Capecitabine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RT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(n=547)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41" name="AutoShape 19"/>
          <p:cNvCxnSpPr>
            <a:cxnSpLocks noChangeShapeType="1"/>
            <a:stCxn id="14" idx="3"/>
            <a:endCxn id="7" idx="2"/>
          </p:cNvCxnSpPr>
          <p:nvPr/>
        </p:nvCxnSpPr>
        <p:spPr bwMode="auto">
          <a:xfrm flipV="1">
            <a:off x="3207899" y="3841736"/>
            <a:ext cx="148532" cy="1"/>
          </a:xfrm>
          <a:prstGeom prst="straightConnector1">
            <a:avLst/>
          </a:prstGeom>
          <a:noFill/>
          <a:ln w="57150">
            <a:solidFill>
              <a:schemeClr val="bg2">
                <a:lumMod val="60000"/>
                <a:lumOff val="40000"/>
              </a:schemeClr>
            </a:solidFill>
            <a:round/>
            <a:headEnd type="none" w="med" len="med"/>
            <a:tailEnd type="none" w="med" len="med"/>
          </a:ln>
        </p:spPr>
      </p:cxnSp>
      <p:sp>
        <p:nvSpPr>
          <p:cNvPr id="24" name="AutoShape 8"/>
          <p:cNvSpPr>
            <a:spLocks noChangeArrowheads="1"/>
          </p:cNvSpPr>
          <p:nvPr/>
        </p:nvSpPr>
        <p:spPr bwMode="auto">
          <a:xfrm>
            <a:off x="7169522" y="2263123"/>
            <a:ext cx="1911148" cy="95527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Adjuvant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CAPOX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6 cycles</a:t>
            </a:r>
          </a:p>
        </p:txBody>
      </p:sp>
      <p:sp>
        <p:nvSpPr>
          <p:cNvPr id="25" name="AutoShape 12"/>
          <p:cNvSpPr>
            <a:spLocks noChangeArrowheads="1"/>
          </p:cNvSpPr>
          <p:nvPr/>
        </p:nvSpPr>
        <p:spPr bwMode="auto">
          <a:xfrm>
            <a:off x="7169420" y="4396534"/>
            <a:ext cx="1910021" cy="96746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Adjuvant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capecitabine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6 cycles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1" name="Rectangle 20"/>
          <p:cNvSpPr/>
          <p:nvPr/>
        </p:nvSpPr>
        <p:spPr>
          <a:xfrm rot="5400000">
            <a:off x="5103183" y="3613712"/>
            <a:ext cx="3145693" cy="401321"/>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4D4D4D"/>
                </a:solidFill>
                <a:effectLst/>
                <a:uLnTx/>
                <a:uFillTx/>
                <a:latin typeface="Arial"/>
                <a:ea typeface="+mn-ea"/>
                <a:cs typeface="Arial"/>
              </a:rPr>
              <a:t>Surgery</a:t>
            </a:r>
            <a:endParaRPr kumimoji="0" lang="en-US"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 name="Text Placeholder 3"/>
          <p:cNvSpPr>
            <a:spLocks noGrp="1"/>
          </p:cNvSpPr>
          <p:nvPr>
            <p:ph type="body" sz="quarter" idx="10"/>
          </p:nvPr>
        </p:nvSpPr>
        <p:spPr>
          <a:xfrm>
            <a:off x="365125" y="6096000"/>
            <a:ext cx="4130675" cy="487363"/>
          </a:xfrm>
        </p:spPr>
        <p:txBody>
          <a:bodyPr/>
          <a:lstStyle/>
          <a:p>
            <a:r>
              <a:rPr lang="en-GB" dirty="0" smtClean="0"/>
              <a:t>*Reported at ASCO 2014</a:t>
            </a:r>
            <a:endParaRPr lang="en-GB" dirty="0"/>
          </a:p>
        </p:txBody>
      </p:sp>
    </p:spTree>
    <p:extLst>
      <p:ext uri="{BB962C8B-B14F-4D97-AF65-F5344CB8AC3E}">
        <p14:creationId xmlns:p14="http://schemas.microsoft.com/office/powerpoint/2010/main" xmlns="" val="2106047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a:t>
            </a:r>
          </a:p>
          <a:p>
            <a:endParaRPr lang="en-GB" dirty="0"/>
          </a:p>
        </p:txBody>
      </p:sp>
      <p:sp>
        <p:nvSpPr>
          <p:cNvPr id="2" name="Title 1"/>
          <p:cNvSpPr>
            <a:spLocks noGrp="1"/>
          </p:cNvSpPr>
          <p:nvPr>
            <p:ph type="title"/>
          </p:nvPr>
        </p:nvSpPr>
        <p:spPr/>
        <p:txBody>
          <a:bodyPr/>
          <a:lstStyle/>
          <a:p>
            <a:r>
              <a:rPr lang="en-GB" dirty="0"/>
              <a:t>3500: Preoperative chemoradiotherapy and postoperative chemotherapy with capecitabine +/- oxaliplatin in locally advanced rectal cancer: Final results of PETACC-6 – </a:t>
            </a:r>
            <a:r>
              <a:rPr lang="en-GB" dirty="0" err="1"/>
              <a:t>Schmoll</a:t>
            </a:r>
            <a:r>
              <a:rPr lang="en-GB" dirty="0"/>
              <a:t> </a:t>
            </a:r>
            <a:r>
              <a:rPr lang="en-GB" dirty="0" smtClean="0"/>
              <a:t>HJ</a:t>
            </a:r>
            <a:r>
              <a:rPr lang="en-GB" dirty="0"/>
              <a:t>, et al</a:t>
            </a:r>
          </a:p>
        </p:txBody>
      </p:sp>
      <p:sp>
        <p:nvSpPr>
          <p:cNvPr id="5" name="Text Placeholder 4"/>
          <p:cNvSpPr>
            <a:spLocks noGrp="1"/>
          </p:cNvSpPr>
          <p:nvPr>
            <p:ph type="body" sz="quarter" idx="11"/>
          </p:nvPr>
        </p:nvSpPr>
        <p:spPr>
          <a:xfrm>
            <a:off x="4414604" y="6096000"/>
            <a:ext cx="4364272" cy="487363"/>
          </a:xfrm>
        </p:spPr>
        <p:txBody>
          <a:bodyPr/>
          <a:lstStyle/>
          <a:p>
            <a:r>
              <a:rPr lang="en-GB" dirty="0" smtClean="0"/>
              <a:t/>
            </a:r>
            <a:br>
              <a:rPr lang="en-GB" dirty="0" smtClean="0"/>
            </a:br>
            <a:r>
              <a:rPr lang="en-GB" dirty="0" err="1" smtClean="0"/>
              <a:t>Schmoll</a:t>
            </a:r>
            <a:r>
              <a:rPr lang="en-GB" dirty="0" smtClean="0"/>
              <a:t> H-J, et al. J </a:t>
            </a:r>
            <a:r>
              <a:rPr lang="en-GB" dirty="0" err="1" smtClean="0"/>
              <a:t>Clin</a:t>
            </a:r>
            <a:r>
              <a:rPr lang="en-GB" dirty="0" smtClean="0"/>
              <a:t> </a:t>
            </a:r>
            <a:r>
              <a:rPr lang="en-GB" dirty="0" err="1" smtClean="0"/>
              <a:t>Oncol</a:t>
            </a:r>
            <a:r>
              <a:rPr lang="en-GB" dirty="0" smtClean="0"/>
              <a:t> 2018;36(</a:t>
            </a:r>
            <a:r>
              <a:rPr lang="en-GB" dirty="0" err="1" smtClean="0"/>
              <a:t>suppl</a:t>
            </a:r>
            <a:r>
              <a:rPr lang="en-GB" dirty="0" smtClean="0"/>
              <a:t>):</a:t>
            </a:r>
            <a:r>
              <a:rPr lang="en-GB" dirty="0" err="1" smtClean="0"/>
              <a:t>abstr</a:t>
            </a:r>
            <a:r>
              <a:rPr lang="en-GB" dirty="0" smtClean="0"/>
              <a:t> 3500</a:t>
            </a:r>
            <a:endParaRPr lang="en-GB" dirty="0"/>
          </a:p>
        </p:txBody>
      </p:sp>
      <p:sp>
        <p:nvSpPr>
          <p:cNvPr id="8" name="TextBox 7"/>
          <p:cNvSpPr txBox="1"/>
          <p:nvPr/>
        </p:nvSpPr>
        <p:spPr>
          <a:xfrm>
            <a:off x="1701365"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smtClean="0">
                <a:ln>
                  <a:noFill/>
                </a:ln>
                <a:solidFill>
                  <a:srgbClr val="4D4D4D"/>
                </a:solidFill>
                <a:effectLst/>
                <a:uLnTx/>
                <a:uFillTx/>
                <a:latin typeface="Arial"/>
                <a:ea typeface="+mn-ea"/>
                <a:cs typeface="Arial"/>
              </a:rPr>
              <a:t>DFS</a:t>
            </a:r>
            <a:endParaRPr kumimoji="0" lang="en-GB"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7" name="Freeform: Shape 6">
            <a:extLst>
              <a:ext uri="{FF2B5EF4-FFF2-40B4-BE49-F238E27FC236}">
                <a16:creationId xmlns:a16="http://schemas.microsoft.com/office/drawing/2014/main" xmlns="" id="{ED821135-1F13-4041-AE15-0F0CB456731A}"/>
              </a:ext>
            </a:extLst>
          </p:cNvPr>
          <p:cNvSpPr/>
          <p:nvPr/>
        </p:nvSpPr>
        <p:spPr>
          <a:xfrm>
            <a:off x="1297823"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7" name="Straight Connector 36">
            <a:extLst>
              <a:ext uri="{FF2B5EF4-FFF2-40B4-BE49-F238E27FC236}">
                <a16:creationId xmlns:a16="http://schemas.microsoft.com/office/drawing/2014/main" xmlns="" id="{56904A33-A19A-4C1E-AC89-CB9C0A1533FE}"/>
              </a:ext>
            </a:extLst>
          </p:cNvPr>
          <p:cNvCxnSpPr>
            <a:cxnSpLocks/>
          </p:cNvCxnSpPr>
          <p:nvPr/>
        </p:nvCxnSpPr>
        <p:spPr>
          <a:xfrm rot="5400000">
            <a:off x="125282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xmlns="" id="{0FF1E06E-0432-4D81-9D0D-C4A654F1BA5B}"/>
              </a:ext>
            </a:extLst>
          </p:cNvPr>
          <p:cNvCxnSpPr>
            <a:cxnSpLocks/>
          </p:cNvCxnSpPr>
          <p:nvPr/>
        </p:nvCxnSpPr>
        <p:spPr>
          <a:xfrm rot="5400000">
            <a:off x="222131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xmlns="" id="{4B4B0800-5CA6-4BBC-8343-002EDDAC228E}"/>
              </a:ext>
            </a:extLst>
          </p:cNvPr>
          <p:cNvCxnSpPr>
            <a:cxnSpLocks/>
          </p:cNvCxnSpPr>
          <p:nvPr/>
        </p:nvCxnSpPr>
        <p:spPr>
          <a:xfrm rot="5400000">
            <a:off x="318980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xmlns="" id="{7AEA8085-D0FD-4C5A-B348-7BA8A180871E}"/>
              </a:ext>
            </a:extLst>
          </p:cNvPr>
          <p:cNvCxnSpPr>
            <a:cxnSpLocks/>
          </p:cNvCxnSpPr>
          <p:nvPr/>
        </p:nvCxnSpPr>
        <p:spPr>
          <a:xfrm rot="5400000">
            <a:off x="4158301"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a:extLst>
              <a:ext uri="{FF2B5EF4-FFF2-40B4-BE49-F238E27FC236}">
                <a16:creationId xmlns:a16="http://schemas.microsoft.com/office/drawing/2014/main" xmlns="" id="{28A12D72-BAAB-411C-BB18-F225EA2C895D}"/>
              </a:ext>
            </a:extLst>
          </p:cNvPr>
          <p:cNvCxnSpPr>
            <a:cxnSpLocks/>
          </p:cNvCxnSpPr>
          <p:nvPr/>
        </p:nvCxnSpPr>
        <p:spPr>
          <a:xfrm rot="5400000">
            <a:off x="512679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xmlns="" id="{88B80C5D-76C5-4183-A6B3-4C870D12D4F8}"/>
              </a:ext>
            </a:extLst>
          </p:cNvPr>
          <p:cNvCxnSpPr>
            <a:cxnSpLocks/>
          </p:cNvCxnSpPr>
          <p:nvPr/>
        </p:nvCxnSpPr>
        <p:spPr>
          <a:xfrm rot="5400000">
            <a:off x="6095287"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xmlns="" id="{C997BE49-F83D-4B54-8946-06216585C731}"/>
              </a:ext>
            </a:extLst>
          </p:cNvPr>
          <p:cNvCxnSpPr>
            <a:cxnSpLocks/>
          </p:cNvCxnSpPr>
          <p:nvPr/>
        </p:nvCxnSpPr>
        <p:spPr>
          <a:xfrm rot="5400000">
            <a:off x="7063779"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a16="http://schemas.microsoft.com/office/drawing/2014/main" xmlns="" id="{22B26024-584C-49A1-913E-916EA46768D3}"/>
              </a:ext>
            </a:extLst>
          </p:cNvPr>
          <p:cNvCxnSpPr>
            <a:cxnSpLocks/>
          </p:cNvCxnSpPr>
          <p:nvPr/>
        </p:nvCxnSpPr>
        <p:spPr>
          <a:xfrm rot="5400000">
            <a:off x="803227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 name="TextBox 55">
            <a:extLst>
              <a:ext uri="{FF2B5EF4-FFF2-40B4-BE49-F238E27FC236}">
                <a16:creationId xmlns:a16="http://schemas.microsoft.com/office/drawing/2014/main" xmlns="" id="{1146D08D-FB31-4C2A-B1A9-5DA50425137D}"/>
              </a:ext>
            </a:extLst>
          </p:cNvPr>
          <p:cNvSpPr txBox="1"/>
          <p:nvPr/>
        </p:nvSpPr>
        <p:spPr>
          <a:xfrm>
            <a:off x="1056411" y="5408127"/>
            <a:ext cx="482824" cy="73866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547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547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7" name="TextBox 56">
            <a:extLst>
              <a:ext uri="{FF2B5EF4-FFF2-40B4-BE49-F238E27FC236}">
                <a16:creationId xmlns:a16="http://schemas.microsoft.com/office/drawing/2014/main" xmlns="" id="{2514979C-FA3A-4250-A2A7-99C713B70293}"/>
              </a:ext>
            </a:extLst>
          </p:cNvPr>
          <p:cNvSpPr txBox="1"/>
          <p:nvPr/>
        </p:nvSpPr>
        <p:spPr>
          <a:xfrm>
            <a:off x="2024904" y="5623571"/>
            <a:ext cx="482824" cy="52322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472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452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8" name="TextBox 57">
            <a:extLst>
              <a:ext uri="{FF2B5EF4-FFF2-40B4-BE49-F238E27FC236}">
                <a16:creationId xmlns:a16="http://schemas.microsoft.com/office/drawing/2014/main" xmlns="" id="{C8D0B805-6A86-450D-A5E1-6E55AE8F0EB0}"/>
              </a:ext>
            </a:extLst>
          </p:cNvPr>
          <p:cNvSpPr txBox="1"/>
          <p:nvPr/>
        </p:nvSpPr>
        <p:spPr>
          <a:xfrm>
            <a:off x="2993397" y="5623571"/>
            <a:ext cx="482824" cy="52322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404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388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9" name="TextBox 58">
            <a:extLst>
              <a:ext uri="{FF2B5EF4-FFF2-40B4-BE49-F238E27FC236}">
                <a16:creationId xmlns:a16="http://schemas.microsoft.com/office/drawing/2014/main" xmlns="" id="{0A95E07F-2EE2-48B7-A960-D7A7917B7506}"/>
              </a:ext>
            </a:extLst>
          </p:cNvPr>
          <p:cNvSpPr txBox="1"/>
          <p:nvPr/>
        </p:nvSpPr>
        <p:spPr>
          <a:xfrm>
            <a:off x="3961889" y="5623571"/>
            <a:ext cx="482824" cy="52322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379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367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0" name="TextBox 59">
            <a:extLst>
              <a:ext uri="{FF2B5EF4-FFF2-40B4-BE49-F238E27FC236}">
                <a16:creationId xmlns:a16="http://schemas.microsoft.com/office/drawing/2014/main" xmlns="" id="{8C2AD959-9E98-4D6A-BB9D-09DB542C51BC}"/>
              </a:ext>
            </a:extLst>
          </p:cNvPr>
          <p:cNvSpPr txBox="1"/>
          <p:nvPr/>
        </p:nvSpPr>
        <p:spPr>
          <a:xfrm>
            <a:off x="4930382" y="5623571"/>
            <a:ext cx="482824" cy="52322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347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324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1" name="TextBox 60">
            <a:extLst>
              <a:ext uri="{FF2B5EF4-FFF2-40B4-BE49-F238E27FC236}">
                <a16:creationId xmlns:a16="http://schemas.microsoft.com/office/drawing/2014/main" xmlns="" id="{E8597C95-6A6A-4AF6-8693-C433DAAAD186}"/>
              </a:ext>
            </a:extLst>
          </p:cNvPr>
          <p:cNvSpPr txBox="1"/>
          <p:nvPr/>
        </p:nvSpPr>
        <p:spPr>
          <a:xfrm>
            <a:off x="5898875" y="5623571"/>
            <a:ext cx="482824" cy="52322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291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267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2" name="TextBox 61">
            <a:extLst>
              <a:ext uri="{FF2B5EF4-FFF2-40B4-BE49-F238E27FC236}">
                <a16:creationId xmlns:a16="http://schemas.microsoft.com/office/drawing/2014/main" xmlns="" id="{64BBE190-49C8-4F3F-8719-A4653B3D6B01}"/>
              </a:ext>
            </a:extLst>
          </p:cNvPr>
          <p:cNvSpPr txBox="1"/>
          <p:nvPr/>
        </p:nvSpPr>
        <p:spPr>
          <a:xfrm>
            <a:off x="6874037" y="5623571"/>
            <a:ext cx="469487" cy="523220"/>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111</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4" name="TextBox 63">
            <a:extLst>
              <a:ext uri="{FF2B5EF4-FFF2-40B4-BE49-F238E27FC236}">
                <a16:creationId xmlns:a16="http://schemas.microsoft.com/office/drawing/2014/main" xmlns="" id="{43BA3F3E-0E80-4F85-A5EA-2251FB490237}"/>
              </a:ext>
            </a:extLst>
          </p:cNvPr>
          <p:cNvSpPr txBox="1"/>
          <p:nvPr/>
        </p:nvSpPr>
        <p:spPr>
          <a:xfrm>
            <a:off x="562986" y="5408127"/>
            <a:ext cx="482824" cy="738664"/>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156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7" name="TextBox 66">
            <a:extLst>
              <a:ext uri="{FF2B5EF4-FFF2-40B4-BE49-F238E27FC236}">
                <a16:creationId xmlns:a16="http://schemas.microsoft.com/office/drawing/2014/main" xmlns="" id="{B1E928A1-7F5C-43CD-BD6E-56B8A5847C89}"/>
              </a:ext>
            </a:extLst>
          </p:cNvPr>
          <p:cNvSpPr txBox="1"/>
          <p:nvPr/>
        </p:nvSpPr>
        <p:spPr>
          <a:xfrm>
            <a:off x="1674555" y="5408127"/>
            <a:ext cx="990977" cy="307777"/>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3" name="Freeform: Shape 72">
            <a:extLst>
              <a:ext uri="{FF2B5EF4-FFF2-40B4-BE49-F238E27FC236}">
                <a16:creationId xmlns:a16="http://schemas.microsoft.com/office/drawing/2014/main" xmlns="" id="{DF388276-1E19-4C4C-9A87-F6CA9332792F}"/>
              </a:ext>
            </a:extLst>
          </p:cNvPr>
          <p:cNvSpPr/>
          <p:nvPr/>
        </p:nvSpPr>
        <p:spPr>
          <a:xfrm>
            <a:off x="1296057" y="1958462"/>
            <a:ext cx="6792793" cy="988376"/>
          </a:xfrm>
          <a:custGeom>
            <a:avLst/>
            <a:gdLst>
              <a:gd name="connsiteX0" fmla="*/ 7144 w 6019800"/>
              <a:gd name="connsiteY0" fmla="*/ 7144 h 876300"/>
              <a:gd name="connsiteX1" fmla="*/ 96679 w 6019800"/>
              <a:gd name="connsiteY1" fmla="*/ 7144 h 876300"/>
              <a:gd name="connsiteX2" fmla="*/ 96679 w 6019800"/>
              <a:gd name="connsiteY2" fmla="*/ 10954 h 876300"/>
              <a:gd name="connsiteX3" fmla="*/ 148114 w 6019800"/>
              <a:gd name="connsiteY3" fmla="*/ 10954 h 876300"/>
              <a:gd name="connsiteX4" fmla="*/ 148114 w 6019800"/>
              <a:gd name="connsiteY4" fmla="*/ 20479 h 876300"/>
              <a:gd name="connsiteX5" fmla="*/ 172879 w 6019800"/>
              <a:gd name="connsiteY5" fmla="*/ 20479 h 876300"/>
              <a:gd name="connsiteX6" fmla="*/ 172879 w 6019800"/>
              <a:gd name="connsiteY6" fmla="*/ 24289 h 876300"/>
              <a:gd name="connsiteX7" fmla="*/ 180499 w 6019800"/>
              <a:gd name="connsiteY7" fmla="*/ 24289 h 876300"/>
              <a:gd name="connsiteX8" fmla="*/ 180499 w 6019800"/>
              <a:gd name="connsiteY8" fmla="*/ 40481 h 876300"/>
              <a:gd name="connsiteX9" fmla="*/ 188119 w 6019800"/>
              <a:gd name="connsiteY9" fmla="*/ 40481 h 876300"/>
              <a:gd name="connsiteX10" fmla="*/ 188119 w 6019800"/>
              <a:gd name="connsiteY10" fmla="*/ 68104 h 876300"/>
              <a:gd name="connsiteX11" fmla="*/ 194786 w 6019800"/>
              <a:gd name="connsiteY11" fmla="*/ 68104 h 876300"/>
              <a:gd name="connsiteX12" fmla="*/ 194786 w 6019800"/>
              <a:gd name="connsiteY12" fmla="*/ 73819 h 876300"/>
              <a:gd name="connsiteX13" fmla="*/ 206216 w 6019800"/>
              <a:gd name="connsiteY13" fmla="*/ 73819 h 876300"/>
              <a:gd name="connsiteX14" fmla="*/ 206216 w 6019800"/>
              <a:gd name="connsiteY14" fmla="*/ 88106 h 876300"/>
              <a:gd name="connsiteX15" fmla="*/ 228124 w 6019800"/>
              <a:gd name="connsiteY15" fmla="*/ 88106 h 876300"/>
              <a:gd name="connsiteX16" fmla="*/ 228124 w 6019800"/>
              <a:gd name="connsiteY16" fmla="*/ 109061 h 876300"/>
              <a:gd name="connsiteX17" fmla="*/ 237649 w 6019800"/>
              <a:gd name="connsiteY17" fmla="*/ 109061 h 876300"/>
              <a:gd name="connsiteX18" fmla="*/ 237649 w 6019800"/>
              <a:gd name="connsiteY18" fmla="*/ 117634 h 876300"/>
              <a:gd name="connsiteX19" fmla="*/ 242411 w 6019800"/>
              <a:gd name="connsiteY19" fmla="*/ 117634 h 876300"/>
              <a:gd name="connsiteX20" fmla="*/ 242411 w 6019800"/>
              <a:gd name="connsiteY20" fmla="*/ 125254 h 876300"/>
              <a:gd name="connsiteX21" fmla="*/ 259556 w 6019800"/>
              <a:gd name="connsiteY21" fmla="*/ 125254 h 876300"/>
              <a:gd name="connsiteX22" fmla="*/ 259556 w 6019800"/>
              <a:gd name="connsiteY22" fmla="*/ 131921 h 876300"/>
              <a:gd name="connsiteX23" fmla="*/ 275749 w 6019800"/>
              <a:gd name="connsiteY23" fmla="*/ 131921 h 876300"/>
              <a:gd name="connsiteX24" fmla="*/ 275749 w 6019800"/>
              <a:gd name="connsiteY24" fmla="*/ 139541 h 876300"/>
              <a:gd name="connsiteX25" fmla="*/ 294799 w 6019800"/>
              <a:gd name="connsiteY25" fmla="*/ 139541 h 876300"/>
              <a:gd name="connsiteX26" fmla="*/ 294799 w 6019800"/>
              <a:gd name="connsiteY26" fmla="*/ 146209 h 876300"/>
              <a:gd name="connsiteX27" fmla="*/ 328136 w 6019800"/>
              <a:gd name="connsiteY27" fmla="*/ 146209 h 876300"/>
              <a:gd name="connsiteX28" fmla="*/ 328136 w 6019800"/>
              <a:gd name="connsiteY28" fmla="*/ 151924 h 876300"/>
              <a:gd name="connsiteX29" fmla="*/ 331946 w 6019800"/>
              <a:gd name="connsiteY29" fmla="*/ 151924 h 876300"/>
              <a:gd name="connsiteX30" fmla="*/ 331946 w 6019800"/>
              <a:gd name="connsiteY30" fmla="*/ 155734 h 876300"/>
              <a:gd name="connsiteX31" fmla="*/ 361474 w 6019800"/>
              <a:gd name="connsiteY31" fmla="*/ 155734 h 876300"/>
              <a:gd name="connsiteX32" fmla="*/ 361474 w 6019800"/>
              <a:gd name="connsiteY32" fmla="*/ 162401 h 876300"/>
              <a:gd name="connsiteX33" fmla="*/ 399574 w 6019800"/>
              <a:gd name="connsiteY33" fmla="*/ 162401 h 876300"/>
              <a:gd name="connsiteX34" fmla="*/ 399574 w 6019800"/>
              <a:gd name="connsiteY34" fmla="*/ 173831 h 876300"/>
              <a:gd name="connsiteX35" fmla="*/ 404336 w 6019800"/>
              <a:gd name="connsiteY35" fmla="*/ 173831 h 876300"/>
              <a:gd name="connsiteX36" fmla="*/ 404336 w 6019800"/>
              <a:gd name="connsiteY36" fmla="*/ 180499 h 876300"/>
              <a:gd name="connsiteX37" fmla="*/ 431959 w 6019800"/>
              <a:gd name="connsiteY37" fmla="*/ 180499 h 876300"/>
              <a:gd name="connsiteX38" fmla="*/ 431959 w 6019800"/>
              <a:gd name="connsiteY38" fmla="*/ 186214 h 876300"/>
              <a:gd name="connsiteX39" fmla="*/ 581501 w 6019800"/>
              <a:gd name="connsiteY39" fmla="*/ 186214 h 876300"/>
              <a:gd name="connsiteX40" fmla="*/ 581501 w 6019800"/>
              <a:gd name="connsiteY40" fmla="*/ 192881 h 876300"/>
              <a:gd name="connsiteX41" fmla="*/ 609124 w 6019800"/>
              <a:gd name="connsiteY41" fmla="*/ 192881 h 876300"/>
              <a:gd name="connsiteX42" fmla="*/ 609124 w 6019800"/>
              <a:gd name="connsiteY42" fmla="*/ 200501 h 876300"/>
              <a:gd name="connsiteX43" fmla="*/ 625316 w 6019800"/>
              <a:gd name="connsiteY43" fmla="*/ 200501 h 876300"/>
              <a:gd name="connsiteX44" fmla="*/ 625316 w 6019800"/>
              <a:gd name="connsiteY44" fmla="*/ 206216 h 876300"/>
              <a:gd name="connsiteX45" fmla="*/ 633889 w 6019800"/>
              <a:gd name="connsiteY45" fmla="*/ 206216 h 876300"/>
              <a:gd name="connsiteX46" fmla="*/ 633889 w 6019800"/>
              <a:gd name="connsiteY46" fmla="*/ 211931 h 876300"/>
              <a:gd name="connsiteX47" fmla="*/ 644366 w 6019800"/>
              <a:gd name="connsiteY47" fmla="*/ 211931 h 876300"/>
              <a:gd name="connsiteX48" fmla="*/ 644366 w 6019800"/>
              <a:gd name="connsiteY48" fmla="*/ 216694 h 876300"/>
              <a:gd name="connsiteX49" fmla="*/ 654844 w 6019800"/>
              <a:gd name="connsiteY49" fmla="*/ 216694 h 876300"/>
              <a:gd name="connsiteX50" fmla="*/ 654844 w 6019800"/>
              <a:gd name="connsiteY50" fmla="*/ 221456 h 876300"/>
              <a:gd name="connsiteX51" fmla="*/ 668179 w 6019800"/>
              <a:gd name="connsiteY51" fmla="*/ 221456 h 876300"/>
              <a:gd name="connsiteX52" fmla="*/ 668179 w 6019800"/>
              <a:gd name="connsiteY52" fmla="*/ 226219 h 876300"/>
              <a:gd name="connsiteX53" fmla="*/ 679609 w 6019800"/>
              <a:gd name="connsiteY53" fmla="*/ 226219 h 876300"/>
              <a:gd name="connsiteX54" fmla="*/ 679609 w 6019800"/>
              <a:gd name="connsiteY54" fmla="*/ 228124 h 876300"/>
              <a:gd name="connsiteX55" fmla="*/ 707231 w 6019800"/>
              <a:gd name="connsiteY55" fmla="*/ 228124 h 876300"/>
              <a:gd name="connsiteX56" fmla="*/ 707231 w 6019800"/>
              <a:gd name="connsiteY56" fmla="*/ 232886 h 876300"/>
              <a:gd name="connsiteX57" fmla="*/ 715804 w 6019800"/>
              <a:gd name="connsiteY57" fmla="*/ 232886 h 876300"/>
              <a:gd name="connsiteX58" fmla="*/ 715804 w 6019800"/>
              <a:gd name="connsiteY58" fmla="*/ 238601 h 876300"/>
              <a:gd name="connsiteX59" fmla="*/ 722471 w 6019800"/>
              <a:gd name="connsiteY59" fmla="*/ 238601 h 876300"/>
              <a:gd name="connsiteX60" fmla="*/ 722471 w 6019800"/>
              <a:gd name="connsiteY60" fmla="*/ 242411 h 876300"/>
              <a:gd name="connsiteX61" fmla="*/ 755809 w 6019800"/>
              <a:gd name="connsiteY61" fmla="*/ 242411 h 876300"/>
              <a:gd name="connsiteX62" fmla="*/ 755809 w 6019800"/>
              <a:gd name="connsiteY62" fmla="*/ 248126 h 876300"/>
              <a:gd name="connsiteX63" fmla="*/ 807244 w 6019800"/>
              <a:gd name="connsiteY63" fmla="*/ 248126 h 876300"/>
              <a:gd name="connsiteX64" fmla="*/ 807244 w 6019800"/>
              <a:gd name="connsiteY64" fmla="*/ 254794 h 876300"/>
              <a:gd name="connsiteX65" fmla="*/ 832009 w 6019800"/>
              <a:gd name="connsiteY65" fmla="*/ 254794 h 876300"/>
              <a:gd name="connsiteX66" fmla="*/ 832009 w 6019800"/>
              <a:gd name="connsiteY66" fmla="*/ 269081 h 876300"/>
              <a:gd name="connsiteX67" fmla="*/ 843439 w 6019800"/>
              <a:gd name="connsiteY67" fmla="*/ 269081 h 876300"/>
              <a:gd name="connsiteX68" fmla="*/ 843439 w 6019800"/>
              <a:gd name="connsiteY68" fmla="*/ 277654 h 876300"/>
              <a:gd name="connsiteX69" fmla="*/ 860584 w 6019800"/>
              <a:gd name="connsiteY69" fmla="*/ 277654 h 876300"/>
              <a:gd name="connsiteX70" fmla="*/ 860584 w 6019800"/>
              <a:gd name="connsiteY70" fmla="*/ 282416 h 876300"/>
              <a:gd name="connsiteX71" fmla="*/ 884396 w 6019800"/>
              <a:gd name="connsiteY71" fmla="*/ 282416 h 876300"/>
              <a:gd name="connsiteX72" fmla="*/ 884396 w 6019800"/>
              <a:gd name="connsiteY72" fmla="*/ 293846 h 876300"/>
              <a:gd name="connsiteX73" fmla="*/ 897731 w 6019800"/>
              <a:gd name="connsiteY73" fmla="*/ 293846 h 876300"/>
              <a:gd name="connsiteX74" fmla="*/ 897731 w 6019800"/>
              <a:gd name="connsiteY74" fmla="*/ 301466 h 876300"/>
              <a:gd name="connsiteX75" fmla="*/ 916781 w 6019800"/>
              <a:gd name="connsiteY75" fmla="*/ 301466 h 876300"/>
              <a:gd name="connsiteX76" fmla="*/ 916781 w 6019800"/>
              <a:gd name="connsiteY76" fmla="*/ 310039 h 876300"/>
              <a:gd name="connsiteX77" fmla="*/ 945356 w 6019800"/>
              <a:gd name="connsiteY77" fmla="*/ 310039 h 876300"/>
              <a:gd name="connsiteX78" fmla="*/ 945356 w 6019800"/>
              <a:gd name="connsiteY78" fmla="*/ 312896 h 876300"/>
              <a:gd name="connsiteX79" fmla="*/ 985361 w 6019800"/>
              <a:gd name="connsiteY79" fmla="*/ 312896 h 876300"/>
              <a:gd name="connsiteX80" fmla="*/ 985361 w 6019800"/>
              <a:gd name="connsiteY80" fmla="*/ 319564 h 876300"/>
              <a:gd name="connsiteX81" fmla="*/ 995839 w 6019800"/>
              <a:gd name="connsiteY81" fmla="*/ 319564 h 876300"/>
              <a:gd name="connsiteX82" fmla="*/ 995839 w 6019800"/>
              <a:gd name="connsiteY82" fmla="*/ 324326 h 876300"/>
              <a:gd name="connsiteX83" fmla="*/ 1028224 w 6019800"/>
              <a:gd name="connsiteY83" fmla="*/ 324326 h 876300"/>
              <a:gd name="connsiteX84" fmla="*/ 1028224 w 6019800"/>
              <a:gd name="connsiteY84" fmla="*/ 328136 h 876300"/>
              <a:gd name="connsiteX85" fmla="*/ 1035844 w 6019800"/>
              <a:gd name="connsiteY85" fmla="*/ 328136 h 876300"/>
              <a:gd name="connsiteX86" fmla="*/ 1035844 w 6019800"/>
              <a:gd name="connsiteY86" fmla="*/ 336709 h 876300"/>
              <a:gd name="connsiteX87" fmla="*/ 1042511 w 6019800"/>
              <a:gd name="connsiteY87" fmla="*/ 336709 h 876300"/>
              <a:gd name="connsiteX88" fmla="*/ 1042511 w 6019800"/>
              <a:gd name="connsiteY88" fmla="*/ 343376 h 876300"/>
              <a:gd name="connsiteX89" fmla="*/ 1052989 w 6019800"/>
              <a:gd name="connsiteY89" fmla="*/ 343376 h 876300"/>
              <a:gd name="connsiteX90" fmla="*/ 1052989 w 6019800"/>
              <a:gd name="connsiteY90" fmla="*/ 351949 h 876300"/>
              <a:gd name="connsiteX91" fmla="*/ 1073944 w 6019800"/>
              <a:gd name="connsiteY91" fmla="*/ 351949 h 876300"/>
              <a:gd name="connsiteX92" fmla="*/ 1073944 w 6019800"/>
              <a:gd name="connsiteY92" fmla="*/ 358616 h 876300"/>
              <a:gd name="connsiteX93" fmla="*/ 1091089 w 6019800"/>
              <a:gd name="connsiteY93" fmla="*/ 358616 h 876300"/>
              <a:gd name="connsiteX94" fmla="*/ 1091089 w 6019800"/>
              <a:gd name="connsiteY94" fmla="*/ 362426 h 876300"/>
              <a:gd name="connsiteX95" fmla="*/ 1105376 w 6019800"/>
              <a:gd name="connsiteY95" fmla="*/ 362426 h 876300"/>
              <a:gd name="connsiteX96" fmla="*/ 1105376 w 6019800"/>
              <a:gd name="connsiteY96" fmla="*/ 367189 h 876300"/>
              <a:gd name="connsiteX97" fmla="*/ 1115854 w 6019800"/>
              <a:gd name="connsiteY97" fmla="*/ 367189 h 876300"/>
              <a:gd name="connsiteX98" fmla="*/ 1115854 w 6019800"/>
              <a:gd name="connsiteY98" fmla="*/ 371951 h 876300"/>
              <a:gd name="connsiteX99" fmla="*/ 1125379 w 6019800"/>
              <a:gd name="connsiteY99" fmla="*/ 371951 h 876300"/>
              <a:gd name="connsiteX100" fmla="*/ 1125379 w 6019800"/>
              <a:gd name="connsiteY100" fmla="*/ 377666 h 876300"/>
              <a:gd name="connsiteX101" fmla="*/ 1184434 w 6019800"/>
              <a:gd name="connsiteY101" fmla="*/ 377666 h 876300"/>
              <a:gd name="connsiteX102" fmla="*/ 1184434 w 6019800"/>
              <a:gd name="connsiteY102" fmla="*/ 384334 h 876300"/>
              <a:gd name="connsiteX103" fmla="*/ 1203484 w 6019800"/>
              <a:gd name="connsiteY103" fmla="*/ 384334 h 876300"/>
              <a:gd name="connsiteX104" fmla="*/ 1203484 w 6019800"/>
              <a:gd name="connsiteY104" fmla="*/ 389096 h 876300"/>
              <a:gd name="connsiteX105" fmla="*/ 1232059 w 6019800"/>
              <a:gd name="connsiteY105" fmla="*/ 389096 h 876300"/>
              <a:gd name="connsiteX106" fmla="*/ 1232059 w 6019800"/>
              <a:gd name="connsiteY106" fmla="*/ 392906 h 876300"/>
              <a:gd name="connsiteX107" fmla="*/ 1243489 w 6019800"/>
              <a:gd name="connsiteY107" fmla="*/ 392906 h 876300"/>
              <a:gd name="connsiteX108" fmla="*/ 1243489 w 6019800"/>
              <a:gd name="connsiteY108" fmla="*/ 403384 h 876300"/>
              <a:gd name="connsiteX109" fmla="*/ 1320641 w 6019800"/>
              <a:gd name="connsiteY109" fmla="*/ 403384 h 876300"/>
              <a:gd name="connsiteX110" fmla="*/ 1320641 w 6019800"/>
              <a:gd name="connsiteY110" fmla="*/ 409099 h 876300"/>
              <a:gd name="connsiteX111" fmla="*/ 1333024 w 6019800"/>
              <a:gd name="connsiteY111" fmla="*/ 409099 h 876300"/>
              <a:gd name="connsiteX112" fmla="*/ 1333024 w 6019800"/>
              <a:gd name="connsiteY112" fmla="*/ 412909 h 876300"/>
              <a:gd name="connsiteX113" fmla="*/ 1364456 w 6019800"/>
              <a:gd name="connsiteY113" fmla="*/ 412909 h 876300"/>
              <a:gd name="connsiteX114" fmla="*/ 1364456 w 6019800"/>
              <a:gd name="connsiteY114" fmla="*/ 426244 h 876300"/>
              <a:gd name="connsiteX115" fmla="*/ 1376839 w 6019800"/>
              <a:gd name="connsiteY115" fmla="*/ 426244 h 876300"/>
              <a:gd name="connsiteX116" fmla="*/ 1376839 w 6019800"/>
              <a:gd name="connsiteY116" fmla="*/ 432911 h 876300"/>
              <a:gd name="connsiteX117" fmla="*/ 1394936 w 6019800"/>
              <a:gd name="connsiteY117" fmla="*/ 432911 h 876300"/>
              <a:gd name="connsiteX118" fmla="*/ 1394936 w 6019800"/>
              <a:gd name="connsiteY118" fmla="*/ 449104 h 876300"/>
              <a:gd name="connsiteX119" fmla="*/ 1419701 w 6019800"/>
              <a:gd name="connsiteY119" fmla="*/ 449104 h 876300"/>
              <a:gd name="connsiteX120" fmla="*/ 1419701 w 6019800"/>
              <a:gd name="connsiteY120" fmla="*/ 452914 h 876300"/>
              <a:gd name="connsiteX121" fmla="*/ 1433036 w 6019800"/>
              <a:gd name="connsiteY121" fmla="*/ 452914 h 876300"/>
              <a:gd name="connsiteX122" fmla="*/ 1433036 w 6019800"/>
              <a:gd name="connsiteY122" fmla="*/ 458629 h 876300"/>
              <a:gd name="connsiteX123" fmla="*/ 1482566 w 6019800"/>
              <a:gd name="connsiteY123" fmla="*/ 458629 h 876300"/>
              <a:gd name="connsiteX124" fmla="*/ 1482566 w 6019800"/>
              <a:gd name="connsiteY124" fmla="*/ 463391 h 876300"/>
              <a:gd name="connsiteX125" fmla="*/ 1509236 w 6019800"/>
              <a:gd name="connsiteY125" fmla="*/ 463391 h 876300"/>
              <a:gd name="connsiteX126" fmla="*/ 1509236 w 6019800"/>
              <a:gd name="connsiteY126" fmla="*/ 471011 h 876300"/>
              <a:gd name="connsiteX127" fmla="*/ 1534001 w 6019800"/>
              <a:gd name="connsiteY127" fmla="*/ 471011 h 876300"/>
              <a:gd name="connsiteX128" fmla="*/ 1534001 w 6019800"/>
              <a:gd name="connsiteY128" fmla="*/ 472916 h 876300"/>
              <a:gd name="connsiteX129" fmla="*/ 1549241 w 6019800"/>
              <a:gd name="connsiteY129" fmla="*/ 472916 h 876300"/>
              <a:gd name="connsiteX130" fmla="*/ 1549241 w 6019800"/>
              <a:gd name="connsiteY130" fmla="*/ 477679 h 876300"/>
              <a:gd name="connsiteX131" fmla="*/ 1615916 w 6019800"/>
              <a:gd name="connsiteY131" fmla="*/ 477679 h 876300"/>
              <a:gd name="connsiteX132" fmla="*/ 1615916 w 6019800"/>
              <a:gd name="connsiteY132" fmla="*/ 485299 h 876300"/>
              <a:gd name="connsiteX133" fmla="*/ 1619726 w 6019800"/>
              <a:gd name="connsiteY133" fmla="*/ 485299 h 876300"/>
              <a:gd name="connsiteX134" fmla="*/ 1619726 w 6019800"/>
              <a:gd name="connsiteY134" fmla="*/ 493871 h 876300"/>
              <a:gd name="connsiteX135" fmla="*/ 1627346 w 6019800"/>
              <a:gd name="connsiteY135" fmla="*/ 493871 h 876300"/>
              <a:gd name="connsiteX136" fmla="*/ 1627346 w 6019800"/>
              <a:gd name="connsiteY136" fmla="*/ 500539 h 876300"/>
              <a:gd name="connsiteX137" fmla="*/ 1650206 w 6019800"/>
              <a:gd name="connsiteY137" fmla="*/ 500539 h 876300"/>
              <a:gd name="connsiteX138" fmla="*/ 1650206 w 6019800"/>
              <a:gd name="connsiteY138" fmla="*/ 503396 h 876300"/>
              <a:gd name="connsiteX139" fmla="*/ 1671161 w 6019800"/>
              <a:gd name="connsiteY139" fmla="*/ 503396 h 876300"/>
              <a:gd name="connsiteX140" fmla="*/ 1671161 w 6019800"/>
              <a:gd name="connsiteY140" fmla="*/ 510064 h 876300"/>
              <a:gd name="connsiteX141" fmla="*/ 1700689 w 6019800"/>
              <a:gd name="connsiteY141" fmla="*/ 510064 h 876300"/>
              <a:gd name="connsiteX142" fmla="*/ 1700689 w 6019800"/>
              <a:gd name="connsiteY142" fmla="*/ 512921 h 876300"/>
              <a:gd name="connsiteX143" fmla="*/ 1815941 w 6019800"/>
              <a:gd name="connsiteY143" fmla="*/ 512921 h 876300"/>
              <a:gd name="connsiteX144" fmla="*/ 1815941 w 6019800"/>
              <a:gd name="connsiteY144" fmla="*/ 518636 h 876300"/>
              <a:gd name="connsiteX145" fmla="*/ 1821656 w 6019800"/>
              <a:gd name="connsiteY145" fmla="*/ 518636 h 876300"/>
              <a:gd name="connsiteX146" fmla="*/ 1821656 w 6019800"/>
              <a:gd name="connsiteY146" fmla="*/ 523399 h 876300"/>
              <a:gd name="connsiteX147" fmla="*/ 1841659 w 6019800"/>
              <a:gd name="connsiteY147" fmla="*/ 523399 h 876300"/>
              <a:gd name="connsiteX148" fmla="*/ 1841659 w 6019800"/>
              <a:gd name="connsiteY148" fmla="*/ 529114 h 876300"/>
              <a:gd name="connsiteX149" fmla="*/ 1866424 w 6019800"/>
              <a:gd name="connsiteY149" fmla="*/ 529114 h 876300"/>
              <a:gd name="connsiteX150" fmla="*/ 1866424 w 6019800"/>
              <a:gd name="connsiteY150" fmla="*/ 533876 h 876300"/>
              <a:gd name="connsiteX151" fmla="*/ 1873091 w 6019800"/>
              <a:gd name="connsiteY151" fmla="*/ 533876 h 876300"/>
              <a:gd name="connsiteX152" fmla="*/ 1873091 w 6019800"/>
              <a:gd name="connsiteY152" fmla="*/ 540544 h 876300"/>
              <a:gd name="connsiteX153" fmla="*/ 1932146 w 6019800"/>
              <a:gd name="connsiteY153" fmla="*/ 540544 h 876300"/>
              <a:gd name="connsiteX154" fmla="*/ 1932146 w 6019800"/>
              <a:gd name="connsiteY154" fmla="*/ 543401 h 876300"/>
              <a:gd name="connsiteX155" fmla="*/ 1957864 w 6019800"/>
              <a:gd name="connsiteY155" fmla="*/ 543401 h 876300"/>
              <a:gd name="connsiteX156" fmla="*/ 1957864 w 6019800"/>
              <a:gd name="connsiteY156" fmla="*/ 547211 h 876300"/>
              <a:gd name="connsiteX157" fmla="*/ 1964531 w 6019800"/>
              <a:gd name="connsiteY157" fmla="*/ 547211 h 876300"/>
              <a:gd name="connsiteX158" fmla="*/ 1964531 w 6019800"/>
              <a:gd name="connsiteY158" fmla="*/ 552926 h 876300"/>
              <a:gd name="connsiteX159" fmla="*/ 1988344 w 6019800"/>
              <a:gd name="connsiteY159" fmla="*/ 552926 h 876300"/>
              <a:gd name="connsiteX160" fmla="*/ 1988344 w 6019800"/>
              <a:gd name="connsiteY160" fmla="*/ 556736 h 876300"/>
              <a:gd name="connsiteX161" fmla="*/ 1995964 w 6019800"/>
              <a:gd name="connsiteY161" fmla="*/ 556736 h 876300"/>
              <a:gd name="connsiteX162" fmla="*/ 1995964 w 6019800"/>
              <a:gd name="connsiteY162" fmla="*/ 562451 h 876300"/>
              <a:gd name="connsiteX163" fmla="*/ 2004536 w 6019800"/>
              <a:gd name="connsiteY163" fmla="*/ 562451 h 876300"/>
              <a:gd name="connsiteX164" fmla="*/ 2004536 w 6019800"/>
              <a:gd name="connsiteY164" fmla="*/ 565309 h 876300"/>
              <a:gd name="connsiteX165" fmla="*/ 2009299 w 6019800"/>
              <a:gd name="connsiteY165" fmla="*/ 565309 h 876300"/>
              <a:gd name="connsiteX166" fmla="*/ 2009299 w 6019800"/>
              <a:gd name="connsiteY166" fmla="*/ 571976 h 876300"/>
              <a:gd name="connsiteX167" fmla="*/ 2025491 w 6019800"/>
              <a:gd name="connsiteY167" fmla="*/ 571976 h 876300"/>
              <a:gd name="connsiteX168" fmla="*/ 2025491 w 6019800"/>
              <a:gd name="connsiteY168" fmla="*/ 578644 h 876300"/>
              <a:gd name="connsiteX169" fmla="*/ 2049304 w 6019800"/>
              <a:gd name="connsiteY169" fmla="*/ 578644 h 876300"/>
              <a:gd name="connsiteX170" fmla="*/ 2049304 w 6019800"/>
              <a:gd name="connsiteY170" fmla="*/ 581501 h 876300"/>
              <a:gd name="connsiteX171" fmla="*/ 2202656 w 6019800"/>
              <a:gd name="connsiteY171" fmla="*/ 581501 h 876300"/>
              <a:gd name="connsiteX172" fmla="*/ 2202656 w 6019800"/>
              <a:gd name="connsiteY172" fmla="*/ 589121 h 876300"/>
              <a:gd name="connsiteX173" fmla="*/ 2325529 w 6019800"/>
              <a:gd name="connsiteY173" fmla="*/ 589121 h 876300"/>
              <a:gd name="connsiteX174" fmla="*/ 2325529 w 6019800"/>
              <a:gd name="connsiteY174" fmla="*/ 592931 h 876300"/>
              <a:gd name="connsiteX175" fmla="*/ 2361724 w 6019800"/>
              <a:gd name="connsiteY175" fmla="*/ 592931 h 876300"/>
              <a:gd name="connsiteX176" fmla="*/ 2361724 w 6019800"/>
              <a:gd name="connsiteY176" fmla="*/ 600551 h 876300"/>
              <a:gd name="connsiteX177" fmla="*/ 2493169 w 6019800"/>
              <a:gd name="connsiteY177" fmla="*/ 600551 h 876300"/>
              <a:gd name="connsiteX178" fmla="*/ 2493169 w 6019800"/>
              <a:gd name="connsiteY178" fmla="*/ 602456 h 876300"/>
              <a:gd name="connsiteX179" fmla="*/ 2496979 w 6019800"/>
              <a:gd name="connsiteY179" fmla="*/ 602456 h 876300"/>
              <a:gd name="connsiteX180" fmla="*/ 2496979 w 6019800"/>
              <a:gd name="connsiteY180" fmla="*/ 611981 h 876300"/>
              <a:gd name="connsiteX181" fmla="*/ 2580799 w 6019800"/>
              <a:gd name="connsiteY181" fmla="*/ 611981 h 876300"/>
              <a:gd name="connsiteX182" fmla="*/ 2580799 w 6019800"/>
              <a:gd name="connsiteY182" fmla="*/ 616744 h 876300"/>
              <a:gd name="connsiteX183" fmla="*/ 2599849 w 6019800"/>
              <a:gd name="connsiteY183" fmla="*/ 616744 h 876300"/>
              <a:gd name="connsiteX184" fmla="*/ 2599849 w 6019800"/>
              <a:gd name="connsiteY184" fmla="*/ 618649 h 876300"/>
              <a:gd name="connsiteX185" fmla="*/ 2756059 w 6019800"/>
              <a:gd name="connsiteY185" fmla="*/ 618649 h 876300"/>
              <a:gd name="connsiteX186" fmla="*/ 2756059 w 6019800"/>
              <a:gd name="connsiteY186" fmla="*/ 626269 h 876300"/>
              <a:gd name="connsiteX187" fmla="*/ 2761774 w 6019800"/>
              <a:gd name="connsiteY187" fmla="*/ 626269 h 876300"/>
              <a:gd name="connsiteX188" fmla="*/ 2761774 w 6019800"/>
              <a:gd name="connsiteY188" fmla="*/ 633889 h 876300"/>
              <a:gd name="connsiteX189" fmla="*/ 2801779 w 6019800"/>
              <a:gd name="connsiteY189" fmla="*/ 633889 h 876300"/>
              <a:gd name="connsiteX190" fmla="*/ 2801779 w 6019800"/>
              <a:gd name="connsiteY190" fmla="*/ 635794 h 876300"/>
              <a:gd name="connsiteX191" fmla="*/ 2810351 w 6019800"/>
              <a:gd name="connsiteY191" fmla="*/ 635794 h 876300"/>
              <a:gd name="connsiteX192" fmla="*/ 2810351 w 6019800"/>
              <a:gd name="connsiteY192" fmla="*/ 641509 h 876300"/>
              <a:gd name="connsiteX193" fmla="*/ 2825591 w 6019800"/>
              <a:gd name="connsiteY193" fmla="*/ 641509 h 876300"/>
              <a:gd name="connsiteX194" fmla="*/ 2825591 w 6019800"/>
              <a:gd name="connsiteY194" fmla="*/ 647224 h 876300"/>
              <a:gd name="connsiteX195" fmla="*/ 2847499 w 6019800"/>
              <a:gd name="connsiteY195" fmla="*/ 647224 h 876300"/>
              <a:gd name="connsiteX196" fmla="*/ 2847499 w 6019800"/>
              <a:gd name="connsiteY196" fmla="*/ 654844 h 876300"/>
              <a:gd name="connsiteX197" fmla="*/ 2867501 w 6019800"/>
              <a:gd name="connsiteY197" fmla="*/ 654844 h 876300"/>
              <a:gd name="connsiteX198" fmla="*/ 2867501 w 6019800"/>
              <a:gd name="connsiteY198" fmla="*/ 657701 h 876300"/>
              <a:gd name="connsiteX199" fmla="*/ 2888456 w 6019800"/>
              <a:gd name="connsiteY199" fmla="*/ 657701 h 876300"/>
              <a:gd name="connsiteX200" fmla="*/ 2888456 w 6019800"/>
              <a:gd name="connsiteY200" fmla="*/ 662464 h 876300"/>
              <a:gd name="connsiteX201" fmla="*/ 2895124 w 6019800"/>
              <a:gd name="connsiteY201" fmla="*/ 662464 h 876300"/>
              <a:gd name="connsiteX202" fmla="*/ 2895124 w 6019800"/>
              <a:gd name="connsiteY202" fmla="*/ 671036 h 876300"/>
              <a:gd name="connsiteX203" fmla="*/ 3058954 w 6019800"/>
              <a:gd name="connsiteY203" fmla="*/ 671036 h 876300"/>
              <a:gd name="connsiteX204" fmla="*/ 3058954 w 6019800"/>
              <a:gd name="connsiteY204" fmla="*/ 678656 h 876300"/>
              <a:gd name="connsiteX205" fmla="*/ 3089434 w 6019800"/>
              <a:gd name="connsiteY205" fmla="*/ 678656 h 876300"/>
              <a:gd name="connsiteX206" fmla="*/ 3089434 w 6019800"/>
              <a:gd name="connsiteY206" fmla="*/ 685324 h 876300"/>
              <a:gd name="connsiteX207" fmla="*/ 3158966 w 6019800"/>
              <a:gd name="connsiteY207" fmla="*/ 685324 h 876300"/>
              <a:gd name="connsiteX208" fmla="*/ 3158966 w 6019800"/>
              <a:gd name="connsiteY208" fmla="*/ 691991 h 876300"/>
              <a:gd name="connsiteX209" fmla="*/ 3191351 w 6019800"/>
              <a:gd name="connsiteY209" fmla="*/ 691991 h 876300"/>
              <a:gd name="connsiteX210" fmla="*/ 3191351 w 6019800"/>
              <a:gd name="connsiteY210" fmla="*/ 695801 h 876300"/>
              <a:gd name="connsiteX211" fmla="*/ 3218974 w 6019800"/>
              <a:gd name="connsiteY211" fmla="*/ 695801 h 876300"/>
              <a:gd name="connsiteX212" fmla="*/ 3218974 w 6019800"/>
              <a:gd name="connsiteY212" fmla="*/ 697706 h 876300"/>
              <a:gd name="connsiteX213" fmla="*/ 3311366 w 6019800"/>
              <a:gd name="connsiteY213" fmla="*/ 697706 h 876300"/>
              <a:gd name="connsiteX214" fmla="*/ 3311366 w 6019800"/>
              <a:gd name="connsiteY214" fmla="*/ 699611 h 876300"/>
              <a:gd name="connsiteX215" fmla="*/ 3452336 w 6019800"/>
              <a:gd name="connsiteY215" fmla="*/ 699611 h 876300"/>
              <a:gd name="connsiteX216" fmla="*/ 3452336 w 6019800"/>
              <a:gd name="connsiteY216" fmla="*/ 703421 h 876300"/>
              <a:gd name="connsiteX217" fmla="*/ 3510439 w 6019800"/>
              <a:gd name="connsiteY217" fmla="*/ 703421 h 876300"/>
              <a:gd name="connsiteX218" fmla="*/ 3510439 w 6019800"/>
              <a:gd name="connsiteY218" fmla="*/ 706279 h 876300"/>
              <a:gd name="connsiteX219" fmla="*/ 3596164 w 6019800"/>
              <a:gd name="connsiteY219" fmla="*/ 706279 h 876300"/>
              <a:gd name="connsiteX220" fmla="*/ 3596164 w 6019800"/>
              <a:gd name="connsiteY220" fmla="*/ 711041 h 876300"/>
              <a:gd name="connsiteX221" fmla="*/ 3668554 w 6019800"/>
              <a:gd name="connsiteY221" fmla="*/ 711041 h 876300"/>
              <a:gd name="connsiteX222" fmla="*/ 3668554 w 6019800"/>
              <a:gd name="connsiteY222" fmla="*/ 716756 h 876300"/>
              <a:gd name="connsiteX223" fmla="*/ 3805714 w 6019800"/>
              <a:gd name="connsiteY223" fmla="*/ 716756 h 876300"/>
              <a:gd name="connsiteX224" fmla="*/ 3805714 w 6019800"/>
              <a:gd name="connsiteY224" fmla="*/ 729139 h 876300"/>
              <a:gd name="connsiteX225" fmla="*/ 3897154 w 6019800"/>
              <a:gd name="connsiteY225" fmla="*/ 729139 h 876300"/>
              <a:gd name="connsiteX226" fmla="*/ 3897154 w 6019800"/>
              <a:gd name="connsiteY226" fmla="*/ 734854 h 876300"/>
              <a:gd name="connsiteX227" fmla="*/ 3920014 w 6019800"/>
              <a:gd name="connsiteY227" fmla="*/ 734854 h 876300"/>
              <a:gd name="connsiteX228" fmla="*/ 3920014 w 6019800"/>
              <a:gd name="connsiteY228" fmla="*/ 741521 h 876300"/>
              <a:gd name="connsiteX229" fmla="*/ 4011454 w 6019800"/>
              <a:gd name="connsiteY229" fmla="*/ 741521 h 876300"/>
              <a:gd name="connsiteX230" fmla="*/ 4011454 w 6019800"/>
              <a:gd name="connsiteY230" fmla="*/ 745331 h 876300"/>
              <a:gd name="connsiteX231" fmla="*/ 4218146 w 6019800"/>
              <a:gd name="connsiteY231" fmla="*/ 745331 h 876300"/>
              <a:gd name="connsiteX232" fmla="*/ 4218146 w 6019800"/>
              <a:gd name="connsiteY232" fmla="*/ 748189 h 876300"/>
              <a:gd name="connsiteX233" fmla="*/ 4379119 w 6019800"/>
              <a:gd name="connsiteY233" fmla="*/ 748189 h 876300"/>
              <a:gd name="connsiteX234" fmla="*/ 4379119 w 6019800"/>
              <a:gd name="connsiteY234" fmla="*/ 757714 h 876300"/>
              <a:gd name="connsiteX235" fmla="*/ 4416267 w 6019800"/>
              <a:gd name="connsiteY235" fmla="*/ 757714 h 876300"/>
              <a:gd name="connsiteX236" fmla="*/ 4416267 w 6019800"/>
              <a:gd name="connsiteY236" fmla="*/ 763429 h 876300"/>
              <a:gd name="connsiteX237" fmla="*/ 4436269 w 6019800"/>
              <a:gd name="connsiteY237" fmla="*/ 763429 h 876300"/>
              <a:gd name="connsiteX238" fmla="*/ 4436269 w 6019800"/>
              <a:gd name="connsiteY238" fmla="*/ 768191 h 876300"/>
              <a:gd name="connsiteX239" fmla="*/ 4506754 w 6019800"/>
              <a:gd name="connsiteY239" fmla="*/ 768191 h 876300"/>
              <a:gd name="connsiteX240" fmla="*/ 4506754 w 6019800"/>
              <a:gd name="connsiteY240" fmla="*/ 772954 h 876300"/>
              <a:gd name="connsiteX241" fmla="*/ 4918234 w 6019800"/>
              <a:gd name="connsiteY241" fmla="*/ 772954 h 876300"/>
              <a:gd name="connsiteX242" fmla="*/ 4918234 w 6019800"/>
              <a:gd name="connsiteY242" fmla="*/ 787241 h 876300"/>
              <a:gd name="connsiteX243" fmla="*/ 5618321 w 6019800"/>
              <a:gd name="connsiteY243" fmla="*/ 787241 h 876300"/>
              <a:gd name="connsiteX244" fmla="*/ 5618321 w 6019800"/>
              <a:gd name="connsiteY244" fmla="*/ 819626 h 876300"/>
              <a:gd name="connsiteX245" fmla="*/ 5922169 w 6019800"/>
              <a:gd name="connsiteY245" fmla="*/ 819626 h 876300"/>
              <a:gd name="connsiteX246" fmla="*/ 5922169 w 6019800"/>
              <a:gd name="connsiteY246" fmla="*/ 876776 h 876300"/>
              <a:gd name="connsiteX247" fmla="*/ 6021229 w 6019800"/>
              <a:gd name="connsiteY247" fmla="*/ 876776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6019800" h="876300">
                <a:moveTo>
                  <a:pt x="7144" y="7144"/>
                </a:moveTo>
                <a:lnTo>
                  <a:pt x="96679" y="7144"/>
                </a:lnTo>
                <a:lnTo>
                  <a:pt x="96679" y="10954"/>
                </a:lnTo>
                <a:lnTo>
                  <a:pt x="148114" y="10954"/>
                </a:lnTo>
                <a:lnTo>
                  <a:pt x="148114" y="20479"/>
                </a:lnTo>
                <a:lnTo>
                  <a:pt x="172879" y="20479"/>
                </a:lnTo>
                <a:lnTo>
                  <a:pt x="172879" y="24289"/>
                </a:lnTo>
                <a:lnTo>
                  <a:pt x="180499" y="24289"/>
                </a:lnTo>
                <a:lnTo>
                  <a:pt x="180499" y="40481"/>
                </a:lnTo>
                <a:lnTo>
                  <a:pt x="188119" y="40481"/>
                </a:lnTo>
                <a:lnTo>
                  <a:pt x="188119" y="68104"/>
                </a:lnTo>
                <a:lnTo>
                  <a:pt x="194786" y="68104"/>
                </a:lnTo>
                <a:lnTo>
                  <a:pt x="194786" y="73819"/>
                </a:lnTo>
                <a:lnTo>
                  <a:pt x="206216" y="73819"/>
                </a:lnTo>
                <a:lnTo>
                  <a:pt x="206216" y="88106"/>
                </a:lnTo>
                <a:lnTo>
                  <a:pt x="228124" y="88106"/>
                </a:lnTo>
                <a:lnTo>
                  <a:pt x="228124" y="109061"/>
                </a:lnTo>
                <a:lnTo>
                  <a:pt x="237649" y="109061"/>
                </a:lnTo>
                <a:lnTo>
                  <a:pt x="237649" y="117634"/>
                </a:lnTo>
                <a:lnTo>
                  <a:pt x="242411" y="117634"/>
                </a:lnTo>
                <a:lnTo>
                  <a:pt x="242411" y="125254"/>
                </a:lnTo>
                <a:lnTo>
                  <a:pt x="259556" y="125254"/>
                </a:lnTo>
                <a:lnTo>
                  <a:pt x="259556" y="131921"/>
                </a:lnTo>
                <a:lnTo>
                  <a:pt x="275749" y="131921"/>
                </a:lnTo>
                <a:lnTo>
                  <a:pt x="275749" y="139541"/>
                </a:lnTo>
                <a:lnTo>
                  <a:pt x="294799" y="139541"/>
                </a:lnTo>
                <a:lnTo>
                  <a:pt x="294799" y="146209"/>
                </a:lnTo>
                <a:lnTo>
                  <a:pt x="328136" y="146209"/>
                </a:lnTo>
                <a:lnTo>
                  <a:pt x="328136" y="151924"/>
                </a:lnTo>
                <a:lnTo>
                  <a:pt x="331946" y="151924"/>
                </a:lnTo>
                <a:lnTo>
                  <a:pt x="331946" y="155734"/>
                </a:lnTo>
                <a:lnTo>
                  <a:pt x="361474" y="155734"/>
                </a:lnTo>
                <a:lnTo>
                  <a:pt x="361474" y="162401"/>
                </a:lnTo>
                <a:lnTo>
                  <a:pt x="399574" y="162401"/>
                </a:lnTo>
                <a:lnTo>
                  <a:pt x="399574" y="173831"/>
                </a:lnTo>
                <a:lnTo>
                  <a:pt x="404336" y="173831"/>
                </a:lnTo>
                <a:lnTo>
                  <a:pt x="404336" y="180499"/>
                </a:lnTo>
                <a:lnTo>
                  <a:pt x="431959" y="180499"/>
                </a:lnTo>
                <a:lnTo>
                  <a:pt x="431959" y="186214"/>
                </a:lnTo>
                <a:lnTo>
                  <a:pt x="581501" y="186214"/>
                </a:lnTo>
                <a:lnTo>
                  <a:pt x="581501" y="192881"/>
                </a:lnTo>
                <a:lnTo>
                  <a:pt x="609124" y="192881"/>
                </a:lnTo>
                <a:lnTo>
                  <a:pt x="609124" y="200501"/>
                </a:lnTo>
                <a:lnTo>
                  <a:pt x="625316" y="200501"/>
                </a:lnTo>
                <a:lnTo>
                  <a:pt x="625316" y="206216"/>
                </a:lnTo>
                <a:lnTo>
                  <a:pt x="633889" y="206216"/>
                </a:lnTo>
                <a:lnTo>
                  <a:pt x="633889" y="211931"/>
                </a:lnTo>
                <a:lnTo>
                  <a:pt x="644366" y="211931"/>
                </a:lnTo>
                <a:lnTo>
                  <a:pt x="644366" y="216694"/>
                </a:lnTo>
                <a:lnTo>
                  <a:pt x="654844" y="216694"/>
                </a:lnTo>
                <a:lnTo>
                  <a:pt x="654844" y="221456"/>
                </a:lnTo>
                <a:lnTo>
                  <a:pt x="668179" y="221456"/>
                </a:lnTo>
                <a:lnTo>
                  <a:pt x="668179" y="226219"/>
                </a:lnTo>
                <a:lnTo>
                  <a:pt x="679609" y="226219"/>
                </a:lnTo>
                <a:lnTo>
                  <a:pt x="679609" y="228124"/>
                </a:lnTo>
                <a:lnTo>
                  <a:pt x="707231" y="228124"/>
                </a:lnTo>
                <a:lnTo>
                  <a:pt x="707231" y="232886"/>
                </a:lnTo>
                <a:lnTo>
                  <a:pt x="715804" y="232886"/>
                </a:lnTo>
                <a:lnTo>
                  <a:pt x="715804" y="238601"/>
                </a:lnTo>
                <a:lnTo>
                  <a:pt x="722471" y="238601"/>
                </a:lnTo>
                <a:lnTo>
                  <a:pt x="722471" y="242411"/>
                </a:lnTo>
                <a:lnTo>
                  <a:pt x="755809" y="242411"/>
                </a:lnTo>
                <a:lnTo>
                  <a:pt x="755809" y="248126"/>
                </a:lnTo>
                <a:lnTo>
                  <a:pt x="807244" y="248126"/>
                </a:lnTo>
                <a:lnTo>
                  <a:pt x="807244" y="254794"/>
                </a:lnTo>
                <a:lnTo>
                  <a:pt x="832009" y="254794"/>
                </a:lnTo>
                <a:lnTo>
                  <a:pt x="832009" y="269081"/>
                </a:lnTo>
                <a:lnTo>
                  <a:pt x="843439" y="269081"/>
                </a:lnTo>
                <a:lnTo>
                  <a:pt x="843439" y="277654"/>
                </a:lnTo>
                <a:lnTo>
                  <a:pt x="860584" y="277654"/>
                </a:lnTo>
                <a:lnTo>
                  <a:pt x="860584" y="282416"/>
                </a:lnTo>
                <a:lnTo>
                  <a:pt x="884396" y="282416"/>
                </a:lnTo>
                <a:lnTo>
                  <a:pt x="884396" y="293846"/>
                </a:lnTo>
                <a:lnTo>
                  <a:pt x="897731" y="293846"/>
                </a:lnTo>
                <a:lnTo>
                  <a:pt x="897731" y="301466"/>
                </a:lnTo>
                <a:lnTo>
                  <a:pt x="916781" y="301466"/>
                </a:lnTo>
                <a:lnTo>
                  <a:pt x="916781" y="310039"/>
                </a:lnTo>
                <a:lnTo>
                  <a:pt x="945356" y="310039"/>
                </a:lnTo>
                <a:lnTo>
                  <a:pt x="945356" y="312896"/>
                </a:lnTo>
                <a:lnTo>
                  <a:pt x="985361" y="312896"/>
                </a:lnTo>
                <a:lnTo>
                  <a:pt x="985361" y="319564"/>
                </a:lnTo>
                <a:lnTo>
                  <a:pt x="995839" y="319564"/>
                </a:lnTo>
                <a:lnTo>
                  <a:pt x="995839" y="324326"/>
                </a:lnTo>
                <a:lnTo>
                  <a:pt x="1028224" y="324326"/>
                </a:lnTo>
                <a:lnTo>
                  <a:pt x="1028224" y="328136"/>
                </a:lnTo>
                <a:lnTo>
                  <a:pt x="1035844" y="328136"/>
                </a:lnTo>
                <a:lnTo>
                  <a:pt x="1035844" y="336709"/>
                </a:lnTo>
                <a:lnTo>
                  <a:pt x="1042511" y="336709"/>
                </a:lnTo>
                <a:lnTo>
                  <a:pt x="1042511" y="343376"/>
                </a:lnTo>
                <a:lnTo>
                  <a:pt x="1052989" y="343376"/>
                </a:lnTo>
                <a:lnTo>
                  <a:pt x="1052989" y="351949"/>
                </a:lnTo>
                <a:lnTo>
                  <a:pt x="1073944" y="351949"/>
                </a:lnTo>
                <a:lnTo>
                  <a:pt x="1073944" y="358616"/>
                </a:lnTo>
                <a:lnTo>
                  <a:pt x="1091089" y="358616"/>
                </a:lnTo>
                <a:lnTo>
                  <a:pt x="1091089" y="362426"/>
                </a:lnTo>
                <a:lnTo>
                  <a:pt x="1105376" y="362426"/>
                </a:lnTo>
                <a:lnTo>
                  <a:pt x="1105376" y="367189"/>
                </a:lnTo>
                <a:lnTo>
                  <a:pt x="1115854" y="367189"/>
                </a:lnTo>
                <a:lnTo>
                  <a:pt x="1115854" y="371951"/>
                </a:lnTo>
                <a:lnTo>
                  <a:pt x="1125379" y="371951"/>
                </a:lnTo>
                <a:lnTo>
                  <a:pt x="1125379" y="377666"/>
                </a:lnTo>
                <a:lnTo>
                  <a:pt x="1184434" y="377666"/>
                </a:lnTo>
                <a:lnTo>
                  <a:pt x="1184434" y="384334"/>
                </a:lnTo>
                <a:lnTo>
                  <a:pt x="1203484" y="384334"/>
                </a:lnTo>
                <a:lnTo>
                  <a:pt x="1203484" y="389096"/>
                </a:lnTo>
                <a:lnTo>
                  <a:pt x="1232059" y="389096"/>
                </a:lnTo>
                <a:lnTo>
                  <a:pt x="1232059" y="392906"/>
                </a:lnTo>
                <a:lnTo>
                  <a:pt x="1243489" y="392906"/>
                </a:lnTo>
                <a:lnTo>
                  <a:pt x="1243489" y="403384"/>
                </a:lnTo>
                <a:lnTo>
                  <a:pt x="1320641" y="403384"/>
                </a:lnTo>
                <a:lnTo>
                  <a:pt x="1320641" y="409099"/>
                </a:lnTo>
                <a:lnTo>
                  <a:pt x="1333024" y="409099"/>
                </a:lnTo>
                <a:lnTo>
                  <a:pt x="1333024" y="412909"/>
                </a:lnTo>
                <a:lnTo>
                  <a:pt x="1364456" y="412909"/>
                </a:lnTo>
                <a:lnTo>
                  <a:pt x="1364456" y="426244"/>
                </a:lnTo>
                <a:lnTo>
                  <a:pt x="1376839" y="426244"/>
                </a:lnTo>
                <a:lnTo>
                  <a:pt x="1376839" y="432911"/>
                </a:lnTo>
                <a:lnTo>
                  <a:pt x="1394936" y="432911"/>
                </a:lnTo>
                <a:lnTo>
                  <a:pt x="1394936" y="449104"/>
                </a:lnTo>
                <a:lnTo>
                  <a:pt x="1419701" y="449104"/>
                </a:lnTo>
                <a:lnTo>
                  <a:pt x="1419701" y="452914"/>
                </a:lnTo>
                <a:lnTo>
                  <a:pt x="1433036" y="452914"/>
                </a:lnTo>
                <a:lnTo>
                  <a:pt x="1433036" y="458629"/>
                </a:lnTo>
                <a:lnTo>
                  <a:pt x="1482566" y="458629"/>
                </a:lnTo>
                <a:lnTo>
                  <a:pt x="1482566" y="463391"/>
                </a:lnTo>
                <a:lnTo>
                  <a:pt x="1509236" y="463391"/>
                </a:lnTo>
                <a:lnTo>
                  <a:pt x="1509236" y="471011"/>
                </a:lnTo>
                <a:lnTo>
                  <a:pt x="1534001" y="471011"/>
                </a:lnTo>
                <a:lnTo>
                  <a:pt x="1534001" y="472916"/>
                </a:lnTo>
                <a:lnTo>
                  <a:pt x="1549241" y="472916"/>
                </a:lnTo>
                <a:lnTo>
                  <a:pt x="1549241" y="477679"/>
                </a:lnTo>
                <a:lnTo>
                  <a:pt x="1615916" y="477679"/>
                </a:lnTo>
                <a:lnTo>
                  <a:pt x="1615916" y="485299"/>
                </a:lnTo>
                <a:lnTo>
                  <a:pt x="1619726" y="485299"/>
                </a:lnTo>
                <a:lnTo>
                  <a:pt x="1619726" y="493871"/>
                </a:lnTo>
                <a:lnTo>
                  <a:pt x="1627346" y="493871"/>
                </a:lnTo>
                <a:lnTo>
                  <a:pt x="1627346" y="500539"/>
                </a:lnTo>
                <a:lnTo>
                  <a:pt x="1650206" y="500539"/>
                </a:lnTo>
                <a:lnTo>
                  <a:pt x="1650206" y="503396"/>
                </a:lnTo>
                <a:lnTo>
                  <a:pt x="1671161" y="503396"/>
                </a:lnTo>
                <a:lnTo>
                  <a:pt x="1671161" y="510064"/>
                </a:lnTo>
                <a:lnTo>
                  <a:pt x="1700689" y="510064"/>
                </a:lnTo>
                <a:lnTo>
                  <a:pt x="1700689" y="512921"/>
                </a:lnTo>
                <a:lnTo>
                  <a:pt x="1815941" y="512921"/>
                </a:lnTo>
                <a:lnTo>
                  <a:pt x="1815941" y="518636"/>
                </a:lnTo>
                <a:lnTo>
                  <a:pt x="1821656" y="518636"/>
                </a:lnTo>
                <a:lnTo>
                  <a:pt x="1821656" y="523399"/>
                </a:lnTo>
                <a:lnTo>
                  <a:pt x="1841659" y="523399"/>
                </a:lnTo>
                <a:lnTo>
                  <a:pt x="1841659" y="529114"/>
                </a:lnTo>
                <a:lnTo>
                  <a:pt x="1866424" y="529114"/>
                </a:lnTo>
                <a:lnTo>
                  <a:pt x="1866424" y="533876"/>
                </a:lnTo>
                <a:lnTo>
                  <a:pt x="1873091" y="533876"/>
                </a:lnTo>
                <a:lnTo>
                  <a:pt x="1873091" y="540544"/>
                </a:lnTo>
                <a:lnTo>
                  <a:pt x="1932146" y="540544"/>
                </a:lnTo>
                <a:lnTo>
                  <a:pt x="1932146" y="543401"/>
                </a:lnTo>
                <a:lnTo>
                  <a:pt x="1957864" y="543401"/>
                </a:lnTo>
                <a:lnTo>
                  <a:pt x="1957864" y="547211"/>
                </a:lnTo>
                <a:lnTo>
                  <a:pt x="1964531" y="547211"/>
                </a:lnTo>
                <a:lnTo>
                  <a:pt x="1964531" y="552926"/>
                </a:lnTo>
                <a:lnTo>
                  <a:pt x="1988344" y="552926"/>
                </a:lnTo>
                <a:lnTo>
                  <a:pt x="1988344" y="556736"/>
                </a:lnTo>
                <a:lnTo>
                  <a:pt x="1995964" y="556736"/>
                </a:lnTo>
                <a:lnTo>
                  <a:pt x="1995964" y="562451"/>
                </a:lnTo>
                <a:lnTo>
                  <a:pt x="2004536" y="562451"/>
                </a:lnTo>
                <a:lnTo>
                  <a:pt x="2004536" y="565309"/>
                </a:lnTo>
                <a:lnTo>
                  <a:pt x="2009299" y="565309"/>
                </a:lnTo>
                <a:lnTo>
                  <a:pt x="2009299" y="571976"/>
                </a:lnTo>
                <a:lnTo>
                  <a:pt x="2025491" y="571976"/>
                </a:lnTo>
                <a:lnTo>
                  <a:pt x="2025491" y="578644"/>
                </a:lnTo>
                <a:lnTo>
                  <a:pt x="2049304" y="578644"/>
                </a:lnTo>
                <a:lnTo>
                  <a:pt x="2049304" y="581501"/>
                </a:lnTo>
                <a:lnTo>
                  <a:pt x="2202656" y="581501"/>
                </a:lnTo>
                <a:lnTo>
                  <a:pt x="2202656" y="589121"/>
                </a:lnTo>
                <a:lnTo>
                  <a:pt x="2325529" y="589121"/>
                </a:lnTo>
                <a:lnTo>
                  <a:pt x="2325529" y="592931"/>
                </a:lnTo>
                <a:lnTo>
                  <a:pt x="2361724" y="592931"/>
                </a:lnTo>
                <a:lnTo>
                  <a:pt x="2361724" y="600551"/>
                </a:lnTo>
                <a:lnTo>
                  <a:pt x="2493169" y="600551"/>
                </a:lnTo>
                <a:lnTo>
                  <a:pt x="2493169" y="602456"/>
                </a:lnTo>
                <a:lnTo>
                  <a:pt x="2496979" y="602456"/>
                </a:lnTo>
                <a:lnTo>
                  <a:pt x="2496979" y="611981"/>
                </a:lnTo>
                <a:lnTo>
                  <a:pt x="2580799" y="611981"/>
                </a:lnTo>
                <a:lnTo>
                  <a:pt x="2580799" y="616744"/>
                </a:lnTo>
                <a:lnTo>
                  <a:pt x="2599849" y="616744"/>
                </a:lnTo>
                <a:lnTo>
                  <a:pt x="2599849" y="618649"/>
                </a:lnTo>
                <a:lnTo>
                  <a:pt x="2756059" y="618649"/>
                </a:lnTo>
                <a:lnTo>
                  <a:pt x="2756059" y="626269"/>
                </a:lnTo>
                <a:lnTo>
                  <a:pt x="2761774" y="626269"/>
                </a:lnTo>
                <a:lnTo>
                  <a:pt x="2761774" y="633889"/>
                </a:lnTo>
                <a:lnTo>
                  <a:pt x="2801779" y="633889"/>
                </a:lnTo>
                <a:lnTo>
                  <a:pt x="2801779" y="635794"/>
                </a:lnTo>
                <a:lnTo>
                  <a:pt x="2810351" y="635794"/>
                </a:lnTo>
                <a:lnTo>
                  <a:pt x="2810351" y="641509"/>
                </a:lnTo>
                <a:lnTo>
                  <a:pt x="2825591" y="641509"/>
                </a:lnTo>
                <a:lnTo>
                  <a:pt x="2825591" y="647224"/>
                </a:lnTo>
                <a:lnTo>
                  <a:pt x="2847499" y="647224"/>
                </a:lnTo>
                <a:lnTo>
                  <a:pt x="2847499" y="654844"/>
                </a:lnTo>
                <a:lnTo>
                  <a:pt x="2867501" y="654844"/>
                </a:lnTo>
                <a:lnTo>
                  <a:pt x="2867501" y="657701"/>
                </a:lnTo>
                <a:lnTo>
                  <a:pt x="2888456" y="657701"/>
                </a:lnTo>
                <a:lnTo>
                  <a:pt x="2888456" y="662464"/>
                </a:lnTo>
                <a:lnTo>
                  <a:pt x="2895124" y="662464"/>
                </a:lnTo>
                <a:lnTo>
                  <a:pt x="2895124" y="671036"/>
                </a:lnTo>
                <a:lnTo>
                  <a:pt x="3058954" y="671036"/>
                </a:lnTo>
                <a:lnTo>
                  <a:pt x="3058954" y="678656"/>
                </a:lnTo>
                <a:lnTo>
                  <a:pt x="3089434" y="678656"/>
                </a:lnTo>
                <a:lnTo>
                  <a:pt x="3089434" y="685324"/>
                </a:lnTo>
                <a:lnTo>
                  <a:pt x="3158966" y="685324"/>
                </a:lnTo>
                <a:lnTo>
                  <a:pt x="3158966" y="691991"/>
                </a:lnTo>
                <a:lnTo>
                  <a:pt x="3191351" y="691991"/>
                </a:lnTo>
                <a:lnTo>
                  <a:pt x="3191351" y="695801"/>
                </a:lnTo>
                <a:lnTo>
                  <a:pt x="3218974" y="695801"/>
                </a:lnTo>
                <a:lnTo>
                  <a:pt x="3218974" y="697706"/>
                </a:lnTo>
                <a:lnTo>
                  <a:pt x="3311366" y="697706"/>
                </a:lnTo>
                <a:lnTo>
                  <a:pt x="3311366" y="699611"/>
                </a:lnTo>
                <a:lnTo>
                  <a:pt x="3452336" y="699611"/>
                </a:lnTo>
                <a:lnTo>
                  <a:pt x="3452336" y="703421"/>
                </a:lnTo>
                <a:lnTo>
                  <a:pt x="3510439" y="703421"/>
                </a:lnTo>
                <a:lnTo>
                  <a:pt x="3510439" y="706279"/>
                </a:lnTo>
                <a:lnTo>
                  <a:pt x="3596164" y="706279"/>
                </a:lnTo>
                <a:lnTo>
                  <a:pt x="3596164" y="711041"/>
                </a:lnTo>
                <a:lnTo>
                  <a:pt x="3668554" y="711041"/>
                </a:lnTo>
                <a:lnTo>
                  <a:pt x="3668554" y="716756"/>
                </a:lnTo>
                <a:lnTo>
                  <a:pt x="3805714" y="716756"/>
                </a:lnTo>
                <a:lnTo>
                  <a:pt x="3805714" y="729139"/>
                </a:lnTo>
                <a:lnTo>
                  <a:pt x="3897154" y="729139"/>
                </a:lnTo>
                <a:lnTo>
                  <a:pt x="3897154" y="734854"/>
                </a:lnTo>
                <a:lnTo>
                  <a:pt x="3920014" y="734854"/>
                </a:lnTo>
                <a:lnTo>
                  <a:pt x="3920014" y="741521"/>
                </a:lnTo>
                <a:lnTo>
                  <a:pt x="4011454" y="741521"/>
                </a:lnTo>
                <a:lnTo>
                  <a:pt x="4011454" y="745331"/>
                </a:lnTo>
                <a:lnTo>
                  <a:pt x="4218146" y="745331"/>
                </a:lnTo>
                <a:lnTo>
                  <a:pt x="4218146" y="748189"/>
                </a:lnTo>
                <a:lnTo>
                  <a:pt x="4379119" y="748189"/>
                </a:lnTo>
                <a:lnTo>
                  <a:pt x="4379119" y="757714"/>
                </a:lnTo>
                <a:lnTo>
                  <a:pt x="4416267" y="757714"/>
                </a:lnTo>
                <a:lnTo>
                  <a:pt x="4416267" y="763429"/>
                </a:lnTo>
                <a:lnTo>
                  <a:pt x="4436269" y="763429"/>
                </a:lnTo>
                <a:lnTo>
                  <a:pt x="4436269" y="768191"/>
                </a:lnTo>
                <a:lnTo>
                  <a:pt x="4506754" y="768191"/>
                </a:lnTo>
                <a:lnTo>
                  <a:pt x="4506754" y="772954"/>
                </a:lnTo>
                <a:lnTo>
                  <a:pt x="4918234" y="772954"/>
                </a:lnTo>
                <a:lnTo>
                  <a:pt x="4918234" y="787241"/>
                </a:lnTo>
                <a:lnTo>
                  <a:pt x="5618321" y="787241"/>
                </a:lnTo>
                <a:lnTo>
                  <a:pt x="5618321" y="819626"/>
                </a:lnTo>
                <a:lnTo>
                  <a:pt x="5922169" y="819626"/>
                </a:lnTo>
                <a:lnTo>
                  <a:pt x="5922169" y="876776"/>
                </a:lnTo>
                <a:lnTo>
                  <a:pt x="6021229" y="87677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1267" name="Straight Connector 11266">
            <a:extLst>
              <a:ext uri="{FF2B5EF4-FFF2-40B4-BE49-F238E27FC236}">
                <a16:creationId xmlns:a16="http://schemas.microsoft.com/office/drawing/2014/main" xmlns="" id="{DE005B36-D657-41F5-BBEA-63FE056FD935}"/>
              </a:ext>
            </a:extLst>
          </p:cNvPr>
          <p:cNvCxnSpPr/>
          <p:nvPr/>
        </p:nvCxnSpPr>
        <p:spPr>
          <a:xfrm>
            <a:off x="267422" y="5785754"/>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xmlns="" id="{470C59C4-5A17-4C45-8623-792B662B9F5B}"/>
              </a:ext>
            </a:extLst>
          </p:cNvPr>
          <p:cNvCxnSpPr/>
          <p:nvPr/>
        </p:nvCxnSpPr>
        <p:spPr>
          <a:xfrm>
            <a:off x="267422" y="5998479"/>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2" name="Freeform: Shape 71">
            <a:extLst>
              <a:ext uri="{FF2B5EF4-FFF2-40B4-BE49-F238E27FC236}">
                <a16:creationId xmlns:a16="http://schemas.microsoft.com/office/drawing/2014/main" xmlns="" id="{41C63650-4F44-4B49-8752-12B54F3E51D0}"/>
              </a:ext>
            </a:extLst>
          </p:cNvPr>
          <p:cNvSpPr/>
          <p:nvPr/>
        </p:nvSpPr>
        <p:spPr>
          <a:xfrm>
            <a:off x="1293907" y="1957388"/>
            <a:ext cx="6803541" cy="1020606"/>
          </a:xfrm>
          <a:custGeom>
            <a:avLst/>
            <a:gdLst>
              <a:gd name="connsiteX0" fmla="*/ 7144 w 6029325"/>
              <a:gd name="connsiteY0" fmla="*/ 7144 h 904875"/>
              <a:gd name="connsiteX1" fmla="*/ 30956 w 6029325"/>
              <a:gd name="connsiteY1" fmla="*/ 7144 h 904875"/>
              <a:gd name="connsiteX2" fmla="*/ 30956 w 6029325"/>
              <a:gd name="connsiteY2" fmla="*/ 16669 h 904875"/>
              <a:gd name="connsiteX3" fmla="*/ 111919 w 6029325"/>
              <a:gd name="connsiteY3" fmla="*/ 16669 h 904875"/>
              <a:gd name="connsiteX4" fmla="*/ 111919 w 6029325"/>
              <a:gd name="connsiteY4" fmla="*/ 21431 h 904875"/>
              <a:gd name="connsiteX5" fmla="*/ 127159 w 6029325"/>
              <a:gd name="connsiteY5" fmla="*/ 21431 h 904875"/>
              <a:gd name="connsiteX6" fmla="*/ 127159 w 6029325"/>
              <a:gd name="connsiteY6" fmla="*/ 24289 h 904875"/>
              <a:gd name="connsiteX7" fmla="*/ 143351 w 6029325"/>
              <a:gd name="connsiteY7" fmla="*/ 24289 h 904875"/>
              <a:gd name="connsiteX8" fmla="*/ 143351 w 6029325"/>
              <a:gd name="connsiteY8" fmla="*/ 27146 h 904875"/>
              <a:gd name="connsiteX9" fmla="*/ 160496 w 6029325"/>
              <a:gd name="connsiteY9" fmla="*/ 27146 h 904875"/>
              <a:gd name="connsiteX10" fmla="*/ 160496 w 6029325"/>
              <a:gd name="connsiteY10" fmla="*/ 37624 h 904875"/>
              <a:gd name="connsiteX11" fmla="*/ 173831 w 6029325"/>
              <a:gd name="connsiteY11" fmla="*/ 37624 h 904875"/>
              <a:gd name="connsiteX12" fmla="*/ 173831 w 6029325"/>
              <a:gd name="connsiteY12" fmla="*/ 40481 h 904875"/>
              <a:gd name="connsiteX13" fmla="*/ 183356 w 6029325"/>
              <a:gd name="connsiteY13" fmla="*/ 40481 h 904875"/>
              <a:gd name="connsiteX14" fmla="*/ 183356 w 6029325"/>
              <a:gd name="connsiteY14" fmla="*/ 50006 h 904875"/>
              <a:gd name="connsiteX15" fmla="*/ 186214 w 6029325"/>
              <a:gd name="connsiteY15" fmla="*/ 50006 h 904875"/>
              <a:gd name="connsiteX16" fmla="*/ 186214 w 6029325"/>
              <a:gd name="connsiteY16" fmla="*/ 58579 h 904875"/>
              <a:gd name="connsiteX17" fmla="*/ 204311 w 6029325"/>
              <a:gd name="connsiteY17" fmla="*/ 58579 h 904875"/>
              <a:gd name="connsiteX18" fmla="*/ 204311 w 6029325"/>
              <a:gd name="connsiteY18" fmla="*/ 67151 h 904875"/>
              <a:gd name="connsiteX19" fmla="*/ 209074 w 6029325"/>
              <a:gd name="connsiteY19" fmla="*/ 67151 h 904875"/>
              <a:gd name="connsiteX20" fmla="*/ 209074 w 6029325"/>
              <a:gd name="connsiteY20" fmla="*/ 85249 h 904875"/>
              <a:gd name="connsiteX21" fmla="*/ 213836 w 6029325"/>
              <a:gd name="connsiteY21" fmla="*/ 85249 h 904875"/>
              <a:gd name="connsiteX22" fmla="*/ 213836 w 6029325"/>
              <a:gd name="connsiteY22" fmla="*/ 90964 h 904875"/>
              <a:gd name="connsiteX23" fmla="*/ 224314 w 6029325"/>
              <a:gd name="connsiteY23" fmla="*/ 90964 h 904875"/>
              <a:gd name="connsiteX24" fmla="*/ 224314 w 6029325"/>
              <a:gd name="connsiteY24" fmla="*/ 127159 h 904875"/>
              <a:gd name="connsiteX25" fmla="*/ 230029 w 6029325"/>
              <a:gd name="connsiteY25" fmla="*/ 127159 h 904875"/>
              <a:gd name="connsiteX26" fmla="*/ 230029 w 6029325"/>
              <a:gd name="connsiteY26" fmla="*/ 139541 h 904875"/>
              <a:gd name="connsiteX27" fmla="*/ 237649 w 6029325"/>
              <a:gd name="connsiteY27" fmla="*/ 139541 h 904875"/>
              <a:gd name="connsiteX28" fmla="*/ 237649 w 6029325"/>
              <a:gd name="connsiteY28" fmla="*/ 147161 h 904875"/>
              <a:gd name="connsiteX29" fmla="*/ 243364 w 6029325"/>
              <a:gd name="connsiteY29" fmla="*/ 147161 h 904875"/>
              <a:gd name="connsiteX30" fmla="*/ 243364 w 6029325"/>
              <a:gd name="connsiteY30" fmla="*/ 150019 h 904875"/>
              <a:gd name="connsiteX31" fmla="*/ 255746 w 6029325"/>
              <a:gd name="connsiteY31" fmla="*/ 150019 h 904875"/>
              <a:gd name="connsiteX32" fmla="*/ 255746 w 6029325"/>
              <a:gd name="connsiteY32" fmla="*/ 152876 h 904875"/>
              <a:gd name="connsiteX33" fmla="*/ 286226 w 6029325"/>
              <a:gd name="connsiteY33" fmla="*/ 152876 h 904875"/>
              <a:gd name="connsiteX34" fmla="*/ 286226 w 6029325"/>
              <a:gd name="connsiteY34" fmla="*/ 159544 h 904875"/>
              <a:gd name="connsiteX35" fmla="*/ 321469 w 6029325"/>
              <a:gd name="connsiteY35" fmla="*/ 159544 h 904875"/>
              <a:gd name="connsiteX36" fmla="*/ 321469 w 6029325"/>
              <a:gd name="connsiteY36" fmla="*/ 166211 h 904875"/>
              <a:gd name="connsiteX37" fmla="*/ 399574 w 6029325"/>
              <a:gd name="connsiteY37" fmla="*/ 166211 h 904875"/>
              <a:gd name="connsiteX38" fmla="*/ 399574 w 6029325"/>
              <a:gd name="connsiteY38" fmla="*/ 169069 h 904875"/>
              <a:gd name="connsiteX39" fmla="*/ 414814 w 6029325"/>
              <a:gd name="connsiteY39" fmla="*/ 169069 h 904875"/>
              <a:gd name="connsiteX40" fmla="*/ 414814 w 6029325"/>
              <a:gd name="connsiteY40" fmla="*/ 173831 h 904875"/>
              <a:gd name="connsiteX41" fmla="*/ 424339 w 6029325"/>
              <a:gd name="connsiteY41" fmla="*/ 173831 h 904875"/>
              <a:gd name="connsiteX42" fmla="*/ 424339 w 6029325"/>
              <a:gd name="connsiteY42" fmla="*/ 178594 h 904875"/>
              <a:gd name="connsiteX43" fmla="*/ 437674 w 6029325"/>
              <a:gd name="connsiteY43" fmla="*/ 178594 h 904875"/>
              <a:gd name="connsiteX44" fmla="*/ 437674 w 6029325"/>
              <a:gd name="connsiteY44" fmla="*/ 188119 h 904875"/>
              <a:gd name="connsiteX45" fmla="*/ 447199 w 6029325"/>
              <a:gd name="connsiteY45" fmla="*/ 188119 h 904875"/>
              <a:gd name="connsiteX46" fmla="*/ 447199 w 6029325"/>
              <a:gd name="connsiteY46" fmla="*/ 190024 h 904875"/>
              <a:gd name="connsiteX47" fmla="*/ 457676 w 6029325"/>
              <a:gd name="connsiteY47" fmla="*/ 190024 h 904875"/>
              <a:gd name="connsiteX48" fmla="*/ 457676 w 6029325"/>
              <a:gd name="connsiteY48" fmla="*/ 200501 h 904875"/>
              <a:gd name="connsiteX49" fmla="*/ 583406 w 6029325"/>
              <a:gd name="connsiteY49" fmla="*/ 200501 h 904875"/>
              <a:gd name="connsiteX50" fmla="*/ 583406 w 6029325"/>
              <a:gd name="connsiteY50" fmla="*/ 204311 h 904875"/>
              <a:gd name="connsiteX51" fmla="*/ 589121 w 6029325"/>
              <a:gd name="connsiteY51" fmla="*/ 204311 h 904875"/>
              <a:gd name="connsiteX52" fmla="*/ 589121 w 6029325"/>
              <a:gd name="connsiteY52" fmla="*/ 210979 h 904875"/>
              <a:gd name="connsiteX53" fmla="*/ 596741 w 6029325"/>
              <a:gd name="connsiteY53" fmla="*/ 210979 h 904875"/>
              <a:gd name="connsiteX54" fmla="*/ 596741 w 6029325"/>
              <a:gd name="connsiteY54" fmla="*/ 214789 h 904875"/>
              <a:gd name="connsiteX55" fmla="*/ 611029 w 6029325"/>
              <a:gd name="connsiteY55" fmla="*/ 214789 h 904875"/>
              <a:gd name="connsiteX56" fmla="*/ 611029 w 6029325"/>
              <a:gd name="connsiteY56" fmla="*/ 219551 h 904875"/>
              <a:gd name="connsiteX57" fmla="*/ 616744 w 6029325"/>
              <a:gd name="connsiteY57" fmla="*/ 219551 h 904875"/>
              <a:gd name="connsiteX58" fmla="*/ 616744 w 6029325"/>
              <a:gd name="connsiteY58" fmla="*/ 226219 h 904875"/>
              <a:gd name="connsiteX59" fmla="*/ 623411 w 6029325"/>
              <a:gd name="connsiteY59" fmla="*/ 226219 h 904875"/>
              <a:gd name="connsiteX60" fmla="*/ 623411 w 6029325"/>
              <a:gd name="connsiteY60" fmla="*/ 230029 h 904875"/>
              <a:gd name="connsiteX61" fmla="*/ 631984 w 6029325"/>
              <a:gd name="connsiteY61" fmla="*/ 230029 h 904875"/>
              <a:gd name="connsiteX62" fmla="*/ 631984 w 6029325"/>
              <a:gd name="connsiteY62" fmla="*/ 234791 h 904875"/>
              <a:gd name="connsiteX63" fmla="*/ 643414 w 6029325"/>
              <a:gd name="connsiteY63" fmla="*/ 234791 h 904875"/>
              <a:gd name="connsiteX64" fmla="*/ 643414 w 6029325"/>
              <a:gd name="connsiteY64" fmla="*/ 239554 h 904875"/>
              <a:gd name="connsiteX65" fmla="*/ 657701 w 6029325"/>
              <a:gd name="connsiteY65" fmla="*/ 239554 h 904875"/>
              <a:gd name="connsiteX66" fmla="*/ 657701 w 6029325"/>
              <a:gd name="connsiteY66" fmla="*/ 248126 h 904875"/>
              <a:gd name="connsiteX67" fmla="*/ 679609 w 6029325"/>
              <a:gd name="connsiteY67" fmla="*/ 248126 h 904875"/>
              <a:gd name="connsiteX68" fmla="*/ 679609 w 6029325"/>
              <a:gd name="connsiteY68" fmla="*/ 256699 h 904875"/>
              <a:gd name="connsiteX69" fmla="*/ 693896 w 6029325"/>
              <a:gd name="connsiteY69" fmla="*/ 256699 h 904875"/>
              <a:gd name="connsiteX70" fmla="*/ 693896 w 6029325"/>
              <a:gd name="connsiteY70" fmla="*/ 263366 h 904875"/>
              <a:gd name="connsiteX71" fmla="*/ 701516 w 6029325"/>
              <a:gd name="connsiteY71" fmla="*/ 263366 h 904875"/>
              <a:gd name="connsiteX72" fmla="*/ 701516 w 6029325"/>
              <a:gd name="connsiteY72" fmla="*/ 270034 h 904875"/>
              <a:gd name="connsiteX73" fmla="*/ 724376 w 6029325"/>
              <a:gd name="connsiteY73" fmla="*/ 270034 h 904875"/>
              <a:gd name="connsiteX74" fmla="*/ 724376 w 6029325"/>
              <a:gd name="connsiteY74" fmla="*/ 274796 h 904875"/>
              <a:gd name="connsiteX75" fmla="*/ 730091 w 6029325"/>
              <a:gd name="connsiteY75" fmla="*/ 274796 h 904875"/>
              <a:gd name="connsiteX76" fmla="*/ 730091 w 6029325"/>
              <a:gd name="connsiteY76" fmla="*/ 279559 h 904875"/>
              <a:gd name="connsiteX77" fmla="*/ 737711 w 6029325"/>
              <a:gd name="connsiteY77" fmla="*/ 279559 h 904875"/>
              <a:gd name="connsiteX78" fmla="*/ 737711 w 6029325"/>
              <a:gd name="connsiteY78" fmla="*/ 285274 h 904875"/>
              <a:gd name="connsiteX79" fmla="*/ 803434 w 6029325"/>
              <a:gd name="connsiteY79" fmla="*/ 285274 h 904875"/>
              <a:gd name="connsiteX80" fmla="*/ 803434 w 6029325"/>
              <a:gd name="connsiteY80" fmla="*/ 290036 h 904875"/>
              <a:gd name="connsiteX81" fmla="*/ 855821 w 6029325"/>
              <a:gd name="connsiteY81" fmla="*/ 290036 h 904875"/>
              <a:gd name="connsiteX82" fmla="*/ 855821 w 6029325"/>
              <a:gd name="connsiteY82" fmla="*/ 294799 h 904875"/>
              <a:gd name="connsiteX83" fmla="*/ 876776 w 6029325"/>
              <a:gd name="connsiteY83" fmla="*/ 294799 h 904875"/>
              <a:gd name="connsiteX84" fmla="*/ 876776 w 6029325"/>
              <a:gd name="connsiteY84" fmla="*/ 298609 h 904875"/>
              <a:gd name="connsiteX85" fmla="*/ 892969 w 6029325"/>
              <a:gd name="connsiteY85" fmla="*/ 298609 h 904875"/>
              <a:gd name="connsiteX86" fmla="*/ 892969 w 6029325"/>
              <a:gd name="connsiteY86" fmla="*/ 304324 h 904875"/>
              <a:gd name="connsiteX87" fmla="*/ 913924 w 6029325"/>
              <a:gd name="connsiteY87" fmla="*/ 304324 h 904875"/>
              <a:gd name="connsiteX88" fmla="*/ 913924 w 6029325"/>
              <a:gd name="connsiteY88" fmla="*/ 309086 h 904875"/>
              <a:gd name="connsiteX89" fmla="*/ 953929 w 6029325"/>
              <a:gd name="connsiteY89" fmla="*/ 309086 h 904875"/>
              <a:gd name="connsiteX90" fmla="*/ 953929 w 6029325"/>
              <a:gd name="connsiteY90" fmla="*/ 312896 h 904875"/>
              <a:gd name="connsiteX91" fmla="*/ 964406 w 6029325"/>
              <a:gd name="connsiteY91" fmla="*/ 312896 h 904875"/>
              <a:gd name="connsiteX92" fmla="*/ 964406 w 6029325"/>
              <a:gd name="connsiteY92" fmla="*/ 318611 h 904875"/>
              <a:gd name="connsiteX93" fmla="*/ 984409 w 6029325"/>
              <a:gd name="connsiteY93" fmla="*/ 318611 h 904875"/>
              <a:gd name="connsiteX94" fmla="*/ 984409 w 6029325"/>
              <a:gd name="connsiteY94" fmla="*/ 322421 h 904875"/>
              <a:gd name="connsiteX95" fmla="*/ 991076 w 6029325"/>
              <a:gd name="connsiteY95" fmla="*/ 322421 h 904875"/>
              <a:gd name="connsiteX96" fmla="*/ 991076 w 6029325"/>
              <a:gd name="connsiteY96" fmla="*/ 329089 h 904875"/>
              <a:gd name="connsiteX97" fmla="*/ 1012984 w 6029325"/>
              <a:gd name="connsiteY97" fmla="*/ 329089 h 904875"/>
              <a:gd name="connsiteX98" fmla="*/ 1012984 w 6029325"/>
              <a:gd name="connsiteY98" fmla="*/ 332899 h 904875"/>
              <a:gd name="connsiteX99" fmla="*/ 1021556 w 6029325"/>
              <a:gd name="connsiteY99" fmla="*/ 332899 h 904875"/>
              <a:gd name="connsiteX100" fmla="*/ 1021556 w 6029325"/>
              <a:gd name="connsiteY100" fmla="*/ 339566 h 904875"/>
              <a:gd name="connsiteX101" fmla="*/ 1035844 w 6029325"/>
              <a:gd name="connsiteY101" fmla="*/ 339566 h 904875"/>
              <a:gd name="connsiteX102" fmla="*/ 1035844 w 6029325"/>
              <a:gd name="connsiteY102" fmla="*/ 347186 h 904875"/>
              <a:gd name="connsiteX103" fmla="*/ 1042511 w 6029325"/>
              <a:gd name="connsiteY103" fmla="*/ 347186 h 904875"/>
              <a:gd name="connsiteX104" fmla="*/ 1042511 w 6029325"/>
              <a:gd name="connsiteY104" fmla="*/ 358616 h 904875"/>
              <a:gd name="connsiteX105" fmla="*/ 1085374 w 6029325"/>
              <a:gd name="connsiteY105" fmla="*/ 358616 h 904875"/>
              <a:gd name="connsiteX106" fmla="*/ 1085374 w 6029325"/>
              <a:gd name="connsiteY106" fmla="*/ 368141 h 904875"/>
              <a:gd name="connsiteX107" fmla="*/ 1092041 w 6029325"/>
              <a:gd name="connsiteY107" fmla="*/ 368141 h 904875"/>
              <a:gd name="connsiteX108" fmla="*/ 1092041 w 6029325"/>
              <a:gd name="connsiteY108" fmla="*/ 373856 h 904875"/>
              <a:gd name="connsiteX109" fmla="*/ 1100614 w 6029325"/>
              <a:gd name="connsiteY109" fmla="*/ 373856 h 904875"/>
              <a:gd name="connsiteX110" fmla="*/ 1100614 w 6029325"/>
              <a:gd name="connsiteY110" fmla="*/ 379571 h 904875"/>
              <a:gd name="connsiteX111" fmla="*/ 1107281 w 6029325"/>
              <a:gd name="connsiteY111" fmla="*/ 379571 h 904875"/>
              <a:gd name="connsiteX112" fmla="*/ 1107281 w 6029325"/>
              <a:gd name="connsiteY112" fmla="*/ 384334 h 904875"/>
              <a:gd name="connsiteX113" fmla="*/ 1140619 w 6029325"/>
              <a:gd name="connsiteY113" fmla="*/ 384334 h 904875"/>
              <a:gd name="connsiteX114" fmla="*/ 1140619 w 6029325"/>
              <a:gd name="connsiteY114" fmla="*/ 390049 h 904875"/>
              <a:gd name="connsiteX115" fmla="*/ 1166336 w 6029325"/>
              <a:gd name="connsiteY115" fmla="*/ 390049 h 904875"/>
              <a:gd name="connsiteX116" fmla="*/ 1166336 w 6029325"/>
              <a:gd name="connsiteY116" fmla="*/ 397669 h 904875"/>
              <a:gd name="connsiteX117" fmla="*/ 1175861 w 6029325"/>
              <a:gd name="connsiteY117" fmla="*/ 397669 h 904875"/>
              <a:gd name="connsiteX118" fmla="*/ 1175861 w 6029325"/>
              <a:gd name="connsiteY118" fmla="*/ 404336 h 904875"/>
              <a:gd name="connsiteX119" fmla="*/ 1185386 w 6029325"/>
              <a:gd name="connsiteY119" fmla="*/ 404336 h 904875"/>
              <a:gd name="connsiteX120" fmla="*/ 1185386 w 6029325"/>
              <a:gd name="connsiteY120" fmla="*/ 409099 h 904875"/>
              <a:gd name="connsiteX121" fmla="*/ 1212056 w 6029325"/>
              <a:gd name="connsiteY121" fmla="*/ 409099 h 904875"/>
              <a:gd name="connsiteX122" fmla="*/ 1212056 w 6029325"/>
              <a:gd name="connsiteY122" fmla="*/ 412909 h 904875"/>
              <a:gd name="connsiteX123" fmla="*/ 1254919 w 6029325"/>
              <a:gd name="connsiteY123" fmla="*/ 412909 h 904875"/>
              <a:gd name="connsiteX124" fmla="*/ 1254919 w 6029325"/>
              <a:gd name="connsiteY124" fmla="*/ 421481 h 904875"/>
              <a:gd name="connsiteX125" fmla="*/ 1272064 w 6029325"/>
              <a:gd name="connsiteY125" fmla="*/ 421481 h 904875"/>
              <a:gd name="connsiteX126" fmla="*/ 1272064 w 6029325"/>
              <a:gd name="connsiteY126" fmla="*/ 426244 h 904875"/>
              <a:gd name="connsiteX127" fmla="*/ 1282541 w 6029325"/>
              <a:gd name="connsiteY127" fmla="*/ 426244 h 904875"/>
              <a:gd name="connsiteX128" fmla="*/ 1282541 w 6029325"/>
              <a:gd name="connsiteY128" fmla="*/ 435769 h 904875"/>
              <a:gd name="connsiteX129" fmla="*/ 1302544 w 6029325"/>
              <a:gd name="connsiteY129" fmla="*/ 435769 h 904875"/>
              <a:gd name="connsiteX130" fmla="*/ 1302544 w 6029325"/>
              <a:gd name="connsiteY130" fmla="*/ 439579 h 904875"/>
              <a:gd name="connsiteX131" fmla="*/ 1336834 w 6029325"/>
              <a:gd name="connsiteY131" fmla="*/ 439579 h 904875"/>
              <a:gd name="connsiteX132" fmla="*/ 1336834 w 6029325"/>
              <a:gd name="connsiteY132" fmla="*/ 444341 h 904875"/>
              <a:gd name="connsiteX133" fmla="*/ 1376839 w 6029325"/>
              <a:gd name="connsiteY133" fmla="*/ 444341 h 904875"/>
              <a:gd name="connsiteX134" fmla="*/ 1376839 w 6029325"/>
              <a:gd name="connsiteY134" fmla="*/ 448151 h 904875"/>
              <a:gd name="connsiteX135" fmla="*/ 1383506 w 6029325"/>
              <a:gd name="connsiteY135" fmla="*/ 448151 h 904875"/>
              <a:gd name="connsiteX136" fmla="*/ 1383506 w 6029325"/>
              <a:gd name="connsiteY136" fmla="*/ 453866 h 904875"/>
              <a:gd name="connsiteX137" fmla="*/ 1408271 w 6029325"/>
              <a:gd name="connsiteY137" fmla="*/ 453866 h 904875"/>
              <a:gd name="connsiteX138" fmla="*/ 1408271 w 6029325"/>
              <a:gd name="connsiteY138" fmla="*/ 457676 h 904875"/>
              <a:gd name="connsiteX139" fmla="*/ 1420654 w 6029325"/>
              <a:gd name="connsiteY139" fmla="*/ 457676 h 904875"/>
              <a:gd name="connsiteX140" fmla="*/ 1420654 w 6029325"/>
              <a:gd name="connsiteY140" fmla="*/ 463391 h 904875"/>
              <a:gd name="connsiteX141" fmla="*/ 1460659 w 6029325"/>
              <a:gd name="connsiteY141" fmla="*/ 463391 h 904875"/>
              <a:gd name="connsiteX142" fmla="*/ 1460659 w 6029325"/>
              <a:gd name="connsiteY142" fmla="*/ 469106 h 904875"/>
              <a:gd name="connsiteX143" fmla="*/ 1481614 w 6029325"/>
              <a:gd name="connsiteY143" fmla="*/ 469106 h 904875"/>
              <a:gd name="connsiteX144" fmla="*/ 1481614 w 6029325"/>
              <a:gd name="connsiteY144" fmla="*/ 473869 h 904875"/>
              <a:gd name="connsiteX145" fmla="*/ 1501616 w 6029325"/>
              <a:gd name="connsiteY145" fmla="*/ 473869 h 904875"/>
              <a:gd name="connsiteX146" fmla="*/ 1501616 w 6029325"/>
              <a:gd name="connsiteY146" fmla="*/ 483394 h 904875"/>
              <a:gd name="connsiteX147" fmla="*/ 1516856 w 6029325"/>
              <a:gd name="connsiteY147" fmla="*/ 483394 h 904875"/>
              <a:gd name="connsiteX148" fmla="*/ 1516856 w 6029325"/>
              <a:gd name="connsiteY148" fmla="*/ 494824 h 904875"/>
              <a:gd name="connsiteX149" fmla="*/ 1531144 w 6029325"/>
              <a:gd name="connsiteY149" fmla="*/ 494824 h 904875"/>
              <a:gd name="connsiteX150" fmla="*/ 1531144 w 6029325"/>
              <a:gd name="connsiteY150" fmla="*/ 499586 h 904875"/>
              <a:gd name="connsiteX151" fmla="*/ 1543526 w 6029325"/>
              <a:gd name="connsiteY151" fmla="*/ 499586 h 904875"/>
              <a:gd name="connsiteX152" fmla="*/ 1543526 w 6029325"/>
              <a:gd name="connsiteY152" fmla="*/ 504349 h 904875"/>
              <a:gd name="connsiteX153" fmla="*/ 1565434 w 6029325"/>
              <a:gd name="connsiteY153" fmla="*/ 504349 h 904875"/>
              <a:gd name="connsiteX154" fmla="*/ 1565434 w 6029325"/>
              <a:gd name="connsiteY154" fmla="*/ 512921 h 904875"/>
              <a:gd name="connsiteX155" fmla="*/ 1600676 w 6029325"/>
              <a:gd name="connsiteY155" fmla="*/ 512921 h 904875"/>
              <a:gd name="connsiteX156" fmla="*/ 1600676 w 6029325"/>
              <a:gd name="connsiteY156" fmla="*/ 518636 h 904875"/>
              <a:gd name="connsiteX157" fmla="*/ 1609249 w 6029325"/>
              <a:gd name="connsiteY157" fmla="*/ 518636 h 904875"/>
              <a:gd name="connsiteX158" fmla="*/ 1609249 w 6029325"/>
              <a:gd name="connsiteY158" fmla="*/ 525304 h 904875"/>
              <a:gd name="connsiteX159" fmla="*/ 1622584 w 6029325"/>
              <a:gd name="connsiteY159" fmla="*/ 525304 h 904875"/>
              <a:gd name="connsiteX160" fmla="*/ 1622584 w 6029325"/>
              <a:gd name="connsiteY160" fmla="*/ 525304 h 904875"/>
              <a:gd name="connsiteX161" fmla="*/ 1659731 w 6029325"/>
              <a:gd name="connsiteY161" fmla="*/ 525304 h 904875"/>
              <a:gd name="connsiteX162" fmla="*/ 1659731 w 6029325"/>
              <a:gd name="connsiteY162" fmla="*/ 532924 h 904875"/>
              <a:gd name="connsiteX163" fmla="*/ 1674019 w 6029325"/>
              <a:gd name="connsiteY163" fmla="*/ 532924 h 904875"/>
              <a:gd name="connsiteX164" fmla="*/ 1674019 w 6029325"/>
              <a:gd name="connsiteY164" fmla="*/ 538639 h 904875"/>
              <a:gd name="connsiteX165" fmla="*/ 1698784 w 6029325"/>
              <a:gd name="connsiteY165" fmla="*/ 538639 h 904875"/>
              <a:gd name="connsiteX166" fmla="*/ 1698784 w 6029325"/>
              <a:gd name="connsiteY166" fmla="*/ 544354 h 904875"/>
              <a:gd name="connsiteX167" fmla="*/ 1704499 w 6029325"/>
              <a:gd name="connsiteY167" fmla="*/ 544354 h 904875"/>
              <a:gd name="connsiteX168" fmla="*/ 1704499 w 6029325"/>
              <a:gd name="connsiteY168" fmla="*/ 549116 h 904875"/>
              <a:gd name="connsiteX169" fmla="*/ 1711166 w 6029325"/>
              <a:gd name="connsiteY169" fmla="*/ 549116 h 904875"/>
              <a:gd name="connsiteX170" fmla="*/ 1711166 w 6029325"/>
              <a:gd name="connsiteY170" fmla="*/ 554831 h 904875"/>
              <a:gd name="connsiteX171" fmla="*/ 1716881 w 6029325"/>
              <a:gd name="connsiteY171" fmla="*/ 554831 h 904875"/>
              <a:gd name="connsiteX172" fmla="*/ 1716881 w 6029325"/>
              <a:gd name="connsiteY172" fmla="*/ 558641 h 904875"/>
              <a:gd name="connsiteX173" fmla="*/ 1738789 w 6029325"/>
              <a:gd name="connsiteY173" fmla="*/ 558641 h 904875"/>
              <a:gd name="connsiteX174" fmla="*/ 1738789 w 6029325"/>
              <a:gd name="connsiteY174" fmla="*/ 565309 h 904875"/>
              <a:gd name="connsiteX175" fmla="*/ 1771174 w 6029325"/>
              <a:gd name="connsiteY175" fmla="*/ 565309 h 904875"/>
              <a:gd name="connsiteX176" fmla="*/ 1771174 w 6029325"/>
              <a:gd name="connsiteY176" fmla="*/ 571024 h 904875"/>
              <a:gd name="connsiteX177" fmla="*/ 1793081 w 6029325"/>
              <a:gd name="connsiteY177" fmla="*/ 571024 h 904875"/>
              <a:gd name="connsiteX178" fmla="*/ 1793081 w 6029325"/>
              <a:gd name="connsiteY178" fmla="*/ 574834 h 904875"/>
              <a:gd name="connsiteX179" fmla="*/ 1814036 w 6029325"/>
              <a:gd name="connsiteY179" fmla="*/ 574834 h 904875"/>
              <a:gd name="connsiteX180" fmla="*/ 1814036 w 6029325"/>
              <a:gd name="connsiteY180" fmla="*/ 578644 h 904875"/>
              <a:gd name="connsiteX181" fmla="*/ 1820704 w 6029325"/>
              <a:gd name="connsiteY181" fmla="*/ 578644 h 904875"/>
              <a:gd name="connsiteX182" fmla="*/ 1820704 w 6029325"/>
              <a:gd name="connsiteY182" fmla="*/ 583406 h 904875"/>
              <a:gd name="connsiteX183" fmla="*/ 1954054 w 6029325"/>
              <a:gd name="connsiteY183" fmla="*/ 583406 h 904875"/>
              <a:gd name="connsiteX184" fmla="*/ 1954054 w 6029325"/>
              <a:gd name="connsiteY184" fmla="*/ 591979 h 904875"/>
              <a:gd name="connsiteX185" fmla="*/ 1962626 w 6029325"/>
              <a:gd name="connsiteY185" fmla="*/ 591979 h 904875"/>
              <a:gd name="connsiteX186" fmla="*/ 1962626 w 6029325"/>
              <a:gd name="connsiteY186" fmla="*/ 596741 h 904875"/>
              <a:gd name="connsiteX187" fmla="*/ 1976914 w 6029325"/>
              <a:gd name="connsiteY187" fmla="*/ 596741 h 904875"/>
              <a:gd name="connsiteX188" fmla="*/ 1976914 w 6029325"/>
              <a:gd name="connsiteY188" fmla="*/ 599599 h 904875"/>
              <a:gd name="connsiteX189" fmla="*/ 2084546 w 6029325"/>
              <a:gd name="connsiteY189" fmla="*/ 599599 h 904875"/>
              <a:gd name="connsiteX190" fmla="*/ 2084546 w 6029325"/>
              <a:gd name="connsiteY190" fmla="*/ 603409 h 904875"/>
              <a:gd name="connsiteX191" fmla="*/ 2093119 w 6029325"/>
              <a:gd name="connsiteY191" fmla="*/ 603409 h 904875"/>
              <a:gd name="connsiteX192" fmla="*/ 2093119 w 6029325"/>
              <a:gd name="connsiteY192" fmla="*/ 609124 h 904875"/>
              <a:gd name="connsiteX193" fmla="*/ 2229326 w 6029325"/>
              <a:gd name="connsiteY193" fmla="*/ 609124 h 904875"/>
              <a:gd name="connsiteX194" fmla="*/ 2229326 w 6029325"/>
              <a:gd name="connsiteY194" fmla="*/ 611981 h 904875"/>
              <a:gd name="connsiteX195" fmla="*/ 2257901 w 6029325"/>
              <a:gd name="connsiteY195" fmla="*/ 611981 h 904875"/>
              <a:gd name="connsiteX196" fmla="*/ 2257901 w 6029325"/>
              <a:gd name="connsiteY196" fmla="*/ 618649 h 904875"/>
              <a:gd name="connsiteX197" fmla="*/ 2313146 w 6029325"/>
              <a:gd name="connsiteY197" fmla="*/ 618649 h 904875"/>
              <a:gd name="connsiteX198" fmla="*/ 2313146 w 6029325"/>
              <a:gd name="connsiteY198" fmla="*/ 623411 h 904875"/>
              <a:gd name="connsiteX199" fmla="*/ 2408396 w 6029325"/>
              <a:gd name="connsiteY199" fmla="*/ 623411 h 904875"/>
              <a:gd name="connsiteX200" fmla="*/ 2408396 w 6029325"/>
              <a:gd name="connsiteY200" fmla="*/ 628174 h 904875"/>
              <a:gd name="connsiteX201" fmla="*/ 2610326 w 6029325"/>
              <a:gd name="connsiteY201" fmla="*/ 628174 h 904875"/>
              <a:gd name="connsiteX202" fmla="*/ 2610326 w 6029325"/>
              <a:gd name="connsiteY202" fmla="*/ 635794 h 904875"/>
              <a:gd name="connsiteX203" fmla="*/ 2681764 w 6029325"/>
              <a:gd name="connsiteY203" fmla="*/ 635794 h 904875"/>
              <a:gd name="connsiteX204" fmla="*/ 2681764 w 6029325"/>
              <a:gd name="connsiteY204" fmla="*/ 644366 h 904875"/>
              <a:gd name="connsiteX205" fmla="*/ 2777014 w 6029325"/>
              <a:gd name="connsiteY205" fmla="*/ 644366 h 904875"/>
              <a:gd name="connsiteX206" fmla="*/ 2777014 w 6029325"/>
              <a:gd name="connsiteY206" fmla="*/ 649129 h 904875"/>
              <a:gd name="connsiteX207" fmla="*/ 2799874 w 6029325"/>
              <a:gd name="connsiteY207" fmla="*/ 649129 h 904875"/>
              <a:gd name="connsiteX208" fmla="*/ 2799874 w 6029325"/>
              <a:gd name="connsiteY208" fmla="*/ 655796 h 904875"/>
              <a:gd name="connsiteX209" fmla="*/ 2821781 w 6029325"/>
              <a:gd name="connsiteY209" fmla="*/ 655796 h 904875"/>
              <a:gd name="connsiteX210" fmla="*/ 2821781 w 6029325"/>
              <a:gd name="connsiteY210" fmla="*/ 663416 h 904875"/>
              <a:gd name="connsiteX211" fmla="*/ 2836069 w 6029325"/>
              <a:gd name="connsiteY211" fmla="*/ 663416 h 904875"/>
              <a:gd name="connsiteX212" fmla="*/ 2836069 w 6029325"/>
              <a:gd name="connsiteY212" fmla="*/ 669131 h 904875"/>
              <a:gd name="connsiteX213" fmla="*/ 2844641 w 6029325"/>
              <a:gd name="connsiteY213" fmla="*/ 669131 h 904875"/>
              <a:gd name="connsiteX214" fmla="*/ 2844641 w 6029325"/>
              <a:gd name="connsiteY214" fmla="*/ 676751 h 904875"/>
              <a:gd name="connsiteX215" fmla="*/ 2851309 w 6029325"/>
              <a:gd name="connsiteY215" fmla="*/ 676751 h 904875"/>
              <a:gd name="connsiteX216" fmla="*/ 2851309 w 6029325"/>
              <a:gd name="connsiteY216" fmla="*/ 682466 h 904875"/>
              <a:gd name="connsiteX217" fmla="*/ 2980849 w 6029325"/>
              <a:gd name="connsiteY217" fmla="*/ 682466 h 904875"/>
              <a:gd name="connsiteX218" fmla="*/ 2980849 w 6029325"/>
              <a:gd name="connsiteY218" fmla="*/ 688181 h 904875"/>
              <a:gd name="connsiteX219" fmla="*/ 2994184 w 6029325"/>
              <a:gd name="connsiteY219" fmla="*/ 688181 h 904875"/>
              <a:gd name="connsiteX220" fmla="*/ 2994184 w 6029325"/>
              <a:gd name="connsiteY220" fmla="*/ 693896 h 904875"/>
              <a:gd name="connsiteX221" fmla="*/ 3022759 w 6029325"/>
              <a:gd name="connsiteY221" fmla="*/ 693896 h 904875"/>
              <a:gd name="connsiteX222" fmla="*/ 3022759 w 6029325"/>
              <a:gd name="connsiteY222" fmla="*/ 698659 h 904875"/>
              <a:gd name="connsiteX223" fmla="*/ 3025616 w 6029325"/>
              <a:gd name="connsiteY223" fmla="*/ 698659 h 904875"/>
              <a:gd name="connsiteX224" fmla="*/ 3025616 w 6029325"/>
              <a:gd name="connsiteY224" fmla="*/ 704374 h 904875"/>
              <a:gd name="connsiteX225" fmla="*/ 3130391 w 6029325"/>
              <a:gd name="connsiteY225" fmla="*/ 704374 h 904875"/>
              <a:gd name="connsiteX226" fmla="*/ 3130391 w 6029325"/>
              <a:gd name="connsiteY226" fmla="*/ 710089 h 904875"/>
              <a:gd name="connsiteX227" fmla="*/ 3286601 w 6029325"/>
              <a:gd name="connsiteY227" fmla="*/ 710089 h 904875"/>
              <a:gd name="connsiteX228" fmla="*/ 3286601 w 6029325"/>
              <a:gd name="connsiteY228" fmla="*/ 711994 h 904875"/>
              <a:gd name="connsiteX229" fmla="*/ 3348514 w 6029325"/>
              <a:gd name="connsiteY229" fmla="*/ 711994 h 904875"/>
              <a:gd name="connsiteX230" fmla="*/ 3348514 w 6029325"/>
              <a:gd name="connsiteY230" fmla="*/ 718661 h 904875"/>
              <a:gd name="connsiteX231" fmla="*/ 3611404 w 6029325"/>
              <a:gd name="connsiteY231" fmla="*/ 718661 h 904875"/>
              <a:gd name="connsiteX232" fmla="*/ 3611404 w 6029325"/>
              <a:gd name="connsiteY232" fmla="*/ 724376 h 904875"/>
              <a:gd name="connsiteX233" fmla="*/ 3944779 w 6029325"/>
              <a:gd name="connsiteY233" fmla="*/ 724376 h 904875"/>
              <a:gd name="connsiteX234" fmla="*/ 3944779 w 6029325"/>
              <a:gd name="connsiteY234" fmla="*/ 732949 h 904875"/>
              <a:gd name="connsiteX235" fmla="*/ 3955256 w 6029325"/>
              <a:gd name="connsiteY235" fmla="*/ 732949 h 904875"/>
              <a:gd name="connsiteX236" fmla="*/ 3955256 w 6029325"/>
              <a:gd name="connsiteY236" fmla="*/ 736759 h 904875"/>
              <a:gd name="connsiteX237" fmla="*/ 4005739 w 6029325"/>
              <a:gd name="connsiteY237" fmla="*/ 736759 h 904875"/>
              <a:gd name="connsiteX238" fmla="*/ 4005739 w 6029325"/>
              <a:gd name="connsiteY238" fmla="*/ 740569 h 904875"/>
              <a:gd name="connsiteX239" fmla="*/ 4008596 w 6029325"/>
              <a:gd name="connsiteY239" fmla="*/ 740569 h 904875"/>
              <a:gd name="connsiteX240" fmla="*/ 4008596 w 6029325"/>
              <a:gd name="connsiteY240" fmla="*/ 748189 h 904875"/>
              <a:gd name="connsiteX241" fmla="*/ 4079081 w 6029325"/>
              <a:gd name="connsiteY241" fmla="*/ 748189 h 904875"/>
              <a:gd name="connsiteX242" fmla="*/ 4079081 w 6029325"/>
              <a:gd name="connsiteY242" fmla="*/ 755809 h 904875"/>
              <a:gd name="connsiteX243" fmla="*/ 4163854 w 6029325"/>
              <a:gd name="connsiteY243" fmla="*/ 755809 h 904875"/>
              <a:gd name="connsiteX244" fmla="*/ 4163854 w 6029325"/>
              <a:gd name="connsiteY244" fmla="*/ 758666 h 904875"/>
              <a:gd name="connsiteX245" fmla="*/ 4209574 w 6029325"/>
              <a:gd name="connsiteY245" fmla="*/ 758666 h 904875"/>
              <a:gd name="connsiteX246" fmla="*/ 4209574 w 6029325"/>
              <a:gd name="connsiteY246" fmla="*/ 767239 h 904875"/>
              <a:gd name="connsiteX247" fmla="*/ 4311491 w 6029325"/>
              <a:gd name="connsiteY247" fmla="*/ 767239 h 904875"/>
              <a:gd name="connsiteX248" fmla="*/ 4311491 w 6029325"/>
              <a:gd name="connsiteY248" fmla="*/ 774859 h 904875"/>
              <a:gd name="connsiteX249" fmla="*/ 4502944 w 6029325"/>
              <a:gd name="connsiteY249" fmla="*/ 773906 h 904875"/>
              <a:gd name="connsiteX250" fmla="*/ 4502944 w 6029325"/>
              <a:gd name="connsiteY250" fmla="*/ 773906 h 904875"/>
              <a:gd name="connsiteX251" fmla="*/ 4769644 w 6029325"/>
              <a:gd name="connsiteY251" fmla="*/ 773906 h 904875"/>
              <a:gd name="connsiteX252" fmla="*/ 4769644 w 6029325"/>
              <a:gd name="connsiteY252" fmla="*/ 788194 h 904875"/>
              <a:gd name="connsiteX253" fmla="*/ 5209699 w 6029325"/>
              <a:gd name="connsiteY253" fmla="*/ 788194 h 904875"/>
              <a:gd name="connsiteX254" fmla="*/ 5209699 w 6029325"/>
              <a:gd name="connsiteY254" fmla="*/ 808196 h 904875"/>
              <a:gd name="connsiteX255" fmla="*/ 5213509 w 6029325"/>
              <a:gd name="connsiteY255" fmla="*/ 808196 h 904875"/>
              <a:gd name="connsiteX256" fmla="*/ 5213509 w 6029325"/>
              <a:gd name="connsiteY256" fmla="*/ 812006 h 904875"/>
              <a:gd name="connsiteX257" fmla="*/ 5396389 w 6029325"/>
              <a:gd name="connsiteY257" fmla="*/ 812006 h 904875"/>
              <a:gd name="connsiteX258" fmla="*/ 5396389 w 6029325"/>
              <a:gd name="connsiteY258" fmla="*/ 822484 h 904875"/>
              <a:gd name="connsiteX259" fmla="*/ 5398294 w 6029325"/>
              <a:gd name="connsiteY259" fmla="*/ 822484 h 904875"/>
              <a:gd name="connsiteX260" fmla="*/ 5398294 w 6029325"/>
              <a:gd name="connsiteY260" fmla="*/ 831056 h 904875"/>
              <a:gd name="connsiteX261" fmla="*/ 5600224 w 6029325"/>
              <a:gd name="connsiteY261" fmla="*/ 831056 h 904875"/>
              <a:gd name="connsiteX262" fmla="*/ 5600224 w 6029325"/>
              <a:gd name="connsiteY262" fmla="*/ 852011 h 904875"/>
              <a:gd name="connsiteX263" fmla="*/ 5603081 w 6029325"/>
              <a:gd name="connsiteY263" fmla="*/ 852011 h 904875"/>
              <a:gd name="connsiteX264" fmla="*/ 5603081 w 6029325"/>
              <a:gd name="connsiteY264" fmla="*/ 856774 h 904875"/>
              <a:gd name="connsiteX265" fmla="*/ 5800249 w 6029325"/>
              <a:gd name="connsiteY265" fmla="*/ 856774 h 904875"/>
              <a:gd name="connsiteX266" fmla="*/ 5800249 w 6029325"/>
              <a:gd name="connsiteY266" fmla="*/ 897731 h 904875"/>
              <a:gd name="connsiteX267" fmla="*/ 6022181 w 6029325"/>
              <a:gd name="connsiteY267" fmla="*/ 897731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6029325" h="904875">
                <a:moveTo>
                  <a:pt x="7144" y="7144"/>
                </a:moveTo>
                <a:lnTo>
                  <a:pt x="30956" y="7144"/>
                </a:lnTo>
                <a:lnTo>
                  <a:pt x="30956" y="16669"/>
                </a:lnTo>
                <a:lnTo>
                  <a:pt x="111919" y="16669"/>
                </a:lnTo>
                <a:lnTo>
                  <a:pt x="111919" y="21431"/>
                </a:lnTo>
                <a:lnTo>
                  <a:pt x="127159" y="21431"/>
                </a:lnTo>
                <a:lnTo>
                  <a:pt x="127159" y="24289"/>
                </a:lnTo>
                <a:lnTo>
                  <a:pt x="143351" y="24289"/>
                </a:lnTo>
                <a:lnTo>
                  <a:pt x="143351" y="27146"/>
                </a:lnTo>
                <a:lnTo>
                  <a:pt x="160496" y="27146"/>
                </a:lnTo>
                <a:lnTo>
                  <a:pt x="160496" y="37624"/>
                </a:lnTo>
                <a:lnTo>
                  <a:pt x="173831" y="37624"/>
                </a:lnTo>
                <a:lnTo>
                  <a:pt x="173831" y="40481"/>
                </a:lnTo>
                <a:lnTo>
                  <a:pt x="183356" y="40481"/>
                </a:lnTo>
                <a:lnTo>
                  <a:pt x="183356" y="50006"/>
                </a:lnTo>
                <a:lnTo>
                  <a:pt x="186214" y="50006"/>
                </a:lnTo>
                <a:lnTo>
                  <a:pt x="186214" y="58579"/>
                </a:lnTo>
                <a:lnTo>
                  <a:pt x="204311" y="58579"/>
                </a:lnTo>
                <a:lnTo>
                  <a:pt x="204311" y="67151"/>
                </a:lnTo>
                <a:lnTo>
                  <a:pt x="209074" y="67151"/>
                </a:lnTo>
                <a:lnTo>
                  <a:pt x="209074" y="85249"/>
                </a:lnTo>
                <a:lnTo>
                  <a:pt x="213836" y="85249"/>
                </a:lnTo>
                <a:lnTo>
                  <a:pt x="213836" y="90964"/>
                </a:lnTo>
                <a:lnTo>
                  <a:pt x="224314" y="90964"/>
                </a:lnTo>
                <a:lnTo>
                  <a:pt x="224314" y="127159"/>
                </a:lnTo>
                <a:lnTo>
                  <a:pt x="230029" y="127159"/>
                </a:lnTo>
                <a:lnTo>
                  <a:pt x="230029" y="139541"/>
                </a:lnTo>
                <a:lnTo>
                  <a:pt x="237649" y="139541"/>
                </a:lnTo>
                <a:lnTo>
                  <a:pt x="237649" y="147161"/>
                </a:lnTo>
                <a:lnTo>
                  <a:pt x="243364" y="147161"/>
                </a:lnTo>
                <a:lnTo>
                  <a:pt x="243364" y="150019"/>
                </a:lnTo>
                <a:lnTo>
                  <a:pt x="255746" y="150019"/>
                </a:lnTo>
                <a:lnTo>
                  <a:pt x="255746" y="152876"/>
                </a:lnTo>
                <a:lnTo>
                  <a:pt x="286226" y="152876"/>
                </a:lnTo>
                <a:lnTo>
                  <a:pt x="286226" y="159544"/>
                </a:lnTo>
                <a:lnTo>
                  <a:pt x="321469" y="159544"/>
                </a:lnTo>
                <a:lnTo>
                  <a:pt x="321469" y="166211"/>
                </a:lnTo>
                <a:lnTo>
                  <a:pt x="399574" y="166211"/>
                </a:lnTo>
                <a:lnTo>
                  <a:pt x="399574" y="169069"/>
                </a:lnTo>
                <a:lnTo>
                  <a:pt x="414814" y="169069"/>
                </a:lnTo>
                <a:lnTo>
                  <a:pt x="414814" y="173831"/>
                </a:lnTo>
                <a:lnTo>
                  <a:pt x="424339" y="173831"/>
                </a:lnTo>
                <a:lnTo>
                  <a:pt x="424339" y="178594"/>
                </a:lnTo>
                <a:lnTo>
                  <a:pt x="437674" y="178594"/>
                </a:lnTo>
                <a:lnTo>
                  <a:pt x="437674" y="188119"/>
                </a:lnTo>
                <a:lnTo>
                  <a:pt x="447199" y="188119"/>
                </a:lnTo>
                <a:lnTo>
                  <a:pt x="447199" y="190024"/>
                </a:lnTo>
                <a:lnTo>
                  <a:pt x="457676" y="190024"/>
                </a:lnTo>
                <a:lnTo>
                  <a:pt x="457676" y="200501"/>
                </a:lnTo>
                <a:lnTo>
                  <a:pt x="583406" y="200501"/>
                </a:lnTo>
                <a:lnTo>
                  <a:pt x="583406" y="204311"/>
                </a:lnTo>
                <a:lnTo>
                  <a:pt x="589121" y="204311"/>
                </a:lnTo>
                <a:lnTo>
                  <a:pt x="589121" y="210979"/>
                </a:lnTo>
                <a:lnTo>
                  <a:pt x="596741" y="210979"/>
                </a:lnTo>
                <a:lnTo>
                  <a:pt x="596741" y="214789"/>
                </a:lnTo>
                <a:lnTo>
                  <a:pt x="611029" y="214789"/>
                </a:lnTo>
                <a:lnTo>
                  <a:pt x="611029" y="219551"/>
                </a:lnTo>
                <a:lnTo>
                  <a:pt x="616744" y="219551"/>
                </a:lnTo>
                <a:lnTo>
                  <a:pt x="616744" y="226219"/>
                </a:lnTo>
                <a:lnTo>
                  <a:pt x="623411" y="226219"/>
                </a:lnTo>
                <a:lnTo>
                  <a:pt x="623411" y="230029"/>
                </a:lnTo>
                <a:lnTo>
                  <a:pt x="631984" y="230029"/>
                </a:lnTo>
                <a:lnTo>
                  <a:pt x="631984" y="234791"/>
                </a:lnTo>
                <a:lnTo>
                  <a:pt x="643414" y="234791"/>
                </a:lnTo>
                <a:lnTo>
                  <a:pt x="643414" y="239554"/>
                </a:lnTo>
                <a:lnTo>
                  <a:pt x="657701" y="239554"/>
                </a:lnTo>
                <a:lnTo>
                  <a:pt x="657701" y="248126"/>
                </a:lnTo>
                <a:lnTo>
                  <a:pt x="679609" y="248126"/>
                </a:lnTo>
                <a:lnTo>
                  <a:pt x="679609" y="256699"/>
                </a:lnTo>
                <a:lnTo>
                  <a:pt x="693896" y="256699"/>
                </a:lnTo>
                <a:lnTo>
                  <a:pt x="693896" y="263366"/>
                </a:lnTo>
                <a:lnTo>
                  <a:pt x="701516" y="263366"/>
                </a:lnTo>
                <a:lnTo>
                  <a:pt x="701516" y="270034"/>
                </a:lnTo>
                <a:lnTo>
                  <a:pt x="724376" y="270034"/>
                </a:lnTo>
                <a:lnTo>
                  <a:pt x="724376" y="274796"/>
                </a:lnTo>
                <a:lnTo>
                  <a:pt x="730091" y="274796"/>
                </a:lnTo>
                <a:lnTo>
                  <a:pt x="730091" y="279559"/>
                </a:lnTo>
                <a:lnTo>
                  <a:pt x="737711" y="279559"/>
                </a:lnTo>
                <a:lnTo>
                  <a:pt x="737711" y="285274"/>
                </a:lnTo>
                <a:lnTo>
                  <a:pt x="803434" y="285274"/>
                </a:lnTo>
                <a:lnTo>
                  <a:pt x="803434" y="290036"/>
                </a:lnTo>
                <a:lnTo>
                  <a:pt x="855821" y="290036"/>
                </a:lnTo>
                <a:lnTo>
                  <a:pt x="855821" y="294799"/>
                </a:lnTo>
                <a:lnTo>
                  <a:pt x="876776" y="294799"/>
                </a:lnTo>
                <a:lnTo>
                  <a:pt x="876776" y="298609"/>
                </a:lnTo>
                <a:lnTo>
                  <a:pt x="892969" y="298609"/>
                </a:lnTo>
                <a:lnTo>
                  <a:pt x="892969" y="304324"/>
                </a:lnTo>
                <a:lnTo>
                  <a:pt x="913924" y="304324"/>
                </a:lnTo>
                <a:lnTo>
                  <a:pt x="913924" y="309086"/>
                </a:lnTo>
                <a:lnTo>
                  <a:pt x="953929" y="309086"/>
                </a:lnTo>
                <a:lnTo>
                  <a:pt x="953929" y="312896"/>
                </a:lnTo>
                <a:lnTo>
                  <a:pt x="964406" y="312896"/>
                </a:lnTo>
                <a:lnTo>
                  <a:pt x="964406" y="318611"/>
                </a:lnTo>
                <a:lnTo>
                  <a:pt x="984409" y="318611"/>
                </a:lnTo>
                <a:lnTo>
                  <a:pt x="984409" y="322421"/>
                </a:lnTo>
                <a:lnTo>
                  <a:pt x="991076" y="322421"/>
                </a:lnTo>
                <a:lnTo>
                  <a:pt x="991076" y="329089"/>
                </a:lnTo>
                <a:lnTo>
                  <a:pt x="1012984" y="329089"/>
                </a:lnTo>
                <a:lnTo>
                  <a:pt x="1012984" y="332899"/>
                </a:lnTo>
                <a:lnTo>
                  <a:pt x="1021556" y="332899"/>
                </a:lnTo>
                <a:lnTo>
                  <a:pt x="1021556" y="339566"/>
                </a:lnTo>
                <a:lnTo>
                  <a:pt x="1035844" y="339566"/>
                </a:lnTo>
                <a:lnTo>
                  <a:pt x="1035844" y="347186"/>
                </a:lnTo>
                <a:lnTo>
                  <a:pt x="1042511" y="347186"/>
                </a:lnTo>
                <a:lnTo>
                  <a:pt x="1042511" y="358616"/>
                </a:lnTo>
                <a:lnTo>
                  <a:pt x="1085374" y="358616"/>
                </a:lnTo>
                <a:lnTo>
                  <a:pt x="1085374" y="368141"/>
                </a:lnTo>
                <a:lnTo>
                  <a:pt x="1092041" y="368141"/>
                </a:lnTo>
                <a:lnTo>
                  <a:pt x="1092041" y="373856"/>
                </a:lnTo>
                <a:lnTo>
                  <a:pt x="1100614" y="373856"/>
                </a:lnTo>
                <a:lnTo>
                  <a:pt x="1100614" y="379571"/>
                </a:lnTo>
                <a:lnTo>
                  <a:pt x="1107281" y="379571"/>
                </a:lnTo>
                <a:lnTo>
                  <a:pt x="1107281" y="384334"/>
                </a:lnTo>
                <a:lnTo>
                  <a:pt x="1140619" y="384334"/>
                </a:lnTo>
                <a:lnTo>
                  <a:pt x="1140619" y="390049"/>
                </a:lnTo>
                <a:lnTo>
                  <a:pt x="1166336" y="390049"/>
                </a:lnTo>
                <a:lnTo>
                  <a:pt x="1166336" y="397669"/>
                </a:lnTo>
                <a:lnTo>
                  <a:pt x="1175861" y="397669"/>
                </a:lnTo>
                <a:lnTo>
                  <a:pt x="1175861" y="404336"/>
                </a:lnTo>
                <a:lnTo>
                  <a:pt x="1185386" y="404336"/>
                </a:lnTo>
                <a:lnTo>
                  <a:pt x="1185386" y="409099"/>
                </a:lnTo>
                <a:lnTo>
                  <a:pt x="1212056" y="409099"/>
                </a:lnTo>
                <a:lnTo>
                  <a:pt x="1212056" y="412909"/>
                </a:lnTo>
                <a:lnTo>
                  <a:pt x="1254919" y="412909"/>
                </a:lnTo>
                <a:lnTo>
                  <a:pt x="1254919" y="421481"/>
                </a:lnTo>
                <a:lnTo>
                  <a:pt x="1272064" y="421481"/>
                </a:lnTo>
                <a:lnTo>
                  <a:pt x="1272064" y="426244"/>
                </a:lnTo>
                <a:lnTo>
                  <a:pt x="1282541" y="426244"/>
                </a:lnTo>
                <a:lnTo>
                  <a:pt x="1282541" y="435769"/>
                </a:lnTo>
                <a:lnTo>
                  <a:pt x="1302544" y="435769"/>
                </a:lnTo>
                <a:lnTo>
                  <a:pt x="1302544" y="439579"/>
                </a:lnTo>
                <a:lnTo>
                  <a:pt x="1336834" y="439579"/>
                </a:lnTo>
                <a:lnTo>
                  <a:pt x="1336834" y="444341"/>
                </a:lnTo>
                <a:lnTo>
                  <a:pt x="1376839" y="444341"/>
                </a:lnTo>
                <a:lnTo>
                  <a:pt x="1376839" y="448151"/>
                </a:lnTo>
                <a:lnTo>
                  <a:pt x="1383506" y="448151"/>
                </a:lnTo>
                <a:lnTo>
                  <a:pt x="1383506" y="453866"/>
                </a:lnTo>
                <a:lnTo>
                  <a:pt x="1408271" y="453866"/>
                </a:lnTo>
                <a:lnTo>
                  <a:pt x="1408271" y="457676"/>
                </a:lnTo>
                <a:lnTo>
                  <a:pt x="1420654" y="457676"/>
                </a:lnTo>
                <a:lnTo>
                  <a:pt x="1420654" y="463391"/>
                </a:lnTo>
                <a:lnTo>
                  <a:pt x="1460659" y="463391"/>
                </a:lnTo>
                <a:lnTo>
                  <a:pt x="1460659" y="469106"/>
                </a:lnTo>
                <a:lnTo>
                  <a:pt x="1481614" y="469106"/>
                </a:lnTo>
                <a:lnTo>
                  <a:pt x="1481614" y="473869"/>
                </a:lnTo>
                <a:lnTo>
                  <a:pt x="1501616" y="473869"/>
                </a:lnTo>
                <a:lnTo>
                  <a:pt x="1501616" y="483394"/>
                </a:lnTo>
                <a:lnTo>
                  <a:pt x="1516856" y="483394"/>
                </a:lnTo>
                <a:lnTo>
                  <a:pt x="1516856" y="494824"/>
                </a:lnTo>
                <a:lnTo>
                  <a:pt x="1531144" y="494824"/>
                </a:lnTo>
                <a:lnTo>
                  <a:pt x="1531144" y="499586"/>
                </a:lnTo>
                <a:lnTo>
                  <a:pt x="1543526" y="499586"/>
                </a:lnTo>
                <a:lnTo>
                  <a:pt x="1543526" y="504349"/>
                </a:lnTo>
                <a:lnTo>
                  <a:pt x="1565434" y="504349"/>
                </a:lnTo>
                <a:lnTo>
                  <a:pt x="1565434" y="512921"/>
                </a:lnTo>
                <a:lnTo>
                  <a:pt x="1600676" y="512921"/>
                </a:lnTo>
                <a:lnTo>
                  <a:pt x="1600676" y="518636"/>
                </a:lnTo>
                <a:lnTo>
                  <a:pt x="1609249" y="518636"/>
                </a:lnTo>
                <a:lnTo>
                  <a:pt x="1609249" y="525304"/>
                </a:lnTo>
                <a:lnTo>
                  <a:pt x="1622584" y="525304"/>
                </a:lnTo>
                <a:lnTo>
                  <a:pt x="1622584" y="525304"/>
                </a:lnTo>
                <a:lnTo>
                  <a:pt x="1659731" y="525304"/>
                </a:lnTo>
                <a:lnTo>
                  <a:pt x="1659731" y="532924"/>
                </a:lnTo>
                <a:lnTo>
                  <a:pt x="1674019" y="532924"/>
                </a:lnTo>
                <a:lnTo>
                  <a:pt x="1674019" y="538639"/>
                </a:lnTo>
                <a:lnTo>
                  <a:pt x="1698784" y="538639"/>
                </a:lnTo>
                <a:lnTo>
                  <a:pt x="1698784" y="544354"/>
                </a:lnTo>
                <a:lnTo>
                  <a:pt x="1704499" y="544354"/>
                </a:lnTo>
                <a:lnTo>
                  <a:pt x="1704499" y="549116"/>
                </a:lnTo>
                <a:lnTo>
                  <a:pt x="1711166" y="549116"/>
                </a:lnTo>
                <a:lnTo>
                  <a:pt x="1711166" y="554831"/>
                </a:lnTo>
                <a:lnTo>
                  <a:pt x="1716881" y="554831"/>
                </a:lnTo>
                <a:lnTo>
                  <a:pt x="1716881" y="558641"/>
                </a:lnTo>
                <a:lnTo>
                  <a:pt x="1738789" y="558641"/>
                </a:lnTo>
                <a:lnTo>
                  <a:pt x="1738789" y="565309"/>
                </a:lnTo>
                <a:lnTo>
                  <a:pt x="1771174" y="565309"/>
                </a:lnTo>
                <a:lnTo>
                  <a:pt x="1771174" y="571024"/>
                </a:lnTo>
                <a:lnTo>
                  <a:pt x="1793081" y="571024"/>
                </a:lnTo>
                <a:lnTo>
                  <a:pt x="1793081" y="574834"/>
                </a:lnTo>
                <a:lnTo>
                  <a:pt x="1814036" y="574834"/>
                </a:lnTo>
                <a:lnTo>
                  <a:pt x="1814036" y="578644"/>
                </a:lnTo>
                <a:lnTo>
                  <a:pt x="1820704" y="578644"/>
                </a:lnTo>
                <a:lnTo>
                  <a:pt x="1820704" y="583406"/>
                </a:lnTo>
                <a:lnTo>
                  <a:pt x="1954054" y="583406"/>
                </a:lnTo>
                <a:lnTo>
                  <a:pt x="1954054" y="591979"/>
                </a:lnTo>
                <a:lnTo>
                  <a:pt x="1962626" y="591979"/>
                </a:lnTo>
                <a:lnTo>
                  <a:pt x="1962626" y="596741"/>
                </a:lnTo>
                <a:lnTo>
                  <a:pt x="1976914" y="596741"/>
                </a:lnTo>
                <a:lnTo>
                  <a:pt x="1976914" y="599599"/>
                </a:lnTo>
                <a:lnTo>
                  <a:pt x="2084546" y="599599"/>
                </a:lnTo>
                <a:lnTo>
                  <a:pt x="2084546" y="603409"/>
                </a:lnTo>
                <a:lnTo>
                  <a:pt x="2093119" y="603409"/>
                </a:lnTo>
                <a:lnTo>
                  <a:pt x="2093119" y="609124"/>
                </a:lnTo>
                <a:lnTo>
                  <a:pt x="2229326" y="609124"/>
                </a:lnTo>
                <a:lnTo>
                  <a:pt x="2229326" y="611981"/>
                </a:lnTo>
                <a:lnTo>
                  <a:pt x="2257901" y="611981"/>
                </a:lnTo>
                <a:lnTo>
                  <a:pt x="2257901" y="618649"/>
                </a:lnTo>
                <a:lnTo>
                  <a:pt x="2313146" y="618649"/>
                </a:lnTo>
                <a:lnTo>
                  <a:pt x="2313146" y="623411"/>
                </a:lnTo>
                <a:lnTo>
                  <a:pt x="2408396" y="623411"/>
                </a:lnTo>
                <a:lnTo>
                  <a:pt x="2408396" y="628174"/>
                </a:lnTo>
                <a:lnTo>
                  <a:pt x="2610326" y="628174"/>
                </a:lnTo>
                <a:lnTo>
                  <a:pt x="2610326" y="635794"/>
                </a:lnTo>
                <a:lnTo>
                  <a:pt x="2681764" y="635794"/>
                </a:lnTo>
                <a:lnTo>
                  <a:pt x="2681764" y="644366"/>
                </a:lnTo>
                <a:lnTo>
                  <a:pt x="2777014" y="644366"/>
                </a:lnTo>
                <a:lnTo>
                  <a:pt x="2777014" y="649129"/>
                </a:lnTo>
                <a:lnTo>
                  <a:pt x="2799874" y="649129"/>
                </a:lnTo>
                <a:lnTo>
                  <a:pt x="2799874" y="655796"/>
                </a:lnTo>
                <a:lnTo>
                  <a:pt x="2821781" y="655796"/>
                </a:lnTo>
                <a:lnTo>
                  <a:pt x="2821781" y="663416"/>
                </a:lnTo>
                <a:lnTo>
                  <a:pt x="2836069" y="663416"/>
                </a:lnTo>
                <a:lnTo>
                  <a:pt x="2836069" y="669131"/>
                </a:lnTo>
                <a:lnTo>
                  <a:pt x="2844641" y="669131"/>
                </a:lnTo>
                <a:lnTo>
                  <a:pt x="2844641" y="676751"/>
                </a:lnTo>
                <a:lnTo>
                  <a:pt x="2851309" y="676751"/>
                </a:lnTo>
                <a:lnTo>
                  <a:pt x="2851309" y="682466"/>
                </a:lnTo>
                <a:lnTo>
                  <a:pt x="2980849" y="682466"/>
                </a:lnTo>
                <a:lnTo>
                  <a:pt x="2980849" y="688181"/>
                </a:lnTo>
                <a:lnTo>
                  <a:pt x="2994184" y="688181"/>
                </a:lnTo>
                <a:lnTo>
                  <a:pt x="2994184" y="693896"/>
                </a:lnTo>
                <a:lnTo>
                  <a:pt x="3022759" y="693896"/>
                </a:lnTo>
                <a:lnTo>
                  <a:pt x="3022759" y="698659"/>
                </a:lnTo>
                <a:lnTo>
                  <a:pt x="3025616" y="698659"/>
                </a:lnTo>
                <a:lnTo>
                  <a:pt x="3025616" y="704374"/>
                </a:lnTo>
                <a:lnTo>
                  <a:pt x="3130391" y="704374"/>
                </a:lnTo>
                <a:lnTo>
                  <a:pt x="3130391" y="710089"/>
                </a:lnTo>
                <a:lnTo>
                  <a:pt x="3286601" y="710089"/>
                </a:lnTo>
                <a:lnTo>
                  <a:pt x="3286601" y="711994"/>
                </a:lnTo>
                <a:lnTo>
                  <a:pt x="3348514" y="711994"/>
                </a:lnTo>
                <a:lnTo>
                  <a:pt x="3348514" y="718661"/>
                </a:lnTo>
                <a:lnTo>
                  <a:pt x="3611404" y="718661"/>
                </a:lnTo>
                <a:lnTo>
                  <a:pt x="3611404" y="724376"/>
                </a:lnTo>
                <a:lnTo>
                  <a:pt x="3944779" y="724376"/>
                </a:lnTo>
                <a:lnTo>
                  <a:pt x="3944779" y="732949"/>
                </a:lnTo>
                <a:lnTo>
                  <a:pt x="3955256" y="732949"/>
                </a:lnTo>
                <a:lnTo>
                  <a:pt x="3955256" y="736759"/>
                </a:lnTo>
                <a:lnTo>
                  <a:pt x="4005739" y="736759"/>
                </a:lnTo>
                <a:lnTo>
                  <a:pt x="4005739" y="740569"/>
                </a:lnTo>
                <a:lnTo>
                  <a:pt x="4008596" y="740569"/>
                </a:lnTo>
                <a:lnTo>
                  <a:pt x="4008596" y="748189"/>
                </a:lnTo>
                <a:lnTo>
                  <a:pt x="4079081" y="748189"/>
                </a:lnTo>
                <a:lnTo>
                  <a:pt x="4079081" y="755809"/>
                </a:lnTo>
                <a:lnTo>
                  <a:pt x="4163854" y="755809"/>
                </a:lnTo>
                <a:lnTo>
                  <a:pt x="4163854" y="758666"/>
                </a:lnTo>
                <a:lnTo>
                  <a:pt x="4209574" y="758666"/>
                </a:lnTo>
                <a:lnTo>
                  <a:pt x="4209574" y="767239"/>
                </a:lnTo>
                <a:lnTo>
                  <a:pt x="4311491" y="767239"/>
                </a:lnTo>
                <a:lnTo>
                  <a:pt x="4311491" y="774859"/>
                </a:lnTo>
                <a:lnTo>
                  <a:pt x="4502944" y="773906"/>
                </a:lnTo>
                <a:lnTo>
                  <a:pt x="4502944" y="773906"/>
                </a:lnTo>
                <a:lnTo>
                  <a:pt x="4769644" y="773906"/>
                </a:lnTo>
                <a:lnTo>
                  <a:pt x="4769644" y="788194"/>
                </a:lnTo>
                <a:lnTo>
                  <a:pt x="5209699" y="788194"/>
                </a:lnTo>
                <a:lnTo>
                  <a:pt x="5209699" y="808196"/>
                </a:lnTo>
                <a:lnTo>
                  <a:pt x="5213509" y="808196"/>
                </a:lnTo>
                <a:lnTo>
                  <a:pt x="5213509" y="812006"/>
                </a:lnTo>
                <a:lnTo>
                  <a:pt x="5396389" y="812006"/>
                </a:lnTo>
                <a:lnTo>
                  <a:pt x="5396389" y="822484"/>
                </a:lnTo>
                <a:lnTo>
                  <a:pt x="5398294" y="822484"/>
                </a:lnTo>
                <a:lnTo>
                  <a:pt x="5398294" y="831056"/>
                </a:lnTo>
                <a:lnTo>
                  <a:pt x="5600224" y="831056"/>
                </a:lnTo>
                <a:lnTo>
                  <a:pt x="5600224" y="852011"/>
                </a:lnTo>
                <a:lnTo>
                  <a:pt x="5603081" y="852011"/>
                </a:lnTo>
                <a:lnTo>
                  <a:pt x="5603081" y="856774"/>
                </a:lnTo>
                <a:lnTo>
                  <a:pt x="5800249" y="856774"/>
                </a:lnTo>
                <a:lnTo>
                  <a:pt x="5800249" y="897731"/>
                </a:lnTo>
                <a:lnTo>
                  <a:pt x="6022181" y="897731"/>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77" name="TextBox 76">
            <a:extLst>
              <a:ext uri="{FF2B5EF4-FFF2-40B4-BE49-F238E27FC236}">
                <a16:creationId xmlns:a16="http://schemas.microsoft.com/office/drawing/2014/main" xmlns="" id="{4FB93B4F-E249-4613-9D51-7359B2CCC17C}"/>
              </a:ext>
            </a:extLst>
          </p:cNvPr>
          <p:cNvSpPr txBox="1"/>
          <p:nvPr/>
        </p:nvSpPr>
        <p:spPr>
          <a:xfrm>
            <a:off x="1155797"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8" name="TextBox 77">
            <a:extLst>
              <a:ext uri="{FF2B5EF4-FFF2-40B4-BE49-F238E27FC236}">
                <a16:creationId xmlns:a16="http://schemas.microsoft.com/office/drawing/2014/main" xmlns="" id="{EB9B3EFD-9CBC-4414-BC1C-B8AC59642EB0}"/>
              </a:ext>
            </a:extLst>
          </p:cNvPr>
          <p:cNvSpPr txBox="1"/>
          <p:nvPr/>
        </p:nvSpPr>
        <p:spPr>
          <a:xfrm>
            <a:off x="2124290"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1</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9" name="TextBox 78">
            <a:extLst>
              <a:ext uri="{FF2B5EF4-FFF2-40B4-BE49-F238E27FC236}">
                <a16:creationId xmlns:a16="http://schemas.microsoft.com/office/drawing/2014/main" xmlns="" id="{AD37F2FC-0FB4-4BD8-8566-B783709D7DD0}"/>
              </a:ext>
            </a:extLst>
          </p:cNvPr>
          <p:cNvSpPr txBox="1"/>
          <p:nvPr/>
        </p:nvSpPr>
        <p:spPr>
          <a:xfrm>
            <a:off x="3092783"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0" name="TextBox 79">
            <a:extLst>
              <a:ext uri="{FF2B5EF4-FFF2-40B4-BE49-F238E27FC236}">
                <a16:creationId xmlns:a16="http://schemas.microsoft.com/office/drawing/2014/main" xmlns="" id="{257FB868-B811-4ACF-9C25-99667E253647}"/>
              </a:ext>
            </a:extLst>
          </p:cNvPr>
          <p:cNvSpPr txBox="1"/>
          <p:nvPr/>
        </p:nvSpPr>
        <p:spPr>
          <a:xfrm>
            <a:off x="4061276"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3</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1" name="TextBox 80">
            <a:extLst>
              <a:ext uri="{FF2B5EF4-FFF2-40B4-BE49-F238E27FC236}">
                <a16:creationId xmlns:a16="http://schemas.microsoft.com/office/drawing/2014/main" xmlns="" id="{9413592F-AA46-43FD-A4F8-65F9CF2B93AE}"/>
              </a:ext>
            </a:extLst>
          </p:cNvPr>
          <p:cNvSpPr txBox="1"/>
          <p:nvPr/>
        </p:nvSpPr>
        <p:spPr>
          <a:xfrm>
            <a:off x="5029769"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xmlns="" id="{2931C950-7FC8-4E12-979E-7DE0D791ECD8}"/>
              </a:ext>
            </a:extLst>
          </p:cNvPr>
          <p:cNvSpPr txBox="1"/>
          <p:nvPr/>
        </p:nvSpPr>
        <p:spPr>
          <a:xfrm>
            <a:off x="5998262"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3" name="TextBox 82">
            <a:extLst>
              <a:ext uri="{FF2B5EF4-FFF2-40B4-BE49-F238E27FC236}">
                <a16:creationId xmlns:a16="http://schemas.microsoft.com/office/drawing/2014/main" xmlns="" id="{9A6123F4-83ED-48F1-B84E-7F70C59BB4A1}"/>
              </a:ext>
            </a:extLst>
          </p:cNvPr>
          <p:cNvSpPr txBox="1"/>
          <p:nvPr/>
        </p:nvSpPr>
        <p:spPr>
          <a:xfrm>
            <a:off x="6966755"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4" name="TextBox 83">
            <a:extLst>
              <a:ext uri="{FF2B5EF4-FFF2-40B4-BE49-F238E27FC236}">
                <a16:creationId xmlns:a16="http://schemas.microsoft.com/office/drawing/2014/main" xmlns="" id="{A68FFC07-2198-4553-8CFA-5A8AD8ACD25C}"/>
              </a:ext>
            </a:extLst>
          </p:cNvPr>
          <p:cNvSpPr txBox="1"/>
          <p:nvPr/>
        </p:nvSpPr>
        <p:spPr>
          <a:xfrm>
            <a:off x="7935247"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5" name="TextBox 84">
            <a:extLst>
              <a:ext uri="{FF2B5EF4-FFF2-40B4-BE49-F238E27FC236}">
                <a16:creationId xmlns:a16="http://schemas.microsoft.com/office/drawing/2014/main" xmlns="" id="{7DEB247A-EFC8-4583-A23F-0AC2A8C2286B}"/>
              </a:ext>
            </a:extLst>
          </p:cNvPr>
          <p:cNvSpPr txBox="1"/>
          <p:nvPr/>
        </p:nvSpPr>
        <p:spPr>
          <a:xfrm>
            <a:off x="4369521" y="5202830"/>
            <a:ext cx="636263"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Years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86" name="Table 85">
            <a:extLst>
              <a:ext uri="{FF2B5EF4-FFF2-40B4-BE49-F238E27FC236}">
                <a16:creationId xmlns:a16="http://schemas.microsoft.com/office/drawing/2014/main" xmlns="" id="{6F1D2BAC-8733-4BDF-B1A2-3A284414534B}"/>
              </a:ext>
            </a:extLst>
          </p:cNvPr>
          <p:cNvGraphicFramePr>
            <a:graphicFrameLocks noGrp="1"/>
          </p:cNvGraphicFramePr>
          <p:nvPr>
            <p:extLst/>
          </p:nvPr>
        </p:nvGraphicFramePr>
        <p:xfrm>
          <a:off x="1733263" y="3228216"/>
          <a:ext cx="3647007" cy="1483360"/>
        </p:xfrm>
        <a:graphic>
          <a:graphicData uri="http://schemas.openxmlformats.org/drawingml/2006/table">
            <a:tbl>
              <a:tblPr firstRow="1" bandRow="1">
                <a:tableStyleId>{2D5ABB26-0587-4C30-8999-92F81FD0307C}</a:tableStyleId>
              </a:tblPr>
              <a:tblGrid>
                <a:gridCol w="1215669">
                  <a:extLst>
                    <a:ext uri="{9D8B030D-6E8A-4147-A177-3AD203B41FA5}">
                      <a16:colId xmlns:a16="http://schemas.microsoft.com/office/drawing/2014/main" xmlns="" val="20000"/>
                    </a:ext>
                  </a:extLst>
                </a:gridCol>
                <a:gridCol w="1215669">
                  <a:extLst>
                    <a:ext uri="{9D8B030D-6E8A-4147-A177-3AD203B41FA5}">
                      <a16:colId xmlns:a16="http://schemas.microsoft.com/office/drawing/2014/main" xmlns="" val="20001"/>
                    </a:ext>
                  </a:extLst>
                </a:gridCol>
                <a:gridCol w="1215669">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200" b="1" dirty="0">
                          <a:solidFill>
                            <a:schemeClr val="tx1"/>
                          </a:solidFill>
                          <a:latin typeface="+mj-lt"/>
                        </a:rPr>
                        <a:t>%</a:t>
                      </a:r>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CAPOX</a:t>
                      </a:r>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Capecitabine</a:t>
                      </a:r>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200" dirty="0">
                          <a:latin typeface="+mj-lt"/>
                        </a:rPr>
                        <a:t>5-year DFS</a:t>
                      </a:r>
                      <a:endParaRPr lang="en-US" sz="1200" dirty="0">
                        <a:solidFill>
                          <a:srgbClr val="000000"/>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70.5</a:t>
                      </a:r>
                      <a:endParaRPr lang="en-US" sz="1200" dirty="0">
                        <a:solidFill>
                          <a:srgbClr val="000000"/>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71.3</a:t>
                      </a:r>
                      <a:endParaRPr lang="en-US" sz="1200" dirty="0">
                        <a:solidFill>
                          <a:srgbClr val="000000"/>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200" dirty="0">
                          <a:latin typeface="+mj-lt"/>
                        </a:rPr>
                        <a:t>6-year DFS</a:t>
                      </a:r>
                      <a:endParaRPr lang="en-US" sz="1200" dirty="0">
                        <a:solidFill>
                          <a:srgbClr val="000000"/>
                        </a:solidFill>
                        <a:latin typeface="+mj-lt"/>
                        <a:cs typeface="Arial" pitchFamily="34" charset="0"/>
                      </a:endParaRP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69.6</a:t>
                      </a:r>
                      <a:endParaRPr lang="en-US" sz="1200" dirty="0">
                        <a:solidFill>
                          <a:srgbClr val="000000"/>
                        </a:solidFill>
                        <a:latin typeface="+mj-lt"/>
                        <a:cs typeface="Arial" pitchFamily="34" charset="0"/>
                      </a:endParaRP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69.6</a:t>
                      </a:r>
                      <a:endParaRPr lang="en-US" sz="1200" dirty="0">
                        <a:solidFill>
                          <a:srgbClr val="000000"/>
                        </a:solidFill>
                        <a:latin typeface="+mj-lt"/>
                        <a:cs typeface="Arial" pitchFamily="34" charset="0"/>
                      </a:endParaRPr>
                    </a:p>
                  </a:txBody>
                  <a:tcPr anchor="ctr">
                    <a:no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200" dirty="0">
                          <a:latin typeface="+mj-lt"/>
                        </a:rPr>
                        <a:t>7-year DFS</a:t>
                      </a:r>
                      <a:endParaRPr lang="en-US" sz="1200" dirty="0">
                        <a:solidFill>
                          <a:srgbClr val="000000"/>
                        </a:solidFill>
                        <a:latin typeface="+mj-lt"/>
                        <a:cs typeface="Arial" pitchFamily="34" charset="0"/>
                      </a:endParaRP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65.5</a:t>
                      </a:r>
                      <a:endParaRPr lang="en-US" sz="1200" dirty="0">
                        <a:solidFill>
                          <a:srgbClr val="000000"/>
                        </a:solidFill>
                        <a:latin typeface="+mj-lt"/>
                        <a:cs typeface="Arial" pitchFamily="34" charset="0"/>
                      </a:endParaRP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66.1</a:t>
                      </a:r>
                      <a:endParaRPr lang="en-US" sz="1200" dirty="0">
                        <a:solidFill>
                          <a:srgbClr val="000000"/>
                        </a:solidFill>
                        <a:latin typeface="+mj-lt"/>
                        <a:cs typeface="Arial" pitchFamily="34" charset="0"/>
                      </a:endParaRP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87" name="TextBox 86">
            <a:extLst>
              <a:ext uri="{FF2B5EF4-FFF2-40B4-BE49-F238E27FC236}">
                <a16:creationId xmlns:a16="http://schemas.microsoft.com/office/drawing/2014/main" xmlns="" id="{B036BCDB-F592-44D3-9C75-02745CE4EBB0}"/>
              </a:ext>
            </a:extLst>
          </p:cNvPr>
          <p:cNvSpPr txBox="1"/>
          <p:nvPr/>
        </p:nvSpPr>
        <p:spPr>
          <a:xfrm>
            <a:off x="5802450" y="4213360"/>
            <a:ext cx="12298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CAPOX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Capecitabine</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88" name="Straight Connector 87">
            <a:extLst>
              <a:ext uri="{FF2B5EF4-FFF2-40B4-BE49-F238E27FC236}">
                <a16:creationId xmlns:a16="http://schemas.microsoft.com/office/drawing/2014/main" xmlns="" id="{E486A51A-2D2A-4A7A-9B11-0E7894AB3DE2}"/>
              </a:ext>
            </a:extLst>
          </p:cNvPr>
          <p:cNvCxnSpPr/>
          <p:nvPr/>
        </p:nvCxnSpPr>
        <p:spPr>
          <a:xfrm rot="10800000" flipH="1">
            <a:off x="5594664" y="4583287"/>
            <a:ext cx="207786" cy="0"/>
          </a:xfrm>
          <a:prstGeom prst="line">
            <a:avLst/>
          </a:prstGeom>
          <a:noFill/>
          <a:ln w="26035" cap="flat">
            <a:solidFill>
              <a:schemeClr val="accent2"/>
            </a:solidFill>
            <a:prstDash val="solid"/>
            <a:miter/>
          </a:ln>
        </p:spPr>
      </p:cxnSp>
      <p:cxnSp>
        <p:nvCxnSpPr>
          <p:cNvPr id="89" name="Straight Connector 88">
            <a:extLst>
              <a:ext uri="{FF2B5EF4-FFF2-40B4-BE49-F238E27FC236}">
                <a16:creationId xmlns:a16="http://schemas.microsoft.com/office/drawing/2014/main" xmlns="" id="{EC3EED43-2D17-4436-B06E-5598D53C2CFC}"/>
              </a:ext>
            </a:extLst>
          </p:cNvPr>
          <p:cNvCxnSpPr/>
          <p:nvPr/>
        </p:nvCxnSpPr>
        <p:spPr>
          <a:xfrm rot="10800000" flipH="1">
            <a:off x="5594664" y="4394216"/>
            <a:ext cx="207786" cy="0"/>
          </a:xfrm>
          <a:prstGeom prst="line">
            <a:avLst/>
          </a:prstGeom>
          <a:noFill/>
          <a:ln w="26035" cap="flat">
            <a:solidFill>
              <a:schemeClr val="accent3"/>
            </a:solidFill>
            <a:prstDash val="solid"/>
            <a:miter/>
          </a:ln>
        </p:spPr>
      </p:cxnSp>
      <p:sp>
        <p:nvSpPr>
          <p:cNvPr id="90" name="TextBox 89">
            <a:extLst>
              <a:ext uri="{FF2B5EF4-FFF2-40B4-BE49-F238E27FC236}">
                <a16:creationId xmlns:a16="http://schemas.microsoft.com/office/drawing/2014/main" xmlns="" id="{FEF81205-2E06-4A02-9EFA-53308E7AC58B}"/>
              </a:ext>
            </a:extLst>
          </p:cNvPr>
          <p:cNvSpPr txBox="1"/>
          <p:nvPr/>
        </p:nvSpPr>
        <p:spPr>
          <a:xfrm>
            <a:off x="5594662" y="3228216"/>
            <a:ext cx="29805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HR 1.02; p=0.84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95%CI (0.82, 1.28)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Cox model adjusted for stratification factors (except centre)</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91" name="Straight Connector 90">
            <a:extLst>
              <a:ext uri="{FF2B5EF4-FFF2-40B4-BE49-F238E27FC236}">
                <a16:creationId xmlns:a16="http://schemas.microsoft.com/office/drawing/2014/main" xmlns="" id="{8EBD2F58-FC9B-463E-909A-E119FAA73D35}"/>
              </a:ext>
            </a:extLst>
          </p:cNvPr>
          <p:cNvCxnSpPr/>
          <p:nvPr/>
        </p:nvCxnSpPr>
        <p:spPr>
          <a:xfrm>
            <a:off x="1189494"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xmlns="" id="{D286F634-E0A2-459B-A1E5-92A5F35B9C13}"/>
              </a:ext>
            </a:extLst>
          </p:cNvPr>
          <p:cNvCxnSpPr/>
          <p:nvPr/>
        </p:nvCxnSpPr>
        <p:spPr>
          <a:xfrm>
            <a:off x="1189494" y="22440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3" name="Straight Connector 92">
            <a:extLst>
              <a:ext uri="{FF2B5EF4-FFF2-40B4-BE49-F238E27FC236}">
                <a16:creationId xmlns:a16="http://schemas.microsoft.com/office/drawing/2014/main" xmlns="" id="{676E0D59-4476-4971-812F-DC742FC6A38A}"/>
              </a:ext>
            </a:extLst>
          </p:cNvPr>
          <p:cNvCxnSpPr/>
          <p:nvPr/>
        </p:nvCxnSpPr>
        <p:spPr>
          <a:xfrm>
            <a:off x="1189494" y="25372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4" name="Straight Connector 93">
            <a:extLst>
              <a:ext uri="{FF2B5EF4-FFF2-40B4-BE49-F238E27FC236}">
                <a16:creationId xmlns:a16="http://schemas.microsoft.com/office/drawing/2014/main" xmlns="" id="{B815F0D3-3083-4DA0-AE64-728D21A3C894}"/>
              </a:ext>
            </a:extLst>
          </p:cNvPr>
          <p:cNvCxnSpPr/>
          <p:nvPr/>
        </p:nvCxnSpPr>
        <p:spPr>
          <a:xfrm>
            <a:off x="1189494" y="28303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5" name="Straight Connector 94">
            <a:extLst>
              <a:ext uri="{FF2B5EF4-FFF2-40B4-BE49-F238E27FC236}">
                <a16:creationId xmlns:a16="http://schemas.microsoft.com/office/drawing/2014/main" xmlns="" id="{8384072B-77A3-40CA-9E77-E60FD8E03EA0}"/>
              </a:ext>
            </a:extLst>
          </p:cNvPr>
          <p:cNvCxnSpPr/>
          <p:nvPr/>
        </p:nvCxnSpPr>
        <p:spPr>
          <a:xfrm>
            <a:off x="1189494" y="31235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a:extLst>
              <a:ext uri="{FF2B5EF4-FFF2-40B4-BE49-F238E27FC236}">
                <a16:creationId xmlns:a16="http://schemas.microsoft.com/office/drawing/2014/main" xmlns="" id="{140D2E71-18AD-4CE8-9ECD-A464CDDB3036}"/>
              </a:ext>
            </a:extLst>
          </p:cNvPr>
          <p:cNvCxnSpPr/>
          <p:nvPr/>
        </p:nvCxnSpPr>
        <p:spPr>
          <a:xfrm>
            <a:off x="1189494" y="34167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7" name="Straight Connector 96">
            <a:extLst>
              <a:ext uri="{FF2B5EF4-FFF2-40B4-BE49-F238E27FC236}">
                <a16:creationId xmlns:a16="http://schemas.microsoft.com/office/drawing/2014/main" xmlns="" id="{07C695E2-EE8E-402E-B6D9-63EE41755C09}"/>
              </a:ext>
            </a:extLst>
          </p:cNvPr>
          <p:cNvCxnSpPr/>
          <p:nvPr/>
        </p:nvCxnSpPr>
        <p:spPr>
          <a:xfrm>
            <a:off x="1189494" y="37098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8" name="Straight Connector 97">
            <a:extLst>
              <a:ext uri="{FF2B5EF4-FFF2-40B4-BE49-F238E27FC236}">
                <a16:creationId xmlns:a16="http://schemas.microsoft.com/office/drawing/2014/main" xmlns="" id="{A858FA0C-84CE-4D9E-855F-13F44978A8E0}"/>
              </a:ext>
            </a:extLst>
          </p:cNvPr>
          <p:cNvCxnSpPr/>
          <p:nvPr/>
        </p:nvCxnSpPr>
        <p:spPr>
          <a:xfrm>
            <a:off x="1189494" y="40030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99" name="Straight Connector 98">
            <a:extLst>
              <a:ext uri="{FF2B5EF4-FFF2-40B4-BE49-F238E27FC236}">
                <a16:creationId xmlns:a16="http://schemas.microsoft.com/office/drawing/2014/main" xmlns="" id="{565A94DB-6C42-4D47-B7FD-BA0B68DCF22D}"/>
              </a:ext>
            </a:extLst>
          </p:cNvPr>
          <p:cNvCxnSpPr/>
          <p:nvPr/>
        </p:nvCxnSpPr>
        <p:spPr>
          <a:xfrm>
            <a:off x="1189494" y="42962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0" name="Straight Connector 99">
            <a:extLst>
              <a:ext uri="{FF2B5EF4-FFF2-40B4-BE49-F238E27FC236}">
                <a16:creationId xmlns:a16="http://schemas.microsoft.com/office/drawing/2014/main" xmlns="" id="{2527FAD0-BF20-4520-9C2D-F95B5B24AD36}"/>
              </a:ext>
            </a:extLst>
          </p:cNvPr>
          <p:cNvCxnSpPr/>
          <p:nvPr/>
        </p:nvCxnSpPr>
        <p:spPr>
          <a:xfrm>
            <a:off x="1189494" y="45893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1" name="Straight Connector 100">
            <a:extLst>
              <a:ext uri="{FF2B5EF4-FFF2-40B4-BE49-F238E27FC236}">
                <a16:creationId xmlns:a16="http://schemas.microsoft.com/office/drawing/2014/main" xmlns="" id="{79A2C854-2D82-4EAC-9635-B1127B49BCD5}"/>
              </a:ext>
            </a:extLst>
          </p:cNvPr>
          <p:cNvCxnSpPr/>
          <p:nvPr/>
        </p:nvCxnSpPr>
        <p:spPr>
          <a:xfrm>
            <a:off x="1189494"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02" name="TextBox 101">
            <a:extLst>
              <a:ext uri="{FF2B5EF4-FFF2-40B4-BE49-F238E27FC236}">
                <a16:creationId xmlns:a16="http://schemas.microsoft.com/office/drawing/2014/main" xmlns="" id="{6399E274-9E29-42CD-9166-5CED2C272EFB}"/>
              </a:ext>
            </a:extLst>
          </p:cNvPr>
          <p:cNvSpPr txBox="1"/>
          <p:nvPr/>
        </p:nvSpPr>
        <p:spPr>
          <a:xfrm>
            <a:off x="738187" y="1796977"/>
            <a:ext cx="482824"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100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4" name="TextBox 103">
            <a:extLst>
              <a:ext uri="{FF2B5EF4-FFF2-40B4-BE49-F238E27FC236}">
                <a16:creationId xmlns:a16="http://schemas.microsoft.com/office/drawing/2014/main" xmlns="" id="{04DDDE8B-3C9C-40C8-9E4E-7420C76E14EE}"/>
              </a:ext>
            </a:extLst>
          </p:cNvPr>
          <p:cNvSpPr txBox="1"/>
          <p:nvPr/>
        </p:nvSpPr>
        <p:spPr>
          <a:xfrm>
            <a:off x="837573" y="2383620"/>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80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6" name="TextBox 105">
            <a:extLst>
              <a:ext uri="{FF2B5EF4-FFF2-40B4-BE49-F238E27FC236}">
                <a16:creationId xmlns:a16="http://schemas.microsoft.com/office/drawing/2014/main" xmlns="" id="{191D0A83-E9F8-44D3-88F4-5851C154DD3A}"/>
              </a:ext>
            </a:extLst>
          </p:cNvPr>
          <p:cNvSpPr txBox="1"/>
          <p:nvPr/>
        </p:nvSpPr>
        <p:spPr>
          <a:xfrm>
            <a:off x="837573" y="2970263"/>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60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8" name="TextBox 107">
            <a:extLst>
              <a:ext uri="{FF2B5EF4-FFF2-40B4-BE49-F238E27FC236}">
                <a16:creationId xmlns:a16="http://schemas.microsoft.com/office/drawing/2014/main" xmlns="" id="{C7CCA222-C15B-43E0-9A8C-F3776260266C}"/>
              </a:ext>
            </a:extLst>
          </p:cNvPr>
          <p:cNvSpPr txBox="1"/>
          <p:nvPr/>
        </p:nvSpPr>
        <p:spPr>
          <a:xfrm>
            <a:off x="837573" y="3556906"/>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40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0" name="TextBox 109">
            <a:extLst>
              <a:ext uri="{FF2B5EF4-FFF2-40B4-BE49-F238E27FC236}">
                <a16:creationId xmlns:a16="http://schemas.microsoft.com/office/drawing/2014/main" xmlns="" id="{F3270F34-6BB3-4E5C-9E05-394EDB22E514}"/>
              </a:ext>
            </a:extLst>
          </p:cNvPr>
          <p:cNvSpPr txBox="1"/>
          <p:nvPr/>
        </p:nvSpPr>
        <p:spPr>
          <a:xfrm>
            <a:off x="837573" y="4143549"/>
            <a:ext cx="38343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20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12" name="TextBox 111">
            <a:extLst>
              <a:ext uri="{FF2B5EF4-FFF2-40B4-BE49-F238E27FC236}">
                <a16:creationId xmlns:a16="http://schemas.microsoft.com/office/drawing/2014/main" xmlns="" id="{4A7489D0-6A30-4A08-A941-CCEE3563B439}"/>
              </a:ext>
            </a:extLst>
          </p:cNvPr>
          <p:cNvSpPr txBox="1"/>
          <p:nvPr/>
        </p:nvSpPr>
        <p:spPr>
          <a:xfrm>
            <a:off x="936959" y="4730193"/>
            <a:ext cx="28405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6" name="TextBox 65">
            <a:extLst>
              <a:ext uri="{FF2B5EF4-FFF2-40B4-BE49-F238E27FC236}">
                <a16:creationId xmlns:a16="http://schemas.microsoft.com/office/drawing/2014/main" xmlns="" id="{7DEB247A-EFC8-4583-A23F-0AC2A8C2286B}"/>
              </a:ext>
            </a:extLst>
          </p:cNvPr>
          <p:cNvSpPr txBox="1"/>
          <p:nvPr/>
        </p:nvSpPr>
        <p:spPr>
          <a:xfrm rot="5400000">
            <a:off x="419569" y="3288831"/>
            <a:ext cx="344966"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824460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15</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a:t>
            </a:r>
            <a:r>
              <a:rPr lang="en-GB" sz="1800" dirty="0" smtClean="0">
                <a:solidFill>
                  <a:schemeClr val="accent1"/>
                </a:solidFill>
                <a:uFill>
                  <a:solidFill>
                    <a:schemeClr val="accent1"/>
                  </a:solidFill>
                </a:uFill>
              </a:rPr>
              <a:t>and biliary tract cancers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16</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28</a:t>
            </a:r>
            <a:endParaRPr lang="en-GB" sz="1800" dirty="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Neuroendocrine </a:t>
            </a:r>
            <a:r>
              <a:rPr lang="en-GB" sz="1800" dirty="0">
                <a:solidFill>
                  <a:schemeClr val="accent1"/>
                </a:solidFill>
                <a:uFill>
                  <a:solidFill>
                    <a:schemeClr val="accent1"/>
                  </a:solidFill>
                </a:uFill>
              </a:rPr>
              <a:t>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38</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t>
            </a:r>
            <a:r>
              <a:rPr lang="en-GB" sz="1800" dirty="0" smtClean="0">
                <a:solidFill>
                  <a:schemeClr val="accent1"/>
                </a:solidFill>
              </a:rPr>
              <a:t>anus</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43</a:t>
            </a:r>
            <a:endParaRPr lang="en-GB" sz="1800" u="dotted" dirty="0" smtClean="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3500</a:t>
            </a:r>
            <a:r>
              <a:rPr lang="en-GB" dirty="0"/>
              <a:t>: Preoperative chemoradiotherapy and postoperative chemotherapy with capecitabine +/- oxaliplatin in locally advanced rectal cancer: Final results of </a:t>
            </a:r>
            <a:r>
              <a:rPr lang="en-GB" dirty="0" smtClean="0"/>
              <a:t>PETACC-6 – </a:t>
            </a:r>
            <a:r>
              <a:rPr lang="en-GB" dirty="0" err="1" smtClean="0"/>
              <a:t>Schmoll</a:t>
            </a:r>
            <a:r>
              <a:rPr lang="en-GB" dirty="0" smtClean="0"/>
              <a:t> HJ,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err="1" smtClean="0"/>
              <a:t>Schmoll</a:t>
            </a:r>
            <a:r>
              <a:rPr lang="fr-FR" dirty="0" smtClean="0"/>
              <a:t> H-J,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3500</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3275576114"/>
              </p:ext>
            </p:extLst>
          </p:nvPr>
        </p:nvGraphicFramePr>
        <p:xfrm>
          <a:off x="369888" y="1658389"/>
          <a:ext cx="8408989" cy="4072128"/>
        </p:xfrm>
        <a:graphic>
          <a:graphicData uri="http://schemas.openxmlformats.org/drawingml/2006/table">
            <a:tbl>
              <a:tblPr firstRow="1" bandRow="1">
                <a:tableStyleId>{69012ECD-51FC-41F1-AA8D-1B2483CD663E}</a:tableStyleId>
              </a:tblPr>
              <a:tblGrid>
                <a:gridCol w="2364845">
                  <a:extLst>
                    <a:ext uri="{9D8B030D-6E8A-4147-A177-3AD203B41FA5}">
                      <a16:colId xmlns:a16="http://schemas.microsoft.com/office/drawing/2014/main" xmlns="" val="20000"/>
                    </a:ext>
                  </a:extLst>
                </a:gridCol>
                <a:gridCol w="2366434">
                  <a:extLst>
                    <a:ext uri="{9D8B030D-6E8A-4147-A177-3AD203B41FA5}">
                      <a16:colId xmlns:a16="http://schemas.microsoft.com/office/drawing/2014/main" xmlns="" val="20001"/>
                    </a:ext>
                  </a:extLst>
                </a:gridCol>
                <a:gridCol w="2366434">
                  <a:extLst>
                    <a:ext uri="{9D8B030D-6E8A-4147-A177-3AD203B41FA5}">
                      <a16:colId xmlns:a16="http://schemas.microsoft.com/office/drawing/2014/main" xmlns="" val="20002"/>
                    </a:ext>
                  </a:extLst>
                </a:gridCol>
                <a:gridCol w="1311276">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chemeClr val="tx2"/>
                          </a:solidFill>
                          <a:latin typeface="Arial" pitchFamily="34" charset="0"/>
                          <a:cs typeface="Arial" pitchFamily="34" charset="0"/>
                        </a:rPr>
                        <a:t>CAPOX</a:t>
                      </a:r>
                      <a:endParaRPr lang="en-US" sz="140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chemeClr val="tx2"/>
                          </a:solidFill>
                          <a:latin typeface="Arial" pitchFamily="34" charset="0"/>
                          <a:cs typeface="Arial" pitchFamily="34" charset="0"/>
                        </a:rPr>
                        <a:t>Capecitabine</a:t>
                      </a:r>
                      <a:endParaRPr lang="en-US" sz="140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Locoregional relapse,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0.238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Distant relapse,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0.261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DFS, HR (95%CI)</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Stage II (21 of patients)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Stage III (72 of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0.95 (0.59, 1.51)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1.04 (0.79, 1.36)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0.78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5-year OS,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83.1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extLst>
                  <a:ext uri="{0D108BD9-81ED-4DB2-BD59-A6C34878D82A}">
                    <a16:rowId xmlns:a16="http://schemas.microsoft.com/office/drawing/2014/main" xmlns="" val="10005"/>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6-year OS,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77.7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6"/>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7-year OS,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extLst>
                  <a:ext uri="{0D108BD9-81ED-4DB2-BD59-A6C34878D82A}">
                    <a16:rowId xmlns:a16="http://schemas.microsoft.com/office/drawing/2014/main" xmlns="" val="10007"/>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HR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1.17 (0.89, 1.54)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0.252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8"/>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OS, HR (95%CI)</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Stage II</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Stage 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0.95 (0.55, 1.63)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1.21 (0.86, 1.69)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0.84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0.27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5000"/>
                      </a:schemeClr>
                    </a:solidFill>
                  </a:tcPr>
                </a:tc>
                <a:extLst>
                  <a:ext uri="{0D108BD9-81ED-4DB2-BD59-A6C34878D82A}">
                    <a16:rowId xmlns:a16="http://schemas.microsoft.com/office/drawing/2014/main" xmlns="" val="10009"/>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5-year RFS,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78.1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77.3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4038648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3500</a:t>
            </a:r>
            <a:r>
              <a:rPr lang="en-GB" dirty="0"/>
              <a:t>: Preoperative chemoradiotherapy and postoperative chemotherapy with capecitabine +/- oxaliplatin in locally advanced rectal cancer: Final results of </a:t>
            </a:r>
            <a:r>
              <a:rPr lang="en-GB" dirty="0" smtClean="0"/>
              <a:t>PETACC-6 – </a:t>
            </a:r>
            <a:r>
              <a:rPr lang="en-GB" dirty="0" err="1" smtClean="0"/>
              <a:t>Schmoll</a:t>
            </a:r>
            <a:r>
              <a:rPr lang="en-GB" dirty="0" smtClean="0"/>
              <a:t> HJ,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endParaRPr lang="en-GB"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Conclusions</a:t>
            </a:r>
          </a:p>
          <a:p>
            <a:r>
              <a:rPr lang="de-DE" b="1" dirty="0" smtClean="0">
                <a:latin typeface="Arial" panose="020B0604020202020204" pitchFamily="34" charset="0"/>
                <a:cs typeface="Arial" panose="020B0604020202020204" pitchFamily="34" charset="0"/>
              </a:rPr>
              <a:t>There was no </a:t>
            </a:r>
            <a:r>
              <a:rPr lang="de-DE" b="1" dirty="0">
                <a:latin typeface="Arial" panose="020B0604020202020204" pitchFamily="34" charset="0"/>
                <a:cs typeface="Arial" panose="020B0604020202020204" pitchFamily="34" charset="0"/>
              </a:rPr>
              <a:t>benefit </a:t>
            </a:r>
            <a:r>
              <a:rPr lang="de-DE" b="1" dirty="0" smtClean="0">
                <a:latin typeface="Arial" panose="020B0604020202020204" pitchFamily="34" charset="0"/>
                <a:cs typeface="Arial" panose="020B0604020202020204" pitchFamily="34" charset="0"/>
              </a:rPr>
              <a:t>in adding oxaliplatin </a:t>
            </a:r>
            <a:r>
              <a:rPr lang="de-DE" b="1" dirty="0">
                <a:latin typeface="Arial" panose="020B0604020202020204" pitchFamily="34" charset="0"/>
                <a:cs typeface="Arial" panose="020B0604020202020204" pitchFamily="34" charset="0"/>
              </a:rPr>
              <a:t>to CRT and adjuvant </a:t>
            </a:r>
            <a:r>
              <a:rPr lang="de-DE" b="1" dirty="0" smtClean="0">
                <a:latin typeface="Arial" panose="020B0604020202020204" pitchFamily="34" charset="0"/>
                <a:cs typeface="Arial" panose="020B0604020202020204" pitchFamily="34" charset="0"/>
              </a:rPr>
              <a:t>CT in </a:t>
            </a:r>
            <a:r>
              <a:rPr lang="en-GB" b="1" dirty="0" smtClean="0"/>
              <a:t>patients </a:t>
            </a:r>
            <a:r>
              <a:rPr lang="en-GB" b="1" dirty="0"/>
              <a:t>with locally advanced rectal cancer</a:t>
            </a:r>
            <a:endParaRPr lang="de-DE" b="1"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The </a:t>
            </a:r>
            <a:r>
              <a:rPr lang="de-DE" b="1" dirty="0" smtClean="0">
                <a:latin typeface="Arial" panose="020B0604020202020204" pitchFamily="34" charset="0"/>
                <a:cs typeface="Arial" panose="020B0604020202020204" pitchFamily="34" charset="0"/>
              </a:rPr>
              <a:t>7-year OS with </a:t>
            </a:r>
            <a:r>
              <a:rPr lang="de-DE" b="1" dirty="0">
                <a:latin typeface="Arial" panose="020B0604020202020204" pitchFamily="34" charset="0"/>
                <a:cs typeface="Arial" panose="020B0604020202020204" pitchFamily="34" charset="0"/>
              </a:rPr>
              <a:t>neoadjuvant </a:t>
            </a:r>
            <a:r>
              <a:rPr lang="de-DE" b="1" dirty="0" smtClean="0">
                <a:latin typeface="Arial" panose="020B0604020202020204" pitchFamily="34" charset="0"/>
                <a:cs typeface="Arial" panose="020B0604020202020204" pitchFamily="34" charset="0"/>
              </a:rPr>
              <a:t>capecitabine-based </a:t>
            </a:r>
            <a:r>
              <a:rPr lang="de-DE" b="1" dirty="0">
                <a:latin typeface="Arial" panose="020B0604020202020204" pitchFamily="34" charset="0"/>
                <a:cs typeface="Arial" panose="020B0604020202020204" pitchFamily="34" charset="0"/>
              </a:rPr>
              <a:t>CRT, surgery and adjuvant capecitabine </a:t>
            </a:r>
            <a:r>
              <a:rPr lang="de-DE" b="1" dirty="0" smtClean="0">
                <a:latin typeface="Arial" panose="020B0604020202020204" pitchFamily="34" charset="0"/>
                <a:cs typeface="Arial" panose="020B0604020202020204" pitchFamily="34" charset="0"/>
              </a:rPr>
              <a:t>was favourable compared with previous trials</a:t>
            </a:r>
            <a:endParaRPr lang="de-DE" b="1"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However, there </a:t>
            </a:r>
            <a:r>
              <a:rPr lang="de-DE" b="1" dirty="0" smtClean="0">
                <a:latin typeface="Arial" panose="020B0604020202020204" pitchFamily="34" charset="0"/>
                <a:cs typeface="Arial" panose="020B0604020202020204" pitchFamily="34" charset="0"/>
              </a:rPr>
              <a:t>was </a:t>
            </a:r>
            <a:r>
              <a:rPr lang="de-DE" b="1" dirty="0">
                <a:latin typeface="Arial" panose="020B0604020202020204" pitchFamily="34" charset="0"/>
                <a:cs typeface="Arial" panose="020B0604020202020204" pitchFamily="34" charset="0"/>
              </a:rPr>
              <a:t>a striking and currently unexplained difference in DFS and </a:t>
            </a:r>
            <a:r>
              <a:rPr lang="de-DE" b="1" dirty="0" smtClean="0">
                <a:latin typeface="Arial" panose="020B0604020202020204" pitchFamily="34" charset="0"/>
                <a:cs typeface="Arial" panose="020B0604020202020204" pitchFamily="34" charset="0"/>
              </a:rPr>
              <a:t>OS* </a:t>
            </a:r>
            <a:r>
              <a:rPr lang="de-DE" b="1" dirty="0">
                <a:latin typeface="Arial" panose="020B0604020202020204" pitchFamily="34" charset="0"/>
                <a:cs typeface="Arial" panose="020B0604020202020204" pitchFamily="34" charset="0"/>
              </a:rPr>
              <a:t>for Germany vs. </a:t>
            </a:r>
            <a:r>
              <a:rPr lang="de-DE" b="1" dirty="0" smtClean="0">
                <a:latin typeface="Arial" panose="020B0604020202020204" pitchFamily="34" charset="0"/>
                <a:cs typeface="Arial" panose="020B0604020202020204" pitchFamily="34" charset="0"/>
              </a:rPr>
              <a:t>non-German </a:t>
            </a:r>
            <a:r>
              <a:rPr lang="de-DE" b="1" dirty="0">
                <a:latin typeface="Arial" panose="020B0604020202020204" pitchFamily="34" charset="0"/>
                <a:cs typeface="Arial" panose="020B0604020202020204" pitchFamily="34" charset="0"/>
              </a:rPr>
              <a:t>countries</a:t>
            </a:r>
          </a:p>
          <a:p>
            <a:pPr lvl="1"/>
            <a:r>
              <a:rPr lang="de-DE" b="1" dirty="0" smtClean="0">
                <a:latin typeface="Arial" panose="020B0604020202020204" pitchFamily="34" charset="0"/>
                <a:cs typeface="Arial" panose="020B0604020202020204" pitchFamily="34" charset="0"/>
              </a:rPr>
              <a:t>This difference by country requires </a:t>
            </a:r>
            <a:r>
              <a:rPr lang="de-DE" b="1" dirty="0">
                <a:latin typeface="Arial" panose="020B0604020202020204" pitchFamily="34" charset="0"/>
                <a:cs typeface="Arial" panose="020B0604020202020204" pitchFamily="34" charset="0"/>
              </a:rPr>
              <a:t>further </a:t>
            </a:r>
            <a:r>
              <a:rPr lang="de-DE" b="1" dirty="0" smtClean="0">
                <a:latin typeface="Arial" panose="020B0604020202020204" pitchFamily="34" charset="0"/>
                <a:cs typeface="Arial" panose="020B0604020202020204" pitchFamily="34" charset="0"/>
              </a:rPr>
              <a:t>investigation</a:t>
            </a:r>
            <a:endParaRPr lang="en-GB" b="1" dirty="0"/>
          </a:p>
        </p:txBody>
      </p:sp>
      <p:sp>
        <p:nvSpPr>
          <p:cNvPr id="4" name="Text Placeholder 3"/>
          <p:cNvSpPr>
            <a:spLocks noGrp="1"/>
          </p:cNvSpPr>
          <p:nvPr>
            <p:ph type="body" sz="quarter" idx="10"/>
          </p:nvPr>
        </p:nvSpPr>
        <p:spPr/>
        <p:txBody>
          <a:bodyPr/>
          <a:lstStyle/>
          <a:p>
            <a:r>
              <a:rPr lang="en-GB" dirty="0" smtClean="0"/>
              <a:t>*OS data by country not shown</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err="1" smtClean="0"/>
              <a:t>Schmoll</a:t>
            </a:r>
            <a:r>
              <a:rPr lang="fr-FR" dirty="0" smtClean="0"/>
              <a:t> H-J,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3500</a:t>
            </a:r>
            <a:endParaRPr lang="fr-FR" dirty="0"/>
          </a:p>
        </p:txBody>
      </p:sp>
      <p:graphicFrame>
        <p:nvGraphicFramePr>
          <p:cNvPr id="7" name="Group 88"/>
          <p:cNvGraphicFramePr>
            <a:graphicFrameLocks noGrp="1"/>
          </p:cNvGraphicFramePr>
          <p:nvPr>
            <p:extLst/>
          </p:nvPr>
        </p:nvGraphicFramePr>
        <p:xfrm>
          <a:off x="369888" y="1658387"/>
          <a:ext cx="8408989" cy="1161012"/>
        </p:xfrm>
        <a:graphic>
          <a:graphicData uri="http://schemas.openxmlformats.org/drawingml/2006/table">
            <a:tbl>
              <a:tblPr firstRow="1" bandRow="1">
                <a:tableStyleId>{69012ECD-51FC-41F1-AA8D-1B2483CD663E}</a:tableStyleId>
              </a:tblPr>
              <a:tblGrid>
                <a:gridCol w="2187045">
                  <a:extLst>
                    <a:ext uri="{9D8B030D-6E8A-4147-A177-3AD203B41FA5}">
                      <a16:colId xmlns:a16="http://schemas.microsoft.com/office/drawing/2014/main" xmlns="" val="20000"/>
                    </a:ext>
                  </a:extLst>
                </a:gridCol>
                <a:gridCol w="1976589">
                  <a:extLst>
                    <a:ext uri="{9D8B030D-6E8A-4147-A177-3AD203B41FA5}">
                      <a16:colId xmlns:a16="http://schemas.microsoft.com/office/drawing/2014/main" xmlns="" val="20001"/>
                    </a:ext>
                  </a:extLst>
                </a:gridCol>
                <a:gridCol w="1976589">
                  <a:extLst>
                    <a:ext uri="{9D8B030D-6E8A-4147-A177-3AD203B41FA5}">
                      <a16:colId xmlns:a16="http://schemas.microsoft.com/office/drawing/2014/main" xmlns="" val="20002"/>
                    </a:ext>
                  </a:extLst>
                </a:gridCol>
                <a:gridCol w="1134383">
                  <a:extLst>
                    <a:ext uri="{9D8B030D-6E8A-4147-A177-3AD203B41FA5}">
                      <a16:colId xmlns:a16="http://schemas.microsoft.com/office/drawing/2014/main" xmlns="" val="20004"/>
                    </a:ext>
                  </a:extLst>
                </a:gridCol>
                <a:gridCol w="1134383">
                  <a:extLst>
                    <a:ext uri="{9D8B030D-6E8A-4147-A177-3AD203B41FA5}">
                      <a16:colId xmlns:a16="http://schemas.microsoft.com/office/drawing/2014/main" xmlns="" val="20003"/>
                    </a:ext>
                  </a:extLst>
                </a:gridCol>
              </a:tblGrid>
              <a:tr h="387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5-year DFS by country</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chemeClr val="tx2"/>
                          </a:solidFill>
                          <a:latin typeface="Arial" pitchFamily="34" charset="0"/>
                          <a:cs typeface="Arial" pitchFamily="34" charset="0"/>
                        </a:rPr>
                        <a:t>CAPOX, %</a:t>
                      </a:r>
                      <a:endParaRPr lang="en-US" sz="140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chemeClr val="tx2"/>
                          </a:solidFill>
                          <a:latin typeface="Arial" pitchFamily="34" charset="0"/>
                          <a:cs typeface="Arial" pitchFamily="34" charset="0"/>
                        </a:rPr>
                        <a:t>Capecitabine, %</a:t>
                      </a:r>
                      <a:endParaRPr lang="en-US" sz="1400" dirty="0">
                        <a:solidFill>
                          <a:schemeClr val="tx2"/>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7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Germany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67.8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0.091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870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Not Germany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75.7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0.033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02094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3501</a:t>
            </a:r>
            <a:r>
              <a:rPr lang="en-GB" dirty="0"/>
              <a:t>: Long-term results of the ADORE trial: Adjuvant oxaliplatin, leucovorin, and 5-fluorouracil (FOLFOX) versus 5-fluorouracil and leucovorin (FL) after preoperative chemoradiotherapy and surgery for locally advanced rectal </a:t>
            </a:r>
            <a:r>
              <a:rPr lang="en-GB" dirty="0" smtClean="0"/>
              <a:t>cancer – Hong YS,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a:t>To assess the </a:t>
            </a:r>
            <a:r>
              <a:rPr lang="en-GB" dirty="0" smtClean="0"/>
              <a:t>long-term efficacy of adjuvant FOLFOX vs. 5FU + leucovorin in patients with resected rectal cancer in the ADORE study</a:t>
            </a:r>
            <a:endParaRPr lang="en-GB" dirty="0"/>
          </a:p>
        </p:txBody>
      </p:sp>
      <p:sp>
        <p:nvSpPr>
          <p:cNvPr id="4" name="Text Placeholder 3"/>
          <p:cNvSpPr>
            <a:spLocks noGrp="1"/>
          </p:cNvSpPr>
          <p:nvPr>
            <p:ph type="body" sz="quarter" idx="10"/>
          </p:nvPr>
        </p:nvSpPr>
        <p:spPr/>
        <p:txBody>
          <a:bodyPr/>
          <a:lstStyle/>
          <a:p>
            <a:r>
              <a:rPr lang="en-GB" dirty="0" smtClean="0"/>
              <a:t>*3-year DFS, AEs and </a:t>
            </a:r>
            <a:r>
              <a:rPr lang="en-GB" dirty="0" err="1" smtClean="0"/>
              <a:t>QoL</a:t>
            </a:r>
            <a:r>
              <a:rPr lang="en-GB" dirty="0" smtClean="0"/>
              <a:t> reported at ASCO 2014</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Hong YS,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3501</a:t>
            </a:r>
            <a:endParaRPr lang="fr-FR" dirty="0"/>
          </a:p>
        </p:txBody>
      </p:sp>
      <p:sp>
        <p:nvSpPr>
          <p:cNvPr id="7" name="Oval 14"/>
          <p:cNvSpPr>
            <a:spLocks noChangeArrowheads="1"/>
          </p:cNvSpPr>
          <p:nvPr/>
        </p:nvSpPr>
        <p:spPr bwMode="auto">
          <a:xfrm>
            <a:off x="4593608" y="337730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3" idx="1"/>
          </p:cNvCxnSpPr>
          <p:nvPr/>
        </p:nvCxnSpPr>
        <p:spPr bwMode="auto">
          <a:xfrm rot="5400000" flipH="1" flipV="1">
            <a:off x="4687891" y="2856019"/>
            <a:ext cx="718805" cy="3237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011504" y="2349083"/>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Content Placeholder 26"/>
          <p:cNvSpPr txBox="1">
            <a:spLocks/>
          </p:cNvSpPr>
          <p:nvPr/>
        </p:nvSpPr>
        <p:spPr bwMode="auto">
          <a:xfrm>
            <a:off x="5268856" y="3219464"/>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err="1" smtClean="0">
                <a:ln>
                  <a:noFill/>
                </a:ln>
                <a:solidFill>
                  <a:srgbClr val="4D4D4D"/>
                </a:solidFill>
                <a:effectLst/>
                <a:uLnTx/>
                <a:uFillTx/>
                <a:latin typeface="Arial"/>
                <a:ea typeface="+mn-ea"/>
                <a:cs typeface="Arial" charset="0"/>
              </a:rPr>
              <a:t>ypStage</a:t>
            </a: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 (II vs. III)</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Participating site</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1" name="AutoShape 19"/>
          <p:cNvCxnSpPr>
            <a:cxnSpLocks noChangeShapeType="1"/>
            <a:stCxn id="14" idx="3"/>
            <a:endCxn id="7" idx="2"/>
          </p:cNvCxnSpPr>
          <p:nvPr/>
        </p:nvCxnSpPr>
        <p:spPr bwMode="auto">
          <a:xfrm flipV="1">
            <a:off x="4452078" y="3669408"/>
            <a:ext cx="14153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7716185" y="2658503"/>
            <a:ext cx="295319"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5209181" y="2248134"/>
            <a:ext cx="250700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Adjuvant FOLFOX </a:t>
            </a:r>
            <a:b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q2w for 8 cycles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(n=160)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65123" y="2491071"/>
            <a:ext cx="4086955"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Curatively resected rectal cancer</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TME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Postoperative </a:t>
            </a:r>
            <a:r>
              <a:rPr kumimoji="0" lang="en-GB" altLang="zh-CN" sz="18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Arial" panose="020B0604020202020204" pitchFamily="34" charset="0"/>
              </a:rPr>
              <a:t>ypStage</a:t>
            </a: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II/III after preoperative CRT with fluoropyrimidines alone</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(n=321)</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Rectangle 9"/>
          <p:cNvSpPr txBox="1">
            <a:spLocks noChangeArrowheads="1"/>
          </p:cNvSpPr>
          <p:nvPr/>
        </p:nvSpPr>
        <p:spPr bwMode="auto">
          <a:xfrm>
            <a:off x="365124" y="5295865"/>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DFS*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Content Placeholder 26"/>
          <p:cNvSpPr txBox="1">
            <a:spLocks/>
          </p:cNvSpPr>
          <p:nvPr/>
        </p:nvSpPr>
        <p:spPr>
          <a:xfrm>
            <a:off x="4648200" y="5295865"/>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safety*, patterns of failure, </a:t>
            </a:r>
            <a:r>
              <a:rPr kumimoji="0" lang="en-GB" sz="1600" b="0" i="0" u="none" strike="noStrike" kern="1200" cap="none" spc="0" normalizeH="0" baseline="0" noProof="0" dirty="0" err="1" smtClean="0">
                <a:ln>
                  <a:noFill/>
                </a:ln>
                <a:solidFill>
                  <a:srgbClr val="4D4D4D"/>
                </a:solidFill>
                <a:effectLst/>
                <a:uLnTx/>
                <a:uFillTx/>
                <a:latin typeface="Arial"/>
                <a:ea typeface="+mn-ea"/>
                <a:cs typeface="Arial"/>
              </a:rPr>
              <a:t>QoL</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7" name="AutoShape 16"/>
          <p:cNvCxnSpPr>
            <a:cxnSpLocks noChangeShapeType="1"/>
            <a:stCxn id="7" idx="4"/>
            <a:endCxn id="19" idx="1"/>
          </p:cNvCxnSpPr>
          <p:nvPr/>
        </p:nvCxnSpPr>
        <p:spPr bwMode="auto">
          <a:xfrm rot="16200000" flipH="1">
            <a:off x="4673234" y="4173679"/>
            <a:ext cx="748017" cy="323673"/>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0" idx="1"/>
          </p:cNvCxnSpPr>
          <p:nvPr/>
        </p:nvCxnSpPr>
        <p:spPr bwMode="auto">
          <a:xfrm>
            <a:off x="7714604" y="4709525"/>
            <a:ext cx="296900"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209079" y="4299157"/>
            <a:ext cx="2505525"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 + leucovorin</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q4w for 4 cycles</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(n=161)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0" name="AutoShape 12"/>
          <p:cNvSpPr>
            <a:spLocks noChangeArrowheads="1"/>
          </p:cNvSpPr>
          <p:nvPr/>
        </p:nvSpPr>
        <p:spPr bwMode="auto">
          <a:xfrm>
            <a:off x="8011504" y="4400106"/>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23494662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a:t>
            </a:r>
          </a:p>
          <a:p>
            <a:endParaRPr lang="en-GB" dirty="0"/>
          </a:p>
        </p:txBody>
      </p:sp>
      <p:sp>
        <p:nvSpPr>
          <p:cNvPr id="2" name="Title 1"/>
          <p:cNvSpPr>
            <a:spLocks noGrp="1"/>
          </p:cNvSpPr>
          <p:nvPr>
            <p:ph type="title"/>
          </p:nvPr>
        </p:nvSpPr>
        <p:spPr/>
        <p:txBody>
          <a:bodyPr/>
          <a:lstStyle/>
          <a:p>
            <a:r>
              <a:rPr lang="en-GB" dirty="0"/>
              <a:t>3501: Long-term results of the ADORE trial: Adjuvant oxaliplatin, leucovorin, and 5-fluorouracil (FOLFOX) versus 5-fluorouracil and leucovorin (FL) after preoperative chemoradiotherapy and surgery for locally advanced rectal cancer – Hong YS, et al</a:t>
            </a:r>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fr-FR" dirty="0"/>
              <a:t>Hong YS, et al. J Clin </a:t>
            </a:r>
            <a:r>
              <a:rPr lang="fr-FR" dirty="0" err="1"/>
              <a:t>Oncol</a:t>
            </a:r>
            <a:r>
              <a:rPr lang="fr-FR" dirty="0"/>
              <a:t> 2018;36(</a:t>
            </a:r>
            <a:r>
              <a:rPr lang="fr-FR" dirty="0" err="1"/>
              <a:t>suppl</a:t>
            </a:r>
            <a:r>
              <a:rPr lang="fr-FR" dirty="0"/>
              <a:t>):</a:t>
            </a:r>
            <a:r>
              <a:rPr lang="fr-FR" dirty="0" err="1"/>
              <a:t>abstr</a:t>
            </a:r>
            <a:r>
              <a:rPr lang="fr-FR" dirty="0"/>
              <a:t> 3501</a:t>
            </a:r>
          </a:p>
        </p:txBody>
      </p:sp>
      <p:graphicFrame>
        <p:nvGraphicFramePr>
          <p:cNvPr id="9" name="Group 88"/>
          <p:cNvGraphicFramePr>
            <a:graphicFrameLocks noGrp="1"/>
          </p:cNvGraphicFramePr>
          <p:nvPr>
            <p:extLst/>
          </p:nvPr>
        </p:nvGraphicFramePr>
        <p:xfrm>
          <a:off x="367507" y="5273669"/>
          <a:ext cx="8408986" cy="914400"/>
        </p:xfrm>
        <a:graphic>
          <a:graphicData uri="http://schemas.openxmlformats.org/drawingml/2006/table">
            <a:tbl>
              <a:tblPr firstRow="1" bandRow="1">
                <a:tableStyleId>{69012ECD-51FC-41F1-AA8D-1B2483CD663E}</a:tableStyleId>
              </a:tblPr>
              <a:tblGrid>
                <a:gridCol w="1367693">
                  <a:extLst>
                    <a:ext uri="{9D8B030D-6E8A-4147-A177-3AD203B41FA5}">
                      <a16:colId xmlns:a16="http://schemas.microsoft.com/office/drawing/2014/main" xmlns="" val="20000"/>
                    </a:ext>
                  </a:extLst>
                </a:gridCol>
                <a:gridCol w="1087200">
                  <a:extLst>
                    <a:ext uri="{9D8B030D-6E8A-4147-A177-3AD203B41FA5}">
                      <a16:colId xmlns:a16="http://schemas.microsoft.com/office/drawing/2014/main" xmlns="" val="20001"/>
                    </a:ext>
                  </a:extLst>
                </a:gridCol>
                <a:gridCol w="1813888">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4"/>
                    </a:ext>
                  </a:extLst>
                </a:gridCol>
                <a:gridCol w="2692405">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a:ln>
                            <a:noFill/>
                          </a:ln>
                          <a:solidFill>
                            <a:schemeClr val="tx2"/>
                          </a:solidFill>
                          <a:effectLst/>
                          <a:latin typeface="Arial" charset="0"/>
                          <a:cs typeface="Arial" charset="0"/>
                        </a:rPr>
                        <a:t>6-year </a:t>
                      </a:r>
                      <a:r>
                        <a:rPr kumimoji="0" lang="en-US" sz="1400" b="1" i="0" u="none" strike="noStrike" cap="none" normalizeH="0" baseline="0" dirty="0" smtClean="0">
                          <a:ln>
                            <a:noFill/>
                          </a:ln>
                          <a:solidFill>
                            <a:schemeClr val="tx2"/>
                          </a:solidFill>
                          <a:effectLst/>
                          <a:latin typeface="Arial" charset="0"/>
                          <a:cs typeface="Arial" charset="0"/>
                        </a:rPr>
                        <a:t>DFS,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5FU + </a:t>
                      </a:r>
                      <a:r>
                        <a:rPr kumimoji="0" lang="en-GB" sz="1400" b="1" i="0" u="none" strike="noStrike" cap="none" normalizeH="0" baseline="0" dirty="0" smtClean="0">
                          <a:ln>
                            <a:noFill/>
                          </a:ln>
                          <a:solidFill>
                            <a:schemeClr val="tx2"/>
                          </a:solidFill>
                          <a:effectLst/>
                          <a:latin typeface="Arial" charset="0"/>
                          <a:cs typeface="Arial" charset="0"/>
                        </a:rPr>
                        <a:t>leucovorin</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Difference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Arial" charset="0"/>
                          <a:cs typeface="Arial" charset="0"/>
                        </a:rPr>
                        <a:t>HR* (95%CI);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a:ln>
                            <a:noFill/>
                          </a:ln>
                          <a:solidFill>
                            <a:srgbClr val="000000"/>
                          </a:solidFill>
                          <a:effectLst/>
                          <a:latin typeface="Arial" charset="0"/>
                          <a:cs typeface="Arial" charset="0"/>
                        </a:rPr>
                        <a:t>ypStage</a:t>
                      </a:r>
                      <a:r>
                        <a:rPr kumimoji="0" lang="en-GB" sz="1400" b="0" i="0" u="none" strike="noStrike" cap="none" normalizeH="0" baseline="0" dirty="0">
                          <a:ln>
                            <a:noFill/>
                          </a:ln>
                          <a:solidFill>
                            <a:srgbClr val="000000"/>
                          </a:solidFill>
                          <a:effectLst/>
                          <a:latin typeface="Arial" charset="0"/>
                          <a:cs typeface="Arial" charset="0"/>
                        </a:rPr>
                        <a:t> III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63.2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48.3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0.59 (0.38, 0.92); 0.019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a:ln>
                            <a:noFill/>
                          </a:ln>
                          <a:solidFill>
                            <a:srgbClr val="000000"/>
                          </a:solidFill>
                          <a:effectLst/>
                          <a:latin typeface="Arial" charset="0"/>
                          <a:cs typeface="Arial" charset="0"/>
                        </a:rPr>
                        <a:t>ypStage</a:t>
                      </a:r>
                      <a:r>
                        <a:rPr kumimoji="0" lang="en-GB" sz="1400" b="0" i="0" u="none" strike="noStrike" cap="none" normalizeH="0" baseline="0" dirty="0">
                          <a:ln>
                            <a:noFill/>
                          </a:ln>
                          <a:solidFill>
                            <a:srgbClr val="000000"/>
                          </a:solidFill>
                          <a:effectLst/>
                          <a:latin typeface="Arial" charset="0"/>
                          <a:cs typeface="Arial" charset="0"/>
                        </a:rPr>
                        <a:t> II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77.8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69.5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rgbClr val="000000"/>
                          </a:solidFill>
                          <a:effectLst/>
                          <a:latin typeface="Arial" charset="0"/>
                          <a:cs typeface="Arial" charset="0"/>
                        </a:rPr>
                        <a:t>0.64 (0.30, 1.36); 0.245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13" name="Text Placeholder 3"/>
          <p:cNvSpPr>
            <a:spLocks noGrp="1"/>
          </p:cNvSpPr>
          <p:nvPr>
            <p:ph type="body" sz="quarter" idx="10"/>
          </p:nvPr>
        </p:nvSpPr>
        <p:spPr>
          <a:xfrm>
            <a:off x="365125" y="6096000"/>
            <a:ext cx="4130675" cy="487363"/>
          </a:xfrm>
        </p:spPr>
        <p:txBody>
          <a:bodyPr/>
          <a:lstStyle/>
          <a:p>
            <a:pPr>
              <a:spcAft>
                <a:spcPts val="0"/>
              </a:spcAft>
              <a:defRPr/>
            </a:pPr>
            <a:r>
              <a:rPr lang="en-GB" dirty="0"/>
              <a:t>*Stratified by </a:t>
            </a:r>
            <a:r>
              <a:rPr lang="en-GB" dirty="0" err="1"/>
              <a:t>ypStage</a:t>
            </a:r>
            <a:r>
              <a:rPr lang="en-GB" dirty="0"/>
              <a:t> and participating </a:t>
            </a:r>
            <a:r>
              <a:rPr lang="en-GB" dirty="0" smtClean="0"/>
              <a:t>site </a:t>
            </a:r>
            <a:endParaRPr lang="en-GB" dirty="0"/>
          </a:p>
        </p:txBody>
      </p:sp>
      <p:sp>
        <p:nvSpPr>
          <p:cNvPr id="12" name="TextBox 11">
            <a:extLst>
              <a:ext uri="{FF2B5EF4-FFF2-40B4-BE49-F238E27FC236}">
                <a16:creationId xmlns:a16="http://schemas.microsoft.com/office/drawing/2014/main" xmlns="" id="{AD354360-E8DC-4195-9F8A-173BFFB29CCB}"/>
              </a:ext>
            </a:extLst>
          </p:cNvPr>
          <p:cNvSpPr txBox="1"/>
          <p:nvPr/>
        </p:nvSpPr>
        <p:spPr>
          <a:xfrm>
            <a:off x="1464733"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DFS</a:t>
            </a:r>
          </a:p>
        </p:txBody>
      </p:sp>
      <p:sp>
        <p:nvSpPr>
          <p:cNvPr id="14" name="Freeform: Shape 13">
            <a:extLst>
              <a:ext uri="{FF2B5EF4-FFF2-40B4-BE49-F238E27FC236}">
                <a16:creationId xmlns:a16="http://schemas.microsoft.com/office/drawing/2014/main" xmlns="" id="{49E685A2-C1AF-4BF1-8193-6BC8CF487AEF}"/>
              </a:ext>
            </a:extLst>
          </p:cNvPr>
          <p:cNvSpPr/>
          <p:nvPr/>
        </p:nvSpPr>
        <p:spPr>
          <a:xfrm>
            <a:off x="1061191" y="1951871"/>
            <a:ext cx="6779656" cy="2051175"/>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sp>
        <p:nvSpPr>
          <p:cNvPr id="46" name="TextBox 45">
            <a:extLst>
              <a:ext uri="{FF2B5EF4-FFF2-40B4-BE49-F238E27FC236}">
                <a16:creationId xmlns:a16="http://schemas.microsoft.com/office/drawing/2014/main" xmlns="" id="{5069D5C6-06DF-42B0-BCE9-1F3C0D298E2C}"/>
              </a:ext>
            </a:extLst>
          </p:cNvPr>
          <p:cNvSpPr txBox="1"/>
          <p:nvPr/>
        </p:nvSpPr>
        <p:spPr>
          <a:xfrm>
            <a:off x="6617081" y="1917835"/>
            <a:ext cx="13484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FOLFOX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5FU + leucovorin</a:t>
            </a:r>
          </a:p>
        </p:txBody>
      </p:sp>
      <p:cxnSp>
        <p:nvCxnSpPr>
          <p:cNvPr id="47" name="Straight Connector 46">
            <a:extLst>
              <a:ext uri="{FF2B5EF4-FFF2-40B4-BE49-F238E27FC236}">
                <a16:creationId xmlns:a16="http://schemas.microsoft.com/office/drawing/2014/main" xmlns="" id="{31AF22BB-6EDA-44C3-8C8E-D1736D53419A}"/>
              </a:ext>
            </a:extLst>
          </p:cNvPr>
          <p:cNvCxnSpPr/>
          <p:nvPr/>
        </p:nvCxnSpPr>
        <p:spPr>
          <a:xfrm rot="10800000" flipH="1">
            <a:off x="6409295" y="2244900"/>
            <a:ext cx="207786" cy="0"/>
          </a:xfrm>
          <a:prstGeom prst="line">
            <a:avLst/>
          </a:prstGeom>
          <a:noFill/>
          <a:ln w="26035" cap="flat">
            <a:solidFill>
              <a:schemeClr val="accent2"/>
            </a:solidFill>
            <a:prstDash val="solid"/>
            <a:miter/>
          </a:ln>
        </p:spPr>
      </p:cxnSp>
      <p:cxnSp>
        <p:nvCxnSpPr>
          <p:cNvPr id="48" name="Straight Connector 47">
            <a:extLst>
              <a:ext uri="{FF2B5EF4-FFF2-40B4-BE49-F238E27FC236}">
                <a16:creationId xmlns:a16="http://schemas.microsoft.com/office/drawing/2014/main" xmlns="" id="{8F49061E-85CD-4D00-8E2E-E0DFD3A8415E}"/>
              </a:ext>
            </a:extLst>
          </p:cNvPr>
          <p:cNvCxnSpPr/>
          <p:nvPr/>
        </p:nvCxnSpPr>
        <p:spPr>
          <a:xfrm rot="10800000" flipH="1">
            <a:off x="6409295" y="2055829"/>
            <a:ext cx="207786" cy="0"/>
          </a:xfrm>
          <a:prstGeom prst="line">
            <a:avLst/>
          </a:prstGeom>
          <a:noFill/>
          <a:ln w="26035" cap="flat">
            <a:solidFill>
              <a:schemeClr val="accent3"/>
            </a:solidFill>
            <a:prstDash val="solid"/>
            <a:miter/>
          </a:ln>
        </p:spPr>
      </p:cxnSp>
      <p:cxnSp>
        <p:nvCxnSpPr>
          <p:cNvPr id="52" name="Straight Connector 51">
            <a:extLst>
              <a:ext uri="{FF2B5EF4-FFF2-40B4-BE49-F238E27FC236}">
                <a16:creationId xmlns:a16="http://schemas.microsoft.com/office/drawing/2014/main" xmlns="" id="{FED60378-C756-4253-AD82-4F198254B2CE}"/>
              </a:ext>
            </a:extLst>
          </p:cNvPr>
          <p:cNvCxnSpPr/>
          <p:nvPr/>
        </p:nvCxnSpPr>
        <p:spPr>
          <a:xfrm>
            <a:off x="952862" y="236384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4" name="Straight Connector 53">
            <a:extLst>
              <a:ext uri="{FF2B5EF4-FFF2-40B4-BE49-F238E27FC236}">
                <a16:creationId xmlns:a16="http://schemas.microsoft.com/office/drawing/2014/main" xmlns="" id="{2EAFF623-25FE-4D69-9206-811EEE032273}"/>
              </a:ext>
            </a:extLst>
          </p:cNvPr>
          <p:cNvCxnSpPr/>
          <p:nvPr/>
        </p:nvCxnSpPr>
        <p:spPr>
          <a:xfrm>
            <a:off x="952862" y="277364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a:extLst>
              <a:ext uri="{FF2B5EF4-FFF2-40B4-BE49-F238E27FC236}">
                <a16:creationId xmlns:a16="http://schemas.microsoft.com/office/drawing/2014/main" xmlns="" id="{4D09209E-34E3-40A5-A743-FDE66B74DDC6}"/>
              </a:ext>
            </a:extLst>
          </p:cNvPr>
          <p:cNvCxnSpPr/>
          <p:nvPr/>
        </p:nvCxnSpPr>
        <p:spPr>
          <a:xfrm>
            <a:off x="952862" y="359324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xmlns="" id="{5242256E-F93E-42A0-BECC-9AB22F16B085}"/>
              </a:ext>
            </a:extLst>
          </p:cNvPr>
          <p:cNvCxnSpPr/>
          <p:nvPr/>
        </p:nvCxnSpPr>
        <p:spPr>
          <a:xfrm>
            <a:off x="952862" y="40030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3" name="TextBox 62">
            <a:extLst>
              <a:ext uri="{FF2B5EF4-FFF2-40B4-BE49-F238E27FC236}">
                <a16:creationId xmlns:a16="http://schemas.microsoft.com/office/drawing/2014/main" xmlns="" id="{CCF35EFF-4902-48C3-8F0B-5DCF66E61A05}"/>
              </a:ext>
            </a:extLst>
          </p:cNvPr>
          <p:cNvSpPr txBox="1"/>
          <p:nvPr/>
        </p:nvSpPr>
        <p:spPr>
          <a:xfrm>
            <a:off x="629795" y="2225556"/>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80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65" name="TextBox 64">
            <a:extLst>
              <a:ext uri="{FF2B5EF4-FFF2-40B4-BE49-F238E27FC236}">
                <a16:creationId xmlns:a16="http://schemas.microsoft.com/office/drawing/2014/main" xmlns="" id="{57DA84BB-B5F5-42F0-8B11-1F1E4288680D}"/>
              </a:ext>
            </a:extLst>
          </p:cNvPr>
          <p:cNvSpPr txBox="1"/>
          <p:nvPr/>
        </p:nvSpPr>
        <p:spPr>
          <a:xfrm>
            <a:off x="629795" y="263557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67" name="TextBox 66">
            <a:extLst>
              <a:ext uri="{FF2B5EF4-FFF2-40B4-BE49-F238E27FC236}">
                <a16:creationId xmlns:a16="http://schemas.microsoft.com/office/drawing/2014/main" xmlns="" id="{08643A22-101C-474C-83CC-73AFDC5D8657}"/>
              </a:ext>
            </a:extLst>
          </p:cNvPr>
          <p:cNvSpPr txBox="1"/>
          <p:nvPr/>
        </p:nvSpPr>
        <p:spPr>
          <a:xfrm>
            <a:off x="629795" y="3455601"/>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xmlns="" id="{231C2D54-5DE9-4D7A-88FB-6E3E0570B966}"/>
              </a:ext>
            </a:extLst>
          </p:cNvPr>
          <p:cNvSpPr txBox="1"/>
          <p:nvPr/>
        </p:nvSpPr>
        <p:spPr>
          <a:xfrm>
            <a:off x="714754" y="3865616"/>
            <a:ext cx="269625"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34" name="Straight Connector 133">
            <a:extLst>
              <a:ext uri="{FF2B5EF4-FFF2-40B4-BE49-F238E27FC236}">
                <a16:creationId xmlns:a16="http://schemas.microsoft.com/office/drawing/2014/main" xmlns="" id="{5E44B541-CDEB-4514-9EAC-033387DA4855}"/>
              </a:ext>
            </a:extLst>
          </p:cNvPr>
          <p:cNvCxnSpPr>
            <a:cxnSpLocks/>
          </p:cNvCxnSpPr>
          <p:nvPr/>
        </p:nvCxnSpPr>
        <p:spPr>
          <a:xfrm rot="5400000">
            <a:off x="101619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xmlns="" id="{FEAB6C24-1713-4C7B-B8DA-565AC605BD56}"/>
              </a:ext>
            </a:extLst>
          </p:cNvPr>
          <p:cNvCxnSpPr>
            <a:cxnSpLocks/>
          </p:cNvCxnSpPr>
          <p:nvPr/>
        </p:nvCxnSpPr>
        <p:spPr>
          <a:xfrm rot="5400000">
            <a:off x="169413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a:extLst>
              <a:ext uri="{FF2B5EF4-FFF2-40B4-BE49-F238E27FC236}">
                <a16:creationId xmlns:a16="http://schemas.microsoft.com/office/drawing/2014/main" xmlns="" id="{154A7D59-CFC7-4D59-BDED-3FB061B77082}"/>
              </a:ext>
            </a:extLst>
          </p:cNvPr>
          <p:cNvCxnSpPr>
            <a:cxnSpLocks/>
          </p:cNvCxnSpPr>
          <p:nvPr/>
        </p:nvCxnSpPr>
        <p:spPr>
          <a:xfrm rot="5400000">
            <a:off x="237208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a:extLst>
              <a:ext uri="{FF2B5EF4-FFF2-40B4-BE49-F238E27FC236}">
                <a16:creationId xmlns:a16="http://schemas.microsoft.com/office/drawing/2014/main" xmlns="" id="{D769E93A-6E84-4741-A3D8-F2F2B1E60B98}"/>
              </a:ext>
            </a:extLst>
          </p:cNvPr>
          <p:cNvCxnSpPr>
            <a:cxnSpLocks/>
          </p:cNvCxnSpPr>
          <p:nvPr/>
        </p:nvCxnSpPr>
        <p:spPr>
          <a:xfrm rot="5400000">
            <a:off x="305002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a:extLst>
              <a:ext uri="{FF2B5EF4-FFF2-40B4-BE49-F238E27FC236}">
                <a16:creationId xmlns:a16="http://schemas.microsoft.com/office/drawing/2014/main" xmlns="" id="{EF1373B5-0579-4DD8-8415-D2CF69927F89}"/>
              </a:ext>
            </a:extLst>
          </p:cNvPr>
          <p:cNvCxnSpPr>
            <a:cxnSpLocks/>
          </p:cNvCxnSpPr>
          <p:nvPr/>
        </p:nvCxnSpPr>
        <p:spPr>
          <a:xfrm rot="5400000">
            <a:off x="372797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a:extLst>
              <a:ext uri="{FF2B5EF4-FFF2-40B4-BE49-F238E27FC236}">
                <a16:creationId xmlns:a16="http://schemas.microsoft.com/office/drawing/2014/main" xmlns="" id="{265AF8FA-9074-4B2E-A8A1-02B58E82688A}"/>
              </a:ext>
            </a:extLst>
          </p:cNvPr>
          <p:cNvCxnSpPr>
            <a:cxnSpLocks/>
          </p:cNvCxnSpPr>
          <p:nvPr/>
        </p:nvCxnSpPr>
        <p:spPr>
          <a:xfrm rot="5400000">
            <a:off x="440591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xmlns="" id="{5019C05C-DECF-4386-B954-1ED3C6381F22}"/>
              </a:ext>
            </a:extLst>
          </p:cNvPr>
          <p:cNvCxnSpPr>
            <a:cxnSpLocks/>
          </p:cNvCxnSpPr>
          <p:nvPr/>
        </p:nvCxnSpPr>
        <p:spPr>
          <a:xfrm rot="5400000">
            <a:off x="508386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xmlns="" id="{B811A5AE-C7F9-4453-8B37-CF258963C1B4}"/>
              </a:ext>
            </a:extLst>
          </p:cNvPr>
          <p:cNvCxnSpPr>
            <a:cxnSpLocks/>
          </p:cNvCxnSpPr>
          <p:nvPr/>
        </p:nvCxnSpPr>
        <p:spPr>
          <a:xfrm rot="5400000">
            <a:off x="779564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0" name="TextBox 149">
            <a:extLst>
              <a:ext uri="{FF2B5EF4-FFF2-40B4-BE49-F238E27FC236}">
                <a16:creationId xmlns:a16="http://schemas.microsoft.com/office/drawing/2014/main" xmlns="" id="{F95C451A-81BF-460C-BF6A-EA0D190DE4BA}"/>
              </a:ext>
            </a:extLst>
          </p:cNvPr>
          <p:cNvSpPr txBox="1"/>
          <p:nvPr/>
        </p:nvSpPr>
        <p:spPr>
          <a:xfrm>
            <a:off x="333735" y="4481887"/>
            <a:ext cx="877163" cy="276999"/>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No. at risk</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51" name="Straight Connector 150">
            <a:extLst>
              <a:ext uri="{FF2B5EF4-FFF2-40B4-BE49-F238E27FC236}">
                <a16:creationId xmlns:a16="http://schemas.microsoft.com/office/drawing/2014/main" xmlns="" id="{E4008ABF-DEAA-4E12-80BC-E89BC2678572}"/>
              </a:ext>
            </a:extLst>
          </p:cNvPr>
          <p:cNvCxnSpPr/>
          <p:nvPr/>
        </p:nvCxnSpPr>
        <p:spPr>
          <a:xfrm>
            <a:off x="510840" y="4897614"/>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1">
            <a:extLst>
              <a:ext uri="{FF2B5EF4-FFF2-40B4-BE49-F238E27FC236}">
                <a16:creationId xmlns:a16="http://schemas.microsoft.com/office/drawing/2014/main" xmlns="" id="{9600E0BC-56D8-46A0-817A-16CD730B7C60}"/>
              </a:ext>
            </a:extLst>
          </p:cNvPr>
          <p:cNvCxnSpPr/>
          <p:nvPr/>
        </p:nvCxnSpPr>
        <p:spPr>
          <a:xfrm>
            <a:off x="510840" y="5072239"/>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53" name="TextBox 152">
            <a:extLst>
              <a:ext uri="{FF2B5EF4-FFF2-40B4-BE49-F238E27FC236}">
                <a16:creationId xmlns:a16="http://schemas.microsoft.com/office/drawing/2014/main" xmlns="" id="{EC3DCDFA-FBFB-402C-A1FB-3277822B98B9}"/>
              </a:ext>
            </a:extLst>
          </p:cNvPr>
          <p:cNvSpPr txBox="1"/>
          <p:nvPr/>
        </p:nvSpPr>
        <p:spPr>
          <a:xfrm>
            <a:off x="926378" y="4090757"/>
            <a:ext cx="269625"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4" name="TextBox 153">
            <a:extLst>
              <a:ext uri="{FF2B5EF4-FFF2-40B4-BE49-F238E27FC236}">
                <a16:creationId xmlns:a16="http://schemas.microsoft.com/office/drawing/2014/main" xmlns="" id="{56F4DF05-8DAC-42D1-A3C2-4FB5007649ED}"/>
              </a:ext>
            </a:extLst>
          </p:cNvPr>
          <p:cNvSpPr txBox="1"/>
          <p:nvPr/>
        </p:nvSpPr>
        <p:spPr>
          <a:xfrm>
            <a:off x="1561844"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5" name="TextBox 154">
            <a:extLst>
              <a:ext uri="{FF2B5EF4-FFF2-40B4-BE49-F238E27FC236}">
                <a16:creationId xmlns:a16="http://schemas.microsoft.com/office/drawing/2014/main" xmlns="" id="{7615D206-423D-428B-99FD-A5D02597444F}"/>
              </a:ext>
            </a:extLst>
          </p:cNvPr>
          <p:cNvSpPr txBox="1"/>
          <p:nvPr/>
        </p:nvSpPr>
        <p:spPr>
          <a:xfrm>
            <a:off x="2239789"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6" name="TextBox 155">
            <a:extLst>
              <a:ext uri="{FF2B5EF4-FFF2-40B4-BE49-F238E27FC236}">
                <a16:creationId xmlns:a16="http://schemas.microsoft.com/office/drawing/2014/main" xmlns="" id="{B8C3A817-0B6A-434A-B1EF-20FDF5CB519E}"/>
              </a:ext>
            </a:extLst>
          </p:cNvPr>
          <p:cNvSpPr txBox="1"/>
          <p:nvPr/>
        </p:nvSpPr>
        <p:spPr>
          <a:xfrm>
            <a:off x="2917734"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36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7" name="TextBox 156">
            <a:extLst>
              <a:ext uri="{FF2B5EF4-FFF2-40B4-BE49-F238E27FC236}">
                <a16:creationId xmlns:a16="http://schemas.microsoft.com/office/drawing/2014/main" xmlns="" id="{9A437933-0698-4D81-8615-9483A89271E2}"/>
              </a:ext>
            </a:extLst>
          </p:cNvPr>
          <p:cNvSpPr txBox="1"/>
          <p:nvPr/>
        </p:nvSpPr>
        <p:spPr>
          <a:xfrm>
            <a:off x="3595679"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48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8" name="TextBox 157">
            <a:extLst>
              <a:ext uri="{FF2B5EF4-FFF2-40B4-BE49-F238E27FC236}">
                <a16:creationId xmlns:a16="http://schemas.microsoft.com/office/drawing/2014/main" xmlns="" id="{3BF0F4AA-F40D-42EE-AD3E-48041C2E412B}"/>
              </a:ext>
            </a:extLst>
          </p:cNvPr>
          <p:cNvSpPr txBox="1"/>
          <p:nvPr/>
        </p:nvSpPr>
        <p:spPr>
          <a:xfrm>
            <a:off x="4273624"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9" name="TextBox 158">
            <a:extLst>
              <a:ext uri="{FF2B5EF4-FFF2-40B4-BE49-F238E27FC236}">
                <a16:creationId xmlns:a16="http://schemas.microsoft.com/office/drawing/2014/main" xmlns="" id="{59E9E624-A891-41B5-A643-7037218F900E}"/>
              </a:ext>
            </a:extLst>
          </p:cNvPr>
          <p:cNvSpPr txBox="1"/>
          <p:nvPr/>
        </p:nvSpPr>
        <p:spPr>
          <a:xfrm>
            <a:off x="4951569"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72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0" name="TextBox 159">
            <a:extLst>
              <a:ext uri="{FF2B5EF4-FFF2-40B4-BE49-F238E27FC236}">
                <a16:creationId xmlns:a16="http://schemas.microsoft.com/office/drawing/2014/main" xmlns="" id="{F0685978-DAED-4AC0-9DE8-4C8F7B6A73A5}"/>
              </a:ext>
            </a:extLst>
          </p:cNvPr>
          <p:cNvSpPr txBox="1"/>
          <p:nvPr/>
        </p:nvSpPr>
        <p:spPr>
          <a:xfrm>
            <a:off x="7620869" y="4090757"/>
            <a:ext cx="43954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1" name="TextBox 160">
            <a:extLst>
              <a:ext uri="{FF2B5EF4-FFF2-40B4-BE49-F238E27FC236}">
                <a16:creationId xmlns:a16="http://schemas.microsoft.com/office/drawing/2014/main" xmlns="" id="{A5AC5DDF-49B9-4135-89B5-78B0617D8881}"/>
              </a:ext>
            </a:extLst>
          </p:cNvPr>
          <p:cNvSpPr txBox="1"/>
          <p:nvPr/>
        </p:nvSpPr>
        <p:spPr>
          <a:xfrm>
            <a:off x="3348001" y="4314690"/>
            <a:ext cx="2206053"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Disease-free survival, months</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2" name="TextBox 161">
            <a:extLst>
              <a:ext uri="{FF2B5EF4-FFF2-40B4-BE49-F238E27FC236}">
                <a16:creationId xmlns:a16="http://schemas.microsoft.com/office/drawing/2014/main" xmlns="" id="{A2684D78-ECEC-427B-AAA4-673F8E798758}"/>
              </a:ext>
            </a:extLst>
          </p:cNvPr>
          <p:cNvSpPr txBox="1"/>
          <p:nvPr/>
        </p:nvSpPr>
        <p:spPr>
          <a:xfrm rot="16200000">
            <a:off x="-135862" y="2838457"/>
            <a:ext cx="1276311"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Disease-free, %</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3" name="Straight Connector 162">
            <a:extLst>
              <a:ext uri="{FF2B5EF4-FFF2-40B4-BE49-F238E27FC236}">
                <a16:creationId xmlns:a16="http://schemas.microsoft.com/office/drawing/2014/main" xmlns="" id="{650DC661-963A-46E6-ADFE-B3D3B18FAD6C}"/>
              </a:ext>
            </a:extLst>
          </p:cNvPr>
          <p:cNvCxnSpPr>
            <a:cxnSpLocks/>
          </p:cNvCxnSpPr>
          <p:nvPr/>
        </p:nvCxnSpPr>
        <p:spPr>
          <a:xfrm rot="5400000">
            <a:off x="711769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4" name="TextBox 163">
            <a:extLst>
              <a:ext uri="{FF2B5EF4-FFF2-40B4-BE49-F238E27FC236}">
                <a16:creationId xmlns:a16="http://schemas.microsoft.com/office/drawing/2014/main" xmlns="" id="{2380C75F-6419-4A44-995A-89C77F67C777}"/>
              </a:ext>
            </a:extLst>
          </p:cNvPr>
          <p:cNvSpPr txBox="1"/>
          <p:nvPr/>
        </p:nvSpPr>
        <p:spPr>
          <a:xfrm>
            <a:off x="6942924" y="4090757"/>
            <a:ext cx="43954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5" name="Straight Connector 164">
            <a:extLst>
              <a:ext uri="{FF2B5EF4-FFF2-40B4-BE49-F238E27FC236}">
                <a16:creationId xmlns:a16="http://schemas.microsoft.com/office/drawing/2014/main" xmlns="" id="{2A0146C4-8BBB-4648-995D-DF1DDE212358}"/>
              </a:ext>
            </a:extLst>
          </p:cNvPr>
          <p:cNvCxnSpPr>
            <a:cxnSpLocks/>
          </p:cNvCxnSpPr>
          <p:nvPr/>
        </p:nvCxnSpPr>
        <p:spPr>
          <a:xfrm rot="5400000">
            <a:off x="6439750"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6" name="TextBox 165">
            <a:extLst>
              <a:ext uri="{FF2B5EF4-FFF2-40B4-BE49-F238E27FC236}">
                <a16:creationId xmlns:a16="http://schemas.microsoft.com/office/drawing/2014/main" xmlns="" id="{54F2A964-D53E-41E1-8FDA-9A5FF07D8129}"/>
              </a:ext>
            </a:extLst>
          </p:cNvPr>
          <p:cNvSpPr txBox="1"/>
          <p:nvPr/>
        </p:nvSpPr>
        <p:spPr>
          <a:xfrm>
            <a:off x="6307459"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96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67" name="Straight Connector 166">
            <a:extLst>
              <a:ext uri="{FF2B5EF4-FFF2-40B4-BE49-F238E27FC236}">
                <a16:creationId xmlns:a16="http://schemas.microsoft.com/office/drawing/2014/main" xmlns="" id="{23FF324C-7924-492B-97CD-5CD75F064879}"/>
              </a:ext>
            </a:extLst>
          </p:cNvPr>
          <p:cNvCxnSpPr>
            <a:cxnSpLocks/>
          </p:cNvCxnSpPr>
          <p:nvPr/>
        </p:nvCxnSpPr>
        <p:spPr>
          <a:xfrm rot="5400000">
            <a:off x="5761805" y="405006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68" name="TextBox 167">
            <a:extLst>
              <a:ext uri="{FF2B5EF4-FFF2-40B4-BE49-F238E27FC236}">
                <a16:creationId xmlns:a16="http://schemas.microsoft.com/office/drawing/2014/main" xmlns="" id="{159F0269-FFE2-429E-963D-48373FCC7B65}"/>
              </a:ext>
            </a:extLst>
          </p:cNvPr>
          <p:cNvSpPr txBox="1"/>
          <p:nvPr/>
        </p:nvSpPr>
        <p:spPr>
          <a:xfrm>
            <a:off x="5629514" y="409075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84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9" name="TextBox 168">
            <a:extLst>
              <a:ext uri="{FF2B5EF4-FFF2-40B4-BE49-F238E27FC236}">
                <a16:creationId xmlns:a16="http://schemas.microsoft.com/office/drawing/2014/main" xmlns="" id="{1399D32E-4B07-4D73-A2C0-D431579B4D93}"/>
              </a:ext>
            </a:extLst>
          </p:cNvPr>
          <p:cNvSpPr txBox="1"/>
          <p:nvPr/>
        </p:nvSpPr>
        <p:spPr>
          <a:xfrm>
            <a:off x="841419" y="4758886"/>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160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0" name="TextBox 169">
            <a:extLst>
              <a:ext uri="{FF2B5EF4-FFF2-40B4-BE49-F238E27FC236}">
                <a16:creationId xmlns:a16="http://schemas.microsoft.com/office/drawing/2014/main" xmlns="" id="{F9F0CCBF-B541-41D4-A92E-B82797CADA06}"/>
              </a:ext>
            </a:extLst>
          </p:cNvPr>
          <p:cNvSpPr txBox="1"/>
          <p:nvPr/>
        </p:nvSpPr>
        <p:spPr>
          <a:xfrm>
            <a:off x="1519365" y="4758886"/>
            <a:ext cx="43954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131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1" name="TextBox 170">
            <a:extLst>
              <a:ext uri="{FF2B5EF4-FFF2-40B4-BE49-F238E27FC236}">
                <a16:creationId xmlns:a16="http://schemas.microsoft.com/office/drawing/2014/main" xmlns="" id="{F068DCD7-B296-4710-9543-E33FF3948BE7}"/>
              </a:ext>
            </a:extLst>
          </p:cNvPr>
          <p:cNvSpPr txBox="1"/>
          <p:nvPr/>
        </p:nvSpPr>
        <p:spPr>
          <a:xfrm>
            <a:off x="2197309" y="4758886"/>
            <a:ext cx="43954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2" name="TextBox 171">
            <a:extLst>
              <a:ext uri="{FF2B5EF4-FFF2-40B4-BE49-F238E27FC236}">
                <a16:creationId xmlns:a16="http://schemas.microsoft.com/office/drawing/2014/main" xmlns="" id="{E0965E21-8602-47D0-AFD2-9950ADA19CDD}"/>
              </a:ext>
            </a:extLst>
          </p:cNvPr>
          <p:cNvSpPr txBox="1"/>
          <p:nvPr/>
        </p:nvSpPr>
        <p:spPr>
          <a:xfrm>
            <a:off x="2875254" y="4758886"/>
            <a:ext cx="43954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103</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3" name="TextBox 172">
            <a:extLst>
              <a:ext uri="{FF2B5EF4-FFF2-40B4-BE49-F238E27FC236}">
                <a16:creationId xmlns:a16="http://schemas.microsoft.com/office/drawing/2014/main" xmlns="" id="{9DF94D4B-DEAE-40F8-9016-BFDDD5B8CB94}"/>
              </a:ext>
            </a:extLst>
          </p:cNvPr>
          <p:cNvSpPr txBox="1"/>
          <p:nvPr/>
        </p:nvSpPr>
        <p:spPr>
          <a:xfrm>
            <a:off x="3595679" y="4758886"/>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97</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4" name="TextBox 173">
            <a:extLst>
              <a:ext uri="{FF2B5EF4-FFF2-40B4-BE49-F238E27FC236}">
                <a16:creationId xmlns:a16="http://schemas.microsoft.com/office/drawing/2014/main" xmlns="" id="{8182D7B9-9ACE-425E-AFDD-9023F9ED7B90}"/>
              </a:ext>
            </a:extLst>
          </p:cNvPr>
          <p:cNvSpPr txBox="1"/>
          <p:nvPr/>
        </p:nvSpPr>
        <p:spPr>
          <a:xfrm>
            <a:off x="4273624" y="4758886"/>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81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5" name="TextBox 174">
            <a:extLst>
              <a:ext uri="{FF2B5EF4-FFF2-40B4-BE49-F238E27FC236}">
                <a16:creationId xmlns:a16="http://schemas.microsoft.com/office/drawing/2014/main" xmlns="" id="{D6062093-5B5E-4990-933B-DDFAB62C88EE}"/>
              </a:ext>
            </a:extLst>
          </p:cNvPr>
          <p:cNvSpPr txBox="1"/>
          <p:nvPr/>
        </p:nvSpPr>
        <p:spPr>
          <a:xfrm>
            <a:off x="4951569" y="4758886"/>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61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6" name="TextBox 175">
            <a:extLst>
              <a:ext uri="{FF2B5EF4-FFF2-40B4-BE49-F238E27FC236}">
                <a16:creationId xmlns:a16="http://schemas.microsoft.com/office/drawing/2014/main" xmlns="" id="{B4CF4464-3826-45C4-A9B5-476D656DE32A}"/>
              </a:ext>
            </a:extLst>
          </p:cNvPr>
          <p:cNvSpPr txBox="1"/>
          <p:nvPr/>
        </p:nvSpPr>
        <p:spPr>
          <a:xfrm>
            <a:off x="7705828" y="4758886"/>
            <a:ext cx="269626"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7" name="TextBox 176">
            <a:extLst>
              <a:ext uri="{FF2B5EF4-FFF2-40B4-BE49-F238E27FC236}">
                <a16:creationId xmlns:a16="http://schemas.microsoft.com/office/drawing/2014/main" xmlns="" id="{6F8D5C65-7512-4C9B-8841-766785156152}"/>
              </a:ext>
            </a:extLst>
          </p:cNvPr>
          <p:cNvSpPr txBox="1"/>
          <p:nvPr/>
        </p:nvSpPr>
        <p:spPr>
          <a:xfrm>
            <a:off x="7027883" y="4758886"/>
            <a:ext cx="269626"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8" name="TextBox 177">
            <a:extLst>
              <a:ext uri="{FF2B5EF4-FFF2-40B4-BE49-F238E27FC236}">
                <a16:creationId xmlns:a16="http://schemas.microsoft.com/office/drawing/2014/main" xmlns="" id="{D92176D6-7569-4BAF-BEEC-1F49E8D82D29}"/>
              </a:ext>
            </a:extLst>
          </p:cNvPr>
          <p:cNvSpPr txBox="1"/>
          <p:nvPr/>
        </p:nvSpPr>
        <p:spPr>
          <a:xfrm>
            <a:off x="6307459" y="4758886"/>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15</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9" name="TextBox 178">
            <a:extLst>
              <a:ext uri="{FF2B5EF4-FFF2-40B4-BE49-F238E27FC236}">
                <a16:creationId xmlns:a16="http://schemas.microsoft.com/office/drawing/2014/main" xmlns="" id="{AEB07273-6605-4A31-9CB7-649C881842CC}"/>
              </a:ext>
            </a:extLst>
          </p:cNvPr>
          <p:cNvSpPr txBox="1"/>
          <p:nvPr/>
        </p:nvSpPr>
        <p:spPr>
          <a:xfrm>
            <a:off x="5629514" y="4758886"/>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37</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80" name="Straight Connector 179">
            <a:extLst>
              <a:ext uri="{FF2B5EF4-FFF2-40B4-BE49-F238E27FC236}">
                <a16:creationId xmlns:a16="http://schemas.microsoft.com/office/drawing/2014/main" xmlns="" id="{08DC9C39-C447-4901-96C7-91DF8C9BC56E}"/>
              </a:ext>
            </a:extLst>
          </p:cNvPr>
          <p:cNvCxnSpPr/>
          <p:nvPr/>
        </p:nvCxnSpPr>
        <p:spPr>
          <a:xfrm>
            <a:off x="952862" y="318344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1" name="TextBox 180">
            <a:extLst>
              <a:ext uri="{FF2B5EF4-FFF2-40B4-BE49-F238E27FC236}">
                <a16:creationId xmlns:a16="http://schemas.microsoft.com/office/drawing/2014/main" xmlns="" id="{83EF204A-3A54-48BB-A974-5BB22414410C}"/>
              </a:ext>
            </a:extLst>
          </p:cNvPr>
          <p:cNvSpPr txBox="1"/>
          <p:nvPr/>
        </p:nvSpPr>
        <p:spPr>
          <a:xfrm>
            <a:off x="629795" y="3045586"/>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40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2" name="TextBox 181">
            <a:extLst>
              <a:ext uri="{FF2B5EF4-FFF2-40B4-BE49-F238E27FC236}">
                <a16:creationId xmlns:a16="http://schemas.microsoft.com/office/drawing/2014/main" xmlns="" id="{B59FDC30-DFDB-4E93-BD48-508AF195E3D2}"/>
              </a:ext>
            </a:extLst>
          </p:cNvPr>
          <p:cNvSpPr txBox="1"/>
          <p:nvPr/>
        </p:nvSpPr>
        <p:spPr>
          <a:xfrm>
            <a:off x="544835" y="1812366"/>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83" name="Straight Connector 182">
            <a:extLst>
              <a:ext uri="{FF2B5EF4-FFF2-40B4-BE49-F238E27FC236}">
                <a16:creationId xmlns:a16="http://schemas.microsoft.com/office/drawing/2014/main" xmlns="" id="{7513F35D-4711-4EE2-8A61-E73782ACF217}"/>
              </a:ext>
            </a:extLst>
          </p:cNvPr>
          <p:cNvCxnSpPr/>
          <p:nvPr/>
        </p:nvCxnSpPr>
        <p:spPr>
          <a:xfrm>
            <a:off x="952862"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454" name="Group 453">
            <a:extLst>
              <a:ext uri="{FF2B5EF4-FFF2-40B4-BE49-F238E27FC236}">
                <a16:creationId xmlns:a16="http://schemas.microsoft.com/office/drawing/2014/main" xmlns="" id="{06475925-9B70-4B97-9F64-C90AD4F37E4A}"/>
              </a:ext>
            </a:extLst>
          </p:cNvPr>
          <p:cNvGrpSpPr/>
          <p:nvPr/>
        </p:nvGrpSpPr>
        <p:grpSpPr>
          <a:xfrm>
            <a:off x="1063477" y="1948460"/>
            <a:ext cx="6305978" cy="1105891"/>
            <a:chOff x="1063477" y="1948460"/>
            <a:chExt cx="6305978" cy="1105891"/>
          </a:xfrm>
        </p:grpSpPr>
        <p:sp>
          <p:nvSpPr>
            <p:cNvPr id="416" name="Freeform 168">
              <a:extLst>
                <a:ext uri="{FF2B5EF4-FFF2-40B4-BE49-F238E27FC236}">
                  <a16:creationId xmlns:a16="http://schemas.microsoft.com/office/drawing/2014/main" xmlns="" id="{9DAB51B2-C397-4568-A5BB-6CCE244435EE}"/>
                </a:ext>
              </a:extLst>
            </p:cNvPr>
            <p:cNvSpPr>
              <a:spLocks/>
            </p:cNvSpPr>
            <p:nvPr/>
          </p:nvSpPr>
          <p:spPr bwMode="auto">
            <a:xfrm>
              <a:off x="1063477" y="1948460"/>
              <a:ext cx="6284249" cy="1078444"/>
            </a:xfrm>
            <a:custGeom>
              <a:avLst/>
              <a:gdLst>
                <a:gd name="T0" fmla="*/ 92 w 5495"/>
                <a:gd name="T1" fmla="*/ 0 h 943"/>
                <a:gd name="T2" fmla="*/ 172 w 5495"/>
                <a:gd name="T3" fmla="*/ 26 h 943"/>
                <a:gd name="T4" fmla="*/ 187 w 5495"/>
                <a:gd name="T5" fmla="*/ 47 h 943"/>
                <a:gd name="T6" fmla="*/ 194 w 5495"/>
                <a:gd name="T7" fmla="*/ 71 h 943"/>
                <a:gd name="T8" fmla="*/ 201 w 5495"/>
                <a:gd name="T9" fmla="*/ 116 h 943"/>
                <a:gd name="T10" fmla="*/ 220 w 5495"/>
                <a:gd name="T11" fmla="*/ 171 h 943"/>
                <a:gd name="T12" fmla="*/ 227 w 5495"/>
                <a:gd name="T13" fmla="*/ 187 h 943"/>
                <a:gd name="T14" fmla="*/ 234 w 5495"/>
                <a:gd name="T15" fmla="*/ 209 h 943"/>
                <a:gd name="T16" fmla="*/ 281 w 5495"/>
                <a:gd name="T17" fmla="*/ 220 h 943"/>
                <a:gd name="T18" fmla="*/ 382 w 5495"/>
                <a:gd name="T19" fmla="*/ 232 h 943"/>
                <a:gd name="T20" fmla="*/ 427 w 5495"/>
                <a:gd name="T21" fmla="*/ 244 h 943"/>
                <a:gd name="T22" fmla="*/ 441 w 5495"/>
                <a:gd name="T23" fmla="*/ 256 h 943"/>
                <a:gd name="T24" fmla="*/ 460 w 5495"/>
                <a:gd name="T25" fmla="*/ 265 h 943"/>
                <a:gd name="T26" fmla="*/ 469 w 5495"/>
                <a:gd name="T27" fmla="*/ 282 h 943"/>
                <a:gd name="T28" fmla="*/ 484 w 5495"/>
                <a:gd name="T29" fmla="*/ 294 h 943"/>
                <a:gd name="T30" fmla="*/ 491 w 5495"/>
                <a:gd name="T31" fmla="*/ 318 h 943"/>
                <a:gd name="T32" fmla="*/ 507 w 5495"/>
                <a:gd name="T33" fmla="*/ 341 h 943"/>
                <a:gd name="T34" fmla="*/ 533 w 5495"/>
                <a:gd name="T35" fmla="*/ 365 h 943"/>
                <a:gd name="T36" fmla="*/ 540 w 5495"/>
                <a:gd name="T37" fmla="*/ 391 h 943"/>
                <a:gd name="T38" fmla="*/ 667 w 5495"/>
                <a:gd name="T39" fmla="*/ 403 h 943"/>
                <a:gd name="T40" fmla="*/ 703 w 5495"/>
                <a:gd name="T41" fmla="*/ 415 h 943"/>
                <a:gd name="T42" fmla="*/ 719 w 5495"/>
                <a:gd name="T43" fmla="*/ 427 h 943"/>
                <a:gd name="T44" fmla="*/ 755 w 5495"/>
                <a:gd name="T45" fmla="*/ 453 h 943"/>
                <a:gd name="T46" fmla="*/ 774 w 5495"/>
                <a:gd name="T47" fmla="*/ 462 h 943"/>
                <a:gd name="T48" fmla="*/ 821 w 5495"/>
                <a:gd name="T49" fmla="*/ 476 h 943"/>
                <a:gd name="T50" fmla="*/ 835 w 5495"/>
                <a:gd name="T51" fmla="*/ 493 h 943"/>
                <a:gd name="T52" fmla="*/ 880 w 5495"/>
                <a:gd name="T53" fmla="*/ 502 h 943"/>
                <a:gd name="T54" fmla="*/ 960 w 5495"/>
                <a:gd name="T55" fmla="*/ 526 h 943"/>
                <a:gd name="T56" fmla="*/ 1115 w 5495"/>
                <a:gd name="T57" fmla="*/ 538 h 943"/>
                <a:gd name="T58" fmla="*/ 1144 w 5495"/>
                <a:gd name="T59" fmla="*/ 550 h 943"/>
                <a:gd name="T60" fmla="*/ 1155 w 5495"/>
                <a:gd name="T61" fmla="*/ 564 h 943"/>
                <a:gd name="T62" fmla="*/ 1219 w 5495"/>
                <a:gd name="T63" fmla="*/ 576 h 943"/>
                <a:gd name="T64" fmla="*/ 1290 w 5495"/>
                <a:gd name="T65" fmla="*/ 588 h 943"/>
                <a:gd name="T66" fmla="*/ 1396 w 5495"/>
                <a:gd name="T67" fmla="*/ 602 h 943"/>
                <a:gd name="T68" fmla="*/ 1398 w 5495"/>
                <a:gd name="T69" fmla="*/ 614 h 943"/>
                <a:gd name="T70" fmla="*/ 1636 w 5495"/>
                <a:gd name="T71" fmla="*/ 626 h 943"/>
                <a:gd name="T72" fmla="*/ 1705 w 5495"/>
                <a:gd name="T73" fmla="*/ 640 h 943"/>
                <a:gd name="T74" fmla="*/ 1742 w 5495"/>
                <a:gd name="T75" fmla="*/ 649 h 943"/>
                <a:gd name="T76" fmla="*/ 1912 w 5495"/>
                <a:gd name="T77" fmla="*/ 661 h 943"/>
                <a:gd name="T78" fmla="*/ 2009 w 5495"/>
                <a:gd name="T79" fmla="*/ 675 h 943"/>
                <a:gd name="T80" fmla="*/ 2160 w 5495"/>
                <a:gd name="T81" fmla="*/ 687 h 943"/>
                <a:gd name="T82" fmla="*/ 2228 w 5495"/>
                <a:gd name="T83" fmla="*/ 701 h 943"/>
                <a:gd name="T84" fmla="*/ 2277 w 5495"/>
                <a:gd name="T85" fmla="*/ 711 h 943"/>
                <a:gd name="T86" fmla="*/ 2329 w 5495"/>
                <a:gd name="T87" fmla="*/ 725 h 943"/>
                <a:gd name="T88" fmla="*/ 2355 w 5495"/>
                <a:gd name="T89" fmla="*/ 739 h 943"/>
                <a:gd name="T90" fmla="*/ 2591 w 5495"/>
                <a:gd name="T91" fmla="*/ 751 h 943"/>
                <a:gd name="T92" fmla="*/ 3183 w 5495"/>
                <a:gd name="T93" fmla="*/ 765 h 943"/>
                <a:gd name="T94" fmla="*/ 3628 w 5495"/>
                <a:gd name="T95" fmla="*/ 780 h 943"/>
                <a:gd name="T96" fmla="*/ 4974 w 5495"/>
                <a:gd name="T97" fmla="*/ 799 h 943"/>
                <a:gd name="T98" fmla="*/ 5495 w 5495"/>
                <a:gd name="T99" fmla="*/ 94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5" h="943">
                  <a:moveTo>
                    <a:pt x="0" y="0"/>
                  </a:moveTo>
                  <a:lnTo>
                    <a:pt x="92" y="0"/>
                  </a:lnTo>
                  <a:lnTo>
                    <a:pt x="92" y="26"/>
                  </a:lnTo>
                  <a:lnTo>
                    <a:pt x="172" y="26"/>
                  </a:lnTo>
                  <a:lnTo>
                    <a:pt x="172" y="47"/>
                  </a:lnTo>
                  <a:lnTo>
                    <a:pt x="187" y="47"/>
                  </a:lnTo>
                  <a:lnTo>
                    <a:pt x="187" y="71"/>
                  </a:lnTo>
                  <a:lnTo>
                    <a:pt x="194" y="71"/>
                  </a:lnTo>
                  <a:lnTo>
                    <a:pt x="194" y="116"/>
                  </a:lnTo>
                  <a:lnTo>
                    <a:pt x="201" y="116"/>
                  </a:lnTo>
                  <a:lnTo>
                    <a:pt x="201" y="171"/>
                  </a:lnTo>
                  <a:lnTo>
                    <a:pt x="220" y="171"/>
                  </a:lnTo>
                  <a:lnTo>
                    <a:pt x="220" y="187"/>
                  </a:lnTo>
                  <a:lnTo>
                    <a:pt x="227" y="187"/>
                  </a:lnTo>
                  <a:lnTo>
                    <a:pt x="227" y="209"/>
                  </a:lnTo>
                  <a:lnTo>
                    <a:pt x="234" y="209"/>
                  </a:lnTo>
                  <a:lnTo>
                    <a:pt x="234" y="220"/>
                  </a:lnTo>
                  <a:lnTo>
                    <a:pt x="281" y="220"/>
                  </a:lnTo>
                  <a:lnTo>
                    <a:pt x="281" y="232"/>
                  </a:lnTo>
                  <a:lnTo>
                    <a:pt x="382" y="232"/>
                  </a:lnTo>
                  <a:lnTo>
                    <a:pt x="382" y="244"/>
                  </a:lnTo>
                  <a:lnTo>
                    <a:pt x="427" y="244"/>
                  </a:lnTo>
                  <a:lnTo>
                    <a:pt x="427" y="256"/>
                  </a:lnTo>
                  <a:lnTo>
                    <a:pt x="441" y="256"/>
                  </a:lnTo>
                  <a:lnTo>
                    <a:pt x="441" y="265"/>
                  </a:lnTo>
                  <a:lnTo>
                    <a:pt x="460" y="265"/>
                  </a:lnTo>
                  <a:lnTo>
                    <a:pt x="460" y="282"/>
                  </a:lnTo>
                  <a:lnTo>
                    <a:pt x="469" y="282"/>
                  </a:lnTo>
                  <a:lnTo>
                    <a:pt x="469" y="294"/>
                  </a:lnTo>
                  <a:lnTo>
                    <a:pt x="484" y="294"/>
                  </a:lnTo>
                  <a:lnTo>
                    <a:pt x="484" y="318"/>
                  </a:lnTo>
                  <a:lnTo>
                    <a:pt x="491" y="318"/>
                  </a:lnTo>
                  <a:lnTo>
                    <a:pt x="491" y="341"/>
                  </a:lnTo>
                  <a:lnTo>
                    <a:pt x="507" y="341"/>
                  </a:lnTo>
                  <a:lnTo>
                    <a:pt x="507" y="365"/>
                  </a:lnTo>
                  <a:lnTo>
                    <a:pt x="533" y="365"/>
                  </a:lnTo>
                  <a:lnTo>
                    <a:pt x="533" y="391"/>
                  </a:lnTo>
                  <a:lnTo>
                    <a:pt x="540" y="391"/>
                  </a:lnTo>
                  <a:lnTo>
                    <a:pt x="540" y="403"/>
                  </a:lnTo>
                  <a:lnTo>
                    <a:pt x="667" y="403"/>
                  </a:lnTo>
                  <a:lnTo>
                    <a:pt x="667" y="415"/>
                  </a:lnTo>
                  <a:lnTo>
                    <a:pt x="703" y="415"/>
                  </a:lnTo>
                  <a:lnTo>
                    <a:pt x="703" y="427"/>
                  </a:lnTo>
                  <a:lnTo>
                    <a:pt x="719" y="427"/>
                  </a:lnTo>
                  <a:lnTo>
                    <a:pt x="719" y="453"/>
                  </a:lnTo>
                  <a:lnTo>
                    <a:pt x="755" y="453"/>
                  </a:lnTo>
                  <a:lnTo>
                    <a:pt x="755" y="462"/>
                  </a:lnTo>
                  <a:lnTo>
                    <a:pt x="774" y="462"/>
                  </a:lnTo>
                  <a:lnTo>
                    <a:pt x="774" y="476"/>
                  </a:lnTo>
                  <a:lnTo>
                    <a:pt x="821" y="476"/>
                  </a:lnTo>
                  <a:lnTo>
                    <a:pt x="821" y="493"/>
                  </a:lnTo>
                  <a:lnTo>
                    <a:pt x="835" y="493"/>
                  </a:lnTo>
                  <a:lnTo>
                    <a:pt x="835" y="502"/>
                  </a:lnTo>
                  <a:lnTo>
                    <a:pt x="880" y="502"/>
                  </a:lnTo>
                  <a:lnTo>
                    <a:pt x="880" y="526"/>
                  </a:lnTo>
                  <a:lnTo>
                    <a:pt x="960" y="526"/>
                  </a:lnTo>
                  <a:lnTo>
                    <a:pt x="960" y="538"/>
                  </a:lnTo>
                  <a:lnTo>
                    <a:pt x="1115" y="538"/>
                  </a:lnTo>
                  <a:lnTo>
                    <a:pt x="1115" y="550"/>
                  </a:lnTo>
                  <a:lnTo>
                    <a:pt x="1144" y="550"/>
                  </a:lnTo>
                  <a:lnTo>
                    <a:pt x="1144" y="564"/>
                  </a:lnTo>
                  <a:lnTo>
                    <a:pt x="1155" y="564"/>
                  </a:lnTo>
                  <a:lnTo>
                    <a:pt x="1155" y="576"/>
                  </a:lnTo>
                  <a:lnTo>
                    <a:pt x="1219" y="576"/>
                  </a:lnTo>
                  <a:lnTo>
                    <a:pt x="1219" y="588"/>
                  </a:lnTo>
                  <a:lnTo>
                    <a:pt x="1290" y="588"/>
                  </a:lnTo>
                  <a:lnTo>
                    <a:pt x="1290" y="602"/>
                  </a:lnTo>
                  <a:lnTo>
                    <a:pt x="1396" y="602"/>
                  </a:lnTo>
                  <a:lnTo>
                    <a:pt x="1396" y="614"/>
                  </a:lnTo>
                  <a:lnTo>
                    <a:pt x="1398" y="614"/>
                  </a:lnTo>
                  <a:lnTo>
                    <a:pt x="1398" y="626"/>
                  </a:lnTo>
                  <a:lnTo>
                    <a:pt x="1636" y="626"/>
                  </a:lnTo>
                  <a:lnTo>
                    <a:pt x="1636" y="640"/>
                  </a:lnTo>
                  <a:lnTo>
                    <a:pt x="1705" y="640"/>
                  </a:lnTo>
                  <a:lnTo>
                    <a:pt x="1705" y="649"/>
                  </a:lnTo>
                  <a:lnTo>
                    <a:pt x="1742" y="649"/>
                  </a:lnTo>
                  <a:lnTo>
                    <a:pt x="1742" y="661"/>
                  </a:lnTo>
                  <a:lnTo>
                    <a:pt x="1912" y="661"/>
                  </a:lnTo>
                  <a:lnTo>
                    <a:pt x="1912" y="675"/>
                  </a:lnTo>
                  <a:lnTo>
                    <a:pt x="2009" y="675"/>
                  </a:lnTo>
                  <a:lnTo>
                    <a:pt x="2009" y="687"/>
                  </a:lnTo>
                  <a:lnTo>
                    <a:pt x="2160" y="687"/>
                  </a:lnTo>
                  <a:lnTo>
                    <a:pt x="2160" y="701"/>
                  </a:lnTo>
                  <a:lnTo>
                    <a:pt x="2228" y="701"/>
                  </a:lnTo>
                  <a:lnTo>
                    <a:pt x="2228" y="711"/>
                  </a:lnTo>
                  <a:lnTo>
                    <a:pt x="2277" y="711"/>
                  </a:lnTo>
                  <a:lnTo>
                    <a:pt x="2277" y="725"/>
                  </a:lnTo>
                  <a:lnTo>
                    <a:pt x="2329" y="725"/>
                  </a:lnTo>
                  <a:lnTo>
                    <a:pt x="2329" y="739"/>
                  </a:lnTo>
                  <a:lnTo>
                    <a:pt x="2355" y="739"/>
                  </a:lnTo>
                  <a:lnTo>
                    <a:pt x="2355" y="751"/>
                  </a:lnTo>
                  <a:lnTo>
                    <a:pt x="2591" y="751"/>
                  </a:lnTo>
                  <a:lnTo>
                    <a:pt x="2591" y="765"/>
                  </a:lnTo>
                  <a:lnTo>
                    <a:pt x="3183" y="765"/>
                  </a:lnTo>
                  <a:lnTo>
                    <a:pt x="3183" y="780"/>
                  </a:lnTo>
                  <a:lnTo>
                    <a:pt x="3628" y="780"/>
                  </a:lnTo>
                  <a:lnTo>
                    <a:pt x="3628" y="799"/>
                  </a:lnTo>
                  <a:lnTo>
                    <a:pt x="4974" y="799"/>
                  </a:lnTo>
                  <a:lnTo>
                    <a:pt x="4974" y="943"/>
                  </a:lnTo>
                  <a:lnTo>
                    <a:pt x="5495" y="943"/>
                  </a:lnTo>
                </a:path>
              </a:pathLst>
            </a:custGeom>
            <a:noFill/>
            <a:ln w="2603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7" name="Line 169">
              <a:extLst>
                <a:ext uri="{FF2B5EF4-FFF2-40B4-BE49-F238E27FC236}">
                  <a16:creationId xmlns:a16="http://schemas.microsoft.com/office/drawing/2014/main" xmlns="" id="{36AEAE43-394E-44BE-A683-DDB79F8B50E7}"/>
                </a:ext>
              </a:extLst>
            </p:cNvPr>
            <p:cNvSpPr>
              <a:spLocks noChangeShapeType="1"/>
            </p:cNvSpPr>
            <p:nvPr/>
          </p:nvSpPr>
          <p:spPr bwMode="auto">
            <a:xfrm>
              <a:off x="7016073" y="3002888"/>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8" name="Line 170">
              <a:extLst>
                <a:ext uri="{FF2B5EF4-FFF2-40B4-BE49-F238E27FC236}">
                  <a16:creationId xmlns:a16="http://schemas.microsoft.com/office/drawing/2014/main" xmlns="" id="{C1043D87-233B-46D0-8BB4-369628BAB897}"/>
                </a:ext>
              </a:extLst>
            </p:cNvPr>
            <p:cNvSpPr>
              <a:spLocks noChangeShapeType="1"/>
            </p:cNvSpPr>
            <p:nvPr/>
          </p:nvSpPr>
          <p:spPr bwMode="auto">
            <a:xfrm flipH="1">
              <a:off x="6989770" y="3026904"/>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9" name="Line 171">
              <a:extLst>
                <a:ext uri="{FF2B5EF4-FFF2-40B4-BE49-F238E27FC236}">
                  <a16:creationId xmlns:a16="http://schemas.microsoft.com/office/drawing/2014/main" xmlns="" id="{6EABAE0D-6071-4D7C-83E8-46BD98227213}"/>
                </a:ext>
              </a:extLst>
            </p:cNvPr>
            <p:cNvSpPr>
              <a:spLocks noChangeShapeType="1"/>
            </p:cNvSpPr>
            <p:nvPr/>
          </p:nvSpPr>
          <p:spPr bwMode="auto">
            <a:xfrm>
              <a:off x="6868545" y="3002888"/>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0" name="Line 172">
              <a:extLst>
                <a:ext uri="{FF2B5EF4-FFF2-40B4-BE49-F238E27FC236}">
                  <a16:creationId xmlns:a16="http://schemas.microsoft.com/office/drawing/2014/main" xmlns="" id="{7C7C5BA2-20C0-443D-8154-6D07EA47FEAA}"/>
                </a:ext>
              </a:extLst>
            </p:cNvPr>
            <p:cNvSpPr>
              <a:spLocks noChangeShapeType="1"/>
            </p:cNvSpPr>
            <p:nvPr/>
          </p:nvSpPr>
          <p:spPr bwMode="auto">
            <a:xfrm flipH="1">
              <a:off x="6843385" y="3026904"/>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1" name="Line 173">
              <a:extLst>
                <a:ext uri="{FF2B5EF4-FFF2-40B4-BE49-F238E27FC236}">
                  <a16:creationId xmlns:a16="http://schemas.microsoft.com/office/drawing/2014/main" xmlns="" id="{98C93837-6984-4B09-9F52-D1A765B2C552}"/>
                </a:ext>
              </a:extLst>
            </p:cNvPr>
            <p:cNvSpPr>
              <a:spLocks noChangeShapeType="1"/>
            </p:cNvSpPr>
            <p:nvPr/>
          </p:nvSpPr>
          <p:spPr bwMode="auto">
            <a:xfrm>
              <a:off x="6830805" y="3002888"/>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2" name="Line 174">
              <a:extLst>
                <a:ext uri="{FF2B5EF4-FFF2-40B4-BE49-F238E27FC236}">
                  <a16:creationId xmlns:a16="http://schemas.microsoft.com/office/drawing/2014/main" xmlns="" id="{490699D8-E3D4-4BB6-9F5A-4C44FD1083F7}"/>
                </a:ext>
              </a:extLst>
            </p:cNvPr>
            <p:cNvSpPr>
              <a:spLocks noChangeShapeType="1"/>
            </p:cNvSpPr>
            <p:nvPr/>
          </p:nvSpPr>
          <p:spPr bwMode="auto">
            <a:xfrm flipH="1">
              <a:off x="6803358" y="3026904"/>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3" name="Line 175">
              <a:extLst>
                <a:ext uri="{FF2B5EF4-FFF2-40B4-BE49-F238E27FC236}">
                  <a16:creationId xmlns:a16="http://schemas.microsoft.com/office/drawing/2014/main" xmlns="" id="{DA28961C-BFC6-4F49-AB9B-73812AAE2CD6}"/>
                </a:ext>
              </a:extLst>
            </p:cNvPr>
            <p:cNvSpPr>
              <a:spLocks noChangeShapeType="1"/>
            </p:cNvSpPr>
            <p:nvPr/>
          </p:nvSpPr>
          <p:spPr bwMode="auto">
            <a:xfrm>
              <a:off x="6676415"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4" name="Line 176">
              <a:extLst>
                <a:ext uri="{FF2B5EF4-FFF2-40B4-BE49-F238E27FC236}">
                  <a16:creationId xmlns:a16="http://schemas.microsoft.com/office/drawing/2014/main" xmlns="" id="{A1377861-5A67-47B0-BB72-0A73114BC664}"/>
                </a:ext>
              </a:extLst>
            </p:cNvPr>
            <p:cNvSpPr>
              <a:spLocks noChangeShapeType="1"/>
            </p:cNvSpPr>
            <p:nvPr/>
          </p:nvSpPr>
          <p:spPr bwMode="auto">
            <a:xfrm flipH="1">
              <a:off x="6652399" y="2862221"/>
              <a:ext cx="48032"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5" name="Line 177">
              <a:extLst>
                <a:ext uri="{FF2B5EF4-FFF2-40B4-BE49-F238E27FC236}">
                  <a16:creationId xmlns:a16="http://schemas.microsoft.com/office/drawing/2014/main" xmlns="" id="{9064212F-87EA-4E9C-A06F-29023B1E2FC9}"/>
                </a:ext>
              </a:extLst>
            </p:cNvPr>
            <p:cNvSpPr>
              <a:spLocks noChangeShapeType="1"/>
            </p:cNvSpPr>
            <p:nvPr/>
          </p:nvSpPr>
          <p:spPr bwMode="auto">
            <a:xfrm>
              <a:off x="6722160"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6" name="Line 178">
              <a:extLst>
                <a:ext uri="{FF2B5EF4-FFF2-40B4-BE49-F238E27FC236}">
                  <a16:creationId xmlns:a16="http://schemas.microsoft.com/office/drawing/2014/main" xmlns="" id="{EBA48230-55F7-4708-9B7E-DF0CC69432D7}"/>
                </a:ext>
              </a:extLst>
            </p:cNvPr>
            <p:cNvSpPr>
              <a:spLocks noChangeShapeType="1"/>
            </p:cNvSpPr>
            <p:nvPr/>
          </p:nvSpPr>
          <p:spPr bwMode="auto">
            <a:xfrm flipH="1">
              <a:off x="6698144"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7" name="Line 179">
              <a:extLst>
                <a:ext uri="{FF2B5EF4-FFF2-40B4-BE49-F238E27FC236}">
                  <a16:creationId xmlns:a16="http://schemas.microsoft.com/office/drawing/2014/main" xmlns="" id="{2DBE0694-F8CE-4100-94DB-2F7E1BC863D1}"/>
                </a:ext>
              </a:extLst>
            </p:cNvPr>
            <p:cNvSpPr>
              <a:spLocks noChangeShapeType="1"/>
            </p:cNvSpPr>
            <p:nvPr/>
          </p:nvSpPr>
          <p:spPr bwMode="auto">
            <a:xfrm>
              <a:off x="6700431"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8" name="Line 180">
              <a:extLst>
                <a:ext uri="{FF2B5EF4-FFF2-40B4-BE49-F238E27FC236}">
                  <a16:creationId xmlns:a16="http://schemas.microsoft.com/office/drawing/2014/main" xmlns="" id="{72C8C46C-77D7-4374-B43E-90A4AF189E85}"/>
                </a:ext>
              </a:extLst>
            </p:cNvPr>
            <p:cNvSpPr>
              <a:spLocks noChangeShapeType="1"/>
            </p:cNvSpPr>
            <p:nvPr/>
          </p:nvSpPr>
          <p:spPr bwMode="auto">
            <a:xfrm flipH="1">
              <a:off x="6676415"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9" name="Line 181">
              <a:extLst>
                <a:ext uri="{FF2B5EF4-FFF2-40B4-BE49-F238E27FC236}">
                  <a16:creationId xmlns:a16="http://schemas.microsoft.com/office/drawing/2014/main" xmlns="" id="{B89720D2-104E-4575-AA39-27EF35AD0054}"/>
                </a:ext>
              </a:extLst>
            </p:cNvPr>
            <p:cNvSpPr>
              <a:spLocks noChangeShapeType="1"/>
            </p:cNvSpPr>
            <p:nvPr/>
          </p:nvSpPr>
          <p:spPr bwMode="auto">
            <a:xfrm>
              <a:off x="6746176"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0" name="Line 182">
              <a:extLst>
                <a:ext uri="{FF2B5EF4-FFF2-40B4-BE49-F238E27FC236}">
                  <a16:creationId xmlns:a16="http://schemas.microsoft.com/office/drawing/2014/main" xmlns="" id="{3E535192-1FBA-429C-A2AD-5B294792C64C}"/>
                </a:ext>
              </a:extLst>
            </p:cNvPr>
            <p:cNvSpPr>
              <a:spLocks noChangeShapeType="1"/>
            </p:cNvSpPr>
            <p:nvPr/>
          </p:nvSpPr>
          <p:spPr bwMode="auto">
            <a:xfrm flipH="1">
              <a:off x="6722160" y="2862221"/>
              <a:ext cx="49176"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1" name="Line 183">
              <a:extLst>
                <a:ext uri="{FF2B5EF4-FFF2-40B4-BE49-F238E27FC236}">
                  <a16:creationId xmlns:a16="http://schemas.microsoft.com/office/drawing/2014/main" xmlns="" id="{EC069A3C-BE97-40C4-A0C3-66B6BCEBF86B}"/>
                </a:ext>
              </a:extLst>
            </p:cNvPr>
            <p:cNvSpPr>
              <a:spLocks noChangeShapeType="1"/>
            </p:cNvSpPr>
            <p:nvPr/>
          </p:nvSpPr>
          <p:spPr bwMode="auto">
            <a:xfrm>
              <a:off x="6592930"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2" name="Line 184">
              <a:extLst>
                <a:ext uri="{FF2B5EF4-FFF2-40B4-BE49-F238E27FC236}">
                  <a16:creationId xmlns:a16="http://schemas.microsoft.com/office/drawing/2014/main" xmlns="" id="{BA6820F2-92E7-4DC5-810C-63A312FC336D}"/>
                </a:ext>
              </a:extLst>
            </p:cNvPr>
            <p:cNvSpPr>
              <a:spLocks noChangeShapeType="1"/>
            </p:cNvSpPr>
            <p:nvPr/>
          </p:nvSpPr>
          <p:spPr bwMode="auto">
            <a:xfrm flipH="1">
              <a:off x="6566626" y="2862221"/>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3" name="Line 185">
              <a:extLst>
                <a:ext uri="{FF2B5EF4-FFF2-40B4-BE49-F238E27FC236}">
                  <a16:creationId xmlns:a16="http://schemas.microsoft.com/office/drawing/2014/main" xmlns="" id="{A5660D54-E24E-431B-A7E4-4A7B71F57E70}"/>
                </a:ext>
              </a:extLst>
            </p:cNvPr>
            <p:cNvSpPr>
              <a:spLocks noChangeShapeType="1"/>
            </p:cNvSpPr>
            <p:nvPr/>
          </p:nvSpPr>
          <p:spPr bwMode="auto">
            <a:xfrm>
              <a:off x="6503727"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4" name="Line 186">
              <a:extLst>
                <a:ext uri="{FF2B5EF4-FFF2-40B4-BE49-F238E27FC236}">
                  <a16:creationId xmlns:a16="http://schemas.microsoft.com/office/drawing/2014/main" xmlns="" id="{BD5DF2D7-8BA2-4E6F-BF33-B4101A2384EC}"/>
                </a:ext>
              </a:extLst>
            </p:cNvPr>
            <p:cNvSpPr>
              <a:spLocks noChangeShapeType="1"/>
            </p:cNvSpPr>
            <p:nvPr/>
          </p:nvSpPr>
          <p:spPr bwMode="auto">
            <a:xfrm flipH="1">
              <a:off x="6477423"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5" name="Line 187">
              <a:extLst>
                <a:ext uri="{FF2B5EF4-FFF2-40B4-BE49-F238E27FC236}">
                  <a16:creationId xmlns:a16="http://schemas.microsoft.com/office/drawing/2014/main" xmlns="" id="{C3195BDA-A580-492A-BAFD-B8C535BC0C5F}"/>
                </a:ext>
              </a:extLst>
            </p:cNvPr>
            <p:cNvSpPr>
              <a:spLocks noChangeShapeType="1"/>
            </p:cNvSpPr>
            <p:nvPr/>
          </p:nvSpPr>
          <p:spPr bwMode="auto">
            <a:xfrm>
              <a:off x="6447689"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6" name="Line 188">
              <a:extLst>
                <a:ext uri="{FF2B5EF4-FFF2-40B4-BE49-F238E27FC236}">
                  <a16:creationId xmlns:a16="http://schemas.microsoft.com/office/drawing/2014/main" xmlns="" id="{FF2A4301-7220-4704-B1B0-DA7FCD6A34D2}"/>
                </a:ext>
              </a:extLst>
            </p:cNvPr>
            <p:cNvSpPr>
              <a:spLocks noChangeShapeType="1"/>
            </p:cNvSpPr>
            <p:nvPr/>
          </p:nvSpPr>
          <p:spPr bwMode="auto">
            <a:xfrm flipH="1">
              <a:off x="6420242"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7" name="Line 189">
              <a:extLst>
                <a:ext uri="{FF2B5EF4-FFF2-40B4-BE49-F238E27FC236}">
                  <a16:creationId xmlns:a16="http://schemas.microsoft.com/office/drawing/2014/main" xmlns="" id="{39F00033-CB22-4F6B-8228-39D3C148D706}"/>
                </a:ext>
              </a:extLst>
            </p:cNvPr>
            <p:cNvSpPr>
              <a:spLocks noChangeShapeType="1"/>
            </p:cNvSpPr>
            <p:nvPr/>
          </p:nvSpPr>
          <p:spPr bwMode="auto">
            <a:xfrm>
              <a:off x="6433965"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8" name="Line 190">
              <a:extLst>
                <a:ext uri="{FF2B5EF4-FFF2-40B4-BE49-F238E27FC236}">
                  <a16:creationId xmlns:a16="http://schemas.microsoft.com/office/drawing/2014/main" xmlns="" id="{484844F9-AC20-40EF-A12B-2180F7073BB2}"/>
                </a:ext>
              </a:extLst>
            </p:cNvPr>
            <p:cNvSpPr>
              <a:spLocks noChangeShapeType="1"/>
            </p:cNvSpPr>
            <p:nvPr/>
          </p:nvSpPr>
          <p:spPr bwMode="auto">
            <a:xfrm flipH="1">
              <a:off x="6409949" y="2862221"/>
              <a:ext cx="48032"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9" name="Line 191">
              <a:extLst>
                <a:ext uri="{FF2B5EF4-FFF2-40B4-BE49-F238E27FC236}">
                  <a16:creationId xmlns:a16="http://schemas.microsoft.com/office/drawing/2014/main" xmlns="" id="{72F85D48-6E6B-45E2-BF78-21B8B77EB71F}"/>
                </a:ext>
              </a:extLst>
            </p:cNvPr>
            <p:cNvSpPr>
              <a:spLocks noChangeShapeType="1"/>
            </p:cNvSpPr>
            <p:nvPr/>
          </p:nvSpPr>
          <p:spPr bwMode="auto">
            <a:xfrm>
              <a:off x="6420242"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0" name="Line 192">
              <a:extLst>
                <a:ext uri="{FF2B5EF4-FFF2-40B4-BE49-F238E27FC236}">
                  <a16:creationId xmlns:a16="http://schemas.microsoft.com/office/drawing/2014/main" xmlns="" id="{F25E5B2E-BD72-402E-99AF-99B9E28E3DB3}"/>
                </a:ext>
              </a:extLst>
            </p:cNvPr>
            <p:cNvSpPr>
              <a:spLocks noChangeShapeType="1"/>
            </p:cNvSpPr>
            <p:nvPr/>
          </p:nvSpPr>
          <p:spPr bwMode="auto">
            <a:xfrm flipH="1">
              <a:off x="6396226"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1" name="Line 193">
              <a:extLst>
                <a:ext uri="{FF2B5EF4-FFF2-40B4-BE49-F238E27FC236}">
                  <a16:creationId xmlns:a16="http://schemas.microsoft.com/office/drawing/2014/main" xmlns="" id="{39665D79-C3B4-47C1-A114-7601ABC1DC69}"/>
                </a:ext>
              </a:extLst>
            </p:cNvPr>
            <p:cNvSpPr>
              <a:spLocks noChangeShapeType="1"/>
            </p:cNvSpPr>
            <p:nvPr/>
          </p:nvSpPr>
          <p:spPr bwMode="auto">
            <a:xfrm>
              <a:off x="5921619"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2" name="Line 194">
              <a:extLst>
                <a:ext uri="{FF2B5EF4-FFF2-40B4-BE49-F238E27FC236}">
                  <a16:creationId xmlns:a16="http://schemas.microsoft.com/office/drawing/2014/main" xmlns="" id="{4607BB3A-1130-4517-9055-42E50AD16BA1}"/>
                </a:ext>
              </a:extLst>
            </p:cNvPr>
            <p:cNvSpPr>
              <a:spLocks noChangeShapeType="1"/>
            </p:cNvSpPr>
            <p:nvPr/>
          </p:nvSpPr>
          <p:spPr bwMode="auto">
            <a:xfrm flipH="1">
              <a:off x="5897603"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3" name="Line 195">
              <a:extLst>
                <a:ext uri="{FF2B5EF4-FFF2-40B4-BE49-F238E27FC236}">
                  <a16:creationId xmlns:a16="http://schemas.microsoft.com/office/drawing/2014/main" xmlns="" id="{5F4682E0-A16E-4498-A000-40EC736A02CD}"/>
                </a:ext>
              </a:extLst>
            </p:cNvPr>
            <p:cNvSpPr>
              <a:spLocks noChangeShapeType="1"/>
            </p:cNvSpPr>
            <p:nvPr/>
          </p:nvSpPr>
          <p:spPr bwMode="auto">
            <a:xfrm>
              <a:off x="5660871"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4" name="Line 196">
              <a:extLst>
                <a:ext uri="{FF2B5EF4-FFF2-40B4-BE49-F238E27FC236}">
                  <a16:creationId xmlns:a16="http://schemas.microsoft.com/office/drawing/2014/main" xmlns="" id="{7923CF28-6D05-4180-A77C-69B4990BE063}"/>
                </a:ext>
              </a:extLst>
            </p:cNvPr>
            <p:cNvSpPr>
              <a:spLocks noChangeShapeType="1"/>
            </p:cNvSpPr>
            <p:nvPr/>
          </p:nvSpPr>
          <p:spPr bwMode="auto">
            <a:xfrm flipH="1">
              <a:off x="5635711"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5" name="Line 197">
              <a:extLst>
                <a:ext uri="{FF2B5EF4-FFF2-40B4-BE49-F238E27FC236}">
                  <a16:creationId xmlns:a16="http://schemas.microsoft.com/office/drawing/2014/main" xmlns="" id="{99D94629-D93E-43DB-BA95-7BE2DC02E3A0}"/>
                </a:ext>
              </a:extLst>
            </p:cNvPr>
            <p:cNvSpPr>
              <a:spLocks noChangeShapeType="1"/>
            </p:cNvSpPr>
            <p:nvPr/>
          </p:nvSpPr>
          <p:spPr bwMode="auto">
            <a:xfrm>
              <a:off x="5679169"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6" name="Line 198">
              <a:extLst>
                <a:ext uri="{FF2B5EF4-FFF2-40B4-BE49-F238E27FC236}">
                  <a16:creationId xmlns:a16="http://schemas.microsoft.com/office/drawing/2014/main" xmlns="" id="{0C0D2ED3-84B1-48CB-85E5-23CD1D26C727}"/>
                </a:ext>
              </a:extLst>
            </p:cNvPr>
            <p:cNvSpPr>
              <a:spLocks noChangeShapeType="1"/>
            </p:cNvSpPr>
            <p:nvPr/>
          </p:nvSpPr>
          <p:spPr bwMode="auto">
            <a:xfrm flipH="1">
              <a:off x="5655153"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7" name="Line 199">
              <a:extLst>
                <a:ext uri="{FF2B5EF4-FFF2-40B4-BE49-F238E27FC236}">
                  <a16:creationId xmlns:a16="http://schemas.microsoft.com/office/drawing/2014/main" xmlns="" id="{DCB7B08F-3382-4037-8A91-22C095708C70}"/>
                </a:ext>
              </a:extLst>
            </p:cNvPr>
            <p:cNvSpPr>
              <a:spLocks noChangeShapeType="1"/>
            </p:cNvSpPr>
            <p:nvPr/>
          </p:nvSpPr>
          <p:spPr bwMode="auto">
            <a:xfrm>
              <a:off x="5700898"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8" name="Line 200">
              <a:extLst>
                <a:ext uri="{FF2B5EF4-FFF2-40B4-BE49-F238E27FC236}">
                  <a16:creationId xmlns:a16="http://schemas.microsoft.com/office/drawing/2014/main" xmlns="" id="{5A208499-47E1-4BF3-8DA4-5C7A4FD1B064}"/>
                </a:ext>
              </a:extLst>
            </p:cNvPr>
            <p:cNvSpPr>
              <a:spLocks noChangeShapeType="1"/>
            </p:cNvSpPr>
            <p:nvPr/>
          </p:nvSpPr>
          <p:spPr bwMode="auto">
            <a:xfrm flipH="1">
              <a:off x="5676882" y="2862221"/>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9" name="Line 201">
              <a:extLst>
                <a:ext uri="{FF2B5EF4-FFF2-40B4-BE49-F238E27FC236}">
                  <a16:creationId xmlns:a16="http://schemas.microsoft.com/office/drawing/2014/main" xmlns="" id="{AF62BD09-7557-45FE-93A9-4B048045DE0C}"/>
                </a:ext>
              </a:extLst>
            </p:cNvPr>
            <p:cNvSpPr>
              <a:spLocks noChangeShapeType="1"/>
            </p:cNvSpPr>
            <p:nvPr/>
          </p:nvSpPr>
          <p:spPr bwMode="auto">
            <a:xfrm>
              <a:off x="5711191"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0" name="Line 202">
              <a:extLst>
                <a:ext uri="{FF2B5EF4-FFF2-40B4-BE49-F238E27FC236}">
                  <a16:creationId xmlns:a16="http://schemas.microsoft.com/office/drawing/2014/main" xmlns="" id="{F767B299-2CEC-4873-82DD-D5630609E747}"/>
                </a:ext>
              </a:extLst>
            </p:cNvPr>
            <p:cNvSpPr>
              <a:spLocks noChangeShapeType="1"/>
            </p:cNvSpPr>
            <p:nvPr/>
          </p:nvSpPr>
          <p:spPr bwMode="auto">
            <a:xfrm flipH="1">
              <a:off x="5687175" y="2862221"/>
              <a:ext cx="49176"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1" name="Line 203">
              <a:extLst>
                <a:ext uri="{FF2B5EF4-FFF2-40B4-BE49-F238E27FC236}">
                  <a16:creationId xmlns:a16="http://schemas.microsoft.com/office/drawing/2014/main" xmlns="" id="{B71476F8-8B53-482C-A07A-9A5A84CA229D}"/>
                </a:ext>
              </a:extLst>
            </p:cNvPr>
            <p:cNvSpPr>
              <a:spLocks noChangeShapeType="1"/>
            </p:cNvSpPr>
            <p:nvPr/>
          </p:nvSpPr>
          <p:spPr bwMode="auto">
            <a:xfrm>
              <a:off x="5727202"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2" name="Line 204">
              <a:extLst>
                <a:ext uri="{FF2B5EF4-FFF2-40B4-BE49-F238E27FC236}">
                  <a16:creationId xmlns:a16="http://schemas.microsoft.com/office/drawing/2014/main" xmlns="" id="{BB476049-402D-4B1D-B485-1C3B00A3F3DB}"/>
                </a:ext>
              </a:extLst>
            </p:cNvPr>
            <p:cNvSpPr>
              <a:spLocks noChangeShapeType="1"/>
            </p:cNvSpPr>
            <p:nvPr/>
          </p:nvSpPr>
          <p:spPr bwMode="auto">
            <a:xfrm flipH="1">
              <a:off x="5700898"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Line 206">
              <a:extLst>
                <a:ext uri="{FF2B5EF4-FFF2-40B4-BE49-F238E27FC236}">
                  <a16:creationId xmlns:a16="http://schemas.microsoft.com/office/drawing/2014/main" xmlns="" id="{056EFCCD-54DF-45E7-B205-A50D9878465E}"/>
                </a:ext>
              </a:extLst>
            </p:cNvPr>
            <p:cNvSpPr>
              <a:spLocks noChangeShapeType="1"/>
            </p:cNvSpPr>
            <p:nvPr/>
          </p:nvSpPr>
          <p:spPr bwMode="auto">
            <a:xfrm>
              <a:off x="5492758"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0" name="Line 207">
              <a:extLst>
                <a:ext uri="{FF2B5EF4-FFF2-40B4-BE49-F238E27FC236}">
                  <a16:creationId xmlns:a16="http://schemas.microsoft.com/office/drawing/2014/main" xmlns="" id="{8DA364EC-AF3E-4420-85B8-C3570CFC4879}"/>
                </a:ext>
              </a:extLst>
            </p:cNvPr>
            <p:cNvSpPr>
              <a:spLocks noChangeShapeType="1"/>
            </p:cNvSpPr>
            <p:nvPr/>
          </p:nvSpPr>
          <p:spPr bwMode="auto">
            <a:xfrm flipH="1">
              <a:off x="5468741" y="2862221"/>
              <a:ext cx="49176"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1" name="Line 208">
              <a:extLst>
                <a:ext uri="{FF2B5EF4-FFF2-40B4-BE49-F238E27FC236}">
                  <a16:creationId xmlns:a16="http://schemas.microsoft.com/office/drawing/2014/main" xmlns="" id="{A7DCFF8C-856F-4B44-88D3-D12DF1326A0F}"/>
                </a:ext>
              </a:extLst>
            </p:cNvPr>
            <p:cNvSpPr>
              <a:spLocks noChangeShapeType="1"/>
            </p:cNvSpPr>
            <p:nvPr/>
          </p:nvSpPr>
          <p:spPr bwMode="auto">
            <a:xfrm>
              <a:off x="5420709"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2" name="Line 209">
              <a:extLst>
                <a:ext uri="{FF2B5EF4-FFF2-40B4-BE49-F238E27FC236}">
                  <a16:creationId xmlns:a16="http://schemas.microsoft.com/office/drawing/2014/main" xmlns="" id="{0BEC18D5-7C00-4F03-8243-1288F685FBED}"/>
                </a:ext>
              </a:extLst>
            </p:cNvPr>
            <p:cNvSpPr>
              <a:spLocks noChangeShapeType="1"/>
            </p:cNvSpPr>
            <p:nvPr/>
          </p:nvSpPr>
          <p:spPr bwMode="auto">
            <a:xfrm flipH="1">
              <a:off x="5393262"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3" name="Line 210">
              <a:extLst>
                <a:ext uri="{FF2B5EF4-FFF2-40B4-BE49-F238E27FC236}">
                  <a16:creationId xmlns:a16="http://schemas.microsoft.com/office/drawing/2014/main" xmlns="" id="{A791575B-1964-40CC-86E7-15A3EADE1362}"/>
                </a:ext>
              </a:extLst>
            </p:cNvPr>
            <p:cNvSpPr>
              <a:spLocks noChangeShapeType="1"/>
            </p:cNvSpPr>
            <p:nvPr/>
          </p:nvSpPr>
          <p:spPr bwMode="auto">
            <a:xfrm>
              <a:off x="5404698"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4" name="Line 211">
              <a:extLst>
                <a:ext uri="{FF2B5EF4-FFF2-40B4-BE49-F238E27FC236}">
                  <a16:creationId xmlns:a16="http://schemas.microsoft.com/office/drawing/2014/main" xmlns="" id="{8F82606A-E474-449A-BC9B-D4096C870FFA}"/>
                </a:ext>
              </a:extLst>
            </p:cNvPr>
            <p:cNvSpPr>
              <a:spLocks noChangeShapeType="1"/>
            </p:cNvSpPr>
            <p:nvPr/>
          </p:nvSpPr>
          <p:spPr bwMode="auto">
            <a:xfrm flipH="1">
              <a:off x="5377251"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5" name="Line 212">
              <a:extLst>
                <a:ext uri="{FF2B5EF4-FFF2-40B4-BE49-F238E27FC236}">
                  <a16:creationId xmlns:a16="http://schemas.microsoft.com/office/drawing/2014/main" xmlns="" id="{B0896C6C-CF1F-48BA-99F6-65451A2C9417}"/>
                </a:ext>
              </a:extLst>
            </p:cNvPr>
            <p:cNvSpPr>
              <a:spLocks noChangeShapeType="1"/>
            </p:cNvSpPr>
            <p:nvPr/>
          </p:nvSpPr>
          <p:spPr bwMode="auto">
            <a:xfrm>
              <a:off x="5248021"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6" name="Line 213">
              <a:extLst>
                <a:ext uri="{FF2B5EF4-FFF2-40B4-BE49-F238E27FC236}">
                  <a16:creationId xmlns:a16="http://schemas.microsoft.com/office/drawing/2014/main" xmlns="" id="{052ECBCB-34F0-411C-9F16-078911744863}"/>
                </a:ext>
              </a:extLst>
            </p:cNvPr>
            <p:cNvSpPr>
              <a:spLocks noChangeShapeType="1"/>
            </p:cNvSpPr>
            <p:nvPr/>
          </p:nvSpPr>
          <p:spPr bwMode="auto">
            <a:xfrm flipH="1">
              <a:off x="5224004" y="2862221"/>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7" name="Line 214">
              <a:extLst>
                <a:ext uri="{FF2B5EF4-FFF2-40B4-BE49-F238E27FC236}">
                  <a16:creationId xmlns:a16="http://schemas.microsoft.com/office/drawing/2014/main" xmlns="" id="{F2E2A7CC-CD58-444E-9DF4-9AFDF1679302}"/>
                </a:ext>
              </a:extLst>
            </p:cNvPr>
            <p:cNvSpPr>
              <a:spLocks noChangeShapeType="1"/>
            </p:cNvSpPr>
            <p:nvPr/>
          </p:nvSpPr>
          <p:spPr bwMode="auto">
            <a:xfrm>
              <a:off x="5188552"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8" name="Line 215">
              <a:extLst>
                <a:ext uri="{FF2B5EF4-FFF2-40B4-BE49-F238E27FC236}">
                  <a16:creationId xmlns:a16="http://schemas.microsoft.com/office/drawing/2014/main" xmlns="" id="{B240BAEA-5CBC-4337-B876-E5B65BBC3830}"/>
                </a:ext>
              </a:extLst>
            </p:cNvPr>
            <p:cNvSpPr>
              <a:spLocks noChangeShapeType="1"/>
            </p:cNvSpPr>
            <p:nvPr/>
          </p:nvSpPr>
          <p:spPr bwMode="auto">
            <a:xfrm flipH="1">
              <a:off x="5164536"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9" name="Line 216">
              <a:extLst>
                <a:ext uri="{FF2B5EF4-FFF2-40B4-BE49-F238E27FC236}">
                  <a16:creationId xmlns:a16="http://schemas.microsoft.com/office/drawing/2014/main" xmlns="" id="{F8B21D76-E49A-43FB-B85C-74199B89543F}"/>
                </a:ext>
              </a:extLst>
            </p:cNvPr>
            <p:cNvSpPr>
              <a:spLocks noChangeShapeType="1"/>
            </p:cNvSpPr>
            <p:nvPr/>
          </p:nvSpPr>
          <p:spPr bwMode="auto">
            <a:xfrm>
              <a:off x="5148525"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0" name="Line 217">
              <a:extLst>
                <a:ext uri="{FF2B5EF4-FFF2-40B4-BE49-F238E27FC236}">
                  <a16:creationId xmlns:a16="http://schemas.microsoft.com/office/drawing/2014/main" xmlns="" id="{36D07B5C-D59C-4105-A6A4-3EB433A1DFE7}"/>
                </a:ext>
              </a:extLst>
            </p:cNvPr>
            <p:cNvSpPr>
              <a:spLocks noChangeShapeType="1"/>
            </p:cNvSpPr>
            <p:nvPr/>
          </p:nvSpPr>
          <p:spPr bwMode="auto">
            <a:xfrm flipH="1">
              <a:off x="5121078"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1" name="Line 218">
              <a:extLst>
                <a:ext uri="{FF2B5EF4-FFF2-40B4-BE49-F238E27FC236}">
                  <a16:creationId xmlns:a16="http://schemas.microsoft.com/office/drawing/2014/main" xmlns="" id="{50B4E4FA-C5FE-408F-9B58-95308F55196D}"/>
                </a:ext>
              </a:extLst>
            </p:cNvPr>
            <p:cNvSpPr>
              <a:spLocks noChangeShapeType="1"/>
            </p:cNvSpPr>
            <p:nvPr/>
          </p:nvSpPr>
          <p:spPr bwMode="auto">
            <a:xfrm>
              <a:off x="5118790"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2" name="Line 219">
              <a:extLst>
                <a:ext uri="{FF2B5EF4-FFF2-40B4-BE49-F238E27FC236}">
                  <a16:creationId xmlns:a16="http://schemas.microsoft.com/office/drawing/2014/main" xmlns="" id="{6D253570-D725-478B-AD0E-AAD2F1B975B1}"/>
                </a:ext>
              </a:extLst>
            </p:cNvPr>
            <p:cNvSpPr>
              <a:spLocks noChangeShapeType="1"/>
            </p:cNvSpPr>
            <p:nvPr/>
          </p:nvSpPr>
          <p:spPr bwMode="auto">
            <a:xfrm flipH="1">
              <a:off x="5093631"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3" name="Line 220">
              <a:extLst>
                <a:ext uri="{FF2B5EF4-FFF2-40B4-BE49-F238E27FC236}">
                  <a16:creationId xmlns:a16="http://schemas.microsoft.com/office/drawing/2014/main" xmlns="" id="{CF0A45E4-7708-4270-8C37-EA16EF4DD610}"/>
                </a:ext>
              </a:extLst>
            </p:cNvPr>
            <p:cNvSpPr>
              <a:spLocks noChangeShapeType="1"/>
            </p:cNvSpPr>
            <p:nvPr/>
          </p:nvSpPr>
          <p:spPr bwMode="auto">
            <a:xfrm>
              <a:off x="5093631"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 name="Line 221">
              <a:extLst>
                <a:ext uri="{FF2B5EF4-FFF2-40B4-BE49-F238E27FC236}">
                  <a16:creationId xmlns:a16="http://schemas.microsoft.com/office/drawing/2014/main" xmlns="" id="{0A4A3940-067E-45DE-B830-FBF02964B433}"/>
                </a:ext>
              </a:extLst>
            </p:cNvPr>
            <p:cNvSpPr>
              <a:spLocks noChangeShapeType="1"/>
            </p:cNvSpPr>
            <p:nvPr/>
          </p:nvSpPr>
          <p:spPr bwMode="auto">
            <a:xfrm flipH="1">
              <a:off x="5067327"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 name="Line 222">
              <a:extLst>
                <a:ext uri="{FF2B5EF4-FFF2-40B4-BE49-F238E27FC236}">
                  <a16:creationId xmlns:a16="http://schemas.microsoft.com/office/drawing/2014/main" xmlns="" id="{4D1F4C54-52EF-4772-A4BB-A8E8D4E8C843}"/>
                </a:ext>
              </a:extLst>
            </p:cNvPr>
            <p:cNvSpPr>
              <a:spLocks noChangeShapeType="1"/>
            </p:cNvSpPr>
            <p:nvPr/>
          </p:nvSpPr>
          <p:spPr bwMode="auto">
            <a:xfrm>
              <a:off x="5085625"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 name="Line 223">
              <a:extLst>
                <a:ext uri="{FF2B5EF4-FFF2-40B4-BE49-F238E27FC236}">
                  <a16:creationId xmlns:a16="http://schemas.microsoft.com/office/drawing/2014/main" xmlns="" id="{CEF0A427-17A9-4720-A5B4-F87282D2CE5D}"/>
                </a:ext>
              </a:extLst>
            </p:cNvPr>
            <p:cNvSpPr>
              <a:spLocks noChangeShapeType="1"/>
            </p:cNvSpPr>
            <p:nvPr/>
          </p:nvSpPr>
          <p:spPr bwMode="auto">
            <a:xfrm flipH="1">
              <a:off x="5061609"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Line 224">
              <a:extLst>
                <a:ext uri="{FF2B5EF4-FFF2-40B4-BE49-F238E27FC236}">
                  <a16:creationId xmlns:a16="http://schemas.microsoft.com/office/drawing/2014/main" xmlns="" id="{60225306-2FCD-477E-872E-2A58F34AF221}"/>
                </a:ext>
              </a:extLst>
            </p:cNvPr>
            <p:cNvSpPr>
              <a:spLocks noChangeShapeType="1"/>
            </p:cNvSpPr>
            <p:nvPr/>
          </p:nvSpPr>
          <p:spPr bwMode="auto">
            <a:xfrm>
              <a:off x="5027300"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Line 225">
              <a:extLst>
                <a:ext uri="{FF2B5EF4-FFF2-40B4-BE49-F238E27FC236}">
                  <a16:creationId xmlns:a16="http://schemas.microsoft.com/office/drawing/2014/main" xmlns="" id="{25E52D3B-FD86-4AF2-9AD4-CDEB22D5CF71}"/>
                </a:ext>
              </a:extLst>
            </p:cNvPr>
            <p:cNvSpPr>
              <a:spLocks noChangeShapeType="1"/>
            </p:cNvSpPr>
            <p:nvPr/>
          </p:nvSpPr>
          <p:spPr bwMode="auto">
            <a:xfrm flipH="1">
              <a:off x="5002140"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Line 226">
              <a:extLst>
                <a:ext uri="{FF2B5EF4-FFF2-40B4-BE49-F238E27FC236}">
                  <a16:creationId xmlns:a16="http://schemas.microsoft.com/office/drawing/2014/main" xmlns="" id="{126330F4-C6CA-412B-996A-D5EB46834A7D}"/>
                </a:ext>
              </a:extLst>
            </p:cNvPr>
            <p:cNvSpPr>
              <a:spLocks noChangeShapeType="1"/>
            </p:cNvSpPr>
            <p:nvPr/>
          </p:nvSpPr>
          <p:spPr bwMode="auto">
            <a:xfrm>
              <a:off x="5047885"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Line 227">
              <a:extLst>
                <a:ext uri="{FF2B5EF4-FFF2-40B4-BE49-F238E27FC236}">
                  <a16:creationId xmlns:a16="http://schemas.microsoft.com/office/drawing/2014/main" xmlns="" id="{29E7BDF3-5669-4892-811F-C2A426C46DCC}"/>
                </a:ext>
              </a:extLst>
            </p:cNvPr>
            <p:cNvSpPr>
              <a:spLocks noChangeShapeType="1"/>
            </p:cNvSpPr>
            <p:nvPr/>
          </p:nvSpPr>
          <p:spPr bwMode="auto">
            <a:xfrm flipH="1">
              <a:off x="5023869" y="2840492"/>
              <a:ext cx="49176"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Line 228">
              <a:extLst>
                <a:ext uri="{FF2B5EF4-FFF2-40B4-BE49-F238E27FC236}">
                  <a16:creationId xmlns:a16="http://schemas.microsoft.com/office/drawing/2014/main" xmlns="" id="{AFE27A9B-1C8C-4046-96C8-DF9A9A2CA683}"/>
                </a:ext>
              </a:extLst>
            </p:cNvPr>
            <p:cNvSpPr>
              <a:spLocks noChangeShapeType="1"/>
            </p:cNvSpPr>
            <p:nvPr/>
          </p:nvSpPr>
          <p:spPr bwMode="auto">
            <a:xfrm>
              <a:off x="5061609"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Line 229">
              <a:extLst>
                <a:ext uri="{FF2B5EF4-FFF2-40B4-BE49-F238E27FC236}">
                  <a16:creationId xmlns:a16="http://schemas.microsoft.com/office/drawing/2014/main" xmlns="" id="{A24F61C7-06D5-44F1-B0AF-83F6D7B05BBA}"/>
                </a:ext>
              </a:extLst>
            </p:cNvPr>
            <p:cNvSpPr>
              <a:spLocks noChangeShapeType="1"/>
            </p:cNvSpPr>
            <p:nvPr/>
          </p:nvSpPr>
          <p:spPr bwMode="auto">
            <a:xfrm flipH="1">
              <a:off x="5037593"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Line 230">
              <a:extLst>
                <a:ext uri="{FF2B5EF4-FFF2-40B4-BE49-F238E27FC236}">
                  <a16:creationId xmlns:a16="http://schemas.microsoft.com/office/drawing/2014/main" xmlns="" id="{D44DE662-A36A-4557-B577-04166370DC28}"/>
                </a:ext>
              </a:extLst>
            </p:cNvPr>
            <p:cNvSpPr>
              <a:spLocks noChangeShapeType="1"/>
            </p:cNvSpPr>
            <p:nvPr/>
          </p:nvSpPr>
          <p:spPr bwMode="auto">
            <a:xfrm>
              <a:off x="4964400"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Line 231">
              <a:extLst>
                <a:ext uri="{FF2B5EF4-FFF2-40B4-BE49-F238E27FC236}">
                  <a16:creationId xmlns:a16="http://schemas.microsoft.com/office/drawing/2014/main" xmlns="" id="{140B593A-6FDE-4A9E-8822-B2ACF3C1139D}"/>
                </a:ext>
              </a:extLst>
            </p:cNvPr>
            <p:cNvSpPr>
              <a:spLocks noChangeShapeType="1"/>
            </p:cNvSpPr>
            <p:nvPr/>
          </p:nvSpPr>
          <p:spPr bwMode="auto">
            <a:xfrm flipH="1">
              <a:off x="4938097"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Line 232">
              <a:extLst>
                <a:ext uri="{FF2B5EF4-FFF2-40B4-BE49-F238E27FC236}">
                  <a16:creationId xmlns:a16="http://schemas.microsoft.com/office/drawing/2014/main" xmlns="" id="{5E06961B-5990-46C3-8D7A-1A59F771B7A2}"/>
                </a:ext>
              </a:extLst>
            </p:cNvPr>
            <p:cNvSpPr>
              <a:spLocks noChangeShapeType="1"/>
            </p:cNvSpPr>
            <p:nvPr/>
          </p:nvSpPr>
          <p:spPr bwMode="auto">
            <a:xfrm>
              <a:off x="4884346"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Line 233">
              <a:extLst>
                <a:ext uri="{FF2B5EF4-FFF2-40B4-BE49-F238E27FC236}">
                  <a16:creationId xmlns:a16="http://schemas.microsoft.com/office/drawing/2014/main" xmlns="" id="{389A8B35-6487-4751-A743-AB22082FF392}"/>
                </a:ext>
              </a:extLst>
            </p:cNvPr>
            <p:cNvSpPr>
              <a:spLocks noChangeShapeType="1"/>
            </p:cNvSpPr>
            <p:nvPr/>
          </p:nvSpPr>
          <p:spPr bwMode="auto">
            <a:xfrm flipH="1">
              <a:off x="4859186" y="2840492"/>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Line 234">
              <a:extLst>
                <a:ext uri="{FF2B5EF4-FFF2-40B4-BE49-F238E27FC236}">
                  <a16:creationId xmlns:a16="http://schemas.microsoft.com/office/drawing/2014/main" xmlns="" id="{609D7AB0-4195-4FF9-A208-613F0D6F2D10}"/>
                </a:ext>
              </a:extLst>
            </p:cNvPr>
            <p:cNvSpPr>
              <a:spLocks noChangeShapeType="1"/>
            </p:cNvSpPr>
            <p:nvPr/>
          </p:nvSpPr>
          <p:spPr bwMode="auto">
            <a:xfrm>
              <a:off x="4646471"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Line 235">
              <a:extLst>
                <a:ext uri="{FF2B5EF4-FFF2-40B4-BE49-F238E27FC236}">
                  <a16:creationId xmlns:a16="http://schemas.microsoft.com/office/drawing/2014/main" xmlns="" id="{36947A99-19AE-4D0F-B8C9-A2C87BC6548D}"/>
                </a:ext>
              </a:extLst>
            </p:cNvPr>
            <p:cNvSpPr>
              <a:spLocks noChangeShapeType="1"/>
            </p:cNvSpPr>
            <p:nvPr/>
          </p:nvSpPr>
          <p:spPr bwMode="auto">
            <a:xfrm flipH="1">
              <a:off x="4622455" y="2823338"/>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Line 236">
              <a:extLst>
                <a:ext uri="{FF2B5EF4-FFF2-40B4-BE49-F238E27FC236}">
                  <a16:creationId xmlns:a16="http://schemas.microsoft.com/office/drawing/2014/main" xmlns="" id="{812FC488-96CB-4B6A-BB12-FFC402E64C34}"/>
                </a:ext>
              </a:extLst>
            </p:cNvPr>
            <p:cNvSpPr>
              <a:spLocks noChangeShapeType="1"/>
            </p:cNvSpPr>
            <p:nvPr/>
          </p:nvSpPr>
          <p:spPr bwMode="auto">
            <a:xfrm>
              <a:off x="4511523"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Line 237">
              <a:extLst>
                <a:ext uri="{FF2B5EF4-FFF2-40B4-BE49-F238E27FC236}">
                  <a16:creationId xmlns:a16="http://schemas.microsoft.com/office/drawing/2014/main" xmlns="" id="{C89AE182-1489-4E51-BE79-7440FF0BA59F}"/>
                </a:ext>
              </a:extLst>
            </p:cNvPr>
            <p:cNvSpPr>
              <a:spLocks noChangeShapeType="1"/>
            </p:cNvSpPr>
            <p:nvPr/>
          </p:nvSpPr>
          <p:spPr bwMode="auto">
            <a:xfrm flipH="1">
              <a:off x="4487507" y="2823338"/>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Line 238">
              <a:extLst>
                <a:ext uri="{FF2B5EF4-FFF2-40B4-BE49-F238E27FC236}">
                  <a16:creationId xmlns:a16="http://schemas.microsoft.com/office/drawing/2014/main" xmlns="" id="{9B783878-F3C6-4169-810D-55501F953515}"/>
                </a:ext>
              </a:extLst>
            </p:cNvPr>
            <p:cNvSpPr>
              <a:spLocks noChangeShapeType="1"/>
            </p:cNvSpPr>
            <p:nvPr/>
          </p:nvSpPr>
          <p:spPr bwMode="auto">
            <a:xfrm>
              <a:off x="4225615"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Line 239">
              <a:extLst>
                <a:ext uri="{FF2B5EF4-FFF2-40B4-BE49-F238E27FC236}">
                  <a16:creationId xmlns:a16="http://schemas.microsoft.com/office/drawing/2014/main" xmlns="" id="{190B9C40-34F6-41A9-8B0C-166D46309BD4}"/>
                </a:ext>
              </a:extLst>
            </p:cNvPr>
            <p:cNvSpPr>
              <a:spLocks noChangeShapeType="1"/>
            </p:cNvSpPr>
            <p:nvPr/>
          </p:nvSpPr>
          <p:spPr bwMode="auto">
            <a:xfrm flipH="1">
              <a:off x="4201599" y="2823338"/>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Line 240">
              <a:extLst>
                <a:ext uri="{FF2B5EF4-FFF2-40B4-BE49-F238E27FC236}">
                  <a16:creationId xmlns:a16="http://schemas.microsoft.com/office/drawing/2014/main" xmlns="" id="{33E49D9D-0A48-48BB-84FF-78763A6F567D}"/>
                </a:ext>
              </a:extLst>
            </p:cNvPr>
            <p:cNvSpPr>
              <a:spLocks noChangeShapeType="1"/>
            </p:cNvSpPr>
            <p:nvPr/>
          </p:nvSpPr>
          <p:spPr bwMode="auto">
            <a:xfrm>
              <a:off x="4237051"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Line 241">
              <a:extLst>
                <a:ext uri="{FF2B5EF4-FFF2-40B4-BE49-F238E27FC236}">
                  <a16:creationId xmlns:a16="http://schemas.microsoft.com/office/drawing/2014/main" xmlns="" id="{24C1F19F-7987-47E3-825A-2A9715631429}"/>
                </a:ext>
              </a:extLst>
            </p:cNvPr>
            <p:cNvSpPr>
              <a:spLocks noChangeShapeType="1"/>
            </p:cNvSpPr>
            <p:nvPr/>
          </p:nvSpPr>
          <p:spPr bwMode="auto">
            <a:xfrm flipH="1">
              <a:off x="4209604" y="2823338"/>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Line 242">
              <a:extLst>
                <a:ext uri="{FF2B5EF4-FFF2-40B4-BE49-F238E27FC236}">
                  <a16:creationId xmlns:a16="http://schemas.microsoft.com/office/drawing/2014/main" xmlns="" id="{3BDDCCC2-AA30-4C1F-952F-99013D869FAA}"/>
                </a:ext>
              </a:extLst>
            </p:cNvPr>
            <p:cNvSpPr>
              <a:spLocks noChangeShapeType="1"/>
            </p:cNvSpPr>
            <p:nvPr/>
          </p:nvSpPr>
          <p:spPr bwMode="auto">
            <a:xfrm>
              <a:off x="4269073"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Line 243">
              <a:extLst>
                <a:ext uri="{FF2B5EF4-FFF2-40B4-BE49-F238E27FC236}">
                  <a16:creationId xmlns:a16="http://schemas.microsoft.com/office/drawing/2014/main" xmlns="" id="{583041E8-A2F6-4DFA-A8CD-8B7F68E21BCE}"/>
                </a:ext>
              </a:extLst>
            </p:cNvPr>
            <p:cNvSpPr>
              <a:spLocks noChangeShapeType="1"/>
            </p:cNvSpPr>
            <p:nvPr/>
          </p:nvSpPr>
          <p:spPr bwMode="auto">
            <a:xfrm flipH="1">
              <a:off x="4245057" y="2823338"/>
              <a:ext cx="48032"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Line 244">
              <a:extLst>
                <a:ext uri="{FF2B5EF4-FFF2-40B4-BE49-F238E27FC236}">
                  <a16:creationId xmlns:a16="http://schemas.microsoft.com/office/drawing/2014/main" xmlns="" id="{A6E95CD2-782E-4237-9686-73C1EB4795E3}"/>
                </a:ext>
              </a:extLst>
            </p:cNvPr>
            <p:cNvSpPr>
              <a:spLocks noChangeShapeType="1"/>
            </p:cNvSpPr>
            <p:nvPr/>
          </p:nvSpPr>
          <p:spPr bwMode="auto">
            <a:xfrm>
              <a:off x="4282797"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Line 245">
              <a:extLst>
                <a:ext uri="{FF2B5EF4-FFF2-40B4-BE49-F238E27FC236}">
                  <a16:creationId xmlns:a16="http://schemas.microsoft.com/office/drawing/2014/main" xmlns="" id="{F666B770-7AF4-420A-892D-DADB81FF7DB3}"/>
                </a:ext>
              </a:extLst>
            </p:cNvPr>
            <p:cNvSpPr>
              <a:spLocks noChangeShapeType="1"/>
            </p:cNvSpPr>
            <p:nvPr/>
          </p:nvSpPr>
          <p:spPr bwMode="auto">
            <a:xfrm flipH="1">
              <a:off x="4258780" y="2823338"/>
              <a:ext cx="48032"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Line 246">
              <a:extLst>
                <a:ext uri="{FF2B5EF4-FFF2-40B4-BE49-F238E27FC236}">
                  <a16:creationId xmlns:a16="http://schemas.microsoft.com/office/drawing/2014/main" xmlns="" id="{5012E174-5064-450E-9F20-2ED5115443F1}"/>
                </a:ext>
              </a:extLst>
            </p:cNvPr>
            <p:cNvSpPr>
              <a:spLocks noChangeShapeType="1"/>
            </p:cNvSpPr>
            <p:nvPr/>
          </p:nvSpPr>
          <p:spPr bwMode="auto">
            <a:xfrm>
              <a:off x="4062076"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Line 247">
              <a:extLst>
                <a:ext uri="{FF2B5EF4-FFF2-40B4-BE49-F238E27FC236}">
                  <a16:creationId xmlns:a16="http://schemas.microsoft.com/office/drawing/2014/main" xmlns="" id="{60213465-E8B9-48E9-B064-DE8B48CDE0B8}"/>
                </a:ext>
              </a:extLst>
            </p:cNvPr>
            <p:cNvSpPr>
              <a:spLocks noChangeShapeType="1"/>
            </p:cNvSpPr>
            <p:nvPr/>
          </p:nvSpPr>
          <p:spPr bwMode="auto">
            <a:xfrm flipH="1">
              <a:off x="4034629" y="2823338"/>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Line 248">
              <a:extLst>
                <a:ext uri="{FF2B5EF4-FFF2-40B4-BE49-F238E27FC236}">
                  <a16:creationId xmlns:a16="http://schemas.microsoft.com/office/drawing/2014/main" xmlns="" id="{BB0E26E8-CDF7-4392-8A09-EC6E015BB30B}"/>
                </a:ext>
              </a:extLst>
            </p:cNvPr>
            <p:cNvSpPr>
              <a:spLocks noChangeShapeType="1"/>
            </p:cNvSpPr>
            <p:nvPr/>
          </p:nvSpPr>
          <p:spPr bwMode="auto">
            <a:xfrm>
              <a:off x="4074656" y="279932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Line 249">
              <a:extLst>
                <a:ext uri="{FF2B5EF4-FFF2-40B4-BE49-F238E27FC236}">
                  <a16:creationId xmlns:a16="http://schemas.microsoft.com/office/drawing/2014/main" xmlns="" id="{20084A8D-D47D-4446-BD61-3592D7F713F5}"/>
                </a:ext>
              </a:extLst>
            </p:cNvPr>
            <p:cNvSpPr>
              <a:spLocks noChangeShapeType="1"/>
            </p:cNvSpPr>
            <p:nvPr/>
          </p:nvSpPr>
          <p:spPr bwMode="auto">
            <a:xfrm flipH="1">
              <a:off x="4048352" y="2823338"/>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Line 250">
              <a:extLst>
                <a:ext uri="{FF2B5EF4-FFF2-40B4-BE49-F238E27FC236}">
                  <a16:creationId xmlns:a16="http://schemas.microsoft.com/office/drawing/2014/main" xmlns="" id="{E9DA764A-8DBD-4A01-AF5A-E6C13C7A40BC}"/>
                </a:ext>
              </a:extLst>
            </p:cNvPr>
            <p:cNvSpPr>
              <a:spLocks noChangeShapeType="1"/>
            </p:cNvSpPr>
            <p:nvPr/>
          </p:nvSpPr>
          <p:spPr bwMode="auto">
            <a:xfrm>
              <a:off x="3792179" y="2783311"/>
              <a:ext cx="0" cy="49176"/>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Line 251">
              <a:extLst>
                <a:ext uri="{FF2B5EF4-FFF2-40B4-BE49-F238E27FC236}">
                  <a16:creationId xmlns:a16="http://schemas.microsoft.com/office/drawing/2014/main" xmlns="" id="{93901382-D314-4C3B-882D-2B7E02BA229E}"/>
                </a:ext>
              </a:extLst>
            </p:cNvPr>
            <p:cNvSpPr>
              <a:spLocks noChangeShapeType="1"/>
            </p:cNvSpPr>
            <p:nvPr/>
          </p:nvSpPr>
          <p:spPr bwMode="auto">
            <a:xfrm flipH="1">
              <a:off x="3768163" y="2807327"/>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Line 252">
              <a:extLst>
                <a:ext uri="{FF2B5EF4-FFF2-40B4-BE49-F238E27FC236}">
                  <a16:creationId xmlns:a16="http://schemas.microsoft.com/office/drawing/2014/main" xmlns="" id="{6E3DBA4D-0569-41A2-8E96-E9A20B7D6D76}"/>
                </a:ext>
              </a:extLst>
            </p:cNvPr>
            <p:cNvSpPr>
              <a:spLocks noChangeShapeType="1"/>
            </p:cNvSpPr>
            <p:nvPr/>
          </p:nvSpPr>
          <p:spPr bwMode="auto">
            <a:xfrm>
              <a:off x="3670954" y="2753576"/>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Line 253">
              <a:extLst>
                <a:ext uri="{FF2B5EF4-FFF2-40B4-BE49-F238E27FC236}">
                  <a16:creationId xmlns:a16="http://schemas.microsoft.com/office/drawing/2014/main" xmlns="" id="{439DE5A8-9E14-44C0-8E1A-81364E922144}"/>
                </a:ext>
              </a:extLst>
            </p:cNvPr>
            <p:cNvSpPr>
              <a:spLocks noChangeShapeType="1"/>
            </p:cNvSpPr>
            <p:nvPr/>
          </p:nvSpPr>
          <p:spPr bwMode="auto">
            <a:xfrm flipH="1">
              <a:off x="3646938" y="2777592"/>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Line 254">
              <a:extLst>
                <a:ext uri="{FF2B5EF4-FFF2-40B4-BE49-F238E27FC236}">
                  <a16:creationId xmlns:a16="http://schemas.microsoft.com/office/drawing/2014/main" xmlns="" id="{6E34FAC0-B4F4-44AD-BF42-B77E7E892CE3}"/>
                </a:ext>
              </a:extLst>
            </p:cNvPr>
            <p:cNvSpPr>
              <a:spLocks noChangeShapeType="1"/>
            </p:cNvSpPr>
            <p:nvPr/>
          </p:nvSpPr>
          <p:spPr bwMode="auto">
            <a:xfrm>
              <a:off x="4922086" y="2813045"/>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Line 255">
              <a:extLst>
                <a:ext uri="{FF2B5EF4-FFF2-40B4-BE49-F238E27FC236}">
                  <a16:creationId xmlns:a16="http://schemas.microsoft.com/office/drawing/2014/main" xmlns="" id="{2AC7C4E2-C4BE-47F8-95C2-146D796CD8E0}"/>
                </a:ext>
              </a:extLst>
            </p:cNvPr>
            <p:cNvSpPr>
              <a:spLocks noChangeShapeType="1"/>
            </p:cNvSpPr>
            <p:nvPr/>
          </p:nvSpPr>
          <p:spPr bwMode="auto">
            <a:xfrm flipH="1">
              <a:off x="4896926" y="2840492"/>
              <a:ext cx="49176"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9" name="Line 256">
              <a:extLst>
                <a:ext uri="{FF2B5EF4-FFF2-40B4-BE49-F238E27FC236}">
                  <a16:creationId xmlns:a16="http://schemas.microsoft.com/office/drawing/2014/main" xmlns="" id="{1775449A-2374-4628-9EEC-87FFEEA39FCC}"/>
                </a:ext>
              </a:extLst>
            </p:cNvPr>
            <p:cNvSpPr>
              <a:spLocks noChangeShapeType="1"/>
            </p:cNvSpPr>
            <p:nvPr/>
          </p:nvSpPr>
          <p:spPr bwMode="auto">
            <a:xfrm>
              <a:off x="5508768"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0" name="Line 257">
              <a:extLst>
                <a:ext uri="{FF2B5EF4-FFF2-40B4-BE49-F238E27FC236}">
                  <a16:creationId xmlns:a16="http://schemas.microsoft.com/office/drawing/2014/main" xmlns="" id="{71C4A06E-155F-4CA1-829C-63D72FCEE275}"/>
                </a:ext>
              </a:extLst>
            </p:cNvPr>
            <p:cNvSpPr>
              <a:spLocks noChangeShapeType="1"/>
            </p:cNvSpPr>
            <p:nvPr/>
          </p:nvSpPr>
          <p:spPr bwMode="auto">
            <a:xfrm flipH="1">
              <a:off x="5484752"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1" name="Line 258">
              <a:extLst>
                <a:ext uri="{FF2B5EF4-FFF2-40B4-BE49-F238E27FC236}">
                  <a16:creationId xmlns:a16="http://schemas.microsoft.com/office/drawing/2014/main" xmlns="" id="{A26D91E9-32D1-4E2F-AD4E-48B328EC1BAB}"/>
                </a:ext>
              </a:extLst>
            </p:cNvPr>
            <p:cNvSpPr>
              <a:spLocks noChangeShapeType="1"/>
            </p:cNvSpPr>
            <p:nvPr/>
          </p:nvSpPr>
          <p:spPr bwMode="auto">
            <a:xfrm>
              <a:off x="5609408"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2" name="Line 259">
              <a:extLst>
                <a:ext uri="{FF2B5EF4-FFF2-40B4-BE49-F238E27FC236}">
                  <a16:creationId xmlns:a16="http://schemas.microsoft.com/office/drawing/2014/main" xmlns="" id="{ED82B430-5916-4096-A530-42F4F9E8A48F}"/>
                </a:ext>
              </a:extLst>
            </p:cNvPr>
            <p:cNvSpPr>
              <a:spLocks noChangeShapeType="1"/>
            </p:cNvSpPr>
            <p:nvPr/>
          </p:nvSpPr>
          <p:spPr bwMode="auto">
            <a:xfrm flipH="1">
              <a:off x="5581961"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3" name="Line 260">
              <a:extLst>
                <a:ext uri="{FF2B5EF4-FFF2-40B4-BE49-F238E27FC236}">
                  <a16:creationId xmlns:a16="http://schemas.microsoft.com/office/drawing/2014/main" xmlns="" id="{A781E4A2-5FD6-441F-A8D1-8274CF107478}"/>
                </a:ext>
              </a:extLst>
            </p:cNvPr>
            <p:cNvSpPr>
              <a:spLocks noChangeShapeType="1"/>
            </p:cNvSpPr>
            <p:nvPr/>
          </p:nvSpPr>
          <p:spPr bwMode="auto">
            <a:xfrm>
              <a:off x="5986806"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4" name="Line 261">
              <a:extLst>
                <a:ext uri="{FF2B5EF4-FFF2-40B4-BE49-F238E27FC236}">
                  <a16:creationId xmlns:a16="http://schemas.microsoft.com/office/drawing/2014/main" xmlns="" id="{212FE06D-31A0-464B-8888-C303FFCFA13C}"/>
                </a:ext>
              </a:extLst>
            </p:cNvPr>
            <p:cNvSpPr>
              <a:spLocks noChangeShapeType="1"/>
            </p:cNvSpPr>
            <p:nvPr/>
          </p:nvSpPr>
          <p:spPr bwMode="auto">
            <a:xfrm flipH="1">
              <a:off x="5962790" y="2862221"/>
              <a:ext cx="50320"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5" name="Line 262">
              <a:extLst>
                <a:ext uri="{FF2B5EF4-FFF2-40B4-BE49-F238E27FC236}">
                  <a16:creationId xmlns:a16="http://schemas.microsoft.com/office/drawing/2014/main" xmlns="" id="{7E4AB264-6AB0-486F-BC0C-AA698E4BF6C6}"/>
                </a:ext>
              </a:extLst>
            </p:cNvPr>
            <p:cNvSpPr>
              <a:spLocks noChangeShapeType="1"/>
            </p:cNvSpPr>
            <p:nvPr/>
          </p:nvSpPr>
          <p:spPr bwMode="auto">
            <a:xfrm>
              <a:off x="6002817"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6" name="Line 263">
              <a:extLst>
                <a:ext uri="{FF2B5EF4-FFF2-40B4-BE49-F238E27FC236}">
                  <a16:creationId xmlns:a16="http://schemas.microsoft.com/office/drawing/2014/main" xmlns="" id="{8ACCC955-77A3-4659-B5DC-E308B4B64816}"/>
                </a:ext>
              </a:extLst>
            </p:cNvPr>
            <p:cNvSpPr>
              <a:spLocks noChangeShapeType="1"/>
            </p:cNvSpPr>
            <p:nvPr/>
          </p:nvSpPr>
          <p:spPr bwMode="auto">
            <a:xfrm flipH="1">
              <a:off x="5975370" y="2862221"/>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7" name="Line 264">
              <a:extLst>
                <a:ext uri="{FF2B5EF4-FFF2-40B4-BE49-F238E27FC236}">
                  <a16:creationId xmlns:a16="http://schemas.microsoft.com/office/drawing/2014/main" xmlns="" id="{4281A955-2FAC-40D8-96DA-200FF361F93B}"/>
                </a:ext>
              </a:extLst>
            </p:cNvPr>
            <p:cNvSpPr>
              <a:spLocks noChangeShapeType="1"/>
            </p:cNvSpPr>
            <p:nvPr/>
          </p:nvSpPr>
          <p:spPr bwMode="auto">
            <a:xfrm>
              <a:off x="6283006" y="2837061"/>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8" name="Line 265">
              <a:extLst>
                <a:ext uri="{FF2B5EF4-FFF2-40B4-BE49-F238E27FC236}">
                  <a16:creationId xmlns:a16="http://schemas.microsoft.com/office/drawing/2014/main" xmlns="" id="{58D6701A-1A3D-4092-B73C-11531657382C}"/>
                </a:ext>
              </a:extLst>
            </p:cNvPr>
            <p:cNvSpPr>
              <a:spLocks noChangeShapeType="1"/>
            </p:cNvSpPr>
            <p:nvPr/>
          </p:nvSpPr>
          <p:spPr bwMode="auto">
            <a:xfrm flipH="1">
              <a:off x="6258990" y="2862221"/>
              <a:ext cx="48032"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9" name="Line 266">
              <a:extLst>
                <a:ext uri="{FF2B5EF4-FFF2-40B4-BE49-F238E27FC236}">
                  <a16:creationId xmlns:a16="http://schemas.microsoft.com/office/drawing/2014/main" xmlns="" id="{0C20F8DE-F2BE-4CE8-AD94-74741AC964BD}"/>
                </a:ext>
              </a:extLst>
            </p:cNvPr>
            <p:cNvSpPr>
              <a:spLocks noChangeShapeType="1"/>
            </p:cNvSpPr>
            <p:nvPr/>
          </p:nvSpPr>
          <p:spPr bwMode="auto">
            <a:xfrm>
              <a:off x="7226501" y="3002888"/>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0" name="Line 267">
              <a:extLst>
                <a:ext uri="{FF2B5EF4-FFF2-40B4-BE49-F238E27FC236}">
                  <a16:creationId xmlns:a16="http://schemas.microsoft.com/office/drawing/2014/main" xmlns="" id="{12727B7C-40EE-4A61-8942-329E79F2F4CA}"/>
                </a:ext>
              </a:extLst>
            </p:cNvPr>
            <p:cNvSpPr>
              <a:spLocks noChangeShapeType="1"/>
            </p:cNvSpPr>
            <p:nvPr/>
          </p:nvSpPr>
          <p:spPr bwMode="auto">
            <a:xfrm flipH="1">
              <a:off x="7202485" y="3026904"/>
              <a:ext cx="48032"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1" name="Line 268">
              <a:extLst>
                <a:ext uri="{FF2B5EF4-FFF2-40B4-BE49-F238E27FC236}">
                  <a16:creationId xmlns:a16="http://schemas.microsoft.com/office/drawing/2014/main" xmlns="" id="{BEC9CBC0-625E-48C3-9214-1106AFDB8CDB}"/>
                </a:ext>
              </a:extLst>
            </p:cNvPr>
            <p:cNvSpPr>
              <a:spLocks noChangeShapeType="1"/>
            </p:cNvSpPr>
            <p:nvPr/>
          </p:nvSpPr>
          <p:spPr bwMode="auto">
            <a:xfrm>
              <a:off x="7345439" y="3002888"/>
              <a:ext cx="0" cy="51463"/>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2" name="Line 269">
              <a:extLst>
                <a:ext uri="{FF2B5EF4-FFF2-40B4-BE49-F238E27FC236}">
                  <a16:creationId xmlns:a16="http://schemas.microsoft.com/office/drawing/2014/main" xmlns="" id="{E66B02EA-05C7-484C-9866-305F6AAEBA01}"/>
                </a:ext>
              </a:extLst>
            </p:cNvPr>
            <p:cNvSpPr>
              <a:spLocks noChangeShapeType="1"/>
            </p:cNvSpPr>
            <p:nvPr/>
          </p:nvSpPr>
          <p:spPr bwMode="auto">
            <a:xfrm flipH="1">
              <a:off x="7317992" y="3026904"/>
              <a:ext cx="51463" cy="0"/>
            </a:xfrm>
            <a:prstGeom prst="line">
              <a:avLst/>
            </a:prstGeom>
            <a:noFill/>
            <a:ln w="2603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aphicFrame>
        <p:nvGraphicFramePr>
          <p:cNvPr id="455" name="Table 454">
            <a:extLst>
              <a:ext uri="{FF2B5EF4-FFF2-40B4-BE49-F238E27FC236}">
                <a16:creationId xmlns:a16="http://schemas.microsoft.com/office/drawing/2014/main" xmlns="" id="{FAD79ED6-0E62-4286-A6A8-FCD9EFE7B9CA}"/>
              </a:ext>
            </a:extLst>
          </p:cNvPr>
          <p:cNvGraphicFramePr>
            <a:graphicFrameLocks noGrp="1"/>
          </p:cNvGraphicFramePr>
          <p:nvPr>
            <p:extLst/>
          </p:nvPr>
        </p:nvGraphicFramePr>
        <p:xfrm>
          <a:off x="1374705" y="3068960"/>
          <a:ext cx="4097463" cy="760800"/>
        </p:xfrm>
        <a:graphic>
          <a:graphicData uri="http://schemas.openxmlformats.org/drawingml/2006/table">
            <a:tbl>
              <a:tblPr firstRow="1" bandRow="1">
                <a:tableStyleId>{2D5ABB26-0587-4C30-8999-92F81FD0307C}</a:tableStyleId>
              </a:tblPr>
              <a:tblGrid>
                <a:gridCol w="1404000">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1613463">
                  <a:extLst>
                    <a:ext uri="{9D8B030D-6E8A-4147-A177-3AD203B41FA5}">
                      <a16:colId xmlns:a16="http://schemas.microsoft.com/office/drawing/2014/main" xmlns="" val="20002"/>
                    </a:ext>
                  </a:extLst>
                </a:gridCol>
              </a:tblGrid>
              <a:tr h="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000" b="1" dirty="0">
                        <a:solidFill>
                          <a:schemeClr val="tx2"/>
                        </a:solidFill>
                        <a:latin typeface="+mn-lt"/>
                        <a:cs typeface="Arial" pitchFamily="34" charset="0"/>
                      </a:endParaRPr>
                    </a:p>
                  </a:txBody>
                  <a:tcPr marL="36000" marR="36000" marT="25200" marB="252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a:latin typeface="+mn-lt"/>
                        </a:rPr>
                        <a:t>FOLFOX (n=160)</a:t>
                      </a:r>
                      <a:endParaRPr lang="en-US" sz="1000" b="1" dirty="0">
                        <a:solidFill>
                          <a:schemeClr val="tx2"/>
                        </a:solidFill>
                        <a:latin typeface="+mn-lt"/>
                        <a:cs typeface="Arial" pitchFamily="34" charset="0"/>
                      </a:endParaRPr>
                    </a:p>
                  </a:txBody>
                  <a:tcPr marL="36000" marR="36000" marT="25200" marB="252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a:latin typeface="+mn-lt"/>
                        </a:rPr>
                        <a:t>5FU + leucovorin (n=161)</a:t>
                      </a:r>
                      <a:endParaRPr lang="en-US" sz="1000" b="1" dirty="0">
                        <a:solidFill>
                          <a:schemeClr val="tx2"/>
                        </a:solidFill>
                        <a:latin typeface="+mn-lt"/>
                      </a:endParaRPr>
                    </a:p>
                  </a:txBody>
                  <a:tcPr marL="36000" marR="36000" marT="25200" marB="2520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000" dirty="0">
                          <a:latin typeface="+mn-lt"/>
                        </a:rPr>
                        <a:t>6-year DFS </a:t>
                      </a:r>
                      <a:r>
                        <a:rPr lang="en-US" sz="1000" dirty="0" smtClean="0">
                          <a:latin typeface="+mn-lt"/>
                        </a:rPr>
                        <a:t>rate, %</a:t>
                      </a:r>
                      <a:endParaRPr lang="en-US" sz="1000" b="0" dirty="0">
                        <a:solidFill>
                          <a:srgbClr val="000000"/>
                        </a:solidFill>
                        <a:latin typeface="+mn-lt"/>
                        <a:cs typeface="Arial" pitchFamily="34" charset="0"/>
                      </a:endParaRPr>
                    </a:p>
                  </a:txBody>
                  <a:tcPr marL="36000" marR="36000" marT="25200" marB="25200" anchor="ctr">
                    <a:lnT w="12700" cap="flat" cmpd="sng" algn="ctr">
                      <a:solidFill>
                        <a:schemeClr val="bg2"/>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smtClean="0">
                          <a:latin typeface="+mn-lt"/>
                        </a:rPr>
                        <a:t>68.2</a:t>
                      </a:r>
                      <a:endParaRPr lang="en-US" sz="1000" dirty="0">
                        <a:solidFill>
                          <a:srgbClr val="000000"/>
                        </a:solidFill>
                        <a:latin typeface="+mn-lt"/>
                        <a:cs typeface="Arial" pitchFamily="34" charset="0"/>
                      </a:endParaRPr>
                    </a:p>
                  </a:txBody>
                  <a:tcPr marL="36000" marR="36000" marT="25200" marB="25200" anchor="ctr">
                    <a:lnT w="12700" cap="flat" cmpd="sng" algn="ctr">
                      <a:solidFill>
                        <a:schemeClr val="bg2"/>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smtClean="0">
                          <a:latin typeface="+mn-lt"/>
                        </a:rPr>
                        <a:t>56.8</a:t>
                      </a:r>
                      <a:endParaRPr lang="en-US" sz="1000" dirty="0">
                        <a:solidFill>
                          <a:srgbClr val="000000"/>
                        </a:solidFill>
                        <a:latin typeface="+mn-lt"/>
                        <a:cs typeface="Arial" pitchFamily="34" charset="0"/>
                      </a:endParaRPr>
                    </a:p>
                  </a:txBody>
                  <a:tcPr marL="36000" marR="36000" marT="25200" marB="25200" anchor="ct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xmlns="" val="10002"/>
                  </a:ext>
                </a:extLst>
              </a:tr>
              <a:tr h="0">
                <a:tc>
                  <a:txBody>
                    <a:bodyPr/>
                    <a:lstStyle/>
                    <a:p>
                      <a:pPr marL="0" algn="l" defTabSz="914400" rtl="0" eaLnBrk="1" latinLnBrk="0" hangingPunct="1"/>
                      <a:r>
                        <a:rPr lang="en-US" sz="1000" kern="1200" dirty="0">
                          <a:latin typeface="+mn-lt"/>
                        </a:rPr>
                        <a:t>Stratified </a:t>
                      </a:r>
                      <a:r>
                        <a:rPr lang="en-US" sz="1000" kern="1200" dirty="0" smtClean="0">
                          <a:latin typeface="+mn-lt"/>
                        </a:rPr>
                        <a:t>HR* (95%CI)</a:t>
                      </a:r>
                    </a:p>
                    <a:p>
                      <a:pPr marL="0" algn="l" defTabSz="914400" rtl="0" eaLnBrk="1" latinLnBrk="0" hangingPunct="1"/>
                      <a:r>
                        <a:rPr lang="en-US" sz="1000" kern="1200" dirty="0" smtClean="0">
                          <a:solidFill>
                            <a:schemeClr val="tx1"/>
                          </a:solidFill>
                          <a:latin typeface="+mn-lt"/>
                          <a:ea typeface="+mn-ea"/>
                          <a:cs typeface="+mn-cs"/>
                        </a:rPr>
                        <a:t>p-value</a:t>
                      </a:r>
                      <a:endParaRPr lang="en-US" sz="1000" kern="1200" dirty="0">
                        <a:solidFill>
                          <a:schemeClr val="tx1"/>
                        </a:solidFill>
                        <a:latin typeface="+mn-lt"/>
                        <a:ea typeface="+mn-ea"/>
                        <a:cs typeface="+mn-cs"/>
                      </a:endParaRPr>
                    </a:p>
                  </a:txBody>
                  <a:tcPr marL="36000" marR="36000" marT="25200" marB="25200" anchor="ctr">
                    <a:lnB w="12700" cap="flat" cmpd="sng" algn="ctr">
                      <a:solidFill>
                        <a:schemeClr val="bg2"/>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u="none" kern="1200" dirty="0">
                          <a:latin typeface="+mn-lt"/>
                        </a:rPr>
                        <a:t>0.63 (</a:t>
                      </a:r>
                      <a:r>
                        <a:rPr lang="en-US" sz="1000" u="none" kern="1200" dirty="0" smtClean="0">
                          <a:latin typeface="+mn-lt"/>
                        </a:rPr>
                        <a:t>0.43,</a:t>
                      </a:r>
                      <a:r>
                        <a:rPr lang="en-US" sz="1000" u="none" kern="1200" baseline="0" dirty="0" smtClean="0">
                          <a:latin typeface="+mn-lt"/>
                        </a:rPr>
                        <a:t> </a:t>
                      </a:r>
                      <a:r>
                        <a:rPr lang="en-US" sz="1000" u="none" kern="1200" dirty="0" smtClean="0">
                          <a:latin typeface="+mn-lt"/>
                        </a:rPr>
                        <a:t>0.92)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u="none" kern="1200" dirty="0" smtClean="0">
                          <a:latin typeface="+mn-lt"/>
                        </a:rPr>
                        <a:t>0.018</a:t>
                      </a:r>
                      <a:endParaRPr lang="en-US" sz="1000" i="0" u="none" kern="1200" dirty="0">
                        <a:solidFill>
                          <a:srgbClr val="000000"/>
                        </a:solidFill>
                        <a:latin typeface="+mn-lt"/>
                        <a:ea typeface="+mn-ea"/>
                        <a:cs typeface="Arial" pitchFamily="34" charset="0"/>
                      </a:endParaRPr>
                    </a:p>
                  </a:txBody>
                  <a:tcPr marL="36000" marR="36000" marT="25200" marB="25200" anchor="ctr">
                    <a:lnB w="12700" cap="flat" cmpd="sng" algn="ctr">
                      <a:solidFill>
                        <a:schemeClr val="bg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xmlns="" val="3146548038"/>
                  </a:ext>
                </a:extLst>
              </a:tr>
            </a:tbl>
          </a:graphicData>
        </a:graphic>
      </p:graphicFrame>
      <p:grpSp>
        <p:nvGrpSpPr>
          <p:cNvPr id="453" name="Group 452">
            <a:extLst>
              <a:ext uri="{FF2B5EF4-FFF2-40B4-BE49-F238E27FC236}">
                <a16:creationId xmlns:a16="http://schemas.microsoft.com/office/drawing/2014/main" xmlns="" id="{05090114-E7EE-4BB6-AB86-DAD36AC497DE}"/>
              </a:ext>
            </a:extLst>
          </p:cNvPr>
          <p:cNvGrpSpPr/>
          <p:nvPr/>
        </p:nvGrpSpPr>
        <p:grpSpPr>
          <a:xfrm>
            <a:off x="1066908" y="1948460"/>
            <a:ext cx="6208769" cy="715913"/>
            <a:chOff x="1066908" y="1948460"/>
            <a:chExt cx="6208769" cy="715913"/>
          </a:xfrm>
        </p:grpSpPr>
        <p:sp>
          <p:nvSpPr>
            <p:cNvPr id="253" name="Freeform 5">
              <a:extLst>
                <a:ext uri="{FF2B5EF4-FFF2-40B4-BE49-F238E27FC236}">
                  <a16:creationId xmlns:a16="http://schemas.microsoft.com/office/drawing/2014/main" xmlns="" id="{753CA952-30D7-41D9-95FC-95D489BB670E}"/>
                </a:ext>
              </a:extLst>
            </p:cNvPr>
            <p:cNvSpPr>
              <a:spLocks/>
            </p:cNvSpPr>
            <p:nvPr/>
          </p:nvSpPr>
          <p:spPr bwMode="auto">
            <a:xfrm>
              <a:off x="1066908" y="1948460"/>
              <a:ext cx="6183610" cy="690753"/>
            </a:xfrm>
            <a:custGeom>
              <a:avLst/>
              <a:gdLst>
                <a:gd name="T0" fmla="*/ 219 w 5407"/>
                <a:gd name="T1" fmla="*/ 0 h 604"/>
                <a:gd name="T2" fmla="*/ 243 w 5407"/>
                <a:gd name="T3" fmla="*/ 12 h 604"/>
                <a:gd name="T4" fmla="*/ 250 w 5407"/>
                <a:gd name="T5" fmla="*/ 24 h 604"/>
                <a:gd name="T6" fmla="*/ 386 w 5407"/>
                <a:gd name="T7" fmla="*/ 38 h 604"/>
                <a:gd name="T8" fmla="*/ 410 w 5407"/>
                <a:gd name="T9" fmla="*/ 50 h 604"/>
                <a:gd name="T10" fmla="*/ 459 w 5407"/>
                <a:gd name="T11" fmla="*/ 62 h 604"/>
                <a:gd name="T12" fmla="*/ 485 w 5407"/>
                <a:gd name="T13" fmla="*/ 76 h 604"/>
                <a:gd name="T14" fmla="*/ 495 w 5407"/>
                <a:gd name="T15" fmla="*/ 88 h 604"/>
                <a:gd name="T16" fmla="*/ 509 w 5407"/>
                <a:gd name="T17" fmla="*/ 100 h 604"/>
                <a:gd name="T18" fmla="*/ 514 w 5407"/>
                <a:gd name="T19" fmla="*/ 126 h 604"/>
                <a:gd name="T20" fmla="*/ 518 w 5407"/>
                <a:gd name="T21" fmla="*/ 135 h 604"/>
                <a:gd name="T22" fmla="*/ 551 w 5407"/>
                <a:gd name="T23" fmla="*/ 161 h 604"/>
                <a:gd name="T24" fmla="*/ 596 w 5407"/>
                <a:gd name="T25" fmla="*/ 175 h 604"/>
                <a:gd name="T26" fmla="*/ 606 w 5407"/>
                <a:gd name="T27" fmla="*/ 187 h 604"/>
                <a:gd name="T28" fmla="*/ 631 w 5407"/>
                <a:gd name="T29" fmla="*/ 199 h 604"/>
                <a:gd name="T30" fmla="*/ 653 w 5407"/>
                <a:gd name="T31" fmla="*/ 211 h 604"/>
                <a:gd name="T32" fmla="*/ 669 w 5407"/>
                <a:gd name="T33" fmla="*/ 225 h 604"/>
                <a:gd name="T34" fmla="*/ 747 w 5407"/>
                <a:gd name="T35" fmla="*/ 237 h 604"/>
                <a:gd name="T36" fmla="*/ 792 w 5407"/>
                <a:gd name="T37" fmla="*/ 249 h 604"/>
                <a:gd name="T38" fmla="*/ 829 w 5407"/>
                <a:gd name="T39" fmla="*/ 275 h 604"/>
                <a:gd name="T40" fmla="*/ 844 w 5407"/>
                <a:gd name="T41" fmla="*/ 287 h 604"/>
                <a:gd name="T42" fmla="*/ 855 w 5407"/>
                <a:gd name="T43" fmla="*/ 301 h 604"/>
                <a:gd name="T44" fmla="*/ 886 w 5407"/>
                <a:gd name="T45" fmla="*/ 313 h 604"/>
                <a:gd name="T46" fmla="*/ 895 w 5407"/>
                <a:gd name="T47" fmla="*/ 325 h 604"/>
                <a:gd name="T48" fmla="*/ 907 w 5407"/>
                <a:gd name="T49" fmla="*/ 337 h 604"/>
                <a:gd name="T50" fmla="*/ 947 w 5407"/>
                <a:gd name="T51" fmla="*/ 351 h 604"/>
                <a:gd name="T52" fmla="*/ 1110 w 5407"/>
                <a:gd name="T53" fmla="*/ 363 h 604"/>
                <a:gd name="T54" fmla="*/ 1131 w 5407"/>
                <a:gd name="T55" fmla="*/ 377 h 604"/>
                <a:gd name="T56" fmla="*/ 1162 w 5407"/>
                <a:gd name="T57" fmla="*/ 389 h 604"/>
                <a:gd name="T58" fmla="*/ 1169 w 5407"/>
                <a:gd name="T59" fmla="*/ 403 h 604"/>
                <a:gd name="T60" fmla="*/ 1178 w 5407"/>
                <a:gd name="T61" fmla="*/ 415 h 604"/>
                <a:gd name="T62" fmla="*/ 1299 w 5407"/>
                <a:gd name="T63" fmla="*/ 427 h 604"/>
                <a:gd name="T64" fmla="*/ 1348 w 5407"/>
                <a:gd name="T65" fmla="*/ 441 h 604"/>
                <a:gd name="T66" fmla="*/ 1475 w 5407"/>
                <a:gd name="T67" fmla="*/ 453 h 604"/>
                <a:gd name="T68" fmla="*/ 1636 w 5407"/>
                <a:gd name="T69" fmla="*/ 464 h 604"/>
                <a:gd name="T70" fmla="*/ 1695 w 5407"/>
                <a:gd name="T71" fmla="*/ 476 h 604"/>
                <a:gd name="T72" fmla="*/ 2003 w 5407"/>
                <a:gd name="T73" fmla="*/ 493 h 604"/>
                <a:gd name="T74" fmla="*/ 2013 w 5407"/>
                <a:gd name="T75" fmla="*/ 502 h 604"/>
                <a:gd name="T76" fmla="*/ 2027 w 5407"/>
                <a:gd name="T77" fmla="*/ 505 h 604"/>
                <a:gd name="T78" fmla="*/ 2310 w 5407"/>
                <a:gd name="T79" fmla="*/ 517 h 604"/>
                <a:gd name="T80" fmla="*/ 2564 w 5407"/>
                <a:gd name="T81" fmla="*/ 531 h 604"/>
                <a:gd name="T82" fmla="*/ 2661 w 5407"/>
                <a:gd name="T83" fmla="*/ 543 h 604"/>
                <a:gd name="T84" fmla="*/ 3434 w 5407"/>
                <a:gd name="T85" fmla="*/ 555 h 604"/>
                <a:gd name="T86" fmla="*/ 4045 w 5407"/>
                <a:gd name="T87" fmla="*/ 574 h 604"/>
                <a:gd name="T88" fmla="*/ 5407 w 5407"/>
                <a:gd name="T89"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07" h="604">
                  <a:moveTo>
                    <a:pt x="0" y="0"/>
                  </a:moveTo>
                  <a:lnTo>
                    <a:pt x="219" y="0"/>
                  </a:lnTo>
                  <a:lnTo>
                    <a:pt x="219" y="12"/>
                  </a:lnTo>
                  <a:lnTo>
                    <a:pt x="243" y="12"/>
                  </a:lnTo>
                  <a:lnTo>
                    <a:pt x="243" y="24"/>
                  </a:lnTo>
                  <a:lnTo>
                    <a:pt x="250" y="24"/>
                  </a:lnTo>
                  <a:lnTo>
                    <a:pt x="250" y="38"/>
                  </a:lnTo>
                  <a:lnTo>
                    <a:pt x="386" y="38"/>
                  </a:lnTo>
                  <a:lnTo>
                    <a:pt x="386" y="50"/>
                  </a:lnTo>
                  <a:lnTo>
                    <a:pt x="410" y="50"/>
                  </a:lnTo>
                  <a:lnTo>
                    <a:pt x="410" y="62"/>
                  </a:lnTo>
                  <a:lnTo>
                    <a:pt x="459" y="62"/>
                  </a:lnTo>
                  <a:lnTo>
                    <a:pt x="459" y="76"/>
                  </a:lnTo>
                  <a:lnTo>
                    <a:pt x="485" y="76"/>
                  </a:lnTo>
                  <a:lnTo>
                    <a:pt x="485" y="88"/>
                  </a:lnTo>
                  <a:lnTo>
                    <a:pt x="495" y="88"/>
                  </a:lnTo>
                  <a:lnTo>
                    <a:pt x="495" y="100"/>
                  </a:lnTo>
                  <a:lnTo>
                    <a:pt x="509" y="100"/>
                  </a:lnTo>
                  <a:lnTo>
                    <a:pt x="509" y="126"/>
                  </a:lnTo>
                  <a:lnTo>
                    <a:pt x="514" y="126"/>
                  </a:lnTo>
                  <a:lnTo>
                    <a:pt x="514" y="135"/>
                  </a:lnTo>
                  <a:lnTo>
                    <a:pt x="518" y="135"/>
                  </a:lnTo>
                  <a:lnTo>
                    <a:pt x="518" y="161"/>
                  </a:lnTo>
                  <a:lnTo>
                    <a:pt x="551" y="161"/>
                  </a:lnTo>
                  <a:lnTo>
                    <a:pt x="551" y="175"/>
                  </a:lnTo>
                  <a:lnTo>
                    <a:pt x="596" y="175"/>
                  </a:lnTo>
                  <a:lnTo>
                    <a:pt x="596" y="187"/>
                  </a:lnTo>
                  <a:lnTo>
                    <a:pt x="606" y="187"/>
                  </a:lnTo>
                  <a:lnTo>
                    <a:pt x="606" y="199"/>
                  </a:lnTo>
                  <a:lnTo>
                    <a:pt x="631" y="199"/>
                  </a:lnTo>
                  <a:lnTo>
                    <a:pt x="631" y="211"/>
                  </a:lnTo>
                  <a:lnTo>
                    <a:pt x="653" y="211"/>
                  </a:lnTo>
                  <a:lnTo>
                    <a:pt x="653" y="225"/>
                  </a:lnTo>
                  <a:lnTo>
                    <a:pt x="669" y="225"/>
                  </a:lnTo>
                  <a:lnTo>
                    <a:pt x="669" y="237"/>
                  </a:lnTo>
                  <a:lnTo>
                    <a:pt x="747" y="237"/>
                  </a:lnTo>
                  <a:lnTo>
                    <a:pt x="747" y="249"/>
                  </a:lnTo>
                  <a:lnTo>
                    <a:pt x="792" y="249"/>
                  </a:lnTo>
                  <a:lnTo>
                    <a:pt x="792" y="275"/>
                  </a:lnTo>
                  <a:lnTo>
                    <a:pt x="829" y="275"/>
                  </a:lnTo>
                  <a:lnTo>
                    <a:pt x="829" y="287"/>
                  </a:lnTo>
                  <a:lnTo>
                    <a:pt x="844" y="287"/>
                  </a:lnTo>
                  <a:lnTo>
                    <a:pt x="844" y="301"/>
                  </a:lnTo>
                  <a:lnTo>
                    <a:pt x="855" y="301"/>
                  </a:lnTo>
                  <a:lnTo>
                    <a:pt x="855" y="313"/>
                  </a:lnTo>
                  <a:lnTo>
                    <a:pt x="886" y="313"/>
                  </a:lnTo>
                  <a:lnTo>
                    <a:pt x="886" y="325"/>
                  </a:lnTo>
                  <a:lnTo>
                    <a:pt x="895" y="325"/>
                  </a:lnTo>
                  <a:lnTo>
                    <a:pt x="895" y="337"/>
                  </a:lnTo>
                  <a:lnTo>
                    <a:pt x="907" y="337"/>
                  </a:lnTo>
                  <a:lnTo>
                    <a:pt x="907" y="351"/>
                  </a:lnTo>
                  <a:lnTo>
                    <a:pt x="947" y="351"/>
                  </a:lnTo>
                  <a:lnTo>
                    <a:pt x="947" y="363"/>
                  </a:lnTo>
                  <a:lnTo>
                    <a:pt x="1110" y="363"/>
                  </a:lnTo>
                  <a:lnTo>
                    <a:pt x="1110" y="377"/>
                  </a:lnTo>
                  <a:lnTo>
                    <a:pt x="1131" y="377"/>
                  </a:lnTo>
                  <a:lnTo>
                    <a:pt x="1131" y="389"/>
                  </a:lnTo>
                  <a:lnTo>
                    <a:pt x="1162" y="389"/>
                  </a:lnTo>
                  <a:lnTo>
                    <a:pt x="1162" y="403"/>
                  </a:lnTo>
                  <a:lnTo>
                    <a:pt x="1169" y="403"/>
                  </a:lnTo>
                  <a:lnTo>
                    <a:pt x="1169" y="415"/>
                  </a:lnTo>
                  <a:lnTo>
                    <a:pt x="1178" y="415"/>
                  </a:lnTo>
                  <a:lnTo>
                    <a:pt x="1178" y="427"/>
                  </a:lnTo>
                  <a:lnTo>
                    <a:pt x="1299" y="427"/>
                  </a:lnTo>
                  <a:lnTo>
                    <a:pt x="1299" y="441"/>
                  </a:lnTo>
                  <a:lnTo>
                    <a:pt x="1348" y="441"/>
                  </a:lnTo>
                  <a:lnTo>
                    <a:pt x="1348" y="453"/>
                  </a:lnTo>
                  <a:lnTo>
                    <a:pt x="1475" y="453"/>
                  </a:lnTo>
                  <a:lnTo>
                    <a:pt x="1475" y="464"/>
                  </a:lnTo>
                  <a:lnTo>
                    <a:pt x="1636" y="464"/>
                  </a:lnTo>
                  <a:lnTo>
                    <a:pt x="1636" y="476"/>
                  </a:lnTo>
                  <a:lnTo>
                    <a:pt x="1695" y="476"/>
                  </a:lnTo>
                  <a:lnTo>
                    <a:pt x="1695" y="493"/>
                  </a:lnTo>
                  <a:lnTo>
                    <a:pt x="2003" y="493"/>
                  </a:lnTo>
                  <a:lnTo>
                    <a:pt x="2003" y="502"/>
                  </a:lnTo>
                  <a:lnTo>
                    <a:pt x="2013" y="502"/>
                  </a:lnTo>
                  <a:lnTo>
                    <a:pt x="2013" y="505"/>
                  </a:lnTo>
                  <a:lnTo>
                    <a:pt x="2027" y="505"/>
                  </a:lnTo>
                  <a:lnTo>
                    <a:pt x="2027" y="517"/>
                  </a:lnTo>
                  <a:lnTo>
                    <a:pt x="2310" y="517"/>
                  </a:lnTo>
                  <a:lnTo>
                    <a:pt x="2310" y="531"/>
                  </a:lnTo>
                  <a:lnTo>
                    <a:pt x="2564" y="531"/>
                  </a:lnTo>
                  <a:lnTo>
                    <a:pt x="2564" y="543"/>
                  </a:lnTo>
                  <a:lnTo>
                    <a:pt x="2661" y="543"/>
                  </a:lnTo>
                  <a:lnTo>
                    <a:pt x="2661" y="555"/>
                  </a:lnTo>
                  <a:lnTo>
                    <a:pt x="3434" y="555"/>
                  </a:lnTo>
                  <a:lnTo>
                    <a:pt x="3434" y="574"/>
                  </a:lnTo>
                  <a:lnTo>
                    <a:pt x="4045" y="574"/>
                  </a:lnTo>
                  <a:lnTo>
                    <a:pt x="4045" y="604"/>
                  </a:lnTo>
                  <a:lnTo>
                    <a:pt x="5407" y="604"/>
                  </a:lnTo>
                </a:path>
              </a:pathLst>
            </a:custGeom>
            <a:noFill/>
            <a:ln w="2603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4" name="Line 6">
              <a:extLst>
                <a:ext uri="{FF2B5EF4-FFF2-40B4-BE49-F238E27FC236}">
                  <a16:creationId xmlns:a16="http://schemas.microsoft.com/office/drawing/2014/main" xmlns="" id="{ABB050B9-3A23-41AF-9824-A3C72CFBC01F}"/>
                </a:ext>
              </a:extLst>
            </p:cNvPr>
            <p:cNvSpPr>
              <a:spLocks noChangeShapeType="1"/>
            </p:cNvSpPr>
            <p:nvPr/>
          </p:nvSpPr>
          <p:spPr bwMode="auto">
            <a:xfrm>
              <a:off x="724823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5" name="Line 7">
              <a:extLst>
                <a:ext uri="{FF2B5EF4-FFF2-40B4-BE49-F238E27FC236}">
                  <a16:creationId xmlns:a16="http://schemas.microsoft.com/office/drawing/2014/main" xmlns="" id="{DA6F50A5-50F4-425B-9F56-5B372B78FA47}"/>
                </a:ext>
              </a:extLst>
            </p:cNvPr>
            <p:cNvSpPr>
              <a:spLocks noChangeShapeType="1"/>
            </p:cNvSpPr>
            <p:nvPr/>
          </p:nvSpPr>
          <p:spPr bwMode="auto">
            <a:xfrm flipH="1">
              <a:off x="7224214"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6" name="Line 8">
              <a:extLst>
                <a:ext uri="{FF2B5EF4-FFF2-40B4-BE49-F238E27FC236}">
                  <a16:creationId xmlns:a16="http://schemas.microsoft.com/office/drawing/2014/main" xmlns="" id="{E75EF0D1-43B9-489E-B0F9-1F1D1720936F}"/>
                </a:ext>
              </a:extLst>
            </p:cNvPr>
            <p:cNvSpPr>
              <a:spLocks noChangeShapeType="1"/>
            </p:cNvSpPr>
            <p:nvPr/>
          </p:nvSpPr>
          <p:spPr bwMode="auto">
            <a:xfrm>
              <a:off x="7132723"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7" name="Line 9">
              <a:extLst>
                <a:ext uri="{FF2B5EF4-FFF2-40B4-BE49-F238E27FC236}">
                  <a16:creationId xmlns:a16="http://schemas.microsoft.com/office/drawing/2014/main" xmlns="" id="{C1D71C95-F6C5-42B8-BE51-E4D1B6378421}"/>
                </a:ext>
              </a:extLst>
            </p:cNvPr>
            <p:cNvSpPr>
              <a:spLocks noChangeShapeType="1"/>
            </p:cNvSpPr>
            <p:nvPr/>
          </p:nvSpPr>
          <p:spPr bwMode="auto">
            <a:xfrm flipH="1">
              <a:off x="7107564" y="2639213"/>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8" name="Line 10">
              <a:extLst>
                <a:ext uri="{FF2B5EF4-FFF2-40B4-BE49-F238E27FC236}">
                  <a16:creationId xmlns:a16="http://schemas.microsoft.com/office/drawing/2014/main" xmlns="" id="{7FDA2410-BF17-4205-AB11-7965F4480C05}"/>
                </a:ext>
              </a:extLst>
            </p:cNvPr>
            <p:cNvSpPr>
              <a:spLocks noChangeShapeType="1"/>
            </p:cNvSpPr>
            <p:nvPr/>
          </p:nvSpPr>
          <p:spPr bwMode="auto">
            <a:xfrm>
              <a:off x="7107564"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9" name="Line 11">
              <a:extLst>
                <a:ext uri="{FF2B5EF4-FFF2-40B4-BE49-F238E27FC236}">
                  <a16:creationId xmlns:a16="http://schemas.microsoft.com/office/drawing/2014/main" xmlns="" id="{43663A7C-7AB2-4E80-9E6C-1C47F81966BE}"/>
                </a:ext>
              </a:extLst>
            </p:cNvPr>
            <p:cNvSpPr>
              <a:spLocks noChangeShapeType="1"/>
            </p:cNvSpPr>
            <p:nvPr/>
          </p:nvSpPr>
          <p:spPr bwMode="auto">
            <a:xfrm flipH="1">
              <a:off x="7083547"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0" name="Line 12">
              <a:extLst>
                <a:ext uri="{FF2B5EF4-FFF2-40B4-BE49-F238E27FC236}">
                  <a16:creationId xmlns:a16="http://schemas.microsoft.com/office/drawing/2014/main" xmlns="" id="{49E5E5F4-A85E-46A8-B9F7-525F15FBBE3F}"/>
                </a:ext>
              </a:extLst>
            </p:cNvPr>
            <p:cNvSpPr>
              <a:spLocks noChangeShapeType="1"/>
            </p:cNvSpPr>
            <p:nvPr/>
          </p:nvSpPr>
          <p:spPr bwMode="auto">
            <a:xfrm>
              <a:off x="7091553"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1" name="Line 13">
              <a:extLst>
                <a:ext uri="{FF2B5EF4-FFF2-40B4-BE49-F238E27FC236}">
                  <a16:creationId xmlns:a16="http://schemas.microsoft.com/office/drawing/2014/main" xmlns="" id="{B535BDF6-10EB-490C-840A-B9EFDCE6A397}"/>
                </a:ext>
              </a:extLst>
            </p:cNvPr>
            <p:cNvSpPr>
              <a:spLocks noChangeShapeType="1"/>
            </p:cNvSpPr>
            <p:nvPr/>
          </p:nvSpPr>
          <p:spPr bwMode="auto">
            <a:xfrm flipH="1">
              <a:off x="7067537" y="2639213"/>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2" name="Line 14">
              <a:extLst>
                <a:ext uri="{FF2B5EF4-FFF2-40B4-BE49-F238E27FC236}">
                  <a16:creationId xmlns:a16="http://schemas.microsoft.com/office/drawing/2014/main" xmlns="" id="{7318050D-EE7A-4458-B4FF-CE4AE2F18420}"/>
                </a:ext>
              </a:extLst>
            </p:cNvPr>
            <p:cNvSpPr>
              <a:spLocks noChangeShapeType="1"/>
            </p:cNvSpPr>
            <p:nvPr/>
          </p:nvSpPr>
          <p:spPr bwMode="auto">
            <a:xfrm>
              <a:off x="700235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3" name="Line 15">
              <a:extLst>
                <a:ext uri="{FF2B5EF4-FFF2-40B4-BE49-F238E27FC236}">
                  <a16:creationId xmlns:a16="http://schemas.microsoft.com/office/drawing/2014/main" xmlns="" id="{BDD7C863-14E6-498B-9BF0-3E518C99C84A}"/>
                </a:ext>
              </a:extLst>
            </p:cNvPr>
            <p:cNvSpPr>
              <a:spLocks noChangeShapeType="1"/>
            </p:cNvSpPr>
            <p:nvPr/>
          </p:nvSpPr>
          <p:spPr bwMode="auto">
            <a:xfrm flipH="1">
              <a:off x="6978333" y="2639213"/>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4" name="Line 16">
              <a:extLst>
                <a:ext uri="{FF2B5EF4-FFF2-40B4-BE49-F238E27FC236}">
                  <a16:creationId xmlns:a16="http://schemas.microsoft.com/office/drawing/2014/main" xmlns="" id="{FFAB4F97-00E1-467B-AE08-453D0CB033A2}"/>
                </a:ext>
              </a:extLst>
            </p:cNvPr>
            <p:cNvSpPr>
              <a:spLocks noChangeShapeType="1"/>
            </p:cNvSpPr>
            <p:nvPr/>
          </p:nvSpPr>
          <p:spPr bwMode="auto">
            <a:xfrm>
              <a:off x="698977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5" name="Line 17">
              <a:extLst>
                <a:ext uri="{FF2B5EF4-FFF2-40B4-BE49-F238E27FC236}">
                  <a16:creationId xmlns:a16="http://schemas.microsoft.com/office/drawing/2014/main" xmlns="" id="{C5E1B2D4-C966-4B81-A14C-E345AF59971C}"/>
                </a:ext>
              </a:extLst>
            </p:cNvPr>
            <p:cNvSpPr>
              <a:spLocks noChangeShapeType="1"/>
            </p:cNvSpPr>
            <p:nvPr/>
          </p:nvSpPr>
          <p:spPr bwMode="auto">
            <a:xfrm flipH="1">
              <a:off x="6964610"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6" name="Line 18">
              <a:extLst>
                <a:ext uri="{FF2B5EF4-FFF2-40B4-BE49-F238E27FC236}">
                  <a16:creationId xmlns:a16="http://schemas.microsoft.com/office/drawing/2014/main" xmlns="" id="{36981B06-1FE8-4FFE-8117-F293915D8BA6}"/>
                </a:ext>
              </a:extLst>
            </p:cNvPr>
            <p:cNvSpPr>
              <a:spLocks noChangeShapeType="1"/>
            </p:cNvSpPr>
            <p:nvPr/>
          </p:nvSpPr>
          <p:spPr bwMode="auto">
            <a:xfrm>
              <a:off x="6846816"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7" name="Line 19">
              <a:extLst>
                <a:ext uri="{FF2B5EF4-FFF2-40B4-BE49-F238E27FC236}">
                  <a16:creationId xmlns:a16="http://schemas.microsoft.com/office/drawing/2014/main" xmlns="" id="{BF900C19-474A-42D9-8A87-8E4EA85E34D5}"/>
                </a:ext>
              </a:extLst>
            </p:cNvPr>
            <p:cNvSpPr>
              <a:spLocks noChangeShapeType="1"/>
            </p:cNvSpPr>
            <p:nvPr/>
          </p:nvSpPr>
          <p:spPr bwMode="auto">
            <a:xfrm flipH="1">
              <a:off x="6819369"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8" name="Line 20">
              <a:extLst>
                <a:ext uri="{FF2B5EF4-FFF2-40B4-BE49-F238E27FC236}">
                  <a16:creationId xmlns:a16="http://schemas.microsoft.com/office/drawing/2014/main" xmlns="" id="{4A881CFE-3EB2-4DA8-99A8-33BB06A4159E}"/>
                </a:ext>
              </a:extLst>
            </p:cNvPr>
            <p:cNvSpPr>
              <a:spLocks noChangeShapeType="1"/>
            </p:cNvSpPr>
            <p:nvPr/>
          </p:nvSpPr>
          <p:spPr bwMode="auto">
            <a:xfrm>
              <a:off x="683538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9" name="Line 21">
              <a:extLst>
                <a:ext uri="{FF2B5EF4-FFF2-40B4-BE49-F238E27FC236}">
                  <a16:creationId xmlns:a16="http://schemas.microsoft.com/office/drawing/2014/main" xmlns="" id="{65E25156-F5B9-49BF-8D12-53A719577044}"/>
                </a:ext>
              </a:extLst>
            </p:cNvPr>
            <p:cNvSpPr>
              <a:spLocks noChangeShapeType="1"/>
            </p:cNvSpPr>
            <p:nvPr/>
          </p:nvSpPr>
          <p:spPr bwMode="auto">
            <a:xfrm flipH="1">
              <a:off x="6809076"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0" name="Line 22">
              <a:extLst>
                <a:ext uri="{FF2B5EF4-FFF2-40B4-BE49-F238E27FC236}">
                  <a16:creationId xmlns:a16="http://schemas.microsoft.com/office/drawing/2014/main" xmlns="" id="{CBE6867F-A8E3-4D62-A149-DF340BF860A5}"/>
                </a:ext>
              </a:extLst>
            </p:cNvPr>
            <p:cNvSpPr>
              <a:spLocks noChangeShapeType="1"/>
            </p:cNvSpPr>
            <p:nvPr/>
          </p:nvSpPr>
          <p:spPr bwMode="auto">
            <a:xfrm>
              <a:off x="6817081"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1" name="Line 23">
              <a:extLst>
                <a:ext uri="{FF2B5EF4-FFF2-40B4-BE49-F238E27FC236}">
                  <a16:creationId xmlns:a16="http://schemas.microsoft.com/office/drawing/2014/main" xmlns="" id="{4D0CA88D-CC55-45B1-A03A-DB90B09AAF65}"/>
                </a:ext>
              </a:extLst>
            </p:cNvPr>
            <p:cNvSpPr>
              <a:spLocks noChangeShapeType="1"/>
            </p:cNvSpPr>
            <p:nvPr/>
          </p:nvSpPr>
          <p:spPr bwMode="auto">
            <a:xfrm flipH="1">
              <a:off x="6793065"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2" name="Line 24">
              <a:extLst>
                <a:ext uri="{FF2B5EF4-FFF2-40B4-BE49-F238E27FC236}">
                  <a16:creationId xmlns:a16="http://schemas.microsoft.com/office/drawing/2014/main" xmlns="" id="{48D32400-EBE5-4C09-BF69-5DF9E83E8351}"/>
                </a:ext>
              </a:extLst>
            </p:cNvPr>
            <p:cNvSpPr>
              <a:spLocks noChangeShapeType="1"/>
            </p:cNvSpPr>
            <p:nvPr/>
          </p:nvSpPr>
          <p:spPr bwMode="auto">
            <a:xfrm>
              <a:off x="6801071"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3" name="Line 25">
              <a:extLst>
                <a:ext uri="{FF2B5EF4-FFF2-40B4-BE49-F238E27FC236}">
                  <a16:creationId xmlns:a16="http://schemas.microsoft.com/office/drawing/2014/main" xmlns="" id="{F77459E8-C159-49E1-B20B-0E15A4DF1F6E}"/>
                </a:ext>
              </a:extLst>
            </p:cNvPr>
            <p:cNvSpPr>
              <a:spLocks noChangeShapeType="1"/>
            </p:cNvSpPr>
            <p:nvPr/>
          </p:nvSpPr>
          <p:spPr bwMode="auto">
            <a:xfrm flipH="1">
              <a:off x="6773624"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4" name="Line 26">
              <a:extLst>
                <a:ext uri="{FF2B5EF4-FFF2-40B4-BE49-F238E27FC236}">
                  <a16:creationId xmlns:a16="http://schemas.microsoft.com/office/drawing/2014/main" xmlns="" id="{9F8A4DC1-E0BE-4A0F-8192-A9FA07D13B25}"/>
                </a:ext>
              </a:extLst>
            </p:cNvPr>
            <p:cNvSpPr>
              <a:spLocks noChangeShapeType="1"/>
            </p:cNvSpPr>
            <p:nvPr/>
          </p:nvSpPr>
          <p:spPr bwMode="auto">
            <a:xfrm>
              <a:off x="6638675"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5" name="Line 27">
              <a:extLst>
                <a:ext uri="{FF2B5EF4-FFF2-40B4-BE49-F238E27FC236}">
                  <a16:creationId xmlns:a16="http://schemas.microsoft.com/office/drawing/2014/main" xmlns="" id="{95CF2D9E-D530-4736-9AA9-8E83095174E7}"/>
                </a:ext>
              </a:extLst>
            </p:cNvPr>
            <p:cNvSpPr>
              <a:spLocks noChangeShapeType="1"/>
            </p:cNvSpPr>
            <p:nvPr/>
          </p:nvSpPr>
          <p:spPr bwMode="auto">
            <a:xfrm flipH="1">
              <a:off x="6612372"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6" name="Line 28">
              <a:extLst>
                <a:ext uri="{FF2B5EF4-FFF2-40B4-BE49-F238E27FC236}">
                  <a16:creationId xmlns:a16="http://schemas.microsoft.com/office/drawing/2014/main" xmlns="" id="{77C9F711-E034-4361-B349-E899EAE3B54A}"/>
                </a:ext>
              </a:extLst>
            </p:cNvPr>
            <p:cNvSpPr>
              <a:spLocks noChangeShapeType="1"/>
            </p:cNvSpPr>
            <p:nvPr/>
          </p:nvSpPr>
          <p:spPr bwMode="auto">
            <a:xfrm>
              <a:off x="6674128"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7" name="Line 29">
              <a:extLst>
                <a:ext uri="{FF2B5EF4-FFF2-40B4-BE49-F238E27FC236}">
                  <a16:creationId xmlns:a16="http://schemas.microsoft.com/office/drawing/2014/main" xmlns="" id="{68BDF2C0-01B8-4471-8E6B-8AC727C6417A}"/>
                </a:ext>
              </a:extLst>
            </p:cNvPr>
            <p:cNvSpPr>
              <a:spLocks noChangeShapeType="1"/>
            </p:cNvSpPr>
            <p:nvPr/>
          </p:nvSpPr>
          <p:spPr bwMode="auto">
            <a:xfrm flipH="1">
              <a:off x="6650111"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8" name="Line 30">
              <a:extLst>
                <a:ext uri="{FF2B5EF4-FFF2-40B4-BE49-F238E27FC236}">
                  <a16:creationId xmlns:a16="http://schemas.microsoft.com/office/drawing/2014/main" xmlns="" id="{7C28C5C1-DB61-4055-91A9-22986885F74B}"/>
                </a:ext>
              </a:extLst>
            </p:cNvPr>
            <p:cNvSpPr>
              <a:spLocks noChangeShapeType="1"/>
            </p:cNvSpPr>
            <p:nvPr/>
          </p:nvSpPr>
          <p:spPr bwMode="auto">
            <a:xfrm>
              <a:off x="6687851"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9" name="Line 31">
              <a:extLst>
                <a:ext uri="{FF2B5EF4-FFF2-40B4-BE49-F238E27FC236}">
                  <a16:creationId xmlns:a16="http://schemas.microsoft.com/office/drawing/2014/main" xmlns="" id="{115764D8-4B26-4D22-821B-635D1DF427C0}"/>
                </a:ext>
              </a:extLst>
            </p:cNvPr>
            <p:cNvSpPr>
              <a:spLocks noChangeShapeType="1"/>
            </p:cNvSpPr>
            <p:nvPr/>
          </p:nvSpPr>
          <p:spPr bwMode="auto">
            <a:xfrm flipH="1">
              <a:off x="6662691"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0" name="Line 32">
              <a:extLst>
                <a:ext uri="{FF2B5EF4-FFF2-40B4-BE49-F238E27FC236}">
                  <a16:creationId xmlns:a16="http://schemas.microsoft.com/office/drawing/2014/main" xmlns="" id="{C0935A96-9187-4A47-8D41-622038A182AC}"/>
                </a:ext>
              </a:extLst>
            </p:cNvPr>
            <p:cNvSpPr>
              <a:spLocks noChangeShapeType="1"/>
            </p:cNvSpPr>
            <p:nvPr/>
          </p:nvSpPr>
          <p:spPr bwMode="auto">
            <a:xfrm>
              <a:off x="6566626"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1" name="Line 33">
              <a:extLst>
                <a:ext uri="{FF2B5EF4-FFF2-40B4-BE49-F238E27FC236}">
                  <a16:creationId xmlns:a16="http://schemas.microsoft.com/office/drawing/2014/main" xmlns="" id="{6F1E864F-052B-4382-A9AE-E37CE042DEA3}"/>
                </a:ext>
              </a:extLst>
            </p:cNvPr>
            <p:cNvSpPr>
              <a:spLocks noChangeShapeType="1"/>
            </p:cNvSpPr>
            <p:nvPr/>
          </p:nvSpPr>
          <p:spPr bwMode="auto">
            <a:xfrm flipH="1">
              <a:off x="6541467" y="2639213"/>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2" name="Line 34">
              <a:extLst>
                <a:ext uri="{FF2B5EF4-FFF2-40B4-BE49-F238E27FC236}">
                  <a16:creationId xmlns:a16="http://schemas.microsoft.com/office/drawing/2014/main" xmlns="" id="{D34FA352-B147-4CF5-ADCD-679FC76F6FC9}"/>
                </a:ext>
              </a:extLst>
            </p:cNvPr>
            <p:cNvSpPr>
              <a:spLocks noChangeShapeType="1"/>
            </p:cNvSpPr>
            <p:nvPr/>
          </p:nvSpPr>
          <p:spPr bwMode="auto">
            <a:xfrm>
              <a:off x="6552903"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3" name="Line 35">
              <a:extLst>
                <a:ext uri="{FF2B5EF4-FFF2-40B4-BE49-F238E27FC236}">
                  <a16:creationId xmlns:a16="http://schemas.microsoft.com/office/drawing/2014/main" xmlns="" id="{7147483E-A38E-41A9-9834-B0B67736608F}"/>
                </a:ext>
              </a:extLst>
            </p:cNvPr>
            <p:cNvSpPr>
              <a:spLocks noChangeShapeType="1"/>
            </p:cNvSpPr>
            <p:nvPr/>
          </p:nvSpPr>
          <p:spPr bwMode="auto">
            <a:xfrm flipH="1">
              <a:off x="6528887"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4" name="Line 36">
              <a:extLst>
                <a:ext uri="{FF2B5EF4-FFF2-40B4-BE49-F238E27FC236}">
                  <a16:creationId xmlns:a16="http://schemas.microsoft.com/office/drawing/2014/main" xmlns="" id="{E415BB57-890D-44B1-886F-9A6740C67A37}"/>
                </a:ext>
              </a:extLst>
            </p:cNvPr>
            <p:cNvSpPr>
              <a:spLocks noChangeShapeType="1"/>
            </p:cNvSpPr>
            <p:nvPr/>
          </p:nvSpPr>
          <p:spPr bwMode="auto">
            <a:xfrm>
              <a:off x="6390507"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5" name="Line 37">
              <a:extLst>
                <a:ext uri="{FF2B5EF4-FFF2-40B4-BE49-F238E27FC236}">
                  <a16:creationId xmlns:a16="http://schemas.microsoft.com/office/drawing/2014/main" xmlns="" id="{E9E1BF77-5139-4F5B-A679-BFA5F86CD21A}"/>
                </a:ext>
              </a:extLst>
            </p:cNvPr>
            <p:cNvSpPr>
              <a:spLocks noChangeShapeType="1"/>
            </p:cNvSpPr>
            <p:nvPr/>
          </p:nvSpPr>
          <p:spPr bwMode="auto">
            <a:xfrm flipH="1">
              <a:off x="6366491"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6" name="Line 38">
              <a:extLst>
                <a:ext uri="{FF2B5EF4-FFF2-40B4-BE49-F238E27FC236}">
                  <a16:creationId xmlns:a16="http://schemas.microsoft.com/office/drawing/2014/main" xmlns="" id="{F2DF6C04-DF60-4E76-87EA-A89F9133F826}"/>
                </a:ext>
              </a:extLst>
            </p:cNvPr>
            <p:cNvSpPr>
              <a:spLocks noChangeShapeType="1"/>
            </p:cNvSpPr>
            <p:nvPr/>
          </p:nvSpPr>
          <p:spPr bwMode="auto">
            <a:xfrm>
              <a:off x="6406518"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7" name="Line 39">
              <a:extLst>
                <a:ext uri="{FF2B5EF4-FFF2-40B4-BE49-F238E27FC236}">
                  <a16:creationId xmlns:a16="http://schemas.microsoft.com/office/drawing/2014/main" xmlns="" id="{CA8180A9-BF28-4B3E-B673-61E15B65F68B}"/>
                </a:ext>
              </a:extLst>
            </p:cNvPr>
            <p:cNvSpPr>
              <a:spLocks noChangeShapeType="1"/>
            </p:cNvSpPr>
            <p:nvPr/>
          </p:nvSpPr>
          <p:spPr bwMode="auto">
            <a:xfrm flipH="1">
              <a:off x="6380215"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8" name="Line 40">
              <a:extLst>
                <a:ext uri="{FF2B5EF4-FFF2-40B4-BE49-F238E27FC236}">
                  <a16:creationId xmlns:a16="http://schemas.microsoft.com/office/drawing/2014/main" xmlns="" id="{295F450F-2035-4B04-97D5-6A0ADB65D706}"/>
                </a:ext>
              </a:extLst>
            </p:cNvPr>
            <p:cNvSpPr>
              <a:spLocks noChangeShapeType="1"/>
            </p:cNvSpPr>
            <p:nvPr/>
          </p:nvSpPr>
          <p:spPr bwMode="auto">
            <a:xfrm>
              <a:off x="6417954"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9" name="Line 41">
              <a:extLst>
                <a:ext uri="{FF2B5EF4-FFF2-40B4-BE49-F238E27FC236}">
                  <a16:creationId xmlns:a16="http://schemas.microsoft.com/office/drawing/2014/main" xmlns="" id="{0620857B-6895-45B1-8EE2-4E4F06258AF9}"/>
                </a:ext>
              </a:extLst>
            </p:cNvPr>
            <p:cNvSpPr>
              <a:spLocks noChangeShapeType="1"/>
            </p:cNvSpPr>
            <p:nvPr/>
          </p:nvSpPr>
          <p:spPr bwMode="auto">
            <a:xfrm flipH="1">
              <a:off x="6393938"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0" name="Line 42">
              <a:extLst>
                <a:ext uri="{FF2B5EF4-FFF2-40B4-BE49-F238E27FC236}">
                  <a16:creationId xmlns:a16="http://schemas.microsoft.com/office/drawing/2014/main" xmlns="" id="{79FC8D0E-A997-44DD-B49C-441CABD2AC17}"/>
                </a:ext>
              </a:extLst>
            </p:cNvPr>
            <p:cNvSpPr>
              <a:spLocks noChangeShapeType="1"/>
            </p:cNvSpPr>
            <p:nvPr/>
          </p:nvSpPr>
          <p:spPr bwMode="auto">
            <a:xfrm>
              <a:off x="6436253"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1" name="Line 43">
              <a:extLst>
                <a:ext uri="{FF2B5EF4-FFF2-40B4-BE49-F238E27FC236}">
                  <a16:creationId xmlns:a16="http://schemas.microsoft.com/office/drawing/2014/main" xmlns="" id="{CA571F05-0451-4072-8DF0-235C5E9E17FC}"/>
                </a:ext>
              </a:extLst>
            </p:cNvPr>
            <p:cNvSpPr>
              <a:spLocks noChangeShapeType="1"/>
            </p:cNvSpPr>
            <p:nvPr/>
          </p:nvSpPr>
          <p:spPr bwMode="auto">
            <a:xfrm flipH="1">
              <a:off x="6409949"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2" name="Line 44">
              <a:extLst>
                <a:ext uri="{FF2B5EF4-FFF2-40B4-BE49-F238E27FC236}">
                  <a16:creationId xmlns:a16="http://schemas.microsoft.com/office/drawing/2014/main" xmlns="" id="{8B164B25-BA4F-49CF-B965-A7E48544CDCD}"/>
                </a:ext>
              </a:extLst>
            </p:cNvPr>
            <p:cNvSpPr>
              <a:spLocks noChangeShapeType="1"/>
            </p:cNvSpPr>
            <p:nvPr/>
          </p:nvSpPr>
          <p:spPr bwMode="auto">
            <a:xfrm>
              <a:off x="6177792"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3" name="Line 45">
              <a:extLst>
                <a:ext uri="{FF2B5EF4-FFF2-40B4-BE49-F238E27FC236}">
                  <a16:creationId xmlns:a16="http://schemas.microsoft.com/office/drawing/2014/main" xmlns="" id="{8E89C702-3AAD-40D2-AC59-3811423CF3BF}"/>
                </a:ext>
              </a:extLst>
            </p:cNvPr>
            <p:cNvSpPr>
              <a:spLocks noChangeShapeType="1"/>
            </p:cNvSpPr>
            <p:nvPr/>
          </p:nvSpPr>
          <p:spPr bwMode="auto">
            <a:xfrm flipH="1">
              <a:off x="6153776" y="2639213"/>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4" name="Line 46">
              <a:extLst>
                <a:ext uri="{FF2B5EF4-FFF2-40B4-BE49-F238E27FC236}">
                  <a16:creationId xmlns:a16="http://schemas.microsoft.com/office/drawing/2014/main" xmlns="" id="{C2E9BA08-482C-4861-8347-807D82C37A6E}"/>
                </a:ext>
              </a:extLst>
            </p:cNvPr>
            <p:cNvSpPr>
              <a:spLocks noChangeShapeType="1"/>
            </p:cNvSpPr>
            <p:nvPr/>
          </p:nvSpPr>
          <p:spPr bwMode="auto">
            <a:xfrm>
              <a:off x="622125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5" name="Line 47">
              <a:extLst>
                <a:ext uri="{FF2B5EF4-FFF2-40B4-BE49-F238E27FC236}">
                  <a16:creationId xmlns:a16="http://schemas.microsoft.com/office/drawing/2014/main" xmlns="" id="{395A4F84-535D-4115-8308-FC2BC32E37C6}"/>
                </a:ext>
              </a:extLst>
            </p:cNvPr>
            <p:cNvSpPr>
              <a:spLocks noChangeShapeType="1"/>
            </p:cNvSpPr>
            <p:nvPr/>
          </p:nvSpPr>
          <p:spPr bwMode="auto">
            <a:xfrm flipH="1">
              <a:off x="6197234"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6" name="Line 48">
              <a:extLst>
                <a:ext uri="{FF2B5EF4-FFF2-40B4-BE49-F238E27FC236}">
                  <a16:creationId xmlns:a16="http://schemas.microsoft.com/office/drawing/2014/main" xmlns="" id="{8C45607C-1B2E-4E75-B5A4-52E57292FFD7}"/>
                </a:ext>
              </a:extLst>
            </p:cNvPr>
            <p:cNvSpPr>
              <a:spLocks noChangeShapeType="1"/>
            </p:cNvSpPr>
            <p:nvPr/>
          </p:nvSpPr>
          <p:spPr bwMode="auto">
            <a:xfrm>
              <a:off x="6234974"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7" name="Line 49">
              <a:extLst>
                <a:ext uri="{FF2B5EF4-FFF2-40B4-BE49-F238E27FC236}">
                  <a16:creationId xmlns:a16="http://schemas.microsoft.com/office/drawing/2014/main" xmlns="" id="{AF2879BD-2C89-4BBB-BFC1-0D1C7CD3C3A5}"/>
                </a:ext>
              </a:extLst>
            </p:cNvPr>
            <p:cNvSpPr>
              <a:spLocks noChangeShapeType="1"/>
            </p:cNvSpPr>
            <p:nvPr/>
          </p:nvSpPr>
          <p:spPr bwMode="auto">
            <a:xfrm flipH="1">
              <a:off x="6207526"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8" name="Line 50">
              <a:extLst>
                <a:ext uri="{FF2B5EF4-FFF2-40B4-BE49-F238E27FC236}">
                  <a16:creationId xmlns:a16="http://schemas.microsoft.com/office/drawing/2014/main" xmlns="" id="{4BAAACEF-849F-4703-8327-BDFAA3E7D3E5}"/>
                </a:ext>
              </a:extLst>
            </p:cNvPr>
            <p:cNvSpPr>
              <a:spLocks noChangeShapeType="1"/>
            </p:cNvSpPr>
            <p:nvPr/>
          </p:nvSpPr>
          <p:spPr bwMode="auto">
            <a:xfrm>
              <a:off x="6275001"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9" name="Line 51">
              <a:extLst>
                <a:ext uri="{FF2B5EF4-FFF2-40B4-BE49-F238E27FC236}">
                  <a16:creationId xmlns:a16="http://schemas.microsoft.com/office/drawing/2014/main" xmlns="" id="{EC9BA395-B70A-4B43-A555-42F498E0A88F}"/>
                </a:ext>
              </a:extLst>
            </p:cNvPr>
            <p:cNvSpPr>
              <a:spLocks noChangeShapeType="1"/>
            </p:cNvSpPr>
            <p:nvPr/>
          </p:nvSpPr>
          <p:spPr bwMode="auto">
            <a:xfrm flipH="1">
              <a:off x="6247554"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0" name="Line 52">
              <a:extLst>
                <a:ext uri="{FF2B5EF4-FFF2-40B4-BE49-F238E27FC236}">
                  <a16:creationId xmlns:a16="http://schemas.microsoft.com/office/drawing/2014/main" xmlns="" id="{C2807BD5-DEF2-4C49-8FD2-DA7533E4426C}"/>
                </a:ext>
              </a:extLst>
            </p:cNvPr>
            <p:cNvSpPr>
              <a:spLocks noChangeShapeType="1"/>
            </p:cNvSpPr>
            <p:nvPr/>
          </p:nvSpPr>
          <p:spPr bwMode="auto">
            <a:xfrm>
              <a:off x="6302448"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1" name="Line 53">
              <a:extLst>
                <a:ext uri="{FF2B5EF4-FFF2-40B4-BE49-F238E27FC236}">
                  <a16:creationId xmlns:a16="http://schemas.microsoft.com/office/drawing/2014/main" xmlns="" id="{564F47DC-6F9F-46D9-B048-78309798519F}"/>
                </a:ext>
              </a:extLst>
            </p:cNvPr>
            <p:cNvSpPr>
              <a:spLocks noChangeShapeType="1"/>
            </p:cNvSpPr>
            <p:nvPr/>
          </p:nvSpPr>
          <p:spPr bwMode="auto">
            <a:xfrm flipH="1">
              <a:off x="6275001"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2" name="Line 54">
              <a:extLst>
                <a:ext uri="{FF2B5EF4-FFF2-40B4-BE49-F238E27FC236}">
                  <a16:creationId xmlns:a16="http://schemas.microsoft.com/office/drawing/2014/main" xmlns="" id="{A9AA464C-1E90-445A-AEB1-A7A93EF82737}"/>
                </a:ext>
              </a:extLst>
            </p:cNvPr>
            <p:cNvSpPr>
              <a:spLocks noChangeShapeType="1"/>
            </p:cNvSpPr>
            <p:nvPr/>
          </p:nvSpPr>
          <p:spPr bwMode="auto">
            <a:xfrm>
              <a:off x="6121754"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3" name="Line 55">
              <a:extLst>
                <a:ext uri="{FF2B5EF4-FFF2-40B4-BE49-F238E27FC236}">
                  <a16:creationId xmlns:a16="http://schemas.microsoft.com/office/drawing/2014/main" xmlns="" id="{FFFB0C80-FD2A-4B38-8D23-5AC03EF582CB}"/>
                </a:ext>
              </a:extLst>
            </p:cNvPr>
            <p:cNvSpPr>
              <a:spLocks noChangeShapeType="1"/>
            </p:cNvSpPr>
            <p:nvPr/>
          </p:nvSpPr>
          <p:spPr bwMode="auto">
            <a:xfrm flipH="1">
              <a:off x="6096594"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4" name="Line 56">
              <a:extLst>
                <a:ext uri="{FF2B5EF4-FFF2-40B4-BE49-F238E27FC236}">
                  <a16:creationId xmlns:a16="http://schemas.microsoft.com/office/drawing/2014/main" xmlns="" id="{21FE15AE-5891-480A-98EE-A3C52807CA87}"/>
                </a:ext>
              </a:extLst>
            </p:cNvPr>
            <p:cNvSpPr>
              <a:spLocks noChangeShapeType="1"/>
            </p:cNvSpPr>
            <p:nvPr/>
          </p:nvSpPr>
          <p:spPr bwMode="auto">
            <a:xfrm>
              <a:off x="6094307"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5" name="Line 57">
              <a:extLst>
                <a:ext uri="{FF2B5EF4-FFF2-40B4-BE49-F238E27FC236}">
                  <a16:creationId xmlns:a16="http://schemas.microsoft.com/office/drawing/2014/main" xmlns="" id="{3DBDCE08-D7D7-4D06-BC86-A35B3F98F9C6}"/>
                </a:ext>
              </a:extLst>
            </p:cNvPr>
            <p:cNvSpPr>
              <a:spLocks noChangeShapeType="1"/>
            </p:cNvSpPr>
            <p:nvPr/>
          </p:nvSpPr>
          <p:spPr bwMode="auto">
            <a:xfrm flipH="1">
              <a:off x="6070291" y="2639213"/>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6" name="Line 58">
              <a:extLst>
                <a:ext uri="{FF2B5EF4-FFF2-40B4-BE49-F238E27FC236}">
                  <a16:creationId xmlns:a16="http://schemas.microsoft.com/office/drawing/2014/main" xmlns="" id="{9662AB37-3066-4861-93E3-E9F5CA617BD2}"/>
                </a:ext>
              </a:extLst>
            </p:cNvPr>
            <p:cNvSpPr>
              <a:spLocks noChangeShapeType="1"/>
            </p:cNvSpPr>
            <p:nvPr/>
          </p:nvSpPr>
          <p:spPr bwMode="auto">
            <a:xfrm>
              <a:off x="606686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7" name="Line 59">
              <a:extLst>
                <a:ext uri="{FF2B5EF4-FFF2-40B4-BE49-F238E27FC236}">
                  <a16:creationId xmlns:a16="http://schemas.microsoft.com/office/drawing/2014/main" xmlns="" id="{C3C53807-B11B-425E-877C-BC7634462359}"/>
                </a:ext>
              </a:extLst>
            </p:cNvPr>
            <p:cNvSpPr>
              <a:spLocks noChangeShapeType="1"/>
            </p:cNvSpPr>
            <p:nvPr/>
          </p:nvSpPr>
          <p:spPr bwMode="auto">
            <a:xfrm flipH="1">
              <a:off x="6040556"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8" name="Line 60">
              <a:extLst>
                <a:ext uri="{FF2B5EF4-FFF2-40B4-BE49-F238E27FC236}">
                  <a16:creationId xmlns:a16="http://schemas.microsoft.com/office/drawing/2014/main" xmlns="" id="{2F77AA52-84F5-4522-B879-07FD567E7CC3}"/>
                </a:ext>
              </a:extLst>
            </p:cNvPr>
            <p:cNvSpPr>
              <a:spLocks noChangeShapeType="1"/>
            </p:cNvSpPr>
            <p:nvPr/>
          </p:nvSpPr>
          <p:spPr bwMode="auto">
            <a:xfrm>
              <a:off x="6021115"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9" name="Line 61">
              <a:extLst>
                <a:ext uri="{FF2B5EF4-FFF2-40B4-BE49-F238E27FC236}">
                  <a16:creationId xmlns:a16="http://schemas.microsoft.com/office/drawing/2014/main" xmlns="" id="{2D7F043B-6B5D-4667-9283-64A64CF7FF38}"/>
                </a:ext>
              </a:extLst>
            </p:cNvPr>
            <p:cNvSpPr>
              <a:spLocks noChangeShapeType="1"/>
            </p:cNvSpPr>
            <p:nvPr/>
          </p:nvSpPr>
          <p:spPr bwMode="auto">
            <a:xfrm flipH="1">
              <a:off x="5997099"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0" name="Line 62">
              <a:extLst>
                <a:ext uri="{FF2B5EF4-FFF2-40B4-BE49-F238E27FC236}">
                  <a16:creationId xmlns:a16="http://schemas.microsoft.com/office/drawing/2014/main" xmlns="" id="{728C9F50-4DFE-4A30-8D5A-73CD8B8074AA}"/>
                </a:ext>
              </a:extLst>
            </p:cNvPr>
            <p:cNvSpPr>
              <a:spLocks noChangeShapeType="1"/>
            </p:cNvSpPr>
            <p:nvPr/>
          </p:nvSpPr>
          <p:spPr bwMode="auto">
            <a:xfrm>
              <a:off x="6016540"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1" name="Line 63">
              <a:extLst>
                <a:ext uri="{FF2B5EF4-FFF2-40B4-BE49-F238E27FC236}">
                  <a16:creationId xmlns:a16="http://schemas.microsoft.com/office/drawing/2014/main" xmlns="" id="{7B048CFD-55ED-4B90-A1D3-016E60D275BB}"/>
                </a:ext>
              </a:extLst>
            </p:cNvPr>
            <p:cNvSpPr>
              <a:spLocks noChangeShapeType="1"/>
            </p:cNvSpPr>
            <p:nvPr/>
          </p:nvSpPr>
          <p:spPr bwMode="auto">
            <a:xfrm flipH="1">
              <a:off x="5991380"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2" name="Line 64">
              <a:extLst>
                <a:ext uri="{FF2B5EF4-FFF2-40B4-BE49-F238E27FC236}">
                  <a16:creationId xmlns:a16="http://schemas.microsoft.com/office/drawing/2014/main" xmlns="" id="{32470388-02BC-4553-8968-AD63622BF7E7}"/>
                </a:ext>
              </a:extLst>
            </p:cNvPr>
            <p:cNvSpPr>
              <a:spLocks noChangeShapeType="1"/>
            </p:cNvSpPr>
            <p:nvPr/>
          </p:nvSpPr>
          <p:spPr bwMode="auto">
            <a:xfrm>
              <a:off x="5989093"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3" name="Line 65">
              <a:extLst>
                <a:ext uri="{FF2B5EF4-FFF2-40B4-BE49-F238E27FC236}">
                  <a16:creationId xmlns:a16="http://schemas.microsoft.com/office/drawing/2014/main" xmlns="" id="{FD18B5E0-6228-49BC-A981-87B2EA4CF101}"/>
                </a:ext>
              </a:extLst>
            </p:cNvPr>
            <p:cNvSpPr>
              <a:spLocks noChangeShapeType="1"/>
            </p:cNvSpPr>
            <p:nvPr/>
          </p:nvSpPr>
          <p:spPr bwMode="auto">
            <a:xfrm flipH="1">
              <a:off x="5962790" y="2639213"/>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4" name="Line 66">
              <a:extLst>
                <a:ext uri="{FF2B5EF4-FFF2-40B4-BE49-F238E27FC236}">
                  <a16:creationId xmlns:a16="http://schemas.microsoft.com/office/drawing/2014/main" xmlns="" id="{3E6714AF-54A4-418A-AF00-28F7640A3C29}"/>
                </a:ext>
              </a:extLst>
            </p:cNvPr>
            <p:cNvSpPr>
              <a:spLocks noChangeShapeType="1"/>
            </p:cNvSpPr>
            <p:nvPr/>
          </p:nvSpPr>
          <p:spPr bwMode="auto">
            <a:xfrm>
              <a:off x="5959359"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5" name="Line 67">
              <a:extLst>
                <a:ext uri="{FF2B5EF4-FFF2-40B4-BE49-F238E27FC236}">
                  <a16:creationId xmlns:a16="http://schemas.microsoft.com/office/drawing/2014/main" xmlns="" id="{BE03A114-2EAE-41CC-9D58-851D2E5BA5F3}"/>
                </a:ext>
              </a:extLst>
            </p:cNvPr>
            <p:cNvSpPr>
              <a:spLocks noChangeShapeType="1"/>
            </p:cNvSpPr>
            <p:nvPr/>
          </p:nvSpPr>
          <p:spPr bwMode="auto">
            <a:xfrm flipH="1">
              <a:off x="5935342"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6" name="Line 68">
              <a:extLst>
                <a:ext uri="{FF2B5EF4-FFF2-40B4-BE49-F238E27FC236}">
                  <a16:creationId xmlns:a16="http://schemas.microsoft.com/office/drawing/2014/main" xmlns="" id="{68FA99BA-C955-44B6-B78E-137AE0F3CDC3}"/>
                </a:ext>
              </a:extLst>
            </p:cNvPr>
            <p:cNvSpPr>
              <a:spLocks noChangeShapeType="1"/>
            </p:cNvSpPr>
            <p:nvPr/>
          </p:nvSpPr>
          <p:spPr bwMode="auto">
            <a:xfrm>
              <a:off x="5967364"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7" name="Line 69">
              <a:extLst>
                <a:ext uri="{FF2B5EF4-FFF2-40B4-BE49-F238E27FC236}">
                  <a16:creationId xmlns:a16="http://schemas.microsoft.com/office/drawing/2014/main" xmlns="" id="{57B9F374-15CA-43CE-A7E1-89176051B962}"/>
                </a:ext>
              </a:extLst>
            </p:cNvPr>
            <p:cNvSpPr>
              <a:spLocks noChangeShapeType="1"/>
            </p:cNvSpPr>
            <p:nvPr/>
          </p:nvSpPr>
          <p:spPr bwMode="auto">
            <a:xfrm flipH="1">
              <a:off x="5943348"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8" name="Line 70">
              <a:extLst>
                <a:ext uri="{FF2B5EF4-FFF2-40B4-BE49-F238E27FC236}">
                  <a16:creationId xmlns:a16="http://schemas.microsoft.com/office/drawing/2014/main" xmlns="" id="{35056B15-0D26-419A-8351-80D5EE16C002}"/>
                </a:ext>
              </a:extLst>
            </p:cNvPr>
            <p:cNvSpPr>
              <a:spLocks noChangeShapeType="1"/>
            </p:cNvSpPr>
            <p:nvPr/>
          </p:nvSpPr>
          <p:spPr bwMode="auto">
            <a:xfrm>
              <a:off x="5897603"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9" name="Line 71">
              <a:extLst>
                <a:ext uri="{FF2B5EF4-FFF2-40B4-BE49-F238E27FC236}">
                  <a16:creationId xmlns:a16="http://schemas.microsoft.com/office/drawing/2014/main" xmlns="" id="{9166178E-99C8-47FC-A020-8872222F3363}"/>
                </a:ext>
              </a:extLst>
            </p:cNvPr>
            <p:cNvSpPr>
              <a:spLocks noChangeShapeType="1"/>
            </p:cNvSpPr>
            <p:nvPr/>
          </p:nvSpPr>
          <p:spPr bwMode="auto">
            <a:xfrm flipH="1">
              <a:off x="5873586"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0" name="Line 72">
              <a:extLst>
                <a:ext uri="{FF2B5EF4-FFF2-40B4-BE49-F238E27FC236}">
                  <a16:creationId xmlns:a16="http://schemas.microsoft.com/office/drawing/2014/main" xmlns="" id="{5547DC3D-EC5A-4ED4-BACC-8053017E4AE3}"/>
                </a:ext>
              </a:extLst>
            </p:cNvPr>
            <p:cNvSpPr>
              <a:spLocks noChangeShapeType="1"/>
            </p:cNvSpPr>
            <p:nvPr/>
          </p:nvSpPr>
          <p:spPr bwMode="auto">
            <a:xfrm>
              <a:off x="5736351"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1" name="Line 73">
              <a:extLst>
                <a:ext uri="{FF2B5EF4-FFF2-40B4-BE49-F238E27FC236}">
                  <a16:creationId xmlns:a16="http://schemas.microsoft.com/office/drawing/2014/main" xmlns="" id="{CBF5E9F1-2B73-42F9-974E-07F1A4D7E63E}"/>
                </a:ext>
              </a:extLst>
            </p:cNvPr>
            <p:cNvSpPr>
              <a:spLocks noChangeShapeType="1"/>
            </p:cNvSpPr>
            <p:nvPr/>
          </p:nvSpPr>
          <p:spPr bwMode="auto">
            <a:xfrm flipH="1">
              <a:off x="5708904"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2" name="Line 74">
              <a:extLst>
                <a:ext uri="{FF2B5EF4-FFF2-40B4-BE49-F238E27FC236}">
                  <a16:creationId xmlns:a16="http://schemas.microsoft.com/office/drawing/2014/main" xmlns="" id="{AD0D22FF-142E-42A3-9095-1889AEE24484}"/>
                </a:ext>
              </a:extLst>
            </p:cNvPr>
            <p:cNvSpPr>
              <a:spLocks noChangeShapeType="1"/>
            </p:cNvSpPr>
            <p:nvPr/>
          </p:nvSpPr>
          <p:spPr bwMode="auto">
            <a:xfrm>
              <a:off x="5774091"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3" name="Line 75">
              <a:extLst>
                <a:ext uri="{FF2B5EF4-FFF2-40B4-BE49-F238E27FC236}">
                  <a16:creationId xmlns:a16="http://schemas.microsoft.com/office/drawing/2014/main" xmlns="" id="{05B64A1D-3A06-4FFA-ACB2-7B1884E06E5A}"/>
                </a:ext>
              </a:extLst>
            </p:cNvPr>
            <p:cNvSpPr>
              <a:spLocks noChangeShapeType="1"/>
            </p:cNvSpPr>
            <p:nvPr/>
          </p:nvSpPr>
          <p:spPr bwMode="auto">
            <a:xfrm flipH="1">
              <a:off x="5748931" y="2639213"/>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4" name="Line 76">
              <a:extLst>
                <a:ext uri="{FF2B5EF4-FFF2-40B4-BE49-F238E27FC236}">
                  <a16:creationId xmlns:a16="http://schemas.microsoft.com/office/drawing/2014/main" xmlns="" id="{30E21093-81A2-4D99-8319-3CD3965116B3}"/>
                </a:ext>
              </a:extLst>
            </p:cNvPr>
            <p:cNvSpPr>
              <a:spLocks noChangeShapeType="1"/>
            </p:cNvSpPr>
            <p:nvPr/>
          </p:nvSpPr>
          <p:spPr bwMode="auto">
            <a:xfrm>
              <a:off x="5792389" y="2615197"/>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5" name="Line 77">
              <a:extLst>
                <a:ext uri="{FF2B5EF4-FFF2-40B4-BE49-F238E27FC236}">
                  <a16:creationId xmlns:a16="http://schemas.microsoft.com/office/drawing/2014/main" xmlns="" id="{6323BE9E-E6A0-4F86-9D7C-11C05F3B7A22}"/>
                </a:ext>
              </a:extLst>
            </p:cNvPr>
            <p:cNvSpPr>
              <a:spLocks noChangeShapeType="1"/>
            </p:cNvSpPr>
            <p:nvPr/>
          </p:nvSpPr>
          <p:spPr bwMode="auto">
            <a:xfrm flipH="1">
              <a:off x="5764942" y="2639213"/>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6" name="Line 78">
              <a:extLst>
                <a:ext uri="{FF2B5EF4-FFF2-40B4-BE49-F238E27FC236}">
                  <a16:creationId xmlns:a16="http://schemas.microsoft.com/office/drawing/2014/main" xmlns="" id="{CFF21041-7B15-43A7-A5A7-A54214D048D3}"/>
                </a:ext>
              </a:extLst>
            </p:cNvPr>
            <p:cNvSpPr>
              <a:spLocks noChangeShapeType="1"/>
            </p:cNvSpPr>
            <p:nvPr/>
          </p:nvSpPr>
          <p:spPr bwMode="auto">
            <a:xfrm>
              <a:off x="5605977"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7" name="Line 79">
              <a:extLst>
                <a:ext uri="{FF2B5EF4-FFF2-40B4-BE49-F238E27FC236}">
                  <a16:creationId xmlns:a16="http://schemas.microsoft.com/office/drawing/2014/main" xmlns="" id="{8E0F742D-E610-4D98-88FE-50D0060C0B4C}"/>
                </a:ext>
              </a:extLst>
            </p:cNvPr>
            <p:cNvSpPr>
              <a:spLocks noChangeShapeType="1"/>
            </p:cNvSpPr>
            <p:nvPr/>
          </p:nvSpPr>
          <p:spPr bwMode="auto">
            <a:xfrm flipH="1">
              <a:off x="5579673"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8" name="Line 80">
              <a:extLst>
                <a:ext uri="{FF2B5EF4-FFF2-40B4-BE49-F238E27FC236}">
                  <a16:creationId xmlns:a16="http://schemas.microsoft.com/office/drawing/2014/main" xmlns="" id="{CA1F4BEA-BEFE-4983-93C0-44D6539984C2}"/>
                </a:ext>
              </a:extLst>
            </p:cNvPr>
            <p:cNvSpPr>
              <a:spLocks noChangeShapeType="1"/>
            </p:cNvSpPr>
            <p:nvPr/>
          </p:nvSpPr>
          <p:spPr bwMode="auto">
            <a:xfrm>
              <a:off x="5541934"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9" name="Line 81">
              <a:extLst>
                <a:ext uri="{FF2B5EF4-FFF2-40B4-BE49-F238E27FC236}">
                  <a16:creationId xmlns:a16="http://schemas.microsoft.com/office/drawing/2014/main" xmlns="" id="{66741255-66F3-4AD2-9A7F-7E902185A4BB}"/>
                </a:ext>
              </a:extLst>
            </p:cNvPr>
            <p:cNvSpPr>
              <a:spLocks noChangeShapeType="1"/>
            </p:cNvSpPr>
            <p:nvPr/>
          </p:nvSpPr>
          <p:spPr bwMode="auto">
            <a:xfrm flipH="1">
              <a:off x="5514486"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0" name="Line 82">
              <a:extLst>
                <a:ext uri="{FF2B5EF4-FFF2-40B4-BE49-F238E27FC236}">
                  <a16:creationId xmlns:a16="http://schemas.microsoft.com/office/drawing/2014/main" xmlns="" id="{4C009222-52C0-483E-A204-E3AEBD4726F9}"/>
                </a:ext>
              </a:extLst>
            </p:cNvPr>
            <p:cNvSpPr>
              <a:spLocks noChangeShapeType="1"/>
            </p:cNvSpPr>
            <p:nvPr/>
          </p:nvSpPr>
          <p:spPr bwMode="auto">
            <a:xfrm>
              <a:off x="5528210"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1" name="Line 83">
              <a:extLst>
                <a:ext uri="{FF2B5EF4-FFF2-40B4-BE49-F238E27FC236}">
                  <a16:creationId xmlns:a16="http://schemas.microsoft.com/office/drawing/2014/main" xmlns="" id="{6C7FD4F3-B82F-4C1C-B3D2-266DB1172818}"/>
                </a:ext>
              </a:extLst>
            </p:cNvPr>
            <p:cNvSpPr>
              <a:spLocks noChangeShapeType="1"/>
            </p:cNvSpPr>
            <p:nvPr/>
          </p:nvSpPr>
          <p:spPr bwMode="auto">
            <a:xfrm flipH="1">
              <a:off x="5504194" y="2604904"/>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2" name="Line 84">
              <a:extLst>
                <a:ext uri="{FF2B5EF4-FFF2-40B4-BE49-F238E27FC236}">
                  <a16:creationId xmlns:a16="http://schemas.microsoft.com/office/drawing/2014/main" xmlns="" id="{BCA76934-45A9-4228-86E6-19C3CB065BED}"/>
                </a:ext>
              </a:extLst>
            </p:cNvPr>
            <p:cNvSpPr>
              <a:spLocks noChangeShapeType="1"/>
            </p:cNvSpPr>
            <p:nvPr/>
          </p:nvSpPr>
          <p:spPr bwMode="auto">
            <a:xfrm>
              <a:off x="5500763"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3" name="Line 85">
              <a:extLst>
                <a:ext uri="{FF2B5EF4-FFF2-40B4-BE49-F238E27FC236}">
                  <a16:creationId xmlns:a16="http://schemas.microsoft.com/office/drawing/2014/main" xmlns="" id="{2712CCBC-D1AE-4BFC-AF0D-2AF5FDAE49BF}"/>
                </a:ext>
              </a:extLst>
            </p:cNvPr>
            <p:cNvSpPr>
              <a:spLocks noChangeShapeType="1"/>
            </p:cNvSpPr>
            <p:nvPr/>
          </p:nvSpPr>
          <p:spPr bwMode="auto">
            <a:xfrm flipH="1">
              <a:off x="5476747"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4" name="Line 86">
              <a:extLst>
                <a:ext uri="{FF2B5EF4-FFF2-40B4-BE49-F238E27FC236}">
                  <a16:creationId xmlns:a16="http://schemas.microsoft.com/office/drawing/2014/main" xmlns="" id="{27611C01-3453-49B1-9535-E6B0156C74E3}"/>
                </a:ext>
              </a:extLst>
            </p:cNvPr>
            <p:cNvSpPr>
              <a:spLocks noChangeShapeType="1"/>
            </p:cNvSpPr>
            <p:nvPr/>
          </p:nvSpPr>
          <p:spPr bwMode="auto">
            <a:xfrm>
              <a:off x="5490470"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5" name="Line 87">
              <a:extLst>
                <a:ext uri="{FF2B5EF4-FFF2-40B4-BE49-F238E27FC236}">
                  <a16:creationId xmlns:a16="http://schemas.microsoft.com/office/drawing/2014/main" xmlns="" id="{02D0B74F-AA3C-420C-BDD5-D2F1AC0CF8FA}"/>
                </a:ext>
              </a:extLst>
            </p:cNvPr>
            <p:cNvSpPr>
              <a:spLocks noChangeShapeType="1"/>
            </p:cNvSpPr>
            <p:nvPr/>
          </p:nvSpPr>
          <p:spPr bwMode="auto">
            <a:xfrm flipH="1">
              <a:off x="5463023"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6" name="Line 88">
              <a:extLst>
                <a:ext uri="{FF2B5EF4-FFF2-40B4-BE49-F238E27FC236}">
                  <a16:creationId xmlns:a16="http://schemas.microsoft.com/office/drawing/2014/main" xmlns="" id="{7B6E71F0-8303-41C8-A96C-7E5F4244EE50}"/>
                </a:ext>
              </a:extLst>
            </p:cNvPr>
            <p:cNvSpPr>
              <a:spLocks noChangeShapeType="1"/>
            </p:cNvSpPr>
            <p:nvPr/>
          </p:nvSpPr>
          <p:spPr bwMode="auto">
            <a:xfrm>
              <a:off x="5471029"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7" name="Line 89">
              <a:extLst>
                <a:ext uri="{FF2B5EF4-FFF2-40B4-BE49-F238E27FC236}">
                  <a16:creationId xmlns:a16="http://schemas.microsoft.com/office/drawing/2014/main" xmlns="" id="{35144D3D-EAF7-4C57-B7E5-0BAB978312FF}"/>
                </a:ext>
              </a:extLst>
            </p:cNvPr>
            <p:cNvSpPr>
              <a:spLocks noChangeShapeType="1"/>
            </p:cNvSpPr>
            <p:nvPr/>
          </p:nvSpPr>
          <p:spPr bwMode="auto">
            <a:xfrm flipH="1">
              <a:off x="5447012" y="2604904"/>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8" name="Line 90">
              <a:extLst>
                <a:ext uri="{FF2B5EF4-FFF2-40B4-BE49-F238E27FC236}">
                  <a16:creationId xmlns:a16="http://schemas.microsoft.com/office/drawing/2014/main" xmlns="" id="{07553884-649E-43A0-872D-6D85AD71EB76}"/>
                </a:ext>
              </a:extLst>
            </p:cNvPr>
            <p:cNvSpPr>
              <a:spLocks noChangeShapeType="1"/>
            </p:cNvSpPr>
            <p:nvPr/>
          </p:nvSpPr>
          <p:spPr bwMode="auto">
            <a:xfrm>
              <a:off x="5420709"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9" name="Line 91">
              <a:extLst>
                <a:ext uri="{FF2B5EF4-FFF2-40B4-BE49-F238E27FC236}">
                  <a16:creationId xmlns:a16="http://schemas.microsoft.com/office/drawing/2014/main" xmlns="" id="{F42EC360-E764-4612-BB4D-37418875EA40}"/>
                </a:ext>
              </a:extLst>
            </p:cNvPr>
            <p:cNvSpPr>
              <a:spLocks noChangeShapeType="1"/>
            </p:cNvSpPr>
            <p:nvPr/>
          </p:nvSpPr>
          <p:spPr bwMode="auto">
            <a:xfrm flipH="1">
              <a:off x="5395549"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0" name="Line 92">
              <a:extLst>
                <a:ext uri="{FF2B5EF4-FFF2-40B4-BE49-F238E27FC236}">
                  <a16:creationId xmlns:a16="http://schemas.microsoft.com/office/drawing/2014/main" xmlns="" id="{0026D5D4-7C81-4086-BE68-77DBA1F379F0}"/>
                </a:ext>
              </a:extLst>
            </p:cNvPr>
            <p:cNvSpPr>
              <a:spLocks noChangeShapeType="1"/>
            </p:cNvSpPr>
            <p:nvPr/>
          </p:nvSpPr>
          <p:spPr bwMode="auto">
            <a:xfrm>
              <a:off x="5404698"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1" name="Line 93">
              <a:extLst>
                <a:ext uri="{FF2B5EF4-FFF2-40B4-BE49-F238E27FC236}">
                  <a16:creationId xmlns:a16="http://schemas.microsoft.com/office/drawing/2014/main" xmlns="" id="{A3C8A351-0E7F-4420-8155-618F416EFDD2}"/>
                </a:ext>
              </a:extLst>
            </p:cNvPr>
            <p:cNvSpPr>
              <a:spLocks noChangeShapeType="1"/>
            </p:cNvSpPr>
            <p:nvPr/>
          </p:nvSpPr>
          <p:spPr bwMode="auto">
            <a:xfrm flipH="1">
              <a:off x="5379538" y="2604904"/>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2" name="Line 94">
              <a:extLst>
                <a:ext uri="{FF2B5EF4-FFF2-40B4-BE49-F238E27FC236}">
                  <a16:creationId xmlns:a16="http://schemas.microsoft.com/office/drawing/2014/main" xmlns="" id="{B81BC8BF-2E1C-4B40-81CC-E197A4FAB789}"/>
                </a:ext>
              </a:extLst>
            </p:cNvPr>
            <p:cNvSpPr>
              <a:spLocks noChangeShapeType="1"/>
            </p:cNvSpPr>
            <p:nvPr/>
          </p:nvSpPr>
          <p:spPr bwMode="auto">
            <a:xfrm>
              <a:off x="5345229"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3" name="Line 95">
              <a:extLst>
                <a:ext uri="{FF2B5EF4-FFF2-40B4-BE49-F238E27FC236}">
                  <a16:creationId xmlns:a16="http://schemas.microsoft.com/office/drawing/2014/main" xmlns="" id="{3D3A3682-50B9-4FFB-83BD-574F613C754B}"/>
                </a:ext>
              </a:extLst>
            </p:cNvPr>
            <p:cNvSpPr>
              <a:spLocks noChangeShapeType="1"/>
            </p:cNvSpPr>
            <p:nvPr/>
          </p:nvSpPr>
          <p:spPr bwMode="auto">
            <a:xfrm flipH="1">
              <a:off x="5317782"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4" name="Line 96">
              <a:extLst>
                <a:ext uri="{FF2B5EF4-FFF2-40B4-BE49-F238E27FC236}">
                  <a16:creationId xmlns:a16="http://schemas.microsoft.com/office/drawing/2014/main" xmlns="" id="{6A41A449-957C-4A76-AA6E-837864C505C8}"/>
                </a:ext>
              </a:extLst>
            </p:cNvPr>
            <p:cNvSpPr>
              <a:spLocks noChangeShapeType="1"/>
            </p:cNvSpPr>
            <p:nvPr/>
          </p:nvSpPr>
          <p:spPr bwMode="auto">
            <a:xfrm>
              <a:off x="5331506"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5" name="Line 97">
              <a:extLst>
                <a:ext uri="{FF2B5EF4-FFF2-40B4-BE49-F238E27FC236}">
                  <a16:creationId xmlns:a16="http://schemas.microsoft.com/office/drawing/2014/main" xmlns="" id="{80A7F5CA-9B11-42CC-BD9C-91B2CD277295}"/>
                </a:ext>
              </a:extLst>
            </p:cNvPr>
            <p:cNvSpPr>
              <a:spLocks noChangeShapeType="1"/>
            </p:cNvSpPr>
            <p:nvPr/>
          </p:nvSpPr>
          <p:spPr bwMode="auto">
            <a:xfrm flipH="1">
              <a:off x="5307489" y="2604904"/>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6" name="Line 98">
              <a:extLst>
                <a:ext uri="{FF2B5EF4-FFF2-40B4-BE49-F238E27FC236}">
                  <a16:creationId xmlns:a16="http://schemas.microsoft.com/office/drawing/2014/main" xmlns="" id="{05F21B00-224D-418D-B5A5-945E533918A6}"/>
                </a:ext>
              </a:extLst>
            </p:cNvPr>
            <p:cNvSpPr>
              <a:spLocks noChangeShapeType="1"/>
            </p:cNvSpPr>
            <p:nvPr/>
          </p:nvSpPr>
          <p:spPr bwMode="auto">
            <a:xfrm>
              <a:off x="5269750"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7" name="Line 99">
              <a:extLst>
                <a:ext uri="{FF2B5EF4-FFF2-40B4-BE49-F238E27FC236}">
                  <a16:creationId xmlns:a16="http://schemas.microsoft.com/office/drawing/2014/main" xmlns="" id="{9A511FD1-1AAB-4AF3-8F8A-5FEA242E98C4}"/>
                </a:ext>
              </a:extLst>
            </p:cNvPr>
            <p:cNvSpPr>
              <a:spLocks noChangeShapeType="1"/>
            </p:cNvSpPr>
            <p:nvPr/>
          </p:nvSpPr>
          <p:spPr bwMode="auto">
            <a:xfrm flipH="1">
              <a:off x="5244590"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8" name="Line 100">
              <a:extLst>
                <a:ext uri="{FF2B5EF4-FFF2-40B4-BE49-F238E27FC236}">
                  <a16:creationId xmlns:a16="http://schemas.microsoft.com/office/drawing/2014/main" xmlns="" id="{A0A802C1-6E92-48E6-AC13-6588A11A23FB}"/>
                </a:ext>
              </a:extLst>
            </p:cNvPr>
            <p:cNvSpPr>
              <a:spLocks noChangeShapeType="1"/>
            </p:cNvSpPr>
            <p:nvPr/>
          </p:nvSpPr>
          <p:spPr bwMode="auto">
            <a:xfrm>
              <a:off x="5220573"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9" name="Line 101">
              <a:extLst>
                <a:ext uri="{FF2B5EF4-FFF2-40B4-BE49-F238E27FC236}">
                  <a16:creationId xmlns:a16="http://schemas.microsoft.com/office/drawing/2014/main" xmlns="" id="{A7502268-020F-480E-BB44-52DCB3DAD8E7}"/>
                </a:ext>
              </a:extLst>
            </p:cNvPr>
            <p:cNvSpPr>
              <a:spLocks noChangeShapeType="1"/>
            </p:cNvSpPr>
            <p:nvPr/>
          </p:nvSpPr>
          <p:spPr bwMode="auto">
            <a:xfrm flipH="1">
              <a:off x="5194270" y="2604904"/>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0" name="Line 102">
              <a:extLst>
                <a:ext uri="{FF2B5EF4-FFF2-40B4-BE49-F238E27FC236}">
                  <a16:creationId xmlns:a16="http://schemas.microsoft.com/office/drawing/2014/main" xmlns="" id="{4D05F459-2DB3-4A2E-ACBF-FABB53AC0095}"/>
                </a:ext>
              </a:extLst>
            </p:cNvPr>
            <p:cNvSpPr>
              <a:spLocks noChangeShapeType="1"/>
            </p:cNvSpPr>
            <p:nvPr/>
          </p:nvSpPr>
          <p:spPr bwMode="auto">
            <a:xfrm>
              <a:off x="5174828"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1" name="Line 103">
              <a:extLst>
                <a:ext uri="{FF2B5EF4-FFF2-40B4-BE49-F238E27FC236}">
                  <a16:creationId xmlns:a16="http://schemas.microsoft.com/office/drawing/2014/main" xmlns="" id="{1C787EC3-739A-4BDC-9ACC-31C69B04140D}"/>
                </a:ext>
              </a:extLst>
            </p:cNvPr>
            <p:cNvSpPr>
              <a:spLocks noChangeShapeType="1"/>
            </p:cNvSpPr>
            <p:nvPr/>
          </p:nvSpPr>
          <p:spPr bwMode="auto">
            <a:xfrm flipH="1">
              <a:off x="5148525" y="2604904"/>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2" name="Line 104">
              <a:extLst>
                <a:ext uri="{FF2B5EF4-FFF2-40B4-BE49-F238E27FC236}">
                  <a16:creationId xmlns:a16="http://schemas.microsoft.com/office/drawing/2014/main" xmlns="" id="{43167C66-EAA6-4B08-BC88-3D713F5714DF}"/>
                </a:ext>
              </a:extLst>
            </p:cNvPr>
            <p:cNvSpPr>
              <a:spLocks noChangeShapeType="1"/>
            </p:cNvSpPr>
            <p:nvPr/>
          </p:nvSpPr>
          <p:spPr bwMode="auto">
            <a:xfrm>
              <a:off x="5156530"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3" name="Line 105">
              <a:extLst>
                <a:ext uri="{FF2B5EF4-FFF2-40B4-BE49-F238E27FC236}">
                  <a16:creationId xmlns:a16="http://schemas.microsoft.com/office/drawing/2014/main" xmlns="" id="{00D39C79-6EBF-445E-B6AB-6E0F6A138826}"/>
                </a:ext>
              </a:extLst>
            </p:cNvPr>
            <p:cNvSpPr>
              <a:spLocks noChangeShapeType="1"/>
            </p:cNvSpPr>
            <p:nvPr/>
          </p:nvSpPr>
          <p:spPr bwMode="auto">
            <a:xfrm flipH="1">
              <a:off x="5131370"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4" name="Line 106">
              <a:extLst>
                <a:ext uri="{FF2B5EF4-FFF2-40B4-BE49-F238E27FC236}">
                  <a16:creationId xmlns:a16="http://schemas.microsoft.com/office/drawing/2014/main" xmlns="" id="{A45769E0-D977-41B9-B292-18F7ECAA05BF}"/>
                </a:ext>
              </a:extLst>
            </p:cNvPr>
            <p:cNvSpPr>
              <a:spLocks noChangeShapeType="1"/>
            </p:cNvSpPr>
            <p:nvPr/>
          </p:nvSpPr>
          <p:spPr bwMode="auto">
            <a:xfrm>
              <a:off x="5134801"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5" name="Line 107">
              <a:extLst>
                <a:ext uri="{FF2B5EF4-FFF2-40B4-BE49-F238E27FC236}">
                  <a16:creationId xmlns:a16="http://schemas.microsoft.com/office/drawing/2014/main" xmlns="" id="{BA72FDC8-382C-441E-ACDE-2ED623D47A33}"/>
                </a:ext>
              </a:extLst>
            </p:cNvPr>
            <p:cNvSpPr>
              <a:spLocks noChangeShapeType="1"/>
            </p:cNvSpPr>
            <p:nvPr/>
          </p:nvSpPr>
          <p:spPr bwMode="auto">
            <a:xfrm flipH="1">
              <a:off x="5110785" y="2604904"/>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6" name="Line 108">
              <a:extLst>
                <a:ext uri="{FF2B5EF4-FFF2-40B4-BE49-F238E27FC236}">
                  <a16:creationId xmlns:a16="http://schemas.microsoft.com/office/drawing/2014/main" xmlns="" id="{58B2ED4D-8B67-4AFC-8571-17EAD569E220}"/>
                </a:ext>
              </a:extLst>
            </p:cNvPr>
            <p:cNvSpPr>
              <a:spLocks noChangeShapeType="1"/>
            </p:cNvSpPr>
            <p:nvPr/>
          </p:nvSpPr>
          <p:spPr bwMode="auto">
            <a:xfrm>
              <a:off x="5099349"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7" name="Line 109">
              <a:extLst>
                <a:ext uri="{FF2B5EF4-FFF2-40B4-BE49-F238E27FC236}">
                  <a16:creationId xmlns:a16="http://schemas.microsoft.com/office/drawing/2014/main" xmlns="" id="{71966352-E438-46BD-8CD9-64A9DD8A99CC}"/>
                </a:ext>
              </a:extLst>
            </p:cNvPr>
            <p:cNvSpPr>
              <a:spLocks noChangeShapeType="1"/>
            </p:cNvSpPr>
            <p:nvPr/>
          </p:nvSpPr>
          <p:spPr bwMode="auto">
            <a:xfrm flipH="1">
              <a:off x="5075332"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8" name="Line 110">
              <a:extLst>
                <a:ext uri="{FF2B5EF4-FFF2-40B4-BE49-F238E27FC236}">
                  <a16:creationId xmlns:a16="http://schemas.microsoft.com/office/drawing/2014/main" xmlns="" id="{62D06F19-9336-41D8-83A2-B717EAAF41C2}"/>
                </a:ext>
              </a:extLst>
            </p:cNvPr>
            <p:cNvSpPr>
              <a:spLocks noChangeShapeType="1"/>
            </p:cNvSpPr>
            <p:nvPr/>
          </p:nvSpPr>
          <p:spPr bwMode="auto">
            <a:xfrm>
              <a:off x="5075332"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9" name="Line 111">
              <a:extLst>
                <a:ext uri="{FF2B5EF4-FFF2-40B4-BE49-F238E27FC236}">
                  <a16:creationId xmlns:a16="http://schemas.microsoft.com/office/drawing/2014/main" xmlns="" id="{83903DDE-1146-4D55-9F70-F45A07442FA1}"/>
                </a:ext>
              </a:extLst>
            </p:cNvPr>
            <p:cNvSpPr>
              <a:spLocks noChangeShapeType="1"/>
            </p:cNvSpPr>
            <p:nvPr/>
          </p:nvSpPr>
          <p:spPr bwMode="auto">
            <a:xfrm flipH="1">
              <a:off x="5047885"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0" name="Line 112">
              <a:extLst>
                <a:ext uri="{FF2B5EF4-FFF2-40B4-BE49-F238E27FC236}">
                  <a16:creationId xmlns:a16="http://schemas.microsoft.com/office/drawing/2014/main" xmlns="" id="{97CF82A8-7B8F-44C8-9681-1BEFC8C1E0A5}"/>
                </a:ext>
              </a:extLst>
            </p:cNvPr>
            <p:cNvSpPr>
              <a:spLocks noChangeShapeType="1"/>
            </p:cNvSpPr>
            <p:nvPr/>
          </p:nvSpPr>
          <p:spPr bwMode="auto">
            <a:xfrm>
              <a:off x="5043311"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1" name="Line 113">
              <a:extLst>
                <a:ext uri="{FF2B5EF4-FFF2-40B4-BE49-F238E27FC236}">
                  <a16:creationId xmlns:a16="http://schemas.microsoft.com/office/drawing/2014/main" xmlns="" id="{157A09DD-0A23-414E-93EF-BC5713B24D15}"/>
                </a:ext>
              </a:extLst>
            </p:cNvPr>
            <p:cNvSpPr>
              <a:spLocks noChangeShapeType="1"/>
            </p:cNvSpPr>
            <p:nvPr/>
          </p:nvSpPr>
          <p:spPr bwMode="auto">
            <a:xfrm flipH="1">
              <a:off x="5015864"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2" name="Line 114">
              <a:extLst>
                <a:ext uri="{FF2B5EF4-FFF2-40B4-BE49-F238E27FC236}">
                  <a16:creationId xmlns:a16="http://schemas.microsoft.com/office/drawing/2014/main" xmlns="" id="{DF1B61DC-FB7F-49F6-AFCD-DE323BAFBB21}"/>
                </a:ext>
              </a:extLst>
            </p:cNvPr>
            <p:cNvSpPr>
              <a:spLocks noChangeShapeType="1"/>
            </p:cNvSpPr>
            <p:nvPr/>
          </p:nvSpPr>
          <p:spPr bwMode="auto">
            <a:xfrm>
              <a:off x="5029587"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3" name="Line 115">
              <a:extLst>
                <a:ext uri="{FF2B5EF4-FFF2-40B4-BE49-F238E27FC236}">
                  <a16:creationId xmlns:a16="http://schemas.microsoft.com/office/drawing/2014/main" xmlns="" id="{5CDAA4E8-59CD-4F89-9AC3-6E47957861B8}"/>
                </a:ext>
              </a:extLst>
            </p:cNvPr>
            <p:cNvSpPr>
              <a:spLocks noChangeShapeType="1"/>
            </p:cNvSpPr>
            <p:nvPr/>
          </p:nvSpPr>
          <p:spPr bwMode="auto">
            <a:xfrm flipH="1">
              <a:off x="5005571" y="2604904"/>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4" name="Line 116">
              <a:extLst>
                <a:ext uri="{FF2B5EF4-FFF2-40B4-BE49-F238E27FC236}">
                  <a16:creationId xmlns:a16="http://schemas.microsoft.com/office/drawing/2014/main" xmlns="" id="{4CBB53A5-215B-4CE2-99DC-91152FAC7445}"/>
                </a:ext>
              </a:extLst>
            </p:cNvPr>
            <p:cNvSpPr>
              <a:spLocks noChangeShapeType="1"/>
            </p:cNvSpPr>
            <p:nvPr/>
          </p:nvSpPr>
          <p:spPr bwMode="auto">
            <a:xfrm>
              <a:off x="5015864" y="2579744"/>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5" name="Line 117">
              <a:extLst>
                <a:ext uri="{FF2B5EF4-FFF2-40B4-BE49-F238E27FC236}">
                  <a16:creationId xmlns:a16="http://schemas.microsoft.com/office/drawing/2014/main" xmlns="" id="{FD35BC99-0A4C-4B7E-AC80-2B4511721C92}"/>
                </a:ext>
              </a:extLst>
            </p:cNvPr>
            <p:cNvSpPr>
              <a:spLocks noChangeShapeType="1"/>
            </p:cNvSpPr>
            <p:nvPr/>
          </p:nvSpPr>
          <p:spPr bwMode="auto">
            <a:xfrm flipH="1">
              <a:off x="4991847" y="260490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6" name="Line 118">
              <a:extLst>
                <a:ext uri="{FF2B5EF4-FFF2-40B4-BE49-F238E27FC236}">
                  <a16:creationId xmlns:a16="http://schemas.microsoft.com/office/drawing/2014/main" xmlns="" id="{28C19034-862B-4492-B5E9-E41F491AE775}"/>
                </a:ext>
              </a:extLst>
            </p:cNvPr>
            <p:cNvSpPr>
              <a:spLocks noChangeShapeType="1"/>
            </p:cNvSpPr>
            <p:nvPr/>
          </p:nvSpPr>
          <p:spPr bwMode="auto">
            <a:xfrm>
              <a:off x="4934666"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7" name="Line 119">
              <a:extLst>
                <a:ext uri="{FF2B5EF4-FFF2-40B4-BE49-F238E27FC236}">
                  <a16:creationId xmlns:a16="http://schemas.microsoft.com/office/drawing/2014/main" xmlns="" id="{E648C149-BDCF-44D5-93D2-68AA9C85105C}"/>
                </a:ext>
              </a:extLst>
            </p:cNvPr>
            <p:cNvSpPr>
              <a:spLocks noChangeShapeType="1"/>
            </p:cNvSpPr>
            <p:nvPr/>
          </p:nvSpPr>
          <p:spPr bwMode="auto">
            <a:xfrm flipH="1">
              <a:off x="4908362"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8" name="Line 120">
              <a:extLst>
                <a:ext uri="{FF2B5EF4-FFF2-40B4-BE49-F238E27FC236}">
                  <a16:creationId xmlns:a16="http://schemas.microsoft.com/office/drawing/2014/main" xmlns="" id="{6AC4273B-3DED-482B-93CA-4219B92AD695}"/>
                </a:ext>
              </a:extLst>
            </p:cNvPr>
            <p:cNvSpPr>
              <a:spLocks noChangeShapeType="1"/>
            </p:cNvSpPr>
            <p:nvPr/>
          </p:nvSpPr>
          <p:spPr bwMode="auto">
            <a:xfrm>
              <a:off x="4951820"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9" name="Line 121">
              <a:extLst>
                <a:ext uri="{FF2B5EF4-FFF2-40B4-BE49-F238E27FC236}">
                  <a16:creationId xmlns:a16="http://schemas.microsoft.com/office/drawing/2014/main" xmlns="" id="{CD9C3785-48CE-44A2-87A5-392115A4E3CD}"/>
                </a:ext>
              </a:extLst>
            </p:cNvPr>
            <p:cNvSpPr>
              <a:spLocks noChangeShapeType="1"/>
            </p:cNvSpPr>
            <p:nvPr/>
          </p:nvSpPr>
          <p:spPr bwMode="auto">
            <a:xfrm flipH="1">
              <a:off x="4926660" y="2583175"/>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0" name="Line 122">
              <a:extLst>
                <a:ext uri="{FF2B5EF4-FFF2-40B4-BE49-F238E27FC236}">
                  <a16:creationId xmlns:a16="http://schemas.microsoft.com/office/drawing/2014/main" xmlns="" id="{9B729DA8-B218-4FFA-A399-91DF8778E295}"/>
                </a:ext>
              </a:extLst>
            </p:cNvPr>
            <p:cNvSpPr>
              <a:spLocks noChangeShapeType="1"/>
            </p:cNvSpPr>
            <p:nvPr/>
          </p:nvSpPr>
          <p:spPr bwMode="auto">
            <a:xfrm>
              <a:off x="4888921"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1" name="Line 123">
              <a:extLst>
                <a:ext uri="{FF2B5EF4-FFF2-40B4-BE49-F238E27FC236}">
                  <a16:creationId xmlns:a16="http://schemas.microsoft.com/office/drawing/2014/main" xmlns="" id="{DF71A62C-0F28-42AD-A6CB-E5168B9EEF75}"/>
                </a:ext>
              </a:extLst>
            </p:cNvPr>
            <p:cNvSpPr>
              <a:spLocks noChangeShapeType="1"/>
            </p:cNvSpPr>
            <p:nvPr/>
          </p:nvSpPr>
          <p:spPr bwMode="auto">
            <a:xfrm flipH="1">
              <a:off x="4864904" y="2583175"/>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2" name="Line 124">
              <a:extLst>
                <a:ext uri="{FF2B5EF4-FFF2-40B4-BE49-F238E27FC236}">
                  <a16:creationId xmlns:a16="http://schemas.microsoft.com/office/drawing/2014/main" xmlns="" id="{BA31522B-1E60-4955-8A16-471DE2BAF4EC}"/>
                </a:ext>
              </a:extLst>
            </p:cNvPr>
            <p:cNvSpPr>
              <a:spLocks noChangeShapeType="1"/>
            </p:cNvSpPr>
            <p:nvPr/>
          </p:nvSpPr>
          <p:spPr bwMode="auto">
            <a:xfrm>
              <a:off x="4864904"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3" name="Line 125">
              <a:extLst>
                <a:ext uri="{FF2B5EF4-FFF2-40B4-BE49-F238E27FC236}">
                  <a16:creationId xmlns:a16="http://schemas.microsoft.com/office/drawing/2014/main" xmlns="" id="{FDCD05A3-B1D6-41DD-9C17-3D2B8FFFAF6D}"/>
                </a:ext>
              </a:extLst>
            </p:cNvPr>
            <p:cNvSpPr>
              <a:spLocks noChangeShapeType="1"/>
            </p:cNvSpPr>
            <p:nvPr/>
          </p:nvSpPr>
          <p:spPr bwMode="auto">
            <a:xfrm flipH="1">
              <a:off x="4840888"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4" name="Line 126">
              <a:extLst>
                <a:ext uri="{FF2B5EF4-FFF2-40B4-BE49-F238E27FC236}">
                  <a16:creationId xmlns:a16="http://schemas.microsoft.com/office/drawing/2014/main" xmlns="" id="{AA90DB86-9198-4D87-B1E7-AE51ECC7CA00}"/>
                </a:ext>
              </a:extLst>
            </p:cNvPr>
            <p:cNvSpPr>
              <a:spLocks noChangeShapeType="1"/>
            </p:cNvSpPr>
            <p:nvPr/>
          </p:nvSpPr>
          <p:spPr bwMode="auto">
            <a:xfrm>
              <a:off x="4835170"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5" name="Line 127">
              <a:extLst>
                <a:ext uri="{FF2B5EF4-FFF2-40B4-BE49-F238E27FC236}">
                  <a16:creationId xmlns:a16="http://schemas.microsoft.com/office/drawing/2014/main" xmlns="" id="{D3A7D2F4-6630-4C72-BABA-220A7719D3E4}"/>
                </a:ext>
              </a:extLst>
            </p:cNvPr>
            <p:cNvSpPr>
              <a:spLocks noChangeShapeType="1"/>
            </p:cNvSpPr>
            <p:nvPr/>
          </p:nvSpPr>
          <p:spPr bwMode="auto">
            <a:xfrm flipH="1">
              <a:off x="4808867" y="2583175"/>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6" name="Line 128">
              <a:extLst>
                <a:ext uri="{FF2B5EF4-FFF2-40B4-BE49-F238E27FC236}">
                  <a16:creationId xmlns:a16="http://schemas.microsoft.com/office/drawing/2014/main" xmlns="" id="{19BFD5EC-8CBF-49EF-99BE-74B852FAFE20}"/>
                </a:ext>
              </a:extLst>
            </p:cNvPr>
            <p:cNvSpPr>
              <a:spLocks noChangeShapeType="1"/>
            </p:cNvSpPr>
            <p:nvPr/>
          </p:nvSpPr>
          <p:spPr bwMode="auto">
            <a:xfrm>
              <a:off x="4811154"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7" name="Line 129">
              <a:extLst>
                <a:ext uri="{FF2B5EF4-FFF2-40B4-BE49-F238E27FC236}">
                  <a16:creationId xmlns:a16="http://schemas.microsoft.com/office/drawing/2014/main" xmlns="" id="{244B3CF0-607C-4F63-BDA3-BD6870F267DD}"/>
                </a:ext>
              </a:extLst>
            </p:cNvPr>
            <p:cNvSpPr>
              <a:spLocks noChangeShapeType="1"/>
            </p:cNvSpPr>
            <p:nvPr/>
          </p:nvSpPr>
          <p:spPr bwMode="auto">
            <a:xfrm flipH="1">
              <a:off x="4783707"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8" name="Line 130">
              <a:extLst>
                <a:ext uri="{FF2B5EF4-FFF2-40B4-BE49-F238E27FC236}">
                  <a16:creationId xmlns:a16="http://schemas.microsoft.com/office/drawing/2014/main" xmlns="" id="{800A9D09-FFB2-462A-8858-323E79D429BD}"/>
                </a:ext>
              </a:extLst>
            </p:cNvPr>
            <p:cNvSpPr>
              <a:spLocks noChangeShapeType="1"/>
            </p:cNvSpPr>
            <p:nvPr/>
          </p:nvSpPr>
          <p:spPr bwMode="auto">
            <a:xfrm>
              <a:off x="4729956"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9" name="Line 131">
              <a:extLst>
                <a:ext uri="{FF2B5EF4-FFF2-40B4-BE49-F238E27FC236}">
                  <a16:creationId xmlns:a16="http://schemas.microsoft.com/office/drawing/2014/main" xmlns="" id="{E27644FE-9639-466A-B901-A3156136E078}"/>
                </a:ext>
              </a:extLst>
            </p:cNvPr>
            <p:cNvSpPr>
              <a:spLocks noChangeShapeType="1"/>
            </p:cNvSpPr>
            <p:nvPr/>
          </p:nvSpPr>
          <p:spPr bwMode="auto">
            <a:xfrm flipH="1">
              <a:off x="4705940"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0" name="Line 132">
              <a:extLst>
                <a:ext uri="{FF2B5EF4-FFF2-40B4-BE49-F238E27FC236}">
                  <a16:creationId xmlns:a16="http://schemas.microsoft.com/office/drawing/2014/main" xmlns="" id="{5A1BA524-558F-4543-A75F-4E3FD41C43EF}"/>
                </a:ext>
              </a:extLst>
            </p:cNvPr>
            <p:cNvSpPr>
              <a:spLocks noChangeShapeType="1"/>
            </p:cNvSpPr>
            <p:nvPr/>
          </p:nvSpPr>
          <p:spPr bwMode="auto">
            <a:xfrm>
              <a:off x="4598439"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1" name="Line 133">
              <a:extLst>
                <a:ext uri="{FF2B5EF4-FFF2-40B4-BE49-F238E27FC236}">
                  <a16:creationId xmlns:a16="http://schemas.microsoft.com/office/drawing/2014/main" xmlns="" id="{3D407A59-5DDC-498B-B95E-5387206EF28D}"/>
                </a:ext>
              </a:extLst>
            </p:cNvPr>
            <p:cNvSpPr>
              <a:spLocks noChangeShapeType="1"/>
            </p:cNvSpPr>
            <p:nvPr/>
          </p:nvSpPr>
          <p:spPr bwMode="auto">
            <a:xfrm flipH="1">
              <a:off x="4570991"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2" name="Line 134">
              <a:extLst>
                <a:ext uri="{FF2B5EF4-FFF2-40B4-BE49-F238E27FC236}">
                  <a16:creationId xmlns:a16="http://schemas.microsoft.com/office/drawing/2014/main" xmlns="" id="{EE7EE118-A2D4-4470-B9A6-45013377137F}"/>
                </a:ext>
              </a:extLst>
            </p:cNvPr>
            <p:cNvSpPr>
              <a:spLocks noChangeShapeType="1"/>
            </p:cNvSpPr>
            <p:nvPr/>
          </p:nvSpPr>
          <p:spPr bwMode="auto">
            <a:xfrm>
              <a:off x="4578997"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3" name="Line 135">
              <a:extLst>
                <a:ext uri="{FF2B5EF4-FFF2-40B4-BE49-F238E27FC236}">
                  <a16:creationId xmlns:a16="http://schemas.microsoft.com/office/drawing/2014/main" xmlns="" id="{9538D8C2-3D3F-4C7D-A2A0-160834048C9B}"/>
                </a:ext>
              </a:extLst>
            </p:cNvPr>
            <p:cNvSpPr>
              <a:spLocks noChangeShapeType="1"/>
            </p:cNvSpPr>
            <p:nvPr/>
          </p:nvSpPr>
          <p:spPr bwMode="auto">
            <a:xfrm flipH="1">
              <a:off x="4554981"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4" name="Line 136">
              <a:extLst>
                <a:ext uri="{FF2B5EF4-FFF2-40B4-BE49-F238E27FC236}">
                  <a16:creationId xmlns:a16="http://schemas.microsoft.com/office/drawing/2014/main" xmlns="" id="{997840B5-2365-4564-8B52-8B7013A35E0B}"/>
                </a:ext>
              </a:extLst>
            </p:cNvPr>
            <p:cNvSpPr>
              <a:spLocks noChangeShapeType="1"/>
            </p:cNvSpPr>
            <p:nvPr/>
          </p:nvSpPr>
          <p:spPr bwMode="auto">
            <a:xfrm>
              <a:off x="4485219"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5" name="Line 137">
              <a:extLst>
                <a:ext uri="{FF2B5EF4-FFF2-40B4-BE49-F238E27FC236}">
                  <a16:creationId xmlns:a16="http://schemas.microsoft.com/office/drawing/2014/main" xmlns="" id="{124E6627-A553-48ED-BC46-FE4217DBEDD7}"/>
                </a:ext>
              </a:extLst>
            </p:cNvPr>
            <p:cNvSpPr>
              <a:spLocks noChangeShapeType="1"/>
            </p:cNvSpPr>
            <p:nvPr/>
          </p:nvSpPr>
          <p:spPr bwMode="auto">
            <a:xfrm flipH="1">
              <a:off x="4461203" y="2583175"/>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6" name="Line 138">
              <a:extLst>
                <a:ext uri="{FF2B5EF4-FFF2-40B4-BE49-F238E27FC236}">
                  <a16:creationId xmlns:a16="http://schemas.microsoft.com/office/drawing/2014/main" xmlns="" id="{4EC730EE-6965-4000-AFEA-5642AB99132E}"/>
                </a:ext>
              </a:extLst>
            </p:cNvPr>
            <p:cNvSpPr>
              <a:spLocks noChangeShapeType="1"/>
            </p:cNvSpPr>
            <p:nvPr/>
          </p:nvSpPr>
          <p:spPr bwMode="auto">
            <a:xfrm>
              <a:off x="4406309"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7" name="Line 139">
              <a:extLst>
                <a:ext uri="{FF2B5EF4-FFF2-40B4-BE49-F238E27FC236}">
                  <a16:creationId xmlns:a16="http://schemas.microsoft.com/office/drawing/2014/main" xmlns="" id="{0B439850-3121-44A9-B33D-5F7106E02E6A}"/>
                </a:ext>
              </a:extLst>
            </p:cNvPr>
            <p:cNvSpPr>
              <a:spLocks noChangeShapeType="1"/>
            </p:cNvSpPr>
            <p:nvPr/>
          </p:nvSpPr>
          <p:spPr bwMode="auto">
            <a:xfrm flipH="1">
              <a:off x="4382292" y="2583175"/>
              <a:ext cx="49176"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8" name="Line 140">
              <a:extLst>
                <a:ext uri="{FF2B5EF4-FFF2-40B4-BE49-F238E27FC236}">
                  <a16:creationId xmlns:a16="http://schemas.microsoft.com/office/drawing/2014/main" xmlns="" id="{5ABA6322-6FFA-4AC6-8ABC-BD402D81D2D0}"/>
                </a:ext>
              </a:extLst>
            </p:cNvPr>
            <p:cNvSpPr>
              <a:spLocks noChangeShapeType="1"/>
            </p:cNvSpPr>
            <p:nvPr/>
          </p:nvSpPr>
          <p:spPr bwMode="auto">
            <a:xfrm>
              <a:off x="4293089"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9" name="Line 141">
              <a:extLst>
                <a:ext uri="{FF2B5EF4-FFF2-40B4-BE49-F238E27FC236}">
                  <a16:creationId xmlns:a16="http://schemas.microsoft.com/office/drawing/2014/main" xmlns="" id="{B5035ABB-D463-402E-B0A8-2AF50AFFC2BB}"/>
                </a:ext>
              </a:extLst>
            </p:cNvPr>
            <p:cNvSpPr>
              <a:spLocks noChangeShapeType="1"/>
            </p:cNvSpPr>
            <p:nvPr/>
          </p:nvSpPr>
          <p:spPr bwMode="auto">
            <a:xfrm flipH="1">
              <a:off x="4269073"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0" name="Line 142">
              <a:extLst>
                <a:ext uri="{FF2B5EF4-FFF2-40B4-BE49-F238E27FC236}">
                  <a16:creationId xmlns:a16="http://schemas.microsoft.com/office/drawing/2014/main" xmlns="" id="{A904B75A-4D90-42F5-80AB-208C943D16C6}"/>
                </a:ext>
              </a:extLst>
            </p:cNvPr>
            <p:cNvSpPr>
              <a:spLocks noChangeShapeType="1"/>
            </p:cNvSpPr>
            <p:nvPr/>
          </p:nvSpPr>
          <p:spPr bwMode="auto">
            <a:xfrm>
              <a:off x="4266786"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1" name="Line 143">
              <a:extLst>
                <a:ext uri="{FF2B5EF4-FFF2-40B4-BE49-F238E27FC236}">
                  <a16:creationId xmlns:a16="http://schemas.microsoft.com/office/drawing/2014/main" xmlns="" id="{A835C28D-30F9-4548-8D9A-A952CEA6918B}"/>
                </a:ext>
              </a:extLst>
            </p:cNvPr>
            <p:cNvSpPr>
              <a:spLocks noChangeShapeType="1"/>
            </p:cNvSpPr>
            <p:nvPr/>
          </p:nvSpPr>
          <p:spPr bwMode="auto">
            <a:xfrm flipH="1">
              <a:off x="4242769" y="2583175"/>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2" name="Line 144">
              <a:extLst>
                <a:ext uri="{FF2B5EF4-FFF2-40B4-BE49-F238E27FC236}">
                  <a16:creationId xmlns:a16="http://schemas.microsoft.com/office/drawing/2014/main" xmlns="" id="{6FE9D7F4-E6CA-4411-B10C-CE6DE115095C}"/>
                </a:ext>
              </a:extLst>
            </p:cNvPr>
            <p:cNvSpPr>
              <a:spLocks noChangeShapeType="1"/>
            </p:cNvSpPr>
            <p:nvPr/>
          </p:nvSpPr>
          <p:spPr bwMode="auto">
            <a:xfrm>
              <a:off x="4255349"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3" name="Line 145">
              <a:extLst>
                <a:ext uri="{FF2B5EF4-FFF2-40B4-BE49-F238E27FC236}">
                  <a16:creationId xmlns:a16="http://schemas.microsoft.com/office/drawing/2014/main" xmlns="" id="{4EE94742-265E-4156-BC54-4ED59694C2DD}"/>
                </a:ext>
              </a:extLst>
            </p:cNvPr>
            <p:cNvSpPr>
              <a:spLocks noChangeShapeType="1"/>
            </p:cNvSpPr>
            <p:nvPr/>
          </p:nvSpPr>
          <p:spPr bwMode="auto">
            <a:xfrm flipH="1">
              <a:off x="4229046"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4" name="Line 146">
              <a:extLst>
                <a:ext uri="{FF2B5EF4-FFF2-40B4-BE49-F238E27FC236}">
                  <a16:creationId xmlns:a16="http://schemas.microsoft.com/office/drawing/2014/main" xmlns="" id="{654D0B7F-7A72-49F4-89BD-27FFD2D20965}"/>
                </a:ext>
              </a:extLst>
            </p:cNvPr>
            <p:cNvSpPr>
              <a:spLocks noChangeShapeType="1"/>
            </p:cNvSpPr>
            <p:nvPr/>
          </p:nvSpPr>
          <p:spPr bwMode="auto">
            <a:xfrm>
              <a:off x="4213035"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5" name="Line 147">
              <a:extLst>
                <a:ext uri="{FF2B5EF4-FFF2-40B4-BE49-F238E27FC236}">
                  <a16:creationId xmlns:a16="http://schemas.microsoft.com/office/drawing/2014/main" xmlns="" id="{9A2271A6-F3C8-4583-B40D-80F01069CC8E}"/>
                </a:ext>
              </a:extLst>
            </p:cNvPr>
            <p:cNvSpPr>
              <a:spLocks noChangeShapeType="1"/>
            </p:cNvSpPr>
            <p:nvPr/>
          </p:nvSpPr>
          <p:spPr bwMode="auto">
            <a:xfrm flipH="1">
              <a:off x="4185588"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6" name="Line 148">
              <a:extLst>
                <a:ext uri="{FF2B5EF4-FFF2-40B4-BE49-F238E27FC236}">
                  <a16:creationId xmlns:a16="http://schemas.microsoft.com/office/drawing/2014/main" xmlns="" id="{7753A3B2-5234-48AC-93F7-830C1E3AF937}"/>
                </a:ext>
              </a:extLst>
            </p:cNvPr>
            <p:cNvSpPr>
              <a:spLocks noChangeShapeType="1"/>
            </p:cNvSpPr>
            <p:nvPr/>
          </p:nvSpPr>
          <p:spPr bwMode="auto">
            <a:xfrm>
              <a:off x="4199312"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7" name="Line 149">
              <a:extLst>
                <a:ext uri="{FF2B5EF4-FFF2-40B4-BE49-F238E27FC236}">
                  <a16:creationId xmlns:a16="http://schemas.microsoft.com/office/drawing/2014/main" xmlns="" id="{EA2D7F56-4360-48C5-9F44-CBCF428C3290}"/>
                </a:ext>
              </a:extLst>
            </p:cNvPr>
            <p:cNvSpPr>
              <a:spLocks noChangeShapeType="1"/>
            </p:cNvSpPr>
            <p:nvPr/>
          </p:nvSpPr>
          <p:spPr bwMode="auto">
            <a:xfrm flipH="1">
              <a:off x="4175295" y="2583175"/>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8" name="Line 150">
              <a:extLst>
                <a:ext uri="{FF2B5EF4-FFF2-40B4-BE49-F238E27FC236}">
                  <a16:creationId xmlns:a16="http://schemas.microsoft.com/office/drawing/2014/main" xmlns="" id="{EDD982DD-967C-4715-B02F-A9FC24C3E105}"/>
                </a:ext>
              </a:extLst>
            </p:cNvPr>
            <p:cNvSpPr>
              <a:spLocks noChangeShapeType="1"/>
            </p:cNvSpPr>
            <p:nvPr/>
          </p:nvSpPr>
          <p:spPr bwMode="auto">
            <a:xfrm>
              <a:off x="4177583"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9" name="Line 151">
              <a:extLst>
                <a:ext uri="{FF2B5EF4-FFF2-40B4-BE49-F238E27FC236}">
                  <a16:creationId xmlns:a16="http://schemas.microsoft.com/office/drawing/2014/main" xmlns="" id="{231477F1-88A3-437C-99D3-0275A3886BC9}"/>
                </a:ext>
              </a:extLst>
            </p:cNvPr>
            <p:cNvSpPr>
              <a:spLocks noChangeShapeType="1"/>
            </p:cNvSpPr>
            <p:nvPr/>
          </p:nvSpPr>
          <p:spPr bwMode="auto">
            <a:xfrm flipH="1">
              <a:off x="4153566" y="2583175"/>
              <a:ext cx="48032"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0" name="Line 152">
              <a:extLst>
                <a:ext uri="{FF2B5EF4-FFF2-40B4-BE49-F238E27FC236}">
                  <a16:creationId xmlns:a16="http://schemas.microsoft.com/office/drawing/2014/main" xmlns="" id="{58AE8CD0-E30B-484E-9A9C-36A23B136E58}"/>
                </a:ext>
              </a:extLst>
            </p:cNvPr>
            <p:cNvSpPr>
              <a:spLocks noChangeShapeType="1"/>
            </p:cNvSpPr>
            <p:nvPr/>
          </p:nvSpPr>
          <p:spPr bwMode="auto">
            <a:xfrm>
              <a:off x="4153566"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1" name="Line 153">
              <a:extLst>
                <a:ext uri="{FF2B5EF4-FFF2-40B4-BE49-F238E27FC236}">
                  <a16:creationId xmlns:a16="http://schemas.microsoft.com/office/drawing/2014/main" xmlns="" id="{EABD4FC2-1B69-4C51-AEBD-91C16E8734BA}"/>
                </a:ext>
              </a:extLst>
            </p:cNvPr>
            <p:cNvSpPr>
              <a:spLocks noChangeShapeType="1"/>
            </p:cNvSpPr>
            <p:nvPr/>
          </p:nvSpPr>
          <p:spPr bwMode="auto">
            <a:xfrm flipH="1">
              <a:off x="4126119"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2" name="Line 154">
              <a:extLst>
                <a:ext uri="{FF2B5EF4-FFF2-40B4-BE49-F238E27FC236}">
                  <a16:creationId xmlns:a16="http://schemas.microsoft.com/office/drawing/2014/main" xmlns="" id="{68C339E1-F8A5-4261-83CF-EFD67484F4FF}"/>
                </a:ext>
              </a:extLst>
            </p:cNvPr>
            <p:cNvSpPr>
              <a:spLocks noChangeShapeType="1"/>
            </p:cNvSpPr>
            <p:nvPr/>
          </p:nvSpPr>
          <p:spPr bwMode="auto">
            <a:xfrm>
              <a:off x="4123832" y="2558015"/>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3" name="Line 155">
              <a:extLst>
                <a:ext uri="{FF2B5EF4-FFF2-40B4-BE49-F238E27FC236}">
                  <a16:creationId xmlns:a16="http://schemas.microsoft.com/office/drawing/2014/main" xmlns="" id="{1CDC69F0-2F7A-4040-BE25-8A98845D32B9}"/>
                </a:ext>
              </a:extLst>
            </p:cNvPr>
            <p:cNvSpPr>
              <a:spLocks noChangeShapeType="1"/>
            </p:cNvSpPr>
            <p:nvPr/>
          </p:nvSpPr>
          <p:spPr bwMode="auto">
            <a:xfrm flipH="1">
              <a:off x="4096385" y="2583175"/>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4" name="Line 156">
              <a:extLst>
                <a:ext uri="{FF2B5EF4-FFF2-40B4-BE49-F238E27FC236}">
                  <a16:creationId xmlns:a16="http://schemas.microsoft.com/office/drawing/2014/main" xmlns="" id="{A04F10B4-8BF6-47CD-8E54-07150618BAFA}"/>
                </a:ext>
              </a:extLst>
            </p:cNvPr>
            <p:cNvSpPr>
              <a:spLocks noChangeShapeType="1"/>
            </p:cNvSpPr>
            <p:nvPr/>
          </p:nvSpPr>
          <p:spPr bwMode="auto">
            <a:xfrm>
              <a:off x="4034629" y="2544292"/>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5" name="Line 157">
              <a:extLst>
                <a:ext uri="{FF2B5EF4-FFF2-40B4-BE49-F238E27FC236}">
                  <a16:creationId xmlns:a16="http://schemas.microsoft.com/office/drawing/2014/main" xmlns="" id="{13346B81-9237-402F-85E8-6145A2A82F8C}"/>
                </a:ext>
              </a:extLst>
            </p:cNvPr>
            <p:cNvSpPr>
              <a:spLocks noChangeShapeType="1"/>
            </p:cNvSpPr>
            <p:nvPr/>
          </p:nvSpPr>
          <p:spPr bwMode="auto">
            <a:xfrm flipH="1">
              <a:off x="4008325" y="2569452"/>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6" name="Line 158">
              <a:extLst>
                <a:ext uri="{FF2B5EF4-FFF2-40B4-BE49-F238E27FC236}">
                  <a16:creationId xmlns:a16="http://schemas.microsoft.com/office/drawing/2014/main" xmlns="" id="{692EAC93-28A9-4304-9C00-D4812A276A8F}"/>
                </a:ext>
              </a:extLst>
            </p:cNvPr>
            <p:cNvSpPr>
              <a:spLocks noChangeShapeType="1"/>
            </p:cNvSpPr>
            <p:nvPr/>
          </p:nvSpPr>
          <p:spPr bwMode="auto">
            <a:xfrm>
              <a:off x="3549729" y="2512270"/>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7" name="Line 159">
              <a:extLst>
                <a:ext uri="{FF2B5EF4-FFF2-40B4-BE49-F238E27FC236}">
                  <a16:creationId xmlns:a16="http://schemas.microsoft.com/office/drawing/2014/main" xmlns="" id="{5E280A74-B739-4001-B25B-DB306D6E5497}"/>
                </a:ext>
              </a:extLst>
            </p:cNvPr>
            <p:cNvSpPr>
              <a:spLocks noChangeShapeType="1"/>
            </p:cNvSpPr>
            <p:nvPr/>
          </p:nvSpPr>
          <p:spPr bwMode="auto">
            <a:xfrm flipH="1">
              <a:off x="3522282" y="2539717"/>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8" name="Line 160">
              <a:extLst>
                <a:ext uri="{FF2B5EF4-FFF2-40B4-BE49-F238E27FC236}">
                  <a16:creationId xmlns:a16="http://schemas.microsoft.com/office/drawing/2014/main" xmlns="" id="{CD0EA00E-69B3-49E2-8D96-421F756C9EE4}"/>
                </a:ext>
              </a:extLst>
            </p:cNvPr>
            <p:cNvSpPr>
              <a:spLocks noChangeShapeType="1"/>
            </p:cNvSpPr>
            <p:nvPr/>
          </p:nvSpPr>
          <p:spPr bwMode="auto">
            <a:xfrm>
              <a:off x="1452311" y="1967902"/>
              <a:ext cx="0" cy="48032"/>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9" name="Line 161">
              <a:extLst>
                <a:ext uri="{FF2B5EF4-FFF2-40B4-BE49-F238E27FC236}">
                  <a16:creationId xmlns:a16="http://schemas.microsoft.com/office/drawing/2014/main" xmlns="" id="{28F57B78-D8FA-4DB2-BB6C-F9F081F48926}"/>
                </a:ext>
              </a:extLst>
            </p:cNvPr>
            <p:cNvSpPr>
              <a:spLocks noChangeShapeType="1"/>
            </p:cNvSpPr>
            <p:nvPr/>
          </p:nvSpPr>
          <p:spPr bwMode="auto">
            <a:xfrm flipH="1">
              <a:off x="1428295" y="1991918"/>
              <a:ext cx="50320"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0" name="Line 162">
              <a:extLst>
                <a:ext uri="{FF2B5EF4-FFF2-40B4-BE49-F238E27FC236}">
                  <a16:creationId xmlns:a16="http://schemas.microsoft.com/office/drawing/2014/main" xmlns="" id="{5285AB01-EA0E-49AA-9514-EE7BEA1E0CBD}"/>
                </a:ext>
              </a:extLst>
            </p:cNvPr>
            <p:cNvSpPr>
              <a:spLocks noChangeShapeType="1"/>
            </p:cNvSpPr>
            <p:nvPr/>
          </p:nvSpPr>
          <p:spPr bwMode="auto">
            <a:xfrm>
              <a:off x="2014977" y="2241229"/>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1" name="Line 163">
              <a:extLst>
                <a:ext uri="{FF2B5EF4-FFF2-40B4-BE49-F238E27FC236}">
                  <a16:creationId xmlns:a16="http://schemas.microsoft.com/office/drawing/2014/main" xmlns="" id="{9393E489-8663-430D-93C0-DE4C27A861E0}"/>
                </a:ext>
              </a:extLst>
            </p:cNvPr>
            <p:cNvSpPr>
              <a:spLocks noChangeShapeType="1"/>
            </p:cNvSpPr>
            <p:nvPr/>
          </p:nvSpPr>
          <p:spPr bwMode="auto">
            <a:xfrm flipH="1">
              <a:off x="1990961" y="2268677"/>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2" name="Line 164">
              <a:extLst>
                <a:ext uri="{FF2B5EF4-FFF2-40B4-BE49-F238E27FC236}">
                  <a16:creationId xmlns:a16="http://schemas.microsoft.com/office/drawing/2014/main" xmlns="" id="{4292FDB8-6E97-428F-897E-69294DB95C69}"/>
                </a:ext>
              </a:extLst>
            </p:cNvPr>
            <p:cNvSpPr>
              <a:spLocks noChangeShapeType="1"/>
            </p:cNvSpPr>
            <p:nvPr/>
          </p:nvSpPr>
          <p:spPr bwMode="auto">
            <a:xfrm>
              <a:off x="1813699" y="2170324"/>
              <a:ext cx="0" cy="49176"/>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3" name="Line 165">
              <a:extLst>
                <a:ext uri="{FF2B5EF4-FFF2-40B4-BE49-F238E27FC236}">
                  <a16:creationId xmlns:a16="http://schemas.microsoft.com/office/drawing/2014/main" xmlns="" id="{C1F4D0CB-7ED5-4087-A412-3E3E5C39F793}"/>
                </a:ext>
              </a:extLst>
            </p:cNvPr>
            <p:cNvSpPr>
              <a:spLocks noChangeShapeType="1"/>
            </p:cNvSpPr>
            <p:nvPr/>
          </p:nvSpPr>
          <p:spPr bwMode="auto">
            <a:xfrm flipH="1">
              <a:off x="1786251" y="2195484"/>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4" name="Line 166">
              <a:extLst>
                <a:ext uri="{FF2B5EF4-FFF2-40B4-BE49-F238E27FC236}">
                  <a16:creationId xmlns:a16="http://schemas.microsoft.com/office/drawing/2014/main" xmlns="" id="{6A01A460-A37D-4239-8C17-62A72B8FBA67}"/>
                </a:ext>
              </a:extLst>
            </p:cNvPr>
            <p:cNvSpPr>
              <a:spLocks noChangeShapeType="1"/>
            </p:cNvSpPr>
            <p:nvPr/>
          </p:nvSpPr>
          <p:spPr bwMode="auto">
            <a:xfrm>
              <a:off x="3466244" y="2512270"/>
              <a:ext cx="0" cy="51463"/>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5" name="Line 167">
              <a:extLst>
                <a:ext uri="{FF2B5EF4-FFF2-40B4-BE49-F238E27FC236}">
                  <a16:creationId xmlns:a16="http://schemas.microsoft.com/office/drawing/2014/main" xmlns="" id="{86DDD028-7817-46A8-B743-AA1B5F0D5261}"/>
                </a:ext>
              </a:extLst>
            </p:cNvPr>
            <p:cNvSpPr>
              <a:spLocks noChangeShapeType="1"/>
            </p:cNvSpPr>
            <p:nvPr/>
          </p:nvSpPr>
          <p:spPr bwMode="auto">
            <a:xfrm flipH="1">
              <a:off x="3438797" y="2539717"/>
              <a:ext cx="51463" cy="0"/>
            </a:xfrm>
            <a:prstGeom prst="line">
              <a:avLst/>
            </a:prstGeom>
            <a:noFill/>
            <a:ln w="2603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805225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 (cont.)</a:t>
            </a:r>
          </a:p>
          <a:p>
            <a:endParaRPr lang="en-GB" dirty="0"/>
          </a:p>
        </p:txBody>
      </p:sp>
      <p:sp>
        <p:nvSpPr>
          <p:cNvPr id="2" name="Title 1"/>
          <p:cNvSpPr>
            <a:spLocks noGrp="1"/>
          </p:cNvSpPr>
          <p:nvPr>
            <p:ph type="title"/>
          </p:nvPr>
        </p:nvSpPr>
        <p:spPr/>
        <p:txBody>
          <a:bodyPr/>
          <a:lstStyle/>
          <a:p>
            <a:r>
              <a:rPr lang="en-GB" dirty="0"/>
              <a:t>3501: Long-term results of the ADORE trial: Adjuvant oxaliplatin, leucovorin, and 5-fluorouracil (FOLFOX) versus 5-fluorouracil and leucovorin (FL) after preoperative chemoradiotherapy and surgery for locally advanced rectal cancer – Hong YS, et al</a:t>
            </a:r>
          </a:p>
        </p:txBody>
      </p:sp>
      <p:sp>
        <p:nvSpPr>
          <p:cNvPr id="4" name="Text Placeholder 3"/>
          <p:cNvSpPr>
            <a:spLocks noGrp="1"/>
          </p:cNvSpPr>
          <p:nvPr>
            <p:ph type="body" sz="quarter" idx="10"/>
          </p:nvPr>
        </p:nvSpPr>
        <p:spPr/>
        <p:txBody>
          <a:bodyPr/>
          <a:lstStyle/>
          <a:p>
            <a:pPr>
              <a:spcAft>
                <a:spcPts val="0"/>
              </a:spcAft>
              <a:defRPr/>
            </a:pPr>
            <a:r>
              <a:rPr lang="en-GB" dirty="0"/>
              <a:t>*Stratified by </a:t>
            </a:r>
            <a:r>
              <a:rPr lang="en-GB" dirty="0" err="1"/>
              <a:t>ypStage</a:t>
            </a:r>
            <a:r>
              <a:rPr lang="en-GB" dirty="0"/>
              <a:t> and participating </a:t>
            </a:r>
            <a:r>
              <a:rPr lang="en-GB" dirty="0" smtClean="0"/>
              <a:t>site </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fr-FR" dirty="0"/>
              <a:t>Hong YS, et al. J Clin </a:t>
            </a:r>
            <a:r>
              <a:rPr lang="fr-FR" dirty="0" err="1"/>
              <a:t>Oncol</a:t>
            </a:r>
            <a:r>
              <a:rPr lang="fr-FR" dirty="0"/>
              <a:t> 2018;36(</a:t>
            </a:r>
            <a:r>
              <a:rPr lang="fr-FR" dirty="0" err="1"/>
              <a:t>suppl</a:t>
            </a:r>
            <a:r>
              <a:rPr lang="fr-FR" dirty="0"/>
              <a:t>):</a:t>
            </a:r>
            <a:r>
              <a:rPr lang="fr-FR" dirty="0" err="1"/>
              <a:t>abstr</a:t>
            </a:r>
            <a:r>
              <a:rPr lang="fr-FR" dirty="0"/>
              <a:t> 3501</a:t>
            </a:r>
          </a:p>
        </p:txBody>
      </p:sp>
      <p:sp>
        <p:nvSpPr>
          <p:cNvPr id="11" name="TextBox 10">
            <a:extLst>
              <a:ext uri="{FF2B5EF4-FFF2-40B4-BE49-F238E27FC236}">
                <a16:creationId xmlns:a16="http://schemas.microsoft.com/office/drawing/2014/main" xmlns="" id="{B6CFC5DC-05B1-4610-9E3A-ACBAA71464D0}"/>
              </a:ext>
            </a:extLst>
          </p:cNvPr>
          <p:cNvSpPr txBox="1"/>
          <p:nvPr/>
        </p:nvSpPr>
        <p:spPr>
          <a:xfrm>
            <a:off x="544835" y="1812366"/>
            <a:ext cx="43954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TextBox 12">
            <a:extLst>
              <a:ext uri="{FF2B5EF4-FFF2-40B4-BE49-F238E27FC236}">
                <a16:creationId xmlns:a16="http://schemas.microsoft.com/office/drawing/2014/main" xmlns="" id="{BC7750DE-77AC-4B8B-80EF-9E3D3F212EF7}"/>
              </a:ext>
            </a:extLst>
          </p:cNvPr>
          <p:cNvSpPr txBox="1"/>
          <p:nvPr/>
        </p:nvSpPr>
        <p:spPr>
          <a:xfrm>
            <a:off x="629795" y="2399009"/>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80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TextBox 14">
            <a:extLst>
              <a:ext uri="{FF2B5EF4-FFF2-40B4-BE49-F238E27FC236}">
                <a16:creationId xmlns:a16="http://schemas.microsoft.com/office/drawing/2014/main" xmlns="" id="{2C116413-A7D0-460E-B088-E2A5D604463A}"/>
              </a:ext>
            </a:extLst>
          </p:cNvPr>
          <p:cNvSpPr txBox="1"/>
          <p:nvPr/>
        </p:nvSpPr>
        <p:spPr>
          <a:xfrm>
            <a:off x="629795" y="2985652"/>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671A7974-9D3F-42DD-8ADF-1BE3FA79B240}"/>
              </a:ext>
            </a:extLst>
          </p:cNvPr>
          <p:cNvSpPr txBox="1"/>
          <p:nvPr/>
        </p:nvSpPr>
        <p:spPr>
          <a:xfrm>
            <a:off x="629795" y="3572295"/>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40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TextBox 18">
            <a:extLst>
              <a:ext uri="{FF2B5EF4-FFF2-40B4-BE49-F238E27FC236}">
                <a16:creationId xmlns:a16="http://schemas.microsoft.com/office/drawing/2014/main" xmlns="" id="{6F559E9F-D5D1-41A4-913B-8EB24091AAD4}"/>
              </a:ext>
            </a:extLst>
          </p:cNvPr>
          <p:cNvSpPr txBox="1"/>
          <p:nvPr/>
        </p:nvSpPr>
        <p:spPr>
          <a:xfrm>
            <a:off x="629795" y="4158938"/>
            <a:ext cx="3545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TextBox 20">
            <a:extLst>
              <a:ext uri="{FF2B5EF4-FFF2-40B4-BE49-F238E27FC236}">
                <a16:creationId xmlns:a16="http://schemas.microsoft.com/office/drawing/2014/main" xmlns="" id="{49695CBB-13A7-4615-B49A-9B8369273906}"/>
              </a:ext>
            </a:extLst>
          </p:cNvPr>
          <p:cNvSpPr txBox="1"/>
          <p:nvPr/>
        </p:nvSpPr>
        <p:spPr>
          <a:xfrm>
            <a:off x="714753" y="4745582"/>
            <a:ext cx="269626"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Freeform: Shape 21">
            <a:extLst>
              <a:ext uri="{FF2B5EF4-FFF2-40B4-BE49-F238E27FC236}">
                <a16:creationId xmlns:a16="http://schemas.microsoft.com/office/drawing/2014/main" xmlns="" id="{6C37245A-BF28-4230-A6D5-BD1939DEE21D}"/>
              </a:ext>
            </a:extLst>
          </p:cNvPr>
          <p:cNvSpPr/>
          <p:nvPr/>
        </p:nvSpPr>
        <p:spPr>
          <a:xfrm>
            <a:off x="1061191"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cxnSp>
        <p:nvCxnSpPr>
          <p:cNvPr id="23" name="Straight Connector 22">
            <a:extLst>
              <a:ext uri="{FF2B5EF4-FFF2-40B4-BE49-F238E27FC236}">
                <a16:creationId xmlns:a16="http://schemas.microsoft.com/office/drawing/2014/main" xmlns="" id="{81CAAE84-A340-4788-AB62-BC4CFBDC26DD}"/>
              </a:ext>
            </a:extLst>
          </p:cNvPr>
          <p:cNvCxnSpPr/>
          <p:nvPr/>
        </p:nvCxnSpPr>
        <p:spPr>
          <a:xfrm>
            <a:off x="952862"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id="{8B3FEAD7-2349-4098-8B0C-806C541DB496}"/>
              </a:ext>
            </a:extLst>
          </p:cNvPr>
          <p:cNvCxnSpPr/>
          <p:nvPr/>
        </p:nvCxnSpPr>
        <p:spPr>
          <a:xfrm>
            <a:off x="952862" y="25372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xmlns="" id="{4C2E189A-BB7D-425B-A80E-0D56B1FCCEF7}"/>
              </a:ext>
            </a:extLst>
          </p:cNvPr>
          <p:cNvCxnSpPr/>
          <p:nvPr/>
        </p:nvCxnSpPr>
        <p:spPr>
          <a:xfrm>
            <a:off x="952862" y="31235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xmlns="" id="{92556D64-0D7C-49A3-8C8C-0AD57B5A1F27}"/>
              </a:ext>
            </a:extLst>
          </p:cNvPr>
          <p:cNvCxnSpPr/>
          <p:nvPr/>
        </p:nvCxnSpPr>
        <p:spPr>
          <a:xfrm>
            <a:off x="952862" y="37098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xmlns="" id="{E1918E84-C0A3-419D-B3D8-882BAC325E63}"/>
              </a:ext>
            </a:extLst>
          </p:cNvPr>
          <p:cNvCxnSpPr/>
          <p:nvPr/>
        </p:nvCxnSpPr>
        <p:spPr>
          <a:xfrm>
            <a:off x="952862" y="42962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xmlns="" id="{D63DD64B-92DB-42EC-898C-5A8E74622051}"/>
              </a:ext>
            </a:extLst>
          </p:cNvPr>
          <p:cNvCxnSpPr/>
          <p:nvPr/>
        </p:nvCxnSpPr>
        <p:spPr>
          <a:xfrm>
            <a:off x="952862"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xmlns="" id="{D9C5822E-15B8-463E-AE12-93A37253D2B3}"/>
              </a:ext>
            </a:extLst>
          </p:cNvPr>
          <p:cNvCxnSpPr>
            <a:cxnSpLocks/>
          </p:cNvCxnSpPr>
          <p:nvPr/>
        </p:nvCxnSpPr>
        <p:spPr>
          <a:xfrm rot="5400000">
            <a:off x="10161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5" name="TextBox 34">
            <a:extLst>
              <a:ext uri="{FF2B5EF4-FFF2-40B4-BE49-F238E27FC236}">
                <a16:creationId xmlns:a16="http://schemas.microsoft.com/office/drawing/2014/main" xmlns="" id="{01D3528E-546E-455F-B31B-1547D3BBF593}"/>
              </a:ext>
            </a:extLst>
          </p:cNvPr>
          <p:cNvSpPr txBox="1"/>
          <p:nvPr/>
        </p:nvSpPr>
        <p:spPr>
          <a:xfrm>
            <a:off x="926378" y="4978897"/>
            <a:ext cx="269626"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6" name="Straight Connector 35">
            <a:extLst>
              <a:ext uri="{FF2B5EF4-FFF2-40B4-BE49-F238E27FC236}">
                <a16:creationId xmlns:a16="http://schemas.microsoft.com/office/drawing/2014/main" xmlns="" id="{98C162DC-1C8B-4EFE-A45D-C58DE69A615C}"/>
              </a:ext>
            </a:extLst>
          </p:cNvPr>
          <p:cNvCxnSpPr>
            <a:cxnSpLocks/>
          </p:cNvCxnSpPr>
          <p:nvPr/>
        </p:nvCxnSpPr>
        <p:spPr>
          <a:xfrm rot="5400000">
            <a:off x="169413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xmlns="" id="{E71E16DC-EC4B-4C40-B48F-1E5A99726F88}"/>
              </a:ext>
            </a:extLst>
          </p:cNvPr>
          <p:cNvSpPr txBox="1"/>
          <p:nvPr/>
        </p:nvSpPr>
        <p:spPr>
          <a:xfrm>
            <a:off x="1561845"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8" name="Straight Connector 37">
            <a:extLst>
              <a:ext uri="{FF2B5EF4-FFF2-40B4-BE49-F238E27FC236}">
                <a16:creationId xmlns:a16="http://schemas.microsoft.com/office/drawing/2014/main" xmlns="" id="{BFDAEB22-EB3C-4AA7-8D07-75360719C75D}"/>
              </a:ext>
            </a:extLst>
          </p:cNvPr>
          <p:cNvCxnSpPr>
            <a:cxnSpLocks/>
          </p:cNvCxnSpPr>
          <p:nvPr/>
        </p:nvCxnSpPr>
        <p:spPr>
          <a:xfrm rot="5400000">
            <a:off x="237208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xmlns="" id="{580F6260-D4C1-444A-8906-AFADF2DE92E1}"/>
              </a:ext>
            </a:extLst>
          </p:cNvPr>
          <p:cNvSpPr txBox="1"/>
          <p:nvPr/>
        </p:nvSpPr>
        <p:spPr>
          <a:xfrm>
            <a:off x="2239790"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0" name="Straight Connector 39">
            <a:extLst>
              <a:ext uri="{FF2B5EF4-FFF2-40B4-BE49-F238E27FC236}">
                <a16:creationId xmlns:a16="http://schemas.microsoft.com/office/drawing/2014/main" xmlns="" id="{53194F34-EFD6-4438-AB05-892EE12F7778}"/>
              </a:ext>
            </a:extLst>
          </p:cNvPr>
          <p:cNvCxnSpPr>
            <a:cxnSpLocks/>
          </p:cNvCxnSpPr>
          <p:nvPr/>
        </p:nvCxnSpPr>
        <p:spPr>
          <a:xfrm rot="5400000">
            <a:off x="305002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xmlns="" id="{C063BA27-4829-4FF0-B1DE-EE8991421B92}"/>
              </a:ext>
            </a:extLst>
          </p:cNvPr>
          <p:cNvSpPr txBox="1"/>
          <p:nvPr/>
        </p:nvSpPr>
        <p:spPr>
          <a:xfrm>
            <a:off x="2917735"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36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2" name="Straight Connector 41">
            <a:extLst>
              <a:ext uri="{FF2B5EF4-FFF2-40B4-BE49-F238E27FC236}">
                <a16:creationId xmlns:a16="http://schemas.microsoft.com/office/drawing/2014/main" xmlns="" id="{DBFB8530-C9E3-4FF0-B40D-8050B8A9CCFC}"/>
              </a:ext>
            </a:extLst>
          </p:cNvPr>
          <p:cNvCxnSpPr>
            <a:cxnSpLocks/>
          </p:cNvCxnSpPr>
          <p:nvPr/>
        </p:nvCxnSpPr>
        <p:spPr>
          <a:xfrm rot="5400000">
            <a:off x="372797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xmlns="" id="{B14AED1C-28CF-455C-A12E-32C7D13DA725}"/>
              </a:ext>
            </a:extLst>
          </p:cNvPr>
          <p:cNvSpPr txBox="1"/>
          <p:nvPr/>
        </p:nvSpPr>
        <p:spPr>
          <a:xfrm>
            <a:off x="3595680"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48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4" name="Straight Connector 43">
            <a:extLst>
              <a:ext uri="{FF2B5EF4-FFF2-40B4-BE49-F238E27FC236}">
                <a16:creationId xmlns:a16="http://schemas.microsoft.com/office/drawing/2014/main" xmlns="" id="{70B4782B-B51F-42B3-B3DC-9E62C2CF1063}"/>
              </a:ext>
            </a:extLst>
          </p:cNvPr>
          <p:cNvCxnSpPr>
            <a:cxnSpLocks/>
          </p:cNvCxnSpPr>
          <p:nvPr/>
        </p:nvCxnSpPr>
        <p:spPr>
          <a:xfrm rot="5400000">
            <a:off x="508386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xmlns="" id="{809629FD-3ECE-47EA-A1CE-2692F767D695}"/>
              </a:ext>
            </a:extLst>
          </p:cNvPr>
          <p:cNvSpPr txBox="1"/>
          <p:nvPr/>
        </p:nvSpPr>
        <p:spPr>
          <a:xfrm>
            <a:off x="4951570"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72</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6" name="Straight Connector 45">
            <a:extLst>
              <a:ext uri="{FF2B5EF4-FFF2-40B4-BE49-F238E27FC236}">
                <a16:creationId xmlns:a16="http://schemas.microsoft.com/office/drawing/2014/main" xmlns="" id="{A81CE3E2-A463-4EB3-983D-34CBD590695C}"/>
              </a:ext>
            </a:extLst>
          </p:cNvPr>
          <p:cNvCxnSpPr>
            <a:cxnSpLocks/>
          </p:cNvCxnSpPr>
          <p:nvPr/>
        </p:nvCxnSpPr>
        <p:spPr>
          <a:xfrm rot="5400000">
            <a:off x="643975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a16="http://schemas.microsoft.com/office/drawing/2014/main" xmlns="" id="{55831784-AAE5-4886-8052-F20C4110C61C}"/>
              </a:ext>
            </a:extLst>
          </p:cNvPr>
          <p:cNvSpPr txBox="1"/>
          <p:nvPr/>
        </p:nvSpPr>
        <p:spPr>
          <a:xfrm>
            <a:off x="6307460"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96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8" name="Straight Connector 47">
            <a:extLst>
              <a:ext uri="{FF2B5EF4-FFF2-40B4-BE49-F238E27FC236}">
                <a16:creationId xmlns:a16="http://schemas.microsoft.com/office/drawing/2014/main" xmlns="" id="{CDFEE7EE-5C78-44ED-A681-C0EB5B7855AA}"/>
              </a:ext>
            </a:extLst>
          </p:cNvPr>
          <p:cNvCxnSpPr>
            <a:cxnSpLocks/>
          </p:cNvCxnSpPr>
          <p:nvPr/>
        </p:nvCxnSpPr>
        <p:spPr>
          <a:xfrm rot="5400000">
            <a:off x="779564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a16="http://schemas.microsoft.com/office/drawing/2014/main" xmlns="" id="{EB645998-0BD7-4A3F-B606-971238E4AE1D}"/>
              </a:ext>
            </a:extLst>
          </p:cNvPr>
          <p:cNvSpPr txBox="1"/>
          <p:nvPr/>
        </p:nvSpPr>
        <p:spPr>
          <a:xfrm>
            <a:off x="7620868" y="4978897"/>
            <a:ext cx="43954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50" name="TextBox 49">
            <a:extLst>
              <a:ext uri="{FF2B5EF4-FFF2-40B4-BE49-F238E27FC236}">
                <a16:creationId xmlns:a16="http://schemas.microsoft.com/office/drawing/2014/main" xmlns="" id="{6E6B74B6-787B-46F5-9D38-26DECDD8F19C}"/>
              </a:ext>
            </a:extLst>
          </p:cNvPr>
          <p:cNvSpPr txBox="1"/>
          <p:nvPr/>
        </p:nvSpPr>
        <p:spPr>
          <a:xfrm>
            <a:off x="3539555" y="5202830"/>
            <a:ext cx="1822936"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O</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verall survival, months</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xmlns="" id="{5A41013E-0FB1-4748-A0B6-E424F4B1C699}"/>
              </a:ext>
            </a:extLst>
          </p:cNvPr>
          <p:cNvSpPr txBox="1"/>
          <p:nvPr/>
        </p:nvSpPr>
        <p:spPr>
          <a:xfrm>
            <a:off x="1464733"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OS</a:t>
            </a:r>
          </a:p>
        </p:txBody>
      </p:sp>
      <p:sp>
        <p:nvSpPr>
          <p:cNvPr id="69" name="TextBox 68">
            <a:extLst>
              <a:ext uri="{FF2B5EF4-FFF2-40B4-BE49-F238E27FC236}">
                <a16:creationId xmlns:a16="http://schemas.microsoft.com/office/drawing/2014/main" xmlns="" id="{C633CA1A-8F2D-44FB-A002-7E26DBA6EF2B}"/>
              </a:ext>
            </a:extLst>
          </p:cNvPr>
          <p:cNvSpPr txBox="1"/>
          <p:nvPr/>
        </p:nvSpPr>
        <p:spPr>
          <a:xfrm>
            <a:off x="333735" y="5387494"/>
            <a:ext cx="877163" cy="276999"/>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No. </a:t>
            </a:r>
            <a:r>
              <a:rPr kumimoji="0" lang="en-US" sz="1200" b="0" i="0" u="none" strike="noStrike" kern="1200" cap="none" spc="0" normalizeH="0" baseline="0" noProof="0" dirty="0">
                <a:ln>
                  <a:noFill/>
                </a:ln>
                <a:solidFill>
                  <a:srgbClr val="4D4D4D"/>
                </a:solidFill>
                <a:effectLst/>
                <a:uLnTx/>
                <a:uFillTx/>
                <a:latin typeface="Arial"/>
                <a:ea typeface="+mn-ea"/>
                <a:cs typeface="Arial"/>
              </a:rPr>
              <a:t>at </a:t>
            </a: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risk</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70" name="Straight Connector 69">
            <a:extLst>
              <a:ext uri="{FF2B5EF4-FFF2-40B4-BE49-F238E27FC236}">
                <a16:creationId xmlns:a16="http://schemas.microsoft.com/office/drawing/2014/main" xmlns="" id="{7DB6252F-B7B8-4343-8DC1-F57E38BBC983}"/>
              </a:ext>
            </a:extLst>
          </p:cNvPr>
          <p:cNvCxnSpPr/>
          <p:nvPr/>
        </p:nvCxnSpPr>
        <p:spPr>
          <a:xfrm>
            <a:off x="510840" y="5803221"/>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xmlns="" id="{7B4D0674-D8CF-445B-A37F-6259AF1D3F46}"/>
              </a:ext>
            </a:extLst>
          </p:cNvPr>
          <p:cNvCxnSpPr/>
          <p:nvPr/>
        </p:nvCxnSpPr>
        <p:spPr>
          <a:xfrm>
            <a:off x="510840" y="5977846"/>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xmlns="" id="{905CBD9D-6070-459E-B47A-A6C094815A70}"/>
              </a:ext>
            </a:extLst>
          </p:cNvPr>
          <p:cNvCxnSpPr>
            <a:cxnSpLocks/>
          </p:cNvCxnSpPr>
          <p:nvPr/>
        </p:nvCxnSpPr>
        <p:spPr>
          <a:xfrm rot="5400000">
            <a:off x="440591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6" name="TextBox 75">
            <a:extLst>
              <a:ext uri="{FF2B5EF4-FFF2-40B4-BE49-F238E27FC236}">
                <a16:creationId xmlns:a16="http://schemas.microsoft.com/office/drawing/2014/main" xmlns="" id="{282D3EB7-5198-4874-85BE-3ED8C551EDD3}"/>
              </a:ext>
            </a:extLst>
          </p:cNvPr>
          <p:cNvSpPr txBox="1"/>
          <p:nvPr/>
        </p:nvSpPr>
        <p:spPr>
          <a:xfrm>
            <a:off x="4273625"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60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77" name="Straight Connector 76">
            <a:extLst>
              <a:ext uri="{FF2B5EF4-FFF2-40B4-BE49-F238E27FC236}">
                <a16:creationId xmlns:a16="http://schemas.microsoft.com/office/drawing/2014/main" xmlns="" id="{9CE7EDA4-9FC1-46E3-A9F6-2B7848A0A1FF}"/>
              </a:ext>
            </a:extLst>
          </p:cNvPr>
          <p:cNvCxnSpPr>
            <a:cxnSpLocks/>
          </p:cNvCxnSpPr>
          <p:nvPr/>
        </p:nvCxnSpPr>
        <p:spPr>
          <a:xfrm rot="5400000">
            <a:off x="576180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8" name="TextBox 77">
            <a:extLst>
              <a:ext uri="{FF2B5EF4-FFF2-40B4-BE49-F238E27FC236}">
                <a16:creationId xmlns:a16="http://schemas.microsoft.com/office/drawing/2014/main" xmlns="" id="{98773B20-F8B2-4159-A1C7-4D4A5F79049A}"/>
              </a:ext>
            </a:extLst>
          </p:cNvPr>
          <p:cNvSpPr txBox="1"/>
          <p:nvPr/>
        </p:nvSpPr>
        <p:spPr>
          <a:xfrm>
            <a:off x="5629515" y="4978897"/>
            <a:ext cx="35458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84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79" name="Straight Connector 78">
            <a:extLst>
              <a:ext uri="{FF2B5EF4-FFF2-40B4-BE49-F238E27FC236}">
                <a16:creationId xmlns:a16="http://schemas.microsoft.com/office/drawing/2014/main" xmlns="" id="{4EB78139-1F1B-4462-A239-3D4CC0D1EA18}"/>
              </a:ext>
            </a:extLst>
          </p:cNvPr>
          <p:cNvCxnSpPr>
            <a:cxnSpLocks/>
          </p:cNvCxnSpPr>
          <p:nvPr/>
        </p:nvCxnSpPr>
        <p:spPr>
          <a:xfrm rot="5400000">
            <a:off x="711769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80" name="TextBox 79">
            <a:extLst>
              <a:ext uri="{FF2B5EF4-FFF2-40B4-BE49-F238E27FC236}">
                <a16:creationId xmlns:a16="http://schemas.microsoft.com/office/drawing/2014/main" xmlns="" id="{1448351D-D18B-4B43-9AF6-75AFB1BFA149}"/>
              </a:ext>
            </a:extLst>
          </p:cNvPr>
          <p:cNvSpPr txBox="1"/>
          <p:nvPr/>
        </p:nvSpPr>
        <p:spPr>
          <a:xfrm>
            <a:off x="6942924" y="4978897"/>
            <a:ext cx="439544"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1" name="TextBox 80">
            <a:extLst>
              <a:ext uri="{FF2B5EF4-FFF2-40B4-BE49-F238E27FC236}">
                <a16:creationId xmlns:a16="http://schemas.microsoft.com/office/drawing/2014/main" xmlns="" id="{2377BC75-AC0D-4D3E-A380-06A1A6E7A399}"/>
              </a:ext>
            </a:extLst>
          </p:cNvPr>
          <p:cNvSpPr txBox="1"/>
          <p:nvPr/>
        </p:nvSpPr>
        <p:spPr>
          <a:xfrm>
            <a:off x="841419" y="5656014"/>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160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xmlns="" id="{DA3A09F0-D0B5-46B2-8CCF-D1CC1AFC502C}"/>
              </a:ext>
            </a:extLst>
          </p:cNvPr>
          <p:cNvSpPr txBox="1"/>
          <p:nvPr/>
        </p:nvSpPr>
        <p:spPr>
          <a:xfrm>
            <a:off x="1519365" y="5656014"/>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146</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3" name="TextBox 82">
            <a:extLst>
              <a:ext uri="{FF2B5EF4-FFF2-40B4-BE49-F238E27FC236}">
                <a16:creationId xmlns:a16="http://schemas.microsoft.com/office/drawing/2014/main" xmlns="" id="{8A795560-34FD-400A-8182-258B73505992}"/>
              </a:ext>
            </a:extLst>
          </p:cNvPr>
          <p:cNvSpPr txBox="1"/>
          <p:nvPr/>
        </p:nvSpPr>
        <p:spPr>
          <a:xfrm>
            <a:off x="2197310" y="5656014"/>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139</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4" name="TextBox 83">
            <a:extLst>
              <a:ext uri="{FF2B5EF4-FFF2-40B4-BE49-F238E27FC236}">
                <a16:creationId xmlns:a16="http://schemas.microsoft.com/office/drawing/2014/main" xmlns="" id="{5ED3A112-C6E4-4C5B-8F31-4DCC33CD6034}"/>
              </a:ext>
            </a:extLst>
          </p:cNvPr>
          <p:cNvSpPr txBox="1"/>
          <p:nvPr/>
        </p:nvSpPr>
        <p:spPr>
          <a:xfrm>
            <a:off x="2875255" y="5656014"/>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134</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5" name="TextBox 84">
            <a:extLst>
              <a:ext uri="{FF2B5EF4-FFF2-40B4-BE49-F238E27FC236}">
                <a16:creationId xmlns:a16="http://schemas.microsoft.com/office/drawing/2014/main" xmlns="" id="{EDAFF9E0-CE74-43CB-8E47-7A3BA7CDEE4B}"/>
              </a:ext>
            </a:extLst>
          </p:cNvPr>
          <p:cNvSpPr txBox="1"/>
          <p:nvPr/>
        </p:nvSpPr>
        <p:spPr>
          <a:xfrm>
            <a:off x="3553200" y="5656014"/>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123</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6" name="TextBox 85">
            <a:extLst>
              <a:ext uri="{FF2B5EF4-FFF2-40B4-BE49-F238E27FC236}">
                <a16:creationId xmlns:a16="http://schemas.microsoft.com/office/drawing/2014/main" xmlns="" id="{139D8E80-CB85-4490-AE69-85E9455E7ACB}"/>
              </a:ext>
            </a:extLst>
          </p:cNvPr>
          <p:cNvSpPr txBox="1"/>
          <p:nvPr/>
        </p:nvSpPr>
        <p:spPr>
          <a:xfrm>
            <a:off x="4951570" y="5656014"/>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79</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7" name="TextBox 86">
            <a:extLst>
              <a:ext uri="{FF2B5EF4-FFF2-40B4-BE49-F238E27FC236}">
                <a16:creationId xmlns:a16="http://schemas.microsoft.com/office/drawing/2014/main" xmlns="" id="{2250BA18-2E4F-44C4-8AAD-C8AF191A90E6}"/>
              </a:ext>
            </a:extLst>
          </p:cNvPr>
          <p:cNvSpPr txBox="1"/>
          <p:nvPr/>
        </p:nvSpPr>
        <p:spPr>
          <a:xfrm>
            <a:off x="6307460" y="5656014"/>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23</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8" name="TextBox 87">
            <a:extLst>
              <a:ext uri="{FF2B5EF4-FFF2-40B4-BE49-F238E27FC236}">
                <a16:creationId xmlns:a16="http://schemas.microsoft.com/office/drawing/2014/main" xmlns="" id="{95B0134A-AD6F-411B-A032-11244165AB00}"/>
              </a:ext>
            </a:extLst>
          </p:cNvPr>
          <p:cNvSpPr txBox="1"/>
          <p:nvPr/>
        </p:nvSpPr>
        <p:spPr>
          <a:xfrm>
            <a:off x="7705827" y="5656014"/>
            <a:ext cx="269625"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0</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89" name="TextBox 88">
            <a:extLst>
              <a:ext uri="{FF2B5EF4-FFF2-40B4-BE49-F238E27FC236}">
                <a16:creationId xmlns:a16="http://schemas.microsoft.com/office/drawing/2014/main" xmlns="" id="{2687635A-7C39-4FCD-B809-C53E5DE5DA16}"/>
              </a:ext>
            </a:extLst>
          </p:cNvPr>
          <p:cNvSpPr txBox="1"/>
          <p:nvPr/>
        </p:nvSpPr>
        <p:spPr>
          <a:xfrm>
            <a:off x="4231145" y="5656014"/>
            <a:ext cx="439543"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105</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0" name="TextBox 89">
            <a:extLst>
              <a:ext uri="{FF2B5EF4-FFF2-40B4-BE49-F238E27FC236}">
                <a16:creationId xmlns:a16="http://schemas.microsoft.com/office/drawing/2014/main" xmlns="" id="{41A43243-C6C5-40A6-9BA2-F5234DFEBB46}"/>
              </a:ext>
            </a:extLst>
          </p:cNvPr>
          <p:cNvSpPr txBox="1"/>
          <p:nvPr/>
        </p:nvSpPr>
        <p:spPr>
          <a:xfrm>
            <a:off x="5629515" y="5656014"/>
            <a:ext cx="354584"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48</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1" name="TextBox 90">
            <a:extLst>
              <a:ext uri="{FF2B5EF4-FFF2-40B4-BE49-F238E27FC236}">
                <a16:creationId xmlns:a16="http://schemas.microsoft.com/office/drawing/2014/main" xmlns="" id="{035A1147-D342-41FF-911E-D7E9532A3966}"/>
              </a:ext>
            </a:extLst>
          </p:cNvPr>
          <p:cNvSpPr txBox="1"/>
          <p:nvPr/>
        </p:nvSpPr>
        <p:spPr>
          <a:xfrm>
            <a:off x="7027883" y="5656014"/>
            <a:ext cx="269626" cy="46166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1</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sp>
        <p:nvSpPr>
          <p:cNvPr id="92" name="TextBox 91">
            <a:extLst>
              <a:ext uri="{FF2B5EF4-FFF2-40B4-BE49-F238E27FC236}">
                <a16:creationId xmlns:a16="http://schemas.microsoft.com/office/drawing/2014/main" xmlns="" id="{499C7F26-0CE1-4433-8AA9-1D9373143162}"/>
              </a:ext>
            </a:extLst>
          </p:cNvPr>
          <p:cNvSpPr txBox="1"/>
          <p:nvPr/>
        </p:nvSpPr>
        <p:spPr>
          <a:xfrm rot="16200000">
            <a:off x="393" y="3278212"/>
            <a:ext cx="1003800" cy="276999"/>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Survived, %</a:t>
            </a:r>
            <a:endParaRPr kumimoji="0" lang="en-GB" sz="1200" b="0"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97" name="Table 96">
            <a:extLst>
              <a:ext uri="{FF2B5EF4-FFF2-40B4-BE49-F238E27FC236}">
                <a16:creationId xmlns:a16="http://schemas.microsoft.com/office/drawing/2014/main" xmlns="" id="{30AAF0F1-0B86-48BC-92FF-7A93EB0A2885}"/>
              </a:ext>
            </a:extLst>
          </p:cNvPr>
          <p:cNvGraphicFramePr>
            <a:graphicFrameLocks noGrp="1"/>
          </p:cNvGraphicFramePr>
          <p:nvPr>
            <p:extLst/>
          </p:nvPr>
        </p:nvGraphicFramePr>
        <p:xfrm>
          <a:off x="1554657" y="3429000"/>
          <a:ext cx="4097463" cy="825600"/>
        </p:xfrm>
        <a:graphic>
          <a:graphicData uri="http://schemas.openxmlformats.org/drawingml/2006/table">
            <a:tbl>
              <a:tblPr firstRow="1" bandRow="1">
                <a:tableStyleId>{2D5ABB26-0587-4C30-8999-92F81FD0307C}</a:tableStyleId>
              </a:tblPr>
              <a:tblGrid>
                <a:gridCol w="1404000">
                  <a:extLst>
                    <a:ext uri="{9D8B030D-6E8A-4147-A177-3AD203B41FA5}">
                      <a16:colId xmlns:a16="http://schemas.microsoft.com/office/drawing/2014/main" xmlns="" val="20000"/>
                    </a:ext>
                  </a:extLst>
                </a:gridCol>
                <a:gridCol w="1080000">
                  <a:extLst>
                    <a:ext uri="{9D8B030D-6E8A-4147-A177-3AD203B41FA5}">
                      <a16:colId xmlns:a16="http://schemas.microsoft.com/office/drawing/2014/main" xmlns="" val="20001"/>
                    </a:ext>
                  </a:extLst>
                </a:gridCol>
                <a:gridCol w="1613463">
                  <a:extLst>
                    <a:ext uri="{9D8B030D-6E8A-4147-A177-3AD203B41FA5}">
                      <a16:colId xmlns:a16="http://schemas.microsoft.com/office/drawing/2014/main" xmlns="" val="20002"/>
                    </a:ext>
                  </a:extLst>
                </a:gridCol>
              </a:tblGrid>
              <a:tr h="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000" b="1" dirty="0">
                        <a:solidFill>
                          <a:schemeClr val="tx2"/>
                        </a:solidFill>
                        <a:latin typeface="+mn-lt"/>
                        <a:cs typeface="Arial" pitchFamily="34" charset="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a:latin typeface="+mn-lt"/>
                        </a:rPr>
                        <a:t>FOLFOX (n=160)</a:t>
                      </a:r>
                      <a:endParaRPr lang="en-US" sz="1000" b="1" dirty="0">
                        <a:solidFill>
                          <a:schemeClr val="tx2"/>
                        </a:solidFill>
                        <a:latin typeface="+mn-lt"/>
                        <a:cs typeface="Arial" pitchFamily="34" charset="0"/>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a:latin typeface="+mn-lt"/>
                        </a:rPr>
                        <a:t>5FU + leucovorin (n=161)</a:t>
                      </a:r>
                      <a:endParaRPr lang="en-US" sz="1000" b="1" dirty="0">
                        <a:solidFill>
                          <a:schemeClr val="tx2"/>
                        </a:solidFill>
                        <a:latin typeface="+mn-lt"/>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000" dirty="0">
                          <a:latin typeface="+mn-lt"/>
                        </a:rPr>
                        <a:t>6-year OS </a:t>
                      </a:r>
                      <a:r>
                        <a:rPr lang="en-US" sz="1000" dirty="0" smtClean="0">
                          <a:latin typeface="+mn-lt"/>
                        </a:rPr>
                        <a:t>rate, %</a:t>
                      </a:r>
                      <a:endParaRPr lang="en-US" sz="1000" b="0" dirty="0">
                        <a:solidFill>
                          <a:srgbClr val="000000"/>
                        </a:solidFill>
                        <a:latin typeface="+mn-lt"/>
                        <a:cs typeface="Arial" pitchFamily="34" charset="0"/>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smtClean="0">
                          <a:latin typeface="+mn-lt"/>
                        </a:rPr>
                        <a:t>78.1</a:t>
                      </a:r>
                      <a:endParaRPr lang="en-US" sz="1000" dirty="0">
                        <a:solidFill>
                          <a:srgbClr val="000000"/>
                        </a:solidFill>
                        <a:latin typeface="+mn-lt"/>
                        <a:cs typeface="Arial" pitchFamily="34" charset="0"/>
                      </a:endParaRPr>
                    </a:p>
                  </a:txBody>
                  <a:tcPr marL="36000" marR="36000" marT="36000" marB="36000" anchor="ct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000" dirty="0" smtClean="0">
                          <a:latin typeface="+mn-lt"/>
                        </a:rPr>
                        <a:t>76.4</a:t>
                      </a:r>
                      <a:endParaRPr lang="en-US" sz="1000" dirty="0">
                        <a:solidFill>
                          <a:srgbClr val="000000"/>
                        </a:solidFill>
                        <a:latin typeface="+mn-lt"/>
                        <a:cs typeface="Arial" pitchFamily="34" charset="0"/>
                      </a:endParaRPr>
                    </a:p>
                  </a:txBody>
                  <a:tcPr marL="36000" marR="36000" marT="36000" marB="360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0">
                <a:tc>
                  <a:txBody>
                    <a:bodyPr/>
                    <a:lstStyle/>
                    <a:p>
                      <a:pPr marL="0" algn="l" defTabSz="914400" rtl="0" eaLnBrk="1" latinLnBrk="0" hangingPunct="1"/>
                      <a:r>
                        <a:rPr lang="en-US" sz="1000" kern="1200" dirty="0">
                          <a:latin typeface="+mn-lt"/>
                        </a:rPr>
                        <a:t>Stratified </a:t>
                      </a:r>
                      <a:r>
                        <a:rPr lang="en-US" sz="1000" kern="1200" dirty="0" smtClean="0">
                          <a:latin typeface="+mn-lt"/>
                        </a:rPr>
                        <a:t>HR* (95%CI)</a:t>
                      </a:r>
                    </a:p>
                    <a:p>
                      <a:pPr marL="0" algn="l" defTabSz="914400" rtl="0" eaLnBrk="1" latinLnBrk="0" hangingPunct="1"/>
                      <a:r>
                        <a:rPr lang="en-US" sz="1000" kern="1200" dirty="0" smtClean="0">
                          <a:solidFill>
                            <a:schemeClr val="tx1"/>
                          </a:solidFill>
                          <a:latin typeface="+mn-lt"/>
                          <a:ea typeface="+mn-ea"/>
                          <a:cs typeface="+mn-cs"/>
                        </a:rPr>
                        <a:t>p-value</a:t>
                      </a:r>
                      <a:endParaRPr lang="en-US" sz="1000" kern="1200" dirty="0">
                        <a:solidFill>
                          <a:schemeClr val="tx1"/>
                        </a:solidFill>
                        <a:latin typeface="+mn-lt"/>
                        <a:ea typeface="+mn-ea"/>
                        <a:cs typeface="+mn-cs"/>
                      </a:endParaRPr>
                    </a:p>
                  </a:txBody>
                  <a:tcPr marL="36000" marR="36000" marT="36000" marB="36000" anchor="ct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latin typeface="+mn-lt"/>
                        </a:rPr>
                        <a:t>0.73 (</a:t>
                      </a:r>
                      <a:r>
                        <a:rPr lang="en-US" sz="1000" kern="1200" dirty="0" smtClean="0">
                          <a:latin typeface="+mn-lt"/>
                        </a:rPr>
                        <a:t>0.45, 1.19)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latin typeface="+mn-lt"/>
                        </a:rPr>
                        <a:t>0.210</a:t>
                      </a:r>
                      <a:endParaRPr lang="en-US" sz="1000" i="0" kern="1200" dirty="0">
                        <a:solidFill>
                          <a:srgbClr val="000000"/>
                        </a:solidFill>
                        <a:latin typeface="+mn-lt"/>
                        <a:ea typeface="+mn-ea"/>
                        <a:cs typeface="Arial" pitchFamily="34" charset="0"/>
                      </a:endParaRPr>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xmlns="" val="3146548038"/>
                  </a:ext>
                </a:extLst>
              </a:tr>
            </a:tbl>
          </a:graphicData>
        </a:graphic>
      </p:graphicFrame>
      <p:grpSp>
        <p:nvGrpSpPr>
          <p:cNvPr id="428" name="Group 427">
            <a:extLst>
              <a:ext uri="{FF2B5EF4-FFF2-40B4-BE49-F238E27FC236}">
                <a16:creationId xmlns:a16="http://schemas.microsoft.com/office/drawing/2014/main" xmlns="" id="{3A9D6BDB-98BB-4413-AF87-0EC115CF1364}"/>
              </a:ext>
            </a:extLst>
          </p:cNvPr>
          <p:cNvGrpSpPr/>
          <p:nvPr/>
        </p:nvGrpSpPr>
        <p:grpSpPr>
          <a:xfrm>
            <a:off x="1053088" y="1947320"/>
            <a:ext cx="6337377" cy="1136342"/>
            <a:chOff x="1053088" y="1947320"/>
            <a:chExt cx="6337377" cy="1136342"/>
          </a:xfrm>
        </p:grpSpPr>
        <p:sp>
          <p:nvSpPr>
            <p:cNvPr id="291" name="Freeform: Shape 290">
              <a:extLst>
                <a:ext uri="{FF2B5EF4-FFF2-40B4-BE49-F238E27FC236}">
                  <a16:creationId xmlns:a16="http://schemas.microsoft.com/office/drawing/2014/main" xmlns="" id="{AE6C8E94-EF5E-467E-A751-6C80D0545AB5}"/>
                </a:ext>
              </a:extLst>
            </p:cNvPr>
            <p:cNvSpPr/>
            <p:nvPr/>
          </p:nvSpPr>
          <p:spPr>
            <a:xfrm>
              <a:off x="1053088" y="1947320"/>
              <a:ext cx="6319013" cy="1112578"/>
            </a:xfrm>
            <a:custGeom>
              <a:avLst/>
              <a:gdLst>
                <a:gd name="connsiteX0" fmla="*/ 7144 w 5572125"/>
                <a:gd name="connsiteY0" fmla="*/ 7144 h 981075"/>
                <a:gd name="connsiteX1" fmla="*/ 100489 w 5572125"/>
                <a:gd name="connsiteY1" fmla="*/ 7144 h 981075"/>
                <a:gd name="connsiteX2" fmla="*/ 100489 w 5572125"/>
                <a:gd name="connsiteY2" fmla="*/ 23336 h 981075"/>
                <a:gd name="connsiteX3" fmla="*/ 312896 w 5572125"/>
                <a:gd name="connsiteY3" fmla="*/ 23336 h 981075"/>
                <a:gd name="connsiteX4" fmla="*/ 312896 w 5572125"/>
                <a:gd name="connsiteY4" fmla="*/ 42386 h 981075"/>
                <a:gd name="connsiteX5" fmla="*/ 479584 w 5572125"/>
                <a:gd name="connsiteY5" fmla="*/ 42386 h 981075"/>
                <a:gd name="connsiteX6" fmla="*/ 479584 w 5572125"/>
                <a:gd name="connsiteY6" fmla="*/ 60484 h 981075"/>
                <a:gd name="connsiteX7" fmla="*/ 649129 w 5572125"/>
                <a:gd name="connsiteY7" fmla="*/ 60484 h 981075"/>
                <a:gd name="connsiteX8" fmla="*/ 649129 w 5572125"/>
                <a:gd name="connsiteY8" fmla="*/ 76676 h 981075"/>
                <a:gd name="connsiteX9" fmla="*/ 764381 w 5572125"/>
                <a:gd name="connsiteY9" fmla="*/ 76676 h 981075"/>
                <a:gd name="connsiteX10" fmla="*/ 764381 w 5572125"/>
                <a:gd name="connsiteY10" fmla="*/ 95726 h 981075"/>
                <a:gd name="connsiteX11" fmla="*/ 828199 w 5572125"/>
                <a:gd name="connsiteY11" fmla="*/ 95726 h 981075"/>
                <a:gd name="connsiteX12" fmla="*/ 828199 w 5572125"/>
                <a:gd name="connsiteY12" fmla="*/ 110966 h 981075"/>
                <a:gd name="connsiteX13" fmla="*/ 842486 w 5572125"/>
                <a:gd name="connsiteY13" fmla="*/ 110966 h 981075"/>
                <a:gd name="connsiteX14" fmla="*/ 842486 w 5572125"/>
                <a:gd name="connsiteY14" fmla="*/ 130969 h 981075"/>
                <a:gd name="connsiteX15" fmla="*/ 909161 w 5572125"/>
                <a:gd name="connsiteY15" fmla="*/ 130969 h 981075"/>
                <a:gd name="connsiteX16" fmla="*/ 909161 w 5572125"/>
                <a:gd name="connsiteY16" fmla="*/ 148114 h 981075"/>
                <a:gd name="connsiteX17" fmla="*/ 926306 w 5572125"/>
                <a:gd name="connsiteY17" fmla="*/ 148114 h 981075"/>
                <a:gd name="connsiteX18" fmla="*/ 926306 w 5572125"/>
                <a:gd name="connsiteY18" fmla="*/ 165259 h 981075"/>
                <a:gd name="connsiteX19" fmla="*/ 1169194 w 5572125"/>
                <a:gd name="connsiteY19" fmla="*/ 165259 h 981075"/>
                <a:gd name="connsiteX20" fmla="*/ 1169194 w 5572125"/>
                <a:gd name="connsiteY20" fmla="*/ 181451 h 981075"/>
                <a:gd name="connsiteX21" fmla="*/ 1266349 w 5572125"/>
                <a:gd name="connsiteY21" fmla="*/ 181451 h 981075"/>
                <a:gd name="connsiteX22" fmla="*/ 1266349 w 5572125"/>
                <a:gd name="connsiteY22" fmla="*/ 200501 h 981075"/>
                <a:gd name="connsiteX23" fmla="*/ 1301591 w 5572125"/>
                <a:gd name="connsiteY23" fmla="*/ 200501 h 981075"/>
                <a:gd name="connsiteX24" fmla="*/ 1301591 w 5572125"/>
                <a:gd name="connsiteY24" fmla="*/ 217646 h 981075"/>
                <a:gd name="connsiteX25" fmla="*/ 1305401 w 5572125"/>
                <a:gd name="connsiteY25" fmla="*/ 217646 h 981075"/>
                <a:gd name="connsiteX26" fmla="*/ 1305401 w 5572125"/>
                <a:gd name="connsiteY26" fmla="*/ 234791 h 981075"/>
                <a:gd name="connsiteX27" fmla="*/ 1333976 w 5572125"/>
                <a:gd name="connsiteY27" fmla="*/ 234791 h 981075"/>
                <a:gd name="connsiteX28" fmla="*/ 1333976 w 5572125"/>
                <a:gd name="connsiteY28" fmla="*/ 257651 h 981075"/>
                <a:gd name="connsiteX29" fmla="*/ 1344454 w 5572125"/>
                <a:gd name="connsiteY29" fmla="*/ 257651 h 981075"/>
                <a:gd name="connsiteX30" fmla="*/ 1344454 w 5572125"/>
                <a:gd name="connsiteY30" fmla="*/ 270986 h 981075"/>
                <a:gd name="connsiteX31" fmla="*/ 1373981 w 5572125"/>
                <a:gd name="connsiteY31" fmla="*/ 270986 h 981075"/>
                <a:gd name="connsiteX32" fmla="*/ 1373981 w 5572125"/>
                <a:gd name="connsiteY32" fmla="*/ 304324 h 981075"/>
                <a:gd name="connsiteX33" fmla="*/ 1549241 w 5572125"/>
                <a:gd name="connsiteY33" fmla="*/ 304324 h 981075"/>
                <a:gd name="connsiteX34" fmla="*/ 1549241 w 5572125"/>
                <a:gd name="connsiteY34" fmla="*/ 320516 h 981075"/>
                <a:gd name="connsiteX35" fmla="*/ 1584484 w 5572125"/>
                <a:gd name="connsiteY35" fmla="*/ 320516 h 981075"/>
                <a:gd name="connsiteX36" fmla="*/ 1584484 w 5572125"/>
                <a:gd name="connsiteY36" fmla="*/ 339566 h 981075"/>
                <a:gd name="connsiteX37" fmla="*/ 1773079 w 5572125"/>
                <a:gd name="connsiteY37" fmla="*/ 339566 h 981075"/>
                <a:gd name="connsiteX38" fmla="*/ 1773079 w 5572125"/>
                <a:gd name="connsiteY38" fmla="*/ 358616 h 981075"/>
                <a:gd name="connsiteX39" fmla="*/ 1855946 w 5572125"/>
                <a:gd name="connsiteY39" fmla="*/ 358616 h 981075"/>
                <a:gd name="connsiteX40" fmla="*/ 1855946 w 5572125"/>
                <a:gd name="connsiteY40" fmla="*/ 393859 h 981075"/>
                <a:gd name="connsiteX41" fmla="*/ 1897856 w 5572125"/>
                <a:gd name="connsiteY41" fmla="*/ 393859 h 981075"/>
                <a:gd name="connsiteX42" fmla="*/ 1897856 w 5572125"/>
                <a:gd name="connsiteY42" fmla="*/ 411004 h 981075"/>
                <a:gd name="connsiteX43" fmla="*/ 1942624 w 5572125"/>
                <a:gd name="connsiteY43" fmla="*/ 411004 h 981075"/>
                <a:gd name="connsiteX44" fmla="*/ 1942624 w 5572125"/>
                <a:gd name="connsiteY44" fmla="*/ 429101 h 981075"/>
                <a:gd name="connsiteX45" fmla="*/ 2046446 w 5572125"/>
                <a:gd name="connsiteY45" fmla="*/ 429101 h 981075"/>
                <a:gd name="connsiteX46" fmla="*/ 2046446 w 5572125"/>
                <a:gd name="connsiteY46" fmla="*/ 447199 h 981075"/>
                <a:gd name="connsiteX47" fmla="*/ 2427446 w 5572125"/>
                <a:gd name="connsiteY47" fmla="*/ 447199 h 981075"/>
                <a:gd name="connsiteX48" fmla="*/ 2427446 w 5572125"/>
                <a:gd name="connsiteY48" fmla="*/ 464344 h 981075"/>
                <a:gd name="connsiteX49" fmla="*/ 2557939 w 5572125"/>
                <a:gd name="connsiteY49" fmla="*/ 464344 h 981075"/>
                <a:gd name="connsiteX50" fmla="*/ 2557939 w 5572125"/>
                <a:gd name="connsiteY50" fmla="*/ 482441 h 981075"/>
                <a:gd name="connsiteX51" fmla="*/ 2668429 w 5572125"/>
                <a:gd name="connsiteY51" fmla="*/ 482441 h 981075"/>
                <a:gd name="connsiteX52" fmla="*/ 2668429 w 5572125"/>
                <a:gd name="connsiteY52" fmla="*/ 497681 h 981075"/>
                <a:gd name="connsiteX53" fmla="*/ 2812256 w 5572125"/>
                <a:gd name="connsiteY53" fmla="*/ 497681 h 981075"/>
                <a:gd name="connsiteX54" fmla="*/ 2812256 w 5572125"/>
                <a:gd name="connsiteY54" fmla="*/ 517684 h 981075"/>
                <a:gd name="connsiteX55" fmla="*/ 2836069 w 5572125"/>
                <a:gd name="connsiteY55" fmla="*/ 517684 h 981075"/>
                <a:gd name="connsiteX56" fmla="*/ 2836069 w 5572125"/>
                <a:gd name="connsiteY56" fmla="*/ 535781 h 981075"/>
                <a:gd name="connsiteX57" fmla="*/ 2926556 w 5572125"/>
                <a:gd name="connsiteY57" fmla="*/ 535781 h 981075"/>
                <a:gd name="connsiteX58" fmla="*/ 2926556 w 5572125"/>
                <a:gd name="connsiteY58" fmla="*/ 574834 h 981075"/>
                <a:gd name="connsiteX59" fmla="*/ 3175159 w 5572125"/>
                <a:gd name="connsiteY59" fmla="*/ 574834 h 981075"/>
                <a:gd name="connsiteX60" fmla="*/ 3175159 w 5572125"/>
                <a:gd name="connsiteY60" fmla="*/ 593884 h 981075"/>
                <a:gd name="connsiteX61" fmla="*/ 3214211 w 5572125"/>
                <a:gd name="connsiteY61" fmla="*/ 593884 h 981075"/>
                <a:gd name="connsiteX62" fmla="*/ 3214211 w 5572125"/>
                <a:gd name="connsiteY62" fmla="*/ 613886 h 981075"/>
                <a:gd name="connsiteX63" fmla="*/ 3945731 w 5572125"/>
                <a:gd name="connsiteY63" fmla="*/ 613886 h 981075"/>
                <a:gd name="connsiteX64" fmla="*/ 3945731 w 5572125"/>
                <a:gd name="connsiteY64" fmla="*/ 645319 h 981075"/>
                <a:gd name="connsiteX65" fmla="*/ 4210526 w 5572125"/>
                <a:gd name="connsiteY65" fmla="*/ 645319 h 981075"/>
                <a:gd name="connsiteX66" fmla="*/ 4210526 w 5572125"/>
                <a:gd name="connsiteY66" fmla="*/ 687229 h 981075"/>
                <a:gd name="connsiteX67" fmla="*/ 4362926 w 5572125"/>
                <a:gd name="connsiteY67" fmla="*/ 687229 h 981075"/>
                <a:gd name="connsiteX68" fmla="*/ 4362926 w 5572125"/>
                <a:gd name="connsiteY68" fmla="*/ 731044 h 981075"/>
                <a:gd name="connsiteX69" fmla="*/ 4977289 w 5572125"/>
                <a:gd name="connsiteY69" fmla="*/ 731044 h 981075"/>
                <a:gd name="connsiteX70" fmla="*/ 4977289 w 5572125"/>
                <a:gd name="connsiteY70" fmla="*/ 842486 h 981075"/>
                <a:gd name="connsiteX71" fmla="*/ 5038249 w 5572125"/>
                <a:gd name="connsiteY71" fmla="*/ 842486 h 981075"/>
                <a:gd name="connsiteX72" fmla="*/ 5038249 w 5572125"/>
                <a:gd name="connsiteY72" fmla="*/ 973931 h 981075"/>
                <a:gd name="connsiteX73" fmla="*/ 5567839 w 5572125"/>
                <a:gd name="connsiteY73" fmla="*/ 973931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572125" h="981075">
                  <a:moveTo>
                    <a:pt x="7144" y="7144"/>
                  </a:moveTo>
                  <a:lnTo>
                    <a:pt x="100489" y="7144"/>
                  </a:lnTo>
                  <a:lnTo>
                    <a:pt x="100489" y="23336"/>
                  </a:lnTo>
                  <a:lnTo>
                    <a:pt x="312896" y="23336"/>
                  </a:lnTo>
                  <a:lnTo>
                    <a:pt x="312896" y="42386"/>
                  </a:lnTo>
                  <a:lnTo>
                    <a:pt x="479584" y="42386"/>
                  </a:lnTo>
                  <a:lnTo>
                    <a:pt x="479584" y="60484"/>
                  </a:lnTo>
                  <a:lnTo>
                    <a:pt x="649129" y="60484"/>
                  </a:lnTo>
                  <a:lnTo>
                    <a:pt x="649129" y="76676"/>
                  </a:lnTo>
                  <a:lnTo>
                    <a:pt x="764381" y="76676"/>
                  </a:lnTo>
                  <a:lnTo>
                    <a:pt x="764381" y="95726"/>
                  </a:lnTo>
                  <a:lnTo>
                    <a:pt x="828199" y="95726"/>
                  </a:lnTo>
                  <a:lnTo>
                    <a:pt x="828199" y="110966"/>
                  </a:lnTo>
                  <a:lnTo>
                    <a:pt x="842486" y="110966"/>
                  </a:lnTo>
                  <a:lnTo>
                    <a:pt x="842486" y="130969"/>
                  </a:lnTo>
                  <a:lnTo>
                    <a:pt x="909161" y="130969"/>
                  </a:lnTo>
                  <a:lnTo>
                    <a:pt x="909161" y="148114"/>
                  </a:lnTo>
                  <a:lnTo>
                    <a:pt x="926306" y="148114"/>
                  </a:lnTo>
                  <a:lnTo>
                    <a:pt x="926306" y="165259"/>
                  </a:lnTo>
                  <a:lnTo>
                    <a:pt x="1169194" y="165259"/>
                  </a:lnTo>
                  <a:lnTo>
                    <a:pt x="1169194" y="181451"/>
                  </a:lnTo>
                  <a:lnTo>
                    <a:pt x="1266349" y="181451"/>
                  </a:lnTo>
                  <a:lnTo>
                    <a:pt x="1266349" y="200501"/>
                  </a:lnTo>
                  <a:lnTo>
                    <a:pt x="1301591" y="200501"/>
                  </a:lnTo>
                  <a:lnTo>
                    <a:pt x="1301591" y="217646"/>
                  </a:lnTo>
                  <a:lnTo>
                    <a:pt x="1305401" y="217646"/>
                  </a:lnTo>
                  <a:lnTo>
                    <a:pt x="1305401" y="234791"/>
                  </a:lnTo>
                  <a:lnTo>
                    <a:pt x="1333976" y="234791"/>
                  </a:lnTo>
                  <a:lnTo>
                    <a:pt x="1333976" y="257651"/>
                  </a:lnTo>
                  <a:lnTo>
                    <a:pt x="1344454" y="257651"/>
                  </a:lnTo>
                  <a:lnTo>
                    <a:pt x="1344454" y="270986"/>
                  </a:lnTo>
                  <a:lnTo>
                    <a:pt x="1373981" y="270986"/>
                  </a:lnTo>
                  <a:lnTo>
                    <a:pt x="1373981" y="304324"/>
                  </a:lnTo>
                  <a:lnTo>
                    <a:pt x="1549241" y="304324"/>
                  </a:lnTo>
                  <a:lnTo>
                    <a:pt x="1549241" y="320516"/>
                  </a:lnTo>
                  <a:lnTo>
                    <a:pt x="1584484" y="320516"/>
                  </a:lnTo>
                  <a:lnTo>
                    <a:pt x="1584484" y="339566"/>
                  </a:lnTo>
                  <a:lnTo>
                    <a:pt x="1773079" y="339566"/>
                  </a:lnTo>
                  <a:lnTo>
                    <a:pt x="1773079" y="358616"/>
                  </a:lnTo>
                  <a:lnTo>
                    <a:pt x="1855946" y="358616"/>
                  </a:lnTo>
                  <a:lnTo>
                    <a:pt x="1855946" y="393859"/>
                  </a:lnTo>
                  <a:lnTo>
                    <a:pt x="1897856" y="393859"/>
                  </a:lnTo>
                  <a:lnTo>
                    <a:pt x="1897856" y="411004"/>
                  </a:lnTo>
                  <a:lnTo>
                    <a:pt x="1942624" y="411004"/>
                  </a:lnTo>
                  <a:lnTo>
                    <a:pt x="1942624" y="429101"/>
                  </a:lnTo>
                  <a:lnTo>
                    <a:pt x="2046446" y="429101"/>
                  </a:lnTo>
                  <a:lnTo>
                    <a:pt x="2046446" y="447199"/>
                  </a:lnTo>
                  <a:lnTo>
                    <a:pt x="2427446" y="447199"/>
                  </a:lnTo>
                  <a:lnTo>
                    <a:pt x="2427446" y="464344"/>
                  </a:lnTo>
                  <a:lnTo>
                    <a:pt x="2557939" y="464344"/>
                  </a:lnTo>
                  <a:lnTo>
                    <a:pt x="2557939" y="482441"/>
                  </a:lnTo>
                  <a:lnTo>
                    <a:pt x="2668429" y="482441"/>
                  </a:lnTo>
                  <a:lnTo>
                    <a:pt x="2668429" y="497681"/>
                  </a:lnTo>
                  <a:lnTo>
                    <a:pt x="2812256" y="497681"/>
                  </a:lnTo>
                  <a:lnTo>
                    <a:pt x="2812256" y="517684"/>
                  </a:lnTo>
                  <a:lnTo>
                    <a:pt x="2836069" y="517684"/>
                  </a:lnTo>
                  <a:lnTo>
                    <a:pt x="2836069" y="535781"/>
                  </a:lnTo>
                  <a:lnTo>
                    <a:pt x="2926556" y="535781"/>
                  </a:lnTo>
                  <a:lnTo>
                    <a:pt x="2926556" y="574834"/>
                  </a:lnTo>
                  <a:lnTo>
                    <a:pt x="3175159" y="574834"/>
                  </a:lnTo>
                  <a:lnTo>
                    <a:pt x="3175159" y="593884"/>
                  </a:lnTo>
                  <a:lnTo>
                    <a:pt x="3214211" y="593884"/>
                  </a:lnTo>
                  <a:lnTo>
                    <a:pt x="3214211" y="613886"/>
                  </a:lnTo>
                  <a:lnTo>
                    <a:pt x="3945731" y="613886"/>
                  </a:lnTo>
                  <a:lnTo>
                    <a:pt x="3945731" y="645319"/>
                  </a:lnTo>
                  <a:lnTo>
                    <a:pt x="4210526" y="645319"/>
                  </a:lnTo>
                  <a:lnTo>
                    <a:pt x="4210526" y="687229"/>
                  </a:lnTo>
                  <a:lnTo>
                    <a:pt x="4362926" y="687229"/>
                  </a:lnTo>
                  <a:lnTo>
                    <a:pt x="4362926" y="731044"/>
                  </a:lnTo>
                  <a:lnTo>
                    <a:pt x="4977289" y="731044"/>
                  </a:lnTo>
                  <a:lnTo>
                    <a:pt x="4977289" y="842486"/>
                  </a:lnTo>
                  <a:lnTo>
                    <a:pt x="5038249" y="842486"/>
                  </a:lnTo>
                  <a:lnTo>
                    <a:pt x="5038249" y="973931"/>
                  </a:lnTo>
                  <a:lnTo>
                    <a:pt x="5567839" y="973931"/>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2" name="Freeform: Shape 291">
              <a:extLst>
                <a:ext uri="{FF2B5EF4-FFF2-40B4-BE49-F238E27FC236}">
                  <a16:creationId xmlns:a16="http://schemas.microsoft.com/office/drawing/2014/main" xmlns="" id="{BDB298B8-411B-4C4C-85CC-6B896C3CE424}"/>
                </a:ext>
              </a:extLst>
            </p:cNvPr>
            <p:cNvSpPr/>
            <p:nvPr/>
          </p:nvSpPr>
          <p:spPr>
            <a:xfrm>
              <a:off x="7350498"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3" name="Freeform: Shape 292">
              <a:extLst>
                <a:ext uri="{FF2B5EF4-FFF2-40B4-BE49-F238E27FC236}">
                  <a16:creationId xmlns:a16="http://schemas.microsoft.com/office/drawing/2014/main" xmlns="" id="{8307CD7F-275F-4A26-911E-8EDECDC760F4}"/>
                </a:ext>
              </a:extLst>
            </p:cNvPr>
            <p:cNvSpPr/>
            <p:nvPr/>
          </p:nvSpPr>
          <p:spPr>
            <a:xfrm>
              <a:off x="7325655"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4" name="Freeform: Shape 293">
              <a:extLst>
                <a:ext uri="{FF2B5EF4-FFF2-40B4-BE49-F238E27FC236}">
                  <a16:creationId xmlns:a16="http://schemas.microsoft.com/office/drawing/2014/main" xmlns="" id="{F68A3D10-38C8-43ED-A698-27BE9B9C38B1}"/>
                </a:ext>
              </a:extLst>
            </p:cNvPr>
            <p:cNvSpPr/>
            <p:nvPr/>
          </p:nvSpPr>
          <p:spPr>
            <a:xfrm>
              <a:off x="7233839"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5" name="Freeform: Shape 294">
              <a:extLst>
                <a:ext uri="{FF2B5EF4-FFF2-40B4-BE49-F238E27FC236}">
                  <a16:creationId xmlns:a16="http://schemas.microsoft.com/office/drawing/2014/main" xmlns="" id="{FCF9E9E9-0619-4DA2-95B0-2680CC096F10}"/>
                </a:ext>
              </a:extLst>
            </p:cNvPr>
            <p:cNvSpPr/>
            <p:nvPr/>
          </p:nvSpPr>
          <p:spPr>
            <a:xfrm>
              <a:off x="7208996"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6" name="Freeform: Shape 295">
              <a:extLst>
                <a:ext uri="{FF2B5EF4-FFF2-40B4-BE49-F238E27FC236}">
                  <a16:creationId xmlns:a16="http://schemas.microsoft.com/office/drawing/2014/main" xmlns="" id="{F9DE4004-33BF-4CA8-88F0-083E53E6E8F7}"/>
                </a:ext>
              </a:extLst>
            </p:cNvPr>
            <p:cNvSpPr/>
            <p:nvPr/>
          </p:nvSpPr>
          <p:spPr>
            <a:xfrm>
              <a:off x="7120422"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7" name="Freeform: Shape 296">
              <a:extLst>
                <a:ext uri="{FF2B5EF4-FFF2-40B4-BE49-F238E27FC236}">
                  <a16:creationId xmlns:a16="http://schemas.microsoft.com/office/drawing/2014/main" xmlns="" id="{010D4DAA-AAD8-4481-98B8-4D4F6ED0C625}"/>
                </a:ext>
              </a:extLst>
            </p:cNvPr>
            <p:cNvSpPr/>
            <p:nvPr/>
          </p:nvSpPr>
          <p:spPr>
            <a:xfrm>
              <a:off x="7095577" y="3043695"/>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8" name="Freeform: Shape 297">
              <a:extLst>
                <a:ext uri="{FF2B5EF4-FFF2-40B4-BE49-F238E27FC236}">
                  <a16:creationId xmlns:a16="http://schemas.microsoft.com/office/drawing/2014/main" xmlns="" id="{C05D4392-78DB-49B4-AB7E-0FC8EE5655A1}"/>
                </a:ext>
              </a:extLst>
            </p:cNvPr>
            <p:cNvSpPr/>
            <p:nvPr/>
          </p:nvSpPr>
          <p:spPr>
            <a:xfrm>
              <a:off x="7024286"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9" name="Freeform: Shape 298">
              <a:extLst>
                <a:ext uri="{FF2B5EF4-FFF2-40B4-BE49-F238E27FC236}">
                  <a16:creationId xmlns:a16="http://schemas.microsoft.com/office/drawing/2014/main" xmlns="" id="{98147FDD-2C5B-4E32-8FE7-F6790A865ABD}"/>
                </a:ext>
              </a:extLst>
            </p:cNvPr>
            <p:cNvSpPr/>
            <p:nvPr/>
          </p:nvSpPr>
          <p:spPr>
            <a:xfrm>
              <a:off x="6999442"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0" name="Freeform: Shape 299">
              <a:extLst>
                <a:ext uri="{FF2B5EF4-FFF2-40B4-BE49-F238E27FC236}">
                  <a16:creationId xmlns:a16="http://schemas.microsoft.com/office/drawing/2014/main" xmlns="" id="{50B0886A-D1FD-4897-A380-F3C072572EC6}"/>
                </a:ext>
              </a:extLst>
            </p:cNvPr>
            <p:cNvSpPr/>
            <p:nvPr/>
          </p:nvSpPr>
          <p:spPr>
            <a:xfrm>
              <a:off x="7007003"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1" name="Freeform: Shape 300">
              <a:extLst>
                <a:ext uri="{FF2B5EF4-FFF2-40B4-BE49-F238E27FC236}">
                  <a16:creationId xmlns:a16="http://schemas.microsoft.com/office/drawing/2014/main" xmlns="" id="{0CBD806A-98A3-4466-98B8-CAF72AC3B61C}"/>
                </a:ext>
              </a:extLst>
            </p:cNvPr>
            <p:cNvSpPr/>
            <p:nvPr/>
          </p:nvSpPr>
          <p:spPr>
            <a:xfrm>
              <a:off x="6982159" y="3043695"/>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2" name="Freeform: Shape 301">
              <a:extLst>
                <a:ext uri="{FF2B5EF4-FFF2-40B4-BE49-F238E27FC236}">
                  <a16:creationId xmlns:a16="http://schemas.microsoft.com/office/drawing/2014/main" xmlns="" id="{09A51670-F5C7-4427-8976-7B8A76A47B69}"/>
                </a:ext>
              </a:extLst>
            </p:cNvPr>
            <p:cNvSpPr/>
            <p:nvPr/>
          </p:nvSpPr>
          <p:spPr>
            <a:xfrm>
              <a:off x="6894665"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3" name="Freeform: Shape 302">
              <a:extLst>
                <a:ext uri="{FF2B5EF4-FFF2-40B4-BE49-F238E27FC236}">
                  <a16:creationId xmlns:a16="http://schemas.microsoft.com/office/drawing/2014/main" xmlns="" id="{66008563-9A17-4852-A80A-397C465F9F33}"/>
                </a:ext>
              </a:extLst>
            </p:cNvPr>
            <p:cNvSpPr/>
            <p:nvPr/>
          </p:nvSpPr>
          <p:spPr>
            <a:xfrm>
              <a:off x="6869821" y="3043695"/>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4" name="Freeform: Shape 303">
              <a:extLst>
                <a:ext uri="{FF2B5EF4-FFF2-40B4-BE49-F238E27FC236}">
                  <a16:creationId xmlns:a16="http://schemas.microsoft.com/office/drawing/2014/main" xmlns="" id="{EDF83046-37C2-43FC-8518-731621E01844}"/>
                </a:ext>
              </a:extLst>
            </p:cNvPr>
            <p:cNvSpPr/>
            <p:nvPr/>
          </p:nvSpPr>
          <p:spPr>
            <a:xfrm>
              <a:off x="6876303"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5" name="Freeform: Shape 304">
              <a:extLst>
                <a:ext uri="{FF2B5EF4-FFF2-40B4-BE49-F238E27FC236}">
                  <a16:creationId xmlns:a16="http://schemas.microsoft.com/office/drawing/2014/main" xmlns="" id="{663FF53E-3EEA-4B8F-A372-BF687A80550E}"/>
                </a:ext>
              </a:extLst>
            </p:cNvPr>
            <p:cNvSpPr/>
            <p:nvPr/>
          </p:nvSpPr>
          <p:spPr>
            <a:xfrm>
              <a:off x="6851458"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6" name="Freeform: Shape 305">
              <a:extLst>
                <a:ext uri="{FF2B5EF4-FFF2-40B4-BE49-F238E27FC236}">
                  <a16:creationId xmlns:a16="http://schemas.microsoft.com/office/drawing/2014/main" xmlns="" id="{52A06608-65BF-4548-80FB-5570293A6886}"/>
                </a:ext>
              </a:extLst>
            </p:cNvPr>
            <p:cNvSpPr/>
            <p:nvPr/>
          </p:nvSpPr>
          <p:spPr>
            <a:xfrm>
              <a:off x="6832015"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7" name="Freeform: Shape 306">
              <a:extLst>
                <a:ext uri="{FF2B5EF4-FFF2-40B4-BE49-F238E27FC236}">
                  <a16:creationId xmlns:a16="http://schemas.microsoft.com/office/drawing/2014/main" xmlns="" id="{F3E84FA0-547A-451B-90DE-B1F90A32B30B}"/>
                </a:ext>
              </a:extLst>
            </p:cNvPr>
            <p:cNvSpPr/>
            <p:nvPr/>
          </p:nvSpPr>
          <p:spPr>
            <a:xfrm>
              <a:off x="6807171"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8" name="Freeform: Shape 307">
              <a:extLst>
                <a:ext uri="{FF2B5EF4-FFF2-40B4-BE49-F238E27FC236}">
                  <a16:creationId xmlns:a16="http://schemas.microsoft.com/office/drawing/2014/main" xmlns="" id="{E9178975-2922-4E2C-8D30-CC233976811A}"/>
                </a:ext>
              </a:extLst>
            </p:cNvPr>
            <p:cNvSpPr/>
            <p:nvPr/>
          </p:nvSpPr>
          <p:spPr>
            <a:xfrm>
              <a:off x="6798530" y="301885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9" name="Freeform: Shape 308">
              <a:extLst>
                <a:ext uri="{FF2B5EF4-FFF2-40B4-BE49-F238E27FC236}">
                  <a16:creationId xmlns:a16="http://schemas.microsoft.com/office/drawing/2014/main" xmlns="" id="{75A021EF-4DD0-4DC8-8CD0-D69A5111AFD5}"/>
                </a:ext>
              </a:extLst>
            </p:cNvPr>
            <p:cNvSpPr/>
            <p:nvPr/>
          </p:nvSpPr>
          <p:spPr>
            <a:xfrm>
              <a:off x="6773685" y="304369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0" name="Freeform: Shape 309">
              <a:extLst>
                <a:ext uri="{FF2B5EF4-FFF2-40B4-BE49-F238E27FC236}">
                  <a16:creationId xmlns:a16="http://schemas.microsoft.com/office/drawing/2014/main" xmlns="" id="{1D0A96E2-6206-4EBF-9A74-5DEC35F0D407}"/>
                </a:ext>
              </a:extLst>
            </p:cNvPr>
            <p:cNvSpPr/>
            <p:nvPr/>
          </p:nvSpPr>
          <p:spPr>
            <a:xfrm>
              <a:off x="6700234" y="2869788"/>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1" name="Freeform: Shape 310">
              <a:extLst>
                <a:ext uri="{FF2B5EF4-FFF2-40B4-BE49-F238E27FC236}">
                  <a16:creationId xmlns:a16="http://schemas.microsoft.com/office/drawing/2014/main" xmlns="" id="{AF85B91E-4C91-4624-B53B-44CC72CAAA2E}"/>
                </a:ext>
              </a:extLst>
            </p:cNvPr>
            <p:cNvSpPr/>
            <p:nvPr/>
          </p:nvSpPr>
          <p:spPr>
            <a:xfrm>
              <a:off x="6675390" y="289463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2" name="Freeform: Shape 311">
              <a:extLst>
                <a:ext uri="{FF2B5EF4-FFF2-40B4-BE49-F238E27FC236}">
                  <a16:creationId xmlns:a16="http://schemas.microsoft.com/office/drawing/2014/main" xmlns="" id="{B6B7D767-3E36-49BC-A6D4-82293B4A67CA}"/>
                </a:ext>
              </a:extLst>
            </p:cNvPr>
            <p:cNvSpPr/>
            <p:nvPr/>
          </p:nvSpPr>
          <p:spPr>
            <a:xfrm>
              <a:off x="6728318" y="2869788"/>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3" name="Freeform: Shape 312">
              <a:extLst>
                <a:ext uri="{FF2B5EF4-FFF2-40B4-BE49-F238E27FC236}">
                  <a16:creationId xmlns:a16="http://schemas.microsoft.com/office/drawing/2014/main" xmlns="" id="{97186087-712C-44DD-B659-6E5FF521356E}"/>
                </a:ext>
              </a:extLst>
            </p:cNvPr>
            <p:cNvSpPr/>
            <p:nvPr/>
          </p:nvSpPr>
          <p:spPr>
            <a:xfrm>
              <a:off x="6703475" y="289463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4" name="Freeform: Shape 313">
              <a:extLst>
                <a:ext uri="{FF2B5EF4-FFF2-40B4-BE49-F238E27FC236}">
                  <a16:creationId xmlns:a16="http://schemas.microsoft.com/office/drawing/2014/main" xmlns="" id="{2254AE9B-C80F-4193-9037-08EF24ECCC8A}"/>
                </a:ext>
              </a:extLst>
            </p:cNvPr>
            <p:cNvSpPr/>
            <p:nvPr/>
          </p:nvSpPr>
          <p:spPr>
            <a:xfrm>
              <a:off x="6628942"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5" name="Freeform: Shape 314">
              <a:extLst>
                <a:ext uri="{FF2B5EF4-FFF2-40B4-BE49-F238E27FC236}">
                  <a16:creationId xmlns:a16="http://schemas.microsoft.com/office/drawing/2014/main" xmlns="" id="{D5C58AF2-7F43-4011-A70A-D21CA909A155}"/>
                </a:ext>
              </a:extLst>
            </p:cNvPr>
            <p:cNvSpPr/>
            <p:nvPr/>
          </p:nvSpPr>
          <p:spPr>
            <a:xfrm>
              <a:off x="6604099"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6" name="Freeform: Shape 315">
              <a:extLst>
                <a:ext uri="{FF2B5EF4-FFF2-40B4-BE49-F238E27FC236}">
                  <a16:creationId xmlns:a16="http://schemas.microsoft.com/office/drawing/2014/main" xmlns="" id="{5F5F6009-7216-4FDA-AFFF-88ACF749AAE9}"/>
                </a:ext>
              </a:extLst>
            </p:cNvPr>
            <p:cNvSpPr/>
            <p:nvPr/>
          </p:nvSpPr>
          <p:spPr>
            <a:xfrm>
              <a:off x="6601939"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7" name="Freeform: Shape 316">
              <a:extLst>
                <a:ext uri="{FF2B5EF4-FFF2-40B4-BE49-F238E27FC236}">
                  <a16:creationId xmlns:a16="http://schemas.microsoft.com/office/drawing/2014/main" xmlns="" id="{A76EB9DB-3F09-4A14-9621-A7309980A1DA}"/>
                </a:ext>
              </a:extLst>
            </p:cNvPr>
            <p:cNvSpPr/>
            <p:nvPr/>
          </p:nvSpPr>
          <p:spPr>
            <a:xfrm>
              <a:off x="6577094"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8" name="Freeform: Shape 317">
              <a:extLst>
                <a:ext uri="{FF2B5EF4-FFF2-40B4-BE49-F238E27FC236}">
                  <a16:creationId xmlns:a16="http://schemas.microsoft.com/office/drawing/2014/main" xmlns="" id="{3755F3DE-7985-4A5F-A08A-B3E8B34FD302}"/>
                </a:ext>
              </a:extLst>
            </p:cNvPr>
            <p:cNvSpPr/>
            <p:nvPr/>
          </p:nvSpPr>
          <p:spPr>
            <a:xfrm>
              <a:off x="6556571"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9" name="Freeform: Shape 318">
              <a:extLst>
                <a:ext uri="{FF2B5EF4-FFF2-40B4-BE49-F238E27FC236}">
                  <a16:creationId xmlns:a16="http://schemas.microsoft.com/office/drawing/2014/main" xmlns="" id="{E400792A-E45D-476A-9951-E2290F64E889}"/>
                </a:ext>
              </a:extLst>
            </p:cNvPr>
            <p:cNvSpPr/>
            <p:nvPr/>
          </p:nvSpPr>
          <p:spPr>
            <a:xfrm>
              <a:off x="6531727" y="27682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0" name="Freeform: Shape 319">
              <a:extLst>
                <a:ext uri="{FF2B5EF4-FFF2-40B4-BE49-F238E27FC236}">
                  <a16:creationId xmlns:a16="http://schemas.microsoft.com/office/drawing/2014/main" xmlns="" id="{58B36976-D188-4AAF-8089-2EE1F69CD8F1}"/>
                </a:ext>
              </a:extLst>
            </p:cNvPr>
            <p:cNvSpPr/>
            <p:nvPr/>
          </p:nvSpPr>
          <p:spPr>
            <a:xfrm>
              <a:off x="651228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1" name="Freeform: Shape 320">
              <a:extLst>
                <a:ext uri="{FF2B5EF4-FFF2-40B4-BE49-F238E27FC236}">
                  <a16:creationId xmlns:a16="http://schemas.microsoft.com/office/drawing/2014/main" xmlns="" id="{806135F6-BE68-437F-9BE6-3009D9F1BBE1}"/>
                </a:ext>
              </a:extLst>
            </p:cNvPr>
            <p:cNvSpPr/>
            <p:nvPr/>
          </p:nvSpPr>
          <p:spPr>
            <a:xfrm>
              <a:off x="6487440"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2" name="Freeform: Shape 321">
              <a:extLst>
                <a:ext uri="{FF2B5EF4-FFF2-40B4-BE49-F238E27FC236}">
                  <a16:creationId xmlns:a16="http://schemas.microsoft.com/office/drawing/2014/main" xmlns="" id="{22476077-20D6-45F5-8043-94DA3C8476D6}"/>
                </a:ext>
              </a:extLst>
            </p:cNvPr>
            <p:cNvSpPr/>
            <p:nvPr/>
          </p:nvSpPr>
          <p:spPr>
            <a:xfrm>
              <a:off x="638590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3" name="Freeform: Shape 322">
              <a:extLst>
                <a:ext uri="{FF2B5EF4-FFF2-40B4-BE49-F238E27FC236}">
                  <a16:creationId xmlns:a16="http://schemas.microsoft.com/office/drawing/2014/main" xmlns="" id="{BC9DCF6B-7787-487E-946F-1BE0DFDBD8B0}"/>
                </a:ext>
              </a:extLst>
            </p:cNvPr>
            <p:cNvSpPr/>
            <p:nvPr/>
          </p:nvSpPr>
          <p:spPr>
            <a:xfrm>
              <a:off x="6361059"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4" name="Freeform: Shape 323">
              <a:extLst>
                <a:ext uri="{FF2B5EF4-FFF2-40B4-BE49-F238E27FC236}">
                  <a16:creationId xmlns:a16="http://schemas.microsoft.com/office/drawing/2014/main" xmlns="" id="{344C8F52-E965-4CAF-8A89-D9C87C17D860}"/>
                </a:ext>
              </a:extLst>
            </p:cNvPr>
            <p:cNvSpPr/>
            <p:nvPr/>
          </p:nvSpPr>
          <p:spPr>
            <a:xfrm>
              <a:off x="6309211"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5" name="Freeform: Shape 324">
              <a:extLst>
                <a:ext uri="{FF2B5EF4-FFF2-40B4-BE49-F238E27FC236}">
                  <a16:creationId xmlns:a16="http://schemas.microsoft.com/office/drawing/2014/main" xmlns="" id="{055C396D-E138-4AAB-8F23-2459812F24B0}"/>
                </a:ext>
              </a:extLst>
            </p:cNvPr>
            <p:cNvSpPr/>
            <p:nvPr/>
          </p:nvSpPr>
          <p:spPr>
            <a:xfrm>
              <a:off x="628436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6" name="Freeform: Shape 325">
              <a:extLst>
                <a:ext uri="{FF2B5EF4-FFF2-40B4-BE49-F238E27FC236}">
                  <a16:creationId xmlns:a16="http://schemas.microsoft.com/office/drawing/2014/main" xmlns="" id="{5FF2C680-CA0F-4BDD-83F2-0BE0E26D8705}"/>
                </a:ext>
              </a:extLst>
            </p:cNvPr>
            <p:cNvSpPr/>
            <p:nvPr/>
          </p:nvSpPr>
          <p:spPr>
            <a:xfrm>
              <a:off x="6291928"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7" name="Freeform: Shape 326">
              <a:extLst>
                <a:ext uri="{FF2B5EF4-FFF2-40B4-BE49-F238E27FC236}">
                  <a16:creationId xmlns:a16="http://schemas.microsoft.com/office/drawing/2014/main" xmlns="" id="{3AFEFA76-1074-49A2-AC0E-223BD8A84754}"/>
                </a:ext>
              </a:extLst>
            </p:cNvPr>
            <p:cNvSpPr/>
            <p:nvPr/>
          </p:nvSpPr>
          <p:spPr>
            <a:xfrm>
              <a:off x="6267085"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8" name="Freeform: Shape 327">
              <a:extLst>
                <a:ext uri="{FF2B5EF4-FFF2-40B4-BE49-F238E27FC236}">
                  <a16:creationId xmlns:a16="http://schemas.microsoft.com/office/drawing/2014/main" xmlns="" id="{BF8DC9DF-C5DB-4B4D-9DCB-A41DF417D69E}"/>
                </a:ext>
              </a:extLst>
            </p:cNvPr>
            <p:cNvSpPr/>
            <p:nvPr/>
          </p:nvSpPr>
          <p:spPr>
            <a:xfrm>
              <a:off x="6251962"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9" name="Freeform: Shape 328">
              <a:extLst>
                <a:ext uri="{FF2B5EF4-FFF2-40B4-BE49-F238E27FC236}">
                  <a16:creationId xmlns:a16="http://schemas.microsoft.com/office/drawing/2014/main" xmlns="" id="{033BA91B-C8AC-4766-A19E-47D66D3A0707}"/>
                </a:ext>
              </a:extLst>
            </p:cNvPr>
            <p:cNvSpPr/>
            <p:nvPr/>
          </p:nvSpPr>
          <p:spPr>
            <a:xfrm>
              <a:off x="622711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0" name="Freeform: Shape 329">
              <a:extLst>
                <a:ext uri="{FF2B5EF4-FFF2-40B4-BE49-F238E27FC236}">
                  <a16:creationId xmlns:a16="http://schemas.microsoft.com/office/drawing/2014/main" xmlns="" id="{AB03F895-7B15-42F7-A5C8-D55847AEB931}"/>
                </a:ext>
              </a:extLst>
            </p:cNvPr>
            <p:cNvSpPr/>
            <p:nvPr/>
          </p:nvSpPr>
          <p:spPr>
            <a:xfrm>
              <a:off x="612882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1" name="Freeform: Shape 330">
              <a:extLst>
                <a:ext uri="{FF2B5EF4-FFF2-40B4-BE49-F238E27FC236}">
                  <a16:creationId xmlns:a16="http://schemas.microsoft.com/office/drawing/2014/main" xmlns="" id="{E3BC9FB0-EFFC-4980-A044-1552FAC44945}"/>
                </a:ext>
              </a:extLst>
            </p:cNvPr>
            <p:cNvSpPr/>
            <p:nvPr/>
          </p:nvSpPr>
          <p:spPr>
            <a:xfrm>
              <a:off x="610397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2" name="Freeform: Shape 331">
              <a:extLst>
                <a:ext uri="{FF2B5EF4-FFF2-40B4-BE49-F238E27FC236}">
                  <a16:creationId xmlns:a16="http://schemas.microsoft.com/office/drawing/2014/main" xmlns="" id="{4A13E802-6C0A-4568-842D-79BABDE08FE2}"/>
                </a:ext>
              </a:extLst>
            </p:cNvPr>
            <p:cNvSpPr/>
            <p:nvPr/>
          </p:nvSpPr>
          <p:spPr>
            <a:xfrm>
              <a:off x="6049969"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3" name="Freeform: Shape 332">
              <a:extLst>
                <a:ext uri="{FF2B5EF4-FFF2-40B4-BE49-F238E27FC236}">
                  <a16:creationId xmlns:a16="http://schemas.microsoft.com/office/drawing/2014/main" xmlns="" id="{4EF49E86-E0FF-441E-82D2-F67879DB6C35}"/>
                </a:ext>
              </a:extLst>
            </p:cNvPr>
            <p:cNvSpPr/>
            <p:nvPr/>
          </p:nvSpPr>
          <p:spPr>
            <a:xfrm>
              <a:off x="6025126"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4" name="Freeform: Shape 333">
              <a:extLst>
                <a:ext uri="{FF2B5EF4-FFF2-40B4-BE49-F238E27FC236}">
                  <a16:creationId xmlns:a16="http://schemas.microsoft.com/office/drawing/2014/main" xmlns="" id="{6138BCAF-B134-47CE-9357-BF657B7CBE69}"/>
                </a:ext>
              </a:extLst>
            </p:cNvPr>
            <p:cNvSpPr/>
            <p:nvPr/>
          </p:nvSpPr>
          <p:spPr>
            <a:xfrm>
              <a:off x="6037007"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5" name="Freeform: Shape 334">
              <a:extLst>
                <a:ext uri="{FF2B5EF4-FFF2-40B4-BE49-F238E27FC236}">
                  <a16:creationId xmlns:a16="http://schemas.microsoft.com/office/drawing/2014/main" xmlns="" id="{DB6EAA33-564F-4C7E-9EA0-021B4B195A09}"/>
                </a:ext>
              </a:extLst>
            </p:cNvPr>
            <p:cNvSpPr/>
            <p:nvPr/>
          </p:nvSpPr>
          <p:spPr>
            <a:xfrm>
              <a:off x="6012164"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6" name="Freeform: Shape 335">
              <a:extLst>
                <a:ext uri="{FF2B5EF4-FFF2-40B4-BE49-F238E27FC236}">
                  <a16:creationId xmlns:a16="http://schemas.microsoft.com/office/drawing/2014/main" xmlns="" id="{C7EDDF29-ABD6-4F36-B570-2BB8076F51CD}"/>
                </a:ext>
              </a:extLst>
            </p:cNvPr>
            <p:cNvSpPr/>
            <p:nvPr/>
          </p:nvSpPr>
          <p:spPr>
            <a:xfrm>
              <a:off x="600568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7" name="Freeform: Shape 336">
              <a:extLst>
                <a:ext uri="{FF2B5EF4-FFF2-40B4-BE49-F238E27FC236}">
                  <a16:creationId xmlns:a16="http://schemas.microsoft.com/office/drawing/2014/main" xmlns="" id="{3679A26E-F3B5-4796-A35B-A0C5C67BA02D}"/>
                </a:ext>
              </a:extLst>
            </p:cNvPr>
            <p:cNvSpPr/>
            <p:nvPr/>
          </p:nvSpPr>
          <p:spPr>
            <a:xfrm>
              <a:off x="5980838"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8" name="Freeform: Shape 337">
              <a:extLst>
                <a:ext uri="{FF2B5EF4-FFF2-40B4-BE49-F238E27FC236}">
                  <a16:creationId xmlns:a16="http://schemas.microsoft.com/office/drawing/2014/main" xmlns="" id="{AC730A0A-48C0-4914-97AB-FAD23046F594}"/>
                </a:ext>
              </a:extLst>
            </p:cNvPr>
            <p:cNvSpPr/>
            <p:nvPr/>
          </p:nvSpPr>
          <p:spPr>
            <a:xfrm>
              <a:off x="5992721"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9" name="Freeform: Shape 338">
              <a:extLst>
                <a:ext uri="{FF2B5EF4-FFF2-40B4-BE49-F238E27FC236}">
                  <a16:creationId xmlns:a16="http://schemas.microsoft.com/office/drawing/2014/main" xmlns="" id="{8D047C3C-E9C3-41C9-AFC1-9DC2FA23595F}"/>
                </a:ext>
              </a:extLst>
            </p:cNvPr>
            <p:cNvSpPr/>
            <p:nvPr/>
          </p:nvSpPr>
          <p:spPr>
            <a:xfrm>
              <a:off x="5967876"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0" name="Freeform: Shape 339">
              <a:extLst>
                <a:ext uri="{FF2B5EF4-FFF2-40B4-BE49-F238E27FC236}">
                  <a16:creationId xmlns:a16="http://schemas.microsoft.com/office/drawing/2014/main" xmlns="" id="{4456872D-07D8-4933-8341-2BFE51F2D2FE}"/>
                </a:ext>
              </a:extLst>
            </p:cNvPr>
            <p:cNvSpPr/>
            <p:nvPr/>
          </p:nvSpPr>
          <p:spPr>
            <a:xfrm>
              <a:off x="5951674"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1" name="Freeform: Shape 340">
              <a:extLst>
                <a:ext uri="{FF2B5EF4-FFF2-40B4-BE49-F238E27FC236}">
                  <a16:creationId xmlns:a16="http://schemas.microsoft.com/office/drawing/2014/main" xmlns="" id="{881D3AB4-938E-4D76-9A0C-201621A0ADDC}"/>
                </a:ext>
              </a:extLst>
            </p:cNvPr>
            <p:cNvSpPr/>
            <p:nvPr/>
          </p:nvSpPr>
          <p:spPr>
            <a:xfrm>
              <a:off x="5926830"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2" name="Freeform: Shape 341">
              <a:extLst>
                <a:ext uri="{FF2B5EF4-FFF2-40B4-BE49-F238E27FC236}">
                  <a16:creationId xmlns:a16="http://schemas.microsoft.com/office/drawing/2014/main" xmlns="" id="{8316AC24-76D0-44C5-AFD8-D2C730406B21}"/>
                </a:ext>
              </a:extLst>
            </p:cNvPr>
            <p:cNvSpPr/>
            <p:nvPr/>
          </p:nvSpPr>
          <p:spPr>
            <a:xfrm>
              <a:off x="5930071"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3" name="Freeform: Shape 342">
              <a:extLst>
                <a:ext uri="{FF2B5EF4-FFF2-40B4-BE49-F238E27FC236}">
                  <a16:creationId xmlns:a16="http://schemas.microsoft.com/office/drawing/2014/main" xmlns="" id="{E707B555-E8A9-4CFE-B97E-E5CC902A8815}"/>
                </a:ext>
              </a:extLst>
            </p:cNvPr>
            <p:cNvSpPr/>
            <p:nvPr/>
          </p:nvSpPr>
          <p:spPr>
            <a:xfrm>
              <a:off x="5905226"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4" name="Freeform: Shape 343">
              <a:extLst>
                <a:ext uri="{FF2B5EF4-FFF2-40B4-BE49-F238E27FC236}">
                  <a16:creationId xmlns:a16="http://schemas.microsoft.com/office/drawing/2014/main" xmlns="" id="{D10B9BE6-E671-46A4-8B8E-5C0236D4B411}"/>
                </a:ext>
              </a:extLst>
            </p:cNvPr>
            <p:cNvSpPr/>
            <p:nvPr/>
          </p:nvSpPr>
          <p:spPr>
            <a:xfrm>
              <a:off x="5918188"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5" name="Freeform: Shape 344">
              <a:extLst>
                <a:ext uri="{FF2B5EF4-FFF2-40B4-BE49-F238E27FC236}">
                  <a16:creationId xmlns:a16="http://schemas.microsoft.com/office/drawing/2014/main" xmlns="" id="{35F4215C-D67F-4F74-9756-86198237C16E}"/>
                </a:ext>
              </a:extLst>
            </p:cNvPr>
            <p:cNvSpPr/>
            <p:nvPr/>
          </p:nvSpPr>
          <p:spPr>
            <a:xfrm>
              <a:off x="5893345"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6" name="Freeform: Shape 345">
              <a:extLst>
                <a:ext uri="{FF2B5EF4-FFF2-40B4-BE49-F238E27FC236}">
                  <a16:creationId xmlns:a16="http://schemas.microsoft.com/office/drawing/2014/main" xmlns="" id="{FCF34CDE-91C6-4664-AFEE-1AC8E25F96DD}"/>
                </a:ext>
              </a:extLst>
            </p:cNvPr>
            <p:cNvSpPr/>
            <p:nvPr/>
          </p:nvSpPr>
          <p:spPr>
            <a:xfrm>
              <a:off x="5862019"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7" name="Freeform: Shape 346">
              <a:extLst>
                <a:ext uri="{FF2B5EF4-FFF2-40B4-BE49-F238E27FC236}">
                  <a16:creationId xmlns:a16="http://schemas.microsoft.com/office/drawing/2014/main" xmlns="" id="{155F8154-FC9E-4A2F-BDD1-ED7E4EE5F0F8}"/>
                </a:ext>
              </a:extLst>
            </p:cNvPr>
            <p:cNvSpPr/>
            <p:nvPr/>
          </p:nvSpPr>
          <p:spPr>
            <a:xfrm>
              <a:off x="5837176"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8" name="Freeform: Shape 347">
              <a:extLst>
                <a:ext uri="{FF2B5EF4-FFF2-40B4-BE49-F238E27FC236}">
                  <a16:creationId xmlns:a16="http://schemas.microsoft.com/office/drawing/2014/main" xmlns="" id="{C8B259EA-8F68-452F-8AD7-CDCAAD6C2D14}"/>
                </a:ext>
              </a:extLst>
            </p:cNvPr>
            <p:cNvSpPr/>
            <p:nvPr/>
          </p:nvSpPr>
          <p:spPr>
            <a:xfrm>
              <a:off x="5850138"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9" name="Freeform: Shape 348">
              <a:extLst>
                <a:ext uri="{FF2B5EF4-FFF2-40B4-BE49-F238E27FC236}">
                  <a16:creationId xmlns:a16="http://schemas.microsoft.com/office/drawing/2014/main" xmlns="" id="{9FF09BE9-30B1-4252-99EE-32B7059D952E}"/>
                </a:ext>
              </a:extLst>
            </p:cNvPr>
            <p:cNvSpPr/>
            <p:nvPr/>
          </p:nvSpPr>
          <p:spPr>
            <a:xfrm>
              <a:off x="5825293" y="271856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0" name="Freeform: Shape 349">
              <a:extLst>
                <a:ext uri="{FF2B5EF4-FFF2-40B4-BE49-F238E27FC236}">
                  <a16:creationId xmlns:a16="http://schemas.microsoft.com/office/drawing/2014/main" xmlns="" id="{A1443C98-AC94-446B-8268-4ECF96E6F0C5}"/>
                </a:ext>
              </a:extLst>
            </p:cNvPr>
            <p:cNvSpPr/>
            <p:nvPr/>
          </p:nvSpPr>
          <p:spPr>
            <a:xfrm>
              <a:off x="5839336" y="269371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1" name="Freeform: Shape 350">
              <a:extLst>
                <a:ext uri="{FF2B5EF4-FFF2-40B4-BE49-F238E27FC236}">
                  <a16:creationId xmlns:a16="http://schemas.microsoft.com/office/drawing/2014/main" xmlns="" id="{AD37302F-7AB1-475D-B2F1-FA70E7211326}"/>
                </a:ext>
              </a:extLst>
            </p:cNvPr>
            <p:cNvSpPr/>
            <p:nvPr/>
          </p:nvSpPr>
          <p:spPr>
            <a:xfrm>
              <a:off x="5814492" y="2718563"/>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2" name="Freeform: Shape 351">
              <a:extLst>
                <a:ext uri="{FF2B5EF4-FFF2-40B4-BE49-F238E27FC236}">
                  <a16:creationId xmlns:a16="http://schemas.microsoft.com/office/drawing/2014/main" xmlns="" id="{880AEB1E-6C3D-4656-B47A-A1FD9884B556}"/>
                </a:ext>
              </a:extLst>
            </p:cNvPr>
            <p:cNvSpPr/>
            <p:nvPr/>
          </p:nvSpPr>
          <p:spPr>
            <a:xfrm>
              <a:off x="5555250"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3" name="Freeform: Shape 352">
              <a:extLst>
                <a:ext uri="{FF2B5EF4-FFF2-40B4-BE49-F238E27FC236}">
                  <a16:creationId xmlns:a16="http://schemas.microsoft.com/office/drawing/2014/main" xmlns="" id="{AE169A0E-07FF-4F36-965A-7542B2BDBC88}"/>
                </a:ext>
              </a:extLst>
            </p:cNvPr>
            <p:cNvSpPr/>
            <p:nvPr/>
          </p:nvSpPr>
          <p:spPr>
            <a:xfrm>
              <a:off x="5530407"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4" name="Freeform: Shape 353">
              <a:extLst>
                <a:ext uri="{FF2B5EF4-FFF2-40B4-BE49-F238E27FC236}">
                  <a16:creationId xmlns:a16="http://schemas.microsoft.com/office/drawing/2014/main" xmlns="" id="{32B3F533-6B09-4491-BB10-024608CA073A}"/>
                </a:ext>
              </a:extLst>
            </p:cNvPr>
            <p:cNvSpPr/>
            <p:nvPr/>
          </p:nvSpPr>
          <p:spPr>
            <a:xfrm>
              <a:off x="5490440"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5" name="Freeform: Shape 354">
              <a:extLst>
                <a:ext uri="{FF2B5EF4-FFF2-40B4-BE49-F238E27FC236}">
                  <a16:creationId xmlns:a16="http://schemas.microsoft.com/office/drawing/2014/main" xmlns="" id="{739C61C8-8360-4633-9216-29F16B3E1454}"/>
                </a:ext>
              </a:extLst>
            </p:cNvPr>
            <p:cNvSpPr/>
            <p:nvPr/>
          </p:nvSpPr>
          <p:spPr>
            <a:xfrm>
              <a:off x="5465596"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6" name="Freeform: Shape 355">
              <a:extLst>
                <a:ext uri="{FF2B5EF4-FFF2-40B4-BE49-F238E27FC236}">
                  <a16:creationId xmlns:a16="http://schemas.microsoft.com/office/drawing/2014/main" xmlns="" id="{7ED9BC04-E1BC-422B-AC90-04309C51C8E8}"/>
                </a:ext>
              </a:extLst>
            </p:cNvPr>
            <p:cNvSpPr/>
            <p:nvPr/>
          </p:nvSpPr>
          <p:spPr>
            <a:xfrm>
              <a:off x="547531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7" name="Freeform: Shape 356">
              <a:extLst>
                <a:ext uri="{FF2B5EF4-FFF2-40B4-BE49-F238E27FC236}">
                  <a16:creationId xmlns:a16="http://schemas.microsoft.com/office/drawing/2014/main" xmlns="" id="{AD32D5AA-A225-4C23-A5C4-79BDEC46D714}"/>
                </a:ext>
              </a:extLst>
            </p:cNvPr>
            <p:cNvSpPr/>
            <p:nvPr/>
          </p:nvSpPr>
          <p:spPr>
            <a:xfrm>
              <a:off x="5450474"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8" name="Freeform: Shape 357">
              <a:extLst>
                <a:ext uri="{FF2B5EF4-FFF2-40B4-BE49-F238E27FC236}">
                  <a16:creationId xmlns:a16="http://schemas.microsoft.com/office/drawing/2014/main" xmlns="" id="{733A2604-48A9-4329-849C-F7A860C86AFB}"/>
                </a:ext>
              </a:extLst>
            </p:cNvPr>
            <p:cNvSpPr/>
            <p:nvPr/>
          </p:nvSpPr>
          <p:spPr>
            <a:xfrm>
              <a:off x="525172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9" name="Freeform: Shape 358">
              <a:extLst>
                <a:ext uri="{FF2B5EF4-FFF2-40B4-BE49-F238E27FC236}">
                  <a16:creationId xmlns:a16="http://schemas.microsoft.com/office/drawing/2014/main" xmlns="" id="{74ACFF9A-B994-4828-BE50-28E7C3710850}"/>
                </a:ext>
              </a:extLst>
            </p:cNvPr>
            <p:cNvSpPr/>
            <p:nvPr/>
          </p:nvSpPr>
          <p:spPr>
            <a:xfrm>
              <a:off x="522687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0" name="Freeform: Shape 359">
              <a:extLst>
                <a:ext uri="{FF2B5EF4-FFF2-40B4-BE49-F238E27FC236}">
                  <a16:creationId xmlns:a16="http://schemas.microsoft.com/office/drawing/2014/main" xmlns="" id="{BAE87E45-9C55-4E18-8909-5CBDDA9E9722}"/>
                </a:ext>
              </a:extLst>
            </p:cNvPr>
            <p:cNvSpPr/>
            <p:nvPr/>
          </p:nvSpPr>
          <p:spPr>
            <a:xfrm>
              <a:off x="531437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1" name="Freeform: Shape 360">
              <a:extLst>
                <a:ext uri="{FF2B5EF4-FFF2-40B4-BE49-F238E27FC236}">
                  <a16:creationId xmlns:a16="http://schemas.microsoft.com/office/drawing/2014/main" xmlns="" id="{222B85AA-E609-4F21-B695-987C5FF075DE}"/>
                </a:ext>
              </a:extLst>
            </p:cNvPr>
            <p:cNvSpPr/>
            <p:nvPr/>
          </p:nvSpPr>
          <p:spPr>
            <a:xfrm>
              <a:off x="528952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2" name="Freeform: Shape 361">
              <a:extLst>
                <a:ext uri="{FF2B5EF4-FFF2-40B4-BE49-F238E27FC236}">
                  <a16:creationId xmlns:a16="http://schemas.microsoft.com/office/drawing/2014/main" xmlns="" id="{5E712FDE-4AA7-4C03-8815-FB69FB146590}"/>
                </a:ext>
              </a:extLst>
            </p:cNvPr>
            <p:cNvSpPr/>
            <p:nvPr/>
          </p:nvSpPr>
          <p:spPr>
            <a:xfrm>
              <a:off x="5197713"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3" name="Freeform: Shape 362">
              <a:extLst>
                <a:ext uri="{FF2B5EF4-FFF2-40B4-BE49-F238E27FC236}">
                  <a16:creationId xmlns:a16="http://schemas.microsoft.com/office/drawing/2014/main" xmlns="" id="{EAF46F84-D67E-4573-8573-83BA6007309A}"/>
                </a:ext>
              </a:extLst>
            </p:cNvPr>
            <p:cNvSpPr/>
            <p:nvPr/>
          </p:nvSpPr>
          <p:spPr>
            <a:xfrm>
              <a:off x="5172869"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4" name="Freeform: Shape 363">
              <a:extLst>
                <a:ext uri="{FF2B5EF4-FFF2-40B4-BE49-F238E27FC236}">
                  <a16:creationId xmlns:a16="http://schemas.microsoft.com/office/drawing/2014/main" xmlns="" id="{7E510CFE-0EA8-49F8-9E6C-25640E44C661}"/>
                </a:ext>
              </a:extLst>
            </p:cNvPr>
            <p:cNvSpPr/>
            <p:nvPr/>
          </p:nvSpPr>
          <p:spPr>
            <a:xfrm>
              <a:off x="518475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5" name="Freeform: Shape 364">
              <a:extLst>
                <a:ext uri="{FF2B5EF4-FFF2-40B4-BE49-F238E27FC236}">
                  <a16:creationId xmlns:a16="http://schemas.microsoft.com/office/drawing/2014/main" xmlns="" id="{3EA43649-E8BA-483B-AFBE-439B37E86181}"/>
                </a:ext>
              </a:extLst>
            </p:cNvPr>
            <p:cNvSpPr/>
            <p:nvPr/>
          </p:nvSpPr>
          <p:spPr>
            <a:xfrm>
              <a:off x="5160988"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6" name="Freeform: Shape 365">
              <a:extLst>
                <a:ext uri="{FF2B5EF4-FFF2-40B4-BE49-F238E27FC236}">
                  <a16:creationId xmlns:a16="http://schemas.microsoft.com/office/drawing/2014/main" xmlns="" id="{FE45601B-377B-4726-A5B9-BD35DAB113CB}"/>
                </a:ext>
              </a:extLst>
            </p:cNvPr>
            <p:cNvSpPr/>
            <p:nvPr/>
          </p:nvSpPr>
          <p:spPr>
            <a:xfrm>
              <a:off x="5144784"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7" name="Freeform: Shape 366">
              <a:extLst>
                <a:ext uri="{FF2B5EF4-FFF2-40B4-BE49-F238E27FC236}">
                  <a16:creationId xmlns:a16="http://schemas.microsoft.com/office/drawing/2014/main" xmlns="" id="{8892AD21-99F6-44DD-AE84-CA47A13857A2}"/>
                </a:ext>
              </a:extLst>
            </p:cNvPr>
            <p:cNvSpPr/>
            <p:nvPr/>
          </p:nvSpPr>
          <p:spPr>
            <a:xfrm>
              <a:off x="5119941"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8" name="Freeform: Shape 367">
              <a:extLst>
                <a:ext uri="{FF2B5EF4-FFF2-40B4-BE49-F238E27FC236}">
                  <a16:creationId xmlns:a16="http://schemas.microsoft.com/office/drawing/2014/main" xmlns="" id="{E9806077-432B-4382-BBF4-3AD021A75CA2}"/>
                </a:ext>
              </a:extLst>
            </p:cNvPr>
            <p:cNvSpPr/>
            <p:nvPr/>
          </p:nvSpPr>
          <p:spPr>
            <a:xfrm>
              <a:off x="512318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9" name="Freeform: Shape 368">
              <a:extLst>
                <a:ext uri="{FF2B5EF4-FFF2-40B4-BE49-F238E27FC236}">
                  <a16:creationId xmlns:a16="http://schemas.microsoft.com/office/drawing/2014/main" xmlns="" id="{2B8A6E05-52D2-443D-81C4-97F315380316}"/>
                </a:ext>
              </a:extLst>
            </p:cNvPr>
            <p:cNvSpPr/>
            <p:nvPr/>
          </p:nvSpPr>
          <p:spPr>
            <a:xfrm>
              <a:off x="5098337"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0" name="Freeform: Shape 369">
              <a:extLst>
                <a:ext uri="{FF2B5EF4-FFF2-40B4-BE49-F238E27FC236}">
                  <a16:creationId xmlns:a16="http://schemas.microsoft.com/office/drawing/2014/main" xmlns="" id="{58183FFF-71C7-40AE-8FF3-6D68D2DF3379}"/>
                </a:ext>
              </a:extLst>
            </p:cNvPr>
            <p:cNvSpPr/>
            <p:nvPr/>
          </p:nvSpPr>
          <p:spPr>
            <a:xfrm>
              <a:off x="510157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1" name="Freeform: Shape 370">
              <a:extLst>
                <a:ext uri="{FF2B5EF4-FFF2-40B4-BE49-F238E27FC236}">
                  <a16:creationId xmlns:a16="http://schemas.microsoft.com/office/drawing/2014/main" xmlns="" id="{228A35AC-A450-43EA-B835-FE23C6F6C720}"/>
                </a:ext>
              </a:extLst>
            </p:cNvPr>
            <p:cNvSpPr/>
            <p:nvPr/>
          </p:nvSpPr>
          <p:spPr>
            <a:xfrm>
              <a:off x="5076734"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2" name="Freeform: Shape 371">
              <a:extLst>
                <a:ext uri="{FF2B5EF4-FFF2-40B4-BE49-F238E27FC236}">
                  <a16:creationId xmlns:a16="http://schemas.microsoft.com/office/drawing/2014/main" xmlns="" id="{D1D9517F-8E45-4CDE-805B-251B7F9461FD}"/>
                </a:ext>
              </a:extLst>
            </p:cNvPr>
            <p:cNvSpPr/>
            <p:nvPr/>
          </p:nvSpPr>
          <p:spPr>
            <a:xfrm>
              <a:off x="506485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3" name="Freeform: Shape 372">
              <a:extLst>
                <a:ext uri="{FF2B5EF4-FFF2-40B4-BE49-F238E27FC236}">
                  <a16:creationId xmlns:a16="http://schemas.microsoft.com/office/drawing/2014/main" xmlns="" id="{DFE76162-FB51-4A29-8EA6-625E8F82FB6D}"/>
                </a:ext>
              </a:extLst>
            </p:cNvPr>
            <p:cNvSpPr/>
            <p:nvPr/>
          </p:nvSpPr>
          <p:spPr>
            <a:xfrm>
              <a:off x="504000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4" name="Freeform: Shape 373">
              <a:extLst>
                <a:ext uri="{FF2B5EF4-FFF2-40B4-BE49-F238E27FC236}">
                  <a16:creationId xmlns:a16="http://schemas.microsoft.com/office/drawing/2014/main" xmlns="" id="{A4D97F8E-261F-40F8-96EC-166064EDB56D}"/>
                </a:ext>
              </a:extLst>
            </p:cNvPr>
            <p:cNvSpPr/>
            <p:nvPr/>
          </p:nvSpPr>
          <p:spPr>
            <a:xfrm>
              <a:off x="5083215"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5" name="Freeform: Shape 374">
              <a:extLst>
                <a:ext uri="{FF2B5EF4-FFF2-40B4-BE49-F238E27FC236}">
                  <a16:creationId xmlns:a16="http://schemas.microsoft.com/office/drawing/2014/main" xmlns="" id="{15F417E9-E72D-4239-BDD2-C5E16162B78F}"/>
                </a:ext>
              </a:extLst>
            </p:cNvPr>
            <p:cNvSpPr/>
            <p:nvPr/>
          </p:nvSpPr>
          <p:spPr>
            <a:xfrm>
              <a:off x="5058371"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6" name="Freeform: Shape 375">
              <a:extLst>
                <a:ext uri="{FF2B5EF4-FFF2-40B4-BE49-F238E27FC236}">
                  <a16:creationId xmlns:a16="http://schemas.microsoft.com/office/drawing/2014/main" xmlns="" id="{8D3D7976-7952-48AA-84B6-19A91541BA61}"/>
                </a:ext>
              </a:extLst>
            </p:cNvPr>
            <p:cNvSpPr/>
            <p:nvPr/>
          </p:nvSpPr>
          <p:spPr>
            <a:xfrm>
              <a:off x="505513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7" name="Freeform: Shape 376">
              <a:extLst>
                <a:ext uri="{FF2B5EF4-FFF2-40B4-BE49-F238E27FC236}">
                  <a16:creationId xmlns:a16="http://schemas.microsoft.com/office/drawing/2014/main" xmlns="" id="{2C33A928-D949-4EC4-858B-625A14CBA7CB}"/>
                </a:ext>
              </a:extLst>
            </p:cNvPr>
            <p:cNvSpPr/>
            <p:nvPr/>
          </p:nvSpPr>
          <p:spPr>
            <a:xfrm>
              <a:off x="5030286"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8" name="Freeform: Shape 377">
              <a:extLst>
                <a:ext uri="{FF2B5EF4-FFF2-40B4-BE49-F238E27FC236}">
                  <a16:creationId xmlns:a16="http://schemas.microsoft.com/office/drawing/2014/main" xmlns="" id="{3CF43711-8BEC-42C5-BF4B-DE6CE16C696D}"/>
                </a:ext>
              </a:extLst>
            </p:cNvPr>
            <p:cNvSpPr/>
            <p:nvPr/>
          </p:nvSpPr>
          <p:spPr>
            <a:xfrm>
              <a:off x="4961155"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9" name="Freeform: Shape 378">
              <a:extLst>
                <a:ext uri="{FF2B5EF4-FFF2-40B4-BE49-F238E27FC236}">
                  <a16:creationId xmlns:a16="http://schemas.microsoft.com/office/drawing/2014/main" xmlns="" id="{77C37C53-18D9-41F7-93BD-DFDE22D769C5}"/>
                </a:ext>
              </a:extLst>
            </p:cNvPr>
            <p:cNvSpPr/>
            <p:nvPr/>
          </p:nvSpPr>
          <p:spPr>
            <a:xfrm>
              <a:off x="4936312"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0" name="Freeform: Shape 379">
              <a:extLst>
                <a:ext uri="{FF2B5EF4-FFF2-40B4-BE49-F238E27FC236}">
                  <a16:creationId xmlns:a16="http://schemas.microsoft.com/office/drawing/2014/main" xmlns="" id="{85ED11EF-9256-454B-9C26-E48D09A5FDFD}"/>
                </a:ext>
              </a:extLst>
            </p:cNvPr>
            <p:cNvSpPr/>
            <p:nvPr/>
          </p:nvSpPr>
          <p:spPr>
            <a:xfrm>
              <a:off x="4925510"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1" name="Freeform: Shape 380">
              <a:extLst>
                <a:ext uri="{FF2B5EF4-FFF2-40B4-BE49-F238E27FC236}">
                  <a16:creationId xmlns:a16="http://schemas.microsoft.com/office/drawing/2014/main" xmlns="" id="{1D03E723-6E69-4993-9007-A186D73B2B93}"/>
                </a:ext>
              </a:extLst>
            </p:cNvPr>
            <p:cNvSpPr/>
            <p:nvPr/>
          </p:nvSpPr>
          <p:spPr>
            <a:xfrm>
              <a:off x="4900665"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2" name="Freeform: Shape 381">
              <a:extLst>
                <a:ext uri="{FF2B5EF4-FFF2-40B4-BE49-F238E27FC236}">
                  <a16:creationId xmlns:a16="http://schemas.microsoft.com/office/drawing/2014/main" xmlns="" id="{DE2A4A65-36F9-4E7F-9D87-2456C2215891}"/>
                </a:ext>
              </a:extLst>
            </p:cNvPr>
            <p:cNvSpPr/>
            <p:nvPr/>
          </p:nvSpPr>
          <p:spPr>
            <a:xfrm>
              <a:off x="4889863"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3" name="Freeform: Shape 382">
              <a:extLst>
                <a:ext uri="{FF2B5EF4-FFF2-40B4-BE49-F238E27FC236}">
                  <a16:creationId xmlns:a16="http://schemas.microsoft.com/office/drawing/2014/main" xmlns="" id="{B17D5D60-007B-41EA-AE6D-236385C32FB9}"/>
                </a:ext>
              </a:extLst>
            </p:cNvPr>
            <p:cNvSpPr/>
            <p:nvPr/>
          </p:nvSpPr>
          <p:spPr>
            <a:xfrm>
              <a:off x="4865020"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4" name="Freeform: Shape 383">
              <a:extLst>
                <a:ext uri="{FF2B5EF4-FFF2-40B4-BE49-F238E27FC236}">
                  <a16:creationId xmlns:a16="http://schemas.microsoft.com/office/drawing/2014/main" xmlns="" id="{3CBC2040-6A23-4181-ADC4-5A4DBF1EEE3A}"/>
                </a:ext>
              </a:extLst>
            </p:cNvPr>
            <p:cNvSpPr/>
            <p:nvPr/>
          </p:nvSpPr>
          <p:spPr>
            <a:xfrm>
              <a:off x="478076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5" name="Freeform: Shape 384">
              <a:extLst>
                <a:ext uri="{FF2B5EF4-FFF2-40B4-BE49-F238E27FC236}">
                  <a16:creationId xmlns:a16="http://schemas.microsoft.com/office/drawing/2014/main" xmlns="" id="{2B2733EF-2B95-486E-A0B7-5CFBB1847F91}"/>
                </a:ext>
              </a:extLst>
            </p:cNvPr>
            <p:cNvSpPr/>
            <p:nvPr/>
          </p:nvSpPr>
          <p:spPr>
            <a:xfrm>
              <a:off x="4755922"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6" name="Freeform: Shape 385">
              <a:extLst>
                <a:ext uri="{FF2B5EF4-FFF2-40B4-BE49-F238E27FC236}">
                  <a16:creationId xmlns:a16="http://schemas.microsoft.com/office/drawing/2014/main" xmlns="" id="{C65D9E42-5727-4152-AF53-7ACDBB1C6F02}"/>
                </a:ext>
              </a:extLst>
            </p:cNvPr>
            <p:cNvSpPr/>
            <p:nvPr/>
          </p:nvSpPr>
          <p:spPr>
            <a:xfrm>
              <a:off x="2661467" y="2259489"/>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7" name="Freeform: Shape 386">
              <a:extLst>
                <a:ext uri="{FF2B5EF4-FFF2-40B4-BE49-F238E27FC236}">
                  <a16:creationId xmlns:a16="http://schemas.microsoft.com/office/drawing/2014/main" xmlns="" id="{2D173F35-4A1E-40A7-AE3E-6D253A69D0AD}"/>
                </a:ext>
              </a:extLst>
            </p:cNvPr>
            <p:cNvSpPr/>
            <p:nvPr/>
          </p:nvSpPr>
          <p:spPr>
            <a:xfrm>
              <a:off x="2636622" y="22843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8" name="Freeform: Shape 387">
              <a:extLst>
                <a:ext uri="{FF2B5EF4-FFF2-40B4-BE49-F238E27FC236}">
                  <a16:creationId xmlns:a16="http://schemas.microsoft.com/office/drawing/2014/main" xmlns="" id="{2631929C-C9E2-48D3-8768-F907EC59BA60}"/>
                </a:ext>
              </a:extLst>
            </p:cNvPr>
            <p:cNvSpPr/>
            <p:nvPr/>
          </p:nvSpPr>
          <p:spPr>
            <a:xfrm>
              <a:off x="500004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9" name="Freeform: Shape 388">
              <a:extLst>
                <a:ext uri="{FF2B5EF4-FFF2-40B4-BE49-F238E27FC236}">
                  <a16:creationId xmlns:a16="http://schemas.microsoft.com/office/drawing/2014/main" xmlns="" id="{966902A8-638C-4BF8-92A9-B4FB6AC68D38}"/>
                </a:ext>
              </a:extLst>
            </p:cNvPr>
            <p:cNvSpPr/>
            <p:nvPr/>
          </p:nvSpPr>
          <p:spPr>
            <a:xfrm>
              <a:off x="497519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0" name="Freeform: Shape 389">
              <a:extLst>
                <a:ext uri="{FF2B5EF4-FFF2-40B4-BE49-F238E27FC236}">
                  <a16:creationId xmlns:a16="http://schemas.microsoft.com/office/drawing/2014/main" xmlns="" id="{1983EB41-558D-4C50-8E10-66BA13E7B19B}"/>
                </a:ext>
              </a:extLst>
            </p:cNvPr>
            <p:cNvSpPr/>
            <p:nvPr/>
          </p:nvSpPr>
          <p:spPr>
            <a:xfrm>
              <a:off x="5333815"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1" name="Freeform: Shape 390">
              <a:extLst>
                <a:ext uri="{FF2B5EF4-FFF2-40B4-BE49-F238E27FC236}">
                  <a16:creationId xmlns:a16="http://schemas.microsoft.com/office/drawing/2014/main" xmlns="" id="{2E42CCD9-D65C-4F59-B2E7-A92C6A32346A}"/>
                </a:ext>
              </a:extLst>
            </p:cNvPr>
            <p:cNvSpPr/>
            <p:nvPr/>
          </p:nvSpPr>
          <p:spPr>
            <a:xfrm>
              <a:off x="5308971"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2" name="Freeform: Shape 391">
              <a:extLst>
                <a:ext uri="{FF2B5EF4-FFF2-40B4-BE49-F238E27FC236}">
                  <a16:creationId xmlns:a16="http://schemas.microsoft.com/office/drawing/2014/main" xmlns="" id="{34C06A6B-D259-4E59-8E1F-C0FBE3855DED}"/>
                </a:ext>
              </a:extLst>
            </p:cNvPr>
            <p:cNvSpPr/>
            <p:nvPr/>
          </p:nvSpPr>
          <p:spPr>
            <a:xfrm>
              <a:off x="5431031"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3" name="Freeform: Shape 392">
              <a:extLst>
                <a:ext uri="{FF2B5EF4-FFF2-40B4-BE49-F238E27FC236}">
                  <a16:creationId xmlns:a16="http://schemas.microsoft.com/office/drawing/2014/main" xmlns="" id="{050330E3-DDA4-47F9-8C2C-84EE0CF5B0F8}"/>
                </a:ext>
              </a:extLst>
            </p:cNvPr>
            <p:cNvSpPr/>
            <p:nvPr/>
          </p:nvSpPr>
          <p:spPr>
            <a:xfrm>
              <a:off x="5406186"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4" name="Freeform: Shape 393">
              <a:extLst>
                <a:ext uri="{FF2B5EF4-FFF2-40B4-BE49-F238E27FC236}">
                  <a16:creationId xmlns:a16="http://schemas.microsoft.com/office/drawing/2014/main" xmlns="" id="{819AB637-D9CF-4D02-8EB8-63C81AA06408}"/>
                </a:ext>
              </a:extLst>
            </p:cNvPr>
            <p:cNvSpPr/>
            <p:nvPr/>
          </p:nvSpPr>
          <p:spPr>
            <a:xfrm>
              <a:off x="5412667"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5" name="Freeform: Shape 394">
              <a:extLst>
                <a:ext uri="{FF2B5EF4-FFF2-40B4-BE49-F238E27FC236}">
                  <a16:creationId xmlns:a16="http://schemas.microsoft.com/office/drawing/2014/main" xmlns="" id="{4E8197A9-3378-4CA5-AA54-49442F0CB2B7}"/>
                </a:ext>
              </a:extLst>
            </p:cNvPr>
            <p:cNvSpPr/>
            <p:nvPr/>
          </p:nvSpPr>
          <p:spPr>
            <a:xfrm>
              <a:off x="5387824" y="2635390"/>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6" name="Freeform: Shape 395">
              <a:extLst>
                <a:ext uri="{FF2B5EF4-FFF2-40B4-BE49-F238E27FC236}">
                  <a16:creationId xmlns:a16="http://schemas.microsoft.com/office/drawing/2014/main" xmlns="" id="{C82CCE16-3A4C-4048-928A-4C7F8F43038F}"/>
                </a:ext>
              </a:extLst>
            </p:cNvPr>
            <p:cNvSpPr/>
            <p:nvPr/>
          </p:nvSpPr>
          <p:spPr>
            <a:xfrm>
              <a:off x="5401866"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7" name="Freeform: Shape 396">
              <a:extLst>
                <a:ext uri="{FF2B5EF4-FFF2-40B4-BE49-F238E27FC236}">
                  <a16:creationId xmlns:a16="http://schemas.microsoft.com/office/drawing/2014/main" xmlns="" id="{45C6BB8D-A895-4572-99A9-79DF64DE1A24}"/>
                </a:ext>
              </a:extLst>
            </p:cNvPr>
            <p:cNvSpPr/>
            <p:nvPr/>
          </p:nvSpPr>
          <p:spPr>
            <a:xfrm>
              <a:off x="5377022"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8" name="Freeform: Shape 397">
              <a:extLst>
                <a:ext uri="{FF2B5EF4-FFF2-40B4-BE49-F238E27FC236}">
                  <a16:creationId xmlns:a16="http://schemas.microsoft.com/office/drawing/2014/main" xmlns="" id="{BF2221B8-0A2D-486B-A3B5-A9FA8EEA64A6}"/>
                </a:ext>
              </a:extLst>
            </p:cNvPr>
            <p:cNvSpPr/>
            <p:nvPr/>
          </p:nvSpPr>
          <p:spPr>
            <a:xfrm>
              <a:off x="5503402" y="260946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9" name="Freeform: Shape 398">
              <a:extLst>
                <a:ext uri="{FF2B5EF4-FFF2-40B4-BE49-F238E27FC236}">
                  <a16:creationId xmlns:a16="http://schemas.microsoft.com/office/drawing/2014/main" xmlns="" id="{85F02860-0AA5-4420-9BC0-004675096639}"/>
                </a:ext>
              </a:extLst>
            </p:cNvPr>
            <p:cNvSpPr/>
            <p:nvPr/>
          </p:nvSpPr>
          <p:spPr>
            <a:xfrm>
              <a:off x="5478558" y="2635390"/>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0" name="Freeform: Shape 399">
              <a:extLst>
                <a:ext uri="{FF2B5EF4-FFF2-40B4-BE49-F238E27FC236}">
                  <a16:creationId xmlns:a16="http://schemas.microsoft.com/office/drawing/2014/main" xmlns="" id="{DF7EDEA0-2413-4D94-BCBF-BF1341D61A32}"/>
                </a:ext>
              </a:extLst>
            </p:cNvPr>
            <p:cNvSpPr/>
            <p:nvPr/>
          </p:nvSpPr>
          <p:spPr>
            <a:xfrm>
              <a:off x="5608179"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1" name="Freeform: Shape 400">
              <a:extLst>
                <a:ext uri="{FF2B5EF4-FFF2-40B4-BE49-F238E27FC236}">
                  <a16:creationId xmlns:a16="http://schemas.microsoft.com/office/drawing/2014/main" xmlns="" id="{7C8F3F93-2A6B-4D5B-8CD2-E9403F8D0E72}"/>
                </a:ext>
              </a:extLst>
            </p:cNvPr>
            <p:cNvSpPr/>
            <p:nvPr/>
          </p:nvSpPr>
          <p:spPr>
            <a:xfrm>
              <a:off x="5583335"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2" name="Freeform: Shape 401">
              <a:extLst>
                <a:ext uri="{FF2B5EF4-FFF2-40B4-BE49-F238E27FC236}">
                  <a16:creationId xmlns:a16="http://schemas.microsoft.com/office/drawing/2014/main" xmlns="" id="{E0388118-BA11-4925-BC98-4AD3D4050B64}"/>
                </a:ext>
              </a:extLst>
            </p:cNvPr>
            <p:cNvSpPr/>
            <p:nvPr/>
          </p:nvSpPr>
          <p:spPr>
            <a:xfrm>
              <a:off x="5663267"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3" name="Freeform: Shape 402">
              <a:extLst>
                <a:ext uri="{FF2B5EF4-FFF2-40B4-BE49-F238E27FC236}">
                  <a16:creationId xmlns:a16="http://schemas.microsoft.com/office/drawing/2014/main" xmlns="" id="{C4B3E699-A51D-48B8-B8AF-5C46FEE74C5E}"/>
                </a:ext>
              </a:extLst>
            </p:cNvPr>
            <p:cNvSpPr/>
            <p:nvPr/>
          </p:nvSpPr>
          <p:spPr>
            <a:xfrm>
              <a:off x="5638424"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4" name="Freeform: Shape 403">
              <a:extLst>
                <a:ext uri="{FF2B5EF4-FFF2-40B4-BE49-F238E27FC236}">
                  <a16:creationId xmlns:a16="http://schemas.microsoft.com/office/drawing/2014/main" xmlns="" id="{BD318899-CA53-406E-A505-759F36DAB655}"/>
                </a:ext>
              </a:extLst>
            </p:cNvPr>
            <p:cNvSpPr/>
            <p:nvPr/>
          </p:nvSpPr>
          <p:spPr>
            <a:xfrm>
              <a:off x="5687031"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5" name="Freeform: Shape 404">
              <a:extLst>
                <a:ext uri="{FF2B5EF4-FFF2-40B4-BE49-F238E27FC236}">
                  <a16:creationId xmlns:a16="http://schemas.microsoft.com/office/drawing/2014/main" xmlns="" id="{22D7B083-9428-4DF5-AF95-DC1DCAB88ED5}"/>
                </a:ext>
              </a:extLst>
            </p:cNvPr>
            <p:cNvSpPr/>
            <p:nvPr/>
          </p:nvSpPr>
          <p:spPr>
            <a:xfrm>
              <a:off x="5662188"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6" name="Freeform: Shape 405">
              <a:extLst>
                <a:ext uri="{FF2B5EF4-FFF2-40B4-BE49-F238E27FC236}">
                  <a16:creationId xmlns:a16="http://schemas.microsoft.com/office/drawing/2014/main" xmlns="" id="{345E7924-EA6E-4108-B410-BCEB4D4D2022}"/>
                </a:ext>
              </a:extLst>
            </p:cNvPr>
            <p:cNvSpPr/>
            <p:nvPr/>
          </p:nvSpPr>
          <p:spPr>
            <a:xfrm>
              <a:off x="5703234"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7" name="Freeform: Shape 406">
              <a:extLst>
                <a:ext uri="{FF2B5EF4-FFF2-40B4-BE49-F238E27FC236}">
                  <a16:creationId xmlns:a16="http://schemas.microsoft.com/office/drawing/2014/main" xmlns="" id="{7018874B-5B50-4276-845D-E744B3B7C354}"/>
                </a:ext>
              </a:extLst>
            </p:cNvPr>
            <p:cNvSpPr/>
            <p:nvPr/>
          </p:nvSpPr>
          <p:spPr>
            <a:xfrm>
              <a:off x="5678390"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8" name="Freeform: Shape 407">
              <a:extLst>
                <a:ext uri="{FF2B5EF4-FFF2-40B4-BE49-F238E27FC236}">
                  <a16:creationId xmlns:a16="http://schemas.microsoft.com/office/drawing/2014/main" xmlns="" id="{63ACA1A7-E8B6-4A31-8265-CDA70555F67D}"/>
                </a:ext>
              </a:extLst>
            </p:cNvPr>
            <p:cNvSpPr/>
            <p:nvPr/>
          </p:nvSpPr>
          <p:spPr>
            <a:xfrm>
              <a:off x="5715116"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9" name="Freeform: Shape 408">
              <a:extLst>
                <a:ext uri="{FF2B5EF4-FFF2-40B4-BE49-F238E27FC236}">
                  <a16:creationId xmlns:a16="http://schemas.microsoft.com/office/drawing/2014/main" xmlns="" id="{22665B14-8E23-4D61-82F1-434BD80EC1BC}"/>
                </a:ext>
              </a:extLst>
            </p:cNvPr>
            <p:cNvSpPr/>
            <p:nvPr/>
          </p:nvSpPr>
          <p:spPr>
            <a:xfrm>
              <a:off x="5690272"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0" name="Freeform: Shape 409">
              <a:extLst>
                <a:ext uri="{FF2B5EF4-FFF2-40B4-BE49-F238E27FC236}">
                  <a16:creationId xmlns:a16="http://schemas.microsoft.com/office/drawing/2014/main" xmlns="" id="{4D1FA444-502D-44F9-9A18-2577ADA59396}"/>
                </a:ext>
              </a:extLst>
            </p:cNvPr>
            <p:cNvSpPr/>
            <p:nvPr/>
          </p:nvSpPr>
          <p:spPr>
            <a:xfrm>
              <a:off x="5758323" y="264511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1" name="Freeform: Shape 410">
              <a:extLst>
                <a:ext uri="{FF2B5EF4-FFF2-40B4-BE49-F238E27FC236}">
                  <a16:creationId xmlns:a16="http://schemas.microsoft.com/office/drawing/2014/main" xmlns="" id="{CDAC200A-C70B-4B04-81C7-203E11B8B797}"/>
                </a:ext>
              </a:extLst>
            </p:cNvPr>
            <p:cNvSpPr/>
            <p:nvPr/>
          </p:nvSpPr>
          <p:spPr>
            <a:xfrm>
              <a:off x="5733479" y="26710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2" name="Freeform: Shape 411">
              <a:extLst>
                <a:ext uri="{FF2B5EF4-FFF2-40B4-BE49-F238E27FC236}">
                  <a16:creationId xmlns:a16="http://schemas.microsoft.com/office/drawing/2014/main" xmlns="" id="{4255B3D8-FAC6-4C8E-98F8-CDFB66506DA6}"/>
                </a:ext>
              </a:extLst>
            </p:cNvPr>
            <p:cNvSpPr/>
            <p:nvPr/>
          </p:nvSpPr>
          <p:spPr>
            <a:xfrm>
              <a:off x="619903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3" name="Freeform: Shape 412">
              <a:extLst>
                <a:ext uri="{FF2B5EF4-FFF2-40B4-BE49-F238E27FC236}">
                  <a16:creationId xmlns:a16="http://schemas.microsoft.com/office/drawing/2014/main" xmlns="" id="{746ACC65-0952-47F1-AB3E-2D0AB98C4D9E}"/>
                </a:ext>
              </a:extLst>
            </p:cNvPr>
            <p:cNvSpPr/>
            <p:nvPr/>
          </p:nvSpPr>
          <p:spPr>
            <a:xfrm>
              <a:off x="6174190"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4" name="Freeform: Shape 413">
              <a:extLst>
                <a:ext uri="{FF2B5EF4-FFF2-40B4-BE49-F238E27FC236}">
                  <a16:creationId xmlns:a16="http://schemas.microsoft.com/office/drawing/2014/main" xmlns="" id="{0DA3B9B7-93DF-49EF-AC84-ADDC626D71E6}"/>
                </a:ext>
              </a:extLst>
            </p:cNvPr>
            <p:cNvSpPr/>
            <p:nvPr/>
          </p:nvSpPr>
          <p:spPr>
            <a:xfrm>
              <a:off x="6162307"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5" name="Freeform: Shape 414">
              <a:extLst>
                <a:ext uri="{FF2B5EF4-FFF2-40B4-BE49-F238E27FC236}">
                  <a16:creationId xmlns:a16="http://schemas.microsoft.com/office/drawing/2014/main" xmlns="" id="{5A7B5E27-1596-48B4-A31E-6C95DAAF102E}"/>
                </a:ext>
              </a:extLst>
            </p:cNvPr>
            <p:cNvSpPr/>
            <p:nvPr/>
          </p:nvSpPr>
          <p:spPr>
            <a:xfrm>
              <a:off x="6137464"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6" name="Freeform: Shape 415">
              <a:extLst>
                <a:ext uri="{FF2B5EF4-FFF2-40B4-BE49-F238E27FC236}">
                  <a16:creationId xmlns:a16="http://schemas.microsoft.com/office/drawing/2014/main" xmlns="" id="{C2BA3899-C99B-42ED-A9E1-39F898F831BE}"/>
                </a:ext>
              </a:extLst>
            </p:cNvPr>
            <p:cNvSpPr/>
            <p:nvPr/>
          </p:nvSpPr>
          <p:spPr>
            <a:xfrm>
              <a:off x="626384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7" name="Freeform: Shape 416">
              <a:extLst>
                <a:ext uri="{FF2B5EF4-FFF2-40B4-BE49-F238E27FC236}">
                  <a16:creationId xmlns:a16="http://schemas.microsoft.com/office/drawing/2014/main" xmlns="" id="{7228628F-9AF2-4607-80F1-0E9B7FB717A4}"/>
                </a:ext>
              </a:extLst>
            </p:cNvPr>
            <p:cNvSpPr/>
            <p:nvPr/>
          </p:nvSpPr>
          <p:spPr>
            <a:xfrm>
              <a:off x="6239000"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8" name="Freeform: Shape 417">
              <a:extLst>
                <a:ext uri="{FF2B5EF4-FFF2-40B4-BE49-F238E27FC236}">
                  <a16:creationId xmlns:a16="http://schemas.microsoft.com/office/drawing/2014/main" xmlns="" id="{ECBE47C8-0BB4-4A5E-9A46-31F01B12EC2F}"/>
                </a:ext>
              </a:extLst>
            </p:cNvPr>
            <p:cNvSpPr/>
            <p:nvPr/>
          </p:nvSpPr>
          <p:spPr>
            <a:xfrm>
              <a:off x="6431271"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9" name="Freeform: Shape 418">
              <a:extLst>
                <a:ext uri="{FF2B5EF4-FFF2-40B4-BE49-F238E27FC236}">
                  <a16:creationId xmlns:a16="http://schemas.microsoft.com/office/drawing/2014/main" xmlns="" id="{2AACAB28-A0D7-45D5-8EA3-BC84BFADBB84}"/>
                </a:ext>
              </a:extLst>
            </p:cNvPr>
            <p:cNvSpPr/>
            <p:nvPr/>
          </p:nvSpPr>
          <p:spPr>
            <a:xfrm>
              <a:off x="6406427"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0" name="Freeform: Shape 419">
              <a:extLst>
                <a:ext uri="{FF2B5EF4-FFF2-40B4-BE49-F238E27FC236}">
                  <a16:creationId xmlns:a16="http://schemas.microsoft.com/office/drawing/2014/main" xmlns="" id="{8B55BEA0-8637-498E-B11B-4A0EB2EA22EB}"/>
                </a:ext>
              </a:extLst>
            </p:cNvPr>
            <p:cNvSpPr/>
            <p:nvPr/>
          </p:nvSpPr>
          <p:spPr>
            <a:xfrm>
              <a:off x="6442073"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1" name="Freeform: Shape 420">
              <a:extLst>
                <a:ext uri="{FF2B5EF4-FFF2-40B4-BE49-F238E27FC236}">
                  <a16:creationId xmlns:a16="http://schemas.microsoft.com/office/drawing/2014/main" xmlns="" id="{7CFCAAF8-2507-417D-A049-1B67B01FFC8D}"/>
                </a:ext>
              </a:extLst>
            </p:cNvPr>
            <p:cNvSpPr/>
            <p:nvPr/>
          </p:nvSpPr>
          <p:spPr>
            <a:xfrm>
              <a:off x="6418309" y="27682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2" name="Freeform: Shape 421">
              <a:extLst>
                <a:ext uri="{FF2B5EF4-FFF2-40B4-BE49-F238E27FC236}">
                  <a16:creationId xmlns:a16="http://schemas.microsoft.com/office/drawing/2014/main" xmlns="" id="{EDDAD493-1A86-4D12-872A-7B7F320A7991}"/>
                </a:ext>
              </a:extLst>
            </p:cNvPr>
            <p:cNvSpPr/>
            <p:nvPr/>
          </p:nvSpPr>
          <p:spPr>
            <a:xfrm>
              <a:off x="6453954"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3" name="Freeform: Shape 422">
              <a:extLst>
                <a:ext uri="{FF2B5EF4-FFF2-40B4-BE49-F238E27FC236}">
                  <a16:creationId xmlns:a16="http://schemas.microsoft.com/office/drawing/2014/main" xmlns="" id="{B1FEAE31-79F6-4118-AAF8-352A03940614}"/>
                </a:ext>
              </a:extLst>
            </p:cNvPr>
            <p:cNvSpPr/>
            <p:nvPr/>
          </p:nvSpPr>
          <p:spPr>
            <a:xfrm>
              <a:off x="6429111"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4" name="Freeform: Shape 423">
              <a:extLst>
                <a:ext uri="{FF2B5EF4-FFF2-40B4-BE49-F238E27FC236}">
                  <a16:creationId xmlns:a16="http://schemas.microsoft.com/office/drawing/2014/main" xmlns="" id="{689EBF31-CF98-473E-82A7-5ADE23EA6148}"/>
                </a:ext>
              </a:extLst>
            </p:cNvPr>
            <p:cNvSpPr/>
            <p:nvPr/>
          </p:nvSpPr>
          <p:spPr>
            <a:xfrm>
              <a:off x="6465837" y="2743407"/>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5" name="Freeform: Shape 424">
              <a:extLst>
                <a:ext uri="{FF2B5EF4-FFF2-40B4-BE49-F238E27FC236}">
                  <a16:creationId xmlns:a16="http://schemas.microsoft.com/office/drawing/2014/main" xmlns="" id="{C96FFC15-3F10-409B-94C1-E3A6710D5A44}"/>
                </a:ext>
              </a:extLst>
            </p:cNvPr>
            <p:cNvSpPr/>
            <p:nvPr/>
          </p:nvSpPr>
          <p:spPr>
            <a:xfrm>
              <a:off x="6440992" y="27682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429" name="TextBox 428">
            <a:extLst>
              <a:ext uri="{FF2B5EF4-FFF2-40B4-BE49-F238E27FC236}">
                <a16:creationId xmlns:a16="http://schemas.microsoft.com/office/drawing/2014/main" xmlns="" id="{3C9700E9-DFB4-4ABA-94CC-9606AA2ABE55}"/>
              </a:ext>
            </a:extLst>
          </p:cNvPr>
          <p:cNvSpPr txBox="1"/>
          <p:nvPr/>
        </p:nvSpPr>
        <p:spPr>
          <a:xfrm>
            <a:off x="6617081" y="1917835"/>
            <a:ext cx="13484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FOLFOX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Arial"/>
              </a:rPr>
              <a:t>5FU + leucovorin</a:t>
            </a:r>
          </a:p>
        </p:txBody>
      </p:sp>
      <p:cxnSp>
        <p:nvCxnSpPr>
          <p:cNvPr id="430" name="Straight Connector 429">
            <a:extLst>
              <a:ext uri="{FF2B5EF4-FFF2-40B4-BE49-F238E27FC236}">
                <a16:creationId xmlns:a16="http://schemas.microsoft.com/office/drawing/2014/main" xmlns="" id="{5FDABA0A-95AF-4DE2-AC93-9DA2CA0E9383}"/>
              </a:ext>
            </a:extLst>
          </p:cNvPr>
          <p:cNvCxnSpPr/>
          <p:nvPr/>
        </p:nvCxnSpPr>
        <p:spPr>
          <a:xfrm rot="10800000" flipH="1">
            <a:off x="6409295" y="2244900"/>
            <a:ext cx="207786" cy="0"/>
          </a:xfrm>
          <a:prstGeom prst="line">
            <a:avLst/>
          </a:prstGeom>
          <a:noFill/>
          <a:ln w="26035" cap="flat">
            <a:solidFill>
              <a:schemeClr val="accent2"/>
            </a:solidFill>
            <a:prstDash val="solid"/>
            <a:miter/>
          </a:ln>
        </p:spPr>
      </p:cxnSp>
      <p:cxnSp>
        <p:nvCxnSpPr>
          <p:cNvPr id="431" name="Straight Connector 430">
            <a:extLst>
              <a:ext uri="{FF2B5EF4-FFF2-40B4-BE49-F238E27FC236}">
                <a16:creationId xmlns:a16="http://schemas.microsoft.com/office/drawing/2014/main" xmlns="" id="{38DD4280-1F10-4EE5-8BD9-C01C08E4156B}"/>
              </a:ext>
            </a:extLst>
          </p:cNvPr>
          <p:cNvCxnSpPr/>
          <p:nvPr/>
        </p:nvCxnSpPr>
        <p:spPr>
          <a:xfrm rot="10800000" flipH="1">
            <a:off x="6409295" y="2055829"/>
            <a:ext cx="207786" cy="0"/>
          </a:xfrm>
          <a:prstGeom prst="line">
            <a:avLst/>
          </a:prstGeom>
          <a:noFill/>
          <a:ln w="26035" cap="flat">
            <a:solidFill>
              <a:schemeClr val="accent3"/>
            </a:solidFill>
            <a:prstDash val="solid"/>
            <a:miter/>
          </a:ln>
        </p:spPr>
      </p:cxnSp>
      <p:grpSp>
        <p:nvGrpSpPr>
          <p:cNvPr id="427" name="Group 426">
            <a:extLst>
              <a:ext uri="{FF2B5EF4-FFF2-40B4-BE49-F238E27FC236}">
                <a16:creationId xmlns:a16="http://schemas.microsoft.com/office/drawing/2014/main" xmlns="" id="{90259A39-ECCF-442B-B3A1-9EC5201EB1C8}"/>
              </a:ext>
            </a:extLst>
          </p:cNvPr>
          <p:cNvGrpSpPr/>
          <p:nvPr/>
        </p:nvGrpSpPr>
        <p:grpSpPr>
          <a:xfrm>
            <a:off x="1055249" y="1948399"/>
            <a:ext cx="6244481" cy="770164"/>
            <a:chOff x="1055249" y="1948399"/>
            <a:chExt cx="6244481" cy="770164"/>
          </a:xfrm>
        </p:grpSpPr>
        <p:sp>
          <p:nvSpPr>
            <p:cNvPr id="101" name="Freeform: Shape 100">
              <a:extLst>
                <a:ext uri="{FF2B5EF4-FFF2-40B4-BE49-F238E27FC236}">
                  <a16:creationId xmlns:a16="http://schemas.microsoft.com/office/drawing/2014/main" xmlns="" id="{5D6DB2A4-62E7-4528-8D7A-8A2F5B082CC6}"/>
                </a:ext>
              </a:extLst>
            </p:cNvPr>
            <p:cNvSpPr/>
            <p:nvPr/>
          </p:nvSpPr>
          <p:spPr>
            <a:xfrm>
              <a:off x="725976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Freeform: Shape 101">
              <a:extLst>
                <a:ext uri="{FF2B5EF4-FFF2-40B4-BE49-F238E27FC236}">
                  <a16:creationId xmlns:a16="http://schemas.microsoft.com/office/drawing/2014/main" xmlns="" id="{DDF44110-A0F9-41BF-B2B4-973A88E14895}"/>
                </a:ext>
              </a:extLst>
            </p:cNvPr>
            <p:cNvSpPr/>
            <p:nvPr/>
          </p:nvSpPr>
          <p:spPr>
            <a:xfrm>
              <a:off x="723492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Freeform: Shape 102">
              <a:extLst>
                <a:ext uri="{FF2B5EF4-FFF2-40B4-BE49-F238E27FC236}">
                  <a16:creationId xmlns:a16="http://schemas.microsoft.com/office/drawing/2014/main" xmlns="" id="{A1F0511B-42D4-4398-A2FC-D02806E791AC}"/>
                </a:ext>
              </a:extLst>
            </p:cNvPr>
            <p:cNvSpPr/>
            <p:nvPr/>
          </p:nvSpPr>
          <p:spPr>
            <a:xfrm>
              <a:off x="7143105"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Freeform: Shape 103">
              <a:extLst>
                <a:ext uri="{FF2B5EF4-FFF2-40B4-BE49-F238E27FC236}">
                  <a16:creationId xmlns:a16="http://schemas.microsoft.com/office/drawing/2014/main" xmlns="" id="{26AD6C5A-18E0-446B-9EE0-5A12CD45598F}"/>
                </a:ext>
              </a:extLst>
            </p:cNvPr>
            <p:cNvSpPr/>
            <p:nvPr/>
          </p:nvSpPr>
          <p:spPr>
            <a:xfrm>
              <a:off x="7118261"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Freeform: Shape 104">
              <a:extLst>
                <a:ext uri="{FF2B5EF4-FFF2-40B4-BE49-F238E27FC236}">
                  <a16:creationId xmlns:a16="http://schemas.microsoft.com/office/drawing/2014/main" xmlns="" id="{2FA61444-BE09-4198-924D-3B1E72D265C7}"/>
                </a:ext>
              </a:extLst>
            </p:cNvPr>
            <p:cNvSpPr/>
            <p:nvPr/>
          </p:nvSpPr>
          <p:spPr>
            <a:xfrm>
              <a:off x="711394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Shape 105">
              <a:extLst>
                <a:ext uri="{FF2B5EF4-FFF2-40B4-BE49-F238E27FC236}">
                  <a16:creationId xmlns:a16="http://schemas.microsoft.com/office/drawing/2014/main" xmlns="" id="{3969D4F5-1A4B-4E02-9122-4B612C560D4D}"/>
                </a:ext>
              </a:extLst>
            </p:cNvPr>
            <p:cNvSpPr/>
            <p:nvPr/>
          </p:nvSpPr>
          <p:spPr>
            <a:xfrm>
              <a:off x="7090177"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06">
              <a:extLst>
                <a:ext uri="{FF2B5EF4-FFF2-40B4-BE49-F238E27FC236}">
                  <a16:creationId xmlns:a16="http://schemas.microsoft.com/office/drawing/2014/main" xmlns="" id="{4FFC6583-A658-4D00-B73A-430F3B3B938B}"/>
                </a:ext>
              </a:extLst>
            </p:cNvPr>
            <p:cNvSpPr/>
            <p:nvPr/>
          </p:nvSpPr>
          <p:spPr>
            <a:xfrm>
              <a:off x="710097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07">
              <a:extLst>
                <a:ext uri="{FF2B5EF4-FFF2-40B4-BE49-F238E27FC236}">
                  <a16:creationId xmlns:a16="http://schemas.microsoft.com/office/drawing/2014/main" xmlns="" id="{E6417CD8-C0D2-407D-A345-5C1322AB5B1A}"/>
                </a:ext>
              </a:extLst>
            </p:cNvPr>
            <p:cNvSpPr/>
            <p:nvPr/>
          </p:nvSpPr>
          <p:spPr>
            <a:xfrm>
              <a:off x="707613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08">
              <a:extLst>
                <a:ext uri="{FF2B5EF4-FFF2-40B4-BE49-F238E27FC236}">
                  <a16:creationId xmlns:a16="http://schemas.microsoft.com/office/drawing/2014/main" xmlns="" id="{8446E9B0-114B-40F0-AD14-A5E0582CDD82}"/>
                </a:ext>
              </a:extLst>
            </p:cNvPr>
            <p:cNvSpPr/>
            <p:nvPr/>
          </p:nvSpPr>
          <p:spPr>
            <a:xfrm>
              <a:off x="6962716"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09">
              <a:extLst>
                <a:ext uri="{FF2B5EF4-FFF2-40B4-BE49-F238E27FC236}">
                  <a16:creationId xmlns:a16="http://schemas.microsoft.com/office/drawing/2014/main" xmlns="" id="{2B917BC2-26E1-4233-AC2B-734D33A5F59F}"/>
                </a:ext>
              </a:extLst>
            </p:cNvPr>
            <p:cNvSpPr/>
            <p:nvPr/>
          </p:nvSpPr>
          <p:spPr>
            <a:xfrm>
              <a:off x="6937872"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10">
              <a:extLst>
                <a:ext uri="{FF2B5EF4-FFF2-40B4-BE49-F238E27FC236}">
                  <a16:creationId xmlns:a16="http://schemas.microsoft.com/office/drawing/2014/main" xmlns="" id="{B78FC43A-9A49-4320-9229-F51AD39C8AA3}"/>
                </a:ext>
              </a:extLst>
            </p:cNvPr>
            <p:cNvSpPr/>
            <p:nvPr/>
          </p:nvSpPr>
          <p:spPr>
            <a:xfrm>
              <a:off x="686009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11">
              <a:extLst>
                <a:ext uri="{FF2B5EF4-FFF2-40B4-BE49-F238E27FC236}">
                  <a16:creationId xmlns:a16="http://schemas.microsoft.com/office/drawing/2014/main" xmlns="" id="{CC173263-C957-4133-A001-C8B076B4C09D}"/>
                </a:ext>
              </a:extLst>
            </p:cNvPr>
            <p:cNvSpPr/>
            <p:nvPr/>
          </p:nvSpPr>
          <p:spPr>
            <a:xfrm>
              <a:off x="683525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12">
              <a:extLst>
                <a:ext uri="{FF2B5EF4-FFF2-40B4-BE49-F238E27FC236}">
                  <a16:creationId xmlns:a16="http://schemas.microsoft.com/office/drawing/2014/main" xmlns="" id="{004F2777-8959-4B02-A3F1-973C52370B3A}"/>
                </a:ext>
              </a:extLst>
            </p:cNvPr>
            <p:cNvSpPr/>
            <p:nvPr/>
          </p:nvSpPr>
          <p:spPr>
            <a:xfrm>
              <a:off x="6809332"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13">
              <a:extLst>
                <a:ext uri="{FF2B5EF4-FFF2-40B4-BE49-F238E27FC236}">
                  <a16:creationId xmlns:a16="http://schemas.microsoft.com/office/drawing/2014/main" xmlns="" id="{2D30F202-7286-44EF-9392-B6FE7C6EB964}"/>
                </a:ext>
              </a:extLst>
            </p:cNvPr>
            <p:cNvSpPr/>
            <p:nvPr/>
          </p:nvSpPr>
          <p:spPr>
            <a:xfrm>
              <a:off x="678448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5" name="Freeform: Shape 114">
              <a:extLst>
                <a:ext uri="{FF2B5EF4-FFF2-40B4-BE49-F238E27FC236}">
                  <a16:creationId xmlns:a16="http://schemas.microsoft.com/office/drawing/2014/main" xmlns="" id="{A30FDFD3-3152-4FBC-8EEC-4A1F763598BA}"/>
                </a:ext>
              </a:extLst>
            </p:cNvPr>
            <p:cNvSpPr/>
            <p:nvPr/>
          </p:nvSpPr>
          <p:spPr>
            <a:xfrm>
              <a:off x="6825534"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Freeform: Shape 115">
              <a:extLst>
                <a:ext uri="{FF2B5EF4-FFF2-40B4-BE49-F238E27FC236}">
                  <a16:creationId xmlns:a16="http://schemas.microsoft.com/office/drawing/2014/main" xmlns="" id="{CEA47861-96F4-4D91-9F58-1412E7F08AB5}"/>
                </a:ext>
              </a:extLst>
            </p:cNvPr>
            <p:cNvSpPr/>
            <p:nvPr/>
          </p:nvSpPr>
          <p:spPr>
            <a:xfrm>
              <a:off x="6800690"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Shape 116">
              <a:extLst>
                <a:ext uri="{FF2B5EF4-FFF2-40B4-BE49-F238E27FC236}">
                  <a16:creationId xmlns:a16="http://schemas.microsoft.com/office/drawing/2014/main" xmlns="" id="{2ED4A762-C2E6-4069-B5B5-D14CBEF6C27C}"/>
                </a:ext>
              </a:extLst>
            </p:cNvPr>
            <p:cNvSpPr/>
            <p:nvPr/>
          </p:nvSpPr>
          <p:spPr>
            <a:xfrm>
              <a:off x="6842817"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117">
              <a:extLst>
                <a:ext uri="{FF2B5EF4-FFF2-40B4-BE49-F238E27FC236}">
                  <a16:creationId xmlns:a16="http://schemas.microsoft.com/office/drawing/2014/main" xmlns="" id="{1D31C201-51E8-4DD5-B3B4-3E0CE8C17BF4}"/>
                </a:ext>
              </a:extLst>
            </p:cNvPr>
            <p:cNvSpPr/>
            <p:nvPr/>
          </p:nvSpPr>
          <p:spPr>
            <a:xfrm>
              <a:off x="6817973"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Shape 118">
              <a:extLst>
                <a:ext uri="{FF2B5EF4-FFF2-40B4-BE49-F238E27FC236}">
                  <a16:creationId xmlns:a16="http://schemas.microsoft.com/office/drawing/2014/main" xmlns="" id="{EEAC7D0F-B776-49F2-A523-FD80386A9FA2}"/>
                </a:ext>
              </a:extLst>
            </p:cNvPr>
            <p:cNvSpPr/>
            <p:nvPr/>
          </p:nvSpPr>
          <p:spPr>
            <a:xfrm>
              <a:off x="6848218"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Freeform: Shape 119">
              <a:extLst>
                <a:ext uri="{FF2B5EF4-FFF2-40B4-BE49-F238E27FC236}">
                  <a16:creationId xmlns:a16="http://schemas.microsoft.com/office/drawing/2014/main" xmlns="" id="{5EFF1069-4CF2-4A37-B30C-C9438DC1F7B9}"/>
                </a:ext>
              </a:extLst>
            </p:cNvPr>
            <p:cNvSpPr/>
            <p:nvPr/>
          </p:nvSpPr>
          <p:spPr>
            <a:xfrm>
              <a:off x="6823373"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Freeform: Shape 120">
              <a:extLst>
                <a:ext uri="{FF2B5EF4-FFF2-40B4-BE49-F238E27FC236}">
                  <a16:creationId xmlns:a16="http://schemas.microsoft.com/office/drawing/2014/main" xmlns="" id="{28BFEEC9-8DC2-4334-87FE-9B399F67D77B}"/>
                </a:ext>
              </a:extLst>
            </p:cNvPr>
            <p:cNvSpPr/>
            <p:nvPr/>
          </p:nvSpPr>
          <p:spPr>
            <a:xfrm>
              <a:off x="675856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Freeform: Shape 121">
              <a:extLst>
                <a:ext uri="{FF2B5EF4-FFF2-40B4-BE49-F238E27FC236}">
                  <a16:creationId xmlns:a16="http://schemas.microsoft.com/office/drawing/2014/main" xmlns="" id="{CA0132E2-01EA-44D7-BE06-DA8C7267EF69}"/>
                </a:ext>
              </a:extLst>
            </p:cNvPr>
            <p:cNvSpPr/>
            <p:nvPr/>
          </p:nvSpPr>
          <p:spPr>
            <a:xfrm>
              <a:off x="673372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Freeform: Shape 122">
              <a:extLst>
                <a:ext uri="{FF2B5EF4-FFF2-40B4-BE49-F238E27FC236}">
                  <a16:creationId xmlns:a16="http://schemas.microsoft.com/office/drawing/2014/main" xmlns="" id="{93871383-E443-409F-A2BD-3340EF48E0AF}"/>
                </a:ext>
              </a:extLst>
            </p:cNvPr>
            <p:cNvSpPr/>
            <p:nvPr/>
          </p:nvSpPr>
          <p:spPr>
            <a:xfrm>
              <a:off x="6718597"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Freeform: Shape 123">
              <a:extLst>
                <a:ext uri="{FF2B5EF4-FFF2-40B4-BE49-F238E27FC236}">
                  <a16:creationId xmlns:a16="http://schemas.microsoft.com/office/drawing/2014/main" xmlns="" id="{6C00111F-9826-4FE6-9D90-FB4F1EA260F2}"/>
                </a:ext>
              </a:extLst>
            </p:cNvPr>
            <p:cNvSpPr/>
            <p:nvPr/>
          </p:nvSpPr>
          <p:spPr>
            <a:xfrm>
              <a:off x="6694833"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24">
              <a:extLst>
                <a:ext uri="{FF2B5EF4-FFF2-40B4-BE49-F238E27FC236}">
                  <a16:creationId xmlns:a16="http://schemas.microsoft.com/office/drawing/2014/main" xmlns="" id="{3F52F741-F246-4DB8-A016-E0C214FC5181}"/>
                </a:ext>
              </a:extLst>
            </p:cNvPr>
            <p:cNvSpPr/>
            <p:nvPr/>
          </p:nvSpPr>
          <p:spPr>
            <a:xfrm>
              <a:off x="669591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25">
              <a:extLst>
                <a:ext uri="{FF2B5EF4-FFF2-40B4-BE49-F238E27FC236}">
                  <a16:creationId xmlns:a16="http://schemas.microsoft.com/office/drawing/2014/main" xmlns="" id="{3A3E039C-373C-41A9-A472-29D7E1EA0C7E}"/>
                </a:ext>
              </a:extLst>
            </p:cNvPr>
            <p:cNvSpPr/>
            <p:nvPr/>
          </p:nvSpPr>
          <p:spPr>
            <a:xfrm>
              <a:off x="667107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26">
              <a:extLst>
                <a:ext uri="{FF2B5EF4-FFF2-40B4-BE49-F238E27FC236}">
                  <a16:creationId xmlns:a16="http://schemas.microsoft.com/office/drawing/2014/main" xmlns="" id="{FFEA224F-457C-4FE1-9C2D-4D1A7AB7C823}"/>
                </a:ext>
              </a:extLst>
            </p:cNvPr>
            <p:cNvSpPr/>
            <p:nvPr/>
          </p:nvSpPr>
          <p:spPr>
            <a:xfrm>
              <a:off x="6678630"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27">
              <a:extLst>
                <a:ext uri="{FF2B5EF4-FFF2-40B4-BE49-F238E27FC236}">
                  <a16:creationId xmlns:a16="http://schemas.microsoft.com/office/drawing/2014/main" xmlns="" id="{CD16A96D-5FD5-4D0B-A5D4-469A13CBA375}"/>
                </a:ext>
              </a:extLst>
            </p:cNvPr>
            <p:cNvSpPr/>
            <p:nvPr/>
          </p:nvSpPr>
          <p:spPr>
            <a:xfrm>
              <a:off x="665378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28">
              <a:extLst>
                <a:ext uri="{FF2B5EF4-FFF2-40B4-BE49-F238E27FC236}">
                  <a16:creationId xmlns:a16="http://schemas.microsoft.com/office/drawing/2014/main" xmlns="" id="{25BD854B-8BBD-4D54-B1F4-D0E68712C1C9}"/>
                </a:ext>
              </a:extLst>
            </p:cNvPr>
            <p:cNvSpPr/>
            <p:nvPr/>
          </p:nvSpPr>
          <p:spPr>
            <a:xfrm>
              <a:off x="6648385"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29">
              <a:extLst>
                <a:ext uri="{FF2B5EF4-FFF2-40B4-BE49-F238E27FC236}">
                  <a16:creationId xmlns:a16="http://schemas.microsoft.com/office/drawing/2014/main" xmlns="" id="{A16A096F-2FB9-414F-99AF-13EE3F081A7F}"/>
                </a:ext>
              </a:extLst>
            </p:cNvPr>
            <p:cNvSpPr/>
            <p:nvPr/>
          </p:nvSpPr>
          <p:spPr>
            <a:xfrm>
              <a:off x="6623542"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30">
              <a:extLst>
                <a:ext uri="{FF2B5EF4-FFF2-40B4-BE49-F238E27FC236}">
                  <a16:creationId xmlns:a16="http://schemas.microsoft.com/office/drawing/2014/main" xmlns="" id="{5FD2CA2C-B156-4FEF-B040-AC53141E31AB}"/>
                </a:ext>
              </a:extLst>
            </p:cNvPr>
            <p:cNvSpPr/>
            <p:nvPr/>
          </p:nvSpPr>
          <p:spPr>
            <a:xfrm>
              <a:off x="6588976"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31">
              <a:extLst>
                <a:ext uri="{FF2B5EF4-FFF2-40B4-BE49-F238E27FC236}">
                  <a16:creationId xmlns:a16="http://schemas.microsoft.com/office/drawing/2014/main" xmlns="" id="{E7450B75-8E2A-40EE-86D7-3A8423BE9FB8}"/>
                </a:ext>
              </a:extLst>
            </p:cNvPr>
            <p:cNvSpPr/>
            <p:nvPr/>
          </p:nvSpPr>
          <p:spPr>
            <a:xfrm>
              <a:off x="6565213" y="2679677"/>
              <a:ext cx="54009" cy="10802"/>
            </a:xfrm>
            <a:custGeom>
              <a:avLst/>
              <a:gdLst>
                <a:gd name="connsiteX0" fmla="*/ 50006 w 47625"/>
                <a:gd name="connsiteY0" fmla="*/ 7144 h 9525"/>
                <a:gd name="connsiteX1" fmla="*/ 7144 w 47625"/>
                <a:gd name="connsiteY1" fmla="*/ 7144 h 9525"/>
              </a:gdLst>
              <a:ahLst/>
              <a:cxnLst>
                <a:cxn ang="0">
                  <a:pos x="connsiteX0" y="connsiteY0"/>
                </a:cxn>
                <a:cxn ang="0">
                  <a:pos x="connsiteX1" y="connsiteY1"/>
                </a:cxn>
              </a:cxnLst>
              <a:rect l="l" t="t" r="r" b="b"/>
              <a:pathLst>
                <a:path w="47625"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32">
              <a:extLst>
                <a:ext uri="{FF2B5EF4-FFF2-40B4-BE49-F238E27FC236}">
                  <a16:creationId xmlns:a16="http://schemas.microsoft.com/office/drawing/2014/main" xmlns="" id="{D9D56E03-1C01-4BEB-BDF8-2E6A87683B5B}"/>
                </a:ext>
              </a:extLst>
            </p:cNvPr>
            <p:cNvSpPr/>
            <p:nvPr/>
          </p:nvSpPr>
          <p:spPr>
            <a:xfrm>
              <a:off x="6571694"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33">
              <a:extLst>
                <a:ext uri="{FF2B5EF4-FFF2-40B4-BE49-F238E27FC236}">
                  <a16:creationId xmlns:a16="http://schemas.microsoft.com/office/drawing/2014/main" xmlns="" id="{DA7B3360-F312-4392-B880-6F9F62B40CAF}"/>
                </a:ext>
              </a:extLst>
            </p:cNvPr>
            <p:cNvSpPr/>
            <p:nvPr/>
          </p:nvSpPr>
          <p:spPr>
            <a:xfrm>
              <a:off x="654684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34">
              <a:extLst>
                <a:ext uri="{FF2B5EF4-FFF2-40B4-BE49-F238E27FC236}">
                  <a16:creationId xmlns:a16="http://schemas.microsoft.com/office/drawing/2014/main" xmlns="" id="{6B5A5064-EBCB-468B-9927-6EC230A97A4C}"/>
                </a:ext>
              </a:extLst>
            </p:cNvPr>
            <p:cNvSpPr/>
            <p:nvPr/>
          </p:nvSpPr>
          <p:spPr>
            <a:xfrm>
              <a:off x="655441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35">
              <a:extLst>
                <a:ext uri="{FF2B5EF4-FFF2-40B4-BE49-F238E27FC236}">
                  <a16:creationId xmlns:a16="http://schemas.microsoft.com/office/drawing/2014/main" xmlns="" id="{49E57A38-A120-43BC-9096-E19ACF9BF3AB}"/>
                </a:ext>
              </a:extLst>
            </p:cNvPr>
            <p:cNvSpPr/>
            <p:nvPr/>
          </p:nvSpPr>
          <p:spPr>
            <a:xfrm>
              <a:off x="652956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36">
              <a:extLst>
                <a:ext uri="{FF2B5EF4-FFF2-40B4-BE49-F238E27FC236}">
                  <a16:creationId xmlns:a16="http://schemas.microsoft.com/office/drawing/2014/main" xmlns="" id="{7FF5A791-3F38-4287-A5E9-54A9E02514E6}"/>
                </a:ext>
              </a:extLst>
            </p:cNvPr>
            <p:cNvSpPr/>
            <p:nvPr/>
          </p:nvSpPr>
          <p:spPr>
            <a:xfrm>
              <a:off x="6443152"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137">
              <a:extLst>
                <a:ext uri="{FF2B5EF4-FFF2-40B4-BE49-F238E27FC236}">
                  <a16:creationId xmlns:a16="http://schemas.microsoft.com/office/drawing/2014/main" xmlns="" id="{A2394974-D30B-4C66-BC1C-8A36EF4E6083}"/>
                </a:ext>
              </a:extLst>
            </p:cNvPr>
            <p:cNvSpPr/>
            <p:nvPr/>
          </p:nvSpPr>
          <p:spPr>
            <a:xfrm>
              <a:off x="641830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138">
              <a:extLst>
                <a:ext uri="{FF2B5EF4-FFF2-40B4-BE49-F238E27FC236}">
                  <a16:creationId xmlns:a16="http://schemas.microsoft.com/office/drawing/2014/main" xmlns="" id="{DB169CA0-D2F8-4D56-A868-734B6F5A37E5}"/>
                </a:ext>
              </a:extLst>
            </p:cNvPr>
            <p:cNvSpPr/>
            <p:nvPr/>
          </p:nvSpPr>
          <p:spPr>
            <a:xfrm>
              <a:off x="6425870"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39">
              <a:extLst>
                <a:ext uri="{FF2B5EF4-FFF2-40B4-BE49-F238E27FC236}">
                  <a16:creationId xmlns:a16="http://schemas.microsoft.com/office/drawing/2014/main" xmlns="" id="{58F6AD2D-2A86-4375-8F25-CF25F3A66E39}"/>
                </a:ext>
              </a:extLst>
            </p:cNvPr>
            <p:cNvSpPr/>
            <p:nvPr/>
          </p:nvSpPr>
          <p:spPr>
            <a:xfrm>
              <a:off x="640102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140">
              <a:extLst>
                <a:ext uri="{FF2B5EF4-FFF2-40B4-BE49-F238E27FC236}">
                  <a16:creationId xmlns:a16="http://schemas.microsoft.com/office/drawing/2014/main" xmlns="" id="{15E46FEB-BC40-417F-8FE6-B07173B97532}"/>
                </a:ext>
              </a:extLst>
            </p:cNvPr>
            <p:cNvSpPr/>
            <p:nvPr/>
          </p:nvSpPr>
          <p:spPr>
            <a:xfrm>
              <a:off x="6412908"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41">
              <a:extLst>
                <a:ext uri="{FF2B5EF4-FFF2-40B4-BE49-F238E27FC236}">
                  <a16:creationId xmlns:a16="http://schemas.microsoft.com/office/drawing/2014/main" xmlns="" id="{559D2806-2EB8-4892-8AA5-30D415E7E64D}"/>
                </a:ext>
              </a:extLst>
            </p:cNvPr>
            <p:cNvSpPr/>
            <p:nvPr/>
          </p:nvSpPr>
          <p:spPr>
            <a:xfrm>
              <a:off x="638806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42">
              <a:extLst>
                <a:ext uri="{FF2B5EF4-FFF2-40B4-BE49-F238E27FC236}">
                  <a16:creationId xmlns:a16="http://schemas.microsoft.com/office/drawing/2014/main" xmlns="" id="{1AB3CE16-0E1E-4B16-9EC5-97EB142B9185}"/>
                </a:ext>
              </a:extLst>
            </p:cNvPr>
            <p:cNvSpPr/>
            <p:nvPr/>
          </p:nvSpPr>
          <p:spPr>
            <a:xfrm>
              <a:off x="6397785"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43">
              <a:extLst>
                <a:ext uri="{FF2B5EF4-FFF2-40B4-BE49-F238E27FC236}">
                  <a16:creationId xmlns:a16="http://schemas.microsoft.com/office/drawing/2014/main" xmlns="" id="{90CBB6C0-9155-4081-87FF-A41AA4260DD9}"/>
                </a:ext>
              </a:extLst>
            </p:cNvPr>
            <p:cNvSpPr/>
            <p:nvPr/>
          </p:nvSpPr>
          <p:spPr>
            <a:xfrm>
              <a:off x="6372942"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44">
              <a:extLst>
                <a:ext uri="{FF2B5EF4-FFF2-40B4-BE49-F238E27FC236}">
                  <a16:creationId xmlns:a16="http://schemas.microsoft.com/office/drawing/2014/main" xmlns="" id="{B2D40A5F-0CD1-4F67-999B-371CBA430A72}"/>
                </a:ext>
              </a:extLst>
            </p:cNvPr>
            <p:cNvSpPr/>
            <p:nvPr/>
          </p:nvSpPr>
          <p:spPr>
            <a:xfrm>
              <a:off x="6334056"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145">
              <a:extLst>
                <a:ext uri="{FF2B5EF4-FFF2-40B4-BE49-F238E27FC236}">
                  <a16:creationId xmlns:a16="http://schemas.microsoft.com/office/drawing/2014/main" xmlns="" id="{92281571-1469-4278-A729-69129158BC1B}"/>
                </a:ext>
              </a:extLst>
            </p:cNvPr>
            <p:cNvSpPr/>
            <p:nvPr/>
          </p:nvSpPr>
          <p:spPr>
            <a:xfrm>
              <a:off x="6309211"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Freeform: Shape 146">
              <a:extLst>
                <a:ext uri="{FF2B5EF4-FFF2-40B4-BE49-F238E27FC236}">
                  <a16:creationId xmlns:a16="http://schemas.microsoft.com/office/drawing/2014/main" xmlns="" id="{1E1B73CB-334D-4A4E-9594-D19D514FB500}"/>
                </a:ext>
              </a:extLst>
            </p:cNvPr>
            <p:cNvSpPr/>
            <p:nvPr/>
          </p:nvSpPr>
          <p:spPr>
            <a:xfrm>
              <a:off x="630813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Shape 147">
              <a:extLst>
                <a:ext uri="{FF2B5EF4-FFF2-40B4-BE49-F238E27FC236}">
                  <a16:creationId xmlns:a16="http://schemas.microsoft.com/office/drawing/2014/main" xmlns="" id="{9D6BADD7-AC4F-4825-976A-65C9862A25DD}"/>
                </a:ext>
              </a:extLst>
            </p:cNvPr>
            <p:cNvSpPr/>
            <p:nvPr/>
          </p:nvSpPr>
          <p:spPr>
            <a:xfrm>
              <a:off x="628328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9" name="Freeform: Shape 148">
              <a:extLst>
                <a:ext uri="{FF2B5EF4-FFF2-40B4-BE49-F238E27FC236}">
                  <a16:creationId xmlns:a16="http://schemas.microsoft.com/office/drawing/2014/main" xmlns="" id="{640FB8A7-5800-48A4-B818-841BAD328F17}"/>
                </a:ext>
              </a:extLst>
            </p:cNvPr>
            <p:cNvSpPr/>
            <p:nvPr/>
          </p:nvSpPr>
          <p:spPr>
            <a:xfrm>
              <a:off x="6282207"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0" name="Freeform: Shape 149">
              <a:extLst>
                <a:ext uri="{FF2B5EF4-FFF2-40B4-BE49-F238E27FC236}">
                  <a16:creationId xmlns:a16="http://schemas.microsoft.com/office/drawing/2014/main" xmlns="" id="{83226D60-2B26-4142-A5BE-7AA1C73BEF7E}"/>
                </a:ext>
              </a:extLst>
            </p:cNvPr>
            <p:cNvSpPr/>
            <p:nvPr/>
          </p:nvSpPr>
          <p:spPr>
            <a:xfrm>
              <a:off x="6258443" y="2679677"/>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Freeform: Shape 150">
              <a:extLst>
                <a:ext uri="{FF2B5EF4-FFF2-40B4-BE49-F238E27FC236}">
                  <a16:creationId xmlns:a16="http://schemas.microsoft.com/office/drawing/2014/main" xmlns="" id="{3114103E-8794-4F18-8394-3AFE447AED72}"/>
                </a:ext>
              </a:extLst>
            </p:cNvPr>
            <p:cNvSpPr/>
            <p:nvPr/>
          </p:nvSpPr>
          <p:spPr>
            <a:xfrm>
              <a:off x="6239000"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Freeform: Shape 151">
              <a:extLst>
                <a:ext uri="{FF2B5EF4-FFF2-40B4-BE49-F238E27FC236}">
                  <a16:creationId xmlns:a16="http://schemas.microsoft.com/office/drawing/2014/main" xmlns="" id="{9F53A163-FB61-4299-8726-5EC0D52824FC}"/>
                </a:ext>
              </a:extLst>
            </p:cNvPr>
            <p:cNvSpPr/>
            <p:nvPr/>
          </p:nvSpPr>
          <p:spPr>
            <a:xfrm>
              <a:off x="6214156"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Freeform: Shape 152">
              <a:extLst>
                <a:ext uri="{FF2B5EF4-FFF2-40B4-BE49-F238E27FC236}">
                  <a16:creationId xmlns:a16="http://schemas.microsoft.com/office/drawing/2014/main" xmlns="" id="{F854FF8A-7833-4FA4-96BD-8B94B1D074BC}"/>
                </a:ext>
              </a:extLst>
            </p:cNvPr>
            <p:cNvSpPr/>
            <p:nvPr/>
          </p:nvSpPr>
          <p:spPr>
            <a:xfrm>
              <a:off x="623035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4" name="Freeform: Shape 153">
              <a:extLst>
                <a:ext uri="{FF2B5EF4-FFF2-40B4-BE49-F238E27FC236}">
                  <a16:creationId xmlns:a16="http://schemas.microsoft.com/office/drawing/2014/main" xmlns="" id="{F9344DCE-DF4F-47FB-B93C-0FB8AF511398}"/>
                </a:ext>
              </a:extLst>
            </p:cNvPr>
            <p:cNvSpPr/>
            <p:nvPr/>
          </p:nvSpPr>
          <p:spPr>
            <a:xfrm>
              <a:off x="620551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5" name="Freeform: Shape 154">
              <a:extLst>
                <a:ext uri="{FF2B5EF4-FFF2-40B4-BE49-F238E27FC236}">
                  <a16:creationId xmlns:a16="http://schemas.microsoft.com/office/drawing/2014/main" xmlns="" id="{3AE7FF00-C8CD-42C6-85DF-965611B8F79C}"/>
                </a:ext>
              </a:extLst>
            </p:cNvPr>
            <p:cNvSpPr/>
            <p:nvPr/>
          </p:nvSpPr>
          <p:spPr>
            <a:xfrm>
              <a:off x="618391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6" name="Freeform: Shape 155">
              <a:extLst>
                <a:ext uri="{FF2B5EF4-FFF2-40B4-BE49-F238E27FC236}">
                  <a16:creationId xmlns:a16="http://schemas.microsoft.com/office/drawing/2014/main" xmlns="" id="{FF9006BA-A81F-46A7-AFF6-8D2F50838B9E}"/>
                </a:ext>
              </a:extLst>
            </p:cNvPr>
            <p:cNvSpPr/>
            <p:nvPr/>
          </p:nvSpPr>
          <p:spPr>
            <a:xfrm>
              <a:off x="6159068"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Freeform: Shape 156">
              <a:extLst>
                <a:ext uri="{FF2B5EF4-FFF2-40B4-BE49-F238E27FC236}">
                  <a16:creationId xmlns:a16="http://schemas.microsoft.com/office/drawing/2014/main" xmlns="" id="{D99B4524-8F58-43D2-B0F0-C145B811D3C7}"/>
                </a:ext>
              </a:extLst>
            </p:cNvPr>
            <p:cNvSpPr/>
            <p:nvPr/>
          </p:nvSpPr>
          <p:spPr>
            <a:xfrm>
              <a:off x="6127742"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8" name="Freeform: Shape 157">
              <a:extLst>
                <a:ext uri="{FF2B5EF4-FFF2-40B4-BE49-F238E27FC236}">
                  <a16:creationId xmlns:a16="http://schemas.microsoft.com/office/drawing/2014/main" xmlns="" id="{F19FD043-E3C4-47B4-87B1-EE176A335D40}"/>
                </a:ext>
              </a:extLst>
            </p:cNvPr>
            <p:cNvSpPr/>
            <p:nvPr/>
          </p:nvSpPr>
          <p:spPr>
            <a:xfrm>
              <a:off x="610289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9" name="Freeform: Shape 158">
              <a:extLst>
                <a:ext uri="{FF2B5EF4-FFF2-40B4-BE49-F238E27FC236}">
                  <a16:creationId xmlns:a16="http://schemas.microsoft.com/office/drawing/2014/main" xmlns="" id="{205191EB-9392-4636-AD36-5CA33DA51576}"/>
                </a:ext>
              </a:extLst>
            </p:cNvPr>
            <p:cNvSpPr/>
            <p:nvPr/>
          </p:nvSpPr>
          <p:spPr>
            <a:xfrm>
              <a:off x="6102899"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0" name="Freeform: Shape 159">
              <a:extLst>
                <a:ext uri="{FF2B5EF4-FFF2-40B4-BE49-F238E27FC236}">
                  <a16:creationId xmlns:a16="http://schemas.microsoft.com/office/drawing/2014/main" xmlns="" id="{439A9CD6-1FE4-4CC2-8D24-E02EB29317B6}"/>
                </a:ext>
              </a:extLst>
            </p:cNvPr>
            <p:cNvSpPr/>
            <p:nvPr/>
          </p:nvSpPr>
          <p:spPr>
            <a:xfrm>
              <a:off x="6078054"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1" name="Freeform: Shape 160">
              <a:extLst>
                <a:ext uri="{FF2B5EF4-FFF2-40B4-BE49-F238E27FC236}">
                  <a16:creationId xmlns:a16="http://schemas.microsoft.com/office/drawing/2014/main" xmlns="" id="{4927281E-7267-476D-953F-3E984698BB8F}"/>
                </a:ext>
              </a:extLst>
            </p:cNvPr>
            <p:cNvSpPr/>
            <p:nvPr/>
          </p:nvSpPr>
          <p:spPr>
            <a:xfrm>
              <a:off x="607157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2" name="Freeform: Shape 161">
              <a:extLst>
                <a:ext uri="{FF2B5EF4-FFF2-40B4-BE49-F238E27FC236}">
                  <a16:creationId xmlns:a16="http://schemas.microsoft.com/office/drawing/2014/main" xmlns="" id="{B4D32E9D-4F8D-418E-8DE6-70115B2552FB}"/>
                </a:ext>
              </a:extLst>
            </p:cNvPr>
            <p:cNvSpPr/>
            <p:nvPr/>
          </p:nvSpPr>
          <p:spPr>
            <a:xfrm>
              <a:off x="6046730"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3" name="Freeform: Shape 162">
              <a:extLst>
                <a:ext uri="{FF2B5EF4-FFF2-40B4-BE49-F238E27FC236}">
                  <a16:creationId xmlns:a16="http://schemas.microsoft.com/office/drawing/2014/main" xmlns="" id="{B2EE4F63-4591-434A-A6FA-C044E877E20A}"/>
                </a:ext>
              </a:extLst>
            </p:cNvPr>
            <p:cNvSpPr/>
            <p:nvPr/>
          </p:nvSpPr>
          <p:spPr>
            <a:xfrm>
              <a:off x="5964636"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4" name="Freeform: Shape 163">
              <a:extLst>
                <a:ext uri="{FF2B5EF4-FFF2-40B4-BE49-F238E27FC236}">
                  <a16:creationId xmlns:a16="http://schemas.microsoft.com/office/drawing/2014/main" xmlns="" id="{0E9534D7-F1C7-42E1-886E-408CA71CEF3D}"/>
                </a:ext>
              </a:extLst>
            </p:cNvPr>
            <p:cNvSpPr/>
            <p:nvPr/>
          </p:nvSpPr>
          <p:spPr>
            <a:xfrm>
              <a:off x="5939792" y="2627829"/>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5" name="Freeform: Shape 164">
              <a:extLst>
                <a:ext uri="{FF2B5EF4-FFF2-40B4-BE49-F238E27FC236}">
                  <a16:creationId xmlns:a16="http://schemas.microsoft.com/office/drawing/2014/main" xmlns="" id="{B5FD5996-1C3D-4239-8692-A08B4645AF55}"/>
                </a:ext>
              </a:extLst>
            </p:cNvPr>
            <p:cNvSpPr/>
            <p:nvPr/>
          </p:nvSpPr>
          <p:spPr>
            <a:xfrm>
              <a:off x="5903066"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6" name="Freeform: Shape 165">
              <a:extLst>
                <a:ext uri="{FF2B5EF4-FFF2-40B4-BE49-F238E27FC236}">
                  <a16:creationId xmlns:a16="http://schemas.microsoft.com/office/drawing/2014/main" xmlns="" id="{AE25B0EE-B2B0-4C0B-89AD-1CA56A7EE158}"/>
                </a:ext>
              </a:extLst>
            </p:cNvPr>
            <p:cNvSpPr/>
            <p:nvPr/>
          </p:nvSpPr>
          <p:spPr>
            <a:xfrm>
              <a:off x="5878223"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7" name="Freeform: Shape 166">
              <a:extLst>
                <a:ext uri="{FF2B5EF4-FFF2-40B4-BE49-F238E27FC236}">
                  <a16:creationId xmlns:a16="http://schemas.microsoft.com/office/drawing/2014/main" xmlns="" id="{34EF7B62-D41B-40A7-994E-863C3A555CE8}"/>
                </a:ext>
              </a:extLst>
            </p:cNvPr>
            <p:cNvSpPr/>
            <p:nvPr/>
          </p:nvSpPr>
          <p:spPr>
            <a:xfrm>
              <a:off x="5738880"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8" name="Freeform: Shape 167">
              <a:extLst>
                <a:ext uri="{FF2B5EF4-FFF2-40B4-BE49-F238E27FC236}">
                  <a16:creationId xmlns:a16="http://schemas.microsoft.com/office/drawing/2014/main" xmlns="" id="{FECC986B-2797-408A-A332-195AF6B2F2C4}"/>
                </a:ext>
              </a:extLst>
            </p:cNvPr>
            <p:cNvSpPr/>
            <p:nvPr/>
          </p:nvSpPr>
          <p:spPr>
            <a:xfrm>
              <a:off x="5714036"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9" name="Freeform: Shape 168">
              <a:extLst>
                <a:ext uri="{FF2B5EF4-FFF2-40B4-BE49-F238E27FC236}">
                  <a16:creationId xmlns:a16="http://schemas.microsoft.com/office/drawing/2014/main" xmlns="" id="{49A89C55-1AEB-468D-A84F-3F0789D27F88}"/>
                </a:ext>
              </a:extLst>
            </p:cNvPr>
            <p:cNvSpPr/>
            <p:nvPr/>
          </p:nvSpPr>
          <p:spPr>
            <a:xfrm>
              <a:off x="5721597"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0" name="Freeform: Shape 169">
              <a:extLst>
                <a:ext uri="{FF2B5EF4-FFF2-40B4-BE49-F238E27FC236}">
                  <a16:creationId xmlns:a16="http://schemas.microsoft.com/office/drawing/2014/main" xmlns="" id="{FEF95A98-2F6A-4D60-81B4-BA0F94AC5D4B}"/>
                </a:ext>
              </a:extLst>
            </p:cNvPr>
            <p:cNvSpPr/>
            <p:nvPr/>
          </p:nvSpPr>
          <p:spPr>
            <a:xfrm>
              <a:off x="5696753"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1" name="Freeform: Shape 170">
              <a:extLst>
                <a:ext uri="{FF2B5EF4-FFF2-40B4-BE49-F238E27FC236}">
                  <a16:creationId xmlns:a16="http://schemas.microsoft.com/office/drawing/2014/main" xmlns="" id="{5788A5B8-8F82-419C-B4A2-69DB2C2A4769}"/>
                </a:ext>
              </a:extLst>
            </p:cNvPr>
            <p:cNvSpPr/>
            <p:nvPr/>
          </p:nvSpPr>
          <p:spPr>
            <a:xfrm>
              <a:off x="5781007"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2" name="Freeform: Shape 171">
              <a:extLst>
                <a:ext uri="{FF2B5EF4-FFF2-40B4-BE49-F238E27FC236}">
                  <a16:creationId xmlns:a16="http://schemas.microsoft.com/office/drawing/2014/main" xmlns="" id="{875EEEBA-1D02-45F1-B099-DFE0BDBC0299}"/>
                </a:ext>
              </a:extLst>
            </p:cNvPr>
            <p:cNvSpPr/>
            <p:nvPr/>
          </p:nvSpPr>
          <p:spPr>
            <a:xfrm>
              <a:off x="5756162"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3" name="Freeform: Shape 172">
              <a:extLst>
                <a:ext uri="{FF2B5EF4-FFF2-40B4-BE49-F238E27FC236}">
                  <a16:creationId xmlns:a16="http://schemas.microsoft.com/office/drawing/2014/main" xmlns="" id="{D8F11F93-DECF-45E2-9494-FB1F5AD9CAF7}"/>
                </a:ext>
              </a:extLst>
            </p:cNvPr>
            <p:cNvSpPr/>
            <p:nvPr/>
          </p:nvSpPr>
          <p:spPr>
            <a:xfrm>
              <a:off x="5796129"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4" name="Freeform: Shape 173">
              <a:extLst>
                <a:ext uri="{FF2B5EF4-FFF2-40B4-BE49-F238E27FC236}">
                  <a16:creationId xmlns:a16="http://schemas.microsoft.com/office/drawing/2014/main" xmlns="" id="{7AC3A270-3321-4FC6-8BA5-8C65547D801F}"/>
                </a:ext>
              </a:extLst>
            </p:cNvPr>
            <p:cNvSpPr/>
            <p:nvPr/>
          </p:nvSpPr>
          <p:spPr>
            <a:xfrm>
              <a:off x="5771285"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5" name="Freeform: Shape 174">
              <a:extLst>
                <a:ext uri="{FF2B5EF4-FFF2-40B4-BE49-F238E27FC236}">
                  <a16:creationId xmlns:a16="http://schemas.microsoft.com/office/drawing/2014/main" xmlns="" id="{C4DE349C-D19A-4CCF-849E-CE8279699725}"/>
                </a:ext>
              </a:extLst>
            </p:cNvPr>
            <p:cNvSpPr/>
            <p:nvPr/>
          </p:nvSpPr>
          <p:spPr>
            <a:xfrm>
              <a:off x="561141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6" name="Freeform: Shape 175">
              <a:extLst>
                <a:ext uri="{FF2B5EF4-FFF2-40B4-BE49-F238E27FC236}">
                  <a16:creationId xmlns:a16="http://schemas.microsoft.com/office/drawing/2014/main" xmlns="" id="{C5EB2F48-120D-4C39-A0BD-AE26430736ED}"/>
                </a:ext>
              </a:extLst>
            </p:cNvPr>
            <p:cNvSpPr/>
            <p:nvPr/>
          </p:nvSpPr>
          <p:spPr>
            <a:xfrm>
              <a:off x="558657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7" name="Freeform: Shape 176">
              <a:extLst>
                <a:ext uri="{FF2B5EF4-FFF2-40B4-BE49-F238E27FC236}">
                  <a16:creationId xmlns:a16="http://schemas.microsoft.com/office/drawing/2014/main" xmlns="" id="{149207EC-7436-4B0F-ADF1-AAA3E80CC70B}"/>
                </a:ext>
              </a:extLst>
            </p:cNvPr>
            <p:cNvSpPr/>
            <p:nvPr/>
          </p:nvSpPr>
          <p:spPr>
            <a:xfrm>
              <a:off x="5625462"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8" name="Freeform: Shape 177">
              <a:extLst>
                <a:ext uri="{FF2B5EF4-FFF2-40B4-BE49-F238E27FC236}">
                  <a16:creationId xmlns:a16="http://schemas.microsoft.com/office/drawing/2014/main" xmlns="" id="{2C2CD01F-1DCD-458F-BE60-82E2F0D6A4A3}"/>
                </a:ext>
              </a:extLst>
            </p:cNvPr>
            <p:cNvSpPr/>
            <p:nvPr/>
          </p:nvSpPr>
          <p:spPr>
            <a:xfrm>
              <a:off x="5600617"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9" name="Freeform: Shape 178">
              <a:extLst>
                <a:ext uri="{FF2B5EF4-FFF2-40B4-BE49-F238E27FC236}">
                  <a16:creationId xmlns:a16="http://schemas.microsoft.com/office/drawing/2014/main" xmlns="" id="{7D955877-C454-4212-992C-8391C672FCCA}"/>
                </a:ext>
              </a:extLst>
            </p:cNvPr>
            <p:cNvSpPr/>
            <p:nvPr/>
          </p:nvSpPr>
          <p:spPr>
            <a:xfrm>
              <a:off x="565246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0" name="Freeform: Shape 179">
              <a:extLst>
                <a:ext uri="{FF2B5EF4-FFF2-40B4-BE49-F238E27FC236}">
                  <a16:creationId xmlns:a16="http://schemas.microsoft.com/office/drawing/2014/main" xmlns="" id="{830F22DE-A4FD-406B-9678-F04BDEC8900E}"/>
                </a:ext>
              </a:extLst>
            </p:cNvPr>
            <p:cNvSpPr/>
            <p:nvPr/>
          </p:nvSpPr>
          <p:spPr>
            <a:xfrm>
              <a:off x="5627622"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1" name="Freeform: Shape 180">
              <a:extLst>
                <a:ext uri="{FF2B5EF4-FFF2-40B4-BE49-F238E27FC236}">
                  <a16:creationId xmlns:a16="http://schemas.microsoft.com/office/drawing/2014/main" xmlns="" id="{0B3F9323-EC33-4B1F-8732-EBA068F60CFE}"/>
                </a:ext>
              </a:extLst>
            </p:cNvPr>
            <p:cNvSpPr/>
            <p:nvPr/>
          </p:nvSpPr>
          <p:spPr>
            <a:xfrm>
              <a:off x="569243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2" name="Freeform: Shape 181">
              <a:extLst>
                <a:ext uri="{FF2B5EF4-FFF2-40B4-BE49-F238E27FC236}">
                  <a16:creationId xmlns:a16="http://schemas.microsoft.com/office/drawing/2014/main" xmlns="" id="{7BC1AFD9-04CA-4581-9F96-6D885A7D3EA0}"/>
                </a:ext>
              </a:extLst>
            </p:cNvPr>
            <p:cNvSpPr/>
            <p:nvPr/>
          </p:nvSpPr>
          <p:spPr>
            <a:xfrm>
              <a:off x="5667588"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3" name="Freeform: Shape 182">
              <a:extLst>
                <a:ext uri="{FF2B5EF4-FFF2-40B4-BE49-F238E27FC236}">
                  <a16:creationId xmlns:a16="http://schemas.microsoft.com/office/drawing/2014/main" xmlns="" id="{C8149767-69B8-4C16-8411-90FBE5A4D457}"/>
                </a:ext>
              </a:extLst>
            </p:cNvPr>
            <p:cNvSpPr/>
            <p:nvPr/>
          </p:nvSpPr>
          <p:spPr>
            <a:xfrm>
              <a:off x="554876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4" name="Freeform: Shape 183">
              <a:extLst>
                <a:ext uri="{FF2B5EF4-FFF2-40B4-BE49-F238E27FC236}">
                  <a16:creationId xmlns:a16="http://schemas.microsoft.com/office/drawing/2014/main" xmlns="" id="{61C1054E-0760-47CD-9CE2-E0956571CAE4}"/>
                </a:ext>
              </a:extLst>
            </p:cNvPr>
            <p:cNvSpPr/>
            <p:nvPr/>
          </p:nvSpPr>
          <p:spPr>
            <a:xfrm>
              <a:off x="5523926"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5" name="Freeform: Shape 184">
              <a:extLst>
                <a:ext uri="{FF2B5EF4-FFF2-40B4-BE49-F238E27FC236}">
                  <a16:creationId xmlns:a16="http://schemas.microsoft.com/office/drawing/2014/main" xmlns="" id="{371AF8A2-3973-4036-AFBB-B3629C5BDFB3}"/>
                </a:ext>
              </a:extLst>
            </p:cNvPr>
            <p:cNvSpPr/>
            <p:nvPr/>
          </p:nvSpPr>
          <p:spPr>
            <a:xfrm>
              <a:off x="553472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6" name="Freeform: Shape 185">
              <a:extLst>
                <a:ext uri="{FF2B5EF4-FFF2-40B4-BE49-F238E27FC236}">
                  <a16:creationId xmlns:a16="http://schemas.microsoft.com/office/drawing/2014/main" xmlns="" id="{95588352-1C69-4687-94AD-8CB36FF89569}"/>
                </a:ext>
              </a:extLst>
            </p:cNvPr>
            <p:cNvSpPr/>
            <p:nvPr/>
          </p:nvSpPr>
          <p:spPr>
            <a:xfrm>
              <a:off x="5509883"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7" name="Freeform: Shape 186">
              <a:extLst>
                <a:ext uri="{FF2B5EF4-FFF2-40B4-BE49-F238E27FC236}">
                  <a16:creationId xmlns:a16="http://schemas.microsoft.com/office/drawing/2014/main" xmlns="" id="{971A4E64-480E-4151-A790-BABF2D084130}"/>
                </a:ext>
              </a:extLst>
            </p:cNvPr>
            <p:cNvSpPr/>
            <p:nvPr/>
          </p:nvSpPr>
          <p:spPr>
            <a:xfrm>
              <a:off x="550664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8" name="Freeform: Shape 187">
              <a:extLst>
                <a:ext uri="{FF2B5EF4-FFF2-40B4-BE49-F238E27FC236}">
                  <a16:creationId xmlns:a16="http://schemas.microsoft.com/office/drawing/2014/main" xmlns="" id="{77329A21-6C03-44CE-A31B-25879B19FA5C}"/>
                </a:ext>
              </a:extLst>
            </p:cNvPr>
            <p:cNvSpPr/>
            <p:nvPr/>
          </p:nvSpPr>
          <p:spPr>
            <a:xfrm>
              <a:off x="5481798"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89" name="Freeform: Shape 188">
              <a:extLst>
                <a:ext uri="{FF2B5EF4-FFF2-40B4-BE49-F238E27FC236}">
                  <a16:creationId xmlns:a16="http://schemas.microsoft.com/office/drawing/2014/main" xmlns="" id="{83B3D243-FE2C-428F-81AE-1EDF9122B656}"/>
                </a:ext>
              </a:extLst>
            </p:cNvPr>
            <p:cNvSpPr/>
            <p:nvPr/>
          </p:nvSpPr>
          <p:spPr>
            <a:xfrm>
              <a:off x="5496921"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0" name="Freeform: Shape 189">
              <a:extLst>
                <a:ext uri="{FF2B5EF4-FFF2-40B4-BE49-F238E27FC236}">
                  <a16:creationId xmlns:a16="http://schemas.microsoft.com/office/drawing/2014/main" xmlns="" id="{7BD9E332-CA4E-4BB9-9214-548B2891B0C1}"/>
                </a:ext>
              </a:extLst>
            </p:cNvPr>
            <p:cNvSpPr/>
            <p:nvPr/>
          </p:nvSpPr>
          <p:spPr>
            <a:xfrm>
              <a:off x="5472077"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1" name="Freeform: Shape 190">
              <a:extLst>
                <a:ext uri="{FF2B5EF4-FFF2-40B4-BE49-F238E27FC236}">
                  <a16:creationId xmlns:a16="http://schemas.microsoft.com/office/drawing/2014/main" xmlns="" id="{36AFDCAE-7CC4-43DD-86EB-F40A5E7ADCE3}"/>
                </a:ext>
              </a:extLst>
            </p:cNvPr>
            <p:cNvSpPr/>
            <p:nvPr/>
          </p:nvSpPr>
          <p:spPr>
            <a:xfrm>
              <a:off x="5478558"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2" name="Freeform: Shape 191">
              <a:extLst>
                <a:ext uri="{FF2B5EF4-FFF2-40B4-BE49-F238E27FC236}">
                  <a16:creationId xmlns:a16="http://schemas.microsoft.com/office/drawing/2014/main" xmlns="" id="{83AC98BB-A8ED-410F-BFB5-5A482413C339}"/>
                </a:ext>
              </a:extLst>
            </p:cNvPr>
            <p:cNvSpPr/>
            <p:nvPr/>
          </p:nvSpPr>
          <p:spPr>
            <a:xfrm>
              <a:off x="5453714"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3" name="Freeform: Shape 192">
              <a:extLst>
                <a:ext uri="{FF2B5EF4-FFF2-40B4-BE49-F238E27FC236}">
                  <a16:creationId xmlns:a16="http://schemas.microsoft.com/office/drawing/2014/main" xmlns="" id="{DA3BF75D-8321-43B8-8ED3-EEBEFCC14E68}"/>
                </a:ext>
              </a:extLst>
            </p:cNvPr>
            <p:cNvSpPr/>
            <p:nvPr/>
          </p:nvSpPr>
          <p:spPr>
            <a:xfrm>
              <a:off x="546127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4" name="Freeform: Shape 193">
              <a:extLst>
                <a:ext uri="{FF2B5EF4-FFF2-40B4-BE49-F238E27FC236}">
                  <a16:creationId xmlns:a16="http://schemas.microsoft.com/office/drawing/2014/main" xmlns="" id="{59AF79A4-0DCB-4ADD-99AB-43B40933A92F}"/>
                </a:ext>
              </a:extLst>
            </p:cNvPr>
            <p:cNvSpPr/>
            <p:nvPr/>
          </p:nvSpPr>
          <p:spPr>
            <a:xfrm>
              <a:off x="5437512"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5" name="Freeform: Shape 194">
              <a:extLst>
                <a:ext uri="{FF2B5EF4-FFF2-40B4-BE49-F238E27FC236}">
                  <a16:creationId xmlns:a16="http://schemas.microsoft.com/office/drawing/2014/main" xmlns="" id="{14621F8B-95F7-45ED-935C-F52EE5C2A59B}"/>
                </a:ext>
              </a:extLst>
            </p:cNvPr>
            <p:cNvSpPr/>
            <p:nvPr/>
          </p:nvSpPr>
          <p:spPr>
            <a:xfrm>
              <a:off x="5427790"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6" name="Freeform: Shape 195">
              <a:extLst>
                <a:ext uri="{FF2B5EF4-FFF2-40B4-BE49-F238E27FC236}">
                  <a16:creationId xmlns:a16="http://schemas.microsoft.com/office/drawing/2014/main" xmlns="" id="{DF68E54B-C98D-49BA-AA57-DA54612BC28A}"/>
                </a:ext>
              </a:extLst>
            </p:cNvPr>
            <p:cNvSpPr/>
            <p:nvPr/>
          </p:nvSpPr>
          <p:spPr>
            <a:xfrm>
              <a:off x="540294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7" name="Freeform: Shape 196">
              <a:extLst>
                <a:ext uri="{FF2B5EF4-FFF2-40B4-BE49-F238E27FC236}">
                  <a16:creationId xmlns:a16="http://schemas.microsoft.com/office/drawing/2014/main" xmlns="" id="{630D1F2B-622D-4C07-A6DC-C119439970A2}"/>
                </a:ext>
              </a:extLst>
            </p:cNvPr>
            <p:cNvSpPr/>
            <p:nvPr/>
          </p:nvSpPr>
          <p:spPr>
            <a:xfrm>
              <a:off x="5411588"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8" name="Freeform: Shape 197">
              <a:extLst>
                <a:ext uri="{FF2B5EF4-FFF2-40B4-BE49-F238E27FC236}">
                  <a16:creationId xmlns:a16="http://schemas.microsoft.com/office/drawing/2014/main" xmlns="" id="{03782FF6-CDE8-41A6-9823-BD2B6A78E2F0}"/>
                </a:ext>
              </a:extLst>
            </p:cNvPr>
            <p:cNvSpPr/>
            <p:nvPr/>
          </p:nvSpPr>
          <p:spPr>
            <a:xfrm>
              <a:off x="5386743"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9" name="Freeform: Shape 198">
              <a:extLst>
                <a:ext uri="{FF2B5EF4-FFF2-40B4-BE49-F238E27FC236}">
                  <a16:creationId xmlns:a16="http://schemas.microsoft.com/office/drawing/2014/main" xmlns="" id="{B42EE73A-86A0-4B14-A088-74AEB77E58C7}"/>
                </a:ext>
              </a:extLst>
            </p:cNvPr>
            <p:cNvSpPr/>
            <p:nvPr/>
          </p:nvSpPr>
          <p:spPr>
            <a:xfrm>
              <a:off x="534461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0" name="Freeform: Shape 199">
              <a:extLst>
                <a:ext uri="{FF2B5EF4-FFF2-40B4-BE49-F238E27FC236}">
                  <a16:creationId xmlns:a16="http://schemas.microsoft.com/office/drawing/2014/main" xmlns="" id="{3E849375-A336-457F-A35C-8575873FD181}"/>
                </a:ext>
              </a:extLst>
            </p:cNvPr>
            <p:cNvSpPr/>
            <p:nvPr/>
          </p:nvSpPr>
          <p:spPr>
            <a:xfrm>
              <a:off x="5319772"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1" name="Freeform: Shape 200">
              <a:extLst>
                <a:ext uri="{FF2B5EF4-FFF2-40B4-BE49-F238E27FC236}">
                  <a16:creationId xmlns:a16="http://schemas.microsoft.com/office/drawing/2014/main" xmlns="" id="{9C327D99-28D7-475C-A8E0-94A931CD1281}"/>
                </a:ext>
              </a:extLst>
            </p:cNvPr>
            <p:cNvSpPr/>
            <p:nvPr/>
          </p:nvSpPr>
          <p:spPr>
            <a:xfrm>
              <a:off x="5331655"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2" name="Freeform: Shape 201">
              <a:extLst>
                <a:ext uri="{FF2B5EF4-FFF2-40B4-BE49-F238E27FC236}">
                  <a16:creationId xmlns:a16="http://schemas.microsoft.com/office/drawing/2014/main" xmlns="" id="{64BEC9B8-2945-4067-B2C1-936C81A58696}"/>
                </a:ext>
              </a:extLst>
            </p:cNvPr>
            <p:cNvSpPr/>
            <p:nvPr/>
          </p:nvSpPr>
          <p:spPr>
            <a:xfrm>
              <a:off x="5306810"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3" name="Freeform: Shape 202">
              <a:extLst>
                <a:ext uri="{FF2B5EF4-FFF2-40B4-BE49-F238E27FC236}">
                  <a16:creationId xmlns:a16="http://schemas.microsoft.com/office/drawing/2014/main" xmlns="" id="{70CFE7DF-169C-4CF2-8FEA-F3EE56E7C8B7}"/>
                </a:ext>
              </a:extLst>
            </p:cNvPr>
            <p:cNvSpPr/>
            <p:nvPr/>
          </p:nvSpPr>
          <p:spPr>
            <a:xfrm>
              <a:off x="5272245"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 name="Freeform: Shape 203">
              <a:extLst>
                <a:ext uri="{FF2B5EF4-FFF2-40B4-BE49-F238E27FC236}">
                  <a16:creationId xmlns:a16="http://schemas.microsoft.com/office/drawing/2014/main" xmlns="" id="{7F9E24E4-2A72-4BE9-927F-3D3186DDD5F2}"/>
                </a:ext>
              </a:extLst>
            </p:cNvPr>
            <p:cNvSpPr/>
            <p:nvPr/>
          </p:nvSpPr>
          <p:spPr>
            <a:xfrm>
              <a:off x="5248481"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5" name="Freeform: Shape 204">
              <a:extLst>
                <a:ext uri="{FF2B5EF4-FFF2-40B4-BE49-F238E27FC236}">
                  <a16:creationId xmlns:a16="http://schemas.microsoft.com/office/drawing/2014/main" xmlns="" id="{6E7AF6EF-976C-4B42-9579-737328E0833D}"/>
                </a:ext>
              </a:extLst>
            </p:cNvPr>
            <p:cNvSpPr/>
            <p:nvPr/>
          </p:nvSpPr>
          <p:spPr>
            <a:xfrm>
              <a:off x="522471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6" name="Freeform: Shape 205">
              <a:extLst>
                <a:ext uri="{FF2B5EF4-FFF2-40B4-BE49-F238E27FC236}">
                  <a16:creationId xmlns:a16="http://schemas.microsoft.com/office/drawing/2014/main" xmlns="" id="{3867D2D1-DD67-45FC-8739-0276D54A7461}"/>
                </a:ext>
              </a:extLst>
            </p:cNvPr>
            <p:cNvSpPr/>
            <p:nvPr/>
          </p:nvSpPr>
          <p:spPr>
            <a:xfrm>
              <a:off x="5199874"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7" name="Freeform: Shape 206">
              <a:extLst>
                <a:ext uri="{FF2B5EF4-FFF2-40B4-BE49-F238E27FC236}">
                  <a16:creationId xmlns:a16="http://schemas.microsoft.com/office/drawing/2014/main" xmlns="" id="{D94DF3DE-FAC2-4E4D-AA40-FB78201084A0}"/>
                </a:ext>
              </a:extLst>
            </p:cNvPr>
            <p:cNvSpPr/>
            <p:nvPr/>
          </p:nvSpPr>
          <p:spPr>
            <a:xfrm>
              <a:off x="521823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8" name="Freeform: Shape 207">
              <a:extLst>
                <a:ext uri="{FF2B5EF4-FFF2-40B4-BE49-F238E27FC236}">
                  <a16:creationId xmlns:a16="http://schemas.microsoft.com/office/drawing/2014/main" xmlns="" id="{02E64686-1FDF-442E-BB61-D33DDD7E6DE6}"/>
                </a:ext>
              </a:extLst>
            </p:cNvPr>
            <p:cNvSpPr/>
            <p:nvPr/>
          </p:nvSpPr>
          <p:spPr>
            <a:xfrm>
              <a:off x="5194472"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9" name="Freeform: Shape 208">
              <a:extLst>
                <a:ext uri="{FF2B5EF4-FFF2-40B4-BE49-F238E27FC236}">
                  <a16:creationId xmlns:a16="http://schemas.microsoft.com/office/drawing/2014/main" xmlns="" id="{4F8CD9A0-4A04-4A77-98E7-3CDEFAC87F11}"/>
                </a:ext>
              </a:extLst>
            </p:cNvPr>
            <p:cNvSpPr/>
            <p:nvPr/>
          </p:nvSpPr>
          <p:spPr>
            <a:xfrm>
              <a:off x="5180431"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0" name="Freeform: Shape 209">
              <a:extLst>
                <a:ext uri="{FF2B5EF4-FFF2-40B4-BE49-F238E27FC236}">
                  <a16:creationId xmlns:a16="http://schemas.microsoft.com/office/drawing/2014/main" xmlns="" id="{149C8118-4D5A-45C0-B39A-2FC0E94F0934}"/>
                </a:ext>
              </a:extLst>
            </p:cNvPr>
            <p:cNvSpPr/>
            <p:nvPr/>
          </p:nvSpPr>
          <p:spPr>
            <a:xfrm>
              <a:off x="515558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1" name="Freeform: Shape 210">
              <a:extLst>
                <a:ext uri="{FF2B5EF4-FFF2-40B4-BE49-F238E27FC236}">
                  <a16:creationId xmlns:a16="http://schemas.microsoft.com/office/drawing/2014/main" xmlns="" id="{11A81168-AD0D-4F7B-803B-EDBE787C5175}"/>
                </a:ext>
              </a:extLst>
            </p:cNvPr>
            <p:cNvSpPr/>
            <p:nvPr/>
          </p:nvSpPr>
          <p:spPr>
            <a:xfrm>
              <a:off x="5163148"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2" name="Freeform: Shape 211">
              <a:extLst>
                <a:ext uri="{FF2B5EF4-FFF2-40B4-BE49-F238E27FC236}">
                  <a16:creationId xmlns:a16="http://schemas.microsoft.com/office/drawing/2014/main" xmlns="" id="{8FF3A521-D8A3-42F0-8448-627DAA738B58}"/>
                </a:ext>
              </a:extLst>
            </p:cNvPr>
            <p:cNvSpPr/>
            <p:nvPr/>
          </p:nvSpPr>
          <p:spPr>
            <a:xfrm>
              <a:off x="5138303"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3" name="Freeform: Shape 212">
              <a:extLst>
                <a:ext uri="{FF2B5EF4-FFF2-40B4-BE49-F238E27FC236}">
                  <a16:creationId xmlns:a16="http://schemas.microsoft.com/office/drawing/2014/main" xmlns="" id="{3A3AF29A-E849-45FA-9566-C6EE3E6465F7}"/>
                </a:ext>
              </a:extLst>
            </p:cNvPr>
            <p:cNvSpPr/>
            <p:nvPr/>
          </p:nvSpPr>
          <p:spPr>
            <a:xfrm>
              <a:off x="515018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4" name="Freeform: Shape 213">
              <a:extLst>
                <a:ext uri="{FF2B5EF4-FFF2-40B4-BE49-F238E27FC236}">
                  <a16:creationId xmlns:a16="http://schemas.microsoft.com/office/drawing/2014/main" xmlns="" id="{1187FB60-A094-4C39-9CBC-1417BAC4A159}"/>
                </a:ext>
              </a:extLst>
            </p:cNvPr>
            <p:cNvSpPr/>
            <p:nvPr/>
          </p:nvSpPr>
          <p:spPr>
            <a:xfrm>
              <a:off x="5125341"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5" name="Freeform: Shape 214">
              <a:extLst>
                <a:ext uri="{FF2B5EF4-FFF2-40B4-BE49-F238E27FC236}">
                  <a16:creationId xmlns:a16="http://schemas.microsoft.com/office/drawing/2014/main" xmlns="" id="{45B2001B-A95E-4D02-BC73-EA08C80B114E}"/>
                </a:ext>
              </a:extLst>
            </p:cNvPr>
            <p:cNvSpPr/>
            <p:nvPr/>
          </p:nvSpPr>
          <p:spPr>
            <a:xfrm>
              <a:off x="513830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6" name="Freeform: Shape 215">
              <a:extLst>
                <a:ext uri="{FF2B5EF4-FFF2-40B4-BE49-F238E27FC236}">
                  <a16:creationId xmlns:a16="http://schemas.microsoft.com/office/drawing/2014/main" xmlns="" id="{FD2427DD-264A-4249-94C5-DF94D0ED20B5}"/>
                </a:ext>
              </a:extLst>
            </p:cNvPr>
            <p:cNvSpPr/>
            <p:nvPr/>
          </p:nvSpPr>
          <p:spPr>
            <a:xfrm>
              <a:off x="5113460"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7" name="Freeform: Shape 216">
              <a:extLst>
                <a:ext uri="{FF2B5EF4-FFF2-40B4-BE49-F238E27FC236}">
                  <a16:creationId xmlns:a16="http://schemas.microsoft.com/office/drawing/2014/main" xmlns="" id="{FDC1A9CD-8FEC-4598-B442-080867F30D38}"/>
                </a:ext>
              </a:extLst>
            </p:cNvPr>
            <p:cNvSpPr/>
            <p:nvPr/>
          </p:nvSpPr>
          <p:spPr>
            <a:xfrm>
              <a:off x="5117781"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8" name="Freeform: Shape 217">
              <a:extLst>
                <a:ext uri="{FF2B5EF4-FFF2-40B4-BE49-F238E27FC236}">
                  <a16:creationId xmlns:a16="http://schemas.microsoft.com/office/drawing/2014/main" xmlns="" id="{772CFB3C-DEFA-4408-9D3B-FBEF7D8F5F20}"/>
                </a:ext>
              </a:extLst>
            </p:cNvPr>
            <p:cNvSpPr/>
            <p:nvPr/>
          </p:nvSpPr>
          <p:spPr>
            <a:xfrm>
              <a:off x="5092936"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9" name="Freeform: Shape 218">
              <a:extLst>
                <a:ext uri="{FF2B5EF4-FFF2-40B4-BE49-F238E27FC236}">
                  <a16:creationId xmlns:a16="http://schemas.microsoft.com/office/drawing/2014/main" xmlns="" id="{0F1AC54F-45BF-4C76-92C1-4D924EC0F884}"/>
                </a:ext>
              </a:extLst>
            </p:cNvPr>
            <p:cNvSpPr/>
            <p:nvPr/>
          </p:nvSpPr>
          <p:spPr>
            <a:xfrm>
              <a:off x="4988160"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0" name="Freeform: Shape 219">
              <a:extLst>
                <a:ext uri="{FF2B5EF4-FFF2-40B4-BE49-F238E27FC236}">
                  <a16:creationId xmlns:a16="http://schemas.microsoft.com/office/drawing/2014/main" xmlns="" id="{477559D0-701B-4A2E-9202-F115010E82F4}"/>
                </a:ext>
              </a:extLst>
            </p:cNvPr>
            <p:cNvSpPr/>
            <p:nvPr/>
          </p:nvSpPr>
          <p:spPr>
            <a:xfrm>
              <a:off x="4963315"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1" name="Freeform: Shape 220">
              <a:extLst>
                <a:ext uri="{FF2B5EF4-FFF2-40B4-BE49-F238E27FC236}">
                  <a16:creationId xmlns:a16="http://schemas.microsoft.com/office/drawing/2014/main" xmlns="" id="{012B8DCC-F3C9-4A29-85CE-7911A9A8640F}"/>
                </a:ext>
              </a:extLst>
            </p:cNvPr>
            <p:cNvSpPr/>
            <p:nvPr/>
          </p:nvSpPr>
          <p:spPr>
            <a:xfrm>
              <a:off x="4948193"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2" name="Freeform: Shape 221">
              <a:extLst>
                <a:ext uri="{FF2B5EF4-FFF2-40B4-BE49-F238E27FC236}">
                  <a16:creationId xmlns:a16="http://schemas.microsoft.com/office/drawing/2014/main" xmlns="" id="{E457B1E0-6B7C-4FB0-B9F8-4A982921F80B}"/>
                </a:ext>
              </a:extLst>
            </p:cNvPr>
            <p:cNvSpPr/>
            <p:nvPr/>
          </p:nvSpPr>
          <p:spPr>
            <a:xfrm>
              <a:off x="4923349"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3" name="Freeform: Shape 222">
              <a:extLst>
                <a:ext uri="{FF2B5EF4-FFF2-40B4-BE49-F238E27FC236}">
                  <a16:creationId xmlns:a16="http://schemas.microsoft.com/office/drawing/2014/main" xmlns="" id="{FF607AED-12F3-4DD3-9B51-71937CCCA0A2}"/>
                </a:ext>
              </a:extLst>
            </p:cNvPr>
            <p:cNvSpPr/>
            <p:nvPr/>
          </p:nvSpPr>
          <p:spPr>
            <a:xfrm>
              <a:off x="4893105" y="253169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4" name="Freeform: Shape 223">
              <a:extLst>
                <a:ext uri="{FF2B5EF4-FFF2-40B4-BE49-F238E27FC236}">
                  <a16:creationId xmlns:a16="http://schemas.microsoft.com/office/drawing/2014/main" xmlns="" id="{8FAD4507-E67D-4D2E-9F97-577DB1DCEB03}"/>
                </a:ext>
              </a:extLst>
            </p:cNvPr>
            <p:cNvSpPr/>
            <p:nvPr/>
          </p:nvSpPr>
          <p:spPr>
            <a:xfrm>
              <a:off x="4868260" y="255761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5" name="Freeform: Shape 224">
              <a:extLst>
                <a:ext uri="{FF2B5EF4-FFF2-40B4-BE49-F238E27FC236}">
                  <a16:creationId xmlns:a16="http://schemas.microsoft.com/office/drawing/2014/main" xmlns="" id="{94590310-4762-445F-92D8-C32F61DE93D5}"/>
                </a:ext>
              </a:extLst>
            </p:cNvPr>
            <p:cNvSpPr/>
            <p:nvPr/>
          </p:nvSpPr>
          <p:spPr>
            <a:xfrm>
              <a:off x="4733239"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6" name="Freeform: Shape 225">
              <a:extLst>
                <a:ext uri="{FF2B5EF4-FFF2-40B4-BE49-F238E27FC236}">
                  <a16:creationId xmlns:a16="http://schemas.microsoft.com/office/drawing/2014/main" xmlns="" id="{AEF793B8-95A8-4165-8D8E-A03EE70DF318}"/>
                </a:ext>
              </a:extLst>
            </p:cNvPr>
            <p:cNvSpPr/>
            <p:nvPr/>
          </p:nvSpPr>
          <p:spPr>
            <a:xfrm>
              <a:off x="4708394"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7" name="Freeform: Shape 226">
              <a:extLst>
                <a:ext uri="{FF2B5EF4-FFF2-40B4-BE49-F238E27FC236}">
                  <a16:creationId xmlns:a16="http://schemas.microsoft.com/office/drawing/2014/main" xmlns="" id="{06F20013-3200-4639-AB59-7711D2FF14D9}"/>
                </a:ext>
              </a:extLst>
            </p:cNvPr>
            <p:cNvSpPr/>
            <p:nvPr/>
          </p:nvSpPr>
          <p:spPr>
            <a:xfrm>
              <a:off x="4583094"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8" name="Freeform: Shape 227">
              <a:extLst>
                <a:ext uri="{FF2B5EF4-FFF2-40B4-BE49-F238E27FC236}">
                  <a16:creationId xmlns:a16="http://schemas.microsoft.com/office/drawing/2014/main" xmlns="" id="{15718FE8-0085-4D5C-92F6-B1F3EBF6B1E2}"/>
                </a:ext>
              </a:extLst>
            </p:cNvPr>
            <p:cNvSpPr/>
            <p:nvPr/>
          </p:nvSpPr>
          <p:spPr>
            <a:xfrm>
              <a:off x="4558251"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9" name="Freeform: Shape 228">
              <a:extLst>
                <a:ext uri="{FF2B5EF4-FFF2-40B4-BE49-F238E27FC236}">
                  <a16:creationId xmlns:a16="http://schemas.microsoft.com/office/drawing/2014/main" xmlns="" id="{290ED014-80A5-41F8-AC70-38DE2F02F315}"/>
                </a:ext>
              </a:extLst>
            </p:cNvPr>
            <p:cNvSpPr/>
            <p:nvPr/>
          </p:nvSpPr>
          <p:spPr>
            <a:xfrm>
              <a:off x="4594977"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0" name="Freeform: Shape 229">
              <a:extLst>
                <a:ext uri="{FF2B5EF4-FFF2-40B4-BE49-F238E27FC236}">
                  <a16:creationId xmlns:a16="http://schemas.microsoft.com/office/drawing/2014/main" xmlns="" id="{DA78981C-9AB8-4C3D-8985-4429223CCE20}"/>
                </a:ext>
              </a:extLst>
            </p:cNvPr>
            <p:cNvSpPr/>
            <p:nvPr/>
          </p:nvSpPr>
          <p:spPr>
            <a:xfrm>
              <a:off x="4570132"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1" name="Freeform: Shape 230">
              <a:extLst>
                <a:ext uri="{FF2B5EF4-FFF2-40B4-BE49-F238E27FC236}">
                  <a16:creationId xmlns:a16="http://schemas.microsoft.com/office/drawing/2014/main" xmlns="" id="{2BBA45AE-B02E-4522-9D30-3E0765C45054}"/>
                </a:ext>
              </a:extLst>
            </p:cNvPr>
            <p:cNvSpPr/>
            <p:nvPr/>
          </p:nvSpPr>
          <p:spPr>
            <a:xfrm>
              <a:off x="4486959" y="2438798"/>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2" name="Freeform: Shape 231">
              <a:extLst>
                <a:ext uri="{FF2B5EF4-FFF2-40B4-BE49-F238E27FC236}">
                  <a16:creationId xmlns:a16="http://schemas.microsoft.com/office/drawing/2014/main" xmlns="" id="{5DAED1C6-5299-4E96-944F-B775F1B64F64}"/>
                </a:ext>
              </a:extLst>
            </p:cNvPr>
            <p:cNvSpPr/>
            <p:nvPr/>
          </p:nvSpPr>
          <p:spPr>
            <a:xfrm>
              <a:off x="4462115" y="2463643"/>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3" name="Freeform: Shape 232">
              <a:extLst>
                <a:ext uri="{FF2B5EF4-FFF2-40B4-BE49-F238E27FC236}">
                  <a16:creationId xmlns:a16="http://schemas.microsoft.com/office/drawing/2014/main" xmlns="" id="{31562086-8452-4010-9DFB-F9F4F3BC7B04}"/>
                </a:ext>
              </a:extLst>
            </p:cNvPr>
            <p:cNvSpPr/>
            <p:nvPr/>
          </p:nvSpPr>
          <p:spPr>
            <a:xfrm>
              <a:off x="4413508" y="241395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4" name="Freeform: Shape 233">
              <a:extLst>
                <a:ext uri="{FF2B5EF4-FFF2-40B4-BE49-F238E27FC236}">
                  <a16:creationId xmlns:a16="http://schemas.microsoft.com/office/drawing/2014/main" xmlns="" id="{8A0464C7-FE10-46EA-BB8F-C8B2C95428B3}"/>
                </a:ext>
              </a:extLst>
            </p:cNvPr>
            <p:cNvSpPr/>
            <p:nvPr/>
          </p:nvSpPr>
          <p:spPr>
            <a:xfrm>
              <a:off x="4388663" y="243987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5" name="Freeform: Shape 234">
              <a:extLst>
                <a:ext uri="{FF2B5EF4-FFF2-40B4-BE49-F238E27FC236}">
                  <a16:creationId xmlns:a16="http://schemas.microsoft.com/office/drawing/2014/main" xmlns="" id="{E0855AD2-FCDB-4EC8-A4A1-3F87C9468C4D}"/>
                </a:ext>
              </a:extLst>
            </p:cNvPr>
            <p:cNvSpPr/>
            <p:nvPr/>
          </p:nvSpPr>
          <p:spPr>
            <a:xfrm>
              <a:off x="4253642"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6" name="Freeform: Shape 235">
              <a:extLst>
                <a:ext uri="{FF2B5EF4-FFF2-40B4-BE49-F238E27FC236}">
                  <a16:creationId xmlns:a16="http://schemas.microsoft.com/office/drawing/2014/main" xmlns="" id="{B9CC8557-AE49-4908-8E25-3EE310EB1D99}"/>
                </a:ext>
              </a:extLst>
            </p:cNvPr>
            <p:cNvSpPr/>
            <p:nvPr/>
          </p:nvSpPr>
          <p:spPr>
            <a:xfrm>
              <a:off x="4228798"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7" name="Freeform: Shape 236">
              <a:extLst>
                <a:ext uri="{FF2B5EF4-FFF2-40B4-BE49-F238E27FC236}">
                  <a16:creationId xmlns:a16="http://schemas.microsoft.com/office/drawing/2014/main" xmlns="" id="{3EA28F80-133A-4609-9B02-FECDEB56D633}"/>
                </a:ext>
              </a:extLst>
            </p:cNvPr>
            <p:cNvSpPr/>
            <p:nvPr/>
          </p:nvSpPr>
          <p:spPr>
            <a:xfrm>
              <a:off x="4272004"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8" name="Freeform: Shape 237">
              <a:extLst>
                <a:ext uri="{FF2B5EF4-FFF2-40B4-BE49-F238E27FC236}">
                  <a16:creationId xmlns:a16="http://schemas.microsoft.com/office/drawing/2014/main" xmlns="" id="{73405B30-C3AB-411A-9A03-503759B978FD}"/>
                </a:ext>
              </a:extLst>
            </p:cNvPr>
            <p:cNvSpPr/>
            <p:nvPr/>
          </p:nvSpPr>
          <p:spPr>
            <a:xfrm>
              <a:off x="4247161"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9" name="Freeform: Shape 238">
              <a:extLst>
                <a:ext uri="{FF2B5EF4-FFF2-40B4-BE49-F238E27FC236}">
                  <a16:creationId xmlns:a16="http://schemas.microsoft.com/office/drawing/2014/main" xmlns="" id="{1CC0A7C1-CC5D-4C34-9286-C0B1F74C5FDC}"/>
                </a:ext>
              </a:extLst>
            </p:cNvPr>
            <p:cNvSpPr/>
            <p:nvPr/>
          </p:nvSpPr>
          <p:spPr>
            <a:xfrm>
              <a:off x="4300089"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0" name="Freeform: Shape 239">
              <a:extLst>
                <a:ext uri="{FF2B5EF4-FFF2-40B4-BE49-F238E27FC236}">
                  <a16:creationId xmlns:a16="http://schemas.microsoft.com/office/drawing/2014/main" xmlns="" id="{EC02323C-1E42-403F-B191-A1B3BBAB5CBD}"/>
                </a:ext>
              </a:extLst>
            </p:cNvPr>
            <p:cNvSpPr/>
            <p:nvPr/>
          </p:nvSpPr>
          <p:spPr>
            <a:xfrm>
              <a:off x="4275246"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1" name="Freeform: Shape 240">
              <a:extLst>
                <a:ext uri="{FF2B5EF4-FFF2-40B4-BE49-F238E27FC236}">
                  <a16:creationId xmlns:a16="http://schemas.microsoft.com/office/drawing/2014/main" xmlns="" id="{5DAA8DD4-878D-4054-BAD3-214FF2816713}"/>
                </a:ext>
              </a:extLst>
            </p:cNvPr>
            <p:cNvSpPr/>
            <p:nvPr/>
          </p:nvSpPr>
          <p:spPr>
            <a:xfrm>
              <a:off x="4205034" y="2390191"/>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2" name="Freeform: Shape 241">
              <a:extLst>
                <a:ext uri="{FF2B5EF4-FFF2-40B4-BE49-F238E27FC236}">
                  <a16:creationId xmlns:a16="http://schemas.microsoft.com/office/drawing/2014/main" xmlns="" id="{0B39FE98-23FC-48BE-B798-685BE469E1C6}"/>
                </a:ext>
              </a:extLst>
            </p:cNvPr>
            <p:cNvSpPr/>
            <p:nvPr/>
          </p:nvSpPr>
          <p:spPr>
            <a:xfrm>
              <a:off x="4180190" y="2415034"/>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3" name="Freeform: Shape 242">
              <a:extLst>
                <a:ext uri="{FF2B5EF4-FFF2-40B4-BE49-F238E27FC236}">
                  <a16:creationId xmlns:a16="http://schemas.microsoft.com/office/drawing/2014/main" xmlns="" id="{EB0B26EB-868B-41BE-989F-95A8BDFF184A}"/>
                </a:ext>
              </a:extLst>
            </p:cNvPr>
            <p:cNvSpPr/>
            <p:nvPr/>
          </p:nvSpPr>
          <p:spPr>
            <a:xfrm>
              <a:off x="4058130"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4" name="Freeform: Shape 243">
              <a:extLst>
                <a:ext uri="{FF2B5EF4-FFF2-40B4-BE49-F238E27FC236}">
                  <a16:creationId xmlns:a16="http://schemas.microsoft.com/office/drawing/2014/main" xmlns="" id="{B56B0BE1-01F5-437A-8681-E0AFE4C5FDD3}"/>
                </a:ext>
              </a:extLst>
            </p:cNvPr>
            <p:cNvSpPr/>
            <p:nvPr/>
          </p:nvSpPr>
          <p:spPr>
            <a:xfrm>
              <a:off x="4033287"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5" name="Freeform: Shape 244">
              <a:extLst>
                <a:ext uri="{FF2B5EF4-FFF2-40B4-BE49-F238E27FC236}">
                  <a16:creationId xmlns:a16="http://schemas.microsoft.com/office/drawing/2014/main" xmlns="" id="{1E0E600B-0934-46F2-9127-FD5A023861C5}"/>
                </a:ext>
              </a:extLst>
            </p:cNvPr>
            <p:cNvSpPr/>
            <p:nvPr/>
          </p:nvSpPr>
          <p:spPr>
            <a:xfrm>
              <a:off x="3368980" y="2144991"/>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6" name="Freeform: Shape 245">
              <a:extLst>
                <a:ext uri="{FF2B5EF4-FFF2-40B4-BE49-F238E27FC236}">
                  <a16:creationId xmlns:a16="http://schemas.microsoft.com/office/drawing/2014/main" xmlns="" id="{84508775-822B-4AEC-B6B9-4F31755E1FC7}"/>
                </a:ext>
              </a:extLst>
            </p:cNvPr>
            <p:cNvSpPr/>
            <p:nvPr/>
          </p:nvSpPr>
          <p:spPr>
            <a:xfrm>
              <a:off x="3344136" y="216983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7" name="Freeform: Shape 246">
              <a:extLst>
                <a:ext uri="{FF2B5EF4-FFF2-40B4-BE49-F238E27FC236}">
                  <a16:creationId xmlns:a16="http://schemas.microsoft.com/office/drawing/2014/main" xmlns="" id="{BABE3B0B-07C6-431D-BAD5-80243D4545DA}"/>
                </a:ext>
              </a:extLst>
            </p:cNvPr>
            <p:cNvSpPr/>
            <p:nvPr/>
          </p:nvSpPr>
          <p:spPr>
            <a:xfrm>
              <a:off x="3550449" y="2268131"/>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8" name="Freeform: Shape 247">
              <a:extLst>
                <a:ext uri="{FF2B5EF4-FFF2-40B4-BE49-F238E27FC236}">
                  <a16:creationId xmlns:a16="http://schemas.microsoft.com/office/drawing/2014/main" xmlns="" id="{448E643D-033A-4BA4-81BD-9A5B86970977}"/>
                </a:ext>
              </a:extLst>
            </p:cNvPr>
            <p:cNvSpPr/>
            <p:nvPr/>
          </p:nvSpPr>
          <p:spPr>
            <a:xfrm>
              <a:off x="3525605" y="2292975"/>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9" name="Freeform: Shape 248">
              <a:extLst>
                <a:ext uri="{FF2B5EF4-FFF2-40B4-BE49-F238E27FC236}">
                  <a16:creationId xmlns:a16="http://schemas.microsoft.com/office/drawing/2014/main" xmlns="" id="{76C72556-977C-41F7-853C-2E0D7D2906EF}"/>
                </a:ext>
              </a:extLst>
            </p:cNvPr>
            <p:cNvSpPr/>
            <p:nvPr/>
          </p:nvSpPr>
          <p:spPr>
            <a:xfrm>
              <a:off x="2040367" y="196028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0" name="Freeform: Shape 249">
              <a:extLst>
                <a:ext uri="{FF2B5EF4-FFF2-40B4-BE49-F238E27FC236}">
                  <a16:creationId xmlns:a16="http://schemas.microsoft.com/office/drawing/2014/main" xmlns="" id="{B62C4BF6-F534-414F-B32F-1B6E546FB30A}"/>
                </a:ext>
              </a:extLst>
            </p:cNvPr>
            <p:cNvSpPr/>
            <p:nvPr/>
          </p:nvSpPr>
          <p:spPr>
            <a:xfrm>
              <a:off x="2015523" y="1986206"/>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1" name="Freeform: Shape 250">
              <a:extLst>
                <a:ext uri="{FF2B5EF4-FFF2-40B4-BE49-F238E27FC236}">
                  <a16:creationId xmlns:a16="http://schemas.microsoft.com/office/drawing/2014/main" xmlns="" id="{2BCF6A64-41A3-4C0E-97DD-E2A4CAC09256}"/>
                </a:ext>
              </a:extLst>
            </p:cNvPr>
            <p:cNvSpPr/>
            <p:nvPr/>
          </p:nvSpPr>
          <p:spPr>
            <a:xfrm>
              <a:off x="2013363" y="1960282"/>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2" name="Freeform: Shape 251">
              <a:extLst>
                <a:ext uri="{FF2B5EF4-FFF2-40B4-BE49-F238E27FC236}">
                  <a16:creationId xmlns:a16="http://schemas.microsoft.com/office/drawing/2014/main" xmlns="" id="{E5379DAD-31B5-49B7-BFF9-3E436B5D268D}"/>
                </a:ext>
              </a:extLst>
            </p:cNvPr>
            <p:cNvSpPr/>
            <p:nvPr/>
          </p:nvSpPr>
          <p:spPr>
            <a:xfrm>
              <a:off x="1988518" y="1986206"/>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3" name="Freeform: Shape 252">
              <a:extLst>
                <a:ext uri="{FF2B5EF4-FFF2-40B4-BE49-F238E27FC236}">
                  <a16:creationId xmlns:a16="http://schemas.microsoft.com/office/drawing/2014/main" xmlns="" id="{72257741-8C10-444C-A125-0CD046463FB8}"/>
                </a:ext>
              </a:extLst>
            </p:cNvPr>
            <p:cNvSpPr/>
            <p:nvPr/>
          </p:nvSpPr>
          <p:spPr>
            <a:xfrm>
              <a:off x="4119701"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4" name="Freeform: Shape 253">
              <a:extLst>
                <a:ext uri="{FF2B5EF4-FFF2-40B4-BE49-F238E27FC236}">
                  <a16:creationId xmlns:a16="http://schemas.microsoft.com/office/drawing/2014/main" xmlns="" id="{FB96C169-FE72-42FD-A603-5D704218AC26}"/>
                </a:ext>
              </a:extLst>
            </p:cNvPr>
            <p:cNvSpPr/>
            <p:nvPr/>
          </p:nvSpPr>
          <p:spPr>
            <a:xfrm>
              <a:off x="4094856"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5" name="Freeform: Shape 254">
              <a:extLst>
                <a:ext uri="{FF2B5EF4-FFF2-40B4-BE49-F238E27FC236}">
                  <a16:creationId xmlns:a16="http://schemas.microsoft.com/office/drawing/2014/main" xmlns="" id="{04BDED8F-7ED5-4399-9D48-2FF298BCEE19}"/>
                </a:ext>
              </a:extLst>
            </p:cNvPr>
            <p:cNvSpPr/>
            <p:nvPr/>
          </p:nvSpPr>
          <p:spPr>
            <a:xfrm>
              <a:off x="4131582"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6" name="Freeform: Shape 255">
              <a:extLst>
                <a:ext uri="{FF2B5EF4-FFF2-40B4-BE49-F238E27FC236}">
                  <a16:creationId xmlns:a16="http://schemas.microsoft.com/office/drawing/2014/main" xmlns="" id="{732753F3-775A-47FF-9443-41BA5943143A}"/>
                </a:ext>
              </a:extLst>
            </p:cNvPr>
            <p:cNvSpPr/>
            <p:nvPr/>
          </p:nvSpPr>
          <p:spPr>
            <a:xfrm>
              <a:off x="4106739"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7" name="Freeform: Shape 256">
              <a:extLst>
                <a:ext uri="{FF2B5EF4-FFF2-40B4-BE49-F238E27FC236}">
                  <a16:creationId xmlns:a16="http://schemas.microsoft.com/office/drawing/2014/main" xmlns="" id="{A0ABC407-DAA3-4222-B5F4-0608D82627B8}"/>
                </a:ext>
              </a:extLst>
            </p:cNvPr>
            <p:cNvSpPr/>
            <p:nvPr/>
          </p:nvSpPr>
          <p:spPr>
            <a:xfrm>
              <a:off x="4159666"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8" name="Freeform: Shape 257">
              <a:extLst>
                <a:ext uri="{FF2B5EF4-FFF2-40B4-BE49-F238E27FC236}">
                  <a16:creationId xmlns:a16="http://schemas.microsoft.com/office/drawing/2014/main" xmlns="" id="{847D6447-BDCF-4576-9AB0-7F153E705567}"/>
                </a:ext>
              </a:extLst>
            </p:cNvPr>
            <p:cNvSpPr/>
            <p:nvPr/>
          </p:nvSpPr>
          <p:spPr>
            <a:xfrm>
              <a:off x="4134823" y="239235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9" name="Freeform: Shape 258">
              <a:extLst>
                <a:ext uri="{FF2B5EF4-FFF2-40B4-BE49-F238E27FC236}">
                  <a16:creationId xmlns:a16="http://schemas.microsoft.com/office/drawing/2014/main" xmlns="" id="{4C94D511-2CD0-43B7-9139-BD8F94312AD4}"/>
                </a:ext>
              </a:extLst>
            </p:cNvPr>
            <p:cNvSpPr/>
            <p:nvPr/>
          </p:nvSpPr>
          <p:spPr>
            <a:xfrm>
              <a:off x="4176949"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0" name="Freeform: Shape 259">
              <a:extLst>
                <a:ext uri="{FF2B5EF4-FFF2-40B4-BE49-F238E27FC236}">
                  <a16:creationId xmlns:a16="http://schemas.microsoft.com/office/drawing/2014/main" xmlns="" id="{AEC044BF-9634-4629-8FA0-B1B1B7E6F51A}"/>
                </a:ext>
              </a:extLst>
            </p:cNvPr>
            <p:cNvSpPr/>
            <p:nvPr/>
          </p:nvSpPr>
          <p:spPr>
            <a:xfrm>
              <a:off x="4152106" y="23923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1" name="Freeform: Shape 260">
              <a:extLst>
                <a:ext uri="{FF2B5EF4-FFF2-40B4-BE49-F238E27FC236}">
                  <a16:creationId xmlns:a16="http://schemas.microsoft.com/office/drawing/2014/main" xmlns="" id="{A3BEEB2A-A59F-4342-93D4-FCC22F7E2DAF}"/>
                </a:ext>
              </a:extLst>
            </p:cNvPr>
            <p:cNvSpPr/>
            <p:nvPr/>
          </p:nvSpPr>
          <p:spPr>
            <a:xfrm>
              <a:off x="4188832" y="2367507"/>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2" name="Freeform: Shape 261">
              <a:extLst>
                <a:ext uri="{FF2B5EF4-FFF2-40B4-BE49-F238E27FC236}">
                  <a16:creationId xmlns:a16="http://schemas.microsoft.com/office/drawing/2014/main" xmlns="" id="{8945CD4A-3046-4582-AFE7-A2FD1EC54A72}"/>
                </a:ext>
              </a:extLst>
            </p:cNvPr>
            <p:cNvSpPr/>
            <p:nvPr/>
          </p:nvSpPr>
          <p:spPr>
            <a:xfrm>
              <a:off x="4165068" y="239235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3" name="Freeform: Shape 262">
              <a:extLst>
                <a:ext uri="{FF2B5EF4-FFF2-40B4-BE49-F238E27FC236}">
                  <a16:creationId xmlns:a16="http://schemas.microsoft.com/office/drawing/2014/main" xmlns="" id="{7D6D01AB-C9C7-42DD-9751-961C4BD76040}"/>
                </a:ext>
              </a:extLst>
            </p:cNvPr>
            <p:cNvSpPr/>
            <p:nvPr/>
          </p:nvSpPr>
          <p:spPr>
            <a:xfrm>
              <a:off x="4814251"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4" name="Freeform: Shape 263">
              <a:extLst>
                <a:ext uri="{FF2B5EF4-FFF2-40B4-BE49-F238E27FC236}">
                  <a16:creationId xmlns:a16="http://schemas.microsoft.com/office/drawing/2014/main" xmlns="" id="{9BF8F285-ACED-4896-BDF4-A1D4F49526CE}"/>
                </a:ext>
              </a:extLst>
            </p:cNvPr>
            <p:cNvSpPr/>
            <p:nvPr/>
          </p:nvSpPr>
          <p:spPr>
            <a:xfrm>
              <a:off x="4789408"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5" name="Freeform: Shape 264">
              <a:extLst>
                <a:ext uri="{FF2B5EF4-FFF2-40B4-BE49-F238E27FC236}">
                  <a16:creationId xmlns:a16="http://schemas.microsoft.com/office/drawing/2014/main" xmlns="" id="{0B36027F-8DCB-4F4B-A555-BF27D328D7D6}"/>
                </a:ext>
              </a:extLst>
            </p:cNvPr>
            <p:cNvSpPr/>
            <p:nvPr/>
          </p:nvSpPr>
          <p:spPr>
            <a:xfrm>
              <a:off x="4836936" y="2485246"/>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6" name="Freeform: Shape 265">
              <a:extLst>
                <a:ext uri="{FF2B5EF4-FFF2-40B4-BE49-F238E27FC236}">
                  <a16:creationId xmlns:a16="http://schemas.microsoft.com/office/drawing/2014/main" xmlns="" id="{C3BAAACA-9575-43E1-A7F8-C36AC15E1CC1}"/>
                </a:ext>
              </a:extLst>
            </p:cNvPr>
            <p:cNvSpPr/>
            <p:nvPr/>
          </p:nvSpPr>
          <p:spPr>
            <a:xfrm>
              <a:off x="4812091" y="251008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7" name="Freeform: Shape 266">
              <a:extLst>
                <a:ext uri="{FF2B5EF4-FFF2-40B4-BE49-F238E27FC236}">
                  <a16:creationId xmlns:a16="http://schemas.microsoft.com/office/drawing/2014/main" xmlns="" id="{38126123-1980-4145-94E8-99051D956AA0}"/>
                </a:ext>
              </a:extLst>
            </p:cNvPr>
            <p:cNvSpPr/>
            <p:nvPr/>
          </p:nvSpPr>
          <p:spPr>
            <a:xfrm>
              <a:off x="4929830" y="253169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8" name="Freeform: Shape 267">
              <a:extLst>
                <a:ext uri="{FF2B5EF4-FFF2-40B4-BE49-F238E27FC236}">
                  <a16:creationId xmlns:a16="http://schemas.microsoft.com/office/drawing/2014/main" xmlns="" id="{CE5B1BBD-1BF8-4FDF-8BDA-4B3EABBF4580}"/>
                </a:ext>
              </a:extLst>
            </p:cNvPr>
            <p:cNvSpPr/>
            <p:nvPr/>
          </p:nvSpPr>
          <p:spPr>
            <a:xfrm>
              <a:off x="4904986" y="255761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9" name="Freeform: Shape 268">
              <a:extLst>
                <a:ext uri="{FF2B5EF4-FFF2-40B4-BE49-F238E27FC236}">
                  <a16:creationId xmlns:a16="http://schemas.microsoft.com/office/drawing/2014/main" xmlns="" id="{68E71E8D-4E8C-4F2C-B70B-55E48C3307FE}"/>
                </a:ext>
              </a:extLst>
            </p:cNvPr>
            <p:cNvSpPr/>
            <p:nvPr/>
          </p:nvSpPr>
          <p:spPr>
            <a:xfrm>
              <a:off x="5021645"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0" name="Freeform: Shape 269">
              <a:extLst>
                <a:ext uri="{FF2B5EF4-FFF2-40B4-BE49-F238E27FC236}">
                  <a16:creationId xmlns:a16="http://schemas.microsoft.com/office/drawing/2014/main" xmlns="" id="{33DECBB9-DF01-492C-9FF7-E8532E7FC75C}"/>
                </a:ext>
              </a:extLst>
            </p:cNvPr>
            <p:cNvSpPr/>
            <p:nvPr/>
          </p:nvSpPr>
          <p:spPr>
            <a:xfrm>
              <a:off x="4996801"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1" name="Freeform: Shape 270">
              <a:extLst>
                <a:ext uri="{FF2B5EF4-FFF2-40B4-BE49-F238E27FC236}">
                  <a16:creationId xmlns:a16="http://schemas.microsoft.com/office/drawing/2014/main" xmlns="" id="{D87E6822-F19E-4462-8E34-C6EF6989B9CF}"/>
                </a:ext>
              </a:extLst>
            </p:cNvPr>
            <p:cNvSpPr/>
            <p:nvPr/>
          </p:nvSpPr>
          <p:spPr>
            <a:xfrm>
              <a:off x="5032446"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2" name="Freeform: Shape 271">
              <a:extLst>
                <a:ext uri="{FF2B5EF4-FFF2-40B4-BE49-F238E27FC236}">
                  <a16:creationId xmlns:a16="http://schemas.microsoft.com/office/drawing/2014/main" xmlns="" id="{2FCDF9A4-A623-4F4B-BC6B-E6FDB1BF0554}"/>
                </a:ext>
              </a:extLst>
            </p:cNvPr>
            <p:cNvSpPr/>
            <p:nvPr/>
          </p:nvSpPr>
          <p:spPr>
            <a:xfrm>
              <a:off x="5007603"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3" name="Freeform: Shape 272">
              <a:extLst>
                <a:ext uri="{FF2B5EF4-FFF2-40B4-BE49-F238E27FC236}">
                  <a16:creationId xmlns:a16="http://schemas.microsoft.com/office/drawing/2014/main" xmlns="" id="{34D3E703-814A-4C18-B42D-FADCEDD3943C}"/>
                </a:ext>
              </a:extLst>
            </p:cNvPr>
            <p:cNvSpPr/>
            <p:nvPr/>
          </p:nvSpPr>
          <p:spPr>
            <a:xfrm>
              <a:off x="504432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4" name="Freeform: Shape 273">
              <a:extLst>
                <a:ext uri="{FF2B5EF4-FFF2-40B4-BE49-F238E27FC236}">
                  <a16:creationId xmlns:a16="http://schemas.microsoft.com/office/drawing/2014/main" xmlns="" id="{994277FA-510F-46D2-A03C-2F9C39D63AFC}"/>
                </a:ext>
              </a:extLst>
            </p:cNvPr>
            <p:cNvSpPr/>
            <p:nvPr/>
          </p:nvSpPr>
          <p:spPr>
            <a:xfrm>
              <a:off x="5019484"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5" name="Freeform: Shape 274">
              <a:extLst>
                <a:ext uri="{FF2B5EF4-FFF2-40B4-BE49-F238E27FC236}">
                  <a16:creationId xmlns:a16="http://schemas.microsoft.com/office/drawing/2014/main" xmlns="" id="{AD1187FA-1BE9-434C-8F28-AD2901A08D97}"/>
                </a:ext>
              </a:extLst>
            </p:cNvPr>
            <p:cNvSpPr/>
            <p:nvPr/>
          </p:nvSpPr>
          <p:spPr>
            <a:xfrm>
              <a:off x="5077814"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6" name="Freeform: Shape 275">
              <a:extLst>
                <a:ext uri="{FF2B5EF4-FFF2-40B4-BE49-F238E27FC236}">
                  <a16:creationId xmlns:a16="http://schemas.microsoft.com/office/drawing/2014/main" xmlns="" id="{AE79A0AD-3900-454C-9B70-62D37CB9C7D9}"/>
                </a:ext>
              </a:extLst>
            </p:cNvPr>
            <p:cNvSpPr/>
            <p:nvPr/>
          </p:nvSpPr>
          <p:spPr>
            <a:xfrm>
              <a:off x="5052970"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7" name="Freeform: Shape 276">
              <a:extLst>
                <a:ext uri="{FF2B5EF4-FFF2-40B4-BE49-F238E27FC236}">
                  <a16:creationId xmlns:a16="http://schemas.microsoft.com/office/drawing/2014/main" xmlns="" id="{577EB8EA-30A3-4A9E-A593-F970F662CCC0}"/>
                </a:ext>
              </a:extLst>
            </p:cNvPr>
            <p:cNvSpPr/>
            <p:nvPr/>
          </p:nvSpPr>
          <p:spPr>
            <a:xfrm>
              <a:off x="5094017"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8" name="Freeform: Shape 277">
              <a:extLst>
                <a:ext uri="{FF2B5EF4-FFF2-40B4-BE49-F238E27FC236}">
                  <a16:creationId xmlns:a16="http://schemas.microsoft.com/office/drawing/2014/main" xmlns="" id="{BE9878A9-8DEE-4BA1-B254-DB6D74D21639}"/>
                </a:ext>
              </a:extLst>
            </p:cNvPr>
            <p:cNvSpPr/>
            <p:nvPr/>
          </p:nvSpPr>
          <p:spPr>
            <a:xfrm>
              <a:off x="5069172" y="2583541"/>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9" name="Freeform: Shape 278">
              <a:extLst>
                <a:ext uri="{FF2B5EF4-FFF2-40B4-BE49-F238E27FC236}">
                  <a16:creationId xmlns:a16="http://schemas.microsoft.com/office/drawing/2014/main" xmlns="" id="{1D846019-0464-43E7-8EBB-D9C76D6A4D8B}"/>
                </a:ext>
              </a:extLst>
            </p:cNvPr>
            <p:cNvSpPr/>
            <p:nvPr/>
          </p:nvSpPr>
          <p:spPr>
            <a:xfrm>
              <a:off x="5106979" y="2558698"/>
              <a:ext cx="10802" cy="64810"/>
            </a:xfrm>
            <a:custGeom>
              <a:avLst/>
              <a:gdLst>
                <a:gd name="connsiteX0" fmla="*/ 7144 w 9525"/>
                <a:gd name="connsiteY0" fmla="*/ 7144 h 57150"/>
                <a:gd name="connsiteX1" fmla="*/ 7144 w 9525"/>
                <a:gd name="connsiteY1" fmla="*/ 50959 h 57150"/>
              </a:gdLst>
              <a:ahLst/>
              <a:cxnLst>
                <a:cxn ang="0">
                  <a:pos x="connsiteX0" y="connsiteY0"/>
                </a:cxn>
                <a:cxn ang="0">
                  <a:pos x="connsiteX1" y="connsiteY1"/>
                </a:cxn>
              </a:cxnLst>
              <a:rect l="l" t="t" r="r" b="b"/>
              <a:pathLst>
                <a:path w="9525" h="57150">
                  <a:moveTo>
                    <a:pt x="7144" y="7144"/>
                  </a:moveTo>
                  <a:lnTo>
                    <a:pt x="7144" y="50959"/>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0" name="Freeform: Shape 279">
              <a:extLst>
                <a:ext uri="{FF2B5EF4-FFF2-40B4-BE49-F238E27FC236}">
                  <a16:creationId xmlns:a16="http://schemas.microsoft.com/office/drawing/2014/main" xmlns="" id="{4D4A7EA5-221B-4BE0-9931-6C04AD59322C}"/>
                </a:ext>
              </a:extLst>
            </p:cNvPr>
            <p:cNvSpPr/>
            <p:nvPr/>
          </p:nvSpPr>
          <p:spPr>
            <a:xfrm>
              <a:off x="5082134" y="2583541"/>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1" name="Freeform: Shape 280">
              <a:extLst>
                <a:ext uri="{FF2B5EF4-FFF2-40B4-BE49-F238E27FC236}">
                  <a16:creationId xmlns:a16="http://schemas.microsoft.com/office/drawing/2014/main" xmlns="" id="{65A8FB7A-1E47-4B05-9A58-45CE90BD79A8}"/>
                </a:ext>
              </a:extLst>
            </p:cNvPr>
            <p:cNvSpPr/>
            <p:nvPr/>
          </p:nvSpPr>
          <p:spPr>
            <a:xfrm>
              <a:off x="5975438"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2" name="Freeform: Shape 281">
              <a:extLst>
                <a:ext uri="{FF2B5EF4-FFF2-40B4-BE49-F238E27FC236}">
                  <a16:creationId xmlns:a16="http://schemas.microsoft.com/office/drawing/2014/main" xmlns="" id="{60E66C27-BD34-41F7-8134-55C12F0B6C51}"/>
                </a:ext>
              </a:extLst>
            </p:cNvPr>
            <p:cNvSpPr/>
            <p:nvPr/>
          </p:nvSpPr>
          <p:spPr>
            <a:xfrm>
              <a:off x="5951674" y="2627829"/>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3" name="Freeform: Shape 282">
              <a:extLst>
                <a:ext uri="{FF2B5EF4-FFF2-40B4-BE49-F238E27FC236}">
                  <a16:creationId xmlns:a16="http://schemas.microsoft.com/office/drawing/2014/main" xmlns="" id="{002C992C-E544-46E9-922B-1851677FCB41}"/>
                </a:ext>
              </a:extLst>
            </p:cNvPr>
            <p:cNvSpPr/>
            <p:nvPr/>
          </p:nvSpPr>
          <p:spPr>
            <a:xfrm>
              <a:off x="5998121"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4" name="Freeform: Shape 283">
              <a:extLst>
                <a:ext uri="{FF2B5EF4-FFF2-40B4-BE49-F238E27FC236}">
                  <a16:creationId xmlns:a16="http://schemas.microsoft.com/office/drawing/2014/main" xmlns="" id="{9173EA2A-7E5E-4185-ACE7-B5BF92A148F5}"/>
                </a:ext>
              </a:extLst>
            </p:cNvPr>
            <p:cNvSpPr/>
            <p:nvPr/>
          </p:nvSpPr>
          <p:spPr>
            <a:xfrm>
              <a:off x="5973278" y="2627829"/>
              <a:ext cx="64810" cy="10802"/>
            </a:xfrm>
            <a:custGeom>
              <a:avLst/>
              <a:gdLst>
                <a:gd name="connsiteX0" fmla="*/ 50006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006"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5" name="Freeform: Shape 284">
              <a:extLst>
                <a:ext uri="{FF2B5EF4-FFF2-40B4-BE49-F238E27FC236}">
                  <a16:creationId xmlns:a16="http://schemas.microsoft.com/office/drawing/2014/main" xmlns="" id="{F7595AD2-E50A-4E6E-A2CD-611071A05940}"/>
                </a:ext>
              </a:extLst>
            </p:cNvPr>
            <p:cNvSpPr/>
            <p:nvPr/>
          </p:nvSpPr>
          <p:spPr>
            <a:xfrm>
              <a:off x="6021885" y="2601905"/>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6" name="Freeform: Shape 285">
              <a:extLst>
                <a:ext uri="{FF2B5EF4-FFF2-40B4-BE49-F238E27FC236}">
                  <a16:creationId xmlns:a16="http://schemas.microsoft.com/office/drawing/2014/main" xmlns="" id="{44454DB2-78E3-49EB-B4B3-A151F5AF5AF1}"/>
                </a:ext>
              </a:extLst>
            </p:cNvPr>
            <p:cNvSpPr/>
            <p:nvPr/>
          </p:nvSpPr>
          <p:spPr>
            <a:xfrm>
              <a:off x="5997042" y="2627829"/>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7" name="Freeform: Shape 286">
              <a:extLst>
                <a:ext uri="{FF2B5EF4-FFF2-40B4-BE49-F238E27FC236}">
                  <a16:creationId xmlns:a16="http://schemas.microsoft.com/office/drawing/2014/main" xmlns="" id="{5BD20AEA-F04B-4D2F-A41F-94877B017EEE}"/>
                </a:ext>
              </a:extLst>
            </p:cNvPr>
            <p:cNvSpPr/>
            <p:nvPr/>
          </p:nvSpPr>
          <p:spPr>
            <a:xfrm>
              <a:off x="6994041"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8" name="Freeform: Shape 287">
              <a:extLst>
                <a:ext uri="{FF2B5EF4-FFF2-40B4-BE49-F238E27FC236}">
                  <a16:creationId xmlns:a16="http://schemas.microsoft.com/office/drawing/2014/main" xmlns="" id="{19C89C79-A480-49F3-830E-230086DB8251}"/>
                </a:ext>
              </a:extLst>
            </p:cNvPr>
            <p:cNvSpPr/>
            <p:nvPr/>
          </p:nvSpPr>
          <p:spPr>
            <a:xfrm>
              <a:off x="6969197"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9" name="Freeform: Shape 288">
              <a:extLst>
                <a:ext uri="{FF2B5EF4-FFF2-40B4-BE49-F238E27FC236}">
                  <a16:creationId xmlns:a16="http://schemas.microsoft.com/office/drawing/2014/main" xmlns="" id="{7C189797-87E2-4511-A2AB-945E09DF7877}"/>
                </a:ext>
              </a:extLst>
            </p:cNvPr>
            <p:cNvSpPr/>
            <p:nvPr/>
          </p:nvSpPr>
          <p:spPr>
            <a:xfrm>
              <a:off x="7007003" y="2653753"/>
              <a:ext cx="10802" cy="64810"/>
            </a:xfrm>
            <a:custGeom>
              <a:avLst/>
              <a:gdLst>
                <a:gd name="connsiteX0" fmla="*/ 7144 w 9525"/>
                <a:gd name="connsiteY0" fmla="*/ 7144 h 57150"/>
                <a:gd name="connsiteX1" fmla="*/ 7144 w 9525"/>
                <a:gd name="connsiteY1" fmla="*/ 51911 h 57150"/>
              </a:gdLst>
              <a:ahLst/>
              <a:cxnLst>
                <a:cxn ang="0">
                  <a:pos x="connsiteX0" y="connsiteY0"/>
                </a:cxn>
                <a:cxn ang="0">
                  <a:pos x="connsiteX1" y="connsiteY1"/>
                </a:cxn>
              </a:cxnLst>
              <a:rect l="l" t="t" r="r" b="b"/>
              <a:pathLst>
                <a:path w="9525" h="57150">
                  <a:moveTo>
                    <a:pt x="7144" y="7144"/>
                  </a:moveTo>
                  <a:lnTo>
                    <a:pt x="7144" y="51911"/>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0" name="Freeform: Shape 289">
              <a:extLst>
                <a:ext uri="{FF2B5EF4-FFF2-40B4-BE49-F238E27FC236}">
                  <a16:creationId xmlns:a16="http://schemas.microsoft.com/office/drawing/2014/main" xmlns="" id="{19BA89D3-286B-404E-AE73-CDF0B91194B4}"/>
                </a:ext>
              </a:extLst>
            </p:cNvPr>
            <p:cNvSpPr/>
            <p:nvPr/>
          </p:nvSpPr>
          <p:spPr>
            <a:xfrm>
              <a:off x="6982159" y="2679677"/>
              <a:ext cx="64810" cy="10802"/>
            </a:xfrm>
            <a:custGeom>
              <a:avLst/>
              <a:gdLst>
                <a:gd name="connsiteX0" fmla="*/ 50959 w 57150"/>
                <a:gd name="connsiteY0" fmla="*/ 7144 h 9525"/>
                <a:gd name="connsiteX1" fmla="*/ 7144 w 57150"/>
                <a:gd name="connsiteY1" fmla="*/ 7144 h 9525"/>
              </a:gdLst>
              <a:ahLst/>
              <a:cxnLst>
                <a:cxn ang="0">
                  <a:pos x="connsiteX0" y="connsiteY0"/>
                </a:cxn>
                <a:cxn ang="0">
                  <a:pos x="connsiteX1" y="connsiteY1"/>
                </a:cxn>
              </a:cxnLst>
              <a:rect l="l" t="t" r="r" b="b"/>
              <a:pathLst>
                <a:path w="57150" h="9525">
                  <a:moveTo>
                    <a:pt x="50959" y="7144"/>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Freeform: Shape 99">
              <a:extLst>
                <a:ext uri="{FF2B5EF4-FFF2-40B4-BE49-F238E27FC236}">
                  <a16:creationId xmlns:a16="http://schemas.microsoft.com/office/drawing/2014/main" xmlns="" id="{A4E1DB2C-2C36-4AFE-B400-10BF87153041}"/>
                </a:ext>
              </a:extLst>
            </p:cNvPr>
            <p:cNvSpPr/>
            <p:nvPr/>
          </p:nvSpPr>
          <p:spPr>
            <a:xfrm>
              <a:off x="1055249" y="1948399"/>
              <a:ext cx="6221797" cy="745319"/>
            </a:xfrm>
            <a:custGeom>
              <a:avLst/>
              <a:gdLst>
                <a:gd name="connsiteX0" fmla="*/ 7144 w 5486400"/>
                <a:gd name="connsiteY0" fmla="*/ 7144 h 657225"/>
                <a:gd name="connsiteX1" fmla="*/ 694849 w 5486400"/>
                <a:gd name="connsiteY1" fmla="*/ 7144 h 657225"/>
                <a:gd name="connsiteX2" fmla="*/ 694849 w 5486400"/>
                <a:gd name="connsiteY2" fmla="*/ 23336 h 657225"/>
                <a:gd name="connsiteX3" fmla="*/ 785336 w 5486400"/>
                <a:gd name="connsiteY3" fmla="*/ 23336 h 657225"/>
                <a:gd name="connsiteX4" fmla="*/ 785336 w 5486400"/>
                <a:gd name="connsiteY4" fmla="*/ 40481 h 657225"/>
                <a:gd name="connsiteX5" fmla="*/ 1061561 w 5486400"/>
                <a:gd name="connsiteY5" fmla="*/ 40481 h 657225"/>
                <a:gd name="connsiteX6" fmla="*/ 1061561 w 5486400"/>
                <a:gd name="connsiteY6" fmla="*/ 58579 h 657225"/>
                <a:gd name="connsiteX7" fmla="*/ 1089184 w 5486400"/>
                <a:gd name="connsiteY7" fmla="*/ 58579 h 657225"/>
                <a:gd name="connsiteX8" fmla="*/ 1089184 w 5486400"/>
                <a:gd name="connsiteY8" fmla="*/ 73819 h 657225"/>
                <a:gd name="connsiteX9" fmla="*/ 1104424 w 5486400"/>
                <a:gd name="connsiteY9" fmla="*/ 73819 h 657225"/>
                <a:gd name="connsiteX10" fmla="*/ 1104424 w 5486400"/>
                <a:gd name="connsiteY10" fmla="*/ 93821 h 657225"/>
                <a:gd name="connsiteX11" fmla="*/ 1383506 w 5486400"/>
                <a:gd name="connsiteY11" fmla="*/ 93821 h 657225"/>
                <a:gd name="connsiteX12" fmla="*/ 1383506 w 5486400"/>
                <a:gd name="connsiteY12" fmla="*/ 114776 h 657225"/>
                <a:gd name="connsiteX13" fmla="*/ 1505426 w 5486400"/>
                <a:gd name="connsiteY13" fmla="*/ 114776 h 657225"/>
                <a:gd name="connsiteX14" fmla="*/ 1505426 w 5486400"/>
                <a:gd name="connsiteY14" fmla="*/ 148114 h 657225"/>
                <a:gd name="connsiteX15" fmla="*/ 1635919 w 5486400"/>
                <a:gd name="connsiteY15" fmla="*/ 148114 h 657225"/>
                <a:gd name="connsiteX16" fmla="*/ 1635919 w 5486400"/>
                <a:gd name="connsiteY16" fmla="*/ 166211 h 657225"/>
                <a:gd name="connsiteX17" fmla="*/ 1779746 w 5486400"/>
                <a:gd name="connsiteY17" fmla="*/ 166211 h 657225"/>
                <a:gd name="connsiteX18" fmla="*/ 1779746 w 5486400"/>
                <a:gd name="connsiteY18" fmla="*/ 183356 h 657225"/>
                <a:gd name="connsiteX19" fmla="*/ 2014061 w 5486400"/>
                <a:gd name="connsiteY19" fmla="*/ 183356 h 657225"/>
                <a:gd name="connsiteX20" fmla="*/ 2014061 w 5486400"/>
                <a:gd name="connsiteY20" fmla="*/ 202406 h 657225"/>
                <a:gd name="connsiteX21" fmla="*/ 2055971 w 5486400"/>
                <a:gd name="connsiteY21" fmla="*/ 202406 h 657225"/>
                <a:gd name="connsiteX22" fmla="*/ 2055971 w 5486400"/>
                <a:gd name="connsiteY22" fmla="*/ 220504 h 657225"/>
                <a:gd name="connsiteX23" fmla="*/ 2061686 w 5486400"/>
                <a:gd name="connsiteY23" fmla="*/ 220504 h 657225"/>
                <a:gd name="connsiteX24" fmla="*/ 2061686 w 5486400"/>
                <a:gd name="connsiteY24" fmla="*/ 236696 h 657225"/>
                <a:gd name="connsiteX25" fmla="*/ 2075974 w 5486400"/>
                <a:gd name="connsiteY25" fmla="*/ 236696 h 657225"/>
                <a:gd name="connsiteX26" fmla="*/ 2075974 w 5486400"/>
                <a:gd name="connsiteY26" fmla="*/ 259556 h 657225"/>
                <a:gd name="connsiteX27" fmla="*/ 2081689 w 5486400"/>
                <a:gd name="connsiteY27" fmla="*/ 259556 h 657225"/>
                <a:gd name="connsiteX28" fmla="*/ 2081689 w 5486400"/>
                <a:gd name="connsiteY28" fmla="*/ 275749 h 657225"/>
                <a:gd name="connsiteX29" fmla="*/ 2114074 w 5486400"/>
                <a:gd name="connsiteY29" fmla="*/ 275749 h 657225"/>
                <a:gd name="connsiteX30" fmla="*/ 2114074 w 5486400"/>
                <a:gd name="connsiteY30" fmla="*/ 291941 h 657225"/>
                <a:gd name="connsiteX31" fmla="*/ 2158841 w 5486400"/>
                <a:gd name="connsiteY31" fmla="*/ 291941 h 657225"/>
                <a:gd name="connsiteX32" fmla="*/ 2158841 w 5486400"/>
                <a:gd name="connsiteY32" fmla="*/ 310991 h 657225"/>
                <a:gd name="connsiteX33" fmla="*/ 2293144 w 5486400"/>
                <a:gd name="connsiteY33" fmla="*/ 310991 h 657225"/>
                <a:gd name="connsiteX34" fmla="*/ 2293144 w 5486400"/>
                <a:gd name="connsiteY34" fmla="*/ 328136 h 657225"/>
                <a:gd name="connsiteX35" fmla="*/ 2356009 w 5486400"/>
                <a:gd name="connsiteY35" fmla="*/ 328136 h 657225"/>
                <a:gd name="connsiteX36" fmla="*/ 2356009 w 5486400"/>
                <a:gd name="connsiteY36" fmla="*/ 345281 h 657225"/>
                <a:gd name="connsiteX37" fmla="*/ 2471261 w 5486400"/>
                <a:gd name="connsiteY37" fmla="*/ 345281 h 657225"/>
                <a:gd name="connsiteX38" fmla="*/ 2471261 w 5486400"/>
                <a:gd name="connsiteY38" fmla="*/ 363379 h 657225"/>
                <a:gd name="connsiteX39" fmla="*/ 2636044 w 5486400"/>
                <a:gd name="connsiteY39" fmla="*/ 363379 h 657225"/>
                <a:gd name="connsiteX40" fmla="*/ 2636044 w 5486400"/>
                <a:gd name="connsiteY40" fmla="*/ 380524 h 657225"/>
                <a:gd name="connsiteX41" fmla="*/ 2639854 w 5486400"/>
                <a:gd name="connsiteY41" fmla="*/ 380524 h 657225"/>
                <a:gd name="connsiteX42" fmla="*/ 2639854 w 5486400"/>
                <a:gd name="connsiteY42" fmla="*/ 398621 h 657225"/>
                <a:gd name="connsiteX43" fmla="*/ 2770346 w 5486400"/>
                <a:gd name="connsiteY43" fmla="*/ 398621 h 657225"/>
                <a:gd name="connsiteX44" fmla="*/ 2770346 w 5486400"/>
                <a:gd name="connsiteY44" fmla="*/ 418624 h 657225"/>
                <a:gd name="connsiteX45" fmla="*/ 2912269 w 5486400"/>
                <a:gd name="connsiteY45" fmla="*/ 418624 h 657225"/>
                <a:gd name="connsiteX46" fmla="*/ 2912269 w 5486400"/>
                <a:gd name="connsiteY46" fmla="*/ 440531 h 657225"/>
                <a:gd name="connsiteX47" fmla="*/ 3032284 w 5486400"/>
                <a:gd name="connsiteY47" fmla="*/ 440531 h 657225"/>
                <a:gd name="connsiteX48" fmla="*/ 3032284 w 5486400"/>
                <a:gd name="connsiteY48" fmla="*/ 461486 h 657225"/>
                <a:gd name="connsiteX49" fmla="*/ 3060859 w 5486400"/>
                <a:gd name="connsiteY49" fmla="*/ 461486 h 657225"/>
                <a:gd name="connsiteX50" fmla="*/ 3060859 w 5486400"/>
                <a:gd name="connsiteY50" fmla="*/ 481489 h 657225"/>
                <a:gd name="connsiteX51" fmla="*/ 3116104 w 5486400"/>
                <a:gd name="connsiteY51" fmla="*/ 481489 h 657225"/>
                <a:gd name="connsiteX52" fmla="*/ 3116104 w 5486400"/>
                <a:gd name="connsiteY52" fmla="*/ 502444 h 657225"/>
                <a:gd name="connsiteX53" fmla="*/ 3350419 w 5486400"/>
                <a:gd name="connsiteY53" fmla="*/ 502444 h 657225"/>
                <a:gd name="connsiteX54" fmla="*/ 3350419 w 5486400"/>
                <a:gd name="connsiteY54" fmla="*/ 522446 h 657225"/>
                <a:gd name="connsiteX55" fmla="*/ 3369469 w 5486400"/>
                <a:gd name="connsiteY55" fmla="*/ 522446 h 657225"/>
                <a:gd name="connsiteX56" fmla="*/ 3369469 w 5486400"/>
                <a:gd name="connsiteY56" fmla="*/ 544354 h 657225"/>
                <a:gd name="connsiteX57" fmla="*/ 3434239 w 5486400"/>
                <a:gd name="connsiteY57" fmla="*/ 544354 h 657225"/>
                <a:gd name="connsiteX58" fmla="*/ 3434239 w 5486400"/>
                <a:gd name="connsiteY58" fmla="*/ 567214 h 657225"/>
                <a:gd name="connsiteX59" fmla="*/ 4114324 w 5486400"/>
                <a:gd name="connsiteY59" fmla="*/ 567214 h 657225"/>
                <a:gd name="connsiteX60" fmla="*/ 4114324 w 5486400"/>
                <a:gd name="connsiteY60" fmla="*/ 606266 h 657225"/>
                <a:gd name="connsiteX61" fmla="*/ 4430554 w 5486400"/>
                <a:gd name="connsiteY61" fmla="*/ 606266 h 657225"/>
                <a:gd name="connsiteX62" fmla="*/ 4430554 w 5486400"/>
                <a:gd name="connsiteY62" fmla="*/ 651986 h 657225"/>
                <a:gd name="connsiteX63" fmla="*/ 5482114 w 5486400"/>
                <a:gd name="connsiteY63" fmla="*/ 651986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86400" h="657225">
                  <a:moveTo>
                    <a:pt x="7144" y="7144"/>
                  </a:moveTo>
                  <a:lnTo>
                    <a:pt x="694849" y="7144"/>
                  </a:lnTo>
                  <a:lnTo>
                    <a:pt x="694849" y="23336"/>
                  </a:lnTo>
                  <a:lnTo>
                    <a:pt x="785336" y="23336"/>
                  </a:lnTo>
                  <a:lnTo>
                    <a:pt x="785336" y="40481"/>
                  </a:lnTo>
                  <a:lnTo>
                    <a:pt x="1061561" y="40481"/>
                  </a:lnTo>
                  <a:lnTo>
                    <a:pt x="1061561" y="58579"/>
                  </a:lnTo>
                  <a:lnTo>
                    <a:pt x="1089184" y="58579"/>
                  </a:lnTo>
                  <a:lnTo>
                    <a:pt x="1089184" y="73819"/>
                  </a:lnTo>
                  <a:lnTo>
                    <a:pt x="1104424" y="73819"/>
                  </a:lnTo>
                  <a:lnTo>
                    <a:pt x="1104424" y="93821"/>
                  </a:lnTo>
                  <a:lnTo>
                    <a:pt x="1383506" y="93821"/>
                  </a:lnTo>
                  <a:lnTo>
                    <a:pt x="1383506" y="114776"/>
                  </a:lnTo>
                  <a:lnTo>
                    <a:pt x="1505426" y="114776"/>
                  </a:lnTo>
                  <a:lnTo>
                    <a:pt x="1505426" y="148114"/>
                  </a:lnTo>
                  <a:lnTo>
                    <a:pt x="1635919" y="148114"/>
                  </a:lnTo>
                  <a:lnTo>
                    <a:pt x="1635919" y="166211"/>
                  </a:lnTo>
                  <a:lnTo>
                    <a:pt x="1779746" y="166211"/>
                  </a:lnTo>
                  <a:lnTo>
                    <a:pt x="1779746" y="183356"/>
                  </a:lnTo>
                  <a:lnTo>
                    <a:pt x="2014061" y="183356"/>
                  </a:lnTo>
                  <a:lnTo>
                    <a:pt x="2014061" y="202406"/>
                  </a:lnTo>
                  <a:lnTo>
                    <a:pt x="2055971" y="202406"/>
                  </a:lnTo>
                  <a:lnTo>
                    <a:pt x="2055971" y="220504"/>
                  </a:lnTo>
                  <a:lnTo>
                    <a:pt x="2061686" y="220504"/>
                  </a:lnTo>
                  <a:lnTo>
                    <a:pt x="2061686" y="236696"/>
                  </a:lnTo>
                  <a:lnTo>
                    <a:pt x="2075974" y="236696"/>
                  </a:lnTo>
                  <a:lnTo>
                    <a:pt x="2075974" y="259556"/>
                  </a:lnTo>
                  <a:lnTo>
                    <a:pt x="2081689" y="259556"/>
                  </a:lnTo>
                  <a:lnTo>
                    <a:pt x="2081689" y="275749"/>
                  </a:lnTo>
                  <a:lnTo>
                    <a:pt x="2114074" y="275749"/>
                  </a:lnTo>
                  <a:lnTo>
                    <a:pt x="2114074" y="291941"/>
                  </a:lnTo>
                  <a:lnTo>
                    <a:pt x="2158841" y="291941"/>
                  </a:lnTo>
                  <a:lnTo>
                    <a:pt x="2158841" y="310991"/>
                  </a:lnTo>
                  <a:lnTo>
                    <a:pt x="2293144" y="310991"/>
                  </a:lnTo>
                  <a:lnTo>
                    <a:pt x="2293144" y="328136"/>
                  </a:lnTo>
                  <a:lnTo>
                    <a:pt x="2356009" y="328136"/>
                  </a:lnTo>
                  <a:lnTo>
                    <a:pt x="2356009" y="345281"/>
                  </a:lnTo>
                  <a:lnTo>
                    <a:pt x="2471261" y="345281"/>
                  </a:lnTo>
                  <a:lnTo>
                    <a:pt x="2471261" y="363379"/>
                  </a:lnTo>
                  <a:lnTo>
                    <a:pt x="2636044" y="363379"/>
                  </a:lnTo>
                  <a:lnTo>
                    <a:pt x="2636044" y="380524"/>
                  </a:lnTo>
                  <a:lnTo>
                    <a:pt x="2639854" y="380524"/>
                  </a:lnTo>
                  <a:lnTo>
                    <a:pt x="2639854" y="398621"/>
                  </a:lnTo>
                  <a:lnTo>
                    <a:pt x="2770346" y="398621"/>
                  </a:lnTo>
                  <a:lnTo>
                    <a:pt x="2770346" y="418624"/>
                  </a:lnTo>
                  <a:lnTo>
                    <a:pt x="2912269" y="418624"/>
                  </a:lnTo>
                  <a:lnTo>
                    <a:pt x="2912269" y="440531"/>
                  </a:lnTo>
                  <a:lnTo>
                    <a:pt x="3032284" y="440531"/>
                  </a:lnTo>
                  <a:lnTo>
                    <a:pt x="3032284" y="461486"/>
                  </a:lnTo>
                  <a:lnTo>
                    <a:pt x="3060859" y="461486"/>
                  </a:lnTo>
                  <a:lnTo>
                    <a:pt x="3060859" y="481489"/>
                  </a:lnTo>
                  <a:lnTo>
                    <a:pt x="3116104" y="481489"/>
                  </a:lnTo>
                  <a:lnTo>
                    <a:pt x="3116104" y="502444"/>
                  </a:lnTo>
                  <a:lnTo>
                    <a:pt x="3350419" y="502444"/>
                  </a:lnTo>
                  <a:lnTo>
                    <a:pt x="3350419" y="522446"/>
                  </a:lnTo>
                  <a:lnTo>
                    <a:pt x="3369469" y="522446"/>
                  </a:lnTo>
                  <a:lnTo>
                    <a:pt x="3369469" y="544354"/>
                  </a:lnTo>
                  <a:lnTo>
                    <a:pt x="3434239" y="544354"/>
                  </a:lnTo>
                  <a:lnTo>
                    <a:pt x="3434239" y="567214"/>
                  </a:lnTo>
                  <a:lnTo>
                    <a:pt x="4114324" y="567214"/>
                  </a:lnTo>
                  <a:lnTo>
                    <a:pt x="4114324" y="606266"/>
                  </a:lnTo>
                  <a:lnTo>
                    <a:pt x="4430554" y="606266"/>
                  </a:lnTo>
                  <a:lnTo>
                    <a:pt x="4430554" y="651986"/>
                  </a:lnTo>
                  <a:lnTo>
                    <a:pt x="5482114" y="65198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39057471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3501</a:t>
            </a:r>
            <a:r>
              <a:rPr lang="en-GB" dirty="0"/>
              <a:t>: Long-term results of the ADORE trial: Adjuvant oxaliplatin, leucovorin, and 5-fluorouracil (FOLFOX) versus 5-fluorouracil and leucovorin (FL) after preoperative chemoradiotherapy and surgery for locally advanced rectal </a:t>
            </a:r>
            <a:r>
              <a:rPr lang="en-GB" dirty="0" smtClean="0"/>
              <a:t>cancer – Hong YS,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r>
              <a:rPr lang="en-GB" b="1" dirty="0" smtClean="0"/>
              <a:t>Conclusions</a:t>
            </a:r>
            <a:endParaRPr lang="en-GB" b="1" dirty="0"/>
          </a:p>
          <a:p>
            <a:r>
              <a:rPr lang="en-GB" b="1" dirty="0" smtClean="0"/>
              <a:t>In </a:t>
            </a:r>
            <a:r>
              <a:rPr lang="en-GB" b="1" dirty="0"/>
              <a:t>patients with </a:t>
            </a:r>
            <a:r>
              <a:rPr lang="en-GB" b="1" dirty="0" err="1"/>
              <a:t>ypStage</a:t>
            </a:r>
            <a:r>
              <a:rPr lang="en-GB" b="1" dirty="0"/>
              <a:t> II–III resected rectal </a:t>
            </a:r>
            <a:r>
              <a:rPr lang="en-GB" b="1" dirty="0" smtClean="0"/>
              <a:t>cancer, adjuvant FOLFOX showed improved DFS </a:t>
            </a:r>
            <a:r>
              <a:rPr lang="en-GB" b="1" dirty="0"/>
              <a:t>vs. 5FU + leucovorin </a:t>
            </a:r>
            <a:r>
              <a:rPr lang="en-GB" b="1" dirty="0" smtClean="0"/>
              <a:t>after preoperative CRT with fluoropyrimidines</a:t>
            </a:r>
          </a:p>
          <a:p>
            <a:r>
              <a:rPr lang="en-GB" b="1" dirty="0" smtClean="0"/>
              <a:t>Adjuvant CT selection should be based on postoperative pathologic stages after preoperative CRT and surgery</a:t>
            </a:r>
          </a:p>
          <a:p>
            <a:r>
              <a:rPr lang="en-GB" b="1" dirty="0" smtClean="0"/>
              <a:t>Subgroup analyses may provide potential candidates of adjuvant oxaliplatin-based CT in these patients </a:t>
            </a:r>
          </a:p>
          <a:p>
            <a:endParaRPr lang="en-GB" b="1"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Hong YS,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3501</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2799936866"/>
              </p:ext>
            </p:extLst>
          </p:nvPr>
        </p:nvGraphicFramePr>
        <p:xfrm>
          <a:off x="369888" y="1607587"/>
          <a:ext cx="8408988" cy="2042160"/>
        </p:xfrm>
        <a:graphic>
          <a:graphicData uri="http://schemas.openxmlformats.org/drawingml/2006/table">
            <a:tbl>
              <a:tblPr firstRow="1" bandRow="1">
                <a:tableStyleId>{69012ECD-51FC-41F1-AA8D-1B2483CD663E}</a:tableStyleId>
              </a:tblPr>
              <a:tblGrid>
                <a:gridCol w="2006112">
                  <a:extLst>
                    <a:ext uri="{9D8B030D-6E8A-4147-A177-3AD203B41FA5}">
                      <a16:colId xmlns:a16="http://schemas.microsoft.com/office/drawing/2014/main" xmlns="" val="20000"/>
                    </a:ext>
                  </a:extLst>
                </a:gridCol>
                <a:gridCol w="2517733">
                  <a:extLst>
                    <a:ext uri="{9D8B030D-6E8A-4147-A177-3AD203B41FA5}">
                      <a16:colId xmlns:a16="http://schemas.microsoft.com/office/drawing/2014/main" xmlns="" val="20001"/>
                    </a:ext>
                  </a:extLst>
                </a:gridCol>
                <a:gridCol w="2616200">
                  <a:extLst>
                    <a:ext uri="{9D8B030D-6E8A-4147-A177-3AD203B41FA5}">
                      <a16:colId xmlns:a16="http://schemas.microsoft.com/office/drawing/2014/main" xmlns="" val="20002"/>
                    </a:ext>
                  </a:extLst>
                </a:gridCol>
                <a:gridCol w="1268943">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Haematological AEs, grade 3–4, n (%) </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FOLFOX</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(n=146)</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5FU + leucovorin</a:t>
                      </a:r>
                      <a:br>
                        <a:rPr kumimoji="0" lang="en-GB" sz="1400" b="1" i="0" u="none" strike="noStrike" cap="none" normalizeH="0" baseline="0" noProof="0" dirty="0" smtClean="0">
                          <a:ln>
                            <a:noFill/>
                          </a:ln>
                          <a:solidFill>
                            <a:schemeClr val="tx2"/>
                          </a:solidFill>
                          <a:effectLst/>
                          <a:latin typeface="Arial" charset="0"/>
                          <a:cs typeface="Arial" charset="0"/>
                        </a:rPr>
                      </a:br>
                      <a:r>
                        <a:rPr kumimoji="0" lang="en-GB" sz="1400" b="1" i="0" u="none" strike="noStrike" cap="none" normalizeH="0" baseline="0" noProof="0" dirty="0" smtClean="0">
                          <a:ln>
                            <a:noFill/>
                          </a:ln>
                          <a:solidFill>
                            <a:schemeClr val="tx2"/>
                          </a:solidFill>
                          <a:effectLst/>
                          <a:latin typeface="Arial" charset="0"/>
                          <a:cs typeface="Arial" charset="0"/>
                        </a:rPr>
                        <a:t>(n=149)</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noProof="0" dirty="0" smtClean="0">
                          <a:ln>
                            <a:noFill/>
                          </a:ln>
                          <a:solidFill>
                            <a:schemeClr val="tx2"/>
                          </a:solidFill>
                          <a:effectLst/>
                          <a:latin typeface="Arial" charset="0"/>
                          <a:cs typeface="Arial" charset="0"/>
                        </a:rPr>
                        <a:t>p-value</a:t>
                      </a:r>
                      <a:endParaRPr kumimoji="0" lang="en-GB" sz="1400" b="1" i="0" u="none" strike="noStrike" cap="none" normalizeH="0" baseline="0" noProof="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Leukopenia</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12 (8.2)</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8 (5.4)</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0.363</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Neutropenia</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52 (35.6)</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38 (25.5)</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0.076</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Febrile neutropenia</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 (0.7)</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4 (2.7)</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0.371</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Thrombocytopenia</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 (0.7)</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0</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0.495</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Anaemia</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0</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 (0.7)</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noProof="0" dirty="0" smtClean="0">
                          <a:ln>
                            <a:noFill/>
                          </a:ln>
                          <a:solidFill>
                            <a:srgbClr val="000000"/>
                          </a:solidFill>
                          <a:effectLst/>
                          <a:latin typeface="Arial" charset="0"/>
                          <a:cs typeface="Arial" charset="0"/>
                        </a:rPr>
                        <a:t>1.000</a:t>
                      </a:r>
                      <a:endParaRPr kumimoji="0" lang="en-GB" sz="1400" b="0" i="0" u="none" strike="noStrike" cap="none" normalizeH="0" baseline="0" noProof="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22337141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a:t>
            </a:r>
            <a:r>
              <a:rPr lang="en-GB" dirty="0"/>
              <a:t>: Modified FOLFOX6 with or without radiation in neoadjuvant treatment of locally advanced rectal cancer: Final results of the Chinese FOWARC </a:t>
            </a:r>
            <a:r>
              <a:rPr lang="en-GB" dirty="0" err="1"/>
              <a:t>multicenter</a:t>
            </a:r>
            <a:r>
              <a:rPr lang="en-GB" dirty="0"/>
              <a:t> randomized </a:t>
            </a:r>
            <a:r>
              <a:rPr lang="en-GB" dirty="0" smtClean="0"/>
              <a:t>trial – Deng Y,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a:t>To assess the </a:t>
            </a:r>
            <a:r>
              <a:rPr lang="en-GB" dirty="0" smtClean="0"/>
              <a:t>efficacy of mFOLFOX6 ± RT vs. 5FU CRT as neoadjuvant treatment for patients with advanced rectal cancer in the FOWARC study</a:t>
            </a:r>
            <a:endParaRPr lang="en-GB" dirty="0"/>
          </a:p>
        </p:txBody>
      </p:sp>
      <p:sp>
        <p:nvSpPr>
          <p:cNvPr id="4" name="Text Placeholder 3"/>
          <p:cNvSpPr>
            <a:spLocks noGrp="1"/>
          </p:cNvSpPr>
          <p:nvPr>
            <p:ph type="body" sz="quarter" idx="10"/>
          </p:nvPr>
        </p:nvSpPr>
        <p:spPr/>
        <p:txBody>
          <a:bodyPr/>
          <a:lstStyle/>
          <a:p>
            <a:r>
              <a:rPr lang="en-GB" dirty="0" smtClean="0"/>
              <a:t>*ITT population; </a:t>
            </a:r>
            <a:r>
              <a:rPr lang="en-GB" altLang="zh-CN" baseline="30000" dirty="0" smtClean="0">
                <a:ea typeface="SimSun" pitchFamily="2" charset="-122"/>
              </a:rPr>
              <a:t>†</a:t>
            </a:r>
            <a:r>
              <a:rPr lang="en-GB" altLang="zh-CN" dirty="0"/>
              <a:t>p</a:t>
            </a:r>
            <a:r>
              <a:rPr lang="en-GB" dirty="0" smtClean="0"/>
              <a:t>er protocol population with follow-up; </a:t>
            </a:r>
            <a:br>
              <a:rPr lang="en-GB" dirty="0" smtClean="0"/>
            </a:br>
            <a:r>
              <a:rPr lang="en-GB" altLang="zh-CN" baseline="30000" dirty="0" smtClean="0">
                <a:ea typeface="SimSun" pitchFamily="2" charset="-122"/>
              </a:rPr>
              <a:t>‡</a:t>
            </a:r>
            <a:r>
              <a:rPr lang="en-GB" dirty="0" smtClean="0"/>
              <a:t>RT was permitted according to physician’s decision </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Deng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3502</a:t>
            </a:r>
            <a:endParaRPr lang="fr-FR" dirty="0"/>
          </a:p>
        </p:txBody>
      </p:sp>
      <p:sp>
        <p:nvSpPr>
          <p:cNvPr id="7" name="Oval 14"/>
          <p:cNvSpPr>
            <a:spLocks noChangeArrowheads="1"/>
          </p:cNvSpPr>
          <p:nvPr/>
        </p:nvSpPr>
        <p:spPr bwMode="auto">
          <a:xfrm>
            <a:off x="3241849" y="35627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8" name="AutoShape 15"/>
          <p:cNvCxnSpPr>
            <a:cxnSpLocks noChangeShapeType="1"/>
            <a:stCxn id="7" idx="0"/>
            <a:endCxn id="14" idx="1"/>
          </p:cNvCxnSpPr>
          <p:nvPr/>
        </p:nvCxnSpPr>
        <p:spPr bwMode="auto">
          <a:xfrm rot="5400000" flipH="1" flipV="1">
            <a:off x="3452355" y="2952870"/>
            <a:ext cx="691194" cy="528611"/>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13" idx="1"/>
          </p:cNvCxnSpPr>
          <p:nvPr/>
        </p:nvCxnSpPr>
        <p:spPr bwMode="auto">
          <a:xfrm rot="16200000" flipH="1">
            <a:off x="3452213" y="4228406"/>
            <a:ext cx="691478" cy="528610"/>
          </a:xfrm>
          <a:prstGeom prst="bentConnector2">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5" idx="3"/>
            <a:endCxn id="7" idx="2"/>
          </p:cNvCxnSpPr>
          <p:nvPr/>
        </p:nvCxnSpPr>
        <p:spPr bwMode="auto">
          <a:xfrm flipV="1">
            <a:off x="3164618" y="3854872"/>
            <a:ext cx="77231" cy="2304"/>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0"/>
          <p:cNvCxnSpPr>
            <a:cxnSpLocks noChangeShapeType="1"/>
            <a:stCxn id="13" idx="3"/>
          </p:cNvCxnSpPr>
          <p:nvPr/>
        </p:nvCxnSpPr>
        <p:spPr bwMode="auto">
          <a:xfrm>
            <a:off x="6150257" y="4838450"/>
            <a:ext cx="752400" cy="1"/>
          </a:xfrm>
          <a:prstGeom prst="straightConnector1">
            <a:avLst/>
          </a:prstGeom>
          <a:noFill/>
          <a:ln w="57150">
            <a:solidFill>
              <a:schemeClr val="bg2">
                <a:lumMod val="60000"/>
                <a:lumOff val="40000"/>
              </a:schemeClr>
            </a:solidFill>
            <a:prstDash val="sysDot"/>
            <a:round/>
            <a:headEnd/>
            <a:tailEnd type="triangle" w="med" len="med"/>
          </a:ln>
        </p:spPr>
      </p:cxnSp>
      <p:cxnSp>
        <p:nvCxnSpPr>
          <p:cNvPr id="12" name="AutoShape 21"/>
          <p:cNvCxnSpPr>
            <a:cxnSpLocks noChangeShapeType="1"/>
            <a:stCxn id="14" idx="3"/>
            <a:endCxn id="27" idx="1"/>
          </p:cNvCxnSpPr>
          <p:nvPr/>
        </p:nvCxnSpPr>
        <p:spPr bwMode="auto">
          <a:xfrm>
            <a:off x="6150258" y="2871578"/>
            <a:ext cx="751838" cy="9282"/>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4062257" y="4428082"/>
            <a:ext cx="208800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 + </a:t>
            </a:r>
            <a:r>
              <a:rPr kumimoji="0" lang="en-GB" altLang="zh-CN" sz="1800" b="0" i="0" u="none" strike="noStrike" kern="1200" cap="none" spc="0" normalizeH="0" baseline="0" noProof="0" dirty="0" err="1" smtClean="0">
                <a:ln>
                  <a:noFill/>
                </a:ln>
                <a:solidFill>
                  <a:srgbClr val="4D4D4D"/>
                </a:solidFill>
                <a:effectLst/>
                <a:uLnTx/>
                <a:uFillTx/>
                <a:latin typeface="Arial" charset="0"/>
                <a:ea typeface="SimSun" pitchFamily="2" charset="-122"/>
                <a:cs typeface="Arial" charset="0"/>
              </a:rPr>
              <a:t>leucovorin</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 RT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n=165*)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4062258" y="2461209"/>
            <a:ext cx="208800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mFOLFOX6 + RT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(n=165*)</a:t>
            </a:r>
          </a:p>
        </p:txBody>
      </p:sp>
      <p:sp>
        <p:nvSpPr>
          <p:cNvPr id="15" name="AutoShape 9"/>
          <p:cNvSpPr>
            <a:spLocks noChangeArrowheads="1"/>
          </p:cNvSpPr>
          <p:nvPr/>
        </p:nvSpPr>
        <p:spPr bwMode="auto">
          <a:xfrm>
            <a:off x="182051" y="2635046"/>
            <a:ext cx="2982567"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Resectable rectal cancer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&lt;12 cm of the anal verge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Stage II/III</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 </a:t>
            </a:r>
            <a:endPar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(n=495)</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6" name="Rectangle 9"/>
          <p:cNvSpPr txBox="1">
            <a:spLocks noChangeArrowheads="1"/>
          </p:cNvSpPr>
          <p:nvPr/>
        </p:nvSpPr>
        <p:spPr>
          <a:xfrm>
            <a:off x="365124" y="5424224"/>
            <a:ext cx="4130676"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 </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DFS at 3 years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Content Placeholder 26"/>
          <p:cNvSpPr txBox="1">
            <a:spLocks/>
          </p:cNvSpPr>
          <p:nvPr/>
        </p:nvSpPr>
        <p:spPr>
          <a:xfrm>
            <a:off x="4648200" y="5424224"/>
            <a:ext cx="4130675" cy="796517"/>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Response rate, recurrence, DFS, OS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8" name="AutoShape 21"/>
          <p:cNvCxnSpPr>
            <a:cxnSpLocks noChangeShapeType="1"/>
            <a:stCxn id="19" idx="3"/>
          </p:cNvCxnSpPr>
          <p:nvPr/>
        </p:nvCxnSpPr>
        <p:spPr bwMode="auto">
          <a:xfrm>
            <a:off x="6150257" y="3854873"/>
            <a:ext cx="752400" cy="0"/>
          </a:xfrm>
          <a:prstGeom prst="straightConnector1">
            <a:avLst/>
          </a:prstGeom>
          <a:noFill/>
          <a:ln w="57150">
            <a:solidFill>
              <a:schemeClr val="bg2">
                <a:lumMod val="60000"/>
                <a:lumOff val="40000"/>
              </a:schemeClr>
            </a:solidFill>
            <a:round/>
            <a:headEnd/>
            <a:tailEnd type="triangle" w="med" len="med"/>
          </a:ln>
        </p:spPr>
      </p:cxnSp>
      <p:sp>
        <p:nvSpPr>
          <p:cNvPr id="19" name="AutoShape 8"/>
          <p:cNvSpPr>
            <a:spLocks noChangeArrowheads="1"/>
          </p:cNvSpPr>
          <p:nvPr/>
        </p:nvSpPr>
        <p:spPr bwMode="auto">
          <a:xfrm>
            <a:off x="4062258" y="3444504"/>
            <a:ext cx="2088000"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mFOLFOX6</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(n=165*)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0" name="AutoShape 19"/>
          <p:cNvCxnSpPr>
            <a:cxnSpLocks noChangeShapeType="1"/>
          </p:cNvCxnSpPr>
          <p:nvPr/>
        </p:nvCxnSpPr>
        <p:spPr bwMode="auto">
          <a:xfrm>
            <a:off x="3849297" y="3854872"/>
            <a:ext cx="216000" cy="1"/>
          </a:xfrm>
          <a:prstGeom prst="straightConnector1">
            <a:avLst/>
          </a:prstGeom>
          <a:noFill/>
          <a:ln w="57150">
            <a:solidFill>
              <a:schemeClr val="bg2">
                <a:lumMod val="60000"/>
                <a:lumOff val="40000"/>
              </a:schemeClr>
            </a:solidFill>
            <a:round/>
            <a:headEnd/>
            <a:tailEnd type="triangle" w="med" len="med"/>
          </a:ln>
        </p:spPr>
      </p:cxnSp>
      <p:sp>
        <p:nvSpPr>
          <p:cNvPr id="22" name="AutoShape 12"/>
          <p:cNvSpPr>
            <a:spLocks noChangeArrowheads="1"/>
          </p:cNvSpPr>
          <p:nvPr/>
        </p:nvSpPr>
        <p:spPr bwMode="auto">
          <a:xfrm rot="5400000">
            <a:off x="5077376" y="3712209"/>
            <a:ext cx="2790000" cy="28800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TME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6" name="AutoShape 12"/>
          <p:cNvSpPr>
            <a:spLocks noChangeArrowheads="1"/>
          </p:cNvSpPr>
          <p:nvPr/>
        </p:nvSpPr>
        <p:spPr bwMode="auto">
          <a:xfrm>
            <a:off x="6902095" y="4437364"/>
            <a:ext cx="208800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5FU + </a:t>
            </a:r>
            <a:r>
              <a:rPr kumimoji="0" lang="en-GB" altLang="zh-CN" sz="1800" b="0" i="0" u="none" strike="noStrike" kern="1200" cap="none" spc="0" normalizeH="0" baseline="0" noProof="0" dirty="0" err="1">
                <a:ln>
                  <a:noFill/>
                </a:ln>
                <a:solidFill>
                  <a:srgbClr val="4D4D4D"/>
                </a:solidFill>
                <a:effectLst/>
                <a:uLnTx/>
                <a:uFillTx/>
                <a:latin typeface="Arial" charset="0"/>
                <a:ea typeface="SimSun" pitchFamily="2" charset="-122"/>
                <a:cs typeface="Arial" charset="0"/>
              </a:rPr>
              <a:t>leucovorin</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RT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n=130</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7" name="AutoShape 8"/>
          <p:cNvSpPr>
            <a:spLocks noChangeArrowheads="1"/>
          </p:cNvSpPr>
          <p:nvPr/>
        </p:nvSpPr>
        <p:spPr bwMode="auto">
          <a:xfrm>
            <a:off x="6902096" y="2470491"/>
            <a:ext cx="208800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mFOLFOX6 + RT(n=141</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8" name="AutoShape 8"/>
          <p:cNvSpPr>
            <a:spLocks noChangeArrowheads="1"/>
          </p:cNvSpPr>
          <p:nvPr/>
        </p:nvSpPr>
        <p:spPr bwMode="auto">
          <a:xfrm>
            <a:off x="6902096" y="3453786"/>
            <a:ext cx="2088000"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mFOLFOX6</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n=145</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179325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3502: Modified FOLFOX6 with or without radiation in neoadjuvant treatment of locally advanced rectal cancer: Final results of the Chinese FOWARC </a:t>
            </a:r>
            <a:r>
              <a:rPr lang="en-GB" dirty="0" err="1"/>
              <a:t>multicenter</a:t>
            </a:r>
            <a:r>
              <a:rPr lang="en-GB" dirty="0"/>
              <a:t> randomized trial – Deng Y, et al</a:t>
            </a:r>
          </a:p>
        </p:txBody>
      </p:sp>
      <p:sp>
        <p:nvSpPr>
          <p:cNvPr id="3" name="Content Placeholder 2"/>
          <p:cNvSpPr>
            <a:spLocks noGrp="1"/>
          </p:cNvSpPr>
          <p:nvPr>
            <p:ph idx="1"/>
          </p:nvPr>
        </p:nvSpPr>
        <p:spPr>
          <a:xfrm>
            <a:off x="365124" y="1254035"/>
            <a:ext cx="8413751" cy="4746172"/>
          </a:xfrm>
        </p:spPr>
        <p:txBody>
          <a:bodyPr/>
          <a:lstStyle/>
          <a:p>
            <a:pPr marL="0" indent="0">
              <a:buNone/>
            </a:pPr>
            <a:r>
              <a:rPr lang="en-GB" b="1" dirty="0"/>
              <a:t>Key results</a:t>
            </a:r>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fr-FR" dirty="0"/>
              <a:t>Deng Y, et al. J Clin </a:t>
            </a:r>
            <a:r>
              <a:rPr lang="fr-FR" dirty="0" err="1"/>
              <a:t>Oncol</a:t>
            </a:r>
            <a:r>
              <a:rPr lang="fr-FR" dirty="0"/>
              <a:t> 2018;36(</a:t>
            </a:r>
            <a:r>
              <a:rPr lang="fr-FR" dirty="0" err="1"/>
              <a:t>suppl</a:t>
            </a:r>
            <a:r>
              <a:rPr lang="fr-FR" dirty="0"/>
              <a:t>):</a:t>
            </a:r>
            <a:r>
              <a:rPr lang="fr-FR" dirty="0" err="1"/>
              <a:t>abstr</a:t>
            </a:r>
            <a:r>
              <a:rPr lang="fr-FR" dirty="0"/>
              <a:t> 3502</a:t>
            </a:r>
          </a:p>
        </p:txBody>
      </p:sp>
      <p:sp>
        <p:nvSpPr>
          <p:cNvPr id="7" name="TextBox 6"/>
          <p:cNvSpPr txBox="1"/>
          <p:nvPr/>
        </p:nvSpPr>
        <p:spPr>
          <a:xfrm>
            <a:off x="1327868" y="1556792"/>
            <a:ext cx="648826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Arial"/>
              </a:rPr>
              <a:t>Local recurrence</a:t>
            </a:r>
          </a:p>
        </p:txBody>
      </p:sp>
      <p:graphicFrame>
        <p:nvGraphicFramePr>
          <p:cNvPr id="12" name="Table 11">
            <a:extLst>
              <a:ext uri="{FF2B5EF4-FFF2-40B4-BE49-F238E27FC236}">
                <a16:creationId xmlns:a16="http://schemas.microsoft.com/office/drawing/2014/main" xmlns="" id="{56062C08-447D-4640-9BB4-6BB54493A450}"/>
              </a:ext>
            </a:extLst>
          </p:cNvPr>
          <p:cNvGraphicFramePr>
            <a:graphicFrameLocks noGrp="1"/>
          </p:cNvGraphicFramePr>
          <p:nvPr>
            <p:extLst/>
          </p:nvPr>
        </p:nvGraphicFramePr>
        <p:xfrm>
          <a:off x="4182327" y="2060848"/>
          <a:ext cx="4109173" cy="1569720"/>
        </p:xfrm>
        <a:graphic>
          <a:graphicData uri="http://schemas.openxmlformats.org/drawingml/2006/table">
            <a:tbl>
              <a:tblPr firstRow="1" bandRow="1">
                <a:tableStyleId>{2D5ABB26-0587-4C30-8999-92F81FD0307C}</a:tableStyleId>
              </a:tblPr>
              <a:tblGrid>
                <a:gridCol w="1299337">
                  <a:extLst>
                    <a:ext uri="{9D8B030D-6E8A-4147-A177-3AD203B41FA5}">
                      <a16:colId xmlns:a16="http://schemas.microsoft.com/office/drawing/2014/main" xmlns="" val="20000"/>
                    </a:ext>
                  </a:extLst>
                </a:gridCol>
                <a:gridCol w="1215669">
                  <a:extLst>
                    <a:ext uri="{9D8B030D-6E8A-4147-A177-3AD203B41FA5}">
                      <a16:colId xmlns:a16="http://schemas.microsoft.com/office/drawing/2014/main" xmlns="" val="20001"/>
                    </a:ext>
                  </a:extLst>
                </a:gridCol>
                <a:gridCol w="1594167">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3-year local recurrence, %</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HR </a:t>
                      </a:r>
                      <a:r>
                        <a:rPr lang="en-US" sz="1200" b="1" dirty="0" smtClean="0">
                          <a:solidFill>
                            <a:schemeClr val="tx1"/>
                          </a:solidFill>
                          <a:latin typeface="+mj-lt"/>
                        </a:rPr>
                        <a:t>(95%CI)</a:t>
                      </a:r>
                      <a:endParaRPr lang="en-US" sz="1200" b="1" dirty="0">
                        <a:solidFill>
                          <a:schemeClr val="tx1"/>
                        </a:solidFill>
                        <a:latin typeface="+mj-l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mFOLFOX6-RT</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kern="1200" dirty="0">
                          <a:solidFill>
                            <a:schemeClr val="tx1"/>
                          </a:solidFill>
                          <a:latin typeface="+mj-lt"/>
                          <a:ea typeface="+mn-ea"/>
                          <a:cs typeface="+mn-cs"/>
                        </a:rPr>
                        <a:t>8.0</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kern="1200" dirty="0">
                          <a:solidFill>
                            <a:schemeClr val="tx1"/>
                          </a:solidFill>
                          <a:latin typeface="+mj-lt"/>
                          <a:ea typeface="+mn-ea"/>
                          <a:cs typeface="+mn-cs"/>
                        </a:rPr>
                        <a:t>0.825 (0.377, 1.809)</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mFOLFOX6</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8.7</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kern="1200" dirty="0">
                          <a:solidFill>
                            <a:schemeClr val="tx1"/>
                          </a:solidFill>
                          <a:latin typeface="+mj-lt"/>
                          <a:ea typeface="+mn-ea"/>
                          <a:cs typeface="+mn-cs"/>
                        </a:rPr>
                        <a:t>0.800 (0.365, 1.753)</a:t>
                      </a:r>
                    </a:p>
                  </a:txBody>
                  <a:tcPr anchor="ctr">
                    <a:no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5FU-RT</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10.3</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kern="1200" dirty="0">
                          <a:solidFill>
                            <a:schemeClr val="tx1"/>
                          </a:solidFill>
                          <a:latin typeface="+mj-lt"/>
                          <a:ea typeface="+mn-ea"/>
                          <a:cs typeface="+mn-cs"/>
                        </a:rPr>
                        <a:t>Ref</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13" name="TextBox 12">
            <a:extLst>
              <a:ext uri="{FF2B5EF4-FFF2-40B4-BE49-F238E27FC236}">
                <a16:creationId xmlns:a16="http://schemas.microsoft.com/office/drawing/2014/main" xmlns="" id="{E5789EE4-726D-40B5-8DE9-5FFD52921FC2}"/>
              </a:ext>
            </a:extLst>
          </p:cNvPr>
          <p:cNvSpPr txBox="1"/>
          <p:nvPr/>
        </p:nvSpPr>
        <p:spPr>
          <a:xfrm>
            <a:off x="887307" y="2370923"/>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0.20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 name="TextBox 13">
            <a:extLst>
              <a:ext uri="{FF2B5EF4-FFF2-40B4-BE49-F238E27FC236}">
                <a16:creationId xmlns:a16="http://schemas.microsoft.com/office/drawing/2014/main" xmlns="" id="{C6EFCC85-6CF0-4117-84F9-1CA13A3041D1}"/>
              </a:ext>
            </a:extLst>
          </p:cNvPr>
          <p:cNvSpPr txBox="1"/>
          <p:nvPr/>
        </p:nvSpPr>
        <p:spPr>
          <a:xfrm>
            <a:off x="887307" y="3104227"/>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0.15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TextBox 14">
            <a:extLst>
              <a:ext uri="{FF2B5EF4-FFF2-40B4-BE49-F238E27FC236}">
                <a16:creationId xmlns:a16="http://schemas.microsoft.com/office/drawing/2014/main" xmlns="" id="{B660D75C-98D6-4ACB-92AB-D03CCB333020}"/>
              </a:ext>
            </a:extLst>
          </p:cNvPr>
          <p:cNvSpPr txBox="1"/>
          <p:nvPr/>
        </p:nvSpPr>
        <p:spPr>
          <a:xfrm>
            <a:off x="887307" y="3837531"/>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0.10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TextBox 15">
            <a:extLst>
              <a:ext uri="{FF2B5EF4-FFF2-40B4-BE49-F238E27FC236}">
                <a16:creationId xmlns:a16="http://schemas.microsoft.com/office/drawing/2014/main" xmlns="" id="{38D32903-135F-4C35-923F-614804392D28}"/>
              </a:ext>
            </a:extLst>
          </p:cNvPr>
          <p:cNvSpPr txBox="1"/>
          <p:nvPr/>
        </p:nvSpPr>
        <p:spPr>
          <a:xfrm>
            <a:off x="887307" y="4570835"/>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0.05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TextBox 22">
            <a:extLst>
              <a:ext uri="{FF2B5EF4-FFF2-40B4-BE49-F238E27FC236}">
                <a16:creationId xmlns:a16="http://schemas.microsoft.com/office/drawing/2014/main" xmlns="" id="{79A10F67-7B55-442C-A37F-D034ED27D682}"/>
              </a:ext>
            </a:extLst>
          </p:cNvPr>
          <p:cNvSpPr txBox="1"/>
          <p:nvPr/>
        </p:nvSpPr>
        <p:spPr>
          <a:xfrm>
            <a:off x="887307" y="5304139"/>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Freeform: Shape 23">
            <a:extLst>
              <a:ext uri="{FF2B5EF4-FFF2-40B4-BE49-F238E27FC236}">
                <a16:creationId xmlns:a16="http://schemas.microsoft.com/office/drawing/2014/main" xmlns="" id="{8700D8CD-9168-4F65-9735-43AF24B6D084}"/>
              </a:ext>
            </a:extLst>
          </p:cNvPr>
          <p:cNvSpPr/>
          <p:nvPr/>
        </p:nvSpPr>
        <p:spPr>
          <a:xfrm>
            <a:off x="1496637" y="2525816"/>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25" name="Straight Connector 24">
            <a:extLst>
              <a:ext uri="{FF2B5EF4-FFF2-40B4-BE49-F238E27FC236}">
                <a16:creationId xmlns:a16="http://schemas.microsoft.com/office/drawing/2014/main" xmlns="" id="{BBDB210B-B585-421C-8A67-E0C8B76DC6D6}"/>
              </a:ext>
            </a:extLst>
          </p:cNvPr>
          <p:cNvCxnSpPr/>
          <p:nvPr/>
        </p:nvCxnSpPr>
        <p:spPr>
          <a:xfrm>
            <a:off x="1388308" y="25248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a16="http://schemas.microsoft.com/office/drawing/2014/main" xmlns="" id="{609EB8AB-434E-4F34-B567-F81D052F8FBF}"/>
              </a:ext>
            </a:extLst>
          </p:cNvPr>
          <p:cNvCxnSpPr/>
          <p:nvPr/>
        </p:nvCxnSpPr>
        <p:spPr>
          <a:xfrm>
            <a:off x="1388308" y="32577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a16="http://schemas.microsoft.com/office/drawing/2014/main" xmlns="" id="{61C8353F-8208-4122-8575-9028BE97F52F}"/>
              </a:ext>
            </a:extLst>
          </p:cNvPr>
          <p:cNvCxnSpPr/>
          <p:nvPr/>
        </p:nvCxnSpPr>
        <p:spPr>
          <a:xfrm>
            <a:off x="1388308" y="399065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xmlns="" id="{96246F09-F030-48D4-9770-7BF2EEBB541A}"/>
              </a:ext>
            </a:extLst>
          </p:cNvPr>
          <p:cNvCxnSpPr/>
          <p:nvPr/>
        </p:nvCxnSpPr>
        <p:spPr>
          <a:xfrm>
            <a:off x="1388308" y="472358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xmlns="" id="{64B74073-E4E0-4935-9028-DEC94C9246F7}"/>
              </a:ext>
            </a:extLst>
          </p:cNvPr>
          <p:cNvCxnSpPr/>
          <p:nvPr/>
        </p:nvCxnSpPr>
        <p:spPr>
          <a:xfrm>
            <a:off x="1388308" y="54565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xmlns="" id="{44E0E1EC-6A81-4A20-952D-934FCD27FE4C}"/>
              </a:ext>
            </a:extLst>
          </p:cNvPr>
          <p:cNvCxnSpPr>
            <a:cxnSpLocks/>
          </p:cNvCxnSpPr>
          <p:nvPr/>
        </p:nvCxnSpPr>
        <p:spPr>
          <a:xfrm rot="5400000">
            <a:off x="145163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7" name="TextBox 36">
            <a:extLst>
              <a:ext uri="{FF2B5EF4-FFF2-40B4-BE49-F238E27FC236}">
                <a16:creationId xmlns:a16="http://schemas.microsoft.com/office/drawing/2014/main" xmlns="" id="{845EBC5D-452F-4AD5-9801-4518ECC3197D}"/>
              </a:ext>
            </a:extLst>
          </p:cNvPr>
          <p:cNvSpPr txBox="1"/>
          <p:nvPr/>
        </p:nvSpPr>
        <p:spPr>
          <a:xfrm>
            <a:off x="1343358" y="5552843"/>
            <a:ext cx="30655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8" name="Straight Connector 37">
            <a:extLst>
              <a:ext uri="{FF2B5EF4-FFF2-40B4-BE49-F238E27FC236}">
                <a16:creationId xmlns:a16="http://schemas.microsoft.com/office/drawing/2014/main" xmlns="" id="{630E4EE4-F1C0-4941-A3C5-940DF098BE71}"/>
              </a:ext>
            </a:extLst>
          </p:cNvPr>
          <p:cNvCxnSpPr>
            <a:cxnSpLocks/>
          </p:cNvCxnSpPr>
          <p:nvPr/>
        </p:nvCxnSpPr>
        <p:spPr>
          <a:xfrm rot="5400000">
            <a:off x="280752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xmlns="" id="{E61D4165-2E0A-488C-85A9-25A65DFE6C64}"/>
              </a:ext>
            </a:extLst>
          </p:cNvPr>
          <p:cNvSpPr txBox="1"/>
          <p:nvPr/>
        </p:nvSpPr>
        <p:spPr>
          <a:xfrm>
            <a:off x="2612119" y="5552843"/>
            <a:ext cx="482824"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0" name="Straight Connector 39">
            <a:extLst>
              <a:ext uri="{FF2B5EF4-FFF2-40B4-BE49-F238E27FC236}">
                <a16:creationId xmlns:a16="http://schemas.microsoft.com/office/drawing/2014/main" xmlns="" id="{C1CAAB0E-5675-4CC6-B12D-E90A1F9FA7C2}"/>
              </a:ext>
            </a:extLst>
          </p:cNvPr>
          <p:cNvCxnSpPr>
            <a:cxnSpLocks/>
          </p:cNvCxnSpPr>
          <p:nvPr/>
        </p:nvCxnSpPr>
        <p:spPr>
          <a:xfrm rot="5400000">
            <a:off x="416341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a16="http://schemas.microsoft.com/office/drawing/2014/main" xmlns="" id="{8923213B-B017-483C-80A5-DE6367226FF4}"/>
              </a:ext>
            </a:extLst>
          </p:cNvPr>
          <p:cNvSpPr txBox="1"/>
          <p:nvPr/>
        </p:nvSpPr>
        <p:spPr>
          <a:xfrm>
            <a:off x="3916730"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2" name="Straight Connector 41">
            <a:extLst>
              <a:ext uri="{FF2B5EF4-FFF2-40B4-BE49-F238E27FC236}">
                <a16:creationId xmlns:a16="http://schemas.microsoft.com/office/drawing/2014/main" xmlns="" id="{3FDB463C-02A0-4B01-83DB-5AB31463EFB1}"/>
              </a:ext>
            </a:extLst>
          </p:cNvPr>
          <p:cNvCxnSpPr>
            <a:cxnSpLocks/>
          </p:cNvCxnSpPr>
          <p:nvPr/>
        </p:nvCxnSpPr>
        <p:spPr>
          <a:xfrm rot="5400000">
            <a:off x="551930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a16="http://schemas.microsoft.com/office/drawing/2014/main" xmlns="" id="{327AC2CE-A604-4B3E-A2C2-C69C5C59F6FC}"/>
              </a:ext>
            </a:extLst>
          </p:cNvPr>
          <p:cNvSpPr txBox="1"/>
          <p:nvPr/>
        </p:nvSpPr>
        <p:spPr>
          <a:xfrm>
            <a:off x="5272183"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4" name="Straight Connector 43">
            <a:extLst>
              <a:ext uri="{FF2B5EF4-FFF2-40B4-BE49-F238E27FC236}">
                <a16:creationId xmlns:a16="http://schemas.microsoft.com/office/drawing/2014/main" xmlns="" id="{6D878589-24C2-4832-B38B-B31C6C8E7C64}"/>
              </a:ext>
            </a:extLst>
          </p:cNvPr>
          <p:cNvCxnSpPr>
            <a:cxnSpLocks/>
          </p:cNvCxnSpPr>
          <p:nvPr/>
        </p:nvCxnSpPr>
        <p:spPr>
          <a:xfrm rot="5400000">
            <a:off x="687519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xmlns="" id="{57CB6C4C-6350-42AE-9363-19FBED7B8797}"/>
              </a:ext>
            </a:extLst>
          </p:cNvPr>
          <p:cNvSpPr txBox="1"/>
          <p:nvPr/>
        </p:nvSpPr>
        <p:spPr>
          <a:xfrm>
            <a:off x="6627838"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50" name="Straight Connector 49">
            <a:extLst>
              <a:ext uri="{FF2B5EF4-FFF2-40B4-BE49-F238E27FC236}">
                <a16:creationId xmlns:a16="http://schemas.microsoft.com/office/drawing/2014/main" xmlns="" id="{B0AAA66E-2DFF-42D7-9136-72694FC20FAA}"/>
              </a:ext>
            </a:extLst>
          </p:cNvPr>
          <p:cNvCxnSpPr>
            <a:cxnSpLocks/>
          </p:cNvCxnSpPr>
          <p:nvPr/>
        </p:nvCxnSpPr>
        <p:spPr>
          <a:xfrm rot="5400000">
            <a:off x="823108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a:extLst>
              <a:ext uri="{FF2B5EF4-FFF2-40B4-BE49-F238E27FC236}">
                <a16:creationId xmlns:a16="http://schemas.microsoft.com/office/drawing/2014/main" xmlns="" id="{BC4FA3A8-8959-4378-8C09-1B0599463826}"/>
              </a:ext>
            </a:extLst>
          </p:cNvPr>
          <p:cNvSpPr txBox="1"/>
          <p:nvPr/>
        </p:nvSpPr>
        <p:spPr>
          <a:xfrm>
            <a:off x="7984982"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2" name="TextBox 51">
            <a:extLst>
              <a:ext uri="{FF2B5EF4-FFF2-40B4-BE49-F238E27FC236}">
                <a16:creationId xmlns:a16="http://schemas.microsoft.com/office/drawing/2014/main" xmlns="" id="{F18F9B48-8BE8-4FF9-ABD9-A0909A33CF97}"/>
              </a:ext>
            </a:extLst>
          </p:cNvPr>
          <p:cNvSpPr txBox="1"/>
          <p:nvPr/>
        </p:nvSpPr>
        <p:spPr>
          <a:xfrm>
            <a:off x="3799475" y="5949280"/>
            <a:ext cx="2173993"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Days from </a:t>
            </a: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randomisation</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6" name="TextBox 65">
            <a:extLst>
              <a:ext uri="{FF2B5EF4-FFF2-40B4-BE49-F238E27FC236}">
                <a16:creationId xmlns:a16="http://schemas.microsoft.com/office/drawing/2014/main" xmlns="" id="{CB9E60FF-CE73-44EB-A15C-411F6167C88E}"/>
              </a:ext>
            </a:extLst>
          </p:cNvPr>
          <p:cNvSpPr txBox="1"/>
          <p:nvPr/>
        </p:nvSpPr>
        <p:spPr>
          <a:xfrm>
            <a:off x="2050873" y="2420888"/>
            <a:ext cx="144456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mFOLFOX6-RT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400" b="0" i="0" u="none" strike="noStrike" kern="0" cap="none" spc="0" normalizeH="0" baseline="0" noProof="0" dirty="0">
                <a:ln>
                  <a:noFill/>
                </a:ln>
                <a:solidFill>
                  <a:srgbClr val="4D4D4D"/>
                </a:solidFill>
                <a:effectLst/>
                <a:uLnTx/>
                <a:uFillTx/>
                <a:latin typeface="Arial"/>
                <a:ea typeface="SimSun" pitchFamily="2" charset="-122"/>
                <a:cs typeface="Arial"/>
              </a:rPr>
              <a:t>mFOLFOX6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400" b="0" i="0" u="none" strike="noStrike" kern="0" cap="none" spc="0" normalizeH="0" baseline="0" noProof="0" dirty="0">
                <a:ln>
                  <a:noFill/>
                </a:ln>
                <a:solidFill>
                  <a:srgbClr val="4D4D4D"/>
                </a:solidFill>
                <a:effectLst/>
                <a:uLnTx/>
                <a:uFillTx/>
                <a:latin typeface="Arial"/>
                <a:ea typeface="SimSun" pitchFamily="2" charset="-122"/>
                <a:cs typeface="Arial"/>
              </a:rPr>
              <a:t>5FU-RT</a:t>
            </a:r>
          </a:p>
        </p:txBody>
      </p:sp>
      <p:cxnSp>
        <p:nvCxnSpPr>
          <p:cNvPr id="67" name="Straight Connector 66">
            <a:extLst>
              <a:ext uri="{FF2B5EF4-FFF2-40B4-BE49-F238E27FC236}">
                <a16:creationId xmlns:a16="http://schemas.microsoft.com/office/drawing/2014/main" xmlns="" id="{8D25500F-9179-4A9B-81B5-ADCBC9A9F2DA}"/>
              </a:ext>
            </a:extLst>
          </p:cNvPr>
          <p:cNvCxnSpPr/>
          <p:nvPr/>
        </p:nvCxnSpPr>
        <p:spPr>
          <a:xfrm rot="10800000" flipH="1">
            <a:off x="1843087" y="2790815"/>
            <a:ext cx="207786" cy="0"/>
          </a:xfrm>
          <a:prstGeom prst="line">
            <a:avLst/>
          </a:prstGeom>
          <a:noFill/>
          <a:ln w="26035" cap="flat">
            <a:solidFill>
              <a:schemeClr val="accent4"/>
            </a:solidFill>
            <a:prstDash val="solid"/>
            <a:miter/>
          </a:ln>
        </p:spPr>
      </p:cxnSp>
      <p:cxnSp>
        <p:nvCxnSpPr>
          <p:cNvPr id="68" name="Straight Connector 67">
            <a:extLst>
              <a:ext uri="{FF2B5EF4-FFF2-40B4-BE49-F238E27FC236}">
                <a16:creationId xmlns:a16="http://schemas.microsoft.com/office/drawing/2014/main" xmlns="" id="{5473D812-AB37-423E-9BCA-263CD3CC44BB}"/>
              </a:ext>
            </a:extLst>
          </p:cNvPr>
          <p:cNvCxnSpPr/>
          <p:nvPr/>
        </p:nvCxnSpPr>
        <p:spPr>
          <a:xfrm rot="10800000" flipH="1">
            <a:off x="1843087" y="2601744"/>
            <a:ext cx="207786" cy="0"/>
          </a:xfrm>
          <a:prstGeom prst="line">
            <a:avLst/>
          </a:prstGeom>
          <a:noFill/>
          <a:ln w="26035" cap="flat">
            <a:solidFill>
              <a:schemeClr val="accent3"/>
            </a:solidFill>
            <a:prstDash val="solid"/>
            <a:miter/>
          </a:ln>
        </p:spPr>
      </p:cxnSp>
      <p:sp>
        <p:nvSpPr>
          <p:cNvPr id="70" name="TextBox 69">
            <a:extLst>
              <a:ext uri="{FF2B5EF4-FFF2-40B4-BE49-F238E27FC236}">
                <a16:creationId xmlns:a16="http://schemas.microsoft.com/office/drawing/2014/main" xmlns="" id="{23286094-3BDB-448E-A1E6-47B992B06520}"/>
              </a:ext>
            </a:extLst>
          </p:cNvPr>
          <p:cNvSpPr txBox="1"/>
          <p:nvPr/>
        </p:nvSpPr>
        <p:spPr>
          <a:xfrm rot="16200000">
            <a:off x="-123062" y="3837531"/>
            <a:ext cx="1707519"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Probability of event</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71" name="Straight Connector 70">
            <a:extLst>
              <a:ext uri="{FF2B5EF4-FFF2-40B4-BE49-F238E27FC236}">
                <a16:creationId xmlns:a16="http://schemas.microsoft.com/office/drawing/2014/main" xmlns="" id="{056976DB-B2CB-4C30-AD27-741774D18AC8}"/>
              </a:ext>
            </a:extLst>
          </p:cNvPr>
          <p:cNvCxnSpPr/>
          <p:nvPr/>
        </p:nvCxnSpPr>
        <p:spPr>
          <a:xfrm rot="10800000" flipH="1">
            <a:off x="1843087" y="2994015"/>
            <a:ext cx="207786" cy="0"/>
          </a:xfrm>
          <a:prstGeom prst="line">
            <a:avLst/>
          </a:prstGeom>
          <a:noFill/>
          <a:ln w="26035" cap="flat">
            <a:solidFill>
              <a:schemeClr val="accent2"/>
            </a:solidFill>
            <a:prstDash val="solid"/>
            <a:miter/>
          </a:ln>
        </p:spPr>
      </p:cxnSp>
      <p:sp>
        <p:nvSpPr>
          <p:cNvPr id="72" name="TextBox 71">
            <a:extLst>
              <a:ext uri="{FF2B5EF4-FFF2-40B4-BE49-F238E27FC236}">
                <a16:creationId xmlns:a16="http://schemas.microsoft.com/office/drawing/2014/main" xmlns="" id="{72B36AA4-E898-45F4-8B9E-8E043E1A182E}"/>
              </a:ext>
            </a:extLst>
          </p:cNvPr>
          <p:cNvSpPr txBox="1"/>
          <p:nvPr/>
        </p:nvSpPr>
        <p:spPr>
          <a:xfrm>
            <a:off x="6803401" y="5013176"/>
            <a:ext cx="158088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Log-rank </a:t>
            </a:r>
            <a:r>
              <a:rPr kumimoji="0" lang="en-US" sz="1400" b="0" i="0" u="none" strike="noStrike" kern="1200" cap="none" spc="0" normalizeH="0" baseline="0" noProof="0" dirty="0">
                <a:ln>
                  <a:noFill/>
                </a:ln>
                <a:solidFill>
                  <a:srgbClr val="4D4D4D"/>
                </a:solidFill>
                <a:effectLst/>
                <a:uLnTx/>
                <a:uFillTx/>
                <a:latin typeface="Arial"/>
                <a:ea typeface="+mn-ea"/>
                <a:cs typeface="Arial"/>
              </a:rPr>
              <a:t>p=0.832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5" name="Freeform: Shape 74">
            <a:extLst>
              <a:ext uri="{FF2B5EF4-FFF2-40B4-BE49-F238E27FC236}">
                <a16:creationId xmlns:a16="http://schemas.microsoft.com/office/drawing/2014/main" xmlns="" id="{C215FC8D-500A-46C2-86A9-A22F9648A0C1}"/>
              </a:ext>
            </a:extLst>
          </p:cNvPr>
          <p:cNvSpPr/>
          <p:nvPr/>
        </p:nvSpPr>
        <p:spPr>
          <a:xfrm>
            <a:off x="1507178" y="4137356"/>
            <a:ext cx="6689989" cy="1323697"/>
          </a:xfrm>
          <a:custGeom>
            <a:avLst/>
            <a:gdLst>
              <a:gd name="connsiteX0" fmla="*/ 7144 w 7496175"/>
              <a:gd name="connsiteY0" fmla="*/ 1489234 h 1495425"/>
              <a:gd name="connsiteX1" fmla="*/ 382429 w 7496175"/>
              <a:gd name="connsiteY1" fmla="*/ 1489234 h 1495425"/>
              <a:gd name="connsiteX2" fmla="*/ 382429 w 7496175"/>
              <a:gd name="connsiteY2" fmla="*/ 1370171 h 1495425"/>
              <a:gd name="connsiteX3" fmla="*/ 539591 w 7496175"/>
              <a:gd name="connsiteY3" fmla="*/ 1370171 h 1495425"/>
              <a:gd name="connsiteX4" fmla="*/ 539591 w 7496175"/>
              <a:gd name="connsiteY4" fmla="*/ 1246346 h 1495425"/>
              <a:gd name="connsiteX5" fmla="*/ 586264 w 7496175"/>
              <a:gd name="connsiteY5" fmla="*/ 1246346 h 1495425"/>
              <a:gd name="connsiteX6" fmla="*/ 586264 w 7496175"/>
              <a:gd name="connsiteY6" fmla="*/ 1131094 h 1495425"/>
              <a:gd name="connsiteX7" fmla="*/ 768191 w 7496175"/>
              <a:gd name="connsiteY7" fmla="*/ 1131094 h 1495425"/>
              <a:gd name="connsiteX8" fmla="*/ 768191 w 7496175"/>
              <a:gd name="connsiteY8" fmla="*/ 898684 h 1495425"/>
              <a:gd name="connsiteX9" fmla="*/ 948214 w 7496175"/>
              <a:gd name="connsiteY9" fmla="*/ 898684 h 1495425"/>
              <a:gd name="connsiteX10" fmla="*/ 948214 w 7496175"/>
              <a:gd name="connsiteY10" fmla="*/ 778669 h 1495425"/>
              <a:gd name="connsiteX11" fmla="*/ 1435894 w 7496175"/>
              <a:gd name="connsiteY11" fmla="*/ 778669 h 1495425"/>
              <a:gd name="connsiteX12" fmla="*/ 1435894 w 7496175"/>
              <a:gd name="connsiteY12" fmla="*/ 659606 h 1495425"/>
              <a:gd name="connsiteX13" fmla="*/ 1668304 w 7496175"/>
              <a:gd name="connsiteY13" fmla="*/ 659606 h 1495425"/>
              <a:gd name="connsiteX14" fmla="*/ 1668304 w 7496175"/>
              <a:gd name="connsiteY14" fmla="*/ 535781 h 1495425"/>
              <a:gd name="connsiteX15" fmla="*/ 2405539 w 7496175"/>
              <a:gd name="connsiteY15" fmla="*/ 535781 h 1495425"/>
              <a:gd name="connsiteX16" fmla="*/ 2405539 w 7496175"/>
              <a:gd name="connsiteY16" fmla="*/ 417671 h 1495425"/>
              <a:gd name="connsiteX17" fmla="*/ 2605564 w 7496175"/>
              <a:gd name="connsiteY17" fmla="*/ 417671 h 1495425"/>
              <a:gd name="connsiteX18" fmla="*/ 2605564 w 7496175"/>
              <a:gd name="connsiteY18" fmla="*/ 296704 h 1495425"/>
              <a:gd name="connsiteX19" fmla="*/ 3146584 w 7496175"/>
              <a:gd name="connsiteY19" fmla="*/ 296704 h 1495425"/>
              <a:gd name="connsiteX20" fmla="*/ 3146584 w 7496175"/>
              <a:gd name="connsiteY20" fmla="*/ 159544 h 1495425"/>
              <a:gd name="connsiteX21" fmla="*/ 3404711 w 7496175"/>
              <a:gd name="connsiteY21" fmla="*/ 159544 h 1495425"/>
              <a:gd name="connsiteX22" fmla="*/ 3404711 w 7496175"/>
              <a:gd name="connsiteY22" fmla="*/ 7144 h 1495425"/>
              <a:gd name="connsiteX23" fmla="*/ 7496651 w 7496175"/>
              <a:gd name="connsiteY23" fmla="*/ 7144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6175" h="1495425">
                <a:moveTo>
                  <a:pt x="7144" y="1489234"/>
                </a:moveTo>
                <a:lnTo>
                  <a:pt x="382429" y="1489234"/>
                </a:lnTo>
                <a:lnTo>
                  <a:pt x="382429" y="1370171"/>
                </a:lnTo>
                <a:lnTo>
                  <a:pt x="539591" y="1370171"/>
                </a:lnTo>
                <a:lnTo>
                  <a:pt x="539591" y="1246346"/>
                </a:lnTo>
                <a:lnTo>
                  <a:pt x="586264" y="1246346"/>
                </a:lnTo>
                <a:lnTo>
                  <a:pt x="586264" y="1131094"/>
                </a:lnTo>
                <a:lnTo>
                  <a:pt x="768191" y="1131094"/>
                </a:lnTo>
                <a:lnTo>
                  <a:pt x="768191" y="898684"/>
                </a:lnTo>
                <a:lnTo>
                  <a:pt x="948214" y="898684"/>
                </a:lnTo>
                <a:lnTo>
                  <a:pt x="948214" y="778669"/>
                </a:lnTo>
                <a:lnTo>
                  <a:pt x="1435894" y="778669"/>
                </a:lnTo>
                <a:lnTo>
                  <a:pt x="1435894" y="659606"/>
                </a:lnTo>
                <a:lnTo>
                  <a:pt x="1668304" y="659606"/>
                </a:lnTo>
                <a:lnTo>
                  <a:pt x="1668304" y="535781"/>
                </a:lnTo>
                <a:lnTo>
                  <a:pt x="2405539" y="535781"/>
                </a:lnTo>
                <a:lnTo>
                  <a:pt x="2405539" y="417671"/>
                </a:lnTo>
                <a:lnTo>
                  <a:pt x="2605564" y="417671"/>
                </a:lnTo>
                <a:lnTo>
                  <a:pt x="2605564" y="296704"/>
                </a:lnTo>
                <a:lnTo>
                  <a:pt x="3146584" y="296704"/>
                </a:lnTo>
                <a:lnTo>
                  <a:pt x="3146584" y="159544"/>
                </a:lnTo>
                <a:lnTo>
                  <a:pt x="3404711" y="159544"/>
                </a:lnTo>
                <a:lnTo>
                  <a:pt x="3404711" y="7144"/>
                </a:lnTo>
                <a:lnTo>
                  <a:pt x="7496651" y="7144"/>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Freeform: Shape 75">
            <a:extLst>
              <a:ext uri="{FF2B5EF4-FFF2-40B4-BE49-F238E27FC236}">
                <a16:creationId xmlns:a16="http://schemas.microsoft.com/office/drawing/2014/main" xmlns="" id="{3C8FBE82-5B82-4576-9968-36BA70A48964}"/>
              </a:ext>
            </a:extLst>
          </p:cNvPr>
          <p:cNvSpPr/>
          <p:nvPr/>
        </p:nvSpPr>
        <p:spPr>
          <a:xfrm>
            <a:off x="1507179" y="3943350"/>
            <a:ext cx="6753489" cy="1511802"/>
          </a:xfrm>
          <a:custGeom>
            <a:avLst/>
            <a:gdLst>
              <a:gd name="connsiteX0" fmla="*/ 7144 w 7600950"/>
              <a:gd name="connsiteY0" fmla="*/ 1714976 h 1714500"/>
              <a:gd name="connsiteX1" fmla="*/ 90011 w 7600950"/>
              <a:gd name="connsiteY1" fmla="*/ 1714976 h 1714500"/>
              <a:gd name="connsiteX2" fmla="*/ 90011 w 7600950"/>
              <a:gd name="connsiteY2" fmla="*/ 1579721 h 1714500"/>
              <a:gd name="connsiteX3" fmla="*/ 144304 w 7600950"/>
              <a:gd name="connsiteY3" fmla="*/ 1579721 h 1714500"/>
              <a:gd name="connsiteX4" fmla="*/ 144304 w 7600950"/>
              <a:gd name="connsiteY4" fmla="*/ 1447324 h 1714500"/>
              <a:gd name="connsiteX5" fmla="*/ 193834 w 7600950"/>
              <a:gd name="connsiteY5" fmla="*/ 1447324 h 1714500"/>
              <a:gd name="connsiteX6" fmla="*/ 193834 w 7600950"/>
              <a:gd name="connsiteY6" fmla="*/ 1332071 h 1714500"/>
              <a:gd name="connsiteX7" fmla="*/ 591026 w 7600950"/>
              <a:gd name="connsiteY7" fmla="*/ 1332071 h 1714500"/>
              <a:gd name="connsiteX8" fmla="*/ 591026 w 7600950"/>
              <a:gd name="connsiteY8" fmla="*/ 1204436 h 1714500"/>
              <a:gd name="connsiteX9" fmla="*/ 763429 w 7600950"/>
              <a:gd name="connsiteY9" fmla="*/ 1204436 h 1714500"/>
              <a:gd name="connsiteX10" fmla="*/ 763429 w 7600950"/>
              <a:gd name="connsiteY10" fmla="*/ 948214 h 1714500"/>
              <a:gd name="connsiteX11" fmla="*/ 797719 w 7600950"/>
              <a:gd name="connsiteY11" fmla="*/ 948214 h 1714500"/>
              <a:gd name="connsiteX12" fmla="*/ 797719 w 7600950"/>
              <a:gd name="connsiteY12" fmla="*/ 815816 h 1714500"/>
              <a:gd name="connsiteX13" fmla="*/ 1069181 w 7600950"/>
              <a:gd name="connsiteY13" fmla="*/ 815816 h 1714500"/>
              <a:gd name="connsiteX14" fmla="*/ 1069181 w 7600950"/>
              <a:gd name="connsiteY14" fmla="*/ 695801 h 1714500"/>
              <a:gd name="connsiteX15" fmla="*/ 1093946 w 7600950"/>
              <a:gd name="connsiteY15" fmla="*/ 695801 h 1714500"/>
              <a:gd name="connsiteX16" fmla="*/ 1093946 w 7600950"/>
              <a:gd name="connsiteY16" fmla="*/ 686276 h 1714500"/>
              <a:gd name="connsiteX17" fmla="*/ 1110139 w 7600950"/>
              <a:gd name="connsiteY17" fmla="*/ 686276 h 1714500"/>
              <a:gd name="connsiteX18" fmla="*/ 1110139 w 7600950"/>
              <a:gd name="connsiteY18" fmla="*/ 565309 h 1714500"/>
              <a:gd name="connsiteX19" fmla="*/ 1556861 w 7600950"/>
              <a:gd name="connsiteY19" fmla="*/ 565309 h 1714500"/>
              <a:gd name="connsiteX20" fmla="*/ 1556861 w 7600950"/>
              <a:gd name="connsiteY20" fmla="*/ 428149 h 1714500"/>
              <a:gd name="connsiteX21" fmla="*/ 2294096 w 7600950"/>
              <a:gd name="connsiteY21" fmla="*/ 428149 h 1714500"/>
              <a:gd name="connsiteX22" fmla="*/ 2294096 w 7600950"/>
              <a:gd name="connsiteY22" fmla="*/ 300514 h 1714500"/>
              <a:gd name="connsiteX23" fmla="*/ 2700814 w 7600950"/>
              <a:gd name="connsiteY23" fmla="*/ 300514 h 1714500"/>
              <a:gd name="connsiteX24" fmla="*/ 2700814 w 7600950"/>
              <a:gd name="connsiteY24" fmla="*/ 166211 h 1714500"/>
              <a:gd name="connsiteX25" fmla="*/ 3005614 w 7600950"/>
              <a:gd name="connsiteY25" fmla="*/ 166211 h 1714500"/>
              <a:gd name="connsiteX26" fmla="*/ 3005614 w 7600950"/>
              <a:gd name="connsiteY26" fmla="*/ 7144 h 1714500"/>
              <a:gd name="connsiteX27" fmla="*/ 7601426 w 7600950"/>
              <a:gd name="connsiteY27" fmla="*/ 7144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00950" h="1714500">
                <a:moveTo>
                  <a:pt x="7144" y="1714976"/>
                </a:moveTo>
                <a:lnTo>
                  <a:pt x="90011" y="1714976"/>
                </a:lnTo>
                <a:lnTo>
                  <a:pt x="90011" y="1579721"/>
                </a:lnTo>
                <a:lnTo>
                  <a:pt x="144304" y="1579721"/>
                </a:lnTo>
                <a:lnTo>
                  <a:pt x="144304" y="1447324"/>
                </a:lnTo>
                <a:lnTo>
                  <a:pt x="193834" y="1447324"/>
                </a:lnTo>
                <a:lnTo>
                  <a:pt x="193834" y="1332071"/>
                </a:lnTo>
                <a:lnTo>
                  <a:pt x="591026" y="1332071"/>
                </a:lnTo>
                <a:lnTo>
                  <a:pt x="591026" y="1204436"/>
                </a:lnTo>
                <a:lnTo>
                  <a:pt x="763429" y="1204436"/>
                </a:lnTo>
                <a:lnTo>
                  <a:pt x="763429" y="948214"/>
                </a:lnTo>
                <a:lnTo>
                  <a:pt x="797719" y="948214"/>
                </a:lnTo>
                <a:lnTo>
                  <a:pt x="797719" y="815816"/>
                </a:lnTo>
                <a:lnTo>
                  <a:pt x="1069181" y="815816"/>
                </a:lnTo>
                <a:lnTo>
                  <a:pt x="1069181" y="695801"/>
                </a:lnTo>
                <a:lnTo>
                  <a:pt x="1093946" y="695801"/>
                </a:lnTo>
                <a:lnTo>
                  <a:pt x="1093946" y="686276"/>
                </a:lnTo>
                <a:lnTo>
                  <a:pt x="1110139" y="686276"/>
                </a:lnTo>
                <a:lnTo>
                  <a:pt x="1110139" y="565309"/>
                </a:lnTo>
                <a:lnTo>
                  <a:pt x="1556861" y="565309"/>
                </a:lnTo>
                <a:lnTo>
                  <a:pt x="1556861" y="428149"/>
                </a:lnTo>
                <a:lnTo>
                  <a:pt x="2294096" y="428149"/>
                </a:lnTo>
                <a:lnTo>
                  <a:pt x="2294096" y="300514"/>
                </a:lnTo>
                <a:lnTo>
                  <a:pt x="2700814" y="300514"/>
                </a:lnTo>
                <a:lnTo>
                  <a:pt x="2700814" y="166211"/>
                </a:lnTo>
                <a:lnTo>
                  <a:pt x="3005614" y="166211"/>
                </a:lnTo>
                <a:lnTo>
                  <a:pt x="3005614" y="7144"/>
                </a:lnTo>
                <a:lnTo>
                  <a:pt x="7601426" y="7144"/>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Freeform: Shape 73">
            <a:extLst>
              <a:ext uri="{FF2B5EF4-FFF2-40B4-BE49-F238E27FC236}">
                <a16:creationId xmlns:a16="http://schemas.microsoft.com/office/drawing/2014/main" xmlns="" id="{9F53E724-959F-44D6-BE6E-02ECDA880BDA}"/>
              </a:ext>
            </a:extLst>
          </p:cNvPr>
          <p:cNvSpPr/>
          <p:nvPr/>
        </p:nvSpPr>
        <p:spPr>
          <a:xfrm>
            <a:off x="1513527" y="4179935"/>
            <a:ext cx="6748118" cy="1275638"/>
          </a:xfrm>
          <a:custGeom>
            <a:avLst/>
            <a:gdLst>
              <a:gd name="connsiteX0" fmla="*/ 7539514 w 7543800"/>
              <a:gd name="connsiteY0" fmla="*/ 7144 h 1447800"/>
              <a:gd name="connsiteX1" fmla="*/ 3212306 w 7543800"/>
              <a:gd name="connsiteY1" fmla="*/ 7144 h 1447800"/>
              <a:gd name="connsiteX2" fmla="*/ 3212306 w 7543800"/>
              <a:gd name="connsiteY2" fmla="*/ 146209 h 1447800"/>
              <a:gd name="connsiteX3" fmla="*/ 2749391 w 7543800"/>
              <a:gd name="connsiteY3" fmla="*/ 146209 h 1447800"/>
              <a:gd name="connsiteX4" fmla="*/ 2749391 w 7543800"/>
              <a:gd name="connsiteY4" fmla="*/ 278606 h 1447800"/>
              <a:gd name="connsiteX5" fmla="*/ 2457926 w 7543800"/>
              <a:gd name="connsiteY5" fmla="*/ 278606 h 1447800"/>
              <a:gd name="connsiteX6" fmla="*/ 2457926 w 7543800"/>
              <a:gd name="connsiteY6" fmla="*/ 391001 h 1447800"/>
              <a:gd name="connsiteX7" fmla="*/ 2421731 w 7543800"/>
              <a:gd name="connsiteY7" fmla="*/ 391001 h 1447800"/>
              <a:gd name="connsiteX8" fmla="*/ 2421731 w 7543800"/>
              <a:gd name="connsiteY8" fmla="*/ 520541 h 1447800"/>
              <a:gd name="connsiteX9" fmla="*/ 2316004 w 7543800"/>
              <a:gd name="connsiteY9" fmla="*/ 520541 h 1447800"/>
              <a:gd name="connsiteX10" fmla="*/ 2316004 w 7543800"/>
              <a:gd name="connsiteY10" fmla="*/ 635794 h 1447800"/>
              <a:gd name="connsiteX11" fmla="*/ 2061686 w 7543800"/>
              <a:gd name="connsiteY11" fmla="*/ 635794 h 1447800"/>
              <a:gd name="connsiteX12" fmla="*/ 2061686 w 7543800"/>
              <a:gd name="connsiteY12" fmla="*/ 753904 h 1447800"/>
              <a:gd name="connsiteX13" fmla="*/ 1811179 w 7543800"/>
              <a:gd name="connsiteY13" fmla="*/ 753904 h 1447800"/>
              <a:gd name="connsiteX14" fmla="*/ 1811179 w 7543800"/>
              <a:gd name="connsiteY14" fmla="*/ 871061 h 1447800"/>
              <a:gd name="connsiteX15" fmla="*/ 1186339 w 7543800"/>
              <a:gd name="connsiteY15" fmla="*/ 871061 h 1447800"/>
              <a:gd name="connsiteX16" fmla="*/ 1186339 w 7543800"/>
              <a:gd name="connsiteY16" fmla="*/ 1103471 h 1447800"/>
              <a:gd name="connsiteX17" fmla="*/ 933926 w 7543800"/>
              <a:gd name="connsiteY17" fmla="*/ 1103471 h 1447800"/>
              <a:gd name="connsiteX18" fmla="*/ 933926 w 7543800"/>
              <a:gd name="connsiteY18" fmla="*/ 1218724 h 1447800"/>
              <a:gd name="connsiteX19" fmla="*/ 838676 w 7543800"/>
              <a:gd name="connsiteY19" fmla="*/ 1218724 h 1447800"/>
              <a:gd name="connsiteX20" fmla="*/ 838676 w 7543800"/>
              <a:gd name="connsiteY20" fmla="*/ 1331119 h 1447800"/>
              <a:gd name="connsiteX21" fmla="*/ 472916 w 7543800"/>
              <a:gd name="connsiteY21" fmla="*/ 1331119 h 1447800"/>
              <a:gd name="connsiteX22" fmla="*/ 472916 w 7543800"/>
              <a:gd name="connsiteY22" fmla="*/ 1448276 h 1447800"/>
              <a:gd name="connsiteX23" fmla="*/ 7144 w 7543800"/>
              <a:gd name="connsiteY23" fmla="*/ 1448276 h 1447800"/>
              <a:gd name="connsiteX0" fmla="*/ 7594905 w 7594905"/>
              <a:gd name="connsiteY0" fmla="*/ 1793 h 1441131"/>
              <a:gd name="connsiteX1" fmla="*/ 3205163 w 7594905"/>
              <a:gd name="connsiteY1" fmla="*/ 0 h 1441131"/>
              <a:gd name="connsiteX2" fmla="*/ 3205163 w 7594905"/>
              <a:gd name="connsiteY2" fmla="*/ 139065 h 1441131"/>
              <a:gd name="connsiteX3" fmla="*/ 2742248 w 7594905"/>
              <a:gd name="connsiteY3" fmla="*/ 139065 h 1441131"/>
              <a:gd name="connsiteX4" fmla="*/ 2742248 w 7594905"/>
              <a:gd name="connsiteY4" fmla="*/ 271462 h 1441131"/>
              <a:gd name="connsiteX5" fmla="*/ 2450783 w 7594905"/>
              <a:gd name="connsiteY5" fmla="*/ 271462 h 1441131"/>
              <a:gd name="connsiteX6" fmla="*/ 2450783 w 7594905"/>
              <a:gd name="connsiteY6" fmla="*/ 383857 h 1441131"/>
              <a:gd name="connsiteX7" fmla="*/ 2414588 w 7594905"/>
              <a:gd name="connsiteY7" fmla="*/ 383857 h 1441131"/>
              <a:gd name="connsiteX8" fmla="*/ 2414588 w 7594905"/>
              <a:gd name="connsiteY8" fmla="*/ 513397 h 1441131"/>
              <a:gd name="connsiteX9" fmla="*/ 2308861 w 7594905"/>
              <a:gd name="connsiteY9" fmla="*/ 513397 h 1441131"/>
              <a:gd name="connsiteX10" fmla="*/ 2308861 w 7594905"/>
              <a:gd name="connsiteY10" fmla="*/ 628650 h 1441131"/>
              <a:gd name="connsiteX11" fmla="*/ 2054543 w 7594905"/>
              <a:gd name="connsiteY11" fmla="*/ 628650 h 1441131"/>
              <a:gd name="connsiteX12" fmla="*/ 2054543 w 7594905"/>
              <a:gd name="connsiteY12" fmla="*/ 746760 h 1441131"/>
              <a:gd name="connsiteX13" fmla="*/ 1804036 w 7594905"/>
              <a:gd name="connsiteY13" fmla="*/ 746760 h 1441131"/>
              <a:gd name="connsiteX14" fmla="*/ 1804036 w 7594905"/>
              <a:gd name="connsiteY14" fmla="*/ 863917 h 1441131"/>
              <a:gd name="connsiteX15" fmla="*/ 1179196 w 7594905"/>
              <a:gd name="connsiteY15" fmla="*/ 863917 h 1441131"/>
              <a:gd name="connsiteX16" fmla="*/ 1179196 w 7594905"/>
              <a:gd name="connsiteY16" fmla="*/ 1096327 h 1441131"/>
              <a:gd name="connsiteX17" fmla="*/ 926783 w 7594905"/>
              <a:gd name="connsiteY17" fmla="*/ 1096327 h 1441131"/>
              <a:gd name="connsiteX18" fmla="*/ 926783 w 7594905"/>
              <a:gd name="connsiteY18" fmla="*/ 1211580 h 1441131"/>
              <a:gd name="connsiteX19" fmla="*/ 831533 w 7594905"/>
              <a:gd name="connsiteY19" fmla="*/ 1211580 h 1441131"/>
              <a:gd name="connsiteX20" fmla="*/ 831533 w 7594905"/>
              <a:gd name="connsiteY20" fmla="*/ 1323975 h 1441131"/>
              <a:gd name="connsiteX21" fmla="*/ 465773 w 7594905"/>
              <a:gd name="connsiteY21" fmla="*/ 1323975 h 1441131"/>
              <a:gd name="connsiteX22" fmla="*/ 465773 w 7594905"/>
              <a:gd name="connsiteY22" fmla="*/ 1441132 h 1441131"/>
              <a:gd name="connsiteX23" fmla="*/ 1 w 7594905"/>
              <a:gd name="connsiteY23" fmla="*/ 1441132 h 144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4905" h="1441131">
                <a:moveTo>
                  <a:pt x="7594905" y="1793"/>
                </a:moveTo>
                <a:lnTo>
                  <a:pt x="3205163" y="0"/>
                </a:lnTo>
                <a:lnTo>
                  <a:pt x="3205163" y="139065"/>
                </a:lnTo>
                <a:lnTo>
                  <a:pt x="2742248" y="139065"/>
                </a:lnTo>
                <a:lnTo>
                  <a:pt x="2742248" y="271462"/>
                </a:lnTo>
                <a:lnTo>
                  <a:pt x="2450783" y="271462"/>
                </a:lnTo>
                <a:lnTo>
                  <a:pt x="2450783" y="383857"/>
                </a:lnTo>
                <a:lnTo>
                  <a:pt x="2414588" y="383857"/>
                </a:lnTo>
                <a:lnTo>
                  <a:pt x="2414588" y="513397"/>
                </a:lnTo>
                <a:lnTo>
                  <a:pt x="2308861" y="513397"/>
                </a:lnTo>
                <a:lnTo>
                  <a:pt x="2308861" y="628650"/>
                </a:lnTo>
                <a:lnTo>
                  <a:pt x="2054543" y="628650"/>
                </a:lnTo>
                <a:lnTo>
                  <a:pt x="2054543" y="746760"/>
                </a:lnTo>
                <a:lnTo>
                  <a:pt x="1804036" y="746760"/>
                </a:lnTo>
                <a:lnTo>
                  <a:pt x="1804036" y="863917"/>
                </a:lnTo>
                <a:lnTo>
                  <a:pt x="1179196" y="863917"/>
                </a:lnTo>
                <a:lnTo>
                  <a:pt x="1179196" y="1096327"/>
                </a:lnTo>
                <a:lnTo>
                  <a:pt x="926783" y="1096327"/>
                </a:lnTo>
                <a:lnTo>
                  <a:pt x="926783" y="1211580"/>
                </a:lnTo>
                <a:lnTo>
                  <a:pt x="831533" y="1211580"/>
                </a:lnTo>
                <a:lnTo>
                  <a:pt x="831533" y="1323975"/>
                </a:lnTo>
                <a:lnTo>
                  <a:pt x="465773" y="1323975"/>
                </a:lnTo>
                <a:lnTo>
                  <a:pt x="465773" y="1441132"/>
                </a:lnTo>
                <a:lnTo>
                  <a:pt x="1" y="1441132"/>
                </a:lnTo>
              </a:path>
            </a:pathLst>
          </a:custGeom>
          <a:noFill/>
          <a:ln w="2603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7570117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3502: Modified FOLFOX6 with or without radiation in neoadjuvant treatment of locally advanced rectal cancer: Final results of the Chinese FOWARC </a:t>
            </a:r>
            <a:r>
              <a:rPr lang="en-GB" dirty="0" err="1"/>
              <a:t>multicenter</a:t>
            </a:r>
            <a:r>
              <a:rPr lang="en-GB" dirty="0"/>
              <a:t> randomized trial – Deng Y, et al</a:t>
            </a:r>
          </a:p>
        </p:txBody>
      </p:sp>
      <p:sp>
        <p:nvSpPr>
          <p:cNvPr id="3" name="Content Placeholder 2"/>
          <p:cNvSpPr>
            <a:spLocks noGrp="1"/>
          </p:cNvSpPr>
          <p:nvPr>
            <p:ph idx="1"/>
          </p:nvPr>
        </p:nvSpPr>
        <p:spPr/>
        <p:txBody>
          <a:bodyPr/>
          <a:lstStyle/>
          <a:p>
            <a:pPr marL="0" indent="0">
              <a:buNone/>
            </a:pPr>
            <a:r>
              <a:rPr lang="en-GB" b="1" dirty="0"/>
              <a:t>Key results (cont.)</a:t>
            </a:r>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fr-FR" dirty="0"/>
              <a:t>Deng Y, et al. J Clin </a:t>
            </a:r>
            <a:r>
              <a:rPr lang="fr-FR" dirty="0" err="1"/>
              <a:t>Oncol</a:t>
            </a:r>
            <a:r>
              <a:rPr lang="fr-FR" dirty="0"/>
              <a:t> 2018;36(</a:t>
            </a:r>
            <a:r>
              <a:rPr lang="fr-FR" dirty="0" err="1"/>
              <a:t>suppl</a:t>
            </a:r>
            <a:r>
              <a:rPr lang="fr-FR" dirty="0"/>
              <a:t>):</a:t>
            </a:r>
            <a:r>
              <a:rPr lang="fr-FR" dirty="0" err="1"/>
              <a:t>abstr</a:t>
            </a:r>
            <a:r>
              <a:rPr lang="fr-FR" dirty="0"/>
              <a:t> 3502</a:t>
            </a:r>
          </a:p>
        </p:txBody>
      </p:sp>
      <p:sp>
        <p:nvSpPr>
          <p:cNvPr id="9" name="TextBox 8">
            <a:extLst>
              <a:ext uri="{FF2B5EF4-FFF2-40B4-BE49-F238E27FC236}">
                <a16:creationId xmlns:a16="http://schemas.microsoft.com/office/drawing/2014/main" xmlns="" id="{AECF4409-BD0A-44C5-B3CF-7E01AD4AB68D}"/>
              </a:ext>
            </a:extLst>
          </p:cNvPr>
          <p:cNvSpPr txBox="1"/>
          <p:nvPr/>
        </p:nvSpPr>
        <p:spPr>
          <a:xfrm>
            <a:off x="1327868" y="1556792"/>
            <a:ext cx="648826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Arial"/>
              </a:rPr>
              <a:t>DFS</a:t>
            </a:r>
          </a:p>
        </p:txBody>
      </p:sp>
      <p:graphicFrame>
        <p:nvGraphicFramePr>
          <p:cNvPr id="10" name="Table 9">
            <a:extLst>
              <a:ext uri="{FF2B5EF4-FFF2-40B4-BE49-F238E27FC236}">
                <a16:creationId xmlns:a16="http://schemas.microsoft.com/office/drawing/2014/main" xmlns="" id="{C3A04B22-511F-4BA8-9AA5-4CFD9EA29CC2}"/>
              </a:ext>
            </a:extLst>
          </p:cNvPr>
          <p:cNvGraphicFramePr>
            <a:graphicFrameLocks noGrp="1"/>
          </p:cNvGraphicFramePr>
          <p:nvPr>
            <p:extLst/>
          </p:nvPr>
        </p:nvGraphicFramePr>
        <p:xfrm>
          <a:off x="4182327" y="3789040"/>
          <a:ext cx="4109173" cy="1483360"/>
        </p:xfrm>
        <a:graphic>
          <a:graphicData uri="http://schemas.openxmlformats.org/drawingml/2006/table">
            <a:tbl>
              <a:tblPr firstRow="1" bandRow="1">
                <a:tableStyleId>{2D5ABB26-0587-4C30-8999-92F81FD0307C}</a:tableStyleId>
              </a:tblPr>
              <a:tblGrid>
                <a:gridCol w="1299337">
                  <a:extLst>
                    <a:ext uri="{9D8B030D-6E8A-4147-A177-3AD203B41FA5}">
                      <a16:colId xmlns:a16="http://schemas.microsoft.com/office/drawing/2014/main" xmlns="" val="20000"/>
                    </a:ext>
                  </a:extLst>
                </a:gridCol>
                <a:gridCol w="1215669">
                  <a:extLst>
                    <a:ext uri="{9D8B030D-6E8A-4147-A177-3AD203B41FA5}">
                      <a16:colId xmlns:a16="http://schemas.microsoft.com/office/drawing/2014/main" xmlns="" val="20001"/>
                    </a:ext>
                  </a:extLst>
                </a:gridCol>
                <a:gridCol w="1594167">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3-year DFS, %</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HR </a:t>
                      </a:r>
                      <a:r>
                        <a:rPr lang="en-US" sz="1200" b="1" dirty="0" smtClean="0">
                          <a:solidFill>
                            <a:schemeClr val="tx1"/>
                          </a:solidFill>
                          <a:latin typeface="+mj-lt"/>
                        </a:rPr>
                        <a:t>(95%CI)</a:t>
                      </a:r>
                      <a:endParaRPr lang="en-US" sz="1200" b="1" dirty="0">
                        <a:solidFill>
                          <a:schemeClr val="tx1"/>
                        </a:solidFill>
                        <a:latin typeface="+mj-l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mFOLFOX6-RT</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kern="1200" dirty="0">
                          <a:solidFill>
                            <a:schemeClr val="tx1"/>
                          </a:solidFill>
                          <a:latin typeface="+mj-lt"/>
                          <a:ea typeface="+mn-ea"/>
                          <a:cs typeface="+mn-cs"/>
                        </a:rPr>
                        <a:t>77.1</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0.994 (0.594, 1.499)</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mFOLFOX6</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74.9</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0.968 (0.615, 1.524)</a:t>
                      </a:r>
                    </a:p>
                  </a:txBody>
                  <a:tcPr anchor="ctr">
                    <a:no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5FU-RT</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75.7</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Ref</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11" name="TextBox 10">
            <a:extLst>
              <a:ext uri="{FF2B5EF4-FFF2-40B4-BE49-F238E27FC236}">
                <a16:creationId xmlns:a16="http://schemas.microsoft.com/office/drawing/2014/main" xmlns="" id="{BC764A29-D343-49EA-9CD3-30E80B198CA8}"/>
              </a:ext>
            </a:extLst>
          </p:cNvPr>
          <p:cNvSpPr txBox="1"/>
          <p:nvPr/>
        </p:nvSpPr>
        <p:spPr>
          <a:xfrm>
            <a:off x="986694" y="2370923"/>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2" name="TextBox 11">
            <a:extLst>
              <a:ext uri="{FF2B5EF4-FFF2-40B4-BE49-F238E27FC236}">
                <a16:creationId xmlns:a16="http://schemas.microsoft.com/office/drawing/2014/main" xmlns="" id="{57B5404F-906D-47FB-BACA-7996CAED3771}"/>
              </a:ext>
            </a:extLst>
          </p:cNvPr>
          <p:cNvSpPr txBox="1"/>
          <p:nvPr/>
        </p:nvSpPr>
        <p:spPr>
          <a:xfrm>
            <a:off x="986693" y="2957566"/>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3" name="TextBox 12">
            <a:extLst>
              <a:ext uri="{FF2B5EF4-FFF2-40B4-BE49-F238E27FC236}">
                <a16:creationId xmlns:a16="http://schemas.microsoft.com/office/drawing/2014/main" xmlns="" id="{AE03B5C0-2149-4665-B39E-6B593D54CCFC}"/>
              </a:ext>
            </a:extLst>
          </p:cNvPr>
          <p:cNvSpPr txBox="1"/>
          <p:nvPr/>
        </p:nvSpPr>
        <p:spPr>
          <a:xfrm>
            <a:off x="986693" y="3544209"/>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 name="TextBox 13">
            <a:extLst>
              <a:ext uri="{FF2B5EF4-FFF2-40B4-BE49-F238E27FC236}">
                <a16:creationId xmlns:a16="http://schemas.microsoft.com/office/drawing/2014/main" xmlns="" id="{922DA593-BF69-4E4A-8028-A95861BF2714}"/>
              </a:ext>
            </a:extLst>
          </p:cNvPr>
          <p:cNvSpPr txBox="1"/>
          <p:nvPr/>
        </p:nvSpPr>
        <p:spPr>
          <a:xfrm>
            <a:off x="986693" y="4130852"/>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TextBox 14">
            <a:extLst>
              <a:ext uri="{FF2B5EF4-FFF2-40B4-BE49-F238E27FC236}">
                <a16:creationId xmlns:a16="http://schemas.microsoft.com/office/drawing/2014/main" xmlns="" id="{4B72D790-2F40-4874-BF8C-6C5279787E02}"/>
              </a:ext>
            </a:extLst>
          </p:cNvPr>
          <p:cNvSpPr txBox="1"/>
          <p:nvPr/>
        </p:nvSpPr>
        <p:spPr>
          <a:xfrm>
            <a:off x="986694" y="5304139"/>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Freeform: Shape 15">
            <a:extLst>
              <a:ext uri="{FF2B5EF4-FFF2-40B4-BE49-F238E27FC236}">
                <a16:creationId xmlns:a16="http://schemas.microsoft.com/office/drawing/2014/main" xmlns="" id="{F7328594-F194-4452-A6AF-1DA4A385CDE8}"/>
              </a:ext>
            </a:extLst>
          </p:cNvPr>
          <p:cNvSpPr/>
          <p:nvPr/>
        </p:nvSpPr>
        <p:spPr>
          <a:xfrm>
            <a:off x="1496637" y="2525816"/>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7" name="Straight Connector 16">
            <a:extLst>
              <a:ext uri="{FF2B5EF4-FFF2-40B4-BE49-F238E27FC236}">
                <a16:creationId xmlns:a16="http://schemas.microsoft.com/office/drawing/2014/main" xmlns="" id="{7801215B-40B7-4B98-9536-1667944FBB52}"/>
              </a:ext>
            </a:extLst>
          </p:cNvPr>
          <p:cNvCxnSpPr/>
          <p:nvPr/>
        </p:nvCxnSpPr>
        <p:spPr>
          <a:xfrm>
            <a:off x="1388308" y="25248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xmlns="" id="{399AE6AA-B022-413D-8FA2-F5A570BFA842}"/>
              </a:ext>
            </a:extLst>
          </p:cNvPr>
          <p:cNvCxnSpPr/>
          <p:nvPr/>
        </p:nvCxnSpPr>
        <p:spPr>
          <a:xfrm>
            <a:off x="1388308" y="3111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xmlns="" id="{2C823C48-5C33-47A5-A268-83D5AC94A627}"/>
              </a:ext>
            </a:extLst>
          </p:cNvPr>
          <p:cNvCxnSpPr/>
          <p:nvPr/>
        </p:nvCxnSpPr>
        <p:spPr>
          <a:xfrm>
            <a:off x="1388308" y="369748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xmlns="" id="{02E25C79-FB91-4690-8FE5-558347765AB0}"/>
              </a:ext>
            </a:extLst>
          </p:cNvPr>
          <p:cNvCxnSpPr/>
          <p:nvPr/>
        </p:nvCxnSpPr>
        <p:spPr>
          <a:xfrm>
            <a:off x="1388308" y="428382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xmlns="" id="{51BFC587-B8E7-4C08-984E-42A2206BFB39}"/>
              </a:ext>
            </a:extLst>
          </p:cNvPr>
          <p:cNvCxnSpPr/>
          <p:nvPr/>
        </p:nvCxnSpPr>
        <p:spPr>
          <a:xfrm>
            <a:off x="1388308" y="54565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xmlns="" id="{18746A95-3FCD-46F4-9F8E-CC17FF6A1C97}"/>
              </a:ext>
            </a:extLst>
          </p:cNvPr>
          <p:cNvCxnSpPr>
            <a:cxnSpLocks/>
          </p:cNvCxnSpPr>
          <p:nvPr/>
        </p:nvCxnSpPr>
        <p:spPr>
          <a:xfrm rot="5400000">
            <a:off x="145163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xmlns="" id="{4C56B154-A0E3-4F1E-8E63-FD6D76F331AD}"/>
              </a:ext>
            </a:extLst>
          </p:cNvPr>
          <p:cNvSpPr txBox="1"/>
          <p:nvPr/>
        </p:nvSpPr>
        <p:spPr>
          <a:xfrm>
            <a:off x="1343358" y="5552843"/>
            <a:ext cx="30655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4" name="Straight Connector 23">
            <a:extLst>
              <a:ext uri="{FF2B5EF4-FFF2-40B4-BE49-F238E27FC236}">
                <a16:creationId xmlns:a16="http://schemas.microsoft.com/office/drawing/2014/main" xmlns="" id="{8701C9B0-EA5A-453A-9758-BD235F53F680}"/>
              </a:ext>
            </a:extLst>
          </p:cNvPr>
          <p:cNvCxnSpPr>
            <a:cxnSpLocks/>
          </p:cNvCxnSpPr>
          <p:nvPr/>
        </p:nvCxnSpPr>
        <p:spPr>
          <a:xfrm rot="5400000">
            <a:off x="280752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5" name="TextBox 24">
            <a:extLst>
              <a:ext uri="{FF2B5EF4-FFF2-40B4-BE49-F238E27FC236}">
                <a16:creationId xmlns:a16="http://schemas.microsoft.com/office/drawing/2014/main" xmlns="" id="{8F4B662F-E92B-4E93-B0BE-DC5B62A68CE3}"/>
              </a:ext>
            </a:extLst>
          </p:cNvPr>
          <p:cNvSpPr txBox="1"/>
          <p:nvPr/>
        </p:nvSpPr>
        <p:spPr>
          <a:xfrm>
            <a:off x="2612119" y="5552843"/>
            <a:ext cx="482824"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6" name="Straight Connector 25">
            <a:extLst>
              <a:ext uri="{FF2B5EF4-FFF2-40B4-BE49-F238E27FC236}">
                <a16:creationId xmlns:a16="http://schemas.microsoft.com/office/drawing/2014/main" xmlns="" id="{0C66E430-A439-4F23-A875-6ED9575C262B}"/>
              </a:ext>
            </a:extLst>
          </p:cNvPr>
          <p:cNvCxnSpPr>
            <a:cxnSpLocks/>
          </p:cNvCxnSpPr>
          <p:nvPr/>
        </p:nvCxnSpPr>
        <p:spPr>
          <a:xfrm rot="5400000">
            <a:off x="416341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a:extLst>
              <a:ext uri="{FF2B5EF4-FFF2-40B4-BE49-F238E27FC236}">
                <a16:creationId xmlns:a16="http://schemas.microsoft.com/office/drawing/2014/main" xmlns="" id="{836FADA9-52F5-48A4-9DE5-C16FFB6AA639}"/>
              </a:ext>
            </a:extLst>
          </p:cNvPr>
          <p:cNvSpPr txBox="1"/>
          <p:nvPr/>
        </p:nvSpPr>
        <p:spPr>
          <a:xfrm>
            <a:off x="3916730"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8" name="Straight Connector 27">
            <a:extLst>
              <a:ext uri="{FF2B5EF4-FFF2-40B4-BE49-F238E27FC236}">
                <a16:creationId xmlns:a16="http://schemas.microsoft.com/office/drawing/2014/main" xmlns="" id="{467F30AD-AB10-40BD-A9C6-CE0C4DB22D7E}"/>
              </a:ext>
            </a:extLst>
          </p:cNvPr>
          <p:cNvCxnSpPr>
            <a:cxnSpLocks/>
          </p:cNvCxnSpPr>
          <p:nvPr/>
        </p:nvCxnSpPr>
        <p:spPr>
          <a:xfrm rot="5400000">
            <a:off x="551930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9" name="TextBox 28">
            <a:extLst>
              <a:ext uri="{FF2B5EF4-FFF2-40B4-BE49-F238E27FC236}">
                <a16:creationId xmlns:a16="http://schemas.microsoft.com/office/drawing/2014/main" xmlns="" id="{CAA218DD-D0CF-4576-AD2E-24ABC41547D2}"/>
              </a:ext>
            </a:extLst>
          </p:cNvPr>
          <p:cNvSpPr txBox="1"/>
          <p:nvPr/>
        </p:nvSpPr>
        <p:spPr>
          <a:xfrm>
            <a:off x="5272183"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0" name="Straight Connector 29">
            <a:extLst>
              <a:ext uri="{FF2B5EF4-FFF2-40B4-BE49-F238E27FC236}">
                <a16:creationId xmlns:a16="http://schemas.microsoft.com/office/drawing/2014/main" xmlns="" id="{A119A164-752D-4A3A-AF4C-F0E903C22E3F}"/>
              </a:ext>
            </a:extLst>
          </p:cNvPr>
          <p:cNvCxnSpPr>
            <a:cxnSpLocks/>
          </p:cNvCxnSpPr>
          <p:nvPr/>
        </p:nvCxnSpPr>
        <p:spPr>
          <a:xfrm rot="5400000">
            <a:off x="687519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1" name="TextBox 30">
            <a:extLst>
              <a:ext uri="{FF2B5EF4-FFF2-40B4-BE49-F238E27FC236}">
                <a16:creationId xmlns:a16="http://schemas.microsoft.com/office/drawing/2014/main" xmlns="" id="{D569C0F7-A1A2-422F-B7D7-B2E8A63B38E4}"/>
              </a:ext>
            </a:extLst>
          </p:cNvPr>
          <p:cNvSpPr txBox="1"/>
          <p:nvPr/>
        </p:nvSpPr>
        <p:spPr>
          <a:xfrm>
            <a:off x="6627838"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2" name="Straight Connector 31">
            <a:extLst>
              <a:ext uri="{FF2B5EF4-FFF2-40B4-BE49-F238E27FC236}">
                <a16:creationId xmlns:a16="http://schemas.microsoft.com/office/drawing/2014/main" xmlns="" id="{C4821934-7CE7-4211-B6C9-8B19B47D3E52}"/>
              </a:ext>
            </a:extLst>
          </p:cNvPr>
          <p:cNvCxnSpPr>
            <a:cxnSpLocks/>
          </p:cNvCxnSpPr>
          <p:nvPr/>
        </p:nvCxnSpPr>
        <p:spPr>
          <a:xfrm rot="5400000">
            <a:off x="823108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a16="http://schemas.microsoft.com/office/drawing/2014/main" xmlns="" id="{03846582-EB40-47AE-8576-14DBC8F506DB}"/>
              </a:ext>
            </a:extLst>
          </p:cNvPr>
          <p:cNvSpPr txBox="1"/>
          <p:nvPr/>
        </p:nvSpPr>
        <p:spPr>
          <a:xfrm>
            <a:off x="7984982"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4" name="TextBox 33">
            <a:extLst>
              <a:ext uri="{FF2B5EF4-FFF2-40B4-BE49-F238E27FC236}">
                <a16:creationId xmlns:a16="http://schemas.microsoft.com/office/drawing/2014/main" xmlns="" id="{2BC2ADE8-E136-4FCD-A501-7FB09B8B2AC4}"/>
              </a:ext>
            </a:extLst>
          </p:cNvPr>
          <p:cNvSpPr txBox="1"/>
          <p:nvPr/>
        </p:nvSpPr>
        <p:spPr>
          <a:xfrm>
            <a:off x="3799475" y="5949280"/>
            <a:ext cx="2173993"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Days from randomisation</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5" name="TextBox 34">
            <a:extLst>
              <a:ext uri="{FF2B5EF4-FFF2-40B4-BE49-F238E27FC236}">
                <a16:creationId xmlns:a16="http://schemas.microsoft.com/office/drawing/2014/main" xmlns="" id="{44E1204E-1213-4BBF-830C-A796DF71E914}"/>
              </a:ext>
            </a:extLst>
          </p:cNvPr>
          <p:cNvSpPr txBox="1"/>
          <p:nvPr/>
        </p:nvSpPr>
        <p:spPr>
          <a:xfrm>
            <a:off x="1978865" y="4653136"/>
            <a:ext cx="144456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mFOLFOX6-RT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400" b="0" i="0" u="none" strike="noStrike" kern="0" cap="none" spc="0" normalizeH="0" baseline="0" noProof="0" dirty="0">
                <a:ln>
                  <a:noFill/>
                </a:ln>
                <a:solidFill>
                  <a:srgbClr val="4D4D4D"/>
                </a:solidFill>
                <a:effectLst/>
                <a:uLnTx/>
                <a:uFillTx/>
                <a:latin typeface="Arial"/>
                <a:ea typeface="SimSun" pitchFamily="2" charset="-122"/>
                <a:cs typeface="Arial"/>
              </a:rPr>
              <a:t>mFOLFOX6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400" b="0" i="0" u="none" strike="noStrike" kern="0" cap="none" spc="0" normalizeH="0" baseline="0" noProof="0" dirty="0">
                <a:ln>
                  <a:noFill/>
                </a:ln>
                <a:solidFill>
                  <a:srgbClr val="4D4D4D"/>
                </a:solidFill>
                <a:effectLst/>
                <a:uLnTx/>
                <a:uFillTx/>
                <a:latin typeface="Arial"/>
                <a:ea typeface="SimSun" pitchFamily="2" charset="-122"/>
                <a:cs typeface="Arial"/>
              </a:rPr>
              <a:t>5FU-RT</a:t>
            </a:r>
          </a:p>
        </p:txBody>
      </p:sp>
      <p:cxnSp>
        <p:nvCxnSpPr>
          <p:cNvPr id="36" name="Straight Connector 35">
            <a:extLst>
              <a:ext uri="{FF2B5EF4-FFF2-40B4-BE49-F238E27FC236}">
                <a16:creationId xmlns:a16="http://schemas.microsoft.com/office/drawing/2014/main" xmlns="" id="{4C3A947A-22EC-49F1-B9B9-B66906956EFD}"/>
              </a:ext>
            </a:extLst>
          </p:cNvPr>
          <p:cNvCxnSpPr/>
          <p:nvPr/>
        </p:nvCxnSpPr>
        <p:spPr>
          <a:xfrm rot="10800000" flipH="1">
            <a:off x="1771079" y="5023063"/>
            <a:ext cx="207786" cy="0"/>
          </a:xfrm>
          <a:prstGeom prst="line">
            <a:avLst/>
          </a:prstGeom>
          <a:noFill/>
          <a:ln w="26035" cap="flat">
            <a:solidFill>
              <a:schemeClr val="accent4"/>
            </a:solidFill>
            <a:prstDash val="solid"/>
            <a:miter/>
          </a:ln>
        </p:spPr>
      </p:cxnSp>
      <p:cxnSp>
        <p:nvCxnSpPr>
          <p:cNvPr id="37" name="Straight Connector 36">
            <a:extLst>
              <a:ext uri="{FF2B5EF4-FFF2-40B4-BE49-F238E27FC236}">
                <a16:creationId xmlns:a16="http://schemas.microsoft.com/office/drawing/2014/main" xmlns="" id="{CC649C7D-8DDD-4204-9338-63A1EF53A544}"/>
              </a:ext>
            </a:extLst>
          </p:cNvPr>
          <p:cNvCxnSpPr/>
          <p:nvPr/>
        </p:nvCxnSpPr>
        <p:spPr>
          <a:xfrm rot="10800000" flipH="1">
            <a:off x="1771079" y="4833992"/>
            <a:ext cx="207786" cy="0"/>
          </a:xfrm>
          <a:prstGeom prst="line">
            <a:avLst/>
          </a:prstGeom>
          <a:noFill/>
          <a:ln w="26035" cap="flat">
            <a:solidFill>
              <a:schemeClr val="accent3"/>
            </a:solidFill>
            <a:prstDash val="solid"/>
            <a:miter/>
          </a:ln>
        </p:spPr>
      </p:cxnSp>
      <p:sp>
        <p:nvSpPr>
          <p:cNvPr id="38" name="TextBox 37">
            <a:extLst>
              <a:ext uri="{FF2B5EF4-FFF2-40B4-BE49-F238E27FC236}">
                <a16:creationId xmlns:a16="http://schemas.microsoft.com/office/drawing/2014/main" xmlns="" id="{9C2EE0F8-1F88-4806-AEE7-3B3D364718C5}"/>
              </a:ext>
            </a:extLst>
          </p:cNvPr>
          <p:cNvSpPr txBox="1"/>
          <p:nvPr/>
        </p:nvSpPr>
        <p:spPr>
          <a:xfrm rot="16200000">
            <a:off x="-147908" y="3837531"/>
            <a:ext cx="175721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Probability of event</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9" name="Straight Connector 38">
            <a:extLst>
              <a:ext uri="{FF2B5EF4-FFF2-40B4-BE49-F238E27FC236}">
                <a16:creationId xmlns:a16="http://schemas.microsoft.com/office/drawing/2014/main" xmlns="" id="{88BCF81A-BCC3-4BF8-8402-C9FAA45DBB3B}"/>
              </a:ext>
            </a:extLst>
          </p:cNvPr>
          <p:cNvCxnSpPr/>
          <p:nvPr/>
        </p:nvCxnSpPr>
        <p:spPr>
          <a:xfrm rot="10800000" flipH="1">
            <a:off x="1771079" y="5226263"/>
            <a:ext cx="207786" cy="0"/>
          </a:xfrm>
          <a:prstGeom prst="line">
            <a:avLst/>
          </a:prstGeom>
          <a:noFill/>
          <a:ln w="26035" cap="flat">
            <a:solidFill>
              <a:schemeClr val="accent2"/>
            </a:solidFill>
            <a:prstDash val="solid"/>
            <a:miter/>
          </a:ln>
        </p:spPr>
      </p:cxnSp>
      <p:sp>
        <p:nvSpPr>
          <p:cNvPr id="40" name="TextBox 39">
            <a:extLst>
              <a:ext uri="{FF2B5EF4-FFF2-40B4-BE49-F238E27FC236}">
                <a16:creationId xmlns:a16="http://schemas.microsoft.com/office/drawing/2014/main" xmlns="" id="{128644BB-ECF7-42B4-9423-3F754F33935C}"/>
              </a:ext>
            </a:extLst>
          </p:cNvPr>
          <p:cNvSpPr txBox="1"/>
          <p:nvPr/>
        </p:nvSpPr>
        <p:spPr>
          <a:xfrm>
            <a:off x="6701738" y="2420888"/>
            <a:ext cx="1640193"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Log-rank </a:t>
            </a:r>
            <a:r>
              <a:rPr kumimoji="0" lang="en-US" sz="1400" b="0" i="0" u="none" strike="noStrike" kern="1200" cap="none" spc="0" normalizeH="0" baseline="0" noProof="0" dirty="0">
                <a:ln>
                  <a:noFill/>
                </a:ln>
                <a:solidFill>
                  <a:srgbClr val="4D4D4D"/>
                </a:solidFill>
                <a:effectLst/>
                <a:uLnTx/>
                <a:uFillTx/>
                <a:latin typeface="Arial"/>
                <a:ea typeface="+mn-ea"/>
                <a:cs typeface="Arial"/>
              </a:rPr>
              <a:t>p=0.970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4" name="TextBox 43">
            <a:extLst>
              <a:ext uri="{FF2B5EF4-FFF2-40B4-BE49-F238E27FC236}">
                <a16:creationId xmlns:a16="http://schemas.microsoft.com/office/drawing/2014/main" xmlns="" id="{9650A45B-7B26-4279-A466-A1F875348938}"/>
              </a:ext>
            </a:extLst>
          </p:cNvPr>
          <p:cNvSpPr txBox="1"/>
          <p:nvPr/>
        </p:nvSpPr>
        <p:spPr>
          <a:xfrm>
            <a:off x="986693" y="4717495"/>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5" name="Straight Connector 44">
            <a:extLst>
              <a:ext uri="{FF2B5EF4-FFF2-40B4-BE49-F238E27FC236}">
                <a16:creationId xmlns:a16="http://schemas.microsoft.com/office/drawing/2014/main" xmlns="" id="{433F6794-494C-4E20-B83C-C3E0AB551641}"/>
              </a:ext>
            </a:extLst>
          </p:cNvPr>
          <p:cNvCxnSpPr/>
          <p:nvPr/>
        </p:nvCxnSpPr>
        <p:spPr>
          <a:xfrm>
            <a:off x="1388308" y="487016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Freeform: Shape 46">
            <a:extLst>
              <a:ext uri="{FF2B5EF4-FFF2-40B4-BE49-F238E27FC236}">
                <a16:creationId xmlns:a16="http://schemas.microsoft.com/office/drawing/2014/main" xmlns="" id="{343DC410-14A8-4514-ADE1-DCFC9978A610}"/>
              </a:ext>
            </a:extLst>
          </p:cNvPr>
          <p:cNvSpPr/>
          <p:nvPr/>
        </p:nvSpPr>
        <p:spPr>
          <a:xfrm>
            <a:off x="1493687" y="2495549"/>
            <a:ext cx="6460064" cy="940296"/>
          </a:xfrm>
          <a:custGeom>
            <a:avLst/>
            <a:gdLst>
              <a:gd name="connsiteX0" fmla="*/ 7144 w 7267575"/>
              <a:gd name="connsiteY0" fmla="*/ 7144 h 1057275"/>
              <a:gd name="connsiteX1" fmla="*/ 104299 w 7267575"/>
              <a:gd name="connsiteY1" fmla="*/ 7144 h 1057275"/>
              <a:gd name="connsiteX2" fmla="*/ 104299 w 7267575"/>
              <a:gd name="connsiteY2" fmla="*/ 46196 h 1057275"/>
              <a:gd name="connsiteX3" fmla="*/ 131921 w 7267575"/>
              <a:gd name="connsiteY3" fmla="*/ 46196 h 1057275"/>
              <a:gd name="connsiteX4" fmla="*/ 131921 w 7267575"/>
              <a:gd name="connsiteY4" fmla="*/ 60484 h 1057275"/>
              <a:gd name="connsiteX5" fmla="*/ 170974 w 7267575"/>
              <a:gd name="connsiteY5" fmla="*/ 60484 h 1057275"/>
              <a:gd name="connsiteX6" fmla="*/ 170974 w 7267575"/>
              <a:gd name="connsiteY6" fmla="*/ 71914 h 1057275"/>
              <a:gd name="connsiteX7" fmla="*/ 195739 w 7267575"/>
              <a:gd name="connsiteY7" fmla="*/ 71914 h 1057275"/>
              <a:gd name="connsiteX8" fmla="*/ 195739 w 7267575"/>
              <a:gd name="connsiteY8" fmla="*/ 86201 h 1057275"/>
              <a:gd name="connsiteX9" fmla="*/ 265271 w 7267575"/>
              <a:gd name="connsiteY9" fmla="*/ 86201 h 1057275"/>
              <a:gd name="connsiteX10" fmla="*/ 265271 w 7267575"/>
              <a:gd name="connsiteY10" fmla="*/ 110014 h 1057275"/>
              <a:gd name="connsiteX11" fmla="*/ 320516 w 7267575"/>
              <a:gd name="connsiteY11" fmla="*/ 110014 h 1057275"/>
              <a:gd name="connsiteX12" fmla="*/ 320516 w 7267575"/>
              <a:gd name="connsiteY12" fmla="*/ 160496 h 1057275"/>
              <a:gd name="connsiteX13" fmla="*/ 442436 w 7267575"/>
              <a:gd name="connsiteY13" fmla="*/ 160496 h 1057275"/>
              <a:gd name="connsiteX14" fmla="*/ 442436 w 7267575"/>
              <a:gd name="connsiteY14" fmla="*/ 187166 h 1057275"/>
              <a:gd name="connsiteX15" fmla="*/ 580549 w 7267575"/>
              <a:gd name="connsiteY15" fmla="*/ 187166 h 1057275"/>
              <a:gd name="connsiteX16" fmla="*/ 580549 w 7267575"/>
              <a:gd name="connsiteY16" fmla="*/ 221456 h 1057275"/>
              <a:gd name="connsiteX17" fmla="*/ 776764 w 7267575"/>
              <a:gd name="connsiteY17" fmla="*/ 221456 h 1057275"/>
              <a:gd name="connsiteX18" fmla="*/ 776764 w 7267575"/>
              <a:gd name="connsiteY18" fmla="*/ 272891 h 1057275"/>
              <a:gd name="connsiteX19" fmla="*/ 849154 w 7267575"/>
              <a:gd name="connsiteY19" fmla="*/ 272891 h 1057275"/>
              <a:gd name="connsiteX20" fmla="*/ 849154 w 7267575"/>
              <a:gd name="connsiteY20" fmla="*/ 317659 h 1057275"/>
              <a:gd name="connsiteX21" fmla="*/ 998696 w 7267575"/>
              <a:gd name="connsiteY21" fmla="*/ 317659 h 1057275"/>
              <a:gd name="connsiteX22" fmla="*/ 998696 w 7267575"/>
              <a:gd name="connsiteY22" fmla="*/ 348139 h 1057275"/>
              <a:gd name="connsiteX23" fmla="*/ 1230154 w 7267575"/>
              <a:gd name="connsiteY23" fmla="*/ 348139 h 1057275"/>
              <a:gd name="connsiteX24" fmla="*/ 1230154 w 7267575"/>
              <a:gd name="connsiteY24" fmla="*/ 429101 h 1057275"/>
              <a:gd name="connsiteX25" fmla="*/ 1443514 w 7267575"/>
              <a:gd name="connsiteY25" fmla="*/ 429101 h 1057275"/>
              <a:gd name="connsiteX26" fmla="*/ 1443514 w 7267575"/>
              <a:gd name="connsiteY26" fmla="*/ 457676 h 1057275"/>
              <a:gd name="connsiteX27" fmla="*/ 1581626 w 7267575"/>
              <a:gd name="connsiteY27" fmla="*/ 457676 h 1057275"/>
              <a:gd name="connsiteX28" fmla="*/ 1581626 w 7267575"/>
              <a:gd name="connsiteY28" fmla="*/ 475774 h 1057275"/>
              <a:gd name="connsiteX29" fmla="*/ 1693069 w 7267575"/>
              <a:gd name="connsiteY29" fmla="*/ 475774 h 1057275"/>
              <a:gd name="connsiteX30" fmla="*/ 1693069 w 7267575"/>
              <a:gd name="connsiteY30" fmla="*/ 508159 h 1057275"/>
              <a:gd name="connsiteX31" fmla="*/ 1719739 w 7267575"/>
              <a:gd name="connsiteY31" fmla="*/ 508159 h 1057275"/>
              <a:gd name="connsiteX32" fmla="*/ 1719739 w 7267575"/>
              <a:gd name="connsiteY32" fmla="*/ 524351 h 1057275"/>
              <a:gd name="connsiteX33" fmla="*/ 1953101 w 7267575"/>
              <a:gd name="connsiteY33" fmla="*/ 524351 h 1057275"/>
              <a:gd name="connsiteX34" fmla="*/ 1953101 w 7267575"/>
              <a:gd name="connsiteY34" fmla="*/ 546259 h 1057275"/>
              <a:gd name="connsiteX35" fmla="*/ 2012156 w 7267575"/>
              <a:gd name="connsiteY35" fmla="*/ 546259 h 1057275"/>
              <a:gd name="connsiteX36" fmla="*/ 2012156 w 7267575"/>
              <a:gd name="connsiteY36" fmla="*/ 568166 h 1057275"/>
              <a:gd name="connsiteX37" fmla="*/ 2095976 w 7267575"/>
              <a:gd name="connsiteY37" fmla="*/ 568166 h 1057275"/>
              <a:gd name="connsiteX38" fmla="*/ 2095976 w 7267575"/>
              <a:gd name="connsiteY38" fmla="*/ 606266 h 1057275"/>
              <a:gd name="connsiteX39" fmla="*/ 2224564 w 7267575"/>
              <a:gd name="connsiteY39" fmla="*/ 606266 h 1057275"/>
              <a:gd name="connsiteX40" fmla="*/ 2224564 w 7267575"/>
              <a:gd name="connsiteY40" fmla="*/ 627221 h 1057275"/>
              <a:gd name="connsiteX41" fmla="*/ 2275999 w 7267575"/>
              <a:gd name="connsiteY41" fmla="*/ 627221 h 1057275"/>
              <a:gd name="connsiteX42" fmla="*/ 2275999 w 7267575"/>
              <a:gd name="connsiteY42" fmla="*/ 660559 h 1057275"/>
              <a:gd name="connsiteX43" fmla="*/ 2333149 w 7267575"/>
              <a:gd name="connsiteY43" fmla="*/ 660559 h 1057275"/>
              <a:gd name="connsiteX44" fmla="*/ 2333149 w 7267575"/>
              <a:gd name="connsiteY44" fmla="*/ 681514 h 1057275"/>
              <a:gd name="connsiteX45" fmla="*/ 2491264 w 7267575"/>
              <a:gd name="connsiteY45" fmla="*/ 681514 h 1057275"/>
              <a:gd name="connsiteX46" fmla="*/ 2491264 w 7267575"/>
              <a:gd name="connsiteY46" fmla="*/ 709136 h 1057275"/>
              <a:gd name="connsiteX47" fmla="*/ 2613184 w 7267575"/>
              <a:gd name="connsiteY47" fmla="*/ 709136 h 1057275"/>
              <a:gd name="connsiteX48" fmla="*/ 2613184 w 7267575"/>
              <a:gd name="connsiteY48" fmla="*/ 737711 h 1057275"/>
              <a:gd name="connsiteX49" fmla="*/ 2666524 w 7267575"/>
              <a:gd name="connsiteY49" fmla="*/ 737711 h 1057275"/>
              <a:gd name="connsiteX50" fmla="*/ 2666524 w 7267575"/>
              <a:gd name="connsiteY50" fmla="*/ 757714 h 1057275"/>
              <a:gd name="connsiteX51" fmla="*/ 2997041 w 7267575"/>
              <a:gd name="connsiteY51" fmla="*/ 757714 h 1057275"/>
              <a:gd name="connsiteX52" fmla="*/ 2997041 w 7267575"/>
              <a:gd name="connsiteY52" fmla="*/ 779621 h 1057275"/>
              <a:gd name="connsiteX53" fmla="*/ 3030379 w 7267575"/>
              <a:gd name="connsiteY53" fmla="*/ 779621 h 1057275"/>
              <a:gd name="connsiteX54" fmla="*/ 3030379 w 7267575"/>
              <a:gd name="connsiteY54" fmla="*/ 798671 h 1057275"/>
              <a:gd name="connsiteX55" fmla="*/ 3111341 w 7267575"/>
              <a:gd name="connsiteY55" fmla="*/ 798671 h 1057275"/>
              <a:gd name="connsiteX56" fmla="*/ 3111341 w 7267575"/>
              <a:gd name="connsiteY56" fmla="*/ 822484 h 1057275"/>
              <a:gd name="connsiteX57" fmla="*/ 3381851 w 7267575"/>
              <a:gd name="connsiteY57" fmla="*/ 822484 h 1057275"/>
              <a:gd name="connsiteX58" fmla="*/ 3381851 w 7267575"/>
              <a:gd name="connsiteY58" fmla="*/ 853916 h 1057275"/>
              <a:gd name="connsiteX59" fmla="*/ 4072414 w 7267575"/>
              <a:gd name="connsiteY59" fmla="*/ 853916 h 1057275"/>
              <a:gd name="connsiteX60" fmla="*/ 4072414 w 7267575"/>
              <a:gd name="connsiteY60" fmla="*/ 890111 h 1057275"/>
              <a:gd name="connsiteX61" fmla="*/ 4394359 w 7267575"/>
              <a:gd name="connsiteY61" fmla="*/ 890111 h 1057275"/>
              <a:gd name="connsiteX62" fmla="*/ 4394359 w 7267575"/>
              <a:gd name="connsiteY62" fmla="*/ 949166 h 1057275"/>
              <a:gd name="connsiteX63" fmla="*/ 4754404 w 7267575"/>
              <a:gd name="connsiteY63" fmla="*/ 949166 h 1057275"/>
              <a:gd name="connsiteX64" fmla="*/ 4754404 w 7267575"/>
              <a:gd name="connsiteY64" fmla="*/ 1057751 h 1057275"/>
              <a:gd name="connsiteX65" fmla="*/ 7266146 w 7267575"/>
              <a:gd name="connsiteY65" fmla="*/ 1057751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67575" h="1057275">
                <a:moveTo>
                  <a:pt x="7144" y="7144"/>
                </a:moveTo>
                <a:lnTo>
                  <a:pt x="104299" y="7144"/>
                </a:lnTo>
                <a:lnTo>
                  <a:pt x="104299" y="46196"/>
                </a:lnTo>
                <a:lnTo>
                  <a:pt x="131921" y="46196"/>
                </a:lnTo>
                <a:lnTo>
                  <a:pt x="131921" y="60484"/>
                </a:lnTo>
                <a:lnTo>
                  <a:pt x="170974" y="60484"/>
                </a:lnTo>
                <a:lnTo>
                  <a:pt x="170974" y="71914"/>
                </a:lnTo>
                <a:lnTo>
                  <a:pt x="195739" y="71914"/>
                </a:lnTo>
                <a:lnTo>
                  <a:pt x="195739" y="86201"/>
                </a:lnTo>
                <a:lnTo>
                  <a:pt x="265271" y="86201"/>
                </a:lnTo>
                <a:lnTo>
                  <a:pt x="265271" y="110014"/>
                </a:lnTo>
                <a:lnTo>
                  <a:pt x="320516" y="110014"/>
                </a:lnTo>
                <a:lnTo>
                  <a:pt x="320516" y="160496"/>
                </a:lnTo>
                <a:lnTo>
                  <a:pt x="442436" y="160496"/>
                </a:lnTo>
                <a:lnTo>
                  <a:pt x="442436" y="187166"/>
                </a:lnTo>
                <a:lnTo>
                  <a:pt x="580549" y="187166"/>
                </a:lnTo>
                <a:lnTo>
                  <a:pt x="580549" y="221456"/>
                </a:lnTo>
                <a:lnTo>
                  <a:pt x="776764" y="221456"/>
                </a:lnTo>
                <a:lnTo>
                  <a:pt x="776764" y="272891"/>
                </a:lnTo>
                <a:lnTo>
                  <a:pt x="849154" y="272891"/>
                </a:lnTo>
                <a:lnTo>
                  <a:pt x="849154" y="317659"/>
                </a:lnTo>
                <a:lnTo>
                  <a:pt x="998696" y="317659"/>
                </a:lnTo>
                <a:lnTo>
                  <a:pt x="998696" y="348139"/>
                </a:lnTo>
                <a:lnTo>
                  <a:pt x="1230154" y="348139"/>
                </a:lnTo>
                <a:lnTo>
                  <a:pt x="1230154" y="429101"/>
                </a:lnTo>
                <a:lnTo>
                  <a:pt x="1443514" y="429101"/>
                </a:lnTo>
                <a:lnTo>
                  <a:pt x="1443514" y="457676"/>
                </a:lnTo>
                <a:lnTo>
                  <a:pt x="1581626" y="457676"/>
                </a:lnTo>
                <a:lnTo>
                  <a:pt x="1581626" y="475774"/>
                </a:lnTo>
                <a:lnTo>
                  <a:pt x="1693069" y="475774"/>
                </a:lnTo>
                <a:lnTo>
                  <a:pt x="1693069" y="508159"/>
                </a:lnTo>
                <a:lnTo>
                  <a:pt x="1719739" y="508159"/>
                </a:lnTo>
                <a:lnTo>
                  <a:pt x="1719739" y="524351"/>
                </a:lnTo>
                <a:lnTo>
                  <a:pt x="1953101" y="524351"/>
                </a:lnTo>
                <a:lnTo>
                  <a:pt x="1953101" y="546259"/>
                </a:lnTo>
                <a:lnTo>
                  <a:pt x="2012156" y="546259"/>
                </a:lnTo>
                <a:lnTo>
                  <a:pt x="2012156" y="568166"/>
                </a:lnTo>
                <a:lnTo>
                  <a:pt x="2095976" y="568166"/>
                </a:lnTo>
                <a:lnTo>
                  <a:pt x="2095976" y="606266"/>
                </a:lnTo>
                <a:lnTo>
                  <a:pt x="2224564" y="606266"/>
                </a:lnTo>
                <a:lnTo>
                  <a:pt x="2224564" y="627221"/>
                </a:lnTo>
                <a:lnTo>
                  <a:pt x="2275999" y="627221"/>
                </a:lnTo>
                <a:lnTo>
                  <a:pt x="2275999" y="660559"/>
                </a:lnTo>
                <a:lnTo>
                  <a:pt x="2333149" y="660559"/>
                </a:lnTo>
                <a:lnTo>
                  <a:pt x="2333149" y="681514"/>
                </a:lnTo>
                <a:lnTo>
                  <a:pt x="2491264" y="681514"/>
                </a:lnTo>
                <a:lnTo>
                  <a:pt x="2491264" y="709136"/>
                </a:lnTo>
                <a:lnTo>
                  <a:pt x="2613184" y="709136"/>
                </a:lnTo>
                <a:lnTo>
                  <a:pt x="2613184" y="737711"/>
                </a:lnTo>
                <a:lnTo>
                  <a:pt x="2666524" y="737711"/>
                </a:lnTo>
                <a:lnTo>
                  <a:pt x="2666524" y="757714"/>
                </a:lnTo>
                <a:lnTo>
                  <a:pt x="2997041" y="757714"/>
                </a:lnTo>
                <a:lnTo>
                  <a:pt x="2997041" y="779621"/>
                </a:lnTo>
                <a:lnTo>
                  <a:pt x="3030379" y="779621"/>
                </a:lnTo>
                <a:lnTo>
                  <a:pt x="3030379" y="798671"/>
                </a:lnTo>
                <a:lnTo>
                  <a:pt x="3111341" y="798671"/>
                </a:lnTo>
                <a:lnTo>
                  <a:pt x="3111341" y="822484"/>
                </a:lnTo>
                <a:lnTo>
                  <a:pt x="3381851" y="822484"/>
                </a:lnTo>
                <a:lnTo>
                  <a:pt x="3381851" y="853916"/>
                </a:lnTo>
                <a:lnTo>
                  <a:pt x="4072414" y="853916"/>
                </a:lnTo>
                <a:lnTo>
                  <a:pt x="4072414" y="890111"/>
                </a:lnTo>
                <a:lnTo>
                  <a:pt x="4394359" y="890111"/>
                </a:lnTo>
                <a:lnTo>
                  <a:pt x="4394359" y="949166"/>
                </a:lnTo>
                <a:lnTo>
                  <a:pt x="4754404" y="949166"/>
                </a:lnTo>
                <a:lnTo>
                  <a:pt x="4754404" y="1057751"/>
                </a:lnTo>
                <a:lnTo>
                  <a:pt x="7266146" y="1057751"/>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Freeform: Shape 47">
            <a:extLst>
              <a:ext uri="{FF2B5EF4-FFF2-40B4-BE49-F238E27FC236}">
                <a16:creationId xmlns:a16="http://schemas.microsoft.com/office/drawing/2014/main" xmlns="" id="{0991C5EB-8D66-41EB-B93E-748FA4676ED9}"/>
              </a:ext>
            </a:extLst>
          </p:cNvPr>
          <p:cNvSpPr/>
          <p:nvPr/>
        </p:nvSpPr>
        <p:spPr>
          <a:xfrm>
            <a:off x="1493687" y="2495549"/>
            <a:ext cx="6688664" cy="948767"/>
          </a:xfrm>
          <a:custGeom>
            <a:avLst/>
            <a:gdLst>
              <a:gd name="connsiteX0" fmla="*/ 7144 w 7524750"/>
              <a:gd name="connsiteY0" fmla="*/ 7144 h 1066800"/>
              <a:gd name="connsiteX1" fmla="*/ 150019 w 7524750"/>
              <a:gd name="connsiteY1" fmla="*/ 7144 h 1066800"/>
              <a:gd name="connsiteX2" fmla="*/ 150019 w 7524750"/>
              <a:gd name="connsiteY2" fmla="*/ 31909 h 1066800"/>
              <a:gd name="connsiteX3" fmla="*/ 312896 w 7524750"/>
              <a:gd name="connsiteY3" fmla="*/ 31909 h 1066800"/>
              <a:gd name="connsiteX4" fmla="*/ 312896 w 7524750"/>
              <a:gd name="connsiteY4" fmla="*/ 87154 h 1066800"/>
              <a:gd name="connsiteX5" fmla="*/ 343376 w 7524750"/>
              <a:gd name="connsiteY5" fmla="*/ 87154 h 1066800"/>
              <a:gd name="connsiteX6" fmla="*/ 343376 w 7524750"/>
              <a:gd name="connsiteY6" fmla="*/ 105251 h 1066800"/>
              <a:gd name="connsiteX7" fmla="*/ 401479 w 7524750"/>
              <a:gd name="connsiteY7" fmla="*/ 105251 h 1066800"/>
              <a:gd name="connsiteX8" fmla="*/ 401479 w 7524750"/>
              <a:gd name="connsiteY8" fmla="*/ 125254 h 1066800"/>
              <a:gd name="connsiteX9" fmla="*/ 529114 w 7524750"/>
              <a:gd name="connsiteY9" fmla="*/ 125254 h 1066800"/>
              <a:gd name="connsiteX10" fmla="*/ 529114 w 7524750"/>
              <a:gd name="connsiteY10" fmla="*/ 143351 h 1066800"/>
              <a:gd name="connsiteX11" fmla="*/ 553879 w 7524750"/>
              <a:gd name="connsiteY11" fmla="*/ 143351 h 1066800"/>
              <a:gd name="connsiteX12" fmla="*/ 553879 w 7524750"/>
              <a:gd name="connsiteY12" fmla="*/ 153829 h 1066800"/>
              <a:gd name="connsiteX13" fmla="*/ 582454 w 7524750"/>
              <a:gd name="connsiteY13" fmla="*/ 153829 h 1066800"/>
              <a:gd name="connsiteX14" fmla="*/ 582454 w 7524750"/>
              <a:gd name="connsiteY14" fmla="*/ 176689 h 1066800"/>
              <a:gd name="connsiteX15" fmla="*/ 640556 w 7524750"/>
              <a:gd name="connsiteY15" fmla="*/ 176689 h 1066800"/>
              <a:gd name="connsiteX16" fmla="*/ 640556 w 7524750"/>
              <a:gd name="connsiteY16" fmla="*/ 200501 h 1066800"/>
              <a:gd name="connsiteX17" fmla="*/ 668179 w 7524750"/>
              <a:gd name="connsiteY17" fmla="*/ 200501 h 1066800"/>
              <a:gd name="connsiteX18" fmla="*/ 668179 w 7524750"/>
              <a:gd name="connsiteY18" fmla="*/ 221456 h 1066800"/>
              <a:gd name="connsiteX19" fmla="*/ 750094 w 7524750"/>
              <a:gd name="connsiteY19" fmla="*/ 221456 h 1066800"/>
              <a:gd name="connsiteX20" fmla="*/ 750094 w 7524750"/>
              <a:gd name="connsiteY20" fmla="*/ 252889 h 1066800"/>
              <a:gd name="connsiteX21" fmla="*/ 776764 w 7524750"/>
              <a:gd name="connsiteY21" fmla="*/ 252889 h 1066800"/>
              <a:gd name="connsiteX22" fmla="*/ 776764 w 7524750"/>
              <a:gd name="connsiteY22" fmla="*/ 307181 h 1066800"/>
              <a:gd name="connsiteX23" fmla="*/ 829151 w 7524750"/>
              <a:gd name="connsiteY23" fmla="*/ 307181 h 1066800"/>
              <a:gd name="connsiteX24" fmla="*/ 829151 w 7524750"/>
              <a:gd name="connsiteY24" fmla="*/ 328136 h 1066800"/>
              <a:gd name="connsiteX25" fmla="*/ 950119 w 7524750"/>
              <a:gd name="connsiteY25" fmla="*/ 328136 h 1066800"/>
              <a:gd name="connsiteX26" fmla="*/ 950119 w 7524750"/>
              <a:gd name="connsiteY26" fmla="*/ 363379 h 1066800"/>
              <a:gd name="connsiteX27" fmla="*/ 1071086 w 7524750"/>
              <a:gd name="connsiteY27" fmla="*/ 363379 h 1066800"/>
              <a:gd name="connsiteX28" fmla="*/ 1071086 w 7524750"/>
              <a:gd name="connsiteY28" fmla="*/ 386239 h 1066800"/>
              <a:gd name="connsiteX29" fmla="*/ 1146334 w 7524750"/>
              <a:gd name="connsiteY29" fmla="*/ 386239 h 1066800"/>
              <a:gd name="connsiteX30" fmla="*/ 1146334 w 7524750"/>
              <a:gd name="connsiteY30" fmla="*/ 403384 h 1066800"/>
              <a:gd name="connsiteX31" fmla="*/ 1192054 w 7524750"/>
              <a:gd name="connsiteY31" fmla="*/ 403384 h 1066800"/>
              <a:gd name="connsiteX32" fmla="*/ 1192054 w 7524750"/>
              <a:gd name="connsiteY32" fmla="*/ 418624 h 1066800"/>
              <a:gd name="connsiteX33" fmla="*/ 1279684 w 7524750"/>
              <a:gd name="connsiteY33" fmla="*/ 418624 h 1066800"/>
              <a:gd name="connsiteX34" fmla="*/ 1279684 w 7524750"/>
              <a:gd name="connsiteY34" fmla="*/ 453866 h 1066800"/>
              <a:gd name="connsiteX35" fmla="*/ 1441609 w 7524750"/>
              <a:gd name="connsiteY35" fmla="*/ 453866 h 1066800"/>
              <a:gd name="connsiteX36" fmla="*/ 1441609 w 7524750"/>
              <a:gd name="connsiteY36" fmla="*/ 472916 h 1066800"/>
              <a:gd name="connsiteX37" fmla="*/ 1561624 w 7524750"/>
              <a:gd name="connsiteY37" fmla="*/ 472916 h 1066800"/>
              <a:gd name="connsiteX38" fmla="*/ 1561624 w 7524750"/>
              <a:gd name="connsiteY38" fmla="*/ 501491 h 1066800"/>
              <a:gd name="connsiteX39" fmla="*/ 1612106 w 7524750"/>
              <a:gd name="connsiteY39" fmla="*/ 501491 h 1066800"/>
              <a:gd name="connsiteX40" fmla="*/ 1612106 w 7524750"/>
              <a:gd name="connsiteY40" fmla="*/ 517684 h 1066800"/>
              <a:gd name="connsiteX41" fmla="*/ 1634966 w 7524750"/>
              <a:gd name="connsiteY41" fmla="*/ 517684 h 1066800"/>
              <a:gd name="connsiteX42" fmla="*/ 1634966 w 7524750"/>
              <a:gd name="connsiteY42" fmla="*/ 529114 h 1066800"/>
              <a:gd name="connsiteX43" fmla="*/ 1651159 w 7524750"/>
              <a:gd name="connsiteY43" fmla="*/ 529114 h 1066800"/>
              <a:gd name="connsiteX44" fmla="*/ 1651159 w 7524750"/>
              <a:gd name="connsiteY44" fmla="*/ 542449 h 1066800"/>
              <a:gd name="connsiteX45" fmla="*/ 1668304 w 7524750"/>
              <a:gd name="connsiteY45" fmla="*/ 542449 h 1066800"/>
              <a:gd name="connsiteX46" fmla="*/ 1668304 w 7524750"/>
              <a:gd name="connsiteY46" fmla="*/ 571976 h 1066800"/>
              <a:gd name="connsiteX47" fmla="*/ 1687354 w 7524750"/>
              <a:gd name="connsiteY47" fmla="*/ 571976 h 1066800"/>
              <a:gd name="connsiteX48" fmla="*/ 1687354 w 7524750"/>
              <a:gd name="connsiteY48" fmla="*/ 591979 h 1066800"/>
              <a:gd name="connsiteX49" fmla="*/ 2120741 w 7524750"/>
              <a:gd name="connsiteY49" fmla="*/ 591979 h 1066800"/>
              <a:gd name="connsiteX50" fmla="*/ 2120741 w 7524750"/>
              <a:gd name="connsiteY50" fmla="*/ 621506 h 1066800"/>
              <a:gd name="connsiteX51" fmla="*/ 2209324 w 7524750"/>
              <a:gd name="connsiteY51" fmla="*/ 621506 h 1066800"/>
              <a:gd name="connsiteX52" fmla="*/ 2209324 w 7524750"/>
              <a:gd name="connsiteY52" fmla="*/ 670084 h 1066800"/>
              <a:gd name="connsiteX53" fmla="*/ 2435066 w 7524750"/>
              <a:gd name="connsiteY53" fmla="*/ 670084 h 1066800"/>
              <a:gd name="connsiteX54" fmla="*/ 2435066 w 7524750"/>
              <a:gd name="connsiteY54" fmla="*/ 711994 h 1066800"/>
              <a:gd name="connsiteX55" fmla="*/ 3163729 w 7524750"/>
              <a:gd name="connsiteY55" fmla="*/ 711994 h 1066800"/>
              <a:gd name="connsiteX56" fmla="*/ 3163729 w 7524750"/>
              <a:gd name="connsiteY56" fmla="*/ 767239 h 1066800"/>
              <a:gd name="connsiteX57" fmla="*/ 3356134 w 7524750"/>
              <a:gd name="connsiteY57" fmla="*/ 767239 h 1066800"/>
              <a:gd name="connsiteX58" fmla="*/ 3356134 w 7524750"/>
              <a:gd name="connsiteY58" fmla="*/ 798671 h 1066800"/>
              <a:gd name="connsiteX59" fmla="*/ 3425666 w 7524750"/>
              <a:gd name="connsiteY59" fmla="*/ 798671 h 1066800"/>
              <a:gd name="connsiteX60" fmla="*/ 3425666 w 7524750"/>
              <a:gd name="connsiteY60" fmla="*/ 841534 h 1066800"/>
              <a:gd name="connsiteX61" fmla="*/ 5106829 w 7524750"/>
              <a:gd name="connsiteY61" fmla="*/ 841534 h 1066800"/>
              <a:gd name="connsiteX62" fmla="*/ 5106829 w 7524750"/>
              <a:gd name="connsiteY62" fmla="*/ 944404 h 1066800"/>
              <a:gd name="connsiteX63" fmla="*/ 5443062 w 7524750"/>
              <a:gd name="connsiteY63" fmla="*/ 944404 h 1066800"/>
              <a:gd name="connsiteX64" fmla="*/ 5443062 w 7524750"/>
              <a:gd name="connsiteY64" fmla="*/ 1068229 h 1066800"/>
              <a:gd name="connsiteX65" fmla="*/ 7519512 w 7524750"/>
              <a:gd name="connsiteY65" fmla="*/ 1068229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524750" h="1066800">
                <a:moveTo>
                  <a:pt x="7144" y="7144"/>
                </a:moveTo>
                <a:lnTo>
                  <a:pt x="150019" y="7144"/>
                </a:lnTo>
                <a:lnTo>
                  <a:pt x="150019" y="31909"/>
                </a:lnTo>
                <a:lnTo>
                  <a:pt x="312896" y="31909"/>
                </a:lnTo>
                <a:lnTo>
                  <a:pt x="312896" y="87154"/>
                </a:lnTo>
                <a:lnTo>
                  <a:pt x="343376" y="87154"/>
                </a:lnTo>
                <a:lnTo>
                  <a:pt x="343376" y="105251"/>
                </a:lnTo>
                <a:lnTo>
                  <a:pt x="401479" y="105251"/>
                </a:lnTo>
                <a:lnTo>
                  <a:pt x="401479" y="125254"/>
                </a:lnTo>
                <a:lnTo>
                  <a:pt x="529114" y="125254"/>
                </a:lnTo>
                <a:lnTo>
                  <a:pt x="529114" y="143351"/>
                </a:lnTo>
                <a:lnTo>
                  <a:pt x="553879" y="143351"/>
                </a:lnTo>
                <a:lnTo>
                  <a:pt x="553879" y="153829"/>
                </a:lnTo>
                <a:lnTo>
                  <a:pt x="582454" y="153829"/>
                </a:lnTo>
                <a:lnTo>
                  <a:pt x="582454" y="176689"/>
                </a:lnTo>
                <a:lnTo>
                  <a:pt x="640556" y="176689"/>
                </a:lnTo>
                <a:lnTo>
                  <a:pt x="640556" y="200501"/>
                </a:lnTo>
                <a:lnTo>
                  <a:pt x="668179" y="200501"/>
                </a:lnTo>
                <a:lnTo>
                  <a:pt x="668179" y="221456"/>
                </a:lnTo>
                <a:lnTo>
                  <a:pt x="750094" y="221456"/>
                </a:lnTo>
                <a:lnTo>
                  <a:pt x="750094" y="252889"/>
                </a:lnTo>
                <a:lnTo>
                  <a:pt x="776764" y="252889"/>
                </a:lnTo>
                <a:lnTo>
                  <a:pt x="776764" y="307181"/>
                </a:lnTo>
                <a:lnTo>
                  <a:pt x="829151" y="307181"/>
                </a:lnTo>
                <a:lnTo>
                  <a:pt x="829151" y="328136"/>
                </a:lnTo>
                <a:lnTo>
                  <a:pt x="950119" y="328136"/>
                </a:lnTo>
                <a:lnTo>
                  <a:pt x="950119" y="363379"/>
                </a:lnTo>
                <a:lnTo>
                  <a:pt x="1071086" y="363379"/>
                </a:lnTo>
                <a:lnTo>
                  <a:pt x="1071086" y="386239"/>
                </a:lnTo>
                <a:lnTo>
                  <a:pt x="1146334" y="386239"/>
                </a:lnTo>
                <a:lnTo>
                  <a:pt x="1146334" y="403384"/>
                </a:lnTo>
                <a:lnTo>
                  <a:pt x="1192054" y="403384"/>
                </a:lnTo>
                <a:lnTo>
                  <a:pt x="1192054" y="418624"/>
                </a:lnTo>
                <a:lnTo>
                  <a:pt x="1279684" y="418624"/>
                </a:lnTo>
                <a:lnTo>
                  <a:pt x="1279684" y="453866"/>
                </a:lnTo>
                <a:lnTo>
                  <a:pt x="1441609" y="453866"/>
                </a:lnTo>
                <a:lnTo>
                  <a:pt x="1441609" y="472916"/>
                </a:lnTo>
                <a:lnTo>
                  <a:pt x="1561624" y="472916"/>
                </a:lnTo>
                <a:lnTo>
                  <a:pt x="1561624" y="501491"/>
                </a:lnTo>
                <a:lnTo>
                  <a:pt x="1612106" y="501491"/>
                </a:lnTo>
                <a:lnTo>
                  <a:pt x="1612106" y="517684"/>
                </a:lnTo>
                <a:lnTo>
                  <a:pt x="1634966" y="517684"/>
                </a:lnTo>
                <a:lnTo>
                  <a:pt x="1634966" y="529114"/>
                </a:lnTo>
                <a:lnTo>
                  <a:pt x="1651159" y="529114"/>
                </a:lnTo>
                <a:lnTo>
                  <a:pt x="1651159" y="542449"/>
                </a:lnTo>
                <a:lnTo>
                  <a:pt x="1668304" y="542449"/>
                </a:lnTo>
                <a:lnTo>
                  <a:pt x="1668304" y="571976"/>
                </a:lnTo>
                <a:lnTo>
                  <a:pt x="1687354" y="571976"/>
                </a:lnTo>
                <a:lnTo>
                  <a:pt x="1687354" y="591979"/>
                </a:lnTo>
                <a:lnTo>
                  <a:pt x="2120741" y="591979"/>
                </a:lnTo>
                <a:lnTo>
                  <a:pt x="2120741" y="621506"/>
                </a:lnTo>
                <a:lnTo>
                  <a:pt x="2209324" y="621506"/>
                </a:lnTo>
                <a:lnTo>
                  <a:pt x="2209324" y="670084"/>
                </a:lnTo>
                <a:lnTo>
                  <a:pt x="2435066" y="670084"/>
                </a:lnTo>
                <a:lnTo>
                  <a:pt x="2435066" y="711994"/>
                </a:lnTo>
                <a:lnTo>
                  <a:pt x="3163729" y="711994"/>
                </a:lnTo>
                <a:lnTo>
                  <a:pt x="3163729" y="767239"/>
                </a:lnTo>
                <a:lnTo>
                  <a:pt x="3356134" y="767239"/>
                </a:lnTo>
                <a:lnTo>
                  <a:pt x="3356134" y="798671"/>
                </a:lnTo>
                <a:lnTo>
                  <a:pt x="3425666" y="798671"/>
                </a:lnTo>
                <a:lnTo>
                  <a:pt x="3425666" y="841534"/>
                </a:lnTo>
                <a:lnTo>
                  <a:pt x="5106829" y="841534"/>
                </a:lnTo>
                <a:lnTo>
                  <a:pt x="5106829" y="944404"/>
                </a:lnTo>
                <a:lnTo>
                  <a:pt x="5443062" y="944404"/>
                </a:lnTo>
                <a:lnTo>
                  <a:pt x="5443062" y="1068229"/>
                </a:lnTo>
                <a:lnTo>
                  <a:pt x="7519512" y="106822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Freeform: Shape 48">
            <a:extLst>
              <a:ext uri="{FF2B5EF4-FFF2-40B4-BE49-F238E27FC236}">
                <a16:creationId xmlns:a16="http://schemas.microsoft.com/office/drawing/2014/main" xmlns="" id="{C15C86B7-4229-4797-A3A8-3D499C9620CA}"/>
              </a:ext>
            </a:extLst>
          </p:cNvPr>
          <p:cNvSpPr/>
          <p:nvPr/>
        </p:nvSpPr>
        <p:spPr>
          <a:xfrm>
            <a:off x="1493687" y="2495549"/>
            <a:ext cx="6730998" cy="906411"/>
          </a:xfrm>
          <a:custGeom>
            <a:avLst/>
            <a:gdLst>
              <a:gd name="connsiteX0" fmla="*/ 7566184 w 7572375"/>
              <a:gd name="connsiteY0" fmla="*/ 1013936 h 1019175"/>
              <a:gd name="connsiteX1" fmla="*/ 4947762 w 7572375"/>
              <a:gd name="connsiteY1" fmla="*/ 1013936 h 1019175"/>
              <a:gd name="connsiteX2" fmla="*/ 4947762 w 7572375"/>
              <a:gd name="connsiteY2" fmla="*/ 953929 h 1019175"/>
              <a:gd name="connsiteX3" fmla="*/ 4670584 w 7572375"/>
              <a:gd name="connsiteY3" fmla="*/ 953929 h 1019175"/>
              <a:gd name="connsiteX4" fmla="*/ 4670584 w 7572375"/>
              <a:gd name="connsiteY4" fmla="*/ 896779 h 1019175"/>
              <a:gd name="connsiteX5" fmla="*/ 3708559 w 7572375"/>
              <a:gd name="connsiteY5" fmla="*/ 896779 h 1019175"/>
              <a:gd name="connsiteX6" fmla="*/ 3708559 w 7572375"/>
              <a:gd name="connsiteY6" fmla="*/ 866299 h 1019175"/>
              <a:gd name="connsiteX7" fmla="*/ 3348514 w 7572375"/>
              <a:gd name="connsiteY7" fmla="*/ 866299 h 1019175"/>
              <a:gd name="connsiteX8" fmla="*/ 3348514 w 7572375"/>
              <a:gd name="connsiteY8" fmla="*/ 844391 h 1019175"/>
              <a:gd name="connsiteX9" fmla="*/ 3270409 w 7572375"/>
              <a:gd name="connsiteY9" fmla="*/ 844391 h 1019175"/>
              <a:gd name="connsiteX10" fmla="*/ 3270409 w 7572375"/>
              <a:gd name="connsiteY10" fmla="*/ 819626 h 1019175"/>
              <a:gd name="connsiteX11" fmla="*/ 3232309 w 7572375"/>
              <a:gd name="connsiteY11" fmla="*/ 819626 h 1019175"/>
              <a:gd name="connsiteX12" fmla="*/ 3232309 w 7572375"/>
              <a:gd name="connsiteY12" fmla="*/ 792004 h 1019175"/>
              <a:gd name="connsiteX13" fmla="*/ 2924651 w 7572375"/>
              <a:gd name="connsiteY13" fmla="*/ 792004 h 1019175"/>
              <a:gd name="connsiteX14" fmla="*/ 2924651 w 7572375"/>
              <a:gd name="connsiteY14" fmla="*/ 779621 h 1019175"/>
              <a:gd name="connsiteX15" fmla="*/ 2879884 w 7572375"/>
              <a:gd name="connsiteY15" fmla="*/ 779621 h 1019175"/>
              <a:gd name="connsiteX16" fmla="*/ 2879884 w 7572375"/>
              <a:gd name="connsiteY16" fmla="*/ 763429 h 1019175"/>
              <a:gd name="connsiteX17" fmla="*/ 2762726 w 7572375"/>
              <a:gd name="connsiteY17" fmla="*/ 763429 h 1019175"/>
              <a:gd name="connsiteX18" fmla="*/ 2762726 w 7572375"/>
              <a:gd name="connsiteY18" fmla="*/ 736759 h 1019175"/>
              <a:gd name="connsiteX19" fmla="*/ 2457926 w 7572375"/>
              <a:gd name="connsiteY19" fmla="*/ 736759 h 1019175"/>
              <a:gd name="connsiteX20" fmla="*/ 2457926 w 7572375"/>
              <a:gd name="connsiteY20" fmla="*/ 721519 h 1019175"/>
              <a:gd name="connsiteX21" fmla="*/ 2415064 w 7572375"/>
              <a:gd name="connsiteY21" fmla="*/ 721519 h 1019175"/>
              <a:gd name="connsiteX22" fmla="*/ 2415064 w 7572375"/>
              <a:gd name="connsiteY22" fmla="*/ 674846 h 1019175"/>
              <a:gd name="connsiteX23" fmla="*/ 2372201 w 7572375"/>
              <a:gd name="connsiteY23" fmla="*/ 674846 h 1019175"/>
              <a:gd name="connsiteX24" fmla="*/ 2372201 w 7572375"/>
              <a:gd name="connsiteY24" fmla="*/ 643414 h 1019175"/>
              <a:gd name="connsiteX25" fmla="*/ 2307431 w 7572375"/>
              <a:gd name="connsiteY25" fmla="*/ 643414 h 1019175"/>
              <a:gd name="connsiteX26" fmla="*/ 2307431 w 7572375"/>
              <a:gd name="connsiteY26" fmla="*/ 611981 h 1019175"/>
              <a:gd name="connsiteX27" fmla="*/ 2199799 w 7572375"/>
              <a:gd name="connsiteY27" fmla="*/ 611981 h 1019175"/>
              <a:gd name="connsiteX28" fmla="*/ 2199799 w 7572375"/>
              <a:gd name="connsiteY28" fmla="*/ 565309 h 1019175"/>
              <a:gd name="connsiteX29" fmla="*/ 2077879 w 7572375"/>
              <a:gd name="connsiteY29" fmla="*/ 565309 h 1019175"/>
              <a:gd name="connsiteX30" fmla="*/ 2077879 w 7572375"/>
              <a:gd name="connsiteY30" fmla="*/ 537686 h 1019175"/>
              <a:gd name="connsiteX31" fmla="*/ 1982629 w 7572375"/>
              <a:gd name="connsiteY31" fmla="*/ 537686 h 1019175"/>
              <a:gd name="connsiteX32" fmla="*/ 1982629 w 7572375"/>
              <a:gd name="connsiteY32" fmla="*/ 506254 h 1019175"/>
              <a:gd name="connsiteX33" fmla="*/ 1915954 w 7572375"/>
              <a:gd name="connsiteY33" fmla="*/ 506254 h 1019175"/>
              <a:gd name="connsiteX34" fmla="*/ 1915954 w 7572375"/>
              <a:gd name="connsiteY34" fmla="*/ 487204 h 1019175"/>
              <a:gd name="connsiteX35" fmla="*/ 1834039 w 7572375"/>
              <a:gd name="connsiteY35" fmla="*/ 487204 h 1019175"/>
              <a:gd name="connsiteX36" fmla="*/ 1834039 w 7572375"/>
              <a:gd name="connsiteY36" fmla="*/ 468154 h 1019175"/>
              <a:gd name="connsiteX37" fmla="*/ 1813084 w 7572375"/>
              <a:gd name="connsiteY37" fmla="*/ 468154 h 1019175"/>
              <a:gd name="connsiteX38" fmla="*/ 1813084 w 7572375"/>
              <a:gd name="connsiteY38" fmla="*/ 448151 h 1019175"/>
              <a:gd name="connsiteX39" fmla="*/ 1592104 w 7572375"/>
              <a:gd name="connsiteY39" fmla="*/ 448151 h 1019175"/>
              <a:gd name="connsiteX40" fmla="*/ 1592104 w 7572375"/>
              <a:gd name="connsiteY40" fmla="*/ 422434 h 1019175"/>
              <a:gd name="connsiteX41" fmla="*/ 1448276 w 7572375"/>
              <a:gd name="connsiteY41" fmla="*/ 422434 h 1019175"/>
              <a:gd name="connsiteX42" fmla="*/ 1448276 w 7572375"/>
              <a:gd name="connsiteY42" fmla="*/ 398621 h 1019175"/>
              <a:gd name="connsiteX43" fmla="*/ 1211104 w 7572375"/>
              <a:gd name="connsiteY43" fmla="*/ 398621 h 1019175"/>
              <a:gd name="connsiteX44" fmla="*/ 1211104 w 7572375"/>
              <a:gd name="connsiteY44" fmla="*/ 317659 h 1019175"/>
              <a:gd name="connsiteX45" fmla="*/ 1187291 w 7572375"/>
              <a:gd name="connsiteY45" fmla="*/ 317659 h 1019175"/>
              <a:gd name="connsiteX46" fmla="*/ 1187291 w 7572375"/>
              <a:gd name="connsiteY46" fmla="*/ 288131 h 1019175"/>
              <a:gd name="connsiteX47" fmla="*/ 941546 w 7572375"/>
              <a:gd name="connsiteY47" fmla="*/ 288131 h 1019175"/>
              <a:gd name="connsiteX48" fmla="*/ 941546 w 7572375"/>
              <a:gd name="connsiteY48" fmla="*/ 262414 h 1019175"/>
              <a:gd name="connsiteX49" fmla="*/ 896779 w 7572375"/>
              <a:gd name="connsiteY49" fmla="*/ 262414 h 1019175"/>
              <a:gd name="connsiteX50" fmla="*/ 896779 w 7572375"/>
              <a:gd name="connsiteY50" fmla="*/ 239554 h 1019175"/>
              <a:gd name="connsiteX51" fmla="*/ 851059 w 7572375"/>
              <a:gd name="connsiteY51" fmla="*/ 239554 h 1019175"/>
              <a:gd name="connsiteX52" fmla="*/ 851059 w 7572375"/>
              <a:gd name="connsiteY52" fmla="*/ 201454 h 1019175"/>
              <a:gd name="connsiteX53" fmla="*/ 829151 w 7572375"/>
              <a:gd name="connsiteY53" fmla="*/ 201454 h 1019175"/>
              <a:gd name="connsiteX54" fmla="*/ 829151 w 7572375"/>
              <a:gd name="connsiteY54" fmla="*/ 170021 h 1019175"/>
              <a:gd name="connsiteX55" fmla="*/ 671989 w 7572375"/>
              <a:gd name="connsiteY55" fmla="*/ 170021 h 1019175"/>
              <a:gd name="connsiteX56" fmla="*/ 671989 w 7572375"/>
              <a:gd name="connsiteY56" fmla="*/ 141446 h 1019175"/>
              <a:gd name="connsiteX57" fmla="*/ 620554 w 7572375"/>
              <a:gd name="connsiteY57" fmla="*/ 141446 h 1019175"/>
              <a:gd name="connsiteX58" fmla="*/ 620554 w 7572375"/>
              <a:gd name="connsiteY58" fmla="*/ 128111 h 1019175"/>
              <a:gd name="connsiteX59" fmla="*/ 578644 w 7572375"/>
              <a:gd name="connsiteY59" fmla="*/ 128111 h 1019175"/>
              <a:gd name="connsiteX60" fmla="*/ 578644 w 7572375"/>
              <a:gd name="connsiteY60" fmla="*/ 110014 h 1019175"/>
              <a:gd name="connsiteX61" fmla="*/ 474821 w 7572375"/>
              <a:gd name="connsiteY61" fmla="*/ 110014 h 1019175"/>
              <a:gd name="connsiteX62" fmla="*/ 474821 w 7572375"/>
              <a:gd name="connsiteY62" fmla="*/ 77629 h 1019175"/>
              <a:gd name="connsiteX63" fmla="*/ 289084 w 7572375"/>
              <a:gd name="connsiteY63" fmla="*/ 77629 h 1019175"/>
              <a:gd name="connsiteX64" fmla="*/ 289084 w 7572375"/>
              <a:gd name="connsiteY64" fmla="*/ 60484 h 1019175"/>
              <a:gd name="connsiteX65" fmla="*/ 219551 w 7572375"/>
              <a:gd name="connsiteY65" fmla="*/ 60484 h 1019175"/>
              <a:gd name="connsiteX66" fmla="*/ 219551 w 7572375"/>
              <a:gd name="connsiteY66" fmla="*/ 36671 h 1019175"/>
              <a:gd name="connsiteX67" fmla="*/ 159544 w 7572375"/>
              <a:gd name="connsiteY67" fmla="*/ 36671 h 1019175"/>
              <a:gd name="connsiteX68" fmla="*/ 159544 w 7572375"/>
              <a:gd name="connsiteY68" fmla="*/ 7144 h 1019175"/>
              <a:gd name="connsiteX69" fmla="*/ 7144 w 7572375"/>
              <a:gd name="connsiteY69" fmla="*/ 7144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572375" h="1019175">
                <a:moveTo>
                  <a:pt x="7566184" y="1013936"/>
                </a:moveTo>
                <a:lnTo>
                  <a:pt x="4947762" y="1013936"/>
                </a:lnTo>
                <a:lnTo>
                  <a:pt x="4947762" y="953929"/>
                </a:lnTo>
                <a:lnTo>
                  <a:pt x="4670584" y="953929"/>
                </a:lnTo>
                <a:lnTo>
                  <a:pt x="4670584" y="896779"/>
                </a:lnTo>
                <a:lnTo>
                  <a:pt x="3708559" y="896779"/>
                </a:lnTo>
                <a:lnTo>
                  <a:pt x="3708559" y="866299"/>
                </a:lnTo>
                <a:lnTo>
                  <a:pt x="3348514" y="866299"/>
                </a:lnTo>
                <a:lnTo>
                  <a:pt x="3348514" y="844391"/>
                </a:lnTo>
                <a:lnTo>
                  <a:pt x="3270409" y="844391"/>
                </a:lnTo>
                <a:lnTo>
                  <a:pt x="3270409" y="819626"/>
                </a:lnTo>
                <a:lnTo>
                  <a:pt x="3232309" y="819626"/>
                </a:lnTo>
                <a:lnTo>
                  <a:pt x="3232309" y="792004"/>
                </a:lnTo>
                <a:lnTo>
                  <a:pt x="2924651" y="792004"/>
                </a:lnTo>
                <a:lnTo>
                  <a:pt x="2924651" y="779621"/>
                </a:lnTo>
                <a:lnTo>
                  <a:pt x="2879884" y="779621"/>
                </a:lnTo>
                <a:lnTo>
                  <a:pt x="2879884" y="763429"/>
                </a:lnTo>
                <a:lnTo>
                  <a:pt x="2762726" y="763429"/>
                </a:lnTo>
                <a:lnTo>
                  <a:pt x="2762726" y="736759"/>
                </a:lnTo>
                <a:lnTo>
                  <a:pt x="2457926" y="736759"/>
                </a:lnTo>
                <a:lnTo>
                  <a:pt x="2457926" y="721519"/>
                </a:lnTo>
                <a:lnTo>
                  <a:pt x="2415064" y="721519"/>
                </a:lnTo>
                <a:lnTo>
                  <a:pt x="2415064" y="674846"/>
                </a:lnTo>
                <a:lnTo>
                  <a:pt x="2372201" y="674846"/>
                </a:lnTo>
                <a:lnTo>
                  <a:pt x="2372201" y="643414"/>
                </a:lnTo>
                <a:lnTo>
                  <a:pt x="2307431" y="643414"/>
                </a:lnTo>
                <a:lnTo>
                  <a:pt x="2307431" y="611981"/>
                </a:lnTo>
                <a:lnTo>
                  <a:pt x="2199799" y="611981"/>
                </a:lnTo>
                <a:lnTo>
                  <a:pt x="2199799" y="565309"/>
                </a:lnTo>
                <a:lnTo>
                  <a:pt x="2077879" y="565309"/>
                </a:lnTo>
                <a:lnTo>
                  <a:pt x="2077879" y="537686"/>
                </a:lnTo>
                <a:lnTo>
                  <a:pt x="1982629" y="537686"/>
                </a:lnTo>
                <a:lnTo>
                  <a:pt x="1982629" y="506254"/>
                </a:lnTo>
                <a:lnTo>
                  <a:pt x="1915954" y="506254"/>
                </a:lnTo>
                <a:lnTo>
                  <a:pt x="1915954" y="487204"/>
                </a:lnTo>
                <a:lnTo>
                  <a:pt x="1834039" y="487204"/>
                </a:lnTo>
                <a:lnTo>
                  <a:pt x="1834039" y="468154"/>
                </a:lnTo>
                <a:lnTo>
                  <a:pt x="1813084" y="468154"/>
                </a:lnTo>
                <a:lnTo>
                  <a:pt x="1813084" y="448151"/>
                </a:lnTo>
                <a:lnTo>
                  <a:pt x="1592104" y="448151"/>
                </a:lnTo>
                <a:lnTo>
                  <a:pt x="1592104" y="422434"/>
                </a:lnTo>
                <a:lnTo>
                  <a:pt x="1448276" y="422434"/>
                </a:lnTo>
                <a:lnTo>
                  <a:pt x="1448276" y="398621"/>
                </a:lnTo>
                <a:lnTo>
                  <a:pt x="1211104" y="398621"/>
                </a:lnTo>
                <a:lnTo>
                  <a:pt x="1211104" y="317659"/>
                </a:lnTo>
                <a:lnTo>
                  <a:pt x="1187291" y="317659"/>
                </a:lnTo>
                <a:lnTo>
                  <a:pt x="1187291" y="288131"/>
                </a:lnTo>
                <a:lnTo>
                  <a:pt x="941546" y="288131"/>
                </a:lnTo>
                <a:lnTo>
                  <a:pt x="941546" y="262414"/>
                </a:lnTo>
                <a:lnTo>
                  <a:pt x="896779" y="262414"/>
                </a:lnTo>
                <a:lnTo>
                  <a:pt x="896779" y="239554"/>
                </a:lnTo>
                <a:lnTo>
                  <a:pt x="851059" y="239554"/>
                </a:lnTo>
                <a:lnTo>
                  <a:pt x="851059" y="201454"/>
                </a:lnTo>
                <a:lnTo>
                  <a:pt x="829151" y="201454"/>
                </a:lnTo>
                <a:lnTo>
                  <a:pt x="829151" y="170021"/>
                </a:lnTo>
                <a:lnTo>
                  <a:pt x="671989" y="170021"/>
                </a:lnTo>
                <a:lnTo>
                  <a:pt x="671989" y="141446"/>
                </a:lnTo>
                <a:lnTo>
                  <a:pt x="620554" y="141446"/>
                </a:lnTo>
                <a:lnTo>
                  <a:pt x="620554" y="128111"/>
                </a:lnTo>
                <a:lnTo>
                  <a:pt x="578644" y="128111"/>
                </a:lnTo>
                <a:lnTo>
                  <a:pt x="578644" y="110014"/>
                </a:lnTo>
                <a:lnTo>
                  <a:pt x="474821" y="110014"/>
                </a:lnTo>
                <a:lnTo>
                  <a:pt x="474821" y="77629"/>
                </a:lnTo>
                <a:lnTo>
                  <a:pt x="289084" y="77629"/>
                </a:lnTo>
                <a:lnTo>
                  <a:pt x="289084" y="60484"/>
                </a:lnTo>
                <a:lnTo>
                  <a:pt x="219551" y="60484"/>
                </a:lnTo>
                <a:lnTo>
                  <a:pt x="219551" y="36671"/>
                </a:lnTo>
                <a:lnTo>
                  <a:pt x="159544" y="36671"/>
                </a:lnTo>
                <a:lnTo>
                  <a:pt x="159544" y="7144"/>
                </a:lnTo>
                <a:lnTo>
                  <a:pt x="7144" y="7144"/>
                </a:lnTo>
              </a:path>
            </a:pathLst>
          </a:custGeom>
          <a:noFill/>
          <a:ln w="26035" cap="flat">
            <a:solidFill>
              <a:schemeClr val="accent4"/>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137117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Shape 50">
            <a:extLst>
              <a:ext uri="{FF2B5EF4-FFF2-40B4-BE49-F238E27FC236}">
                <a16:creationId xmlns:a16="http://schemas.microsoft.com/office/drawing/2014/main" xmlns="" id="{F29B2353-C1B2-404B-8880-617706EF8FB4}"/>
              </a:ext>
            </a:extLst>
          </p:cNvPr>
          <p:cNvSpPr/>
          <p:nvPr/>
        </p:nvSpPr>
        <p:spPr>
          <a:xfrm>
            <a:off x="1496480" y="2500313"/>
            <a:ext cx="6747081" cy="587312"/>
          </a:xfrm>
          <a:custGeom>
            <a:avLst/>
            <a:gdLst>
              <a:gd name="connsiteX0" fmla="*/ 7144 w 7600950"/>
              <a:gd name="connsiteY0" fmla="*/ 7144 h 657225"/>
              <a:gd name="connsiteX1" fmla="*/ 825341 w 7600950"/>
              <a:gd name="connsiteY1" fmla="*/ 7144 h 657225"/>
              <a:gd name="connsiteX2" fmla="*/ 825341 w 7600950"/>
              <a:gd name="connsiteY2" fmla="*/ 27146 h 657225"/>
              <a:gd name="connsiteX3" fmla="*/ 1074896 w 7600950"/>
              <a:gd name="connsiteY3" fmla="*/ 27146 h 657225"/>
              <a:gd name="connsiteX4" fmla="*/ 1074896 w 7600950"/>
              <a:gd name="connsiteY4" fmla="*/ 52864 h 657225"/>
              <a:gd name="connsiteX5" fmla="*/ 1188244 w 7600950"/>
              <a:gd name="connsiteY5" fmla="*/ 52864 h 657225"/>
              <a:gd name="connsiteX6" fmla="*/ 1188244 w 7600950"/>
              <a:gd name="connsiteY6" fmla="*/ 79534 h 657225"/>
              <a:gd name="connsiteX7" fmla="*/ 1483519 w 7600950"/>
              <a:gd name="connsiteY7" fmla="*/ 79534 h 657225"/>
              <a:gd name="connsiteX8" fmla="*/ 1483519 w 7600950"/>
              <a:gd name="connsiteY8" fmla="*/ 108109 h 657225"/>
              <a:gd name="connsiteX9" fmla="*/ 1982629 w 7600950"/>
              <a:gd name="connsiteY9" fmla="*/ 108109 h 657225"/>
              <a:gd name="connsiteX10" fmla="*/ 1982629 w 7600950"/>
              <a:gd name="connsiteY10" fmla="*/ 137636 h 657225"/>
              <a:gd name="connsiteX11" fmla="*/ 2024539 w 7600950"/>
              <a:gd name="connsiteY11" fmla="*/ 137636 h 657225"/>
              <a:gd name="connsiteX12" fmla="*/ 2024539 w 7600950"/>
              <a:gd name="connsiteY12" fmla="*/ 157639 h 657225"/>
              <a:gd name="connsiteX13" fmla="*/ 2257901 w 7600950"/>
              <a:gd name="connsiteY13" fmla="*/ 157639 h 657225"/>
              <a:gd name="connsiteX14" fmla="*/ 2257901 w 7600950"/>
              <a:gd name="connsiteY14" fmla="*/ 184309 h 657225"/>
              <a:gd name="connsiteX15" fmla="*/ 2529364 w 7600950"/>
              <a:gd name="connsiteY15" fmla="*/ 184309 h 657225"/>
              <a:gd name="connsiteX16" fmla="*/ 2529364 w 7600950"/>
              <a:gd name="connsiteY16" fmla="*/ 214789 h 657225"/>
              <a:gd name="connsiteX17" fmla="*/ 2915126 w 7600950"/>
              <a:gd name="connsiteY17" fmla="*/ 214789 h 657225"/>
              <a:gd name="connsiteX18" fmla="*/ 2915126 w 7600950"/>
              <a:gd name="connsiteY18" fmla="*/ 238601 h 657225"/>
              <a:gd name="connsiteX19" fmla="*/ 2987516 w 7600950"/>
              <a:gd name="connsiteY19" fmla="*/ 238601 h 657225"/>
              <a:gd name="connsiteX20" fmla="*/ 2987516 w 7600950"/>
              <a:gd name="connsiteY20" fmla="*/ 268129 h 657225"/>
              <a:gd name="connsiteX21" fmla="*/ 3676174 w 7600950"/>
              <a:gd name="connsiteY21" fmla="*/ 268129 h 657225"/>
              <a:gd name="connsiteX22" fmla="*/ 3676174 w 7600950"/>
              <a:gd name="connsiteY22" fmla="*/ 352901 h 657225"/>
              <a:gd name="connsiteX23" fmla="*/ 4478179 w 7600950"/>
              <a:gd name="connsiteY23" fmla="*/ 352901 h 657225"/>
              <a:gd name="connsiteX24" fmla="*/ 4478179 w 7600950"/>
              <a:gd name="connsiteY24" fmla="*/ 479584 h 657225"/>
              <a:gd name="connsiteX25" fmla="*/ 4539139 w 7600950"/>
              <a:gd name="connsiteY25" fmla="*/ 479584 h 657225"/>
              <a:gd name="connsiteX26" fmla="*/ 4539139 w 7600950"/>
              <a:gd name="connsiteY26" fmla="*/ 539591 h 657225"/>
              <a:gd name="connsiteX27" fmla="*/ 5139214 w 7600950"/>
              <a:gd name="connsiteY27" fmla="*/ 539591 h 657225"/>
              <a:gd name="connsiteX28" fmla="*/ 5139214 w 7600950"/>
              <a:gd name="connsiteY28" fmla="*/ 657701 h 657225"/>
              <a:gd name="connsiteX29" fmla="*/ 7597617 w 7600950"/>
              <a:gd name="connsiteY29" fmla="*/ 657701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00950" h="657225">
                <a:moveTo>
                  <a:pt x="7144" y="7144"/>
                </a:moveTo>
                <a:lnTo>
                  <a:pt x="825341" y="7144"/>
                </a:lnTo>
                <a:lnTo>
                  <a:pt x="825341" y="27146"/>
                </a:lnTo>
                <a:lnTo>
                  <a:pt x="1074896" y="27146"/>
                </a:lnTo>
                <a:lnTo>
                  <a:pt x="1074896" y="52864"/>
                </a:lnTo>
                <a:lnTo>
                  <a:pt x="1188244" y="52864"/>
                </a:lnTo>
                <a:lnTo>
                  <a:pt x="1188244" y="79534"/>
                </a:lnTo>
                <a:lnTo>
                  <a:pt x="1483519" y="79534"/>
                </a:lnTo>
                <a:lnTo>
                  <a:pt x="1483519" y="108109"/>
                </a:lnTo>
                <a:lnTo>
                  <a:pt x="1982629" y="108109"/>
                </a:lnTo>
                <a:lnTo>
                  <a:pt x="1982629" y="137636"/>
                </a:lnTo>
                <a:lnTo>
                  <a:pt x="2024539" y="137636"/>
                </a:lnTo>
                <a:lnTo>
                  <a:pt x="2024539" y="157639"/>
                </a:lnTo>
                <a:lnTo>
                  <a:pt x="2257901" y="157639"/>
                </a:lnTo>
                <a:lnTo>
                  <a:pt x="2257901" y="184309"/>
                </a:lnTo>
                <a:lnTo>
                  <a:pt x="2529364" y="184309"/>
                </a:lnTo>
                <a:lnTo>
                  <a:pt x="2529364" y="214789"/>
                </a:lnTo>
                <a:lnTo>
                  <a:pt x="2915126" y="214789"/>
                </a:lnTo>
                <a:lnTo>
                  <a:pt x="2915126" y="238601"/>
                </a:lnTo>
                <a:lnTo>
                  <a:pt x="2987516" y="238601"/>
                </a:lnTo>
                <a:lnTo>
                  <a:pt x="2987516" y="268129"/>
                </a:lnTo>
                <a:lnTo>
                  <a:pt x="3676174" y="268129"/>
                </a:lnTo>
                <a:lnTo>
                  <a:pt x="3676174" y="352901"/>
                </a:lnTo>
                <a:lnTo>
                  <a:pt x="4478179" y="352901"/>
                </a:lnTo>
                <a:lnTo>
                  <a:pt x="4478179" y="479584"/>
                </a:lnTo>
                <a:lnTo>
                  <a:pt x="4539139" y="479584"/>
                </a:lnTo>
                <a:lnTo>
                  <a:pt x="4539139" y="539591"/>
                </a:lnTo>
                <a:lnTo>
                  <a:pt x="5139214" y="539591"/>
                </a:lnTo>
                <a:lnTo>
                  <a:pt x="5139214" y="657701"/>
                </a:lnTo>
                <a:lnTo>
                  <a:pt x="7597617" y="657701"/>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 name="TextBox 13">
            <a:extLst>
              <a:ext uri="{FF2B5EF4-FFF2-40B4-BE49-F238E27FC236}">
                <a16:creationId xmlns:a16="http://schemas.microsoft.com/office/drawing/2014/main" xmlns="" id="{84E4AF6F-1D03-4A77-A935-EB383C864425}"/>
              </a:ext>
            </a:extLst>
          </p:cNvPr>
          <p:cNvSpPr txBox="1"/>
          <p:nvPr/>
        </p:nvSpPr>
        <p:spPr>
          <a:xfrm>
            <a:off x="986694" y="2370923"/>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TextBox 14">
            <a:extLst>
              <a:ext uri="{FF2B5EF4-FFF2-40B4-BE49-F238E27FC236}">
                <a16:creationId xmlns:a16="http://schemas.microsoft.com/office/drawing/2014/main" xmlns="" id="{6E934B89-2E76-4715-B494-57B9485D4942}"/>
              </a:ext>
            </a:extLst>
          </p:cNvPr>
          <p:cNvSpPr txBox="1"/>
          <p:nvPr/>
        </p:nvSpPr>
        <p:spPr>
          <a:xfrm>
            <a:off x="986693" y="2957566"/>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6" name="TextBox 15">
            <a:extLst>
              <a:ext uri="{FF2B5EF4-FFF2-40B4-BE49-F238E27FC236}">
                <a16:creationId xmlns:a16="http://schemas.microsoft.com/office/drawing/2014/main" xmlns="" id="{006E5BBA-2ADB-4AA1-B068-CA40DB6C3009}"/>
              </a:ext>
            </a:extLst>
          </p:cNvPr>
          <p:cNvSpPr txBox="1"/>
          <p:nvPr/>
        </p:nvSpPr>
        <p:spPr>
          <a:xfrm>
            <a:off x="986693" y="3544209"/>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43E96C1A-435D-449F-8144-FC698014E6E1}"/>
              </a:ext>
            </a:extLst>
          </p:cNvPr>
          <p:cNvSpPr txBox="1"/>
          <p:nvPr/>
        </p:nvSpPr>
        <p:spPr>
          <a:xfrm>
            <a:off x="986693" y="4130852"/>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 name="TextBox 17">
            <a:extLst>
              <a:ext uri="{FF2B5EF4-FFF2-40B4-BE49-F238E27FC236}">
                <a16:creationId xmlns:a16="http://schemas.microsoft.com/office/drawing/2014/main" xmlns="" id="{A5488505-5766-4B17-B5C4-30619DB819AC}"/>
              </a:ext>
            </a:extLst>
          </p:cNvPr>
          <p:cNvSpPr txBox="1"/>
          <p:nvPr/>
        </p:nvSpPr>
        <p:spPr>
          <a:xfrm>
            <a:off x="986694" y="5304139"/>
            <a:ext cx="433131"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Freeform: Shape 18">
            <a:extLst>
              <a:ext uri="{FF2B5EF4-FFF2-40B4-BE49-F238E27FC236}">
                <a16:creationId xmlns:a16="http://schemas.microsoft.com/office/drawing/2014/main" xmlns="" id="{5485444F-FA49-4AAA-AEAE-3CF12D3FDF89}"/>
              </a:ext>
            </a:extLst>
          </p:cNvPr>
          <p:cNvSpPr/>
          <p:nvPr/>
        </p:nvSpPr>
        <p:spPr>
          <a:xfrm>
            <a:off x="1496637" y="2525816"/>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20" name="Straight Connector 19">
            <a:extLst>
              <a:ext uri="{FF2B5EF4-FFF2-40B4-BE49-F238E27FC236}">
                <a16:creationId xmlns:a16="http://schemas.microsoft.com/office/drawing/2014/main" xmlns="" id="{61167335-F712-4DA5-B333-9D8A126B27B6}"/>
              </a:ext>
            </a:extLst>
          </p:cNvPr>
          <p:cNvCxnSpPr/>
          <p:nvPr/>
        </p:nvCxnSpPr>
        <p:spPr>
          <a:xfrm>
            <a:off x="1388308" y="25248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xmlns="" id="{FCA27366-926E-4976-AF83-2B516AA3ABEB}"/>
              </a:ext>
            </a:extLst>
          </p:cNvPr>
          <p:cNvCxnSpPr/>
          <p:nvPr/>
        </p:nvCxnSpPr>
        <p:spPr>
          <a:xfrm>
            <a:off x="1388308" y="3111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xmlns="" id="{DF6C94ED-949E-4AD2-A9D2-7F4DD5E66D78}"/>
              </a:ext>
            </a:extLst>
          </p:cNvPr>
          <p:cNvCxnSpPr/>
          <p:nvPr/>
        </p:nvCxnSpPr>
        <p:spPr>
          <a:xfrm>
            <a:off x="1388308" y="369748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xmlns="" id="{12DC0F27-22BE-4AEF-B732-7933D535AE84}"/>
              </a:ext>
            </a:extLst>
          </p:cNvPr>
          <p:cNvCxnSpPr/>
          <p:nvPr/>
        </p:nvCxnSpPr>
        <p:spPr>
          <a:xfrm>
            <a:off x="1388308" y="428382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xmlns="" id="{9D3A9066-6700-49E9-8960-035609BEBB7F}"/>
              </a:ext>
            </a:extLst>
          </p:cNvPr>
          <p:cNvCxnSpPr/>
          <p:nvPr/>
        </p:nvCxnSpPr>
        <p:spPr>
          <a:xfrm>
            <a:off x="1388308" y="54565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id="{2A596C42-BEFD-471D-A51A-DEA99E100775}"/>
              </a:ext>
            </a:extLst>
          </p:cNvPr>
          <p:cNvCxnSpPr>
            <a:cxnSpLocks/>
          </p:cNvCxnSpPr>
          <p:nvPr/>
        </p:nvCxnSpPr>
        <p:spPr>
          <a:xfrm rot="5400000">
            <a:off x="145163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xmlns="" id="{E08E98BB-0ACD-419B-844D-D7A9D30E9A43}"/>
              </a:ext>
            </a:extLst>
          </p:cNvPr>
          <p:cNvSpPr txBox="1"/>
          <p:nvPr/>
        </p:nvSpPr>
        <p:spPr>
          <a:xfrm>
            <a:off x="1343358" y="5552843"/>
            <a:ext cx="30655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7" name="Straight Connector 26">
            <a:extLst>
              <a:ext uri="{FF2B5EF4-FFF2-40B4-BE49-F238E27FC236}">
                <a16:creationId xmlns:a16="http://schemas.microsoft.com/office/drawing/2014/main" xmlns="" id="{41586268-43C9-48FC-B96C-30D7ED55335C}"/>
              </a:ext>
            </a:extLst>
          </p:cNvPr>
          <p:cNvCxnSpPr>
            <a:cxnSpLocks/>
          </p:cNvCxnSpPr>
          <p:nvPr/>
        </p:nvCxnSpPr>
        <p:spPr>
          <a:xfrm rot="5400000">
            <a:off x="280752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xmlns="" id="{669DD3AF-4205-4632-BC96-6CF44EB35D82}"/>
              </a:ext>
            </a:extLst>
          </p:cNvPr>
          <p:cNvSpPr txBox="1"/>
          <p:nvPr/>
        </p:nvSpPr>
        <p:spPr>
          <a:xfrm>
            <a:off x="2612119" y="5552843"/>
            <a:ext cx="482824"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9" name="Straight Connector 28">
            <a:extLst>
              <a:ext uri="{FF2B5EF4-FFF2-40B4-BE49-F238E27FC236}">
                <a16:creationId xmlns:a16="http://schemas.microsoft.com/office/drawing/2014/main" xmlns="" id="{FC8E83DE-4E75-43C5-972C-9A8F6669B2FC}"/>
              </a:ext>
            </a:extLst>
          </p:cNvPr>
          <p:cNvCxnSpPr>
            <a:cxnSpLocks/>
          </p:cNvCxnSpPr>
          <p:nvPr/>
        </p:nvCxnSpPr>
        <p:spPr>
          <a:xfrm rot="5400000">
            <a:off x="416341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0" name="TextBox 29">
            <a:extLst>
              <a:ext uri="{FF2B5EF4-FFF2-40B4-BE49-F238E27FC236}">
                <a16:creationId xmlns:a16="http://schemas.microsoft.com/office/drawing/2014/main" xmlns="" id="{7571C883-64A2-4631-84BC-E81940CA1533}"/>
              </a:ext>
            </a:extLst>
          </p:cNvPr>
          <p:cNvSpPr txBox="1"/>
          <p:nvPr/>
        </p:nvSpPr>
        <p:spPr>
          <a:xfrm>
            <a:off x="3916730"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1" name="Straight Connector 30">
            <a:extLst>
              <a:ext uri="{FF2B5EF4-FFF2-40B4-BE49-F238E27FC236}">
                <a16:creationId xmlns:a16="http://schemas.microsoft.com/office/drawing/2014/main" xmlns="" id="{F8EB9B57-7972-4898-B9D7-9AC56065174C}"/>
              </a:ext>
            </a:extLst>
          </p:cNvPr>
          <p:cNvCxnSpPr>
            <a:cxnSpLocks/>
          </p:cNvCxnSpPr>
          <p:nvPr/>
        </p:nvCxnSpPr>
        <p:spPr>
          <a:xfrm rot="5400000">
            <a:off x="551930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2" name="TextBox 31">
            <a:extLst>
              <a:ext uri="{FF2B5EF4-FFF2-40B4-BE49-F238E27FC236}">
                <a16:creationId xmlns:a16="http://schemas.microsoft.com/office/drawing/2014/main" xmlns="" id="{6FB0A9B7-6155-4667-9BE9-B05A388BABFE}"/>
              </a:ext>
            </a:extLst>
          </p:cNvPr>
          <p:cNvSpPr txBox="1"/>
          <p:nvPr/>
        </p:nvSpPr>
        <p:spPr>
          <a:xfrm>
            <a:off x="5272183"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3" name="Straight Connector 32">
            <a:extLst>
              <a:ext uri="{FF2B5EF4-FFF2-40B4-BE49-F238E27FC236}">
                <a16:creationId xmlns:a16="http://schemas.microsoft.com/office/drawing/2014/main" xmlns="" id="{24F75113-B447-4CCD-B222-6967ACB614D5}"/>
              </a:ext>
            </a:extLst>
          </p:cNvPr>
          <p:cNvCxnSpPr>
            <a:cxnSpLocks/>
          </p:cNvCxnSpPr>
          <p:nvPr/>
        </p:nvCxnSpPr>
        <p:spPr>
          <a:xfrm rot="5400000">
            <a:off x="687519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4" name="TextBox 33">
            <a:extLst>
              <a:ext uri="{FF2B5EF4-FFF2-40B4-BE49-F238E27FC236}">
                <a16:creationId xmlns:a16="http://schemas.microsoft.com/office/drawing/2014/main" xmlns="" id="{D93F3B08-7779-4B21-95FB-53497A320CCF}"/>
              </a:ext>
            </a:extLst>
          </p:cNvPr>
          <p:cNvSpPr txBox="1"/>
          <p:nvPr/>
        </p:nvSpPr>
        <p:spPr>
          <a:xfrm>
            <a:off x="6627838"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5" name="Straight Connector 34">
            <a:extLst>
              <a:ext uri="{FF2B5EF4-FFF2-40B4-BE49-F238E27FC236}">
                <a16:creationId xmlns:a16="http://schemas.microsoft.com/office/drawing/2014/main" xmlns="" id="{2EC72111-253F-4F00-AAC1-82B1731AC583}"/>
              </a:ext>
            </a:extLst>
          </p:cNvPr>
          <p:cNvCxnSpPr>
            <a:cxnSpLocks/>
          </p:cNvCxnSpPr>
          <p:nvPr/>
        </p:nvCxnSpPr>
        <p:spPr>
          <a:xfrm rot="5400000">
            <a:off x="8231086" y="551215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6" name="TextBox 35">
            <a:extLst>
              <a:ext uri="{FF2B5EF4-FFF2-40B4-BE49-F238E27FC236}">
                <a16:creationId xmlns:a16="http://schemas.microsoft.com/office/drawing/2014/main" xmlns="" id="{08FBA673-0E7F-4EDD-BAFC-3D10F3CDB381}"/>
              </a:ext>
            </a:extLst>
          </p:cNvPr>
          <p:cNvSpPr txBox="1"/>
          <p:nvPr/>
        </p:nvSpPr>
        <p:spPr>
          <a:xfrm>
            <a:off x="7984982" y="5552843"/>
            <a:ext cx="582211"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2500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7" name="TextBox 36">
            <a:extLst>
              <a:ext uri="{FF2B5EF4-FFF2-40B4-BE49-F238E27FC236}">
                <a16:creationId xmlns:a16="http://schemas.microsoft.com/office/drawing/2014/main" xmlns="" id="{6B209A05-A12A-467E-8F7D-1019F57A560C}"/>
              </a:ext>
            </a:extLst>
          </p:cNvPr>
          <p:cNvSpPr txBox="1"/>
          <p:nvPr/>
        </p:nvSpPr>
        <p:spPr>
          <a:xfrm>
            <a:off x="3799475" y="5949280"/>
            <a:ext cx="2173993"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a:rPr>
              <a:t>Days from randomisation</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8" name="TextBox 37">
            <a:extLst>
              <a:ext uri="{FF2B5EF4-FFF2-40B4-BE49-F238E27FC236}">
                <a16:creationId xmlns:a16="http://schemas.microsoft.com/office/drawing/2014/main" xmlns="" id="{DF2F16A7-A7D2-4041-BFD9-AC953844A790}"/>
              </a:ext>
            </a:extLst>
          </p:cNvPr>
          <p:cNvSpPr txBox="1"/>
          <p:nvPr/>
        </p:nvSpPr>
        <p:spPr>
          <a:xfrm>
            <a:off x="1978865" y="4653136"/>
            <a:ext cx="1444563" cy="7386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mFOLFOX6-RT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400" b="0" i="0" u="none" strike="noStrike" kern="0" cap="none" spc="0" normalizeH="0" baseline="0" noProof="0" dirty="0">
                <a:ln>
                  <a:noFill/>
                </a:ln>
                <a:solidFill>
                  <a:srgbClr val="4D4D4D"/>
                </a:solidFill>
                <a:effectLst/>
                <a:uLnTx/>
                <a:uFillTx/>
                <a:latin typeface="Arial"/>
                <a:ea typeface="SimSun" pitchFamily="2" charset="-122"/>
                <a:cs typeface="Arial"/>
              </a:rPr>
              <a:t>mFOLFOX6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400" b="0" i="0" u="none" strike="noStrike" kern="0" cap="none" spc="0" normalizeH="0" baseline="0" noProof="0" dirty="0">
                <a:ln>
                  <a:noFill/>
                </a:ln>
                <a:solidFill>
                  <a:srgbClr val="4D4D4D"/>
                </a:solidFill>
                <a:effectLst/>
                <a:uLnTx/>
                <a:uFillTx/>
                <a:latin typeface="Arial"/>
                <a:ea typeface="SimSun" pitchFamily="2" charset="-122"/>
                <a:cs typeface="Arial"/>
              </a:rPr>
              <a:t>5FU-RT</a:t>
            </a:r>
          </a:p>
        </p:txBody>
      </p:sp>
      <p:cxnSp>
        <p:nvCxnSpPr>
          <p:cNvPr id="39" name="Straight Connector 38">
            <a:extLst>
              <a:ext uri="{FF2B5EF4-FFF2-40B4-BE49-F238E27FC236}">
                <a16:creationId xmlns:a16="http://schemas.microsoft.com/office/drawing/2014/main" xmlns="" id="{EFE8743F-58DF-445E-83B2-4FA9C697D4BB}"/>
              </a:ext>
            </a:extLst>
          </p:cNvPr>
          <p:cNvCxnSpPr/>
          <p:nvPr/>
        </p:nvCxnSpPr>
        <p:spPr>
          <a:xfrm rot="10800000" flipH="1">
            <a:off x="1771079" y="5023063"/>
            <a:ext cx="207786" cy="0"/>
          </a:xfrm>
          <a:prstGeom prst="line">
            <a:avLst/>
          </a:prstGeom>
          <a:noFill/>
          <a:ln w="26035" cap="flat">
            <a:solidFill>
              <a:schemeClr val="accent4"/>
            </a:solidFill>
            <a:prstDash val="solid"/>
            <a:miter/>
          </a:ln>
        </p:spPr>
      </p:cxnSp>
      <p:cxnSp>
        <p:nvCxnSpPr>
          <p:cNvPr id="40" name="Straight Connector 39">
            <a:extLst>
              <a:ext uri="{FF2B5EF4-FFF2-40B4-BE49-F238E27FC236}">
                <a16:creationId xmlns:a16="http://schemas.microsoft.com/office/drawing/2014/main" xmlns="" id="{EC926565-7CDA-489C-8E5E-1CF7B996E9C3}"/>
              </a:ext>
            </a:extLst>
          </p:cNvPr>
          <p:cNvCxnSpPr/>
          <p:nvPr/>
        </p:nvCxnSpPr>
        <p:spPr>
          <a:xfrm rot="10800000" flipH="1">
            <a:off x="1771079" y="4833992"/>
            <a:ext cx="207786" cy="0"/>
          </a:xfrm>
          <a:prstGeom prst="line">
            <a:avLst/>
          </a:prstGeom>
          <a:noFill/>
          <a:ln w="26035" cap="flat">
            <a:solidFill>
              <a:schemeClr val="accent3"/>
            </a:solidFill>
            <a:prstDash val="solid"/>
            <a:miter/>
          </a:ln>
        </p:spPr>
      </p:cxnSp>
      <p:sp>
        <p:nvSpPr>
          <p:cNvPr id="41" name="TextBox 40">
            <a:extLst>
              <a:ext uri="{FF2B5EF4-FFF2-40B4-BE49-F238E27FC236}">
                <a16:creationId xmlns:a16="http://schemas.microsoft.com/office/drawing/2014/main" xmlns="" id="{EF89AFDC-9158-4B42-A129-A544A8EA0F84}"/>
              </a:ext>
            </a:extLst>
          </p:cNvPr>
          <p:cNvSpPr txBox="1"/>
          <p:nvPr/>
        </p:nvSpPr>
        <p:spPr>
          <a:xfrm rot="16200000">
            <a:off x="-123062" y="3837531"/>
            <a:ext cx="1707519"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Probability of </a:t>
            </a:r>
            <a:r>
              <a:rPr kumimoji="0" lang="en-US" sz="1400" b="0" i="0" u="none" strike="noStrike" kern="1200" cap="none" spc="0" normalizeH="0" baseline="0" noProof="0" dirty="0">
                <a:ln>
                  <a:noFill/>
                </a:ln>
                <a:solidFill>
                  <a:srgbClr val="4D4D4D"/>
                </a:solidFill>
                <a:effectLst/>
                <a:uLnTx/>
                <a:uFillTx/>
                <a:latin typeface="Arial"/>
                <a:ea typeface="+mn-ea"/>
                <a:cs typeface="Arial"/>
              </a:rPr>
              <a:t>event</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2" name="Straight Connector 41">
            <a:extLst>
              <a:ext uri="{FF2B5EF4-FFF2-40B4-BE49-F238E27FC236}">
                <a16:creationId xmlns:a16="http://schemas.microsoft.com/office/drawing/2014/main" xmlns="" id="{A4C6DB4E-F14D-4005-B325-6A72A0B129B5}"/>
              </a:ext>
            </a:extLst>
          </p:cNvPr>
          <p:cNvCxnSpPr/>
          <p:nvPr/>
        </p:nvCxnSpPr>
        <p:spPr>
          <a:xfrm rot="10800000" flipH="1">
            <a:off x="1771079" y="5226263"/>
            <a:ext cx="207786" cy="0"/>
          </a:xfrm>
          <a:prstGeom prst="line">
            <a:avLst/>
          </a:prstGeom>
          <a:noFill/>
          <a:ln w="26035" cap="flat">
            <a:solidFill>
              <a:schemeClr val="accent2"/>
            </a:solidFill>
            <a:prstDash val="solid"/>
            <a:miter/>
          </a:ln>
        </p:spPr>
      </p:cxnSp>
      <p:sp>
        <p:nvSpPr>
          <p:cNvPr id="44" name="TextBox 43">
            <a:extLst>
              <a:ext uri="{FF2B5EF4-FFF2-40B4-BE49-F238E27FC236}">
                <a16:creationId xmlns:a16="http://schemas.microsoft.com/office/drawing/2014/main" xmlns="" id="{F9742AC1-5EB5-4262-AB42-4469EB12CAAA}"/>
              </a:ext>
            </a:extLst>
          </p:cNvPr>
          <p:cNvSpPr txBox="1"/>
          <p:nvPr/>
        </p:nvSpPr>
        <p:spPr>
          <a:xfrm>
            <a:off x="986693" y="4717495"/>
            <a:ext cx="433132"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5" name="Straight Connector 44">
            <a:extLst>
              <a:ext uri="{FF2B5EF4-FFF2-40B4-BE49-F238E27FC236}">
                <a16:creationId xmlns:a16="http://schemas.microsoft.com/office/drawing/2014/main" xmlns="" id="{E2DC8691-A105-4A23-BFDC-511C74C3157F}"/>
              </a:ext>
            </a:extLst>
          </p:cNvPr>
          <p:cNvCxnSpPr/>
          <p:nvPr/>
        </p:nvCxnSpPr>
        <p:spPr>
          <a:xfrm>
            <a:off x="1388308" y="487016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Freeform: Shape 51">
            <a:extLst>
              <a:ext uri="{FF2B5EF4-FFF2-40B4-BE49-F238E27FC236}">
                <a16:creationId xmlns:a16="http://schemas.microsoft.com/office/drawing/2014/main" xmlns="" id="{21152A2C-649F-4831-885F-95F169C7EDCB}"/>
              </a:ext>
            </a:extLst>
          </p:cNvPr>
          <p:cNvSpPr/>
          <p:nvPr/>
        </p:nvSpPr>
        <p:spPr>
          <a:xfrm>
            <a:off x="1496480" y="2500313"/>
            <a:ext cx="6670986" cy="485171"/>
          </a:xfrm>
          <a:custGeom>
            <a:avLst/>
            <a:gdLst>
              <a:gd name="connsiteX0" fmla="*/ 7144 w 7515225"/>
              <a:gd name="connsiteY0" fmla="*/ 7144 h 542925"/>
              <a:gd name="connsiteX1" fmla="*/ 1463516 w 7515225"/>
              <a:gd name="connsiteY1" fmla="*/ 7144 h 542925"/>
              <a:gd name="connsiteX2" fmla="*/ 1463516 w 7515225"/>
              <a:gd name="connsiteY2" fmla="*/ 53816 h 542925"/>
              <a:gd name="connsiteX3" fmla="*/ 1511141 w 7515225"/>
              <a:gd name="connsiteY3" fmla="*/ 53816 h 542925"/>
              <a:gd name="connsiteX4" fmla="*/ 1511141 w 7515225"/>
              <a:gd name="connsiteY4" fmla="*/ 77629 h 542925"/>
              <a:gd name="connsiteX5" fmla="*/ 1672114 w 7515225"/>
              <a:gd name="connsiteY5" fmla="*/ 77629 h 542925"/>
              <a:gd name="connsiteX6" fmla="*/ 1672114 w 7515225"/>
              <a:gd name="connsiteY6" fmla="*/ 124301 h 542925"/>
              <a:gd name="connsiteX7" fmla="*/ 1829276 w 7515225"/>
              <a:gd name="connsiteY7" fmla="*/ 124301 h 542925"/>
              <a:gd name="connsiteX8" fmla="*/ 1829276 w 7515225"/>
              <a:gd name="connsiteY8" fmla="*/ 148114 h 542925"/>
              <a:gd name="connsiteX9" fmla="*/ 1929289 w 7515225"/>
              <a:gd name="connsiteY9" fmla="*/ 148114 h 542925"/>
              <a:gd name="connsiteX10" fmla="*/ 1929289 w 7515225"/>
              <a:gd name="connsiteY10" fmla="*/ 170974 h 542925"/>
              <a:gd name="connsiteX11" fmla="*/ 2316004 w 7515225"/>
              <a:gd name="connsiteY11" fmla="*/ 170974 h 542925"/>
              <a:gd name="connsiteX12" fmla="*/ 2316004 w 7515225"/>
              <a:gd name="connsiteY12" fmla="*/ 184309 h 542925"/>
              <a:gd name="connsiteX13" fmla="*/ 2441734 w 7515225"/>
              <a:gd name="connsiteY13" fmla="*/ 184309 h 542925"/>
              <a:gd name="connsiteX14" fmla="*/ 2441734 w 7515225"/>
              <a:gd name="connsiteY14" fmla="*/ 206216 h 542925"/>
              <a:gd name="connsiteX15" fmla="*/ 2472214 w 7515225"/>
              <a:gd name="connsiteY15" fmla="*/ 206216 h 542925"/>
              <a:gd name="connsiteX16" fmla="*/ 2472214 w 7515225"/>
              <a:gd name="connsiteY16" fmla="*/ 223361 h 542925"/>
              <a:gd name="connsiteX17" fmla="*/ 2636996 w 7515225"/>
              <a:gd name="connsiteY17" fmla="*/ 223361 h 542925"/>
              <a:gd name="connsiteX18" fmla="*/ 2636996 w 7515225"/>
              <a:gd name="connsiteY18" fmla="*/ 240506 h 542925"/>
              <a:gd name="connsiteX19" fmla="*/ 2767489 w 7515225"/>
              <a:gd name="connsiteY19" fmla="*/ 240506 h 542925"/>
              <a:gd name="connsiteX20" fmla="*/ 2767489 w 7515225"/>
              <a:gd name="connsiteY20" fmla="*/ 267176 h 542925"/>
              <a:gd name="connsiteX21" fmla="*/ 3006566 w 7515225"/>
              <a:gd name="connsiteY21" fmla="*/ 267176 h 542925"/>
              <a:gd name="connsiteX22" fmla="*/ 3006566 w 7515225"/>
              <a:gd name="connsiteY22" fmla="*/ 292894 h 542925"/>
              <a:gd name="connsiteX23" fmla="*/ 3410426 w 7515225"/>
              <a:gd name="connsiteY23" fmla="*/ 292894 h 542925"/>
              <a:gd name="connsiteX24" fmla="*/ 3410426 w 7515225"/>
              <a:gd name="connsiteY24" fmla="*/ 310991 h 542925"/>
              <a:gd name="connsiteX25" fmla="*/ 3439001 w 7515225"/>
              <a:gd name="connsiteY25" fmla="*/ 310991 h 542925"/>
              <a:gd name="connsiteX26" fmla="*/ 3439001 w 7515225"/>
              <a:gd name="connsiteY26" fmla="*/ 322421 h 542925"/>
              <a:gd name="connsiteX27" fmla="*/ 4272439 w 7515225"/>
              <a:gd name="connsiteY27" fmla="*/ 322421 h 542925"/>
              <a:gd name="connsiteX28" fmla="*/ 4272439 w 7515225"/>
              <a:gd name="connsiteY28" fmla="*/ 367189 h 542925"/>
              <a:gd name="connsiteX29" fmla="*/ 4363879 w 7515225"/>
              <a:gd name="connsiteY29" fmla="*/ 367189 h 542925"/>
              <a:gd name="connsiteX30" fmla="*/ 4363879 w 7515225"/>
              <a:gd name="connsiteY30" fmla="*/ 411004 h 542925"/>
              <a:gd name="connsiteX31" fmla="*/ 5546884 w 7515225"/>
              <a:gd name="connsiteY31" fmla="*/ 411004 h 542925"/>
              <a:gd name="connsiteX32" fmla="*/ 5546884 w 7515225"/>
              <a:gd name="connsiteY32" fmla="*/ 538639 h 542925"/>
              <a:gd name="connsiteX33" fmla="*/ 7516654 w 7515225"/>
              <a:gd name="connsiteY33" fmla="*/ 538639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15225" h="542925">
                <a:moveTo>
                  <a:pt x="7144" y="7144"/>
                </a:moveTo>
                <a:lnTo>
                  <a:pt x="1463516" y="7144"/>
                </a:lnTo>
                <a:lnTo>
                  <a:pt x="1463516" y="53816"/>
                </a:lnTo>
                <a:lnTo>
                  <a:pt x="1511141" y="53816"/>
                </a:lnTo>
                <a:lnTo>
                  <a:pt x="1511141" y="77629"/>
                </a:lnTo>
                <a:lnTo>
                  <a:pt x="1672114" y="77629"/>
                </a:lnTo>
                <a:lnTo>
                  <a:pt x="1672114" y="124301"/>
                </a:lnTo>
                <a:lnTo>
                  <a:pt x="1829276" y="124301"/>
                </a:lnTo>
                <a:lnTo>
                  <a:pt x="1829276" y="148114"/>
                </a:lnTo>
                <a:lnTo>
                  <a:pt x="1929289" y="148114"/>
                </a:lnTo>
                <a:lnTo>
                  <a:pt x="1929289" y="170974"/>
                </a:lnTo>
                <a:lnTo>
                  <a:pt x="2316004" y="170974"/>
                </a:lnTo>
                <a:lnTo>
                  <a:pt x="2316004" y="184309"/>
                </a:lnTo>
                <a:lnTo>
                  <a:pt x="2441734" y="184309"/>
                </a:lnTo>
                <a:lnTo>
                  <a:pt x="2441734" y="206216"/>
                </a:lnTo>
                <a:lnTo>
                  <a:pt x="2472214" y="206216"/>
                </a:lnTo>
                <a:lnTo>
                  <a:pt x="2472214" y="223361"/>
                </a:lnTo>
                <a:lnTo>
                  <a:pt x="2636996" y="223361"/>
                </a:lnTo>
                <a:lnTo>
                  <a:pt x="2636996" y="240506"/>
                </a:lnTo>
                <a:lnTo>
                  <a:pt x="2767489" y="240506"/>
                </a:lnTo>
                <a:lnTo>
                  <a:pt x="2767489" y="267176"/>
                </a:lnTo>
                <a:lnTo>
                  <a:pt x="3006566" y="267176"/>
                </a:lnTo>
                <a:lnTo>
                  <a:pt x="3006566" y="292894"/>
                </a:lnTo>
                <a:lnTo>
                  <a:pt x="3410426" y="292894"/>
                </a:lnTo>
                <a:lnTo>
                  <a:pt x="3410426" y="310991"/>
                </a:lnTo>
                <a:lnTo>
                  <a:pt x="3439001" y="310991"/>
                </a:lnTo>
                <a:lnTo>
                  <a:pt x="3439001" y="322421"/>
                </a:lnTo>
                <a:lnTo>
                  <a:pt x="4272439" y="322421"/>
                </a:lnTo>
                <a:lnTo>
                  <a:pt x="4272439" y="367189"/>
                </a:lnTo>
                <a:lnTo>
                  <a:pt x="4363879" y="367189"/>
                </a:lnTo>
                <a:lnTo>
                  <a:pt x="4363879" y="411004"/>
                </a:lnTo>
                <a:lnTo>
                  <a:pt x="5546884" y="411004"/>
                </a:lnTo>
                <a:lnTo>
                  <a:pt x="5546884" y="538639"/>
                </a:lnTo>
                <a:lnTo>
                  <a:pt x="7516654" y="53863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 name="Freeform: Shape 7">
            <a:extLst>
              <a:ext uri="{FF2B5EF4-FFF2-40B4-BE49-F238E27FC236}">
                <a16:creationId xmlns:a16="http://schemas.microsoft.com/office/drawing/2014/main" xmlns="" id="{9C7C698B-8A10-45F9-8253-F6F384996C7A}"/>
              </a:ext>
            </a:extLst>
          </p:cNvPr>
          <p:cNvSpPr/>
          <p:nvPr/>
        </p:nvSpPr>
        <p:spPr>
          <a:xfrm>
            <a:off x="1496480" y="2500313"/>
            <a:ext cx="6713261" cy="510706"/>
          </a:xfrm>
          <a:custGeom>
            <a:avLst/>
            <a:gdLst>
              <a:gd name="connsiteX0" fmla="*/ 7144 w 7562850"/>
              <a:gd name="connsiteY0" fmla="*/ 7144 h 571500"/>
              <a:gd name="connsiteX1" fmla="*/ 825341 w 7562850"/>
              <a:gd name="connsiteY1" fmla="*/ 7144 h 571500"/>
              <a:gd name="connsiteX2" fmla="*/ 825341 w 7562850"/>
              <a:gd name="connsiteY2" fmla="*/ 27146 h 571500"/>
              <a:gd name="connsiteX3" fmla="*/ 1492091 w 7562850"/>
              <a:gd name="connsiteY3" fmla="*/ 27146 h 571500"/>
              <a:gd name="connsiteX4" fmla="*/ 1492091 w 7562850"/>
              <a:gd name="connsiteY4" fmla="*/ 48101 h 571500"/>
              <a:gd name="connsiteX5" fmla="*/ 1808321 w 7562850"/>
              <a:gd name="connsiteY5" fmla="*/ 48101 h 571500"/>
              <a:gd name="connsiteX6" fmla="*/ 1808321 w 7562850"/>
              <a:gd name="connsiteY6" fmla="*/ 72866 h 571500"/>
              <a:gd name="connsiteX7" fmla="*/ 1829276 w 7562850"/>
              <a:gd name="connsiteY7" fmla="*/ 72866 h 571500"/>
              <a:gd name="connsiteX8" fmla="*/ 1829276 w 7562850"/>
              <a:gd name="connsiteY8" fmla="*/ 93821 h 571500"/>
              <a:gd name="connsiteX9" fmla="*/ 2068354 w 7562850"/>
              <a:gd name="connsiteY9" fmla="*/ 93821 h 571500"/>
              <a:gd name="connsiteX10" fmla="*/ 2068354 w 7562850"/>
              <a:gd name="connsiteY10" fmla="*/ 122396 h 571500"/>
              <a:gd name="connsiteX11" fmla="*/ 2175986 w 7562850"/>
              <a:gd name="connsiteY11" fmla="*/ 122396 h 571500"/>
              <a:gd name="connsiteX12" fmla="*/ 2175986 w 7562850"/>
              <a:gd name="connsiteY12" fmla="*/ 139541 h 571500"/>
              <a:gd name="connsiteX13" fmla="*/ 2319814 w 7562850"/>
              <a:gd name="connsiteY13" fmla="*/ 139541 h 571500"/>
              <a:gd name="connsiteX14" fmla="*/ 2319814 w 7562850"/>
              <a:gd name="connsiteY14" fmla="*/ 165259 h 571500"/>
              <a:gd name="connsiteX15" fmla="*/ 2734151 w 7562850"/>
              <a:gd name="connsiteY15" fmla="*/ 165259 h 571500"/>
              <a:gd name="connsiteX16" fmla="*/ 2734151 w 7562850"/>
              <a:gd name="connsiteY16" fmla="*/ 189071 h 571500"/>
              <a:gd name="connsiteX17" fmla="*/ 2849404 w 7562850"/>
              <a:gd name="connsiteY17" fmla="*/ 189071 h 571500"/>
              <a:gd name="connsiteX18" fmla="*/ 2849404 w 7562850"/>
              <a:gd name="connsiteY18" fmla="*/ 238601 h 571500"/>
              <a:gd name="connsiteX19" fmla="*/ 3237071 w 7562850"/>
              <a:gd name="connsiteY19" fmla="*/ 238601 h 571500"/>
              <a:gd name="connsiteX20" fmla="*/ 3237071 w 7562850"/>
              <a:gd name="connsiteY20" fmla="*/ 270034 h 571500"/>
              <a:gd name="connsiteX21" fmla="*/ 3413284 w 7562850"/>
              <a:gd name="connsiteY21" fmla="*/ 270034 h 571500"/>
              <a:gd name="connsiteX22" fmla="*/ 3413284 w 7562850"/>
              <a:gd name="connsiteY22" fmla="*/ 291941 h 571500"/>
              <a:gd name="connsiteX23" fmla="*/ 3734276 w 7562850"/>
              <a:gd name="connsiteY23" fmla="*/ 291941 h 571500"/>
              <a:gd name="connsiteX24" fmla="*/ 3734276 w 7562850"/>
              <a:gd name="connsiteY24" fmla="*/ 324326 h 571500"/>
              <a:gd name="connsiteX25" fmla="*/ 3850481 w 7562850"/>
              <a:gd name="connsiteY25" fmla="*/ 324326 h 571500"/>
              <a:gd name="connsiteX26" fmla="*/ 3850481 w 7562850"/>
              <a:gd name="connsiteY26" fmla="*/ 362426 h 571500"/>
              <a:gd name="connsiteX27" fmla="*/ 4135279 w 7562850"/>
              <a:gd name="connsiteY27" fmla="*/ 362426 h 571500"/>
              <a:gd name="connsiteX28" fmla="*/ 4135279 w 7562850"/>
              <a:gd name="connsiteY28" fmla="*/ 399574 h 571500"/>
              <a:gd name="connsiteX29" fmla="*/ 4626769 w 7562850"/>
              <a:gd name="connsiteY29" fmla="*/ 399574 h 571500"/>
              <a:gd name="connsiteX30" fmla="*/ 4626769 w 7562850"/>
              <a:gd name="connsiteY30" fmla="*/ 456724 h 571500"/>
              <a:gd name="connsiteX31" fmla="*/ 5538312 w 7562850"/>
              <a:gd name="connsiteY31" fmla="*/ 456724 h 571500"/>
              <a:gd name="connsiteX32" fmla="*/ 5538312 w 7562850"/>
              <a:gd name="connsiteY32" fmla="*/ 568166 h 571500"/>
              <a:gd name="connsiteX33" fmla="*/ 7558564 w 7562850"/>
              <a:gd name="connsiteY33" fmla="*/ 568166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562850" h="571500">
                <a:moveTo>
                  <a:pt x="7144" y="7144"/>
                </a:moveTo>
                <a:lnTo>
                  <a:pt x="825341" y="7144"/>
                </a:lnTo>
                <a:lnTo>
                  <a:pt x="825341" y="27146"/>
                </a:lnTo>
                <a:lnTo>
                  <a:pt x="1492091" y="27146"/>
                </a:lnTo>
                <a:lnTo>
                  <a:pt x="1492091" y="48101"/>
                </a:lnTo>
                <a:lnTo>
                  <a:pt x="1808321" y="48101"/>
                </a:lnTo>
                <a:lnTo>
                  <a:pt x="1808321" y="72866"/>
                </a:lnTo>
                <a:lnTo>
                  <a:pt x="1829276" y="72866"/>
                </a:lnTo>
                <a:lnTo>
                  <a:pt x="1829276" y="93821"/>
                </a:lnTo>
                <a:lnTo>
                  <a:pt x="2068354" y="93821"/>
                </a:lnTo>
                <a:lnTo>
                  <a:pt x="2068354" y="122396"/>
                </a:lnTo>
                <a:lnTo>
                  <a:pt x="2175986" y="122396"/>
                </a:lnTo>
                <a:lnTo>
                  <a:pt x="2175986" y="139541"/>
                </a:lnTo>
                <a:lnTo>
                  <a:pt x="2319814" y="139541"/>
                </a:lnTo>
                <a:lnTo>
                  <a:pt x="2319814" y="165259"/>
                </a:lnTo>
                <a:lnTo>
                  <a:pt x="2734151" y="165259"/>
                </a:lnTo>
                <a:lnTo>
                  <a:pt x="2734151" y="189071"/>
                </a:lnTo>
                <a:lnTo>
                  <a:pt x="2849404" y="189071"/>
                </a:lnTo>
                <a:lnTo>
                  <a:pt x="2849404" y="238601"/>
                </a:lnTo>
                <a:lnTo>
                  <a:pt x="3237071" y="238601"/>
                </a:lnTo>
                <a:lnTo>
                  <a:pt x="3237071" y="270034"/>
                </a:lnTo>
                <a:lnTo>
                  <a:pt x="3413284" y="270034"/>
                </a:lnTo>
                <a:lnTo>
                  <a:pt x="3413284" y="291941"/>
                </a:lnTo>
                <a:lnTo>
                  <a:pt x="3734276" y="291941"/>
                </a:lnTo>
                <a:lnTo>
                  <a:pt x="3734276" y="324326"/>
                </a:lnTo>
                <a:lnTo>
                  <a:pt x="3850481" y="324326"/>
                </a:lnTo>
                <a:lnTo>
                  <a:pt x="3850481" y="362426"/>
                </a:lnTo>
                <a:lnTo>
                  <a:pt x="4135279" y="362426"/>
                </a:lnTo>
                <a:lnTo>
                  <a:pt x="4135279" y="399574"/>
                </a:lnTo>
                <a:lnTo>
                  <a:pt x="4626769" y="399574"/>
                </a:lnTo>
                <a:lnTo>
                  <a:pt x="4626769" y="456724"/>
                </a:lnTo>
                <a:lnTo>
                  <a:pt x="5538312" y="456724"/>
                </a:lnTo>
                <a:lnTo>
                  <a:pt x="5538312" y="568166"/>
                </a:lnTo>
                <a:lnTo>
                  <a:pt x="7558564" y="568166"/>
                </a:lnTo>
              </a:path>
            </a:pathLst>
          </a:custGeom>
          <a:noFill/>
          <a:ln w="2603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 name="Title 1"/>
          <p:cNvSpPr>
            <a:spLocks noGrp="1"/>
          </p:cNvSpPr>
          <p:nvPr>
            <p:ph type="title"/>
          </p:nvPr>
        </p:nvSpPr>
        <p:spPr/>
        <p:txBody>
          <a:bodyPr/>
          <a:lstStyle/>
          <a:p>
            <a:r>
              <a:rPr lang="en-GB" dirty="0"/>
              <a:t>3502: Modified FOLFOX6 with or without radiation in neoadjuvant treatment of locally advanced rectal cancer: Final results of the Chinese FOWARC </a:t>
            </a:r>
            <a:r>
              <a:rPr lang="en-GB" dirty="0" err="1"/>
              <a:t>multicenter</a:t>
            </a:r>
            <a:r>
              <a:rPr lang="en-GB" dirty="0"/>
              <a:t> randomized trial – Deng Y, et al</a:t>
            </a:r>
          </a:p>
        </p:txBody>
      </p:sp>
      <p:sp>
        <p:nvSpPr>
          <p:cNvPr id="3" name="Content Placeholder 2"/>
          <p:cNvSpPr>
            <a:spLocks noGrp="1"/>
          </p:cNvSpPr>
          <p:nvPr>
            <p:ph idx="1"/>
          </p:nvPr>
        </p:nvSpPr>
        <p:spPr/>
        <p:txBody>
          <a:bodyPr/>
          <a:lstStyle/>
          <a:p>
            <a:pPr marL="0" indent="0">
              <a:buNone/>
            </a:pPr>
            <a:r>
              <a:rPr lang="en-GB" b="1" dirty="0"/>
              <a:t>Key results (cont.)</a:t>
            </a:r>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a:t/>
            </a:r>
            <a:br>
              <a:rPr lang="fr-FR" dirty="0"/>
            </a:br>
            <a:r>
              <a:rPr lang="fr-FR" dirty="0"/>
              <a:t>Deng Y, et al. J Clin </a:t>
            </a:r>
            <a:r>
              <a:rPr lang="fr-FR" dirty="0" err="1"/>
              <a:t>Oncol</a:t>
            </a:r>
            <a:r>
              <a:rPr lang="fr-FR" dirty="0"/>
              <a:t> 2018;36(</a:t>
            </a:r>
            <a:r>
              <a:rPr lang="fr-FR" dirty="0" err="1"/>
              <a:t>suppl</a:t>
            </a:r>
            <a:r>
              <a:rPr lang="fr-FR" dirty="0"/>
              <a:t>):</a:t>
            </a:r>
            <a:r>
              <a:rPr lang="fr-FR" dirty="0" err="1"/>
              <a:t>abstr</a:t>
            </a:r>
            <a:r>
              <a:rPr lang="fr-FR" dirty="0"/>
              <a:t> 3502</a:t>
            </a:r>
          </a:p>
        </p:txBody>
      </p:sp>
      <p:sp>
        <p:nvSpPr>
          <p:cNvPr id="9" name="TextBox 8">
            <a:extLst>
              <a:ext uri="{FF2B5EF4-FFF2-40B4-BE49-F238E27FC236}">
                <a16:creationId xmlns:a16="http://schemas.microsoft.com/office/drawing/2014/main" xmlns="" id="{8B9A96B7-AB4D-474F-99D6-1D770B6B18F7}"/>
              </a:ext>
            </a:extLst>
          </p:cNvPr>
          <p:cNvSpPr txBox="1"/>
          <p:nvPr/>
        </p:nvSpPr>
        <p:spPr>
          <a:xfrm>
            <a:off x="1327868" y="1556792"/>
            <a:ext cx="648826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Arial"/>
              </a:rPr>
              <a:t>OS</a:t>
            </a:r>
          </a:p>
        </p:txBody>
      </p:sp>
      <p:graphicFrame>
        <p:nvGraphicFramePr>
          <p:cNvPr id="13" name="Table 12">
            <a:extLst>
              <a:ext uri="{FF2B5EF4-FFF2-40B4-BE49-F238E27FC236}">
                <a16:creationId xmlns:a16="http://schemas.microsoft.com/office/drawing/2014/main" xmlns="" id="{72957F4C-D595-49EF-85CA-3B823CDEBF67}"/>
              </a:ext>
            </a:extLst>
          </p:cNvPr>
          <p:cNvGraphicFramePr>
            <a:graphicFrameLocks noGrp="1"/>
          </p:cNvGraphicFramePr>
          <p:nvPr>
            <p:extLst/>
          </p:nvPr>
        </p:nvGraphicFramePr>
        <p:xfrm>
          <a:off x="4182327" y="3789040"/>
          <a:ext cx="4109173" cy="1485080"/>
        </p:xfrm>
        <a:graphic>
          <a:graphicData uri="http://schemas.openxmlformats.org/drawingml/2006/table">
            <a:tbl>
              <a:tblPr firstRow="1" bandRow="1">
                <a:tableStyleId>{2D5ABB26-0587-4C30-8999-92F81FD0307C}</a:tableStyleId>
              </a:tblPr>
              <a:tblGrid>
                <a:gridCol w="1299337">
                  <a:extLst>
                    <a:ext uri="{9D8B030D-6E8A-4147-A177-3AD203B41FA5}">
                      <a16:colId xmlns:a16="http://schemas.microsoft.com/office/drawing/2014/main" xmlns="" val="20000"/>
                    </a:ext>
                  </a:extLst>
                </a:gridCol>
                <a:gridCol w="1215669">
                  <a:extLst>
                    <a:ext uri="{9D8B030D-6E8A-4147-A177-3AD203B41FA5}">
                      <a16:colId xmlns:a16="http://schemas.microsoft.com/office/drawing/2014/main" xmlns="" val="20001"/>
                    </a:ext>
                  </a:extLst>
                </a:gridCol>
                <a:gridCol w="1594167">
                  <a:extLst>
                    <a:ext uri="{9D8B030D-6E8A-4147-A177-3AD203B41FA5}">
                      <a16:colId xmlns:a16="http://schemas.microsoft.com/office/drawing/2014/main" xmlns="" val="20002"/>
                    </a:ext>
                  </a:extLst>
                </a:gridCol>
              </a:tblGrid>
              <a:tr h="37256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3-year OS, %</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HR </a:t>
                      </a:r>
                      <a:r>
                        <a:rPr lang="en-US" sz="1200" b="1" dirty="0" smtClean="0">
                          <a:solidFill>
                            <a:schemeClr val="tx1"/>
                          </a:solidFill>
                          <a:latin typeface="+mj-lt"/>
                        </a:rPr>
                        <a:t>(95%CI)</a:t>
                      </a:r>
                      <a:endParaRPr lang="en-US" sz="1200" b="1" dirty="0">
                        <a:solidFill>
                          <a:schemeClr val="tx1"/>
                        </a:solidFill>
                        <a:latin typeface="+mj-lt"/>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mFOLFOX6-RT</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91.3</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0.876 (0.438, 1.753)</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mFOLFOX6</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92.2</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0.902 (0.456, 1.787)</a:t>
                      </a:r>
                    </a:p>
                  </a:txBody>
                  <a:tcPr anchor="ctr">
                    <a:no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5FU-RT</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92.1</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Ref</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56" name="TextBox 55">
            <a:extLst>
              <a:ext uri="{FF2B5EF4-FFF2-40B4-BE49-F238E27FC236}">
                <a16:creationId xmlns:a16="http://schemas.microsoft.com/office/drawing/2014/main" xmlns="" id="{574245AA-F47D-4462-86A4-D40628808C69}"/>
              </a:ext>
            </a:extLst>
          </p:cNvPr>
          <p:cNvSpPr txBox="1"/>
          <p:nvPr/>
        </p:nvSpPr>
        <p:spPr>
          <a:xfrm>
            <a:off x="6731393" y="2420888"/>
            <a:ext cx="158088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Log-rank </a:t>
            </a:r>
            <a:r>
              <a:rPr kumimoji="0" lang="en-US" sz="1400" b="0" i="0" u="none" strike="noStrike" kern="1200" cap="none" spc="0" normalizeH="0" baseline="0" noProof="0" dirty="0">
                <a:ln>
                  <a:noFill/>
                </a:ln>
                <a:solidFill>
                  <a:srgbClr val="4D4D4D"/>
                </a:solidFill>
                <a:effectLst/>
                <a:uLnTx/>
                <a:uFillTx/>
                <a:latin typeface="Arial"/>
                <a:ea typeface="+mn-ea"/>
                <a:cs typeface="Arial"/>
              </a:rPr>
              <a:t>p=0.926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689091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xmlns="" val="37677924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3502</a:t>
            </a:r>
            <a:r>
              <a:rPr lang="en-GB" dirty="0"/>
              <a:t>: Modified FOLFOX6 with or without radiation in neoadjuvant treatment of locally advanced rectal cancer: Final results of the Chinese FOWARC </a:t>
            </a:r>
            <a:r>
              <a:rPr lang="en-GB" dirty="0" err="1"/>
              <a:t>multicenter</a:t>
            </a:r>
            <a:r>
              <a:rPr lang="en-GB" dirty="0"/>
              <a:t> randomized </a:t>
            </a:r>
            <a:r>
              <a:rPr lang="en-GB" dirty="0" smtClean="0"/>
              <a:t>trial – Deng Y,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r>
              <a:rPr lang="en-GB" b="1" dirty="0" smtClean="0"/>
              <a:t>Conclusions</a:t>
            </a:r>
            <a:endParaRPr lang="en-GB" b="1" dirty="0"/>
          </a:p>
          <a:p>
            <a:r>
              <a:rPr lang="en-GB" b="1" dirty="0" smtClean="0"/>
              <a:t>In patients </a:t>
            </a:r>
            <a:r>
              <a:rPr lang="en-GB" b="1" dirty="0"/>
              <a:t>with advanced rectal </a:t>
            </a:r>
            <a:r>
              <a:rPr lang="en-GB" b="1" dirty="0" smtClean="0"/>
              <a:t>cancer, mFOLFOX6 ± </a:t>
            </a:r>
            <a:r>
              <a:rPr lang="en-GB" b="1" dirty="0"/>
              <a:t>RT </a:t>
            </a:r>
            <a:r>
              <a:rPr lang="en-GB" b="1" dirty="0" smtClean="0"/>
              <a:t>did not improve DFS vs</a:t>
            </a:r>
            <a:r>
              <a:rPr lang="en-GB" b="1" dirty="0"/>
              <a:t>. 5FU CRT as neoadjuvant </a:t>
            </a:r>
            <a:r>
              <a:rPr lang="en-GB" b="1" dirty="0" smtClean="0"/>
              <a:t>treatment</a:t>
            </a:r>
          </a:p>
          <a:p>
            <a:r>
              <a:rPr lang="en-GB" b="1" dirty="0" err="1" smtClean="0"/>
              <a:t>mFOLFOX</a:t>
            </a:r>
            <a:r>
              <a:rPr lang="en-GB" b="1" dirty="0" smtClean="0"/>
              <a:t> + RT vs. other two treatment arms:</a:t>
            </a:r>
          </a:p>
          <a:p>
            <a:pPr lvl="1"/>
            <a:r>
              <a:rPr lang="en-GB" b="1" dirty="0" smtClean="0"/>
              <a:t>Improved the rate of </a:t>
            </a:r>
            <a:r>
              <a:rPr lang="en-GB" b="1" dirty="0" err="1" smtClean="0"/>
              <a:t>pCR</a:t>
            </a:r>
            <a:r>
              <a:rPr lang="en-GB" b="1" dirty="0" smtClean="0"/>
              <a:t>, potentially enabling more patients to partake in a ‘watch and wait’ strategy</a:t>
            </a:r>
          </a:p>
          <a:p>
            <a:pPr lvl="1"/>
            <a:r>
              <a:rPr lang="en-GB" b="1" dirty="0" smtClean="0"/>
              <a:t>Decreased liver metastases*</a:t>
            </a:r>
          </a:p>
          <a:p>
            <a:r>
              <a:rPr lang="en-GB" b="1" spc="-10" dirty="0" err="1" smtClean="0"/>
              <a:t>mFOLFOX</a:t>
            </a:r>
            <a:r>
              <a:rPr lang="en-GB" b="1" spc="-10" dirty="0" smtClean="0"/>
              <a:t> alone did not compromise 3-year DFS or local control vs. other treatments</a:t>
            </a:r>
          </a:p>
          <a:p>
            <a:r>
              <a:rPr lang="en-GB" b="1" dirty="0" smtClean="0"/>
              <a:t>Long-term follow-up is needed for OS</a:t>
            </a:r>
            <a:endParaRPr lang="en-GB" b="1" dirty="0"/>
          </a:p>
        </p:txBody>
      </p:sp>
      <p:sp>
        <p:nvSpPr>
          <p:cNvPr id="4" name="Text Placeholder 3"/>
          <p:cNvSpPr>
            <a:spLocks noGrp="1"/>
          </p:cNvSpPr>
          <p:nvPr>
            <p:ph type="body" sz="quarter" idx="10"/>
          </p:nvPr>
        </p:nvSpPr>
        <p:spPr>
          <a:xfrm>
            <a:off x="365125" y="6297433"/>
            <a:ext cx="4130675" cy="285930"/>
          </a:xfrm>
        </p:spPr>
        <p:txBody>
          <a:bodyPr/>
          <a:lstStyle/>
          <a:p>
            <a:r>
              <a:rPr lang="en-GB" dirty="0" smtClean="0"/>
              <a:t>*Data not shown</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Deng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3502</a:t>
            </a:r>
            <a:endParaRPr lang="fr-FR" dirty="0"/>
          </a:p>
        </p:txBody>
      </p:sp>
      <p:graphicFrame>
        <p:nvGraphicFramePr>
          <p:cNvPr id="7" name="Group 88"/>
          <p:cNvGraphicFramePr>
            <a:graphicFrameLocks noGrp="1"/>
          </p:cNvGraphicFramePr>
          <p:nvPr>
            <p:extLst/>
          </p:nvPr>
        </p:nvGraphicFramePr>
        <p:xfrm>
          <a:off x="369888" y="1688317"/>
          <a:ext cx="8400401" cy="1380888"/>
        </p:xfrm>
        <a:graphic>
          <a:graphicData uri="http://schemas.openxmlformats.org/drawingml/2006/table">
            <a:tbl>
              <a:tblPr firstRow="1" bandRow="1">
                <a:tableStyleId>{69012ECD-51FC-41F1-AA8D-1B2483CD663E}</a:tableStyleId>
              </a:tblPr>
              <a:tblGrid>
                <a:gridCol w="1621130">
                  <a:extLst>
                    <a:ext uri="{9D8B030D-6E8A-4147-A177-3AD203B41FA5}">
                      <a16:colId xmlns:a16="http://schemas.microsoft.com/office/drawing/2014/main" xmlns="" val="20000"/>
                    </a:ext>
                  </a:extLst>
                </a:gridCol>
                <a:gridCol w="2259757">
                  <a:extLst>
                    <a:ext uri="{9D8B030D-6E8A-4147-A177-3AD203B41FA5}">
                      <a16:colId xmlns:a16="http://schemas.microsoft.com/office/drawing/2014/main" xmlns="" val="20001"/>
                    </a:ext>
                  </a:extLst>
                </a:gridCol>
                <a:gridCol w="2259757">
                  <a:extLst>
                    <a:ext uri="{9D8B030D-6E8A-4147-A177-3AD203B41FA5}">
                      <a16:colId xmlns:a16="http://schemas.microsoft.com/office/drawing/2014/main" xmlns="" val="20003"/>
                    </a:ext>
                  </a:extLst>
                </a:gridCol>
                <a:gridCol w="2259757">
                  <a:extLst>
                    <a:ext uri="{9D8B030D-6E8A-4147-A177-3AD203B41FA5}">
                      <a16:colId xmlns:a16="http://schemas.microsoft.com/office/drawing/2014/main" xmlns="" val="20002"/>
                    </a:ext>
                  </a:extLst>
                </a:gridCol>
              </a:tblGrid>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solidFill>
                          <a:latin typeface="Arial" pitchFamily="34" charset="0"/>
                          <a:cs typeface="Arial" pitchFamily="34" charset="0"/>
                        </a:rPr>
                        <a:t>FOLFOX-RT (n=141)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 (n=145)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5FU-RT (n=130)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pCR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rgbClr val="000000"/>
                          </a:solidFill>
                          <a:latin typeface="Arial" pitchFamily="34" charset="0"/>
                          <a:cs typeface="Arial" pitchFamily="34" charset="0"/>
                        </a:rPr>
                        <a:t>41 (29.1)</a:t>
                      </a:r>
                      <a:endParaRPr lang="en-US" sz="1400" dirty="0">
                        <a:solidFill>
                          <a:srgbClr val="00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 (6.9)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rgbClr val="000000"/>
                          </a:solidFill>
                          <a:latin typeface="Arial" pitchFamily="34" charset="0"/>
                          <a:cs typeface="Arial" pitchFamily="34" charset="0"/>
                        </a:rPr>
                        <a:t>17 (13.1)</a:t>
                      </a:r>
                      <a:endParaRPr lang="en-US" sz="1400" dirty="0">
                        <a:solidFill>
                          <a:srgbClr val="00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ypT0–2N0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rgbClr val="000000"/>
                          </a:solidFill>
                          <a:latin typeface="Arial" pitchFamily="34" charset="0"/>
                          <a:cs typeface="Arial" pitchFamily="34" charset="0"/>
                        </a:rPr>
                        <a:t>80 (56.8)</a:t>
                      </a:r>
                      <a:endParaRPr lang="en-US" sz="1400" dirty="0">
                        <a:solidFill>
                          <a:srgbClr val="00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53 (36.6)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400" dirty="0" smtClean="0">
                          <a:solidFill>
                            <a:srgbClr val="000000"/>
                          </a:solidFill>
                          <a:latin typeface="Arial" pitchFamily="34" charset="0"/>
                          <a:cs typeface="Arial" pitchFamily="34" charset="0"/>
                        </a:rPr>
                        <a:t>47 (36.2)</a:t>
                      </a:r>
                      <a:endParaRPr lang="en-US" sz="1400" dirty="0">
                        <a:solidFill>
                          <a:srgbClr val="000000"/>
                        </a:solidFill>
                        <a:latin typeface="Arial" pitchFamily="34" charset="0"/>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52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TRG 0–1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97 (68.8)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48 (33.1)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63 (48.4)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582370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LBA3503</a:t>
            </a:r>
            <a:r>
              <a:rPr lang="en-GB" dirty="0"/>
              <a:t>: A UNICANCER phase III trial of </a:t>
            </a:r>
            <a:r>
              <a:rPr lang="en-GB" dirty="0" err="1"/>
              <a:t>hyperthermic</a:t>
            </a:r>
            <a:r>
              <a:rPr lang="en-GB" dirty="0"/>
              <a:t> intra-peritoneal chemotherapy (HIPEC) for colorectal peritoneal carcinomatosis (PC): PRODIGE </a:t>
            </a:r>
            <a:r>
              <a:rPr lang="en-GB" dirty="0" smtClean="0"/>
              <a:t>7 – </a:t>
            </a:r>
            <a:r>
              <a:rPr lang="en-GB" dirty="0" err="1" smtClean="0"/>
              <a:t>Quenet</a:t>
            </a:r>
            <a:r>
              <a:rPr lang="en-GB" dirty="0" smtClean="0"/>
              <a:t> F,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smtClean="0"/>
              <a:t>To assess the efficacy and safety of </a:t>
            </a:r>
            <a:r>
              <a:rPr lang="en-GB" dirty="0" err="1" smtClean="0"/>
              <a:t>hyperthermic</a:t>
            </a:r>
            <a:r>
              <a:rPr lang="en-GB" dirty="0" smtClean="0"/>
              <a:t> intraperitoneal CT </a:t>
            </a:r>
            <a:r>
              <a:rPr lang="en-GB" dirty="0"/>
              <a:t>(HIPEC</a:t>
            </a:r>
            <a:r>
              <a:rPr lang="en-GB" dirty="0" smtClean="0"/>
              <a:t>) after </a:t>
            </a:r>
            <a:r>
              <a:rPr lang="en-GB" dirty="0"/>
              <a:t>cytoreductive surgery </a:t>
            </a:r>
            <a:r>
              <a:rPr lang="en-GB" dirty="0" smtClean="0"/>
              <a:t>for </a:t>
            </a:r>
            <a:r>
              <a:rPr lang="en-GB" dirty="0"/>
              <a:t>the treatment </a:t>
            </a:r>
            <a:r>
              <a:rPr lang="en-GB" dirty="0" smtClean="0"/>
              <a:t>of</a:t>
            </a:r>
            <a:r>
              <a:rPr lang="en-GB" dirty="0"/>
              <a:t> colorectal </a:t>
            </a:r>
            <a:r>
              <a:rPr lang="en-GB" dirty="0" smtClean="0"/>
              <a:t>peritoneal carcinomatosis</a:t>
            </a:r>
            <a:endParaRPr lang="en-GB" dirty="0"/>
          </a:p>
        </p:txBody>
      </p:sp>
      <p:sp>
        <p:nvSpPr>
          <p:cNvPr id="4" name="Text Placeholder 3"/>
          <p:cNvSpPr>
            <a:spLocks noGrp="1"/>
          </p:cNvSpPr>
          <p:nvPr>
            <p:ph type="body" sz="quarter" idx="10"/>
          </p:nvPr>
        </p:nvSpPr>
        <p:spPr>
          <a:xfrm>
            <a:off x="365125" y="6096000"/>
            <a:ext cx="4283075" cy="487363"/>
          </a:xfrm>
        </p:spPr>
        <p:txBody>
          <a:bodyPr/>
          <a:lstStyle/>
          <a:p>
            <a:r>
              <a:rPr lang="en-GB" dirty="0" smtClean="0"/>
              <a:t>*Oxaliplatin 460 mg/m</a:t>
            </a:r>
            <a:r>
              <a:rPr lang="en-GB" baseline="30000" dirty="0" smtClean="0"/>
              <a:t>2</a:t>
            </a:r>
            <a:r>
              <a:rPr lang="en-GB" dirty="0" smtClean="0"/>
              <a:t> </a:t>
            </a:r>
            <a:r>
              <a:rPr lang="en-GB" dirty="0" err="1" smtClean="0"/>
              <a:t>ip</a:t>
            </a:r>
            <a:r>
              <a:rPr lang="en-GB" dirty="0" smtClean="0"/>
              <a:t> (360 mg/m</a:t>
            </a:r>
            <a:r>
              <a:rPr lang="en-GB" baseline="30000" dirty="0" smtClean="0"/>
              <a:t>2</a:t>
            </a:r>
            <a:r>
              <a:rPr lang="en-GB" dirty="0"/>
              <a:t> </a:t>
            </a:r>
            <a:r>
              <a:rPr lang="en-GB" dirty="0" smtClean="0"/>
              <a:t>in closed procedures), then leucovorin 20 mg/m</a:t>
            </a:r>
            <a:r>
              <a:rPr lang="en-GB" baseline="30000" dirty="0"/>
              <a:t>2</a:t>
            </a:r>
            <a:r>
              <a:rPr lang="en-GB" dirty="0" smtClean="0"/>
              <a:t> + 5FU 400 mg/m</a:t>
            </a:r>
            <a:r>
              <a:rPr lang="en-GB" baseline="30000" dirty="0" smtClean="0"/>
              <a:t>2 </a:t>
            </a:r>
            <a:r>
              <a:rPr lang="en-GB" dirty="0" err="1" smtClean="0"/>
              <a:t>ip</a:t>
            </a:r>
            <a:r>
              <a:rPr lang="en-GB" dirty="0" smtClean="0"/>
              <a:t> during HIPEC;</a:t>
            </a:r>
            <a:br>
              <a:rPr lang="en-GB" dirty="0" smtClean="0"/>
            </a:br>
            <a:r>
              <a:rPr lang="en-GB" altLang="zh-CN" baseline="30000" dirty="0" smtClean="0">
                <a:ea typeface="SimSun" pitchFamily="2" charset="-122"/>
              </a:rPr>
              <a:t>†</a:t>
            </a:r>
            <a:r>
              <a:rPr lang="en-GB" dirty="0" smtClean="0"/>
              <a:t>preoperative or postoperative CT, or both, for 6 months</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Quenet</a:t>
            </a:r>
            <a:r>
              <a:rPr lang="fr-FR" dirty="0" smtClean="0"/>
              <a:t> F,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LBA3503</a:t>
            </a:r>
            <a:endParaRPr lang="fr-FR" dirty="0"/>
          </a:p>
        </p:txBody>
      </p:sp>
      <p:sp>
        <p:nvSpPr>
          <p:cNvPr id="7" name="Rectangle 9"/>
          <p:cNvSpPr txBox="1">
            <a:spLocks noChangeArrowheads="1"/>
          </p:cNvSpPr>
          <p:nvPr/>
        </p:nvSpPr>
        <p:spPr bwMode="auto">
          <a:xfrm>
            <a:off x="365124" y="5139517"/>
            <a:ext cx="4130676" cy="756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5139517"/>
            <a:ext cx="4130675" cy="7567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RFS, prognostic factors or survival safety, morbidity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Oval 14"/>
          <p:cNvSpPr>
            <a:spLocks noChangeArrowheads="1"/>
          </p:cNvSpPr>
          <p:nvPr/>
        </p:nvSpPr>
        <p:spPr bwMode="auto">
          <a:xfrm>
            <a:off x="3941537" y="340882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4217370" y="2760889"/>
            <a:ext cx="663905" cy="6319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6435" y="2480604"/>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2" name="Content Placeholder 26"/>
          <p:cNvSpPr txBox="1">
            <a:spLocks/>
          </p:cNvSpPr>
          <p:nvPr/>
        </p:nvSpPr>
        <p:spPr bwMode="auto">
          <a:xfrm>
            <a:off x="4855936" y="3111844"/>
            <a:ext cx="4534554"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Centre</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Residual tumour status (R0/R1 vs. R2 ≤1 mm)</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Prior regimens of systemic CT</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ea typeface="+mn-ea"/>
                <a:cs typeface="Arial" charset="0"/>
              </a:rPr>
              <a:t>Neoadjuvant CT</a:t>
            </a:r>
            <a:endParaRPr kumimoji="0" lang="en-GB" sz="14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9" idx="2"/>
          </p:cNvCxnSpPr>
          <p:nvPr/>
        </p:nvCxnSpPr>
        <p:spPr bwMode="auto">
          <a:xfrm>
            <a:off x="3684814" y="3700831"/>
            <a:ext cx="256723" cy="97"/>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a:off x="7543800" y="2744923"/>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334554"/>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HIPEC* + CT</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(n=133)</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365124" y="2340202"/>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CRC with peritoneal metastases; absence of extra-peritoneal metastases </a:t>
            </a:r>
            <a:endParaRPr kumimoji="0" lang="en-GB" altLang="zh-CN" sz="1800" b="0" i="1" u="none" strike="noStrike" kern="1200" cap="none" spc="0" normalizeH="0" baseline="0" noProof="0" dirty="0">
              <a:ln>
                <a:noFill/>
              </a:ln>
              <a:solidFill>
                <a:srgbClr val="FFFFFF"/>
              </a:solidFill>
              <a:effectLst/>
              <a:uLnTx/>
              <a:uFillTx/>
              <a:latin typeface="Arial"/>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Peritoneal </a:t>
            </a:r>
            <a:r>
              <a:rPr kumimoji="0" lang="en-US" altLang="zh-CN" sz="1800" b="0" i="0" u="none" strike="noStrike" kern="1200" cap="none" spc="0" normalizeH="0" baseline="0" noProof="0" dirty="0">
                <a:ln>
                  <a:noFill/>
                </a:ln>
                <a:solidFill>
                  <a:srgbClr val="FFFFFF"/>
                </a:solidFill>
                <a:effectLst/>
                <a:uLnTx/>
                <a:uFillTx/>
                <a:latin typeface="Arial"/>
                <a:ea typeface="SimSun" pitchFamily="2" charset="-122"/>
                <a:cs typeface="Arial" charset="0"/>
              </a:rPr>
              <a:t>cancer index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≤25</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R0/R1 or R2 ≤1 mm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No previous HIPEC therapy</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charset="0"/>
              </a:rPr>
              <a:t>(n=265)</a:t>
            </a:r>
            <a:endParaRPr kumimoji="0" lang="en-GB" altLang="zh-CN" sz="1800" b="0" i="0" u="none" strike="noStrike" kern="1200" cap="none" spc="0" normalizeH="0" baseline="0" noProof="0" dirty="0">
              <a:ln>
                <a:noFill/>
              </a:ln>
              <a:solidFill>
                <a:srgbClr val="FFFFFF"/>
              </a:solidFill>
              <a:effectLst/>
              <a:uLnTx/>
              <a:uFillTx/>
              <a:latin typeface="Arial"/>
              <a:ea typeface="SimSun" pitchFamily="2" charset="-122"/>
              <a:cs typeface="Arial" charset="0"/>
            </a:endParaRPr>
          </a:p>
        </p:txBody>
      </p:sp>
      <p:cxnSp>
        <p:nvCxnSpPr>
          <p:cNvPr id="17" name="AutoShape 16"/>
          <p:cNvCxnSpPr>
            <a:cxnSpLocks noChangeShapeType="1"/>
            <a:stCxn id="9" idx="4"/>
            <a:endCxn id="20" idx="1"/>
          </p:cNvCxnSpPr>
          <p:nvPr/>
        </p:nvCxnSpPr>
        <p:spPr bwMode="auto">
          <a:xfrm rot="16200000" flipH="1">
            <a:off x="4215319" y="4011043"/>
            <a:ext cx="66800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96715"/>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19" name="AutoShape 20"/>
          <p:cNvCxnSpPr>
            <a:cxnSpLocks noChangeShapeType="1"/>
            <a:stCxn id="20" idx="3"/>
            <a:endCxn id="18" idx="1"/>
          </p:cNvCxnSpPr>
          <p:nvPr/>
        </p:nvCxnSpPr>
        <p:spPr bwMode="auto">
          <a:xfrm>
            <a:off x="7542220" y="466103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250666"/>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CT</a:t>
            </a:r>
            <a:r>
              <a:rPr kumimoji="0" lang="en-GB" altLang="zh-CN" sz="18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alone</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(n=132)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2799190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LBA3503: A UNICANCER phase III trial of </a:t>
            </a:r>
            <a:r>
              <a:rPr lang="en-GB" dirty="0" err="1"/>
              <a:t>hyperthermic</a:t>
            </a:r>
            <a:r>
              <a:rPr lang="en-GB" dirty="0"/>
              <a:t> intra-peritoneal chemotherapy (HIPEC) for colorectal peritoneal carcinomatosis (PC): PRODIGE 7 – </a:t>
            </a:r>
            <a:r>
              <a:rPr lang="en-GB" dirty="0" err="1"/>
              <a:t>Quenet</a:t>
            </a:r>
            <a:r>
              <a:rPr lang="en-GB" dirty="0"/>
              <a:t> F, et al</a:t>
            </a:r>
          </a:p>
        </p:txBody>
      </p:sp>
      <p:sp>
        <p:nvSpPr>
          <p:cNvPr id="3" name="Content Placeholder 2"/>
          <p:cNvSpPr>
            <a:spLocks noGrp="1"/>
          </p:cNvSpPr>
          <p:nvPr>
            <p:ph idx="1"/>
          </p:nvPr>
        </p:nvSpPr>
        <p:spPr/>
        <p:txBody>
          <a:bodyPr/>
          <a:lstStyle/>
          <a:p>
            <a:pPr marL="0" indent="0">
              <a:buNone/>
            </a:pPr>
            <a:r>
              <a:rPr lang="en-GB" b="1" dirty="0"/>
              <a:t>Key results</a:t>
            </a:r>
          </a:p>
          <a:p>
            <a:endParaRPr lang="en-GB" dirty="0"/>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a:t>Quenet</a:t>
            </a:r>
            <a:r>
              <a:rPr lang="fr-FR" dirty="0"/>
              <a:t> F, et al. J Clin </a:t>
            </a:r>
            <a:r>
              <a:rPr lang="fr-FR" dirty="0" err="1"/>
              <a:t>Oncol</a:t>
            </a:r>
            <a:r>
              <a:rPr lang="fr-FR" dirty="0"/>
              <a:t> 2018;36(</a:t>
            </a:r>
            <a:r>
              <a:rPr lang="fr-FR" dirty="0" err="1"/>
              <a:t>suppl</a:t>
            </a:r>
            <a:r>
              <a:rPr lang="fr-FR" dirty="0"/>
              <a:t>):</a:t>
            </a:r>
            <a:r>
              <a:rPr lang="fr-FR" dirty="0" err="1"/>
              <a:t>abstr</a:t>
            </a:r>
            <a:r>
              <a:rPr lang="fr-FR" dirty="0"/>
              <a:t> LBA3503</a:t>
            </a:r>
          </a:p>
        </p:txBody>
      </p:sp>
      <p:sp>
        <p:nvSpPr>
          <p:cNvPr id="10" name="TextBox 9">
            <a:extLst>
              <a:ext uri="{FF2B5EF4-FFF2-40B4-BE49-F238E27FC236}">
                <a16:creationId xmlns:a16="http://schemas.microsoft.com/office/drawing/2014/main" xmlns="" id="{AC7E9392-6AA2-4D0F-8C55-0D6A68EDDB4E}"/>
              </a:ext>
            </a:extLst>
          </p:cNvPr>
          <p:cNvSpPr txBox="1"/>
          <p:nvPr/>
        </p:nvSpPr>
        <p:spPr>
          <a:xfrm>
            <a:off x="1432711"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a:ea typeface="+mn-ea"/>
                <a:cs typeface="Arial"/>
              </a:rPr>
              <a:t>OS</a:t>
            </a:r>
          </a:p>
        </p:txBody>
      </p:sp>
      <p:sp>
        <p:nvSpPr>
          <p:cNvPr id="11" name="Freeform: Shape 10">
            <a:extLst>
              <a:ext uri="{FF2B5EF4-FFF2-40B4-BE49-F238E27FC236}">
                <a16:creationId xmlns:a16="http://schemas.microsoft.com/office/drawing/2014/main" xmlns="" id="{D5DBAA15-AB87-41EE-8AE4-D841861E8382}"/>
              </a:ext>
            </a:extLst>
          </p:cNvPr>
          <p:cNvSpPr/>
          <p:nvPr/>
        </p:nvSpPr>
        <p:spPr>
          <a:xfrm>
            <a:off x="1489263"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xmlns="" id="{C12050F9-E311-4AF6-AC92-0B5066E19E30}"/>
              </a:ext>
            </a:extLst>
          </p:cNvPr>
          <p:cNvCxnSpPr>
            <a:cxnSpLocks/>
          </p:cNvCxnSpPr>
          <p:nvPr/>
        </p:nvCxnSpPr>
        <p:spPr>
          <a:xfrm rot="5400000">
            <a:off x="144426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xmlns="" id="{2AEF1C7A-70FC-485B-9B95-465CF14A75D8}"/>
              </a:ext>
            </a:extLst>
          </p:cNvPr>
          <p:cNvCxnSpPr>
            <a:cxnSpLocks/>
          </p:cNvCxnSpPr>
          <p:nvPr/>
        </p:nvCxnSpPr>
        <p:spPr>
          <a:xfrm rot="5400000">
            <a:off x="206057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xmlns="" id="{91FB7910-F0AB-4F60-B091-441546BB5597}"/>
              </a:ext>
            </a:extLst>
          </p:cNvPr>
          <p:cNvCxnSpPr>
            <a:cxnSpLocks/>
          </p:cNvCxnSpPr>
          <p:nvPr/>
        </p:nvCxnSpPr>
        <p:spPr>
          <a:xfrm rot="5400000">
            <a:off x="26768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xmlns="" id="{655E10EB-F630-470E-9FAD-19DC958F9606}"/>
              </a:ext>
            </a:extLst>
          </p:cNvPr>
          <p:cNvCxnSpPr>
            <a:cxnSpLocks/>
          </p:cNvCxnSpPr>
          <p:nvPr/>
        </p:nvCxnSpPr>
        <p:spPr>
          <a:xfrm rot="5400000">
            <a:off x="390951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xmlns="" id="{664DADCC-CAE3-4B83-A458-D1D91F4C02B3}"/>
              </a:ext>
            </a:extLst>
          </p:cNvPr>
          <p:cNvCxnSpPr>
            <a:cxnSpLocks/>
          </p:cNvCxnSpPr>
          <p:nvPr/>
        </p:nvCxnSpPr>
        <p:spPr>
          <a:xfrm rot="5400000">
            <a:off x="514214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xmlns="" id="{249105B7-DB66-4E26-BBCF-8119A924D3CC}"/>
              </a:ext>
            </a:extLst>
          </p:cNvPr>
          <p:cNvCxnSpPr>
            <a:cxnSpLocks/>
          </p:cNvCxnSpPr>
          <p:nvPr/>
        </p:nvCxnSpPr>
        <p:spPr>
          <a:xfrm rot="5400000">
            <a:off x="637477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xmlns="" id="{34EE6E96-DD71-420E-88F5-9C8280816DD4}"/>
              </a:ext>
            </a:extLst>
          </p:cNvPr>
          <p:cNvCxnSpPr>
            <a:cxnSpLocks/>
          </p:cNvCxnSpPr>
          <p:nvPr/>
        </p:nvCxnSpPr>
        <p:spPr>
          <a:xfrm rot="5400000">
            <a:off x="760740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xmlns="" id="{7218BD92-4D92-4570-B2FA-4C10AC021936}"/>
              </a:ext>
            </a:extLst>
          </p:cNvPr>
          <p:cNvCxnSpPr>
            <a:cxnSpLocks/>
          </p:cNvCxnSpPr>
          <p:nvPr/>
        </p:nvCxnSpPr>
        <p:spPr>
          <a:xfrm rot="5400000">
            <a:off x="822371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8" name="TextBox 27">
            <a:extLst>
              <a:ext uri="{FF2B5EF4-FFF2-40B4-BE49-F238E27FC236}">
                <a16:creationId xmlns:a16="http://schemas.microsoft.com/office/drawing/2014/main" xmlns="" id="{FE6BE2F0-AFE7-4803-8434-C009C282CDD7}"/>
              </a:ext>
            </a:extLst>
          </p:cNvPr>
          <p:cNvSpPr txBox="1"/>
          <p:nvPr/>
        </p:nvSpPr>
        <p:spPr>
          <a:xfrm>
            <a:off x="697175" y="5408127"/>
            <a:ext cx="990977" cy="307777"/>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No. </a:t>
            </a:r>
            <a:r>
              <a:rPr kumimoji="0" lang="en-US" sz="1400" b="0" i="0" u="none" strike="noStrike" kern="1200" cap="none" spc="0" normalizeH="0" baseline="0" noProof="0" dirty="0">
                <a:ln>
                  <a:noFill/>
                </a:ln>
                <a:solidFill>
                  <a:srgbClr val="4D4D4D"/>
                </a:solidFill>
                <a:effectLst/>
                <a:uLnTx/>
                <a:uFillTx/>
                <a:latin typeface="Arial"/>
                <a:ea typeface="+mn-ea"/>
                <a:cs typeface="Arial"/>
              </a:rPr>
              <a:t>at </a:t>
            </a: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30" name="Straight Connector 29">
            <a:extLst>
              <a:ext uri="{FF2B5EF4-FFF2-40B4-BE49-F238E27FC236}">
                <a16:creationId xmlns:a16="http://schemas.microsoft.com/office/drawing/2014/main" xmlns="" id="{2CD6D705-702B-4BBC-9832-B25F0198ADD8}"/>
              </a:ext>
            </a:extLst>
          </p:cNvPr>
          <p:cNvCxnSpPr/>
          <p:nvPr/>
        </p:nvCxnSpPr>
        <p:spPr>
          <a:xfrm>
            <a:off x="841191" y="5876275"/>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xmlns="" id="{228EB13C-46E7-4804-9595-3C1E03DA5695}"/>
              </a:ext>
            </a:extLst>
          </p:cNvPr>
          <p:cNvCxnSpPr/>
          <p:nvPr/>
        </p:nvCxnSpPr>
        <p:spPr>
          <a:xfrm>
            <a:off x="841191" y="6089000"/>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a16="http://schemas.microsoft.com/office/drawing/2014/main" xmlns="" id="{5EB42D07-A993-4014-AA2E-C57BC7668B6A}"/>
              </a:ext>
            </a:extLst>
          </p:cNvPr>
          <p:cNvSpPr txBox="1"/>
          <p:nvPr/>
        </p:nvSpPr>
        <p:spPr>
          <a:xfrm>
            <a:off x="1335984" y="4978897"/>
            <a:ext cx="30655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4" name="TextBox 33">
            <a:extLst>
              <a:ext uri="{FF2B5EF4-FFF2-40B4-BE49-F238E27FC236}">
                <a16:creationId xmlns:a16="http://schemas.microsoft.com/office/drawing/2014/main" xmlns="" id="{7E719A57-113E-4814-A136-F3137A9E631F}"/>
              </a:ext>
            </a:extLst>
          </p:cNvPr>
          <p:cNvSpPr txBox="1"/>
          <p:nvPr/>
        </p:nvSpPr>
        <p:spPr>
          <a:xfrm>
            <a:off x="1963036"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5" name="TextBox 34">
            <a:extLst>
              <a:ext uri="{FF2B5EF4-FFF2-40B4-BE49-F238E27FC236}">
                <a16:creationId xmlns:a16="http://schemas.microsoft.com/office/drawing/2014/main" xmlns="" id="{2DEB3B52-7727-4B33-9480-84774E820AC9}"/>
              </a:ext>
            </a:extLst>
          </p:cNvPr>
          <p:cNvSpPr txBox="1"/>
          <p:nvPr/>
        </p:nvSpPr>
        <p:spPr>
          <a:xfrm>
            <a:off x="252827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6" name="TextBox 35">
            <a:extLst>
              <a:ext uri="{FF2B5EF4-FFF2-40B4-BE49-F238E27FC236}">
                <a16:creationId xmlns:a16="http://schemas.microsoft.com/office/drawing/2014/main" xmlns="" id="{EF47D556-9834-4746-BE54-D5FA436C92CE}"/>
              </a:ext>
            </a:extLst>
          </p:cNvPr>
          <p:cNvSpPr txBox="1"/>
          <p:nvPr/>
        </p:nvSpPr>
        <p:spPr>
          <a:xfrm>
            <a:off x="376132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7" name="TextBox 36">
            <a:extLst>
              <a:ext uri="{FF2B5EF4-FFF2-40B4-BE49-F238E27FC236}">
                <a16:creationId xmlns:a16="http://schemas.microsoft.com/office/drawing/2014/main" xmlns="" id="{286B9073-71C6-49C9-B35F-AF66575FF8EF}"/>
              </a:ext>
            </a:extLst>
          </p:cNvPr>
          <p:cNvSpPr txBox="1"/>
          <p:nvPr/>
        </p:nvSpPr>
        <p:spPr>
          <a:xfrm>
            <a:off x="499437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8" name="TextBox 37">
            <a:extLst>
              <a:ext uri="{FF2B5EF4-FFF2-40B4-BE49-F238E27FC236}">
                <a16:creationId xmlns:a16="http://schemas.microsoft.com/office/drawing/2014/main" xmlns="" id="{2F0BE518-1B8A-4EDC-BDA1-A5E4B2F22BB1}"/>
              </a:ext>
            </a:extLst>
          </p:cNvPr>
          <p:cNvSpPr txBox="1"/>
          <p:nvPr/>
        </p:nvSpPr>
        <p:spPr>
          <a:xfrm>
            <a:off x="622742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9" name="TextBox 38">
            <a:extLst>
              <a:ext uri="{FF2B5EF4-FFF2-40B4-BE49-F238E27FC236}">
                <a16:creationId xmlns:a16="http://schemas.microsoft.com/office/drawing/2014/main" xmlns="" id="{A5749FDF-190E-4D22-AA2A-7D24553007F6}"/>
              </a:ext>
            </a:extLst>
          </p:cNvPr>
          <p:cNvSpPr txBox="1"/>
          <p:nvPr/>
        </p:nvSpPr>
        <p:spPr>
          <a:xfrm>
            <a:off x="746047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0" name="TextBox 39">
            <a:extLst>
              <a:ext uri="{FF2B5EF4-FFF2-40B4-BE49-F238E27FC236}">
                <a16:creationId xmlns:a16="http://schemas.microsoft.com/office/drawing/2014/main" xmlns="" id="{2B856F2C-DC0A-4702-81DE-5B64B73C023A}"/>
              </a:ext>
            </a:extLst>
          </p:cNvPr>
          <p:cNvSpPr txBox="1"/>
          <p:nvPr/>
        </p:nvSpPr>
        <p:spPr>
          <a:xfrm>
            <a:off x="8076994"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1" name="TextBox 40">
            <a:extLst>
              <a:ext uri="{FF2B5EF4-FFF2-40B4-BE49-F238E27FC236}">
                <a16:creationId xmlns:a16="http://schemas.microsoft.com/office/drawing/2014/main" xmlns="" id="{A4EFA618-52DB-4E67-AA8B-5AA979186F3A}"/>
              </a:ext>
            </a:extLst>
          </p:cNvPr>
          <p:cNvSpPr txBox="1"/>
          <p:nvPr/>
        </p:nvSpPr>
        <p:spPr>
          <a:xfrm>
            <a:off x="4248281" y="5229200"/>
            <a:ext cx="1261627"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42" name="Table 41">
            <a:extLst>
              <a:ext uri="{FF2B5EF4-FFF2-40B4-BE49-F238E27FC236}">
                <a16:creationId xmlns:a16="http://schemas.microsoft.com/office/drawing/2014/main" xmlns="" id="{A0FC470C-EA63-45FC-91B8-B2543BAA5F88}"/>
              </a:ext>
            </a:extLst>
          </p:cNvPr>
          <p:cNvGraphicFramePr>
            <a:graphicFrameLocks noGrp="1"/>
          </p:cNvGraphicFramePr>
          <p:nvPr>
            <p:extLst/>
          </p:nvPr>
        </p:nvGraphicFramePr>
        <p:xfrm>
          <a:off x="1691680" y="3212976"/>
          <a:ext cx="3122218" cy="1483360"/>
        </p:xfrm>
        <a:graphic>
          <a:graphicData uri="http://schemas.openxmlformats.org/drawingml/2006/table">
            <a:tbl>
              <a:tblPr firstRow="1" bandRow="1">
                <a:tableStyleId>{2D5ABB26-0587-4C30-8999-92F81FD0307C}</a:tableStyleId>
              </a:tblPr>
              <a:tblGrid>
                <a:gridCol w="1215669">
                  <a:extLst>
                    <a:ext uri="{9D8B030D-6E8A-4147-A177-3AD203B41FA5}">
                      <a16:colId xmlns:a16="http://schemas.microsoft.com/office/drawing/2014/main" xmlns="" val="20000"/>
                    </a:ext>
                  </a:extLst>
                </a:gridCol>
                <a:gridCol w="690880">
                  <a:extLst>
                    <a:ext uri="{9D8B030D-6E8A-4147-A177-3AD203B41FA5}">
                      <a16:colId xmlns:a16="http://schemas.microsoft.com/office/drawing/2014/main" xmlns="" val="20001"/>
                    </a:ext>
                  </a:extLst>
                </a:gridCol>
                <a:gridCol w="1215669">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HIPEC</a:t>
                      </a:r>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Non-HIPEC</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j-lt"/>
                          <a:ea typeface="+mn-ea"/>
                          <a:cs typeface="+mn-cs"/>
                        </a:rPr>
                        <a:t>mOS</a:t>
                      </a:r>
                      <a:r>
                        <a:rPr lang="en-US" sz="1200" kern="1200" dirty="0">
                          <a:solidFill>
                            <a:schemeClr val="tx1"/>
                          </a:solidFill>
                          <a:latin typeface="+mj-lt"/>
                          <a:ea typeface="+mn-ea"/>
                          <a:cs typeface="+mn-cs"/>
                        </a:rPr>
                        <a:t>, months</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41.7</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41.7</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1-year OS, %</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86.9</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88.3</a:t>
                      </a:r>
                    </a:p>
                  </a:txBody>
                  <a:tcPr anchor="ctr">
                    <a:no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l" defTabSz="914400" rtl="0" eaLnBrk="1" latinLnBrk="0" hangingPunct="1"/>
                      <a:r>
                        <a:rPr lang="en-US" sz="1200" kern="1200" dirty="0">
                          <a:solidFill>
                            <a:schemeClr val="tx1"/>
                          </a:solidFill>
                          <a:latin typeface="+mj-lt"/>
                          <a:ea typeface="+mn-ea"/>
                          <a:cs typeface="+mn-cs"/>
                        </a:rPr>
                        <a:t>5-year </a:t>
                      </a:r>
                      <a:r>
                        <a:rPr lang="en-US" sz="1200" kern="1200" dirty="0" smtClean="0">
                          <a:solidFill>
                            <a:schemeClr val="tx1"/>
                          </a:solidFill>
                          <a:latin typeface="+mj-lt"/>
                          <a:ea typeface="+mn-ea"/>
                          <a:cs typeface="+mn-cs"/>
                        </a:rPr>
                        <a:t>OS, %</a:t>
                      </a:r>
                      <a:endParaRPr lang="en-US" sz="1200" kern="1200" dirty="0">
                        <a:solidFill>
                          <a:schemeClr val="tx1"/>
                        </a:solidFill>
                        <a:latin typeface="+mj-lt"/>
                        <a:ea typeface="+mn-ea"/>
                        <a:cs typeface="+mn-cs"/>
                      </a:endParaRP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39.4</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36.7</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43" name="TextBox 42">
            <a:extLst>
              <a:ext uri="{FF2B5EF4-FFF2-40B4-BE49-F238E27FC236}">
                <a16:creationId xmlns:a16="http://schemas.microsoft.com/office/drawing/2014/main" xmlns="" id="{ADA7B245-C727-437F-8670-42C9DB695303}"/>
              </a:ext>
            </a:extLst>
          </p:cNvPr>
          <p:cNvSpPr txBox="1"/>
          <p:nvPr/>
        </p:nvSpPr>
        <p:spPr>
          <a:xfrm>
            <a:off x="6110768" y="2006425"/>
            <a:ext cx="11224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HIPEC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Non-HIPEC</a:t>
            </a:r>
          </a:p>
        </p:txBody>
      </p:sp>
      <p:cxnSp>
        <p:nvCxnSpPr>
          <p:cNvPr id="44" name="Straight Connector 43">
            <a:extLst>
              <a:ext uri="{FF2B5EF4-FFF2-40B4-BE49-F238E27FC236}">
                <a16:creationId xmlns:a16="http://schemas.microsoft.com/office/drawing/2014/main" xmlns="" id="{C03B5F41-EE9F-4FA2-83DF-D597B863F750}"/>
              </a:ext>
            </a:extLst>
          </p:cNvPr>
          <p:cNvCxnSpPr/>
          <p:nvPr/>
        </p:nvCxnSpPr>
        <p:spPr>
          <a:xfrm rot="10800000" flipH="1">
            <a:off x="5902982" y="2376352"/>
            <a:ext cx="207786" cy="0"/>
          </a:xfrm>
          <a:prstGeom prst="line">
            <a:avLst/>
          </a:prstGeom>
          <a:noFill/>
          <a:ln w="26035" cap="flat">
            <a:solidFill>
              <a:schemeClr val="accent2"/>
            </a:solidFill>
            <a:prstDash val="solid"/>
            <a:miter/>
          </a:ln>
        </p:spPr>
      </p:cxnSp>
      <p:cxnSp>
        <p:nvCxnSpPr>
          <p:cNvPr id="45" name="Straight Connector 44">
            <a:extLst>
              <a:ext uri="{FF2B5EF4-FFF2-40B4-BE49-F238E27FC236}">
                <a16:creationId xmlns:a16="http://schemas.microsoft.com/office/drawing/2014/main" xmlns="" id="{883C3E4D-12DA-4CE1-86AB-A66AA5BACFBF}"/>
              </a:ext>
            </a:extLst>
          </p:cNvPr>
          <p:cNvCxnSpPr/>
          <p:nvPr/>
        </p:nvCxnSpPr>
        <p:spPr>
          <a:xfrm rot="10800000" flipH="1">
            <a:off x="5902982" y="2165849"/>
            <a:ext cx="207786" cy="0"/>
          </a:xfrm>
          <a:prstGeom prst="line">
            <a:avLst/>
          </a:prstGeom>
          <a:noFill/>
          <a:ln w="26035" cap="flat">
            <a:solidFill>
              <a:schemeClr val="accent3"/>
            </a:solidFill>
            <a:prstDash val="solid"/>
            <a:miter/>
          </a:ln>
        </p:spPr>
      </p:cxnSp>
      <p:sp>
        <p:nvSpPr>
          <p:cNvPr id="46" name="TextBox 45">
            <a:extLst>
              <a:ext uri="{FF2B5EF4-FFF2-40B4-BE49-F238E27FC236}">
                <a16:creationId xmlns:a16="http://schemas.microsoft.com/office/drawing/2014/main" xmlns="" id="{615D712B-1914-40C3-B5AC-6295F737B9AA}"/>
              </a:ext>
            </a:extLst>
          </p:cNvPr>
          <p:cNvSpPr txBox="1"/>
          <p:nvPr/>
        </p:nvSpPr>
        <p:spPr>
          <a:xfrm>
            <a:off x="5806728" y="2636912"/>
            <a:ext cx="25853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D4D4D"/>
                </a:solidFill>
                <a:effectLst/>
                <a:uLnTx/>
                <a:uFillTx/>
                <a:latin typeface="Arial"/>
                <a:ea typeface="+mn-ea"/>
                <a:cs typeface="Arial"/>
              </a:rPr>
              <a:t>HR 1.00 </a:t>
            </a:r>
            <a:r>
              <a:rPr kumimoji="0" lang="it-IT" sz="1400" b="0" i="0" u="none" strike="noStrike" kern="1200" cap="none" spc="0" normalizeH="0" baseline="0" noProof="0" dirty="0" smtClean="0">
                <a:ln>
                  <a:noFill/>
                </a:ln>
                <a:solidFill>
                  <a:srgbClr val="4D4D4D"/>
                </a:solidFill>
                <a:effectLst/>
                <a:uLnTx/>
                <a:uFillTx/>
                <a:latin typeface="Arial"/>
                <a:ea typeface="+mn-ea"/>
                <a:cs typeface="Arial"/>
              </a:rPr>
              <a:t>(95%CI </a:t>
            </a:r>
            <a:r>
              <a:rPr kumimoji="0" lang="it-IT" sz="1400" b="0" i="0" u="none" strike="noStrike" kern="1200" cap="none" spc="0" normalizeH="0" baseline="0" noProof="0" dirty="0">
                <a:ln>
                  <a:noFill/>
                </a:ln>
                <a:solidFill>
                  <a:srgbClr val="4D4D4D"/>
                </a:solidFill>
                <a:effectLst/>
                <a:uLnTx/>
                <a:uFillTx/>
                <a:latin typeface="Arial"/>
                <a:ea typeface="+mn-ea"/>
                <a:cs typeface="Arial"/>
              </a:rPr>
              <a:t>0.73, 1.37</a:t>
            </a:r>
            <a:r>
              <a:rPr kumimoji="0" lang="it-IT" sz="1400" b="0" i="0" u="none" strike="noStrike" kern="1200" cap="none" spc="0" normalizeH="0" baseline="0" noProof="0" dirty="0" smtClean="0">
                <a:ln>
                  <a:noFill/>
                </a:ln>
                <a:solidFill>
                  <a:srgbClr val="4D4D4D"/>
                </a:solidFill>
                <a:effectLst/>
                <a:uLnTx/>
                <a:uFillTx/>
                <a:latin typeface="Arial"/>
                <a:ea typeface="+mn-ea"/>
                <a:cs typeface="Arial"/>
              </a:rPr>
              <a:t>) </a:t>
            </a:r>
            <a:r>
              <a:rPr kumimoji="0" lang="it-IT" sz="1400" b="0" i="0" u="none" strike="noStrike" kern="1200" cap="none" spc="0" normalizeH="0" baseline="0" noProof="0" dirty="0">
                <a:ln>
                  <a:noFill/>
                </a:ln>
                <a:solidFill>
                  <a:srgbClr val="4D4D4D"/>
                </a:solidFill>
                <a:effectLst/>
                <a:uLnTx/>
                <a:uFillTx/>
                <a:latin typeface="Arial"/>
                <a:ea typeface="+mn-ea"/>
                <a:cs typeface="Arial"/>
              </a:rPr>
              <a:t>p=0.995</a:t>
            </a:r>
          </a:p>
        </p:txBody>
      </p:sp>
      <p:cxnSp>
        <p:nvCxnSpPr>
          <p:cNvPr id="47" name="Straight Connector 46">
            <a:extLst>
              <a:ext uri="{FF2B5EF4-FFF2-40B4-BE49-F238E27FC236}">
                <a16:creationId xmlns:a16="http://schemas.microsoft.com/office/drawing/2014/main" xmlns="" id="{2804A55E-D77A-4313-9ADE-04C5D5F17890}"/>
              </a:ext>
            </a:extLst>
          </p:cNvPr>
          <p:cNvCxnSpPr/>
          <p:nvPr/>
        </p:nvCxnSpPr>
        <p:spPr>
          <a:xfrm>
            <a:off x="1380934"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16:creationId xmlns:a16="http://schemas.microsoft.com/office/drawing/2014/main" xmlns="" id="{59B1AA55-1163-4C28-9626-AA4EDDA8CA7F}"/>
              </a:ext>
            </a:extLst>
          </p:cNvPr>
          <p:cNvCxnSpPr/>
          <p:nvPr/>
        </p:nvCxnSpPr>
        <p:spPr>
          <a:xfrm>
            <a:off x="1380934" y="268378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xmlns="" id="{E367D5EE-A473-40B8-98B2-1D768910D646}"/>
              </a:ext>
            </a:extLst>
          </p:cNvPr>
          <p:cNvCxnSpPr/>
          <p:nvPr/>
        </p:nvCxnSpPr>
        <p:spPr>
          <a:xfrm>
            <a:off x="1380934" y="34167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xmlns="" id="{222EF442-495D-42C8-9AFF-1E46E5A050BA}"/>
              </a:ext>
            </a:extLst>
          </p:cNvPr>
          <p:cNvCxnSpPr/>
          <p:nvPr/>
        </p:nvCxnSpPr>
        <p:spPr>
          <a:xfrm>
            <a:off x="1380934" y="41496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xmlns="" id="{D8529A79-244A-4967-A976-FE2763884367}"/>
              </a:ext>
            </a:extLst>
          </p:cNvPr>
          <p:cNvCxnSpPr/>
          <p:nvPr/>
        </p:nvCxnSpPr>
        <p:spPr>
          <a:xfrm>
            <a:off x="1380934"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a:extLst>
              <a:ext uri="{FF2B5EF4-FFF2-40B4-BE49-F238E27FC236}">
                <a16:creationId xmlns:a16="http://schemas.microsoft.com/office/drawing/2014/main" xmlns="" id="{C49DA1A6-E269-48A0-AE09-4FC20C735B87}"/>
              </a:ext>
            </a:extLst>
          </p:cNvPr>
          <p:cNvSpPr txBox="1"/>
          <p:nvPr/>
        </p:nvSpPr>
        <p:spPr>
          <a:xfrm>
            <a:off x="879933" y="1796977"/>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9" name="TextBox 58">
            <a:extLst>
              <a:ext uri="{FF2B5EF4-FFF2-40B4-BE49-F238E27FC236}">
                <a16:creationId xmlns:a16="http://schemas.microsoft.com/office/drawing/2014/main" xmlns="" id="{3A9242A1-AE44-4D42-B4BE-47D5316B7180}"/>
              </a:ext>
            </a:extLst>
          </p:cNvPr>
          <p:cNvSpPr txBox="1"/>
          <p:nvPr/>
        </p:nvSpPr>
        <p:spPr>
          <a:xfrm>
            <a:off x="879933" y="2530281"/>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0.75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0" name="TextBox 59">
            <a:extLst>
              <a:ext uri="{FF2B5EF4-FFF2-40B4-BE49-F238E27FC236}">
                <a16:creationId xmlns:a16="http://schemas.microsoft.com/office/drawing/2014/main" xmlns="" id="{D54FB5F0-2D99-42E6-8DF0-611FEF891D5D}"/>
              </a:ext>
            </a:extLst>
          </p:cNvPr>
          <p:cNvSpPr txBox="1"/>
          <p:nvPr/>
        </p:nvSpPr>
        <p:spPr>
          <a:xfrm>
            <a:off x="879933" y="3263585"/>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0.50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1" name="TextBox 60">
            <a:extLst>
              <a:ext uri="{FF2B5EF4-FFF2-40B4-BE49-F238E27FC236}">
                <a16:creationId xmlns:a16="http://schemas.microsoft.com/office/drawing/2014/main" xmlns="" id="{716D1F0C-1AE2-4679-8A63-B2570089644D}"/>
              </a:ext>
            </a:extLst>
          </p:cNvPr>
          <p:cNvSpPr txBox="1"/>
          <p:nvPr/>
        </p:nvSpPr>
        <p:spPr>
          <a:xfrm>
            <a:off x="879933" y="3996889"/>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0.25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xmlns="" id="{FFA540EF-9145-4FB1-980C-44330A80C047}"/>
              </a:ext>
            </a:extLst>
          </p:cNvPr>
          <p:cNvSpPr txBox="1"/>
          <p:nvPr/>
        </p:nvSpPr>
        <p:spPr>
          <a:xfrm>
            <a:off x="879933" y="4730193"/>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69" name="Straight Connector 68">
            <a:extLst>
              <a:ext uri="{FF2B5EF4-FFF2-40B4-BE49-F238E27FC236}">
                <a16:creationId xmlns:a16="http://schemas.microsoft.com/office/drawing/2014/main" xmlns="" id="{ECE50E01-131E-4A8D-8078-64AA96CDFCEB}"/>
              </a:ext>
            </a:extLst>
          </p:cNvPr>
          <p:cNvCxnSpPr>
            <a:cxnSpLocks/>
          </p:cNvCxnSpPr>
          <p:nvPr/>
        </p:nvCxnSpPr>
        <p:spPr>
          <a:xfrm rot="5400000">
            <a:off x="329320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xmlns="" id="{E7CCF971-20B0-44D8-96D8-49F6375251FB}"/>
              </a:ext>
            </a:extLst>
          </p:cNvPr>
          <p:cNvCxnSpPr>
            <a:cxnSpLocks/>
          </p:cNvCxnSpPr>
          <p:nvPr/>
        </p:nvCxnSpPr>
        <p:spPr>
          <a:xfrm rot="5400000">
            <a:off x="452583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xmlns="" id="{DAB5DD74-82B9-458E-9728-BCB5D7C2787D}"/>
              </a:ext>
            </a:extLst>
          </p:cNvPr>
          <p:cNvCxnSpPr>
            <a:cxnSpLocks/>
          </p:cNvCxnSpPr>
          <p:nvPr/>
        </p:nvCxnSpPr>
        <p:spPr>
          <a:xfrm rot="5400000">
            <a:off x="575846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xmlns="" id="{2699355F-EAB7-4876-9830-93B485579A84}"/>
              </a:ext>
            </a:extLst>
          </p:cNvPr>
          <p:cNvCxnSpPr>
            <a:cxnSpLocks/>
          </p:cNvCxnSpPr>
          <p:nvPr/>
        </p:nvCxnSpPr>
        <p:spPr>
          <a:xfrm rot="5400000">
            <a:off x="699108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4" name="TextBox 73">
            <a:extLst>
              <a:ext uri="{FF2B5EF4-FFF2-40B4-BE49-F238E27FC236}">
                <a16:creationId xmlns:a16="http://schemas.microsoft.com/office/drawing/2014/main" xmlns="" id="{38E5E12B-A8CC-4DE1-AB6E-EF835BB8ADB6}"/>
              </a:ext>
            </a:extLst>
          </p:cNvPr>
          <p:cNvSpPr txBox="1"/>
          <p:nvPr/>
        </p:nvSpPr>
        <p:spPr>
          <a:xfrm>
            <a:off x="314479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5" name="TextBox 74">
            <a:extLst>
              <a:ext uri="{FF2B5EF4-FFF2-40B4-BE49-F238E27FC236}">
                <a16:creationId xmlns:a16="http://schemas.microsoft.com/office/drawing/2014/main" xmlns="" id="{1D7137F2-729F-4895-B423-AD52CAEEADA4}"/>
              </a:ext>
            </a:extLst>
          </p:cNvPr>
          <p:cNvSpPr txBox="1"/>
          <p:nvPr/>
        </p:nvSpPr>
        <p:spPr>
          <a:xfrm>
            <a:off x="437784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6" name="TextBox 75">
            <a:extLst>
              <a:ext uri="{FF2B5EF4-FFF2-40B4-BE49-F238E27FC236}">
                <a16:creationId xmlns:a16="http://schemas.microsoft.com/office/drawing/2014/main" xmlns="" id="{D75A2A39-B087-49C2-9DE3-0489599016EB}"/>
              </a:ext>
            </a:extLst>
          </p:cNvPr>
          <p:cNvSpPr txBox="1"/>
          <p:nvPr/>
        </p:nvSpPr>
        <p:spPr>
          <a:xfrm>
            <a:off x="561089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7" name="TextBox 76">
            <a:extLst>
              <a:ext uri="{FF2B5EF4-FFF2-40B4-BE49-F238E27FC236}">
                <a16:creationId xmlns:a16="http://schemas.microsoft.com/office/drawing/2014/main" xmlns="" id="{4E8ACEFE-651A-45F6-8766-0935B3AA58EB}"/>
              </a:ext>
            </a:extLst>
          </p:cNvPr>
          <p:cNvSpPr txBox="1"/>
          <p:nvPr/>
        </p:nvSpPr>
        <p:spPr>
          <a:xfrm>
            <a:off x="684394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79" name="TextBox 78">
            <a:extLst>
              <a:ext uri="{FF2B5EF4-FFF2-40B4-BE49-F238E27FC236}">
                <a16:creationId xmlns:a16="http://schemas.microsoft.com/office/drawing/2014/main" xmlns="" id="{D37D893D-4016-4C2C-81C9-F9E15C659DE7}"/>
              </a:ext>
            </a:extLst>
          </p:cNvPr>
          <p:cNvSpPr txBox="1"/>
          <p:nvPr/>
        </p:nvSpPr>
        <p:spPr>
          <a:xfrm rot="16200000">
            <a:off x="290355" y="3263585"/>
            <a:ext cx="704039"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OS, %</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0" name="TextBox 79">
            <a:extLst>
              <a:ext uri="{FF2B5EF4-FFF2-40B4-BE49-F238E27FC236}">
                <a16:creationId xmlns:a16="http://schemas.microsoft.com/office/drawing/2014/main" xmlns="" id="{AF83362F-DADF-457A-9595-9911C8629CBA}"/>
              </a:ext>
            </a:extLst>
          </p:cNvPr>
          <p:cNvSpPr txBox="1"/>
          <p:nvPr/>
        </p:nvSpPr>
        <p:spPr>
          <a:xfrm>
            <a:off x="1247851" y="5714092"/>
            <a:ext cx="482824"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133</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1" name="TextBox 80">
            <a:extLst>
              <a:ext uri="{FF2B5EF4-FFF2-40B4-BE49-F238E27FC236}">
                <a16:creationId xmlns:a16="http://schemas.microsoft.com/office/drawing/2014/main" xmlns="" id="{9E99CD89-BD53-4E30-8007-ED3EDDEEC634}"/>
              </a:ext>
            </a:extLst>
          </p:cNvPr>
          <p:cNvSpPr txBox="1"/>
          <p:nvPr/>
        </p:nvSpPr>
        <p:spPr>
          <a:xfrm>
            <a:off x="1863650" y="5714092"/>
            <a:ext cx="482824"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123</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2" name="TextBox 81">
            <a:extLst>
              <a:ext uri="{FF2B5EF4-FFF2-40B4-BE49-F238E27FC236}">
                <a16:creationId xmlns:a16="http://schemas.microsoft.com/office/drawing/2014/main" xmlns="" id="{71D850E3-4A57-49F1-94FD-1E0F8829AB21}"/>
              </a:ext>
            </a:extLst>
          </p:cNvPr>
          <p:cNvSpPr txBox="1"/>
          <p:nvPr/>
        </p:nvSpPr>
        <p:spPr>
          <a:xfrm>
            <a:off x="2485247" y="5714092"/>
            <a:ext cx="469487"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111</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3" name="TextBox 82">
            <a:extLst>
              <a:ext uri="{FF2B5EF4-FFF2-40B4-BE49-F238E27FC236}">
                <a16:creationId xmlns:a16="http://schemas.microsoft.com/office/drawing/2014/main" xmlns="" id="{192E8568-73A0-4E69-8C6C-B812920F5CEA}"/>
              </a:ext>
            </a:extLst>
          </p:cNvPr>
          <p:cNvSpPr txBox="1"/>
          <p:nvPr/>
        </p:nvSpPr>
        <p:spPr>
          <a:xfrm>
            <a:off x="376132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94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98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4" name="TextBox 83">
            <a:extLst>
              <a:ext uri="{FF2B5EF4-FFF2-40B4-BE49-F238E27FC236}">
                <a16:creationId xmlns:a16="http://schemas.microsoft.com/office/drawing/2014/main" xmlns="" id="{798E2798-08D8-4655-AFEB-94B20983A77B}"/>
              </a:ext>
            </a:extLst>
          </p:cNvPr>
          <p:cNvSpPr txBox="1"/>
          <p:nvPr/>
        </p:nvSpPr>
        <p:spPr>
          <a:xfrm>
            <a:off x="499437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74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5" name="TextBox 84">
            <a:extLst>
              <a:ext uri="{FF2B5EF4-FFF2-40B4-BE49-F238E27FC236}">
                <a16:creationId xmlns:a16="http://schemas.microsoft.com/office/drawing/2014/main" xmlns="" id="{0DC37572-133E-460E-B783-5BEDCB7CE522}"/>
              </a:ext>
            </a:extLst>
          </p:cNvPr>
          <p:cNvSpPr txBox="1"/>
          <p:nvPr/>
        </p:nvSpPr>
        <p:spPr>
          <a:xfrm>
            <a:off x="622742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49</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6" name="TextBox 85">
            <a:extLst>
              <a:ext uri="{FF2B5EF4-FFF2-40B4-BE49-F238E27FC236}">
                <a16:creationId xmlns:a16="http://schemas.microsoft.com/office/drawing/2014/main" xmlns="" id="{D7AA9F0B-CBAE-4BAF-8F75-9DBAF1E8A55E}"/>
              </a:ext>
            </a:extLst>
          </p:cNvPr>
          <p:cNvSpPr txBox="1"/>
          <p:nvPr/>
        </p:nvSpPr>
        <p:spPr>
          <a:xfrm>
            <a:off x="746047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7" name="TextBox 86">
            <a:extLst>
              <a:ext uri="{FF2B5EF4-FFF2-40B4-BE49-F238E27FC236}">
                <a16:creationId xmlns:a16="http://schemas.microsoft.com/office/drawing/2014/main" xmlns="" id="{2CDDFF12-FAAC-4D16-9E03-B5BA71190262}"/>
              </a:ext>
            </a:extLst>
          </p:cNvPr>
          <p:cNvSpPr txBox="1"/>
          <p:nvPr/>
        </p:nvSpPr>
        <p:spPr>
          <a:xfrm>
            <a:off x="8076994"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8" name="TextBox 87">
            <a:extLst>
              <a:ext uri="{FF2B5EF4-FFF2-40B4-BE49-F238E27FC236}">
                <a16:creationId xmlns:a16="http://schemas.microsoft.com/office/drawing/2014/main" xmlns="" id="{AF1AA107-9ED2-4773-9987-0E47130B0A0C}"/>
              </a:ext>
            </a:extLst>
          </p:cNvPr>
          <p:cNvSpPr txBox="1"/>
          <p:nvPr/>
        </p:nvSpPr>
        <p:spPr>
          <a:xfrm>
            <a:off x="3095103" y="5714092"/>
            <a:ext cx="482824"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89" name="TextBox 88">
            <a:extLst>
              <a:ext uri="{FF2B5EF4-FFF2-40B4-BE49-F238E27FC236}">
                <a16:creationId xmlns:a16="http://schemas.microsoft.com/office/drawing/2014/main" xmlns="" id="{A721F55A-01BF-4C77-BDAC-B40D77AD43F4}"/>
              </a:ext>
            </a:extLst>
          </p:cNvPr>
          <p:cNvSpPr txBox="1"/>
          <p:nvPr/>
        </p:nvSpPr>
        <p:spPr>
          <a:xfrm>
            <a:off x="437784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87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90" name="TextBox 89">
            <a:extLst>
              <a:ext uri="{FF2B5EF4-FFF2-40B4-BE49-F238E27FC236}">
                <a16:creationId xmlns:a16="http://schemas.microsoft.com/office/drawing/2014/main" xmlns="" id="{EDA1BCFE-99E7-4312-84A4-E75D877CDF76}"/>
              </a:ext>
            </a:extLst>
          </p:cNvPr>
          <p:cNvSpPr txBox="1"/>
          <p:nvPr/>
        </p:nvSpPr>
        <p:spPr>
          <a:xfrm>
            <a:off x="561089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91" name="TextBox 90">
            <a:extLst>
              <a:ext uri="{FF2B5EF4-FFF2-40B4-BE49-F238E27FC236}">
                <a16:creationId xmlns:a16="http://schemas.microsoft.com/office/drawing/2014/main" xmlns="" id="{CBB49ADA-58EF-45E2-88DC-1346FC4C4C13}"/>
              </a:ext>
            </a:extLst>
          </p:cNvPr>
          <p:cNvSpPr txBox="1"/>
          <p:nvPr/>
        </p:nvSpPr>
        <p:spPr>
          <a:xfrm>
            <a:off x="684394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48" name="Group 147">
            <a:extLst>
              <a:ext uri="{FF2B5EF4-FFF2-40B4-BE49-F238E27FC236}">
                <a16:creationId xmlns:a16="http://schemas.microsoft.com/office/drawing/2014/main" xmlns="" id="{CD8B21A2-23FF-4C37-832D-C673B1BBD74A}"/>
              </a:ext>
            </a:extLst>
          </p:cNvPr>
          <p:cNvGrpSpPr/>
          <p:nvPr/>
        </p:nvGrpSpPr>
        <p:grpSpPr>
          <a:xfrm>
            <a:off x="1476030" y="1886410"/>
            <a:ext cx="6162133" cy="1846097"/>
            <a:chOff x="1246399" y="1886410"/>
            <a:chExt cx="6162133" cy="1846097"/>
          </a:xfrm>
        </p:grpSpPr>
        <p:sp>
          <p:nvSpPr>
            <p:cNvPr id="115" name="Freeform: Shape 114">
              <a:extLst>
                <a:ext uri="{FF2B5EF4-FFF2-40B4-BE49-F238E27FC236}">
                  <a16:creationId xmlns:a16="http://schemas.microsoft.com/office/drawing/2014/main" xmlns="" id="{CF233CA2-FB8C-4BFB-9EF9-28D96CFA473B}"/>
                </a:ext>
              </a:extLst>
            </p:cNvPr>
            <p:cNvSpPr/>
            <p:nvPr/>
          </p:nvSpPr>
          <p:spPr>
            <a:xfrm>
              <a:off x="1246399" y="1943200"/>
              <a:ext cx="6162133" cy="1788459"/>
            </a:xfrm>
            <a:custGeom>
              <a:avLst/>
              <a:gdLst>
                <a:gd name="connsiteX0" fmla="*/ 7144 w 6924675"/>
                <a:gd name="connsiteY0" fmla="*/ 7144 h 2009775"/>
                <a:gd name="connsiteX1" fmla="*/ 40481 w 6924675"/>
                <a:gd name="connsiteY1" fmla="*/ 7144 h 2009775"/>
                <a:gd name="connsiteX2" fmla="*/ 40481 w 6924675"/>
                <a:gd name="connsiteY2" fmla="*/ 30004 h 2009775"/>
                <a:gd name="connsiteX3" fmla="*/ 110014 w 6924675"/>
                <a:gd name="connsiteY3" fmla="*/ 30004 h 2009775"/>
                <a:gd name="connsiteX4" fmla="*/ 110014 w 6924675"/>
                <a:gd name="connsiteY4" fmla="*/ 63341 h 2009775"/>
                <a:gd name="connsiteX5" fmla="*/ 144304 w 6924675"/>
                <a:gd name="connsiteY5" fmla="*/ 63341 h 2009775"/>
                <a:gd name="connsiteX6" fmla="*/ 144304 w 6924675"/>
                <a:gd name="connsiteY6" fmla="*/ 95726 h 2009775"/>
                <a:gd name="connsiteX7" fmla="*/ 230981 w 6924675"/>
                <a:gd name="connsiteY7" fmla="*/ 95726 h 2009775"/>
                <a:gd name="connsiteX8" fmla="*/ 230981 w 6924675"/>
                <a:gd name="connsiteY8" fmla="*/ 114776 h 2009775"/>
                <a:gd name="connsiteX9" fmla="*/ 458629 w 6924675"/>
                <a:gd name="connsiteY9" fmla="*/ 114776 h 2009775"/>
                <a:gd name="connsiteX10" fmla="*/ 458629 w 6924675"/>
                <a:gd name="connsiteY10" fmla="*/ 140494 h 2009775"/>
                <a:gd name="connsiteX11" fmla="*/ 667226 w 6924675"/>
                <a:gd name="connsiteY11" fmla="*/ 140494 h 2009775"/>
                <a:gd name="connsiteX12" fmla="*/ 667226 w 6924675"/>
                <a:gd name="connsiteY12" fmla="*/ 170021 h 2009775"/>
                <a:gd name="connsiteX13" fmla="*/ 700564 w 6924675"/>
                <a:gd name="connsiteY13" fmla="*/ 170021 h 2009775"/>
                <a:gd name="connsiteX14" fmla="*/ 700564 w 6924675"/>
                <a:gd name="connsiteY14" fmla="*/ 194786 h 2009775"/>
                <a:gd name="connsiteX15" fmla="*/ 858679 w 6924675"/>
                <a:gd name="connsiteY15" fmla="*/ 194786 h 2009775"/>
                <a:gd name="connsiteX16" fmla="*/ 858679 w 6924675"/>
                <a:gd name="connsiteY16" fmla="*/ 211931 h 2009775"/>
                <a:gd name="connsiteX17" fmla="*/ 962501 w 6924675"/>
                <a:gd name="connsiteY17" fmla="*/ 211931 h 2009775"/>
                <a:gd name="connsiteX18" fmla="*/ 962501 w 6924675"/>
                <a:gd name="connsiteY18" fmla="*/ 270986 h 2009775"/>
                <a:gd name="connsiteX19" fmla="*/ 978694 w 6924675"/>
                <a:gd name="connsiteY19" fmla="*/ 270986 h 2009775"/>
                <a:gd name="connsiteX20" fmla="*/ 978694 w 6924675"/>
                <a:gd name="connsiteY20" fmla="*/ 291941 h 2009775"/>
                <a:gd name="connsiteX21" fmla="*/ 988219 w 6924675"/>
                <a:gd name="connsiteY21" fmla="*/ 291941 h 2009775"/>
                <a:gd name="connsiteX22" fmla="*/ 988219 w 6924675"/>
                <a:gd name="connsiteY22" fmla="*/ 312896 h 2009775"/>
                <a:gd name="connsiteX23" fmla="*/ 1000601 w 6924675"/>
                <a:gd name="connsiteY23" fmla="*/ 312896 h 2009775"/>
                <a:gd name="connsiteX24" fmla="*/ 1000601 w 6924675"/>
                <a:gd name="connsiteY24" fmla="*/ 345281 h 2009775"/>
                <a:gd name="connsiteX25" fmla="*/ 1052989 w 6924675"/>
                <a:gd name="connsiteY25" fmla="*/ 345281 h 2009775"/>
                <a:gd name="connsiteX26" fmla="*/ 1052989 w 6924675"/>
                <a:gd name="connsiteY26" fmla="*/ 370999 h 2009775"/>
                <a:gd name="connsiteX27" fmla="*/ 1288256 w 6924675"/>
                <a:gd name="connsiteY27" fmla="*/ 370999 h 2009775"/>
                <a:gd name="connsiteX28" fmla="*/ 1288256 w 6924675"/>
                <a:gd name="connsiteY28" fmla="*/ 387191 h 2009775"/>
                <a:gd name="connsiteX29" fmla="*/ 1351121 w 6924675"/>
                <a:gd name="connsiteY29" fmla="*/ 387191 h 2009775"/>
                <a:gd name="connsiteX30" fmla="*/ 1351121 w 6924675"/>
                <a:gd name="connsiteY30" fmla="*/ 422434 h 2009775"/>
                <a:gd name="connsiteX31" fmla="*/ 1378744 w 6924675"/>
                <a:gd name="connsiteY31" fmla="*/ 422434 h 2009775"/>
                <a:gd name="connsiteX32" fmla="*/ 1378744 w 6924675"/>
                <a:gd name="connsiteY32" fmla="*/ 447199 h 2009775"/>
                <a:gd name="connsiteX33" fmla="*/ 1424464 w 6924675"/>
                <a:gd name="connsiteY33" fmla="*/ 447199 h 2009775"/>
                <a:gd name="connsiteX34" fmla="*/ 1424464 w 6924675"/>
                <a:gd name="connsiteY34" fmla="*/ 475774 h 2009775"/>
                <a:gd name="connsiteX35" fmla="*/ 1590199 w 6924675"/>
                <a:gd name="connsiteY35" fmla="*/ 475774 h 2009775"/>
                <a:gd name="connsiteX36" fmla="*/ 1590199 w 6924675"/>
                <a:gd name="connsiteY36" fmla="*/ 492919 h 2009775"/>
                <a:gd name="connsiteX37" fmla="*/ 1691164 w 6924675"/>
                <a:gd name="connsiteY37" fmla="*/ 492919 h 2009775"/>
                <a:gd name="connsiteX38" fmla="*/ 1691164 w 6924675"/>
                <a:gd name="connsiteY38" fmla="*/ 551974 h 2009775"/>
                <a:gd name="connsiteX39" fmla="*/ 1793081 w 6924675"/>
                <a:gd name="connsiteY39" fmla="*/ 551974 h 2009775"/>
                <a:gd name="connsiteX40" fmla="*/ 1793081 w 6924675"/>
                <a:gd name="connsiteY40" fmla="*/ 571024 h 2009775"/>
                <a:gd name="connsiteX41" fmla="*/ 2086451 w 6924675"/>
                <a:gd name="connsiteY41" fmla="*/ 571024 h 2009775"/>
                <a:gd name="connsiteX42" fmla="*/ 2086451 w 6924675"/>
                <a:gd name="connsiteY42" fmla="*/ 595789 h 2009775"/>
                <a:gd name="connsiteX43" fmla="*/ 2176939 w 6924675"/>
                <a:gd name="connsiteY43" fmla="*/ 595789 h 2009775"/>
                <a:gd name="connsiteX44" fmla="*/ 2176939 w 6924675"/>
                <a:gd name="connsiteY44" fmla="*/ 625316 h 2009775"/>
                <a:gd name="connsiteX45" fmla="*/ 2254091 w 6924675"/>
                <a:gd name="connsiteY45" fmla="*/ 625316 h 2009775"/>
                <a:gd name="connsiteX46" fmla="*/ 2254091 w 6924675"/>
                <a:gd name="connsiteY46" fmla="*/ 647224 h 2009775"/>
                <a:gd name="connsiteX47" fmla="*/ 2341721 w 6924675"/>
                <a:gd name="connsiteY47" fmla="*/ 647224 h 2009775"/>
                <a:gd name="connsiteX48" fmla="*/ 2341721 w 6924675"/>
                <a:gd name="connsiteY48" fmla="*/ 666274 h 2009775"/>
                <a:gd name="connsiteX49" fmla="*/ 2367439 w 6924675"/>
                <a:gd name="connsiteY49" fmla="*/ 666274 h 2009775"/>
                <a:gd name="connsiteX50" fmla="*/ 2367439 w 6924675"/>
                <a:gd name="connsiteY50" fmla="*/ 676751 h 2009775"/>
                <a:gd name="connsiteX51" fmla="*/ 2388394 w 6924675"/>
                <a:gd name="connsiteY51" fmla="*/ 676751 h 2009775"/>
                <a:gd name="connsiteX52" fmla="*/ 2388394 w 6924675"/>
                <a:gd name="connsiteY52" fmla="*/ 704374 h 2009775"/>
                <a:gd name="connsiteX53" fmla="*/ 2445544 w 6924675"/>
                <a:gd name="connsiteY53" fmla="*/ 704374 h 2009775"/>
                <a:gd name="connsiteX54" fmla="*/ 2445544 w 6924675"/>
                <a:gd name="connsiteY54" fmla="*/ 731044 h 2009775"/>
                <a:gd name="connsiteX55" fmla="*/ 2534126 w 6924675"/>
                <a:gd name="connsiteY55" fmla="*/ 731044 h 2009775"/>
                <a:gd name="connsiteX56" fmla="*/ 2534126 w 6924675"/>
                <a:gd name="connsiteY56" fmla="*/ 757714 h 2009775"/>
                <a:gd name="connsiteX57" fmla="*/ 2591276 w 6924675"/>
                <a:gd name="connsiteY57" fmla="*/ 757714 h 2009775"/>
                <a:gd name="connsiteX58" fmla="*/ 2591276 w 6924675"/>
                <a:gd name="connsiteY58" fmla="*/ 777716 h 2009775"/>
                <a:gd name="connsiteX59" fmla="*/ 2872264 w 6924675"/>
                <a:gd name="connsiteY59" fmla="*/ 777716 h 2009775"/>
                <a:gd name="connsiteX60" fmla="*/ 2872264 w 6924675"/>
                <a:gd name="connsiteY60" fmla="*/ 806291 h 2009775"/>
                <a:gd name="connsiteX61" fmla="*/ 2948464 w 6924675"/>
                <a:gd name="connsiteY61" fmla="*/ 806291 h 2009775"/>
                <a:gd name="connsiteX62" fmla="*/ 2948464 w 6924675"/>
                <a:gd name="connsiteY62" fmla="*/ 830104 h 2009775"/>
                <a:gd name="connsiteX63" fmla="*/ 2983706 w 6924675"/>
                <a:gd name="connsiteY63" fmla="*/ 830104 h 2009775"/>
                <a:gd name="connsiteX64" fmla="*/ 2983706 w 6924675"/>
                <a:gd name="connsiteY64" fmla="*/ 879634 h 2009775"/>
                <a:gd name="connsiteX65" fmla="*/ 3096101 w 6924675"/>
                <a:gd name="connsiteY65" fmla="*/ 879634 h 2009775"/>
                <a:gd name="connsiteX66" fmla="*/ 3096101 w 6924675"/>
                <a:gd name="connsiteY66" fmla="*/ 937736 h 2009775"/>
                <a:gd name="connsiteX67" fmla="*/ 3184684 w 6924675"/>
                <a:gd name="connsiteY67" fmla="*/ 937736 h 2009775"/>
                <a:gd name="connsiteX68" fmla="*/ 3184684 w 6924675"/>
                <a:gd name="connsiteY68" fmla="*/ 956786 h 2009775"/>
                <a:gd name="connsiteX69" fmla="*/ 3209449 w 6924675"/>
                <a:gd name="connsiteY69" fmla="*/ 956786 h 2009775"/>
                <a:gd name="connsiteX70" fmla="*/ 3209449 w 6924675"/>
                <a:gd name="connsiteY70" fmla="*/ 986314 h 2009775"/>
                <a:gd name="connsiteX71" fmla="*/ 3378041 w 6924675"/>
                <a:gd name="connsiteY71" fmla="*/ 986314 h 2009775"/>
                <a:gd name="connsiteX72" fmla="*/ 3378041 w 6924675"/>
                <a:gd name="connsiteY72" fmla="*/ 1016794 h 2009775"/>
                <a:gd name="connsiteX73" fmla="*/ 3402806 w 6924675"/>
                <a:gd name="connsiteY73" fmla="*/ 1016794 h 2009775"/>
                <a:gd name="connsiteX74" fmla="*/ 3402806 w 6924675"/>
                <a:gd name="connsiteY74" fmla="*/ 1038701 h 2009775"/>
                <a:gd name="connsiteX75" fmla="*/ 3440906 w 6924675"/>
                <a:gd name="connsiteY75" fmla="*/ 1038701 h 2009775"/>
                <a:gd name="connsiteX76" fmla="*/ 3440906 w 6924675"/>
                <a:gd name="connsiteY76" fmla="*/ 1064419 h 2009775"/>
                <a:gd name="connsiteX77" fmla="*/ 3535204 w 6924675"/>
                <a:gd name="connsiteY77" fmla="*/ 1064419 h 2009775"/>
                <a:gd name="connsiteX78" fmla="*/ 3535204 w 6924675"/>
                <a:gd name="connsiteY78" fmla="*/ 1085374 h 2009775"/>
                <a:gd name="connsiteX79" fmla="*/ 3547586 w 6924675"/>
                <a:gd name="connsiteY79" fmla="*/ 1085374 h 2009775"/>
                <a:gd name="connsiteX80" fmla="*/ 3547586 w 6924675"/>
                <a:gd name="connsiteY80" fmla="*/ 1095851 h 2009775"/>
                <a:gd name="connsiteX81" fmla="*/ 3601879 w 6924675"/>
                <a:gd name="connsiteY81" fmla="*/ 1095851 h 2009775"/>
                <a:gd name="connsiteX82" fmla="*/ 3601879 w 6924675"/>
                <a:gd name="connsiteY82" fmla="*/ 1115854 h 2009775"/>
                <a:gd name="connsiteX83" fmla="*/ 3635216 w 6924675"/>
                <a:gd name="connsiteY83" fmla="*/ 1115854 h 2009775"/>
                <a:gd name="connsiteX84" fmla="*/ 3635216 w 6924675"/>
                <a:gd name="connsiteY84" fmla="*/ 1187291 h 2009775"/>
                <a:gd name="connsiteX85" fmla="*/ 3700939 w 6924675"/>
                <a:gd name="connsiteY85" fmla="*/ 1187291 h 2009775"/>
                <a:gd name="connsiteX86" fmla="*/ 3700939 w 6924675"/>
                <a:gd name="connsiteY86" fmla="*/ 1218724 h 2009775"/>
                <a:gd name="connsiteX87" fmla="*/ 3776186 w 6924675"/>
                <a:gd name="connsiteY87" fmla="*/ 1218724 h 2009775"/>
                <a:gd name="connsiteX88" fmla="*/ 3776186 w 6924675"/>
                <a:gd name="connsiteY88" fmla="*/ 1275874 h 2009775"/>
                <a:gd name="connsiteX89" fmla="*/ 3949541 w 6924675"/>
                <a:gd name="connsiteY89" fmla="*/ 1275874 h 2009775"/>
                <a:gd name="connsiteX90" fmla="*/ 3949541 w 6924675"/>
                <a:gd name="connsiteY90" fmla="*/ 1297781 h 2009775"/>
                <a:gd name="connsiteX91" fmla="*/ 3971449 w 6924675"/>
                <a:gd name="connsiteY91" fmla="*/ 1297781 h 2009775"/>
                <a:gd name="connsiteX92" fmla="*/ 3971449 w 6924675"/>
                <a:gd name="connsiteY92" fmla="*/ 1329214 h 2009775"/>
                <a:gd name="connsiteX93" fmla="*/ 3987641 w 6924675"/>
                <a:gd name="connsiteY93" fmla="*/ 1329214 h 2009775"/>
                <a:gd name="connsiteX94" fmla="*/ 3987641 w 6924675"/>
                <a:gd name="connsiteY94" fmla="*/ 1349216 h 2009775"/>
                <a:gd name="connsiteX95" fmla="*/ 4189571 w 6924675"/>
                <a:gd name="connsiteY95" fmla="*/ 1349216 h 2009775"/>
                <a:gd name="connsiteX96" fmla="*/ 4189571 w 6924675"/>
                <a:gd name="connsiteY96" fmla="*/ 1373029 h 2009775"/>
                <a:gd name="connsiteX97" fmla="*/ 4226719 w 6924675"/>
                <a:gd name="connsiteY97" fmla="*/ 1373029 h 2009775"/>
                <a:gd name="connsiteX98" fmla="*/ 4226719 w 6924675"/>
                <a:gd name="connsiteY98" fmla="*/ 1400651 h 2009775"/>
                <a:gd name="connsiteX99" fmla="*/ 4241959 w 6924675"/>
                <a:gd name="connsiteY99" fmla="*/ 1400651 h 2009775"/>
                <a:gd name="connsiteX100" fmla="*/ 4241959 w 6924675"/>
                <a:gd name="connsiteY100" fmla="*/ 1436846 h 2009775"/>
                <a:gd name="connsiteX101" fmla="*/ 4274344 w 6924675"/>
                <a:gd name="connsiteY101" fmla="*/ 1436846 h 2009775"/>
                <a:gd name="connsiteX102" fmla="*/ 4274344 w 6924675"/>
                <a:gd name="connsiteY102" fmla="*/ 1460659 h 2009775"/>
                <a:gd name="connsiteX103" fmla="*/ 4365784 w 6924675"/>
                <a:gd name="connsiteY103" fmla="*/ 1460659 h 2009775"/>
                <a:gd name="connsiteX104" fmla="*/ 4365784 w 6924675"/>
                <a:gd name="connsiteY104" fmla="*/ 1480661 h 2009775"/>
                <a:gd name="connsiteX105" fmla="*/ 4454366 w 6924675"/>
                <a:gd name="connsiteY105" fmla="*/ 1480661 h 2009775"/>
                <a:gd name="connsiteX106" fmla="*/ 4454366 w 6924675"/>
                <a:gd name="connsiteY106" fmla="*/ 1509236 h 2009775"/>
                <a:gd name="connsiteX107" fmla="*/ 4477226 w 6924675"/>
                <a:gd name="connsiteY107" fmla="*/ 1509236 h 2009775"/>
                <a:gd name="connsiteX108" fmla="*/ 4477226 w 6924675"/>
                <a:gd name="connsiteY108" fmla="*/ 1537811 h 2009775"/>
                <a:gd name="connsiteX109" fmla="*/ 4531519 w 6924675"/>
                <a:gd name="connsiteY109" fmla="*/ 1537811 h 2009775"/>
                <a:gd name="connsiteX110" fmla="*/ 4531519 w 6924675"/>
                <a:gd name="connsiteY110" fmla="*/ 1567339 h 2009775"/>
                <a:gd name="connsiteX111" fmla="*/ 4564856 w 6924675"/>
                <a:gd name="connsiteY111" fmla="*/ 1567339 h 2009775"/>
                <a:gd name="connsiteX112" fmla="*/ 4564856 w 6924675"/>
                <a:gd name="connsiteY112" fmla="*/ 1587341 h 2009775"/>
                <a:gd name="connsiteX113" fmla="*/ 4693444 w 6924675"/>
                <a:gd name="connsiteY113" fmla="*/ 1587341 h 2009775"/>
                <a:gd name="connsiteX114" fmla="*/ 4693444 w 6924675"/>
                <a:gd name="connsiteY114" fmla="*/ 1609249 h 2009775"/>
                <a:gd name="connsiteX115" fmla="*/ 4759166 w 6924675"/>
                <a:gd name="connsiteY115" fmla="*/ 1609249 h 2009775"/>
                <a:gd name="connsiteX116" fmla="*/ 4759166 w 6924675"/>
                <a:gd name="connsiteY116" fmla="*/ 1640681 h 2009775"/>
                <a:gd name="connsiteX117" fmla="*/ 4828699 w 6924675"/>
                <a:gd name="connsiteY117" fmla="*/ 1640681 h 2009775"/>
                <a:gd name="connsiteX118" fmla="*/ 4828699 w 6924675"/>
                <a:gd name="connsiteY118" fmla="*/ 1698784 h 2009775"/>
                <a:gd name="connsiteX119" fmla="*/ 4907756 w 6924675"/>
                <a:gd name="connsiteY119" fmla="*/ 1698784 h 2009775"/>
                <a:gd name="connsiteX120" fmla="*/ 4907756 w 6924675"/>
                <a:gd name="connsiteY120" fmla="*/ 1723549 h 2009775"/>
                <a:gd name="connsiteX121" fmla="*/ 4959192 w 6924675"/>
                <a:gd name="connsiteY121" fmla="*/ 1723549 h 2009775"/>
                <a:gd name="connsiteX122" fmla="*/ 4959192 w 6924675"/>
                <a:gd name="connsiteY122" fmla="*/ 1755934 h 2009775"/>
                <a:gd name="connsiteX123" fmla="*/ 5406867 w 6924675"/>
                <a:gd name="connsiteY123" fmla="*/ 1755934 h 2009775"/>
                <a:gd name="connsiteX124" fmla="*/ 5406867 w 6924675"/>
                <a:gd name="connsiteY124" fmla="*/ 1782604 h 2009775"/>
                <a:gd name="connsiteX125" fmla="*/ 5534501 w 6924675"/>
                <a:gd name="connsiteY125" fmla="*/ 1782604 h 2009775"/>
                <a:gd name="connsiteX126" fmla="*/ 5534501 w 6924675"/>
                <a:gd name="connsiteY126" fmla="*/ 1814036 h 2009775"/>
                <a:gd name="connsiteX127" fmla="*/ 5544026 w 6924675"/>
                <a:gd name="connsiteY127" fmla="*/ 1814036 h 2009775"/>
                <a:gd name="connsiteX128" fmla="*/ 5544026 w 6924675"/>
                <a:gd name="connsiteY128" fmla="*/ 1848326 h 2009775"/>
                <a:gd name="connsiteX129" fmla="*/ 5604034 w 6924675"/>
                <a:gd name="connsiteY129" fmla="*/ 1848326 h 2009775"/>
                <a:gd name="connsiteX130" fmla="*/ 5604034 w 6924675"/>
                <a:gd name="connsiteY130" fmla="*/ 1874996 h 2009775"/>
                <a:gd name="connsiteX131" fmla="*/ 6016467 w 6924675"/>
                <a:gd name="connsiteY131" fmla="*/ 1874996 h 2009775"/>
                <a:gd name="connsiteX132" fmla="*/ 6016467 w 6924675"/>
                <a:gd name="connsiteY132" fmla="*/ 1906429 h 2009775"/>
                <a:gd name="connsiteX133" fmla="*/ 6127909 w 6924675"/>
                <a:gd name="connsiteY133" fmla="*/ 1906429 h 2009775"/>
                <a:gd name="connsiteX134" fmla="*/ 6127909 w 6924675"/>
                <a:gd name="connsiteY134" fmla="*/ 1941671 h 2009775"/>
                <a:gd name="connsiteX135" fmla="*/ 6229826 w 6924675"/>
                <a:gd name="connsiteY135" fmla="*/ 1941671 h 2009775"/>
                <a:gd name="connsiteX136" fmla="*/ 6229826 w 6924675"/>
                <a:gd name="connsiteY136" fmla="*/ 1968341 h 2009775"/>
                <a:gd name="connsiteX137" fmla="*/ 6398419 w 6924675"/>
                <a:gd name="connsiteY137" fmla="*/ 1968341 h 2009775"/>
                <a:gd name="connsiteX138" fmla="*/ 6398419 w 6924675"/>
                <a:gd name="connsiteY138" fmla="*/ 2008346 h 2009775"/>
                <a:gd name="connsiteX139" fmla="*/ 6924199 w 6924675"/>
                <a:gd name="connsiteY139" fmla="*/ 2008346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924675" h="2009775">
                  <a:moveTo>
                    <a:pt x="7144" y="7144"/>
                  </a:moveTo>
                  <a:lnTo>
                    <a:pt x="40481" y="7144"/>
                  </a:lnTo>
                  <a:lnTo>
                    <a:pt x="40481" y="30004"/>
                  </a:lnTo>
                  <a:lnTo>
                    <a:pt x="110014" y="30004"/>
                  </a:lnTo>
                  <a:lnTo>
                    <a:pt x="110014" y="63341"/>
                  </a:lnTo>
                  <a:lnTo>
                    <a:pt x="144304" y="63341"/>
                  </a:lnTo>
                  <a:lnTo>
                    <a:pt x="144304" y="95726"/>
                  </a:lnTo>
                  <a:lnTo>
                    <a:pt x="230981" y="95726"/>
                  </a:lnTo>
                  <a:lnTo>
                    <a:pt x="230981" y="114776"/>
                  </a:lnTo>
                  <a:lnTo>
                    <a:pt x="458629" y="114776"/>
                  </a:lnTo>
                  <a:lnTo>
                    <a:pt x="458629" y="140494"/>
                  </a:lnTo>
                  <a:lnTo>
                    <a:pt x="667226" y="140494"/>
                  </a:lnTo>
                  <a:lnTo>
                    <a:pt x="667226" y="170021"/>
                  </a:lnTo>
                  <a:lnTo>
                    <a:pt x="700564" y="170021"/>
                  </a:lnTo>
                  <a:lnTo>
                    <a:pt x="700564" y="194786"/>
                  </a:lnTo>
                  <a:lnTo>
                    <a:pt x="858679" y="194786"/>
                  </a:lnTo>
                  <a:lnTo>
                    <a:pt x="858679" y="211931"/>
                  </a:lnTo>
                  <a:lnTo>
                    <a:pt x="962501" y="211931"/>
                  </a:lnTo>
                  <a:lnTo>
                    <a:pt x="962501" y="270986"/>
                  </a:lnTo>
                  <a:lnTo>
                    <a:pt x="978694" y="270986"/>
                  </a:lnTo>
                  <a:lnTo>
                    <a:pt x="978694" y="291941"/>
                  </a:lnTo>
                  <a:lnTo>
                    <a:pt x="988219" y="291941"/>
                  </a:lnTo>
                  <a:lnTo>
                    <a:pt x="988219" y="312896"/>
                  </a:lnTo>
                  <a:lnTo>
                    <a:pt x="1000601" y="312896"/>
                  </a:lnTo>
                  <a:lnTo>
                    <a:pt x="1000601" y="345281"/>
                  </a:lnTo>
                  <a:lnTo>
                    <a:pt x="1052989" y="345281"/>
                  </a:lnTo>
                  <a:lnTo>
                    <a:pt x="1052989" y="370999"/>
                  </a:lnTo>
                  <a:lnTo>
                    <a:pt x="1288256" y="370999"/>
                  </a:lnTo>
                  <a:lnTo>
                    <a:pt x="1288256" y="387191"/>
                  </a:lnTo>
                  <a:lnTo>
                    <a:pt x="1351121" y="387191"/>
                  </a:lnTo>
                  <a:lnTo>
                    <a:pt x="1351121" y="422434"/>
                  </a:lnTo>
                  <a:lnTo>
                    <a:pt x="1378744" y="422434"/>
                  </a:lnTo>
                  <a:lnTo>
                    <a:pt x="1378744" y="447199"/>
                  </a:lnTo>
                  <a:lnTo>
                    <a:pt x="1424464" y="447199"/>
                  </a:lnTo>
                  <a:lnTo>
                    <a:pt x="1424464" y="475774"/>
                  </a:lnTo>
                  <a:lnTo>
                    <a:pt x="1590199" y="475774"/>
                  </a:lnTo>
                  <a:lnTo>
                    <a:pt x="1590199" y="492919"/>
                  </a:lnTo>
                  <a:lnTo>
                    <a:pt x="1691164" y="492919"/>
                  </a:lnTo>
                  <a:lnTo>
                    <a:pt x="1691164" y="551974"/>
                  </a:lnTo>
                  <a:lnTo>
                    <a:pt x="1793081" y="551974"/>
                  </a:lnTo>
                  <a:lnTo>
                    <a:pt x="1793081" y="571024"/>
                  </a:lnTo>
                  <a:lnTo>
                    <a:pt x="2086451" y="571024"/>
                  </a:lnTo>
                  <a:lnTo>
                    <a:pt x="2086451" y="595789"/>
                  </a:lnTo>
                  <a:lnTo>
                    <a:pt x="2176939" y="595789"/>
                  </a:lnTo>
                  <a:lnTo>
                    <a:pt x="2176939" y="625316"/>
                  </a:lnTo>
                  <a:lnTo>
                    <a:pt x="2254091" y="625316"/>
                  </a:lnTo>
                  <a:lnTo>
                    <a:pt x="2254091" y="647224"/>
                  </a:lnTo>
                  <a:lnTo>
                    <a:pt x="2341721" y="647224"/>
                  </a:lnTo>
                  <a:lnTo>
                    <a:pt x="2341721" y="666274"/>
                  </a:lnTo>
                  <a:lnTo>
                    <a:pt x="2367439" y="666274"/>
                  </a:lnTo>
                  <a:lnTo>
                    <a:pt x="2367439" y="676751"/>
                  </a:lnTo>
                  <a:lnTo>
                    <a:pt x="2388394" y="676751"/>
                  </a:lnTo>
                  <a:lnTo>
                    <a:pt x="2388394" y="704374"/>
                  </a:lnTo>
                  <a:lnTo>
                    <a:pt x="2445544" y="704374"/>
                  </a:lnTo>
                  <a:lnTo>
                    <a:pt x="2445544" y="731044"/>
                  </a:lnTo>
                  <a:lnTo>
                    <a:pt x="2534126" y="731044"/>
                  </a:lnTo>
                  <a:lnTo>
                    <a:pt x="2534126" y="757714"/>
                  </a:lnTo>
                  <a:lnTo>
                    <a:pt x="2591276" y="757714"/>
                  </a:lnTo>
                  <a:lnTo>
                    <a:pt x="2591276" y="777716"/>
                  </a:lnTo>
                  <a:lnTo>
                    <a:pt x="2872264" y="777716"/>
                  </a:lnTo>
                  <a:lnTo>
                    <a:pt x="2872264" y="806291"/>
                  </a:lnTo>
                  <a:lnTo>
                    <a:pt x="2948464" y="806291"/>
                  </a:lnTo>
                  <a:lnTo>
                    <a:pt x="2948464" y="830104"/>
                  </a:lnTo>
                  <a:lnTo>
                    <a:pt x="2983706" y="830104"/>
                  </a:lnTo>
                  <a:lnTo>
                    <a:pt x="2983706" y="879634"/>
                  </a:lnTo>
                  <a:lnTo>
                    <a:pt x="3096101" y="879634"/>
                  </a:lnTo>
                  <a:lnTo>
                    <a:pt x="3096101" y="937736"/>
                  </a:lnTo>
                  <a:lnTo>
                    <a:pt x="3184684" y="937736"/>
                  </a:lnTo>
                  <a:lnTo>
                    <a:pt x="3184684" y="956786"/>
                  </a:lnTo>
                  <a:lnTo>
                    <a:pt x="3209449" y="956786"/>
                  </a:lnTo>
                  <a:lnTo>
                    <a:pt x="3209449" y="986314"/>
                  </a:lnTo>
                  <a:lnTo>
                    <a:pt x="3378041" y="986314"/>
                  </a:lnTo>
                  <a:lnTo>
                    <a:pt x="3378041" y="1016794"/>
                  </a:lnTo>
                  <a:lnTo>
                    <a:pt x="3402806" y="1016794"/>
                  </a:lnTo>
                  <a:lnTo>
                    <a:pt x="3402806" y="1038701"/>
                  </a:lnTo>
                  <a:lnTo>
                    <a:pt x="3440906" y="1038701"/>
                  </a:lnTo>
                  <a:lnTo>
                    <a:pt x="3440906" y="1064419"/>
                  </a:lnTo>
                  <a:lnTo>
                    <a:pt x="3535204" y="1064419"/>
                  </a:lnTo>
                  <a:lnTo>
                    <a:pt x="3535204" y="1085374"/>
                  </a:lnTo>
                  <a:lnTo>
                    <a:pt x="3547586" y="1085374"/>
                  </a:lnTo>
                  <a:lnTo>
                    <a:pt x="3547586" y="1095851"/>
                  </a:lnTo>
                  <a:lnTo>
                    <a:pt x="3601879" y="1095851"/>
                  </a:lnTo>
                  <a:lnTo>
                    <a:pt x="3601879" y="1115854"/>
                  </a:lnTo>
                  <a:lnTo>
                    <a:pt x="3635216" y="1115854"/>
                  </a:lnTo>
                  <a:lnTo>
                    <a:pt x="3635216" y="1187291"/>
                  </a:lnTo>
                  <a:lnTo>
                    <a:pt x="3700939" y="1187291"/>
                  </a:lnTo>
                  <a:lnTo>
                    <a:pt x="3700939" y="1218724"/>
                  </a:lnTo>
                  <a:lnTo>
                    <a:pt x="3776186" y="1218724"/>
                  </a:lnTo>
                  <a:lnTo>
                    <a:pt x="3776186" y="1275874"/>
                  </a:lnTo>
                  <a:lnTo>
                    <a:pt x="3949541" y="1275874"/>
                  </a:lnTo>
                  <a:lnTo>
                    <a:pt x="3949541" y="1297781"/>
                  </a:lnTo>
                  <a:lnTo>
                    <a:pt x="3971449" y="1297781"/>
                  </a:lnTo>
                  <a:lnTo>
                    <a:pt x="3971449" y="1329214"/>
                  </a:lnTo>
                  <a:lnTo>
                    <a:pt x="3987641" y="1329214"/>
                  </a:lnTo>
                  <a:lnTo>
                    <a:pt x="3987641" y="1349216"/>
                  </a:lnTo>
                  <a:lnTo>
                    <a:pt x="4189571" y="1349216"/>
                  </a:lnTo>
                  <a:lnTo>
                    <a:pt x="4189571" y="1373029"/>
                  </a:lnTo>
                  <a:lnTo>
                    <a:pt x="4226719" y="1373029"/>
                  </a:lnTo>
                  <a:lnTo>
                    <a:pt x="4226719" y="1400651"/>
                  </a:lnTo>
                  <a:lnTo>
                    <a:pt x="4241959" y="1400651"/>
                  </a:lnTo>
                  <a:lnTo>
                    <a:pt x="4241959" y="1436846"/>
                  </a:lnTo>
                  <a:lnTo>
                    <a:pt x="4274344" y="1436846"/>
                  </a:lnTo>
                  <a:lnTo>
                    <a:pt x="4274344" y="1460659"/>
                  </a:lnTo>
                  <a:lnTo>
                    <a:pt x="4365784" y="1460659"/>
                  </a:lnTo>
                  <a:lnTo>
                    <a:pt x="4365784" y="1480661"/>
                  </a:lnTo>
                  <a:lnTo>
                    <a:pt x="4454366" y="1480661"/>
                  </a:lnTo>
                  <a:lnTo>
                    <a:pt x="4454366" y="1509236"/>
                  </a:lnTo>
                  <a:lnTo>
                    <a:pt x="4477226" y="1509236"/>
                  </a:lnTo>
                  <a:lnTo>
                    <a:pt x="4477226" y="1537811"/>
                  </a:lnTo>
                  <a:lnTo>
                    <a:pt x="4531519" y="1537811"/>
                  </a:lnTo>
                  <a:lnTo>
                    <a:pt x="4531519" y="1567339"/>
                  </a:lnTo>
                  <a:lnTo>
                    <a:pt x="4564856" y="1567339"/>
                  </a:lnTo>
                  <a:lnTo>
                    <a:pt x="4564856" y="1587341"/>
                  </a:lnTo>
                  <a:lnTo>
                    <a:pt x="4693444" y="1587341"/>
                  </a:lnTo>
                  <a:lnTo>
                    <a:pt x="4693444" y="1609249"/>
                  </a:lnTo>
                  <a:lnTo>
                    <a:pt x="4759166" y="1609249"/>
                  </a:lnTo>
                  <a:lnTo>
                    <a:pt x="4759166" y="1640681"/>
                  </a:lnTo>
                  <a:lnTo>
                    <a:pt x="4828699" y="1640681"/>
                  </a:lnTo>
                  <a:lnTo>
                    <a:pt x="4828699" y="1698784"/>
                  </a:lnTo>
                  <a:lnTo>
                    <a:pt x="4907756" y="1698784"/>
                  </a:lnTo>
                  <a:lnTo>
                    <a:pt x="4907756" y="1723549"/>
                  </a:lnTo>
                  <a:lnTo>
                    <a:pt x="4959192" y="1723549"/>
                  </a:lnTo>
                  <a:lnTo>
                    <a:pt x="4959192" y="1755934"/>
                  </a:lnTo>
                  <a:lnTo>
                    <a:pt x="5406867" y="1755934"/>
                  </a:lnTo>
                  <a:lnTo>
                    <a:pt x="5406867" y="1782604"/>
                  </a:lnTo>
                  <a:lnTo>
                    <a:pt x="5534501" y="1782604"/>
                  </a:lnTo>
                  <a:lnTo>
                    <a:pt x="5534501" y="1814036"/>
                  </a:lnTo>
                  <a:lnTo>
                    <a:pt x="5544026" y="1814036"/>
                  </a:lnTo>
                  <a:lnTo>
                    <a:pt x="5544026" y="1848326"/>
                  </a:lnTo>
                  <a:lnTo>
                    <a:pt x="5604034" y="1848326"/>
                  </a:lnTo>
                  <a:lnTo>
                    <a:pt x="5604034" y="1874996"/>
                  </a:lnTo>
                  <a:lnTo>
                    <a:pt x="6016467" y="1874996"/>
                  </a:lnTo>
                  <a:lnTo>
                    <a:pt x="6016467" y="1906429"/>
                  </a:lnTo>
                  <a:lnTo>
                    <a:pt x="6127909" y="1906429"/>
                  </a:lnTo>
                  <a:lnTo>
                    <a:pt x="6127909" y="1941671"/>
                  </a:lnTo>
                  <a:lnTo>
                    <a:pt x="6229826" y="1941671"/>
                  </a:lnTo>
                  <a:lnTo>
                    <a:pt x="6229826" y="1968341"/>
                  </a:lnTo>
                  <a:lnTo>
                    <a:pt x="6398419" y="1968341"/>
                  </a:lnTo>
                  <a:lnTo>
                    <a:pt x="6398419" y="2008346"/>
                  </a:lnTo>
                  <a:lnTo>
                    <a:pt x="6924199" y="200834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6" name="Freeform: Shape 115">
              <a:extLst>
                <a:ext uri="{FF2B5EF4-FFF2-40B4-BE49-F238E27FC236}">
                  <a16:creationId xmlns:a16="http://schemas.microsoft.com/office/drawing/2014/main" xmlns="" id="{4E8CD645-3F02-4205-B48A-3871B4AF08DE}"/>
                </a:ext>
              </a:extLst>
            </p:cNvPr>
            <p:cNvSpPr/>
            <p:nvPr/>
          </p:nvSpPr>
          <p:spPr>
            <a:xfrm>
              <a:off x="7237314"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7" name="Freeform: Shape 116">
              <a:extLst>
                <a:ext uri="{FF2B5EF4-FFF2-40B4-BE49-F238E27FC236}">
                  <a16:creationId xmlns:a16="http://schemas.microsoft.com/office/drawing/2014/main" xmlns="" id="{7ECDCAF7-2440-4F5E-AA43-89CAFB2BD8C3}"/>
                </a:ext>
              </a:extLst>
            </p:cNvPr>
            <p:cNvSpPr/>
            <p:nvPr/>
          </p:nvSpPr>
          <p:spPr>
            <a:xfrm>
              <a:off x="7258505"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8" name="Freeform: Shape 117">
              <a:extLst>
                <a:ext uri="{FF2B5EF4-FFF2-40B4-BE49-F238E27FC236}">
                  <a16:creationId xmlns:a16="http://schemas.microsoft.com/office/drawing/2014/main" xmlns="" id="{3FC16057-E428-435E-8531-46A2F40B112E}"/>
                </a:ext>
              </a:extLst>
            </p:cNvPr>
            <p:cNvSpPr/>
            <p:nvPr/>
          </p:nvSpPr>
          <p:spPr>
            <a:xfrm>
              <a:off x="7396665"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9" name="Freeform: Shape 118">
              <a:extLst>
                <a:ext uri="{FF2B5EF4-FFF2-40B4-BE49-F238E27FC236}">
                  <a16:creationId xmlns:a16="http://schemas.microsoft.com/office/drawing/2014/main" xmlns="" id="{2B8C7195-4F6B-46C3-887C-94183F861A32}"/>
                </a:ext>
              </a:extLst>
            </p:cNvPr>
            <p:cNvSpPr/>
            <p:nvPr/>
          </p:nvSpPr>
          <p:spPr>
            <a:xfrm>
              <a:off x="7077963"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0" name="Freeform: Shape 119">
              <a:extLst>
                <a:ext uri="{FF2B5EF4-FFF2-40B4-BE49-F238E27FC236}">
                  <a16:creationId xmlns:a16="http://schemas.microsoft.com/office/drawing/2014/main" xmlns="" id="{D9C33D71-EEBB-40F4-8BE1-359CB4DB53F8}"/>
                </a:ext>
              </a:extLst>
            </p:cNvPr>
            <p:cNvSpPr/>
            <p:nvPr/>
          </p:nvSpPr>
          <p:spPr>
            <a:xfrm>
              <a:off x="7058469" y="3664698"/>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1" name="Freeform: Shape 120">
              <a:extLst>
                <a:ext uri="{FF2B5EF4-FFF2-40B4-BE49-F238E27FC236}">
                  <a16:creationId xmlns:a16="http://schemas.microsoft.com/office/drawing/2014/main" xmlns="" id="{D20B6740-CD4D-470C-BB19-27471025E87B}"/>
                </a:ext>
              </a:extLst>
            </p:cNvPr>
            <p:cNvSpPr/>
            <p:nvPr/>
          </p:nvSpPr>
          <p:spPr>
            <a:xfrm>
              <a:off x="6848261" y="3630793"/>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2" name="Freeform: Shape 121">
              <a:extLst>
                <a:ext uri="{FF2B5EF4-FFF2-40B4-BE49-F238E27FC236}">
                  <a16:creationId xmlns:a16="http://schemas.microsoft.com/office/drawing/2014/main" xmlns="" id="{713D3AA6-E1CC-446D-93EC-6796CE6CB3C2}"/>
                </a:ext>
              </a:extLst>
            </p:cNvPr>
            <p:cNvSpPr/>
            <p:nvPr/>
          </p:nvSpPr>
          <p:spPr>
            <a:xfrm>
              <a:off x="6817747" y="3630793"/>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3" name="Freeform: Shape 122">
              <a:extLst>
                <a:ext uri="{FF2B5EF4-FFF2-40B4-BE49-F238E27FC236}">
                  <a16:creationId xmlns:a16="http://schemas.microsoft.com/office/drawing/2014/main" xmlns="" id="{EDDF056D-7334-4588-A3B6-CECDF6699E8E}"/>
                </a:ext>
              </a:extLst>
            </p:cNvPr>
            <p:cNvSpPr/>
            <p:nvPr/>
          </p:nvSpPr>
          <p:spPr>
            <a:xfrm>
              <a:off x="6808423" y="3630793"/>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Freeform: Shape 123">
              <a:extLst>
                <a:ext uri="{FF2B5EF4-FFF2-40B4-BE49-F238E27FC236}">
                  <a16:creationId xmlns:a16="http://schemas.microsoft.com/office/drawing/2014/main" xmlns="" id="{9013B318-DAED-47CD-AC6B-2CE2BAE27082}"/>
                </a:ext>
              </a:extLst>
            </p:cNvPr>
            <p:cNvSpPr/>
            <p:nvPr/>
          </p:nvSpPr>
          <p:spPr>
            <a:xfrm>
              <a:off x="6668568" y="3574004"/>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24">
              <a:extLst>
                <a:ext uri="{FF2B5EF4-FFF2-40B4-BE49-F238E27FC236}">
                  <a16:creationId xmlns:a16="http://schemas.microsoft.com/office/drawing/2014/main" xmlns="" id="{40B3F186-BA92-420E-9B74-A30CA8146D77}"/>
                </a:ext>
              </a:extLst>
            </p:cNvPr>
            <p:cNvSpPr/>
            <p:nvPr/>
          </p:nvSpPr>
          <p:spPr>
            <a:xfrm>
              <a:off x="6528711"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25">
              <a:extLst>
                <a:ext uri="{FF2B5EF4-FFF2-40B4-BE49-F238E27FC236}">
                  <a16:creationId xmlns:a16="http://schemas.microsoft.com/office/drawing/2014/main" xmlns="" id="{3849F4CE-89FA-4671-9E40-122D95DCF7FC}"/>
                </a:ext>
              </a:extLst>
            </p:cNvPr>
            <p:cNvSpPr/>
            <p:nvPr/>
          </p:nvSpPr>
          <p:spPr>
            <a:xfrm>
              <a:off x="6488874"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26">
              <a:extLst>
                <a:ext uri="{FF2B5EF4-FFF2-40B4-BE49-F238E27FC236}">
                  <a16:creationId xmlns:a16="http://schemas.microsoft.com/office/drawing/2014/main" xmlns="" id="{6D19E3A8-5540-4B93-A849-62360BE163D6}"/>
                </a:ext>
              </a:extLst>
            </p:cNvPr>
            <p:cNvSpPr/>
            <p:nvPr/>
          </p:nvSpPr>
          <p:spPr>
            <a:xfrm>
              <a:off x="6318504"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27">
              <a:extLst>
                <a:ext uri="{FF2B5EF4-FFF2-40B4-BE49-F238E27FC236}">
                  <a16:creationId xmlns:a16="http://schemas.microsoft.com/office/drawing/2014/main" xmlns="" id="{F03F7493-E155-4991-A017-0EAAE8319A8C}"/>
                </a:ext>
              </a:extLst>
            </p:cNvPr>
            <p:cNvSpPr/>
            <p:nvPr/>
          </p:nvSpPr>
          <p:spPr>
            <a:xfrm>
              <a:off x="6259171" y="354688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28">
              <a:extLst>
                <a:ext uri="{FF2B5EF4-FFF2-40B4-BE49-F238E27FC236}">
                  <a16:creationId xmlns:a16="http://schemas.microsoft.com/office/drawing/2014/main" xmlns="" id="{1B0305B9-0FB7-436C-BB54-9C1317089242}"/>
                </a:ext>
              </a:extLst>
            </p:cNvPr>
            <p:cNvSpPr/>
            <p:nvPr/>
          </p:nvSpPr>
          <p:spPr>
            <a:xfrm>
              <a:off x="6217638" y="352314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29">
              <a:extLst>
                <a:ext uri="{FF2B5EF4-FFF2-40B4-BE49-F238E27FC236}">
                  <a16:creationId xmlns:a16="http://schemas.microsoft.com/office/drawing/2014/main" xmlns="" id="{D6E33282-E3F8-476F-8581-7605981CDA8F}"/>
                </a:ext>
              </a:extLst>
            </p:cNvPr>
            <p:cNvSpPr/>
            <p:nvPr/>
          </p:nvSpPr>
          <p:spPr>
            <a:xfrm>
              <a:off x="6207467" y="352314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30">
              <a:extLst>
                <a:ext uri="{FF2B5EF4-FFF2-40B4-BE49-F238E27FC236}">
                  <a16:creationId xmlns:a16="http://schemas.microsoft.com/office/drawing/2014/main" xmlns="" id="{5AE6D46F-EC49-49DD-B64B-47F0FDCCDCD3}"/>
                </a:ext>
              </a:extLst>
            </p:cNvPr>
            <p:cNvSpPr/>
            <p:nvPr/>
          </p:nvSpPr>
          <p:spPr>
            <a:xfrm>
              <a:off x="5957421" y="3439233"/>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31">
              <a:extLst>
                <a:ext uri="{FF2B5EF4-FFF2-40B4-BE49-F238E27FC236}">
                  <a16:creationId xmlns:a16="http://schemas.microsoft.com/office/drawing/2014/main" xmlns="" id="{BDCCED15-BAF4-49AC-8F7B-76A22CDC372E}"/>
                </a:ext>
              </a:extLst>
            </p:cNvPr>
            <p:cNvSpPr/>
            <p:nvPr/>
          </p:nvSpPr>
          <p:spPr>
            <a:xfrm>
              <a:off x="5637024" y="3411262"/>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32">
              <a:extLst>
                <a:ext uri="{FF2B5EF4-FFF2-40B4-BE49-F238E27FC236}">
                  <a16:creationId xmlns:a16="http://schemas.microsoft.com/office/drawing/2014/main" xmlns="" id="{D1DEAADE-8C7E-4196-888F-74444E9A8911}"/>
                </a:ext>
              </a:extLst>
            </p:cNvPr>
            <p:cNvSpPr/>
            <p:nvPr/>
          </p:nvSpPr>
          <p:spPr>
            <a:xfrm>
              <a:off x="5579387" y="3390072"/>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33">
              <a:extLst>
                <a:ext uri="{FF2B5EF4-FFF2-40B4-BE49-F238E27FC236}">
                  <a16:creationId xmlns:a16="http://schemas.microsoft.com/office/drawing/2014/main" xmlns="" id="{46C3B818-6AF9-4CA6-A949-6BDAE0FF0163}"/>
                </a:ext>
              </a:extLst>
            </p:cNvPr>
            <p:cNvSpPr/>
            <p:nvPr/>
          </p:nvSpPr>
          <p:spPr>
            <a:xfrm>
              <a:off x="5588711" y="3390072"/>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34">
              <a:extLst>
                <a:ext uri="{FF2B5EF4-FFF2-40B4-BE49-F238E27FC236}">
                  <a16:creationId xmlns:a16="http://schemas.microsoft.com/office/drawing/2014/main" xmlns="" id="{25BFD343-4C4A-4B7A-926A-AB33E167B4D8}"/>
                </a:ext>
              </a:extLst>
            </p:cNvPr>
            <p:cNvSpPr/>
            <p:nvPr/>
          </p:nvSpPr>
          <p:spPr>
            <a:xfrm>
              <a:off x="5278485" y="327479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35">
              <a:extLst>
                <a:ext uri="{FF2B5EF4-FFF2-40B4-BE49-F238E27FC236}">
                  <a16:creationId xmlns:a16="http://schemas.microsoft.com/office/drawing/2014/main" xmlns="" id="{CE40B97F-3A23-41BF-BCC2-17C343E6E0EF}"/>
                </a:ext>
              </a:extLst>
            </p:cNvPr>
            <p:cNvSpPr/>
            <p:nvPr/>
          </p:nvSpPr>
          <p:spPr>
            <a:xfrm>
              <a:off x="4938593" y="3079846"/>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36">
              <a:extLst>
                <a:ext uri="{FF2B5EF4-FFF2-40B4-BE49-F238E27FC236}">
                  <a16:creationId xmlns:a16="http://schemas.microsoft.com/office/drawing/2014/main" xmlns="" id="{465B2FD0-03FA-4DB5-9471-1341B804EA5C}"/>
                </a:ext>
              </a:extLst>
            </p:cNvPr>
            <p:cNvSpPr/>
            <p:nvPr/>
          </p:nvSpPr>
          <p:spPr>
            <a:xfrm>
              <a:off x="2431359" y="2222064"/>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137">
              <a:extLst>
                <a:ext uri="{FF2B5EF4-FFF2-40B4-BE49-F238E27FC236}">
                  <a16:creationId xmlns:a16="http://schemas.microsoft.com/office/drawing/2014/main" xmlns="" id="{7EC5B862-ABBF-481F-9378-158F1B06C23D}"/>
                </a:ext>
              </a:extLst>
            </p:cNvPr>
            <p:cNvSpPr/>
            <p:nvPr/>
          </p:nvSpPr>
          <p:spPr>
            <a:xfrm>
              <a:off x="1841422" y="2029656"/>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138">
              <a:extLst>
                <a:ext uri="{FF2B5EF4-FFF2-40B4-BE49-F238E27FC236}">
                  <a16:creationId xmlns:a16="http://schemas.microsoft.com/office/drawing/2014/main" xmlns="" id="{F131AD31-7BA1-4455-972E-F511F896E073}"/>
                </a:ext>
              </a:extLst>
            </p:cNvPr>
            <p:cNvSpPr/>
            <p:nvPr/>
          </p:nvSpPr>
          <p:spPr>
            <a:xfrm>
              <a:off x="1632062" y="1980495"/>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39">
              <a:extLst>
                <a:ext uri="{FF2B5EF4-FFF2-40B4-BE49-F238E27FC236}">
                  <a16:creationId xmlns:a16="http://schemas.microsoft.com/office/drawing/2014/main" xmlns="" id="{6EE0B870-1D70-400D-817C-0EEAB0ABA940}"/>
                </a:ext>
              </a:extLst>
            </p:cNvPr>
            <p:cNvSpPr/>
            <p:nvPr/>
          </p:nvSpPr>
          <p:spPr>
            <a:xfrm>
              <a:off x="1342179" y="1934724"/>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1" name="Freeform: Shape 140">
              <a:extLst>
                <a:ext uri="{FF2B5EF4-FFF2-40B4-BE49-F238E27FC236}">
                  <a16:creationId xmlns:a16="http://schemas.microsoft.com/office/drawing/2014/main" xmlns="" id="{334A1523-E09C-4F52-BCCC-3F8150822DC5}"/>
                </a:ext>
              </a:extLst>
            </p:cNvPr>
            <p:cNvSpPr/>
            <p:nvPr/>
          </p:nvSpPr>
          <p:spPr>
            <a:xfrm>
              <a:off x="1291323" y="1905905"/>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41">
              <a:extLst>
                <a:ext uri="{FF2B5EF4-FFF2-40B4-BE49-F238E27FC236}">
                  <a16:creationId xmlns:a16="http://schemas.microsoft.com/office/drawing/2014/main" xmlns="" id="{6F20CA35-6DD9-4AFD-9486-C830CEB14786}"/>
                </a:ext>
              </a:extLst>
            </p:cNvPr>
            <p:cNvSpPr/>
            <p:nvPr/>
          </p:nvSpPr>
          <p:spPr>
            <a:xfrm>
              <a:off x="1272675" y="18864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42">
              <a:extLst>
                <a:ext uri="{FF2B5EF4-FFF2-40B4-BE49-F238E27FC236}">
                  <a16:creationId xmlns:a16="http://schemas.microsoft.com/office/drawing/2014/main" xmlns="" id="{45F8166F-91B1-4124-A4F7-406AC76E77E4}"/>
                </a:ext>
              </a:extLst>
            </p:cNvPr>
            <p:cNvSpPr/>
            <p:nvPr/>
          </p:nvSpPr>
          <p:spPr>
            <a:xfrm>
              <a:off x="1276913" y="18864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43">
              <a:extLst>
                <a:ext uri="{FF2B5EF4-FFF2-40B4-BE49-F238E27FC236}">
                  <a16:creationId xmlns:a16="http://schemas.microsoft.com/office/drawing/2014/main" xmlns="" id="{CCE917DA-0989-4B43-BC0E-D8246283D7CD}"/>
                </a:ext>
              </a:extLst>
            </p:cNvPr>
            <p:cNvSpPr/>
            <p:nvPr/>
          </p:nvSpPr>
          <p:spPr>
            <a:xfrm>
              <a:off x="5529378" y="33409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44">
              <a:extLst>
                <a:ext uri="{FF2B5EF4-FFF2-40B4-BE49-F238E27FC236}">
                  <a16:creationId xmlns:a16="http://schemas.microsoft.com/office/drawing/2014/main" xmlns="" id="{5144ED62-A693-4202-A141-04102AF108A2}"/>
                </a:ext>
              </a:extLst>
            </p:cNvPr>
            <p:cNvSpPr/>
            <p:nvPr/>
          </p:nvSpPr>
          <p:spPr>
            <a:xfrm>
              <a:off x="5509036" y="334091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47" name="Group 146">
            <a:extLst>
              <a:ext uri="{FF2B5EF4-FFF2-40B4-BE49-F238E27FC236}">
                <a16:creationId xmlns:a16="http://schemas.microsoft.com/office/drawing/2014/main" xmlns="" id="{BF14544A-1C2C-4C55-9358-3260D0832CF2}"/>
              </a:ext>
            </a:extLst>
          </p:cNvPr>
          <p:cNvGrpSpPr/>
          <p:nvPr/>
        </p:nvGrpSpPr>
        <p:grpSpPr>
          <a:xfrm>
            <a:off x="1476030" y="1944047"/>
            <a:ext cx="6170609" cy="1873221"/>
            <a:chOff x="1246399" y="1944047"/>
            <a:chExt cx="6170609" cy="1873221"/>
          </a:xfrm>
        </p:grpSpPr>
        <p:sp>
          <p:nvSpPr>
            <p:cNvPr id="93" name="Freeform: Shape 92">
              <a:extLst>
                <a:ext uri="{FF2B5EF4-FFF2-40B4-BE49-F238E27FC236}">
                  <a16:creationId xmlns:a16="http://schemas.microsoft.com/office/drawing/2014/main" xmlns="" id="{FE62E572-BA8A-43BE-AC81-3D3655DC0E11}"/>
                </a:ext>
              </a:extLst>
            </p:cNvPr>
            <p:cNvSpPr/>
            <p:nvPr/>
          </p:nvSpPr>
          <p:spPr>
            <a:xfrm>
              <a:off x="1542215" y="1958457"/>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Freeform: Shape 93">
              <a:extLst>
                <a:ext uri="{FF2B5EF4-FFF2-40B4-BE49-F238E27FC236}">
                  <a16:creationId xmlns:a16="http://schemas.microsoft.com/office/drawing/2014/main" xmlns="" id="{F8E48293-192B-4443-8F14-DE09847E5253}"/>
                </a:ext>
              </a:extLst>
            </p:cNvPr>
            <p:cNvSpPr/>
            <p:nvPr/>
          </p:nvSpPr>
          <p:spPr>
            <a:xfrm>
              <a:off x="3090801" y="2320387"/>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Freeform: Shape 94">
              <a:extLst>
                <a:ext uri="{FF2B5EF4-FFF2-40B4-BE49-F238E27FC236}">
                  <a16:creationId xmlns:a16="http://schemas.microsoft.com/office/drawing/2014/main" xmlns="" id="{6602F33F-B792-4765-B54F-98F7D5285BB9}"/>
                </a:ext>
              </a:extLst>
            </p:cNvPr>
            <p:cNvSpPr/>
            <p:nvPr/>
          </p:nvSpPr>
          <p:spPr>
            <a:xfrm>
              <a:off x="3140810" y="2344968"/>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Freeform: Shape 95">
              <a:extLst>
                <a:ext uri="{FF2B5EF4-FFF2-40B4-BE49-F238E27FC236}">
                  <a16:creationId xmlns:a16="http://schemas.microsoft.com/office/drawing/2014/main" xmlns="" id="{154CC98D-3664-4931-9D4F-D98EF8566897}"/>
                </a:ext>
              </a:extLst>
            </p:cNvPr>
            <p:cNvSpPr/>
            <p:nvPr/>
          </p:nvSpPr>
          <p:spPr>
            <a:xfrm>
              <a:off x="3651072" y="2587384"/>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Freeform: Shape 96">
              <a:extLst>
                <a:ext uri="{FF2B5EF4-FFF2-40B4-BE49-F238E27FC236}">
                  <a16:creationId xmlns:a16="http://schemas.microsoft.com/office/drawing/2014/main" xmlns="" id="{92C30CF2-5030-48ED-91DE-950084D30110}"/>
                </a:ext>
              </a:extLst>
            </p:cNvPr>
            <p:cNvSpPr/>
            <p:nvPr/>
          </p:nvSpPr>
          <p:spPr>
            <a:xfrm>
              <a:off x="4340179" y="2847601"/>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Freeform: Shape 97">
              <a:extLst>
                <a:ext uri="{FF2B5EF4-FFF2-40B4-BE49-F238E27FC236}">
                  <a16:creationId xmlns:a16="http://schemas.microsoft.com/office/drawing/2014/main" xmlns="" id="{41E9137B-0AA4-4DA0-9AC8-E29C69AB5206}"/>
                </a:ext>
              </a:extLst>
            </p:cNvPr>
            <p:cNvSpPr/>
            <p:nvPr/>
          </p:nvSpPr>
          <p:spPr>
            <a:xfrm>
              <a:off x="5149648" y="315697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9" name="Freeform: Shape 98">
              <a:extLst>
                <a:ext uri="{FF2B5EF4-FFF2-40B4-BE49-F238E27FC236}">
                  <a16:creationId xmlns:a16="http://schemas.microsoft.com/office/drawing/2014/main" xmlns="" id="{2FA66E82-823E-49C0-B5EF-1532799310AC}"/>
                </a:ext>
              </a:extLst>
            </p:cNvPr>
            <p:cNvSpPr/>
            <p:nvPr/>
          </p:nvSpPr>
          <p:spPr>
            <a:xfrm>
              <a:off x="5859099" y="3472290"/>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0" name="Freeform: Shape 99">
              <a:extLst>
                <a:ext uri="{FF2B5EF4-FFF2-40B4-BE49-F238E27FC236}">
                  <a16:creationId xmlns:a16="http://schemas.microsoft.com/office/drawing/2014/main" xmlns="" id="{BAC0B934-D209-471F-B9C4-CEF6374B73C0}"/>
                </a:ext>
              </a:extLst>
            </p:cNvPr>
            <p:cNvSpPr/>
            <p:nvPr/>
          </p:nvSpPr>
          <p:spPr>
            <a:xfrm>
              <a:off x="6058288" y="3498566"/>
              <a:ext cx="8476" cy="67809"/>
            </a:xfrm>
            <a:custGeom>
              <a:avLst/>
              <a:gdLst>
                <a:gd name="connsiteX0" fmla="*/ 7144 w 9525"/>
                <a:gd name="connsiteY0" fmla="*/ 7144 h 76200"/>
                <a:gd name="connsiteX1" fmla="*/ 7144 w 9525"/>
                <a:gd name="connsiteY1" fmla="*/ 72866 h 76200"/>
              </a:gdLst>
              <a:ahLst/>
              <a:cxnLst>
                <a:cxn ang="0">
                  <a:pos x="connsiteX0" y="connsiteY0"/>
                </a:cxn>
                <a:cxn ang="0">
                  <a:pos x="connsiteX1" y="connsiteY1"/>
                </a:cxn>
              </a:cxnLst>
              <a:rect l="l" t="t" r="r" b="b"/>
              <a:pathLst>
                <a:path w="9525" h="76200">
                  <a:moveTo>
                    <a:pt x="7144" y="7144"/>
                  </a:moveTo>
                  <a:lnTo>
                    <a:pt x="7144" y="72866"/>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1" name="Freeform: Shape 100">
              <a:extLst>
                <a:ext uri="{FF2B5EF4-FFF2-40B4-BE49-F238E27FC236}">
                  <a16:creationId xmlns:a16="http://schemas.microsoft.com/office/drawing/2014/main" xmlns="" id="{930A6719-1908-4559-BC6A-E8EB82D344D2}"/>
                </a:ext>
              </a:extLst>
            </p:cNvPr>
            <p:cNvSpPr/>
            <p:nvPr/>
          </p:nvSpPr>
          <p:spPr>
            <a:xfrm>
              <a:off x="6177800" y="3574851"/>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2" name="Freeform: Shape 101">
              <a:extLst>
                <a:ext uri="{FF2B5EF4-FFF2-40B4-BE49-F238E27FC236}">
                  <a16:creationId xmlns:a16="http://schemas.microsoft.com/office/drawing/2014/main" xmlns="" id="{96025809-C722-4E82-8CBC-29706DF60292}"/>
                </a:ext>
              </a:extLst>
            </p:cNvPr>
            <p:cNvSpPr/>
            <p:nvPr/>
          </p:nvSpPr>
          <p:spPr>
            <a:xfrm>
              <a:off x="6209162" y="3574851"/>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3" name="Freeform: Shape 102">
              <a:extLst>
                <a:ext uri="{FF2B5EF4-FFF2-40B4-BE49-F238E27FC236}">
                  <a16:creationId xmlns:a16="http://schemas.microsoft.com/office/drawing/2014/main" xmlns="" id="{A145208C-751D-46FD-A35E-E495724CD2A3}"/>
                </a:ext>
              </a:extLst>
            </p:cNvPr>
            <p:cNvSpPr/>
            <p:nvPr/>
          </p:nvSpPr>
          <p:spPr>
            <a:xfrm>
              <a:off x="6697386" y="3690126"/>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4" name="Freeform: Shape 103">
              <a:extLst>
                <a:ext uri="{FF2B5EF4-FFF2-40B4-BE49-F238E27FC236}">
                  <a16:creationId xmlns:a16="http://schemas.microsoft.com/office/drawing/2014/main" xmlns="" id="{AAB3C06F-E9DA-4FAF-89FF-63618E182FD4}"/>
                </a:ext>
              </a:extLst>
            </p:cNvPr>
            <p:cNvSpPr/>
            <p:nvPr/>
          </p:nvSpPr>
          <p:spPr>
            <a:xfrm>
              <a:off x="6705014" y="3690126"/>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5" name="Freeform: Shape 104">
              <a:extLst>
                <a:ext uri="{FF2B5EF4-FFF2-40B4-BE49-F238E27FC236}">
                  <a16:creationId xmlns:a16="http://schemas.microsoft.com/office/drawing/2014/main" xmlns="" id="{F88CEB89-5F0F-4639-93F1-2DBD87F82361}"/>
                </a:ext>
              </a:extLst>
            </p:cNvPr>
            <p:cNvSpPr/>
            <p:nvPr/>
          </p:nvSpPr>
          <p:spPr>
            <a:xfrm>
              <a:off x="6827070"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6" name="Freeform: Shape 105">
              <a:extLst>
                <a:ext uri="{FF2B5EF4-FFF2-40B4-BE49-F238E27FC236}">
                  <a16:creationId xmlns:a16="http://schemas.microsoft.com/office/drawing/2014/main" xmlns="" id="{B5C60640-7599-4037-920C-8CD68085D4AA}"/>
                </a:ext>
              </a:extLst>
            </p:cNvPr>
            <p:cNvSpPr/>
            <p:nvPr/>
          </p:nvSpPr>
          <p:spPr>
            <a:xfrm>
              <a:off x="6839785"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7" name="Freeform: Shape 106">
              <a:extLst>
                <a:ext uri="{FF2B5EF4-FFF2-40B4-BE49-F238E27FC236}">
                  <a16:creationId xmlns:a16="http://schemas.microsoft.com/office/drawing/2014/main" xmlns="" id="{D2DAC054-4330-4A42-A972-615EBEF9D09A}"/>
                </a:ext>
              </a:extLst>
            </p:cNvPr>
            <p:cNvSpPr/>
            <p:nvPr/>
          </p:nvSpPr>
          <p:spPr>
            <a:xfrm>
              <a:off x="6833004"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8" name="Freeform: Shape 107">
              <a:extLst>
                <a:ext uri="{FF2B5EF4-FFF2-40B4-BE49-F238E27FC236}">
                  <a16:creationId xmlns:a16="http://schemas.microsoft.com/office/drawing/2014/main" xmlns="" id="{8CF16567-80A8-4AB2-A24B-FCF682272DC8}"/>
                </a:ext>
              </a:extLst>
            </p:cNvPr>
            <p:cNvSpPr/>
            <p:nvPr/>
          </p:nvSpPr>
          <p:spPr>
            <a:xfrm>
              <a:off x="6877927"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9" name="Freeform: Shape 108">
              <a:extLst>
                <a:ext uri="{FF2B5EF4-FFF2-40B4-BE49-F238E27FC236}">
                  <a16:creationId xmlns:a16="http://schemas.microsoft.com/office/drawing/2014/main" xmlns="" id="{467CE5B6-126D-4DC3-AC94-97BA345CBE09}"/>
                </a:ext>
              </a:extLst>
            </p:cNvPr>
            <p:cNvSpPr/>
            <p:nvPr/>
          </p:nvSpPr>
          <p:spPr>
            <a:xfrm>
              <a:off x="7007612"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0" name="Freeform: Shape 109">
              <a:extLst>
                <a:ext uri="{FF2B5EF4-FFF2-40B4-BE49-F238E27FC236}">
                  <a16:creationId xmlns:a16="http://schemas.microsoft.com/office/drawing/2014/main" xmlns="" id="{E7594D07-F9FB-405B-B067-BF17BD67653B}"/>
                </a:ext>
              </a:extLst>
            </p:cNvPr>
            <p:cNvSpPr/>
            <p:nvPr/>
          </p:nvSpPr>
          <p:spPr>
            <a:xfrm>
              <a:off x="7017783"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1" name="Freeform: Shape 110">
              <a:extLst>
                <a:ext uri="{FF2B5EF4-FFF2-40B4-BE49-F238E27FC236}">
                  <a16:creationId xmlns:a16="http://schemas.microsoft.com/office/drawing/2014/main" xmlns="" id="{92A49F0E-17FD-4300-8CB5-E14C376813B8}"/>
                </a:ext>
              </a:extLst>
            </p:cNvPr>
            <p:cNvSpPr/>
            <p:nvPr/>
          </p:nvSpPr>
          <p:spPr>
            <a:xfrm>
              <a:off x="7147467"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2" name="Freeform: Shape 111">
              <a:extLst>
                <a:ext uri="{FF2B5EF4-FFF2-40B4-BE49-F238E27FC236}">
                  <a16:creationId xmlns:a16="http://schemas.microsoft.com/office/drawing/2014/main" xmlns="" id="{3D1AFB0D-AC43-4D75-9034-63FD78DCB1F9}"/>
                </a:ext>
              </a:extLst>
            </p:cNvPr>
            <p:cNvSpPr/>
            <p:nvPr/>
          </p:nvSpPr>
          <p:spPr>
            <a:xfrm>
              <a:off x="7217820"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3" name="Freeform: Shape 112">
              <a:extLst>
                <a:ext uri="{FF2B5EF4-FFF2-40B4-BE49-F238E27FC236}">
                  <a16:creationId xmlns:a16="http://schemas.microsoft.com/office/drawing/2014/main" xmlns="" id="{5372FCED-564C-42BA-B86F-FADC539BACBC}"/>
                </a:ext>
              </a:extLst>
            </p:cNvPr>
            <p:cNvSpPr/>
            <p:nvPr/>
          </p:nvSpPr>
          <p:spPr>
            <a:xfrm>
              <a:off x="7337332"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14" name="Freeform: Shape 113">
              <a:extLst>
                <a:ext uri="{FF2B5EF4-FFF2-40B4-BE49-F238E27FC236}">
                  <a16:creationId xmlns:a16="http://schemas.microsoft.com/office/drawing/2014/main" xmlns="" id="{2C6F5436-8D0D-44A2-BAB7-7E70CD471D98}"/>
                </a:ext>
              </a:extLst>
            </p:cNvPr>
            <p:cNvSpPr/>
            <p:nvPr/>
          </p:nvSpPr>
          <p:spPr>
            <a:xfrm>
              <a:off x="7407685" y="3749459"/>
              <a:ext cx="8476" cy="67809"/>
            </a:xfrm>
            <a:custGeom>
              <a:avLst/>
              <a:gdLst>
                <a:gd name="connsiteX0" fmla="*/ 7144 w 9525"/>
                <a:gd name="connsiteY0" fmla="*/ 7144 h 76200"/>
                <a:gd name="connsiteX1" fmla="*/ 7144 w 9525"/>
                <a:gd name="connsiteY1" fmla="*/ 73819 h 76200"/>
              </a:gdLst>
              <a:ahLst/>
              <a:cxnLst>
                <a:cxn ang="0">
                  <a:pos x="connsiteX0" y="connsiteY0"/>
                </a:cxn>
                <a:cxn ang="0">
                  <a:pos x="connsiteX1" y="connsiteY1"/>
                </a:cxn>
              </a:cxnLst>
              <a:rect l="l" t="t" r="r" b="b"/>
              <a:pathLst>
                <a:path w="9525" h="76200">
                  <a:moveTo>
                    <a:pt x="7144" y="7144"/>
                  </a:moveTo>
                  <a:lnTo>
                    <a:pt x="7144" y="7381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145">
              <a:extLst>
                <a:ext uri="{FF2B5EF4-FFF2-40B4-BE49-F238E27FC236}">
                  <a16:creationId xmlns:a16="http://schemas.microsoft.com/office/drawing/2014/main" xmlns="" id="{F85B1DE1-4B22-43DB-B801-C2C0C12195C1}"/>
                </a:ext>
              </a:extLst>
            </p:cNvPr>
            <p:cNvSpPr/>
            <p:nvPr/>
          </p:nvSpPr>
          <p:spPr>
            <a:xfrm>
              <a:off x="1246399" y="1944047"/>
              <a:ext cx="6170609" cy="1873220"/>
            </a:xfrm>
            <a:custGeom>
              <a:avLst/>
              <a:gdLst>
                <a:gd name="connsiteX0" fmla="*/ 7144 w 6934200"/>
                <a:gd name="connsiteY0" fmla="*/ 7144 h 2105025"/>
                <a:gd name="connsiteX1" fmla="*/ 40481 w 6934200"/>
                <a:gd name="connsiteY1" fmla="*/ 7144 h 2105025"/>
                <a:gd name="connsiteX2" fmla="*/ 40481 w 6934200"/>
                <a:gd name="connsiteY2" fmla="*/ 29051 h 2105025"/>
                <a:gd name="connsiteX3" fmla="*/ 81439 w 6934200"/>
                <a:gd name="connsiteY3" fmla="*/ 29051 h 2105025"/>
                <a:gd name="connsiteX4" fmla="*/ 81439 w 6934200"/>
                <a:gd name="connsiteY4" fmla="*/ 61436 h 2105025"/>
                <a:gd name="connsiteX5" fmla="*/ 232886 w 6934200"/>
                <a:gd name="connsiteY5" fmla="*/ 61436 h 2105025"/>
                <a:gd name="connsiteX6" fmla="*/ 232886 w 6934200"/>
                <a:gd name="connsiteY6" fmla="*/ 89059 h 2105025"/>
                <a:gd name="connsiteX7" fmla="*/ 390049 w 6934200"/>
                <a:gd name="connsiteY7" fmla="*/ 89059 h 2105025"/>
                <a:gd name="connsiteX8" fmla="*/ 390049 w 6934200"/>
                <a:gd name="connsiteY8" fmla="*/ 109061 h 2105025"/>
                <a:gd name="connsiteX9" fmla="*/ 691039 w 6934200"/>
                <a:gd name="connsiteY9" fmla="*/ 109061 h 2105025"/>
                <a:gd name="connsiteX10" fmla="*/ 691039 w 6934200"/>
                <a:gd name="connsiteY10" fmla="*/ 136684 h 2105025"/>
                <a:gd name="connsiteX11" fmla="*/ 737711 w 6934200"/>
                <a:gd name="connsiteY11" fmla="*/ 136684 h 2105025"/>
                <a:gd name="connsiteX12" fmla="*/ 737711 w 6934200"/>
                <a:gd name="connsiteY12" fmla="*/ 164306 h 2105025"/>
                <a:gd name="connsiteX13" fmla="*/ 770096 w 6934200"/>
                <a:gd name="connsiteY13" fmla="*/ 164306 h 2105025"/>
                <a:gd name="connsiteX14" fmla="*/ 770096 w 6934200"/>
                <a:gd name="connsiteY14" fmla="*/ 193834 h 2105025"/>
                <a:gd name="connsiteX15" fmla="*/ 962501 w 6934200"/>
                <a:gd name="connsiteY15" fmla="*/ 193834 h 2105025"/>
                <a:gd name="connsiteX16" fmla="*/ 962501 w 6934200"/>
                <a:gd name="connsiteY16" fmla="*/ 211931 h 2105025"/>
                <a:gd name="connsiteX17" fmla="*/ 1030129 w 6934200"/>
                <a:gd name="connsiteY17" fmla="*/ 211931 h 2105025"/>
                <a:gd name="connsiteX18" fmla="*/ 1030129 w 6934200"/>
                <a:gd name="connsiteY18" fmla="*/ 240506 h 2105025"/>
                <a:gd name="connsiteX19" fmla="*/ 1109186 w 6934200"/>
                <a:gd name="connsiteY19" fmla="*/ 240506 h 2105025"/>
                <a:gd name="connsiteX20" fmla="*/ 1109186 w 6934200"/>
                <a:gd name="connsiteY20" fmla="*/ 267176 h 2105025"/>
                <a:gd name="connsiteX21" fmla="*/ 1130141 w 6934200"/>
                <a:gd name="connsiteY21" fmla="*/ 267176 h 2105025"/>
                <a:gd name="connsiteX22" fmla="*/ 1130141 w 6934200"/>
                <a:gd name="connsiteY22" fmla="*/ 287179 h 2105025"/>
                <a:gd name="connsiteX23" fmla="*/ 1253966 w 6934200"/>
                <a:gd name="connsiteY23" fmla="*/ 287179 h 2105025"/>
                <a:gd name="connsiteX24" fmla="*/ 1253966 w 6934200"/>
                <a:gd name="connsiteY24" fmla="*/ 315754 h 2105025"/>
                <a:gd name="connsiteX25" fmla="*/ 1288256 w 6934200"/>
                <a:gd name="connsiteY25" fmla="*/ 315754 h 2105025"/>
                <a:gd name="connsiteX26" fmla="*/ 1288256 w 6934200"/>
                <a:gd name="connsiteY26" fmla="*/ 343376 h 2105025"/>
                <a:gd name="connsiteX27" fmla="*/ 1323499 w 6934200"/>
                <a:gd name="connsiteY27" fmla="*/ 343376 h 2105025"/>
                <a:gd name="connsiteX28" fmla="*/ 1323499 w 6934200"/>
                <a:gd name="connsiteY28" fmla="*/ 391001 h 2105025"/>
                <a:gd name="connsiteX29" fmla="*/ 1490186 w 6934200"/>
                <a:gd name="connsiteY29" fmla="*/ 391001 h 2105025"/>
                <a:gd name="connsiteX30" fmla="*/ 1490186 w 6934200"/>
                <a:gd name="connsiteY30" fmla="*/ 418624 h 2105025"/>
                <a:gd name="connsiteX31" fmla="*/ 1625441 w 6934200"/>
                <a:gd name="connsiteY31" fmla="*/ 418624 h 2105025"/>
                <a:gd name="connsiteX32" fmla="*/ 1625441 w 6934200"/>
                <a:gd name="connsiteY32" fmla="*/ 447199 h 2105025"/>
                <a:gd name="connsiteX33" fmla="*/ 1714976 w 6934200"/>
                <a:gd name="connsiteY33" fmla="*/ 447199 h 2105025"/>
                <a:gd name="connsiteX34" fmla="*/ 1714976 w 6934200"/>
                <a:gd name="connsiteY34" fmla="*/ 474821 h 2105025"/>
                <a:gd name="connsiteX35" fmla="*/ 1838801 w 6934200"/>
                <a:gd name="connsiteY35" fmla="*/ 474821 h 2105025"/>
                <a:gd name="connsiteX36" fmla="*/ 1838801 w 6934200"/>
                <a:gd name="connsiteY36" fmla="*/ 494824 h 2105025"/>
                <a:gd name="connsiteX37" fmla="*/ 2095976 w 6934200"/>
                <a:gd name="connsiteY37" fmla="*/ 494824 h 2105025"/>
                <a:gd name="connsiteX38" fmla="*/ 2095976 w 6934200"/>
                <a:gd name="connsiteY38" fmla="*/ 522446 h 2105025"/>
                <a:gd name="connsiteX39" fmla="*/ 2165509 w 6934200"/>
                <a:gd name="connsiteY39" fmla="*/ 522446 h 2105025"/>
                <a:gd name="connsiteX40" fmla="*/ 2165509 w 6934200"/>
                <a:gd name="connsiteY40" fmla="*/ 551021 h 2105025"/>
                <a:gd name="connsiteX41" fmla="*/ 2175986 w 6934200"/>
                <a:gd name="connsiteY41" fmla="*/ 551021 h 2105025"/>
                <a:gd name="connsiteX42" fmla="*/ 2175986 w 6934200"/>
                <a:gd name="connsiteY42" fmla="*/ 577691 h 2105025"/>
                <a:gd name="connsiteX43" fmla="*/ 2243614 w 6934200"/>
                <a:gd name="connsiteY43" fmla="*/ 577691 h 2105025"/>
                <a:gd name="connsiteX44" fmla="*/ 2243614 w 6934200"/>
                <a:gd name="connsiteY44" fmla="*/ 609124 h 2105025"/>
                <a:gd name="connsiteX45" fmla="*/ 2265521 w 6934200"/>
                <a:gd name="connsiteY45" fmla="*/ 609124 h 2105025"/>
                <a:gd name="connsiteX46" fmla="*/ 2265521 w 6934200"/>
                <a:gd name="connsiteY46" fmla="*/ 634841 h 2105025"/>
                <a:gd name="connsiteX47" fmla="*/ 2356009 w 6934200"/>
                <a:gd name="connsiteY47" fmla="*/ 634841 h 2105025"/>
                <a:gd name="connsiteX48" fmla="*/ 2356009 w 6934200"/>
                <a:gd name="connsiteY48" fmla="*/ 664369 h 2105025"/>
                <a:gd name="connsiteX49" fmla="*/ 2365534 w 6934200"/>
                <a:gd name="connsiteY49" fmla="*/ 664369 h 2105025"/>
                <a:gd name="connsiteX50" fmla="*/ 2365534 w 6934200"/>
                <a:gd name="connsiteY50" fmla="*/ 711041 h 2105025"/>
                <a:gd name="connsiteX51" fmla="*/ 2466499 w 6934200"/>
                <a:gd name="connsiteY51" fmla="*/ 711041 h 2105025"/>
                <a:gd name="connsiteX52" fmla="*/ 2466499 w 6934200"/>
                <a:gd name="connsiteY52" fmla="*/ 738664 h 2105025"/>
                <a:gd name="connsiteX53" fmla="*/ 2546509 w 6934200"/>
                <a:gd name="connsiteY53" fmla="*/ 738664 h 2105025"/>
                <a:gd name="connsiteX54" fmla="*/ 2546509 w 6934200"/>
                <a:gd name="connsiteY54" fmla="*/ 766286 h 2105025"/>
                <a:gd name="connsiteX55" fmla="*/ 2656999 w 6934200"/>
                <a:gd name="connsiteY55" fmla="*/ 766286 h 2105025"/>
                <a:gd name="connsiteX56" fmla="*/ 2656999 w 6934200"/>
                <a:gd name="connsiteY56" fmla="*/ 794861 h 2105025"/>
                <a:gd name="connsiteX57" fmla="*/ 2724626 w 6934200"/>
                <a:gd name="connsiteY57" fmla="*/ 794861 h 2105025"/>
                <a:gd name="connsiteX58" fmla="*/ 2724626 w 6934200"/>
                <a:gd name="connsiteY58" fmla="*/ 813911 h 2105025"/>
                <a:gd name="connsiteX59" fmla="*/ 2795111 w 6934200"/>
                <a:gd name="connsiteY59" fmla="*/ 813911 h 2105025"/>
                <a:gd name="connsiteX60" fmla="*/ 2795111 w 6934200"/>
                <a:gd name="connsiteY60" fmla="*/ 840581 h 2105025"/>
                <a:gd name="connsiteX61" fmla="*/ 2837974 w 6934200"/>
                <a:gd name="connsiteY61" fmla="*/ 840581 h 2105025"/>
                <a:gd name="connsiteX62" fmla="*/ 2837974 w 6934200"/>
                <a:gd name="connsiteY62" fmla="*/ 870109 h 2105025"/>
                <a:gd name="connsiteX63" fmla="*/ 2972276 w 6934200"/>
                <a:gd name="connsiteY63" fmla="*/ 870109 h 2105025"/>
                <a:gd name="connsiteX64" fmla="*/ 2972276 w 6934200"/>
                <a:gd name="connsiteY64" fmla="*/ 890111 h 2105025"/>
                <a:gd name="connsiteX65" fmla="*/ 2984659 w 6934200"/>
                <a:gd name="connsiteY65" fmla="*/ 890111 h 2105025"/>
                <a:gd name="connsiteX66" fmla="*/ 2984659 w 6934200"/>
                <a:gd name="connsiteY66" fmla="*/ 915829 h 2105025"/>
                <a:gd name="connsiteX67" fmla="*/ 3028474 w 6934200"/>
                <a:gd name="connsiteY67" fmla="*/ 915829 h 2105025"/>
                <a:gd name="connsiteX68" fmla="*/ 3028474 w 6934200"/>
                <a:gd name="connsiteY68" fmla="*/ 945356 h 2105025"/>
                <a:gd name="connsiteX69" fmla="*/ 3140869 w 6934200"/>
                <a:gd name="connsiteY69" fmla="*/ 945356 h 2105025"/>
                <a:gd name="connsiteX70" fmla="*/ 3140869 w 6934200"/>
                <a:gd name="connsiteY70" fmla="*/ 1001554 h 2105025"/>
                <a:gd name="connsiteX71" fmla="*/ 3286601 w 6934200"/>
                <a:gd name="connsiteY71" fmla="*/ 1001554 h 2105025"/>
                <a:gd name="connsiteX72" fmla="*/ 3286601 w 6934200"/>
                <a:gd name="connsiteY72" fmla="*/ 1030129 h 2105025"/>
                <a:gd name="connsiteX73" fmla="*/ 3409474 w 6934200"/>
                <a:gd name="connsiteY73" fmla="*/ 1030129 h 2105025"/>
                <a:gd name="connsiteX74" fmla="*/ 3409474 w 6934200"/>
                <a:gd name="connsiteY74" fmla="*/ 1057751 h 2105025"/>
                <a:gd name="connsiteX75" fmla="*/ 3443764 w 6934200"/>
                <a:gd name="connsiteY75" fmla="*/ 1057751 h 2105025"/>
                <a:gd name="connsiteX76" fmla="*/ 3443764 w 6934200"/>
                <a:gd name="connsiteY76" fmla="*/ 1088231 h 2105025"/>
                <a:gd name="connsiteX77" fmla="*/ 3488531 w 6934200"/>
                <a:gd name="connsiteY77" fmla="*/ 1088231 h 2105025"/>
                <a:gd name="connsiteX78" fmla="*/ 3488531 w 6934200"/>
                <a:gd name="connsiteY78" fmla="*/ 1107281 h 2105025"/>
                <a:gd name="connsiteX79" fmla="*/ 3590449 w 6934200"/>
                <a:gd name="connsiteY79" fmla="*/ 1107281 h 2105025"/>
                <a:gd name="connsiteX80" fmla="*/ 3590449 w 6934200"/>
                <a:gd name="connsiteY80" fmla="*/ 1132999 h 2105025"/>
                <a:gd name="connsiteX81" fmla="*/ 3600926 w 6934200"/>
                <a:gd name="connsiteY81" fmla="*/ 1132999 h 2105025"/>
                <a:gd name="connsiteX82" fmla="*/ 3600926 w 6934200"/>
                <a:gd name="connsiteY82" fmla="*/ 1160621 h 2105025"/>
                <a:gd name="connsiteX83" fmla="*/ 3679031 w 6934200"/>
                <a:gd name="connsiteY83" fmla="*/ 1160621 h 2105025"/>
                <a:gd name="connsiteX84" fmla="*/ 3679031 w 6934200"/>
                <a:gd name="connsiteY84" fmla="*/ 1192054 h 2105025"/>
                <a:gd name="connsiteX85" fmla="*/ 3757136 w 6934200"/>
                <a:gd name="connsiteY85" fmla="*/ 1192054 h 2105025"/>
                <a:gd name="connsiteX86" fmla="*/ 3757136 w 6934200"/>
                <a:gd name="connsiteY86" fmla="*/ 1217771 h 2105025"/>
                <a:gd name="connsiteX87" fmla="*/ 3792379 w 6934200"/>
                <a:gd name="connsiteY87" fmla="*/ 1217771 h 2105025"/>
                <a:gd name="connsiteX88" fmla="*/ 3792379 w 6934200"/>
                <a:gd name="connsiteY88" fmla="*/ 1236821 h 2105025"/>
                <a:gd name="connsiteX89" fmla="*/ 3892391 w 6934200"/>
                <a:gd name="connsiteY89" fmla="*/ 1236821 h 2105025"/>
                <a:gd name="connsiteX90" fmla="*/ 3892391 w 6934200"/>
                <a:gd name="connsiteY90" fmla="*/ 1264444 h 2105025"/>
                <a:gd name="connsiteX91" fmla="*/ 3971449 w 6934200"/>
                <a:gd name="connsiteY91" fmla="*/ 1264444 h 2105025"/>
                <a:gd name="connsiteX92" fmla="*/ 3971449 w 6934200"/>
                <a:gd name="connsiteY92" fmla="*/ 1292066 h 2105025"/>
                <a:gd name="connsiteX93" fmla="*/ 4027646 w 6934200"/>
                <a:gd name="connsiteY93" fmla="*/ 1292066 h 2105025"/>
                <a:gd name="connsiteX94" fmla="*/ 4027646 w 6934200"/>
                <a:gd name="connsiteY94" fmla="*/ 1320641 h 2105025"/>
                <a:gd name="connsiteX95" fmla="*/ 4062889 w 6934200"/>
                <a:gd name="connsiteY95" fmla="*/ 1320641 h 2105025"/>
                <a:gd name="connsiteX96" fmla="*/ 4062889 w 6934200"/>
                <a:gd name="connsiteY96" fmla="*/ 1377791 h 2105025"/>
                <a:gd name="connsiteX97" fmla="*/ 4241006 w 6934200"/>
                <a:gd name="connsiteY97" fmla="*/ 1377791 h 2105025"/>
                <a:gd name="connsiteX98" fmla="*/ 4241006 w 6934200"/>
                <a:gd name="connsiteY98" fmla="*/ 1406366 h 2105025"/>
                <a:gd name="connsiteX99" fmla="*/ 4297204 w 6934200"/>
                <a:gd name="connsiteY99" fmla="*/ 1406366 h 2105025"/>
                <a:gd name="connsiteX100" fmla="*/ 4297204 w 6934200"/>
                <a:gd name="connsiteY100" fmla="*/ 1434941 h 2105025"/>
                <a:gd name="connsiteX101" fmla="*/ 4420076 w 6934200"/>
                <a:gd name="connsiteY101" fmla="*/ 1434941 h 2105025"/>
                <a:gd name="connsiteX102" fmla="*/ 4420076 w 6934200"/>
                <a:gd name="connsiteY102" fmla="*/ 1461611 h 2105025"/>
                <a:gd name="connsiteX103" fmla="*/ 4476274 w 6934200"/>
                <a:gd name="connsiteY103" fmla="*/ 1461611 h 2105025"/>
                <a:gd name="connsiteX104" fmla="*/ 4476274 w 6934200"/>
                <a:gd name="connsiteY104" fmla="*/ 1479709 h 2105025"/>
                <a:gd name="connsiteX105" fmla="*/ 4499134 w 6934200"/>
                <a:gd name="connsiteY105" fmla="*/ 1479709 h 2105025"/>
                <a:gd name="connsiteX106" fmla="*/ 4499134 w 6934200"/>
                <a:gd name="connsiteY106" fmla="*/ 1508284 h 2105025"/>
                <a:gd name="connsiteX107" fmla="*/ 4522947 w 6934200"/>
                <a:gd name="connsiteY107" fmla="*/ 1508284 h 2105025"/>
                <a:gd name="connsiteX108" fmla="*/ 4522947 w 6934200"/>
                <a:gd name="connsiteY108" fmla="*/ 1535906 h 2105025"/>
                <a:gd name="connsiteX109" fmla="*/ 4536281 w 6934200"/>
                <a:gd name="connsiteY109" fmla="*/ 1535906 h 2105025"/>
                <a:gd name="connsiteX110" fmla="*/ 4536281 w 6934200"/>
                <a:gd name="connsiteY110" fmla="*/ 1564481 h 2105025"/>
                <a:gd name="connsiteX111" fmla="*/ 4553426 w 6934200"/>
                <a:gd name="connsiteY111" fmla="*/ 1564481 h 2105025"/>
                <a:gd name="connsiteX112" fmla="*/ 4553426 w 6934200"/>
                <a:gd name="connsiteY112" fmla="*/ 1593056 h 2105025"/>
                <a:gd name="connsiteX113" fmla="*/ 4679156 w 6934200"/>
                <a:gd name="connsiteY113" fmla="*/ 1593056 h 2105025"/>
                <a:gd name="connsiteX114" fmla="*/ 4679156 w 6934200"/>
                <a:gd name="connsiteY114" fmla="*/ 1621631 h 2105025"/>
                <a:gd name="connsiteX115" fmla="*/ 4712494 w 6934200"/>
                <a:gd name="connsiteY115" fmla="*/ 1621631 h 2105025"/>
                <a:gd name="connsiteX116" fmla="*/ 4712494 w 6934200"/>
                <a:gd name="connsiteY116" fmla="*/ 1650206 h 2105025"/>
                <a:gd name="connsiteX117" fmla="*/ 4758214 w 6934200"/>
                <a:gd name="connsiteY117" fmla="*/ 1650206 h 2105025"/>
                <a:gd name="connsiteX118" fmla="*/ 4758214 w 6934200"/>
                <a:gd name="connsiteY118" fmla="*/ 1677829 h 2105025"/>
                <a:gd name="connsiteX119" fmla="*/ 4837272 w 6934200"/>
                <a:gd name="connsiteY119" fmla="*/ 1677829 h 2105025"/>
                <a:gd name="connsiteX120" fmla="*/ 4837272 w 6934200"/>
                <a:gd name="connsiteY120" fmla="*/ 1706404 h 2105025"/>
                <a:gd name="connsiteX121" fmla="*/ 4947762 w 6934200"/>
                <a:gd name="connsiteY121" fmla="*/ 1706404 h 2105025"/>
                <a:gd name="connsiteX122" fmla="*/ 4947762 w 6934200"/>
                <a:gd name="connsiteY122" fmla="*/ 1734026 h 2105025"/>
                <a:gd name="connsiteX123" fmla="*/ 5004912 w 6934200"/>
                <a:gd name="connsiteY123" fmla="*/ 1734026 h 2105025"/>
                <a:gd name="connsiteX124" fmla="*/ 5004912 w 6934200"/>
                <a:gd name="connsiteY124" fmla="*/ 1762601 h 2105025"/>
                <a:gd name="connsiteX125" fmla="*/ 5105876 w 6934200"/>
                <a:gd name="connsiteY125" fmla="*/ 1762601 h 2105025"/>
                <a:gd name="connsiteX126" fmla="*/ 5105876 w 6934200"/>
                <a:gd name="connsiteY126" fmla="*/ 1790224 h 2105025"/>
                <a:gd name="connsiteX127" fmla="*/ 5206842 w 6934200"/>
                <a:gd name="connsiteY127" fmla="*/ 1790224 h 2105025"/>
                <a:gd name="connsiteX128" fmla="*/ 5206842 w 6934200"/>
                <a:gd name="connsiteY128" fmla="*/ 1819751 h 2105025"/>
                <a:gd name="connsiteX129" fmla="*/ 5420201 w 6934200"/>
                <a:gd name="connsiteY129" fmla="*/ 1819751 h 2105025"/>
                <a:gd name="connsiteX130" fmla="*/ 5420201 w 6934200"/>
                <a:gd name="connsiteY130" fmla="*/ 1850231 h 2105025"/>
                <a:gd name="connsiteX131" fmla="*/ 5431631 w 6934200"/>
                <a:gd name="connsiteY131" fmla="*/ 1850231 h 2105025"/>
                <a:gd name="connsiteX132" fmla="*/ 5431631 w 6934200"/>
                <a:gd name="connsiteY132" fmla="*/ 1885474 h 2105025"/>
                <a:gd name="connsiteX133" fmla="*/ 5487829 w 6934200"/>
                <a:gd name="connsiteY133" fmla="*/ 1885474 h 2105025"/>
                <a:gd name="connsiteX134" fmla="*/ 5487829 w 6934200"/>
                <a:gd name="connsiteY134" fmla="*/ 1904524 h 2105025"/>
                <a:gd name="connsiteX135" fmla="*/ 5588794 w 6934200"/>
                <a:gd name="connsiteY135" fmla="*/ 1904524 h 2105025"/>
                <a:gd name="connsiteX136" fmla="*/ 5588794 w 6934200"/>
                <a:gd name="connsiteY136" fmla="*/ 1940719 h 2105025"/>
                <a:gd name="connsiteX137" fmla="*/ 5746909 w 6934200"/>
                <a:gd name="connsiteY137" fmla="*/ 1940719 h 2105025"/>
                <a:gd name="connsiteX138" fmla="*/ 5746909 w 6934200"/>
                <a:gd name="connsiteY138" fmla="*/ 1980724 h 2105025"/>
                <a:gd name="connsiteX139" fmla="*/ 5758339 w 6934200"/>
                <a:gd name="connsiteY139" fmla="*/ 1980724 h 2105025"/>
                <a:gd name="connsiteX140" fmla="*/ 5758339 w 6934200"/>
                <a:gd name="connsiteY140" fmla="*/ 2035969 h 2105025"/>
                <a:gd name="connsiteX141" fmla="*/ 6140292 w 6934200"/>
                <a:gd name="connsiteY141" fmla="*/ 2035969 h 2105025"/>
                <a:gd name="connsiteX142" fmla="*/ 6140292 w 6934200"/>
                <a:gd name="connsiteY142" fmla="*/ 2062639 h 2105025"/>
                <a:gd name="connsiteX143" fmla="*/ 6217444 w 6934200"/>
                <a:gd name="connsiteY143" fmla="*/ 2062639 h 2105025"/>
                <a:gd name="connsiteX144" fmla="*/ 6217444 w 6934200"/>
                <a:gd name="connsiteY144" fmla="*/ 2100739 h 2105025"/>
                <a:gd name="connsiteX145" fmla="*/ 6935629 w 6934200"/>
                <a:gd name="connsiteY145" fmla="*/ 2100739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934200" h="2105025">
                  <a:moveTo>
                    <a:pt x="7144" y="7144"/>
                  </a:moveTo>
                  <a:lnTo>
                    <a:pt x="40481" y="7144"/>
                  </a:lnTo>
                  <a:lnTo>
                    <a:pt x="40481" y="29051"/>
                  </a:lnTo>
                  <a:lnTo>
                    <a:pt x="81439" y="29051"/>
                  </a:lnTo>
                  <a:lnTo>
                    <a:pt x="81439" y="61436"/>
                  </a:lnTo>
                  <a:lnTo>
                    <a:pt x="232886" y="61436"/>
                  </a:lnTo>
                  <a:lnTo>
                    <a:pt x="232886" y="89059"/>
                  </a:lnTo>
                  <a:lnTo>
                    <a:pt x="390049" y="89059"/>
                  </a:lnTo>
                  <a:lnTo>
                    <a:pt x="390049" y="109061"/>
                  </a:lnTo>
                  <a:lnTo>
                    <a:pt x="691039" y="109061"/>
                  </a:lnTo>
                  <a:lnTo>
                    <a:pt x="691039" y="136684"/>
                  </a:lnTo>
                  <a:lnTo>
                    <a:pt x="737711" y="136684"/>
                  </a:lnTo>
                  <a:lnTo>
                    <a:pt x="737711" y="164306"/>
                  </a:lnTo>
                  <a:lnTo>
                    <a:pt x="770096" y="164306"/>
                  </a:lnTo>
                  <a:lnTo>
                    <a:pt x="770096" y="193834"/>
                  </a:lnTo>
                  <a:lnTo>
                    <a:pt x="962501" y="193834"/>
                  </a:lnTo>
                  <a:lnTo>
                    <a:pt x="962501" y="211931"/>
                  </a:lnTo>
                  <a:lnTo>
                    <a:pt x="1030129" y="211931"/>
                  </a:lnTo>
                  <a:lnTo>
                    <a:pt x="1030129" y="240506"/>
                  </a:lnTo>
                  <a:lnTo>
                    <a:pt x="1109186" y="240506"/>
                  </a:lnTo>
                  <a:lnTo>
                    <a:pt x="1109186" y="267176"/>
                  </a:lnTo>
                  <a:lnTo>
                    <a:pt x="1130141" y="267176"/>
                  </a:lnTo>
                  <a:lnTo>
                    <a:pt x="1130141" y="287179"/>
                  </a:lnTo>
                  <a:lnTo>
                    <a:pt x="1253966" y="287179"/>
                  </a:lnTo>
                  <a:lnTo>
                    <a:pt x="1253966" y="315754"/>
                  </a:lnTo>
                  <a:lnTo>
                    <a:pt x="1288256" y="315754"/>
                  </a:lnTo>
                  <a:lnTo>
                    <a:pt x="1288256" y="343376"/>
                  </a:lnTo>
                  <a:lnTo>
                    <a:pt x="1323499" y="343376"/>
                  </a:lnTo>
                  <a:lnTo>
                    <a:pt x="1323499" y="391001"/>
                  </a:lnTo>
                  <a:lnTo>
                    <a:pt x="1490186" y="391001"/>
                  </a:lnTo>
                  <a:lnTo>
                    <a:pt x="1490186" y="418624"/>
                  </a:lnTo>
                  <a:lnTo>
                    <a:pt x="1625441" y="418624"/>
                  </a:lnTo>
                  <a:lnTo>
                    <a:pt x="1625441" y="447199"/>
                  </a:lnTo>
                  <a:lnTo>
                    <a:pt x="1714976" y="447199"/>
                  </a:lnTo>
                  <a:lnTo>
                    <a:pt x="1714976" y="474821"/>
                  </a:lnTo>
                  <a:lnTo>
                    <a:pt x="1838801" y="474821"/>
                  </a:lnTo>
                  <a:lnTo>
                    <a:pt x="1838801" y="494824"/>
                  </a:lnTo>
                  <a:lnTo>
                    <a:pt x="2095976" y="494824"/>
                  </a:lnTo>
                  <a:lnTo>
                    <a:pt x="2095976" y="522446"/>
                  </a:lnTo>
                  <a:lnTo>
                    <a:pt x="2165509" y="522446"/>
                  </a:lnTo>
                  <a:lnTo>
                    <a:pt x="2165509" y="551021"/>
                  </a:lnTo>
                  <a:lnTo>
                    <a:pt x="2175986" y="551021"/>
                  </a:lnTo>
                  <a:lnTo>
                    <a:pt x="2175986" y="577691"/>
                  </a:lnTo>
                  <a:lnTo>
                    <a:pt x="2243614" y="577691"/>
                  </a:lnTo>
                  <a:lnTo>
                    <a:pt x="2243614" y="609124"/>
                  </a:lnTo>
                  <a:lnTo>
                    <a:pt x="2265521" y="609124"/>
                  </a:lnTo>
                  <a:lnTo>
                    <a:pt x="2265521" y="634841"/>
                  </a:lnTo>
                  <a:lnTo>
                    <a:pt x="2356009" y="634841"/>
                  </a:lnTo>
                  <a:lnTo>
                    <a:pt x="2356009" y="664369"/>
                  </a:lnTo>
                  <a:lnTo>
                    <a:pt x="2365534" y="664369"/>
                  </a:lnTo>
                  <a:lnTo>
                    <a:pt x="2365534" y="711041"/>
                  </a:lnTo>
                  <a:lnTo>
                    <a:pt x="2466499" y="711041"/>
                  </a:lnTo>
                  <a:lnTo>
                    <a:pt x="2466499" y="738664"/>
                  </a:lnTo>
                  <a:lnTo>
                    <a:pt x="2546509" y="738664"/>
                  </a:lnTo>
                  <a:lnTo>
                    <a:pt x="2546509" y="766286"/>
                  </a:lnTo>
                  <a:lnTo>
                    <a:pt x="2656999" y="766286"/>
                  </a:lnTo>
                  <a:lnTo>
                    <a:pt x="2656999" y="794861"/>
                  </a:lnTo>
                  <a:lnTo>
                    <a:pt x="2724626" y="794861"/>
                  </a:lnTo>
                  <a:lnTo>
                    <a:pt x="2724626" y="813911"/>
                  </a:lnTo>
                  <a:lnTo>
                    <a:pt x="2795111" y="813911"/>
                  </a:lnTo>
                  <a:lnTo>
                    <a:pt x="2795111" y="840581"/>
                  </a:lnTo>
                  <a:lnTo>
                    <a:pt x="2837974" y="840581"/>
                  </a:lnTo>
                  <a:lnTo>
                    <a:pt x="2837974" y="870109"/>
                  </a:lnTo>
                  <a:lnTo>
                    <a:pt x="2972276" y="870109"/>
                  </a:lnTo>
                  <a:lnTo>
                    <a:pt x="2972276" y="890111"/>
                  </a:lnTo>
                  <a:lnTo>
                    <a:pt x="2984659" y="890111"/>
                  </a:lnTo>
                  <a:lnTo>
                    <a:pt x="2984659" y="915829"/>
                  </a:lnTo>
                  <a:lnTo>
                    <a:pt x="3028474" y="915829"/>
                  </a:lnTo>
                  <a:lnTo>
                    <a:pt x="3028474" y="945356"/>
                  </a:lnTo>
                  <a:lnTo>
                    <a:pt x="3140869" y="945356"/>
                  </a:lnTo>
                  <a:lnTo>
                    <a:pt x="3140869" y="1001554"/>
                  </a:lnTo>
                  <a:lnTo>
                    <a:pt x="3286601" y="1001554"/>
                  </a:lnTo>
                  <a:lnTo>
                    <a:pt x="3286601" y="1030129"/>
                  </a:lnTo>
                  <a:lnTo>
                    <a:pt x="3409474" y="1030129"/>
                  </a:lnTo>
                  <a:lnTo>
                    <a:pt x="3409474" y="1057751"/>
                  </a:lnTo>
                  <a:lnTo>
                    <a:pt x="3443764" y="1057751"/>
                  </a:lnTo>
                  <a:lnTo>
                    <a:pt x="3443764" y="1088231"/>
                  </a:lnTo>
                  <a:lnTo>
                    <a:pt x="3488531" y="1088231"/>
                  </a:lnTo>
                  <a:lnTo>
                    <a:pt x="3488531" y="1107281"/>
                  </a:lnTo>
                  <a:lnTo>
                    <a:pt x="3590449" y="1107281"/>
                  </a:lnTo>
                  <a:lnTo>
                    <a:pt x="3590449" y="1132999"/>
                  </a:lnTo>
                  <a:lnTo>
                    <a:pt x="3600926" y="1132999"/>
                  </a:lnTo>
                  <a:lnTo>
                    <a:pt x="3600926" y="1160621"/>
                  </a:lnTo>
                  <a:lnTo>
                    <a:pt x="3679031" y="1160621"/>
                  </a:lnTo>
                  <a:lnTo>
                    <a:pt x="3679031" y="1192054"/>
                  </a:lnTo>
                  <a:lnTo>
                    <a:pt x="3757136" y="1192054"/>
                  </a:lnTo>
                  <a:lnTo>
                    <a:pt x="3757136" y="1217771"/>
                  </a:lnTo>
                  <a:lnTo>
                    <a:pt x="3792379" y="1217771"/>
                  </a:lnTo>
                  <a:lnTo>
                    <a:pt x="3792379" y="1236821"/>
                  </a:lnTo>
                  <a:lnTo>
                    <a:pt x="3892391" y="1236821"/>
                  </a:lnTo>
                  <a:lnTo>
                    <a:pt x="3892391" y="1264444"/>
                  </a:lnTo>
                  <a:lnTo>
                    <a:pt x="3971449" y="1264444"/>
                  </a:lnTo>
                  <a:lnTo>
                    <a:pt x="3971449" y="1292066"/>
                  </a:lnTo>
                  <a:lnTo>
                    <a:pt x="4027646" y="1292066"/>
                  </a:lnTo>
                  <a:lnTo>
                    <a:pt x="4027646" y="1320641"/>
                  </a:lnTo>
                  <a:lnTo>
                    <a:pt x="4062889" y="1320641"/>
                  </a:lnTo>
                  <a:lnTo>
                    <a:pt x="4062889" y="1377791"/>
                  </a:lnTo>
                  <a:lnTo>
                    <a:pt x="4241006" y="1377791"/>
                  </a:lnTo>
                  <a:lnTo>
                    <a:pt x="4241006" y="1406366"/>
                  </a:lnTo>
                  <a:lnTo>
                    <a:pt x="4297204" y="1406366"/>
                  </a:lnTo>
                  <a:lnTo>
                    <a:pt x="4297204" y="1434941"/>
                  </a:lnTo>
                  <a:lnTo>
                    <a:pt x="4420076" y="1434941"/>
                  </a:lnTo>
                  <a:lnTo>
                    <a:pt x="4420076" y="1461611"/>
                  </a:lnTo>
                  <a:lnTo>
                    <a:pt x="4476274" y="1461611"/>
                  </a:lnTo>
                  <a:lnTo>
                    <a:pt x="4476274" y="1479709"/>
                  </a:lnTo>
                  <a:lnTo>
                    <a:pt x="4499134" y="1479709"/>
                  </a:lnTo>
                  <a:lnTo>
                    <a:pt x="4499134" y="1508284"/>
                  </a:lnTo>
                  <a:lnTo>
                    <a:pt x="4522947" y="1508284"/>
                  </a:lnTo>
                  <a:lnTo>
                    <a:pt x="4522947" y="1535906"/>
                  </a:lnTo>
                  <a:lnTo>
                    <a:pt x="4536281" y="1535906"/>
                  </a:lnTo>
                  <a:lnTo>
                    <a:pt x="4536281" y="1564481"/>
                  </a:lnTo>
                  <a:lnTo>
                    <a:pt x="4553426" y="1564481"/>
                  </a:lnTo>
                  <a:lnTo>
                    <a:pt x="4553426" y="1593056"/>
                  </a:lnTo>
                  <a:lnTo>
                    <a:pt x="4679156" y="1593056"/>
                  </a:lnTo>
                  <a:lnTo>
                    <a:pt x="4679156" y="1621631"/>
                  </a:lnTo>
                  <a:lnTo>
                    <a:pt x="4712494" y="1621631"/>
                  </a:lnTo>
                  <a:lnTo>
                    <a:pt x="4712494" y="1650206"/>
                  </a:lnTo>
                  <a:lnTo>
                    <a:pt x="4758214" y="1650206"/>
                  </a:lnTo>
                  <a:lnTo>
                    <a:pt x="4758214" y="1677829"/>
                  </a:lnTo>
                  <a:lnTo>
                    <a:pt x="4837272" y="1677829"/>
                  </a:lnTo>
                  <a:lnTo>
                    <a:pt x="4837272" y="1706404"/>
                  </a:lnTo>
                  <a:lnTo>
                    <a:pt x="4947762" y="1706404"/>
                  </a:lnTo>
                  <a:lnTo>
                    <a:pt x="4947762" y="1734026"/>
                  </a:lnTo>
                  <a:lnTo>
                    <a:pt x="5004912" y="1734026"/>
                  </a:lnTo>
                  <a:lnTo>
                    <a:pt x="5004912" y="1762601"/>
                  </a:lnTo>
                  <a:lnTo>
                    <a:pt x="5105876" y="1762601"/>
                  </a:lnTo>
                  <a:lnTo>
                    <a:pt x="5105876" y="1790224"/>
                  </a:lnTo>
                  <a:lnTo>
                    <a:pt x="5206842" y="1790224"/>
                  </a:lnTo>
                  <a:lnTo>
                    <a:pt x="5206842" y="1819751"/>
                  </a:lnTo>
                  <a:lnTo>
                    <a:pt x="5420201" y="1819751"/>
                  </a:lnTo>
                  <a:lnTo>
                    <a:pt x="5420201" y="1850231"/>
                  </a:lnTo>
                  <a:lnTo>
                    <a:pt x="5431631" y="1850231"/>
                  </a:lnTo>
                  <a:lnTo>
                    <a:pt x="5431631" y="1885474"/>
                  </a:lnTo>
                  <a:lnTo>
                    <a:pt x="5487829" y="1885474"/>
                  </a:lnTo>
                  <a:lnTo>
                    <a:pt x="5487829" y="1904524"/>
                  </a:lnTo>
                  <a:lnTo>
                    <a:pt x="5588794" y="1904524"/>
                  </a:lnTo>
                  <a:lnTo>
                    <a:pt x="5588794" y="1940719"/>
                  </a:lnTo>
                  <a:lnTo>
                    <a:pt x="5746909" y="1940719"/>
                  </a:lnTo>
                  <a:lnTo>
                    <a:pt x="5746909" y="1980724"/>
                  </a:lnTo>
                  <a:lnTo>
                    <a:pt x="5758339" y="1980724"/>
                  </a:lnTo>
                  <a:lnTo>
                    <a:pt x="5758339" y="2035969"/>
                  </a:lnTo>
                  <a:lnTo>
                    <a:pt x="6140292" y="2035969"/>
                  </a:lnTo>
                  <a:lnTo>
                    <a:pt x="6140292" y="2062639"/>
                  </a:lnTo>
                  <a:lnTo>
                    <a:pt x="6217444" y="2062639"/>
                  </a:lnTo>
                  <a:lnTo>
                    <a:pt x="6217444" y="2100739"/>
                  </a:lnTo>
                  <a:lnTo>
                    <a:pt x="6935629" y="2100739"/>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37701386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 (cont.)</a:t>
            </a:r>
            <a:endParaRPr lang="en-GB" dirty="0"/>
          </a:p>
          <a:p>
            <a:endParaRPr lang="en-GB" dirty="0"/>
          </a:p>
        </p:txBody>
      </p:sp>
      <p:sp>
        <p:nvSpPr>
          <p:cNvPr id="2" name="Title 1"/>
          <p:cNvSpPr>
            <a:spLocks noGrp="1"/>
          </p:cNvSpPr>
          <p:nvPr>
            <p:ph type="title"/>
          </p:nvPr>
        </p:nvSpPr>
        <p:spPr/>
        <p:txBody>
          <a:bodyPr/>
          <a:lstStyle/>
          <a:p>
            <a:r>
              <a:rPr lang="en-GB" dirty="0"/>
              <a:t>LBA3503: A UNICANCER phase III trial of </a:t>
            </a:r>
            <a:r>
              <a:rPr lang="en-GB" dirty="0" err="1"/>
              <a:t>hyperthermic</a:t>
            </a:r>
            <a:r>
              <a:rPr lang="en-GB" dirty="0"/>
              <a:t> intra-peritoneal chemotherapy (HIPEC) for colorectal peritoneal carcinomatosis (PC): PRODIGE 7 – </a:t>
            </a:r>
            <a:r>
              <a:rPr lang="en-GB" dirty="0" err="1"/>
              <a:t>Quenet</a:t>
            </a:r>
            <a:r>
              <a:rPr lang="en-GB" dirty="0"/>
              <a:t> F, et al</a:t>
            </a:r>
          </a:p>
        </p:txBody>
      </p:sp>
      <p:sp>
        <p:nvSpPr>
          <p:cNvPr id="5" name="Text Placeholder 4"/>
          <p:cNvSpPr>
            <a:spLocks noGrp="1"/>
          </p:cNvSpPr>
          <p:nvPr>
            <p:ph type="body" sz="quarter" idx="11"/>
          </p:nvPr>
        </p:nvSpPr>
        <p:spPr>
          <a:xfrm>
            <a:off x="4414604" y="6096000"/>
            <a:ext cx="4364272" cy="487363"/>
          </a:xfrm>
        </p:spPr>
        <p:txBody>
          <a:bodyPr/>
          <a:lstStyle/>
          <a:p>
            <a:r>
              <a:rPr lang="fr-FR" dirty="0" err="1"/>
              <a:t>Quenet</a:t>
            </a:r>
            <a:r>
              <a:rPr lang="fr-FR" dirty="0"/>
              <a:t> F, et al. J Clin </a:t>
            </a:r>
            <a:r>
              <a:rPr lang="fr-FR" dirty="0" err="1"/>
              <a:t>Oncol</a:t>
            </a:r>
            <a:r>
              <a:rPr lang="fr-FR" dirty="0"/>
              <a:t> 2018;36(</a:t>
            </a:r>
            <a:r>
              <a:rPr lang="fr-FR" dirty="0" err="1"/>
              <a:t>suppl</a:t>
            </a:r>
            <a:r>
              <a:rPr lang="fr-FR" dirty="0"/>
              <a:t>):</a:t>
            </a:r>
            <a:r>
              <a:rPr lang="fr-FR" dirty="0" err="1"/>
              <a:t>abstr</a:t>
            </a:r>
            <a:r>
              <a:rPr lang="fr-FR" dirty="0"/>
              <a:t> LBA3503</a:t>
            </a:r>
          </a:p>
        </p:txBody>
      </p:sp>
      <p:sp>
        <p:nvSpPr>
          <p:cNvPr id="9" name="TextBox 8">
            <a:extLst>
              <a:ext uri="{FF2B5EF4-FFF2-40B4-BE49-F238E27FC236}">
                <a16:creationId xmlns:a16="http://schemas.microsoft.com/office/drawing/2014/main" xmlns="" id="{62A45BF7-F176-4531-BE9C-2CD49C227DFD}"/>
              </a:ext>
            </a:extLst>
          </p:cNvPr>
          <p:cNvSpPr txBox="1"/>
          <p:nvPr/>
        </p:nvSpPr>
        <p:spPr>
          <a:xfrm>
            <a:off x="1432711"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4D4D4D"/>
                </a:solidFill>
                <a:effectLst/>
                <a:uLnTx/>
                <a:uFillTx/>
                <a:latin typeface="Arial"/>
                <a:ea typeface="+mn-ea"/>
                <a:cs typeface="Arial"/>
              </a:rPr>
              <a:t>RFS</a:t>
            </a:r>
            <a:endParaRPr kumimoji="0" lang="en-US" sz="1800" b="1" i="0" u="none" strike="noStrike" kern="1200" cap="none" spc="0" normalizeH="0" baseline="0" noProof="0" dirty="0">
              <a:ln>
                <a:noFill/>
              </a:ln>
              <a:solidFill>
                <a:srgbClr val="4D4D4D"/>
              </a:solidFill>
              <a:effectLst/>
              <a:uLnTx/>
              <a:uFillTx/>
              <a:latin typeface="Arial"/>
              <a:ea typeface="+mn-ea"/>
              <a:cs typeface="Arial"/>
            </a:endParaRPr>
          </a:p>
        </p:txBody>
      </p:sp>
      <p:sp>
        <p:nvSpPr>
          <p:cNvPr id="11" name="Freeform: Shape 10">
            <a:extLst>
              <a:ext uri="{FF2B5EF4-FFF2-40B4-BE49-F238E27FC236}">
                <a16:creationId xmlns:a16="http://schemas.microsoft.com/office/drawing/2014/main" xmlns="" id="{23FD8F45-693B-43D4-B86B-0D97641F016D}"/>
              </a:ext>
            </a:extLst>
          </p:cNvPr>
          <p:cNvSpPr/>
          <p:nvPr/>
        </p:nvSpPr>
        <p:spPr>
          <a:xfrm>
            <a:off x="1489263"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a:ea typeface="+mn-ea"/>
              <a:cs typeface="Arial"/>
            </a:endParaRPr>
          </a:p>
        </p:txBody>
      </p:sp>
      <p:cxnSp>
        <p:nvCxnSpPr>
          <p:cNvPr id="12" name="Straight Connector 11">
            <a:extLst>
              <a:ext uri="{FF2B5EF4-FFF2-40B4-BE49-F238E27FC236}">
                <a16:creationId xmlns:a16="http://schemas.microsoft.com/office/drawing/2014/main" xmlns="" id="{57FFD115-63A5-482E-9301-BFB1295EC2C9}"/>
              </a:ext>
            </a:extLst>
          </p:cNvPr>
          <p:cNvCxnSpPr>
            <a:cxnSpLocks/>
          </p:cNvCxnSpPr>
          <p:nvPr/>
        </p:nvCxnSpPr>
        <p:spPr>
          <a:xfrm rot="5400000">
            <a:off x="144426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xmlns="" id="{F82DB71C-07FF-4325-8C33-61ABF94F387C}"/>
              </a:ext>
            </a:extLst>
          </p:cNvPr>
          <p:cNvCxnSpPr>
            <a:cxnSpLocks/>
          </p:cNvCxnSpPr>
          <p:nvPr/>
        </p:nvCxnSpPr>
        <p:spPr>
          <a:xfrm rot="5400000">
            <a:off x="206057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xmlns="" id="{3B85CC3B-2647-4A2B-AB24-8AAA559DD8FD}"/>
              </a:ext>
            </a:extLst>
          </p:cNvPr>
          <p:cNvCxnSpPr>
            <a:cxnSpLocks/>
          </p:cNvCxnSpPr>
          <p:nvPr/>
        </p:nvCxnSpPr>
        <p:spPr>
          <a:xfrm rot="5400000">
            <a:off x="26768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xmlns="" id="{90FE94AF-69F1-496D-BF31-6C647BC16494}"/>
              </a:ext>
            </a:extLst>
          </p:cNvPr>
          <p:cNvCxnSpPr>
            <a:cxnSpLocks/>
          </p:cNvCxnSpPr>
          <p:nvPr/>
        </p:nvCxnSpPr>
        <p:spPr>
          <a:xfrm rot="5400000">
            <a:off x="390951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xmlns="" id="{57ACD6CA-A40F-4C22-B229-33D9C5374C5F}"/>
              </a:ext>
            </a:extLst>
          </p:cNvPr>
          <p:cNvCxnSpPr>
            <a:cxnSpLocks/>
          </p:cNvCxnSpPr>
          <p:nvPr/>
        </p:nvCxnSpPr>
        <p:spPr>
          <a:xfrm rot="5400000">
            <a:off x="5142146"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xmlns="" id="{BCE1834B-2A33-45BC-AFD8-4086E285C031}"/>
              </a:ext>
            </a:extLst>
          </p:cNvPr>
          <p:cNvCxnSpPr>
            <a:cxnSpLocks/>
          </p:cNvCxnSpPr>
          <p:nvPr/>
        </p:nvCxnSpPr>
        <p:spPr>
          <a:xfrm rot="5400000">
            <a:off x="637477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xmlns="" id="{D1DB64A8-7160-4089-946C-FCB9F64B08E8}"/>
              </a:ext>
            </a:extLst>
          </p:cNvPr>
          <p:cNvCxnSpPr>
            <a:cxnSpLocks/>
          </p:cNvCxnSpPr>
          <p:nvPr/>
        </p:nvCxnSpPr>
        <p:spPr>
          <a:xfrm rot="5400000">
            <a:off x="760740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xmlns="" id="{D52249B4-8451-450D-92A6-0F519117D162}"/>
              </a:ext>
            </a:extLst>
          </p:cNvPr>
          <p:cNvCxnSpPr>
            <a:cxnSpLocks/>
          </p:cNvCxnSpPr>
          <p:nvPr/>
        </p:nvCxnSpPr>
        <p:spPr>
          <a:xfrm rot="5400000">
            <a:off x="822371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 name="TextBox 19">
            <a:extLst>
              <a:ext uri="{FF2B5EF4-FFF2-40B4-BE49-F238E27FC236}">
                <a16:creationId xmlns:a16="http://schemas.microsoft.com/office/drawing/2014/main" xmlns="" id="{10AFC794-BD2B-40DB-98E5-0AADC65C12BB}"/>
              </a:ext>
            </a:extLst>
          </p:cNvPr>
          <p:cNvSpPr txBox="1"/>
          <p:nvPr/>
        </p:nvSpPr>
        <p:spPr>
          <a:xfrm>
            <a:off x="697175" y="5408127"/>
            <a:ext cx="990977" cy="307777"/>
          </a:xfrm>
          <a:prstGeom prst="rect">
            <a:avLst/>
          </a:prstGeom>
          <a:noFill/>
        </p:spPr>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No. </a:t>
            </a:r>
            <a:r>
              <a:rPr kumimoji="0" lang="en-US" sz="1400" b="0" i="0" u="none" strike="noStrike" kern="1200" cap="none" spc="0" normalizeH="0" baseline="0" noProof="0" dirty="0">
                <a:ln>
                  <a:noFill/>
                </a:ln>
                <a:solidFill>
                  <a:srgbClr val="4D4D4D"/>
                </a:solidFill>
                <a:effectLst/>
                <a:uLnTx/>
                <a:uFillTx/>
                <a:latin typeface="Arial"/>
                <a:ea typeface="+mn-ea"/>
                <a:cs typeface="Arial"/>
              </a:rPr>
              <a:t>at </a:t>
            </a: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risk</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1" name="Straight Connector 20">
            <a:extLst>
              <a:ext uri="{FF2B5EF4-FFF2-40B4-BE49-F238E27FC236}">
                <a16:creationId xmlns:a16="http://schemas.microsoft.com/office/drawing/2014/main" xmlns="" id="{66300BE4-B5D3-4565-9400-DD13422F8158}"/>
              </a:ext>
            </a:extLst>
          </p:cNvPr>
          <p:cNvCxnSpPr/>
          <p:nvPr/>
        </p:nvCxnSpPr>
        <p:spPr>
          <a:xfrm>
            <a:off x="841191" y="5876275"/>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xmlns="" id="{3CEC6DBD-9726-41E6-BF7D-2551E2B0DE6B}"/>
              </a:ext>
            </a:extLst>
          </p:cNvPr>
          <p:cNvCxnSpPr/>
          <p:nvPr/>
        </p:nvCxnSpPr>
        <p:spPr>
          <a:xfrm>
            <a:off x="841191" y="6089000"/>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 name="TextBox 22">
            <a:extLst>
              <a:ext uri="{FF2B5EF4-FFF2-40B4-BE49-F238E27FC236}">
                <a16:creationId xmlns:a16="http://schemas.microsoft.com/office/drawing/2014/main" xmlns="" id="{C4B3DFAB-5154-4219-9D75-B8FDD262252E}"/>
              </a:ext>
            </a:extLst>
          </p:cNvPr>
          <p:cNvSpPr txBox="1"/>
          <p:nvPr/>
        </p:nvSpPr>
        <p:spPr>
          <a:xfrm>
            <a:off x="1335984" y="4978897"/>
            <a:ext cx="30655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TextBox 23">
            <a:extLst>
              <a:ext uri="{FF2B5EF4-FFF2-40B4-BE49-F238E27FC236}">
                <a16:creationId xmlns:a16="http://schemas.microsoft.com/office/drawing/2014/main" xmlns="" id="{A969EE97-2893-405E-AD22-DFE9438F8A16}"/>
              </a:ext>
            </a:extLst>
          </p:cNvPr>
          <p:cNvSpPr txBox="1"/>
          <p:nvPr/>
        </p:nvSpPr>
        <p:spPr>
          <a:xfrm>
            <a:off x="1963036" y="4978897"/>
            <a:ext cx="284052"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 name="TextBox 24">
            <a:extLst>
              <a:ext uri="{FF2B5EF4-FFF2-40B4-BE49-F238E27FC236}">
                <a16:creationId xmlns:a16="http://schemas.microsoft.com/office/drawing/2014/main" xmlns="" id="{625FC8B6-6D8F-4669-89E6-3735993DCE8B}"/>
              </a:ext>
            </a:extLst>
          </p:cNvPr>
          <p:cNvSpPr txBox="1"/>
          <p:nvPr/>
        </p:nvSpPr>
        <p:spPr>
          <a:xfrm>
            <a:off x="252827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 name="TextBox 25">
            <a:extLst>
              <a:ext uri="{FF2B5EF4-FFF2-40B4-BE49-F238E27FC236}">
                <a16:creationId xmlns:a16="http://schemas.microsoft.com/office/drawing/2014/main" xmlns="" id="{892E92E0-6B1C-4E25-B62A-3B13DFBDCD41}"/>
              </a:ext>
            </a:extLst>
          </p:cNvPr>
          <p:cNvSpPr txBox="1"/>
          <p:nvPr/>
        </p:nvSpPr>
        <p:spPr>
          <a:xfrm>
            <a:off x="376132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 name="TextBox 26">
            <a:extLst>
              <a:ext uri="{FF2B5EF4-FFF2-40B4-BE49-F238E27FC236}">
                <a16:creationId xmlns:a16="http://schemas.microsoft.com/office/drawing/2014/main" xmlns="" id="{08847002-11AD-4C9B-8B1D-B5A0984B606A}"/>
              </a:ext>
            </a:extLst>
          </p:cNvPr>
          <p:cNvSpPr txBox="1"/>
          <p:nvPr/>
        </p:nvSpPr>
        <p:spPr>
          <a:xfrm>
            <a:off x="499437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xmlns="" id="{A7AE7C1E-A69B-401F-A6D3-E790151F92A3}"/>
              </a:ext>
            </a:extLst>
          </p:cNvPr>
          <p:cNvSpPr txBox="1"/>
          <p:nvPr/>
        </p:nvSpPr>
        <p:spPr>
          <a:xfrm>
            <a:off x="622742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29" name="TextBox 28">
            <a:extLst>
              <a:ext uri="{FF2B5EF4-FFF2-40B4-BE49-F238E27FC236}">
                <a16:creationId xmlns:a16="http://schemas.microsoft.com/office/drawing/2014/main" xmlns="" id="{97BE65FD-345D-4645-B24D-C71E24D51937}"/>
              </a:ext>
            </a:extLst>
          </p:cNvPr>
          <p:cNvSpPr txBox="1"/>
          <p:nvPr/>
        </p:nvSpPr>
        <p:spPr>
          <a:xfrm>
            <a:off x="7460471"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0" name="TextBox 29">
            <a:extLst>
              <a:ext uri="{FF2B5EF4-FFF2-40B4-BE49-F238E27FC236}">
                <a16:creationId xmlns:a16="http://schemas.microsoft.com/office/drawing/2014/main" xmlns="" id="{A4FA545A-1FAA-4025-AA6F-7645C832ADF3}"/>
              </a:ext>
            </a:extLst>
          </p:cNvPr>
          <p:cNvSpPr txBox="1"/>
          <p:nvPr/>
        </p:nvSpPr>
        <p:spPr>
          <a:xfrm>
            <a:off x="8076994"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66</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31" name="TextBox 30">
            <a:extLst>
              <a:ext uri="{FF2B5EF4-FFF2-40B4-BE49-F238E27FC236}">
                <a16:creationId xmlns:a16="http://schemas.microsoft.com/office/drawing/2014/main" xmlns="" id="{338C6EE8-AB0D-43E6-9A72-29794398688E}"/>
              </a:ext>
            </a:extLst>
          </p:cNvPr>
          <p:cNvSpPr txBox="1"/>
          <p:nvPr/>
        </p:nvSpPr>
        <p:spPr>
          <a:xfrm>
            <a:off x="4248281" y="5229200"/>
            <a:ext cx="1261627"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Time, months</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32" name="Table 31">
            <a:extLst>
              <a:ext uri="{FF2B5EF4-FFF2-40B4-BE49-F238E27FC236}">
                <a16:creationId xmlns:a16="http://schemas.microsoft.com/office/drawing/2014/main" xmlns="" id="{679D07F6-EF00-4E2D-A9E5-DE3A7068EE17}"/>
              </a:ext>
            </a:extLst>
          </p:cNvPr>
          <p:cNvGraphicFramePr>
            <a:graphicFrameLocks noGrp="1"/>
          </p:cNvGraphicFramePr>
          <p:nvPr>
            <p:extLst>
              <p:ext uri="{D42A27DB-BD31-4B8C-83A1-F6EECF244321}">
                <p14:modId xmlns:p14="http://schemas.microsoft.com/office/powerpoint/2010/main" xmlns="" val="4191849071"/>
              </p:ext>
            </p:extLst>
          </p:nvPr>
        </p:nvGraphicFramePr>
        <p:xfrm>
          <a:off x="5046237" y="1987487"/>
          <a:ext cx="3231669" cy="1483360"/>
        </p:xfrm>
        <a:graphic>
          <a:graphicData uri="http://schemas.openxmlformats.org/drawingml/2006/table">
            <a:tbl>
              <a:tblPr firstRow="1" bandRow="1">
                <a:tableStyleId>{2D5ABB26-0587-4C30-8999-92F81FD0307C}</a:tableStyleId>
              </a:tblPr>
              <a:tblGrid>
                <a:gridCol w="1215669">
                  <a:extLst>
                    <a:ext uri="{9D8B030D-6E8A-4147-A177-3AD203B41FA5}">
                      <a16:colId xmlns:a16="http://schemas.microsoft.com/office/drawing/2014/main" xmlns="" val="20000"/>
                    </a:ext>
                  </a:extLst>
                </a:gridCol>
                <a:gridCol w="1008000">
                  <a:extLst>
                    <a:ext uri="{9D8B030D-6E8A-4147-A177-3AD203B41FA5}">
                      <a16:colId xmlns:a16="http://schemas.microsoft.com/office/drawing/2014/main" xmlns="" val="20001"/>
                    </a:ext>
                  </a:extLst>
                </a:gridCol>
                <a:gridCol w="1008000">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HIPEC</a:t>
                      </a:r>
                      <a:endParaRPr lang="en-US" sz="1200" b="1" dirty="0">
                        <a:solidFill>
                          <a:schemeClr val="tx1"/>
                        </a:solidFill>
                        <a:latin typeface="+mj-lt"/>
                        <a:cs typeface="Arial" pitchFamily="34" charset="0"/>
                      </a:endParaRP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Non-HIPEC</a:t>
                      </a:r>
                    </a:p>
                  </a:txBody>
                  <a:tcPr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j-lt"/>
                          <a:ea typeface="+mn-ea"/>
                          <a:cs typeface="+mn-cs"/>
                        </a:rPr>
                        <a:t>mRFS</a:t>
                      </a:r>
                      <a:r>
                        <a:rPr lang="en-US" sz="1200" kern="1200" dirty="0">
                          <a:solidFill>
                            <a:schemeClr val="tx1"/>
                          </a:solidFill>
                          <a:latin typeface="+mj-lt"/>
                          <a:ea typeface="+mn-ea"/>
                          <a:cs typeface="+mn-cs"/>
                        </a:rPr>
                        <a:t>, months</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13.1</a:t>
                      </a:r>
                    </a:p>
                  </a:txBody>
                  <a:tcPr anchor="ctr">
                    <a:lnT w="1905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11.1</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1-year RFS, %</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59.0</a:t>
                      </a:r>
                    </a:p>
                  </a:txBody>
                  <a:tcPr anchor="ctr">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46.1</a:t>
                      </a:r>
                    </a:p>
                  </a:txBody>
                  <a:tcPr anchor="ctr">
                    <a:noFill/>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5-year </a:t>
                      </a:r>
                      <a:r>
                        <a:rPr lang="en-US" sz="1200" kern="1200" dirty="0" smtClean="0">
                          <a:solidFill>
                            <a:schemeClr val="tx1"/>
                          </a:solidFill>
                          <a:latin typeface="+mj-lt"/>
                          <a:ea typeface="+mn-ea"/>
                          <a:cs typeface="+mn-cs"/>
                        </a:rPr>
                        <a:t>RFS, %</a:t>
                      </a:r>
                      <a:endParaRPr lang="en-US" sz="1200" kern="1200" dirty="0">
                        <a:solidFill>
                          <a:schemeClr val="tx1"/>
                        </a:solidFill>
                        <a:latin typeface="+mj-lt"/>
                        <a:ea typeface="+mn-ea"/>
                        <a:cs typeface="+mn-cs"/>
                      </a:endParaRP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j-lt"/>
                          <a:ea typeface="+mn-ea"/>
                          <a:cs typeface="+mn-cs"/>
                        </a:rPr>
                        <a:t>14.8</a:t>
                      </a:r>
                    </a:p>
                  </a:txBody>
                  <a:tcPr anchor="ctr">
                    <a:lnB w="1905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j-lt"/>
                          <a:ea typeface="+mn-ea"/>
                          <a:cs typeface="+mn-cs"/>
                        </a:rPr>
                        <a:t>13.1</a:t>
                      </a:r>
                      <a:endParaRPr lang="en-US" sz="1200" kern="1200" dirty="0">
                        <a:solidFill>
                          <a:schemeClr val="tx1"/>
                        </a:solidFill>
                        <a:latin typeface="+mj-lt"/>
                        <a:ea typeface="+mn-ea"/>
                        <a:cs typeface="+mn-cs"/>
                      </a:endParaRP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33" name="TextBox 32">
            <a:extLst>
              <a:ext uri="{FF2B5EF4-FFF2-40B4-BE49-F238E27FC236}">
                <a16:creationId xmlns:a16="http://schemas.microsoft.com/office/drawing/2014/main" xmlns="" id="{D3DAE4EE-DF1B-4A7E-A7F2-95673588BC43}"/>
              </a:ext>
            </a:extLst>
          </p:cNvPr>
          <p:cNvSpPr txBox="1"/>
          <p:nvPr/>
        </p:nvSpPr>
        <p:spPr>
          <a:xfrm>
            <a:off x="1907704" y="4293096"/>
            <a:ext cx="112242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HIPEC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a:ea typeface="+mn-ea"/>
                <a:cs typeface="Arial"/>
              </a:rPr>
              <a:t>Non-HIPEC</a:t>
            </a:r>
          </a:p>
        </p:txBody>
      </p:sp>
      <p:cxnSp>
        <p:nvCxnSpPr>
          <p:cNvPr id="34" name="Straight Connector 33">
            <a:extLst>
              <a:ext uri="{FF2B5EF4-FFF2-40B4-BE49-F238E27FC236}">
                <a16:creationId xmlns:a16="http://schemas.microsoft.com/office/drawing/2014/main" xmlns="" id="{8D98E3D9-1615-4A64-A8CC-E0C32B170EFC}"/>
              </a:ext>
            </a:extLst>
          </p:cNvPr>
          <p:cNvCxnSpPr/>
          <p:nvPr/>
        </p:nvCxnSpPr>
        <p:spPr>
          <a:xfrm rot="10800000" flipH="1">
            <a:off x="1699918" y="4663023"/>
            <a:ext cx="207786" cy="0"/>
          </a:xfrm>
          <a:prstGeom prst="line">
            <a:avLst/>
          </a:prstGeom>
          <a:noFill/>
          <a:ln w="26035" cap="flat">
            <a:solidFill>
              <a:schemeClr val="accent2"/>
            </a:solidFill>
            <a:prstDash val="solid"/>
            <a:miter/>
          </a:ln>
        </p:spPr>
      </p:cxnSp>
      <p:cxnSp>
        <p:nvCxnSpPr>
          <p:cNvPr id="35" name="Straight Connector 34">
            <a:extLst>
              <a:ext uri="{FF2B5EF4-FFF2-40B4-BE49-F238E27FC236}">
                <a16:creationId xmlns:a16="http://schemas.microsoft.com/office/drawing/2014/main" xmlns="" id="{15279791-307C-414D-8E8C-0CB600102C33}"/>
              </a:ext>
            </a:extLst>
          </p:cNvPr>
          <p:cNvCxnSpPr/>
          <p:nvPr/>
        </p:nvCxnSpPr>
        <p:spPr>
          <a:xfrm rot="10800000" flipH="1">
            <a:off x="1699918" y="4448552"/>
            <a:ext cx="207786" cy="0"/>
          </a:xfrm>
          <a:prstGeom prst="line">
            <a:avLst/>
          </a:prstGeom>
          <a:noFill/>
          <a:ln w="26035" cap="flat">
            <a:solidFill>
              <a:schemeClr val="accent3"/>
            </a:solidFill>
            <a:prstDash val="solid"/>
            <a:miter/>
          </a:ln>
        </p:spPr>
      </p:cxnSp>
      <p:sp>
        <p:nvSpPr>
          <p:cNvPr id="36" name="TextBox 35">
            <a:extLst>
              <a:ext uri="{FF2B5EF4-FFF2-40B4-BE49-F238E27FC236}">
                <a16:creationId xmlns:a16="http://schemas.microsoft.com/office/drawing/2014/main" xmlns="" id="{4BA3BE07-5532-4208-97A8-7462650C540C}"/>
              </a:ext>
            </a:extLst>
          </p:cNvPr>
          <p:cNvSpPr txBox="1"/>
          <p:nvPr/>
        </p:nvSpPr>
        <p:spPr>
          <a:xfrm>
            <a:off x="4959321" y="3573016"/>
            <a:ext cx="25853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4D4D4D"/>
                </a:solidFill>
                <a:effectLst/>
                <a:uLnTx/>
                <a:uFillTx/>
                <a:latin typeface="Arial"/>
                <a:ea typeface="+mn-ea"/>
                <a:cs typeface="Arial"/>
              </a:rPr>
              <a:t>HR 0.908 (95%CI 0.69, 1.19</a:t>
            </a:r>
            <a:r>
              <a:rPr kumimoji="0" lang="it-IT" sz="1400" b="0" i="0" u="none" strike="noStrike" kern="1200" cap="none" spc="0" normalizeH="0" baseline="0" noProof="0" dirty="0" smtClean="0">
                <a:ln>
                  <a:noFill/>
                </a:ln>
                <a:solidFill>
                  <a:srgbClr val="4D4D4D"/>
                </a:solidFill>
                <a:effectLst/>
                <a:uLnTx/>
                <a:uFillTx/>
                <a:latin typeface="Arial"/>
                <a:ea typeface="+mn-ea"/>
                <a:cs typeface="Arial"/>
              </a:rPr>
              <a:t>) </a:t>
            </a:r>
            <a:r>
              <a:rPr kumimoji="0" lang="it-IT" sz="1400" b="0" i="0" u="none" strike="noStrike" kern="1200" cap="none" spc="0" normalizeH="0" baseline="0" noProof="0" dirty="0">
                <a:ln>
                  <a:noFill/>
                </a:ln>
                <a:solidFill>
                  <a:srgbClr val="4D4D4D"/>
                </a:solidFill>
                <a:effectLst/>
                <a:uLnTx/>
                <a:uFillTx/>
                <a:latin typeface="Arial"/>
                <a:ea typeface="+mn-ea"/>
                <a:cs typeface="Arial"/>
              </a:rPr>
              <a:t>p=0.486</a:t>
            </a:r>
          </a:p>
        </p:txBody>
      </p:sp>
      <p:cxnSp>
        <p:nvCxnSpPr>
          <p:cNvPr id="37" name="Straight Connector 36">
            <a:extLst>
              <a:ext uri="{FF2B5EF4-FFF2-40B4-BE49-F238E27FC236}">
                <a16:creationId xmlns:a16="http://schemas.microsoft.com/office/drawing/2014/main" xmlns="" id="{84CFC1CA-D8F2-4709-9DE9-B1B4D75B02D8}"/>
              </a:ext>
            </a:extLst>
          </p:cNvPr>
          <p:cNvCxnSpPr/>
          <p:nvPr/>
        </p:nvCxnSpPr>
        <p:spPr>
          <a:xfrm>
            <a:off x="1380934"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xmlns="" id="{B23A2476-7840-4B79-B5A8-4B387A8F2624}"/>
              </a:ext>
            </a:extLst>
          </p:cNvPr>
          <p:cNvCxnSpPr/>
          <p:nvPr/>
        </p:nvCxnSpPr>
        <p:spPr>
          <a:xfrm>
            <a:off x="1380934" y="268378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xmlns="" id="{B8A3CB66-746A-4716-8358-1B2967292647}"/>
              </a:ext>
            </a:extLst>
          </p:cNvPr>
          <p:cNvCxnSpPr/>
          <p:nvPr/>
        </p:nvCxnSpPr>
        <p:spPr>
          <a:xfrm>
            <a:off x="1380934" y="341671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xmlns="" id="{985870F0-D4F7-4D30-B11E-4CD96ED9DA6E}"/>
              </a:ext>
            </a:extLst>
          </p:cNvPr>
          <p:cNvCxnSpPr/>
          <p:nvPr/>
        </p:nvCxnSpPr>
        <p:spPr>
          <a:xfrm>
            <a:off x="1380934" y="41496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xmlns="" id="{A011147B-85FC-47F6-9407-E0BA75C39159}"/>
              </a:ext>
            </a:extLst>
          </p:cNvPr>
          <p:cNvCxnSpPr/>
          <p:nvPr/>
        </p:nvCxnSpPr>
        <p:spPr>
          <a:xfrm>
            <a:off x="1380934"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1">
            <a:extLst>
              <a:ext uri="{FF2B5EF4-FFF2-40B4-BE49-F238E27FC236}">
                <a16:creationId xmlns:a16="http://schemas.microsoft.com/office/drawing/2014/main" xmlns="" id="{F1D2C57E-9F55-42BE-83AF-1FC89818527B}"/>
              </a:ext>
            </a:extLst>
          </p:cNvPr>
          <p:cNvSpPr txBox="1"/>
          <p:nvPr/>
        </p:nvSpPr>
        <p:spPr>
          <a:xfrm>
            <a:off x="879933" y="1796977"/>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3" name="TextBox 42">
            <a:extLst>
              <a:ext uri="{FF2B5EF4-FFF2-40B4-BE49-F238E27FC236}">
                <a16:creationId xmlns:a16="http://schemas.microsoft.com/office/drawing/2014/main" xmlns="" id="{97B59071-E1B4-4877-BE3E-7C1099C587F1}"/>
              </a:ext>
            </a:extLst>
          </p:cNvPr>
          <p:cNvSpPr txBox="1"/>
          <p:nvPr/>
        </p:nvSpPr>
        <p:spPr>
          <a:xfrm>
            <a:off x="879933" y="2530281"/>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0.75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4" name="TextBox 43">
            <a:extLst>
              <a:ext uri="{FF2B5EF4-FFF2-40B4-BE49-F238E27FC236}">
                <a16:creationId xmlns:a16="http://schemas.microsoft.com/office/drawing/2014/main" xmlns="" id="{8CB21D77-7704-456B-8CF7-81ED4DD0E27B}"/>
              </a:ext>
            </a:extLst>
          </p:cNvPr>
          <p:cNvSpPr txBox="1"/>
          <p:nvPr/>
        </p:nvSpPr>
        <p:spPr>
          <a:xfrm>
            <a:off x="879933" y="3263585"/>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0.50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5" name="TextBox 44">
            <a:extLst>
              <a:ext uri="{FF2B5EF4-FFF2-40B4-BE49-F238E27FC236}">
                <a16:creationId xmlns:a16="http://schemas.microsoft.com/office/drawing/2014/main" xmlns="" id="{DF3F91E0-B843-498D-BB35-611798A36FA0}"/>
              </a:ext>
            </a:extLst>
          </p:cNvPr>
          <p:cNvSpPr txBox="1"/>
          <p:nvPr/>
        </p:nvSpPr>
        <p:spPr>
          <a:xfrm>
            <a:off x="879933" y="3996889"/>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0.25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46" name="TextBox 45">
            <a:extLst>
              <a:ext uri="{FF2B5EF4-FFF2-40B4-BE49-F238E27FC236}">
                <a16:creationId xmlns:a16="http://schemas.microsoft.com/office/drawing/2014/main" xmlns="" id="{C7C61C5D-BFAC-4691-A18E-C1C6697B10DF}"/>
              </a:ext>
            </a:extLst>
          </p:cNvPr>
          <p:cNvSpPr txBox="1"/>
          <p:nvPr/>
        </p:nvSpPr>
        <p:spPr>
          <a:xfrm>
            <a:off x="879933" y="4730193"/>
            <a:ext cx="532518" cy="307777"/>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0.00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47" name="Straight Connector 46">
            <a:extLst>
              <a:ext uri="{FF2B5EF4-FFF2-40B4-BE49-F238E27FC236}">
                <a16:creationId xmlns:a16="http://schemas.microsoft.com/office/drawing/2014/main" xmlns="" id="{E69E04CE-2C2C-4D02-85B9-A8DBDCDB08AB}"/>
              </a:ext>
            </a:extLst>
          </p:cNvPr>
          <p:cNvCxnSpPr>
            <a:cxnSpLocks/>
          </p:cNvCxnSpPr>
          <p:nvPr/>
        </p:nvCxnSpPr>
        <p:spPr>
          <a:xfrm rot="5400000">
            <a:off x="329320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16:creationId xmlns:a16="http://schemas.microsoft.com/office/drawing/2014/main" xmlns="" id="{396A2404-E0FF-49D7-B706-675628B75086}"/>
              </a:ext>
            </a:extLst>
          </p:cNvPr>
          <p:cNvCxnSpPr>
            <a:cxnSpLocks/>
          </p:cNvCxnSpPr>
          <p:nvPr/>
        </p:nvCxnSpPr>
        <p:spPr>
          <a:xfrm rot="5400000">
            <a:off x="4525832"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a16="http://schemas.microsoft.com/office/drawing/2014/main" xmlns="" id="{E654DBBF-5BC4-4CA3-AC92-00B9BCB3B79B}"/>
              </a:ext>
            </a:extLst>
          </p:cNvPr>
          <p:cNvCxnSpPr>
            <a:cxnSpLocks/>
          </p:cNvCxnSpPr>
          <p:nvPr/>
        </p:nvCxnSpPr>
        <p:spPr>
          <a:xfrm rot="5400000">
            <a:off x="575846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a16="http://schemas.microsoft.com/office/drawing/2014/main" xmlns="" id="{19D3946D-D720-4229-8ECA-D308103D1B26}"/>
              </a:ext>
            </a:extLst>
          </p:cNvPr>
          <p:cNvCxnSpPr>
            <a:cxnSpLocks/>
          </p:cNvCxnSpPr>
          <p:nvPr/>
        </p:nvCxnSpPr>
        <p:spPr>
          <a:xfrm rot="5400000">
            <a:off x="6991088"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a:extLst>
              <a:ext uri="{FF2B5EF4-FFF2-40B4-BE49-F238E27FC236}">
                <a16:creationId xmlns:a16="http://schemas.microsoft.com/office/drawing/2014/main" xmlns="" id="{093C164C-F0E7-4BD0-B92F-CDA1B312FFB8}"/>
              </a:ext>
            </a:extLst>
          </p:cNvPr>
          <p:cNvSpPr txBox="1"/>
          <p:nvPr/>
        </p:nvSpPr>
        <p:spPr>
          <a:xfrm>
            <a:off x="314479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2" name="TextBox 51">
            <a:extLst>
              <a:ext uri="{FF2B5EF4-FFF2-40B4-BE49-F238E27FC236}">
                <a16:creationId xmlns:a16="http://schemas.microsoft.com/office/drawing/2014/main" xmlns="" id="{27C4F9BD-F4B2-47F2-A010-AE60D3E64CE9}"/>
              </a:ext>
            </a:extLst>
          </p:cNvPr>
          <p:cNvSpPr txBox="1"/>
          <p:nvPr/>
        </p:nvSpPr>
        <p:spPr>
          <a:xfrm>
            <a:off x="437784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3" name="TextBox 52">
            <a:extLst>
              <a:ext uri="{FF2B5EF4-FFF2-40B4-BE49-F238E27FC236}">
                <a16:creationId xmlns:a16="http://schemas.microsoft.com/office/drawing/2014/main" xmlns="" id="{0FF18960-D2D6-4B20-98E1-0B2B2F3403BB}"/>
              </a:ext>
            </a:extLst>
          </p:cNvPr>
          <p:cNvSpPr txBox="1"/>
          <p:nvPr/>
        </p:nvSpPr>
        <p:spPr>
          <a:xfrm>
            <a:off x="561089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42</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4" name="TextBox 53">
            <a:extLst>
              <a:ext uri="{FF2B5EF4-FFF2-40B4-BE49-F238E27FC236}">
                <a16:creationId xmlns:a16="http://schemas.microsoft.com/office/drawing/2014/main" xmlns="" id="{72C2B797-A58A-4923-8E10-45D3E00BA617}"/>
              </a:ext>
            </a:extLst>
          </p:cNvPr>
          <p:cNvSpPr txBox="1"/>
          <p:nvPr/>
        </p:nvSpPr>
        <p:spPr>
          <a:xfrm>
            <a:off x="6843946" y="4978897"/>
            <a:ext cx="383438"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54</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5" name="TextBox 54">
            <a:extLst>
              <a:ext uri="{FF2B5EF4-FFF2-40B4-BE49-F238E27FC236}">
                <a16:creationId xmlns:a16="http://schemas.microsoft.com/office/drawing/2014/main" xmlns="" id="{C391135E-6AF2-4799-9AEE-4ED0C7D817A2}"/>
              </a:ext>
            </a:extLst>
          </p:cNvPr>
          <p:cNvSpPr txBox="1"/>
          <p:nvPr/>
        </p:nvSpPr>
        <p:spPr>
          <a:xfrm rot="16200000">
            <a:off x="240663" y="3263585"/>
            <a:ext cx="803425" cy="307777"/>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4D4D4D"/>
                </a:solidFill>
                <a:effectLst/>
                <a:uLnTx/>
                <a:uFillTx/>
                <a:latin typeface="Arial"/>
                <a:ea typeface="+mn-ea"/>
                <a:cs typeface="Arial"/>
              </a:rPr>
              <a:t>RFS, %</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6" name="TextBox 55">
            <a:extLst>
              <a:ext uri="{FF2B5EF4-FFF2-40B4-BE49-F238E27FC236}">
                <a16:creationId xmlns:a16="http://schemas.microsoft.com/office/drawing/2014/main" xmlns="" id="{20470367-E63B-41AD-BD73-FD3804C077AD}"/>
              </a:ext>
            </a:extLst>
          </p:cNvPr>
          <p:cNvSpPr txBox="1"/>
          <p:nvPr/>
        </p:nvSpPr>
        <p:spPr>
          <a:xfrm>
            <a:off x="1247851" y="5714092"/>
            <a:ext cx="482824"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133</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7" name="TextBox 56">
            <a:extLst>
              <a:ext uri="{FF2B5EF4-FFF2-40B4-BE49-F238E27FC236}">
                <a16:creationId xmlns:a16="http://schemas.microsoft.com/office/drawing/2014/main" xmlns="" id="{0B704A1C-F25C-492D-8C86-66C70F7D7C40}"/>
              </a:ext>
            </a:extLst>
          </p:cNvPr>
          <p:cNvSpPr txBox="1"/>
          <p:nvPr/>
        </p:nvSpPr>
        <p:spPr>
          <a:xfrm>
            <a:off x="1863650" y="5714092"/>
            <a:ext cx="482824"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8" name="TextBox 57">
            <a:extLst>
              <a:ext uri="{FF2B5EF4-FFF2-40B4-BE49-F238E27FC236}">
                <a16:creationId xmlns:a16="http://schemas.microsoft.com/office/drawing/2014/main" xmlns="" id="{20F288C2-1BB6-41AC-93E0-103DAB7580E0}"/>
              </a:ext>
            </a:extLst>
          </p:cNvPr>
          <p:cNvSpPr txBox="1"/>
          <p:nvPr/>
        </p:nvSpPr>
        <p:spPr>
          <a:xfrm>
            <a:off x="252827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75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59" name="TextBox 58">
            <a:extLst>
              <a:ext uri="{FF2B5EF4-FFF2-40B4-BE49-F238E27FC236}">
                <a16:creationId xmlns:a16="http://schemas.microsoft.com/office/drawing/2014/main" xmlns="" id="{29AF6238-A53A-46A4-87F9-AEC3333955E5}"/>
              </a:ext>
            </a:extLst>
          </p:cNvPr>
          <p:cNvSpPr txBox="1"/>
          <p:nvPr/>
        </p:nvSpPr>
        <p:spPr>
          <a:xfrm>
            <a:off x="376132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0" name="TextBox 59">
            <a:extLst>
              <a:ext uri="{FF2B5EF4-FFF2-40B4-BE49-F238E27FC236}">
                <a16:creationId xmlns:a16="http://schemas.microsoft.com/office/drawing/2014/main" xmlns="" id="{F3BE43AB-3050-433C-9A7E-26F252D96A9E}"/>
              </a:ext>
            </a:extLst>
          </p:cNvPr>
          <p:cNvSpPr txBox="1"/>
          <p:nvPr/>
        </p:nvSpPr>
        <p:spPr>
          <a:xfrm>
            <a:off x="499437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1" name="TextBox 60">
            <a:extLst>
              <a:ext uri="{FF2B5EF4-FFF2-40B4-BE49-F238E27FC236}">
                <a16:creationId xmlns:a16="http://schemas.microsoft.com/office/drawing/2014/main" xmlns="" id="{A654E3E3-ECD2-412F-823E-DF21FE5C3BFE}"/>
              </a:ext>
            </a:extLst>
          </p:cNvPr>
          <p:cNvSpPr txBox="1"/>
          <p:nvPr/>
        </p:nvSpPr>
        <p:spPr>
          <a:xfrm>
            <a:off x="6227421"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2" name="TextBox 61">
            <a:extLst>
              <a:ext uri="{FF2B5EF4-FFF2-40B4-BE49-F238E27FC236}">
                <a16:creationId xmlns:a16="http://schemas.microsoft.com/office/drawing/2014/main" xmlns="" id="{77857202-EFAD-45DB-9CC3-2B20AAF852A5}"/>
              </a:ext>
            </a:extLst>
          </p:cNvPr>
          <p:cNvSpPr txBox="1"/>
          <p:nvPr/>
        </p:nvSpPr>
        <p:spPr>
          <a:xfrm>
            <a:off x="7510164" y="5714092"/>
            <a:ext cx="284052"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7</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3" name="TextBox 62">
            <a:extLst>
              <a:ext uri="{FF2B5EF4-FFF2-40B4-BE49-F238E27FC236}">
                <a16:creationId xmlns:a16="http://schemas.microsoft.com/office/drawing/2014/main" xmlns="" id="{E2EA804C-9409-4890-93AD-58201605B197}"/>
              </a:ext>
            </a:extLst>
          </p:cNvPr>
          <p:cNvSpPr txBox="1"/>
          <p:nvPr/>
        </p:nvSpPr>
        <p:spPr>
          <a:xfrm>
            <a:off x="8126687" y="5714092"/>
            <a:ext cx="284052"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5</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4" name="TextBox 63">
            <a:extLst>
              <a:ext uri="{FF2B5EF4-FFF2-40B4-BE49-F238E27FC236}">
                <a16:creationId xmlns:a16="http://schemas.microsoft.com/office/drawing/2014/main" xmlns="" id="{448F9277-D38F-4DC0-80C9-DF2CD43042C0}"/>
              </a:ext>
            </a:extLst>
          </p:cNvPr>
          <p:cNvSpPr txBox="1"/>
          <p:nvPr/>
        </p:nvSpPr>
        <p:spPr>
          <a:xfrm>
            <a:off x="314479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41</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5" name="TextBox 64">
            <a:extLst>
              <a:ext uri="{FF2B5EF4-FFF2-40B4-BE49-F238E27FC236}">
                <a16:creationId xmlns:a16="http://schemas.microsoft.com/office/drawing/2014/main" xmlns="" id="{219A2E6D-DD49-4FE6-9064-5797DFD4D1B4}"/>
              </a:ext>
            </a:extLst>
          </p:cNvPr>
          <p:cNvSpPr txBox="1"/>
          <p:nvPr/>
        </p:nvSpPr>
        <p:spPr>
          <a:xfrm>
            <a:off x="437784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23</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6" name="TextBox 65">
            <a:extLst>
              <a:ext uri="{FF2B5EF4-FFF2-40B4-BE49-F238E27FC236}">
                <a16:creationId xmlns:a16="http://schemas.microsoft.com/office/drawing/2014/main" xmlns="" id="{63D74BA7-C412-4915-AB4E-FF76390E5B40}"/>
              </a:ext>
            </a:extLst>
          </p:cNvPr>
          <p:cNvSpPr txBox="1"/>
          <p:nvPr/>
        </p:nvSpPr>
        <p:spPr>
          <a:xfrm>
            <a:off x="561089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18</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sp>
        <p:nvSpPr>
          <p:cNvPr id="67" name="TextBox 66">
            <a:extLst>
              <a:ext uri="{FF2B5EF4-FFF2-40B4-BE49-F238E27FC236}">
                <a16:creationId xmlns:a16="http://schemas.microsoft.com/office/drawing/2014/main" xmlns="" id="{94548D82-633A-4ADD-8A3A-454DB786C5B1}"/>
              </a:ext>
            </a:extLst>
          </p:cNvPr>
          <p:cNvSpPr txBox="1"/>
          <p:nvPr/>
        </p:nvSpPr>
        <p:spPr>
          <a:xfrm>
            <a:off x="6843946" y="5714092"/>
            <a:ext cx="383438" cy="523220"/>
          </a:xfrm>
          <a:prstGeom prst="rect">
            <a:avLst/>
          </a:prstGeom>
          <a:noFill/>
        </p:spPr>
        <p:txBody>
          <a:bodyPr wrap="non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D4D4D"/>
                </a:solidFill>
                <a:effectLst/>
                <a:uLnTx/>
                <a:uFillTx/>
                <a:latin typeface="Arial"/>
                <a:ea typeface="+mn-ea"/>
                <a:cs typeface="Arial"/>
              </a:rPr>
              <a:t>10</a:t>
            </a:r>
            <a:endParaRPr kumimoji="0" lang="en-GB" sz="1400" b="0" i="0" u="none" strike="noStrike" kern="1200" cap="none" spc="0" normalizeH="0" baseline="0" noProof="0" dirty="0">
              <a:ln>
                <a:noFill/>
              </a:ln>
              <a:solidFill>
                <a:srgbClr val="4D4D4D"/>
              </a:solidFill>
              <a:effectLst/>
              <a:uLnTx/>
              <a:uFillTx/>
              <a:latin typeface="Arial"/>
              <a:ea typeface="+mn-ea"/>
              <a:cs typeface="Arial"/>
            </a:endParaRPr>
          </a:p>
        </p:txBody>
      </p:sp>
      <p:grpSp>
        <p:nvGrpSpPr>
          <p:cNvPr id="154" name="Group 153">
            <a:extLst>
              <a:ext uri="{FF2B5EF4-FFF2-40B4-BE49-F238E27FC236}">
                <a16:creationId xmlns:a16="http://schemas.microsoft.com/office/drawing/2014/main" xmlns="" id="{4C3FFB8F-114A-46B1-8711-1AAFA76FA513}"/>
              </a:ext>
            </a:extLst>
          </p:cNvPr>
          <p:cNvGrpSpPr/>
          <p:nvPr/>
        </p:nvGrpSpPr>
        <p:grpSpPr>
          <a:xfrm>
            <a:off x="1474797" y="1886278"/>
            <a:ext cx="6121685" cy="2565358"/>
            <a:chOff x="1474797" y="1886278"/>
            <a:chExt cx="6121685" cy="2565358"/>
          </a:xfrm>
        </p:grpSpPr>
        <p:sp>
          <p:nvSpPr>
            <p:cNvPr id="7" name="Freeform: Shape 6">
              <a:extLst>
                <a:ext uri="{FF2B5EF4-FFF2-40B4-BE49-F238E27FC236}">
                  <a16:creationId xmlns:a16="http://schemas.microsoft.com/office/drawing/2014/main" xmlns="" id="{CD8D0515-3C67-4E11-8FC4-5A66C8AB4A3B}"/>
                </a:ext>
              </a:extLst>
            </p:cNvPr>
            <p:cNvSpPr/>
            <p:nvPr/>
          </p:nvSpPr>
          <p:spPr>
            <a:xfrm>
              <a:off x="1474797" y="1944621"/>
              <a:ext cx="6121685" cy="2502788"/>
            </a:xfrm>
            <a:custGeom>
              <a:avLst/>
              <a:gdLst>
                <a:gd name="connsiteX0" fmla="*/ 7144 w 6896100"/>
                <a:gd name="connsiteY0" fmla="*/ 7144 h 2819400"/>
                <a:gd name="connsiteX1" fmla="*/ 57626 w 6896100"/>
                <a:gd name="connsiteY1" fmla="*/ 7144 h 2819400"/>
                <a:gd name="connsiteX2" fmla="*/ 57626 w 6896100"/>
                <a:gd name="connsiteY2" fmla="*/ 30004 h 2819400"/>
                <a:gd name="connsiteX3" fmla="*/ 106204 w 6896100"/>
                <a:gd name="connsiteY3" fmla="*/ 30004 h 2819400"/>
                <a:gd name="connsiteX4" fmla="*/ 106204 w 6896100"/>
                <a:gd name="connsiteY4" fmla="*/ 49054 h 2819400"/>
                <a:gd name="connsiteX5" fmla="*/ 121444 w 6896100"/>
                <a:gd name="connsiteY5" fmla="*/ 49054 h 2819400"/>
                <a:gd name="connsiteX6" fmla="*/ 121444 w 6896100"/>
                <a:gd name="connsiteY6" fmla="*/ 64294 h 2819400"/>
                <a:gd name="connsiteX7" fmla="*/ 162401 w 6896100"/>
                <a:gd name="connsiteY7" fmla="*/ 64294 h 2819400"/>
                <a:gd name="connsiteX8" fmla="*/ 162401 w 6896100"/>
                <a:gd name="connsiteY8" fmla="*/ 91916 h 2819400"/>
                <a:gd name="connsiteX9" fmla="*/ 207169 w 6896100"/>
                <a:gd name="connsiteY9" fmla="*/ 91916 h 2819400"/>
                <a:gd name="connsiteX10" fmla="*/ 207169 w 6896100"/>
                <a:gd name="connsiteY10" fmla="*/ 110014 h 2819400"/>
                <a:gd name="connsiteX11" fmla="*/ 246221 w 6896100"/>
                <a:gd name="connsiteY11" fmla="*/ 110014 h 2819400"/>
                <a:gd name="connsiteX12" fmla="*/ 246221 w 6896100"/>
                <a:gd name="connsiteY12" fmla="*/ 139541 h 2819400"/>
                <a:gd name="connsiteX13" fmla="*/ 269081 w 6896100"/>
                <a:gd name="connsiteY13" fmla="*/ 139541 h 2819400"/>
                <a:gd name="connsiteX14" fmla="*/ 269081 w 6896100"/>
                <a:gd name="connsiteY14" fmla="*/ 167164 h 2819400"/>
                <a:gd name="connsiteX15" fmla="*/ 276701 w 6896100"/>
                <a:gd name="connsiteY15" fmla="*/ 167164 h 2819400"/>
                <a:gd name="connsiteX16" fmla="*/ 276701 w 6896100"/>
                <a:gd name="connsiteY16" fmla="*/ 191929 h 2819400"/>
                <a:gd name="connsiteX17" fmla="*/ 309086 w 6896100"/>
                <a:gd name="connsiteY17" fmla="*/ 191929 h 2819400"/>
                <a:gd name="connsiteX18" fmla="*/ 309086 w 6896100"/>
                <a:gd name="connsiteY18" fmla="*/ 213836 h 2819400"/>
                <a:gd name="connsiteX19" fmla="*/ 380524 w 6896100"/>
                <a:gd name="connsiteY19" fmla="*/ 213836 h 2819400"/>
                <a:gd name="connsiteX20" fmla="*/ 380524 w 6896100"/>
                <a:gd name="connsiteY20" fmla="*/ 246221 h 2819400"/>
                <a:gd name="connsiteX21" fmla="*/ 397669 w 6896100"/>
                <a:gd name="connsiteY21" fmla="*/ 246221 h 2819400"/>
                <a:gd name="connsiteX22" fmla="*/ 397669 w 6896100"/>
                <a:gd name="connsiteY22" fmla="*/ 270986 h 2819400"/>
                <a:gd name="connsiteX23" fmla="*/ 422434 w 6896100"/>
                <a:gd name="connsiteY23" fmla="*/ 270986 h 2819400"/>
                <a:gd name="connsiteX24" fmla="*/ 422434 w 6896100"/>
                <a:gd name="connsiteY24" fmla="*/ 287179 h 2819400"/>
                <a:gd name="connsiteX25" fmla="*/ 443389 w 6896100"/>
                <a:gd name="connsiteY25" fmla="*/ 287179 h 2819400"/>
                <a:gd name="connsiteX26" fmla="*/ 443389 w 6896100"/>
                <a:gd name="connsiteY26" fmla="*/ 324326 h 2819400"/>
                <a:gd name="connsiteX27" fmla="*/ 457676 w 6896100"/>
                <a:gd name="connsiteY27" fmla="*/ 324326 h 2819400"/>
                <a:gd name="connsiteX28" fmla="*/ 457676 w 6896100"/>
                <a:gd name="connsiteY28" fmla="*/ 349091 h 2819400"/>
                <a:gd name="connsiteX29" fmla="*/ 466249 w 6896100"/>
                <a:gd name="connsiteY29" fmla="*/ 349091 h 2819400"/>
                <a:gd name="connsiteX30" fmla="*/ 466249 w 6896100"/>
                <a:gd name="connsiteY30" fmla="*/ 362426 h 2819400"/>
                <a:gd name="connsiteX31" fmla="*/ 533876 w 6896100"/>
                <a:gd name="connsiteY31" fmla="*/ 362426 h 2819400"/>
                <a:gd name="connsiteX32" fmla="*/ 533876 w 6896100"/>
                <a:gd name="connsiteY32" fmla="*/ 420529 h 2819400"/>
                <a:gd name="connsiteX33" fmla="*/ 576739 w 6896100"/>
                <a:gd name="connsiteY33" fmla="*/ 420529 h 2819400"/>
                <a:gd name="connsiteX34" fmla="*/ 576739 w 6896100"/>
                <a:gd name="connsiteY34" fmla="*/ 447199 h 2819400"/>
                <a:gd name="connsiteX35" fmla="*/ 622459 w 6896100"/>
                <a:gd name="connsiteY35" fmla="*/ 447199 h 2819400"/>
                <a:gd name="connsiteX36" fmla="*/ 622459 w 6896100"/>
                <a:gd name="connsiteY36" fmla="*/ 466249 h 2819400"/>
                <a:gd name="connsiteX37" fmla="*/ 636746 w 6896100"/>
                <a:gd name="connsiteY37" fmla="*/ 466249 h 2819400"/>
                <a:gd name="connsiteX38" fmla="*/ 636746 w 6896100"/>
                <a:gd name="connsiteY38" fmla="*/ 493871 h 2819400"/>
                <a:gd name="connsiteX39" fmla="*/ 645319 w 6896100"/>
                <a:gd name="connsiteY39" fmla="*/ 493871 h 2819400"/>
                <a:gd name="connsiteX40" fmla="*/ 645319 w 6896100"/>
                <a:gd name="connsiteY40" fmla="*/ 523399 h 2819400"/>
                <a:gd name="connsiteX41" fmla="*/ 670084 w 6896100"/>
                <a:gd name="connsiteY41" fmla="*/ 523399 h 2819400"/>
                <a:gd name="connsiteX42" fmla="*/ 670084 w 6896100"/>
                <a:gd name="connsiteY42" fmla="*/ 540544 h 2819400"/>
                <a:gd name="connsiteX43" fmla="*/ 701516 w 6896100"/>
                <a:gd name="connsiteY43" fmla="*/ 540544 h 2819400"/>
                <a:gd name="connsiteX44" fmla="*/ 701516 w 6896100"/>
                <a:gd name="connsiteY44" fmla="*/ 574834 h 2819400"/>
                <a:gd name="connsiteX45" fmla="*/ 711041 w 6896100"/>
                <a:gd name="connsiteY45" fmla="*/ 574834 h 2819400"/>
                <a:gd name="connsiteX46" fmla="*/ 711041 w 6896100"/>
                <a:gd name="connsiteY46" fmla="*/ 591979 h 2819400"/>
                <a:gd name="connsiteX47" fmla="*/ 725329 w 6896100"/>
                <a:gd name="connsiteY47" fmla="*/ 591979 h 2819400"/>
                <a:gd name="connsiteX48" fmla="*/ 725329 w 6896100"/>
                <a:gd name="connsiteY48" fmla="*/ 614839 h 2819400"/>
                <a:gd name="connsiteX49" fmla="*/ 779621 w 6896100"/>
                <a:gd name="connsiteY49" fmla="*/ 614839 h 2819400"/>
                <a:gd name="connsiteX50" fmla="*/ 779621 w 6896100"/>
                <a:gd name="connsiteY50" fmla="*/ 649129 h 2819400"/>
                <a:gd name="connsiteX51" fmla="*/ 792956 w 6896100"/>
                <a:gd name="connsiteY51" fmla="*/ 649129 h 2819400"/>
                <a:gd name="connsiteX52" fmla="*/ 792956 w 6896100"/>
                <a:gd name="connsiteY52" fmla="*/ 671036 h 2819400"/>
                <a:gd name="connsiteX53" fmla="*/ 824389 w 6896100"/>
                <a:gd name="connsiteY53" fmla="*/ 671036 h 2819400"/>
                <a:gd name="connsiteX54" fmla="*/ 824389 w 6896100"/>
                <a:gd name="connsiteY54" fmla="*/ 700564 h 2819400"/>
                <a:gd name="connsiteX55" fmla="*/ 871061 w 6896100"/>
                <a:gd name="connsiteY55" fmla="*/ 700564 h 2819400"/>
                <a:gd name="connsiteX56" fmla="*/ 871061 w 6896100"/>
                <a:gd name="connsiteY56" fmla="*/ 786289 h 2819400"/>
                <a:gd name="connsiteX57" fmla="*/ 884396 w 6896100"/>
                <a:gd name="connsiteY57" fmla="*/ 786289 h 2819400"/>
                <a:gd name="connsiteX58" fmla="*/ 884396 w 6896100"/>
                <a:gd name="connsiteY58" fmla="*/ 803434 h 2819400"/>
                <a:gd name="connsiteX59" fmla="*/ 905351 w 6896100"/>
                <a:gd name="connsiteY59" fmla="*/ 803434 h 2819400"/>
                <a:gd name="connsiteX60" fmla="*/ 905351 w 6896100"/>
                <a:gd name="connsiteY60" fmla="*/ 828199 h 2819400"/>
                <a:gd name="connsiteX61" fmla="*/ 914876 w 6896100"/>
                <a:gd name="connsiteY61" fmla="*/ 828199 h 2819400"/>
                <a:gd name="connsiteX62" fmla="*/ 914876 w 6896100"/>
                <a:gd name="connsiteY62" fmla="*/ 850106 h 2819400"/>
                <a:gd name="connsiteX63" fmla="*/ 935831 w 6896100"/>
                <a:gd name="connsiteY63" fmla="*/ 850106 h 2819400"/>
                <a:gd name="connsiteX64" fmla="*/ 935831 w 6896100"/>
                <a:gd name="connsiteY64" fmla="*/ 880586 h 2819400"/>
                <a:gd name="connsiteX65" fmla="*/ 951071 w 6896100"/>
                <a:gd name="connsiteY65" fmla="*/ 880586 h 2819400"/>
                <a:gd name="connsiteX66" fmla="*/ 951071 w 6896100"/>
                <a:gd name="connsiteY66" fmla="*/ 896779 h 2819400"/>
                <a:gd name="connsiteX67" fmla="*/ 992981 w 6896100"/>
                <a:gd name="connsiteY67" fmla="*/ 896779 h 2819400"/>
                <a:gd name="connsiteX68" fmla="*/ 992981 w 6896100"/>
                <a:gd name="connsiteY68" fmla="*/ 929164 h 2819400"/>
                <a:gd name="connsiteX69" fmla="*/ 1002506 w 6896100"/>
                <a:gd name="connsiteY69" fmla="*/ 929164 h 2819400"/>
                <a:gd name="connsiteX70" fmla="*/ 1002506 w 6896100"/>
                <a:gd name="connsiteY70" fmla="*/ 1002506 h 2819400"/>
                <a:gd name="connsiteX71" fmla="*/ 1037749 w 6896100"/>
                <a:gd name="connsiteY71" fmla="*/ 1002506 h 2819400"/>
                <a:gd name="connsiteX72" fmla="*/ 1037749 w 6896100"/>
                <a:gd name="connsiteY72" fmla="*/ 1027271 h 2819400"/>
                <a:gd name="connsiteX73" fmla="*/ 1078706 w 6896100"/>
                <a:gd name="connsiteY73" fmla="*/ 1027271 h 2819400"/>
                <a:gd name="connsiteX74" fmla="*/ 1078706 w 6896100"/>
                <a:gd name="connsiteY74" fmla="*/ 1055846 h 2819400"/>
                <a:gd name="connsiteX75" fmla="*/ 1181576 w 6896100"/>
                <a:gd name="connsiteY75" fmla="*/ 1055846 h 2819400"/>
                <a:gd name="connsiteX76" fmla="*/ 1181576 w 6896100"/>
                <a:gd name="connsiteY76" fmla="*/ 1104424 h 2819400"/>
                <a:gd name="connsiteX77" fmla="*/ 1221581 w 6896100"/>
                <a:gd name="connsiteY77" fmla="*/ 1104424 h 2819400"/>
                <a:gd name="connsiteX78" fmla="*/ 1221581 w 6896100"/>
                <a:gd name="connsiteY78" fmla="*/ 1158716 h 2819400"/>
                <a:gd name="connsiteX79" fmla="*/ 1241584 w 6896100"/>
                <a:gd name="connsiteY79" fmla="*/ 1158716 h 2819400"/>
                <a:gd name="connsiteX80" fmla="*/ 1241584 w 6896100"/>
                <a:gd name="connsiteY80" fmla="*/ 1213961 h 2819400"/>
                <a:gd name="connsiteX81" fmla="*/ 1251109 w 6896100"/>
                <a:gd name="connsiteY81" fmla="*/ 1213961 h 2819400"/>
                <a:gd name="connsiteX82" fmla="*/ 1251109 w 6896100"/>
                <a:gd name="connsiteY82" fmla="*/ 1239679 h 2819400"/>
                <a:gd name="connsiteX83" fmla="*/ 1262539 w 6896100"/>
                <a:gd name="connsiteY83" fmla="*/ 1239679 h 2819400"/>
                <a:gd name="connsiteX84" fmla="*/ 1262539 w 6896100"/>
                <a:gd name="connsiteY84" fmla="*/ 1266349 h 2819400"/>
                <a:gd name="connsiteX85" fmla="*/ 1296829 w 6896100"/>
                <a:gd name="connsiteY85" fmla="*/ 1266349 h 2819400"/>
                <a:gd name="connsiteX86" fmla="*/ 1296829 w 6896100"/>
                <a:gd name="connsiteY86" fmla="*/ 1282541 h 2819400"/>
                <a:gd name="connsiteX87" fmla="*/ 1315879 w 6896100"/>
                <a:gd name="connsiteY87" fmla="*/ 1282541 h 2819400"/>
                <a:gd name="connsiteX88" fmla="*/ 1315879 w 6896100"/>
                <a:gd name="connsiteY88" fmla="*/ 1310164 h 2819400"/>
                <a:gd name="connsiteX89" fmla="*/ 1340644 w 6896100"/>
                <a:gd name="connsiteY89" fmla="*/ 1310164 h 2819400"/>
                <a:gd name="connsiteX90" fmla="*/ 1340644 w 6896100"/>
                <a:gd name="connsiteY90" fmla="*/ 1337786 h 2819400"/>
                <a:gd name="connsiteX91" fmla="*/ 1383506 w 6896100"/>
                <a:gd name="connsiteY91" fmla="*/ 1337786 h 2819400"/>
                <a:gd name="connsiteX92" fmla="*/ 1383506 w 6896100"/>
                <a:gd name="connsiteY92" fmla="*/ 1360646 h 2819400"/>
                <a:gd name="connsiteX93" fmla="*/ 1408271 w 6896100"/>
                <a:gd name="connsiteY93" fmla="*/ 1360646 h 2819400"/>
                <a:gd name="connsiteX94" fmla="*/ 1408271 w 6896100"/>
                <a:gd name="connsiteY94" fmla="*/ 1418749 h 2819400"/>
                <a:gd name="connsiteX95" fmla="*/ 1416844 w 6896100"/>
                <a:gd name="connsiteY95" fmla="*/ 1418749 h 2819400"/>
                <a:gd name="connsiteX96" fmla="*/ 1416844 w 6896100"/>
                <a:gd name="connsiteY96" fmla="*/ 1464469 h 2819400"/>
                <a:gd name="connsiteX97" fmla="*/ 1431131 w 6896100"/>
                <a:gd name="connsiteY97" fmla="*/ 1464469 h 2819400"/>
                <a:gd name="connsiteX98" fmla="*/ 1431131 w 6896100"/>
                <a:gd name="connsiteY98" fmla="*/ 1499711 h 2819400"/>
                <a:gd name="connsiteX99" fmla="*/ 1439704 w 6896100"/>
                <a:gd name="connsiteY99" fmla="*/ 1499711 h 2819400"/>
                <a:gd name="connsiteX100" fmla="*/ 1439704 w 6896100"/>
                <a:gd name="connsiteY100" fmla="*/ 1544479 h 2819400"/>
                <a:gd name="connsiteX101" fmla="*/ 1464469 w 6896100"/>
                <a:gd name="connsiteY101" fmla="*/ 1544479 h 2819400"/>
                <a:gd name="connsiteX102" fmla="*/ 1464469 w 6896100"/>
                <a:gd name="connsiteY102" fmla="*/ 1566386 h 2819400"/>
                <a:gd name="connsiteX103" fmla="*/ 1473994 w 6896100"/>
                <a:gd name="connsiteY103" fmla="*/ 1566386 h 2819400"/>
                <a:gd name="connsiteX104" fmla="*/ 1473994 w 6896100"/>
                <a:gd name="connsiteY104" fmla="*/ 1598771 h 2819400"/>
                <a:gd name="connsiteX105" fmla="*/ 1506379 w 6896100"/>
                <a:gd name="connsiteY105" fmla="*/ 1598771 h 2819400"/>
                <a:gd name="connsiteX106" fmla="*/ 1506379 w 6896100"/>
                <a:gd name="connsiteY106" fmla="*/ 1618774 h 2819400"/>
                <a:gd name="connsiteX107" fmla="*/ 1521619 w 6896100"/>
                <a:gd name="connsiteY107" fmla="*/ 1618774 h 2819400"/>
                <a:gd name="connsiteX108" fmla="*/ 1521619 w 6896100"/>
                <a:gd name="connsiteY108" fmla="*/ 1673066 h 2819400"/>
                <a:gd name="connsiteX109" fmla="*/ 1540669 w 6896100"/>
                <a:gd name="connsiteY109" fmla="*/ 1673066 h 2819400"/>
                <a:gd name="connsiteX110" fmla="*/ 1540669 w 6896100"/>
                <a:gd name="connsiteY110" fmla="*/ 1704499 h 2819400"/>
                <a:gd name="connsiteX111" fmla="*/ 1598771 w 6896100"/>
                <a:gd name="connsiteY111" fmla="*/ 1704499 h 2819400"/>
                <a:gd name="connsiteX112" fmla="*/ 1598771 w 6896100"/>
                <a:gd name="connsiteY112" fmla="*/ 1725454 h 2819400"/>
                <a:gd name="connsiteX113" fmla="*/ 1607344 w 6896100"/>
                <a:gd name="connsiteY113" fmla="*/ 1725454 h 2819400"/>
                <a:gd name="connsiteX114" fmla="*/ 1607344 w 6896100"/>
                <a:gd name="connsiteY114" fmla="*/ 1752124 h 2819400"/>
                <a:gd name="connsiteX115" fmla="*/ 1665446 w 6896100"/>
                <a:gd name="connsiteY115" fmla="*/ 1752124 h 2819400"/>
                <a:gd name="connsiteX116" fmla="*/ 1665446 w 6896100"/>
                <a:gd name="connsiteY116" fmla="*/ 1773079 h 2819400"/>
                <a:gd name="connsiteX117" fmla="*/ 1686401 w 6896100"/>
                <a:gd name="connsiteY117" fmla="*/ 1773079 h 2819400"/>
                <a:gd name="connsiteX118" fmla="*/ 1686401 w 6896100"/>
                <a:gd name="connsiteY118" fmla="*/ 1797844 h 2819400"/>
                <a:gd name="connsiteX119" fmla="*/ 1742599 w 6896100"/>
                <a:gd name="connsiteY119" fmla="*/ 1797844 h 2819400"/>
                <a:gd name="connsiteX120" fmla="*/ 1742599 w 6896100"/>
                <a:gd name="connsiteY120" fmla="*/ 1829276 h 2819400"/>
                <a:gd name="connsiteX121" fmla="*/ 1755934 w 6896100"/>
                <a:gd name="connsiteY121" fmla="*/ 1829276 h 2819400"/>
                <a:gd name="connsiteX122" fmla="*/ 1755934 w 6896100"/>
                <a:gd name="connsiteY122" fmla="*/ 1852136 h 2819400"/>
                <a:gd name="connsiteX123" fmla="*/ 1799749 w 6896100"/>
                <a:gd name="connsiteY123" fmla="*/ 1852136 h 2819400"/>
                <a:gd name="connsiteX124" fmla="*/ 1799749 w 6896100"/>
                <a:gd name="connsiteY124" fmla="*/ 1896904 h 2819400"/>
                <a:gd name="connsiteX125" fmla="*/ 1814036 w 6896100"/>
                <a:gd name="connsiteY125" fmla="*/ 1896904 h 2819400"/>
                <a:gd name="connsiteX126" fmla="*/ 1814036 w 6896100"/>
                <a:gd name="connsiteY126" fmla="*/ 1930241 h 2819400"/>
                <a:gd name="connsiteX127" fmla="*/ 1824514 w 6896100"/>
                <a:gd name="connsiteY127" fmla="*/ 1930241 h 2819400"/>
                <a:gd name="connsiteX128" fmla="*/ 1824514 w 6896100"/>
                <a:gd name="connsiteY128" fmla="*/ 1958816 h 2819400"/>
                <a:gd name="connsiteX129" fmla="*/ 1834039 w 6896100"/>
                <a:gd name="connsiteY129" fmla="*/ 1958816 h 2819400"/>
                <a:gd name="connsiteX130" fmla="*/ 1834039 w 6896100"/>
                <a:gd name="connsiteY130" fmla="*/ 1987391 h 2819400"/>
                <a:gd name="connsiteX131" fmla="*/ 1854994 w 6896100"/>
                <a:gd name="connsiteY131" fmla="*/ 1987391 h 2819400"/>
                <a:gd name="connsiteX132" fmla="*/ 1854994 w 6896100"/>
                <a:gd name="connsiteY132" fmla="*/ 2005489 h 2819400"/>
                <a:gd name="connsiteX133" fmla="*/ 1891189 w 6896100"/>
                <a:gd name="connsiteY133" fmla="*/ 2005489 h 2819400"/>
                <a:gd name="connsiteX134" fmla="*/ 1891189 w 6896100"/>
                <a:gd name="connsiteY134" fmla="*/ 2058829 h 2819400"/>
                <a:gd name="connsiteX135" fmla="*/ 1898809 w 6896100"/>
                <a:gd name="connsiteY135" fmla="*/ 2058829 h 2819400"/>
                <a:gd name="connsiteX136" fmla="*/ 1898809 w 6896100"/>
                <a:gd name="connsiteY136" fmla="*/ 2085499 h 2819400"/>
                <a:gd name="connsiteX137" fmla="*/ 1989296 w 6896100"/>
                <a:gd name="connsiteY137" fmla="*/ 2085499 h 2819400"/>
                <a:gd name="connsiteX138" fmla="*/ 1989296 w 6896100"/>
                <a:gd name="connsiteY138" fmla="*/ 2115026 h 2819400"/>
                <a:gd name="connsiteX139" fmla="*/ 2002631 w 6896100"/>
                <a:gd name="connsiteY139" fmla="*/ 2115026 h 2819400"/>
                <a:gd name="connsiteX140" fmla="*/ 2002631 w 6896100"/>
                <a:gd name="connsiteY140" fmla="*/ 2141696 h 2819400"/>
                <a:gd name="connsiteX141" fmla="*/ 2012156 w 6896100"/>
                <a:gd name="connsiteY141" fmla="*/ 2141696 h 2819400"/>
                <a:gd name="connsiteX142" fmla="*/ 2012156 w 6896100"/>
                <a:gd name="connsiteY142" fmla="*/ 2165509 h 2819400"/>
                <a:gd name="connsiteX143" fmla="*/ 2034064 w 6896100"/>
                <a:gd name="connsiteY143" fmla="*/ 2165509 h 2819400"/>
                <a:gd name="connsiteX144" fmla="*/ 2034064 w 6896100"/>
                <a:gd name="connsiteY144" fmla="*/ 2191226 h 2819400"/>
                <a:gd name="connsiteX145" fmla="*/ 2058829 w 6896100"/>
                <a:gd name="connsiteY145" fmla="*/ 2191226 h 2819400"/>
                <a:gd name="connsiteX146" fmla="*/ 2058829 w 6896100"/>
                <a:gd name="connsiteY146" fmla="*/ 2218849 h 2819400"/>
                <a:gd name="connsiteX147" fmla="*/ 2081689 w 6896100"/>
                <a:gd name="connsiteY147" fmla="*/ 2218849 h 2819400"/>
                <a:gd name="connsiteX148" fmla="*/ 2081689 w 6896100"/>
                <a:gd name="connsiteY148" fmla="*/ 2247424 h 2819400"/>
                <a:gd name="connsiteX149" fmla="*/ 2103596 w 6896100"/>
                <a:gd name="connsiteY149" fmla="*/ 2247424 h 2819400"/>
                <a:gd name="connsiteX150" fmla="*/ 2103596 w 6896100"/>
                <a:gd name="connsiteY150" fmla="*/ 2268379 h 2819400"/>
                <a:gd name="connsiteX151" fmla="*/ 2138839 w 6896100"/>
                <a:gd name="connsiteY151" fmla="*/ 2268379 h 2819400"/>
                <a:gd name="connsiteX152" fmla="*/ 2138839 w 6896100"/>
                <a:gd name="connsiteY152" fmla="*/ 2295049 h 2819400"/>
                <a:gd name="connsiteX153" fmla="*/ 2180749 w 6896100"/>
                <a:gd name="connsiteY153" fmla="*/ 2295049 h 2819400"/>
                <a:gd name="connsiteX154" fmla="*/ 2180749 w 6896100"/>
                <a:gd name="connsiteY154" fmla="*/ 2317909 h 2819400"/>
                <a:gd name="connsiteX155" fmla="*/ 2193131 w 6896100"/>
                <a:gd name="connsiteY155" fmla="*/ 2317909 h 2819400"/>
                <a:gd name="connsiteX156" fmla="*/ 2193131 w 6896100"/>
                <a:gd name="connsiteY156" fmla="*/ 2352199 h 2819400"/>
                <a:gd name="connsiteX157" fmla="*/ 2279809 w 6896100"/>
                <a:gd name="connsiteY157" fmla="*/ 2352199 h 2819400"/>
                <a:gd name="connsiteX158" fmla="*/ 2279809 w 6896100"/>
                <a:gd name="connsiteY158" fmla="*/ 2391251 h 2819400"/>
                <a:gd name="connsiteX159" fmla="*/ 2373154 w 6896100"/>
                <a:gd name="connsiteY159" fmla="*/ 2391251 h 2819400"/>
                <a:gd name="connsiteX160" fmla="*/ 2373154 w 6896100"/>
                <a:gd name="connsiteY160" fmla="*/ 2426494 h 2819400"/>
                <a:gd name="connsiteX161" fmla="*/ 2392204 w 6896100"/>
                <a:gd name="connsiteY161" fmla="*/ 2426494 h 2819400"/>
                <a:gd name="connsiteX162" fmla="*/ 2392204 w 6896100"/>
                <a:gd name="connsiteY162" fmla="*/ 2457926 h 2819400"/>
                <a:gd name="connsiteX163" fmla="*/ 2416016 w 6896100"/>
                <a:gd name="connsiteY163" fmla="*/ 2457926 h 2819400"/>
                <a:gd name="connsiteX164" fmla="*/ 2416016 w 6896100"/>
                <a:gd name="connsiteY164" fmla="*/ 2482691 h 2819400"/>
                <a:gd name="connsiteX165" fmla="*/ 2462689 w 6896100"/>
                <a:gd name="connsiteY165" fmla="*/ 2482691 h 2819400"/>
                <a:gd name="connsiteX166" fmla="*/ 2462689 w 6896100"/>
                <a:gd name="connsiteY166" fmla="*/ 2501741 h 2819400"/>
                <a:gd name="connsiteX167" fmla="*/ 2560796 w 6896100"/>
                <a:gd name="connsiteY167" fmla="*/ 2501741 h 2819400"/>
                <a:gd name="connsiteX168" fmla="*/ 2560796 w 6896100"/>
                <a:gd name="connsiteY168" fmla="*/ 2520791 h 2819400"/>
                <a:gd name="connsiteX169" fmla="*/ 2574131 w 6896100"/>
                <a:gd name="connsiteY169" fmla="*/ 2520791 h 2819400"/>
                <a:gd name="connsiteX170" fmla="*/ 2574131 w 6896100"/>
                <a:gd name="connsiteY170" fmla="*/ 2534126 h 2819400"/>
                <a:gd name="connsiteX171" fmla="*/ 2583656 w 6896100"/>
                <a:gd name="connsiteY171" fmla="*/ 2534126 h 2819400"/>
                <a:gd name="connsiteX172" fmla="*/ 2583656 w 6896100"/>
                <a:gd name="connsiteY172" fmla="*/ 2584609 h 2819400"/>
                <a:gd name="connsiteX173" fmla="*/ 2777966 w 6896100"/>
                <a:gd name="connsiteY173" fmla="*/ 2584609 h 2819400"/>
                <a:gd name="connsiteX174" fmla="*/ 2777966 w 6896100"/>
                <a:gd name="connsiteY174" fmla="*/ 2604611 h 2819400"/>
                <a:gd name="connsiteX175" fmla="*/ 3222784 w 6896100"/>
                <a:gd name="connsiteY175" fmla="*/ 2604611 h 2819400"/>
                <a:gd name="connsiteX176" fmla="*/ 3222784 w 6896100"/>
                <a:gd name="connsiteY176" fmla="*/ 2632234 h 2819400"/>
                <a:gd name="connsiteX177" fmla="*/ 3267551 w 6896100"/>
                <a:gd name="connsiteY177" fmla="*/ 2632234 h 2819400"/>
                <a:gd name="connsiteX178" fmla="*/ 3267551 w 6896100"/>
                <a:gd name="connsiteY178" fmla="*/ 2660809 h 2819400"/>
                <a:gd name="connsiteX179" fmla="*/ 3310414 w 6896100"/>
                <a:gd name="connsiteY179" fmla="*/ 2660809 h 2819400"/>
                <a:gd name="connsiteX180" fmla="*/ 3310414 w 6896100"/>
                <a:gd name="connsiteY180" fmla="*/ 2688431 h 2819400"/>
                <a:gd name="connsiteX181" fmla="*/ 3368516 w 6896100"/>
                <a:gd name="connsiteY181" fmla="*/ 2688431 h 2819400"/>
                <a:gd name="connsiteX182" fmla="*/ 3368516 w 6896100"/>
                <a:gd name="connsiteY182" fmla="*/ 2708434 h 2819400"/>
                <a:gd name="connsiteX183" fmla="*/ 3525679 w 6896100"/>
                <a:gd name="connsiteY183" fmla="*/ 2708434 h 2819400"/>
                <a:gd name="connsiteX184" fmla="*/ 3525679 w 6896100"/>
                <a:gd name="connsiteY184" fmla="*/ 2737961 h 2819400"/>
                <a:gd name="connsiteX185" fmla="*/ 3983831 w 6896100"/>
                <a:gd name="connsiteY185" fmla="*/ 2737961 h 2819400"/>
                <a:gd name="connsiteX186" fmla="*/ 3983831 w 6896100"/>
                <a:gd name="connsiteY186" fmla="*/ 2763679 h 2819400"/>
                <a:gd name="connsiteX187" fmla="*/ 4288631 w 6896100"/>
                <a:gd name="connsiteY187" fmla="*/ 2763679 h 2819400"/>
                <a:gd name="connsiteX188" fmla="*/ 4288631 w 6896100"/>
                <a:gd name="connsiteY188" fmla="*/ 2795111 h 2819400"/>
                <a:gd name="connsiteX189" fmla="*/ 5236369 w 6896100"/>
                <a:gd name="connsiteY189" fmla="*/ 2795111 h 2819400"/>
                <a:gd name="connsiteX190" fmla="*/ 5236369 w 6896100"/>
                <a:gd name="connsiteY190" fmla="*/ 2820829 h 2819400"/>
                <a:gd name="connsiteX191" fmla="*/ 6897529 w 6896100"/>
                <a:gd name="connsiteY191" fmla="*/ 2820829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6896100" h="2819400">
                  <a:moveTo>
                    <a:pt x="7144" y="7144"/>
                  </a:moveTo>
                  <a:lnTo>
                    <a:pt x="57626" y="7144"/>
                  </a:lnTo>
                  <a:lnTo>
                    <a:pt x="57626" y="30004"/>
                  </a:lnTo>
                  <a:lnTo>
                    <a:pt x="106204" y="30004"/>
                  </a:lnTo>
                  <a:lnTo>
                    <a:pt x="106204" y="49054"/>
                  </a:lnTo>
                  <a:lnTo>
                    <a:pt x="121444" y="49054"/>
                  </a:lnTo>
                  <a:lnTo>
                    <a:pt x="121444" y="64294"/>
                  </a:lnTo>
                  <a:lnTo>
                    <a:pt x="162401" y="64294"/>
                  </a:lnTo>
                  <a:lnTo>
                    <a:pt x="162401" y="91916"/>
                  </a:lnTo>
                  <a:lnTo>
                    <a:pt x="207169" y="91916"/>
                  </a:lnTo>
                  <a:lnTo>
                    <a:pt x="207169" y="110014"/>
                  </a:lnTo>
                  <a:lnTo>
                    <a:pt x="246221" y="110014"/>
                  </a:lnTo>
                  <a:lnTo>
                    <a:pt x="246221" y="139541"/>
                  </a:lnTo>
                  <a:lnTo>
                    <a:pt x="269081" y="139541"/>
                  </a:lnTo>
                  <a:lnTo>
                    <a:pt x="269081" y="167164"/>
                  </a:lnTo>
                  <a:lnTo>
                    <a:pt x="276701" y="167164"/>
                  </a:lnTo>
                  <a:lnTo>
                    <a:pt x="276701" y="191929"/>
                  </a:lnTo>
                  <a:lnTo>
                    <a:pt x="309086" y="191929"/>
                  </a:lnTo>
                  <a:lnTo>
                    <a:pt x="309086" y="213836"/>
                  </a:lnTo>
                  <a:lnTo>
                    <a:pt x="380524" y="213836"/>
                  </a:lnTo>
                  <a:lnTo>
                    <a:pt x="380524" y="246221"/>
                  </a:lnTo>
                  <a:lnTo>
                    <a:pt x="397669" y="246221"/>
                  </a:lnTo>
                  <a:lnTo>
                    <a:pt x="397669" y="270986"/>
                  </a:lnTo>
                  <a:lnTo>
                    <a:pt x="422434" y="270986"/>
                  </a:lnTo>
                  <a:lnTo>
                    <a:pt x="422434" y="287179"/>
                  </a:lnTo>
                  <a:lnTo>
                    <a:pt x="443389" y="287179"/>
                  </a:lnTo>
                  <a:lnTo>
                    <a:pt x="443389" y="324326"/>
                  </a:lnTo>
                  <a:lnTo>
                    <a:pt x="457676" y="324326"/>
                  </a:lnTo>
                  <a:lnTo>
                    <a:pt x="457676" y="349091"/>
                  </a:lnTo>
                  <a:lnTo>
                    <a:pt x="466249" y="349091"/>
                  </a:lnTo>
                  <a:lnTo>
                    <a:pt x="466249" y="362426"/>
                  </a:lnTo>
                  <a:lnTo>
                    <a:pt x="533876" y="362426"/>
                  </a:lnTo>
                  <a:lnTo>
                    <a:pt x="533876" y="420529"/>
                  </a:lnTo>
                  <a:lnTo>
                    <a:pt x="576739" y="420529"/>
                  </a:lnTo>
                  <a:lnTo>
                    <a:pt x="576739" y="447199"/>
                  </a:lnTo>
                  <a:lnTo>
                    <a:pt x="622459" y="447199"/>
                  </a:lnTo>
                  <a:lnTo>
                    <a:pt x="622459" y="466249"/>
                  </a:lnTo>
                  <a:lnTo>
                    <a:pt x="636746" y="466249"/>
                  </a:lnTo>
                  <a:lnTo>
                    <a:pt x="636746" y="493871"/>
                  </a:lnTo>
                  <a:lnTo>
                    <a:pt x="645319" y="493871"/>
                  </a:lnTo>
                  <a:lnTo>
                    <a:pt x="645319" y="523399"/>
                  </a:lnTo>
                  <a:lnTo>
                    <a:pt x="670084" y="523399"/>
                  </a:lnTo>
                  <a:lnTo>
                    <a:pt x="670084" y="540544"/>
                  </a:lnTo>
                  <a:lnTo>
                    <a:pt x="701516" y="540544"/>
                  </a:lnTo>
                  <a:lnTo>
                    <a:pt x="701516" y="574834"/>
                  </a:lnTo>
                  <a:lnTo>
                    <a:pt x="711041" y="574834"/>
                  </a:lnTo>
                  <a:lnTo>
                    <a:pt x="711041" y="591979"/>
                  </a:lnTo>
                  <a:lnTo>
                    <a:pt x="725329" y="591979"/>
                  </a:lnTo>
                  <a:lnTo>
                    <a:pt x="725329" y="614839"/>
                  </a:lnTo>
                  <a:lnTo>
                    <a:pt x="779621" y="614839"/>
                  </a:lnTo>
                  <a:lnTo>
                    <a:pt x="779621" y="649129"/>
                  </a:lnTo>
                  <a:lnTo>
                    <a:pt x="792956" y="649129"/>
                  </a:lnTo>
                  <a:lnTo>
                    <a:pt x="792956" y="671036"/>
                  </a:lnTo>
                  <a:lnTo>
                    <a:pt x="824389" y="671036"/>
                  </a:lnTo>
                  <a:lnTo>
                    <a:pt x="824389" y="700564"/>
                  </a:lnTo>
                  <a:lnTo>
                    <a:pt x="871061" y="700564"/>
                  </a:lnTo>
                  <a:lnTo>
                    <a:pt x="871061" y="786289"/>
                  </a:lnTo>
                  <a:lnTo>
                    <a:pt x="884396" y="786289"/>
                  </a:lnTo>
                  <a:lnTo>
                    <a:pt x="884396" y="803434"/>
                  </a:lnTo>
                  <a:lnTo>
                    <a:pt x="905351" y="803434"/>
                  </a:lnTo>
                  <a:lnTo>
                    <a:pt x="905351" y="828199"/>
                  </a:lnTo>
                  <a:lnTo>
                    <a:pt x="914876" y="828199"/>
                  </a:lnTo>
                  <a:lnTo>
                    <a:pt x="914876" y="850106"/>
                  </a:lnTo>
                  <a:lnTo>
                    <a:pt x="935831" y="850106"/>
                  </a:lnTo>
                  <a:lnTo>
                    <a:pt x="935831" y="880586"/>
                  </a:lnTo>
                  <a:lnTo>
                    <a:pt x="951071" y="880586"/>
                  </a:lnTo>
                  <a:lnTo>
                    <a:pt x="951071" y="896779"/>
                  </a:lnTo>
                  <a:lnTo>
                    <a:pt x="992981" y="896779"/>
                  </a:lnTo>
                  <a:lnTo>
                    <a:pt x="992981" y="929164"/>
                  </a:lnTo>
                  <a:lnTo>
                    <a:pt x="1002506" y="929164"/>
                  </a:lnTo>
                  <a:lnTo>
                    <a:pt x="1002506" y="1002506"/>
                  </a:lnTo>
                  <a:lnTo>
                    <a:pt x="1037749" y="1002506"/>
                  </a:lnTo>
                  <a:lnTo>
                    <a:pt x="1037749" y="1027271"/>
                  </a:lnTo>
                  <a:lnTo>
                    <a:pt x="1078706" y="1027271"/>
                  </a:lnTo>
                  <a:lnTo>
                    <a:pt x="1078706" y="1055846"/>
                  </a:lnTo>
                  <a:lnTo>
                    <a:pt x="1181576" y="1055846"/>
                  </a:lnTo>
                  <a:lnTo>
                    <a:pt x="1181576" y="1104424"/>
                  </a:lnTo>
                  <a:lnTo>
                    <a:pt x="1221581" y="1104424"/>
                  </a:lnTo>
                  <a:lnTo>
                    <a:pt x="1221581" y="1158716"/>
                  </a:lnTo>
                  <a:lnTo>
                    <a:pt x="1241584" y="1158716"/>
                  </a:lnTo>
                  <a:lnTo>
                    <a:pt x="1241584" y="1213961"/>
                  </a:lnTo>
                  <a:lnTo>
                    <a:pt x="1251109" y="1213961"/>
                  </a:lnTo>
                  <a:lnTo>
                    <a:pt x="1251109" y="1239679"/>
                  </a:lnTo>
                  <a:lnTo>
                    <a:pt x="1262539" y="1239679"/>
                  </a:lnTo>
                  <a:lnTo>
                    <a:pt x="1262539" y="1266349"/>
                  </a:lnTo>
                  <a:lnTo>
                    <a:pt x="1296829" y="1266349"/>
                  </a:lnTo>
                  <a:lnTo>
                    <a:pt x="1296829" y="1282541"/>
                  </a:lnTo>
                  <a:lnTo>
                    <a:pt x="1315879" y="1282541"/>
                  </a:lnTo>
                  <a:lnTo>
                    <a:pt x="1315879" y="1310164"/>
                  </a:lnTo>
                  <a:lnTo>
                    <a:pt x="1340644" y="1310164"/>
                  </a:lnTo>
                  <a:lnTo>
                    <a:pt x="1340644" y="1337786"/>
                  </a:lnTo>
                  <a:lnTo>
                    <a:pt x="1383506" y="1337786"/>
                  </a:lnTo>
                  <a:lnTo>
                    <a:pt x="1383506" y="1360646"/>
                  </a:lnTo>
                  <a:lnTo>
                    <a:pt x="1408271" y="1360646"/>
                  </a:lnTo>
                  <a:lnTo>
                    <a:pt x="1408271" y="1418749"/>
                  </a:lnTo>
                  <a:lnTo>
                    <a:pt x="1416844" y="1418749"/>
                  </a:lnTo>
                  <a:lnTo>
                    <a:pt x="1416844" y="1464469"/>
                  </a:lnTo>
                  <a:lnTo>
                    <a:pt x="1431131" y="1464469"/>
                  </a:lnTo>
                  <a:lnTo>
                    <a:pt x="1431131" y="1499711"/>
                  </a:lnTo>
                  <a:lnTo>
                    <a:pt x="1439704" y="1499711"/>
                  </a:lnTo>
                  <a:lnTo>
                    <a:pt x="1439704" y="1544479"/>
                  </a:lnTo>
                  <a:lnTo>
                    <a:pt x="1464469" y="1544479"/>
                  </a:lnTo>
                  <a:lnTo>
                    <a:pt x="1464469" y="1566386"/>
                  </a:lnTo>
                  <a:lnTo>
                    <a:pt x="1473994" y="1566386"/>
                  </a:lnTo>
                  <a:lnTo>
                    <a:pt x="1473994" y="1598771"/>
                  </a:lnTo>
                  <a:lnTo>
                    <a:pt x="1506379" y="1598771"/>
                  </a:lnTo>
                  <a:lnTo>
                    <a:pt x="1506379" y="1618774"/>
                  </a:lnTo>
                  <a:lnTo>
                    <a:pt x="1521619" y="1618774"/>
                  </a:lnTo>
                  <a:lnTo>
                    <a:pt x="1521619" y="1673066"/>
                  </a:lnTo>
                  <a:lnTo>
                    <a:pt x="1540669" y="1673066"/>
                  </a:lnTo>
                  <a:lnTo>
                    <a:pt x="1540669" y="1704499"/>
                  </a:lnTo>
                  <a:lnTo>
                    <a:pt x="1598771" y="1704499"/>
                  </a:lnTo>
                  <a:lnTo>
                    <a:pt x="1598771" y="1725454"/>
                  </a:lnTo>
                  <a:lnTo>
                    <a:pt x="1607344" y="1725454"/>
                  </a:lnTo>
                  <a:lnTo>
                    <a:pt x="1607344" y="1752124"/>
                  </a:lnTo>
                  <a:lnTo>
                    <a:pt x="1665446" y="1752124"/>
                  </a:lnTo>
                  <a:lnTo>
                    <a:pt x="1665446" y="1773079"/>
                  </a:lnTo>
                  <a:lnTo>
                    <a:pt x="1686401" y="1773079"/>
                  </a:lnTo>
                  <a:lnTo>
                    <a:pt x="1686401" y="1797844"/>
                  </a:lnTo>
                  <a:lnTo>
                    <a:pt x="1742599" y="1797844"/>
                  </a:lnTo>
                  <a:lnTo>
                    <a:pt x="1742599" y="1829276"/>
                  </a:lnTo>
                  <a:lnTo>
                    <a:pt x="1755934" y="1829276"/>
                  </a:lnTo>
                  <a:lnTo>
                    <a:pt x="1755934" y="1852136"/>
                  </a:lnTo>
                  <a:lnTo>
                    <a:pt x="1799749" y="1852136"/>
                  </a:lnTo>
                  <a:lnTo>
                    <a:pt x="1799749" y="1896904"/>
                  </a:lnTo>
                  <a:lnTo>
                    <a:pt x="1814036" y="1896904"/>
                  </a:lnTo>
                  <a:lnTo>
                    <a:pt x="1814036" y="1930241"/>
                  </a:lnTo>
                  <a:lnTo>
                    <a:pt x="1824514" y="1930241"/>
                  </a:lnTo>
                  <a:lnTo>
                    <a:pt x="1824514" y="1958816"/>
                  </a:lnTo>
                  <a:lnTo>
                    <a:pt x="1834039" y="1958816"/>
                  </a:lnTo>
                  <a:lnTo>
                    <a:pt x="1834039" y="1987391"/>
                  </a:lnTo>
                  <a:lnTo>
                    <a:pt x="1854994" y="1987391"/>
                  </a:lnTo>
                  <a:lnTo>
                    <a:pt x="1854994" y="2005489"/>
                  </a:lnTo>
                  <a:lnTo>
                    <a:pt x="1891189" y="2005489"/>
                  </a:lnTo>
                  <a:lnTo>
                    <a:pt x="1891189" y="2058829"/>
                  </a:lnTo>
                  <a:lnTo>
                    <a:pt x="1898809" y="2058829"/>
                  </a:lnTo>
                  <a:lnTo>
                    <a:pt x="1898809" y="2085499"/>
                  </a:lnTo>
                  <a:lnTo>
                    <a:pt x="1989296" y="2085499"/>
                  </a:lnTo>
                  <a:lnTo>
                    <a:pt x="1989296" y="2115026"/>
                  </a:lnTo>
                  <a:lnTo>
                    <a:pt x="2002631" y="2115026"/>
                  </a:lnTo>
                  <a:lnTo>
                    <a:pt x="2002631" y="2141696"/>
                  </a:lnTo>
                  <a:lnTo>
                    <a:pt x="2012156" y="2141696"/>
                  </a:lnTo>
                  <a:lnTo>
                    <a:pt x="2012156" y="2165509"/>
                  </a:lnTo>
                  <a:lnTo>
                    <a:pt x="2034064" y="2165509"/>
                  </a:lnTo>
                  <a:lnTo>
                    <a:pt x="2034064" y="2191226"/>
                  </a:lnTo>
                  <a:lnTo>
                    <a:pt x="2058829" y="2191226"/>
                  </a:lnTo>
                  <a:lnTo>
                    <a:pt x="2058829" y="2218849"/>
                  </a:lnTo>
                  <a:lnTo>
                    <a:pt x="2081689" y="2218849"/>
                  </a:lnTo>
                  <a:lnTo>
                    <a:pt x="2081689" y="2247424"/>
                  </a:lnTo>
                  <a:lnTo>
                    <a:pt x="2103596" y="2247424"/>
                  </a:lnTo>
                  <a:lnTo>
                    <a:pt x="2103596" y="2268379"/>
                  </a:lnTo>
                  <a:lnTo>
                    <a:pt x="2138839" y="2268379"/>
                  </a:lnTo>
                  <a:lnTo>
                    <a:pt x="2138839" y="2295049"/>
                  </a:lnTo>
                  <a:lnTo>
                    <a:pt x="2180749" y="2295049"/>
                  </a:lnTo>
                  <a:lnTo>
                    <a:pt x="2180749" y="2317909"/>
                  </a:lnTo>
                  <a:lnTo>
                    <a:pt x="2193131" y="2317909"/>
                  </a:lnTo>
                  <a:lnTo>
                    <a:pt x="2193131" y="2352199"/>
                  </a:lnTo>
                  <a:lnTo>
                    <a:pt x="2279809" y="2352199"/>
                  </a:lnTo>
                  <a:lnTo>
                    <a:pt x="2279809" y="2391251"/>
                  </a:lnTo>
                  <a:lnTo>
                    <a:pt x="2373154" y="2391251"/>
                  </a:lnTo>
                  <a:lnTo>
                    <a:pt x="2373154" y="2426494"/>
                  </a:lnTo>
                  <a:lnTo>
                    <a:pt x="2392204" y="2426494"/>
                  </a:lnTo>
                  <a:lnTo>
                    <a:pt x="2392204" y="2457926"/>
                  </a:lnTo>
                  <a:lnTo>
                    <a:pt x="2416016" y="2457926"/>
                  </a:lnTo>
                  <a:lnTo>
                    <a:pt x="2416016" y="2482691"/>
                  </a:lnTo>
                  <a:lnTo>
                    <a:pt x="2462689" y="2482691"/>
                  </a:lnTo>
                  <a:lnTo>
                    <a:pt x="2462689" y="2501741"/>
                  </a:lnTo>
                  <a:lnTo>
                    <a:pt x="2560796" y="2501741"/>
                  </a:lnTo>
                  <a:lnTo>
                    <a:pt x="2560796" y="2520791"/>
                  </a:lnTo>
                  <a:lnTo>
                    <a:pt x="2574131" y="2520791"/>
                  </a:lnTo>
                  <a:lnTo>
                    <a:pt x="2574131" y="2534126"/>
                  </a:lnTo>
                  <a:lnTo>
                    <a:pt x="2583656" y="2534126"/>
                  </a:lnTo>
                  <a:lnTo>
                    <a:pt x="2583656" y="2584609"/>
                  </a:lnTo>
                  <a:lnTo>
                    <a:pt x="2777966" y="2584609"/>
                  </a:lnTo>
                  <a:lnTo>
                    <a:pt x="2777966" y="2604611"/>
                  </a:lnTo>
                  <a:lnTo>
                    <a:pt x="3222784" y="2604611"/>
                  </a:lnTo>
                  <a:lnTo>
                    <a:pt x="3222784" y="2632234"/>
                  </a:lnTo>
                  <a:lnTo>
                    <a:pt x="3267551" y="2632234"/>
                  </a:lnTo>
                  <a:lnTo>
                    <a:pt x="3267551" y="2660809"/>
                  </a:lnTo>
                  <a:lnTo>
                    <a:pt x="3310414" y="2660809"/>
                  </a:lnTo>
                  <a:lnTo>
                    <a:pt x="3310414" y="2688431"/>
                  </a:lnTo>
                  <a:lnTo>
                    <a:pt x="3368516" y="2688431"/>
                  </a:lnTo>
                  <a:lnTo>
                    <a:pt x="3368516" y="2708434"/>
                  </a:lnTo>
                  <a:lnTo>
                    <a:pt x="3525679" y="2708434"/>
                  </a:lnTo>
                  <a:lnTo>
                    <a:pt x="3525679" y="2737961"/>
                  </a:lnTo>
                  <a:lnTo>
                    <a:pt x="3983831" y="2737961"/>
                  </a:lnTo>
                  <a:lnTo>
                    <a:pt x="3983831" y="2763679"/>
                  </a:lnTo>
                  <a:lnTo>
                    <a:pt x="4288631" y="2763679"/>
                  </a:lnTo>
                  <a:lnTo>
                    <a:pt x="4288631" y="2795111"/>
                  </a:lnTo>
                  <a:lnTo>
                    <a:pt x="5236369" y="2795111"/>
                  </a:lnTo>
                  <a:lnTo>
                    <a:pt x="5236369" y="2820829"/>
                  </a:lnTo>
                  <a:lnTo>
                    <a:pt x="6897529" y="2820829"/>
                  </a:lnTo>
                </a:path>
              </a:pathLst>
            </a:custGeom>
            <a:noFill/>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 name="Freeform: Shape 7">
              <a:extLst>
                <a:ext uri="{FF2B5EF4-FFF2-40B4-BE49-F238E27FC236}">
                  <a16:creationId xmlns:a16="http://schemas.microsoft.com/office/drawing/2014/main" xmlns="" id="{018B9EE5-7F0F-4A56-B0F5-E921F2CF6F8F}"/>
                </a:ext>
              </a:extLst>
            </p:cNvPr>
            <p:cNvSpPr/>
            <p:nvPr/>
          </p:nvSpPr>
          <p:spPr>
            <a:xfrm>
              <a:off x="7586336"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0" name="Freeform: Shape 9">
              <a:extLst>
                <a:ext uri="{FF2B5EF4-FFF2-40B4-BE49-F238E27FC236}">
                  <a16:creationId xmlns:a16="http://schemas.microsoft.com/office/drawing/2014/main" xmlns="" id="{62FCDD9B-FD67-46CA-9BB5-05D2D2001F87}"/>
                </a:ext>
              </a:extLst>
            </p:cNvPr>
            <p:cNvSpPr/>
            <p:nvPr/>
          </p:nvSpPr>
          <p:spPr>
            <a:xfrm>
              <a:off x="7447668"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5" name="Freeform: Shape 124">
              <a:extLst>
                <a:ext uri="{FF2B5EF4-FFF2-40B4-BE49-F238E27FC236}">
                  <a16:creationId xmlns:a16="http://schemas.microsoft.com/office/drawing/2014/main" xmlns="" id="{90A52187-A17F-4B28-8AD2-F7BDF331B435}"/>
                </a:ext>
              </a:extLst>
            </p:cNvPr>
            <p:cNvSpPr/>
            <p:nvPr/>
          </p:nvSpPr>
          <p:spPr>
            <a:xfrm>
              <a:off x="7428221"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6" name="Freeform: Shape 125">
              <a:extLst>
                <a:ext uri="{FF2B5EF4-FFF2-40B4-BE49-F238E27FC236}">
                  <a16:creationId xmlns:a16="http://schemas.microsoft.com/office/drawing/2014/main" xmlns="" id="{B115614E-EC3C-4F2B-B7BA-D03874B63214}"/>
                </a:ext>
              </a:extLst>
            </p:cNvPr>
            <p:cNvSpPr/>
            <p:nvPr/>
          </p:nvSpPr>
          <p:spPr>
            <a:xfrm>
              <a:off x="7000380"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7" name="Freeform: Shape 126">
              <a:extLst>
                <a:ext uri="{FF2B5EF4-FFF2-40B4-BE49-F238E27FC236}">
                  <a16:creationId xmlns:a16="http://schemas.microsoft.com/office/drawing/2014/main" xmlns="" id="{DE10ECED-EA79-40B0-AD3B-7B74D0C0DD42}"/>
                </a:ext>
              </a:extLst>
            </p:cNvPr>
            <p:cNvSpPr/>
            <p:nvPr/>
          </p:nvSpPr>
          <p:spPr>
            <a:xfrm>
              <a:off x="6860866"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8" name="Freeform: Shape 127">
              <a:extLst>
                <a:ext uri="{FF2B5EF4-FFF2-40B4-BE49-F238E27FC236}">
                  <a16:creationId xmlns:a16="http://schemas.microsoft.com/office/drawing/2014/main" xmlns="" id="{CDA7D185-9C88-4745-B222-EBD234ECF058}"/>
                </a:ext>
              </a:extLst>
            </p:cNvPr>
            <p:cNvSpPr/>
            <p:nvPr/>
          </p:nvSpPr>
          <p:spPr>
            <a:xfrm>
              <a:off x="6722198"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29" name="Freeform: Shape 128">
              <a:extLst>
                <a:ext uri="{FF2B5EF4-FFF2-40B4-BE49-F238E27FC236}">
                  <a16:creationId xmlns:a16="http://schemas.microsoft.com/office/drawing/2014/main" xmlns="" id="{B43F3DA0-FFF0-4349-9CC5-41422D9A8DF2}"/>
                </a:ext>
              </a:extLst>
            </p:cNvPr>
            <p:cNvSpPr/>
            <p:nvPr/>
          </p:nvSpPr>
          <p:spPr>
            <a:xfrm>
              <a:off x="6513351"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0" name="Freeform: Shape 129">
              <a:extLst>
                <a:ext uri="{FF2B5EF4-FFF2-40B4-BE49-F238E27FC236}">
                  <a16:creationId xmlns:a16="http://schemas.microsoft.com/office/drawing/2014/main" xmlns="" id="{43CF5FAA-FC43-462F-96D8-61D0AAC16AA6}"/>
                </a:ext>
              </a:extLst>
            </p:cNvPr>
            <p:cNvSpPr/>
            <p:nvPr/>
          </p:nvSpPr>
          <p:spPr>
            <a:xfrm>
              <a:off x="6453317"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1" name="Freeform: Shape 130">
              <a:extLst>
                <a:ext uri="{FF2B5EF4-FFF2-40B4-BE49-F238E27FC236}">
                  <a16:creationId xmlns:a16="http://schemas.microsoft.com/office/drawing/2014/main" xmlns="" id="{FAA99E83-D745-429B-AB05-A3A1CFD06BF8}"/>
                </a:ext>
              </a:extLst>
            </p:cNvPr>
            <p:cNvSpPr/>
            <p:nvPr/>
          </p:nvSpPr>
          <p:spPr>
            <a:xfrm>
              <a:off x="6403431"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2" name="Freeform: Shape 131">
              <a:extLst>
                <a:ext uri="{FF2B5EF4-FFF2-40B4-BE49-F238E27FC236}">
                  <a16:creationId xmlns:a16="http://schemas.microsoft.com/office/drawing/2014/main" xmlns="" id="{D8F979A7-52F8-413C-8995-AAC70C9BD69D}"/>
                </a:ext>
              </a:extLst>
            </p:cNvPr>
            <p:cNvSpPr/>
            <p:nvPr/>
          </p:nvSpPr>
          <p:spPr>
            <a:xfrm>
              <a:off x="6155688" y="4383993"/>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3" name="Freeform: Shape 132">
              <a:extLst>
                <a:ext uri="{FF2B5EF4-FFF2-40B4-BE49-F238E27FC236}">
                  <a16:creationId xmlns:a16="http://schemas.microsoft.com/office/drawing/2014/main" xmlns="" id="{B377084E-1EA9-4AB9-833E-0EF8C72B2DB7}"/>
                </a:ext>
              </a:extLst>
            </p:cNvPr>
            <p:cNvSpPr/>
            <p:nvPr/>
          </p:nvSpPr>
          <p:spPr>
            <a:xfrm>
              <a:off x="5776888" y="4362855"/>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4" name="Freeform: Shape 133">
              <a:extLst>
                <a:ext uri="{FF2B5EF4-FFF2-40B4-BE49-F238E27FC236}">
                  <a16:creationId xmlns:a16="http://schemas.microsoft.com/office/drawing/2014/main" xmlns="" id="{112EB117-9A08-4491-9807-A37AFA61A1A5}"/>
                </a:ext>
              </a:extLst>
            </p:cNvPr>
            <p:cNvSpPr/>
            <p:nvPr/>
          </p:nvSpPr>
          <p:spPr>
            <a:xfrm>
              <a:off x="5189240" y="4333261"/>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5" name="Freeform: Shape 134">
              <a:extLst>
                <a:ext uri="{FF2B5EF4-FFF2-40B4-BE49-F238E27FC236}">
                  <a16:creationId xmlns:a16="http://schemas.microsoft.com/office/drawing/2014/main" xmlns="" id="{DB593AEA-F80F-414A-9287-9C513441F2A2}"/>
                </a:ext>
              </a:extLst>
            </p:cNvPr>
            <p:cNvSpPr/>
            <p:nvPr/>
          </p:nvSpPr>
          <p:spPr>
            <a:xfrm>
              <a:off x="2694061" y="306749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6" name="Freeform: Shape 135">
              <a:extLst>
                <a:ext uri="{FF2B5EF4-FFF2-40B4-BE49-F238E27FC236}">
                  <a16:creationId xmlns:a16="http://schemas.microsoft.com/office/drawing/2014/main" xmlns="" id="{6FB4E2D3-E72F-409D-A804-3A9B8BF405ED}"/>
                </a:ext>
              </a:extLst>
            </p:cNvPr>
            <p:cNvSpPr/>
            <p:nvPr/>
          </p:nvSpPr>
          <p:spPr>
            <a:xfrm>
              <a:off x="2076819" y="2359779"/>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7" name="Freeform: Shape 136">
              <a:extLst>
                <a:ext uri="{FF2B5EF4-FFF2-40B4-BE49-F238E27FC236}">
                  <a16:creationId xmlns:a16="http://schemas.microsoft.com/office/drawing/2014/main" xmlns="" id="{602F7469-A9D2-467A-9CA8-30BF349168CA}"/>
                </a:ext>
              </a:extLst>
            </p:cNvPr>
            <p:cNvSpPr/>
            <p:nvPr/>
          </p:nvSpPr>
          <p:spPr>
            <a:xfrm>
              <a:off x="1837533" y="2120492"/>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8" name="Freeform: Shape 137">
              <a:extLst>
                <a:ext uri="{FF2B5EF4-FFF2-40B4-BE49-F238E27FC236}">
                  <a16:creationId xmlns:a16="http://schemas.microsoft.com/office/drawing/2014/main" xmlns="" id="{38520739-6B5D-4818-9F03-EA7FFE975C86}"/>
                </a:ext>
              </a:extLst>
            </p:cNvPr>
            <p:cNvSpPr/>
            <p:nvPr/>
          </p:nvSpPr>
          <p:spPr>
            <a:xfrm>
              <a:off x="1549204" y="1908262"/>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39" name="Freeform: Shape 138">
              <a:extLst>
                <a:ext uri="{FF2B5EF4-FFF2-40B4-BE49-F238E27FC236}">
                  <a16:creationId xmlns:a16="http://schemas.microsoft.com/office/drawing/2014/main" xmlns="" id="{CFAEEE73-8C25-470E-9DB2-3339FA16C578}"/>
                </a:ext>
              </a:extLst>
            </p:cNvPr>
            <p:cNvSpPr/>
            <p:nvPr/>
          </p:nvSpPr>
          <p:spPr>
            <a:xfrm>
              <a:off x="1510310" y="1886278"/>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0" name="Freeform: Shape 139">
              <a:extLst>
                <a:ext uri="{FF2B5EF4-FFF2-40B4-BE49-F238E27FC236}">
                  <a16:creationId xmlns:a16="http://schemas.microsoft.com/office/drawing/2014/main" xmlns="" id="{F39B03F7-3776-48DB-B4C0-E8FC7BBBD489}"/>
                </a:ext>
              </a:extLst>
            </p:cNvPr>
            <p:cNvSpPr/>
            <p:nvPr/>
          </p:nvSpPr>
          <p:spPr>
            <a:xfrm>
              <a:off x="1518765" y="1886278"/>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3"/>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55" name="Group 154">
            <a:extLst>
              <a:ext uri="{FF2B5EF4-FFF2-40B4-BE49-F238E27FC236}">
                <a16:creationId xmlns:a16="http://schemas.microsoft.com/office/drawing/2014/main" xmlns="" id="{E4170CA4-61EF-432B-8B36-C7B52A3AAFF7}"/>
              </a:ext>
            </a:extLst>
          </p:cNvPr>
          <p:cNvGrpSpPr/>
          <p:nvPr/>
        </p:nvGrpSpPr>
        <p:grpSpPr>
          <a:xfrm>
            <a:off x="1488326" y="1945466"/>
            <a:ext cx="6054042" cy="2556057"/>
            <a:chOff x="1488326" y="1945466"/>
            <a:chExt cx="6054042" cy="2556057"/>
          </a:xfrm>
        </p:grpSpPr>
        <p:sp>
          <p:nvSpPr>
            <p:cNvPr id="141" name="Freeform: Shape 140">
              <a:extLst>
                <a:ext uri="{FF2B5EF4-FFF2-40B4-BE49-F238E27FC236}">
                  <a16:creationId xmlns:a16="http://schemas.microsoft.com/office/drawing/2014/main" xmlns="" id="{CC127017-C7C2-4758-B99E-85F89203F134}"/>
                </a:ext>
              </a:extLst>
            </p:cNvPr>
            <p:cNvSpPr/>
            <p:nvPr/>
          </p:nvSpPr>
          <p:spPr>
            <a:xfrm>
              <a:off x="1488326" y="1945466"/>
              <a:ext cx="6054042" cy="2553520"/>
            </a:xfrm>
            <a:custGeom>
              <a:avLst/>
              <a:gdLst>
                <a:gd name="connsiteX0" fmla="*/ 7144 w 6819900"/>
                <a:gd name="connsiteY0" fmla="*/ 7144 h 2876550"/>
                <a:gd name="connsiteX1" fmla="*/ 45244 w 6819900"/>
                <a:gd name="connsiteY1" fmla="*/ 7144 h 2876550"/>
                <a:gd name="connsiteX2" fmla="*/ 45244 w 6819900"/>
                <a:gd name="connsiteY2" fmla="*/ 16669 h 2876550"/>
                <a:gd name="connsiteX3" fmla="*/ 51911 w 6819900"/>
                <a:gd name="connsiteY3" fmla="*/ 16669 h 2876550"/>
                <a:gd name="connsiteX4" fmla="*/ 51911 w 6819900"/>
                <a:gd name="connsiteY4" fmla="*/ 34766 h 2876550"/>
                <a:gd name="connsiteX5" fmla="*/ 86201 w 6819900"/>
                <a:gd name="connsiteY5" fmla="*/ 34766 h 2876550"/>
                <a:gd name="connsiteX6" fmla="*/ 86201 w 6819900"/>
                <a:gd name="connsiteY6" fmla="*/ 91916 h 2876550"/>
                <a:gd name="connsiteX7" fmla="*/ 172879 w 6819900"/>
                <a:gd name="connsiteY7" fmla="*/ 91916 h 2876550"/>
                <a:gd name="connsiteX8" fmla="*/ 172879 w 6819900"/>
                <a:gd name="connsiteY8" fmla="*/ 101441 h 2876550"/>
                <a:gd name="connsiteX9" fmla="*/ 182404 w 6819900"/>
                <a:gd name="connsiteY9" fmla="*/ 101441 h 2876550"/>
                <a:gd name="connsiteX10" fmla="*/ 182404 w 6819900"/>
                <a:gd name="connsiteY10" fmla="*/ 112871 h 2876550"/>
                <a:gd name="connsiteX11" fmla="*/ 190024 w 6819900"/>
                <a:gd name="connsiteY11" fmla="*/ 112871 h 2876550"/>
                <a:gd name="connsiteX12" fmla="*/ 190024 w 6819900"/>
                <a:gd name="connsiteY12" fmla="*/ 136684 h 2876550"/>
                <a:gd name="connsiteX13" fmla="*/ 214789 w 6819900"/>
                <a:gd name="connsiteY13" fmla="*/ 136684 h 2876550"/>
                <a:gd name="connsiteX14" fmla="*/ 214789 w 6819900"/>
                <a:gd name="connsiteY14" fmla="*/ 197644 h 2876550"/>
                <a:gd name="connsiteX15" fmla="*/ 230981 w 6819900"/>
                <a:gd name="connsiteY15" fmla="*/ 197644 h 2876550"/>
                <a:gd name="connsiteX16" fmla="*/ 230981 w 6819900"/>
                <a:gd name="connsiteY16" fmla="*/ 210979 h 2876550"/>
                <a:gd name="connsiteX17" fmla="*/ 242411 w 6819900"/>
                <a:gd name="connsiteY17" fmla="*/ 210979 h 2876550"/>
                <a:gd name="connsiteX18" fmla="*/ 242411 w 6819900"/>
                <a:gd name="connsiteY18" fmla="*/ 242411 h 2876550"/>
                <a:gd name="connsiteX19" fmla="*/ 262414 w 6819900"/>
                <a:gd name="connsiteY19" fmla="*/ 242411 h 2876550"/>
                <a:gd name="connsiteX20" fmla="*/ 262414 w 6819900"/>
                <a:gd name="connsiteY20" fmla="*/ 270986 h 2876550"/>
                <a:gd name="connsiteX21" fmla="*/ 273844 w 6819900"/>
                <a:gd name="connsiteY21" fmla="*/ 270986 h 2876550"/>
                <a:gd name="connsiteX22" fmla="*/ 273844 w 6819900"/>
                <a:gd name="connsiteY22" fmla="*/ 294799 h 2876550"/>
                <a:gd name="connsiteX23" fmla="*/ 285274 w 6819900"/>
                <a:gd name="connsiteY23" fmla="*/ 294799 h 2876550"/>
                <a:gd name="connsiteX24" fmla="*/ 285274 w 6819900"/>
                <a:gd name="connsiteY24" fmla="*/ 315754 h 2876550"/>
                <a:gd name="connsiteX25" fmla="*/ 325279 w 6819900"/>
                <a:gd name="connsiteY25" fmla="*/ 315754 h 2876550"/>
                <a:gd name="connsiteX26" fmla="*/ 325279 w 6819900"/>
                <a:gd name="connsiteY26" fmla="*/ 345281 h 2876550"/>
                <a:gd name="connsiteX27" fmla="*/ 353854 w 6819900"/>
                <a:gd name="connsiteY27" fmla="*/ 345281 h 2876550"/>
                <a:gd name="connsiteX28" fmla="*/ 353854 w 6819900"/>
                <a:gd name="connsiteY28" fmla="*/ 367189 h 2876550"/>
                <a:gd name="connsiteX29" fmla="*/ 363379 w 6819900"/>
                <a:gd name="connsiteY29" fmla="*/ 367189 h 2876550"/>
                <a:gd name="connsiteX30" fmla="*/ 363379 w 6819900"/>
                <a:gd name="connsiteY30" fmla="*/ 394811 h 2876550"/>
                <a:gd name="connsiteX31" fmla="*/ 376714 w 6819900"/>
                <a:gd name="connsiteY31" fmla="*/ 394811 h 2876550"/>
                <a:gd name="connsiteX32" fmla="*/ 376714 w 6819900"/>
                <a:gd name="connsiteY32" fmla="*/ 418624 h 2876550"/>
                <a:gd name="connsiteX33" fmla="*/ 407194 w 6819900"/>
                <a:gd name="connsiteY33" fmla="*/ 418624 h 2876550"/>
                <a:gd name="connsiteX34" fmla="*/ 407194 w 6819900"/>
                <a:gd name="connsiteY34" fmla="*/ 493871 h 2876550"/>
                <a:gd name="connsiteX35" fmla="*/ 430054 w 6819900"/>
                <a:gd name="connsiteY35" fmla="*/ 493871 h 2876550"/>
                <a:gd name="connsiteX36" fmla="*/ 430054 w 6819900"/>
                <a:gd name="connsiteY36" fmla="*/ 520541 h 2876550"/>
                <a:gd name="connsiteX37" fmla="*/ 499586 w 6819900"/>
                <a:gd name="connsiteY37" fmla="*/ 520541 h 2876550"/>
                <a:gd name="connsiteX38" fmla="*/ 499586 w 6819900"/>
                <a:gd name="connsiteY38" fmla="*/ 551021 h 2876550"/>
                <a:gd name="connsiteX39" fmla="*/ 529114 w 6819900"/>
                <a:gd name="connsiteY39" fmla="*/ 551021 h 2876550"/>
                <a:gd name="connsiteX40" fmla="*/ 529114 w 6819900"/>
                <a:gd name="connsiteY40" fmla="*/ 570071 h 2876550"/>
                <a:gd name="connsiteX41" fmla="*/ 565309 w 6819900"/>
                <a:gd name="connsiteY41" fmla="*/ 570071 h 2876550"/>
                <a:gd name="connsiteX42" fmla="*/ 565309 w 6819900"/>
                <a:gd name="connsiteY42" fmla="*/ 596741 h 2876550"/>
                <a:gd name="connsiteX43" fmla="*/ 607219 w 6819900"/>
                <a:gd name="connsiteY43" fmla="*/ 596741 h 2876550"/>
                <a:gd name="connsiteX44" fmla="*/ 607219 w 6819900"/>
                <a:gd name="connsiteY44" fmla="*/ 651986 h 2876550"/>
                <a:gd name="connsiteX45" fmla="*/ 631984 w 6819900"/>
                <a:gd name="connsiteY45" fmla="*/ 651986 h 2876550"/>
                <a:gd name="connsiteX46" fmla="*/ 631984 w 6819900"/>
                <a:gd name="connsiteY46" fmla="*/ 671036 h 2876550"/>
                <a:gd name="connsiteX47" fmla="*/ 644366 w 6819900"/>
                <a:gd name="connsiteY47" fmla="*/ 671036 h 2876550"/>
                <a:gd name="connsiteX48" fmla="*/ 644366 w 6819900"/>
                <a:gd name="connsiteY48" fmla="*/ 700564 h 2876550"/>
                <a:gd name="connsiteX49" fmla="*/ 666274 w 6819900"/>
                <a:gd name="connsiteY49" fmla="*/ 700564 h 2876550"/>
                <a:gd name="connsiteX50" fmla="*/ 666274 w 6819900"/>
                <a:gd name="connsiteY50" fmla="*/ 727234 h 2876550"/>
                <a:gd name="connsiteX51" fmla="*/ 687229 w 6819900"/>
                <a:gd name="connsiteY51" fmla="*/ 727234 h 2876550"/>
                <a:gd name="connsiteX52" fmla="*/ 687229 w 6819900"/>
                <a:gd name="connsiteY52" fmla="*/ 756761 h 2876550"/>
                <a:gd name="connsiteX53" fmla="*/ 711041 w 6819900"/>
                <a:gd name="connsiteY53" fmla="*/ 756761 h 2876550"/>
                <a:gd name="connsiteX54" fmla="*/ 711041 w 6819900"/>
                <a:gd name="connsiteY54" fmla="*/ 773906 h 2876550"/>
                <a:gd name="connsiteX55" fmla="*/ 731044 w 6819900"/>
                <a:gd name="connsiteY55" fmla="*/ 773906 h 2876550"/>
                <a:gd name="connsiteX56" fmla="*/ 731044 w 6819900"/>
                <a:gd name="connsiteY56" fmla="*/ 863441 h 2876550"/>
                <a:gd name="connsiteX57" fmla="*/ 743426 w 6819900"/>
                <a:gd name="connsiteY57" fmla="*/ 863441 h 2876550"/>
                <a:gd name="connsiteX58" fmla="*/ 743426 w 6819900"/>
                <a:gd name="connsiteY58" fmla="*/ 886301 h 2876550"/>
                <a:gd name="connsiteX59" fmla="*/ 754856 w 6819900"/>
                <a:gd name="connsiteY59" fmla="*/ 886301 h 2876550"/>
                <a:gd name="connsiteX60" fmla="*/ 754856 w 6819900"/>
                <a:gd name="connsiteY60" fmla="*/ 907256 h 2876550"/>
                <a:gd name="connsiteX61" fmla="*/ 775811 w 6819900"/>
                <a:gd name="connsiteY61" fmla="*/ 907256 h 2876550"/>
                <a:gd name="connsiteX62" fmla="*/ 775811 w 6819900"/>
                <a:gd name="connsiteY62" fmla="*/ 936784 h 2876550"/>
                <a:gd name="connsiteX63" fmla="*/ 798671 w 6819900"/>
                <a:gd name="connsiteY63" fmla="*/ 936784 h 2876550"/>
                <a:gd name="connsiteX64" fmla="*/ 798671 w 6819900"/>
                <a:gd name="connsiteY64" fmla="*/ 989171 h 2876550"/>
                <a:gd name="connsiteX65" fmla="*/ 812959 w 6819900"/>
                <a:gd name="connsiteY65" fmla="*/ 989171 h 2876550"/>
                <a:gd name="connsiteX66" fmla="*/ 812959 w 6819900"/>
                <a:gd name="connsiteY66" fmla="*/ 1009174 h 2876550"/>
                <a:gd name="connsiteX67" fmla="*/ 827246 w 6819900"/>
                <a:gd name="connsiteY67" fmla="*/ 1009174 h 2876550"/>
                <a:gd name="connsiteX68" fmla="*/ 827246 w 6819900"/>
                <a:gd name="connsiteY68" fmla="*/ 1020604 h 2876550"/>
                <a:gd name="connsiteX69" fmla="*/ 832961 w 6819900"/>
                <a:gd name="connsiteY69" fmla="*/ 1020604 h 2876550"/>
                <a:gd name="connsiteX70" fmla="*/ 832961 w 6819900"/>
                <a:gd name="connsiteY70" fmla="*/ 1038701 h 2876550"/>
                <a:gd name="connsiteX71" fmla="*/ 844391 w 6819900"/>
                <a:gd name="connsiteY71" fmla="*/ 1038701 h 2876550"/>
                <a:gd name="connsiteX72" fmla="*/ 844391 w 6819900"/>
                <a:gd name="connsiteY72" fmla="*/ 1071086 h 2876550"/>
                <a:gd name="connsiteX73" fmla="*/ 855821 w 6819900"/>
                <a:gd name="connsiteY73" fmla="*/ 1071086 h 2876550"/>
                <a:gd name="connsiteX74" fmla="*/ 855821 w 6819900"/>
                <a:gd name="connsiteY74" fmla="*/ 1112996 h 2876550"/>
                <a:gd name="connsiteX75" fmla="*/ 890111 w 6819900"/>
                <a:gd name="connsiteY75" fmla="*/ 1112996 h 2876550"/>
                <a:gd name="connsiteX76" fmla="*/ 890111 w 6819900"/>
                <a:gd name="connsiteY76" fmla="*/ 1146334 h 2876550"/>
                <a:gd name="connsiteX77" fmla="*/ 901541 w 6819900"/>
                <a:gd name="connsiteY77" fmla="*/ 1146334 h 2876550"/>
                <a:gd name="connsiteX78" fmla="*/ 901541 w 6819900"/>
                <a:gd name="connsiteY78" fmla="*/ 1175861 h 2876550"/>
                <a:gd name="connsiteX79" fmla="*/ 912971 w 6819900"/>
                <a:gd name="connsiteY79" fmla="*/ 1175861 h 2876550"/>
                <a:gd name="connsiteX80" fmla="*/ 912971 w 6819900"/>
                <a:gd name="connsiteY80" fmla="*/ 1199674 h 2876550"/>
                <a:gd name="connsiteX81" fmla="*/ 923449 w 6819900"/>
                <a:gd name="connsiteY81" fmla="*/ 1199674 h 2876550"/>
                <a:gd name="connsiteX82" fmla="*/ 923449 w 6819900"/>
                <a:gd name="connsiteY82" fmla="*/ 1213961 h 2876550"/>
                <a:gd name="connsiteX83" fmla="*/ 934879 w 6819900"/>
                <a:gd name="connsiteY83" fmla="*/ 1213961 h 2876550"/>
                <a:gd name="connsiteX84" fmla="*/ 934879 w 6819900"/>
                <a:gd name="connsiteY84" fmla="*/ 1245394 h 2876550"/>
                <a:gd name="connsiteX85" fmla="*/ 956786 w 6819900"/>
                <a:gd name="connsiteY85" fmla="*/ 1245394 h 2876550"/>
                <a:gd name="connsiteX86" fmla="*/ 956786 w 6819900"/>
                <a:gd name="connsiteY86" fmla="*/ 1272064 h 2876550"/>
                <a:gd name="connsiteX87" fmla="*/ 988219 w 6819900"/>
                <a:gd name="connsiteY87" fmla="*/ 1272064 h 2876550"/>
                <a:gd name="connsiteX88" fmla="*/ 988219 w 6819900"/>
                <a:gd name="connsiteY88" fmla="*/ 1318736 h 2876550"/>
                <a:gd name="connsiteX89" fmla="*/ 1020604 w 6819900"/>
                <a:gd name="connsiteY89" fmla="*/ 1318736 h 2876550"/>
                <a:gd name="connsiteX90" fmla="*/ 1020604 w 6819900"/>
                <a:gd name="connsiteY90" fmla="*/ 1346359 h 2876550"/>
                <a:gd name="connsiteX91" fmla="*/ 1048226 w 6819900"/>
                <a:gd name="connsiteY91" fmla="*/ 1346359 h 2876550"/>
                <a:gd name="connsiteX92" fmla="*/ 1048226 w 6819900"/>
                <a:gd name="connsiteY92" fmla="*/ 1376839 h 2876550"/>
                <a:gd name="connsiteX93" fmla="*/ 1081564 w 6819900"/>
                <a:gd name="connsiteY93" fmla="*/ 1376839 h 2876550"/>
                <a:gd name="connsiteX94" fmla="*/ 1081564 w 6819900"/>
                <a:gd name="connsiteY94" fmla="*/ 1399699 h 2876550"/>
                <a:gd name="connsiteX95" fmla="*/ 1099661 w 6819900"/>
                <a:gd name="connsiteY95" fmla="*/ 1399699 h 2876550"/>
                <a:gd name="connsiteX96" fmla="*/ 1099661 w 6819900"/>
                <a:gd name="connsiteY96" fmla="*/ 1424464 h 2876550"/>
                <a:gd name="connsiteX97" fmla="*/ 1113949 w 6819900"/>
                <a:gd name="connsiteY97" fmla="*/ 1424464 h 2876550"/>
                <a:gd name="connsiteX98" fmla="*/ 1113949 w 6819900"/>
                <a:gd name="connsiteY98" fmla="*/ 1479709 h 2876550"/>
                <a:gd name="connsiteX99" fmla="*/ 1147286 w 6819900"/>
                <a:gd name="connsiteY99" fmla="*/ 1479709 h 2876550"/>
                <a:gd name="connsiteX100" fmla="*/ 1147286 w 6819900"/>
                <a:gd name="connsiteY100" fmla="*/ 1531144 h 2876550"/>
                <a:gd name="connsiteX101" fmla="*/ 1158716 w 6819900"/>
                <a:gd name="connsiteY101" fmla="*/ 1531144 h 2876550"/>
                <a:gd name="connsiteX102" fmla="*/ 1158716 w 6819900"/>
                <a:gd name="connsiteY102" fmla="*/ 1579721 h 2876550"/>
                <a:gd name="connsiteX103" fmla="*/ 1169194 w 6819900"/>
                <a:gd name="connsiteY103" fmla="*/ 1579721 h 2876550"/>
                <a:gd name="connsiteX104" fmla="*/ 1169194 w 6819900"/>
                <a:gd name="connsiteY104" fmla="*/ 1610201 h 2876550"/>
                <a:gd name="connsiteX105" fmla="*/ 1204436 w 6819900"/>
                <a:gd name="connsiteY105" fmla="*/ 1610201 h 2876550"/>
                <a:gd name="connsiteX106" fmla="*/ 1204436 w 6819900"/>
                <a:gd name="connsiteY106" fmla="*/ 1634014 h 2876550"/>
                <a:gd name="connsiteX107" fmla="*/ 1208246 w 6819900"/>
                <a:gd name="connsiteY107" fmla="*/ 1634014 h 2876550"/>
                <a:gd name="connsiteX108" fmla="*/ 1208246 w 6819900"/>
                <a:gd name="connsiteY108" fmla="*/ 1639729 h 2876550"/>
                <a:gd name="connsiteX109" fmla="*/ 1237774 w 6819900"/>
                <a:gd name="connsiteY109" fmla="*/ 1639729 h 2876550"/>
                <a:gd name="connsiteX110" fmla="*/ 1237774 w 6819900"/>
                <a:gd name="connsiteY110" fmla="*/ 1657826 h 2876550"/>
                <a:gd name="connsiteX111" fmla="*/ 1277779 w 6819900"/>
                <a:gd name="connsiteY111" fmla="*/ 1657826 h 2876550"/>
                <a:gd name="connsiteX112" fmla="*/ 1277779 w 6819900"/>
                <a:gd name="connsiteY112" fmla="*/ 1687354 h 2876550"/>
                <a:gd name="connsiteX113" fmla="*/ 1312069 w 6819900"/>
                <a:gd name="connsiteY113" fmla="*/ 1687354 h 2876550"/>
                <a:gd name="connsiteX114" fmla="*/ 1312069 w 6819900"/>
                <a:gd name="connsiteY114" fmla="*/ 1711166 h 2876550"/>
                <a:gd name="connsiteX115" fmla="*/ 1347311 w 6819900"/>
                <a:gd name="connsiteY115" fmla="*/ 1711166 h 2876550"/>
                <a:gd name="connsiteX116" fmla="*/ 1347311 w 6819900"/>
                <a:gd name="connsiteY116" fmla="*/ 1747361 h 2876550"/>
                <a:gd name="connsiteX117" fmla="*/ 1360646 w 6819900"/>
                <a:gd name="connsiteY117" fmla="*/ 1747361 h 2876550"/>
                <a:gd name="connsiteX118" fmla="*/ 1360646 w 6819900"/>
                <a:gd name="connsiteY118" fmla="*/ 1789271 h 2876550"/>
                <a:gd name="connsiteX119" fmla="*/ 1394936 w 6819900"/>
                <a:gd name="connsiteY119" fmla="*/ 1789271 h 2876550"/>
                <a:gd name="connsiteX120" fmla="*/ 1394936 w 6819900"/>
                <a:gd name="connsiteY120" fmla="*/ 1814989 h 2876550"/>
                <a:gd name="connsiteX121" fmla="*/ 1414939 w 6819900"/>
                <a:gd name="connsiteY121" fmla="*/ 1814989 h 2876550"/>
                <a:gd name="connsiteX122" fmla="*/ 1414939 w 6819900"/>
                <a:gd name="connsiteY122" fmla="*/ 1889284 h 2876550"/>
                <a:gd name="connsiteX123" fmla="*/ 1459706 w 6819900"/>
                <a:gd name="connsiteY123" fmla="*/ 1889284 h 2876550"/>
                <a:gd name="connsiteX124" fmla="*/ 1459706 w 6819900"/>
                <a:gd name="connsiteY124" fmla="*/ 1944529 h 2876550"/>
                <a:gd name="connsiteX125" fmla="*/ 1470184 w 6819900"/>
                <a:gd name="connsiteY125" fmla="*/ 1944529 h 2876550"/>
                <a:gd name="connsiteX126" fmla="*/ 1470184 w 6819900"/>
                <a:gd name="connsiteY126" fmla="*/ 1967389 h 2876550"/>
                <a:gd name="connsiteX127" fmla="*/ 1493996 w 6819900"/>
                <a:gd name="connsiteY127" fmla="*/ 1967389 h 2876550"/>
                <a:gd name="connsiteX128" fmla="*/ 1493996 w 6819900"/>
                <a:gd name="connsiteY128" fmla="*/ 2023586 h 2876550"/>
                <a:gd name="connsiteX129" fmla="*/ 1505426 w 6819900"/>
                <a:gd name="connsiteY129" fmla="*/ 2023586 h 2876550"/>
                <a:gd name="connsiteX130" fmla="*/ 1505426 w 6819900"/>
                <a:gd name="connsiteY130" fmla="*/ 2043589 h 2876550"/>
                <a:gd name="connsiteX131" fmla="*/ 1526381 w 6819900"/>
                <a:gd name="connsiteY131" fmla="*/ 2043589 h 2876550"/>
                <a:gd name="connsiteX132" fmla="*/ 1526381 w 6819900"/>
                <a:gd name="connsiteY132" fmla="*/ 2069306 h 2876550"/>
                <a:gd name="connsiteX133" fmla="*/ 1616869 w 6819900"/>
                <a:gd name="connsiteY133" fmla="*/ 2069306 h 2876550"/>
                <a:gd name="connsiteX134" fmla="*/ 1616869 w 6819900"/>
                <a:gd name="connsiteY134" fmla="*/ 2097881 h 2876550"/>
                <a:gd name="connsiteX135" fmla="*/ 1695926 w 6819900"/>
                <a:gd name="connsiteY135" fmla="*/ 2097881 h 2876550"/>
                <a:gd name="connsiteX136" fmla="*/ 1695926 w 6819900"/>
                <a:gd name="connsiteY136" fmla="*/ 2151221 h 2876550"/>
                <a:gd name="connsiteX137" fmla="*/ 1706404 w 6819900"/>
                <a:gd name="connsiteY137" fmla="*/ 2151221 h 2876550"/>
                <a:gd name="connsiteX138" fmla="*/ 1706404 w 6819900"/>
                <a:gd name="connsiteY138" fmla="*/ 2174081 h 2876550"/>
                <a:gd name="connsiteX139" fmla="*/ 1752124 w 6819900"/>
                <a:gd name="connsiteY139" fmla="*/ 2174081 h 2876550"/>
                <a:gd name="connsiteX140" fmla="*/ 1752124 w 6819900"/>
                <a:gd name="connsiteY140" fmla="*/ 2198846 h 2876550"/>
                <a:gd name="connsiteX141" fmla="*/ 1763554 w 6819900"/>
                <a:gd name="connsiteY141" fmla="*/ 2198846 h 2876550"/>
                <a:gd name="connsiteX142" fmla="*/ 1763554 w 6819900"/>
                <a:gd name="connsiteY142" fmla="*/ 2206466 h 2876550"/>
                <a:gd name="connsiteX143" fmla="*/ 1774984 w 6819900"/>
                <a:gd name="connsiteY143" fmla="*/ 2206466 h 2876550"/>
                <a:gd name="connsiteX144" fmla="*/ 1774984 w 6819900"/>
                <a:gd name="connsiteY144" fmla="*/ 2228374 h 2876550"/>
                <a:gd name="connsiteX145" fmla="*/ 1796891 w 6819900"/>
                <a:gd name="connsiteY145" fmla="*/ 2228374 h 2876550"/>
                <a:gd name="connsiteX146" fmla="*/ 1796891 w 6819900"/>
                <a:gd name="connsiteY146" fmla="*/ 2275046 h 2876550"/>
                <a:gd name="connsiteX147" fmla="*/ 1806416 w 6819900"/>
                <a:gd name="connsiteY147" fmla="*/ 2275046 h 2876550"/>
                <a:gd name="connsiteX148" fmla="*/ 1806416 w 6819900"/>
                <a:gd name="connsiteY148" fmla="*/ 2302669 h 2876550"/>
                <a:gd name="connsiteX149" fmla="*/ 1919764 w 6819900"/>
                <a:gd name="connsiteY149" fmla="*/ 2302669 h 2876550"/>
                <a:gd name="connsiteX150" fmla="*/ 1919764 w 6819900"/>
                <a:gd name="connsiteY150" fmla="*/ 2322671 h 2876550"/>
                <a:gd name="connsiteX151" fmla="*/ 2076926 w 6819900"/>
                <a:gd name="connsiteY151" fmla="*/ 2322671 h 2876550"/>
                <a:gd name="connsiteX152" fmla="*/ 2076926 w 6819900"/>
                <a:gd name="connsiteY152" fmla="*/ 2350294 h 2876550"/>
                <a:gd name="connsiteX153" fmla="*/ 2109311 w 6819900"/>
                <a:gd name="connsiteY153" fmla="*/ 2350294 h 2876550"/>
                <a:gd name="connsiteX154" fmla="*/ 2109311 w 6819900"/>
                <a:gd name="connsiteY154" fmla="*/ 2378869 h 2876550"/>
                <a:gd name="connsiteX155" fmla="*/ 2302669 w 6819900"/>
                <a:gd name="connsiteY155" fmla="*/ 2378869 h 2876550"/>
                <a:gd name="connsiteX156" fmla="*/ 2302669 w 6819900"/>
                <a:gd name="connsiteY156" fmla="*/ 2404586 h 2876550"/>
                <a:gd name="connsiteX157" fmla="*/ 2525554 w 6819900"/>
                <a:gd name="connsiteY157" fmla="*/ 2404586 h 2876550"/>
                <a:gd name="connsiteX158" fmla="*/ 2525554 w 6819900"/>
                <a:gd name="connsiteY158" fmla="*/ 2434114 h 2876550"/>
                <a:gd name="connsiteX159" fmla="*/ 2577941 w 6819900"/>
                <a:gd name="connsiteY159" fmla="*/ 2434114 h 2876550"/>
                <a:gd name="connsiteX160" fmla="*/ 2577941 w 6819900"/>
                <a:gd name="connsiteY160" fmla="*/ 2447449 h 2876550"/>
                <a:gd name="connsiteX161" fmla="*/ 2586514 w 6819900"/>
                <a:gd name="connsiteY161" fmla="*/ 2447449 h 2876550"/>
                <a:gd name="connsiteX162" fmla="*/ 2586514 w 6819900"/>
                <a:gd name="connsiteY162" fmla="*/ 2453164 h 2876550"/>
                <a:gd name="connsiteX163" fmla="*/ 2594134 w 6819900"/>
                <a:gd name="connsiteY163" fmla="*/ 2453164 h 2876550"/>
                <a:gd name="connsiteX164" fmla="*/ 2594134 w 6819900"/>
                <a:gd name="connsiteY164" fmla="*/ 2481739 h 2876550"/>
                <a:gd name="connsiteX165" fmla="*/ 2614136 w 6819900"/>
                <a:gd name="connsiteY165" fmla="*/ 2481739 h 2876550"/>
                <a:gd name="connsiteX166" fmla="*/ 2614136 w 6819900"/>
                <a:gd name="connsiteY166" fmla="*/ 2509361 h 2876550"/>
                <a:gd name="connsiteX167" fmla="*/ 2805589 w 6819900"/>
                <a:gd name="connsiteY167" fmla="*/ 2509361 h 2876550"/>
                <a:gd name="connsiteX168" fmla="*/ 2805589 w 6819900"/>
                <a:gd name="connsiteY168" fmla="*/ 2537936 h 2876550"/>
                <a:gd name="connsiteX169" fmla="*/ 2836069 w 6819900"/>
                <a:gd name="connsiteY169" fmla="*/ 2537936 h 2876550"/>
                <a:gd name="connsiteX170" fmla="*/ 2836069 w 6819900"/>
                <a:gd name="connsiteY170" fmla="*/ 2565559 h 2876550"/>
                <a:gd name="connsiteX171" fmla="*/ 2904649 w 6819900"/>
                <a:gd name="connsiteY171" fmla="*/ 2565559 h 2876550"/>
                <a:gd name="connsiteX172" fmla="*/ 2904649 w 6819900"/>
                <a:gd name="connsiteY172" fmla="*/ 2595086 h 2876550"/>
                <a:gd name="connsiteX173" fmla="*/ 3099911 w 6819900"/>
                <a:gd name="connsiteY173" fmla="*/ 2595086 h 2876550"/>
                <a:gd name="connsiteX174" fmla="*/ 3099911 w 6819900"/>
                <a:gd name="connsiteY174" fmla="*/ 2619851 h 2876550"/>
                <a:gd name="connsiteX175" fmla="*/ 3598069 w 6819900"/>
                <a:gd name="connsiteY175" fmla="*/ 2619851 h 2876550"/>
                <a:gd name="connsiteX176" fmla="*/ 3598069 w 6819900"/>
                <a:gd name="connsiteY176" fmla="*/ 2650331 h 2876550"/>
                <a:gd name="connsiteX177" fmla="*/ 3646646 w 6819900"/>
                <a:gd name="connsiteY177" fmla="*/ 2650331 h 2876550"/>
                <a:gd name="connsiteX178" fmla="*/ 3646646 w 6819900"/>
                <a:gd name="connsiteY178" fmla="*/ 2697956 h 2876550"/>
                <a:gd name="connsiteX179" fmla="*/ 3756184 w 6819900"/>
                <a:gd name="connsiteY179" fmla="*/ 2697956 h 2876550"/>
                <a:gd name="connsiteX180" fmla="*/ 3756184 w 6819900"/>
                <a:gd name="connsiteY180" fmla="*/ 2731294 h 2876550"/>
                <a:gd name="connsiteX181" fmla="*/ 3897154 w 6819900"/>
                <a:gd name="connsiteY181" fmla="*/ 2731294 h 2876550"/>
                <a:gd name="connsiteX182" fmla="*/ 3897154 w 6819900"/>
                <a:gd name="connsiteY182" fmla="*/ 2751296 h 2876550"/>
                <a:gd name="connsiteX183" fmla="*/ 4122896 w 6819900"/>
                <a:gd name="connsiteY183" fmla="*/ 2751296 h 2876550"/>
                <a:gd name="connsiteX184" fmla="*/ 4122896 w 6819900"/>
                <a:gd name="connsiteY184" fmla="*/ 2779871 h 2876550"/>
                <a:gd name="connsiteX185" fmla="*/ 4171474 w 6819900"/>
                <a:gd name="connsiteY185" fmla="*/ 2779871 h 2876550"/>
                <a:gd name="connsiteX186" fmla="*/ 4171474 w 6819900"/>
                <a:gd name="connsiteY186" fmla="*/ 2813209 h 2876550"/>
                <a:gd name="connsiteX187" fmla="*/ 4867751 w 6819900"/>
                <a:gd name="connsiteY187" fmla="*/ 2813209 h 2876550"/>
                <a:gd name="connsiteX188" fmla="*/ 4867751 w 6819900"/>
                <a:gd name="connsiteY188" fmla="*/ 2837021 h 2876550"/>
                <a:gd name="connsiteX189" fmla="*/ 5673566 w 6819900"/>
                <a:gd name="connsiteY189" fmla="*/ 2837021 h 2876550"/>
                <a:gd name="connsiteX190" fmla="*/ 5673566 w 6819900"/>
                <a:gd name="connsiteY190" fmla="*/ 2876074 h 2876550"/>
                <a:gd name="connsiteX191" fmla="*/ 6815614 w 6819900"/>
                <a:gd name="connsiteY191" fmla="*/ 2876074 h 28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6819900" h="2876550">
                  <a:moveTo>
                    <a:pt x="7144" y="7144"/>
                  </a:moveTo>
                  <a:lnTo>
                    <a:pt x="45244" y="7144"/>
                  </a:lnTo>
                  <a:lnTo>
                    <a:pt x="45244" y="16669"/>
                  </a:lnTo>
                  <a:lnTo>
                    <a:pt x="51911" y="16669"/>
                  </a:lnTo>
                  <a:lnTo>
                    <a:pt x="51911" y="34766"/>
                  </a:lnTo>
                  <a:lnTo>
                    <a:pt x="86201" y="34766"/>
                  </a:lnTo>
                  <a:lnTo>
                    <a:pt x="86201" y="91916"/>
                  </a:lnTo>
                  <a:lnTo>
                    <a:pt x="172879" y="91916"/>
                  </a:lnTo>
                  <a:lnTo>
                    <a:pt x="172879" y="101441"/>
                  </a:lnTo>
                  <a:lnTo>
                    <a:pt x="182404" y="101441"/>
                  </a:lnTo>
                  <a:lnTo>
                    <a:pt x="182404" y="112871"/>
                  </a:lnTo>
                  <a:lnTo>
                    <a:pt x="190024" y="112871"/>
                  </a:lnTo>
                  <a:lnTo>
                    <a:pt x="190024" y="136684"/>
                  </a:lnTo>
                  <a:lnTo>
                    <a:pt x="214789" y="136684"/>
                  </a:lnTo>
                  <a:lnTo>
                    <a:pt x="214789" y="197644"/>
                  </a:lnTo>
                  <a:lnTo>
                    <a:pt x="230981" y="197644"/>
                  </a:lnTo>
                  <a:lnTo>
                    <a:pt x="230981" y="210979"/>
                  </a:lnTo>
                  <a:lnTo>
                    <a:pt x="242411" y="210979"/>
                  </a:lnTo>
                  <a:lnTo>
                    <a:pt x="242411" y="242411"/>
                  </a:lnTo>
                  <a:lnTo>
                    <a:pt x="262414" y="242411"/>
                  </a:lnTo>
                  <a:lnTo>
                    <a:pt x="262414" y="270986"/>
                  </a:lnTo>
                  <a:lnTo>
                    <a:pt x="273844" y="270986"/>
                  </a:lnTo>
                  <a:lnTo>
                    <a:pt x="273844" y="294799"/>
                  </a:lnTo>
                  <a:lnTo>
                    <a:pt x="285274" y="294799"/>
                  </a:lnTo>
                  <a:lnTo>
                    <a:pt x="285274" y="315754"/>
                  </a:lnTo>
                  <a:lnTo>
                    <a:pt x="325279" y="315754"/>
                  </a:lnTo>
                  <a:lnTo>
                    <a:pt x="325279" y="345281"/>
                  </a:lnTo>
                  <a:lnTo>
                    <a:pt x="353854" y="345281"/>
                  </a:lnTo>
                  <a:lnTo>
                    <a:pt x="353854" y="367189"/>
                  </a:lnTo>
                  <a:lnTo>
                    <a:pt x="363379" y="367189"/>
                  </a:lnTo>
                  <a:lnTo>
                    <a:pt x="363379" y="394811"/>
                  </a:lnTo>
                  <a:lnTo>
                    <a:pt x="376714" y="394811"/>
                  </a:lnTo>
                  <a:lnTo>
                    <a:pt x="376714" y="418624"/>
                  </a:lnTo>
                  <a:lnTo>
                    <a:pt x="407194" y="418624"/>
                  </a:lnTo>
                  <a:lnTo>
                    <a:pt x="407194" y="493871"/>
                  </a:lnTo>
                  <a:lnTo>
                    <a:pt x="430054" y="493871"/>
                  </a:lnTo>
                  <a:lnTo>
                    <a:pt x="430054" y="520541"/>
                  </a:lnTo>
                  <a:lnTo>
                    <a:pt x="499586" y="520541"/>
                  </a:lnTo>
                  <a:lnTo>
                    <a:pt x="499586" y="551021"/>
                  </a:lnTo>
                  <a:lnTo>
                    <a:pt x="529114" y="551021"/>
                  </a:lnTo>
                  <a:lnTo>
                    <a:pt x="529114" y="570071"/>
                  </a:lnTo>
                  <a:lnTo>
                    <a:pt x="565309" y="570071"/>
                  </a:lnTo>
                  <a:lnTo>
                    <a:pt x="565309" y="596741"/>
                  </a:lnTo>
                  <a:lnTo>
                    <a:pt x="607219" y="596741"/>
                  </a:lnTo>
                  <a:lnTo>
                    <a:pt x="607219" y="651986"/>
                  </a:lnTo>
                  <a:lnTo>
                    <a:pt x="631984" y="651986"/>
                  </a:lnTo>
                  <a:lnTo>
                    <a:pt x="631984" y="671036"/>
                  </a:lnTo>
                  <a:lnTo>
                    <a:pt x="644366" y="671036"/>
                  </a:lnTo>
                  <a:lnTo>
                    <a:pt x="644366" y="700564"/>
                  </a:lnTo>
                  <a:lnTo>
                    <a:pt x="666274" y="700564"/>
                  </a:lnTo>
                  <a:lnTo>
                    <a:pt x="666274" y="727234"/>
                  </a:lnTo>
                  <a:lnTo>
                    <a:pt x="687229" y="727234"/>
                  </a:lnTo>
                  <a:lnTo>
                    <a:pt x="687229" y="756761"/>
                  </a:lnTo>
                  <a:lnTo>
                    <a:pt x="711041" y="756761"/>
                  </a:lnTo>
                  <a:lnTo>
                    <a:pt x="711041" y="773906"/>
                  </a:lnTo>
                  <a:lnTo>
                    <a:pt x="731044" y="773906"/>
                  </a:lnTo>
                  <a:lnTo>
                    <a:pt x="731044" y="863441"/>
                  </a:lnTo>
                  <a:lnTo>
                    <a:pt x="743426" y="863441"/>
                  </a:lnTo>
                  <a:lnTo>
                    <a:pt x="743426" y="886301"/>
                  </a:lnTo>
                  <a:lnTo>
                    <a:pt x="754856" y="886301"/>
                  </a:lnTo>
                  <a:lnTo>
                    <a:pt x="754856" y="907256"/>
                  </a:lnTo>
                  <a:lnTo>
                    <a:pt x="775811" y="907256"/>
                  </a:lnTo>
                  <a:lnTo>
                    <a:pt x="775811" y="936784"/>
                  </a:lnTo>
                  <a:lnTo>
                    <a:pt x="798671" y="936784"/>
                  </a:lnTo>
                  <a:lnTo>
                    <a:pt x="798671" y="989171"/>
                  </a:lnTo>
                  <a:lnTo>
                    <a:pt x="812959" y="989171"/>
                  </a:lnTo>
                  <a:lnTo>
                    <a:pt x="812959" y="1009174"/>
                  </a:lnTo>
                  <a:lnTo>
                    <a:pt x="827246" y="1009174"/>
                  </a:lnTo>
                  <a:lnTo>
                    <a:pt x="827246" y="1020604"/>
                  </a:lnTo>
                  <a:lnTo>
                    <a:pt x="832961" y="1020604"/>
                  </a:lnTo>
                  <a:lnTo>
                    <a:pt x="832961" y="1038701"/>
                  </a:lnTo>
                  <a:lnTo>
                    <a:pt x="844391" y="1038701"/>
                  </a:lnTo>
                  <a:lnTo>
                    <a:pt x="844391" y="1071086"/>
                  </a:lnTo>
                  <a:lnTo>
                    <a:pt x="855821" y="1071086"/>
                  </a:lnTo>
                  <a:lnTo>
                    <a:pt x="855821" y="1112996"/>
                  </a:lnTo>
                  <a:lnTo>
                    <a:pt x="890111" y="1112996"/>
                  </a:lnTo>
                  <a:lnTo>
                    <a:pt x="890111" y="1146334"/>
                  </a:lnTo>
                  <a:lnTo>
                    <a:pt x="901541" y="1146334"/>
                  </a:lnTo>
                  <a:lnTo>
                    <a:pt x="901541" y="1175861"/>
                  </a:lnTo>
                  <a:lnTo>
                    <a:pt x="912971" y="1175861"/>
                  </a:lnTo>
                  <a:lnTo>
                    <a:pt x="912971" y="1199674"/>
                  </a:lnTo>
                  <a:lnTo>
                    <a:pt x="923449" y="1199674"/>
                  </a:lnTo>
                  <a:lnTo>
                    <a:pt x="923449" y="1213961"/>
                  </a:lnTo>
                  <a:lnTo>
                    <a:pt x="934879" y="1213961"/>
                  </a:lnTo>
                  <a:lnTo>
                    <a:pt x="934879" y="1245394"/>
                  </a:lnTo>
                  <a:lnTo>
                    <a:pt x="956786" y="1245394"/>
                  </a:lnTo>
                  <a:lnTo>
                    <a:pt x="956786" y="1272064"/>
                  </a:lnTo>
                  <a:lnTo>
                    <a:pt x="988219" y="1272064"/>
                  </a:lnTo>
                  <a:lnTo>
                    <a:pt x="988219" y="1318736"/>
                  </a:lnTo>
                  <a:lnTo>
                    <a:pt x="1020604" y="1318736"/>
                  </a:lnTo>
                  <a:lnTo>
                    <a:pt x="1020604" y="1346359"/>
                  </a:lnTo>
                  <a:lnTo>
                    <a:pt x="1048226" y="1346359"/>
                  </a:lnTo>
                  <a:lnTo>
                    <a:pt x="1048226" y="1376839"/>
                  </a:lnTo>
                  <a:lnTo>
                    <a:pt x="1081564" y="1376839"/>
                  </a:lnTo>
                  <a:lnTo>
                    <a:pt x="1081564" y="1399699"/>
                  </a:lnTo>
                  <a:lnTo>
                    <a:pt x="1099661" y="1399699"/>
                  </a:lnTo>
                  <a:lnTo>
                    <a:pt x="1099661" y="1424464"/>
                  </a:lnTo>
                  <a:lnTo>
                    <a:pt x="1113949" y="1424464"/>
                  </a:lnTo>
                  <a:lnTo>
                    <a:pt x="1113949" y="1479709"/>
                  </a:lnTo>
                  <a:lnTo>
                    <a:pt x="1147286" y="1479709"/>
                  </a:lnTo>
                  <a:lnTo>
                    <a:pt x="1147286" y="1531144"/>
                  </a:lnTo>
                  <a:lnTo>
                    <a:pt x="1158716" y="1531144"/>
                  </a:lnTo>
                  <a:lnTo>
                    <a:pt x="1158716" y="1579721"/>
                  </a:lnTo>
                  <a:lnTo>
                    <a:pt x="1169194" y="1579721"/>
                  </a:lnTo>
                  <a:lnTo>
                    <a:pt x="1169194" y="1610201"/>
                  </a:lnTo>
                  <a:lnTo>
                    <a:pt x="1204436" y="1610201"/>
                  </a:lnTo>
                  <a:lnTo>
                    <a:pt x="1204436" y="1634014"/>
                  </a:lnTo>
                  <a:lnTo>
                    <a:pt x="1208246" y="1634014"/>
                  </a:lnTo>
                  <a:lnTo>
                    <a:pt x="1208246" y="1639729"/>
                  </a:lnTo>
                  <a:lnTo>
                    <a:pt x="1237774" y="1639729"/>
                  </a:lnTo>
                  <a:lnTo>
                    <a:pt x="1237774" y="1657826"/>
                  </a:lnTo>
                  <a:lnTo>
                    <a:pt x="1277779" y="1657826"/>
                  </a:lnTo>
                  <a:lnTo>
                    <a:pt x="1277779" y="1687354"/>
                  </a:lnTo>
                  <a:lnTo>
                    <a:pt x="1312069" y="1687354"/>
                  </a:lnTo>
                  <a:lnTo>
                    <a:pt x="1312069" y="1711166"/>
                  </a:lnTo>
                  <a:lnTo>
                    <a:pt x="1347311" y="1711166"/>
                  </a:lnTo>
                  <a:lnTo>
                    <a:pt x="1347311" y="1747361"/>
                  </a:lnTo>
                  <a:lnTo>
                    <a:pt x="1360646" y="1747361"/>
                  </a:lnTo>
                  <a:lnTo>
                    <a:pt x="1360646" y="1789271"/>
                  </a:lnTo>
                  <a:lnTo>
                    <a:pt x="1394936" y="1789271"/>
                  </a:lnTo>
                  <a:lnTo>
                    <a:pt x="1394936" y="1814989"/>
                  </a:lnTo>
                  <a:lnTo>
                    <a:pt x="1414939" y="1814989"/>
                  </a:lnTo>
                  <a:lnTo>
                    <a:pt x="1414939" y="1889284"/>
                  </a:lnTo>
                  <a:lnTo>
                    <a:pt x="1459706" y="1889284"/>
                  </a:lnTo>
                  <a:lnTo>
                    <a:pt x="1459706" y="1944529"/>
                  </a:lnTo>
                  <a:lnTo>
                    <a:pt x="1470184" y="1944529"/>
                  </a:lnTo>
                  <a:lnTo>
                    <a:pt x="1470184" y="1967389"/>
                  </a:lnTo>
                  <a:lnTo>
                    <a:pt x="1493996" y="1967389"/>
                  </a:lnTo>
                  <a:lnTo>
                    <a:pt x="1493996" y="2023586"/>
                  </a:lnTo>
                  <a:lnTo>
                    <a:pt x="1505426" y="2023586"/>
                  </a:lnTo>
                  <a:lnTo>
                    <a:pt x="1505426" y="2043589"/>
                  </a:lnTo>
                  <a:lnTo>
                    <a:pt x="1526381" y="2043589"/>
                  </a:lnTo>
                  <a:lnTo>
                    <a:pt x="1526381" y="2069306"/>
                  </a:lnTo>
                  <a:lnTo>
                    <a:pt x="1616869" y="2069306"/>
                  </a:lnTo>
                  <a:lnTo>
                    <a:pt x="1616869" y="2097881"/>
                  </a:lnTo>
                  <a:lnTo>
                    <a:pt x="1695926" y="2097881"/>
                  </a:lnTo>
                  <a:lnTo>
                    <a:pt x="1695926" y="2151221"/>
                  </a:lnTo>
                  <a:lnTo>
                    <a:pt x="1706404" y="2151221"/>
                  </a:lnTo>
                  <a:lnTo>
                    <a:pt x="1706404" y="2174081"/>
                  </a:lnTo>
                  <a:lnTo>
                    <a:pt x="1752124" y="2174081"/>
                  </a:lnTo>
                  <a:lnTo>
                    <a:pt x="1752124" y="2198846"/>
                  </a:lnTo>
                  <a:lnTo>
                    <a:pt x="1763554" y="2198846"/>
                  </a:lnTo>
                  <a:lnTo>
                    <a:pt x="1763554" y="2206466"/>
                  </a:lnTo>
                  <a:lnTo>
                    <a:pt x="1774984" y="2206466"/>
                  </a:lnTo>
                  <a:lnTo>
                    <a:pt x="1774984" y="2228374"/>
                  </a:lnTo>
                  <a:lnTo>
                    <a:pt x="1796891" y="2228374"/>
                  </a:lnTo>
                  <a:lnTo>
                    <a:pt x="1796891" y="2275046"/>
                  </a:lnTo>
                  <a:lnTo>
                    <a:pt x="1806416" y="2275046"/>
                  </a:lnTo>
                  <a:lnTo>
                    <a:pt x="1806416" y="2302669"/>
                  </a:lnTo>
                  <a:lnTo>
                    <a:pt x="1919764" y="2302669"/>
                  </a:lnTo>
                  <a:lnTo>
                    <a:pt x="1919764" y="2322671"/>
                  </a:lnTo>
                  <a:lnTo>
                    <a:pt x="2076926" y="2322671"/>
                  </a:lnTo>
                  <a:lnTo>
                    <a:pt x="2076926" y="2350294"/>
                  </a:lnTo>
                  <a:lnTo>
                    <a:pt x="2109311" y="2350294"/>
                  </a:lnTo>
                  <a:lnTo>
                    <a:pt x="2109311" y="2378869"/>
                  </a:lnTo>
                  <a:lnTo>
                    <a:pt x="2302669" y="2378869"/>
                  </a:lnTo>
                  <a:lnTo>
                    <a:pt x="2302669" y="2404586"/>
                  </a:lnTo>
                  <a:lnTo>
                    <a:pt x="2525554" y="2404586"/>
                  </a:lnTo>
                  <a:lnTo>
                    <a:pt x="2525554" y="2434114"/>
                  </a:lnTo>
                  <a:lnTo>
                    <a:pt x="2577941" y="2434114"/>
                  </a:lnTo>
                  <a:lnTo>
                    <a:pt x="2577941" y="2447449"/>
                  </a:lnTo>
                  <a:lnTo>
                    <a:pt x="2586514" y="2447449"/>
                  </a:lnTo>
                  <a:lnTo>
                    <a:pt x="2586514" y="2453164"/>
                  </a:lnTo>
                  <a:lnTo>
                    <a:pt x="2594134" y="2453164"/>
                  </a:lnTo>
                  <a:lnTo>
                    <a:pt x="2594134" y="2481739"/>
                  </a:lnTo>
                  <a:lnTo>
                    <a:pt x="2614136" y="2481739"/>
                  </a:lnTo>
                  <a:lnTo>
                    <a:pt x="2614136" y="2509361"/>
                  </a:lnTo>
                  <a:lnTo>
                    <a:pt x="2805589" y="2509361"/>
                  </a:lnTo>
                  <a:lnTo>
                    <a:pt x="2805589" y="2537936"/>
                  </a:lnTo>
                  <a:lnTo>
                    <a:pt x="2836069" y="2537936"/>
                  </a:lnTo>
                  <a:lnTo>
                    <a:pt x="2836069" y="2565559"/>
                  </a:lnTo>
                  <a:lnTo>
                    <a:pt x="2904649" y="2565559"/>
                  </a:lnTo>
                  <a:lnTo>
                    <a:pt x="2904649" y="2595086"/>
                  </a:lnTo>
                  <a:lnTo>
                    <a:pt x="3099911" y="2595086"/>
                  </a:lnTo>
                  <a:lnTo>
                    <a:pt x="3099911" y="2619851"/>
                  </a:lnTo>
                  <a:lnTo>
                    <a:pt x="3598069" y="2619851"/>
                  </a:lnTo>
                  <a:lnTo>
                    <a:pt x="3598069" y="2650331"/>
                  </a:lnTo>
                  <a:lnTo>
                    <a:pt x="3646646" y="2650331"/>
                  </a:lnTo>
                  <a:lnTo>
                    <a:pt x="3646646" y="2697956"/>
                  </a:lnTo>
                  <a:lnTo>
                    <a:pt x="3756184" y="2697956"/>
                  </a:lnTo>
                  <a:lnTo>
                    <a:pt x="3756184" y="2731294"/>
                  </a:lnTo>
                  <a:lnTo>
                    <a:pt x="3897154" y="2731294"/>
                  </a:lnTo>
                  <a:lnTo>
                    <a:pt x="3897154" y="2751296"/>
                  </a:lnTo>
                  <a:lnTo>
                    <a:pt x="4122896" y="2751296"/>
                  </a:lnTo>
                  <a:lnTo>
                    <a:pt x="4122896" y="2779871"/>
                  </a:lnTo>
                  <a:lnTo>
                    <a:pt x="4171474" y="2779871"/>
                  </a:lnTo>
                  <a:lnTo>
                    <a:pt x="4171474" y="2813209"/>
                  </a:lnTo>
                  <a:lnTo>
                    <a:pt x="4867751" y="2813209"/>
                  </a:lnTo>
                  <a:lnTo>
                    <a:pt x="4867751" y="2837021"/>
                  </a:lnTo>
                  <a:lnTo>
                    <a:pt x="5673566" y="2837021"/>
                  </a:lnTo>
                  <a:lnTo>
                    <a:pt x="5673566" y="2876074"/>
                  </a:lnTo>
                  <a:lnTo>
                    <a:pt x="6815614" y="2876074"/>
                  </a:lnTo>
                </a:path>
              </a:pathLst>
            </a:custGeom>
            <a:noFill/>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2" name="Freeform: Shape 141">
              <a:extLst>
                <a:ext uri="{FF2B5EF4-FFF2-40B4-BE49-F238E27FC236}">
                  <a16:creationId xmlns:a16="http://schemas.microsoft.com/office/drawing/2014/main" xmlns="" id="{E9C20921-A4EB-4763-8E43-224BBD7B37E6}"/>
                </a:ext>
              </a:extLst>
            </p:cNvPr>
            <p:cNvSpPr/>
            <p:nvPr/>
          </p:nvSpPr>
          <p:spPr>
            <a:xfrm>
              <a:off x="7527149"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3" name="Freeform: Shape 142">
              <a:extLst>
                <a:ext uri="{FF2B5EF4-FFF2-40B4-BE49-F238E27FC236}">
                  <a16:creationId xmlns:a16="http://schemas.microsoft.com/office/drawing/2014/main" xmlns="" id="{839D052D-29EF-4239-B812-D3C315AC6D96}"/>
                </a:ext>
              </a:extLst>
            </p:cNvPr>
            <p:cNvSpPr/>
            <p:nvPr/>
          </p:nvSpPr>
          <p:spPr>
            <a:xfrm>
              <a:off x="7407928"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4" name="Freeform: Shape 143">
              <a:extLst>
                <a:ext uri="{FF2B5EF4-FFF2-40B4-BE49-F238E27FC236}">
                  <a16:creationId xmlns:a16="http://schemas.microsoft.com/office/drawing/2014/main" xmlns="" id="{CF3F6E63-FFBD-4E1A-A9D0-F0812E709EB4}"/>
                </a:ext>
              </a:extLst>
            </p:cNvPr>
            <p:cNvSpPr/>
            <p:nvPr/>
          </p:nvSpPr>
          <p:spPr>
            <a:xfrm>
              <a:off x="7338594"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5" name="Freeform: Shape 144">
              <a:extLst>
                <a:ext uri="{FF2B5EF4-FFF2-40B4-BE49-F238E27FC236}">
                  <a16:creationId xmlns:a16="http://schemas.microsoft.com/office/drawing/2014/main" xmlns="" id="{649602F1-94CA-411B-8E3A-84D454F243A7}"/>
                </a:ext>
              </a:extLst>
            </p:cNvPr>
            <p:cNvSpPr/>
            <p:nvPr/>
          </p:nvSpPr>
          <p:spPr>
            <a:xfrm>
              <a:off x="7209227"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6" name="Freeform: Shape 145">
              <a:extLst>
                <a:ext uri="{FF2B5EF4-FFF2-40B4-BE49-F238E27FC236}">
                  <a16:creationId xmlns:a16="http://schemas.microsoft.com/office/drawing/2014/main" xmlns="" id="{85787349-3E36-40B3-80A0-5C6C9FD02ED6}"/>
                </a:ext>
              </a:extLst>
            </p:cNvPr>
            <p:cNvSpPr/>
            <p:nvPr/>
          </p:nvSpPr>
          <p:spPr>
            <a:xfrm>
              <a:off x="7199080" y="4433880"/>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7" name="Freeform: Shape 146">
              <a:extLst>
                <a:ext uri="{FF2B5EF4-FFF2-40B4-BE49-F238E27FC236}">
                  <a16:creationId xmlns:a16="http://schemas.microsoft.com/office/drawing/2014/main" xmlns="" id="{6A8B046F-6242-46DD-899B-B49BA6301F4C}"/>
                </a:ext>
              </a:extLst>
            </p:cNvPr>
            <p:cNvSpPr/>
            <p:nvPr/>
          </p:nvSpPr>
          <p:spPr>
            <a:xfrm>
              <a:off x="6392438" y="439921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8" name="Freeform: Shape 147">
              <a:extLst>
                <a:ext uri="{FF2B5EF4-FFF2-40B4-BE49-F238E27FC236}">
                  <a16:creationId xmlns:a16="http://schemas.microsoft.com/office/drawing/2014/main" xmlns="" id="{71339A6C-A8CA-464A-B417-9A45A3A47B80}"/>
                </a:ext>
              </a:extLst>
            </p:cNvPr>
            <p:cNvSpPr/>
            <p:nvPr/>
          </p:nvSpPr>
          <p:spPr>
            <a:xfrm>
              <a:off x="6303658" y="439921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9" name="Freeform: Shape 148">
              <a:extLst>
                <a:ext uri="{FF2B5EF4-FFF2-40B4-BE49-F238E27FC236}">
                  <a16:creationId xmlns:a16="http://schemas.microsoft.com/office/drawing/2014/main" xmlns="" id="{D0C51899-81FC-46C4-B24F-B39133C3D015}"/>
                </a:ext>
              </a:extLst>
            </p:cNvPr>
            <p:cNvSpPr/>
            <p:nvPr/>
          </p:nvSpPr>
          <p:spPr>
            <a:xfrm>
              <a:off x="6104956" y="439921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0" name="Freeform: Shape 149">
              <a:extLst>
                <a:ext uri="{FF2B5EF4-FFF2-40B4-BE49-F238E27FC236}">
                  <a16:creationId xmlns:a16="http://schemas.microsoft.com/office/drawing/2014/main" xmlns="" id="{B2782605-09F6-4BE6-B08E-5F45ED4E8CC8}"/>
                </a:ext>
              </a:extLst>
            </p:cNvPr>
            <p:cNvSpPr/>
            <p:nvPr/>
          </p:nvSpPr>
          <p:spPr>
            <a:xfrm>
              <a:off x="5796336" y="4374693"/>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1" name="Freeform: Shape 150">
              <a:extLst>
                <a:ext uri="{FF2B5EF4-FFF2-40B4-BE49-F238E27FC236}">
                  <a16:creationId xmlns:a16="http://schemas.microsoft.com/office/drawing/2014/main" xmlns="" id="{CBC0CAE7-8C63-4B12-AF13-4A21F9411024}"/>
                </a:ext>
              </a:extLst>
            </p:cNvPr>
            <p:cNvSpPr/>
            <p:nvPr/>
          </p:nvSpPr>
          <p:spPr>
            <a:xfrm>
              <a:off x="4563543" y="4203894"/>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2" name="Freeform: Shape 151">
              <a:extLst>
                <a:ext uri="{FF2B5EF4-FFF2-40B4-BE49-F238E27FC236}">
                  <a16:creationId xmlns:a16="http://schemas.microsoft.com/office/drawing/2014/main" xmlns="" id="{62627BD1-30D7-4CD4-884C-116701EA4B55}"/>
                </a:ext>
              </a:extLst>
            </p:cNvPr>
            <p:cNvSpPr/>
            <p:nvPr/>
          </p:nvSpPr>
          <p:spPr>
            <a:xfrm>
              <a:off x="3349352" y="3963762"/>
              <a:ext cx="8455" cy="67643"/>
            </a:xfrm>
            <a:custGeom>
              <a:avLst/>
              <a:gdLst>
                <a:gd name="connsiteX0" fmla="*/ 7144 w 9525"/>
                <a:gd name="connsiteY0" fmla="*/ 73819 h 76200"/>
                <a:gd name="connsiteX1" fmla="*/ 7144 w 9525"/>
                <a:gd name="connsiteY1" fmla="*/ 7144 h 76200"/>
              </a:gdLst>
              <a:ahLst/>
              <a:cxnLst>
                <a:cxn ang="0">
                  <a:pos x="connsiteX0" y="connsiteY0"/>
                </a:cxn>
                <a:cxn ang="0">
                  <a:pos x="connsiteX1" y="connsiteY1"/>
                </a:cxn>
              </a:cxnLst>
              <a:rect l="l" t="t" r="r" b="b"/>
              <a:pathLst>
                <a:path w="9525" h="76200">
                  <a:moveTo>
                    <a:pt x="7144" y="73819"/>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3" name="Freeform: Shape 152">
              <a:extLst>
                <a:ext uri="{FF2B5EF4-FFF2-40B4-BE49-F238E27FC236}">
                  <a16:creationId xmlns:a16="http://schemas.microsoft.com/office/drawing/2014/main" xmlns="" id="{07EF4BA6-21F6-40D6-BC78-370EDCDBB863}"/>
                </a:ext>
              </a:extLst>
            </p:cNvPr>
            <p:cNvSpPr/>
            <p:nvPr/>
          </p:nvSpPr>
          <p:spPr>
            <a:xfrm>
              <a:off x="1768199" y="2157696"/>
              <a:ext cx="8455" cy="67643"/>
            </a:xfrm>
            <a:custGeom>
              <a:avLst/>
              <a:gdLst>
                <a:gd name="connsiteX0" fmla="*/ 7144 w 9525"/>
                <a:gd name="connsiteY0" fmla="*/ 72866 h 76200"/>
                <a:gd name="connsiteX1" fmla="*/ 7144 w 9525"/>
                <a:gd name="connsiteY1" fmla="*/ 7144 h 76200"/>
              </a:gdLst>
              <a:ahLst/>
              <a:cxnLst>
                <a:cxn ang="0">
                  <a:pos x="connsiteX0" y="connsiteY0"/>
                </a:cxn>
                <a:cxn ang="0">
                  <a:pos x="connsiteX1" y="connsiteY1"/>
                </a:cxn>
              </a:cxnLst>
              <a:rect l="l" t="t" r="r" b="b"/>
              <a:pathLst>
                <a:path w="9525" h="76200">
                  <a:moveTo>
                    <a:pt x="7144" y="72866"/>
                  </a:moveTo>
                  <a:lnTo>
                    <a:pt x="7144" y="7144"/>
                  </a:lnTo>
                </a:path>
              </a:pathLst>
            </a:custGeom>
            <a:ln w="26035"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3578700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LBA3503</a:t>
            </a:r>
            <a:r>
              <a:rPr lang="en-GB" dirty="0"/>
              <a:t>: A UNICANCER phase III trial of </a:t>
            </a:r>
            <a:r>
              <a:rPr lang="en-GB" dirty="0" err="1"/>
              <a:t>hyperthermic</a:t>
            </a:r>
            <a:r>
              <a:rPr lang="en-GB" dirty="0"/>
              <a:t> intra-peritoneal chemotherapy (HIPEC) for colorectal peritoneal carcinomatosis (PC): PRODIGE </a:t>
            </a:r>
            <a:r>
              <a:rPr lang="en-GB" dirty="0" smtClean="0"/>
              <a:t>7 – </a:t>
            </a:r>
            <a:r>
              <a:rPr lang="en-GB" dirty="0" err="1" smtClean="0"/>
              <a:t>Quenet</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endParaRPr lang="en-GB" dirty="0"/>
          </a:p>
          <a:p>
            <a:endParaRPr lang="en-GB" dirty="0"/>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Quenet</a:t>
            </a:r>
            <a:r>
              <a:rPr lang="fr-FR" dirty="0" smtClean="0"/>
              <a:t> F,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LBA3503</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4009716393"/>
              </p:ext>
            </p:extLst>
          </p:nvPr>
        </p:nvGraphicFramePr>
        <p:xfrm>
          <a:off x="369888" y="1648562"/>
          <a:ext cx="8408989" cy="2755392"/>
        </p:xfrm>
        <a:graphic>
          <a:graphicData uri="http://schemas.openxmlformats.org/drawingml/2006/table">
            <a:tbl>
              <a:tblPr firstRow="1" bandRow="1">
                <a:tableStyleId>{69012ECD-51FC-41F1-AA8D-1B2483CD663E}</a:tableStyleId>
              </a:tblPr>
              <a:tblGrid>
                <a:gridCol w="2691364">
                  <a:extLst>
                    <a:ext uri="{9D8B030D-6E8A-4147-A177-3AD203B41FA5}">
                      <a16:colId xmlns:a16="http://schemas.microsoft.com/office/drawing/2014/main" xmlns="" val="20000"/>
                    </a:ext>
                  </a:extLst>
                </a:gridCol>
                <a:gridCol w="2313830">
                  <a:extLst>
                    <a:ext uri="{9D8B030D-6E8A-4147-A177-3AD203B41FA5}">
                      <a16:colId xmlns:a16="http://schemas.microsoft.com/office/drawing/2014/main" xmlns="" val="20001"/>
                    </a:ext>
                  </a:extLst>
                </a:gridCol>
                <a:gridCol w="2488759">
                  <a:extLst>
                    <a:ext uri="{9D8B030D-6E8A-4147-A177-3AD203B41FA5}">
                      <a16:colId xmlns:a16="http://schemas.microsoft.com/office/drawing/2014/main" xmlns="" val="20002"/>
                    </a:ext>
                  </a:extLst>
                </a:gridCol>
                <a:gridCol w="915036">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Morbidity at 30 days,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HIPEC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Non-HIPEC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All complications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All grades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Grades 3–5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87 (65.4)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 (40.6)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 (55.3)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 (31.1)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0.105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Intra-abdominal complications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All grades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Grades 3–5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46 (35.0)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35 (26.3)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39 (29.6)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23 (17.4)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0.379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0.080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Extra-abdominal complications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All grades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Grades 3–5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69 (51.9)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35 (26.3)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 (40.9)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 (21.2)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0.073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0.329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aphicFrame>
        <p:nvGraphicFramePr>
          <p:cNvPr id="9" name="Group 88"/>
          <p:cNvGraphicFramePr>
            <a:graphicFrameLocks noGrp="1"/>
          </p:cNvGraphicFramePr>
          <p:nvPr>
            <p:extLst/>
          </p:nvPr>
        </p:nvGraphicFramePr>
        <p:xfrm>
          <a:off x="369888" y="4631621"/>
          <a:ext cx="8408990" cy="1219200"/>
        </p:xfrm>
        <a:graphic>
          <a:graphicData uri="http://schemas.openxmlformats.org/drawingml/2006/table">
            <a:tbl>
              <a:tblPr firstRow="1" bandRow="1">
                <a:tableStyleId>{69012ECD-51FC-41F1-AA8D-1B2483CD663E}</a:tableStyleId>
              </a:tblPr>
              <a:tblGrid>
                <a:gridCol w="3636244">
                  <a:extLst>
                    <a:ext uri="{9D8B030D-6E8A-4147-A177-3AD203B41FA5}">
                      <a16:colId xmlns:a16="http://schemas.microsoft.com/office/drawing/2014/main" xmlns="" val="20000"/>
                    </a:ext>
                  </a:extLst>
                </a:gridCol>
                <a:gridCol w="1928855">
                  <a:extLst>
                    <a:ext uri="{9D8B030D-6E8A-4147-A177-3AD203B41FA5}">
                      <a16:colId xmlns:a16="http://schemas.microsoft.com/office/drawing/2014/main" xmlns="" val="20001"/>
                    </a:ext>
                  </a:extLst>
                </a:gridCol>
                <a:gridCol w="1928855">
                  <a:extLst>
                    <a:ext uri="{9D8B030D-6E8A-4147-A177-3AD203B41FA5}">
                      <a16:colId xmlns:a16="http://schemas.microsoft.com/office/drawing/2014/main" xmlns="" val="20002"/>
                    </a:ext>
                  </a:extLst>
                </a:gridCol>
                <a:gridCol w="915036">
                  <a:extLst>
                    <a:ext uri="{9D8B030D-6E8A-4147-A177-3AD203B41FA5}">
                      <a16:colId xmlns:a16="http://schemas.microsoft.com/office/drawing/2014/main" xmlns="" val="20003"/>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Morbidity at 60 days,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HIPEC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Non-HIPEC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All complications, grades 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32 (24.1)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 (13.6)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0.030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Intra-abdominal complications, grades 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 (6)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 (3)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0.377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Extra-abdominal complications, grades 3–5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27 (20.3)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 (12.1)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0.071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1418244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LBA3503</a:t>
            </a:r>
            <a:r>
              <a:rPr lang="en-GB" dirty="0"/>
              <a:t>: A UNICANCER phase III trial of </a:t>
            </a:r>
            <a:r>
              <a:rPr lang="en-GB" dirty="0" err="1"/>
              <a:t>hyperthermic</a:t>
            </a:r>
            <a:r>
              <a:rPr lang="en-GB" dirty="0"/>
              <a:t> intra-peritoneal chemotherapy (HIPEC) for colorectal peritoneal carcinomatosis (PC): PRODIGE </a:t>
            </a:r>
            <a:r>
              <a:rPr lang="en-GB" dirty="0" smtClean="0"/>
              <a:t>7 – </a:t>
            </a:r>
            <a:r>
              <a:rPr lang="en-GB" dirty="0" err="1" smtClean="0"/>
              <a:t>Quenet</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a:t>Key results (cont.)</a:t>
            </a:r>
            <a:endParaRPr lang="en-GB" dirty="0"/>
          </a:p>
          <a:p>
            <a:endParaRPr lang="en-GB" dirty="0"/>
          </a:p>
          <a:p>
            <a:endParaRPr lang="en-GB" dirty="0" smtClean="0"/>
          </a:p>
          <a:p>
            <a:endParaRPr lang="en-GB" dirty="0"/>
          </a:p>
          <a:p>
            <a:endParaRPr lang="en-GB" dirty="0" smtClean="0"/>
          </a:p>
          <a:p>
            <a:pPr marL="0" indent="0">
              <a:buNone/>
            </a:pPr>
            <a:r>
              <a:rPr lang="en-GB" b="1" dirty="0" smtClean="0"/>
              <a:t>Conclusions</a:t>
            </a:r>
            <a:endParaRPr lang="en-GB" b="1" dirty="0"/>
          </a:p>
          <a:p>
            <a:r>
              <a:rPr lang="en-GB" b="1" dirty="0" smtClean="0"/>
              <a:t>HIPEC </a:t>
            </a:r>
            <a:r>
              <a:rPr lang="en-GB" b="1" dirty="0"/>
              <a:t>after cytoreductive </a:t>
            </a:r>
            <a:r>
              <a:rPr lang="en-GB" b="1" dirty="0" smtClean="0"/>
              <a:t>surgery </a:t>
            </a:r>
            <a:r>
              <a:rPr lang="en-GB" b="1" dirty="0"/>
              <a:t>for the treatment of colorectal peritoneal </a:t>
            </a:r>
            <a:r>
              <a:rPr lang="en-GB" b="1" dirty="0" smtClean="0"/>
              <a:t>carcinomatosis did not improve OS or RFS vs. </a:t>
            </a:r>
            <a:r>
              <a:rPr lang="en-GB" b="1" dirty="0"/>
              <a:t>cytoreductive surgery </a:t>
            </a:r>
            <a:r>
              <a:rPr lang="en-GB" b="1" dirty="0" smtClean="0"/>
              <a:t>alone</a:t>
            </a:r>
          </a:p>
          <a:p>
            <a:r>
              <a:rPr lang="en-GB" b="1" dirty="0" smtClean="0"/>
              <a:t>There were more late postoperative complications with HIPEC</a:t>
            </a:r>
          </a:p>
          <a:p>
            <a:r>
              <a:rPr lang="en-GB" b="1" dirty="0" smtClean="0"/>
              <a:t>The curative management </a:t>
            </a:r>
            <a:r>
              <a:rPr lang="en-GB" b="1" dirty="0"/>
              <a:t>of </a:t>
            </a:r>
            <a:r>
              <a:rPr lang="en-GB" b="1" dirty="0" smtClean="0"/>
              <a:t>colorectal peritoneal </a:t>
            </a:r>
            <a:r>
              <a:rPr lang="en-GB" b="1" dirty="0"/>
              <a:t>carcinomatosis </a:t>
            </a:r>
            <a:r>
              <a:rPr lang="en-GB" b="1" dirty="0" smtClean="0"/>
              <a:t>by curative surgery alone showed unexpectedly satisfactory survival results</a:t>
            </a:r>
            <a:endParaRPr lang="en-GB" b="1"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Quenet</a:t>
            </a:r>
            <a:r>
              <a:rPr lang="fr-FR" dirty="0" smtClean="0"/>
              <a:t> F,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LBA3503</a:t>
            </a:r>
            <a:endParaRPr lang="fr-FR" dirty="0"/>
          </a:p>
        </p:txBody>
      </p:sp>
      <p:graphicFrame>
        <p:nvGraphicFramePr>
          <p:cNvPr id="7" name="Group 88"/>
          <p:cNvGraphicFramePr>
            <a:graphicFrameLocks noGrp="1"/>
          </p:cNvGraphicFramePr>
          <p:nvPr>
            <p:extLst/>
          </p:nvPr>
        </p:nvGraphicFramePr>
        <p:xfrm>
          <a:off x="369888" y="1634094"/>
          <a:ext cx="8408990" cy="838762"/>
        </p:xfrm>
        <a:graphic>
          <a:graphicData uri="http://schemas.openxmlformats.org/drawingml/2006/table">
            <a:tbl>
              <a:tblPr firstRow="1" bandRow="1">
                <a:tableStyleId>{69012ECD-51FC-41F1-AA8D-1B2483CD663E}</a:tableStyleId>
              </a:tblPr>
              <a:tblGrid>
                <a:gridCol w="2675462">
                  <a:extLst>
                    <a:ext uri="{9D8B030D-6E8A-4147-A177-3AD203B41FA5}">
                      <a16:colId xmlns:a16="http://schemas.microsoft.com/office/drawing/2014/main" xmlns="" val="20000"/>
                    </a:ext>
                  </a:extLst>
                </a:gridCol>
                <a:gridCol w="2409246">
                  <a:extLst>
                    <a:ext uri="{9D8B030D-6E8A-4147-A177-3AD203B41FA5}">
                      <a16:colId xmlns:a16="http://schemas.microsoft.com/office/drawing/2014/main" xmlns="" val="20001"/>
                    </a:ext>
                  </a:extLst>
                </a:gridCol>
                <a:gridCol w="2409246">
                  <a:extLst>
                    <a:ext uri="{9D8B030D-6E8A-4147-A177-3AD203B41FA5}">
                      <a16:colId xmlns:a16="http://schemas.microsoft.com/office/drawing/2014/main" xmlns="" val="20002"/>
                    </a:ext>
                  </a:extLst>
                </a:gridCol>
                <a:gridCol w="915036">
                  <a:extLst>
                    <a:ext uri="{9D8B030D-6E8A-4147-A177-3AD203B41FA5}">
                      <a16:colId xmlns:a16="http://schemas.microsoft.com/office/drawing/2014/main" xmlns="" val="20003"/>
                    </a:ext>
                  </a:extLst>
                </a:gridCol>
              </a:tblGrid>
              <a:tr h="4193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HIPEC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Non-HIPEC</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1938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Hospital stay, days (range)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18.0 (8–140)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13.0 (1–62)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&lt;0.0001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8524591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3504</a:t>
            </a:r>
            <a:r>
              <a:rPr lang="en-GB" dirty="0"/>
              <a:t>: Randomized trial of irinotecan and cetuximab (IC) versus irinotecan, cetuximab and ramucirumab (ICR) as 2nd line therapy of advanced colorectal cancer (CRC) following oxaliplatin and </a:t>
            </a:r>
            <a:r>
              <a:rPr lang="en-GB" dirty="0" smtClean="0"/>
              <a:t>bevacizumab </a:t>
            </a:r>
            <a:r>
              <a:rPr lang="en-GB" dirty="0"/>
              <a:t>based therapy: Result of </a:t>
            </a:r>
            <a:r>
              <a:rPr lang="en-GB" dirty="0" smtClean="0"/>
              <a:t>E7208 – </a:t>
            </a:r>
            <a:r>
              <a:rPr lang="en-GB" dirty="0" err="1" smtClean="0"/>
              <a:t>Hochster</a:t>
            </a:r>
            <a:r>
              <a:rPr lang="en-GB" dirty="0" smtClean="0"/>
              <a:t> HS, et al</a:t>
            </a:r>
            <a:endParaRPr lang="en-GB" dirty="0"/>
          </a:p>
        </p:txBody>
      </p:sp>
      <p:sp>
        <p:nvSpPr>
          <p:cNvPr id="4" name="Text Placeholder 3"/>
          <p:cNvSpPr>
            <a:spLocks noGrp="1"/>
          </p:cNvSpPr>
          <p:nvPr>
            <p:ph type="body" sz="quarter" idx="10"/>
          </p:nvPr>
        </p:nvSpPr>
        <p:spPr>
          <a:xfrm>
            <a:off x="365125" y="6096000"/>
            <a:ext cx="4559675" cy="487363"/>
          </a:xfrm>
        </p:spPr>
        <p:txBody>
          <a:bodyPr/>
          <a:lstStyle/>
          <a:p>
            <a:r>
              <a:rPr lang="en-GB" dirty="0" smtClean="0"/>
              <a:t>*Irinotecan 150 mg/m</a:t>
            </a:r>
            <a:r>
              <a:rPr lang="en-GB" baseline="30000" dirty="0" smtClean="0"/>
              <a:t>2</a:t>
            </a:r>
            <a:r>
              <a:rPr lang="en-GB" dirty="0" smtClean="0"/>
              <a:t> iv + cetuximab 400 mg/m</a:t>
            </a:r>
            <a:r>
              <a:rPr lang="en-GB" baseline="30000" dirty="0" smtClean="0"/>
              <a:t>2</a:t>
            </a:r>
            <a:r>
              <a:rPr lang="en-GB" dirty="0" smtClean="0"/>
              <a:t> iv + ramucirumab 6 mg/kg iv q2w; </a:t>
            </a:r>
            <a:r>
              <a:rPr lang="en-GB" baseline="30000" dirty="0" smtClean="0"/>
              <a:t>†</a:t>
            </a:r>
            <a:r>
              <a:rPr lang="en-GB" dirty="0" smtClean="0"/>
              <a:t>180 </a:t>
            </a:r>
            <a:r>
              <a:rPr lang="en-GB" dirty="0"/>
              <a:t>mg/m</a:t>
            </a:r>
            <a:r>
              <a:rPr lang="en-GB" baseline="30000" dirty="0"/>
              <a:t>2</a:t>
            </a:r>
            <a:r>
              <a:rPr lang="en-GB" dirty="0"/>
              <a:t> </a:t>
            </a:r>
            <a:r>
              <a:rPr lang="en-GB" dirty="0" smtClean="0"/>
              <a:t>iv; </a:t>
            </a:r>
            <a:r>
              <a:rPr lang="en-GB" baseline="30000" dirty="0"/>
              <a:t>‡ </a:t>
            </a:r>
            <a:r>
              <a:rPr lang="en-GB" dirty="0"/>
              <a:t>500 mg/m</a:t>
            </a:r>
            <a:r>
              <a:rPr lang="en-GB" baseline="30000" dirty="0"/>
              <a:t>2</a:t>
            </a:r>
            <a:r>
              <a:rPr lang="en-GB" dirty="0"/>
              <a:t> IV (q2w</a:t>
            </a:r>
            <a:r>
              <a:rPr lang="en-GB" dirty="0" smtClean="0"/>
              <a:t>)</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Hochster</a:t>
            </a:r>
            <a:r>
              <a:rPr lang="fr-FR" dirty="0" smtClean="0"/>
              <a:t> HS,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3504</a:t>
            </a:r>
            <a:endParaRPr lang="fr-FR" dirty="0"/>
          </a:p>
        </p:txBody>
      </p:sp>
      <p:sp>
        <p:nvSpPr>
          <p:cNvPr id="7" name="Content Placeholder 2"/>
          <p:cNvSpPr>
            <a:spLocks noGrp="1"/>
          </p:cNvSpPr>
          <p:nvPr>
            <p:ph idx="1"/>
          </p:nvPr>
        </p:nvSpPr>
        <p:spPr>
          <a:xfrm>
            <a:off x="365124" y="1254035"/>
            <a:ext cx="8413751" cy="4746172"/>
          </a:xfrm>
        </p:spPr>
        <p:txBody>
          <a:bodyPr/>
          <a:lstStyle/>
          <a:p>
            <a:pPr marL="0" indent="0">
              <a:buFontTx/>
              <a:buNone/>
            </a:pPr>
            <a:r>
              <a:rPr lang="en-GB" b="1" dirty="0"/>
              <a:t>Study objective</a:t>
            </a:r>
          </a:p>
          <a:p>
            <a:r>
              <a:rPr lang="en-GB" dirty="0"/>
              <a:t>To assess </a:t>
            </a:r>
            <a:r>
              <a:rPr lang="en-GB" dirty="0" smtClean="0"/>
              <a:t>the efficacy and safety of ramucirumab in combination with irinotecan and cetuximab as 2L therapy for patients with KRAS</a:t>
            </a:r>
            <a:r>
              <a:rPr lang="en-GB" i="1" dirty="0" smtClean="0"/>
              <a:t> </a:t>
            </a:r>
            <a:r>
              <a:rPr lang="en-GB" dirty="0" smtClean="0"/>
              <a:t>WT CRC compared with </a:t>
            </a:r>
            <a:r>
              <a:rPr lang="en-GB" dirty="0"/>
              <a:t>irinotecan and </a:t>
            </a:r>
            <a:r>
              <a:rPr lang="en-GB" dirty="0" smtClean="0"/>
              <a:t>cetuximab alone</a:t>
            </a:r>
            <a:endParaRPr lang="en-GB" dirty="0"/>
          </a:p>
        </p:txBody>
      </p:sp>
      <p:sp>
        <p:nvSpPr>
          <p:cNvPr id="8" name="Oval 14"/>
          <p:cNvSpPr>
            <a:spLocks noChangeArrowheads="1"/>
          </p:cNvSpPr>
          <p:nvPr/>
        </p:nvSpPr>
        <p:spPr bwMode="auto">
          <a:xfrm>
            <a:off x="4593608" y="34077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4" idx="1"/>
          </p:cNvCxnSpPr>
          <p:nvPr/>
        </p:nvCxnSpPr>
        <p:spPr bwMode="auto">
          <a:xfrm rot="5400000" flipH="1" flipV="1">
            <a:off x="4672662" y="2871248"/>
            <a:ext cx="749263" cy="3237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011504" y="2349083"/>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5268856" y="3074483"/>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PS (0 vs. 1–2)</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Discontinuation of oxaliplatin 1L therapy prior to progression (yes vs. no)</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Time since last bevacizumab treatment </a:t>
            </a:r>
            <a:b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b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(&lt;6 vs. ≥6 months)</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2" name="AutoShape 19"/>
          <p:cNvCxnSpPr>
            <a:cxnSpLocks noChangeShapeType="1"/>
            <a:stCxn id="15" idx="3"/>
            <a:endCxn id="8" idx="2"/>
          </p:cNvCxnSpPr>
          <p:nvPr/>
        </p:nvCxnSpPr>
        <p:spPr bwMode="auto">
          <a:xfrm>
            <a:off x="4452078" y="3699866"/>
            <a:ext cx="141530"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716185" y="2658503"/>
            <a:ext cx="295319"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209181" y="2248134"/>
            <a:ext cx="2507004"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Ramucirumab</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 irinotecan</a:t>
            </a: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 + cetuximab*</a:t>
            </a:r>
            <a:endParaRPr kumimoji="0" lang="en-US" altLang="zh-CN" sz="1600" b="0" i="0" u="none" strike="noStrike" kern="1200" cap="none" spc="0" normalizeH="0" baseline="3000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(n=50)</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5" name="AutoShape 9"/>
          <p:cNvSpPr>
            <a:spLocks noChangeArrowheads="1"/>
          </p:cNvSpPr>
          <p:nvPr/>
        </p:nvSpPr>
        <p:spPr bwMode="auto">
          <a:xfrm>
            <a:off x="365123" y="2519286"/>
            <a:ext cx="4086955" cy="23611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Metastatic or advanced CRC (KRAS WT)</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1L therapy with oxaliplatin chemotherapy + bevacizumab</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Progression</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(n=97)</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Rectangle 9"/>
          <p:cNvSpPr txBox="1">
            <a:spLocks noChangeArrowheads="1"/>
          </p:cNvSpPr>
          <p:nvPr/>
        </p:nvSpPr>
        <p:spPr bwMode="auto">
          <a:xfrm>
            <a:off x="365124" y="5268415"/>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PFS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7" name="Content Placeholder 26"/>
          <p:cNvSpPr txBox="1">
            <a:spLocks/>
          </p:cNvSpPr>
          <p:nvPr/>
        </p:nvSpPr>
        <p:spPr>
          <a:xfrm>
            <a:off x="4648200" y="5268415"/>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RR; 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8" name="AutoShape 16"/>
          <p:cNvCxnSpPr>
            <a:cxnSpLocks noChangeShapeType="1"/>
            <a:stCxn id="8" idx="4"/>
            <a:endCxn id="20" idx="1"/>
          </p:cNvCxnSpPr>
          <p:nvPr/>
        </p:nvCxnSpPr>
        <p:spPr bwMode="auto">
          <a:xfrm rot="16200000" flipH="1">
            <a:off x="4688463" y="4188908"/>
            <a:ext cx="717559" cy="323673"/>
          </a:xfrm>
          <a:prstGeom prst="bentConnector2">
            <a:avLst/>
          </a:prstGeom>
          <a:noFill/>
          <a:ln w="57150">
            <a:solidFill>
              <a:schemeClr val="bg2">
                <a:lumMod val="60000"/>
                <a:lumOff val="40000"/>
              </a:schemeClr>
            </a:solidFill>
            <a:round/>
            <a:headEnd/>
            <a:tailEnd type="triangle" w="med" len="med"/>
          </a:ln>
        </p:spPr>
      </p:cxnSp>
      <p:cxnSp>
        <p:nvCxnSpPr>
          <p:cNvPr id="19" name="AutoShape 20"/>
          <p:cNvCxnSpPr>
            <a:cxnSpLocks noChangeShapeType="1"/>
            <a:stCxn id="20" idx="3"/>
            <a:endCxn id="21" idx="1"/>
          </p:cNvCxnSpPr>
          <p:nvPr/>
        </p:nvCxnSpPr>
        <p:spPr bwMode="auto">
          <a:xfrm>
            <a:off x="7714604" y="4709525"/>
            <a:ext cx="296900"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5209079" y="4299157"/>
            <a:ext cx="2505525"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Irinotecan</a:t>
            </a:r>
            <a:r>
              <a:rPr kumimoji="0" lang="en-GB" altLang="zh-CN" sz="16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 </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cetuximab</a:t>
            </a:r>
            <a:r>
              <a:rPr kumimoji="0" lang="en-GB" altLang="zh-CN" sz="16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t>
            </a:r>
            <a:b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(n=47)</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8011504" y="4400106"/>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34652503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3504</a:t>
            </a:r>
            <a:r>
              <a:rPr lang="en-GB" dirty="0"/>
              <a:t>: Randomized trial of irinotecan and cetuximab (IC) versus irinotecan, cetuximab and ramucirumab (ICR) as 2nd line therapy of advanced colorectal cancer (CRC) following oxaliplatin and </a:t>
            </a:r>
            <a:r>
              <a:rPr lang="en-GB" dirty="0" smtClean="0"/>
              <a:t>bevacizumab </a:t>
            </a:r>
            <a:r>
              <a:rPr lang="en-GB" dirty="0"/>
              <a:t>based therapy: Result of </a:t>
            </a:r>
            <a:r>
              <a:rPr lang="en-GB" dirty="0" smtClean="0"/>
              <a:t>E7208 – </a:t>
            </a:r>
            <a:r>
              <a:rPr lang="en-GB" dirty="0" err="1" smtClean="0"/>
              <a:t>Hochster</a:t>
            </a:r>
            <a:r>
              <a:rPr lang="en-GB" dirty="0" smtClean="0"/>
              <a:t> HS,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Hochster</a:t>
            </a:r>
            <a:r>
              <a:rPr lang="fr-FR" dirty="0" smtClean="0"/>
              <a:t> HS,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3504</a:t>
            </a:r>
            <a:endParaRPr lang="fr-FR" dirty="0"/>
          </a:p>
        </p:txBody>
      </p:sp>
      <p:sp>
        <p:nvSpPr>
          <p:cNvPr id="22" name="Content Placeholder 2"/>
          <p:cNvSpPr txBox="1">
            <a:spLocks/>
          </p:cNvSpPr>
          <p:nvPr/>
        </p:nvSpPr>
        <p:spPr bwMode="auto">
          <a:xfrm>
            <a:off x="365124" y="1258215"/>
            <a:ext cx="8413751" cy="4741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Key results</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TextBox 22">
            <a:extLst>
              <a:ext uri="{FF2B5EF4-FFF2-40B4-BE49-F238E27FC236}">
                <a16:creationId xmlns:a16="http://schemas.microsoft.com/office/drawing/2014/main" xmlns="" id="{F2D1B210-DD95-4E7E-8DAF-988037EDCDC8}"/>
              </a:ext>
            </a:extLst>
          </p:cNvPr>
          <p:cNvSpPr txBox="1"/>
          <p:nvPr/>
        </p:nvSpPr>
        <p:spPr>
          <a:xfrm>
            <a:off x="1479973" y="1532462"/>
            <a:ext cx="6278579"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4D4D4D"/>
                </a:solidFill>
                <a:effectLst/>
                <a:uLnTx/>
                <a:uFillTx/>
                <a:latin typeface="Arial" charset="0"/>
                <a:ea typeface="+mn-ea"/>
                <a:cs typeface="Arial" charset="0"/>
              </a:rPr>
              <a:t>PFS by </a:t>
            </a:r>
            <a:r>
              <a:rPr kumimoji="0" lang="en-US" sz="1800" b="1" i="0" u="none" strike="noStrike" kern="1200" cap="none" spc="0" normalizeH="0" baseline="0" noProof="0" dirty="0">
                <a:ln>
                  <a:noFill/>
                </a:ln>
                <a:solidFill>
                  <a:srgbClr val="4D4D4D"/>
                </a:solidFill>
                <a:effectLst/>
                <a:uLnTx/>
                <a:uFillTx/>
                <a:latin typeface="Arial" charset="0"/>
                <a:ea typeface="+mn-ea"/>
                <a:cs typeface="Arial" charset="0"/>
              </a:rPr>
              <a:t>arm</a:t>
            </a:r>
          </a:p>
        </p:txBody>
      </p:sp>
      <p:sp>
        <p:nvSpPr>
          <p:cNvPr id="24" name="TextBox 23">
            <a:extLst>
              <a:ext uri="{FF2B5EF4-FFF2-40B4-BE49-F238E27FC236}">
                <a16:creationId xmlns:a16="http://schemas.microsoft.com/office/drawing/2014/main" xmlns="" id="{15C4B6C1-91E0-4237-B182-C0C1E539348B}"/>
              </a:ext>
            </a:extLst>
          </p:cNvPr>
          <p:cNvSpPr txBox="1"/>
          <p:nvPr/>
        </p:nvSpPr>
        <p:spPr>
          <a:xfrm>
            <a:off x="601753" y="1812366"/>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5" name="TextBox 24">
            <a:extLst>
              <a:ext uri="{FF2B5EF4-FFF2-40B4-BE49-F238E27FC236}">
                <a16:creationId xmlns:a16="http://schemas.microsoft.com/office/drawing/2014/main" xmlns="" id="{0C37A064-72B3-4978-9BEC-9C2034658D0B}"/>
              </a:ext>
            </a:extLst>
          </p:cNvPr>
          <p:cNvSpPr txBox="1"/>
          <p:nvPr/>
        </p:nvSpPr>
        <p:spPr>
          <a:xfrm>
            <a:off x="601754" y="2399010"/>
            <a:ext cx="397865"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0.8</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6" name="TextBox 25">
            <a:extLst>
              <a:ext uri="{FF2B5EF4-FFF2-40B4-BE49-F238E27FC236}">
                <a16:creationId xmlns:a16="http://schemas.microsoft.com/office/drawing/2014/main" xmlns="" id="{AFDAE45A-3523-4F73-A60A-9D74347D0A30}"/>
              </a:ext>
            </a:extLst>
          </p:cNvPr>
          <p:cNvSpPr txBox="1"/>
          <p:nvPr/>
        </p:nvSpPr>
        <p:spPr>
          <a:xfrm>
            <a:off x="601753" y="2985654"/>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7" name="TextBox 26">
            <a:extLst>
              <a:ext uri="{FF2B5EF4-FFF2-40B4-BE49-F238E27FC236}">
                <a16:creationId xmlns:a16="http://schemas.microsoft.com/office/drawing/2014/main" xmlns="" id="{B1178D82-92B1-4DD1-97B8-AE4FC1E2C484}"/>
              </a:ext>
            </a:extLst>
          </p:cNvPr>
          <p:cNvSpPr txBox="1"/>
          <p:nvPr/>
        </p:nvSpPr>
        <p:spPr>
          <a:xfrm>
            <a:off x="601753" y="3572298"/>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0.4</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8" name="TextBox 27">
            <a:extLst>
              <a:ext uri="{FF2B5EF4-FFF2-40B4-BE49-F238E27FC236}">
                <a16:creationId xmlns:a16="http://schemas.microsoft.com/office/drawing/2014/main" xmlns="" id="{81A21AE0-BC1B-4BD4-81C9-1963801A9850}"/>
              </a:ext>
            </a:extLst>
          </p:cNvPr>
          <p:cNvSpPr txBox="1"/>
          <p:nvPr/>
        </p:nvSpPr>
        <p:spPr>
          <a:xfrm>
            <a:off x="601753" y="4158942"/>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0.2</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9" name="TextBox 28">
            <a:extLst>
              <a:ext uri="{FF2B5EF4-FFF2-40B4-BE49-F238E27FC236}">
                <a16:creationId xmlns:a16="http://schemas.microsoft.com/office/drawing/2014/main" xmlns="" id="{1E3FC6D4-D0FC-4A2F-8E65-C8FCB269E00D}"/>
              </a:ext>
            </a:extLst>
          </p:cNvPr>
          <p:cNvSpPr txBox="1"/>
          <p:nvPr/>
        </p:nvSpPr>
        <p:spPr>
          <a:xfrm>
            <a:off x="601753" y="4745582"/>
            <a:ext cx="397866" cy="27699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0" name="Freeform: Shape 13">
            <a:extLst>
              <a:ext uri="{FF2B5EF4-FFF2-40B4-BE49-F238E27FC236}">
                <a16:creationId xmlns:a16="http://schemas.microsoft.com/office/drawing/2014/main" xmlns="" id="{657C0E78-19CD-41FE-9A2B-BE3C6E2284C2}"/>
              </a:ext>
            </a:extLst>
          </p:cNvPr>
          <p:cNvSpPr/>
          <p:nvPr/>
        </p:nvSpPr>
        <p:spPr>
          <a:xfrm>
            <a:off x="1076431"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4D4D4D"/>
              </a:solidFill>
              <a:effectLst/>
              <a:uLnTx/>
              <a:uFillTx/>
              <a:latin typeface="Arial"/>
              <a:ea typeface="+mn-ea"/>
              <a:cs typeface="Arial"/>
            </a:endParaRPr>
          </a:p>
        </p:txBody>
      </p:sp>
      <p:cxnSp>
        <p:nvCxnSpPr>
          <p:cNvPr id="31" name="Straight Connector 30">
            <a:extLst>
              <a:ext uri="{FF2B5EF4-FFF2-40B4-BE49-F238E27FC236}">
                <a16:creationId xmlns:a16="http://schemas.microsoft.com/office/drawing/2014/main" xmlns="" id="{6138891A-2E6B-42AC-B013-D400FC12D27A}"/>
              </a:ext>
            </a:extLst>
          </p:cNvPr>
          <p:cNvCxnSpPr/>
          <p:nvPr/>
        </p:nvCxnSpPr>
        <p:spPr>
          <a:xfrm>
            <a:off x="970483"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xmlns="" id="{B0E7AA76-1EE1-402D-A6A5-7C8713ED96FE}"/>
              </a:ext>
            </a:extLst>
          </p:cNvPr>
          <p:cNvCxnSpPr/>
          <p:nvPr/>
        </p:nvCxnSpPr>
        <p:spPr>
          <a:xfrm>
            <a:off x="970483" y="253720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xmlns="" id="{B655026D-4D5D-4E83-A39A-35BB2741BB55}"/>
              </a:ext>
            </a:extLst>
          </p:cNvPr>
          <p:cNvCxnSpPr/>
          <p:nvPr/>
        </p:nvCxnSpPr>
        <p:spPr>
          <a:xfrm>
            <a:off x="970483" y="312354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xmlns="" id="{C6E0E88F-077F-423C-878B-31FB8554534F}"/>
              </a:ext>
            </a:extLst>
          </p:cNvPr>
          <p:cNvCxnSpPr/>
          <p:nvPr/>
        </p:nvCxnSpPr>
        <p:spPr>
          <a:xfrm>
            <a:off x="970483" y="370987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xmlns="" id="{45DF7776-EE5B-48AB-91EC-C7D1299BEBC7}"/>
              </a:ext>
            </a:extLst>
          </p:cNvPr>
          <p:cNvCxnSpPr/>
          <p:nvPr/>
        </p:nvCxnSpPr>
        <p:spPr>
          <a:xfrm>
            <a:off x="970483" y="429621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xmlns="" id="{68E543F5-7BBA-419D-B049-E382ADF70524}"/>
              </a:ext>
            </a:extLst>
          </p:cNvPr>
          <p:cNvCxnSpPr/>
          <p:nvPr/>
        </p:nvCxnSpPr>
        <p:spPr>
          <a:xfrm>
            <a:off x="970483"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xmlns="" id="{5E8CE41C-C880-45B3-A199-094815A085EB}"/>
              </a:ext>
            </a:extLst>
          </p:cNvPr>
          <p:cNvCxnSpPr>
            <a:cxnSpLocks/>
          </p:cNvCxnSpPr>
          <p:nvPr/>
        </p:nvCxnSpPr>
        <p:spPr>
          <a:xfrm rot="5400000">
            <a:off x="103143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xmlns="" id="{56A1EAF8-1449-4262-A713-F36BA4562859}"/>
              </a:ext>
            </a:extLst>
          </p:cNvPr>
          <p:cNvSpPr txBox="1"/>
          <p:nvPr/>
        </p:nvSpPr>
        <p:spPr>
          <a:xfrm>
            <a:off x="941618" y="4978897"/>
            <a:ext cx="26962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39" name="Straight Connector 38">
            <a:extLst>
              <a:ext uri="{FF2B5EF4-FFF2-40B4-BE49-F238E27FC236}">
                <a16:creationId xmlns:a16="http://schemas.microsoft.com/office/drawing/2014/main" xmlns="" id="{7E3ED65B-9945-42C7-B19A-BDE9EF7233AF}"/>
              </a:ext>
            </a:extLst>
          </p:cNvPr>
          <p:cNvCxnSpPr>
            <a:cxnSpLocks/>
          </p:cNvCxnSpPr>
          <p:nvPr/>
        </p:nvCxnSpPr>
        <p:spPr>
          <a:xfrm rot="5400000">
            <a:off x="170937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a16="http://schemas.microsoft.com/office/drawing/2014/main" xmlns="" id="{49B71863-C43E-4430-9CA5-BF4B26180381}"/>
              </a:ext>
            </a:extLst>
          </p:cNvPr>
          <p:cNvSpPr txBox="1"/>
          <p:nvPr/>
        </p:nvSpPr>
        <p:spPr>
          <a:xfrm>
            <a:off x="1619564" y="4978897"/>
            <a:ext cx="26962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41" name="Straight Connector 40">
            <a:extLst>
              <a:ext uri="{FF2B5EF4-FFF2-40B4-BE49-F238E27FC236}">
                <a16:creationId xmlns:a16="http://schemas.microsoft.com/office/drawing/2014/main" xmlns="" id="{D9F88DD0-54F2-49AA-80CD-14209F39DA19}"/>
              </a:ext>
            </a:extLst>
          </p:cNvPr>
          <p:cNvCxnSpPr>
            <a:cxnSpLocks/>
          </p:cNvCxnSpPr>
          <p:nvPr/>
        </p:nvCxnSpPr>
        <p:spPr>
          <a:xfrm rot="5400000">
            <a:off x="238732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1">
            <a:extLst>
              <a:ext uri="{FF2B5EF4-FFF2-40B4-BE49-F238E27FC236}">
                <a16:creationId xmlns:a16="http://schemas.microsoft.com/office/drawing/2014/main" xmlns="" id="{B97A5BDC-1846-4815-9386-09EEB67B2909}"/>
              </a:ext>
            </a:extLst>
          </p:cNvPr>
          <p:cNvSpPr txBox="1"/>
          <p:nvPr/>
        </p:nvSpPr>
        <p:spPr>
          <a:xfrm>
            <a:off x="2297509" y="4978897"/>
            <a:ext cx="26962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4</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43" name="Straight Connector 42">
            <a:extLst>
              <a:ext uri="{FF2B5EF4-FFF2-40B4-BE49-F238E27FC236}">
                <a16:creationId xmlns:a16="http://schemas.microsoft.com/office/drawing/2014/main" xmlns="" id="{FD898DA0-0285-4FA2-9EA2-82C1259AD390}"/>
              </a:ext>
            </a:extLst>
          </p:cNvPr>
          <p:cNvCxnSpPr>
            <a:cxnSpLocks/>
          </p:cNvCxnSpPr>
          <p:nvPr/>
        </p:nvCxnSpPr>
        <p:spPr>
          <a:xfrm rot="5400000">
            <a:off x="306526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 name="TextBox 43">
            <a:extLst>
              <a:ext uri="{FF2B5EF4-FFF2-40B4-BE49-F238E27FC236}">
                <a16:creationId xmlns:a16="http://schemas.microsoft.com/office/drawing/2014/main" xmlns="" id="{AA1F7747-14F6-440F-8D6A-9372163767DF}"/>
              </a:ext>
            </a:extLst>
          </p:cNvPr>
          <p:cNvSpPr txBox="1"/>
          <p:nvPr/>
        </p:nvSpPr>
        <p:spPr>
          <a:xfrm>
            <a:off x="2975454" y="4978897"/>
            <a:ext cx="26962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45" name="Straight Connector 44">
            <a:extLst>
              <a:ext uri="{FF2B5EF4-FFF2-40B4-BE49-F238E27FC236}">
                <a16:creationId xmlns:a16="http://schemas.microsoft.com/office/drawing/2014/main" xmlns="" id="{64A7074A-81FB-45B2-A20A-945CC663179A}"/>
              </a:ext>
            </a:extLst>
          </p:cNvPr>
          <p:cNvCxnSpPr>
            <a:cxnSpLocks/>
          </p:cNvCxnSpPr>
          <p:nvPr/>
        </p:nvCxnSpPr>
        <p:spPr>
          <a:xfrm rot="5400000">
            <a:off x="374321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6" name="TextBox 45">
            <a:extLst>
              <a:ext uri="{FF2B5EF4-FFF2-40B4-BE49-F238E27FC236}">
                <a16:creationId xmlns:a16="http://schemas.microsoft.com/office/drawing/2014/main" xmlns="" id="{F87D03FC-DDB9-4DC5-9DDA-4C0C7706BF02}"/>
              </a:ext>
            </a:extLst>
          </p:cNvPr>
          <p:cNvSpPr txBox="1"/>
          <p:nvPr/>
        </p:nvSpPr>
        <p:spPr>
          <a:xfrm>
            <a:off x="3653399" y="4978897"/>
            <a:ext cx="269625"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8</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47" name="Straight Connector 46">
            <a:extLst>
              <a:ext uri="{FF2B5EF4-FFF2-40B4-BE49-F238E27FC236}">
                <a16:creationId xmlns:a16="http://schemas.microsoft.com/office/drawing/2014/main" xmlns="" id="{4A09FEEE-10BF-41C0-9698-303D07E6EA6F}"/>
              </a:ext>
            </a:extLst>
          </p:cNvPr>
          <p:cNvCxnSpPr>
            <a:cxnSpLocks/>
          </p:cNvCxnSpPr>
          <p:nvPr/>
        </p:nvCxnSpPr>
        <p:spPr>
          <a:xfrm rot="5400000">
            <a:off x="509910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8" name="TextBox 47">
            <a:extLst>
              <a:ext uri="{FF2B5EF4-FFF2-40B4-BE49-F238E27FC236}">
                <a16:creationId xmlns:a16="http://schemas.microsoft.com/office/drawing/2014/main" xmlns="" id="{C80E540E-551C-4196-A863-8714B5864CE5}"/>
              </a:ext>
            </a:extLst>
          </p:cNvPr>
          <p:cNvSpPr txBox="1"/>
          <p:nvPr/>
        </p:nvSpPr>
        <p:spPr>
          <a:xfrm>
            <a:off x="4966810" y="4978897"/>
            <a:ext cx="35458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12</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49" name="Straight Connector 48">
            <a:extLst>
              <a:ext uri="{FF2B5EF4-FFF2-40B4-BE49-F238E27FC236}">
                <a16:creationId xmlns:a16="http://schemas.microsoft.com/office/drawing/2014/main" xmlns="" id="{5896C1F2-4C03-4E9C-BDD2-E8F6B3A4F90E}"/>
              </a:ext>
            </a:extLst>
          </p:cNvPr>
          <p:cNvCxnSpPr>
            <a:cxnSpLocks/>
          </p:cNvCxnSpPr>
          <p:nvPr/>
        </p:nvCxnSpPr>
        <p:spPr>
          <a:xfrm rot="5400000">
            <a:off x="645499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0" name="TextBox 49">
            <a:extLst>
              <a:ext uri="{FF2B5EF4-FFF2-40B4-BE49-F238E27FC236}">
                <a16:creationId xmlns:a16="http://schemas.microsoft.com/office/drawing/2014/main" xmlns="" id="{8C0BACCA-B087-4148-99C8-AEE0C57DFCC0}"/>
              </a:ext>
            </a:extLst>
          </p:cNvPr>
          <p:cNvSpPr txBox="1"/>
          <p:nvPr/>
        </p:nvSpPr>
        <p:spPr>
          <a:xfrm>
            <a:off x="6322700" y="4978897"/>
            <a:ext cx="35458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16</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1" name="Straight Connector 50">
            <a:extLst>
              <a:ext uri="{FF2B5EF4-FFF2-40B4-BE49-F238E27FC236}">
                <a16:creationId xmlns:a16="http://schemas.microsoft.com/office/drawing/2014/main" xmlns="" id="{371ECAF7-405D-432B-82A2-8FEA5E0412EC}"/>
              </a:ext>
            </a:extLst>
          </p:cNvPr>
          <p:cNvCxnSpPr>
            <a:cxnSpLocks/>
          </p:cNvCxnSpPr>
          <p:nvPr/>
        </p:nvCxnSpPr>
        <p:spPr>
          <a:xfrm rot="5400000">
            <a:off x="7810880"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a:extLst>
              <a:ext uri="{FF2B5EF4-FFF2-40B4-BE49-F238E27FC236}">
                <a16:creationId xmlns:a16="http://schemas.microsoft.com/office/drawing/2014/main" xmlns="" id="{1FC307D0-AE42-45C8-B98F-4F09C4A7F9EF}"/>
              </a:ext>
            </a:extLst>
          </p:cNvPr>
          <p:cNvSpPr txBox="1"/>
          <p:nvPr/>
        </p:nvSpPr>
        <p:spPr>
          <a:xfrm>
            <a:off x="7678588" y="4978897"/>
            <a:ext cx="35458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20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3" name="TextBox 52">
            <a:extLst>
              <a:ext uri="{FF2B5EF4-FFF2-40B4-BE49-F238E27FC236}">
                <a16:creationId xmlns:a16="http://schemas.microsoft.com/office/drawing/2014/main" xmlns="" id="{9DDA391E-062F-4695-8B28-CBA66670BFE1}"/>
              </a:ext>
            </a:extLst>
          </p:cNvPr>
          <p:cNvSpPr txBox="1"/>
          <p:nvPr/>
        </p:nvSpPr>
        <p:spPr>
          <a:xfrm>
            <a:off x="4122259" y="5202830"/>
            <a:ext cx="688009"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Months</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xmlns="" id="{1035B434-9EB3-4029-8903-01E5C538F96D}"/>
              </a:ext>
            </a:extLst>
          </p:cNvPr>
          <p:cNvSpPr txBox="1"/>
          <p:nvPr/>
        </p:nvSpPr>
        <p:spPr>
          <a:xfrm>
            <a:off x="280395" y="5471348"/>
            <a:ext cx="1187248" cy="276999"/>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Treatment arm</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5" name="Straight Connector 54">
            <a:extLst>
              <a:ext uri="{FF2B5EF4-FFF2-40B4-BE49-F238E27FC236}">
                <a16:creationId xmlns:a16="http://schemas.microsoft.com/office/drawing/2014/main" xmlns="" id="{3EFC97AB-A7D9-401F-8188-D9FED94C7754}"/>
              </a:ext>
            </a:extLst>
          </p:cNvPr>
          <p:cNvCxnSpPr/>
          <p:nvPr/>
        </p:nvCxnSpPr>
        <p:spPr>
          <a:xfrm>
            <a:off x="457500" y="5803221"/>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6" name="Straight Connector 55">
            <a:extLst>
              <a:ext uri="{FF2B5EF4-FFF2-40B4-BE49-F238E27FC236}">
                <a16:creationId xmlns:a16="http://schemas.microsoft.com/office/drawing/2014/main" xmlns="" id="{643CC7EF-65E8-4930-9C15-816A59057723}"/>
              </a:ext>
            </a:extLst>
          </p:cNvPr>
          <p:cNvCxnSpPr/>
          <p:nvPr/>
        </p:nvCxnSpPr>
        <p:spPr>
          <a:xfrm>
            <a:off x="457500" y="5977846"/>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xmlns="" id="{93D7FAE5-385E-4191-AA48-D378F4183EC2}"/>
              </a:ext>
            </a:extLst>
          </p:cNvPr>
          <p:cNvCxnSpPr>
            <a:cxnSpLocks/>
          </p:cNvCxnSpPr>
          <p:nvPr/>
        </p:nvCxnSpPr>
        <p:spPr>
          <a:xfrm rot="5400000">
            <a:off x="442115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a:extLst>
              <a:ext uri="{FF2B5EF4-FFF2-40B4-BE49-F238E27FC236}">
                <a16:creationId xmlns:a16="http://schemas.microsoft.com/office/drawing/2014/main" xmlns="" id="{63E475F1-9799-4DF7-80A6-BBF56D3F3DD9}"/>
              </a:ext>
            </a:extLst>
          </p:cNvPr>
          <p:cNvSpPr txBox="1"/>
          <p:nvPr/>
        </p:nvSpPr>
        <p:spPr>
          <a:xfrm>
            <a:off x="4288865" y="4978897"/>
            <a:ext cx="35458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9" name="Straight Connector 58">
            <a:extLst>
              <a:ext uri="{FF2B5EF4-FFF2-40B4-BE49-F238E27FC236}">
                <a16:creationId xmlns:a16="http://schemas.microsoft.com/office/drawing/2014/main" xmlns="" id="{9CBCC3C6-D22A-44AD-A88C-0ABAA54582EC}"/>
              </a:ext>
            </a:extLst>
          </p:cNvPr>
          <p:cNvCxnSpPr>
            <a:cxnSpLocks/>
          </p:cNvCxnSpPr>
          <p:nvPr/>
        </p:nvCxnSpPr>
        <p:spPr>
          <a:xfrm rot="5400000">
            <a:off x="577704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0" name="TextBox 59">
            <a:extLst>
              <a:ext uri="{FF2B5EF4-FFF2-40B4-BE49-F238E27FC236}">
                <a16:creationId xmlns:a16="http://schemas.microsoft.com/office/drawing/2014/main" xmlns="" id="{86A41122-D6AD-4CF3-9D80-C0D62754FACB}"/>
              </a:ext>
            </a:extLst>
          </p:cNvPr>
          <p:cNvSpPr txBox="1"/>
          <p:nvPr/>
        </p:nvSpPr>
        <p:spPr>
          <a:xfrm>
            <a:off x="5644755" y="4978897"/>
            <a:ext cx="35458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14</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61" name="Straight Connector 60">
            <a:extLst>
              <a:ext uri="{FF2B5EF4-FFF2-40B4-BE49-F238E27FC236}">
                <a16:creationId xmlns:a16="http://schemas.microsoft.com/office/drawing/2014/main" xmlns="" id="{EBDDB800-BB98-4FEC-BB3F-8F1FD360B304}"/>
              </a:ext>
            </a:extLst>
          </p:cNvPr>
          <p:cNvCxnSpPr>
            <a:cxnSpLocks/>
          </p:cNvCxnSpPr>
          <p:nvPr/>
        </p:nvCxnSpPr>
        <p:spPr>
          <a:xfrm rot="5400000">
            <a:off x="7132935"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2" name="TextBox 61">
            <a:extLst>
              <a:ext uri="{FF2B5EF4-FFF2-40B4-BE49-F238E27FC236}">
                <a16:creationId xmlns:a16="http://schemas.microsoft.com/office/drawing/2014/main" xmlns="" id="{A7A6E2F1-917C-480A-95C9-3792F04ADC94}"/>
              </a:ext>
            </a:extLst>
          </p:cNvPr>
          <p:cNvSpPr txBox="1"/>
          <p:nvPr/>
        </p:nvSpPr>
        <p:spPr>
          <a:xfrm>
            <a:off x="7000644" y="4978897"/>
            <a:ext cx="354584"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18</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3" name="TextBox 62">
            <a:extLst>
              <a:ext uri="{FF2B5EF4-FFF2-40B4-BE49-F238E27FC236}">
                <a16:creationId xmlns:a16="http://schemas.microsoft.com/office/drawing/2014/main" xmlns="" id="{37B872A9-0FA2-4D27-9F4D-091FE5A9D212}"/>
              </a:ext>
            </a:extLst>
          </p:cNvPr>
          <p:cNvSpPr txBox="1"/>
          <p:nvPr/>
        </p:nvSpPr>
        <p:spPr>
          <a:xfrm>
            <a:off x="750351" y="5656014"/>
            <a:ext cx="1468671" cy="461665"/>
          </a:xfrm>
          <a:prstGeom prst="rect">
            <a:avLst/>
          </a:prstGeom>
          <a:noFill/>
        </p:spPr>
        <p:txBody>
          <a:bodyPr wrap="non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Ramucirumab + 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IC</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4" name="TextBox 63">
            <a:extLst>
              <a:ext uri="{FF2B5EF4-FFF2-40B4-BE49-F238E27FC236}">
                <a16:creationId xmlns:a16="http://schemas.microsoft.com/office/drawing/2014/main" xmlns="" id="{71B99338-2C6C-430F-9C15-FEC6C1842856}"/>
              </a:ext>
            </a:extLst>
          </p:cNvPr>
          <p:cNvSpPr txBox="1"/>
          <p:nvPr/>
        </p:nvSpPr>
        <p:spPr>
          <a:xfrm rot="16200000">
            <a:off x="52492" y="3278212"/>
            <a:ext cx="899606" cy="276999"/>
          </a:xfrm>
          <a:prstGeom prst="rect">
            <a:avLst/>
          </a:prstGeom>
          <a:noFill/>
        </p:spPr>
        <p:txBody>
          <a:bodyPr wrap="none"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Probability</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5" name="TextBox 64">
            <a:extLst>
              <a:ext uri="{FF2B5EF4-FFF2-40B4-BE49-F238E27FC236}">
                <a16:creationId xmlns:a16="http://schemas.microsoft.com/office/drawing/2014/main" xmlns="" id="{1E0C1D01-CF45-4EB4-BEB9-F93A28B416A7}"/>
              </a:ext>
            </a:extLst>
          </p:cNvPr>
          <p:cNvSpPr txBox="1"/>
          <p:nvPr/>
        </p:nvSpPr>
        <p:spPr>
          <a:xfrm>
            <a:off x="6632321" y="1917835"/>
            <a:ext cx="146867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Ramucirumab + IC</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IC </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66" name="Straight Connector 65">
            <a:extLst>
              <a:ext uri="{FF2B5EF4-FFF2-40B4-BE49-F238E27FC236}">
                <a16:creationId xmlns:a16="http://schemas.microsoft.com/office/drawing/2014/main" xmlns="" id="{943719E3-4FDD-4BD4-9796-235ADC78BA0D}"/>
              </a:ext>
            </a:extLst>
          </p:cNvPr>
          <p:cNvCxnSpPr/>
          <p:nvPr/>
        </p:nvCxnSpPr>
        <p:spPr>
          <a:xfrm rot="10800000" flipH="1">
            <a:off x="6424535" y="2244900"/>
            <a:ext cx="207786" cy="0"/>
          </a:xfrm>
          <a:prstGeom prst="line">
            <a:avLst/>
          </a:prstGeom>
          <a:noFill/>
          <a:ln w="26035" cap="flat">
            <a:solidFill>
              <a:schemeClr val="accent2"/>
            </a:solidFill>
            <a:prstDash val="solid"/>
            <a:miter/>
          </a:ln>
        </p:spPr>
      </p:cxnSp>
      <p:cxnSp>
        <p:nvCxnSpPr>
          <p:cNvPr id="67" name="Straight Connector 66">
            <a:extLst>
              <a:ext uri="{FF2B5EF4-FFF2-40B4-BE49-F238E27FC236}">
                <a16:creationId xmlns:a16="http://schemas.microsoft.com/office/drawing/2014/main" xmlns="" id="{528FB219-DB14-457F-BFEE-56DB95C0961A}"/>
              </a:ext>
            </a:extLst>
          </p:cNvPr>
          <p:cNvCxnSpPr/>
          <p:nvPr/>
        </p:nvCxnSpPr>
        <p:spPr>
          <a:xfrm rot="10800000" flipH="1">
            <a:off x="6424535" y="2055829"/>
            <a:ext cx="207786" cy="0"/>
          </a:xfrm>
          <a:prstGeom prst="line">
            <a:avLst/>
          </a:prstGeom>
          <a:noFill/>
          <a:ln w="26035" cap="flat">
            <a:solidFill>
              <a:schemeClr val="accent3"/>
            </a:solidFill>
            <a:prstDash val="solid"/>
            <a:miter/>
          </a:ln>
        </p:spPr>
      </p:cxnSp>
      <p:sp>
        <p:nvSpPr>
          <p:cNvPr id="68" name="TextBox 67">
            <a:extLst>
              <a:ext uri="{FF2B5EF4-FFF2-40B4-BE49-F238E27FC236}">
                <a16:creationId xmlns:a16="http://schemas.microsoft.com/office/drawing/2014/main" xmlns="" id="{28E359A2-4B6A-450E-B9C1-700D76BF1020}"/>
              </a:ext>
            </a:extLst>
          </p:cNvPr>
          <p:cNvSpPr txBox="1"/>
          <p:nvPr/>
        </p:nvSpPr>
        <p:spPr>
          <a:xfrm>
            <a:off x="6660682" y="2400125"/>
            <a:ext cx="1560042" cy="461665"/>
          </a:xfrm>
          <a:prstGeom prst="rect">
            <a:avLst/>
          </a:prstGeom>
          <a:noFill/>
        </p:spPr>
        <p:txBody>
          <a:bodyPr wrap="none"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HR 0.65</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p=0.069 (one-sided</a:t>
            </a: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74" name="Straight Connector 73">
            <a:extLst>
              <a:ext uri="{FF2B5EF4-FFF2-40B4-BE49-F238E27FC236}">
                <a16:creationId xmlns:a16="http://schemas.microsoft.com/office/drawing/2014/main" xmlns="" id="{2B48876A-713E-4BA3-9B37-EC017BD2D9D4}"/>
              </a:ext>
            </a:extLst>
          </p:cNvPr>
          <p:cNvCxnSpPr/>
          <p:nvPr/>
        </p:nvCxnSpPr>
        <p:spPr>
          <a:xfrm>
            <a:off x="970483" y="22440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xmlns="" id="{8CA56D00-E04F-4105-951B-96114605C615}"/>
              </a:ext>
            </a:extLst>
          </p:cNvPr>
          <p:cNvCxnSpPr/>
          <p:nvPr/>
        </p:nvCxnSpPr>
        <p:spPr>
          <a:xfrm>
            <a:off x="970483" y="283037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xmlns="" id="{21DBD9AC-DBCF-4ED0-911E-704E57A3CAD6}"/>
              </a:ext>
            </a:extLst>
          </p:cNvPr>
          <p:cNvCxnSpPr/>
          <p:nvPr/>
        </p:nvCxnSpPr>
        <p:spPr>
          <a:xfrm>
            <a:off x="970483" y="341671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a16="http://schemas.microsoft.com/office/drawing/2014/main" xmlns="" id="{23F2A4CA-B13D-49A2-BF78-6CC7CA2A4130}"/>
              </a:ext>
            </a:extLst>
          </p:cNvPr>
          <p:cNvCxnSpPr/>
          <p:nvPr/>
        </p:nvCxnSpPr>
        <p:spPr>
          <a:xfrm>
            <a:off x="970483" y="400304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a16="http://schemas.microsoft.com/office/drawing/2014/main" xmlns="" id="{526C17BD-C3BF-4D03-AB3A-65DA354CD731}"/>
              </a:ext>
            </a:extLst>
          </p:cNvPr>
          <p:cNvCxnSpPr/>
          <p:nvPr/>
        </p:nvCxnSpPr>
        <p:spPr>
          <a:xfrm>
            <a:off x="970483" y="458938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9" name="Freeform 6">
            <a:extLst>
              <a:ext uri="{FF2B5EF4-FFF2-40B4-BE49-F238E27FC236}">
                <a16:creationId xmlns:a16="http://schemas.microsoft.com/office/drawing/2014/main" xmlns="" id="{F72E7146-352E-4EF0-A616-0C8F0D940DB5}"/>
              </a:ext>
            </a:extLst>
          </p:cNvPr>
          <p:cNvSpPr>
            <a:spLocks/>
          </p:cNvSpPr>
          <p:nvPr/>
        </p:nvSpPr>
        <p:spPr bwMode="auto">
          <a:xfrm>
            <a:off x="1070613" y="1953653"/>
            <a:ext cx="5558680" cy="2715172"/>
          </a:xfrm>
          <a:custGeom>
            <a:avLst/>
            <a:gdLst>
              <a:gd name="T0" fmla="*/ 155 w 4854"/>
              <a:gd name="T1" fmla="*/ 0 h 2370"/>
              <a:gd name="T2" fmla="*/ 311 w 4854"/>
              <a:gd name="T3" fmla="*/ 66 h 2370"/>
              <a:gd name="T4" fmla="*/ 478 w 4854"/>
              <a:gd name="T5" fmla="*/ 129 h 2370"/>
              <a:gd name="T6" fmla="*/ 507 w 4854"/>
              <a:gd name="T7" fmla="*/ 191 h 2370"/>
              <a:gd name="T8" fmla="*/ 525 w 4854"/>
              <a:gd name="T9" fmla="*/ 250 h 2370"/>
              <a:gd name="T10" fmla="*/ 547 w 4854"/>
              <a:gd name="T11" fmla="*/ 320 h 2370"/>
              <a:gd name="T12" fmla="*/ 554 w 4854"/>
              <a:gd name="T13" fmla="*/ 377 h 2370"/>
              <a:gd name="T14" fmla="*/ 594 w 4854"/>
              <a:gd name="T15" fmla="*/ 445 h 2370"/>
              <a:gd name="T16" fmla="*/ 615 w 4854"/>
              <a:gd name="T17" fmla="*/ 511 h 2370"/>
              <a:gd name="T18" fmla="*/ 624 w 4854"/>
              <a:gd name="T19" fmla="*/ 570 h 2370"/>
              <a:gd name="T20" fmla="*/ 693 w 4854"/>
              <a:gd name="T21" fmla="*/ 639 h 2370"/>
              <a:gd name="T22" fmla="*/ 709 w 4854"/>
              <a:gd name="T23" fmla="*/ 702 h 2370"/>
              <a:gd name="T24" fmla="*/ 837 w 4854"/>
              <a:gd name="T25" fmla="*/ 771 h 2370"/>
              <a:gd name="T26" fmla="*/ 1155 w 4854"/>
              <a:gd name="T27" fmla="*/ 835 h 2370"/>
              <a:gd name="T28" fmla="*/ 1169 w 4854"/>
              <a:gd name="T29" fmla="*/ 903 h 2370"/>
              <a:gd name="T30" fmla="*/ 1237 w 4854"/>
              <a:gd name="T31" fmla="*/ 978 h 2370"/>
              <a:gd name="T32" fmla="*/ 1287 w 4854"/>
              <a:gd name="T33" fmla="*/ 1052 h 2370"/>
              <a:gd name="T34" fmla="*/ 1372 w 4854"/>
              <a:gd name="T35" fmla="*/ 1120 h 2370"/>
              <a:gd name="T36" fmla="*/ 1499 w 4854"/>
              <a:gd name="T37" fmla="*/ 1193 h 2370"/>
              <a:gd name="T38" fmla="*/ 1704 w 4854"/>
              <a:gd name="T39" fmla="*/ 1266 h 2370"/>
              <a:gd name="T40" fmla="*/ 1714 w 4854"/>
              <a:gd name="T41" fmla="*/ 1337 h 2370"/>
              <a:gd name="T42" fmla="*/ 1782 w 4854"/>
              <a:gd name="T43" fmla="*/ 1412 h 2370"/>
              <a:gd name="T44" fmla="*/ 1876 w 4854"/>
              <a:gd name="T45" fmla="*/ 1493 h 2370"/>
              <a:gd name="T46" fmla="*/ 1957 w 4854"/>
              <a:gd name="T47" fmla="*/ 1573 h 2370"/>
              <a:gd name="T48" fmla="*/ 1978 w 4854"/>
              <a:gd name="T49" fmla="*/ 1658 h 2370"/>
              <a:gd name="T50" fmla="*/ 2735 w 4854"/>
              <a:gd name="T51" fmla="*/ 1738 h 2370"/>
              <a:gd name="T52" fmla="*/ 2956 w 4854"/>
              <a:gd name="T53" fmla="*/ 1827 h 2370"/>
              <a:gd name="T54" fmla="*/ 3037 w 4854"/>
              <a:gd name="T55" fmla="*/ 1917 h 2370"/>
              <a:gd name="T56" fmla="*/ 3204 w 4854"/>
              <a:gd name="T57" fmla="*/ 2009 h 2370"/>
              <a:gd name="T58" fmla="*/ 3416 w 4854"/>
              <a:gd name="T59" fmla="*/ 2099 h 2370"/>
              <a:gd name="T60" fmla="*/ 3591 w 4854"/>
              <a:gd name="T61" fmla="*/ 2193 h 2370"/>
              <a:gd name="T62" fmla="*/ 3874 w 4854"/>
              <a:gd name="T63" fmla="*/ 2280 h 2370"/>
              <a:gd name="T64" fmla="*/ 4854 w 4854"/>
              <a:gd name="T65" fmla="*/ 237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4" h="2370">
                <a:moveTo>
                  <a:pt x="0" y="0"/>
                </a:moveTo>
                <a:lnTo>
                  <a:pt x="155" y="0"/>
                </a:lnTo>
                <a:lnTo>
                  <a:pt x="155" y="66"/>
                </a:lnTo>
                <a:lnTo>
                  <a:pt x="311" y="66"/>
                </a:lnTo>
                <a:lnTo>
                  <a:pt x="311" y="129"/>
                </a:lnTo>
                <a:lnTo>
                  <a:pt x="478" y="129"/>
                </a:lnTo>
                <a:lnTo>
                  <a:pt x="478" y="191"/>
                </a:lnTo>
                <a:lnTo>
                  <a:pt x="507" y="191"/>
                </a:lnTo>
                <a:lnTo>
                  <a:pt x="507" y="250"/>
                </a:lnTo>
                <a:lnTo>
                  <a:pt x="525" y="250"/>
                </a:lnTo>
                <a:lnTo>
                  <a:pt x="525" y="320"/>
                </a:lnTo>
                <a:lnTo>
                  <a:pt x="547" y="320"/>
                </a:lnTo>
                <a:lnTo>
                  <a:pt x="547" y="377"/>
                </a:lnTo>
                <a:lnTo>
                  <a:pt x="554" y="377"/>
                </a:lnTo>
                <a:lnTo>
                  <a:pt x="554" y="445"/>
                </a:lnTo>
                <a:lnTo>
                  <a:pt x="594" y="445"/>
                </a:lnTo>
                <a:lnTo>
                  <a:pt x="594" y="511"/>
                </a:lnTo>
                <a:lnTo>
                  <a:pt x="615" y="511"/>
                </a:lnTo>
                <a:lnTo>
                  <a:pt x="615" y="570"/>
                </a:lnTo>
                <a:lnTo>
                  <a:pt x="624" y="570"/>
                </a:lnTo>
                <a:lnTo>
                  <a:pt x="624" y="639"/>
                </a:lnTo>
                <a:lnTo>
                  <a:pt x="693" y="639"/>
                </a:lnTo>
                <a:lnTo>
                  <a:pt x="693" y="702"/>
                </a:lnTo>
                <a:lnTo>
                  <a:pt x="709" y="702"/>
                </a:lnTo>
                <a:lnTo>
                  <a:pt x="709" y="771"/>
                </a:lnTo>
                <a:lnTo>
                  <a:pt x="837" y="771"/>
                </a:lnTo>
                <a:lnTo>
                  <a:pt x="837" y="835"/>
                </a:lnTo>
                <a:lnTo>
                  <a:pt x="1155" y="835"/>
                </a:lnTo>
                <a:lnTo>
                  <a:pt x="1155" y="903"/>
                </a:lnTo>
                <a:lnTo>
                  <a:pt x="1169" y="903"/>
                </a:lnTo>
                <a:lnTo>
                  <a:pt x="1169" y="978"/>
                </a:lnTo>
                <a:lnTo>
                  <a:pt x="1237" y="978"/>
                </a:lnTo>
                <a:lnTo>
                  <a:pt x="1237" y="1052"/>
                </a:lnTo>
                <a:lnTo>
                  <a:pt x="1287" y="1052"/>
                </a:lnTo>
                <a:lnTo>
                  <a:pt x="1287" y="1120"/>
                </a:lnTo>
                <a:lnTo>
                  <a:pt x="1372" y="1120"/>
                </a:lnTo>
                <a:lnTo>
                  <a:pt x="1372" y="1193"/>
                </a:lnTo>
                <a:lnTo>
                  <a:pt x="1499" y="1193"/>
                </a:lnTo>
                <a:lnTo>
                  <a:pt x="1499" y="1266"/>
                </a:lnTo>
                <a:lnTo>
                  <a:pt x="1704" y="1266"/>
                </a:lnTo>
                <a:lnTo>
                  <a:pt x="1704" y="1337"/>
                </a:lnTo>
                <a:lnTo>
                  <a:pt x="1714" y="1337"/>
                </a:lnTo>
                <a:lnTo>
                  <a:pt x="1714" y="1412"/>
                </a:lnTo>
                <a:lnTo>
                  <a:pt x="1782" y="1412"/>
                </a:lnTo>
                <a:lnTo>
                  <a:pt x="1782" y="1493"/>
                </a:lnTo>
                <a:lnTo>
                  <a:pt x="1876" y="1493"/>
                </a:lnTo>
                <a:lnTo>
                  <a:pt x="1876" y="1573"/>
                </a:lnTo>
                <a:lnTo>
                  <a:pt x="1957" y="1573"/>
                </a:lnTo>
                <a:lnTo>
                  <a:pt x="1957" y="1658"/>
                </a:lnTo>
                <a:lnTo>
                  <a:pt x="1978" y="1658"/>
                </a:lnTo>
                <a:lnTo>
                  <a:pt x="1978" y="1738"/>
                </a:lnTo>
                <a:lnTo>
                  <a:pt x="2735" y="1738"/>
                </a:lnTo>
                <a:lnTo>
                  <a:pt x="2735" y="1827"/>
                </a:lnTo>
                <a:lnTo>
                  <a:pt x="2956" y="1827"/>
                </a:lnTo>
                <a:lnTo>
                  <a:pt x="2956" y="1917"/>
                </a:lnTo>
                <a:lnTo>
                  <a:pt x="3037" y="1917"/>
                </a:lnTo>
                <a:lnTo>
                  <a:pt x="3037" y="2009"/>
                </a:lnTo>
                <a:lnTo>
                  <a:pt x="3204" y="2009"/>
                </a:lnTo>
                <a:lnTo>
                  <a:pt x="3204" y="2099"/>
                </a:lnTo>
                <a:lnTo>
                  <a:pt x="3416" y="2099"/>
                </a:lnTo>
                <a:lnTo>
                  <a:pt x="3416" y="2193"/>
                </a:lnTo>
                <a:lnTo>
                  <a:pt x="3591" y="2193"/>
                </a:lnTo>
                <a:lnTo>
                  <a:pt x="3591" y="2280"/>
                </a:lnTo>
                <a:lnTo>
                  <a:pt x="3874" y="2280"/>
                </a:lnTo>
                <a:lnTo>
                  <a:pt x="3874" y="2370"/>
                </a:lnTo>
                <a:lnTo>
                  <a:pt x="4854" y="2370"/>
                </a:lnTo>
              </a:path>
            </a:pathLst>
          </a:custGeom>
          <a:noFill/>
          <a:ln w="2603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TextBox 79">
            <a:extLst>
              <a:ext uri="{FF2B5EF4-FFF2-40B4-BE49-F238E27FC236}">
                <a16:creationId xmlns:a16="http://schemas.microsoft.com/office/drawing/2014/main" xmlns="" id="{FFC1D91F-6EFF-40E4-A7A4-5EEE70C759EE}"/>
              </a:ext>
            </a:extLst>
          </p:cNvPr>
          <p:cNvSpPr txBox="1"/>
          <p:nvPr/>
        </p:nvSpPr>
        <p:spPr>
          <a:xfrm>
            <a:off x="2308289" y="5471348"/>
            <a:ext cx="509049" cy="646331"/>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Total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42</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40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1" name="TextBox 80">
            <a:extLst>
              <a:ext uri="{FF2B5EF4-FFF2-40B4-BE49-F238E27FC236}">
                <a16:creationId xmlns:a16="http://schemas.microsoft.com/office/drawing/2014/main" xmlns="" id="{388564B5-ADED-48D5-838C-C1EF12591C53}"/>
              </a:ext>
            </a:extLst>
          </p:cNvPr>
          <p:cNvSpPr txBox="1"/>
          <p:nvPr/>
        </p:nvSpPr>
        <p:spPr>
          <a:xfrm>
            <a:off x="3202649" y="5471348"/>
            <a:ext cx="444353" cy="646331"/>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Fail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27</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33</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2" name="TextBox 81">
            <a:extLst>
              <a:ext uri="{FF2B5EF4-FFF2-40B4-BE49-F238E27FC236}">
                <a16:creationId xmlns:a16="http://schemas.microsoft.com/office/drawing/2014/main" xmlns="" id="{FFE71BED-F035-442C-A885-5F00F5F2A546}"/>
              </a:ext>
            </a:extLst>
          </p:cNvPr>
          <p:cNvSpPr txBox="1"/>
          <p:nvPr/>
        </p:nvSpPr>
        <p:spPr>
          <a:xfrm>
            <a:off x="3876972" y="5471348"/>
            <a:ext cx="848309" cy="646331"/>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Censored</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15</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7</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3" name="TextBox 82">
            <a:extLst>
              <a:ext uri="{FF2B5EF4-FFF2-40B4-BE49-F238E27FC236}">
                <a16:creationId xmlns:a16="http://schemas.microsoft.com/office/drawing/2014/main" xmlns="" id="{EE24066B-73F8-4BB3-A599-C34592903D27}"/>
              </a:ext>
            </a:extLst>
          </p:cNvPr>
          <p:cNvSpPr txBox="1"/>
          <p:nvPr/>
        </p:nvSpPr>
        <p:spPr>
          <a:xfrm>
            <a:off x="4819936" y="5471348"/>
            <a:ext cx="686406" cy="646331"/>
          </a:xfrm>
          <a:prstGeom prst="rect">
            <a:avLst/>
          </a:prstGeom>
          <a:noFill/>
        </p:spPr>
        <p:txBody>
          <a:bodyPr wrap="none" rtlCol="0" anchor="b"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charset="0"/>
                <a:ea typeface="+mn-ea"/>
                <a:cs typeface="Arial" charset="0"/>
              </a:rPr>
              <a:t>Median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5.8</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5.7</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4" name="Freeform 5">
            <a:extLst>
              <a:ext uri="{FF2B5EF4-FFF2-40B4-BE49-F238E27FC236}">
                <a16:creationId xmlns:a16="http://schemas.microsoft.com/office/drawing/2014/main" xmlns="" id="{1C41F331-CA34-430F-8750-E43E5B31DB91}"/>
              </a:ext>
            </a:extLst>
          </p:cNvPr>
          <p:cNvSpPr>
            <a:spLocks/>
          </p:cNvSpPr>
          <p:nvPr/>
        </p:nvSpPr>
        <p:spPr bwMode="auto">
          <a:xfrm>
            <a:off x="1070614" y="1953653"/>
            <a:ext cx="5597840" cy="2791485"/>
          </a:xfrm>
          <a:custGeom>
            <a:avLst/>
            <a:gdLst>
              <a:gd name="T0" fmla="*/ 0 w 4897"/>
              <a:gd name="T1" fmla="*/ 0 h 2441"/>
              <a:gd name="T2" fmla="*/ 155 w 4897"/>
              <a:gd name="T3" fmla="*/ 0 h 2441"/>
              <a:gd name="T4" fmla="*/ 155 w 4897"/>
              <a:gd name="T5" fmla="*/ 56 h 2441"/>
              <a:gd name="T6" fmla="*/ 259 w 4897"/>
              <a:gd name="T7" fmla="*/ 56 h 2441"/>
              <a:gd name="T8" fmla="*/ 259 w 4897"/>
              <a:gd name="T9" fmla="*/ 120 h 2441"/>
              <a:gd name="T10" fmla="*/ 358 w 4897"/>
              <a:gd name="T11" fmla="*/ 120 h 2441"/>
              <a:gd name="T12" fmla="*/ 358 w 4897"/>
              <a:gd name="T13" fmla="*/ 181 h 2441"/>
              <a:gd name="T14" fmla="*/ 464 w 4897"/>
              <a:gd name="T15" fmla="*/ 181 h 2441"/>
              <a:gd name="T16" fmla="*/ 464 w 4897"/>
              <a:gd name="T17" fmla="*/ 243 h 2441"/>
              <a:gd name="T18" fmla="*/ 521 w 4897"/>
              <a:gd name="T19" fmla="*/ 243 h 2441"/>
              <a:gd name="T20" fmla="*/ 521 w 4897"/>
              <a:gd name="T21" fmla="*/ 306 h 2441"/>
              <a:gd name="T22" fmla="*/ 565 w 4897"/>
              <a:gd name="T23" fmla="*/ 306 h 2441"/>
              <a:gd name="T24" fmla="*/ 565 w 4897"/>
              <a:gd name="T25" fmla="*/ 370 h 2441"/>
              <a:gd name="T26" fmla="*/ 615 w 4897"/>
              <a:gd name="T27" fmla="*/ 370 h 2441"/>
              <a:gd name="T28" fmla="*/ 615 w 4897"/>
              <a:gd name="T29" fmla="*/ 436 h 2441"/>
              <a:gd name="T30" fmla="*/ 634 w 4897"/>
              <a:gd name="T31" fmla="*/ 436 h 2441"/>
              <a:gd name="T32" fmla="*/ 634 w 4897"/>
              <a:gd name="T33" fmla="*/ 504 h 2441"/>
              <a:gd name="T34" fmla="*/ 719 w 4897"/>
              <a:gd name="T35" fmla="*/ 504 h 2441"/>
              <a:gd name="T36" fmla="*/ 719 w 4897"/>
              <a:gd name="T37" fmla="*/ 577 h 2441"/>
              <a:gd name="T38" fmla="*/ 1110 w 4897"/>
              <a:gd name="T39" fmla="*/ 577 h 2441"/>
              <a:gd name="T40" fmla="*/ 1110 w 4897"/>
              <a:gd name="T41" fmla="*/ 655 h 2441"/>
              <a:gd name="T42" fmla="*/ 1245 w 4897"/>
              <a:gd name="T43" fmla="*/ 655 h 2441"/>
              <a:gd name="T44" fmla="*/ 1245 w 4897"/>
              <a:gd name="T45" fmla="*/ 735 h 2441"/>
              <a:gd name="T46" fmla="*/ 1353 w 4897"/>
              <a:gd name="T47" fmla="*/ 735 h 2441"/>
              <a:gd name="T48" fmla="*/ 1353 w 4897"/>
              <a:gd name="T49" fmla="*/ 823 h 2441"/>
              <a:gd name="T50" fmla="*/ 1391 w 4897"/>
              <a:gd name="T51" fmla="*/ 823 h 2441"/>
              <a:gd name="T52" fmla="*/ 1391 w 4897"/>
              <a:gd name="T53" fmla="*/ 908 h 2441"/>
              <a:gd name="T54" fmla="*/ 1636 w 4897"/>
              <a:gd name="T55" fmla="*/ 908 h 2441"/>
              <a:gd name="T56" fmla="*/ 1636 w 4897"/>
              <a:gd name="T57" fmla="*/ 997 h 2441"/>
              <a:gd name="T58" fmla="*/ 1645 w 4897"/>
              <a:gd name="T59" fmla="*/ 997 h 2441"/>
              <a:gd name="T60" fmla="*/ 1645 w 4897"/>
              <a:gd name="T61" fmla="*/ 1101 h 2441"/>
              <a:gd name="T62" fmla="*/ 1671 w 4897"/>
              <a:gd name="T63" fmla="*/ 1101 h 2441"/>
              <a:gd name="T64" fmla="*/ 1671 w 4897"/>
              <a:gd name="T65" fmla="*/ 1207 h 2441"/>
              <a:gd name="T66" fmla="*/ 1726 w 4897"/>
              <a:gd name="T67" fmla="*/ 1207 h 2441"/>
              <a:gd name="T68" fmla="*/ 1726 w 4897"/>
              <a:gd name="T69" fmla="*/ 1311 h 2441"/>
              <a:gd name="T70" fmla="*/ 2544 w 4897"/>
              <a:gd name="T71" fmla="*/ 1311 h 2441"/>
              <a:gd name="T72" fmla="*/ 2544 w 4897"/>
              <a:gd name="T73" fmla="*/ 1412 h 2441"/>
              <a:gd name="T74" fmla="*/ 2735 w 4897"/>
              <a:gd name="T75" fmla="*/ 1412 h 2441"/>
              <a:gd name="T76" fmla="*/ 2735 w 4897"/>
              <a:gd name="T77" fmla="*/ 1523 h 2441"/>
              <a:gd name="T78" fmla="*/ 3025 w 4897"/>
              <a:gd name="T79" fmla="*/ 1523 h 2441"/>
              <a:gd name="T80" fmla="*/ 3025 w 4897"/>
              <a:gd name="T81" fmla="*/ 1783 h 2441"/>
              <a:gd name="T82" fmla="*/ 3312 w 4897"/>
              <a:gd name="T83" fmla="*/ 1783 h 2441"/>
              <a:gd name="T84" fmla="*/ 3312 w 4897"/>
              <a:gd name="T85" fmla="*/ 1912 h 2441"/>
              <a:gd name="T86" fmla="*/ 3371 w 4897"/>
              <a:gd name="T87" fmla="*/ 1912 h 2441"/>
              <a:gd name="T88" fmla="*/ 3371 w 4897"/>
              <a:gd name="T89" fmla="*/ 2040 h 2441"/>
              <a:gd name="T90" fmla="*/ 3855 w 4897"/>
              <a:gd name="T91" fmla="*/ 2040 h 2441"/>
              <a:gd name="T92" fmla="*/ 3855 w 4897"/>
              <a:gd name="T93" fmla="*/ 2167 h 2441"/>
              <a:gd name="T94" fmla="*/ 3907 w 4897"/>
              <a:gd name="T95" fmla="*/ 2167 h 2441"/>
              <a:gd name="T96" fmla="*/ 3907 w 4897"/>
              <a:gd name="T97" fmla="*/ 2299 h 2441"/>
              <a:gd name="T98" fmla="*/ 4897 w 4897"/>
              <a:gd name="T99" fmla="*/ 2299 h 2441"/>
              <a:gd name="T100" fmla="*/ 4897 w 4897"/>
              <a:gd name="T101" fmla="*/ 2441 h 2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97" h="2441">
                <a:moveTo>
                  <a:pt x="0" y="0"/>
                </a:moveTo>
                <a:lnTo>
                  <a:pt x="155" y="0"/>
                </a:lnTo>
                <a:lnTo>
                  <a:pt x="155" y="56"/>
                </a:lnTo>
                <a:lnTo>
                  <a:pt x="259" y="56"/>
                </a:lnTo>
                <a:lnTo>
                  <a:pt x="259" y="120"/>
                </a:lnTo>
                <a:lnTo>
                  <a:pt x="358" y="120"/>
                </a:lnTo>
                <a:lnTo>
                  <a:pt x="358" y="181"/>
                </a:lnTo>
                <a:lnTo>
                  <a:pt x="464" y="181"/>
                </a:lnTo>
                <a:lnTo>
                  <a:pt x="464" y="243"/>
                </a:lnTo>
                <a:lnTo>
                  <a:pt x="521" y="243"/>
                </a:lnTo>
                <a:lnTo>
                  <a:pt x="521" y="306"/>
                </a:lnTo>
                <a:lnTo>
                  <a:pt x="565" y="306"/>
                </a:lnTo>
                <a:lnTo>
                  <a:pt x="565" y="370"/>
                </a:lnTo>
                <a:lnTo>
                  <a:pt x="615" y="370"/>
                </a:lnTo>
                <a:lnTo>
                  <a:pt x="615" y="436"/>
                </a:lnTo>
                <a:lnTo>
                  <a:pt x="634" y="436"/>
                </a:lnTo>
                <a:lnTo>
                  <a:pt x="634" y="504"/>
                </a:lnTo>
                <a:lnTo>
                  <a:pt x="719" y="504"/>
                </a:lnTo>
                <a:lnTo>
                  <a:pt x="719" y="577"/>
                </a:lnTo>
                <a:lnTo>
                  <a:pt x="1110" y="577"/>
                </a:lnTo>
                <a:lnTo>
                  <a:pt x="1110" y="655"/>
                </a:lnTo>
                <a:lnTo>
                  <a:pt x="1245" y="655"/>
                </a:lnTo>
                <a:lnTo>
                  <a:pt x="1245" y="735"/>
                </a:lnTo>
                <a:lnTo>
                  <a:pt x="1353" y="735"/>
                </a:lnTo>
                <a:lnTo>
                  <a:pt x="1353" y="823"/>
                </a:lnTo>
                <a:lnTo>
                  <a:pt x="1391" y="823"/>
                </a:lnTo>
                <a:lnTo>
                  <a:pt x="1391" y="908"/>
                </a:lnTo>
                <a:lnTo>
                  <a:pt x="1636" y="908"/>
                </a:lnTo>
                <a:lnTo>
                  <a:pt x="1636" y="997"/>
                </a:lnTo>
                <a:lnTo>
                  <a:pt x="1645" y="997"/>
                </a:lnTo>
                <a:lnTo>
                  <a:pt x="1645" y="1101"/>
                </a:lnTo>
                <a:lnTo>
                  <a:pt x="1671" y="1101"/>
                </a:lnTo>
                <a:lnTo>
                  <a:pt x="1671" y="1207"/>
                </a:lnTo>
                <a:lnTo>
                  <a:pt x="1726" y="1207"/>
                </a:lnTo>
                <a:lnTo>
                  <a:pt x="1726" y="1311"/>
                </a:lnTo>
                <a:lnTo>
                  <a:pt x="2544" y="1311"/>
                </a:lnTo>
                <a:lnTo>
                  <a:pt x="2544" y="1412"/>
                </a:lnTo>
                <a:lnTo>
                  <a:pt x="2735" y="1412"/>
                </a:lnTo>
                <a:lnTo>
                  <a:pt x="2735" y="1523"/>
                </a:lnTo>
                <a:lnTo>
                  <a:pt x="3025" y="1523"/>
                </a:lnTo>
                <a:lnTo>
                  <a:pt x="3025" y="1783"/>
                </a:lnTo>
                <a:lnTo>
                  <a:pt x="3312" y="1783"/>
                </a:lnTo>
                <a:lnTo>
                  <a:pt x="3312" y="1912"/>
                </a:lnTo>
                <a:lnTo>
                  <a:pt x="3371" y="1912"/>
                </a:lnTo>
                <a:lnTo>
                  <a:pt x="3371" y="2040"/>
                </a:lnTo>
                <a:lnTo>
                  <a:pt x="3855" y="2040"/>
                </a:lnTo>
                <a:lnTo>
                  <a:pt x="3855" y="2167"/>
                </a:lnTo>
                <a:lnTo>
                  <a:pt x="3907" y="2167"/>
                </a:lnTo>
                <a:lnTo>
                  <a:pt x="3907" y="2299"/>
                </a:lnTo>
                <a:lnTo>
                  <a:pt x="4897" y="2299"/>
                </a:lnTo>
                <a:lnTo>
                  <a:pt x="4897" y="2441"/>
                </a:lnTo>
              </a:path>
            </a:pathLst>
          </a:custGeom>
          <a:noFill/>
          <a:ln w="2603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16711214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3504</a:t>
            </a:r>
            <a:r>
              <a:rPr lang="en-GB" dirty="0"/>
              <a:t>: Randomized trial of irinotecan and cetuximab (IC) versus irinotecan, cetuximab and ramucirumab (ICR) as 2nd line therapy of advanced colorectal cancer (CRC) following oxaliplatin and </a:t>
            </a:r>
            <a:r>
              <a:rPr lang="en-GB" dirty="0" smtClean="0"/>
              <a:t>bevacizumab </a:t>
            </a:r>
            <a:r>
              <a:rPr lang="en-GB" dirty="0"/>
              <a:t>based therapy: Result of </a:t>
            </a:r>
            <a:r>
              <a:rPr lang="en-GB" dirty="0" smtClean="0"/>
              <a:t>E7208 – </a:t>
            </a:r>
            <a:r>
              <a:rPr lang="en-GB" dirty="0" err="1" smtClean="0"/>
              <a:t>Hochster</a:t>
            </a:r>
            <a:r>
              <a:rPr lang="en-GB" dirty="0" smtClean="0"/>
              <a:t> HS,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Hochster</a:t>
            </a:r>
            <a:r>
              <a:rPr lang="fr-FR" dirty="0" smtClean="0"/>
              <a:t> HS,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3504</a:t>
            </a:r>
            <a:endParaRPr lang="fr-FR" dirty="0"/>
          </a:p>
        </p:txBody>
      </p:sp>
      <p:sp>
        <p:nvSpPr>
          <p:cNvPr id="7"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p>
          <a:p>
            <a:r>
              <a:rPr lang="en-GB" dirty="0" smtClean="0"/>
              <a:t>AEs occurring in &gt;5% of patients </a:t>
            </a:r>
          </a:p>
          <a:p>
            <a:pPr lvl="1"/>
            <a:r>
              <a:rPr lang="en-GB" dirty="0" smtClean="0"/>
              <a:t>Ramucirumab + irinotecan + cetuximab arm: anaemia (6%), leukopenia (10%), neutropenia (8%), mucositis (6%) and diarrhoea (13%)</a:t>
            </a:r>
          </a:p>
          <a:p>
            <a:pPr lvl="1"/>
            <a:r>
              <a:rPr lang="en-GB" dirty="0" smtClean="0"/>
              <a:t>Irinotecan + cetuximab arm: neutropenia (6%), acneiform rash (10%) and diarrhoea (10%)</a:t>
            </a:r>
          </a:p>
          <a:p>
            <a:pPr marL="0" indent="0">
              <a:spcBef>
                <a:spcPts val="1200"/>
              </a:spcBef>
              <a:buFontTx/>
              <a:buNone/>
            </a:pPr>
            <a:r>
              <a:rPr lang="en-GB" b="1" dirty="0" smtClean="0"/>
              <a:t>Conclusions</a:t>
            </a:r>
          </a:p>
          <a:p>
            <a:r>
              <a:rPr lang="en-GB" b="1" dirty="0" smtClean="0"/>
              <a:t>In patients with KRAS WT CRC, ramucirumab added to irinotecan and cetuximab improved PFS as a 2L therapy</a:t>
            </a:r>
          </a:p>
          <a:p>
            <a:r>
              <a:rPr lang="en-GB" b="1" dirty="0" smtClean="0"/>
              <a:t>There were, however, higher rates of toxicities (mucositis, diarrhoea, and neutropenia) with the combination along with more dose reductions</a:t>
            </a:r>
          </a:p>
          <a:p>
            <a:r>
              <a:rPr lang="en-GB" b="1" dirty="0" smtClean="0"/>
              <a:t>Combining an anti-VEGF with an anti-EGFR should be investigated in future trials in appropriate populations such as RAS WT and left-sided disease</a:t>
            </a:r>
          </a:p>
        </p:txBody>
      </p:sp>
    </p:spTree>
    <p:extLst>
      <p:ext uri="{BB962C8B-B14F-4D97-AF65-F5344CB8AC3E}">
        <p14:creationId xmlns:p14="http://schemas.microsoft.com/office/powerpoint/2010/main" xmlns="" val="29733520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3505</a:t>
            </a:r>
            <a:r>
              <a:rPr lang="en-GB" dirty="0"/>
              <a:t>: First-line FOLFOX plus panitumumab (Pan) followed by 5FU/</a:t>
            </a:r>
            <a:r>
              <a:rPr lang="en-GB" dirty="0" err="1"/>
              <a:t>leucovorin</a:t>
            </a:r>
            <a:r>
              <a:rPr lang="en-GB" dirty="0"/>
              <a:t> plus Pan or single-agent Pan as maintenance therapy in patients with RAS wild-type metastatic colorectal cancer (</a:t>
            </a:r>
            <a:r>
              <a:rPr lang="en-GB" dirty="0" err="1"/>
              <a:t>mCRC</a:t>
            </a:r>
            <a:r>
              <a:rPr lang="en-GB" dirty="0"/>
              <a:t>): The VALENTINO </a:t>
            </a:r>
            <a:r>
              <a:rPr lang="en-GB" dirty="0" smtClean="0"/>
              <a:t>study – </a:t>
            </a:r>
            <a:r>
              <a:rPr lang="en-GB" dirty="0" err="1" smtClean="0"/>
              <a:t>Pietrantonio</a:t>
            </a:r>
            <a:r>
              <a:rPr lang="en-GB" dirty="0" smtClean="0"/>
              <a:t> F,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Pietrantonio</a:t>
            </a:r>
            <a:r>
              <a:rPr lang="fr-FR" dirty="0" smtClean="0"/>
              <a:t> F,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3505</a:t>
            </a:r>
            <a:endParaRPr lang="fr-FR" dirty="0"/>
          </a:p>
        </p:txBody>
      </p:sp>
      <p:sp>
        <p:nvSpPr>
          <p:cNvPr id="8" name="Content Placeholder 2"/>
          <p:cNvSpPr>
            <a:spLocks noGrp="1"/>
          </p:cNvSpPr>
          <p:nvPr>
            <p:ph idx="1"/>
          </p:nvPr>
        </p:nvSpPr>
        <p:spPr>
          <a:xfrm>
            <a:off x="365124" y="1254035"/>
            <a:ext cx="8413751" cy="4746172"/>
          </a:xfrm>
        </p:spPr>
        <p:txBody>
          <a:bodyPr/>
          <a:lstStyle/>
          <a:p>
            <a:pPr marL="0" indent="0">
              <a:buFontTx/>
              <a:buNone/>
            </a:pPr>
            <a:r>
              <a:rPr lang="en-GB" b="1" dirty="0"/>
              <a:t>Study objective</a:t>
            </a:r>
          </a:p>
          <a:p>
            <a:r>
              <a:rPr lang="en-GB" dirty="0"/>
              <a:t>To examine whether “continuation maintenance” with single-agent panitumumab was non-inferior to </a:t>
            </a:r>
            <a:r>
              <a:rPr lang="en-GB" dirty="0" smtClean="0"/>
              <a:t>5FU/leucovorin </a:t>
            </a:r>
            <a:r>
              <a:rPr lang="en-GB" dirty="0"/>
              <a:t>+ panitumumab after four months induction with FOLFOX-4 </a:t>
            </a:r>
            <a:r>
              <a:rPr lang="en-GB" dirty="0" smtClean="0"/>
              <a:t>+ panitumumab</a:t>
            </a:r>
            <a:endParaRPr lang="en-GB" dirty="0"/>
          </a:p>
        </p:txBody>
      </p:sp>
      <p:sp>
        <p:nvSpPr>
          <p:cNvPr id="9" name="Oval 14"/>
          <p:cNvSpPr>
            <a:spLocks noChangeArrowheads="1"/>
          </p:cNvSpPr>
          <p:nvPr/>
        </p:nvSpPr>
        <p:spPr bwMode="auto">
          <a:xfrm>
            <a:off x="4593608" y="35889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9" idx="0"/>
            <a:endCxn id="15" idx="1"/>
          </p:cNvCxnSpPr>
          <p:nvPr/>
        </p:nvCxnSpPr>
        <p:spPr bwMode="auto">
          <a:xfrm rot="5400000" flipH="1" flipV="1">
            <a:off x="4678634" y="3058366"/>
            <a:ext cx="737318" cy="3237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011504" y="2542174"/>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2" name="Content Placeholder 26"/>
          <p:cNvSpPr txBox="1">
            <a:spLocks/>
          </p:cNvSpPr>
          <p:nvPr/>
        </p:nvSpPr>
        <p:spPr bwMode="auto">
          <a:xfrm>
            <a:off x="5268856" y="3610146"/>
            <a:ext cx="3875144" cy="848939"/>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Centre</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Prior adjuvant (yes vs. no)</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Number of metastatic sites (1 vs. &gt;1)</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3" name="AutoShape 19"/>
          <p:cNvCxnSpPr>
            <a:cxnSpLocks noChangeShapeType="1"/>
            <a:stCxn id="16" idx="3"/>
            <a:endCxn id="9" idx="2"/>
          </p:cNvCxnSpPr>
          <p:nvPr/>
        </p:nvCxnSpPr>
        <p:spPr bwMode="auto">
          <a:xfrm>
            <a:off x="4452078" y="3881012"/>
            <a:ext cx="141530" cy="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1" idx="1"/>
          </p:cNvCxnSpPr>
          <p:nvPr/>
        </p:nvCxnSpPr>
        <p:spPr bwMode="auto">
          <a:xfrm>
            <a:off x="7716185" y="2851594"/>
            <a:ext cx="295319"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5209181" y="2184517"/>
            <a:ext cx="2507004" cy="133415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FFFFFF"/>
                </a:solidFill>
                <a:effectLst/>
                <a:uLnTx/>
                <a:uFillTx/>
                <a:latin typeface="Arial" charset="0"/>
                <a:ea typeface="+mn-ea"/>
                <a:cs typeface="Arial" charset="0"/>
              </a:rPr>
              <a:t>FOLFOX-4</a:t>
            </a: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 </a:t>
            </a:r>
            <a:r>
              <a:rPr kumimoji="0" lang="en-GB" sz="1600" b="0" i="0" u="none" strike="noStrike" kern="1200" cap="none" spc="0" normalizeH="0" baseline="0" noProof="0" dirty="0" smtClean="0">
                <a:ln>
                  <a:noFill/>
                </a:ln>
                <a:solidFill>
                  <a:srgbClr val="FFFFFF"/>
                </a:solidFill>
                <a:effectLst/>
                <a:uLnTx/>
                <a:uFillTx/>
                <a:latin typeface="Arial" charset="0"/>
                <a:ea typeface="+mn-ea"/>
                <a:cs typeface="Arial" charset="0"/>
              </a:rPr>
              <a:t>up </a:t>
            </a: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to eight cycles induction therapy </a:t>
            </a:r>
            <a:r>
              <a:rPr kumimoji="0" lang="en-GB" sz="1600" b="0" i="0" u="none" strike="noStrike" kern="1200" cap="none" spc="0" normalizeH="0" baseline="0" noProof="0" dirty="0" smtClean="0">
                <a:ln>
                  <a:noFill/>
                </a:ln>
                <a:solidFill>
                  <a:srgbClr val="FFFFFF"/>
                </a:solidFill>
                <a:effectLst/>
                <a:uLnTx/>
                <a:uFillTx/>
                <a:latin typeface="Arial" charset="0"/>
                <a:ea typeface="+mn-ea"/>
                <a:cs typeface="Arial" charset="0"/>
              </a:rPr>
              <a:t>+ </a:t>
            </a: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either </a:t>
            </a:r>
            <a:r>
              <a:rPr kumimoji="0" lang="en-GB" sz="1600" b="0" i="0" u="none" strike="noStrike" kern="1200" cap="none" spc="0" normalizeH="0" baseline="0" noProof="0" dirty="0" smtClean="0">
                <a:ln>
                  <a:noFill/>
                </a:ln>
                <a:solidFill>
                  <a:srgbClr val="FFFFFF"/>
                </a:solidFill>
                <a:effectLst/>
                <a:uLnTx/>
                <a:uFillTx/>
                <a:latin typeface="Arial" charset="0"/>
                <a:ea typeface="+mn-ea"/>
                <a:cs typeface="Arial" charset="0"/>
              </a:rPr>
              <a:t>5FU/leucovorin</a:t>
            </a:r>
            <a:r>
              <a:rPr kumimoji="0" lang="en-GB" sz="1600" b="0" i="0" u="none" strike="noStrike" kern="1200" cap="none" spc="0" normalizeH="0" baseline="30000" noProof="0" dirty="0" smtClean="0">
                <a:ln>
                  <a:noFill/>
                </a:ln>
                <a:solidFill>
                  <a:srgbClr val="FFFFFF"/>
                </a:solidFill>
                <a:effectLst/>
                <a:uLnTx/>
                <a:uFillTx/>
                <a:latin typeface="Arial" charset="0"/>
                <a:ea typeface="+mn-ea"/>
                <a:cs typeface="Arial" charset="0"/>
              </a:rPr>
              <a:t>†</a:t>
            </a:r>
            <a:r>
              <a:rPr kumimoji="0" lang="en-GB" sz="1600" b="0" i="0" u="none" strike="noStrike" kern="1200" cap="none" spc="0" normalizeH="0" baseline="0" noProof="0" dirty="0" smtClean="0">
                <a:ln>
                  <a:noFill/>
                </a:ln>
                <a:solidFill>
                  <a:srgbClr val="FFFFFF"/>
                </a:solidFill>
                <a:effectLst/>
                <a:uLnTx/>
                <a:uFillTx/>
                <a:latin typeface="Arial" charset="0"/>
                <a:ea typeface="+mn-ea"/>
                <a:cs typeface="Arial" charset="0"/>
              </a:rPr>
              <a:t> </a:t>
            </a: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 panitumumab</a:t>
            </a:r>
            <a:r>
              <a:rPr kumimoji="0" lang="en-GB" sz="1600" b="0" i="0" u="none" strike="noStrike" kern="1200" cap="none" spc="0" normalizeH="0" baseline="30000" noProof="0" dirty="0" smtClean="0">
                <a:ln>
                  <a:noFill/>
                </a:ln>
                <a:solidFill>
                  <a:srgbClr val="FFFFFF"/>
                </a:solidFill>
                <a:effectLst/>
                <a:uLnTx/>
                <a:uFillTx/>
                <a:latin typeface="Arial" charset="0"/>
                <a:ea typeface="+mn-ea"/>
                <a:cs typeface="Arial" charset="0"/>
              </a:rPr>
              <a:t>‡ </a:t>
            </a: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(n=117)</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6" name="AutoShape 9"/>
          <p:cNvSpPr>
            <a:spLocks noChangeArrowheads="1"/>
          </p:cNvSpPr>
          <p:nvPr/>
        </p:nvSpPr>
        <p:spPr bwMode="auto">
          <a:xfrm>
            <a:off x="365123" y="2520383"/>
            <a:ext cx="4086955"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Age ≥18 years</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Histologically confirmed </a:t>
            </a:r>
            <a:r>
              <a:rPr kumimoji="0" lang="en-GB" altLang="zh-CN" sz="1800" b="0"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RAS</a:t>
            </a: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WT metastatic adenocarcinoma of colon or rectum</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RECIST v1.1 metastases</a:t>
            </a:r>
          </a:p>
          <a:p>
            <a:pPr marL="285750" marR="0" lvl="0" indent="-28575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(n=</a:t>
            </a:r>
            <a:r>
              <a:rPr kumimoji="0" lang="en-GB" sz="1800" b="0" i="0" u="none" strike="noStrike" kern="1200" cap="none" spc="0" normalizeH="0" baseline="0" noProof="0" dirty="0">
                <a:ln>
                  <a:noFill/>
                </a:ln>
                <a:solidFill>
                  <a:srgbClr val="FFFFFF"/>
                </a:solidFill>
                <a:effectLst/>
                <a:uLnTx/>
                <a:uFillTx/>
                <a:latin typeface="Arial" charset="0"/>
                <a:ea typeface="+mn-ea"/>
                <a:cs typeface="Arial" charset="0"/>
              </a:rPr>
              <a:t>229</a:t>
            </a:r>
            <a:r>
              <a:rPr kumimoji="0" lang="en-GB" altLang="zh-CN"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GB" altLang="zh-C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Rectangle 9"/>
          <p:cNvSpPr txBox="1">
            <a:spLocks noChangeArrowheads="1"/>
          </p:cNvSpPr>
          <p:nvPr/>
        </p:nvSpPr>
        <p:spPr bwMode="auto">
          <a:xfrm>
            <a:off x="365124" y="5305561"/>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10-month PFS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8" name="Content Placeholder 26"/>
          <p:cNvSpPr txBox="1">
            <a:spLocks/>
          </p:cNvSpPr>
          <p:nvPr/>
        </p:nvSpPr>
        <p:spPr>
          <a:xfrm>
            <a:off x="4648200" y="5305561"/>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Safety, RR, OS</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9" name="AutoShape 16"/>
          <p:cNvCxnSpPr>
            <a:cxnSpLocks noChangeShapeType="1"/>
            <a:stCxn id="9" idx="4"/>
            <a:endCxn id="21" idx="1"/>
          </p:cNvCxnSpPr>
          <p:nvPr/>
        </p:nvCxnSpPr>
        <p:spPr bwMode="auto">
          <a:xfrm rot="16200000" flipH="1">
            <a:off x="4688463" y="4370054"/>
            <a:ext cx="717559" cy="323673"/>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a:endCxn id="22" idx="1"/>
          </p:cNvCxnSpPr>
          <p:nvPr/>
        </p:nvCxnSpPr>
        <p:spPr bwMode="auto">
          <a:xfrm>
            <a:off x="7714604" y="4890671"/>
            <a:ext cx="296900"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5209079" y="4480303"/>
            <a:ext cx="2505525"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charset="0"/>
              </a:rPr>
              <a:t>Panitumumab</a:t>
            </a:r>
            <a:r>
              <a:rPr kumimoji="0" lang="en-GB" sz="1600" b="0" i="0" u="none" strike="noStrike" kern="1200" cap="none" spc="0" normalizeH="0" baseline="30000" noProof="0" dirty="0">
                <a:ln>
                  <a:noFill/>
                </a:ln>
                <a:solidFill>
                  <a:srgbClr val="4D4D4D"/>
                </a:solidFill>
                <a:effectLst/>
                <a:uLnTx/>
                <a:uFillTx/>
                <a:latin typeface="Arial" charset="0"/>
                <a:ea typeface="+mn-ea"/>
                <a:cs typeface="Arial" charset="0"/>
              </a:rPr>
              <a:t>‡</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r>
            <a:b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(n=112)</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2" name="AutoShape 12"/>
          <p:cNvSpPr>
            <a:spLocks noChangeArrowheads="1"/>
          </p:cNvSpPr>
          <p:nvPr/>
        </p:nvSpPr>
        <p:spPr bwMode="auto">
          <a:xfrm>
            <a:off x="8011504" y="4581252"/>
            <a:ext cx="1027565"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3" name="Text Placeholder 22"/>
          <p:cNvSpPr>
            <a:spLocks noGrp="1"/>
          </p:cNvSpPr>
          <p:nvPr>
            <p:ph type="body" sz="quarter" idx="10"/>
          </p:nvPr>
        </p:nvSpPr>
        <p:spPr/>
        <p:txBody>
          <a:bodyPr/>
          <a:lstStyle/>
          <a:p>
            <a:r>
              <a:rPr lang="en-GB" sz="1100" dirty="0"/>
              <a:t>*Oxaliplatin 85 mg/m</a:t>
            </a:r>
            <a:r>
              <a:rPr lang="en-GB" sz="1100" baseline="30000" dirty="0"/>
              <a:t>2</a:t>
            </a:r>
            <a:r>
              <a:rPr lang="en-GB" sz="1100" dirty="0"/>
              <a:t> </a:t>
            </a:r>
            <a:r>
              <a:rPr lang="en-GB" sz="1100" dirty="0" smtClean="0"/>
              <a:t>d1 q2w; </a:t>
            </a:r>
            <a:r>
              <a:rPr lang="en-GB" sz="1100" dirty="0"/>
              <a:t>leucovorin</a:t>
            </a:r>
            <a:r>
              <a:rPr lang="en-GB" sz="1100" dirty="0" smtClean="0"/>
              <a:t> </a:t>
            </a:r>
            <a:r>
              <a:rPr lang="en-GB" sz="1100" dirty="0"/>
              <a:t>200 mg/m</a:t>
            </a:r>
            <a:r>
              <a:rPr lang="en-GB" sz="1100" baseline="30000" dirty="0"/>
              <a:t>2</a:t>
            </a:r>
            <a:r>
              <a:rPr lang="en-GB" sz="1100" dirty="0"/>
              <a:t>, </a:t>
            </a:r>
            <a:r>
              <a:rPr lang="en-GB" sz="1100" dirty="0" smtClean="0"/>
              <a:t>d1,2 q2w; </a:t>
            </a:r>
            <a:r>
              <a:rPr lang="en-GB" sz="1100" dirty="0"/>
              <a:t>5FU bolus 400 mg/m</a:t>
            </a:r>
            <a:r>
              <a:rPr lang="en-GB" sz="1100" baseline="30000" dirty="0"/>
              <a:t>2</a:t>
            </a:r>
            <a:r>
              <a:rPr lang="en-GB" sz="1100" dirty="0"/>
              <a:t> </a:t>
            </a:r>
            <a:r>
              <a:rPr lang="en-GB" sz="1100" dirty="0" smtClean="0"/>
              <a:t>d1,2 q2w; </a:t>
            </a:r>
            <a:r>
              <a:rPr lang="en-GB" sz="1100" dirty="0"/>
              <a:t>5FU </a:t>
            </a:r>
            <a:r>
              <a:rPr lang="en-GB" sz="1100" dirty="0" err="1"/>
              <a:t>pvi</a:t>
            </a:r>
            <a:r>
              <a:rPr lang="en-GB" sz="1100" dirty="0"/>
              <a:t> 600 mg/m</a:t>
            </a:r>
            <a:r>
              <a:rPr lang="en-GB" sz="1100" baseline="30000" dirty="0"/>
              <a:t>2</a:t>
            </a:r>
            <a:r>
              <a:rPr lang="en-GB" sz="1100" dirty="0"/>
              <a:t> </a:t>
            </a:r>
            <a:r>
              <a:rPr lang="en-GB" sz="1100" dirty="0" smtClean="0"/>
              <a:t>d1,2 q2w; </a:t>
            </a:r>
            <a:r>
              <a:rPr lang="en-GB" sz="1100" baseline="30000" dirty="0" smtClean="0"/>
              <a:t>†</a:t>
            </a:r>
            <a:r>
              <a:rPr lang="en-GB" sz="1100" dirty="0"/>
              <a:t>leucovorin</a:t>
            </a:r>
            <a:r>
              <a:rPr lang="en-GB" sz="1100" dirty="0" smtClean="0"/>
              <a:t> </a:t>
            </a:r>
            <a:r>
              <a:rPr lang="en-GB" sz="1100" dirty="0"/>
              <a:t>200 mg/m</a:t>
            </a:r>
            <a:r>
              <a:rPr lang="en-GB" sz="1100" baseline="30000" dirty="0"/>
              <a:t>2</a:t>
            </a:r>
            <a:r>
              <a:rPr lang="en-GB" sz="1100" dirty="0"/>
              <a:t> </a:t>
            </a:r>
            <a:r>
              <a:rPr lang="en-GB" sz="1100" dirty="0" smtClean="0"/>
              <a:t>d1,2 q2w; </a:t>
            </a:r>
            <a:r>
              <a:rPr lang="en-GB" sz="1100" dirty="0"/>
              <a:t>5FU bolus 400 mg/m</a:t>
            </a:r>
            <a:r>
              <a:rPr lang="en-GB" sz="1100" baseline="30000" dirty="0"/>
              <a:t>2</a:t>
            </a:r>
            <a:r>
              <a:rPr lang="en-GB" sz="1100" dirty="0"/>
              <a:t> </a:t>
            </a:r>
            <a:r>
              <a:rPr lang="en-GB" sz="1100" dirty="0" smtClean="0"/>
              <a:t>d1,2 q2w; </a:t>
            </a:r>
            <a:r>
              <a:rPr lang="en-GB" sz="1100" dirty="0"/>
              <a:t>5FU </a:t>
            </a:r>
            <a:r>
              <a:rPr lang="en-GB" sz="1100" dirty="0" err="1" smtClean="0"/>
              <a:t>pvi</a:t>
            </a:r>
            <a:r>
              <a:rPr lang="en-GB" sz="1100" dirty="0" smtClean="0"/>
              <a:t> </a:t>
            </a:r>
            <a:r>
              <a:rPr lang="en-GB" sz="1100" dirty="0"/>
              <a:t>600 mg/m</a:t>
            </a:r>
            <a:r>
              <a:rPr lang="en-GB" sz="1100" baseline="30000" dirty="0"/>
              <a:t>2</a:t>
            </a:r>
            <a:r>
              <a:rPr lang="en-GB" sz="1100" dirty="0"/>
              <a:t> </a:t>
            </a:r>
            <a:r>
              <a:rPr lang="en-GB" sz="1100" dirty="0" smtClean="0"/>
              <a:t>d1,2 q2w; </a:t>
            </a:r>
            <a:r>
              <a:rPr lang="en-GB" sz="1100" baseline="30000" dirty="0" smtClean="0"/>
              <a:t>‡</a:t>
            </a:r>
            <a:r>
              <a:rPr lang="en-GB" sz="1100" dirty="0" smtClean="0"/>
              <a:t>6 </a:t>
            </a:r>
            <a:r>
              <a:rPr lang="en-GB" sz="1100" dirty="0"/>
              <a:t>mg/kg </a:t>
            </a:r>
            <a:r>
              <a:rPr lang="en-GB" sz="1100" dirty="0" smtClean="0"/>
              <a:t>d1 q2w</a:t>
            </a:r>
            <a:endParaRPr lang="en-GB" sz="1100" dirty="0"/>
          </a:p>
        </p:txBody>
      </p:sp>
    </p:spTree>
    <p:extLst>
      <p:ext uri="{BB962C8B-B14F-4D97-AF65-F5344CB8AC3E}">
        <p14:creationId xmlns:p14="http://schemas.microsoft.com/office/powerpoint/2010/main" xmlns="" val="737337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4062</a:t>
            </a:r>
            <a:r>
              <a:rPr lang="en-GB" dirty="0"/>
              <a:t>: Pembrolizumab (</a:t>
            </a:r>
            <a:r>
              <a:rPr lang="en-GB" dirty="0" err="1"/>
              <a:t>pembro</a:t>
            </a:r>
            <a:r>
              <a:rPr lang="en-GB" dirty="0"/>
              <a:t>) vs paclitaxel (PTX) for previously treated advanced gastric or gastroesophageal junction (G/GEJ) cancer: Phase 3 KEYNOTE-061 </a:t>
            </a:r>
            <a:r>
              <a:rPr lang="en-GB" dirty="0" smtClean="0"/>
              <a:t>trial – Fuchs CS,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en-GB" dirty="0" smtClean="0"/>
              <a:t>Presented</a:t>
            </a:r>
            <a:r>
              <a:rPr lang="fr-FR" dirty="0" smtClean="0"/>
              <a:t> by </a:t>
            </a:r>
            <a:r>
              <a:rPr lang="en-GB" dirty="0" err="1" smtClean="0"/>
              <a:t>Shitara</a:t>
            </a:r>
            <a:r>
              <a:rPr lang="en-GB" dirty="0" smtClean="0"/>
              <a:t> K</a:t>
            </a:r>
            <a:br>
              <a:rPr lang="en-GB" dirty="0" smtClean="0"/>
            </a:br>
            <a:r>
              <a:rPr lang="fr-FR" dirty="0" smtClean="0"/>
              <a:t>Fuchs CS,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4062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a:t>Study objective</a:t>
            </a:r>
          </a:p>
          <a:p>
            <a:r>
              <a:rPr lang="en-GB" dirty="0"/>
              <a:t>To </a:t>
            </a:r>
            <a:r>
              <a:rPr lang="en-GB" dirty="0" smtClean="0"/>
              <a:t>assess the efficacy and safety of pembrolizumab vs. paclitaxel in previously treated patients with advanced gastric/GEJ cancer in the KEYNOTE-061 study</a:t>
            </a:r>
            <a:endParaRPr lang="en-GB" dirty="0"/>
          </a:p>
        </p:txBody>
      </p:sp>
      <p:sp>
        <p:nvSpPr>
          <p:cNvPr id="7" name="Oval 14"/>
          <p:cNvSpPr>
            <a:spLocks noChangeArrowheads="1"/>
          </p:cNvSpPr>
          <p:nvPr/>
        </p:nvSpPr>
        <p:spPr bwMode="auto">
          <a:xfrm>
            <a:off x="4065854" y="33821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245262" y="2822570"/>
            <a:ext cx="671981" cy="447201"/>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245259" y="2038661"/>
            <a:ext cx="1808803" cy="1343035"/>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For 35 cycles or until PD/toxicity/</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withdrawal/</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investigator decision</a:t>
            </a:r>
            <a:endParaRPr lang="en-GB" altLang="zh-CN" dirty="0">
              <a:solidFill>
                <a:srgbClr val="FFFFFF"/>
              </a:solidFill>
              <a:ea typeface="SimSun" pitchFamily="2" charset="-122"/>
            </a:endParaRPr>
          </a:p>
        </p:txBody>
      </p:sp>
      <p:sp>
        <p:nvSpPr>
          <p:cNvPr id="10" name="Content Placeholder 26"/>
          <p:cNvSpPr txBox="1">
            <a:spLocks/>
          </p:cNvSpPr>
          <p:nvPr/>
        </p:nvSpPr>
        <p:spPr bwMode="auto">
          <a:xfrm>
            <a:off x="4704305" y="3122008"/>
            <a:ext cx="3958504" cy="848939"/>
          </a:xfrm>
          <a:prstGeom prst="rect">
            <a:avLst/>
          </a:prstGeom>
          <a:noFill/>
          <a:ln w="9525">
            <a:noFill/>
            <a:miter lim="800000"/>
            <a:headEnd/>
            <a:tailEnd/>
          </a:ln>
        </p:spPr>
        <p:txBody>
          <a:bodyPr/>
          <a:lstStyle/>
          <a:p>
            <a:pPr marL="190500" indent="-190500">
              <a:spcBef>
                <a:spcPts val="0"/>
              </a:spcBef>
              <a:spcAft>
                <a:spcPts val="0"/>
              </a:spcAft>
              <a:defRPr/>
            </a:pPr>
            <a:r>
              <a:rPr lang="en-GB" sz="1300" b="1" dirty="0">
                <a:solidFill>
                  <a:srgbClr val="043882"/>
                </a:solidFill>
                <a:latin typeface="Arial"/>
              </a:rPr>
              <a:t>Stratification</a:t>
            </a:r>
          </a:p>
          <a:p>
            <a:pPr marL="203200" indent="-203200">
              <a:spcBef>
                <a:spcPts val="0"/>
              </a:spcBef>
              <a:spcAft>
                <a:spcPts val="0"/>
              </a:spcAft>
              <a:buFont typeface="Arial" pitchFamily="34" charset="0"/>
              <a:buChar char="•"/>
              <a:defRPr/>
            </a:pPr>
            <a:r>
              <a:rPr lang="en-GB" sz="1300" dirty="0" smtClean="0">
                <a:solidFill>
                  <a:srgbClr val="4D4D4D"/>
                </a:solidFill>
                <a:latin typeface="Arial"/>
              </a:rPr>
              <a:t>Geographic region</a:t>
            </a:r>
          </a:p>
          <a:p>
            <a:pPr marL="203200" indent="-203200">
              <a:spcBef>
                <a:spcPts val="0"/>
              </a:spcBef>
              <a:spcAft>
                <a:spcPts val="0"/>
              </a:spcAft>
              <a:buFont typeface="Arial" pitchFamily="34" charset="0"/>
              <a:buChar char="•"/>
              <a:defRPr/>
            </a:pPr>
            <a:r>
              <a:rPr lang="en-GB" sz="1300" dirty="0" smtClean="0">
                <a:solidFill>
                  <a:srgbClr val="4D4D4D"/>
                </a:solidFill>
                <a:latin typeface="Arial"/>
              </a:rPr>
              <a:t>ECOG PS (0 vs. 1)</a:t>
            </a:r>
          </a:p>
          <a:p>
            <a:pPr marL="203200" indent="-203200">
              <a:spcBef>
                <a:spcPts val="0"/>
              </a:spcBef>
              <a:spcAft>
                <a:spcPts val="0"/>
              </a:spcAft>
              <a:buFont typeface="Arial" pitchFamily="34" charset="0"/>
              <a:buChar char="•"/>
              <a:defRPr/>
            </a:pPr>
            <a:r>
              <a:rPr lang="en-GB" sz="1300" dirty="0" smtClean="0">
                <a:solidFill>
                  <a:srgbClr val="4D4D4D"/>
                </a:solidFill>
                <a:latin typeface="Arial"/>
              </a:rPr>
              <a:t>TTP on 1L therapy (&lt;6 vs.</a:t>
            </a:r>
            <a:r>
              <a:rPr lang="en-GB" sz="1300" dirty="0" smtClean="0">
                <a:solidFill>
                  <a:srgbClr val="4D4D4D"/>
                </a:solidFill>
                <a:latin typeface="+mn-lt"/>
              </a:rPr>
              <a:t> ≥6 months)</a:t>
            </a:r>
          </a:p>
          <a:p>
            <a:pPr marL="203200" indent="-203200">
              <a:spcBef>
                <a:spcPts val="0"/>
              </a:spcBef>
              <a:spcAft>
                <a:spcPts val="0"/>
              </a:spcAft>
              <a:buFont typeface="Arial" pitchFamily="34" charset="0"/>
              <a:buChar char="•"/>
              <a:defRPr/>
            </a:pPr>
            <a:r>
              <a:rPr lang="en-GB" sz="1300" dirty="0" smtClean="0">
                <a:solidFill>
                  <a:srgbClr val="4D4D4D"/>
                </a:solidFill>
                <a:latin typeface="Arial"/>
              </a:rPr>
              <a:t>PD-L1 combined positive score (CPS </a:t>
            </a:r>
            <a:r>
              <a:rPr lang="en-GB" sz="1300" dirty="0" smtClean="0">
                <a:solidFill>
                  <a:srgbClr val="4D4D4D"/>
                </a:solidFill>
                <a:latin typeface="+mn-lt"/>
              </a:rPr>
              <a:t>&lt;1 vs. ≥1)</a:t>
            </a:r>
            <a:endParaRPr lang="en-GB" sz="1300" dirty="0">
              <a:solidFill>
                <a:srgbClr val="4D4D4D"/>
              </a:solidFill>
              <a:latin typeface="+mn-lt"/>
            </a:endParaRPr>
          </a:p>
        </p:txBody>
      </p:sp>
      <p:cxnSp>
        <p:nvCxnSpPr>
          <p:cNvPr id="11" name="AutoShape 19"/>
          <p:cNvCxnSpPr>
            <a:cxnSpLocks noChangeShapeType="1"/>
            <a:stCxn id="14" idx="3"/>
            <a:endCxn id="7" idx="2"/>
          </p:cNvCxnSpPr>
          <p:nvPr/>
        </p:nvCxnSpPr>
        <p:spPr bwMode="auto">
          <a:xfrm flipV="1">
            <a:off x="3919928" y="3674260"/>
            <a:ext cx="145926"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a:off x="6649733" y="2710179"/>
            <a:ext cx="595526" cy="0"/>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804853" y="2299810"/>
            <a:ext cx="184488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dirty="0" smtClean="0">
                <a:solidFill>
                  <a:srgbClr val="FFFFFF"/>
                </a:solidFill>
                <a:latin typeface="Arial" panose="020B0604020202020204" pitchFamily="34" charset="0"/>
                <a:cs typeface="Arial" panose="020B0604020202020204" pitchFamily="34" charset="0"/>
              </a:rPr>
              <a:t>Pembrolizumab </a:t>
            </a:r>
          </a:p>
          <a:p>
            <a:pPr algn="ctr" defTabSz="892175" eaLnBrk="0" hangingPunct="0"/>
            <a:r>
              <a:rPr lang="en-US" altLang="zh-CN" dirty="0" smtClean="0">
                <a:solidFill>
                  <a:srgbClr val="FFFFFF"/>
                </a:solidFill>
                <a:latin typeface="Arial" panose="020B0604020202020204" pitchFamily="34" charset="0"/>
                <a:cs typeface="Arial" panose="020B0604020202020204" pitchFamily="34" charset="0"/>
              </a:rPr>
              <a:t>200 mg q3w</a:t>
            </a:r>
          </a:p>
          <a:p>
            <a:pPr algn="ctr" defTabSz="892175" eaLnBrk="0" hangingPunct="0"/>
            <a:r>
              <a:rPr lang="en-US" altLang="zh-CN" dirty="0" smtClean="0">
                <a:solidFill>
                  <a:srgbClr val="FFFFFF"/>
                </a:solidFill>
                <a:latin typeface="Arial" panose="020B0604020202020204" pitchFamily="34" charset="0"/>
                <a:cs typeface="Arial" panose="020B0604020202020204" pitchFamily="34" charset="0"/>
              </a:rPr>
              <a:t>(n*=196/296)</a:t>
            </a:r>
            <a:endParaRPr lang="en-GB" altLang="zh-CN" dirty="0">
              <a:solidFill>
                <a:srgbClr val="FFFFFF"/>
              </a:solidFill>
              <a:ea typeface="SimSun" pitchFamily="2" charset="-122"/>
            </a:endParaRPr>
          </a:p>
        </p:txBody>
      </p:sp>
      <p:sp>
        <p:nvSpPr>
          <p:cNvPr id="14" name="AutoShape 9"/>
          <p:cNvSpPr>
            <a:spLocks noChangeArrowheads="1"/>
          </p:cNvSpPr>
          <p:nvPr/>
        </p:nvSpPr>
        <p:spPr bwMode="auto">
          <a:xfrm>
            <a:off x="260194" y="2272082"/>
            <a:ext cx="3659734"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panose="020B0604020202020204" pitchFamily="34" charset="0"/>
                <a:cs typeface="Arial" panose="020B0604020202020204" pitchFamily="34" charset="0"/>
              </a:rPr>
              <a:t>Advanced gastric/GEJ cancer</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panose="020B0604020202020204" pitchFamily="34" charset="0"/>
                <a:cs typeface="Arial" panose="020B0604020202020204" pitchFamily="34" charset="0"/>
              </a:rPr>
              <a:t>Metastatic or locally advanced</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panose="020B0604020202020204" pitchFamily="34" charset="0"/>
                <a:cs typeface="Arial" panose="020B0604020202020204" pitchFamily="34" charset="0"/>
              </a:rPr>
              <a:t>Unresectable</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panose="020B0604020202020204" pitchFamily="34" charset="0"/>
                <a:cs typeface="Arial" panose="020B0604020202020204" pitchFamily="34" charset="0"/>
              </a:rPr>
              <a:t>PD after 1L CT containing platinum and fluoropyrimidine</a:t>
            </a: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panose="020B0604020202020204" pitchFamily="34" charset="0"/>
                <a:cs typeface="Arial" panose="020B0604020202020204" pitchFamily="34" charset="0"/>
              </a:rPr>
              <a:t>ECOG PS 0–1 </a:t>
            </a:r>
            <a:endParaRPr lang="en-GB" altLang="zh-CN" dirty="0">
              <a:solidFill>
                <a:srgbClr val="FFFFFF"/>
              </a:solidFill>
              <a:latin typeface="Arial" panose="020B0604020202020204" pitchFamily="34" charset="0"/>
              <a:cs typeface="Arial" panose="020B0604020202020204" pitchFamily="34" charset="0"/>
            </a:endParaRPr>
          </a:p>
          <a:p>
            <a:pPr defTabSz="892175" eaLnBrk="0" hangingPunct="0">
              <a:spcAft>
                <a:spcPct val="30000"/>
              </a:spcAft>
            </a:pPr>
            <a:r>
              <a:rPr lang="en-GB" altLang="zh-CN" dirty="0" smtClean="0">
                <a:solidFill>
                  <a:srgbClr val="FFFFFF"/>
                </a:solidFill>
                <a:latin typeface="Arial" panose="020B0604020202020204" pitchFamily="34" charset="0"/>
                <a:cs typeface="Arial" panose="020B0604020202020204" pitchFamily="34" charset="0"/>
              </a:rPr>
              <a:t>(n=592)</a:t>
            </a:r>
            <a:endParaRPr lang="en-GB" altLang="zh-CN" dirty="0">
              <a:solidFill>
                <a:srgbClr val="FFFFFF"/>
              </a:solidFill>
              <a:latin typeface="Arial" panose="020B0604020202020204" pitchFamily="34" charset="0"/>
              <a:cs typeface="Arial" panose="020B0604020202020204" pitchFamily="34" charset="0"/>
            </a:endParaRPr>
          </a:p>
        </p:txBody>
      </p:sp>
      <p:sp>
        <p:nvSpPr>
          <p:cNvPr id="15" name="Rectangle 9"/>
          <p:cNvSpPr txBox="1">
            <a:spLocks noChangeArrowheads="1"/>
          </p:cNvSpPr>
          <p:nvPr/>
        </p:nvSpPr>
        <p:spPr bwMode="auto">
          <a:xfrm>
            <a:off x="365124" y="5295865"/>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r>
              <a:rPr lang="en-GB" baseline="30000" dirty="0" smtClean="0"/>
              <a:t>‡</a:t>
            </a:r>
            <a:r>
              <a:rPr lang="en-GB" dirty="0" smtClean="0"/>
              <a:t>, PFS in CPS </a:t>
            </a:r>
            <a:r>
              <a:rPr lang="en-GB" dirty="0" smtClean="0">
                <a:latin typeface="Arial" panose="020B0604020202020204" pitchFamily="34" charset="0"/>
                <a:cs typeface="Arial" panose="020B0604020202020204" pitchFamily="34" charset="0"/>
              </a:rPr>
              <a:t>≥</a:t>
            </a:r>
            <a:r>
              <a:rPr lang="en-GB" dirty="0" smtClean="0"/>
              <a:t>1 population</a:t>
            </a:r>
          </a:p>
          <a:p>
            <a:endParaRPr lang="en-GB" dirty="0"/>
          </a:p>
        </p:txBody>
      </p:sp>
      <p:sp>
        <p:nvSpPr>
          <p:cNvPr id="16" name="Content Placeholder 26"/>
          <p:cNvSpPr txBox="1">
            <a:spLocks/>
          </p:cNvSpPr>
          <p:nvPr/>
        </p:nvSpPr>
        <p:spPr>
          <a:xfrm>
            <a:off x="4648200" y="5295865"/>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ORR, </a:t>
            </a:r>
            <a:r>
              <a:rPr lang="en-GB" dirty="0" err="1" smtClean="0"/>
              <a:t>DoR</a:t>
            </a:r>
            <a:r>
              <a:rPr lang="en-GB" dirty="0" smtClean="0"/>
              <a:t> in CPS ≥1 population</a:t>
            </a:r>
          </a:p>
          <a:p>
            <a:r>
              <a:rPr lang="en-GB" dirty="0" smtClean="0"/>
              <a:t>Safety in all patients</a:t>
            </a:r>
            <a:endParaRPr lang="en-GB" dirty="0"/>
          </a:p>
        </p:txBody>
      </p:sp>
      <p:cxnSp>
        <p:nvCxnSpPr>
          <p:cNvPr id="17" name="AutoShape 16"/>
          <p:cNvCxnSpPr>
            <a:cxnSpLocks noChangeShapeType="1"/>
            <a:stCxn id="7" idx="4"/>
            <a:endCxn id="19" idx="1"/>
          </p:cNvCxnSpPr>
          <p:nvPr/>
        </p:nvCxnSpPr>
        <p:spPr bwMode="auto">
          <a:xfrm rot="16200000" flipH="1">
            <a:off x="4197902" y="4126110"/>
            <a:ext cx="766601" cy="447100"/>
          </a:xfrm>
          <a:prstGeom prst="bentConnector2">
            <a:avLst/>
          </a:prstGeom>
          <a:noFill/>
          <a:ln w="57150">
            <a:solidFill>
              <a:schemeClr val="bg2">
                <a:lumMod val="60000"/>
                <a:lumOff val="40000"/>
              </a:schemeClr>
            </a:solidFill>
            <a:round/>
            <a:headEnd/>
            <a:tailEnd type="triangle" w="med" len="med"/>
          </a:ln>
        </p:spPr>
      </p:cxnSp>
      <p:cxnSp>
        <p:nvCxnSpPr>
          <p:cNvPr id="18" name="AutoShape 20"/>
          <p:cNvCxnSpPr>
            <a:cxnSpLocks noChangeShapeType="1"/>
            <a:stCxn id="19" idx="3"/>
            <a:endCxn id="20" idx="1"/>
          </p:cNvCxnSpPr>
          <p:nvPr/>
        </p:nvCxnSpPr>
        <p:spPr bwMode="auto">
          <a:xfrm>
            <a:off x="6648544" y="4732961"/>
            <a:ext cx="596715"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04752" y="4322593"/>
            <a:ext cx="1843792"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Paclitaxel</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(n*=199/296)</a:t>
            </a:r>
            <a:endParaRPr lang="en-GB" altLang="zh-CN" dirty="0">
              <a:solidFill>
                <a:srgbClr val="4D4D4D"/>
              </a:solidFill>
              <a:ea typeface="SimSun" pitchFamily="2" charset="-122"/>
            </a:endParaRPr>
          </a:p>
        </p:txBody>
      </p:sp>
      <p:sp>
        <p:nvSpPr>
          <p:cNvPr id="20" name="AutoShape 12"/>
          <p:cNvSpPr>
            <a:spLocks noChangeArrowheads="1"/>
          </p:cNvSpPr>
          <p:nvPr/>
        </p:nvSpPr>
        <p:spPr bwMode="auto">
          <a:xfrm>
            <a:off x="7245259" y="4187119"/>
            <a:ext cx="1808803" cy="1091685"/>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PD/toxicity/</a:t>
            </a:r>
            <a:br>
              <a:rPr lang="en-GB" altLang="zh-CN" dirty="0">
                <a:solidFill>
                  <a:srgbClr val="FFFFFF"/>
                </a:solidFill>
                <a:ea typeface="SimSun" pitchFamily="2" charset="-122"/>
              </a:rPr>
            </a:br>
            <a:r>
              <a:rPr lang="en-GB" altLang="zh-CN" dirty="0">
                <a:solidFill>
                  <a:srgbClr val="FFFFFF"/>
                </a:solidFill>
                <a:ea typeface="SimSun" pitchFamily="2" charset="-122"/>
              </a:rPr>
              <a:t>withdrawal/</a:t>
            </a:r>
            <a:br>
              <a:rPr lang="en-GB" altLang="zh-CN" dirty="0">
                <a:solidFill>
                  <a:srgbClr val="FFFFFF"/>
                </a:solidFill>
                <a:ea typeface="SimSun" pitchFamily="2" charset="-122"/>
              </a:rPr>
            </a:br>
            <a:r>
              <a:rPr lang="en-GB" altLang="zh-CN" dirty="0">
                <a:solidFill>
                  <a:srgbClr val="FFFFFF"/>
                </a:solidFill>
                <a:ea typeface="SimSun" pitchFamily="2" charset="-122"/>
              </a:rPr>
              <a:t>investigator decision</a:t>
            </a:r>
          </a:p>
        </p:txBody>
      </p:sp>
      <p:sp>
        <p:nvSpPr>
          <p:cNvPr id="23" name="Text Placeholder 3"/>
          <p:cNvSpPr>
            <a:spLocks noGrp="1"/>
          </p:cNvSpPr>
          <p:nvPr>
            <p:ph type="body" sz="quarter" idx="10"/>
          </p:nvPr>
        </p:nvSpPr>
        <p:spPr>
          <a:xfrm>
            <a:off x="365125" y="6096000"/>
            <a:ext cx="4130675" cy="487363"/>
          </a:xfrm>
        </p:spPr>
        <p:txBody>
          <a:bodyPr/>
          <a:lstStyle/>
          <a:p>
            <a:r>
              <a:rPr lang="en-GB" dirty="0" smtClean="0"/>
              <a:t>*n for CPS ≥</a:t>
            </a:r>
            <a:r>
              <a:rPr lang="en-GB" dirty="0"/>
              <a:t>1 </a:t>
            </a:r>
            <a:r>
              <a:rPr lang="en-GB" dirty="0" smtClean="0"/>
              <a:t>population/all patients; </a:t>
            </a:r>
            <a:br>
              <a:rPr lang="en-GB" dirty="0" smtClean="0"/>
            </a:br>
            <a:r>
              <a:rPr lang="en-GB" altLang="zh-CN" baseline="30000" dirty="0" smtClean="0">
                <a:ea typeface="SimSun" pitchFamily="2" charset="-122"/>
              </a:rPr>
              <a:t>†</a:t>
            </a:r>
            <a:r>
              <a:rPr lang="en-GB" dirty="0" smtClean="0"/>
              <a:t>80 mg/m</a:t>
            </a:r>
            <a:r>
              <a:rPr lang="en-GB" baseline="30000" dirty="0" smtClean="0"/>
              <a:t>2</a:t>
            </a:r>
            <a:r>
              <a:rPr lang="en-GB" dirty="0" smtClean="0"/>
              <a:t> d1,8,15 of 4-week cycle; </a:t>
            </a:r>
            <a:br>
              <a:rPr lang="en-GB" dirty="0" smtClean="0"/>
            </a:br>
            <a:r>
              <a:rPr lang="en-GB" baseline="30000" dirty="0" smtClean="0"/>
              <a:t>‡</a:t>
            </a:r>
            <a:r>
              <a:rPr lang="en-GB" dirty="0" smtClean="0"/>
              <a:t>pre-specified significance threshold for OS: p≤0.0135</a:t>
            </a:r>
            <a:endParaRPr lang="en-US" baseline="30000" dirty="0"/>
          </a:p>
        </p:txBody>
      </p:sp>
    </p:spTree>
    <p:extLst>
      <p:ext uri="{BB962C8B-B14F-4D97-AF65-F5344CB8AC3E}">
        <p14:creationId xmlns:p14="http://schemas.microsoft.com/office/powerpoint/2010/main" xmlns="" val="20030973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3505</a:t>
            </a:r>
            <a:r>
              <a:rPr lang="en-GB" dirty="0"/>
              <a:t>: First-line FOLFOX plus panitumumab (Pan) followed by 5FU/</a:t>
            </a:r>
            <a:r>
              <a:rPr lang="en-GB" dirty="0" err="1"/>
              <a:t>leucovorin</a:t>
            </a:r>
            <a:r>
              <a:rPr lang="en-GB" dirty="0"/>
              <a:t> plus Pan or single-agent Pan as maintenance therapy in patients with RAS wild-type metastatic colorectal cancer (</a:t>
            </a:r>
            <a:r>
              <a:rPr lang="en-GB" dirty="0" err="1"/>
              <a:t>mCRC</a:t>
            </a:r>
            <a:r>
              <a:rPr lang="en-GB" dirty="0"/>
              <a:t>): The VALENTINO </a:t>
            </a:r>
            <a:r>
              <a:rPr lang="en-GB" dirty="0" smtClean="0"/>
              <a:t>study – </a:t>
            </a:r>
            <a:r>
              <a:rPr lang="en-GB" dirty="0" err="1" smtClean="0"/>
              <a:t>Pietrantonio</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a:t>
            </a:r>
          </a:p>
          <a:p>
            <a:r>
              <a:rPr lang="en-GB" dirty="0" smtClean="0"/>
              <a:t>The non-inferiority margin was 1.515 (upper boundary of one-sided 90%CI 1.946) in favour of 5FU/leucovorin + panitumumab</a:t>
            </a:r>
          </a:p>
          <a:p>
            <a:pPr lvl="0"/>
            <a:r>
              <a:rPr lang="en-GB" dirty="0" smtClean="0"/>
              <a:t>HR </a:t>
            </a:r>
            <a:r>
              <a:rPr lang="en-GB" dirty="0"/>
              <a:t>1.55 </a:t>
            </a:r>
            <a:r>
              <a:rPr lang="en-GB" dirty="0" smtClean="0"/>
              <a:t>(95%CI 1.09</a:t>
            </a:r>
            <a:r>
              <a:rPr lang="en-GB" dirty="0"/>
              <a:t>, 2.20); p=0.011</a:t>
            </a:r>
          </a:p>
          <a:p>
            <a:pPr lvl="0"/>
            <a:endParaRPr lang="en-GB" dirty="0">
              <a:solidFill>
                <a:srgbClr val="000000"/>
              </a:solidFill>
              <a:cs typeface="Arial" charset="0"/>
            </a:endParaRPr>
          </a:p>
          <a:p>
            <a:pPr lvl="0"/>
            <a:endParaRPr lang="en-GB" dirty="0" smtClean="0">
              <a:solidFill>
                <a:srgbClr val="000000"/>
              </a:solidFill>
              <a:cs typeface="Arial" charset="0"/>
            </a:endParaRPr>
          </a:p>
          <a:p>
            <a:pPr lvl="0"/>
            <a:endParaRPr lang="en-GB" dirty="0">
              <a:solidFill>
                <a:srgbClr val="000000"/>
              </a:solidFill>
              <a:cs typeface="Arial" charset="0"/>
            </a:endParaRPr>
          </a:p>
          <a:p>
            <a:pPr lvl="0"/>
            <a:endParaRPr lang="en-GB" dirty="0" smtClean="0">
              <a:solidFill>
                <a:srgbClr val="000000"/>
              </a:solidFill>
              <a:cs typeface="Arial" charset="0"/>
            </a:endParaRPr>
          </a:p>
          <a:p>
            <a:pPr lvl="0"/>
            <a:endParaRPr lang="en-GB" dirty="0">
              <a:solidFill>
                <a:srgbClr val="000000"/>
              </a:solidFill>
              <a:cs typeface="Arial" charset="0"/>
            </a:endParaRPr>
          </a:p>
          <a:p>
            <a:pPr lvl="0"/>
            <a:endParaRPr lang="en-GB" dirty="0" smtClean="0">
              <a:solidFill>
                <a:srgbClr val="000000"/>
              </a:solidFill>
              <a:cs typeface="Arial" charset="0"/>
            </a:endParaRPr>
          </a:p>
          <a:p>
            <a:pPr lvl="0"/>
            <a:endParaRPr lang="en-GB" dirty="0">
              <a:solidFill>
                <a:srgbClr val="000000"/>
              </a:solidFill>
              <a:cs typeface="Arial" charset="0"/>
            </a:endParaRPr>
          </a:p>
          <a:p>
            <a:pPr lvl="0"/>
            <a:r>
              <a:rPr lang="en-GB" dirty="0"/>
              <a:t>Skin rash of any grade was the most common AE in 54% and 46% of patients in the </a:t>
            </a:r>
            <a:r>
              <a:rPr lang="en-GB" dirty="0" smtClean="0"/>
              <a:t>5FU/leucovorin </a:t>
            </a:r>
            <a:r>
              <a:rPr lang="en-GB" dirty="0"/>
              <a:t>+ panitumumab vs. panitumumab alone arms, respectively</a:t>
            </a:r>
          </a:p>
          <a:p>
            <a:endParaRPr lang="en-GB" dirty="0" smtClean="0"/>
          </a:p>
          <a:p>
            <a:pPr marL="0" indent="0">
              <a:buNone/>
            </a:pPr>
            <a:endParaRPr lang="en-GB" dirty="0"/>
          </a:p>
          <a:p>
            <a:pPr marL="0" indent="0">
              <a:buNone/>
            </a:pP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Pietrantonio</a:t>
            </a:r>
            <a:r>
              <a:rPr lang="fr-FR" dirty="0" smtClean="0"/>
              <a:t> F,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3505</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25299428"/>
              </p:ext>
            </p:extLst>
          </p:nvPr>
        </p:nvGraphicFramePr>
        <p:xfrm>
          <a:off x="369888" y="2589551"/>
          <a:ext cx="8404226" cy="1675977"/>
        </p:xfrm>
        <a:graphic>
          <a:graphicData uri="http://schemas.openxmlformats.org/drawingml/2006/table">
            <a:tbl>
              <a:tblPr firstRow="1" bandRow="1">
                <a:tableStyleId>{69012ECD-51FC-41F1-AA8D-1B2483CD663E}</a:tableStyleId>
              </a:tblPr>
              <a:tblGrid>
                <a:gridCol w="2980414">
                  <a:extLst>
                    <a:ext uri="{9D8B030D-6E8A-4147-A177-3AD203B41FA5}">
                      <a16:colId xmlns:a16="http://schemas.microsoft.com/office/drawing/2014/main" xmlns="" val="20000"/>
                    </a:ext>
                  </a:extLst>
                </a:gridCol>
                <a:gridCol w="2893101">
                  <a:extLst>
                    <a:ext uri="{9D8B030D-6E8A-4147-A177-3AD203B41FA5}">
                      <a16:colId xmlns:a16="http://schemas.microsoft.com/office/drawing/2014/main" xmlns="" val="20001"/>
                    </a:ext>
                  </a:extLst>
                </a:gridCol>
                <a:gridCol w="2530711">
                  <a:extLst>
                    <a:ext uri="{9D8B030D-6E8A-4147-A177-3AD203B41FA5}">
                      <a16:colId xmlns:a16="http://schemas.microsoft.com/office/drawing/2014/main" xmlns="" val="20002"/>
                    </a:ext>
                  </a:extLst>
                </a:gridCol>
              </a:tblGrid>
              <a:tr h="4262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latin typeface="+mn-lt"/>
                        </a:rPr>
                        <a:t>5FU</a:t>
                      </a:r>
                      <a:r>
                        <a:rPr kumimoji="0" lang="en-GB" sz="1600" b="1" u="none" strike="noStrike" kern="1200" cap="none" normalizeH="0" baseline="0" dirty="0" smtClean="0">
                          <a:ln>
                            <a:noFill/>
                          </a:ln>
                          <a:solidFill>
                            <a:schemeClr val="tx2"/>
                          </a:solidFill>
                          <a:effectLst/>
                          <a:latin typeface="+mn-lt"/>
                          <a:ea typeface="+mn-ea"/>
                          <a:cs typeface="+mn-cs"/>
                        </a:rPr>
                        <a:t>/leucovorin</a:t>
                      </a:r>
                      <a:r>
                        <a:rPr kumimoji="0" lang="en-GB" sz="1600" u="none" strike="noStrike" cap="none" normalizeH="0" baseline="0" dirty="0" smtClean="0">
                          <a:ln>
                            <a:noFill/>
                          </a:ln>
                          <a:solidFill>
                            <a:schemeClr val="tx2"/>
                          </a:solidFill>
                          <a:effectLst/>
                          <a:latin typeface="+mn-lt"/>
                        </a:rPr>
                        <a:t> + panitumumab </a:t>
                      </a:r>
                      <a:r>
                        <a:rPr lang="en-GB" sz="1600" dirty="0" smtClean="0">
                          <a:solidFill>
                            <a:schemeClr val="tx2"/>
                          </a:solidFill>
                          <a:latin typeface="+mn-lt"/>
                        </a:rPr>
                        <a:t>(n=117) </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u="none" strike="noStrike" cap="none" normalizeH="0" baseline="0" dirty="0" smtClean="0">
                          <a:ln>
                            <a:noFill/>
                          </a:ln>
                          <a:solidFill>
                            <a:schemeClr val="tx2"/>
                          </a:solidFill>
                          <a:effectLst/>
                          <a:latin typeface="+mn-lt"/>
                        </a:rPr>
                        <a:t>Panitumumab alone </a:t>
                      </a:r>
                      <a:br>
                        <a:rPr kumimoji="0" lang="en-GB" sz="1600" u="none" strike="noStrike" cap="none" normalizeH="0" baseline="0" dirty="0" smtClean="0">
                          <a:ln>
                            <a:noFill/>
                          </a:ln>
                          <a:solidFill>
                            <a:schemeClr val="tx2"/>
                          </a:solidFill>
                          <a:effectLst/>
                          <a:latin typeface="+mn-lt"/>
                        </a:rPr>
                      </a:br>
                      <a:r>
                        <a:rPr lang="en-GB" sz="1600" dirty="0" smtClean="0">
                          <a:solidFill>
                            <a:schemeClr val="tx2"/>
                          </a:solidFill>
                          <a:latin typeface="+mn-lt"/>
                        </a:rPr>
                        <a:t>(n=112)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262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u="none" strike="noStrike" cap="none" normalizeH="0" baseline="0" dirty="0" smtClean="0">
                          <a:ln>
                            <a:noFill/>
                          </a:ln>
                          <a:solidFill>
                            <a:srgbClr val="000000"/>
                          </a:solidFill>
                          <a:effectLst/>
                          <a:latin typeface="+mn-lt"/>
                        </a:rPr>
                        <a:t>Median PFS, months (95%CI)</a:t>
                      </a:r>
                      <a:endParaRPr kumimoji="0" lang="en-GB" sz="16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Arial" charset="0"/>
                        </a:rPr>
                        <a:t>13.0 (10.5, 16.0)</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Arial" charset="0"/>
                        </a:rPr>
                        <a:t>10.2 (8.9, 12.2)</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680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mn-lt"/>
                          <a:cs typeface="Arial" charset="0"/>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Arial" charset="0"/>
                        </a:rPr>
                        <a:t>65.8</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Arial" charset="0"/>
                        </a:rPr>
                        <a:t>67.0</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4680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mn-lt"/>
                          <a:cs typeface="Arial" charset="0"/>
                        </a:rPr>
                        <a:t>DCR,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Arial" charset="0"/>
                        </a:rPr>
                        <a:t>82.9</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Arial" charset="0"/>
                        </a:rPr>
                        <a:t>83.9</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2803791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3505</a:t>
            </a:r>
            <a:r>
              <a:rPr lang="en-GB" dirty="0"/>
              <a:t>: First-line FOLFOX plus panitumumab (Pan) followed by </a:t>
            </a:r>
            <a:r>
              <a:rPr lang="en-GB" dirty="0" smtClean="0"/>
              <a:t>5FU/leucovorin </a:t>
            </a:r>
            <a:r>
              <a:rPr lang="en-GB" dirty="0"/>
              <a:t>plus Pan or single-agent Pan as maintenance therapy in patients with RAS wild-type metastatic colorectal cancer (</a:t>
            </a:r>
            <a:r>
              <a:rPr lang="en-GB" dirty="0" err="1"/>
              <a:t>mCRC</a:t>
            </a:r>
            <a:r>
              <a:rPr lang="en-GB" dirty="0"/>
              <a:t>): The VALENTINO </a:t>
            </a:r>
            <a:r>
              <a:rPr lang="en-GB" dirty="0" smtClean="0"/>
              <a:t>study – </a:t>
            </a:r>
            <a:r>
              <a:rPr lang="en-GB" dirty="0" err="1" smtClean="0"/>
              <a:t>Pietrantonio</a:t>
            </a:r>
            <a:r>
              <a:rPr lang="en-GB" dirty="0" smtClean="0"/>
              <a:t> F,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In patients RAS WT </a:t>
            </a:r>
            <a:r>
              <a:rPr lang="en-GB" b="1" dirty="0" err="1" smtClean="0"/>
              <a:t>mCRC</a:t>
            </a:r>
            <a:r>
              <a:rPr lang="en-GB" b="1" dirty="0" smtClean="0"/>
              <a:t> who achieved disease control after a 4-month induction with FOLFOX + panitumumab, maintenance with panitumumab appears to be inferior to 5FU/leucovorin + panitumumab </a:t>
            </a:r>
          </a:p>
          <a:p>
            <a:r>
              <a:rPr lang="en-GB" b="1" dirty="0" smtClean="0"/>
              <a:t>In </a:t>
            </a:r>
            <a:r>
              <a:rPr lang="en-GB" b="1" dirty="0"/>
              <a:t>both treatment </a:t>
            </a:r>
            <a:r>
              <a:rPr lang="en-GB" b="1" dirty="0" smtClean="0"/>
              <a:t>arms, the safety profile was manageable</a:t>
            </a:r>
            <a:endParaRPr lang="en-GB" dirty="0"/>
          </a:p>
          <a:p>
            <a:r>
              <a:rPr lang="en-GB" b="1" dirty="0" smtClean="0"/>
              <a:t>5FU/leucovorin + panitumumab may be an option for patients who discontinue oxaliplatin</a:t>
            </a:r>
          </a:p>
          <a:p>
            <a:r>
              <a:rPr lang="en-GB" b="1" dirty="0" smtClean="0"/>
              <a:t>Translational research is ongoing to determine the optimal maintenance strategies for individual patients</a:t>
            </a:r>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Pietrantonio</a:t>
            </a:r>
            <a:r>
              <a:rPr lang="fr-FR" dirty="0" smtClean="0"/>
              <a:t> F,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3505</a:t>
            </a:r>
            <a:endParaRPr lang="fr-FR" dirty="0"/>
          </a:p>
        </p:txBody>
      </p:sp>
    </p:spTree>
    <p:extLst>
      <p:ext uri="{BB962C8B-B14F-4D97-AF65-F5344CB8AC3E}">
        <p14:creationId xmlns:p14="http://schemas.microsoft.com/office/powerpoint/2010/main" xmlns="" val="12994150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3506</a:t>
            </a:r>
            <a:r>
              <a:rPr lang="en-GB" dirty="0"/>
              <a:t>: Plasma HER2 (ERBB2) copy number to predict response to HER2-targeted therapy in metastatic colorectal </a:t>
            </a:r>
            <a:r>
              <a:rPr lang="en-GB" dirty="0" smtClean="0"/>
              <a:t>cancer – </a:t>
            </a:r>
            <a:r>
              <a:rPr lang="en-GB" dirty="0" err="1" smtClean="0"/>
              <a:t>Bardelli</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a:t>Study objective</a:t>
            </a:r>
          </a:p>
          <a:p>
            <a:r>
              <a:rPr lang="en-GB" dirty="0" smtClean="0"/>
              <a:t>To assess plasma copy number as a predictor of response, explore the impact of tumour heterogeneity and determine ERBB2 copy number variation cut-off threshold, and sensitivity and positive predictive value of ERBB2 amplification detection in plasma of patients with </a:t>
            </a:r>
            <a:r>
              <a:rPr lang="en-GB" dirty="0" err="1" smtClean="0"/>
              <a:t>mCRC</a:t>
            </a:r>
            <a:endParaRPr lang="en-GB" dirty="0" smtClean="0"/>
          </a:p>
          <a:p>
            <a:pPr marL="0" indent="0">
              <a:buNone/>
            </a:pPr>
            <a:endParaRPr lang="en-GB" dirty="0" smtClean="0"/>
          </a:p>
          <a:p>
            <a:pPr marL="0" indent="0">
              <a:buNone/>
            </a:pPr>
            <a:r>
              <a:rPr lang="en-GB" b="1" dirty="0"/>
              <a:t>Methods</a:t>
            </a:r>
          </a:p>
          <a:p>
            <a:r>
              <a:rPr lang="en-GB" dirty="0" smtClean="0"/>
              <a:t>Patients (n=33</a:t>
            </a:r>
            <a:r>
              <a:rPr lang="en-GB" dirty="0"/>
              <a:t>) with </a:t>
            </a:r>
            <a:r>
              <a:rPr lang="en-GB" dirty="0" smtClean="0"/>
              <a:t>ERBB2-positive </a:t>
            </a:r>
            <a:r>
              <a:rPr lang="en-GB" dirty="0"/>
              <a:t>treatment refractory </a:t>
            </a:r>
            <a:r>
              <a:rPr lang="en-GB" dirty="0" err="1"/>
              <a:t>mCRC</a:t>
            </a:r>
            <a:r>
              <a:rPr lang="en-GB" dirty="0"/>
              <a:t> treated in the open-label phase 2</a:t>
            </a:r>
            <a:r>
              <a:rPr lang="en-GB" dirty="0" smtClean="0"/>
              <a:t> </a:t>
            </a:r>
            <a:r>
              <a:rPr lang="en-GB" dirty="0"/>
              <a:t>HERACLES trial of lapatinib + </a:t>
            </a:r>
            <a:r>
              <a:rPr lang="en-GB" dirty="0" smtClean="0"/>
              <a:t>trastuzumab were analysed retrospectively</a:t>
            </a:r>
            <a:endParaRPr lang="en-GB" dirty="0"/>
          </a:p>
          <a:p>
            <a:r>
              <a:rPr lang="en-GB" dirty="0" smtClean="0"/>
              <a:t>Guardant360</a:t>
            </a:r>
            <a:r>
              <a:rPr lang="en-GB" baseline="30000" dirty="0"/>
              <a:t>®</a:t>
            </a:r>
            <a:r>
              <a:rPr lang="en-GB" dirty="0" smtClean="0"/>
              <a:t> panel was used in a retrospective cohort of 2460 ERBB2 amplified plasma samples across all tumour types to define the ERBB2 amplification threshold</a:t>
            </a:r>
          </a:p>
          <a:p>
            <a:r>
              <a:rPr lang="en-GB" dirty="0" smtClean="0"/>
              <a:t>Plasma </a:t>
            </a:r>
            <a:r>
              <a:rPr lang="en-GB" dirty="0"/>
              <a:t>samples (n=48) were obtained from 29 patients</a:t>
            </a:r>
          </a:p>
          <a:p>
            <a:pPr lvl="1"/>
            <a:r>
              <a:rPr lang="en-GB" dirty="0"/>
              <a:t>Samples were obtained at pre-treatment (n=29) and </a:t>
            </a:r>
            <a:r>
              <a:rPr lang="en-GB" dirty="0" smtClean="0"/>
              <a:t>at progression </a:t>
            </a:r>
            <a:r>
              <a:rPr lang="en-GB" dirty="0"/>
              <a:t>(n=19)</a:t>
            </a:r>
          </a:p>
          <a:p>
            <a:pPr lvl="1"/>
            <a:r>
              <a:rPr lang="en-GB" dirty="0"/>
              <a:t>97.9% had </a:t>
            </a:r>
            <a:r>
              <a:rPr lang="en-GB" dirty="0" err="1"/>
              <a:t>ctDNA</a:t>
            </a:r>
            <a:r>
              <a:rPr lang="en-GB" dirty="0"/>
              <a:t> identified</a:t>
            </a:r>
          </a:p>
          <a:p>
            <a:pPr lvl="1"/>
            <a:r>
              <a:rPr lang="en-GB" dirty="0"/>
              <a:t>97.8% had ERBB2 amplification identified</a:t>
            </a:r>
          </a:p>
          <a:p>
            <a:pPr marL="0" indent="0">
              <a:buNone/>
            </a:pP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Bardelli</a:t>
            </a:r>
            <a:r>
              <a:rPr lang="fr-FR" dirty="0" smtClean="0"/>
              <a:t> A,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3506</a:t>
            </a:r>
            <a:endParaRPr lang="fr-FR" dirty="0"/>
          </a:p>
        </p:txBody>
      </p:sp>
    </p:spTree>
    <p:extLst>
      <p:ext uri="{BB962C8B-B14F-4D97-AF65-F5344CB8AC3E}">
        <p14:creationId xmlns:p14="http://schemas.microsoft.com/office/powerpoint/2010/main" xmlns="" val="1066789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Key results</a:t>
            </a:r>
          </a:p>
          <a:p>
            <a:r>
              <a:rPr lang="en-GB" dirty="0" smtClean="0"/>
              <a:t>Guardant360</a:t>
            </a:r>
            <a:r>
              <a:rPr lang="en-GB" baseline="30000" dirty="0"/>
              <a:t>®</a:t>
            </a:r>
            <a:r>
              <a:rPr lang="en-GB" dirty="0" smtClean="0"/>
              <a:t> </a:t>
            </a:r>
            <a:r>
              <a:rPr lang="en-GB" dirty="0"/>
              <a:t>accurately identified ERBB2 copy number in &gt;97% of samples</a:t>
            </a:r>
          </a:p>
          <a:p>
            <a:r>
              <a:rPr lang="en-GB" dirty="0"/>
              <a:t>100% of HERACLES pre-treatment samples had an absolute plasma copy </a:t>
            </a:r>
            <a:r>
              <a:rPr lang="en-GB" dirty="0" smtClean="0"/>
              <a:t>number (</a:t>
            </a:r>
            <a:r>
              <a:rPr lang="en-GB" dirty="0" err="1" smtClean="0"/>
              <a:t>pCN</a:t>
            </a:r>
            <a:r>
              <a:rPr lang="en-GB" dirty="0" smtClean="0"/>
              <a:t>) of </a:t>
            </a:r>
            <a:r>
              <a:rPr lang="en-GB" dirty="0"/>
              <a:t>≥2.4</a:t>
            </a:r>
          </a:p>
        </p:txBody>
      </p:sp>
      <p:sp>
        <p:nvSpPr>
          <p:cNvPr id="2" name="Title 1"/>
          <p:cNvSpPr>
            <a:spLocks noGrp="1"/>
          </p:cNvSpPr>
          <p:nvPr>
            <p:ph type="title"/>
          </p:nvPr>
        </p:nvSpPr>
        <p:spPr/>
        <p:txBody>
          <a:bodyPr/>
          <a:lstStyle/>
          <a:p>
            <a:r>
              <a:rPr lang="en-GB" dirty="0"/>
              <a:t>3506: Plasma HER2 (ERBB2) copy number to predict response to HER2-targeted therapy in metastatic colorectal cancer – </a:t>
            </a:r>
            <a:r>
              <a:rPr lang="en-GB" dirty="0" err="1"/>
              <a:t>Bardelli</a:t>
            </a:r>
            <a:r>
              <a:rPr lang="en-GB" dirty="0"/>
              <a:t> A, et al</a:t>
            </a:r>
          </a:p>
        </p:txBody>
      </p:sp>
      <p:sp>
        <p:nvSpPr>
          <p:cNvPr id="5" name="Text Placeholder 4"/>
          <p:cNvSpPr>
            <a:spLocks noGrp="1"/>
          </p:cNvSpPr>
          <p:nvPr>
            <p:ph type="body" sz="quarter" idx="11"/>
          </p:nvPr>
        </p:nvSpPr>
        <p:spPr>
          <a:xfrm>
            <a:off x="4414604" y="6096000"/>
            <a:ext cx="4364272" cy="487363"/>
          </a:xfrm>
        </p:spPr>
        <p:txBody>
          <a:bodyPr/>
          <a:lstStyle/>
          <a:p>
            <a:r>
              <a:rPr lang="fr-FR" dirty="0" err="1"/>
              <a:t>Bardelli</a:t>
            </a:r>
            <a:r>
              <a:rPr lang="fr-FR" dirty="0"/>
              <a:t> A, et al. J Clin </a:t>
            </a:r>
            <a:r>
              <a:rPr lang="fr-FR" dirty="0" err="1"/>
              <a:t>Oncol</a:t>
            </a:r>
            <a:r>
              <a:rPr lang="fr-FR" dirty="0"/>
              <a:t> 2018;36(</a:t>
            </a:r>
            <a:r>
              <a:rPr lang="fr-FR" dirty="0" err="1"/>
              <a:t>suppl</a:t>
            </a:r>
            <a:r>
              <a:rPr lang="fr-FR" dirty="0"/>
              <a:t>):</a:t>
            </a:r>
            <a:r>
              <a:rPr lang="fr-FR" dirty="0" err="1"/>
              <a:t>abstr</a:t>
            </a:r>
            <a:r>
              <a:rPr lang="fr-FR" dirty="0"/>
              <a:t> 3506</a:t>
            </a:r>
          </a:p>
        </p:txBody>
      </p:sp>
      <p:sp>
        <p:nvSpPr>
          <p:cNvPr id="6" name="TextBox 5">
            <a:extLst>
              <a:ext uri="{FF2B5EF4-FFF2-40B4-BE49-F238E27FC236}">
                <a16:creationId xmlns:a16="http://schemas.microsoft.com/office/drawing/2014/main" xmlns="" id="{3C3C0496-0B3B-4D92-8C7C-D1E8E06FEFDD}"/>
              </a:ext>
            </a:extLst>
          </p:cNvPr>
          <p:cNvSpPr txBox="1"/>
          <p:nvPr/>
        </p:nvSpPr>
        <p:spPr>
          <a:xfrm rot="16200000">
            <a:off x="-465728" y="3833799"/>
            <a:ext cx="184235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ERBB2 ISH mean ratio</a:t>
            </a:r>
          </a:p>
        </p:txBody>
      </p:sp>
      <p:sp>
        <p:nvSpPr>
          <p:cNvPr id="9" name="TextBox 8">
            <a:extLst>
              <a:ext uri="{FF2B5EF4-FFF2-40B4-BE49-F238E27FC236}">
                <a16:creationId xmlns:a16="http://schemas.microsoft.com/office/drawing/2014/main" xmlns="" id="{60C93A90-A5A9-4DDE-B623-4D5D8530C0DB}"/>
              </a:ext>
            </a:extLst>
          </p:cNvPr>
          <p:cNvSpPr txBox="1"/>
          <p:nvPr/>
        </p:nvSpPr>
        <p:spPr>
          <a:xfrm>
            <a:off x="547652" y="2950401"/>
            <a:ext cx="150682"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15</a:t>
            </a:r>
          </a:p>
        </p:txBody>
      </p:sp>
      <p:sp>
        <p:nvSpPr>
          <p:cNvPr id="10" name="TextBox 9">
            <a:extLst>
              <a:ext uri="{FF2B5EF4-FFF2-40B4-BE49-F238E27FC236}">
                <a16:creationId xmlns:a16="http://schemas.microsoft.com/office/drawing/2014/main" xmlns="" id="{44302993-92B5-4752-96C3-9C17675298A9}"/>
              </a:ext>
            </a:extLst>
          </p:cNvPr>
          <p:cNvSpPr txBox="1"/>
          <p:nvPr/>
        </p:nvSpPr>
        <p:spPr>
          <a:xfrm>
            <a:off x="547652" y="3568498"/>
            <a:ext cx="150682"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10</a:t>
            </a:r>
          </a:p>
        </p:txBody>
      </p:sp>
      <p:sp>
        <p:nvSpPr>
          <p:cNvPr id="11" name="TextBox 10">
            <a:extLst>
              <a:ext uri="{FF2B5EF4-FFF2-40B4-BE49-F238E27FC236}">
                <a16:creationId xmlns:a16="http://schemas.microsoft.com/office/drawing/2014/main" xmlns="" id="{BBE43BAE-736C-4294-9E92-05E804BB6B2F}"/>
              </a:ext>
            </a:extLst>
          </p:cNvPr>
          <p:cNvSpPr txBox="1"/>
          <p:nvPr/>
        </p:nvSpPr>
        <p:spPr>
          <a:xfrm>
            <a:off x="622992" y="4186595"/>
            <a:ext cx="75342"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5</a:t>
            </a:r>
          </a:p>
        </p:txBody>
      </p:sp>
      <p:sp>
        <p:nvSpPr>
          <p:cNvPr id="12" name="TextBox 11">
            <a:extLst>
              <a:ext uri="{FF2B5EF4-FFF2-40B4-BE49-F238E27FC236}">
                <a16:creationId xmlns:a16="http://schemas.microsoft.com/office/drawing/2014/main" xmlns="" id="{AF4264D4-299D-436F-9792-1E1F046DA64E}"/>
              </a:ext>
            </a:extLst>
          </p:cNvPr>
          <p:cNvSpPr txBox="1"/>
          <p:nvPr/>
        </p:nvSpPr>
        <p:spPr>
          <a:xfrm>
            <a:off x="622992" y="4804693"/>
            <a:ext cx="75342"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0</a:t>
            </a:r>
          </a:p>
        </p:txBody>
      </p:sp>
      <p:sp>
        <p:nvSpPr>
          <p:cNvPr id="8" name="Freeform: Shape 7">
            <a:extLst>
              <a:ext uri="{FF2B5EF4-FFF2-40B4-BE49-F238E27FC236}">
                <a16:creationId xmlns:a16="http://schemas.microsoft.com/office/drawing/2014/main" xmlns="" id="{DE82CFD9-80BA-4EB2-A336-EF69CC43A21D}"/>
              </a:ext>
            </a:extLst>
          </p:cNvPr>
          <p:cNvSpPr/>
          <p:nvPr/>
        </p:nvSpPr>
        <p:spPr>
          <a:xfrm>
            <a:off x="845688" y="3039578"/>
            <a:ext cx="2058517" cy="1842356"/>
          </a:xfrm>
          <a:custGeom>
            <a:avLst/>
            <a:gdLst>
              <a:gd name="connsiteX0" fmla="*/ 0 w 1652587"/>
              <a:gd name="connsiteY0" fmla="*/ 0 h 1102519"/>
              <a:gd name="connsiteX1" fmla="*/ 0 w 1652587"/>
              <a:gd name="connsiteY1" fmla="*/ 1102519 h 1102519"/>
              <a:gd name="connsiteX2" fmla="*/ 1652587 w 1652587"/>
              <a:gd name="connsiteY2" fmla="*/ 1102519 h 1102519"/>
            </a:gdLst>
            <a:ahLst/>
            <a:cxnLst>
              <a:cxn ang="0">
                <a:pos x="connsiteX0" y="connsiteY0"/>
              </a:cxn>
              <a:cxn ang="0">
                <a:pos x="connsiteX1" y="connsiteY1"/>
              </a:cxn>
              <a:cxn ang="0">
                <a:pos x="connsiteX2" y="connsiteY2"/>
              </a:cxn>
            </a:cxnLst>
            <a:rect l="l" t="t" r="r" b="b"/>
            <a:pathLst>
              <a:path w="1652587" h="1102519">
                <a:moveTo>
                  <a:pt x="0" y="0"/>
                </a:moveTo>
                <a:lnTo>
                  <a:pt x="0" y="1102519"/>
                </a:lnTo>
                <a:lnTo>
                  <a:pt x="1652587" y="1102519"/>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cxnSp>
        <p:nvCxnSpPr>
          <p:cNvPr id="14" name="Straight Connector 13">
            <a:extLst>
              <a:ext uri="{FF2B5EF4-FFF2-40B4-BE49-F238E27FC236}">
                <a16:creationId xmlns:a16="http://schemas.microsoft.com/office/drawing/2014/main" xmlns="" id="{1F4A4EF0-85E2-4FC9-8CB3-0E8343C30250}"/>
              </a:ext>
            </a:extLst>
          </p:cNvPr>
          <p:cNvCxnSpPr/>
          <p:nvPr/>
        </p:nvCxnSpPr>
        <p:spPr>
          <a:xfrm flipV="1">
            <a:off x="751731" y="3039578"/>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xmlns="" id="{B7147178-76BF-49A3-AECE-5EA030750C6C}"/>
              </a:ext>
            </a:extLst>
          </p:cNvPr>
          <p:cNvCxnSpPr/>
          <p:nvPr/>
        </p:nvCxnSpPr>
        <p:spPr>
          <a:xfrm flipV="1">
            <a:off x="751731" y="3653696"/>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a:extLst>
              <a:ext uri="{FF2B5EF4-FFF2-40B4-BE49-F238E27FC236}">
                <a16:creationId xmlns:a16="http://schemas.microsoft.com/office/drawing/2014/main" xmlns="" id="{48D1DBDB-C4CD-46A8-8723-337201BE8900}"/>
              </a:ext>
            </a:extLst>
          </p:cNvPr>
          <p:cNvCxnSpPr/>
          <p:nvPr/>
        </p:nvCxnSpPr>
        <p:spPr>
          <a:xfrm flipV="1">
            <a:off x="751731" y="4267814"/>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a:extLst>
              <a:ext uri="{FF2B5EF4-FFF2-40B4-BE49-F238E27FC236}">
                <a16:creationId xmlns:a16="http://schemas.microsoft.com/office/drawing/2014/main" xmlns="" id="{93A1F7DD-A0E7-4D04-98B4-222DEC1E1D83}"/>
              </a:ext>
            </a:extLst>
          </p:cNvPr>
          <p:cNvCxnSpPr/>
          <p:nvPr/>
        </p:nvCxnSpPr>
        <p:spPr>
          <a:xfrm flipV="1">
            <a:off x="751731" y="4881934"/>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xmlns="" id="{F2F5996B-31DB-4972-B005-2C3D89AEDED5}"/>
              </a:ext>
            </a:extLst>
          </p:cNvPr>
          <p:cNvCxnSpPr>
            <a:cxnSpLocks/>
          </p:cNvCxnSpPr>
          <p:nvPr/>
        </p:nvCxnSpPr>
        <p:spPr>
          <a:xfrm rot="5400000" flipV="1">
            <a:off x="800687"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a:extLst>
              <a:ext uri="{FF2B5EF4-FFF2-40B4-BE49-F238E27FC236}">
                <a16:creationId xmlns:a16="http://schemas.microsoft.com/office/drawing/2014/main" xmlns="" id="{2720AE97-80B1-4D39-99B2-E8D6FEBC53C7}"/>
              </a:ext>
            </a:extLst>
          </p:cNvPr>
          <p:cNvCxnSpPr>
            <a:cxnSpLocks/>
          </p:cNvCxnSpPr>
          <p:nvPr/>
        </p:nvCxnSpPr>
        <p:spPr>
          <a:xfrm rot="5400000" flipV="1">
            <a:off x="112024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xmlns="" id="{281E19DC-8123-4C7C-9C64-295933605FE6}"/>
              </a:ext>
            </a:extLst>
          </p:cNvPr>
          <p:cNvCxnSpPr>
            <a:cxnSpLocks/>
          </p:cNvCxnSpPr>
          <p:nvPr/>
        </p:nvCxnSpPr>
        <p:spPr>
          <a:xfrm rot="5400000" flipV="1">
            <a:off x="143980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a:extLst>
              <a:ext uri="{FF2B5EF4-FFF2-40B4-BE49-F238E27FC236}">
                <a16:creationId xmlns:a16="http://schemas.microsoft.com/office/drawing/2014/main" xmlns="" id="{E5702DF3-A9C7-45CE-AEC7-BBF95B11E8C7}"/>
              </a:ext>
            </a:extLst>
          </p:cNvPr>
          <p:cNvCxnSpPr>
            <a:cxnSpLocks/>
          </p:cNvCxnSpPr>
          <p:nvPr/>
        </p:nvCxnSpPr>
        <p:spPr>
          <a:xfrm rot="5400000" flipV="1">
            <a:off x="175936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a16="http://schemas.microsoft.com/office/drawing/2014/main" xmlns="" id="{F80ACB30-D26E-4001-B1C3-CC8521C04565}"/>
              </a:ext>
            </a:extLst>
          </p:cNvPr>
          <p:cNvCxnSpPr>
            <a:cxnSpLocks/>
          </p:cNvCxnSpPr>
          <p:nvPr/>
        </p:nvCxnSpPr>
        <p:spPr>
          <a:xfrm rot="5400000" flipV="1">
            <a:off x="2078926"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xmlns="" id="{203A8DEC-C900-4214-89AC-799C4299C5E0}"/>
              </a:ext>
            </a:extLst>
          </p:cNvPr>
          <p:cNvCxnSpPr>
            <a:cxnSpLocks/>
          </p:cNvCxnSpPr>
          <p:nvPr/>
        </p:nvCxnSpPr>
        <p:spPr>
          <a:xfrm rot="5400000" flipV="1">
            <a:off x="2398485"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id="{555E219F-F2A5-460A-A2C6-5963ED29C9CC}"/>
              </a:ext>
            </a:extLst>
          </p:cNvPr>
          <p:cNvCxnSpPr>
            <a:cxnSpLocks/>
          </p:cNvCxnSpPr>
          <p:nvPr/>
        </p:nvCxnSpPr>
        <p:spPr>
          <a:xfrm rot="5400000" flipV="1">
            <a:off x="2718043" y="4946393"/>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7" name="TextBox 26">
            <a:extLst>
              <a:ext uri="{FF2B5EF4-FFF2-40B4-BE49-F238E27FC236}">
                <a16:creationId xmlns:a16="http://schemas.microsoft.com/office/drawing/2014/main" xmlns="" id="{ABC50DEB-F3EA-4A62-8026-AE8B769245D2}"/>
              </a:ext>
            </a:extLst>
          </p:cNvPr>
          <p:cNvSpPr txBox="1"/>
          <p:nvPr/>
        </p:nvSpPr>
        <p:spPr>
          <a:xfrm>
            <a:off x="809230" y="5010704"/>
            <a:ext cx="7534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0</a:t>
            </a:r>
          </a:p>
        </p:txBody>
      </p:sp>
      <p:sp>
        <p:nvSpPr>
          <p:cNvPr id="30" name="TextBox 29">
            <a:extLst>
              <a:ext uri="{FF2B5EF4-FFF2-40B4-BE49-F238E27FC236}">
                <a16:creationId xmlns:a16="http://schemas.microsoft.com/office/drawing/2014/main" xmlns="" id="{46F91766-0093-444B-83E0-0816B98D10D4}"/>
              </a:ext>
            </a:extLst>
          </p:cNvPr>
          <p:cNvSpPr txBox="1"/>
          <p:nvPr/>
        </p:nvSpPr>
        <p:spPr>
          <a:xfrm>
            <a:off x="1090917" y="5010704"/>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20</a:t>
            </a:r>
          </a:p>
        </p:txBody>
      </p:sp>
      <p:sp>
        <p:nvSpPr>
          <p:cNvPr id="31" name="TextBox 30">
            <a:extLst>
              <a:ext uri="{FF2B5EF4-FFF2-40B4-BE49-F238E27FC236}">
                <a16:creationId xmlns:a16="http://schemas.microsoft.com/office/drawing/2014/main" xmlns="" id="{E8F99E47-B21A-458E-BC66-BD98A20C31E2}"/>
              </a:ext>
            </a:extLst>
          </p:cNvPr>
          <p:cNvSpPr txBox="1"/>
          <p:nvPr/>
        </p:nvSpPr>
        <p:spPr>
          <a:xfrm>
            <a:off x="1410274" y="5010704"/>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40</a:t>
            </a:r>
          </a:p>
        </p:txBody>
      </p:sp>
      <p:sp>
        <p:nvSpPr>
          <p:cNvPr id="32" name="TextBox 31">
            <a:extLst>
              <a:ext uri="{FF2B5EF4-FFF2-40B4-BE49-F238E27FC236}">
                <a16:creationId xmlns:a16="http://schemas.microsoft.com/office/drawing/2014/main" xmlns="" id="{8BF43D4C-2BC2-4D72-915F-C461840B4A2B}"/>
              </a:ext>
            </a:extLst>
          </p:cNvPr>
          <p:cNvSpPr txBox="1"/>
          <p:nvPr/>
        </p:nvSpPr>
        <p:spPr>
          <a:xfrm>
            <a:off x="1729630" y="5010704"/>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60</a:t>
            </a:r>
          </a:p>
        </p:txBody>
      </p:sp>
      <p:sp>
        <p:nvSpPr>
          <p:cNvPr id="37" name="TextBox 36">
            <a:extLst>
              <a:ext uri="{FF2B5EF4-FFF2-40B4-BE49-F238E27FC236}">
                <a16:creationId xmlns:a16="http://schemas.microsoft.com/office/drawing/2014/main" xmlns="" id="{B2A1BE5C-C6ED-4842-857C-C056ED1446F8}"/>
              </a:ext>
            </a:extLst>
          </p:cNvPr>
          <p:cNvSpPr txBox="1"/>
          <p:nvPr/>
        </p:nvSpPr>
        <p:spPr>
          <a:xfrm>
            <a:off x="2048987" y="5010704"/>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80</a:t>
            </a:r>
          </a:p>
        </p:txBody>
      </p:sp>
      <p:sp>
        <p:nvSpPr>
          <p:cNvPr id="38" name="TextBox 37">
            <a:extLst>
              <a:ext uri="{FF2B5EF4-FFF2-40B4-BE49-F238E27FC236}">
                <a16:creationId xmlns:a16="http://schemas.microsoft.com/office/drawing/2014/main" xmlns="" id="{0F4E6AC4-BF71-4704-B03A-0CB7CAEDB6AA}"/>
              </a:ext>
            </a:extLst>
          </p:cNvPr>
          <p:cNvSpPr txBox="1"/>
          <p:nvPr/>
        </p:nvSpPr>
        <p:spPr>
          <a:xfrm>
            <a:off x="2330672" y="5010704"/>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100</a:t>
            </a:r>
          </a:p>
        </p:txBody>
      </p:sp>
      <p:sp>
        <p:nvSpPr>
          <p:cNvPr id="39" name="TextBox 38">
            <a:extLst>
              <a:ext uri="{FF2B5EF4-FFF2-40B4-BE49-F238E27FC236}">
                <a16:creationId xmlns:a16="http://schemas.microsoft.com/office/drawing/2014/main" xmlns="" id="{0D0FE761-0994-4C48-A519-E5C760B0B791}"/>
              </a:ext>
            </a:extLst>
          </p:cNvPr>
          <p:cNvSpPr txBox="1"/>
          <p:nvPr/>
        </p:nvSpPr>
        <p:spPr>
          <a:xfrm>
            <a:off x="2650031" y="5010704"/>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120</a:t>
            </a:r>
          </a:p>
        </p:txBody>
      </p:sp>
      <p:sp>
        <p:nvSpPr>
          <p:cNvPr id="40" name="TextBox 39">
            <a:extLst>
              <a:ext uri="{FF2B5EF4-FFF2-40B4-BE49-F238E27FC236}">
                <a16:creationId xmlns:a16="http://schemas.microsoft.com/office/drawing/2014/main" xmlns="" id="{E3165CF8-9202-446F-AE7A-E64C165D4DDA}"/>
              </a:ext>
            </a:extLst>
          </p:cNvPr>
          <p:cNvSpPr txBox="1"/>
          <p:nvPr/>
        </p:nvSpPr>
        <p:spPr>
          <a:xfrm>
            <a:off x="1499844" y="5285606"/>
            <a:ext cx="750205"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ERBB2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pCN</a:t>
            </a:r>
            <a:endParaRPr kumimoji="0" lang="en-GB" sz="1050" b="0" i="0" u="none" strike="noStrike" kern="1200" cap="none" spc="0" normalizeH="0" baseline="0" noProof="0" dirty="0">
              <a:ln>
                <a:noFill/>
              </a:ln>
              <a:solidFill>
                <a:srgbClr val="4D4D4D"/>
              </a:solidFill>
              <a:effectLst/>
              <a:uLnTx/>
              <a:uFillTx/>
              <a:latin typeface="Arial"/>
              <a:ea typeface="+mn-ea"/>
              <a:cs typeface="Arial"/>
            </a:endParaRPr>
          </a:p>
        </p:txBody>
      </p:sp>
      <p:sp>
        <p:nvSpPr>
          <p:cNvPr id="44" name="TextBox 43">
            <a:extLst>
              <a:ext uri="{FF2B5EF4-FFF2-40B4-BE49-F238E27FC236}">
                <a16:creationId xmlns:a16="http://schemas.microsoft.com/office/drawing/2014/main" xmlns="" id="{1E6EDC55-88D8-409A-A3AC-A890F5FB81B6}"/>
              </a:ext>
            </a:extLst>
          </p:cNvPr>
          <p:cNvSpPr txBox="1"/>
          <p:nvPr/>
        </p:nvSpPr>
        <p:spPr>
          <a:xfrm>
            <a:off x="830885" y="5551525"/>
            <a:ext cx="2088147" cy="323165"/>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Weak correlation between ABSOLUTE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pCN</a:t>
            </a:r>
            <a:r>
              <a:rPr kumimoji="0" lang="en-GB" sz="1050" b="0" i="0" u="none" strike="noStrike" kern="1200" cap="none" spc="0" normalizeH="0" baseline="0" noProof="0" dirty="0">
                <a:ln>
                  <a:noFill/>
                </a:ln>
                <a:solidFill>
                  <a:srgbClr val="4D4D4D"/>
                </a:solidFill>
                <a:effectLst/>
                <a:uLnTx/>
                <a:uFillTx/>
                <a:latin typeface="Arial"/>
                <a:ea typeface="+mn-ea"/>
                <a:cs typeface="Arial"/>
              </a:rPr>
              <a:t> and ISH</a:t>
            </a:r>
          </a:p>
        </p:txBody>
      </p:sp>
      <p:sp>
        <p:nvSpPr>
          <p:cNvPr id="126" name="TextBox 125">
            <a:extLst>
              <a:ext uri="{FF2B5EF4-FFF2-40B4-BE49-F238E27FC236}">
                <a16:creationId xmlns:a16="http://schemas.microsoft.com/office/drawing/2014/main" xmlns="" id="{CFA333D6-45AE-4BDA-BEDA-6E143DD749F7}"/>
              </a:ext>
            </a:extLst>
          </p:cNvPr>
          <p:cNvSpPr txBox="1"/>
          <p:nvPr/>
        </p:nvSpPr>
        <p:spPr>
          <a:xfrm rot="16200000">
            <a:off x="5081482" y="3833800"/>
            <a:ext cx="206935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Tissue copy number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qRT</a:t>
            </a:r>
            <a:r>
              <a:rPr kumimoji="0" lang="en-GB" sz="1050" b="0" i="0" u="none" strike="noStrike" kern="1200" cap="none" spc="0" normalizeH="0" baseline="0" noProof="0" dirty="0">
                <a:ln>
                  <a:noFill/>
                </a:ln>
                <a:solidFill>
                  <a:srgbClr val="4D4D4D"/>
                </a:solidFill>
                <a:effectLst/>
                <a:uLnTx/>
                <a:uFillTx/>
                <a:latin typeface="Arial"/>
                <a:ea typeface="+mn-ea"/>
                <a:cs typeface="Arial"/>
              </a:rPr>
              <a:t>-PCR </a:t>
            </a:r>
          </a:p>
        </p:txBody>
      </p:sp>
      <p:sp>
        <p:nvSpPr>
          <p:cNvPr id="127" name="TextBox 126">
            <a:extLst>
              <a:ext uri="{FF2B5EF4-FFF2-40B4-BE49-F238E27FC236}">
                <a16:creationId xmlns:a16="http://schemas.microsoft.com/office/drawing/2014/main" xmlns="" id="{80EDBFF0-4A21-4256-B03A-8914FF843BB7}"/>
              </a:ext>
            </a:extLst>
          </p:cNvPr>
          <p:cNvSpPr txBox="1"/>
          <p:nvPr/>
        </p:nvSpPr>
        <p:spPr>
          <a:xfrm>
            <a:off x="6233031" y="2950402"/>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4D4D"/>
                </a:solidFill>
                <a:effectLst/>
                <a:uLnTx/>
                <a:uFillTx/>
                <a:latin typeface="Arial"/>
                <a:ea typeface="+mn-ea"/>
                <a:cs typeface="Arial"/>
              </a:rPr>
              <a:t>8</a:t>
            </a:r>
            <a:r>
              <a:rPr kumimoji="0" lang="en-GB" sz="1050" b="0" i="0" u="none" strike="noStrike" kern="1200" cap="none" spc="0" normalizeH="0" baseline="0" noProof="0" dirty="0">
                <a:ln>
                  <a:noFill/>
                </a:ln>
                <a:solidFill>
                  <a:srgbClr val="4D4D4D"/>
                </a:solidFill>
                <a:effectLst/>
                <a:uLnTx/>
                <a:uFillTx/>
                <a:latin typeface="Arial"/>
                <a:ea typeface="+mn-ea"/>
                <a:cs typeface="Arial"/>
              </a:rPr>
              <a:t>00</a:t>
            </a:r>
          </a:p>
        </p:txBody>
      </p:sp>
      <p:sp>
        <p:nvSpPr>
          <p:cNvPr id="128" name="TextBox 127">
            <a:extLst>
              <a:ext uri="{FF2B5EF4-FFF2-40B4-BE49-F238E27FC236}">
                <a16:creationId xmlns:a16="http://schemas.microsoft.com/office/drawing/2014/main" xmlns="" id="{2BE93A55-A8AA-4924-AE1C-80A317572F98}"/>
              </a:ext>
            </a:extLst>
          </p:cNvPr>
          <p:cNvSpPr txBox="1"/>
          <p:nvPr/>
        </p:nvSpPr>
        <p:spPr>
          <a:xfrm>
            <a:off x="6233031" y="3413975"/>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4D4D"/>
                </a:solidFill>
                <a:effectLst/>
                <a:uLnTx/>
                <a:uFillTx/>
                <a:latin typeface="Arial"/>
                <a:ea typeface="+mn-ea"/>
                <a:cs typeface="Arial"/>
              </a:rPr>
              <a:t>6</a:t>
            </a:r>
            <a:r>
              <a:rPr kumimoji="0" lang="en-GB" sz="1050" b="0" i="0" u="none" strike="noStrike" kern="1200" cap="none" spc="0" normalizeH="0" baseline="0" noProof="0" dirty="0">
                <a:ln>
                  <a:noFill/>
                </a:ln>
                <a:solidFill>
                  <a:srgbClr val="4D4D4D"/>
                </a:solidFill>
                <a:effectLst/>
                <a:uLnTx/>
                <a:uFillTx/>
                <a:latin typeface="Arial"/>
                <a:ea typeface="+mn-ea"/>
                <a:cs typeface="Arial"/>
              </a:rPr>
              <a:t>00</a:t>
            </a:r>
          </a:p>
        </p:txBody>
      </p:sp>
      <p:sp>
        <p:nvSpPr>
          <p:cNvPr id="129" name="TextBox 128">
            <a:extLst>
              <a:ext uri="{FF2B5EF4-FFF2-40B4-BE49-F238E27FC236}">
                <a16:creationId xmlns:a16="http://schemas.microsoft.com/office/drawing/2014/main" xmlns="" id="{84A2BF87-5C62-446B-A00C-AC747631B614}"/>
              </a:ext>
            </a:extLst>
          </p:cNvPr>
          <p:cNvSpPr txBox="1"/>
          <p:nvPr/>
        </p:nvSpPr>
        <p:spPr>
          <a:xfrm>
            <a:off x="6233031" y="3877548"/>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4D4D"/>
                </a:solidFill>
                <a:effectLst/>
                <a:uLnTx/>
                <a:uFillTx/>
                <a:latin typeface="Arial"/>
                <a:ea typeface="+mn-ea"/>
                <a:cs typeface="Arial"/>
              </a:rPr>
              <a:t>400</a:t>
            </a:r>
            <a:endParaRPr kumimoji="0" lang="en-GB" sz="1050" b="0" i="0" u="none" strike="noStrike" kern="1200" cap="none" spc="0" normalizeH="0" baseline="0" noProof="0" dirty="0">
              <a:ln>
                <a:noFill/>
              </a:ln>
              <a:solidFill>
                <a:srgbClr val="4D4D4D"/>
              </a:solidFill>
              <a:effectLst/>
              <a:uLnTx/>
              <a:uFillTx/>
              <a:latin typeface="Arial"/>
              <a:ea typeface="+mn-ea"/>
              <a:cs typeface="Arial"/>
            </a:endParaRPr>
          </a:p>
        </p:txBody>
      </p:sp>
      <p:sp>
        <p:nvSpPr>
          <p:cNvPr id="130" name="TextBox 129">
            <a:extLst>
              <a:ext uri="{FF2B5EF4-FFF2-40B4-BE49-F238E27FC236}">
                <a16:creationId xmlns:a16="http://schemas.microsoft.com/office/drawing/2014/main" xmlns="" id="{B7E970C5-E1F6-45B5-B65E-4FC4073D3FCC}"/>
              </a:ext>
            </a:extLst>
          </p:cNvPr>
          <p:cNvSpPr txBox="1"/>
          <p:nvPr/>
        </p:nvSpPr>
        <p:spPr>
          <a:xfrm>
            <a:off x="6383713" y="4804694"/>
            <a:ext cx="75342"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0</a:t>
            </a:r>
          </a:p>
        </p:txBody>
      </p:sp>
      <p:sp>
        <p:nvSpPr>
          <p:cNvPr id="131" name="Freeform: Shape 130">
            <a:extLst>
              <a:ext uri="{FF2B5EF4-FFF2-40B4-BE49-F238E27FC236}">
                <a16:creationId xmlns:a16="http://schemas.microsoft.com/office/drawing/2014/main" xmlns="" id="{0B477308-2A4C-4C1D-BC62-E724ADD282F7}"/>
              </a:ext>
            </a:extLst>
          </p:cNvPr>
          <p:cNvSpPr/>
          <p:nvPr/>
        </p:nvSpPr>
        <p:spPr>
          <a:xfrm>
            <a:off x="6606409" y="3039579"/>
            <a:ext cx="2058517" cy="1842356"/>
          </a:xfrm>
          <a:custGeom>
            <a:avLst/>
            <a:gdLst>
              <a:gd name="connsiteX0" fmla="*/ 0 w 1652587"/>
              <a:gd name="connsiteY0" fmla="*/ 0 h 1102519"/>
              <a:gd name="connsiteX1" fmla="*/ 0 w 1652587"/>
              <a:gd name="connsiteY1" fmla="*/ 1102519 h 1102519"/>
              <a:gd name="connsiteX2" fmla="*/ 1652587 w 1652587"/>
              <a:gd name="connsiteY2" fmla="*/ 1102519 h 1102519"/>
            </a:gdLst>
            <a:ahLst/>
            <a:cxnLst>
              <a:cxn ang="0">
                <a:pos x="connsiteX0" y="connsiteY0"/>
              </a:cxn>
              <a:cxn ang="0">
                <a:pos x="connsiteX1" y="connsiteY1"/>
              </a:cxn>
              <a:cxn ang="0">
                <a:pos x="connsiteX2" y="connsiteY2"/>
              </a:cxn>
            </a:cxnLst>
            <a:rect l="l" t="t" r="r" b="b"/>
            <a:pathLst>
              <a:path w="1652587" h="1102519">
                <a:moveTo>
                  <a:pt x="0" y="0"/>
                </a:moveTo>
                <a:lnTo>
                  <a:pt x="0" y="1102519"/>
                </a:lnTo>
                <a:lnTo>
                  <a:pt x="1652587" y="1102519"/>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cxnSp>
        <p:nvCxnSpPr>
          <p:cNvPr id="132" name="Straight Connector 131">
            <a:extLst>
              <a:ext uri="{FF2B5EF4-FFF2-40B4-BE49-F238E27FC236}">
                <a16:creationId xmlns:a16="http://schemas.microsoft.com/office/drawing/2014/main" xmlns="" id="{3ADF3231-EC35-4FB0-8BF0-1E04F3B82028}"/>
              </a:ext>
            </a:extLst>
          </p:cNvPr>
          <p:cNvCxnSpPr/>
          <p:nvPr/>
        </p:nvCxnSpPr>
        <p:spPr>
          <a:xfrm flipV="1">
            <a:off x="6512452" y="3039579"/>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a:extLst>
              <a:ext uri="{FF2B5EF4-FFF2-40B4-BE49-F238E27FC236}">
                <a16:creationId xmlns:a16="http://schemas.microsoft.com/office/drawing/2014/main" xmlns="" id="{FE8DCC9C-CA42-40EE-8050-80D1CADF0F40}"/>
              </a:ext>
            </a:extLst>
          </p:cNvPr>
          <p:cNvCxnSpPr/>
          <p:nvPr/>
        </p:nvCxnSpPr>
        <p:spPr>
          <a:xfrm flipV="1">
            <a:off x="6512452" y="3500168"/>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a:extLst>
              <a:ext uri="{FF2B5EF4-FFF2-40B4-BE49-F238E27FC236}">
                <a16:creationId xmlns:a16="http://schemas.microsoft.com/office/drawing/2014/main" xmlns="" id="{5D49FC70-BCE2-48C4-A291-B51A6706E872}"/>
              </a:ext>
            </a:extLst>
          </p:cNvPr>
          <p:cNvCxnSpPr/>
          <p:nvPr/>
        </p:nvCxnSpPr>
        <p:spPr>
          <a:xfrm flipV="1">
            <a:off x="6512452" y="3960757"/>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a:extLst>
              <a:ext uri="{FF2B5EF4-FFF2-40B4-BE49-F238E27FC236}">
                <a16:creationId xmlns:a16="http://schemas.microsoft.com/office/drawing/2014/main" xmlns="" id="{6EE928F1-E99B-401E-82F0-BB6012D82A53}"/>
              </a:ext>
            </a:extLst>
          </p:cNvPr>
          <p:cNvCxnSpPr/>
          <p:nvPr/>
        </p:nvCxnSpPr>
        <p:spPr>
          <a:xfrm flipV="1">
            <a:off x="6512452" y="4881935"/>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a:extLst>
              <a:ext uri="{FF2B5EF4-FFF2-40B4-BE49-F238E27FC236}">
                <a16:creationId xmlns:a16="http://schemas.microsoft.com/office/drawing/2014/main" xmlns="" id="{C1296D41-50CD-496A-94A5-C08B1BCA4CB2}"/>
              </a:ext>
            </a:extLst>
          </p:cNvPr>
          <p:cNvCxnSpPr>
            <a:cxnSpLocks/>
          </p:cNvCxnSpPr>
          <p:nvPr/>
        </p:nvCxnSpPr>
        <p:spPr>
          <a:xfrm rot="5400000" flipV="1">
            <a:off x="656140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a:extLst>
              <a:ext uri="{FF2B5EF4-FFF2-40B4-BE49-F238E27FC236}">
                <a16:creationId xmlns:a16="http://schemas.microsoft.com/office/drawing/2014/main" xmlns="" id="{46B71293-4BB7-433B-B699-730B5FA246E7}"/>
              </a:ext>
            </a:extLst>
          </p:cNvPr>
          <p:cNvCxnSpPr>
            <a:cxnSpLocks/>
          </p:cNvCxnSpPr>
          <p:nvPr/>
        </p:nvCxnSpPr>
        <p:spPr>
          <a:xfrm rot="5400000" flipV="1">
            <a:off x="688096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8" name="Straight Connector 137">
            <a:extLst>
              <a:ext uri="{FF2B5EF4-FFF2-40B4-BE49-F238E27FC236}">
                <a16:creationId xmlns:a16="http://schemas.microsoft.com/office/drawing/2014/main" xmlns="" id="{EA9C8905-172C-42D9-A0FD-AFD56064C855}"/>
              </a:ext>
            </a:extLst>
          </p:cNvPr>
          <p:cNvCxnSpPr>
            <a:cxnSpLocks/>
          </p:cNvCxnSpPr>
          <p:nvPr/>
        </p:nvCxnSpPr>
        <p:spPr>
          <a:xfrm rot="5400000" flipV="1">
            <a:off x="720052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9" name="Straight Connector 138">
            <a:extLst>
              <a:ext uri="{FF2B5EF4-FFF2-40B4-BE49-F238E27FC236}">
                <a16:creationId xmlns:a16="http://schemas.microsoft.com/office/drawing/2014/main" xmlns="" id="{B9924EE0-E8DD-4AD8-98A5-883C9CA24D5B}"/>
              </a:ext>
            </a:extLst>
          </p:cNvPr>
          <p:cNvCxnSpPr>
            <a:cxnSpLocks/>
          </p:cNvCxnSpPr>
          <p:nvPr/>
        </p:nvCxnSpPr>
        <p:spPr>
          <a:xfrm rot="5400000" flipV="1">
            <a:off x="752008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0" name="Straight Connector 139">
            <a:extLst>
              <a:ext uri="{FF2B5EF4-FFF2-40B4-BE49-F238E27FC236}">
                <a16:creationId xmlns:a16="http://schemas.microsoft.com/office/drawing/2014/main" xmlns="" id="{060FEFA5-A64D-4094-911A-BEE8D8CFBF0C}"/>
              </a:ext>
            </a:extLst>
          </p:cNvPr>
          <p:cNvCxnSpPr>
            <a:cxnSpLocks/>
          </p:cNvCxnSpPr>
          <p:nvPr/>
        </p:nvCxnSpPr>
        <p:spPr>
          <a:xfrm rot="5400000" flipV="1">
            <a:off x="7839647"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1" name="Straight Connector 140">
            <a:extLst>
              <a:ext uri="{FF2B5EF4-FFF2-40B4-BE49-F238E27FC236}">
                <a16:creationId xmlns:a16="http://schemas.microsoft.com/office/drawing/2014/main" xmlns="" id="{205396E9-941B-410E-9C1D-AA9DF7BE3BE6}"/>
              </a:ext>
            </a:extLst>
          </p:cNvPr>
          <p:cNvCxnSpPr>
            <a:cxnSpLocks/>
          </p:cNvCxnSpPr>
          <p:nvPr/>
        </p:nvCxnSpPr>
        <p:spPr>
          <a:xfrm rot="5400000" flipV="1">
            <a:off x="8159206"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2" name="Straight Connector 141">
            <a:extLst>
              <a:ext uri="{FF2B5EF4-FFF2-40B4-BE49-F238E27FC236}">
                <a16:creationId xmlns:a16="http://schemas.microsoft.com/office/drawing/2014/main" xmlns="" id="{BCE22148-6A3A-44DE-814A-E2727EC78245}"/>
              </a:ext>
            </a:extLst>
          </p:cNvPr>
          <p:cNvCxnSpPr>
            <a:cxnSpLocks/>
          </p:cNvCxnSpPr>
          <p:nvPr/>
        </p:nvCxnSpPr>
        <p:spPr>
          <a:xfrm rot="5400000" flipV="1">
            <a:off x="8478764"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43" name="TextBox 142">
            <a:extLst>
              <a:ext uri="{FF2B5EF4-FFF2-40B4-BE49-F238E27FC236}">
                <a16:creationId xmlns:a16="http://schemas.microsoft.com/office/drawing/2014/main" xmlns="" id="{7219B346-AF77-4705-9879-7C4326A8A485}"/>
              </a:ext>
            </a:extLst>
          </p:cNvPr>
          <p:cNvSpPr txBox="1"/>
          <p:nvPr/>
        </p:nvSpPr>
        <p:spPr>
          <a:xfrm>
            <a:off x="6569951" y="5010705"/>
            <a:ext cx="7534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0</a:t>
            </a:r>
          </a:p>
        </p:txBody>
      </p:sp>
      <p:sp>
        <p:nvSpPr>
          <p:cNvPr id="144" name="TextBox 143">
            <a:extLst>
              <a:ext uri="{FF2B5EF4-FFF2-40B4-BE49-F238E27FC236}">
                <a16:creationId xmlns:a16="http://schemas.microsoft.com/office/drawing/2014/main" xmlns="" id="{72EE368F-0E8D-476D-93F8-6EEC6385C887}"/>
              </a:ext>
            </a:extLst>
          </p:cNvPr>
          <p:cNvSpPr txBox="1"/>
          <p:nvPr/>
        </p:nvSpPr>
        <p:spPr>
          <a:xfrm>
            <a:off x="6851638" y="5010705"/>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20</a:t>
            </a:r>
          </a:p>
        </p:txBody>
      </p:sp>
      <p:sp>
        <p:nvSpPr>
          <p:cNvPr id="145" name="TextBox 144">
            <a:extLst>
              <a:ext uri="{FF2B5EF4-FFF2-40B4-BE49-F238E27FC236}">
                <a16:creationId xmlns:a16="http://schemas.microsoft.com/office/drawing/2014/main" xmlns="" id="{7FF41387-2389-4806-8067-90668109CD23}"/>
              </a:ext>
            </a:extLst>
          </p:cNvPr>
          <p:cNvSpPr txBox="1"/>
          <p:nvPr/>
        </p:nvSpPr>
        <p:spPr>
          <a:xfrm>
            <a:off x="7170995" y="5010705"/>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40</a:t>
            </a:r>
          </a:p>
        </p:txBody>
      </p:sp>
      <p:sp>
        <p:nvSpPr>
          <p:cNvPr id="146" name="TextBox 145">
            <a:extLst>
              <a:ext uri="{FF2B5EF4-FFF2-40B4-BE49-F238E27FC236}">
                <a16:creationId xmlns:a16="http://schemas.microsoft.com/office/drawing/2014/main" xmlns="" id="{A028CF99-95FF-4E2D-BF55-A741B0C92EA9}"/>
              </a:ext>
            </a:extLst>
          </p:cNvPr>
          <p:cNvSpPr txBox="1"/>
          <p:nvPr/>
        </p:nvSpPr>
        <p:spPr>
          <a:xfrm>
            <a:off x="7490351" y="5010705"/>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60</a:t>
            </a:r>
          </a:p>
        </p:txBody>
      </p:sp>
      <p:sp>
        <p:nvSpPr>
          <p:cNvPr id="147" name="TextBox 146">
            <a:extLst>
              <a:ext uri="{FF2B5EF4-FFF2-40B4-BE49-F238E27FC236}">
                <a16:creationId xmlns:a16="http://schemas.microsoft.com/office/drawing/2014/main" xmlns="" id="{0ECA233C-75EE-427B-83E3-8D480B08BD63}"/>
              </a:ext>
            </a:extLst>
          </p:cNvPr>
          <p:cNvSpPr txBox="1"/>
          <p:nvPr/>
        </p:nvSpPr>
        <p:spPr>
          <a:xfrm>
            <a:off x="7809708" y="5010705"/>
            <a:ext cx="15068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80</a:t>
            </a:r>
          </a:p>
        </p:txBody>
      </p:sp>
      <p:sp>
        <p:nvSpPr>
          <p:cNvPr id="148" name="TextBox 147">
            <a:extLst>
              <a:ext uri="{FF2B5EF4-FFF2-40B4-BE49-F238E27FC236}">
                <a16:creationId xmlns:a16="http://schemas.microsoft.com/office/drawing/2014/main" xmlns="" id="{8EE9582D-DCF2-4032-8A4E-5C19CAF423A8}"/>
              </a:ext>
            </a:extLst>
          </p:cNvPr>
          <p:cNvSpPr txBox="1"/>
          <p:nvPr/>
        </p:nvSpPr>
        <p:spPr>
          <a:xfrm>
            <a:off x="8091393"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100</a:t>
            </a:r>
          </a:p>
        </p:txBody>
      </p:sp>
      <p:sp>
        <p:nvSpPr>
          <p:cNvPr id="149" name="TextBox 148">
            <a:extLst>
              <a:ext uri="{FF2B5EF4-FFF2-40B4-BE49-F238E27FC236}">
                <a16:creationId xmlns:a16="http://schemas.microsoft.com/office/drawing/2014/main" xmlns="" id="{A499BB37-CBF1-47BE-9675-2CB608A2FB59}"/>
              </a:ext>
            </a:extLst>
          </p:cNvPr>
          <p:cNvSpPr txBox="1"/>
          <p:nvPr/>
        </p:nvSpPr>
        <p:spPr>
          <a:xfrm>
            <a:off x="8410752"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120</a:t>
            </a:r>
          </a:p>
        </p:txBody>
      </p:sp>
      <p:sp>
        <p:nvSpPr>
          <p:cNvPr id="150" name="TextBox 149">
            <a:extLst>
              <a:ext uri="{FF2B5EF4-FFF2-40B4-BE49-F238E27FC236}">
                <a16:creationId xmlns:a16="http://schemas.microsoft.com/office/drawing/2014/main" xmlns="" id="{37455EA0-B896-4EF2-9BF2-6682A66CCFB8}"/>
              </a:ext>
            </a:extLst>
          </p:cNvPr>
          <p:cNvSpPr txBox="1"/>
          <p:nvPr/>
        </p:nvSpPr>
        <p:spPr>
          <a:xfrm>
            <a:off x="7260565" y="5285607"/>
            <a:ext cx="750205"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ERBB2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pCN</a:t>
            </a:r>
            <a:endParaRPr kumimoji="0" lang="en-GB" sz="1050" b="0" i="0" u="none" strike="noStrike" kern="1200" cap="none" spc="0" normalizeH="0" baseline="0" noProof="0" dirty="0">
              <a:ln>
                <a:noFill/>
              </a:ln>
              <a:solidFill>
                <a:srgbClr val="4D4D4D"/>
              </a:solidFill>
              <a:effectLst/>
              <a:uLnTx/>
              <a:uFillTx/>
              <a:latin typeface="Arial"/>
              <a:ea typeface="+mn-ea"/>
              <a:cs typeface="Arial"/>
            </a:endParaRPr>
          </a:p>
        </p:txBody>
      </p:sp>
      <p:sp>
        <p:nvSpPr>
          <p:cNvPr id="151" name="TextBox 150">
            <a:extLst>
              <a:ext uri="{FF2B5EF4-FFF2-40B4-BE49-F238E27FC236}">
                <a16:creationId xmlns:a16="http://schemas.microsoft.com/office/drawing/2014/main" xmlns="" id="{31169856-01D2-4375-873C-973209AA2645}"/>
              </a:ext>
            </a:extLst>
          </p:cNvPr>
          <p:cNvSpPr txBox="1"/>
          <p:nvPr/>
        </p:nvSpPr>
        <p:spPr>
          <a:xfrm>
            <a:off x="6591606" y="5551525"/>
            <a:ext cx="2088147" cy="484748"/>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Moderate correlation between ABSOLUTE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pCN</a:t>
            </a:r>
            <a:r>
              <a:rPr kumimoji="0" lang="en-GB" sz="1050" b="0" i="0" u="none" strike="noStrike" kern="1200" cap="none" spc="0" normalizeH="0" baseline="0" noProof="0" dirty="0">
                <a:ln>
                  <a:noFill/>
                </a:ln>
                <a:solidFill>
                  <a:srgbClr val="4D4D4D"/>
                </a:solidFill>
                <a:effectLst/>
                <a:uLnTx/>
                <a:uFillTx/>
                <a:latin typeface="Arial"/>
                <a:ea typeface="+mn-ea"/>
                <a:cs typeface="Arial"/>
              </a:rPr>
              <a:t> and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qRT</a:t>
            </a:r>
            <a:r>
              <a:rPr kumimoji="0" lang="en-GB" sz="1050" b="0" i="0" u="none" strike="noStrike" kern="1200" cap="none" spc="0" normalizeH="0" baseline="0" noProof="0" dirty="0">
                <a:ln>
                  <a:noFill/>
                </a:ln>
                <a:solidFill>
                  <a:srgbClr val="4D4D4D"/>
                </a:solidFill>
                <a:effectLst/>
                <a:uLnTx/>
                <a:uFillTx/>
                <a:latin typeface="Arial"/>
                <a:ea typeface="+mn-ea"/>
                <a:cs typeface="Arial"/>
              </a:rPr>
              <a:t>-PCR tissue copy number</a:t>
            </a:r>
          </a:p>
        </p:txBody>
      </p:sp>
      <p:sp>
        <p:nvSpPr>
          <p:cNvPr id="45" name="Oval 44">
            <a:extLst>
              <a:ext uri="{FF2B5EF4-FFF2-40B4-BE49-F238E27FC236}">
                <a16:creationId xmlns:a16="http://schemas.microsoft.com/office/drawing/2014/main" xmlns="" id="{1795C1E2-E191-4D57-9CDE-49677F5F506D}"/>
              </a:ext>
            </a:extLst>
          </p:cNvPr>
          <p:cNvSpPr/>
          <p:nvPr/>
        </p:nvSpPr>
        <p:spPr>
          <a:xfrm>
            <a:off x="2002216"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54" name="Oval 153">
            <a:extLst>
              <a:ext uri="{FF2B5EF4-FFF2-40B4-BE49-F238E27FC236}">
                <a16:creationId xmlns:a16="http://schemas.microsoft.com/office/drawing/2014/main" xmlns="" id="{6589C124-3640-4A90-98B0-D1AFF5864FB6}"/>
              </a:ext>
            </a:extLst>
          </p:cNvPr>
          <p:cNvSpPr/>
          <p:nvPr/>
        </p:nvSpPr>
        <p:spPr>
          <a:xfrm>
            <a:off x="275707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55" name="Oval 154">
            <a:extLst>
              <a:ext uri="{FF2B5EF4-FFF2-40B4-BE49-F238E27FC236}">
                <a16:creationId xmlns:a16="http://schemas.microsoft.com/office/drawing/2014/main" xmlns="" id="{86C3E08E-C18B-4E02-97FB-43D015EDAAC7}"/>
              </a:ext>
            </a:extLst>
          </p:cNvPr>
          <p:cNvSpPr/>
          <p:nvPr/>
        </p:nvSpPr>
        <p:spPr>
          <a:xfrm>
            <a:off x="885410"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56" name="Oval 155">
            <a:extLst>
              <a:ext uri="{FF2B5EF4-FFF2-40B4-BE49-F238E27FC236}">
                <a16:creationId xmlns:a16="http://schemas.microsoft.com/office/drawing/2014/main" xmlns="" id="{EAD056C6-CDB1-4BB2-A49D-4F41722B2176}"/>
              </a:ext>
            </a:extLst>
          </p:cNvPr>
          <p:cNvSpPr/>
          <p:nvPr/>
        </p:nvSpPr>
        <p:spPr>
          <a:xfrm>
            <a:off x="106162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57" name="Oval 156">
            <a:extLst>
              <a:ext uri="{FF2B5EF4-FFF2-40B4-BE49-F238E27FC236}">
                <a16:creationId xmlns:a16="http://schemas.microsoft.com/office/drawing/2014/main" xmlns="" id="{5CC7F60F-40DC-447A-AE09-3B5EC47FEB30}"/>
              </a:ext>
            </a:extLst>
          </p:cNvPr>
          <p:cNvSpPr/>
          <p:nvPr/>
        </p:nvSpPr>
        <p:spPr>
          <a:xfrm>
            <a:off x="127117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58" name="Oval 157">
            <a:extLst>
              <a:ext uri="{FF2B5EF4-FFF2-40B4-BE49-F238E27FC236}">
                <a16:creationId xmlns:a16="http://schemas.microsoft.com/office/drawing/2014/main" xmlns="" id="{DE33CFC1-46B5-46DF-90E2-339688D90807}"/>
              </a:ext>
            </a:extLst>
          </p:cNvPr>
          <p:cNvSpPr/>
          <p:nvPr/>
        </p:nvSpPr>
        <p:spPr>
          <a:xfrm>
            <a:off x="1442622"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59" name="Oval 158">
            <a:extLst>
              <a:ext uri="{FF2B5EF4-FFF2-40B4-BE49-F238E27FC236}">
                <a16:creationId xmlns:a16="http://schemas.microsoft.com/office/drawing/2014/main" xmlns="" id="{8D1976DB-ED31-4DD2-84B0-09730F0D37A7}"/>
              </a:ext>
            </a:extLst>
          </p:cNvPr>
          <p:cNvSpPr/>
          <p:nvPr/>
        </p:nvSpPr>
        <p:spPr>
          <a:xfrm>
            <a:off x="933035" y="3746184"/>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0" name="Oval 159">
            <a:extLst>
              <a:ext uri="{FF2B5EF4-FFF2-40B4-BE49-F238E27FC236}">
                <a16:creationId xmlns:a16="http://schemas.microsoft.com/office/drawing/2014/main" xmlns="" id="{DF888977-6E92-4428-8220-723C347EF9D3}"/>
              </a:ext>
            </a:extLst>
          </p:cNvPr>
          <p:cNvSpPr/>
          <p:nvPr/>
        </p:nvSpPr>
        <p:spPr>
          <a:xfrm>
            <a:off x="873504"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1" name="Oval 160">
            <a:extLst>
              <a:ext uri="{FF2B5EF4-FFF2-40B4-BE49-F238E27FC236}">
                <a16:creationId xmlns:a16="http://schemas.microsoft.com/office/drawing/2014/main" xmlns="" id="{49EB720A-C61A-43E4-A15A-920D5D79C9DD}"/>
              </a:ext>
            </a:extLst>
          </p:cNvPr>
          <p:cNvSpPr/>
          <p:nvPr/>
        </p:nvSpPr>
        <p:spPr>
          <a:xfrm>
            <a:off x="909222"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2" name="Oval 161">
            <a:extLst>
              <a:ext uri="{FF2B5EF4-FFF2-40B4-BE49-F238E27FC236}">
                <a16:creationId xmlns:a16="http://schemas.microsoft.com/office/drawing/2014/main" xmlns="" id="{DFA31D32-BF44-4226-9F18-F8B789CD4ECB}"/>
              </a:ext>
            </a:extLst>
          </p:cNvPr>
          <p:cNvSpPr/>
          <p:nvPr/>
        </p:nvSpPr>
        <p:spPr>
          <a:xfrm>
            <a:off x="1004472"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3" name="Oval 162">
            <a:extLst>
              <a:ext uri="{FF2B5EF4-FFF2-40B4-BE49-F238E27FC236}">
                <a16:creationId xmlns:a16="http://schemas.microsoft.com/office/drawing/2014/main" xmlns="" id="{4F52DB58-DC22-4CED-A1C6-A438B1222553}"/>
              </a:ext>
            </a:extLst>
          </p:cNvPr>
          <p:cNvSpPr/>
          <p:nvPr/>
        </p:nvSpPr>
        <p:spPr>
          <a:xfrm>
            <a:off x="1190210"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4" name="Oval 163">
            <a:extLst>
              <a:ext uri="{FF2B5EF4-FFF2-40B4-BE49-F238E27FC236}">
                <a16:creationId xmlns:a16="http://schemas.microsoft.com/office/drawing/2014/main" xmlns="" id="{2018B701-09DB-4522-A289-D6BE77BEB860}"/>
              </a:ext>
            </a:extLst>
          </p:cNvPr>
          <p:cNvSpPr/>
          <p:nvPr/>
        </p:nvSpPr>
        <p:spPr>
          <a:xfrm>
            <a:off x="1211641"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5" name="Oval 164">
            <a:extLst>
              <a:ext uri="{FF2B5EF4-FFF2-40B4-BE49-F238E27FC236}">
                <a16:creationId xmlns:a16="http://schemas.microsoft.com/office/drawing/2014/main" xmlns="" id="{1EF54E5D-5326-4F93-9861-722EFE78DE50}"/>
              </a:ext>
            </a:extLst>
          </p:cNvPr>
          <p:cNvSpPr/>
          <p:nvPr/>
        </p:nvSpPr>
        <p:spPr>
          <a:xfrm>
            <a:off x="1244979"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6" name="Oval 165">
            <a:extLst>
              <a:ext uri="{FF2B5EF4-FFF2-40B4-BE49-F238E27FC236}">
                <a16:creationId xmlns:a16="http://schemas.microsoft.com/office/drawing/2014/main" xmlns="" id="{7841B265-738D-4C6F-8A8F-551CE3EFAC3A}"/>
              </a:ext>
            </a:extLst>
          </p:cNvPr>
          <p:cNvSpPr/>
          <p:nvPr/>
        </p:nvSpPr>
        <p:spPr>
          <a:xfrm>
            <a:off x="1659316" y="399145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9" name="Oval 168">
            <a:extLst>
              <a:ext uri="{FF2B5EF4-FFF2-40B4-BE49-F238E27FC236}">
                <a16:creationId xmlns:a16="http://schemas.microsoft.com/office/drawing/2014/main" xmlns="" id="{66D2DC43-CAFB-44BD-9F7A-FB184EA96428}"/>
              </a:ext>
            </a:extLst>
          </p:cNvPr>
          <p:cNvSpPr/>
          <p:nvPr/>
        </p:nvSpPr>
        <p:spPr>
          <a:xfrm>
            <a:off x="2754691" y="411527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0" name="Oval 169">
            <a:extLst>
              <a:ext uri="{FF2B5EF4-FFF2-40B4-BE49-F238E27FC236}">
                <a16:creationId xmlns:a16="http://schemas.microsoft.com/office/drawing/2014/main" xmlns="" id="{778D006A-AADF-455A-8057-19089132F593}"/>
              </a:ext>
            </a:extLst>
          </p:cNvPr>
          <p:cNvSpPr/>
          <p:nvPr/>
        </p:nvSpPr>
        <p:spPr>
          <a:xfrm>
            <a:off x="980660" y="411527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1" name="Oval 170">
            <a:extLst>
              <a:ext uri="{FF2B5EF4-FFF2-40B4-BE49-F238E27FC236}">
                <a16:creationId xmlns:a16="http://schemas.microsoft.com/office/drawing/2014/main" xmlns="" id="{B4825789-949F-4D8A-B468-513618F19481}"/>
              </a:ext>
            </a:extLst>
          </p:cNvPr>
          <p:cNvSpPr/>
          <p:nvPr/>
        </p:nvSpPr>
        <p:spPr>
          <a:xfrm>
            <a:off x="866360" y="42319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2" name="Oval 171">
            <a:extLst>
              <a:ext uri="{FF2B5EF4-FFF2-40B4-BE49-F238E27FC236}">
                <a16:creationId xmlns:a16="http://schemas.microsoft.com/office/drawing/2014/main" xmlns="" id="{AB503E46-1B11-4539-9073-DDD302FDBF8D}"/>
              </a:ext>
            </a:extLst>
          </p:cNvPr>
          <p:cNvSpPr/>
          <p:nvPr/>
        </p:nvSpPr>
        <p:spPr>
          <a:xfrm>
            <a:off x="1052097" y="42319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3" name="Oval 172">
            <a:extLst>
              <a:ext uri="{FF2B5EF4-FFF2-40B4-BE49-F238E27FC236}">
                <a16:creationId xmlns:a16="http://schemas.microsoft.com/office/drawing/2014/main" xmlns="" id="{CDB9B856-80CF-4B95-8EA5-6CC6B51AD01A}"/>
              </a:ext>
            </a:extLst>
          </p:cNvPr>
          <p:cNvSpPr/>
          <p:nvPr/>
        </p:nvSpPr>
        <p:spPr>
          <a:xfrm>
            <a:off x="947322" y="42748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4" name="Oval 173">
            <a:extLst>
              <a:ext uri="{FF2B5EF4-FFF2-40B4-BE49-F238E27FC236}">
                <a16:creationId xmlns:a16="http://schemas.microsoft.com/office/drawing/2014/main" xmlns="" id="{F508D460-CC0C-4DEB-BD8A-39453F0D0084}"/>
              </a:ext>
            </a:extLst>
          </p:cNvPr>
          <p:cNvSpPr/>
          <p:nvPr/>
        </p:nvSpPr>
        <p:spPr>
          <a:xfrm>
            <a:off x="1135441" y="436054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5" name="Oval 174">
            <a:extLst>
              <a:ext uri="{FF2B5EF4-FFF2-40B4-BE49-F238E27FC236}">
                <a16:creationId xmlns:a16="http://schemas.microsoft.com/office/drawing/2014/main" xmlns="" id="{63C396B2-0CF8-4515-B2C4-D239D9E9E83D}"/>
              </a:ext>
            </a:extLst>
          </p:cNvPr>
          <p:cNvSpPr/>
          <p:nvPr/>
        </p:nvSpPr>
        <p:spPr>
          <a:xfrm>
            <a:off x="890172" y="436054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6" name="Oval 175">
            <a:extLst>
              <a:ext uri="{FF2B5EF4-FFF2-40B4-BE49-F238E27FC236}">
                <a16:creationId xmlns:a16="http://schemas.microsoft.com/office/drawing/2014/main" xmlns="" id="{27FA77EA-B391-46E0-9733-48A546672674}"/>
              </a:ext>
            </a:extLst>
          </p:cNvPr>
          <p:cNvSpPr/>
          <p:nvPr/>
        </p:nvSpPr>
        <p:spPr>
          <a:xfrm>
            <a:off x="871122" y="441293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7" name="Oval 176">
            <a:extLst>
              <a:ext uri="{FF2B5EF4-FFF2-40B4-BE49-F238E27FC236}">
                <a16:creationId xmlns:a16="http://schemas.microsoft.com/office/drawing/2014/main" xmlns="" id="{1A17F4BD-1B48-48E6-827C-056437DDC5FF}"/>
              </a:ext>
            </a:extLst>
          </p:cNvPr>
          <p:cNvSpPr/>
          <p:nvPr/>
        </p:nvSpPr>
        <p:spPr>
          <a:xfrm>
            <a:off x="861597" y="44534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8" name="Oval 177">
            <a:extLst>
              <a:ext uri="{FF2B5EF4-FFF2-40B4-BE49-F238E27FC236}">
                <a16:creationId xmlns:a16="http://schemas.microsoft.com/office/drawing/2014/main" xmlns="" id="{5261563F-C1EE-4B75-86A1-43CA1FE94891}"/>
              </a:ext>
            </a:extLst>
          </p:cNvPr>
          <p:cNvSpPr/>
          <p:nvPr/>
        </p:nvSpPr>
        <p:spPr>
          <a:xfrm>
            <a:off x="868741" y="451056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79" name="Oval 178">
            <a:extLst>
              <a:ext uri="{FF2B5EF4-FFF2-40B4-BE49-F238E27FC236}">
                <a16:creationId xmlns:a16="http://schemas.microsoft.com/office/drawing/2014/main" xmlns="" id="{B7F54D47-3CF4-43C8-813A-CF11B1E4C982}"/>
              </a:ext>
            </a:extLst>
          </p:cNvPr>
          <p:cNvSpPr/>
          <p:nvPr/>
        </p:nvSpPr>
        <p:spPr>
          <a:xfrm>
            <a:off x="894935" y="451056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80" name="Oval 179">
            <a:extLst>
              <a:ext uri="{FF2B5EF4-FFF2-40B4-BE49-F238E27FC236}">
                <a16:creationId xmlns:a16="http://schemas.microsoft.com/office/drawing/2014/main" xmlns="" id="{CF92BFBA-654D-4664-A532-2406A6AE651F}"/>
              </a:ext>
            </a:extLst>
          </p:cNvPr>
          <p:cNvSpPr/>
          <p:nvPr/>
        </p:nvSpPr>
        <p:spPr>
          <a:xfrm>
            <a:off x="866360" y="45677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cxnSp>
        <p:nvCxnSpPr>
          <p:cNvPr id="1025" name="Straight Connector 1024">
            <a:extLst>
              <a:ext uri="{FF2B5EF4-FFF2-40B4-BE49-F238E27FC236}">
                <a16:creationId xmlns:a16="http://schemas.microsoft.com/office/drawing/2014/main" xmlns="" id="{39D0ED5A-76EA-4FF1-907D-2A1425F3F37A}"/>
              </a:ext>
            </a:extLst>
          </p:cNvPr>
          <p:cNvCxnSpPr>
            <a:cxnSpLocks/>
          </p:cNvCxnSpPr>
          <p:nvPr/>
        </p:nvCxnSpPr>
        <p:spPr>
          <a:xfrm flipV="1">
            <a:off x="892969" y="3735787"/>
            <a:ext cx="1895977" cy="412351"/>
          </a:xfrm>
          <a:prstGeom prst="line">
            <a:avLst/>
          </a:prstGeom>
          <a:ln w="26035"/>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xmlns="" id="{695B2B53-A798-4D91-A984-F9075FCC877E}"/>
              </a:ext>
            </a:extLst>
          </p:cNvPr>
          <p:cNvSpPr txBox="1"/>
          <p:nvPr/>
        </p:nvSpPr>
        <p:spPr>
          <a:xfrm rot="16200000">
            <a:off x="2245128" y="3833800"/>
            <a:ext cx="2032780"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Tissue copy number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qRT</a:t>
            </a:r>
            <a:r>
              <a:rPr kumimoji="0" lang="en-GB" sz="1050" b="0" i="0" u="none" strike="noStrike" kern="1200" cap="none" spc="0" normalizeH="0" baseline="0" noProof="0" dirty="0">
                <a:ln>
                  <a:noFill/>
                </a:ln>
                <a:solidFill>
                  <a:srgbClr val="4D4D4D"/>
                </a:solidFill>
                <a:effectLst/>
                <a:uLnTx/>
                <a:uFillTx/>
                <a:latin typeface="Arial"/>
                <a:ea typeface="+mn-ea"/>
                <a:cs typeface="Arial"/>
              </a:rPr>
              <a:t>-PCR </a:t>
            </a:r>
          </a:p>
        </p:txBody>
      </p:sp>
      <p:sp>
        <p:nvSpPr>
          <p:cNvPr id="186" name="TextBox 185">
            <a:extLst>
              <a:ext uri="{FF2B5EF4-FFF2-40B4-BE49-F238E27FC236}">
                <a16:creationId xmlns:a16="http://schemas.microsoft.com/office/drawing/2014/main" xmlns="" id="{7EC47CAD-D13C-483F-8F79-D58BE8C9ED6D}"/>
              </a:ext>
            </a:extLst>
          </p:cNvPr>
          <p:cNvSpPr txBox="1"/>
          <p:nvPr/>
        </p:nvSpPr>
        <p:spPr>
          <a:xfrm>
            <a:off x="3383151" y="2950402"/>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800</a:t>
            </a:r>
          </a:p>
        </p:txBody>
      </p:sp>
      <p:sp>
        <p:nvSpPr>
          <p:cNvPr id="187" name="TextBox 186">
            <a:extLst>
              <a:ext uri="{FF2B5EF4-FFF2-40B4-BE49-F238E27FC236}">
                <a16:creationId xmlns:a16="http://schemas.microsoft.com/office/drawing/2014/main" xmlns="" id="{48F4E5DA-C9DF-4A35-806F-B8DBD9E66A1E}"/>
              </a:ext>
            </a:extLst>
          </p:cNvPr>
          <p:cNvSpPr txBox="1"/>
          <p:nvPr/>
        </p:nvSpPr>
        <p:spPr>
          <a:xfrm>
            <a:off x="3383151" y="3413975"/>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600</a:t>
            </a:r>
          </a:p>
        </p:txBody>
      </p:sp>
      <p:sp>
        <p:nvSpPr>
          <p:cNvPr id="188" name="TextBox 187">
            <a:extLst>
              <a:ext uri="{FF2B5EF4-FFF2-40B4-BE49-F238E27FC236}">
                <a16:creationId xmlns:a16="http://schemas.microsoft.com/office/drawing/2014/main" xmlns="" id="{6B912B92-6BC1-4E01-B8A2-FBBA0D1E4BFA}"/>
              </a:ext>
            </a:extLst>
          </p:cNvPr>
          <p:cNvSpPr txBox="1"/>
          <p:nvPr/>
        </p:nvSpPr>
        <p:spPr>
          <a:xfrm>
            <a:off x="3383151" y="3877548"/>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400</a:t>
            </a:r>
          </a:p>
        </p:txBody>
      </p:sp>
      <p:sp>
        <p:nvSpPr>
          <p:cNvPr id="189" name="TextBox 188">
            <a:extLst>
              <a:ext uri="{FF2B5EF4-FFF2-40B4-BE49-F238E27FC236}">
                <a16:creationId xmlns:a16="http://schemas.microsoft.com/office/drawing/2014/main" xmlns="" id="{1304B499-4B25-4884-B83E-3EFCFB226238}"/>
              </a:ext>
            </a:extLst>
          </p:cNvPr>
          <p:cNvSpPr txBox="1"/>
          <p:nvPr/>
        </p:nvSpPr>
        <p:spPr>
          <a:xfrm>
            <a:off x="3533833" y="4804694"/>
            <a:ext cx="75342"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0</a:t>
            </a:r>
          </a:p>
        </p:txBody>
      </p:sp>
      <p:sp>
        <p:nvSpPr>
          <p:cNvPr id="190" name="Freeform: Shape 189">
            <a:extLst>
              <a:ext uri="{FF2B5EF4-FFF2-40B4-BE49-F238E27FC236}">
                <a16:creationId xmlns:a16="http://schemas.microsoft.com/office/drawing/2014/main" xmlns="" id="{63454B16-46A6-42C6-9F56-0EF83D688C04}"/>
              </a:ext>
            </a:extLst>
          </p:cNvPr>
          <p:cNvSpPr/>
          <p:nvPr/>
        </p:nvSpPr>
        <p:spPr>
          <a:xfrm>
            <a:off x="3756529" y="3039579"/>
            <a:ext cx="2058517" cy="1842356"/>
          </a:xfrm>
          <a:custGeom>
            <a:avLst/>
            <a:gdLst>
              <a:gd name="connsiteX0" fmla="*/ 0 w 1652587"/>
              <a:gd name="connsiteY0" fmla="*/ 0 h 1102519"/>
              <a:gd name="connsiteX1" fmla="*/ 0 w 1652587"/>
              <a:gd name="connsiteY1" fmla="*/ 1102519 h 1102519"/>
              <a:gd name="connsiteX2" fmla="*/ 1652587 w 1652587"/>
              <a:gd name="connsiteY2" fmla="*/ 1102519 h 1102519"/>
            </a:gdLst>
            <a:ahLst/>
            <a:cxnLst>
              <a:cxn ang="0">
                <a:pos x="connsiteX0" y="connsiteY0"/>
              </a:cxn>
              <a:cxn ang="0">
                <a:pos x="connsiteX1" y="connsiteY1"/>
              </a:cxn>
              <a:cxn ang="0">
                <a:pos x="connsiteX2" y="connsiteY2"/>
              </a:cxn>
            </a:cxnLst>
            <a:rect l="l" t="t" r="r" b="b"/>
            <a:pathLst>
              <a:path w="1652587" h="1102519">
                <a:moveTo>
                  <a:pt x="0" y="0"/>
                </a:moveTo>
                <a:lnTo>
                  <a:pt x="0" y="1102519"/>
                </a:lnTo>
                <a:lnTo>
                  <a:pt x="1652587" y="1102519"/>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cxnSp>
        <p:nvCxnSpPr>
          <p:cNvPr id="191" name="Straight Connector 190">
            <a:extLst>
              <a:ext uri="{FF2B5EF4-FFF2-40B4-BE49-F238E27FC236}">
                <a16:creationId xmlns:a16="http://schemas.microsoft.com/office/drawing/2014/main" xmlns="" id="{10FFDFCF-9E5A-480C-B9D4-FF51778C1046}"/>
              </a:ext>
            </a:extLst>
          </p:cNvPr>
          <p:cNvCxnSpPr/>
          <p:nvPr/>
        </p:nvCxnSpPr>
        <p:spPr>
          <a:xfrm flipV="1">
            <a:off x="3662572" y="3039579"/>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2" name="Straight Connector 191">
            <a:extLst>
              <a:ext uri="{FF2B5EF4-FFF2-40B4-BE49-F238E27FC236}">
                <a16:creationId xmlns:a16="http://schemas.microsoft.com/office/drawing/2014/main" xmlns="" id="{38C3F628-45DE-41FE-BBCF-E39B00E4386A}"/>
              </a:ext>
            </a:extLst>
          </p:cNvPr>
          <p:cNvCxnSpPr/>
          <p:nvPr/>
        </p:nvCxnSpPr>
        <p:spPr>
          <a:xfrm flipV="1">
            <a:off x="3662572" y="3500168"/>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3" name="Straight Connector 192">
            <a:extLst>
              <a:ext uri="{FF2B5EF4-FFF2-40B4-BE49-F238E27FC236}">
                <a16:creationId xmlns:a16="http://schemas.microsoft.com/office/drawing/2014/main" xmlns="" id="{6356B6A6-031F-4B11-8C5C-0307A9346053}"/>
              </a:ext>
            </a:extLst>
          </p:cNvPr>
          <p:cNvCxnSpPr/>
          <p:nvPr/>
        </p:nvCxnSpPr>
        <p:spPr>
          <a:xfrm flipV="1">
            <a:off x="3662572" y="3960757"/>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4" name="Straight Connector 193">
            <a:extLst>
              <a:ext uri="{FF2B5EF4-FFF2-40B4-BE49-F238E27FC236}">
                <a16:creationId xmlns:a16="http://schemas.microsoft.com/office/drawing/2014/main" xmlns="" id="{D5BC98A0-56D7-4EDB-AA1C-91148A7BBAA8}"/>
              </a:ext>
            </a:extLst>
          </p:cNvPr>
          <p:cNvCxnSpPr/>
          <p:nvPr/>
        </p:nvCxnSpPr>
        <p:spPr>
          <a:xfrm flipV="1">
            <a:off x="3662572" y="4881935"/>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5" name="Straight Connector 194">
            <a:extLst>
              <a:ext uri="{FF2B5EF4-FFF2-40B4-BE49-F238E27FC236}">
                <a16:creationId xmlns:a16="http://schemas.microsoft.com/office/drawing/2014/main" xmlns="" id="{1BA3E33D-6124-4855-96FB-14E64DD72DC5}"/>
              </a:ext>
            </a:extLst>
          </p:cNvPr>
          <p:cNvCxnSpPr>
            <a:cxnSpLocks/>
          </p:cNvCxnSpPr>
          <p:nvPr/>
        </p:nvCxnSpPr>
        <p:spPr>
          <a:xfrm rot="5400000" flipV="1">
            <a:off x="371152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6" name="Straight Connector 195">
            <a:extLst>
              <a:ext uri="{FF2B5EF4-FFF2-40B4-BE49-F238E27FC236}">
                <a16:creationId xmlns:a16="http://schemas.microsoft.com/office/drawing/2014/main" xmlns="" id="{C3BE8648-0564-478F-85AA-BB3BCEB2FF4C}"/>
              </a:ext>
            </a:extLst>
          </p:cNvPr>
          <p:cNvCxnSpPr>
            <a:cxnSpLocks/>
          </p:cNvCxnSpPr>
          <p:nvPr/>
        </p:nvCxnSpPr>
        <p:spPr>
          <a:xfrm rot="5400000" flipV="1">
            <a:off x="412309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7" name="Straight Connector 196">
            <a:extLst>
              <a:ext uri="{FF2B5EF4-FFF2-40B4-BE49-F238E27FC236}">
                <a16:creationId xmlns:a16="http://schemas.microsoft.com/office/drawing/2014/main" xmlns="" id="{63D333E9-239B-4347-8E24-91171E14021D}"/>
              </a:ext>
            </a:extLst>
          </p:cNvPr>
          <p:cNvCxnSpPr>
            <a:cxnSpLocks/>
          </p:cNvCxnSpPr>
          <p:nvPr/>
        </p:nvCxnSpPr>
        <p:spPr>
          <a:xfrm rot="5400000" flipV="1">
            <a:off x="453466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8" name="Straight Connector 197">
            <a:extLst>
              <a:ext uri="{FF2B5EF4-FFF2-40B4-BE49-F238E27FC236}">
                <a16:creationId xmlns:a16="http://schemas.microsoft.com/office/drawing/2014/main" xmlns="" id="{77B60F02-A7E1-4DE9-97CF-080AA1EC2571}"/>
              </a:ext>
            </a:extLst>
          </p:cNvPr>
          <p:cNvCxnSpPr>
            <a:cxnSpLocks/>
          </p:cNvCxnSpPr>
          <p:nvPr/>
        </p:nvCxnSpPr>
        <p:spPr>
          <a:xfrm rot="5400000" flipV="1">
            <a:off x="494623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99" name="Straight Connector 198">
            <a:extLst>
              <a:ext uri="{FF2B5EF4-FFF2-40B4-BE49-F238E27FC236}">
                <a16:creationId xmlns:a16="http://schemas.microsoft.com/office/drawing/2014/main" xmlns="" id="{625462FE-2CA1-40A9-AEB3-69ABA1C67561}"/>
              </a:ext>
            </a:extLst>
          </p:cNvPr>
          <p:cNvCxnSpPr>
            <a:cxnSpLocks/>
          </p:cNvCxnSpPr>
          <p:nvPr/>
        </p:nvCxnSpPr>
        <p:spPr>
          <a:xfrm rot="5400000" flipV="1">
            <a:off x="535780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0" name="Straight Connector 199">
            <a:extLst>
              <a:ext uri="{FF2B5EF4-FFF2-40B4-BE49-F238E27FC236}">
                <a16:creationId xmlns:a16="http://schemas.microsoft.com/office/drawing/2014/main" xmlns="" id="{4F6E9C9A-2D67-4E82-87A3-45FD54DC0E8C}"/>
              </a:ext>
            </a:extLst>
          </p:cNvPr>
          <p:cNvCxnSpPr>
            <a:cxnSpLocks/>
          </p:cNvCxnSpPr>
          <p:nvPr/>
        </p:nvCxnSpPr>
        <p:spPr>
          <a:xfrm rot="5400000" flipV="1">
            <a:off x="5769378" y="494639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1" name="TextBox 200">
            <a:extLst>
              <a:ext uri="{FF2B5EF4-FFF2-40B4-BE49-F238E27FC236}">
                <a16:creationId xmlns:a16="http://schemas.microsoft.com/office/drawing/2014/main" xmlns="" id="{79BD69EF-7D49-4C0D-A26A-8E893EF6FE52}"/>
              </a:ext>
            </a:extLst>
          </p:cNvPr>
          <p:cNvSpPr txBox="1"/>
          <p:nvPr/>
        </p:nvSpPr>
        <p:spPr>
          <a:xfrm>
            <a:off x="3720072" y="5010705"/>
            <a:ext cx="7534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0</a:t>
            </a:r>
          </a:p>
        </p:txBody>
      </p:sp>
      <p:sp>
        <p:nvSpPr>
          <p:cNvPr id="202" name="TextBox 201">
            <a:extLst>
              <a:ext uri="{FF2B5EF4-FFF2-40B4-BE49-F238E27FC236}">
                <a16:creationId xmlns:a16="http://schemas.microsoft.com/office/drawing/2014/main" xmlns="" id="{1C23C59F-A470-4CCC-82E2-97325AA8F3CF}"/>
              </a:ext>
            </a:extLst>
          </p:cNvPr>
          <p:cNvSpPr txBox="1"/>
          <p:nvPr/>
        </p:nvSpPr>
        <p:spPr>
          <a:xfrm>
            <a:off x="4045663"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100</a:t>
            </a:r>
          </a:p>
        </p:txBody>
      </p:sp>
      <p:sp>
        <p:nvSpPr>
          <p:cNvPr id="203" name="TextBox 202">
            <a:extLst>
              <a:ext uri="{FF2B5EF4-FFF2-40B4-BE49-F238E27FC236}">
                <a16:creationId xmlns:a16="http://schemas.microsoft.com/office/drawing/2014/main" xmlns="" id="{6C93D1BA-3352-433B-B7DB-D7CD24B73BC7}"/>
              </a:ext>
            </a:extLst>
          </p:cNvPr>
          <p:cNvSpPr txBox="1"/>
          <p:nvPr/>
        </p:nvSpPr>
        <p:spPr>
          <a:xfrm>
            <a:off x="4463920"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200</a:t>
            </a:r>
          </a:p>
        </p:txBody>
      </p:sp>
      <p:sp>
        <p:nvSpPr>
          <p:cNvPr id="204" name="TextBox 203">
            <a:extLst>
              <a:ext uri="{FF2B5EF4-FFF2-40B4-BE49-F238E27FC236}">
                <a16:creationId xmlns:a16="http://schemas.microsoft.com/office/drawing/2014/main" xmlns="" id="{DBE0D092-77F5-41C9-94B2-8CBFAD7155AC}"/>
              </a:ext>
            </a:extLst>
          </p:cNvPr>
          <p:cNvSpPr txBox="1"/>
          <p:nvPr/>
        </p:nvSpPr>
        <p:spPr>
          <a:xfrm>
            <a:off x="4882177"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300</a:t>
            </a:r>
          </a:p>
        </p:txBody>
      </p:sp>
      <p:sp>
        <p:nvSpPr>
          <p:cNvPr id="205" name="TextBox 204">
            <a:extLst>
              <a:ext uri="{FF2B5EF4-FFF2-40B4-BE49-F238E27FC236}">
                <a16:creationId xmlns:a16="http://schemas.microsoft.com/office/drawing/2014/main" xmlns="" id="{C60F8998-76C9-455E-89F4-B825191B71DF}"/>
              </a:ext>
            </a:extLst>
          </p:cNvPr>
          <p:cNvSpPr txBox="1"/>
          <p:nvPr/>
        </p:nvSpPr>
        <p:spPr>
          <a:xfrm>
            <a:off x="5300434"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400</a:t>
            </a:r>
          </a:p>
        </p:txBody>
      </p:sp>
      <p:sp>
        <p:nvSpPr>
          <p:cNvPr id="206" name="TextBox 205">
            <a:extLst>
              <a:ext uri="{FF2B5EF4-FFF2-40B4-BE49-F238E27FC236}">
                <a16:creationId xmlns:a16="http://schemas.microsoft.com/office/drawing/2014/main" xmlns="" id="{9BC13411-476B-497C-8974-6E3F6CDEE16B}"/>
              </a:ext>
            </a:extLst>
          </p:cNvPr>
          <p:cNvSpPr txBox="1"/>
          <p:nvPr/>
        </p:nvSpPr>
        <p:spPr>
          <a:xfrm>
            <a:off x="5701366" y="5010705"/>
            <a:ext cx="226024"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500</a:t>
            </a:r>
          </a:p>
        </p:txBody>
      </p:sp>
      <p:sp>
        <p:nvSpPr>
          <p:cNvPr id="207" name="TextBox 206">
            <a:extLst>
              <a:ext uri="{FF2B5EF4-FFF2-40B4-BE49-F238E27FC236}">
                <a16:creationId xmlns:a16="http://schemas.microsoft.com/office/drawing/2014/main" xmlns="" id="{D4734ED5-5F6E-4F17-BD14-1FFAECC29BD4}"/>
              </a:ext>
            </a:extLst>
          </p:cNvPr>
          <p:cNvSpPr txBox="1"/>
          <p:nvPr/>
        </p:nvSpPr>
        <p:spPr>
          <a:xfrm>
            <a:off x="4563772" y="5285607"/>
            <a:ext cx="444032" cy="161583"/>
          </a:xfrm>
          <a:prstGeom prst="rect">
            <a:avLst/>
          </a:prstGeom>
          <a:noFill/>
        </p:spPr>
        <p:txBody>
          <a:bodyPr wrap="non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err="1" smtClean="0">
                <a:ln>
                  <a:noFill/>
                </a:ln>
                <a:solidFill>
                  <a:srgbClr val="4D4D4D"/>
                </a:solidFill>
                <a:effectLst/>
                <a:uLnTx/>
                <a:uFillTx/>
                <a:latin typeface="Arial"/>
                <a:ea typeface="+mn-ea"/>
                <a:cs typeface="Arial"/>
              </a:rPr>
              <a:t>NopCN</a:t>
            </a:r>
            <a:endParaRPr kumimoji="0" lang="en-GB" sz="1050" b="0" i="0" u="none" strike="noStrike" kern="1200" cap="none" spc="0" normalizeH="0" baseline="0" noProof="0" dirty="0">
              <a:ln>
                <a:noFill/>
              </a:ln>
              <a:solidFill>
                <a:srgbClr val="4D4D4D"/>
              </a:solidFill>
              <a:effectLst/>
              <a:uLnTx/>
              <a:uFillTx/>
              <a:latin typeface="Arial"/>
              <a:ea typeface="+mn-ea"/>
              <a:cs typeface="Arial"/>
            </a:endParaRPr>
          </a:p>
        </p:txBody>
      </p:sp>
      <p:sp>
        <p:nvSpPr>
          <p:cNvPr id="208" name="TextBox 207">
            <a:extLst>
              <a:ext uri="{FF2B5EF4-FFF2-40B4-BE49-F238E27FC236}">
                <a16:creationId xmlns:a16="http://schemas.microsoft.com/office/drawing/2014/main" xmlns="" id="{7C8C5FB6-4BD7-4A4B-9AF7-ABCCE129EE0A}"/>
              </a:ext>
            </a:extLst>
          </p:cNvPr>
          <p:cNvSpPr txBox="1"/>
          <p:nvPr/>
        </p:nvSpPr>
        <p:spPr>
          <a:xfrm>
            <a:off x="3741726" y="5551525"/>
            <a:ext cx="2088147" cy="646331"/>
          </a:xfrm>
          <a:prstGeom prst="rect">
            <a:avLst/>
          </a:prstGeom>
          <a:noFill/>
        </p:spPr>
        <p:txBody>
          <a:bodyPr wrap="square" lIns="0" tIns="0" rIns="0" bIns="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Strong correlation between NORMALIZED plasma copy number </a:t>
            </a:r>
            <a:r>
              <a:rPr kumimoji="0" lang="en-GB" sz="1050" b="0" i="0" u="none" strike="noStrike" kern="1200" cap="none" spc="0" normalizeH="0" baseline="0" noProof="0" dirty="0" smtClean="0">
                <a:ln>
                  <a:noFill/>
                </a:ln>
                <a:solidFill>
                  <a:srgbClr val="4D4D4D"/>
                </a:solidFill>
                <a:effectLst/>
                <a:uLnTx/>
                <a:uFillTx/>
                <a:latin typeface="Arial"/>
                <a:ea typeface="+mn-ea"/>
                <a:cs typeface="Arial"/>
              </a:rPr>
              <a:t>(</a:t>
            </a:r>
            <a:r>
              <a:rPr kumimoji="0" lang="en-GB" sz="1050" b="0" i="0" u="none" strike="noStrike" kern="1200" cap="none" spc="0" normalizeH="0" baseline="0" noProof="0" dirty="0" err="1" smtClean="0">
                <a:ln>
                  <a:noFill/>
                </a:ln>
                <a:solidFill>
                  <a:srgbClr val="4D4D4D"/>
                </a:solidFill>
                <a:effectLst/>
                <a:uLnTx/>
                <a:uFillTx/>
                <a:latin typeface="Arial"/>
                <a:ea typeface="+mn-ea"/>
                <a:cs typeface="Arial"/>
              </a:rPr>
              <a:t>NopCN</a:t>
            </a:r>
            <a:r>
              <a:rPr kumimoji="0" lang="en-GB" sz="1050" b="0" i="0" u="none" strike="noStrike" kern="1200" cap="none" spc="0" normalizeH="0" baseline="0" noProof="0" dirty="0" smtClean="0">
                <a:ln>
                  <a:noFill/>
                </a:ln>
                <a:solidFill>
                  <a:srgbClr val="4D4D4D"/>
                </a:solidFill>
                <a:effectLst/>
                <a:uLnTx/>
                <a:uFillTx/>
                <a:latin typeface="Arial"/>
                <a:ea typeface="+mn-ea"/>
                <a:cs typeface="Arial"/>
              </a:rPr>
              <a:t>) and </a:t>
            </a:r>
            <a:r>
              <a:rPr kumimoji="0" lang="en-GB" sz="1050" b="0" i="0" u="none" strike="noStrike" kern="1200" cap="none" spc="0" normalizeH="0" baseline="0" noProof="0" dirty="0" err="1">
                <a:ln>
                  <a:noFill/>
                </a:ln>
                <a:solidFill>
                  <a:srgbClr val="4D4D4D"/>
                </a:solidFill>
                <a:effectLst/>
                <a:uLnTx/>
                <a:uFillTx/>
                <a:latin typeface="Arial"/>
                <a:ea typeface="+mn-ea"/>
                <a:cs typeface="Arial"/>
              </a:rPr>
              <a:t>qRT</a:t>
            </a:r>
            <a:r>
              <a:rPr kumimoji="0" lang="en-GB" sz="1050" b="0" i="0" u="none" strike="noStrike" kern="1200" cap="none" spc="0" normalizeH="0" baseline="0" noProof="0" dirty="0">
                <a:ln>
                  <a:noFill/>
                </a:ln>
                <a:solidFill>
                  <a:srgbClr val="4D4D4D"/>
                </a:solidFill>
                <a:effectLst/>
                <a:uLnTx/>
                <a:uFillTx/>
                <a:latin typeface="Arial"/>
                <a:ea typeface="+mn-ea"/>
                <a:cs typeface="Arial"/>
              </a:rPr>
              <a:t>-PCR tissue copy number</a:t>
            </a:r>
          </a:p>
        </p:txBody>
      </p:sp>
      <p:sp>
        <p:nvSpPr>
          <p:cNvPr id="209" name="TextBox 208">
            <a:extLst>
              <a:ext uri="{FF2B5EF4-FFF2-40B4-BE49-F238E27FC236}">
                <a16:creationId xmlns:a16="http://schemas.microsoft.com/office/drawing/2014/main" xmlns="" id="{856EC53F-2504-494B-A336-B92919583E2B}"/>
              </a:ext>
            </a:extLst>
          </p:cNvPr>
          <p:cNvSpPr txBox="1"/>
          <p:nvPr/>
        </p:nvSpPr>
        <p:spPr>
          <a:xfrm>
            <a:off x="3383151" y="4341121"/>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200</a:t>
            </a:r>
          </a:p>
        </p:txBody>
      </p:sp>
      <p:cxnSp>
        <p:nvCxnSpPr>
          <p:cNvPr id="210" name="Straight Connector 209">
            <a:extLst>
              <a:ext uri="{FF2B5EF4-FFF2-40B4-BE49-F238E27FC236}">
                <a16:creationId xmlns:a16="http://schemas.microsoft.com/office/drawing/2014/main" xmlns="" id="{AD0A2A51-F53D-4702-90FB-72873887F315}"/>
              </a:ext>
            </a:extLst>
          </p:cNvPr>
          <p:cNvCxnSpPr/>
          <p:nvPr/>
        </p:nvCxnSpPr>
        <p:spPr>
          <a:xfrm flipV="1">
            <a:off x="3662572" y="4421346"/>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1" name="Oval 210">
            <a:extLst>
              <a:ext uri="{FF2B5EF4-FFF2-40B4-BE49-F238E27FC236}">
                <a16:creationId xmlns:a16="http://schemas.microsoft.com/office/drawing/2014/main" xmlns="" id="{E96F22F3-C3E1-4CBE-815E-D6E093CFEE81}"/>
              </a:ext>
            </a:extLst>
          </p:cNvPr>
          <p:cNvSpPr/>
          <p:nvPr/>
        </p:nvSpPr>
        <p:spPr>
          <a:xfrm>
            <a:off x="5481222" y="323659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2" name="Oval 211">
            <a:extLst>
              <a:ext uri="{FF2B5EF4-FFF2-40B4-BE49-F238E27FC236}">
                <a16:creationId xmlns:a16="http://schemas.microsoft.com/office/drawing/2014/main" xmlns="" id="{F7F92C0C-44DD-406A-AEE0-6B21B561FC8B}"/>
              </a:ext>
            </a:extLst>
          </p:cNvPr>
          <p:cNvSpPr/>
          <p:nvPr/>
        </p:nvSpPr>
        <p:spPr>
          <a:xfrm>
            <a:off x="4104859" y="36985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3" name="Oval 212">
            <a:extLst>
              <a:ext uri="{FF2B5EF4-FFF2-40B4-BE49-F238E27FC236}">
                <a16:creationId xmlns:a16="http://schemas.microsoft.com/office/drawing/2014/main" xmlns="" id="{F89805B5-F590-48CD-8DAA-07F54B636BE6}"/>
              </a:ext>
            </a:extLst>
          </p:cNvPr>
          <p:cNvSpPr/>
          <p:nvPr/>
        </p:nvSpPr>
        <p:spPr>
          <a:xfrm>
            <a:off x="4204872" y="411289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4" name="Oval 213">
            <a:extLst>
              <a:ext uri="{FF2B5EF4-FFF2-40B4-BE49-F238E27FC236}">
                <a16:creationId xmlns:a16="http://schemas.microsoft.com/office/drawing/2014/main" xmlns="" id="{E5831E89-338B-4211-9BE1-8E41968B281F}"/>
              </a:ext>
            </a:extLst>
          </p:cNvPr>
          <p:cNvSpPr/>
          <p:nvPr/>
        </p:nvSpPr>
        <p:spPr>
          <a:xfrm>
            <a:off x="3935791" y="455819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5" name="Oval 214">
            <a:extLst>
              <a:ext uri="{FF2B5EF4-FFF2-40B4-BE49-F238E27FC236}">
                <a16:creationId xmlns:a16="http://schemas.microsoft.com/office/drawing/2014/main" xmlns="" id="{2E7EBE0E-8072-4E09-94AC-82BBAB7D25D7}"/>
              </a:ext>
            </a:extLst>
          </p:cNvPr>
          <p:cNvSpPr/>
          <p:nvPr/>
        </p:nvSpPr>
        <p:spPr>
          <a:xfrm>
            <a:off x="4021516" y="459390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6" name="Oval 215">
            <a:extLst>
              <a:ext uri="{FF2B5EF4-FFF2-40B4-BE49-F238E27FC236}">
                <a16:creationId xmlns:a16="http://schemas.microsoft.com/office/drawing/2014/main" xmlns="" id="{EF5E0C60-4DE0-4EC4-B593-19BBDB508DB7}"/>
              </a:ext>
            </a:extLst>
          </p:cNvPr>
          <p:cNvSpPr/>
          <p:nvPr/>
        </p:nvSpPr>
        <p:spPr>
          <a:xfrm>
            <a:off x="5257385" y="43391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7" name="Oval 216">
            <a:extLst>
              <a:ext uri="{FF2B5EF4-FFF2-40B4-BE49-F238E27FC236}">
                <a16:creationId xmlns:a16="http://schemas.microsoft.com/office/drawing/2014/main" xmlns="" id="{BD9644E6-C180-4EEB-9DD6-B7BF0AF22AB1}"/>
              </a:ext>
            </a:extLst>
          </p:cNvPr>
          <p:cNvSpPr/>
          <p:nvPr/>
        </p:nvSpPr>
        <p:spPr>
          <a:xfrm>
            <a:off x="4626353" y="448437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8" name="Oval 217">
            <a:extLst>
              <a:ext uri="{FF2B5EF4-FFF2-40B4-BE49-F238E27FC236}">
                <a16:creationId xmlns:a16="http://schemas.microsoft.com/office/drawing/2014/main" xmlns="" id="{89FA61CF-E859-41B8-89C5-85667103FE43}"/>
              </a:ext>
            </a:extLst>
          </p:cNvPr>
          <p:cNvSpPr/>
          <p:nvPr/>
        </p:nvSpPr>
        <p:spPr>
          <a:xfrm>
            <a:off x="4307266" y="45629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19" name="Oval 218">
            <a:extLst>
              <a:ext uri="{FF2B5EF4-FFF2-40B4-BE49-F238E27FC236}">
                <a16:creationId xmlns:a16="http://schemas.microsoft.com/office/drawing/2014/main" xmlns="" id="{903A94E4-BF84-4B10-A3D3-7FA18181CA7B}"/>
              </a:ext>
            </a:extLst>
          </p:cNvPr>
          <p:cNvSpPr/>
          <p:nvPr/>
        </p:nvSpPr>
        <p:spPr>
          <a:xfrm>
            <a:off x="4502528" y="47320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0" name="Oval 219">
            <a:extLst>
              <a:ext uri="{FF2B5EF4-FFF2-40B4-BE49-F238E27FC236}">
                <a16:creationId xmlns:a16="http://schemas.microsoft.com/office/drawing/2014/main" xmlns="" id="{271F4979-D1FC-4FC4-913A-C82B7F8BE4E4}"/>
              </a:ext>
            </a:extLst>
          </p:cNvPr>
          <p:cNvSpPr/>
          <p:nvPr/>
        </p:nvSpPr>
        <p:spPr>
          <a:xfrm>
            <a:off x="4595397" y="47534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1" name="Oval 220">
            <a:extLst>
              <a:ext uri="{FF2B5EF4-FFF2-40B4-BE49-F238E27FC236}">
                <a16:creationId xmlns:a16="http://schemas.microsoft.com/office/drawing/2014/main" xmlns="" id="{D0F19B42-42AD-4C62-A242-4F85E03EB03D}"/>
              </a:ext>
            </a:extLst>
          </p:cNvPr>
          <p:cNvSpPr/>
          <p:nvPr/>
        </p:nvSpPr>
        <p:spPr>
          <a:xfrm>
            <a:off x="4626353" y="46891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2" name="Oval 221">
            <a:extLst>
              <a:ext uri="{FF2B5EF4-FFF2-40B4-BE49-F238E27FC236}">
                <a16:creationId xmlns:a16="http://schemas.microsoft.com/office/drawing/2014/main" xmlns="" id="{4FFA6D80-B1A6-43F2-86E8-A129D68A2D9A}"/>
              </a:ext>
            </a:extLst>
          </p:cNvPr>
          <p:cNvSpPr/>
          <p:nvPr/>
        </p:nvSpPr>
        <p:spPr>
          <a:xfrm>
            <a:off x="4183441" y="462486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3" name="Oval 222">
            <a:extLst>
              <a:ext uri="{FF2B5EF4-FFF2-40B4-BE49-F238E27FC236}">
                <a16:creationId xmlns:a16="http://schemas.microsoft.com/office/drawing/2014/main" xmlns="" id="{8A805A27-9FD9-4DBB-BC34-DF39FD429FCF}"/>
              </a:ext>
            </a:extLst>
          </p:cNvPr>
          <p:cNvSpPr/>
          <p:nvPr/>
        </p:nvSpPr>
        <p:spPr>
          <a:xfrm>
            <a:off x="4102478" y="4660584"/>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4" name="Oval 223">
            <a:extLst>
              <a:ext uri="{FF2B5EF4-FFF2-40B4-BE49-F238E27FC236}">
                <a16:creationId xmlns:a16="http://schemas.microsoft.com/office/drawing/2014/main" xmlns="" id="{DBEB7475-1E18-4821-AD07-32EAF4A87120}"/>
              </a:ext>
            </a:extLst>
          </p:cNvPr>
          <p:cNvSpPr/>
          <p:nvPr/>
        </p:nvSpPr>
        <p:spPr>
          <a:xfrm>
            <a:off x="3981035" y="468677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5" name="Oval 224">
            <a:extLst>
              <a:ext uri="{FF2B5EF4-FFF2-40B4-BE49-F238E27FC236}">
                <a16:creationId xmlns:a16="http://schemas.microsoft.com/office/drawing/2014/main" xmlns="" id="{D7EACB05-AC71-40F3-A357-5E569920934F}"/>
              </a:ext>
            </a:extLst>
          </p:cNvPr>
          <p:cNvSpPr/>
          <p:nvPr/>
        </p:nvSpPr>
        <p:spPr>
          <a:xfrm>
            <a:off x="3752435" y="48439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6" name="Oval 225">
            <a:extLst>
              <a:ext uri="{FF2B5EF4-FFF2-40B4-BE49-F238E27FC236}">
                <a16:creationId xmlns:a16="http://schemas.microsoft.com/office/drawing/2014/main" xmlns="" id="{E4498253-06D3-42CA-B59D-DF1C1703FF9F}"/>
              </a:ext>
            </a:extLst>
          </p:cNvPr>
          <p:cNvSpPr/>
          <p:nvPr/>
        </p:nvSpPr>
        <p:spPr>
          <a:xfrm>
            <a:off x="3802442" y="48439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7" name="Oval 226">
            <a:extLst>
              <a:ext uri="{FF2B5EF4-FFF2-40B4-BE49-F238E27FC236}">
                <a16:creationId xmlns:a16="http://schemas.microsoft.com/office/drawing/2014/main" xmlns="" id="{C71ABE4C-04EB-4A01-939D-BB3ECFD59F0E}"/>
              </a:ext>
            </a:extLst>
          </p:cNvPr>
          <p:cNvSpPr/>
          <p:nvPr/>
        </p:nvSpPr>
        <p:spPr>
          <a:xfrm>
            <a:off x="3931029" y="48058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8" name="Oval 227">
            <a:extLst>
              <a:ext uri="{FF2B5EF4-FFF2-40B4-BE49-F238E27FC236}">
                <a16:creationId xmlns:a16="http://schemas.microsoft.com/office/drawing/2014/main" xmlns="" id="{AE84E7F4-1B1E-49A0-884F-634C9265F23D}"/>
              </a:ext>
            </a:extLst>
          </p:cNvPr>
          <p:cNvSpPr/>
          <p:nvPr/>
        </p:nvSpPr>
        <p:spPr>
          <a:xfrm>
            <a:off x="3916742" y="47534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29" name="Oval 228">
            <a:extLst>
              <a:ext uri="{FF2B5EF4-FFF2-40B4-BE49-F238E27FC236}">
                <a16:creationId xmlns:a16="http://schemas.microsoft.com/office/drawing/2014/main" xmlns="" id="{C6366715-9C54-46A5-855E-4069C44AE27E}"/>
              </a:ext>
            </a:extLst>
          </p:cNvPr>
          <p:cNvSpPr/>
          <p:nvPr/>
        </p:nvSpPr>
        <p:spPr>
          <a:xfrm>
            <a:off x="3873879" y="48034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30" name="Oval 229">
            <a:extLst>
              <a:ext uri="{FF2B5EF4-FFF2-40B4-BE49-F238E27FC236}">
                <a16:creationId xmlns:a16="http://schemas.microsoft.com/office/drawing/2014/main" xmlns="" id="{11B934CE-308E-4A81-A7C1-82DEB6A083C3}"/>
              </a:ext>
            </a:extLst>
          </p:cNvPr>
          <p:cNvSpPr/>
          <p:nvPr/>
        </p:nvSpPr>
        <p:spPr>
          <a:xfrm>
            <a:off x="3838160" y="480584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cxnSp>
        <p:nvCxnSpPr>
          <p:cNvPr id="231" name="Straight Connector 230">
            <a:extLst>
              <a:ext uri="{FF2B5EF4-FFF2-40B4-BE49-F238E27FC236}">
                <a16:creationId xmlns:a16="http://schemas.microsoft.com/office/drawing/2014/main" xmlns="" id="{D2491705-16CF-4BFE-B3D0-04313B3919AA}"/>
              </a:ext>
            </a:extLst>
          </p:cNvPr>
          <p:cNvCxnSpPr>
            <a:cxnSpLocks/>
            <a:endCxn id="225" idx="0"/>
          </p:cNvCxnSpPr>
          <p:nvPr/>
        </p:nvCxnSpPr>
        <p:spPr>
          <a:xfrm flipH="1">
            <a:off x="3786690" y="3900488"/>
            <a:ext cx="1725904" cy="943452"/>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4" name="TextBox 233">
            <a:extLst>
              <a:ext uri="{FF2B5EF4-FFF2-40B4-BE49-F238E27FC236}">
                <a16:creationId xmlns:a16="http://schemas.microsoft.com/office/drawing/2014/main" xmlns="" id="{650B1FA5-93E9-4E71-88CE-E6F426BB339F}"/>
              </a:ext>
            </a:extLst>
          </p:cNvPr>
          <p:cNvSpPr txBox="1"/>
          <p:nvPr/>
        </p:nvSpPr>
        <p:spPr>
          <a:xfrm>
            <a:off x="6233031" y="4341121"/>
            <a:ext cx="226024" cy="161583"/>
          </a:xfrm>
          <a:prstGeom prst="rect">
            <a:avLst/>
          </a:prstGeom>
          <a:noFill/>
        </p:spPr>
        <p:txBody>
          <a:bodyPr wrap="non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4D4D"/>
                </a:solidFill>
                <a:effectLst/>
                <a:uLnTx/>
                <a:uFillTx/>
                <a:latin typeface="Arial"/>
                <a:ea typeface="+mn-ea"/>
                <a:cs typeface="Arial"/>
              </a:rPr>
              <a:t>2</a:t>
            </a:r>
            <a:r>
              <a:rPr kumimoji="0" lang="en-GB" sz="1050" b="0" i="0" u="none" strike="noStrike" kern="1200" cap="none" spc="0" normalizeH="0" baseline="0" noProof="0" dirty="0">
                <a:ln>
                  <a:noFill/>
                </a:ln>
                <a:solidFill>
                  <a:srgbClr val="4D4D4D"/>
                </a:solidFill>
                <a:effectLst/>
                <a:uLnTx/>
                <a:uFillTx/>
                <a:latin typeface="Arial"/>
                <a:ea typeface="+mn-ea"/>
                <a:cs typeface="Arial"/>
              </a:rPr>
              <a:t>00</a:t>
            </a:r>
          </a:p>
        </p:txBody>
      </p:sp>
      <p:cxnSp>
        <p:nvCxnSpPr>
          <p:cNvPr id="235" name="Straight Connector 234">
            <a:extLst>
              <a:ext uri="{FF2B5EF4-FFF2-40B4-BE49-F238E27FC236}">
                <a16:creationId xmlns:a16="http://schemas.microsoft.com/office/drawing/2014/main" xmlns="" id="{BE407834-96EA-4D42-A184-455CB41F410B}"/>
              </a:ext>
            </a:extLst>
          </p:cNvPr>
          <p:cNvCxnSpPr/>
          <p:nvPr/>
        </p:nvCxnSpPr>
        <p:spPr>
          <a:xfrm flipV="1">
            <a:off x="6512452" y="4421346"/>
            <a:ext cx="89686"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36" name="Oval 235">
            <a:extLst>
              <a:ext uri="{FF2B5EF4-FFF2-40B4-BE49-F238E27FC236}">
                <a16:creationId xmlns:a16="http://schemas.microsoft.com/office/drawing/2014/main" xmlns="" id="{259538A2-30AF-45CF-9312-7729E7354CBA}"/>
              </a:ext>
            </a:extLst>
          </p:cNvPr>
          <p:cNvSpPr/>
          <p:nvPr/>
        </p:nvSpPr>
        <p:spPr>
          <a:xfrm>
            <a:off x="8519697" y="3236596"/>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37" name="Oval 236">
            <a:extLst>
              <a:ext uri="{FF2B5EF4-FFF2-40B4-BE49-F238E27FC236}">
                <a16:creationId xmlns:a16="http://schemas.microsoft.com/office/drawing/2014/main" xmlns="" id="{1300FBBB-DFAF-414A-A3ED-C4E7FED818DC}"/>
              </a:ext>
            </a:extLst>
          </p:cNvPr>
          <p:cNvSpPr/>
          <p:nvPr/>
        </p:nvSpPr>
        <p:spPr>
          <a:xfrm>
            <a:off x="6657559" y="369855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38" name="Oval 237">
            <a:extLst>
              <a:ext uri="{FF2B5EF4-FFF2-40B4-BE49-F238E27FC236}">
                <a16:creationId xmlns:a16="http://schemas.microsoft.com/office/drawing/2014/main" xmlns="" id="{423F5541-EDC6-4D18-85C5-C44AFBFB9E6C}"/>
              </a:ext>
            </a:extLst>
          </p:cNvPr>
          <p:cNvSpPr/>
          <p:nvPr/>
        </p:nvSpPr>
        <p:spPr>
          <a:xfrm>
            <a:off x="6694072" y="411289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39" name="Oval 238">
            <a:extLst>
              <a:ext uri="{FF2B5EF4-FFF2-40B4-BE49-F238E27FC236}">
                <a16:creationId xmlns:a16="http://schemas.microsoft.com/office/drawing/2014/main" xmlns="" id="{55CB358D-5E8D-48A1-95ED-3C02815BBF1F}"/>
              </a:ext>
            </a:extLst>
          </p:cNvPr>
          <p:cNvSpPr/>
          <p:nvPr/>
        </p:nvSpPr>
        <p:spPr>
          <a:xfrm>
            <a:off x="8521285" y="433911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1" name="Oval 240">
            <a:extLst>
              <a:ext uri="{FF2B5EF4-FFF2-40B4-BE49-F238E27FC236}">
                <a16:creationId xmlns:a16="http://schemas.microsoft.com/office/drawing/2014/main" xmlns="" id="{C4C278DD-D22F-43F1-8CE7-B0A5D54E54FF}"/>
              </a:ext>
            </a:extLst>
          </p:cNvPr>
          <p:cNvSpPr/>
          <p:nvPr/>
        </p:nvSpPr>
        <p:spPr>
          <a:xfrm>
            <a:off x="7755316" y="47320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2" name="Oval 241">
            <a:extLst>
              <a:ext uri="{FF2B5EF4-FFF2-40B4-BE49-F238E27FC236}">
                <a16:creationId xmlns:a16="http://schemas.microsoft.com/office/drawing/2014/main" xmlns="" id="{21F2801C-47F1-4031-BAC1-4E779A34C9CF}"/>
              </a:ext>
            </a:extLst>
          </p:cNvPr>
          <p:cNvSpPr/>
          <p:nvPr/>
        </p:nvSpPr>
        <p:spPr>
          <a:xfrm>
            <a:off x="6626604" y="45629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3" name="Oval 242">
            <a:extLst>
              <a:ext uri="{FF2B5EF4-FFF2-40B4-BE49-F238E27FC236}">
                <a16:creationId xmlns:a16="http://schemas.microsoft.com/office/drawing/2014/main" xmlns="" id="{BA8E0225-DBD0-4F0E-BA87-DEB503808AAF}"/>
              </a:ext>
            </a:extLst>
          </p:cNvPr>
          <p:cNvSpPr/>
          <p:nvPr/>
        </p:nvSpPr>
        <p:spPr>
          <a:xfrm>
            <a:off x="7417179" y="448437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4" name="Oval 243">
            <a:extLst>
              <a:ext uri="{FF2B5EF4-FFF2-40B4-BE49-F238E27FC236}">
                <a16:creationId xmlns:a16="http://schemas.microsoft.com/office/drawing/2014/main" xmlns="" id="{24D25A25-A589-470B-8EBD-3145C9A68C31}"/>
              </a:ext>
            </a:extLst>
          </p:cNvPr>
          <p:cNvSpPr/>
          <p:nvPr/>
        </p:nvSpPr>
        <p:spPr>
          <a:xfrm>
            <a:off x="7205248" y="462010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5" name="Oval 244">
            <a:extLst>
              <a:ext uri="{FF2B5EF4-FFF2-40B4-BE49-F238E27FC236}">
                <a16:creationId xmlns:a16="http://schemas.microsoft.com/office/drawing/2014/main" xmlns="" id="{DCF45E4F-1A5A-41DE-B140-11CBF9A53D0C}"/>
              </a:ext>
            </a:extLst>
          </p:cNvPr>
          <p:cNvSpPr/>
          <p:nvPr/>
        </p:nvSpPr>
        <p:spPr>
          <a:xfrm>
            <a:off x="6940929" y="459152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6" name="Oval 245">
            <a:extLst>
              <a:ext uri="{FF2B5EF4-FFF2-40B4-BE49-F238E27FC236}">
                <a16:creationId xmlns:a16="http://schemas.microsoft.com/office/drawing/2014/main" xmlns="" id="{9E217FE2-4FEA-43F3-92F6-1B6FBB318AD2}"/>
              </a:ext>
            </a:extLst>
          </p:cNvPr>
          <p:cNvSpPr/>
          <p:nvPr/>
        </p:nvSpPr>
        <p:spPr>
          <a:xfrm>
            <a:off x="6821867" y="465820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7" name="Oval 246">
            <a:extLst>
              <a:ext uri="{FF2B5EF4-FFF2-40B4-BE49-F238E27FC236}">
                <a16:creationId xmlns:a16="http://schemas.microsoft.com/office/drawing/2014/main" xmlns="" id="{F21C583C-7A10-454A-9B17-21BFC30994AC}"/>
              </a:ext>
            </a:extLst>
          </p:cNvPr>
          <p:cNvSpPr/>
          <p:nvPr/>
        </p:nvSpPr>
        <p:spPr>
          <a:xfrm>
            <a:off x="6762336" y="468915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8" name="Oval 247">
            <a:extLst>
              <a:ext uri="{FF2B5EF4-FFF2-40B4-BE49-F238E27FC236}">
                <a16:creationId xmlns:a16="http://schemas.microsoft.com/office/drawing/2014/main" xmlns="" id="{B4BA249A-FA9D-413D-A99E-0FD1280E6AD1}"/>
              </a:ext>
            </a:extLst>
          </p:cNvPr>
          <p:cNvSpPr/>
          <p:nvPr/>
        </p:nvSpPr>
        <p:spPr>
          <a:xfrm>
            <a:off x="6628986" y="480107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49" name="Oval 248">
            <a:extLst>
              <a:ext uri="{FF2B5EF4-FFF2-40B4-BE49-F238E27FC236}">
                <a16:creationId xmlns:a16="http://schemas.microsoft.com/office/drawing/2014/main" xmlns="" id="{463505CA-3ED1-45DB-910C-3FC328EC8EA4}"/>
              </a:ext>
            </a:extLst>
          </p:cNvPr>
          <p:cNvSpPr/>
          <p:nvPr/>
        </p:nvSpPr>
        <p:spPr>
          <a:xfrm>
            <a:off x="6619461" y="4851083"/>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0" name="Oval 249">
            <a:extLst>
              <a:ext uri="{FF2B5EF4-FFF2-40B4-BE49-F238E27FC236}">
                <a16:creationId xmlns:a16="http://schemas.microsoft.com/office/drawing/2014/main" xmlns="" id="{1846253E-D230-4E7F-9562-3F880EE52AED}"/>
              </a:ext>
            </a:extLst>
          </p:cNvPr>
          <p:cNvSpPr/>
          <p:nvPr/>
        </p:nvSpPr>
        <p:spPr>
          <a:xfrm>
            <a:off x="6650417" y="4834414"/>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1" name="Oval 250">
            <a:extLst>
              <a:ext uri="{FF2B5EF4-FFF2-40B4-BE49-F238E27FC236}">
                <a16:creationId xmlns:a16="http://schemas.microsoft.com/office/drawing/2014/main" xmlns="" id="{D3AA9728-0D36-4609-AC4E-83AB1BFA2DC0}"/>
              </a:ext>
            </a:extLst>
          </p:cNvPr>
          <p:cNvSpPr/>
          <p:nvPr/>
        </p:nvSpPr>
        <p:spPr>
          <a:xfrm>
            <a:off x="6709948" y="4817745"/>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2" name="Oval 251">
            <a:extLst>
              <a:ext uri="{FF2B5EF4-FFF2-40B4-BE49-F238E27FC236}">
                <a16:creationId xmlns:a16="http://schemas.microsoft.com/office/drawing/2014/main" xmlns="" id="{15CAAEE4-8261-4FF8-B580-CCACB14EA01E}"/>
              </a:ext>
            </a:extLst>
          </p:cNvPr>
          <p:cNvSpPr/>
          <p:nvPr/>
        </p:nvSpPr>
        <p:spPr>
          <a:xfrm>
            <a:off x="6733761" y="4839177"/>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3" name="Oval 252">
            <a:extLst>
              <a:ext uri="{FF2B5EF4-FFF2-40B4-BE49-F238E27FC236}">
                <a16:creationId xmlns:a16="http://schemas.microsoft.com/office/drawing/2014/main" xmlns="" id="{5D50DA1F-4CB7-4994-8CC0-4D5A2ABB1283}"/>
              </a:ext>
            </a:extLst>
          </p:cNvPr>
          <p:cNvSpPr/>
          <p:nvPr/>
        </p:nvSpPr>
        <p:spPr>
          <a:xfrm>
            <a:off x="6805198" y="4791552"/>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4" name="Oval 253">
            <a:extLst>
              <a:ext uri="{FF2B5EF4-FFF2-40B4-BE49-F238E27FC236}">
                <a16:creationId xmlns:a16="http://schemas.microsoft.com/office/drawing/2014/main" xmlns="" id="{1254A801-AD4C-44F0-A964-47C2C81DF3E3}"/>
              </a:ext>
            </a:extLst>
          </p:cNvPr>
          <p:cNvSpPr/>
          <p:nvPr/>
        </p:nvSpPr>
        <p:spPr>
          <a:xfrm>
            <a:off x="6890923" y="480583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5" name="Oval 254">
            <a:extLst>
              <a:ext uri="{FF2B5EF4-FFF2-40B4-BE49-F238E27FC236}">
                <a16:creationId xmlns:a16="http://schemas.microsoft.com/office/drawing/2014/main" xmlns="" id="{9003DC56-4906-4D2A-9F7D-F285AE9A9737}"/>
              </a:ext>
            </a:extLst>
          </p:cNvPr>
          <p:cNvSpPr/>
          <p:nvPr/>
        </p:nvSpPr>
        <p:spPr>
          <a:xfrm>
            <a:off x="6981411" y="474868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6" name="Oval 255">
            <a:extLst>
              <a:ext uri="{FF2B5EF4-FFF2-40B4-BE49-F238E27FC236}">
                <a16:creationId xmlns:a16="http://schemas.microsoft.com/office/drawing/2014/main" xmlns="" id="{0A430FC3-4E18-4E9A-B811-FF2A6232D182}"/>
              </a:ext>
            </a:extLst>
          </p:cNvPr>
          <p:cNvSpPr/>
          <p:nvPr/>
        </p:nvSpPr>
        <p:spPr>
          <a:xfrm>
            <a:off x="6998079" y="4748689"/>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257" name="Oval 256">
            <a:extLst>
              <a:ext uri="{FF2B5EF4-FFF2-40B4-BE49-F238E27FC236}">
                <a16:creationId xmlns:a16="http://schemas.microsoft.com/office/drawing/2014/main" xmlns="" id="{AE679838-0018-4C1B-993F-37C5C1AAD660}"/>
              </a:ext>
            </a:extLst>
          </p:cNvPr>
          <p:cNvSpPr/>
          <p:nvPr/>
        </p:nvSpPr>
        <p:spPr>
          <a:xfrm>
            <a:off x="7029036" y="4689158"/>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cxnSp>
        <p:nvCxnSpPr>
          <p:cNvPr id="258" name="Straight Connector 257">
            <a:extLst>
              <a:ext uri="{FF2B5EF4-FFF2-40B4-BE49-F238E27FC236}">
                <a16:creationId xmlns:a16="http://schemas.microsoft.com/office/drawing/2014/main" xmlns="" id="{CCB5D145-3A46-405C-AFD0-95CE732C9240}"/>
              </a:ext>
            </a:extLst>
          </p:cNvPr>
          <p:cNvCxnSpPr>
            <a:cxnSpLocks/>
          </p:cNvCxnSpPr>
          <p:nvPr/>
        </p:nvCxnSpPr>
        <p:spPr>
          <a:xfrm flipH="1">
            <a:off x="6663240" y="4035283"/>
            <a:ext cx="1889869" cy="738807"/>
          </a:xfrm>
          <a:prstGeom prst="line">
            <a:avLst/>
          </a:prstGeom>
          <a:noFill/>
          <a:ln w="2603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0" name="TextBox 259">
            <a:extLst>
              <a:ext uri="{FF2B5EF4-FFF2-40B4-BE49-F238E27FC236}">
                <a16:creationId xmlns:a16="http://schemas.microsoft.com/office/drawing/2014/main" xmlns="" id="{28A2A9E4-24F9-4497-AD51-23D52534214F}"/>
              </a:ext>
            </a:extLst>
          </p:cNvPr>
          <p:cNvSpPr txBox="1"/>
          <p:nvPr/>
        </p:nvSpPr>
        <p:spPr>
          <a:xfrm>
            <a:off x="982848" y="3024932"/>
            <a:ext cx="1077218" cy="161583"/>
          </a:xfrm>
          <a:prstGeom prst="rect">
            <a:avLst/>
          </a:prstGeom>
          <a:noFill/>
        </p:spPr>
        <p:txBody>
          <a:bodyPr wrap="non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Pearson’s </a:t>
            </a:r>
            <a:r>
              <a:rPr kumimoji="0" lang="en-GB" sz="1050" b="0" i="0" u="none" strike="noStrike" kern="1200" cap="none" spc="0" normalizeH="0" baseline="0" noProof="0" dirty="0" smtClean="0">
                <a:ln>
                  <a:noFill/>
                </a:ln>
                <a:solidFill>
                  <a:srgbClr val="4D4D4D"/>
                </a:solidFill>
                <a:effectLst/>
                <a:uLnTx/>
                <a:uFillTx/>
                <a:latin typeface="Arial"/>
                <a:ea typeface="+mn-ea"/>
                <a:cs typeface="Arial"/>
              </a:rPr>
              <a:t>R=0.36</a:t>
            </a:r>
            <a:endParaRPr kumimoji="0" lang="en-GB" sz="1050" b="0" i="0" u="none" strike="noStrike" kern="1200" cap="none" spc="0" normalizeH="0" baseline="0" noProof="0" dirty="0">
              <a:ln>
                <a:noFill/>
              </a:ln>
              <a:solidFill>
                <a:srgbClr val="4D4D4D"/>
              </a:solidFill>
              <a:effectLst/>
              <a:uLnTx/>
              <a:uFillTx/>
              <a:latin typeface="Arial"/>
              <a:ea typeface="+mn-ea"/>
              <a:cs typeface="Arial"/>
            </a:endParaRPr>
          </a:p>
        </p:txBody>
      </p:sp>
      <p:sp>
        <p:nvSpPr>
          <p:cNvPr id="261" name="TextBox 260">
            <a:extLst>
              <a:ext uri="{FF2B5EF4-FFF2-40B4-BE49-F238E27FC236}">
                <a16:creationId xmlns:a16="http://schemas.microsoft.com/office/drawing/2014/main" xmlns="" id="{902BC40B-D0DC-4DBE-B766-67ED612575A6}"/>
              </a:ext>
            </a:extLst>
          </p:cNvPr>
          <p:cNvSpPr txBox="1"/>
          <p:nvPr/>
        </p:nvSpPr>
        <p:spPr>
          <a:xfrm>
            <a:off x="3893689" y="3024932"/>
            <a:ext cx="1077218" cy="161583"/>
          </a:xfrm>
          <a:prstGeom prst="rect">
            <a:avLst/>
          </a:prstGeom>
          <a:noFill/>
        </p:spPr>
        <p:txBody>
          <a:bodyPr wrap="non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Pearson’s R=0.67</a:t>
            </a:r>
          </a:p>
        </p:txBody>
      </p:sp>
      <p:sp>
        <p:nvSpPr>
          <p:cNvPr id="262" name="TextBox 261">
            <a:extLst>
              <a:ext uri="{FF2B5EF4-FFF2-40B4-BE49-F238E27FC236}">
                <a16:creationId xmlns:a16="http://schemas.microsoft.com/office/drawing/2014/main" xmlns="" id="{14034CD1-A7D6-4FAA-9719-74DD4A5CD30E}"/>
              </a:ext>
            </a:extLst>
          </p:cNvPr>
          <p:cNvSpPr txBox="1"/>
          <p:nvPr/>
        </p:nvSpPr>
        <p:spPr>
          <a:xfrm>
            <a:off x="6743569" y="3024932"/>
            <a:ext cx="1077218" cy="161583"/>
          </a:xfrm>
          <a:prstGeom prst="rect">
            <a:avLst/>
          </a:prstGeom>
          <a:noFill/>
        </p:spPr>
        <p:txBody>
          <a:bodyPr wrap="none" lIns="0" tIns="0" rIns="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4D4D4D"/>
                </a:solidFill>
                <a:effectLst/>
                <a:uLnTx/>
                <a:uFillTx/>
                <a:latin typeface="Arial"/>
                <a:ea typeface="+mn-ea"/>
                <a:cs typeface="Arial"/>
              </a:rPr>
              <a:t>Pearson’s R=0.55</a:t>
            </a:r>
          </a:p>
        </p:txBody>
      </p:sp>
      <p:sp>
        <p:nvSpPr>
          <p:cNvPr id="167" name="Oval 166">
            <a:extLst>
              <a:ext uri="{FF2B5EF4-FFF2-40B4-BE49-F238E27FC236}">
                <a16:creationId xmlns:a16="http://schemas.microsoft.com/office/drawing/2014/main" xmlns="" id="{EAD056C6-CDB1-4BB2-A49D-4F41722B2176}"/>
              </a:ext>
            </a:extLst>
          </p:cNvPr>
          <p:cNvSpPr/>
          <p:nvPr/>
        </p:nvSpPr>
        <p:spPr>
          <a:xfrm>
            <a:off x="896295" y="3627121"/>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
        <p:nvSpPr>
          <p:cNvPr id="168" name="Oval 167">
            <a:extLst>
              <a:ext uri="{FF2B5EF4-FFF2-40B4-BE49-F238E27FC236}">
                <a16:creationId xmlns:a16="http://schemas.microsoft.com/office/drawing/2014/main" xmlns="" id="{423F5541-EDC6-4D18-85C5-C44AFBFB9E6C}"/>
              </a:ext>
            </a:extLst>
          </p:cNvPr>
          <p:cNvSpPr/>
          <p:nvPr/>
        </p:nvSpPr>
        <p:spPr>
          <a:xfrm>
            <a:off x="6641438" y="4558190"/>
            <a:ext cx="68510" cy="685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6311822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3506</a:t>
            </a:r>
            <a:r>
              <a:rPr lang="en-GB" dirty="0"/>
              <a:t>: Plasma HER2 (ERBB2) copy number to predict response to HER2-targeted therapy in metastatic colorectal </a:t>
            </a:r>
            <a:r>
              <a:rPr lang="en-GB" dirty="0" smtClean="0"/>
              <a:t>cancer – </a:t>
            </a:r>
            <a:r>
              <a:rPr lang="en-GB" dirty="0" err="1" smtClean="0"/>
              <a:t>Bardelli</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In the </a:t>
            </a:r>
            <a:r>
              <a:rPr lang="en-GB" b="1" dirty="0"/>
              <a:t>HERACLES </a:t>
            </a:r>
            <a:r>
              <a:rPr lang="en-GB" b="1" dirty="0" smtClean="0"/>
              <a:t>cohort, Guardant360</a:t>
            </a:r>
            <a:r>
              <a:rPr lang="en-GB" b="1" baseline="30000" dirty="0"/>
              <a:t>®</a:t>
            </a:r>
            <a:r>
              <a:rPr lang="en-GB" b="1" dirty="0" smtClean="0"/>
              <a:t> was able to detect &gt;97% of ERBB2 amplified </a:t>
            </a:r>
            <a:r>
              <a:rPr lang="en-GB" b="1" dirty="0" err="1" smtClean="0"/>
              <a:t>mCRC</a:t>
            </a:r>
            <a:r>
              <a:rPr lang="en-GB" b="1" dirty="0" smtClean="0"/>
              <a:t> cases </a:t>
            </a:r>
          </a:p>
          <a:p>
            <a:r>
              <a:rPr lang="en-GB" b="1" dirty="0" smtClean="0"/>
              <a:t>An absolute ERBB2 plasma copy number cut-off of 2.4 identified 100% of the ITT population</a:t>
            </a:r>
          </a:p>
          <a:p>
            <a:r>
              <a:rPr lang="en-GB" b="1" dirty="0" smtClean="0"/>
              <a:t>The adjusted </a:t>
            </a:r>
            <a:r>
              <a:rPr lang="en-GB" b="1" dirty="0"/>
              <a:t>plasma copy number </a:t>
            </a:r>
            <a:r>
              <a:rPr lang="en-GB" b="1" dirty="0" smtClean="0"/>
              <a:t>was strongly correlated with tissue copy number (</a:t>
            </a:r>
            <a:r>
              <a:rPr lang="en-GB" b="1" dirty="0" err="1" smtClean="0"/>
              <a:t>qRT</a:t>
            </a:r>
            <a:r>
              <a:rPr lang="en-GB" b="1" dirty="0" smtClean="0"/>
              <a:t>-PCR)</a:t>
            </a:r>
          </a:p>
          <a:p>
            <a:r>
              <a:rPr lang="en-GB" b="1" dirty="0" smtClean="0"/>
              <a:t>These results need to be further validated in larger cohorts</a:t>
            </a:r>
            <a:endParaRPr lang="en-GB" b="1" dirty="0"/>
          </a:p>
        </p:txBody>
      </p:sp>
      <p:sp>
        <p:nvSpPr>
          <p:cNvPr id="5" name="Text Placeholder 4"/>
          <p:cNvSpPr>
            <a:spLocks noGrp="1"/>
          </p:cNvSpPr>
          <p:nvPr>
            <p:ph type="body" sz="quarter" idx="11"/>
          </p:nvPr>
        </p:nvSpPr>
        <p:spPr>
          <a:xfrm>
            <a:off x="4414604" y="6096000"/>
            <a:ext cx="4364272" cy="487363"/>
          </a:xfrm>
        </p:spPr>
        <p:txBody>
          <a:bodyPr/>
          <a:lstStyle/>
          <a:p>
            <a:r>
              <a:rPr lang="fr-FR" dirty="0" err="1" smtClean="0"/>
              <a:t>Bardelli</a:t>
            </a:r>
            <a:r>
              <a:rPr lang="fr-FR" dirty="0" smtClean="0"/>
              <a:t> A,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3506</a:t>
            </a:r>
            <a:endParaRPr lang="fr-FR" dirty="0"/>
          </a:p>
        </p:txBody>
      </p:sp>
    </p:spTree>
    <p:extLst>
      <p:ext uri="{BB962C8B-B14F-4D97-AF65-F5344CB8AC3E}">
        <p14:creationId xmlns:p14="http://schemas.microsoft.com/office/powerpoint/2010/main" xmlns="" val="4245586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3507</a:t>
            </a:r>
            <a:r>
              <a:rPr lang="en-GB" dirty="0"/>
              <a:t>: Actionable fusions in colorectal cancer using a cell-free circulating </a:t>
            </a:r>
            <a:r>
              <a:rPr lang="en-GB" dirty="0" err="1"/>
              <a:t>tumor</a:t>
            </a:r>
            <a:r>
              <a:rPr lang="en-GB" dirty="0"/>
              <a:t> DNA (ctDNA) </a:t>
            </a:r>
            <a:r>
              <a:rPr lang="en-GB" dirty="0" smtClean="0"/>
              <a:t>assay – Clifton K,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Clifton K,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3507</a:t>
            </a:r>
            <a:endParaRPr lang="fr-FR" dirty="0"/>
          </a:p>
        </p:txBody>
      </p:sp>
      <p:sp>
        <p:nvSpPr>
          <p:cNvPr id="7" name="Rectangle 3"/>
          <p:cNvSpPr>
            <a:spLocks noGrp="1" noChangeArrowheads="1"/>
          </p:cNvSpPr>
          <p:nvPr>
            <p:ph idx="1"/>
          </p:nvPr>
        </p:nvSpPr>
        <p:spPr>
          <a:xfrm>
            <a:off x="365124" y="1254035"/>
            <a:ext cx="8413751" cy="876915"/>
          </a:xfrm>
        </p:spPr>
        <p:txBody>
          <a:bodyPr/>
          <a:lstStyle/>
          <a:p>
            <a:pPr marL="0" indent="0">
              <a:buNone/>
            </a:pPr>
            <a:r>
              <a:rPr lang="en-GB" b="1" dirty="0" smtClean="0"/>
              <a:t>Study objective</a:t>
            </a:r>
          </a:p>
          <a:p>
            <a:r>
              <a:rPr lang="en-GB" dirty="0" smtClean="0"/>
              <a:t>To examine actionable fusions in CRC using a cell-free </a:t>
            </a:r>
            <a:r>
              <a:rPr lang="en-GB" dirty="0" err="1" smtClean="0"/>
              <a:t>ctDNA</a:t>
            </a:r>
            <a:r>
              <a:rPr lang="en-GB" dirty="0" smtClean="0"/>
              <a:t> assay</a:t>
            </a:r>
          </a:p>
          <a:p>
            <a:endParaRPr lang="en-GB" dirty="0"/>
          </a:p>
          <a:p>
            <a:pPr marL="0" indent="0">
              <a:buNone/>
            </a:pPr>
            <a:r>
              <a:rPr lang="en-GB" b="1" dirty="0"/>
              <a:t>Methods</a:t>
            </a:r>
          </a:p>
          <a:p>
            <a:r>
              <a:rPr lang="en-GB" dirty="0" smtClean="0"/>
              <a:t>Patients (n=4290) with CRC underwent molecular profiling at 4582 unique time points between February 2015 and December 2017 using a plasma-based ctDNA NGS assay (Guardant360</a:t>
            </a:r>
            <a:r>
              <a:rPr lang="en-GB" baseline="30000" dirty="0" smtClean="0"/>
              <a:t>®</a:t>
            </a:r>
            <a:r>
              <a:rPr lang="en-GB" dirty="0" smtClean="0"/>
              <a:t>) with a 68-, 70- or 73-gene panel</a:t>
            </a:r>
          </a:p>
          <a:p>
            <a:r>
              <a:rPr lang="en-GB" dirty="0" smtClean="0"/>
              <a:t>Variant allele frequency (VAF) was calculated as the number of variant calls relative to the total number of calls at a given locus</a:t>
            </a:r>
          </a:p>
          <a:p>
            <a:r>
              <a:rPr lang="en-GB" dirty="0" smtClean="0"/>
              <a:t>Maximum allele frequency was defined as the highest level VAF of any aberration in the sample</a:t>
            </a:r>
          </a:p>
          <a:p>
            <a:pPr lvl="1"/>
            <a:r>
              <a:rPr lang="en-GB" dirty="0" err="1" smtClean="0"/>
              <a:t>Clonality</a:t>
            </a:r>
            <a:r>
              <a:rPr lang="en-GB" dirty="0" smtClean="0"/>
              <a:t> of a given aberration was classified as VAF &gt;50% maximum VAF (clonal) or VAF between &lt;50% maximum VAF (</a:t>
            </a:r>
            <a:r>
              <a:rPr lang="en-GB" dirty="0" err="1" smtClean="0"/>
              <a:t>subclonal</a:t>
            </a:r>
            <a:r>
              <a:rPr lang="en-GB" dirty="0" smtClean="0"/>
              <a:t>)</a:t>
            </a:r>
            <a:endParaRPr lang="en-GB" dirty="0"/>
          </a:p>
        </p:txBody>
      </p:sp>
    </p:spTree>
    <p:extLst>
      <p:ext uri="{BB962C8B-B14F-4D97-AF65-F5344CB8AC3E}">
        <p14:creationId xmlns:p14="http://schemas.microsoft.com/office/powerpoint/2010/main" xmlns="" val="25305056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3507</a:t>
            </a:r>
            <a:r>
              <a:rPr lang="en-GB" dirty="0"/>
              <a:t>: Actionable fusions in colorectal cancer using a cell-free circulating </a:t>
            </a:r>
            <a:r>
              <a:rPr lang="en-GB" dirty="0" err="1"/>
              <a:t>tumor</a:t>
            </a:r>
            <a:r>
              <a:rPr lang="en-GB" dirty="0"/>
              <a:t> DNA (ctDNA) </a:t>
            </a:r>
            <a:r>
              <a:rPr lang="en-GB" dirty="0" smtClean="0"/>
              <a:t>assay – Clifton K,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Fusions were detected in 45 patients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A significantly </a:t>
            </a:r>
            <a:r>
              <a:rPr lang="en-GB" dirty="0"/>
              <a:t>higher </a:t>
            </a:r>
            <a:r>
              <a:rPr lang="en-GB" dirty="0" smtClean="0"/>
              <a:t>prevalence was </a:t>
            </a:r>
            <a:r>
              <a:rPr lang="en-GB" dirty="0"/>
              <a:t>observed when using the </a:t>
            </a:r>
            <a:r>
              <a:rPr lang="en-GB" dirty="0" err="1"/>
              <a:t>ctDNA</a:t>
            </a:r>
            <a:r>
              <a:rPr lang="en-GB" dirty="0"/>
              <a:t> assay for RET and FGFR3</a:t>
            </a:r>
            <a:r>
              <a:rPr lang="en-GB" i="1" dirty="0"/>
              <a:t> </a:t>
            </a:r>
            <a:r>
              <a:rPr lang="en-GB" dirty="0"/>
              <a:t>(p=0.04 vs. p=0.009, respectively)</a:t>
            </a:r>
          </a:p>
          <a:p>
            <a:pPr marL="0" indent="0">
              <a:buNone/>
            </a:pPr>
            <a:endParaRPr lang="en-GB" dirty="0" smtClean="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Clifton K,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3507</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2083879587"/>
              </p:ext>
            </p:extLst>
          </p:nvPr>
        </p:nvGraphicFramePr>
        <p:xfrm>
          <a:off x="369887" y="1982972"/>
          <a:ext cx="8415337" cy="2346960"/>
        </p:xfrm>
        <a:graphic>
          <a:graphicData uri="http://schemas.openxmlformats.org/drawingml/2006/table">
            <a:tbl>
              <a:tblPr firstRow="1" bandRow="1">
                <a:tableStyleId>{69012ECD-51FC-41F1-AA8D-1B2483CD663E}</a:tableStyleId>
              </a:tblPr>
              <a:tblGrid>
                <a:gridCol w="3515267">
                  <a:extLst>
                    <a:ext uri="{9D8B030D-6E8A-4147-A177-3AD203B41FA5}">
                      <a16:colId xmlns:a16="http://schemas.microsoft.com/office/drawing/2014/main" xmlns="" val="20000"/>
                    </a:ext>
                  </a:extLst>
                </a:gridCol>
                <a:gridCol w="4900070">
                  <a:extLst>
                    <a:ext uri="{9D8B030D-6E8A-4147-A177-3AD203B41FA5}">
                      <a16:colId xmlns:a16="http://schemas.microsoft.com/office/drawing/2014/main" xmlns="" val="20001"/>
                    </a:ext>
                  </a:extLst>
                </a:gridCol>
              </a:tblGrid>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6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u="none" strike="noStrike" cap="none" normalizeH="0" baseline="0" dirty="0" smtClean="0">
                          <a:ln>
                            <a:noFill/>
                          </a:ln>
                          <a:solidFill>
                            <a:schemeClr val="tx2"/>
                          </a:solidFill>
                          <a:effectLst/>
                          <a:latin typeface="+mn-lt"/>
                        </a:rPr>
                        <a:t>Fusions detected , </a:t>
                      </a:r>
                      <a:r>
                        <a:rPr kumimoji="0" lang="en-GB" sz="1600" b="1" i="0" u="none" strike="noStrike" cap="none" normalizeH="0" baseline="0" dirty="0" smtClean="0">
                          <a:ln>
                            <a:noFill/>
                          </a:ln>
                          <a:solidFill>
                            <a:schemeClr val="tx2"/>
                          </a:solidFill>
                          <a:effectLst/>
                          <a:latin typeface="+mn-lt"/>
                          <a:cs typeface="Arial" charset="0"/>
                        </a:rPr>
                        <a:t>%</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600" i="0" dirty="0" smtClean="0"/>
                        <a:t>RET</a:t>
                      </a:r>
                      <a:endParaRPr kumimoji="0" lang="en-GB" sz="16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600" dirty="0" smtClean="0"/>
                        <a:t>36</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600" i="0" dirty="0" smtClean="0"/>
                        <a:t>FGFR3</a:t>
                      </a:r>
                      <a:endParaRPr kumimoji="0" lang="en-GB" sz="16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600" dirty="0" smtClean="0"/>
                        <a:t>29</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600" i="0" dirty="0" smtClean="0"/>
                        <a:t>ALK</a:t>
                      </a:r>
                      <a:endParaRPr kumimoji="0" lang="en-GB" sz="16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600" dirty="0" smtClean="0"/>
                        <a:t>22</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600" i="0" dirty="0" smtClean="0"/>
                        <a:t>NTRK1</a:t>
                      </a:r>
                      <a:endParaRPr kumimoji="0" lang="en-GB" sz="16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600" dirty="0" smtClean="0"/>
                        <a:t>7</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600" i="0" dirty="0" smtClean="0"/>
                        <a:t>ROS1</a:t>
                      </a:r>
                      <a:endParaRPr kumimoji="0" lang="en-GB" sz="16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600" dirty="0" smtClean="0"/>
                        <a:t>4</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26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600" i="0" dirty="0" smtClean="0"/>
                        <a:t>FGFR2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600" dirty="0" smtClean="0"/>
                        <a:t>2</a:t>
                      </a:r>
                      <a:endParaRPr kumimoji="0" lang="en-GB" sz="16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604257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3507</a:t>
            </a:r>
            <a:r>
              <a:rPr lang="en-GB" dirty="0"/>
              <a:t>: Actionable fusions in colorectal cancer using a cell-free circulating </a:t>
            </a:r>
            <a:r>
              <a:rPr lang="en-GB" dirty="0" err="1"/>
              <a:t>tumor</a:t>
            </a:r>
            <a:r>
              <a:rPr lang="en-GB" dirty="0"/>
              <a:t> DNA (ctDNA) </a:t>
            </a:r>
            <a:r>
              <a:rPr lang="en-GB" dirty="0" smtClean="0"/>
              <a:t>assay – Clifton K, et al</a:t>
            </a:r>
            <a:endParaRPr lang="en-GB" dirty="0"/>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In patients with CRC (n=4290), fusions were detected in 1.1% using a ctDNA assay, which was consistent with prior tissue-based reports</a:t>
            </a:r>
          </a:p>
          <a:p>
            <a:r>
              <a:rPr lang="en-GB" b="1" dirty="0" smtClean="0"/>
              <a:t>One of the </a:t>
            </a:r>
            <a:r>
              <a:rPr lang="en-GB" b="1" dirty="0"/>
              <a:t>most common fusions detected </a:t>
            </a:r>
            <a:r>
              <a:rPr lang="en-GB" b="1" dirty="0" smtClean="0"/>
              <a:t>was FGFR3 fusions, which have not been examined in detail in patients with CRC</a:t>
            </a:r>
          </a:p>
          <a:p>
            <a:r>
              <a:rPr lang="en-GB" b="1" dirty="0"/>
              <a:t>ctDNA testing </a:t>
            </a:r>
            <a:r>
              <a:rPr lang="en-GB" b="1" dirty="0" smtClean="0"/>
              <a:t>may be </a:t>
            </a:r>
            <a:r>
              <a:rPr lang="en-GB" b="1" dirty="0"/>
              <a:t>a feasible method </a:t>
            </a:r>
            <a:r>
              <a:rPr lang="en-GB" b="1" dirty="0" smtClean="0"/>
              <a:t>for identifying </a:t>
            </a:r>
            <a:r>
              <a:rPr lang="en-GB" b="1" dirty="0"/>
              <a:t>novel therapeutic trials in </a:t>
            </a:r>
            <a:r>
              <a:rPr lang="en-GB" b="1" dirty="0" smtClean="0"/>
              <a:t>CRC because of the actionability of fusions in other solid tumours </a:t>
            </a:r>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Clifton K,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3507</a:t>
            </a:r>
            <a:endParaRPr lang="fr-FR" dirty="0"/>
          </a:p>
        </p:txBody>
      </p:sp>
    </p:spTree>
    <p:extLst>
      <p:ext uri="{BB962C8B-B14F-4D97-AF65-F5344CB8AC3E}">
        <p14:creationId xmlns:p14="http://schemas.microsoft.com/office/powerpoint/2010/main" xmlns="" val="40882306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12007</a:t>
            </a:r>
            <a:r>
              <a:rPr lang="en-GB" dirty="0"/>
              <a:t>: Liquid biopsy to predict benefit from rechallenge with cetuximab (</a:t>
            </a:r>
            <a:r>
              <a:rPr lang="en-GB" dirty="0" err="1"/>
              <a:t>cet</a:t>
            </a:r>
            <a:r>
              <a:rPr lang="en-GB" dirty="0"/>
              <a:t>) + irinotecan (</a:t>
            </a:r>
            <a:r>
              <a:rPr lang="en-GB" dirty="0" err="1"/>
              <a:t>iri</a:t>
            </a:r>
            <a:r>
              <a:rPr lang="en-GB" dirty="0"/>
              <a:t>) in RAS/BRAF wild-type metastatic colorectal cancer patients (pts) with acquired resistance to first-line </a:t>
            </a:r>
            <a:r>
              <a:rPr lang="en-GB" dirty="0" err="1"/>
              <a:t>cet+iri</a:t>
            </a:r>
            <a:r>
              <a:rPr lang="en-GB" dirty="0"/>
              <a:t>: Final results and translational analyses of the CRICKET study by </a:t>
            </a:r>
            <a:r>
              <a:rPr lang="en-GB" dirty="0" smtClean="0"/>
              <a:t>GONO – Rossini D, et al</a:t>
            </a:r>
            <a:endParaRPr lang="en-GB" dirty="0"/>
          </a:p>
        </p:txBody>
      </p:sp>
      <p:sp>
        <p:nvSpPr>
          <p:cNvPr id="3" name="Content Placeholder 2"/>
          <p:cNvSpPr>
            <a:spLocks noGrp="1"/>
          </p:cNvSpPr>
          <p:nvPr>
            <p:ph idx="1"/>
          </p:nvPr>
        </p:nvSpPr>
        <p:spPr/>
        <p:txBody>
          <a:bodyPr/>
          <a:lstStyle/>
          <a:p>
            <a:pPr marL="0" indent="0">
              <a:buFontTx/>
              <a:buNone/>
            </a:pPr>
            <a:r>
              <a:rPr lang="en-GB" b="1" dirty="0"/>
              <a:t>Study objective</a:t>
            </a:r>
          </a:p>
          <a:p>
            <a:r>
              <a:rPr lang="en-GB" dirty="0" smtClean="0"/>
              <a:t>To assess the </a:t>
            </a:r>
            <a:r>
              <a:rPr lang="en-GB" dirty="0"/>
              <a:t>role of liquid </a:t>
            </a:r>
            <a:r>
              <a:rPr lang="en-GB" dirty="0" smtClean="0"/>
              <a:t>biopsies to predict benefit from </a:t>
            </a:r>
            <a:r>
              <a:rPr lang="en-GB" dirty="0"/>
              <a:t>rechallenge with </a:t>
            </a:r>
            <a:r>
              <a:rPr lang="en-GB" dirty="0" smtClean="0"/>
              <a:t>3L cetuximab + </a:t>
            </a:r>
            <a:r>
              <a:rPr lang="en-GB" spc="-10" dirty="0" smtClean="0"/>
              <a:t>irinotecan in</a:t>
            </a:r>
            <a:r>
              <a:rPr lang="en-GB" spc="-10" dirty="0"/>
              <a:t> </a:t>
            </a:r>
            <a:r>
              <a:rPr lang="en-GB" spc="-10" dirty="0" smtClean="0"/>
              <a:t>patients with</a:t>
            </a:r>
            <a:r>
              <a:rPr lang="en-GB" spc="-10" dirty="0"/>
              <a:t> </a:t>
            </a:r>
            <a:r>
              <a:rPr lang="en-GB" spc="-10" dirty="0" err="1" smtClean="0"/>
              <a:t>mCRC</a:t>
            </a:r>
            <a:r>
              <a:rPr lang="en-GB" spc="-10" dirty="0" smtClean="0"/>
              <a:t> with acquired resistance </a:t>
            </a:r>
            <a:r>
              <a:rPr lang="en-GB" spc="-10" dirty="0"/>
              <a:t>to </a:t>
            </a:r>
            <a:r>
              <a:rPr lang="en-GB" spc="-10" dirty="0" smtClean="0"/>
              <a:t>1L </a:t>
            </a:r>
            <a:r>
              <a:rPr lang="en-GB" spc="-10" dirty="0"/>
              <a:t>cetuximab + irinotecan</a:t>
            </a:r>
          </a:p>
        </p:txBody>
      </p:sp>
      <p:sp>
        <p:nvSpPr>
          <p:cNvPr id="4" name="Text Placeholder 3"/>
          <p:cNvSpPr>
            <a:spLocks noGrp="1"/>
          </p:cNvSpPr>
          <p:nvPr>
            <p:ph type="body" sz="quarter" idx="10"/>
          </p:nvPr>
        </p:nvSpPr>
        <p:spPr>
          <a:xfrm>
            <a:off x="365125" y="6096000"/>
            <a:ext cx="4435475" cy="487363"/>
          </a:xfrm>
        </p:spPr>
        <p:txBody>
          <a:bodyPr/>
          <a:lstStyle/>
          <a:p>
            <a:r>
              <a:rPr lang="en-GB" dirty="0" smtClean="0"/>
              <a:t>*At least a RECIST 1.1 PR, 1L PFS ≥6 months, PD to 1L cetuximab within 4 weeks after the last cetuximab administration; </a:t>
            </a:r>
            <a:r>
              <a:rPr lang="en-US" kern="1200" baseline="30000" dirty="0" smtClean="0"/>
              <a:t>†</a:t>
            </a:r>
            <a:r>
              <a:rPr lang="en-GB" dirty="0" smtClean="0"/>
              <a:t>180 mg/m</a:t>
            </a:r>
            <a:r>
              <a:rPr lang="en-GB" baseline="30000" dirty="0" smtClean="0"/>
              <a:t>2</a:t>
            </a:r>
            <a:r>
              <a:rPr lang="en-GB" dirty="0" smtClean="0"/>
              <a:t> iv; </a:t>
            </a:r>
            <a:r>
              <a:rPr lang="en-US" kern="1200" baseline="30000" dirty="0" smtClean="0"/>
              <a:t>‡</a:t>
            </a:r>
            <a:r>
              <a:rPr lang="en-GB" dirty="0" smtClean="0"/>
              <a:t>500 </a:t>
            </a:r>
            <a:r>
              <a:rPr lang="en-GB" dirty="0"/>
              <a:t>mg/m</a:t>
            </a:r>
            <a:r>
              <a:rPr lang="en-GB" baseline="30000" dirty="0"/>
              <a:t>2</a:t>
            </a:r>
            <a:r>
              <a:rPr lang="en-GB" dirty="0"/>
              <a:t> </a:t>
            </a:r>
            <a:r>
              <a:rPr lang="en-GB" dirty="0" smtClean="0"/>
              <a:t>iv</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Rossini D,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12007</a:t>
            </a:r>
            <a:endParaRPr lang="fr-FR" dirty="0"/>
          </a:p>
        </p:txBody>
      </p:sp>
      <p:sp>
        <p:nvSpPr>
          <p:cNvPr id="7" name="Rectangle 9"/>
          <p:cNvSpPr txBox="1">
            <a:spLocks noChangeArrowheads="1"/>
          </p:cNvSpPr>
          <p:nvPr/>
        </p:nvSpPr>
        <p:spPr bwMode="auto">
          <a:xfrm>
            <a:off x="365124" y="4518025"/>
            <a:ext cx="4130676" cy="731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Response rate (RECIST 1.1)</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080933" y="4518025"/>
            <a:ext cx="4697943" cy="7313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PFS, OS, safety</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Translational analyses of RAS/BRAF mutations in </a:t>
            </a:r>
            <a:r>
              <a:rPr kumimoji="0" lang="en-GB" sz="1600" b="0" i="0" u="none" strike="noStrike" kern="1200" cap="none" spc="0" normalizeH="0" baseline="0" noProof="0" dirty="0" err="1" smtClean="0">
                <a:ln>
                  <a:noFill/>
                </a:ln>
                <a:solidFill>
                  <a:srgbClr val="4D4D4D"/>
                </a:solidFill>
                <a:effectLst/>
                <a:uLnTx/>
                <a:uFillTx/>
                <a:latin typeface="Arial"/>
                <a:ea typeface="+mn-ea"/>
                <a:cs typeface="Arial"/>
              </a:rPr>
              <a:t>ctDNA</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 from baseline liquid biopsies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AutoShape 12"/>
          <p:cNvSpPr>
            <a:spLocks noChangeArrowheads="1"/>
          </p:cNvSpPr>
          <p:nvPr/>
        </p:nvSpPr>
        <p:spPr bwMode="auto">
          <a:xfrm>
            <a:off x="3542933" y="2777454"/>
            <a:ext cx="1562457" cy="11684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*FOLFIRI/ FOLFOXIRI +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cetuximab</a:t>
            </a:r>
            <a:r>
              <a:rPr kumimoji="0" lang="en-GB"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a:t>
            </a:r>
          </a:p>
        </p:txBody>
      </p:sp>
      <p:cxnSp>
        <p:nvCxnSpPr>
          <p:cNvPr id="10" name="AutoShape 19"/>
          <p:cNvCxnSpPr>
            <a:cxnSpLocks noChangeShapeType="1"/>
            <a:stCxn id="13" idx="3"/>
            <a:endCxn id="9" idx="1"/>
          </p:cNvCxnSpPr>
          <p:nvPr/>
        </p:nvCxnSpPr>
        <p:spPr bwMode="auto">
          <a:xfrm flipV="1">
            <a:off x="3141133" y="3361654"/>
            <a:ext cx="401800" cy="1"/>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4" idx="3"/>
            <a:endCxn id="16" idx="1"/>
          </p:cNvCxnSpPr>
          <p:nvPr/>
        </p:nvCxnSpPr>
        <p:spPr bwMode="auto">
          <a:xfrm>
            <a:off x="7081063" y="3361654"/>
            <a:ext cx="384274" cy="0"/>
          </a:xfrm>
          <a:prstGeom prst="straightConnector1">
            <a:avLst/>
          </a:prstGeom>
          <a:noFill/>
          <a:ln w="57150">
            <a:solidFill>
              <a:schemeClr val="bg2">
                <a:lumMod val="60000"/>
                <a:lumOff val="40000"/>
              </a:schemeClr>
            </a:solidFill>
            <a:round/>
            <a:headEnd/>
            <a:tailEnd type="triangle" w="med" len="med"/>
          </a:ln>
        </p:spPr>
      </p:cxnSp>
      <p:sp>
        <p:nvSpPr>
          <p:cNvPr id="13" name="AutoShape 9"/>
          <p:cNvSpPr>
            <a:spLocks noChangeArrowheads="1"/>
          </p:cNvSpPr>
          <p:nvPr/>
        </p:nvSpPr>
        <p:spPr bwMode="auto">
          <a:xfrm>
            <a:off x="108000" y="2638123"/>
            <a:ext cx="3033133" cy="14470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mCRC</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RAS/BRAF WT</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(n=28)</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12"/>
          <p:cNvSpPr>
            <a:spLocks noChangeArrowheads="1"/>
          </p:cNvSpPr>
          <p:nvPr/>
        </p:nvSpPr>
        <p:spPr bwMode="auto">
          <a:xfrm>
            <a:off x="5507203" y="2776654"/>
            <a:ext cx="1573860" cy="117000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FOLFOX/ FOLFOXIRI/ CAPOX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bevacizumab</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6" name="Rectangle 15"/>
          <p:cNvSpPr/>
          <p:nvPr/>
        </p:nvSpPr>
        <p:spPr>
          <a:xfrm>
            <a:off x="7465337" y="2776654"/>
            <a:ext cx="1476000" cy="117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4D4D4D"/>
                </a:solidFill>
                <a:effectLst/>
                <a:uLnTx/>
                <a:uFillTx/>
                <a:latin typeface="Arial"/>
                <a:ea typeface="+mn-ea"/>
                <a:cs typeface="Arial"/>
              </a:rPr>
              <a:t>Irinotecan</a:t>
            </a:r>
            <a:r>
              <a:rPr kumimoji="0" lang="en-US" sz="1800" b="0" i="0" u="none" strike="noStrike" kern="1200" cap="none" spc="0" normalizeH="0" baseline="30000" noProof="0" dirty="0" smtClean="0">
                <a:ln>
                  <a:noFill/>
                </a:ln>
                <a:solidFill>
                  <a:srgbClr val="4D4D4D"/>
                </a:solidFill>
                <a:effectLst/>
                <a:uLnTx/>
                <a:uFillTx/>
                <a:latin typeface="Arial"/>
                <a:ea typeface="+mn-ea"/>
                <a:cs typeface="Arial"/>
              </a:rPr>
              <a:t>†</a:t>
            </a:r>
            <a:r>
              <a:rPr kumimoji="0" lang="en-US" sz="1800" b="0" i="0" u="none" strike="noStrike" kern="1200" cap="none" spc="0" normalizeH="0" baseline="0" noProof="0" dirty="0" smtClean="0">
                <a:ln>
                  <a:noFill/>
                </a:ln>
                <a:solidFill>
                  <a:srgbClr val="4D4D4D"/>
                </a:solidFill>
                <a:effectLst/>
                <a:uLnTx/>
                <a:uFillTx/>
                <a:latin typeface="Arial"/>
                <a:ea typeface="+mn-ea"/>
                <a:cs typeface="Arial"/>
              </a:rPr>
              <a:t> + cetuximab</a:t>
            </a:r>
            <a:r>
              <a:rPr kumimoji="0" lang="en-US" sz="1800" b="0" i="0" u="none" strike="noStrike" kern="1200" cap="none" spc="0" normalizeH="0" baseline="30000" noProof="0" dirty="0" smtClean="0">
                <a:ln>
                  <a:noFill/>
                </a:ln>
                <a:solidFill>
                  <a:srgbClr val="4D4D4D"/>
                </a:solidFill>
                <a:effectLst/>
                <a:uLnTx/>
                <a:uFillTx/>
                <a:latin typeface="Arial"/>
                <a:ea typeface="+mn-ea"/>
                <a:cs typeface="Arial"/>
              </a:rPr>
              <a:t>‡</a:t>
            </a:r>
            <a:endParaRPr kumimoji="0" lang="en-US" sz="1800" b="0" i="0" u="none" strike="noStrike" kern="1200" cap="none" spc="0" normalizeH="0" baseline="30000" noProof="0" dirty="0">
              <a:ln>
                <a:noFill/>
              </a:ln>
              <a:solidFill>
                <a:srgbClr val="4D4D4D"/>
              </a:solidFill>
              <a:effectLst/>
              <a:uLnTx/>
              <a:uFillTx/>
              <a:latin typeface="Arial"/>
              <a:ea typeface="+mn-ea"/>
              <a:cs typeface="Arial"/>
            </a:endParaRPr>
          </a:p>
        </p:txBody>
      </p:sp>
      <p:cxnSp>
        <p:nvCxnSpPr>
          <p:cNvPr id="17" name="AutoShape 21"/>
          <p:cNvCxnSpPr>
            <a:cxnSpLocks noChangeShapeType="1"/>
            <a:stCxn id="9" idx="3"/>
            <a:endCxn id="14" idx="1"/>
          </p:cNvCxnSpPr>
          <p:nvPr/>
        </p:nvCxnSpPr>
        <p:spPr bwMode="auto">
          <a:xfrm>
            <a:off x="5105390" y="3361654"/>
            <a:ext cx="401813" cy="0"/>
          </a:xfrm>
          <a:prstGeom prst="straightConnector1">
            <a:avLst/>
          </a:prstGeom>
          <a:noFill/>
          <a:ln w="57150">
            <a:solidFill>
              <a:schemeClr val="bg2">
                <a:lumMod val="60000"/>
                <a:lumOff val="40000"/>
              </a:schemeClr>
            </a:solidFill>
            <a:round/>
            <a:headEnd/>
            <a:tailEnd type="triangle" w="med" len="med"/>
          </a:ln>
        </p:spPr>
      </p:cxnSp>
      <p:sp>
        <p:nvSpPr>
          <p:cNvPr id="18" name="TextBox 17"/>
          <p:cNvSpPr txBox="1"/>
          <p:nvPr/>
        </p:nvSpPr>
        <p:spPr>
          <a:xfrm>
            <a:off x="3542934" y="2391848"/>
            <a:ext cx="14400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charset="0"/>
                <a:ea typeface="+mn-ea"/>
                <a:cs typeface="Arial" charset="0"/>
              </a:rPr>
              <a:t>≥6 </a:t>
            </a:r>
            <a:r>
              <a:rPr kumimoji="0" lang="en-US" sz="1800" b="0" i="0" u="none" strike="noStrike" kern="1200" cap="none" spc="0" normalizeH="0" baseline="0" noProof="0" dirty="0" smtClean="0">
                <a:ln>
                  <a:noFill/>
                </a:ln>
                <a:solidFill>
                  <a:srgbClr val="4D4D4D"/>
                </a:solidFill>
                <a:effectLst/>
                <a:uLnTx/>
                <a:uFillTx/>
                <a:latin typeface="Arial" charset="0"/>
                <a:ea typeface="+mn-ea"/>
                <a:cs typeface="Arial" charset="0"/>
              </a:rPr>
              <a:t>months</a:t>
            </a:r>
            <a:endParaRPr kumimoji="0" lang="en-US"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 name="TextBox 18"/>
          <p:cNvSpPr txBox="1"/>
          <p:nvPr/>
        </p:nvSpPr>
        <p:spPr>
          <a:xfrm>
            <a:off x="5574133" y="2391848"/>
            <a:ext cx="14400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charset="0"/>
                <a:ea typeface="+mn-ea"/>
                <a:cs typeface="Arial" charset="0"/>
              </a:rPr>
              <a:t>≥4 months</a:t>
            </a:r>
          </a:p>
        </p:txBody>
      </p:sp>
      <p:sp>
        <p:nvSpPr>
          <p:cNvPr id="20" name="TextBox 19"/>
          <p:cNvSpPr txBox="1"/>
          <p:nvPr/>
        </p:nvSpPr>
        <p:spPr>
          <a:xfrm>
            <a:off x="5063062" y="2946398"/>
            <a:ext cx="46839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 name="TextBox 22"/>
          <p:cNvSpPr txBox="1"/>
          <p:nvPr/>
        </p:nvSpPr>
        <p:spPr>
          <a:xfrm>
            <a:off x="7038728" y="2946398"/>
            <a:ext cx="46839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7814156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12007</a:t>
            </a:r>
            <a:r>
              <a:rPr lang="en-GB" dirty="0"/>
              <a:t>: Liquid biopsy to predict benefit from rechallenge with cetuximab (</a:t>
            </a:r>
            <a:r>
              <a:rPr lang="en-GB" dirty="0" err="1"/>
              <a:t>cet</a:t>
            </a:r>
            <a:r>
              <a:rPr lang="en-GB" dirty="0"/>
              <a:t>) + irinotecan (</a:t>
            </a:r>
            <a:r>
              <a:rPr lang="en-GB" dirty="0" err="1"/>
              <a:t>iri</a:t>
            </a:r>
            <a:r>
              <a:rPr lang="en-GB" dirty="0"/>
              <a:t>) in RAS/BRAF wild-type metastatic colorectal cancer patients (pts) with acquired resistance to first-line </a:t>
            </a:r>
            <a:r>
              <a:rPr lang="en-GB" dirty="0" err="1"/>
              <a:t>cet+iri</a:t>
            </a:r>
            <a:r>
              <a:rPr lang="en-GB" dirty="0"/>
              <a:t>: Final results and translational analyses of the CRICKET study by </a:t>
            </a:r>
            <a:r>
              <a:rPr lang="en-GB" dirty="0" smtClean="0"/>
              <a:t>GONO – Rossini D, et al</a:t>
            </a:r>
            <a:endParaRPr lang="en-GB" dirty="0"/>
          </a:p>
        </p:txBody>
      </p:sp>
      <p:sp>
        <p:nvSpPr>
          <p:cNvPr id="3" name="Content Placeholder 2"/>
          <p:cNvSpPr>
            <a:spLocks noGrp="1"/>
          </p:cNvSpPr>
          <p:nvPr>
            <p:ph idx="1"/>
          </p:nvPr>
        </p:nvSpPr>
        <p:spPr/>
        <p:txBody>
          <a:bodyPr/>
          <a:lstStyle/>
          <a:p>
            <a:pPr marL="0" indent="0">
              <a:buNone/>
            </a:pPr>
            <a:r>
              <a:rPr lang="en-GB" b="1" dirty="0"/>
              <a:t>Key results</a:t>
            </a:r>
          </a:p>
          <a:p>
            <a:endParaRPr lang="en-GB" dirty="0"/>
          </a:p>
          <a:p>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Rossini D,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12007</a:t>
            </a:r>
            <a:endParaRPr lang="fr-FR" dirty="0"/>
          </a:p>
        </p:txBody>
      </p:sp>
      <p:graphicFrame>
        <p:nvGraphicFramePr>
          <p:cNvPr id="7" name="Group 88"/>
          <p:cNvGraphicFramePr>
            <a:graphicFrameLocks noGrp="1"/>
          </p:cNvGraphicFramePr>
          <p:nvPr>
            <p:extLst/>
          </p:nvPr>
        </p:nvGraphicFramePr>
        <p:xfrm>
          <a:off x="5434809" y="2006739"/>
          <a:ext cx="3489063" cy="1828800"/>
        </p:xfrm>
        <a:graphic>
          <a:graphicData uri="http://schemas.openxmlformats.org/drawingml/2006/table">
            <a:tbl>
              <a:tblPr firstRow="1" bandRow="1">
                <a:tableStyleId>{69012ECD-51FC-41F1-AA8D-1B2483CD663E}</a:tableStyleId>
              </a:tblPr>
              <a:tblGrid>
                <a:gridCol w="1795729">
                  <a:extLst>
                    <a:ext uri="{9D8B030D-6E8A-4147-A177-3AD203B41FA5}">
                      <a16:colId xmlns:a16="http://schemas.microsoft.com/office/drawing/2014/main" xmlns="" val="20000"/>
                    </a:ext>
                  </a:extLst>
                </a:gridCol>
                <a:gridCol w="1693334">
                  <a:extLst>
                    <a:ext uri="{9D8B030D-6E8A-4147-A177-3AD203B41FA5}">
                      <a16:colId xmlns:a16="http://schemas.microsoft.com/office/drawing/2014/main" xmlns="" val="2000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n=28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PR,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 (21.5)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SD,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 (32.1)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PD,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 (46.4)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 n (%)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 (21.5) [10, 40]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DCR, n (%)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 (53.6) [36, 70]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graphicFrame>
        <p:nvGraphicFramePr>
          <p:cNvPr id="11" name="Group 88"/>
          <p:cNvGraphicFramePr>
            <a:graphicFrameLocks noGrp="1"/>
          </p:cNvGraphicFramePr>
          <p:nvPr>
            <p:extLst/>
          </p:nvPr>
        </p:nvGraphicFramePr>
        <p:xfrm>
          <a:off x="397139" y="5161398"/>
          <a:ext cx="8365861" cy="914400"/>
        </p:xfrm>
        <a:graphic>
          <a:graphicData uri="http://schemas.openxmlformats.org/drawingml/2006/table">
            <a:tbl>
              <a:tblPr firstRow="1" bandRow="1">
                <a:tableStyleId>{69012ECD-51FC-41F1-AA8D-1B2483CD663E}</a:tableStyleId>
              </a:tblPr>
              <a:tblGrid>
                <a:gridCol w="4305689">
                  <a:extLst>
                    <a:ext uri="{9D8B030D-6E8A-4147-A177-3AD203B41FA5}">
                      <a16:colId xmlns:a16="http://schemas.microsoft.com/office/drawing/2014/main" xmlns="" val="20000"/>
                    </a:ext>
                  </a:extLst>
                </a:gridCol>
                <a:gridCol w="4060172">
                  <a:extLst>
                    <a:ext uri="{9D8B030D-6E8A-4147-A177-3AD203B41FA5}">
                      <a16:colId xmlns:a16="http://schemas.microsoft.com/office/drawing/2014/main" xmlns="" val="20001"/>
                    </a:ext>
                  </a:extLst>
                </a:gridCol>
              </a:tblGrid>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n=28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mPFS</a:t>
                      </a:r>
                      <a:r>
                        <a:rPr kumimoji="0" lang="en-GB" sz="1400" b="0" i="0" u="none" strike="noStrike" cap="none" normalizeH="0" baseline="0" dirty="0" smtClean="0">
                          <a:ln>
                            <a:noFill/>
                          </a:ln>
                          <a:solidFill>
                            <a:srgbClr val="000000"/>
                          </a:solidFill>
                          <a:effectLst/>
                          <a:latin typeface="Arial" charset="0"/>
                          <a:cs typeface="Arial" charset="0"/>
                        </a:rPr>
                        <a:t>, months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3.4 (1.9, 3.8)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55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9.8 (5.2, 13.1)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
        <p:nvSpPr>
          <p:cNvPr id="10" name="TextBox 9">
            <a:extLst>
              <a:ext uri="{FF2B5EF4-FFF2-40B4-BE49-F238E27FC236}">
                <a16:creationId xmlns:a16="http://schemas.microsoft.com/office/drawing/2014/main" xmlns="" id="{DDDA0FFC-552A-4CEF-BE54-8D3C6F486AAA}"/>
              </a:ext>
            </a:extLst>
          </p:cNvPr>
          <p:cNvSpPr txBox="1"/>
          <p:nvPr/>
        </p:nvSpPr>
        <p:spPr>
          <a:xfrm rot="16200000">
            <a:off x="-1166865" y="3301906"/>
            <a:ext cx="3029677" cy="169277"/>
          </a:xfrm>
          <a:prstGeom prst="rect">
            <a:avLst/>
          </a:prstGeom>
          <a:noFill/>
        </p:spPr>
        <p:txBody>
          <a:bodyPr wrap="none" lIns="0" tIns="0" rIns="0" bIns="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Maximum target lesion variation </a:t>
            </a:r>
            <a:r>
              <a:rPr kumimoji="0" lang="en-GB" sz="1100" b="0" i="0" u="none" strike="noStrike" kern="1200" cap="none" spc="0" normalizeH="0" baseline="0" noProof="0" dirty="0" smtClean="0">
                <a:ln>
                  <a:noFill/>
                </a:ln>
                <a:solidFill>
                  <a:srgbClr val="000000"/>
                </a:solidFill>
                <a:effectLst/>
                <a:uLnTx/>
                <a:uFillTx/>
                <a:latin typeface="Arial" charset="0"/>
                <a:ea typeface="+mn-ea"/>
                <a:cs typeface="Arial" charset="0"/>
              </a:rPr>
              <a:t>vs. baseline, %</a:t>
            </a:r>
            <a:endParaRPr kumimoji="0" lang="en-GB"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xmlns="" id="{A78F12D4-2BB0-4BB4-8273-321C152C45C8}"/>
              </a:ext>
            </a:extLst>
          </p:cNvPr>
          <p:cNvSpPr txBox="1"/>
          <p:nvPr/>
        </p:nvSpPr>
        <p:spPr>
          <a:xfrm>
            <a:off x="3713278" y="2107949"/>
            <a:ext cx="1417055" cy="846386"/>
          </a:xfrm>
          <a:prstGeom prst="rect">
            <a:avLst/>
          </a:prstGeom>
          <a:noFill/>
        </p:spPr>
        <p:txBody>
          <a:bodyPr wrap="none" lIns="0" tIns="0" rIns="0" bIns="0" rtlCol="0" anchor="t"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1775" algn="l"/>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Evaluable patients=25</a:t>
            </a: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Treatment ongoing</a:t>
            </a: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GB" sz="1100" b="0" i="0" u="none" strike="noStrike" kern="1200" cap="none" spc="0" normalizeH="0" baseline="0" noProof="0" dirty="0" smtClean="0">
                <a:ln>
                  <a:noFill/>
                </a:ln>
                <a:solidFill>
                  <a:srgbClr val="000000"/>
                </a:solidFill>
                <a:effectLst/>
                <a:uLnTx/>
                <a:uFillTx/>
                <a:latin typeface="Arial" charset="0"/>
                <a:ea typeface="+mn-ea"/>
                <a:cs typeface="Arial" charset="0"/>
              </a:rPr>
              <a:t>PD</a:t>
            </a:r>
            <a:endParaRPr kumimoji="0" lang="en-GB" sz="11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GB" sz="1100" b="0" i="0" u="none" strike="noStrike" kern="1200" cap="none" spc="0" normalizeH="0" baseline="0" noProof="0" dirty="0" smtClean="0">
                <a:ln>
                  <a:noFill/>
                </a:ln>
                <a:solidFill>
                  <a:srgbClr val="000000"/>
                </a:solidFill>
                <a:effectLst/>
                <a:uLnTx/>
                <a:uFillTx/>
                <a:latin typeface="Arial" charset="0"/>
                <a:ea typeface="+mn-ea"/>
                <a:cs typeface="Arial" charset="0"/>
              </a:rPr>
              <a:t>SD</a:t>
            </a:r>
            <a:endParaRPr kumimoji="0" lang="en-GB" sz="11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266700" rtl="0" eaLnBrk="1" fontAlgn="base" latinLnBrk="0" hangingPunct="1">
              <a:lnSpc>
                <a:spcPct val="100000"/>
              </a:lnSpc>
              <a:spcBef>
                <a:spcPct val="0"/>
              </a:spcBef>
              <a:spcAft>
                <a:spcPct val="0"/>
              </a:spcAft>
              <a:buClrTx/>
              <a:buSzTx/>
              <a:buFontTx/>
              <a:buNone/>
              <a:tabLst>
                <a:tab pos="231775" algn="l"/>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GB" sz="1100" b="0" i="0" u="none" strike="noStrike" kern="1200" cap="none" spc="0" normalizeH="0" baseline="0" noProof="0" dirty="0" smtClean="0">
                <a:ln>
                  <a:noFill/>
                </a:ln>
                <a:solidFill>
                  <a:srgbClr val="000000"/>
                </a:solidFill>
                <a:effectLst/>
                <a:uLnTx/>
                <a:uFillTx/>
                <a:latin typeface="Arial" charset="0"/>
                <a:ea typeface="+mn-ea"/>
                <a:cs typeface="Arial" charset="0"/>
              </a:rPr>
              <a:t>PR</a:t>
            </a:r>
            <a:endParaRPr kumimoji="0" lang="en-GB" sz="11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3" name="Rectangle 12">
            <a:extLst>
              <a:ext uri="{FF2B5EF4-FFF2-40B4-BE49-F238E27FC236}">
                <a16:creationId xmlns:a16="http://schemas.microsoft.com/office/drawing/2014/main" xmlns="" id="{49CD37B0-BC45-4048-B3EB-9B6E41F7485D}"/>
              </a:ext>
            </a:extLst>
          </p:cNvPr>
          <p:cNvSpPr/>
          <p:nvPr/>
        </p:nvSpPr>
        <p:spPr>
          <a:xfrm>
            <a:off x="3736409" y="2486742"/>
            <a:ext cx="86954"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 name="Rectangle 13">
            <a:extLst>
              <a:ext uri="{FF2B5EF4-FFF2-40B4-BE49-F238E27FC236}">
                <a16:creationId xmlns:a16="http://schemas.microsoft.com/office/drawing/2014/main" xmlns="" id="{54FCC190-F459-4746-9A05-4E174F5BA4CF}"/>
              </a:ext>
            </a:extLst>
          </p:cNvPr>
          <p:cNvSpPr/>
          <p:nvPr/>
        </p:nvSpPr>
        <p:spPr>
          <a:xfrm>
            <a:off x="3736409" y="2655995"/>
            <a:ext cx="86954" cy="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Rectangle 14">
            <a:extLst>
              <a:ext uri="{FF2B5EF4-FFF2-40B4-BE49-F238E27FC236}">
                <a16:creationId xmlns:a16="http://schemas.microsoft.com/office/drawing/2014/main" xmlns="" id="{680739DE-442A-43EB-90ED-E44DDBFA5A46}"/>
              </a:ext>
            </a:extLst>
          </p:cNvPr>
          <p:cNvSpPr/>
          <p:nvPr/>
        </p:nvSpPr>
        <p:spPr>
          <a:xfrm>
            <a:off x="3736409" y="2825248"/>
            <a:ext cx="86954" cy="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16" name="Group 15">
            <a:extLst>
              <a:ext uri="{FF2B5EF4-FFF2-40B4-BE49-F238E27FC236}">
                <a16:creationId xmlns:a16="http://schemas.microsoft.com/office/drawing/2014/main" xmlns="" id="{0B761AE0-9611-4080-8E22-54DE95C0529D}"/>
              </a:ext>
            </a:extLst>
          </p:cNvPr>
          <p:cNvGrpSpPr/>
          <p:nvPr/>
        </p:nvGrpSpPr>
        <p:grpSpPr>
          <a:xfrm>
            <a:off x="3737907" y="2321387"/>
            <a:ext cx="82800" cy="82800"/>
            <a:chOff x="2176833" y="2328248"/>
            <a:chExt cx="83958" cy="83958"/>
          </a:xfrm>
        </p:grpSpPr>
        <p:cxnSp>
          <p:nvCxnSpPr>
            <p:cNvPr id="17" name="Straight Connector 16">
              <a:extLst>
                <a:ext uri="{FF2B5EF4-FFF2-40B4-BE49-F238E27FC236}">
                  <a16:creationId xmlns:a16="http://schemas.microsoft.com/office/drawing/2014/main" xmlns="" id="{9EA9FE3C-6027-45D1-8316-DF2DF6A04E68}"/>
                </a:ext>
              </a:extLst>
            </p:cNvPr>
            <p:cNvCxnSpPr/>
            <p:nvPr/>
          </p:nvCxnSpPr>
          <p:spPr>
            <a:xfrm>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9EA58595-98C2-48D3-9C52-4EE0A9E21DBD}"/>
                </a:ext>
              </a:extLst>
            </p:cNvPr>
            <p:cNvCxnSpPr>
              <a:cxnSpLocks/>
            </p:cNvCxnSpPr>
            <p:nvPr/>
          </p:nvCxnSpPr>
          <p:spPr>
            <a:xfrm rot="5400000">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xmlns="" id="{87885D47-3449-4C60-9B21-48F2C140C2A5}"/>
              </a:ext>
            </a:extLst>
          </p:cNvPr>
          <p:cNvCxnSpPr>
            <a:cxnSpLocks/>
          </p:cNvCxnSpPr>
          <p:nvPr/>
        </p:nvCxnSpPr>
        <p:spPr>
          <a:xfrm>
            <a:off x="849856" y="2044406"/>
            <a:ext cx="0" cy="2684757"/>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8817FC5-FD17-47EB-AC0D-7BF955820BAF}"/>
              </a:ext>
            </a:extLst>
          </p:cNvPr>
          <p:cNvCxnSpPr>
            <a:cxnSpLocks/>
          </p:cNvCxnSpPr>
          <p:nvPr/>
        </p:nvCxnSpPr>
        <p:spPr>
          <a:xfrm flipH="1">
            <a:off x="870206" y="4107575"/>
            <a:ext cx="4417490"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4CFFB85-5FE2-48B8-8BEC-2E33E1EEAF45}"/>
              </a:ext>
            </a:extLst>
          </p:cNvPr>
          <p:cNvCxnSpPr/>
          <p:nvPr/>
        </p:nvCxnSpPr>
        <p:spPr>
          <a:xfrm>
            <a:off x="751424" y="204440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5939773-7B57-497C-A824-F95676C66786}"/>
              </a:ext>
            </a:extLst>
          </p:cNvPr>
          <p:cNvSpPr txBox="1"/>
          <p:nvPr/>
        </p:nvSpPr>
        <p:spPr>
          <a:xfrm>
            <a:off x="467172" y="1950721"/>
            <a:ext cx="243307"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120</a:t>
            </a:r>
          </a:p>
        </p:txBody>
      </p:sp>
      <p:cxnSp>
        <p:nvCxnSpPr>
          <p:cNvPr id="23" name="Straight Connector 22">
            <a:extLst>
              <a:ext uri="{FF2B5EF4-FFF2-40B4-BE49-F238E27FC236}">
                <a16:creationId xmlns:a16="http://schemas.microsoft.com/office/drawing/2014/main" xmlns="" id="{235C7A77-52D0-431C-92F9-473181167E07}"/>
              </a:ext>
            </a:extLst>
          </p:cNvPr>
          <p:cNvCxnSpPr/>
          <p:nvPr/>
        </p:nvCxnSpPr>
        <p:spPr>
          <a:xfrm>
            <a:off x="751424" y="225269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FCF0FDD8-3058-4FCF-9D2D-8F80B9091228}"/>
              </a:ext>
            </a:extLst>
          </p:cNvPr>
          <p:cNvSpPr txBox="1"/>
          <p:nvPr/>
        </p:nvSpPr>
        <p:spPr>
          <a:xfrm>
            <a:off x="467171" y="2159007"/>
            <a:ext cx="243308"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105</a:t>
            </a:r>
          </a:p>
        </p:txBody>
      </p:sp>
      <p:cxnSp>
        <p:nvCxnSpPr>
          <p:cNvPr id="25" name="Straight Connector 24">
            <a:extLst>
              <a:ext uri="{FF2B5EF4-FFF2-40B4-BE49-F238E27FC236}">
                <a16:creationId xmlns:a16="http://schemas.microsoft.com/office/drawing/2014/main" xmlns="" id="{86371D07-E7FE-4BF6-9947-89FF1FA2AEE0}"/>
              </a:ext>
            </a:extLst>
          </p:cNvPr>
          <p:cNvCxnSpPr/>
          <p:nvPr/>
        </p:nvCxnSpPr>
        <p:spPr>
          <a:xfrm>
            <a:off x="751424" y="245316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94C1981F-6197-487E-80F4-F91DC38A99E8}"/>
              </a:ext>
            </a:extLst>
          </p:cNvPr>
          <p:cNvSpPr txBox="1"/>
          <p:nvPr/>
        </p:nvSpPr>
        <p:spPr>
          <a:xfrm>
            <a:off x="548273" y="2359481"/>
            <a:ext cx="162206"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90</a:t>
            </a:r>
          </a:p>
        </p:txBody>
      </p:sp>
      <p:cxnSp>
        <p:nvCxnSpPr>
          <p:cNvPr id="27" name="Straight Connector 26">
            <a:extLst>
              <a:ext uri="{FF2B5EF4-FFF2-40B4-BE49-F238E27FC236}">
                <a16:creationId xmlns:a16="http://schemas.microsoft.com/office/drawing/2014/main" xmlns="" id="{9415A82A-E1CA-4F0E-A1A0-A82A72ECECDE}"/>
              </a:ext>
            </a:extLst>
          </p:cNvPr>
          <p:cNvCxnSpPr/>
          <p:nvPr/>
        </p:nvCxnSpPr>
        <p:spPr>
          <a:xfrm>
            <a:off x="751424" y="266145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D71F23A9-E858-4B21-9E21-CFCDAEC9DF09}"/>
              </a:ext>
            </a:extLst>
          </p:cNvPr>
          <p:cNvSpPr txBox="1"/>
          <p:nvPr/>
        </p:nvSpPr>
        <p:spPr>
          <a:xfrm>
            <a:off x="548273" y="2567767"/>
            <a:ext cx="162206"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75</a:t>
            </a:r>
          </a:p>
        </p:txBody>
      </p:sp>
      <p:cxnSp>
        <p:nvCxnSpPr>
          <p:cNvPr id="29" name="Straight Connector 28">
            <a:extLst>
              <a:ext uri="{FF2B5EF4-FFF2-40B4-BE49-F238E27FC236}">
                <a16:creationId xmlns:a16="http://schemas.microsoft.com/office/drawing/2014/main" xmlns="" id="{8E9D9C8F-7E9E-492B-82CE-E2FE5A682992}"/>
              </a:ext>
            </a:extLst>
          </p:cNvPr>
          <p:cNvCxnSpPr/>
          <p:nvPr/>
        </p:nvCxnSpPr>
        <p:spPr>
          <a:xfrm>
            <a:off x="751424" y="2867134"/>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7FF1513-CBBC-44F5-9643-4CB800E0130E}"/>
              </a:ext>
            </a:extLst>
          </p:cNvPr>
          <p:cNvSpPr txBox="1"/>
          <p:nvPr/>
        </p:nvSpPr>
        <p:spPr>
          <a:xfrm>
            <a:off x="548273" y="2773449"/>
            <a:ext cx="162206"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60</a:t>
            </a:r>
          </a:p>
        </p:txBody>
      </p:sp>
      <p:cxnSp>
        <p:nvCxnSpPr>
          <p:cNvPr id="31" name="Straight Connector 30">
            <a:extLst>
              <a:ext uri="{FF2B5EF4-FFF2-40B4-BE49-F238E27FC236}">
                <a16:creationId xmlns:a16="http://schemas.microsoft.com/office/drawing/2014/main" xmlns="" id="{5274A7FA-1FAB-489F-A894-B2B645D55F14}"/>
              </a:ext>
            </a:extLst>
          </p:cNvPr>
          <p:cNvCxnSpPr/>
          <p:nvPr/>
        </p:nvCxnSpPr>
        <p:spPr>
          <a:xfrm>
            <a:off x="751424" y="3075419"/>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90863050-938F-48CB-83E8-0EC3566039F5}"/>
              </a:ext>
            </a:extLst>
          </p:cNvPr>
          <p:cNvSpPr txBox="1"/>
          <p:nvPr/>
        </p:nvSpPr>
        <p:spPr>
          <a:xfrm>
            <a:off x="548273" y="2981734"/>
            <a:ext cx="162206"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45</a:t>
            </a:r>
          </a:p>
        </p:txBody>
      </p:sp>
      <p:cxnSp>
        <p:nvCxnSpPr>
          <p:cNvPr id="33" name="Straight Connector 32">
            <a:extLst>
              <a:ext uri="{FF2B5EF4-FFF2-40B4-BE49-F238E27FC236}">
                <a16:creationId xmlns:a16="http://schemas.microsoft.com/office/drawing/2014/main" xmlns="" id="{D7353152-9FE2-4CC4-AF8D-D2E9AA46DAD9}"/>
              </a:ext>
            </a:extLst>
          </p:cNvPr>
          <p:cNvCxnSpPr/>
          <p:nvPr/>
        </p:nvCxnSpPr>
        <p:spPr>
          <a:xfrm>
            <a:off x="751424" y="3275894"/>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70A01E77-2F07-4CD4-BA96-CE229F493351}"/>
              </a:ext>
            </a:extLst>
          </p:cNvPr>
          <p:cNvSpPr txBox="1"/>
          <p:nvPr/>
        </p:nvSpPr>
        <p:spPr>
          <a:xfrm>
            <a:off x="548273" y="3182209"/>
            <a:ext cx="162206"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30</a:t>
            </a:r>
          </a:p>
        </p:txBody>
      </p:sp>
      <p:cxnSp>
        <p:nvCxnSpPr>
          <p:cNvPr id="35" name="Straight Connector 34">
            <a:extLst>
              <a:ext uri="{FF2B5EF4-FFF2-40B4-BE49-F238E27FC236}">
                <a16:creationId xmlns:a16="http://schemas.microsoft.com/office/drawing/2014/main" xmlns="" id="{E7BBD18F-FA83-4254-BE39-602309D71518}"/>
              </a:ext>
            </a:extLst>
          </p:cNvPr>
          <p:cNvCxnSpPr/>
          <p:nvPr/>
        </p:nvCxnSpPr>
        <p:spPr>
          <a:xfrm>
            <a:off x="751424" y="3484179"/>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10374877-1BA1-4FC4-B646-946B9ED3968D}"/>
              </a:ext>
            </a:extLst>
          </p:cNvPr>
          <p:cNvSpPr txBox="1"/>
          <p:nvPr/>
        </p:nvSpPr>
        <p:spPr>
          <a:xfrm>
            <a:off x="548273" y="3390495"/>
            <a:ext cx="162206"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15</a:t>
            </a:r>
          </a:p>
        </p:txBody>
      </p:sp>
      <p:cxnSp>
        <p:nvCxnSpPr>
          <p:cNvPr id="37" name="Straight Connector 36">
            <a:extLst>
              <a:ext uri="{FF2B5EF4-FFF2-40B4-BE49-F238E27FC236}">
                <a16:creationId xmlns:a16="http://schemas.microsoft.com/office/drawing/2014/main" xmlns="" id="{00020F81-0364-42D0-AC80-4744648470B3}"/>
              </a:ext>
            </a:extLst>
          </p:cNvPr>
          <p:cNvCxnSpPr/>
          <p:nvPr/>
        </p:nvCxnSpPr>
        <p:spPr>
          <a:xfrm>
            <a:off x="751424" y="370027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23A2C20E-1EC1-44A9-9542-81C79B5B6C8B}"/>
              </a:ext>
            </a:extLst>
          </p:cNvPr>
          <p:cNvSpPr txBox="1"/>
          <p:nvPr/>
        </p:nvSpPr>
        <p:spPr>
          <a:xfrm>
            <a:off x="629377" y="3606591"/>
            <a:ext cx="81102"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0</a:t>
            </a:r>
          </a:p>
        </p:txBody>
      </p:sp>
      <p:cxnSp>
        <p:nvCxnSpPr>
          <p:cNvPr id="39" name="Straight Connector 38">
            <a:extLst>
              <a:ext uri="{FF2B5EF4-FFF2-40B4-BE49-F238E27FC236}">
                <a16:creationId xmlns:a16="http://schemas.microsoft.com/office/drawing/2014/main" xmlns="" id="{DD1B6486-11B3-4E5D-96C4-7E3A5F3575A6}"/>
              </a:ext>
            </a:extLst>
          </p:cNvPr>
          <p:cNvCxnSpPr/>
          <p:nvPr/>
        </p:nvCxnSpPr>
        <p:spPr>
          <a:xfrm>
            <a:off x="751424" y="390856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D91B784F-2194-43BD-9410-C73D9269244B}"/>
              </a:ext>
            </a:extLst>
          </p:cNvPr>
          <p:cNvSpPr txBox="1"/>
          <p:nvPr/>
        </p:nvSpPr>
        <p:spPr>
          <a:xfrm>
            <a:off x="500274" y="3814877"/>
            <a:ext cx="210205"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-15</a:t>
            </a:r>
          </a:p>
        </p:txBody>
      </p:sp>
      <p:cxnSp>
        <p:nvCxnSpPr>
          <p:cNvPr id="41" name="Straight Connector 40">
            <a:extLst>
              <a:ext uri="{FF2B5EF4-FFF2-40B4-BE49-F238E27FC236}">
                <a16:creationId xmlns:a16="http://schemas.microsoft.com/office/drawing/2014/main" xmlns="" id="{4CB31A89-C780-4908-B657-E3DB785BBB1F}"/>
              </a:ext>
            </a:extLst>
          </p:cNvPr>
          <p:cNvCxnSpPr/>
          <p:nvPr/>
        </p:nvCxnSpPr>
        <p:spPr>
          <a:xfrm>
            <a:off x="751424" y="4109036"/>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262B5DA0-0C83-4B12-8175-625C1FF8596F}"/>
              </a:ext>
            </a:extLst>
          </p:cNvPr>
          <p:cNvSpPr txBox="1"/>
          <p:nvPr/>
        </p:nvSpPr>
        <p:spPr>
          <a:xfrm>
            <a:off x="500274" y="4015351"/>
            <a:ext cx="210205"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-30</a:t>
            </a:r>
          </a:p>
        </p:txBody>
      </p:sp>
      <p:cxnSp>
        <p:nvCxnSpPr>
          <p:cNvPr id="43" name="Straight Connector 42">
            <a:extLst>
              <a:ext uri="{FF2B5EF4-FFF2-40B4-BE49-F238E27FC236}">
                <a16:creationId xmlns:a16="http://schemas.microsoft.com/office/drawing/2014/main" xmlns="" id="{FC6519E2-5CEA-41C2-95CF-463BEFF03CC8}"/>
              </a:ext>
            </a:extLst>
          </p:cNvPr>
          <p:cNvCxnSpPr/>
          <p:nvPr/>
        </p:nvCxnSpPr>
        <p:spPr>
          <a:xfrm>
            <a:off x="751424" y="4317321"/>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CB680947-46C2-49F1-BC20-001F4CAEB12C}"/>
              </a:ext>
            </a:extLst>
          </p:cNvPr>
          <p:cNvSpPr txBox="1"/>
          <p:nvPr/>
        </p:nvSpPr>
        <p:spPr>
          <a:xfrm>
            <a:off x="500274" y="4223637"/>
            <a:ext cx="210205"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-45</a:t>
            </a:r>
          </a:p>
        </p:txBody>
      </p:sp>
      <p:cxnSp>
        <p:nvCxnSpPr>
          <p:cNvPr id="45" name="Straight Connector 44">
            <a:extLst>
              <a:ext uri="{FF2B5EF4-FFF2-40B4-BE49-F238E27FC236}">
                <a16:creationId xmlns:a16="http://schemas.microsoft.com/office/drawing/2014/main" xmlns="" id="{0D8192C2-D400-4BE7-AD96-10A8AD223926}"/>
              </a:ext>
            </a:extLst>
          </p:cNvPr>
          <p:cNvCxnSpPr/>
          <p:nvPr/>
        </p:nvCxnSpPr>
        <p:spPr>
          <a:xfrm>
            <a:off x="751424" y="4520399"/>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xmlns="" id="{657B4C60-0071-44AE-BFE9-684339B11AB7}"/>
              </a:ext>
            </a:extLst>
          </p:cNvPr>
          <p:cNvSpPr txBox="1"/>
          <p:nvPr/>
        </p:nvSpPr>
        <p:spPr>
          <a:xfrm>
            <a:off x="500274" y="4426715"/>
            <a:ext cx="210205"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-60</a:t>
            </a:r>
          </a:p>
        </p:txBody>
      </p:sp>
      <p:cxnSp>
        <p:nvCxnSpPr>
          <p:cNvPr id="47" name="Straight Connector 46">
            <a:extLst>
              <a:ext uri="{FF2B5EF4-FFF2-40B4-BE49-F238E27FC236}">
                <a16:creationId xmlns:a16="http://schemas.microsoft.com/office/drawing/2014/main" xmlns="" id="{7019E628-7E6C-4DEC-AE8D-90856283B2A0}"/>
              </a:ext>
            </a:extLst>
          </p:cNvPr>
          <p:cNvCxnSpPr/>
          <p:nvPr/>
        </p:nvCxnSpPr>
        <p:spPr>
          <a:xfrm>
            <a:off x="751424" y="4728685"/>
            <a:ext cx="90933"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6FE3AC35-0CB1-46C4-B39F-78EAAFFE168A}"/>
              </a:ext>
            </a:extLst>
          </p:cNvPr>
          <p:cNvSpPr txBox="1"/>
          <p:nvPr/>
        </p:nvSpPr>
        <p:spPr>
          <a:xfrm>
            <a:off x="500274" y="4635000"/>
            <a:ext cx="210205" cy="185081"/>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charset="0"/>
                <a:ea typeface="+mn-ea"/>
                <a:cs typeface="Arial" charset="0"/>
              </a:rPr>
              <a:t>-75</a:t>
            </a:r>
          </a:p>
        </p:txBody>
      </p:sp>
      <p:sp>
        <p:nvSpPr>
          <p:cNvPr id="49" name="TextBox 48">
            <a:extLst>
              <a:ext uri="{FF2B5EF4-FFF2-40B4-BE49-F238E27FC236}">
                <a16:creationId xmlns:a16="http://schemas.microsoft.com/office/drawing/2014/main" xmlns="" id="{39D94A5F-6859-42F6-A5C7-98554BCF8A44}"/>
              </a:ext>
            </a:extLst>
          </p:cNvPr>
          <p:cNvSpPr txBox="1"/>
          <p:nvPr/>
        </p:nvSpPr>
        <p:spPr>
          <a:xfrm>
            <a:off x="666172" y="4872950"/>
            <a:ext cx="179536" cy="138499"/>
          </a:xfrm>
          <a:prstGeom prst="rect">
            <a:avLst/>
          </a:prstGeom>
          <a:noFill/>
        </p:spPr>
        <p:txBody>
          <a:bodyPr wrap="none" lIns="0" tIns="0" rIns="0" bIns="0"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smtClean="0">
                <a:ln>
                  <a:noFill/>
                </a:ln>
                <a:solidFill>
                  <a:srgbClr val="000000"/>
                </a:solidFill>
                <a:effectLst/>
                <a:uLnTx/>
                <a:uFillTx/>
                <a:latin typeface="Arial" charset="0"/>
                <a:ea typeface="+mn-ea"/>
                <a:cs typeface="Arial" charset="0"/>
              </a:rPr>
              <a:t>No.</a:t>
            </a:r>
            <a:endParaRPr kumimoji="0" lang="en-GB" sz="9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xmlns="" id="{8F12A08B-6E5E-4A65-BBC6-75B4C84D1B9F}"/>
              </a:ext>
            </a:extLst>
          </p:cNvPr>
          <p:cNvSpPr txBox="1"/>
          <p:nvPr/>
        </p:nvSpPr>
        <p:spPr>
          <a:xfrm>
            <a:off x="942017"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06</a:t>
            </a:r>
          </a:p>
        </p:txBody>
      </p:sp>
      <p:sp>
        <p:nvSpPr>
          <p:cNvPr id="51" name="TextBox 50">
            <a:extLst>
              <a:ext uri="{FF2B5EF4-FFF2-40B4-BE49-F238E27FC236}">
                <a16:creationId xmlns:a16="http://schemas.microsoft.com/office/drawing/2014/main" xmlns="" id="{2F243B66-7453-422E-ADBC-B4928511854D}"/>
              </a:ext>
            </a:extLst>
          </p:cNvPr>
          <p:cNvSpPr txBox="1"/>
          <p:nvPr/>
        </p:nvSpPr>
        <p:spPr>
          <a:xfrm>
            <a:off x="1116790"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13</a:t>
            </a:r>
          </a:p>
        </p:txBody>
      </p:sp>
      <p:sp>
        <p:nvSpPr>
          <p:cNvPr id="52" name="TextBox 51">
            <a:extLst>
              <a:ext uri="{FF2B5EF4-FFF2-40B4-BE49-F238E27FC236}">
                <a16:creationId xmlns:a16="http://schemas.microsoft.com/office/drawing/2014/main" xmlns="" id="{B4E6F5A2-07DA-4466-B81F-CFAA3461A6FC}"/>
              </a:ext>
            </a:extLst>
          </p:cNvPr>
          <p:cNvSpPr txBox="1"/>
          <p:nvPr/>
        </p:nvSpPr>
        <p:spPr>
          <a:xfrm>
            <a:off x="1291563"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02</a:t>
            </a:r>
          </a:p>
        </p:txBody>
      </p:sp>
      <p:sp>
        <p:nvSpPr>
          <p:cNvPr id="53" name="TextBox 52">
            <a:extLst>
              <a:ext uri="{FF2B5EF4-FFF2-40B4-BE49-F238E27FC236}">
                <a16:creationId xmlns:a16="http://schemas.microsoft.com/office/drawing/2014/main" xmlns="" id="{B5267F49-2F23-402B-BCD8-29DBE4BEDD76}"/>
              </a:ext>
            </a:extLst>
          </p:cNvPr>
          <p:cNvSpPr txBox="1"/>
          <p:nvPr/>
        </p:nvSpPr>
        <p:spPr>
          <a:xfrm>
            <a:off x="1466337"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17</a:t>
            </a:r>
          </a:p>
        </p:txBody>
      </p:sp>
      <p:sp>
        <p:nvSpPr>
          <p:cNvPr id="54" name="TextBox 53">
            <a:extLst>
              <a:ext uri="{FF2B5EF4-FFF2-40B4-BE49-F238E27FC236}">
                <a16:creationId xmlns:a16="http://schemas.microsoft.com/office/drawing/2014/main" xmlns="" id="{3F8F729A-93D3-4AFE-9D90-4B39CD7BBAFA}"/>
              </a:ext>
            </a:extLst>
          </p:cNvPr>
          <p:cNvSpPr txBox="1"/>
          <p:nvPr/>
        </p:nvSpPr>
        <p:spPr>
          <a:xfrm>
            <a:off x="1641111"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12</a:t>
            </a:r>
          </a:p>
        </p:txBody>
      </p:sp>
      <p:sp>
        <p:nvSpPr>
          <p:cNvPr id="55" name="TextBox 54">
            <a:extLst>
              <a:ext uri="{FF2B5EF4-FFF2-40B4-BE49-F238E27FC236}">
                <a16:creationId xmlns:a16="http://schemas.microsoft.com/office/drawing/2014/main" xmlns="" id="{A624E0E4-5A73-4AC7-8D6C-B842C15B73B0}"/>
              </a:ext>
            </a:extLst>
          </p:cNvPr>
          <p:cNvSpPr txBox="1"/>
          <p:nvPr/>
        </p:nvSpPr>
        <p:spPr>
          <a:xfrm>
            <a:off x="1815884"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18</a:t>
            </a:r>
          </a:p>
        </p:txBody>
      </p:sp>
      <p:sp>
        <p:nvSpPr>
          <p:cNvPr id="56" name="TextBox 55">
            <a:extLst>
              <a:ext uri="{FF2B5EF4-FFF2-40B4-BE49-F238E27FC236}">
                <a16:creationId xmlns:a16="http://schemas.microsoft.com/office/drawing/2014/main" xmlns="" id="{8FABB285-D4BD-49C5-A363-8D67ED1571BF}"/>
              </a:ext>
            </a:extLst>
          </p:cNvPr>
          <p:cNvSpPr txBox="1"/>
          <p:nvPr/>
        </p:nvSpPr>
        <p:spPr>
          <a:xfrm>
            <a:off x="199065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27</a:t>
            </a:r>
          </a:p>
        </p:txBody>
      </p:sp>
      <p:sp>
        <p:nvSpPr>
          <p:cNvPr id="57" name="TextBox 56">
            <a:extLst>
              <a:ext uri="{FF2B5EF4-FFF2-40B4-BE49-F238E27FC236}">
                <a16:creationId xmlns:a16="http://schemas.microsoft.com/office/drawing/2014/main" xmlns="" id="{C08C548D-82EE-41A5-A11A-5A3C84FF1378}"/>
              </a:ext>
            </a:extLst>
          </p:cNvPr>
          <p:cNvSpPr txBox="1"/>
          <p:nvPr/>
        </p:nvSpPr>
        <p:spPr>
          <a:xfrm>
            <a:off x="2165430"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23</a:t>
            </a:r>
          </a:p>
        </p:txBody>
      </p:sp>
      <p:sp>
        <p:nvSpPr>
          <p:cNvPr id="58" name="TextBox 57">
            <a:extLst>
              <a:ext uri="{FF2B5EF4-FFF2-40B4-BE49-F238E27FC236}">
                <a16:creationId xmlns:a16="http://schemas.microsoft.com/office/drawing/2014/main" xmlns="" id="{205B0A74-A1D3-422D-8EF6-70139DB89AAA}"/>
              </a:ext>
            </a:extLst>
          </p:cNvPr>
          <p:cNvSpPr txBox="1"/>
          <p:nvPr/>
        </p:nvSpPr>
        <p:spPr>
          <a:xfrm>
            <a:off x="2340204"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04</a:t>
            </a:r>
          </a:p>
        </p:txBody>
      </p:sp>
      <p:sp>
        <p:nvSpPr>
          <p:cNvPr id="59" name="TextBox 58">
            <a:extLst>
              <a:ext uri="{FF2B5EF4-FFF2-40B4-BE49-F238E27FC236}">
                <a16:creationId xmlns:a16="http://schemas.microsoft.com/office/drawing/2014/main" xmlns="" id="{B0945098-F7E5-47C2-AEA0-730682F8DEC5}"/>
              </a:ext>
            </a:extLst>
          </p:cNvPr>
          <p:cNvSpPr txBox="1"/>
          <p:nvPr/>
        </p:nvSpPr>
        <p:spPr>
          <a:xfrm>
            <a:off x="2514977"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21</a:t>
            </a:r>
          </a:p>
        </p:txBody>
      </p:sp>
      <p:sp>
        <p:nvSpPr>
          <p:cNvPr id="60" name="TextBox 59">
            <a:extLst>
              <a:ext uri="{FF2B5EF4-FFF2-40B4-BE49-F238E27FC236}">
                <a16:creationId xmlns:a16="http://schemas.microsoft.com/office/drawing/2014/main" xmlns="" id="{8FB45E9C-4128-4C5B-B0B1-86CD1664740B}"/>
              </a:ext>
            </a:extLst>
          </p:cNvPr>
          <p:cNvSpPr txBox="1"/>
          <p:nvPr/>
        </p:nvSpPr>
        <p:spPr>
          <a:xfrm>
            <a:off x="2689751"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25</a:t>
            </a:r>
          </a:p>
        </p:txBody>
      </p:sp>
      <p:sp>
        <p:nvSpPr>
          <p:cNvPr id="61" name="TextBox 60">
            <a:extLst>
              <a:ext uri="{FF2B5EF4-FFF2-40B4-BE49-F238E27FC236}">
                <a16:creationId xmlns:a16="http://schemas.microsoft.com/office/drawing/2014/main" xmlns="" id="{2BED626B-6E40-4109-892C-315D44267E6B}"/>
              </a:ext>
            </a:extLst>
          </p:cNvPr>
          <p:cNvSpPr txBox="1"/>
          <p:nvPr/>
        </p:nvSpPr>
        <p:spPr>
          <a:xfrm>
            <a:off x="286452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07</a:t>
            </a:r>
          </a:p>
        </p:txBody>
      </p:sp>
      <p:sp>
        <p:nvSpPr>
          <p:cNvPr id="62" name="TextBox 61">
            <a:extLst>
              <a:ext uri="{FF2B5EF4-FFF2-40B4-BE49-F238E27FC236}">
                <a16:creationId xmlns:a16="http://schemas.microsoft.com/office/drawing/2014/main" xmlns="" id="{60800F7A-0F55-40D4-A868-5D95D1432D24}"/>
              </a:ext>
            </a:extLst>
          </p:cNvPr>
          <p:cNvSpPr txBox="1"/>
          <p:nvPr/>
        </p:nvSpPr>
        <p:spPr>
          <a:xfrm>
            <a:off x="303929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15</a:t>
            </a:r>
          </a:p>
        </p:txBody>
      </p:sp>
      <p:sp>
        <p:nvSpPr>
          <p:cNvPr id="63" name="TextBox 62">
            <a:extLst>
              <a:ext uri="{FF2B5EF4-FFF2-40B4-BE49-F238E27FC236}">
                <a16:creationId xmlns:a16="http://schemas.microsoft.com/office/drawing/2014/main" xmlns="" id="{A7EA4B9E-1085-43D9-98E4-6134ACDECBE9}"/>
              </a:ext>
            </a:extLst>
          </p:cNvPr>
          <p:cNvSpPr txBox="1"/>
          <p:nvPr/>
        </p:nvSpPr>
        <p:spPr>
          <a:xfrm>
            <a:off x="3214071"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28</a:t>
            </a:r>
          </a:p>
        </p:txBody>
      </p:sp>
      <p:sp>
        <p:nvSpPr>
          <p:cNvPr id="64" name="TextBox 63">
            <a:extLst>
              <a:ext uri="{FF2B5EF4-FFF2-40B4-BE49-F238E27FC236}">
                <a16:creationId xmlns:a16="http://schemas.microsoft.com/office/drawing/2014/main" xmlns="" id="{9D9B156F-5ECB-44FA-B9A6-C59A048D1EE8}"/>
              </a:ext>
            </a:extLst>
          </p:cNvPr>
          <p:cNvSpPr txBox="1"/>
          <p:nvPr/>
        </p:nvSpPr>
        <p:spPr>
          <a:xfrm>
            <a:off x="3388844"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11</a:t>
            </a:r>
          </a:p>
        </p:txBody>
      </p:sp>
      <p:sp>
        <p:nvSpPr>
          <p:cNvPr id="65" name="TextBox 64">
            <a:extLst>
              <a:ext uri="{FF2B5EF4-FFF2-40B4-BE49-F238E27FC236}">
                <a16:creationId xmlns:a16="http://schemas.microsoft.com/office/drawing/2014/main" xmlns="" id="{C7D845AF-6D01-42EF-BA20-8523B863B357}"/>
              </a:ext>
            </a:extLst>
          </p:cNvPr>
          <p:cNvSpPr txBox="1"/>
          <p:nvPr/>
        </p:nvSpPr>
        <p:spPr>
          <a:xfrm>
            <a:off x="356361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26</a:t>
            </a:r>
          </a:p>
        </p:txBody>
      </p:sp>
      <p:sp>
        <p:nvSpPr>
          <p:cNvPr id="66" name="TextBox 65">
            <a:extLst>
              <a:ext uri="{FF2B5EF4-FFF2-40B4-BE49-F238E27FC236}">
                <a16:creationId xmlns:a16="http://schemas.microsoft.com/office/drawing/2014/main" xmlns="" id="{FABA2B38-FB22-42DE-98B2-9832FEC66FA1}"/>
              </a:ext>
            </a:extLst>
          </p:cNvPr>
          <p:cNvSpPr txBox="1"/>
          <p:nvPr/>
        </p:nvSpPr>
        <p:spPr>
          <a:xfrm>
            <a:off x="3738392"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22</a:t>
            </a:r>
          </a:p>
        </p:txBody>
      </p:sp>
      <p:sp>
        <p:nvSpPr>
          <p:cNvPr id="67" name="TextBox 66">
            <a:extLst>
              <a:ext uri="{FF2B5EF4-FFF2-40B4-BE49-F238E27FC236}">
                <a16:creationId xmlns:a16="http://schemas.microsoft.com/office/drawing/2014/main" xmlns="" id="{F37F3F29-F66D-4405-9BBA-75C13A409D0D}"/>
              </a:ext>
            </a:extLst>
          </p:cNvPr>
          <p:cNvSpPr txBox="1"/>
          <p:nvPr/>
        </p:nvSpPr>
        <p:spPr>
          <a:xfrm>
            <a:off x="391316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16</a:t>
            </a:r>
          </a:p>
        </p:txBody>
      </p:sp>
      <p:sp>
        <p:nvSpPr>
          <p:cNvPr id="68" name="TextBox 67">
            <a:extLst>
              <a:ext uri="{FF2B5EF4-FFF2-40B4-BE49-F238E27FC236}">
                <a16:creationId xmlns:a16="http://schemas.microsoft.com/office/drawing/2014/main" xmlns="" id="{2D3A7E66-3F09-443D-AD55-45D9855ABCD9}"/>
              </a:ext>
            </a:extLst>
          </p:cNvPr>
          <p:cNvSpPr txBox="1"/>
          <p:nvPr/>
        </p:nvSpPr>
        <p:spPr>
          <a:xfrm>
            <a:off x="4087939"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05</a:t>
            </a:r>
          </a:p>
        </p:txBody>
      </p:sp>
      <p:sp>
        <p:nvSpPr>
          <p:cNvPr id="69" name="TextBox 68">
            <a:extLst>
              <a:ext uri="{FF2B5EF4-FFF2-40B4-BE49-F238E27FC236}">
                <a16:creationId xmlns:a16="http://schemas.microsoft.com/office/drawing/2014/main" xmlns="" id="{193A3863-81B4-4FD3-934B-3C94EB91212E}"/>
              </a:ext>
            </a:extLst>
          </p:cNvPr>
          <p:cNvSpPr txBox="1"/>
          <p:nvPr/>
        </p:nvSpPr>
        <p:spPr>
          <a:xfrm>
            <a:off x="4262712"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03</a:t>
            </a:r>
          </a:p>
        </p:txBody>
      </p:sp>
      <p:sp>
        <p:nvSpPr>
          <p:cNvPr id="70" name="TextBox 69">
            <a:extLst>
              <a:ext uri="{FF2B5EF4-FFF2-40B4-BE49-F238E27FC236}">
                <a16:creationId xmlns:a16="http://schemas.microsoft.com/office/drawing/2014/main" xmlns="" id="{3C4728F6-7F8E-4163-B58B-E56CB651EF8A}"/>
              </a:ext>
            </a:extLst>
          </p:cNvPr>
          <p:cNvSpPr txBox="1"/>
          <p:nvPr/>
        </p:nvSpPr>
        <p:spPr>
          <a:xfrm>
            <a:off x="443748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19</a:t>
            </a:r>
          </a:p>
        </p:txBody>
      </p:sp>
      <p:sp>
        <p:nvSpPr>
          <p:cNvPr id="71" name="TextBox 70">
            <a:extLst>
              <a:ext uri="{FF2B5EF4-FFF2-40B4-BE49-F238E27FC236}">
                <a16:creationId xmlns:a16="http://schemas.microsoft.com/office/drawing/2014/main" xmlns="" id="{2FD03038-9D0F-436E-84A0-4FB015BDC882}"/>
              </a:ext>
            </a:extLst>
          </p:cNvPr>
          <p:cNvSpPr txBox="1"/>
          <p:nvPr/>
        </p:nvSpPr>
        <p:spPr>
          <a:xfrm>
            <a:off x="4612258"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09</a:t>
            </a:r>
          </a:p>
        </p:txBody>
      </p:sp>
      <p:sp>
        <p:nvSpPr>
          <p:cNvPr id="72" name="TextBox 71">
            <a:extLst>
              <a:ext uri="{FF2B5EF4-FFF2-40B4-BE49-F238E27FC236}">
                <a16:creationId xmlns:a16="http://schemas.microsoft.com/office/drawing/2014/main" xmlns="" id="{907D9D56-633A-409A-A12C-0C110C1A153C}"/>
              </a:ext>
            </a:extLst>
          </p:cNvPr>
          <p:cNvSpPr txBox="1"/>
          <p:nvPr/>
        </p:nvSpPr>
        <p:spPr>
          <a:xfrm>
            <a:off x="4787032"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10</a:t>
            </a:r>
          </a:p>
        </p:txBody>
      </p:sp>
      <p:sp>
        <p:nvSpPr>
          <p:cNvPr id="73" name="TextBox 72">
            <a:extLst>
              <a:ext uri="{FF2B5EF4-FFF2-40B4-BE49-F238E27FC236}">
                <a16:creationId xmlns:a16="http://schemas.microsoft.com/office/drawing/2014/main" xmlns="" id="{C1A14864-BE31-4D7B-8D6F-935694F88F35}"/>
              </a:ext>
            </a:extLst>
          </p:cNvPr>
          <p:cNvSpPr txBox="1"/>
          <p:nvPr/>
        </p:nvSpPr>
        <p:spPr>
          <a:xfrm>
            <a:off x="4961806"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24</a:t>
            </a:r>
          </a:p>
        </p:txBody>
      </p:sp>
      <p:sp>
        <p:nvSpPr>
          <p:cNvPr id="74" name="TextBox 73">
            <a:extLst>
              <a:ext uri="{FF2B5EF4-FFF2-40B4-BE49-F238E27FC236}">
                <a16:creationId xmlns:a16="http://schemas.microsoft.com/office/drawing/2014/main" xmlns="" id="{C44EE8FB-EBA9-4266-BFD2-A127F01612DA}"/>
              </a:ext>
            </a:extLst>
          </p:cNvPr>
          <p:cNvSpPr txBox="1"/>
          <p:nvPr/>
        </p:nvSpPr>
        <p:spPr>
          <a:xfrm>
            <a:off x="5136585" y="4849660"/>
            <a:ext cx="162206" cy="185081"/>
          </a:xfrm>
          <a:prstGeom prst="rect">
            <a:avLst/>
          </a:prstGeom>
          <a:noFill/>
        </p:spPr>
        <p:txBody>
          <a:bodyPr wrap="none" lIns="0" tIns="0" rIns="0" bIns="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charset="0"/>
                <a:ea typeface="+mn-ea"/>
                <a:cs typeface="Arial" charset="0"/>
              </a:rPr>
              <a:t>01</a:t>
            </a:r>
          </a:p>
        </p:txBody>
      </p:sp>
      <p:sp>
        <p:nvSpPr>
          <p:cNvPr id="75" name="Rectangle 74">
            <a:extLst>
              <a:ext uri="{FF2B5EF4-FFF2-40B4-BE49-F238E27FC236}">
                <a16:creationId xmlns:a16="http://schemas.microsoft.com/office/drawing/2014/main" xmlns="" id="{18B04230-6845-484E-8DBF-5FAE1B025843}"/>
              </a:ext>
            </a:extLst>
          </p:cNvPr>
          <p:cNvSpPr/>
          <p:nvPr/>
        </p:nvSpPr>
        <p:spPr>
          <a:xfrm>
            <a:off x="891485" y="2063346"/>
            <a:ext cx="90933" cy="16369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Rectangle 75">
            <a:extLst>
              <a:ext uri="{FF2B5EF4-FFF2-40B4-BE49-F238E27FC236}">
                <a16:creationId xmlns:a16="http://schemas.microsoft.com/office/drawing/2014/main" xmlns="" id="{45DEC009-F8CF-4BF7-B4B4-6199A0BF53EB}"/>
              </a:ext>
            </a:extLst>
          </p:cNvPr>
          <p:cNvSpPr/>
          <p:nvPr/>
        </p:nvSpPr>
        <p:spPr>
          <a:xfrm>
            <a:off x="1071930" y="2886073"/>
            <a:ext cx="90933" cy="814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Rectangle 76">
            <a:extLst>
              <a:ext uri="{FF2B5EF4-FFF2-40B4-BE49-F238E27FC236}">
                <a16:creationId xmlns:a16="http://schemas.microsoft.com/office/drawing/2014/main" xmlns="" id="{4061700D-907A-47E1-8449-337C5BCCBA48}"/>
              </a:ext>
            </a:extLst>
          </p:cNvPr>
          <p:cNvSpPr/>
          <p:nvPr/>
        </p:nvSpPr>
        <p:spPr>
          <a:xfrm>
            <a:off x="1247563" y="3102170"/>
            <a:ext cx="90933" cy="598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Rectangle 77">
            <a:extLst>
              <a:ext uri="{FF2B5EF4-FFF2-40B4-BE49-F238E27FC236}">
                <a16:creationId xmlns:a16="http://schemas.microsoft.com/office/drawing/2014/main" xmlns="" id="{E887A354-2796-413D-974B-41AEC610BC17}"/>
              </a:ext>
            </a:extLst>
          </p:cNvPr>
          <p:cNvSpPr/>
          <p:nvPr/>
        </p:nvSpPr>
        <p:spPr>
          <a:xfrm>
            <a:off x="1425602" y="3177674"/>
            <a:ext cx="90933" cy="5225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Rectangle 78">
            <a:extLst>
              <a:ext uri="{FF2B5EF4-FFF2-40B4-BE49-F238E27FC236}">
                <a16:creationId xmlns:a16="http://schemas.microsoft.com/office/drawing/2014/main" xmlns="" id="{FFF2A1EA-7808-417D-9545-4F199C7F1F68}"/>
              </a:ext>
            </a:extLst>
          </p:cNvPr>
          <p:cNvSpPr/>
          <p:nvPr/>
        </p:nvSpPr>
        <p:spPr>
          <a:xfrm>
            <a:off x="1603640" y="3253177"/>
            <a:ext cx="90933" cy="4470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Rectangle 79">
            <a:extLst>
              <a:ext uri="{FF2B5EF4-FFF2-40B4-BE49-F238E27FC236}">
                <a16:creationId xmlns:a16="http://schemas.microsoft.com/office/drawing/2014/main" xmlns="" id="{67B42BC8-F05B-4300-8A50-D382C40C3CCA}"/>
              </a:ext>
            </a:extLst>
          </p:cNvPr>
          <p:cNvSpPr/>
          <p:nvPr/>
        </p:nvSpPr>
        <p:spPr>
          <a:xfrm>
            <a:off x="1784085" y="3260988"/>
            <a:ext cx="90933" cy="4392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Rectangle 80">
            <a:extLst>
              <a:ext uri="{FF2B5EF4-FFF2-40B4-BE49-F238E27FC236}">
                <a16:creationId xmlns:a16="http://schemas.microsoft.com/office/drawing/2014/main" xmlns="" id="{AE828CEF-536D-45B2-B6BF-9DE328453DCE}"/>
              </a:ext>
            </a:extLst>
          </p:cNvPr>
          <p:cNvSpPr/>
          <p:nvPr/>
        </p:nvSpPr>
        <p:spPr>
          <a:xfrm>
            <a:off x="1964530" y="3435427"/>
            <a:ext cx="90933" cy="2648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Rectangle 81">
            <a:extLst>
              <a:ext uri="{FF2B5EF4-FFF2-40B4-BE49-F238E27FC236}">
                <a16:creationId xmlns:a16="http://schemas.microsoft.com/office/drawing/2014/main" xmlns="" id="{19751CD7-41CA-4D9B-9925-1B8BD993F3F3}"/>
              </a:ext>
            </a:extLst>
          </p:cNvPr>
          <p:cNvSpPr/>
          <p:nvPr/>
        </p:nvSpPr>
        <p:spPr>
          <a:xfrm>
            <a:off x="2142569" y="3487498"/>
            <a:ext cx="90933" cy="212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Rectangle 82">
            <a:extLst>
              <a:ext uri="{FF2B5EF4-FFF2-40B4-BE49-F238E27FC236}">
                <a16:creationId xmlns:a16="http://schemas.microsoft.com/office/drawing/2014/main" xmlns="" id="{3760EFC7-8D51-4DBC-9604-DC6548156F0D}"/>
              </a:ext>
            </a:extLst>
          </p:cNvPr>
          <p:cNvSpPr/>
          <p:nvPr/>
        </p:nvSpPr>
        <p:spPr>
          <a:xfrm>
            <a:off x="2318201" y="3492705"/>
            <a:ext cx="90933" cy="2075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Rectangle 83">
            <a:extLst>
              <a:ext uri="{FF2B5EF4-FFF2-40B4-BE49-F238E27FC236}">
                <a16:creationId xmlns:a16="http://schemas.microsoft.com/office/drawing/2014/main" xmlns="" id="{33C7B628-19B7-41D3-9B3E-6D8E0EF9650D}"/>
              </a:ext>
            </a:extLst>
          </p:cNvPr>
          <p:cNvSpPr/>
          <p:nvPr/>
        </p:nvSpPr>
        <p:spPr>
          <a:xfrm>
            <a:off x="2496240" y="3583831"/>
            <a:ext cx="90933" cy="116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Rectangle 84">
            <a:extLst>
              <a:ext uri="{FF2B5EF4-FFF2-40B4-BE49-F238E27FC236}">
                <a16:creationId xmlns:a16="http://schemas.microsoft.com/office/drawing/2014/main" xmlns="" id="{DF198C10-3374-42F4-93A0-43AF92F7BC81}"/>
              </a:ext>
            </a:extLst>
          </p:cNvPr>
          <p:cNvSpPr/>
          <p:nvPr/>
        </p:nvSpPr>
        <p:spPr>
          <a:xfrm>
            <a:off x="2676685" y="3650272"/>
            <a:ext cx="90933" cy="499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Rectangle 85">
            <a:extLst>
              <a:ext uri="{FF2B5EF4-FFF2-40B4-BE49-F238E27FC236}">
                <a16:creationId xmlns:a16="http://schemas.microsoft.com/office/drawing/2014/main" xmlns="" id="{117D8C9A-96E8-4026-A268-B3679B835FE5}"/>
              </a:ext>
            </a:extLst>
          </p:cNvPr>
          <p:cNvSpPr/>
          <p:nvPr/>
        </p:nvSpPr>
        <p:spPr>
          <a:xfrm flipV="1">
            <a:off x="3025544" y="3700259"/>
            <a:ext cx="90933" cy="31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Rectangle 86">
            <a:extLst>
              <a:ext uri="{FF2B5EF4-FFF2-40B4-BE49-F238E27FC236}">
                <a16:creationId xmlns:a16="http://schemas.microsoft.com/office/drawing/2014/main" xmlns="" id="{C43D22AB-4353-47E2-9B66-7EAFC070F338}"/>
              </a:ext>
            </a:extLst>
          </p:cNvPr>
          <p:cNvSpPr/>
          <p:nvPr/>
        </p:nvSpPr>
        <p:spPr>
          <a:xfrm flipV="1">
            <a:off x="3208395" y="3700259"/>
            <a:ext cx="90933" cy="31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Rectangle 87">
            <a:extLst>
              <a:ext uri="{FF2B5EF4-FFF2-40B4-BE49-F238E27FC236}">
                <a16:creationId xmlns:a16="http://schemas.microsoft.com/office/drawing/2014/main" xmlns="" id="{FE0B64C3-608D-4F0C-995B-5E6F5DC2BC14}"/>
              </a:ext>
            </a:extLst>
          </p:cNvPr>
          <p:cNvSpPr/>
          <p:nvPr/>
        </p:nvSpPr>
        <p:spPr>
          <a:xfrm flipV="1">
            <a:off x="3388838" y="3700259"/>
            <a:ext cx="90933" cy="81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Rectangle 88">
            <a:extLst>
              <a:ext uri="{FF2B5EF4-FFF2-40B4-BE49-F238E27FC236}">
                <a16:creationId xmlns:a16="http://schemas.microsoft.com/office/drawing/2014/main" xmlns="" id="{BD5C85DE-903E-4FC7-BDEF-CED6E9834DC9}"/>
              </a:ext>
            </a:extLst>
          </p:cNvPr>
          <p:cNvSpPr/>
          <p:nvPr/>
        </p:nvSpPr>
        <p:spPr>
          <a:xfrm flipV="1">
            <a:off x="3569283" y="3700257"/>
            <a:ext cx="90933" cy="1048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0" name="Rectangle 89">
            <a:extLst>
              <a:ext uri="{FF2B5EF4-FFF2-40B4-BE49-F238E27FC236}">
                <a16:creationId xmlns:a16="http://schemas.microsoft.com/office/drawing/2014/main" xmlns="" id="{1E27D763-5C41-45F1-BC7E-DBAD64758CD8}"/>
              </a:ext>
            </a:extLst>
          </p:cNvPr>
          <p:cNvSpPr/>
          <p:nvPr/>
        </p:nvSpPr>
        <p:spPr>
          <a:xfrm flipV="1">
            <a:off x="3744915" y="3700256"/>
            <a:ext cx="90933" cy="156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1" name="Rectangle 90">
            <a:extLst>
              <a:ext uri="{FF2B5EF4-FFF2-40B4-BE49-F238E27FC236}">
                <a16:creationId xmlns:a16="http://schemas.microsoft.com/office/drawing/2014/main" xmlns="" id="{887C15D8-0FC8-497D-9450-1E970B12C438}"/>
              </a:ext>
            </a:extLst>
          </p:cNvPr>
          <p:cNvSpPr/>
          <p:nvPr/>
        </p:nvSpPr>
        <p:spPr>
          <a:xfrm flipV="1">
            <a:off x="3926699" y="3700255"/>
            <a:ext cx="90933" cy="1699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2" name="Rectangle 91">
            <a:extLst>
              <a:ext uri="{FF2B5EF4-FFF2-40B4-BE49-F238E27FC236}">
                <a16:creationId xmlns:a16="http://schemas.microsoft.com/office/drawing/2014/main" xmlns="" id="{3BCDD37C-88D5-431C-BFF5-DB40DAA5CB09}"/>
              </a:ext>
            </a:extLst>
          </p:cNvPr>
          <p:cNvSpPr/>
          <p:nvPr/>
        </p:nvSpPr>
        <p:spPr>
          <a:xfrm flipV="1">
            <a:off x="4107143" y="3700254"/>
            <a:ext cx="90933" cy="3808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3" name="Rectangle 92">
            <a:extLst>
              <a:ext uri="{FF2B5EF4-FFF2-40B4-BE49-F238E27FC236}">
                <a16:creationId xmlns:a16="http://schemas.microsoft.com/office/drawing/2014/main" xmlns="" id="{608258FA-2F2E-4281-A380-0BF12F4146E0}"/>
              </a:ext>
            </a:extLst>
          </p:cNvPr>
          <p:cNvSpPr/>
          <p:nvPr/>
        </p:nvSpPr>
        <p:spPr>
          <a:xfrm flipV="1">
            <a:off x="4287587" y="3700253"/>
            <a:ext cx="90933" cy="438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4" name="Rectangle 93">
            <a:extLst>
              <a:ext uri="{FF2B5EF4-FFF2-40B4-BE49-F238E27FC236}">
                <a16:creationId xmlns:a16="http://schemas.microsoft.com/office/drawing/2014/main" xmlns="" id="{BF9DB7A6-B159-4C20-B301-F6BF35B36178}"/>
              </a:ext>
            </a:extLst>
          </p:cNvPr>
          <p:cNvSpPr/>
          <p:nvPr/>
        </p:nvSpPr>
        <p:spPr>
          <a:xfrm flipV="1">
            <a:off x="4465626" y="3700253"/>
            <a:ext cx="90933" cy="4537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5" name="Rectangle 94">
            <a:extLst>
              <a:ext uri="{FF2B5EF4-FFF2-40B4-BE49-F238E27FC236}">
                <a16:creationId xmlns:a16="http://schemas.microsoft.com/office/drawing/2014/main" xmlns="" id="{548DB9B8-0A1B-41EF-A5EA-6A8DE5492968}"/>
              </a:ext>
            </a:extLst>
          </p:cNvPr>
          <p:cNvSpPr/>
          <p:nvPr/>
        </p:nvSpPr>
        <p:spPr>
          <a:xfrm flipV="1">
            <a:off x="4646070" y="3700253"/>
            <a:ext cx="90933" cy="4641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6" name="Rectangle 95">
            <a:extLst>
              <a:ext uri="{FF2B5EF4-FFF2-40B4-BE49-F238E27FC236}">
                <a16:creationId xmlns:a16="http://schemas.microsoft.com/office/drawing/2014/main" xmlns="" id="{EDD893DA-B21B-4A2B-B597-05EC945B2B54}"/>
              </a:ext>
            </a:extLst>
          </p:cNvPr>
          <p:cNvSpPr/>
          <p:nvPr/>
        </p:nvSpPr>
        <p:spPr>
          <a:xfrm flipV="1">
            <a:off x="4826515" y="3700253"/>
            <a:ext cx="90933" cy="469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7" name="Rectangle 96">
            <a:extLst>
              <a:ext uri="{FF2B5EF4-FFF2-40B4-BE49-F238E27FC236}">
                <a16:creationId xmlns:a16="http://schemas.microsoft.com/office/drawing/2014/main" xmlns="" id="{EF4320FB-D360-4887-8915-808F50040111}"/>
              </a:ext>
            </a:extLst>
          </p:cNvPr>
          <p:cNvSpPr/>
          <p:nvPr/>
        </p:nvSpPr>
        <p:spPr>
          <a:xfrm flipV="1">
            <a:off x="4999742" y="3700251"/>
            <a:ext cx="90933" cy="5032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98" name="Rectangle 97">
            <a:extLst>
              <a:ext uri="{FF2B5EF4-FFF2-40B4-BE49-F238E27FC236}">
                <a16:creationId xmlns:a16="http://schemas.microsoft.com/office/drawing/2014/main" xmlns="" id="{0E1BD10F-3AA7-4BE7-B83F-B86C440A9F3A}"/>
              </a:ext>
            </a:extLst>
          </p:cNvPr>
          <p:cNvSpPr/>
          <p:nvPr/>
        </p:nvSpPr>
        <p:spPr>
          <a:xfrm flipV="1">
            <a:off x="5177781" y="3700250"/>
            <a:ext cx="90933" cy="846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99" name="Group 98">
            <a:extLst>
              <a:ext uri="{FF2B5EF4-FFF2-40B4-BE49-F238E27FC236}">
                <a16:creationId xmlns:a16="http://schemas.microsoft.com/office/drawing/2014/main" xmlns="" id="{E2793483-5771-46F0-8A12-1029A67994C3}"/>
              </a:ext>
            </a:extLst>
          </p:cNvPr>
          <p:cNvGrpSpPr/>
          <p:nvPr/>
        </p:nvGrpSpPr>
        <p:grpSpPr>
          <a:xfrm>
            <a:off x="3218359" y="3771483"/>
            <a:ext cx="67185" cy="72704"/>
            <a:chOff x="2176833" y="2328248"/>
            <a:chExt cx="83958" cy="83958"/>
          </a:xfrm>
        </p:grpSpPr>
        <p:cxnSp>
          <p:nvCxnSpPr>
            <p:cNvPr id="100" name="Straight Connector 99">
              <a:extLst>
                <a:ext uri="{FF2B5EF4-FFF2-40B4-BE49-F238E27FC236}">
                  <a16:creationId xmlns:a16="http://schemas.microsoft.com/office/drawing/2014/main" xmlns="" id="{4E871F9A-F07E-4E94-B7C8-D541D8CF8CC1}"/>
                </a:ext>
              </a:extLst>
            </p:cNvPr>
            <p:cNvCxnSpPr/>
            <p:nvPr/>
          </p:nvCxnSpPr>
          <p:spPr>
            <a:xfrm>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5172DE5C-134E-4D72-A354-38E3AE24DCEF}"/>
                </a:ext>
              </a:extLst>
            </p:cNvPr>
            <p:cNvCxnSpPr>
              <a:cxnSpLocks/>
            </p:cNvCxnSpPr>
            <p:nvPr/>
          </p:nvCxnSpPr>
          <p:spPr>
            <a:xfrm rot="5400000">
              <a:off x="2218812" y="2328248"/>
              <a:ext cx="0" cy="83958"/>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xmlns="" id="{96A5C147-7EF5-448B-9A83-74C4CF88EA69}"/>
              </a:ext>
            </a:extLst>
          </p:cNvPr>
          <p:cNvCxnSpPr>
            <a:cxnSpLocks/>
          </p:cNvCxnSpPr>
          <p:nvPr/>
        </p:nvCxnSpPr>
        <p:spPr>
          <a:xfrm flipH="1">
            <a:off x="870206" y="3701419"/>
            <a:ext cx="4417490" cy="0"/>
          </a:xfrm>
          <a:prstGeom prst="line">
            <a:avLst/>
          </a:prstGeom>
          <a:ln w="26035" cap="sq">
            <a:solidFill>
              <a:srgbClr val="000000"/>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xmlns="" id="{55483BFA-6A8D-4C58-AC97-388BECC44607}"/>
              </a:ext>
            </a:extLst>
          </p:cNvPr>
          <p:cNvSpPr txBox="1"/>
          <p:nvPr/>
        </p:nvSpPr>
        <p:spPr>
          <a:xfrm>
            <a:off x="297388" y="1731509"/>
            <a:ext cx="500140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charset="0"/>
                <a:ea typeface="+mn-ea"/>
                <a:cs typeface="Arial" charset="0"/>
              </a:rPr>
              <a:t>Best response</a:t>
            </a:r>
          </a:p>
        </p:txBody>
      </p:sp>
    </p:spTree>
    <p:extLst>
      <p:ext uri="{BB962C8B-B14F-4D97-AF65-F5344CB8AC3E}">
        <p14:creationId xmlns:p14="http://schemas.microsoft.com/office/powerpoint/2010/main" xmlns="" val="95277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4062</a:t>
            </a:r>
            <a:r>
              <a:rPr lang="en-GB" dirty="0"/>
              <a:t>: Pembrolizumab (</a:t>
            </a:r>
            <a:r>
              <a:rPr lang="en-GB" dirty="0" err="1"/>
              <a:t>pembro</a:t>
            </a:r>
            <a:r>
              <a:rPr lang="en-GB" dirty="0"/>
              <a:t>) vs paclitaxel (PTX) for previously treated advanced gastric or gastroesophageal junction (G/GEJ) cancer: Phase 3 KEYNOTE-061 </a:t>
            </a:r>
            <a:r>
              <a:rPr lang="en-GB" dirty="0" smtClean="0"/>
              <a:t>trial – Fuchs CS,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en-GB" dirty="0" smtClean="0"/>
              <a:t>Presented</a:t>
            </a:r>
            <a:r>
              <a:rPr lang="fr-FR" dirty="0" smtClean="0"/>
              <a:t> by </a:t>
            </a:r>
            <a:r>
              <a:rPr lang="en-GB" dirty="0" err="1" smtClean="0"/>
              <a:t>Shitara</a:t>
            </a:r>
            <a:r>
              <a:rPr lang="en-GB" dirty="0" smtClean="0"/>
              <a:t> K</a:t>
            </a:r>
            <a:br>
              <a:rPr lang="en-GB" dirty="0" smtClean="0"/>
            </a:br>
            <a:r>
              <a:rPr lang="fr-FR" dirty="0" smtClean="0"/>
              <a:t>Fuchs CS,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4062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a:t>
            </a:r>
            <a:endParaRPr lang="en-GB" b="1" dirty="0"/>
          </a:p>
          <a:p>
            <a:endParaRPr lang="en-GB" dirty="0"/>
          </a:p>
        </p:txBody>
      </p:sp>
      <p:sp>
        <p:nvSpPr>
          <p:cNvPr id="21" name="Text Placeholder 3"/>
          <p:cNvSpPr>
            <a:spLocks noGrp="1"/>
          </p:cNvSpPr>
          <p:nvPr>
            <p:ph type="body" sz="quarter" idx="10"/>
          </p:nvPr>
        </p:nvSpPr>
        <p:spPr>
          <a:xfrm>
            <a:off x="365125" y="6096000"/>
            <a:ext cx="4130675" cy="487363"/>
          </a:xfrm>
        </p:spPr>
        <p:txBody>
          <a:bodyPr/>
          <a:lstStyle/>
          <a:p>
            <a:r>
              <a:rPr lang="en-GB" dirty="0" smtClean="0"/>
              <a:t> </a:t>
            </a:r>
            <a:endParaRPr lang="en-US" baseline="30000" dirty="0"/>
          </a:p>
        </p:txBody>
      </p:sp>
      <p:sp>
        <p:nvSpPr>
          <p:cNvPr id="9" name="TextBox 8">
            <a:extLst>
              <a:ext uri="{FF2B5EF4-FFF2-40B4-BE49-F238E27FC236}">
                <a16:creationId xmlns:a16="http://schemas.microsoft.com/office/drawing/2014/main" xmlns="" id="{89A525CB-C21E-43F1-81EB-917EBFAFF5FE}"/>
              </a:ext>
            </a:extLst>
          </p:cNvPr>
          <p:cNvSpPr txBox="1"/>
          <p:nvPr/>
        </p:nvSpPr>
        <p:spPr>
          <a:xfrm>
            <a:off x="473544" y="1532462"/>
            <a:ext cx="6278579" cy="369332"/>
          </a:xfrm>
          <a:prstGeom prst="rect">
            <a:avLst/>
          </a:prstGeom>
          <a:noFill/>
        </p:spPr>
        <p:txBody>
          <a:bodyPr wrap="square" rtlCol="0">
            <a:spAutoFit/>
          </a:bodyPr>
          <a:lstStyle/>
          <a:p>
            <a:pPr algn="ctr" fontAlgn="base">
              <a:spcBef>
                <a:spcPct val="0"/>
              </a:spcBef>
              <a:spcAft>
                <a:spcPct val="0"/>
              </a:spcAft>
            </a:pPr>
            <a:r>
              <a:rPr lang="en-US" b="1" dirty="0">
                <a:solidFill>
                  <a:srgbClr val="4D4D4D"/>
                </a:solidFill>
              </a:rPr>
              <a:t>OS – CPS ≥1 population</a:t>
            </a:r>
          </a:p>
        </p:txBody>
      </p:sp>
      <p:sp>
        <p:nvSpPr>
          <p:cNvPr id="10" name="Freeform: Shape 8">
            <a:extLst>
              <a:ext uri="{FF2B5EF4-FFF2-40B4-BE49-F238E27FC236}">
                <a16:creationId xmlns:a16="http://schemas.microsoft.com/office/drawing/2014/main" xmlns="" id="{CE0CA83A-8DB7-44E5-9667-7D9574798D91}"/>
              </a:ext>
            </a:extLst>
          </p:cNvPr>
          <p:cNvSpPr/>
          <p:nvPr/>
        </p:nvSpPr>
        <p:spPr>
          <a:xfrm>
            <a:off x="923175" y="1951870"/>
            <a:ext cx="6779656" cy="2930687"/>
          </a:xfrm>
          <a:custGeom>
            <a:avLst/>
            <a:gdLst>
              <a:gd name="connsiteX0" fmla="*/ 0 w 6281928"/>
              <a:gd name="connsiteY0" fmla="*/ 0 h 3054096"/>
              <a:gd name="connsiteX1" fmla="*/ 0 w 6281928"/>
              <a:gd name="connsiteY1" fmla="*/ 3054096 h 3054096"/>
              <a:gd name="connsiteX2" fmla="*/ 6281928 w 6281928"/>
              <a:gd name="connsiteY2" fmla="*/ 3054096 h 3054096"/>
            </a:gdLst>
            <a:ahLst/>
            <a:cxnLst>
              <a:cxn ang="0">
                <a:pos x="connsiteX0" y="connsiteY0"/>
              </a:cxn>
              <a:cxn ang="0">
                <a:pos x="connsiteX1" y="connsiteY1"/>
              </a:cxn>
              <a:cxn ang="0">
                <a:pos x="connsiteX2" y="connsiteY2"/>
              </a:cxn>
            </a:cxnLst>
            <a:rect l="l" t="t" r="r" b="b"/>
            <a:pathLst>
              <a:path w="6281928" h="3054096">
                <a:moveTo>
                  <a:pt x="0" y="0"/>
                </a:moveTo>
                <a:lnTo>
                  <a:pt x="0" y="3054096"/>
                </a:lnTo>
                <a:lnTo>
                  <a:pt x="6281928" y="3054096"/>
                </a:lnTo>
              </a:path>
            </a:pathLst>
          </a:cu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cxnSp>
        <p:nvCxnSpPr>
          <p:cNvPr id="11" name="Straight Connector 10">
            <a:extLst>
              <a:ext uri="{FF2B5EF4-FFF2-40B4-BE49-F238E27FC236}">
                <a16:creationId xmlns:a16="http://schemas.microsoft.com/office/drawing/2014/main" xmlns="" id="{E1513702-24A5-416C-97D3-58D3D208CFE3}"/>
              </a:ext>
            </a:extLst>
          </p:cNvPr>
          <p:cNvCxnSpPr>
            <a:cxnSpLocks/>
          </p:cNvCxnSpPr>
          <p:nvPr/>
        </p:nvCxnSpPr>
        <p:spPr>
          <a:xfrm rot="5400000">
            <a:off x="87817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a16="http://schemas.microsoft.com/office/drawing/2014/main" xmlns="" id="{663722BC-7D38-4413-9315-DB51BE74B84C}"/>
              </a:ext>
            </a:extLst>
          </p:cNvPr>
          <p:cNvCxnSpPr>
            <a:cxnSpLocks/>
          </p:cNvCxnSpPr>
          <p:nvPr/>
        </p:nvCxnSpPr>
        <p:spPr>
          <a:xfrm rot="5400000">
            <a:off x="223406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a:extLst>
              <a:ext uri="{FF2B5EF4-FFF2-40B4-BE49-F238E27FC236}">
                <a16:creationId xmlns:a16="http://schemas.microsoft.com/office/drawing/2014/main" xmlns="" id="{3198B4A5-44D3-481C-B3F7-787F19A9AC2C}"/>
              </a:ext>
            </a:extLst>
          </p:cNvPr>
          <p:cNvCxnSpPr>
            <a:cxnSpLocks/>
          </p:cNvCxnSpPr>
          <p:nvPr/>
        </p:nvCxnSpPr>
        <p:spPr>
          <a:xfrm rot="5400000">
            <a:off x="358995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a:extLst>
              <a:ext uri="{FF2B5EF4-FFF2-40B4-BE49-F238E27FC236}">
                <a16:creationId xmlns:a16="http://schemas.microsoft.com/office/drawing/2014/main" xmlns="" id="{CF20C9A8-BF65-4494-B134-589876DD1DA8}"/>
              </a:ext>
            </a:extLst>
          </p:cNvPr>
          <p:cNvCxnSpPr>
            <a:cxnSpLocks/>
          </p:cNvCxnSpPr>
          <p:nvPr/>
        </p:nvCxnSpPr>
        <p:spPr>
          <a:xfrm rot="5400000">
            <a:off x="494584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a:extLst>
              <a:ext uri="{FF2B5EF4-FFF2-40B4-BE49-F238E27FC236}">
                <a16:creationId xmlns:a16="http://schemas.microsoft.com/office/drawing/2014/main" xmlns="" id="{3FFE45E2-AEF4-47FD-AAB6-E332D6EBBE39}"/>
              </a:ext>
            </a:extLst>
          </p:cNvPr>
          <p:cNvCxnSpPr>
            <a:cxnSpLocks/>
          </p:cNvCxnSpPr>
          <p:nvPr/>
        </p:nvCxnSpPr>
        <p:spPr>
          <a:xfrm rot="5400000">
            <a:off x="630173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15">
            <a:extLst>
              <a:ext uri="{FF2B5EF4-FFF2-40B4-BE49-F238E27FC236}">
                <a16:creationId xmlns:a16="http://schemas.microsoft.com/office/drawing/2014/main" xmlns="" id="{BA73403A-CC6E-4948-8951-EBFFA20A5595}"/>
              </a:ext>
            </a:extLst>
          </p:cNvPr>
          <p:cNvCxnSpPr>
            <a:cxnSpLocks/>
          </p:cNvCxnSpPr>
          <p:nvPr/>
        </p:nvCxnSpPr>
        <p:spPr>
          <a:xfrm rot="5400000">
            <a:off x="7657624" y="493820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7" name="TextBox 16">
            <a:extLst>
              <a:ext uri="{FF2B5EF4-FFF2-40B4-BE49-F238E27FC236}">
                <a16:creationId xmlns:a16="http://schemas.microsoft.com/office/drawing/2014/main" xmlns="" id="{AA2E4672-0681-4FDC-8ADE-A3B6848DC001}"/>
              </a:ext>
            </a:extLst>
          </p:cNvPr>
          <p:cNvSpPr txBox="1"/>
          <p:nvPr/>
        </p:nvSpPr>
        <p:spPr>
          <a:xfrm>
            <a:off x="2036619" y="5623571"/>
            <a:ext cx="482825" cy="523220"/>
          </a:xfrm>
          <a:prstGeom prst="rect">
            <a:avLst/>
          </a:prstGeom>
          <a:noFill/>
        </p:spPr>
        <p:txBody>
          <a:bodyPr wrap="none" rtlCol="0" anchor="b" anchorCtr="0">
            <a:spAutoFit/>
          </a:bodyPr>
          <a:lstStyle/>
          <a:p>
            <a:pPr algn="ctr"/>
            <a:r>
              <a:rPr lang="en-US" sz="1400" dirty="0"/>
              <a:t>114</a:t>
            </a:r>
          </a:p>
          <a:p>
            <a:pPr algn="ctr"/>
            <a:r>
              <a:rPr lang="en-US" sz="1400" dirty="0"/>
              <a:t>130</a:t>
            </a:r>
            <a:endParaRPr lang="en-GB" sz="1400" dirty="0"/>
          </a:p>
        </p:txBody>
      </p:sp>
      <p:sp>
        <p:nvSpPr>
          <p:cNvPr id="18" name="TextBox 17">
            <a:extLst>
              <a:ext uri="{FF2B5EF4-FFF2-40B4-BE49-F238E27FC236}">
                <a16:creationId xmlns:a16="http://schemas.microsoft.com/office/drawing/2014/main" xmlns="" id="{566AAC08-C233-4903-8F0E-8F1DD1C994F9}"/>
              </a:ext>
            </a:extLst>
          </p:cNvPr>
          <p:cNvSpPr txBox="1"/>
          <p:nvPr/>
        </p:nvSpPr>
        <p:spPr>
          <a:xfrm>
            <a:off x="3443220" y="5623571"/>
            <a:ext cx="383438" cy="523220"/>
          </a:xfrm>
          <a:prstGeom prst="rect">
            <a:avLst/>
          </a:prstGeom>
          <a:noFill/>
        </p:spPr>
        <p:txBody>
          <a:bodyPr wrap="none" rtlCol="0" anchor="b" anchorCtr="0">
            <a:spAutoFit/>
          </a:bodyPr>
          <a:lstStyle/>
          <a:p>
            <a:pPr algn="ctr"/>
            <a:r>
              <a:rPr lang="en-US" sz="1400" dirty="0"/>
              <a:t>78</a:t>
            </a:r>
          </a:p>
          <a:p>
            <a:pPr algn="ctr"/>
            <a:r>
              <a:rPr lang="en-US" sz="1400" dirty="0"/>
              <a:t>54</a:t>
            </a:r>
            <a:endParaRPr lang="en-GB" sz="1400" dirty="0"/>
          </a:p>
        </p:txBody>
      </p:sp>
      <p:sp>
        <p:nvSpPr>
          <p:cNvPr id="19" name="TextBox 18">
            <a:extLst>
              <a:ext uri="{FF2B5EF4-FFF2-40B4-BE49-F238E27FC236}">
                <a16:creationId xmlns:a16="http://schemas.microsoft.com/office/drawing/2014/main" xmlns="" id="{A5C90C18-A3E3-4B3D-9470-B55B5DDD2FF0}"/>
              </a:ext>
            </a:extLst>
          </p:cNvPr>
          <p:cNvSpPr txBox="1"/>
          <p:nvPr/>
        </p:nvSpPr>
        <p:spPr>
          <a:xfrm>
            <a:off x="4805464" y="5623571"/>
            <a:ext cx="383438" cy="523220"/>
          </a:xfrm>
          <a:prstGeom prst="rect">
            <a:avLst/>
          </a:prstGeom>
          <a:noFill/>
        </p:spPr>
        <p:txBody>
          <a:bodyPr wrap="none" rtlCol="0" anchor="b" anchorCtr="0">
            <a:spAutoFit/>
          </a:bodyPr>
          <a:lstStyle/>
          <a:p>
            <a:pPr algn="ctr"/>
            <a:r>
              <a:rPr lang="en-US" sz="1400" dirty="0"/>
              <a:t>39</a:t>
            </a:r>
          </a:p>
          <a:p>
            <a:pPr algn="ctr"/>
            <a:r>
              <a:rPr lang="en-US" sz="1400" dirty="0"/>
              <a:t>23</a:t>
            </a:r>
            <a:endParaRPr lang="en-GB" sz="1400" dirty="0"/>
          </a:p>
        </p:txBody>
      </p:sp>
      <p:sp>
        <p:nvSpPr>
          <p:cNvPr id="20" name="TextBox 19">
            <a:extLst>
              <a:ext uri="{FF2B5EF4-FFF2-40B4-BE49-F238E27FC236}">
                <a16:creationId xmlns:a16="http://schemas.microsoft.com/office/drawing/2014/main" xmlns="" id="{3F21F9FB-2F82-432B-9931-E804CED4E05E}"/>
              </a:ext>
            </a:extLst>
          </p:cNvPr>
          <p:cNvSpPr txBox="1"/>
          <p:nvPr/>
        </p:nvSpPr>
        <p:spPr>
          <a:xfrm>
            <a:off x="6159056" y="5623571"/>
            <a:ext cx="383438" cy="523220"/>
          </a:xfrm>
          <a:prstGeom prst="rect">
            <a:avLst/>
          </a:prstGeom>
          <a:noFill/>
        </p:spPr>
        <p:txBody>
          <a:bodyPr wrap="none" rtlCol="0" anchor="b" anchorCtr="0">
            <a:spAutoFit/>
          </a:bodyPr>
          <a:lstStyle/>
          <a:p>
            <a:pPr algn="ctr"/>
            <a:r>
              <a:rPr lang="en-US" sz="1400" dirty="0"/>
              <a:t>14</a:t>
            </a:r>
          </a:p>
          <a:p>
            <a:pPr algn="ctr"/>
            <a:r>
              <a:rPr lang="en-US" sz="1400" dirty="0"/>
              <a:t>7</a:t>
            </a:r>
            <a:endParaRPr lang="en-GB" sz="1400" dirty="0"/>
          </a:p>
        </p:txBody>
      </p:sp>
      <p:sp>
        <p:nvSpPr>
          <p:cNvPr id="23" name="TextBox 22">
            <a:extLst>
              <a:ext uri="{FF2B5EF4-FFF2-40B4-BE49-F238E27FC236}">
                <a16:creationId xmlns:a16="http://schemas.microsoft.com/office/drawing/2014/main" xmlns="" id="{1E072E7A-3703-44CC-9973-35F9F70F954C}"/>
              </a:ext>
            </a:extLst>
          </p:cNvPr>
          <p:cNvSpPr txBox="1"/>
          <p:nvPr/>
        </p:nvSpPr>
        <p:spPr>
          <a:xfrm>
            <a:off x="131276" y="5408127"/>
            <a:ext cx="990977" cy="307777"/>
          </a:xfrm>
          <a:prstGeom prst="rect">
            <a:avLst/>
          </a:prstGeom>
          <a:noFill/>
        </p:spPr>
        <p:txBody>
          <a:bodyPr wrap="none" rtlCol="0" anchor="t" anchorCtr="0">
            <a:spAutoFit/>
          </a:bodyPr>
          <a:lstStyle/>
          <a:p>
            <a:r>
              <a:rPr lang="en-US" sz="1400" dirty="0"/>
              <a:t>No. at </a:t>
            </a:r>
            <a:r>
              <a:rPr lang="en-US" sz="1400" dirty="0" smtClean="0"/>
              <a:t>risk</a:t>
            </a:r>
            <a:endParaRPr lang="en-GB" sz="1400" dirty="0"/>
          </a:p>
        </p:txBody>
      </p:sp>
      <p:cxnSp>
        <p:nvCxnSpPr>
          <p:cNvPr id="24" name="Straight Connector 23">
            <a:extLst>
              <a:ext uri="{FF2B5EF4-FFF2-40B4-BE49-F238E27FC236}">
                <a16:creationId xmlns:a16="http://schemas.microsoft.com/office/drawing/2014/main" xmlns="" id="{1E3B00A3-75B4-49F1-8E7F-13E7A6064D9E}"/>
              </a:ext>
            </a:extLst>
          </p:cNvPr>
          <p:cNvCxnSpPr/>
          <p:nvPr/>
        </p:nvCxnSpPr>
        <p:spPr>
          <a:xfrm>
            <a:off x="241104" y="5785754"/>
            <a:ext cx="236632"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a16="http://schemas.microsoft.com/office/drawing/2014/main" xmlns="" id="{1005E9B8-D197-45F3-ADD4-07086565237D}"/>
              </a:ext>
            </a:extLst>
          </p:cNvPr>
          <p:cNvCxnSpPr/>
          <p:nvPr/>
        </p:nvCxnSpPr>
        <p:spPr>
          <a:xfrm>
            <a:off x="241104" y="5998479"/>
            <a:ext cx="236632" cy="0"/>
          </a:xfrm>
          <a:prstGeom prst="line">
            <a:avLst/>
          </a:pr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6" name="TextBox 25">
            <a:extLst>
              <a:ext uri="{FF2B5EF4-FFF2-40B4-BE49-F238E27FC236}">
                <a16:creationId xmlns:a16="http://schemas.microsoft.com/office/drawing/2014/main" xmlns="" id="{40B189A9-AC61-4F11-8614-C0F894355CE8}"/>
              </a:ext>
            </a:extLst>
          </p:cNvPr>
          <p:cNvSpPr txBox="1"/>
          <p:nvPr/>
        </p:nvSpPr>
        <p:spPr>
          <a:xfrm>
            <a:off x="769896" y="4978897"/>
            <a:ext cx="306558" cy="307777"/>
          </a:xfrm>
          <a:prstGeom prst="rect">
            <a:avLst/>
          </a:prstGeom>
          <a:noFill/>
        </p:spPr>
        <p:txBody>
          <a:bodyPr wrap="none" rtlCol="0" anchor="t" anchorCtr="0">
            <a:spAutoFit/>
          </a:bodyPr>
          <a:lstStyle/>
          <a:p>
            <a:pPr algn="ctr"/>
            <a:r>
              <a:rPr lang="en-US" sz="1400" dirty="0"/>
              <a:t>0</a:t>
            </a:r>
            <a:endParaRPr lang="en-GB" sz="1400" dirty="0"/>
          </a:p>
        </p:txBody>
      </p:sp>
      <p:sp>
        <p:nvSpPr>
          <p:cNvPr id="27" name="TextBox 26">
            <a:extLst>
              <a:ext uri="{FF2B5EF4-FFF2-40B4-BE49-F238E27FC236}">
                <a16:creationId xmlns:a16="http://schemas.microsoft.com/office/drawing/2014/main" xmlns="" id="{859EB66F-FC7C-49EC-A555-650C2F920F6D}"/>
              </a:ext>
            </a:extLst>
          </p:cNvPr>
          <p:cNvSpPr txBox="1"/>
          <p:nvPr/>
        </p:nvSpPr>
        <p:spPr>
          <a:xfrm>
            <a:off x="2136006" y="4978897"/>
            <a:ext cx="284052" cy="307777"/>
          </a:xfrm>
          <a:prstGeom prst="rect">
            <a:avLst/>
          </a:prstGeom>
          <a:noFill/>
        </p:spPr>
        <p:txBody>
          <a:bodyPr wrap="none" rtlCol="0" anchor="t" anchorCtr="0">
            <a:spAutoFit/>
          </a:bodyPr>
          <a:lstStyle/>
          <a:p>
            <a:pPr algn="ctr"/>
            <a:r>
              <a:rPr lang="en-US" sz="1400" dirty="0"/>
              <a:t>6</a:t>
            </a:r>
            <a:endParaRPr lang="en-GB" sz="1400" dirty="0"/>
          </a:p>
        </p:txBody>
      </p:sp>
      <p:sp>
        <p:nvSpPr>
          <p:cNvPr id="28" name="TextBox 27">
            <a:extLst>
              <a:ext uri="{FF2B5EF4-FFF2-40B4-BE49-F238E27FC236}">
                <a16:creationId xmlns:a16="http://schemas.microsoft.com/office/drawing/2014/main" xmlns="" id="{D795F34B-D480-4B44-997B-FA2D3C78DAC0}"/>
              </a:ext>
            </a:extLst>
          </p:cNvPr>
          <p:cNvSpPr txBox="1"/>
          <p:nvPr/>
        </p:nvSpPr>
        <p:spPr>
          <a:xfrm>
            <a:off x="3443221" y="4978897"/>
            <a:ext cx="383438" cy="307777"/>
          </a:xfrm>
          <a:prstGeom prst="rect">
            <a:avLst/>
          </a:prstGeom>
          <a:noFill/>
        </p:spPr>
        <p:txBody>
          <a:bodyPr wrap="none" rtlCol="0" anchor="t" anchorCtr="0">
            <a:spAutoFit/>
          </a:bodyPr>
          <a:lstStyle/>
          <a:p>
            <a:pPr algn="ctr"/>
            <a:r>
              <a:rPr lang="en-US" sz="1400" dirty="0"/>
              <a:t>12</a:t>
            </a:r>
            <a:endParaRPr lang="en-GB" sz="1400" dirty="0"/>
          </a:p>
        </p:txBody>
      </p:sp>
      <p:sp>
        <p:nvSpPr>
          <p:cNvPr id="29" name="TextBox 28">
            <a:extLst>
              <a:ext uri="{FF2B5EF4-FFF2-40B4-BE49-F238E27FC236}">
                <a16:creationId xmlns:a16="http://schemas.microsoft.com/office/drawing/2014/main" xmlns="" id="{C8B35336-10EC-4849-86C3-62104E5B6B65}"/>
              </a:ext>
            </a:extLst>
          </p:cNvPr>
          <p:cNvSpPr txBox="1"/>
          <p:nvPr/>
        </p:nvSpPr>
        <p:spPr>
          <a:xfrm>
            <a:off x="4805465" y="4978897"/>
            <a:ext cx="383438" cy="307777"/>
          </a:xfrm>
          <a:prstGeom prst="rect">
            <a:avLst/>
          </a:prstGeom>
          <a:noFill/>
        </p:spPr>
        <p:txBody>
          <a:bodyPr wrap="none" rtlCol="0" anchor="t" anchorCtr="0">
            <a:spAutoFit/>
          </a:bodyPr>
          <a:lstStyle/>
          <a:p>
            <a:pPr algn="ctr"/>
            <a:r>
              <a:rPr lang="en-US" sz="1400" dirty="0"/>
              <a:t>18</a:t>
            </a:r>
            <a:endParaRPr lang="en-GB" sz="1400" dirty="0"/>
          </a:p>
        </p:txBody>
      </p:sp>
      <p:sp>
        <p:nvSpPr>
          <p:cNvPr id="30" name="TextBox 29">
            <a:extLst>
              <a:ext uri="{FF2B5EF4-FFF2-40B4-BE49-F238E27FC236}">
                <a16:creationId xmlns:a16="http://schemas.microsoft.com/office/drawing/2014/main" xmlns="" id="{A4BFDFBE-6565-4DF2-AE8B-BED5618C8C2B}"/>
              </a:ext>
            </a:extLst>
          </p:cNvPr>
          <p:cNvSpPr txBox="1"/>
          <p:nvPr/>
        </p:nvSpPr>
        <p:spPr>
          <a:xfrm>
            <a:off x="6159057" y="4978897"/>
            <a:ext cx="383438" cy="307777"/>
          </a:xfrm>
          <a:prstGeom prst="rect">
            <a:avLst/>
          </a:prstGeom>
          <a:noFill/>
        </p:spPr>
        <p:txBody>
          <a:bodyPr wrap="none" rtlCol="0" anchor="t" anchorCtr="0">
            <a:spAutoFit/>
          </a:bodyPr>
          <a:lstStyle/>
          <a:p>
            <a:pPr algn="ctr"/>
            <a:r>
              <a:rPr lang="en-US" sz="1400" dirty="0"/>
              <a:t>24</a:t>
            </a:r>
            <a:endParaRPr lang="en-GB" sz="1400" dirty="0"/>
          </a:p>
        </p:txBody>
      </p:sp>
      <p:sp>
        <p:nvSpPr>
          <p:cNvPr id="31" name="TextBox 30">
            <a:extLst>
              <a:ext uri="{FF2B5EF4-FFF2-40B4-BE49-F238E27FC236}">
                <a16:creationId xmlns:a16="http://schemas.microsoft.com/office/drawing/2014/main" xmlns="" id="{194AC948-38F4-43AB-9385-89625513D97A}"/>
              </a:ext>
            </a:extLst>
          </p:cNvPr>
          <p:cNvSpPr txBox="1"/>
          <p:nvPr/>
        </p:nvSpPr>
        <p:spPr>
          <a:xfrm>
            <a:off x="7510906" y="4978897"/>
            <a:ext cx="383438" cy="307777"/>
          </a:xfrm>
          <a:prstGeom prst="rect">
            <a:avLst/>
          </a:prstGeom>
          <a:noFill/>
        </p:spPr>
        <p:txBody>
          <a:bodyPr wrap="none" rtlCol="0" anchor="t" anchorCtr="0">
            <a:spAutoFit/>
          </a:bodyPr>
          <a:lstStyle/>
          <a:p>
            <a:pPr algn="ctr"/>
            <a:r>
              <a:rPr lang="en-US" sz="1400" dirty="0"/>
              <a:t>30</a:t>
            </a:r>
            <a:endParaRPr lang="en-GB" sz="1400" dirty="0"/>
          </a:p>
        </p:txBody>
      </p:sp>
      <p:sp>
        <p:nvSpPr>
          <p:cNvPr id="32" name="TextBox 31">
            <a:extLst>
              <a:ext uri="{FF2B5EF4-FFF2-40B4-BE49-F238E27FC236}">
                <a16:creationId xmlns:a16="http://schemas.microsoft.com/office/drawing/2014/main" xmlns="" id="{EE790C74-E556-4244-B411-C0F3F85BB11D}"/>
              </a:ext>
            </a:extLst>
          </p:cNvPr>
          <p:cNvSpPr txBox="1"/>
          <p:nvPr/>
        </p:nvSpPr>
        <p:spPr>
          <a:xfrm>
            <a:off x="3927323" y="5202830"/>
            <a:ext cx="771365" cy="307777"/>
          </a:xfrm>
          <a:prstGeom prst="rect">
            <a:avLst/>
          </a:prstGeom>
          <a:noFill/>
        </p:spPr>
        <p:txBody>
          <a:bodyPr wrap="none" rtlCol="0" anchor="t" anchorCtr="0">
            <a:spAutoFit/>
          </a:bodyPr>
          <a:lstStyle/>
          <a:p>
            <a:pPr algn="ctr"/>
            <a:r>
              <a:rPr lang="en-US" sz="1400" dirty="0"/>
              <a:t>Months</a:t>
            </a:r>
            <a:endParaRPr lang="en-GB" sz="1400" dirty="0"/>
          </a:p>
        </p:txBody>
      </p:sp>
      <p:sp>
        <p:nvSpPr>
          <p:cNvPr id="33" name="TextBox 32">
            <a:extLst>
              <a:ext uri="{FF2B5EF4-FFF2-40B4-BE49-F238E27FC236}">
                <a16:creationId xmlns:a16="http://schemas.microsoft.com/office/drawing/2014/main" xmlns="" id="{2A58849A-8777-4363-8E08-77F041577FBE}"/>
              </a:ext>
            </a:extLst>
          </p:cNvPr>
          <p:cNvSpPr txBox="1"/>
          <p:nvPr/>
        </p:nvSpPr>
        <p:spPr>
          <a:xfrm>
            <a:off x="1337640" y="4213360"/>
            <a:ext cx="1428596" cy="523220"/>
          </a:xfrm>
          <a:prstGeom prst="rect">
            <a:avLst/>
          </a:prstGeom>
          <a:noFill/>
        </p:spPr>
        <p:txBody>
          <a:bodyPr wrap="none" rtlCol="0">
            <a:spAutoFit/>
          </a:bodyPr>
          <a:lstStyle/>
          <a:p>
            <a:r>
              <a:rPr lang="en-US" sz="1400" dirty="0"/>
              <a:t>Pembrolizumab</a:t>
            </a:r>
          </a:p>
          <a:p>
            <a:r>
              <a:rPr lang="en-US" sz="1400" dirty="0"/>
              <a:t>Paclitaxel</a:t>
            </a:r>
            <a:endParaRPr lang="en-GB" sz="1400" dirty="0"/>
          </a:p>
        </p:txBody>
      </p:sp>
      <p:cxnSp>
        <p:nvCxnSpPr>
          <p:cNvPr id="34" name="Straight Connector 33">
            <a:extLst>
              <a:ext uri="{FF2B5EF4-FFF2-40B4-BE49-F238E27FC236}">
                <a16:creationId xmlns:a16="http://schemas.microsoft.com/office/drawing/2014/main" xmlns="" id="{001B6F8F-F47F-41C6-A79E-78D556F387AB}"/>
              </a:ext>
            </a:extLst>
          </p:cNvPr>
          <p:cNvCxnSpPr/>
          <p:nvPr/>
        </p:nvCxnSpPr>
        <p:spPr>
          <a:xfrm rot="10800000" flipH="1">
            <a:off x="1129854" y="4583287"/>
            <a:ext cx="207786" cy="0"/>
          </a:xfrm>
          <a:prstGeom prst="line">
            <a:avLst/>
          </a:prstGeom>
          <a:noFill/>
          <a:ln w="26035" cap="flat">
            <a:solidFill>
              <a:schemeClr val="accent2"/>
            </a:solidFill>
            <a:prstDash val="solid"/>
            <a:miter/>
          </a:ln>
        </p:spPr>
      </p:cxnSp>
      <p:cxnSp>
        <p:nvCxnSpPr>
          <p:cNvPr id="35" name="Straight Connector 34">
            <a:extLst>
              <a:ext uri="{FF2B5EF4-FFF2-40B4-BE49-F238E27FC236}">
                <a16:creationId xmlns:a16="http://schemas.microsoft.com/office/drawing/2014/main" xmlns="" id="{3CE37491-F391-45AA-9B3A-92E3AE9BB28C}"/>
              </a:ext>
            </a:extLst>
          </p:cNvPr>
          <p:cNvCxnSpPr/>
          <p:nvPr/>
        </p:nvCxnSpPr>
        <p:spPr>
          <a:xfrm rot="10800000" flipH="1">
            <a:off x="1129854" y="4394216"/>
            <a:ext cx="207786" cy="0"/>
          </a:xfrm>
          <a:prstGeom prst="line">
            <a:avLst/>
          </a:prstGeom>
          <a:noFill/>
          <a:ln w="26035" cap="flat">
            <a:solidFill>
              <a:schemeClr val="accent3"/>
            </a:solidFill>
            <a:prstDash val="solid"/>
            <a:miter/>
          </a:ln>
        </p:spPr>
      </p:cxnSp>
      <p:sp>
        <p:nvSpPr>
          <p:cNvPr id="36" name="TextBox 35">
            <a:extLst>
              <a:ext uri="{FF2B5EF4-FFF2-40B4-BE49-F238E27FC236}">
                <a16:creationId xmlns:a16="http://schemas.microsoft.com/office/drawing/2014/main" xmlns="" id="{7F875D69-E336-4C94-802A-B6A853944100}"/>
              </a:ext>
            </a:extLst>
          </p:cNvPr>
          <p:cNvSpPr txBox="1"/>
          <p:nvPr/>
        </p:nvSpPr>
        <p:spPr>
          <a:xfrm>
            <a:off x="7112314" y="3044066"/>
            <a:ext cx="2585397" cy="738664"/>
          </a:xfrm>
          <a:prstGeom prst="rect">
            <a:avLst/>
          </a:prstGeom>
          <a:noFill/>
        </p:spPr>
        <p:txBody>
          <a:bodyPr wrap="square" rtlCol="0">
            <a:spAutoFit/>
          </a:bodyPr>
          <a:lstStyle/>
          <a:p>
            <a:r>
              <a:rPr lang="en-US" sz="1400" dirty="0" err="1" smtClean="0"/>
              <a:t>mOS</a:t>
            </a:r>
            <a:r>
              <a:rPr lang="en-US" sz="1400" dirty="0" smtClean="0"/>
              <a:t>, months </a:t>
            </a:r>
            <a:r>
              <a:rPr lang="en-US" sz="1400" dirty="0"/>
              <a:t>(</a:t>
            </a:r>
            <a:r>
              <a:rPr lang="en-US" sz="1400" dirty="0" smtClean="0"/>
              <a:t>95%CI</a:t>
            </a:r>
            <a:r>
              <a:rPr lang="en-US" sz="1400" dirty="0"/>
              <a:t>)</a:t>
            </a:r>
            <a:br>
              <a:rPr lang="en-US" sz="1400" dirty="0"/>
            </a:br>
            <a:r>
              <a:rPr lang="en-US" sz="1400" dirty="0">
                <a:solidFill>
                  <a:schemeClr val="accent3"/>
                </a:solidFill>
              </a:rPr>
              <a:t>9.1 </a:t>
            </a:r>
            <a:r>
              <a:rPr lang="en-US" sz="1400" dirty="0" smtClean="0">
                <a:solidFill>
                  <a:schemeClr val="accent3"/>
                </a:solidFill>
              </a:rPr>
              <a:t>(6.2, 10.7</a:t>
            </a:r>
            <a:r>
              <a:rPr lang="en-US" sz="1400" dirty="0">
                <a:solidFill>
                  <a:schemeClr val="accent3"/>
                </a:solidFill>
              </a:rPr>
              <a:t>)</a:t>
            </a:r>
          </a:p>
          <a:p>
            <a:r>
              <a:rPr lang="en-US" sz="1400" dirty="0">
                <a:solidFill>
                  <a:schemeClr val="accent2"/>
                </a:solidFill>
              </a:rPr>
              <a:t>8.3 </a:t>
            </a:r>
            <a:r>
              <a:rPr lang="en-US" sz="1400" dirty="0" smtClean="0">
                <a:solidFill>
                  <a:schemeClr val="accent2"/>
                </a:solidFill>
              </a:rPr>
              <a:t>(7.6, 9.0</a:t>
            </a:r>
            <a:r>
              <a:rPr lang="en-US" sz="1400" dirty="0">
                <a:solidFill>
                  <a:schemeClr val="accent2"/>
                </a:solidFill>
              </a:rPr>
              <a:t>)</a:t>
            </a:r>
            <a:endParaRPr lang="en-GB" sz="1400" dirty="0">
              <a:solidFill>
                <a:schemeClr val="accent2"/>
              </a:solidFill>
            </a:endParaRPr>
          </a:p>
        </p:txBody>
      </p:sp>
      <p:cxnSp>
        <p:nvCxnSpPr>
          <p:cNvPr id="37" name="Straight Connector 36">
            <a:extLst>
              <a:ext uri="{FF2B5EF4-FFF2-40B4-BE49-F238E27FC236}">
                <a16:creationId xmlns:a16="http://schemas.microsoft.com/office/drawing/2014/main" xmlns="" id="{2F857C67-2F8B-402D-ABAB-8DBC777936C0}"/>
              </a:ext>
            </a:extLst>
          </p:cNvPr>
          <p:cNvCxnSpPr/>
          <p:nvPr/>
        </p:nvCxnSpPr>
        <p:spPr>
          <a:xfrm>
            <a:off x="814846" y="195086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xmlns="" id="{99370744-2566-4B3C-98A1-AFBA1101686A}"/>
              </a:ext>
            </a:extLst>
          </p:cNvPr>
          <p:cNvCxnSpPr/>
          <p:nvPr/>
        </p:nvCxnSpPr>
        <p:spPr>
          <a:xfrm>
            <a:off x="814846" y="2244034"/>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a16="http://schemas.microsoft.com/office/drawing/2014/main" xmlns="" id="{B07B264A-D161-40BE-9FFE-E79102AEF515}"/>
              </a:ext>
            </a:extLst>
          </p:cNvPr>
          <p:cNvCxnSpPr/>
          <p:nvPr/>
        </p:nvCxnSpPr>
        <p:spPr>
          <a:xfrm>
            <a:off x="814846" y="2537202"/>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xmlns="" id="{FDAAEDDF-2474-4724-B488-4D02227DA73E}"/>
              </a:ext>
            </a:extLst>
          </p:cNvPr>
          <p:cNvCxnSpPr/>
          <p:nvPr/>
        </p:nvCxnSpPr>
        <p:spPr>
          <a:xfrm>
            <a:off x="814846" y="2830371"/>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a16="http://schemas.microsoft.com/office/drawing/2014/main" xmlns="" id="{F9C16B52-FB4A-4B15-BE54-A4E5F07F6804}"/>
              </a:ext>
            </a:extLst>
          </p:cNvPr>
          <p:cNvCxnSpPr/>
          <p:nvPr/>
        </p:nvCxnSpPr>
        <p:spPr>
          <a:xfrm>
            <a:off x="814846" y="3123540"/>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a16="http://schemas.microsoft.com/office/drawing/2014/main" xmlns="" id="{B3652464-5332-4BF9-B605-DBBA9B2D18D4}"/>
              </a:ext>
            </a:extLst>
          </p:cNvPr>
          <p:cNvCxnSpPr/>
          <p:nvPr/>
        </p:nvCxnSpPr>
        <p:spPr>
          <a:xfrm>
            <a:off x="814846" y="3416709"/>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Connector 42">
            <a:extLst>
              <a:ext uri="{FF2B5EF4-FFF2-40B4-BE49-F238E27FC236}">
                <a16:creationId xmlns:a16="http://schemas.microsoft.com/office/drawing/2014/main" xmlns="" id="{EBB00FA4-9F11-4C43-9860-7410A2B078F1}"/>
              </a:ext>
            </a:extLst>
          </p:cNvPr>
          <p:cNvCxnSpPr/>
          <p:nvPr/>
        </p:nvCxnSpPr>
        <p:spPr>
          <a:xfrm>
            <a:off x="814846" y="370987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Connector 43">
            <a:extLst>
              <a:ext uri="{FF2B5EF4-FFF2-40B4-BE49-F238E27FC236}">
                <a16:creationId xmlns:a16="http://schemas.microsoft.com/office/drawing/2014/main" xmlns="" id="{68B41D6F-5F61-466C-993C-924274BDEF85}"/>
              </a:ext>
            </a:extLst>
          </p:cNvPr>
          <p:cNvCxnSpPr/>
          <p:nvPr/>
        </p:nvCxnSpPr>
        <p:spPr>
          <a:xfrm>
            <a:off x="814846" y="4003047"/>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44">
            <a:extLst>
              <a:ext uri="{FF2B5EF4-FFF2-40B4-BE49-F238E27FC236}">
                <a16:creationId xmlns:a16="http://schemas.microsoft.com/office/drawing/2014/main" xmlns="" id="{AA3B8FA7-9B66-4161-8DDC-EDBDF6F2C5CA}"/>
              </a:ext>
            </a:extLst>
          </p:cNvPr>
          <p:cNvCxnSpPr/>
          <p:nvPr/>
        </p:nvCxnSpPr>
        <p:spPr>
          <a:xfrm>
            <a:off x="814846" y="4296216"/>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a16="http://schemas.microsoft.com/office/drawing/2014/main" xmlns="" id="{6AEDF00F-1A16-4A14-8C67-B4D9095AACF7}"/>
              </a:ext>
            </a:extLst>
          </p:cNvPr>
          <p:cNvCxnSpPr/>
          <p:nvPr/>
        </p:nvCxnSpPr>
        <p:spPr>
          <a:xfrm>
            <a:off x="814846" y="4589385"/>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xmlns="" id="{A00078A9-ED6F-4B70-B6C5-AB240184F45D}"/>
              </a:ext>
            </a:extLst>
          </p:cNvPr>
          <p:cNvCxnSpPr/>
          <p:nvPr/>
        </p:nvCxnSpPr>
        <p:spPr>
          <a:xfrm>
            <a:off x="814846" y="4882558"/>
            <a:ext cx="90000" cy="0"/>
          </a:xfrm>
          <a:prstGeom prst="line">
            <a:avLst/>
          </a:prstGeom>
          <a:noFill/>
          <a:ln w="26035"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8" name="TextBox 47">
            <a:extLst>
              <a:ext uri="{FF2B5EF4-FFF2-40B4-BE49-F238E27FC236}">
                <a16:creationId xmlns:a16="http://schemas.microsoft.com/office/drawing/2014/main" xmlns="" id="{63B5B0AB-EB06-4F09-BDBB-21729C1EE506}"/>
              </a:ext>
            </a:extLst>
          </p:cNvPr>
          <p:cNvSpPr txBox="1"/>
          <p:nvPr/>
        </p:nvSpPr>
        <p:spPr>
          <a:xfrm>
            <a:off x="325283" y="1796977"/>
            <a:ext cx="521080" cy="307777"/>
          </a:xfrm>
          <a:prstGeom prst="rect">
            <a:avLst/>
          </a:prstGeom>
          <a:noFill/>
        </p:spPr>
        <p:txBody>
          <a:bodyPr wrap="none" rtlCol="0" anchor="ctr" anchorCtr="0">
            <a:spAutoFit/>
          </a:bodyPr>
          <a:lstStyle/>
          <a:p>
            <a:pPr algn="r"/>
            <a:r>
              <a:rPr lang="en-US" sz="1400" dirty="0"/>
              <a:t>100</a:t>
            </a:r>
            <a:endParaRPr lang="en-GB" sz="1400" dirty="0"/>
          </a:p>
        </p:txBody>
      </p:sp>
      <p:sp>
        <p:nvSpPr>
          <p:cNvPr id="50" name="TextBox 49">
            <a:extLst>
              <a:ext uri="{FF2B5EF4-FFF2-40B4-BE49-F238E27FC236}">
                <a16:creationId xmlns:a16="http://schemas.microsoft.com/office/drawing/2014/main" xmlns="" id="{0AE1AB99-60F6-44B9-BB8B-E47B22AA57B8}"/>
              </a:ext>
            </a:extLst>
          </p:cNvPr>
          <p:cNvSpPr txBox="1"/>
          <p:nvPr/>
        </p:nvSpPr>
        <p:spPr>
          <a:xfrm>
            <a:off x="432545" y="2383620"/>
            <a:ext cx="413818" cy="307777"/>
          </a:xfrm>
          <a:prstGeom prst="rect">
            <a:avLst/>
          </a:prstGeom>
          <a:noFill/>
        </p:spPr>
        <p:txBody>
          <a:bodyPr wrap="none" rtlCol="0" anchor="ctr" anchorCtr="0">
            <a:spAutoFit/>
          </a:bodyPr>
          <a:lstStyle/>
          <a:p>
            <a:pPr algn="r"/>
            <a:r>
              <a:rPr lang="en-US" sz="1400" dirty="0"/>
              <a:t>80</a:t>
            </a:r>
            <a:endParaRPr lang="en-GB" sz="1400" dirty="0"/>
          </a:p>
        </p:txBody>
      </p:sp>
      <p:sp>
        <p:nvSpPr>
          <p:cNvPr id="52" name="TextBox 51">
            <a:extLst>
              <a:ext uri="{FF2B5EF4-FFF2-40B4-BE49-F238E27FC236}">
                <a16:creationId xmlns:a16="http://schemas.microsoft.com/office/drawing/2014/main" xmlns="" id="{2D7C7649-DF1C-48AA-AFDC-059272C5DDEC}"/>
              </a:ext>
            </a:extLst>
          </p:cNvPr>
          <p:cNvSpPr txBox="1"/>
          <p:nvPr/>
        </p:nvSpPr>
        <p:spPr>
          <a:xfrm>
            <a:off x="432545" y="2970263"/>
            <a:ext cx="413818" cy="307777"/>
          </a:xfrm>
          <a:prstGeom prst="rect">
            <a:avLst/>
          </a:prstGeom>
          <a:noFill/>
        </p:spPr>
        <p:txBody>
          <a:bodyPr wrap="none" rtlCol="0" anchor="ctr" anchorCtr="0">
            <a:spAutoFit/>
          </a:bodyPr>
          <a:lstStyle/>
          <a:p>
            <a:pPr algn="r"/>
            <a:r>
              <a:rPr lang="en-US" sz="1400" dirty="0"/>
              <a:t>60</a:t>
            </a:r>
            <a:endParaRPr lang="en-GB" sz="1400" dirty="0"/>
          </a:p>
        </p:txBody>
      </p:sp>
      <p:sp>
        <p:nvSpPr>
          <p:cNvPr id="54" name="TextBox 53">
            <a:extLst>
              <a:ext uri="{FF2B5EF4-FFF2-40B4-BE49-F238E27FC236}">
                <a16:creationId xmlns:a16="http://schemas.microsoft.com/office/drawing/2014/main" xmlns="" id="{305D8360-7E24-4155-9C9D-A2F98F3D78D3}"/>
              </a:ext>
            </a:extLst>
          </p:cNvPr>
          <p:cNvSpPr txBox="1"/>
          <p:nvPr/>
        </p:nvSpPr>
        <p:spPr>
          <a:xfrm>
            <a:off x="432545" y="3556906"/>
            <a:ext cx="413818" cy="307777"/>
          </a:xfrm>
          <a:prstGeom prst="rect">
            <a:avLst/>
          </a:prstGeom>
          <a:noFill/>
        </p:spPr>
        <p:txBody>
          <a:bodyPr wrap="none" rtlCol="0" anchor="ctr" anchorCtr="0">
            <a:spAutoFit/>
          </a:bodyPr>
          <a:lstStyle/>
          <a:p>
            <a:pPr algn="r"/>
            <a:r>
              <a:rPr lang="en-US" sz="1400" dirty="0"/>
              <a:t>40</a:t>
            </a:r>
            <a:endParaRPr lang="en-GB" sz="1400" dirty="0"/>
          </a:p>
        </p:txBody>
      </p:sp>
      <p:sp>
        <p:nvSpPr>
          <p:cNvPr id="56" name="TextBox 55">
            <a:extLst>
              <a:ext uri="{FF2B5EF4-FFF2-40B4-BE49-F238E27FC236}">
                <a16:creationId xmlns:a16="http://schemas.microsoft.com/office/drawing/2014/main" xmlns="" id="{0BCD5C8E-A51F-4C63-B2B8-C4E12887D306}"/>
              </a:ext>
            </a:extLst>
          </p:cNvPr>
          <p:cNvSpPr txBox="1"/>
          <p:nvPr/>
        </p:nvSpPr>
        <p:spPr>
          <a:xfrm>
            <a:off x="432545" y="4143549"/>
            <a:ext cx="413818" cy="307777"/>
          </a:xfrm>
          <a:prstGeom prst="rect">
            <a:avLst/>
          </a:prstGeom>
          <a:noFill/>
        </p:spPr>
        <p:txBody>
          <a:bodyPr wrap="none" rtlCol="0" anchor="ctr" anchorCtr="0">
            <a:spAutoFit/>
          </a:bodyPr>
          <a:lstStyle/>
          <a:p>
            <a:pPr algn="r"/>
            <a:r>
              <a:rPr lang="en-US" sz="1400" dirty="0"/>
              <a:t>20</a:t>
            </a:r>
            <a:endParaRPr lang="en-GB" sz="1400" dirty="0"/>
          </a:p>
        </p:txBody>
      </p:sp>
      <p:sp>
        <p:nvSpPr>
          <p:cNvPr id="58" name="TextBox 57">
            <a:extLst>
              <a:ext uri="{FF2B5EF4-FFF2-40B4-BE49-F238E27FC236}">
                <a16:creationId xmlns:a16="http://schemas.microsoft.com/office/drawing/2014/main" xmlns="" id="{AD80A88A-6E94-4071-A00A-0A37AE3D39AB}"/>
              </a:ext>
            </a:extLst>
          </p:cNvPr>
          <p:cNvSpPr txBox="1"/>
          <p:nvPr/>
        </p:nvSpPr>
        <p:spPr>
          <a:xfrm>
            <a:off x="539805" y="4730193"/>
            <a:ext cx="306558" cy="307777"/>
          </a:xfrm>
          <a:prstGeom prst="rect">
            <a:avLst/>
          </a:prstGeom>
          <a:noFill/>
        </p:spPr>
        <p:txBody>
          <a:bodyPr wrap="none" rtlCol="0" anchor="ctr" anchorCtr="0">
            <a:spAutoFit/>
          </a:bodyPr>
          <a:lstStyle/>
          <a:p>
            <a:pPr algn="r"/>
            <a:r>
              <a:rPr lang="en-US" sz="1400" dirty="0"/>
              <a:t>0</a:t>
            </a:r>
            <a:endParaRPr lang="en-GB" sz="1400" dirty="0"/>
          </a:p>
        </p:txBody>
      </p:sp>
      <p:sp>
        <p:nvSpPr>
          <p:cNvPr id="59" name="TextBox 58">
            <a:extLst>
              <a:ext uri="{FF2B5EF4-FFF2-40B4-BE49-F238E27FC236}">
                <a16:creationId xmlns:a16="http://schemas.microsoft.com/office/drawing/2014/main" xmlns="" id="{485702AD-4FB5-446A-A3B6-AB042A12234C}"/>
              </a:ext>
            </a:extLst>
          </p:cNvPr>
          <p:cNvSpPr txBox="1"/>
          <p:nvPr/>
        </p:nvSpPr>
        <p:spPr>
          <a:xfrm rot="16200000">
            <a:off x="-66855" y="3263585"/>
            <a:ext cx="704039" cy="307777"/>
          </a:xfrm>
          <a:prstGeom prst="rect">
            <a:avLst/>
          </a:prstGeom>
          <a:noFill/>
        </p:spPr>
        <p:txBody>
          <a:bodyPr wrap="none" rtlCol="0" anchor="t" anchorCtr="0">
            <a:spAutoFit/>
          </a:bodyPr>
          <a:lstStyle/>
          <a:p>
            <a:pPr algn="ctr"/>
            <a:r>
              <a:rPr lang="en-US" sz="1400" dirty="0" smtClean="0"/>
              <a:t>OS, %</a:t>
            </a:r>
            <a:endParaRPr lang="en-GB" sz="1400" dirty="0"/>
          </a:p>
        </p:txBody>
      </p:sp>
      <p:sp>
        <p:nvSpPr>
          <p:cNvPr id="60" name="TextBox 59">
            <a:extLst>
              <a:ext uri="{FF2B5EF4-FFF2-40B4-BE49-F238E27FC236}">
                <a16:creationId xmlns:a16="http://schemas.microsoft.com/office/drawing/2014/main" xmlns="" id="{51B65D59-E992-4C07-BD26-92DCF9751139}"/>
              </a:ext>
            </a:extLst>
          </p:cNvPr>
          <p:cNvSpPr txBox="1"/>
          <p:nvPr/>
        </p:nvSpPr>
        <p:spPr>
          <a:xfrm>
            <a:off x="674955" y="5623571"/>
            <a:ext cx="482824" cy="523220"/>
          </a:xfrm>
          <a:prstGeom prst="rect">
            <a:avLst/>
          </a:prstGeom>
          <a:noFill/>
        </p:spPr>
        <p:txBody>
          <a:bodyPr wrap="none" rtlCol="0" anchor="b" anchorCtr="0">
            <a:spAutoFit/>
          </a:bodyPr>
          <a:lstStyle/>
          <a:p>
            <a:pPr algn="ctr"/>
            <a:r>
              <a:rPr lang="en-US" sz="1400" dirty="0"/>
              <a:t>196</a:t>
            </a:r>
          </a:p>
          <a:p>
            <a:pPr algn="ctr"/>
            <a:r>
              <a:rPr lang="en-US" sz="1400" dirty="0"/>
              <a:t>199</a:t>
            </a:r>
            <a:endParaRPr lang="en-GB" sz="1400" dirty="0"/>
          </a:p>
        </p:txBody>
      </p:sp>
      <p:sp>
        <p:nvSpPr>
          <p:cNvPr id="61" name="TextBox 60">
            <a:extLst>
              <a:ext uri="{FF2B5EF4-FFF2-40B4-BE49-F238E27FC236}">
                <a16:creationId xmlns:a16="http://schemas.microsoft.com/office/drawing/2014/main" xmlns="" id="{5B6022E0-6F5C-41DC-AD42-94A493DD895E}"/>
              </a:ext>
            </a:extLst>
          </p:cNvPr>
          <p:cNvSpPr txBox="1"/>
          <p:nvPr/>
        </p:nvSpPr>
        <p:spPr>
          <a:xfrm>
            <a:off x="7549060" y="5623571"/>
            <a:ext cx="284052" cy="523220"/>
          </a:xfrm>
          <a:prstGeom prst="rect">
            <a:avLst/>
          </a:prstGeom>
          <a:noFill/>
        </p:spPr>
        <p:txBody>
          <a:bodyPr wrap="none" rtlCol="0" anchor="b" anchorCtr="0">
            <a:spAutoFit/>
          </a:bodyPr>
          <a:lstStyle/>
          <a:p>
            <a:pPr algn="ctr"/>
            <a:r>
              <a:rPr lang="en-US" sz="1400" dirty="0"/>
              <a:t>0</a:t>
            </a:r>
          </a:p>
          <a:p>
            <a:pPr algn="ctr"/>
            <a:r>
              <a:rPr lang="en-US" sz="1400" dirty="0"/>
              <a:t>0</a:t>
            </a:r>
            <a:endParaRPr lang="en-GB" sz="1400" dirty="0"/>
          </a:p>
        </p:txBody>
      </p:sp>
      <p:graphicFrame>
        <p:nvGraphicFramePr>
          <p:cNvPr id="62" name="Table 61">
            <a:extLst>
              <a:ext uri="{FF2B5EF4-FFF2-40B4-BE49-F238E27FC236}">
                <a16:creationId xmlns:a16="http://schemas.microsoft.com/office/drawing/2014/main" xmlns="" id="{B88FB27E-8E03-4264-8EF5-508073BE4A95}"/>
              </a:ext>
            </a:extLst>
          </p:cNvPr>
          <p:cNvGraphicFramePr>
            <a:graphicFrameLocks noGrp="1"/>
          </p:cNvGraphicFramePr>
          <p:nvPr>
            <p:extLst>
              <p:ext uri="{D42A27DB-BD31-4B8C-83A1-F6EECF244321}">
                <p14:modId xmlns:p14="http://schemas.microsoft.com/office/powerpoint/2010/main" xmlns="" val="3130762671"/>
              </p:ext>
            </p:extLst>
          </p:nvPr>
        </p:nvGraphicFramePr>
        <p:xfrm>
          <a:off x="5264882" y="1484784"/>
          <a:ext cx="3375977" cy="1198880"/>
        </p:xfrm>
        <a:graphic>
          <a:graphicData uri="http://schemas.openxmlformats.org/drawingml/2006/table">
            <a:tbl>
              <a:tblPr firstRow="1" bandRow="1">
                <a:tableStyleId>{2D5ABB26-0587-4C30-8999-92F81FD0307C}</a:tableStyleId>
              </a:tblPr>
              <a:tblGrid>
                <a:gridCol w="1087755">
                  <a:extLst>
                    <a:ext uri="{9D8B030D-6E8A-4147-A177-3AD203B41FA5}">
                      <a16:colId xmlns:a16="http://schemas.microsoft.com/office/drawing/2014/main" xmlns="" val="20000"/>
                    </a:ext>
                  </a:extLst>
                </a:gridCol>
                <a:gridCol w="1360805">
                  <a:extLst>
                    <a:ext uri="{9D8B030D-6E8A-4147-A177-3AD203B41FA5}">
                      <a16:colId xmlns:a16="http://schemas.microsoft.com/office/drawing/2014/main" xmlns="" val="20001"/>
                    </a:ext>
                  </a:extLst>
                </a:gridCol>
                <a:gridCol w="927417">
                  <a:extLst>
                    <a:ext uri="{9D8B030D-6E8A-4147-A177-3AD203B41FA5}">
                      <a16:colId xmlns:a16="http://schemas.microsoft.com/office/drawing/2014/main" xmlns="" val="20002"/>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endParaRPr lang="en-US" sz="1200" b="1" dirty="0">
                        <a:solidFill>
                          <a:schemeClr val="tx1"/>
                        </a:solidFill>
                        <a:latin typeface="+mj-lt"/>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Pembrolizumab</a:t>
                      </a:r>
                      <a:endParaRPr lang="en-US" sz="1200" b="1" dirty="0">
                        <a:solidFill>
                          <a:schemeClr val="tx1"/>
                        </a:solidFill>
                        <a:latin typeface="+mj-lt"/>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b="1" dirty="0">
                          <a:solidFill>
                            <a:schemeClr val="tx1"/>
                          </a:solidFill>
                          <a:latin typeface="+mj-lt"/>
                        </a:rPr>
                        <a:t>Paclitaxel</a:t>
                      </a:r>
                      <a:endParaRPr lang="en-US" sz="1200" b="1" dirty="0">
                        <a:solidFill>
                          <a:schemeClr val="tx1"/>
                        </a:solidFill>
                        <a:latin typeface="+mj-lt"/>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200" dirty="0">
                          <a:latin typeface="+mj-lt"/>
                        </a:rPr>
                        <a:t>Events</a:t>
                      </a:r>
                      <a:endParaRPr lang="en-US" sz="1200" dirty="0">
                        <a:solidFill>
                          <a:srgbClr val="000000"/>
                        </a:solidFill>
                        <a:latin typeface="+mj-lt"/>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151</a:t>
                      </a:r>
                      <a:endParaRPr lang="en-US" sz="1200" dirty="0">
                        <a:solidFill>
                          <a:srgbClr val="000000"/>
                        </a:solidFill>
                        <a:latin typeface="+mj-lt"/>
                        <a:cs typeface="Arial" pitchFamily="34" charset="0"/>
                      </a:endParaRPr>
                    </a:p>
                  </a:txBody>
                  <a:tcPr anchor="ctr">
                    <a:lnT w="12700" cap="flat" cmpd="sng" algn="ctr">
                      <a:solidFill>
                        <a:schemeClr val="tx1"/>
                      </a:solidFill>
                      <a:prstDash val="solid"/>
                      <a:round/>
                      <a:headEnd type="none" w="med" len="med"/>
                      <a:tailEnd type="none" w="med" len="med"/>
                    </a:lnT>
                    <a:no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en-US" sz="1200" dirty="0">
                          <a:latin typeface="+mj-lt"/>
                        </a:rPr>
                        <a:t>175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l"/>
                      <a:r>
                        <a:rPr lang="en-US" sz="1200" dirty="0">
                          <a:latin typeface="+mj-lt"/>
                        </a:rPr>
                        <a:t>HR (</a:t>
                      </a:r>
                      <a:r>
                        <a:rPr lang="en-US" sz="1200" dirty="0" smtClean="0">
                          <a:latin typeface="+mj-lt"/>
                        </a:rPr>
                        <a:t>95%CI</a:t>
                      </a:r>
                      <a:r>
                        <a:rPr lang="en-US" sz="1200" dirty="0">
                          <a:latin typeface="+mj-lt"/>
                        </a:rPr>
                        <a:t>)</a:t>
                      </a:r>
                      <a:br>
                        <a:rPr lang="en-US" sz="1200" dirty="0">
                          <a:latin typeface="+mj-lt"/>
                        </a:rPr>
                      </a:br>
                      <a:r>
                        <a:rPr lang="en-US" sz="1200" i="0" dirty="0" smtClean="0">
                          <a:latin typeface="+mj-lt"/>
                        </a:rPr>
                        <a:t>p-value</a:t>
                      </a:r>
                      <a:endParaRPr lang="en-US" sz="1200" i="0" dirty="0">
                        <a:latin typeface="+mj-lt"/>
                      </a:endParaRPr>
                    </a:p>
                  </a:txBody>
                  <a:tcPr anchor="ctr">
                    <a:lnB w="12700" cap="flat" cmpd="sng" algn="ctr">
                      <a:solidFill>
                        <a:schemeClr val="tx1"/>
                      </a:solidFill>
                      <a:prstDash val="solid"/>
                      <a:round/>
                      <a:headEnd type="none" w="med" len="med"/>
                      <a:tailEnd type="none" w="med" len="med"/>
                    </a:lnB>
                    <a:noFill/>
                  </a:tcPr>
                </a:tc>
                <a:tc gridSpan="2">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marL="0" algn="ctr" defTabSz="914400" rtl="0" eaLnBrk="1" latinLnBrk="0" hangingPunct="1"/>
                      <a:r>
                        <a:rPr lang="en-US" sz="1200" kern="1200" dirty="0">
                          <a:solidFill>
                            <a:schemeClr val="tx1"/>
                          </a:solidFill>
                          <a:latin typeface="+mj-lt"/>
                          <a:ea typeface="+mn-ea"/>
                          <a:cs typeface="+mn-cs"/>
                        </a:rPr>
                        <a:t>0.82 (</a:t>
                      </a:r>
                      <a:r>
                        <a:rPr lang="en-US" sz="1200" kern="1200" dirty="0" smtClean="0">
                          <a:solidFill>
                            <a:schemeClr val="tx1"/>
                          </a:solidFill>
                          <a:latin typeface="+mj-lt"/>
                          <a:ea typeface="+mn-ea"/>
                          <a:cs typeface="+mn-cs"/>
                        </a:rPr>
                        <a:t>0.66, 1.03</a:t>
                      </a:r>
                      <a:r>
                        <a:rPr lang="en-US" sz="1200" kern="1200" dirty="0">
                          <a:solidFill>
                            <a:schemeClr val="tx1"/>
                          </a:solidFill>
                          <a:latin typeface="+mj-lt"/>
                          <a:ea typeface="+mn-ea"/>
                          <a:cs typeface="+mn-cs"/>
                        </a:rPr>
                        <a:t>)</a:t>
                      </a:r>
                      <a:br>
                        <a:rPr lang="en-US" sz="1200" kern="1200" dirty="0">
                          <a:solidFill>
                            <a:schemeClr val="tx1"/>
                          </a:solidFill>
                          <a:latin typeface="+mj-lt"/>
                          <a:ea typeface="+mn-ea"/>
                          <a:cs typeface="+mn-cs"/>
                        </a:rPr>
                      </a:br>
                      <a:r>
                        <a:rPr lang="en-US" sz="1200" kern="1200" dirty="0">
                          <a:solidFill>
                            <a:schemeClr val="tx1"/>
                          </a:solidFill>
                          <a:latin typeface="+mj-lt"/>
                          <a:ea typeface="+mn-ea"/>
                          <a:cs typeface="+mn-cs"/>
                        </a:rPr>
                        <a:t>0.04205</a:t>
                      </a:r>
                    </a:p>
                  </a:txBody>
                  <a:tcPr anchor="ctr">
                    <a:lnB w="12700" cap="flat" cmpd="sng" algn="ctr">
                      <a:solidFill>
                        <a:schemeClr val="tx1"/>
                      </a:solidFill>
                      <a:prstDash val="solid"/>
                      <a:round/>
                      <a:headEnd type="none" w="med" len="med"/>
                      <a:tailEnd type="none" w="med" len="med"/>
                    </a:lnB>
                    <a:noFill/>
                  </a:tcPr>
                </a:tc>
                <a:tc hMerge="1">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endParaRPr lang="en-US" sz="1200" dirty="0">
                        <a:solidFill>
                          <a:srgbClr val="000000"/>
                        </a:solidFill>
                        <a:latin typeface="+mj-lt"/>
                        <a:cs typeface="Arial" pitchFamily="34" charset="0"/>
                      </a:endParaRPr>
                    </a:p>
                  </a:txBody>
                  <a:tcPr anchor="ctr">
                    <a:solidFill>
                      <a:srgbClr val="A0A0A0">
                        <a:alpha val="9804"/>
                      </a:srgbClr>
                    </a:solidFill>
                  </a:tcPr>
                </a:tc>
                <a:extLst>
                  <a:ext uri="{0D108BD9-81ED-4DB2-BD59-A6C34878D82A}">
                    <a16:rowId xmlns:a16="http://schemas.microsoft.com/office/drawing/2014/main" xmlns="" val="10002"/>
                  </a:ext>
                </a:extLst>
              </a:tr>
            </a:tbl>
          </a:graphicData>
        </a:graphic>
      </p:graphicFrame>
      <p:grpSp>
        <p:nvGrpSpPr>
          <p:cNvPr id="63" name="Group 62">
            <a:extLst>
              <a:ext uri="{FF2B5EF4-FFF2-40B4-BE49-F238E27FC236}">
                <a16:creationId xmlns:a16="http://schemas.microsoft.com/office/drawing/2014/main" xmlns="" id="{165ECEDD-94F6-4CF5-9684-7076A1EB3D37}"/>
              </a:ext>
            </a:extLst>
          </p:cNvPr>
          <p:cNvGrpSpPr/>
          <p:nvPr/>
        </p:nvGrpSpPr>
        <p:grpSpPr>
          <a:xfrm>
            <a:off x="3634954" y="2780934"/>
            <a:ext cx="1355890" cy="2112270"/>
            <a:chOff x="3772970" y="4803204"/>
            <a:chExt cx="1355890" cy="90000"/>
          </a:xfrm>
        </p:grpSpPr>
        <p:cxnSp>
          <p:nvCxnSpPr>
            <p:cNvPr id="64" name="Straight Connector 63">
              <a:extLst>
                <a:ext uri="{FF2B5EF4-FFF2-40B4-BE49-F238E27FC236}">
                  <a16:creationId xmlns:a16="http://schemas.microsoft.com/office/drawing/2014/main" xmlns="" id="{DB18967B-7796-47CD-B043-623D55061DF4}"/>
                </a:ext>
              </a:extLst>
            </p:cNvPr>
            <p:cNvCxnSpPr>
              <a:cxnSpLocks/>
            </p:cNvCxnSpPr>
            <p:nvPr/>
          </p:nvCxnSpPr>
          <p:spPr>
            <a:xfrm rot="5400000">
              <a:off x="3727970" y="4848204"/>
              <a:ext cx="90000" cy="0"/>
            </a:xfrm>
            <a:prstGeom prst="line">
              <a:avLst/>
            </a:prstGeom>
            <a:noFill/>
            <a:ln w="2603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a16="http://schemas.microsoft.com/office/drawing/2014/main" xmlns="" id="{2EAF928A-591D-4630-81A4-68C35DD10E1A}"/>
                </a:ext>
              </a:extLst>
            </p:cNvPr>
            <p:cNvCxnSpPr>
              <a:cxnSpLocks/>
            </p:cNvCxnSpPr>
            <p:nvPr/>
          </p:nvCxnSpPr>
          <p:spPr>
            <a:xfrm rot="5400000">
              <a:off x="5083860" y="4848204"/>
              <a:ext cx="90000" cy="0"/>
            </a:xfrm>
            <a:prstGeom prst="line">
              <a:avLst/>
            </a:prstGeom>
            <a:noFill/>
            <a:ln w="2603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66" name="TextBox 65">
            <a:extLst>
              <a:ext uri="{FF2B5EF4-FFF2-40B4-BE49-F238E27FC236}">
                <a16:creationId xmlns:a16="http://schemas.microsoft.com/office/drawing/2014/main" xmlns="" id="{534020D3-36AF-41CE-ABA7-1605358FF7FB}"/>
              </a:ext>
            </a:extLst>
          </p:cNvPr>
          <p:cNvSpPr txBox="1"/>
          <p:nvPr/>
        </p:nvSpPr>
        <p:spPr>
          <a:xfrm>
            <a:off x="3635427" y="2740364"/>
            <a:ext cx="774740" cy="523220"/>
          </a:xfrm>
          <a:prstGeom prst="rect">
            <a:avLst/>
          </a:prstGeom>
          <a:noFill/>
        </p:spPr>
        <p:txBody>
          <a:bodyPr wrap="square" rtlCol="0">
            <a:spAutoFit/>
          </a:bodyPr>
          <a:lstStyle/>
          <a:p>
            <a:r>
              <a:rPr lang="en-US" sz="1400" dirty="0">
                <a:solidFill>
                  <a:schemeClr val="accent3"/>
                </a:solidFill>
              </a:rPr>
              <a:t>39.8%</a:t>
            </a:r>
          </a:p>
          <a:p>
            <a:r>
              <a:rPr lang="en-US" sz="1400" dirty="0">
                <a:solidFill>
                  <a:schemeClr val="accent2"/>
                </a:solidFill>
              </a:rPr>
              <a:t>27.1%</a:t>
            </a:r>
            <a:endParaRPr lang="en-GB" sz="1400" dirty="0">
              <a:solidFill>
                <a:schemeClr val="accent2"/>
              </a:solidFill>
            </a:endParaRPr>
          </a:p>
        </p:txBody>
      </p:sp>
      <p:sp>
        <p:nvSpPr>
          <p:cNvPr id="67" name="TextBox 66">
            <a:extLst>
              <a:ext uri="{FF2B5EF4-FFF2-40B4-BE49-F238E27FC236}">
                <a16:creationId xmlns:a16="http://schemas.microsoft.com/office/drawing/2014/main" xmlns="" id="{3A6ADDBB-0FA1-4C8F-A8FC-170A3E997929}"/>
              </a:ext>
            </a:extLst>
          </p:cNvPr>
          <p:cNvSpPr txBox="1"/>
          <p:nvPr/>
        </p:nvSpPr>
        <p:spPr>
          <a:xfrm>
            <a:off x="4964302" y="2740364"/>
            <a:ext cx="774740" cy="523220"/>
          </a:xfrm>
          <a:prstGeom prst="rect">
            <a:avLst/>
          </a:prstGeom>
          <a:noFill/>
        </p:spPr>
        <p:txBody>
          <a:bodyPr wrap="square" rtlCol="0">
            <a:spAutoFit/>
          </a:bodyPr>
          <a:lstStyle/>
          <a:p>
            <a:r>
              <a:rPr lang="en-US" sz="1400" dirty="0">
                <a:solidFill>
                  <a:schemeClr val="accent3"/>
                </a:solidFill>
              </a:rPr>
              <a:t>25.7%</a:t>
            </a:r>
          </a:p>
          <a:p>
            <a:r>
              <a:rPr lang="en-US" sz="1400" dirty="0">
                <a:solidFill>
                  <a:schemeClr val="accent2"/>
                </a:solidFill>
              </a:rPr>
              <a:t>14.8%</a:t>
            </a:r>
            <a:endParaRPr lang="en-GB" sz="1400" dirty="0">
              <a:solidFill>
                <a:schemeClr val="accent2"/>
              </a:solidFill>
            </a:endParaRPr>
          </a:p>
        </p:txBody>
      </p:sp>
      <p:cxnSp>
        <p:nvCxnSpPr>
          <p:cNvPr id="68" name="Straight Connector 67">
            <a:extLst>
              <a:ext uri="{FF2B5EF4-FFF2-40B4-BE49-F238E27FC236}">
                <a16:creationId xmlns:a16="http://schemas.microsoft.com/office/drawing/2014/main" xmlns="" id="{1D9A2C9F-9F27-46D1-B718-4B1C1EA57ACE}"/>
              </a:ext>
            </a:extLst>
          </p:cNvPr>
          <p:cNvCxnSpPr>
            <a:cxnSpLocks/>
          </p:cNvCxnSpPr>
          <p:nvPr/>
        </p:nvCxnSpPr>
        <p:spPr>
          <a:xfrm>
            <a:off x="916367" y="3416709"/>
            <a:ext cx="6152867" cy="0"/>
          </a:xfrm>
          <a:prstGeom prst="line">
            <a:avLst/>
          </a:prstGeom>
          <a:noFill/>
          <a:ln w="26035" cap="sq">
            <a:solidFill>
              <a:schemeClr val="tx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69" name="Graphic 78">
            <a:extLst>
              <a:ext uri="{FF2B5EF4-FFF2-40B4-BE49-F238E27FC236}">
                <a16:creationId xmlns:a16="http://schemas.microsoft.com/office/drawing/2014/main" xmlns="" id="{A65964D7-50F2-4EA7-B2BB-5415A9E7CC7A}"/>
              </a:ext>
            </a:extLst>
          </p:cNvPr>
          <p:cNvGrpSpPr/>
          <p:nvPr/>
        </p:nvGrpSpPr>
        <p:grpSpPr>
          <a:xfrm>
            <a:off x="924776" y="1944704"/>
            <a:ext cx="6092442" cy="2687096"/>
            <a:chOff x="1138237" y="1914525"/>
            <a:chExt cx="6867525" cy="3028950"/>
          </a:xfrm>
        </p:grpSpPr>
        <p:sp>
          <p:nvSpPr>
            <p:cNvPr id="70" name="Freeform: Shape 80">
              <a:extLst>
                <a:ext uri="{FF2B5EF4-FFF2-40B4-BE49-F238E27FC236}">
                  <a16:creationId xmlns:a16="http://schemas.microsoft.com/office/drawing/2014/main" xmlns="" id="{A31242AA-6145-44C8-9668-2FA6201DE471}"/>
                </a:ext>
              </a:extLst>
            </p:cNvPr>
            <p:cNvSpPr/>
            <p:nvPr/>
          </p:nvSpPr>
          <p:spPr>
            <a:xfrm>
              <a:off x="1131093" y="1912144"/>
              <a:ext cx="6867525" cy="3028950"/>
            </a:xfrm>
            <a:custGeom>
              <a:avLst/>
              <a:gdLst>
                <a:gd name="connsiteX0" fmla="*/ 7144 w 6867525"/>
                <a:gd name="connsiteY0" fmla="*/ 7144 h 3028950"/>
                <a:gd name="connsiteX1" fmla="*/ 189071 w 6867525"/>
                <a:gd name="connsiteY1" fmla="*/ 7144 h 3028950"/>
                <a:gd name="connsiteX2" fmla="*/ 189071 w 6867525"/>
                <a:gd name="connsiteY2" fmla="*/ 17621 h 3028950"/>
                <a:gd name="connsiteX3" fmla="*/ 221456 w 6867525"/>
                <a:gd name="connsiteY3" fmla="*/ 17621 h 3028950"/>
                <a:gd name="connsiteX4" fmla="*/ 221456 w 6867525"/>
                <a:gd name="connsiteY4" fmla="*/ 45244 h 3028950"/>
                <a:gd name="connsiteX5" fmla="*/ 266224 w 6867525"/>
                <a:gd name="connsiteY5" fmla="*/ 45244 h 3028950"/>
                <a:gd name="connsiteX6" fmla="*/ 266224 w 6867525"/>
                <a:gd name="connsiteY6" fmla="*/ 73819 h 3028950"/>
                <a:gd name="connsiteX7" fmla="*/ 304324 w 6867525"/>
                <a:gd name="connsiteY7" fmla="*/ 73819 h 3028950"/>
                <a:gd name="connsiteX8" fmla="*/ 304324 w 6867525"/>
                <a:gd name="connsiteY8" fmla="*/ 94774 h 3028950"/>
                <a:gd name="connsiteX9" fmla="*/ 330041 w 6867525"/>
                <a:gd name="connsiteY9" fmla="*/ 94774 h 3028950"/>
                <a:gd name="connsiteX10" fmla="*/ 330041 w 6867525"/>
                <a:gd name="connsiteY10" fmla="*/ 129064 h 3028950"/>
                <a:gd name="connsiteX11" fmla="*/ 345281 w 6867525"/>
                <a:gd name="connsiteY11" fmla="*/ 129064 h 3028950"/>
                <a:gd name="connsiteX12" fmla="*/ 345281 w 6867525"/>
                <a:gd name="connsiteY12" fmla="*/ 141446 h 3028950"/>
                <a:gd name="connsiteX13" fmla="*/ 354806 w 6867525"/>
                <a:gd name="connsiteY13" fmla="*/ 141446 h 3028950"/>
                <a:gd name="connsiteX14" fmla="*/ 354806 w 6867525"/>
                <a:gd name="connsiteY14" fmla="*/ 175736 h 3028950"/>
                <a:gd name="connsiteX15" fmla="*/ 379571 w 6867525"/>
                <a:gd name="connsiteY15" fmla="*/ 175736 h 3028950"/>
                <a:gd name="connsiteX16" fmla="*/ 379571 w 6867525"/>
                <a:gd name="connsiteY16" fmla="*/ 190976 h 3028950"/>
                <a:gd name="connsiteX17" fmla="*/ 413861 w 6867525"/>
                <a:gd name="connsiteY17" fmla="*/ 190976 h 3028950"/>
                <a:gd name="connsiteX18" fmla="*/ 413861 w 6867525"/>
                <a:gd name="connsiteY18" fmla="*/ 222409 h 3028950"/>
                <a:gd name="connsiteX19" fmla="*/ 424339 w 6867525"/>
                <a:gd name="connsiteY19" fmla="*/ 222409 h 3028950"/>
                <a:gd name="connsiteX20" fmla="*/ 424339 w 6867525"/>
                <a:gd name="connsiteY20" fmla="*/ 271939 h 3028950"/>
                <a:gd name="connsiteX21" fmla="*/ 440531 w 6867525"/>
                <a:gd name="connsiteY21" fmla="*/ 271939 h 3028950"/>
                <a:gd name="connsiteX22" fmla="*/ 440531 w 6867525"/>
                <a:gd name="connsiteY22" fmla="*/ 288131 h 3028950"/>
                <a:gd name="connsiteX23" fmla="*/ 504349 w 6867525"/>
                <a:gd name="connsiteY23" fmla="*/ 288131 h 3028950"/>
                <a:gd name="connsiteX24" fmla="*/ 504349 w 6867525"/>
                <a:gd name="connsiteY24" fmla="*/ 307181 h 3028950"/>
                <a:gd name="connsiteX25" fmla="*/ 515779 w 6867525"/>
                <a:gd name="connsiteY25" fmla="*/ 307181 h 3028950"/>
                <a:gd name="connsiteX26" fmla="*/ 515779 w 6867525"/>
                <a:gd name="connsiteY26" fmla="*/ 326231 h 3028950"/>
                <a:gd name="connsiteX27" fmla="*/ 524351 w 6867525"/>
                <a:gd name="connsiteY27" fmla="*/ 326231 h 3028950"/>
                <a:gd name="connsiteX28" fmla="*/ 524351 w 6867525"/>
                <a:gd name="connsiteY28" fmla="*/ 344329 h 3028950"/>
                <a:gd name="connsiteX29" fmla="*/ 538639 w 6867525"/>
                <a:gd name="connsiteY29" fmla="*/ 344329 h 3028950"/>
                <a:gd name="connsiteX30" fmla="*/ 538639 w 6867525"/>
                <a:gd name="connsiteY30" fmla="*/ 379571 h 3028950"/>
                <a:gd name="connsiteX31" fmla="*/ 551021 w 6867525"/>
                <a:gd name="connsiteY31" fmla="*/ 379571 h 3028950"/>
                <a:gd name="connsiteX32" fmla="*/ 551021 w 6867525"/>
                <a:gd name="connsiteY32" fmla="*/ 391954 h 3028950"/>
                <a:gd name="connsiteX33" fmla="*/ 580549 w 6867525"/>
                <a:gd name="connsiteY33" fmla="*/ 391954 h 3028950"/>
                <a:gd name="connsiteX34" fmla="*/ 580549 w 6867525"/>
                <a:gd name="connsiteY34" fmla="*/ 408146 h 3028950"/>
                <a:gd name="connsiteX35" fmla="*/ 611981 w 6867525"/>
                <a:gd name="connsiteY35" fmla="*/ 408146 h 3028950"/>
                <a:gd name="connsiteX36" fmla="*/ 611981 w 6867525"/>
                <a:gd name="connsiteY36" fmla="*/ 426244 h 3028950"/>
                <a:gd name="connsiteX37" fmla="*/ 690086 w 6867525"/>
                <a:gd name="connsiteY37" fmla="*/ 426244 h 3028950"/>
                <a:gd name="connsiteX38" fmla="*/ 690086 w 6867525"/>
                <a:gd name="connsiteY38" fmla="*/ 437674 h 3028950"/>
                <a:gd name="connsiteX39" fmla="*/ 704374 w 6867525"/>
                <a:gd name="connsiteY39" fmla="*/ 437674 h 3028950"/>
                <a:gd name="connsiteX40" fmla="*/ 704374 w 6867525"/>
                <a:gd name="connsiteY40" fmla="*/ 453866 h 3028950"/>
                <a:gd name="connsiteX41" fmla="*/ 720566 w 6867525"/>
                <a:gd name="connsiteY41" fmla="*/ 453866 h 3028950"/>
                <a:gd name="connsiteX42" fmla="*/ 720566 w 6867525"/>
                <a:gd name="connsiteY42" fmla="*/ 477679 h 3028950"/>
                <a:gd name="connsiteX43" fmla="*/ 732949 w 6867525"/>
                <a:gd name="connsiteY43" fmla="*/ 477679 h 3028950"/>
                <a:gd name="connsiteX44" fmla="*/ 732949 w 6867525"/>
                <a:gd name="connsiteY44" fmla="*/ 493871 h 3028950"/>
                <a:gd name="connsiteX45" fmla="*/ 751999 w 6867525"/>
                <a:gd name="connsiteY45" fmla="*/ 493871 h 3028950"/>
                <a:gd name="connsiteX46" fmla="*/ 751999 w 6867525"/>
                <a:gd name="connsiteY46" fmla="*/ 518636 h 3028950"/>
                <a:gd name="connsiteX47" fmla="*/ 784384 w 6867525"/>
                <a:gd name="connsiteY47" fmla="*/ 518636 h 3028950"/>
                <a:gd name="connsiteX48" fmla="*/ 784384 w 6867525"/>
                <a:gd name="connsiteY48" fmla="*/ 547211 h 3028950"/>
                <a:gd name="connsiteX49" fmla="*/ 792956 w 6867525"/>
                <a:gd name="connsiteY49" fmla="*/ 547211 h 3028950"/>
                <a:gd name="connsiteX50" fmla="*/ 792956 w 6867525"/>
                <a:gd name="connsiteY50" fmla="*/ 556736 h 3028950"/>
                <a:gd name="connsiteX51" fmla="*/ 841534 w 6867525"/>
                <a:gd name="connsiteY51" fmla="*/ 556736 h 3028950"/>
                <a:gd name="connsiteX52" fmla="*/ 841534 w 6867525"/>
                <a:gd name="connsiteY52" fmla="*/ 582454 h 3028950"/>
                <a:gd name="connsiteX53" fmla="*/ 848201 w 6867525"/>
                <a:gd name="connsiteY53" fmla="*/ 582454 h 3028950"/>
                <a:gd name="connsiteX54" fmla="*/ 848201 w 6867525"/>
                <a:gd name="connsiteY54" fmla="*/ 611029 h 3028950"/>
                <a:gd name="connsiteX55" fmla="*/ 860584 w 6867525"/>
                <a:gd name="connsiteY55" fmla="*/ 611029 h 3028950"/>
                <a:gd name="connsiteX56" fmla="*/ 860584 w 6867525"/>
                <a:gd name="connsiteY56" fmla="*/ 626269 h 3028950"/>
                <a:gd name="connsiteX57" fmla="*/ 875824 w 6867525"/>
                <a:gd name="connsiteY57" fmla="*/ 626269 h 3028950"/>
                <a:gd name="connsiteX58" fmla="*/ 875824 w 6867525"/>
                <a:gd name="connsiteY58" fmla="*/ 642461 h 3028950"/>
                <a:gd name="connsiteX59" fmla="*/ 897731 w 6867525"/>
                <a:gd name="connsiteY59" fmla="*/ 642461 h 3028950"/>
                <a:gd name="connsiteX60" fmla="*/ 897731 w 6867525"/>
                <a:gd name="connsiteY60" fmla="*/ 660559 h 3028950"/>
                <a:gd name="connsiteX61" fmla="*/ 912971 w 6867525"/>
                <a:gd name="connsiteY61" fmla="*/ 660559 h 3028950"/>
                <a:gd name="connsiteX62" fmla="*/ 912971 w 6867525"/>
                <a:gd name="connsiteY62" fmla="*/ 672941 h 3028950"/>
                <a:gd name="connsiteX63" fmla="*/ 976789 w 6867525"/>
                <a:gd name="connsiteY63" fmla="*/ 672941 h 3028950"/>
                <a:gd name="connsiteX64" fmla="*/ 976789 w 6867525"/>
                <a:gd name="connsiteY64" fmla="*/ 683419 h 3028950"/>
                <a:gd name="connsiteX65" fmla="*/ 1016794 w 6867525"/>
                <a:gd name="connsiteY65" fmla="*/ 683419 h 3028950"/>
                <a:gd name="connsiteX66" fmla="*/ 1016794 w 6867525"/>
                <a:gd name="connsiteY66" fmla="*/ 719614 h 3028950"/>
                <a:gd name="connsiteX67" fmla="*/ 1054894 w 6867525"/>
                <a:gd name="connsiteY67" fmla="*/ 719614 h 3028950"/>
                <a:gd name="connsiteX68" fmla="*/ 1054894 w 6867525"/>
                <a:gd name="connsiteY68" fmla="*/ 753904 h 3028950"/>
                <a:gd name="connsiteX69" fmla="*/ 1068229 w 6867525"/>
                <a:gd name="connsiteY69" fmla="*/ 753904 h 3028950"/>
                <a:gd name="connsiteX70" fmla="*/ 1068229 w 6867525"/>
                <a:gd name="connsiteY70" fmla="*/ 771049 h 3028950"/>
                <a:gd name="connsiteX71" fmla="*/ 1076801 w 6867525"/>
                <a:gd name="connsiteY71" fmla="*/ 771049 h 3028950"/>
                <a:gd name="connsiteX72" fmla="*/ 1076801 w 6867525"/>
                <a:gd name="connsiteY72" fmla="*/ 799624 h 3028950"/>
                <a:gd name="connsiteX73" fmla="*/ 1084421 w 6867525"/>
                <a:gd name="connsiteY73" fmla="*/ 799624 h 3028950"/>
                <a:gd name="connsiteX74" fmla="*/ 1084421 w 6867525"/>
                <a:gd name="connsiteY74" fmla="*/ 804386 h 3028950"/>
                <a:gd name="connsiteX75" fmla="*/ 1108234 w 6867525"/>
                <a:gd name="connsiteY75" fmla="*/ 804386 h 3028950"/>
                <a:gd name="connsiteX76" fmla="*/ 1108234 w 6867525"/>
                <a:gd name="connsiteY76" fmla="*/ 822484 h 3028950"/>
                <a:gd name="connsiteX77" fmla="*/ 1119664 w 6867525"/>
                <a:gd name="connsiteY77" fmla="*/ 822484 h 3028950"/>
                <a:gd name="connsiteX78" fmla="*/ 1119664 w 6867525"/>
                <a:gd name="connsiteY78" fmla="*/ 846296 h 3028950"/>
                <a:gd name="connsiteX79" fmla="*/ 1130141 w 6867525"/>
                <a:gd name="connsiteY79" fmla="*/ 846296 h 3028950"/>
                <a:gd name="connsiteX80" fmla="*/ 1130141 w 6867525"/>
                <a:gd name="connsiteY80" fmla="*/ 869156 h 3028950"/>
                <a:gd name="connsiteX81" fmla="*/ 1173956 w 6867525"/>
                <a:gd name="connsiteY81" fmla="*/ 869156 h 3028950"/>
                <a:gd name="connsiteX82" fmla="*/ 1173956 w 6867525"/>
                <a:gd name="connsiteY82" fmla="*/ 909161 h 3028950"/>
                <a:gd name="connsiteX83" fmla="*/ 1181576 w 6867525"/>
                <a:gd name="connsiteY83" fmla="*/ 909161 h 3028950"/>
                <a:gd name="connsiteX84" fmla="*/ 1181576 w 6867525"/>
                <a:gd name="connsiteY84" fmla="*/ 920591 h 3028950"/>
                <a:gd name="connsiteX85" fmla="*/ 1199674 w 6867525"/>
                <a:gd name="connsiteY85" fmla="*/ 920591 h 3028950"/>
                <a:gd name="connsiteX86" fmla="*/ 1199674 w 6867525"/>
                <a:gd name="connsiteY86" fmla="*/ 936784 h 3028950"/>
                <a:gd name="connsiteX87" fmla="*/ 1204436 w 6867525"/>
                <a:gd name="connsiteY87" fmla="*/ 936784 h 3028950"/>
                <a:gd name="connsiteX88" fmla="*/ 1204436 w 6867525"/>
                <a:gd name="connsiteY88" fmla="*/ 952976 h 3028950"/>
                <a:gd name="connsiteX89" fmla="*/ 1250156 w 6867525"/>
                <a:gd name="connsiteY89" fmla="*/ 952976 h 3028950"/>
                <a:gd name="connsiteX90" fmla="*/ 1250156 w 6867525"/>
                <a:gd name="connsiteY90" fmla="*/ 970121 h 3028950"/>
                <a:gd name="connsiteX91" fmla="*/ 1289209 w 6867525"/>
                <a:gd name="connsiteY91" fmla="*/ 970121 h 3028950"/>
                <a:gd name="connsiteX92" fmla="*/ 1289209 w 6867525"/>
                <a:gd name="connsiteY92" fmla="*/ 993934 h 3028950"/>
                <a:gd name="connsiteX93" fmla="*/ 1296829 w 6867525"/>
                <a:gd name="connsiteY93" fmla="*/ 993934 h 3028950"/>
                <a:gd name="connsiteX94" fmla="*/ 1296829 w 6867525"/>
                <a:gd name="connsiteY94" fmla="*/ 1008221 h 3028950"/>
                <a:gd name="connsiteX95" fmla="*/ 1308259 w 6867525"/>
                <a:gd name="connsiteY95" fmla="*/ 1008221 h 3028950"/>
                <a:gd name="connsiteX96" fmla="*/ 1308259 w 6867525"/>
                <a:gd name="connsiteY96" fmla="*/ 1016794 h 3028950"/>
                <a:gd name="connsiteX97" fmla="*/ 1323499 w 6867525"/>
                <a:gd name="connsiteY97" fmla="*/ 1016794 h 3028950"/>
                <a:gd name="connsiteX98" fmla="*/ 1323499 w 6867525"/>
                <a:gd name="connsiteY98" fmla="*/ 1034891 h 3028950"/>
                <a:gd name="connsiteX99" fmla="*/ 1349216 w 6867525"/>
                <a:gd name="connsiteY99" fmla="*/ 1034891 h 3028950"/>
                <a:gd name="connsiteX100" fmla="*/ 1349216 w 6867525"/>
                <a:gd name="connsiteY100" fmla="*/ 1058704 h 3028950"/>
                <a:gd name="connsiteX101" fmla="*/ 1359694 w 6867525"/>
                <a:gd name="connsiteY101" fmla="*/ 1058704 h 3028950"/>
                <a:gd name="connsiteX102" fmla="*/ 1359694 w 6867525"/>
                <a:gd name="connsiteY102" fmla="*/ 1067276 h 3028950"/>
                <a:gd name="connsiteX103" fmla="*/ 1391126 w 6867525"/>
                <a:gd name="connsiteY103" fmla="*/ 1067276 h 3028950"/>
                <a:gd name="connsiteX104" fmla="*/ 1391126 w 6867525"/>
                <a:gd name="connsiteY104" fmla="*/ 1101566 h 3028950"/>
                <a:gd name="connsiteX105" fmla="*/ 1422559 w 6867525"/>
                <a:gd name="connsiteY105" fmla="*/ 1101566 h 3028950"/>
                <a:gd name="connsiteX106" fmla="*/ 1422559 w 6867525"/>
                <a:gd name="connsiteY106" fmla="*/ 1123474 h 3028950"/>
                <a:gd name="connsiteX107" fmla="*/ 1435894 w 6867525"/>
                <a:gd name="connsiteY107" fmla="*/ 1123474 h 3028950"/>
                <a:gd name="connsiteX108" fmla="*/ 1435894 w 6867525"/>
                <a:gd name="connsiteY108" fmla="*/ 1132046 h 3028950"/>
                <a:gd name="connsiteX109" fmla="*/ 1460659 w 6867525"/>
                <a:gd name="connsiteY109" fmla="*/ 1132046 h 3028950"/>
                <a:gd name="connsiteX110" fmla="*/ 1460659 w 6867525"/>
                <a:gd name="connsiteY110" fmla="*/ 1148239 h 3028950"/>
                <a:gd name="connsiteX111" fmla="*/ 1545431 w 6867525"/>
                <a:gd name="connsiteY111" fmla="*/ 1148239 h 3028950"/>
                <a:gd name="connsiteX112" fmla="*/ 1545431 w 6867525"/>
                <a:gd name="connsiteY112" fmla="*/ 1169194 h 3028950"/>
                <a:gd name="connsiteX113" fmla="*/ 1583531 w 6867525"/>
                <a:gd name="connsiteY113" fmla="*/ 1169194 h 3028950"/>
                <a:gd name="connsiteX114" fmla="*/ 1583531 w 6867525"/>
                <a:gd name="connsiteY114" fmla="*/ 1183481 h 3028950"/>
                <a:gd name="connsiteX115" fmla="*/ 1591151 w 6867525"/>
                <a:gd name="connsiteY115" fmla="*/ 1183481 h 3028950"/>
                <a:gd name="connsiteX116" fmla="*/ 1591151 w 6867525"/>
                <a:gd name="connsiteY116" fmla="*/ 1198721 h 3028950"/>
                <a:gd name="connsiteX117" fmla="*/ 1656874 w 6867525"/>
                <a:gd name="connsiteY117" fmla="*/ 1198721 h 3028950"/>
                <a:gd name="connsiteX118" fmla="*/ 1656874 w 6867525"/>
                <a:gd name="connsiteY118" fmla="*/ 1223486 h 3028950"/>
                <a:gd name="connsiteX119" fmla="*/ 1713071 w 6867525"/>
                <a:gd name="connsiteY119" fmla="*/ 1223486 h 3028950"/>
                <a:gd name="connsiteX120" fmla="*/ 1713071 w 6867525"/>
                <a:gd name="connsiteY120" fmla="*/ 1244441 h 3028950"/>
                <a:gd name="connsiteX121" fmla="*/ 1718786 w 6867525"/>
                <a:gd name="connsiteY121" fmla="*/ 1244441 h 3028950"/>
                <a:gd name="connsiteX122" fmla="*/ 1718786 w 6867525"/>
                <a:gd name="connsiteY122" fmla="*/ 1274921 h 3028950"/>
                <a:gd name="connsiteX123" fmla="*/ 1729264 w 6867525"/>
                <a:gd name="connsiteY123" fmla="*/ 1274921 h 3028950"/>
                <a:gd name="connsiteX124" fmla="*/ 1729264 w 6867525"/>
                <a:gd name="connsiteY124" fmla="*/ 1292066 h 3028950"/>
                <a:gd name="connsiteX125" fmla="*/ 1747361 w 6867525"/>
                <a:gd name="connsiteY125" fmla="*/ 1292066 h 3028950"/>
                <a:gd name="connsiteX126" fmla="*/ 1747361 w 6867525"/>
                <a:gd name="connsiteY126" fmla="*/ 1307306 h 3028950"/>
                <a:gd name="connsiteX127" fmla="*/ 1765459 w 6867525"/>
                <a:gd name="connsiteY127" fmla="*/ 1307306 h 3028950"/>
                <a:gd name="connsiteX128" fmla="*/ 1765459 w 6867525"/>
                <a:gd name="connsiteY128" fmla="*/ 1314926 h 3028950"/>
                <a:gd name="connsiteX129" fmla="*/ 1853089 w 6867525"/>
                <a:gd name="connsiteY129" fmla="*/ 1314926 h 3028950"/>
                <a:gd name="connsiteX130" fmla="*/ 1853089 w 6867525"/>
                <a:gd name="connsiteY130" fmla="*/ 1333024 h 3028950"/>
                <a:gd name="connsiteX131" fmla="*/ 1862614 w 6867525"/>
                <a:gd name="connsiteY131" fmla="*/ 1333024 h 3028950"/>
                <a:gd name="connsiteX132" fmla="*/ 1862614 w 6867525"/>
                <a:gd name="connsiteY132" fmla="*/ 1368266 h 3028950"/>
                <a:gd name="connsiteX133" fmla="*/ 1879759 w 6867525"/>
                <a:gd name="connsiteY133" fmla="*/ 1368266 h 3028950"/>
                <a:gd name="connsiteX134" fmla="*/ 1879759 w 6867525"/>
                <a:gd name="connsiteY134" fmla="*/ 1388269 h 3028950"/>
                <a:gd name="connsiteX135" fmla="*/ 1911191 w 6867525"/>
                <a:gd name="connsiteY135" fmla="*/ 1388269 h 3028950"/>
                <a:gd name="connsiteX136" fmla="*/ 1911191 w 6867525"/>
                <a:gd name="connsiteY136" fmla="*/ 1401604 h 3028950"/>
                <a:gd name="connsiteX137" fmla="*/ 1942624 w 6867525"/>
                <a:gd name="connsiteY137" fmla="*/ 1401604 h 3028950"/>
                <a:gd name="connsiteX138" fmla="*/ 1942624 w 6867525"/>
                <a:gd name="connsiteY138" fmla="*/ 1432084 h 3028950"/>
                <a:gd name="connsiteX139" fmla="*/ 1971199 w 6867525"/>
                <a:gd name="connsiteY139" fmla="*/ 1432084 h 3028950"/>
                <a:gd name="connsiteX140" fmla="*/ 1971199 w 6867525"/>
                <a:gd name="connsiteY140" fmla="*/ 1458754 h 3028950"/>
                <a:gd name="connsiteX141" fmla="*/ 1975009 w 6867525"/>
                <a:gd name="connsiteY141" fmla="*/ 1458754 h 3028950"/>
                <a:gd name="connsiteX142" fmla="*/ 1975009 w 6867525"/>
                <a:gd name="connsiteY142" fmla="*/ 1464469 h 3028950"/>
                <a:gd name="connsiteX143" fmla="*/ 2002631 w 6867525"/>
                <a:gd name="connsiteY143" fmla="*/ 1464469 h 3028950"/>
                <a:gd name="connsiteX144" fmla="*/ 2002631 w 6867525"/>
                <a:gd name="connsiteY144" fmla="*/ 1493044 h 3028950"/>
                <a:gd name="connsiteX145" fmla="*/ 2009299 w 6867525"/>
                <a:gd name="connsiteY145" fmla="*/ 1493044 h 3028950"/>
                <a:gd name="connsiteX146" fmla="*/ 2009299 w 6867525"/>
                <a:gd name="connsiteY146" fmla="*/ 1510189 h 3028950"/>
                <a:gd name="connsiteX147" fmla="*/ 2023586 w 6867525"/>
                <a:gd name="connsiteY147" fmla="*/ 1510189 h 3028950"/>
                <a:gd name="connsiteX148" fmla="*/ 2023586 w 6867525"/>
                <a:gd name="connsiteY148" fmla="*/ 1532096 h 3028950"/>
                <a:gd name="connsiteX149" fmla="*/ 2033111 w 6867525"/>
                <a:gd name="connsiteY149" fmla="*/ 1532096 h 3028950"/>
                <a:gd name="connsiteX150" fmla="*/ 2033111 w 6867525"/>
                <a:gd name="connsiteY150" fmla="*/ 1554004 h 3028950"/>
                <a:gd name="connsiteX151" fmla="*/ 2048351 w 6867525"/>
                <a:gd name="connsiteY151" fmla="*/ 1554004 h 3028950"/>
                <a:gd name="connsiteX152" fmla="*/ 2048351 w 6867525"/>
                <a:gd name="connsiteY152" fmla="*/ 1581626 h 3028950"/>
                <a:gd name="connsiteX153" fmla="*/ 2071211 w 6867525"/>
                <a:gd name="connsiteY153" fmla="*/ 1581626 h 3028950"/>
                <a:gd name="connsiteX154" fmla="*/ 2071211 w 6867525"/>
                <a:gd name="connsiteY154" fmla="*/ 1595914 h 3028950"/>
                <a:gd name="connsiteX155" fmla="*/ 2095024 w 6867525"/>
                <a:gd name="connsiteY155" fmla="*/ 1595914 h 3028950"/>
                <a:gd name="connsiteX156" fmla="*/ 2095024 w 6867525"/>
                <a:gd name="connsiteY156" fmla="*/ 1614011 h 3028950"/>
                <a:gd name="connsiteX157" fmla="*/ 2116931 w 6867525"/>
                <a:gd name="connsiteY157" fmla="*/ 1614011 h 3028950"/>
                <a:gd name="connsiteX158" fmla="*/ 2116931 w 6867525"/>
                <a:gd name="connsiteY158" fmla="*/ 1653064 h 3028950"/>
                <a:gd name="connsiteX159" fmla="*/ 2130266 w 6867525"/>
                <a:gd name="connsiteY159" fmla="*/ 1653064 h 3028950"/>
                <a:gd name="connsiteX160" fmla="*/ 2130266 w 6867525"/>
                <a:gd name="connsiteY160" fmla="*/ 1677829 h 3028950"/>
                <a:gd name="connsiteX161" fmla="*/ 2142649 w 6867525"/>
                <a:gd name="connsiteY161" fmla="*/ 1677829 h 3028950"/>
                <a:gd name="connsiteX162" fmla="*/ 2142649 w 6867525"/>
                <a:gd name="connsiteY162" fmla="*/ 1712119 h 3028950"/>
                <a:gd name="connsiteX163" fmla="*/ 2167414 w 6867525"/>
                <a:gd name="connsiteY163" fmla="*/ 1712119 h 3028950"/>
                <a:gd name="connsiteX164" fmla="*/ 2167414 w 6867525"/>
                <a:gd name="connsiteY164" fmla="*/ 1730216 h 3028950"/>
                <a:gd name="connsiteX165" fmla="*/ 2183606 w 6867525"/>
                <a:gd name="connsiteY165" fmla="*/ 1730216 h 3028950"/>
                <a:gd name="connsiteX166" fmla="*/ 2183606 w 6867525"/>
                <a:gd name="connsiteY166" fmla="*/ 1782604 h 3028950"/>
                <a:gd name="connsiteX167" fmla="*/ 2212181 w 6867525"/>
                <a:gd name="connsiteY167" fmla="*/ 1782604 h 3028950"/>
                <a:gd name="connsiteX168" fmla="*/ 2212181 w 6867525"/>
                <a:gd name="connsiteY168" fmla="*/ 1814036 h 3028950"/>
                <a:gd name="connsiteX169" fmla="*/ 2239804 w 6867525"/>
                <a:gd name="connsiteY169" fmla="*/ 1814036 h 3028950"/>
                <a:gd name="connsiteX170" fmla="*/ 2239804 w 6867525"/>
                <a:gd name="connsiteY170" fmla="*/ 1843564 h 3028950"/>
                <a:gd name="connsiteX171" fmla="*/ 2279809 w 6867525"/>
                <a:gd name="connsiteY171" fmla="*/ 1843564 h 3028950"/>
                <a:gd name="connsiteX172" fmla="*/ 2279809 w 6867525"/>
                <a:gd name="connsiteY172" fmla="*/ 1870234 h 3028950"/>
                <a:gd name="connsiteX173" fmla="*/ 2293144 w 6867525"/>
                <a:gd name="connsiteY173" fmla="*/ 1870234 h 3028950"/>
                <a:gd name="connsiteX174" fmla="*/ 2293144 w 6867525"/>
                <a:gd name="connsiteY174" fmla="*/ 1882616 h 3028950"/>
                <a:gd name="connsiteX175" fmla="*/ 2298859 w 6867525"/>
                <a:gd name="connsiteY175" fmla="*/ 1882616 h 3028950"/>
                <a:gd name="connsiteX176" fmla="*/ 2298859 w 6867525"/>
                <a:gd name="connsiteY176" fmla="*/ 1901666 h 3028950"/>
                <a:gd name="connsiteX177" fmla="*/ 2329339 w 6867525"/>
                <a:gd name="connsiteY177" fmla="*/ 1901666 h 3028950"/>
                <a:gd name="connsiteX178" fmla="*/ 2329339 w 6867525"/>
                <a:gd name="connsiteY178" fmla="*/ 1914049 h 3028950"/>
                <a:gd name="connsiteX179" fmla="*/ 2356009 w 6867525"/>
                <a:gd name="connsiteY179" fmla="*/ 1914049 h 3028950"/>
                <a:gd name="connsiteX180" fmla="*/ 2356009 w 6867525"/>
                <a:gd name="connsiteY180" fmla="*/ 1952149 h 3028950"/>
                <a:gd name="connsiteX181" fmla="*/ 2384584 w 6867525"/>
                <a:gd name="connsiteY181" fmla="*/ 1952149 h 3028950"/>
                <a:gd name="connsiteX182" fmla="*/ 2384584 w 6867525"/>
                <a:gd name="connsiteY182" fmla="*/ 1970246 h 3028950"/>
                <a:gd name="connsiteX183" fmla="*/ 2396014 w 6867525"/>
                <a:gd name="connsiteY183" fmla="*/ 1970246 h 3028950"/>
                <a:gd name="connsiteX184" fmla="*/ 2396014 w 6867525"/>
                <a:gd name="connsiteY184" fmla="*/ 1987391 h 3028950"/>
                <a:gd name="connsiteX185" fmla="*/ 2409349 w 6867525"/>
                <a:gd name="connsiteY185" fmla="*/ 1987391 h 3028950"/>
                <a:gd name="connsiteX186" fmla="*/ 2409349 w 6867525"/>
                <a:gd name="connsiteY186" fmla="*/ 2001679 h 3028950"/>
                <a:gd name="connsiteX187" fmla="*/ 2431256 w 6867525"/>
                <a:gd name="connsiteY187" fmla="*/ 2001679 h 3028950"/>
                <a:gd name="connsiteX188" fmla="*/ 2431256 w 6867525"/>
                <a:gd name="connsiteY188" fmla="*/ 2031206 h 3028950"/>
                <a:gd name="connsiteX189" fmla="*/ 2441734 w 6867525"/>
                <a:gd name="connsiteY189" fmla="*/ 2031206 h 3028950"/>
                <a:gd name="connsiteX190" fmla="*/ 2441734 w 6867525"/>
                <a:gd name="connsiteY190" fmla="*/ 2049304 h 3028950"/>
                <a:gd name="connsiteX191" fmla="*/ 2455069 w 6867525"/>
                <a:gd name="connsiteY191" fmla="*/ 2049304 h 3028950"/>
                <a:gd name="connsiteX192" fmla="*/ 2455069 w 6867525"/>
                <a:gd name="connsiteY192" fmla="*/ 2064544 h 3028950"/>
                <a:gd name="connsiteX193" fmla="*/ 2502694 w 6867525"/>
                <a:gd name="connsiteY193" fmla="*/ 2064544 h 3028950"/>
                <a:gd name="connsiteX194" fmla="*/ 2502694 w 6867525"/>
                <a:gd name="connsiteY194" fmla="*/ 2087404 h 3028950"/>
                <a:gd name="connsiteX195" fmla="*/ 2511266 w 6867525"/>
                <a:gd name="connsiteY195" fmla="*/ 2087404 h 3028950"/>
                <a:gd name="connsiteX196" fmla="*/ 2511266 w 6867525"/>
                <a:gd name="connsiteY196" fmla="*/ 2098834 h 3028950"/>
                <a:gd name="connsiteX197" fmla="*/ 2518886 w 6867525"/>
                <a:gd name="connsiteY197" fmla="*/ 2098834 h 3028950"/>
                <a:gd name="connsiteX198" fmla="*/ 2518886 w 6867525"/>
                <a:gd name="connsiteY198" fmla="*/ 2112169 h 3028950"/>
                <a:gd name="connsiteX199" fmla="*/ 2538889 w 6867525"/>
                <a:gd name="connsiteY199" fmla="*/ 2112169 h 3028950"/>
                <a:gd name="connsiteX200" fmla="*/ 2538889 w 6867525"/>
                <a:gd name="connsiteY200" fmla="*/ 2131219 h 3028950"/>
                <a:gd name="connsiteX201" fmla="*/ 2547461 w 6867525"/>
                <a:gd name="connsiteY201" fmla="*/ 2131219 h 3028950"/>
                <a:gd name="connsiteX202" fmla="*/ 2547461 w 6867525"/>
                <a:gd name="connsiteY202" fmla="*/ 2146459 h 3028950"/>
                <a:gd name="connsiteX203" fmla="*/ 2553176 w 6867525"/>
                <a:gd name="connsiteY203" fmla="*/ 2146459 h 3028950"/>
                <a:gd name="connsiteX204" fmla="*/ 2553176 w 6867525"/>
                <a:gd name="connsiteY204" fmla="*/ 2166461 h 3028950"/>
                <a:gd name="connsiteX205" fmla="*/ 2562701 w 6867525"/>
                <a:gd name="connsiteY205" fmla="*/ 2166461 h 3028950"/>
                <a:gd name="connsiteX206" fmla="*/ 2562701 w 6867525"/>
                <a:gd name="connsiteY206" fmla="*/ 2181701 h 3028950"/>
                <a:gd name="connsiteX207" fmla="*/ 2573179 w 6867525"/>
                <a:gd name="connsiteY207" fmla="*/ 2181701 h 3028950"/>
                <a:gd name="connsiteX208" fmla="*/ 2573179 w 6867525"/>
                <a:gd name="connsiteY208" fmla="*/ 2194084 h 3028950"/>
                <a:gd name="connsiteX209" fmla="*/ 2680811 w 6867525"/>
                <a:gd name="connsiteY209" fmla="*/ 2194084 h 3028950"/>
                <a:gd name="connsiteX210" fmla="*/ 2680811 w 6867525"/>
                <a:gd name="connsiteY210" fmla="*/ 2219801 h 3028950"/>
                <a:gd name="connsiteX211" fmla="*/ 2690336 w 6867525"/>
                <a:gd name="connsiteY211" fmla="*/ 2219801 h 3028950"/>
                <a:gd name="connsiteX212" fmla="*/ 2690336 w 6867525"/>
                <a:gd name="connsiteY212" fmla="*/ 2230279 h 3028950"/>
                <a:gd name="connsiteX213" fmla="*/ 2733199 w 6867525"/>
                <a:gd name="connsiteY213" fmla="*/ 2230279 h 3028950"/>
                <a:gd name="connsiteX214" fmla="*/ 2733199 w 6867525"/>
                <a:gd name="connsiteY214" fmla="*/ 2246471 h 3028950"/>
                <a:gd name="connsiteX215" fmla="*/ 2757011 w 6867525"/>
                <a:gd name="connsiteY215" fmla="*/ 2246471 h 3028950"/>
                <a:gd name="connsiteX216" fmla="*/ 2757011 w 6867525"/>
                <a:gd name="connsiteY216" fmla="*/ 2262664 h 3028950"/>
                <a:gd name="connsiteX217" fmla="*/ 2780824 w 6867525"/>
                <a:gd name="connsiteY217" fmla="*/ 2262664 h 3028950"/>
                <a:gd name="connsiteX218" fmla="*/ 2780824 w 6867525"/>
                <a:gd name="connsiteY218" fmla="*/ 2275999 h 3028950"/>
                <a:gd name="connsiteX219" fmla="*/ 2822734 w 6867525"/>
                <a:gd name="connsiteY219" fmla="*/ 2275999 h 3028950"/>
                <a:gd name="connsiteX220" fmla="*/ 2822734 w 6867525"/>
                <a:gd name="connsiteY220" fmla="*/ 2293144 h 3028950"/>
                <a:gd name="connsiteX221" fmla="*/ 2872264 w 6867525"/>
                <a:gd name="connsiteY221" fmla="*/ 2293144 h 3028950"/>
                <a:gd name="connsiteX222" fmla="*/ 2872264 w 6867525"/>
                <a:gd name="connsiteY222" fmla="*/ 2308384 h 3028950"/>
                <a:gd name="connsiteX223" fmla="*/ 2937034 w 6867525"/>
                <a:gd name="connsiteY223" fmla="*/ 2308384 h 3028950"/>
                <a:gd name="connsiteX224" fmla="*/ 2937034 w 6867525"/>
                <a:gd name="connsiteY224" fmla="*/ 2332196 h 3028950"/>
                <a:gd name="connsiteX225" fmla="*/ 2949416 w 6867525"/>
                <a:gd name="connsiteY225" fmla="*/ 2332196 h 3028950"/>
                <a:gd name="connsiteX226" fmla="*/ 2949416 w 6867525"/>
                <a:gd name="connsiteY226" fmla="*/ 2352199 h 3028950"/>
                <a:gd name="connsiteX227" fmla="*/ 2959894 w 6867525"/>
                <a:gd name="connsiteY227" fmla="*/ 2352199 h 3028950"/>
                <a:gd name="connsiteX228" fmla="*/ 2959894 w 6867525"/>
                <a:gd name="connsiteY228" fmla="*/ 2365534 h 3028950"/>
                <a:gd name="connsiteX229" fmla="*/ 3005614 w 6867525"/>
                <a:gd name="connsiteY229" fmla="*/ 2365534 h 3028950"/>
                <a:gd name="connsiteX230" fmla="*/ 3005614 w 6867525"/>
                <a:gd name="connsiteY230" fmla="*/ 2398871 h 3028950"/>
                <a:gd name="connsiteX231" fmla="*/ 3016091 w 6867525"/>
                <a:gd name="connsiteY231" fmla="*/ 2398871 h 3028950"/>
                <a:gd name="connsiteX232" fmla="*/ 3016091 w 6867525"/>
                <a:gd name="connsiteY232" fmla="*/ 2414111 h 3028950"/>
                <a:gd name="connsiteX233" fmla="*/ 3124676 w 6867525"/>
                <a:gd name="connsiteY233" fmla="*/ 2414111 h 3028950"/>
                <a:gd name="connsiteX234" fmla="*/ 3124676 w 6867525"/>
                <a:gd name="connsiteY234" fmla="*/ 2428399 h 3028950"/>
                <a:gd name="connsiteX235" fmla="*/ 3155156 w 6867525"/>
                <a:gd name="connsiteY235" fmla="*/ 2428399 h 3028950"/>
                <a:gd name="connsiteX236" fmla="*/ 3155156 w 6867525"/>
                <a:gd name="connsiteY236" fmla="*/ 2441734 h 3028950"/>
                <a:gd name="connsiteX237" fmla="*/ 3174206 w 6867525"/>
                <a:gd name="connsiteY237" fmla="*/ 2441734 h 3028950"/>
                <a:gd name="connsiteX238" fmla="*/ 3174206 w 6867525"/>
                <a:gd name="connsiteY238" fmla="*/ 2458879 h 3028950"/>
                <a:gd name="connsiteX239" fmla="*/ 3229451 w 6867525"/>
                <a:gd name="connsiteY239" fmla="*/ 2458879 h 3028950"/>
                <a:gd name="connsiteX240" fmla="*/ 3229451 w 6867525"/>
                <a:gd name="connsiteY240" fmla="*/ 2475071 h 3028950"/>
                <a:gd name="connsiteX241" fmla="*/ 3263741 w 6867525"/>
                <a:gd name="connsiteY241" fmla="*/ 2475071 h 3028950"/>
                <a:gd name="connsiteX242" fmla="*/ 3263741 w 6867525"/>
                <a:gd name="connsiteY242" fmla="*/ 2512219 h 3028950"/>
                <a:gd name="connsiteX243" fmla="*/ 3300889 w 6867525"/>
                <a:gd name="connsiteY243" fmla="*/ 2512219 h 3028950"/>
                <a:gd name="connsiteX244" fmla="*/ 3300889 w 6867525"/>
                <a:gd name="connsiteY244" fmla="*/ 2532221 h 3028950"/>
                <a:gd name="connsiteX245" fmla="*/ 3317081 w 6867525"/>
                <a:gd name="connsiteY245" fmla="*/ 2532221 h 3028950"/>
                <a:gd name="connsiteX246" fmla="*/ 3317081 w 6867525"/>
                <a:gd name="connsiteY246" fmla="*/ 2547461 h 3028950"/>
                <a:gd name="connsiteX247" fmla="*/ 3451384 w 6867525"/>
                <a:gd name="connsiteY247" fmla="*/ 2547461 h 3028950"/>
                <a:gd name="connsiteX248" fmla="*/ 3451384 w 6867525"/>
                <a:gd name="connsiteY248" fmla="*/ 2564606 h 3028950"/>
                <a:gd name="connsiteX249" fmla="*/ 3539014 w 6867525"/>
                <a:gd name="connsiteY249" fmla="*/ 2564606 h 3028950"/>
                <a:gd name="connsiteX250" fmla="*/ 3539014 w 6867525"/>
                <a:gd name="connsiteY250" fmla="*/ 2578894 h 3028950"/>
                <a:gd name="connsiteX251" fmla="*/ 3576161 w 6867525"/>
                <a:gd name="connsiteY251" fmla="*/ 2578894 h 3028950"/>
                <a:gd name="connsiteX252" fmla="*/ 3576161 w 6867525"/>
                <a:gd name="connsiteY252" fmla="*/ 2592229 h 3028950"/>
                <a:gd name="connsiteX253" fmla="*/ 3657124 w 6867525"/>
                <a:gd name="connsiteY253" fmla="*/ 2592229 h 3028950"/>
                <a:gd name="connsiteX254" fmla="*/ 3657124 w 6867525"/>
                <a:gd name="connsiteY254" fmla="*/ 2614136 h 3028950"/>
                <a:gd name="connsiteX255" fmla="*/ 3674269 w 6867525"/>
                <a:gd name="connsiteY255" fmla="*/ 2614136 h 3028950"/>
                <a:gd name="connsiteX256" fmla="*/ 3674269 w 6867525"/>
                <a:gd name="connsiteY256" fmla="*/ 2628424 h 3028950"/>
                <a:gd name="connsiteX257" fmla="*/ 3724751 w 6867525"/>
                <a:gd name="connsiteY257" fmla="*/ 2628424 h 3028950"/>
                <a:gd name="connsiteX258" fmla="*/ 3724751 w 6867525"/>
                <a:gd name="connsiteY258" fmla="*/ 2640806 h 3028950"/>
                <a:gd name="connsiteX259" fmla="*/ 3910489 w 6867525"/>
                <a:gd name="connsiteY259" fmla="*/ 2640806 h 3028950"/>
                <a:gd name="connsiteX260" fmla="*/ 3910489 w 6867525"/>
                <a:gd name="connsiteY260" fmla="*/ 2662714 h 3028950"/>
                <a:gd name="connsiteX261" fmla="*/ 3957161 w 6867525"/>
                <a:gd name="connsiteY261" fmla="*/ 2662714 h 3028950"/>
                <a:gd name="connsiteX262" fmla="*/ 3957161 w 6867525"/>
                <a:gd name="connsiteY262" fmla="*/ 2677954 h 3028950"/>
                <a:gd name="connsiteX263" fmla="*/ 3998119 w 6867525"/>
                <a:gd name="connsiteY263" fmla="*/ 2677954 h 3028950"/>
                <a:gd name="connsiteX264" fmla="*/ 3998119 w 6867525"/>
                <a:gd name="connsiteY264" fmla="*/ 2694146 h 3028950"/>
                <a:gd name="connsiteX265" fmla="*/ 4245769 w 6867525"/>
                <a:gd name="connsiteY265" fmla="*/ 2694146 h 3028950"/>
                <a:gd name="connsiteX266" fmla="*/ 4245769 w 6867525"/>
                <a:gd name="connsiteY266" fmla="*/ 2716054 h 3028950"/>
                <a:gd name="connsiteX267" fmla="*/ 4279106 w 6867525"/>
                <a:gd name="connsiteY267" fmla="*/ 2716054 h 3028950"/>
                <a:gd name="connsiteX268" fmla="*/ 4279106 w 6867525"/>
                <a:gd name="connsiteY268" fmla="*/ 2733199 h 3028950"/>
                <a:gd name="connsiteX269" fmla="*/ 4354354 w 6867525"/>
                <a:gd name="connsiteY269" fmla="*/ 2733199 h 3028950"/>
                <a:gd name="connsiteX270" fmla="*/ 4354354 w 6867525"/>
                <a:gd name="connsiteY270" fmla="*/ 2757011 h 3028950"/>
                <a:gd name="connsiteX271" fmla="*/ 4453414 w 6867525"/>
                <a:gd name="connsiteY271" fmla="*/ 2757011 h 3028950"/>
                <a:gd name="connsiteX272" fmla="*/ 4453414 w 6867525"/>
                <a:gd name="connsiteY272" fmla="*/ 2778919 h 3028950"/>
                <a:gd name="connsiteX273" fmla="*/ 4522947 w 6867525"/>
                <a:gd name="connsiteY273" fmla="*/ 2778919 h 3028950"/>
                <a:gd name="connsiteX274" fmla="*/ 4522947 w 6867525"/>
                <a:gd name="connsiteY274" fmla="*/ 2793206 h 3028950"/>
                <a:gd name="connsiteX275" fmla="*/ 4562951 w 6867525"/>
                <a:gd name="connsiteY275" fmla="*/ 2793206 h 3028950"/>
                <a:gd name="connsiteX276" fmla="*/ 4562951 w 6867525"/>
                <a:gd name="connsiteY276" fmla="*/ 2817971 h 3028950"/>
                <a:gd name="connsiteX277" fmla="*/ 4919187 w 6867525"/>
                <a:gd name="connsiteY277" fmla="*/ 2817971 h 3028950"/>
                <a:gd name="connsiteX278" fmla="*/ 4919187 w 6867525"/>
                <a:gd name="connsiteY278" fmla="*/ 2843689 h 3028950"/>
                <a:gd name="connsiteX279" fmla="*/ 4955381 w 6867525"/>
                <a:gd name="connsiteY279" fmla="*/ 2843689 h 3028950"/>
                <a:gd name="connsiteX280" fmla="*/ 4955381 w 6867525"/>
                <a:gd name="connsiteY280" fmla="*/ 2864644 h 3028950"/>
                <a:gd name="connsiteX281" fmla="*/ 5012531 w 6867525"/>
                <a:gd name="connsiteY281" fmla="*/ 2864644 h 3028950"/>
                <a:gd name="connsiteX282" fmla="*/ 5012531 w 6867525"/>
                <a:gd name="connsiteY282" fmla="*/ 2886551 h 3028950"/>
                <a:gd name="connsiteX283" fmla="*/ 5081112 w 6867525"/>
                <a:gd name="connsiteY283" fmla="*/ 2886551 h 3028950"/>
                <a:gd name="connsiteX284" fmla="*/ 5081112 w 6867525"/>
                <a:gd name="connsiteY284" fmla="*/ 2914174 h 3028950"/>
                <a:gd name="connsiteX285" fmla="*/ 5223034 w 6867525"/>
                <a:gd name="connsiteY285" fmla="*/ 2914174 h 3028950"/>
                <a:gd name="connsiteX286" fmla="*/ 5223034 w 6867525"/>
                <a:gd name="connsiteY286" fmla="*/ 2934176 h 3028950"/>
                <a:gd name="connsiteX287" fmla="*/ 5981224 w 6867525"/>
                <a:gd name="connsiteY287" fmla="*/ 2934176 h 3028950"/>
                <a:gd name="connsiteX288" fmla="*/ 5981224 w 6867525"/>
                <a:gd name="connsiteY288" fmla="*/ 3021806 h 3028950"/>
                <a:gd name="connsiteX289" fmla="*/ 6868001 w 6867525"/>
                <a:gd name="connsiteY289" fmla="*/ 3021806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6867525" h="3028950">
                  <a:moveTo>
                    <a:pt x="7144" y="7144"/>
                  </a:moveTo>
                  <a:lnTo>
                    <a:pt x="189071" y="7144"/>
                  </a:lnTo>
                  <a:lnTo>
                    <a:pt x="189071" y="17621"/>
                  </a:lnTo>
                  <a:lnTo>
                    <a:pt x="221456" y="17621"/>
                  </a:lnTo>
                  <a:lnTo>
                    <a:pt x="221456" y="45244"/>
                  </a:lnTo>
                  <a:lnTo>
                    <a:pt x="266224" y="45244"/>
                  </a:lnTo>
                  <a:lnTo>
                    <a:pt x="266224" y="73819"/>
                  </a:lnTo>
                  <a:lnTo>
                    <a:pt x="304324" y="73819"/>
                  </a:lnTo>
                  <a:lnTo>
                    <a:pt x="304324" y="94774"/>
                  </a:lnTo>
                  <a:lnTo>
                    <a:pt x="330041" y="94774"/>
                  </a:lnTo>
                  <a:lnTo>
                    <a:pt x="330041" y="129064"/>
                  </a:lnTo>
                  <a:lnTo>
                    <a:pt x="345281" y="129064"/>
                  </a:lnTo>
                  <a:lnTo>
                    <a:pt x="345281" y="141446"/>
                  </a:lnTo>
                  <a:lnTo>
                    <a:pt x="354806" y="141446"/>
                  </a:lnTo>
                  <a:lnTo>
                    <a:pt x="354806" y="175736"/>
                  </a:lnTo>
                  <a:lnTo>
                    <a:pt x="379571" y="175736"/>
                  </a:lnTo>
                  <a:lnTo>
                    <a:pt x="379571" y="190976"/>
                  </a:lnTo>
                  <a:lnTo>
                    <a:pt x="413861" y="190976"/>
                  </a:lnTo>
                  <a:lnTo>
                    <a:pt x="413861" y="222409"/>
                  </a:lnTo>
                  <a:lnTo>
                    <a:pt x="424339" y="222409"/>
                  </a:lnTo>
                  <a:lnTo>
                    <a:pt x="424339" y="271939"/>
                  </a:lnTo>
                  <a:lnTo>
                    <a:pt x="440531" y="271939"/>
                  </a:lnTo>
                  <a:lnTo>
                    <a:pt x="440531" y="288131"/>
                  </a:lnTo>
                  <a:lnTo>
                    <a:pt x="504349" y="288131"/>
                  </a:lnTo>
                  <a:lnTo>
                    <a:pt x="504349" y="307181"/>
                  </a:lnTo>
                  <a:lnTo>
                    <a:pt x="515779" y="307181"/>
                  </a:lnTo>
                  <a:lnTo>
                    <a:pt x="515779" y="326231"/>
                  </a:lnTo>
                  <a:lnTo>
                    <a:pt x="524351" y="326231"/>
                  </a:lnTo>
                  <a:lnTo>
                    <a:pt x="524351" y="344329"/>
                  </a:lnTo>
                  <a:lnTo>
                    <a:pt x="538639" y="344329"/>
                  </a:lnTo>
                  <a:lnTo>
                    <a:pt x="538639" y="379571"/>
                  </a:lnTo>
                  <a:lnTo>
                    <a:pt x="551021" y="379571"/>
                  </a:lnTo>
                  <a:lnTo>
                    <a:pt x="551021" y="391954"/>
                  </a:lnTo>
                  <a:lnTo>
                    <a:pt x="580549" y="391954"/>
                  </a:lnTo>
                  <a:lnTo>
                    <a:pt x="580549" y="408146"/>
                  </a:lnTo>
                  <a:lnTo>
                    <a:pt x="611981" y="408146"/>
                  </a:lnTo>
                  <a:lnTo>
                    <a:pt x="611981" y="426244"/>
                  </a:lnTo>
                  <a:lnTo>
                    <a:pt x="690086" y="426244"/>
                  </a:lnTo>
                  <a:lnTo>
                    <a:pt x="690086" y="437674"/>
                  </a:lnTo>
                  <a:lnTo>
                    <a:pt x="704374" y="437674"/>
                  </a:lnTo>
                  <a:lnTo>
                    <a:pt x="704374" y="453866"/>
                  </a:lnTo>
                  <a:lnTo>
                    <a:pt x="720566" y="453866"/>
                  </a:lnTo>
                  <a:lnTo>
                    <a:pt x="720566" y="477679"/>
                  </a:lnTo>
                  <a:lnTo>
                    <a:pt x="732949" y="477679"/>
                  </a:lnTo>
                  <a:lnTo>
                    <a:pt x="732949" y="493871"/>
                  </a:lnTo>
                  <a:lnTo>
                    <a:pt x="751999" y="493871"/>
                  </a:lnTo>
                  <a:lnTo>
                    <a:pt x="751999" y="518636"/>
                  </a:lnTo>
                  <a:lnTo>
                    <a:pt x="784384" y="518636"/>
                  </a:lnTo>
                  <a:lnTo>
                    <a:pt x="784384" y="547211"/>
                  </a:lnTo>
                  <a:lnTo>
                    <a:pt x="792956" y="547211"/>
                  </a:lnTo>
                  <a:lnTo>
                    <a:pt x="792956" y="556736"/>
                  </a:lnTo>
                  <a:lnTo>
                    <a:pt x="841534" y="556736"/>
                  </a:lnTo>
                  <a:lnTo>
                    <a:pt x="841534" y="582454"/>
                  </a:lnTo>
                  <a:lnTo>
                    <a:pt x="848201" y="582454"/>
                  </a:lnTo>
                  <a:lnTo>
                    <a:pt x="848201" y="611029"/>
                  </a:lnTo>
                  <a:lnTo>
                    <a:pt x="860584" y="611029"/>
                  </a:lnTo>
                  <a:lnTo>
                    <a:pt x="860584" y="626269"/>
                  </a:lnTo>
                  <a:lnTo>
                    <a:pt x="875824" y="626269"/>
                  </a:lnTo>
                  <a:lnTo>
                    <a:pt x="875824" y="642461"/>
                  </a:lnTo>
                  <a:lnTo>
                    <a:pt x="897731" y="642461"/>
                  </a:lnTo>
                  <a:lnTo>
                    <a:pt x="897731" y="660559"/>
                  </a:lnTo>
                  <a:lnTo>
                    <a:pt x="912971" y="660559"/>
                  </a:lnTo>
                  <a:lnTo>
                    <a:pt x="912971" y="672941"/>
                  </a:lnTo>
                  <a:lnTo>
                    <a:pt x="976789" y="672941"/>
                  </a:lnTo>
                  <a:lnTo>
                    <a:pt x="976789" y="683419"/>
                  </a:lnTo>
                  <a:lnTo>
                    <a:pt x="1016794" y="683419"/>
                  </a:lnTo>
                  <a:lnTo>
                    <a:pt x="1016794" y="719614"/>
                  </a:lnTo>
                  <a:lnTo>
                    <a:pt x="1054894" y="719614"/>
                  </a:lnTo>
                  <a:lnTo>
                    <a:pt x="1054894" y="753904"/>
                  </a:lnTo>
                  <a:lnTo>
                    <a:pt x="1068229" y="753904"/>
                  </a:lnTo>
                  <a:lnTo>
                    <a:pt x="1068229" y="771049"/>
                  </a:lnTo>
                  <a:lnTo>
                    <a:pt x="1076801" y="771049"/>
                  </a:lnTo>
                  <a:lnTo>
                    <a:pt x="1076801" y="799624"/>
                  </a:lnTo>
                  <a:lnTo>
                    <a:pt x="1084421" y="799624"/>
                  </a:lnTo>
                  <a:lnTo>
                    <a:pt x="1084421" y="804386"/>
                  </a:lnTo>
                  <a:lnTo>
                    <a:pt x="1108234" y="804386"/>
                  </a:lnTo>
                  <a:lnTo>
                    <a:pt x="1108234" y="822484"/>
                  </a:lnTo>
                  <a:lnTo>
                    <a:pt x="1119664" y="822484"/>
                  </a:lnTo>
                  <a:lnTo>
                    <a:pt x="1119664" y="846296"/>
                  </a:lnTo>
                  <a:lnTo>
                    <a:pt x="1130141" y="846296"/>
                  </a:lnTo>
                  <a:lnTo>
                    <a:pt x="1130141" y="869156"/>
                  </a:lnTo>
                  <a:lnTo>
                    <a:pt x="1173956" y="869156"/>
                  </a:lnTo>
                  <a:lnTo>
                    <a:pt x="1173956" y="909161"/>
                  </a:lnTo>
                  <a:lnTo>
                    <a:pt x="1181576" y="909161"/>
                  </a:lnTo>
                  <a:lnTo>
                    <a:pt x="1181576" y="920591"/>
                  </a:lnTo>
                  <a:lnTo>
                    <a:pt x="1199674" y="920591"/>
                  </a:lnTo>
                  <a:lnTo>
                    <a:pt x="1199674" y="936784"/>
                  </a:lnTo>
                  <a:lnTo>
                    <a:pt x="1204436" y="936784"/>
                  </a:lnTo>
                  <a:lnTo>
                    <a:pt x="1204436" y="952976"/>
                  </a:lnTo>
                  <a:lnTo>
                    <a:pt x="1250156" y="952976"/>
                  </a:lnTo>
                  <a:lnTo>
                    <a:pt x="1250156" y="970121"/>
                  </a:lnTo>
                  <a:lnTo>
                    <a:pt x="1289209" y="970121"/>
                  </a:lnTo>
                  <a:lnTo>
                    <a:pt x="1289209" y="993934"/>
                  </a:lnTo>
                  <a:lnTo>
                    <a:pt x="1296829" y="993934"/>
                  </a:lnTo>
                  <a:lnTo>
                    <a:pt x="1296829" y="1008221"/>
                  </a:lnTo>
                  <a:lnTo>
                    <a:pt x="1308259" y="1008221"/>
                  </a:lnTo>
                  <a:lnTo>
                    <a:pt x="1308259" y="1016794"/>
                  </a:lnTo>
                  <a:lnTo>
                    <a:pt x="1323499" y="1016794"/>
                  </a:lnTo>
                  <a:lnTo>
                    <a:pt x="1323499" y="1034891"/>
                  </a:lnTo>
                  <a:lnTo>
                    <a:pt x="1349216" y="1034891"/>
                  </a:lnTo>
                  <a:lnTo>
                    <a:pt x="1349216" y="1058704"/>
                  </a:lnTo>
                  <a:lnTo>
                    <a:pt x="1359694" y="1058704"/>
                  </a:lnTo>
                  <a:lnTo>
                    <a:pt x="1359694" y="1067276"/>
                  </a:lnTo>
                  <a:lnTo>
                    <a:pt x="1391126" y="1067276"/>
                  </a:lnTo>
                  <a:lnTo>
                    <a:pt x="1391126" y="1101566"/>
                  </a:lnTo>
                  <a:lnTo>
                    <a:pt x="1422559" y="1101566"/>
                  </a:lnTo>
                  <a:lnTo>
                    <a:pt x="1422559" y="1123474"/>
                  </a:lnTo>
                  <a:lnTo>
                    <a:pt x="1435894" y="1123474"/>
                  </a:lnTo>
                  <a:lnTo>
                    <a:pt x="1435894" y="1132046"/>
                  </a:lnTo>
                  <a:lnTo>
                    <a:pt x="1460659" y="1132046"/>
                  </a:lnTo>
                  <a:lnTo>
                    <a:pt x="1460659" y="1148239"/>
                  </a:lnTo>
                  <a:lnTo>
                    <a:pt x="1545431" y="1148239"/>
                  </a:lnTo>
                  <a:lnTo>
                    <a:pt x="1545431" y="1169194"/>
                  </a:lnTo>
                  <a:lnTo>
                    <a:pt x="1583531" y="1169194"/>
                  </a:lnTo>
                  <a:lnTo>
                    <a:pt x="1583531" y="1183481"/>
                  </a:lnTo>
                  <a:lnTo>
                    <a:pt x="1591151" y="1183481"/>
                  </a:lnTo>
                  <a:lnTo>
                    <a:pt x="1591151" y="1198721"/>
                  </a:lnTo>
                  <a:lnTo>
                    <a:pt x="1656874" y="1198721"/>
                  </a:lnTo>
                  <a:lnTo>
                    <a:pt x="1656874" y="1223486"/>
                  </a:lnTo>
                  <a:lnTo>
                    <a:pt x="1713071" y="1223486"/>
                  </a:lnTo>
                  <a:lnTo>
                    <a:pt x="1713071" y="1244441"/>
                  </a:lnTo>
                  <a:lnTo>
                    <a:pt x="1718786" y="1244441"/>
                  </a:lnTo>
                  <a:lnTo>
                    <a:pt x="1718786" y="1274921"/>
                  </a:lnTo>
                  <a:lnTo>
                    <a:pt x="1729264" y="1274921"/>
                  </a:lnTo>
                  <a:lnTo>
                    <a:pt x="1729264" y="1292066"/>
                  </a:lnTo>
                  <a:lnTo>
                    <a:pt x="1747361" y="1292066"/>
                  </a:lnTo>
                  <a:lnTo>
                    <a:pt x="1747361" y="1307306"/>
                  </a:lnTo>
                  <a:lnTo>
                    <a:pt x="1765459" y="1307306"/>
                  </a:lnTo>
                  <a:lnTo>
                    <a:pt x="1765459" y="1314926"/>
                  </a:lnTo>
                  <a:lnTo>
                    <a:pt x="1853089" y="1314926"/>
                  </a:lnTo>
                  <a:lnTo>
                    <a:pt x="1853089" y="1333024"/>
                  </a:lnTo>
                  <a:lnTo>
                    <a:pt x="1862614" y="1333024"/>
                  </a:lnTo>
                  <a:lnTo>
                    <a:pt x="1862614" y="1368266"/>
                  </a:lnTo>
                  <a:lnTo>
                    <a:pt x="1879759" y="1368266"/>
                  </a:lnTo>
                  <a:lnTo>
                    <a:pt x="1879759" y="1388269"/>
                  </a:lnTo>
                  <a:lnTo>
                    <a:pt x="1911191" y="1388269"/>
                  </a:lnTo>
                  <a:lnTo>
                    <a:pt x="1911191" y="1401604"/>
                  </a:lnTo>
                  <a:lnTo>
                    <a:pt x="1942624" y="1401604"/>
                  </a:lnTo>
                  <a:lnTo>
                    <a:pt x="1942624" y="1432084"/>
                  </a:lnTo>
                  <a:lnTo>
                    <a:pt x="1971199" y="1432084"/>
                  </a:lnTo>
                  <a:lnTo>
                    <a:pt x="1971199" y="1458754"/>
                  </a:lnTo>
                  <a:lnTo>
                    <a:pt x="1975009" y="1458754"/>
                  </a:lnTo>
                  <a:lnTo>
                    <a:pt x="1975009" y="1464469"/>
                  </a:lnTo>
                  <a:lnTo>
                    <a:pt x="2002631" y="1464469"/>
                  </a:lnTo>
                  <a:lnTo>
                    <a:pt x="2002631" y="1493044"/>
                  </a:lnTo>
                  <a:lnTo>
                    <a:pt x="2009299" y="1493044"/>
                  </a:lnTo>
                  <a:lnTo>
                    <a:pt x="2009299" y="1510189"/>
                  </a:lnTo>
                  <a:lnTo>
                    <a:pt x="2023586" y="1510189"/>
                  </a:lnTo>
                  <a:lnTo>
                    <a:pt x="2023586" y="1532096"/>
                  </a:lnTo>
                  <a:lnTo>
                    <a:pt x="2033111" y="1532096"/>
                  </a:lnTo>
                  <a:lnTo>
                    <a:pt x="2033111" y="1554004"/>
                  </a:lnTo>
                  <a:lnTo>
                    <a:pt x="2048351" y="1554004"/>
                  </a:lnTo>
                  <a:lnTo>
                    <a:pt x="2048351" y="1581626"/>
                  </a:lnTo>
                  <a:lnTo>
                    <a:pt x="2071211" y="1581626"/>
                  </a:lnTo>
                  <a:lnTo>
                    <a:pt x="2071211" y="1595914"/>
                  </a:lnTo>
                  <a:lnTo>
                    <a:pt x="2095024" y="1595914"/>
                  </a:lnTo>
                  <a:lnTo>
                    <a:pt x="2095024" y="1614011"/>
                  </a:lnTo>
                  <a:lnTo>
                    <a:pt x="2116931" y="1614011"/>
                  </a:lnTo>
                  <a:lnTo>
                    <a:pt x="2116931" y="1653064"/>
                  </a:lnTo>
                  <a:lnTo>
                    <a:pt x="2130266" y="1653064"/>
                  </a:lnTo>
                  <a:lnTo>
                    <a:pt x="2130266" y="1677829"/>
                  </a:lnTo>
                  <a:lnTo>
                    <a:pt x="2142649" y="1677829"/>
                  </a:lnTo>
                  <a:lnTo>
                    <a:pt x="2142649" y="1712119"/>
                  </a:lnTo>
                  <a:lnTo>
                    <a:pt x="2167414" y="1712119"/>
                  </a:lnTo>
                  <a:lnTo>
                    <a:pt x="2167414" y="1730216"/>
                  </a:lnTo>
                  <a:lnTo>
                    <a:pt x="2183606" y="1730216"/>
                  </a:lnTo>
                  <a:lnTo>
                    <a:pt x="2183606" y="1782604"/>
                  </a:lnTo>
                  <a:lnTo>
                    <a:pt x="2212181" y="1782604"/>
                  </a:lnTo>
                  <a:lnTo>
                    <a:pt x="2212181" y="1814036"/>
                  </a:lnTo>
                  <a:lnTo>
                    <a:pt x="2239804" y="1814036"/>
                  </a:lnTo>
                  <a:lnTo>
                    <a:pt x="2239804" y="1843564"/>
                  </a:lnTo>
                  <a:lnTo>
                    <a:pt x="2279809" y="1843564"/>
                  </a:lnTo>
                  <a:lnTo>
                    <a:pt x="2279809" y="1870234"/>
                  </a:lnTo>
                  <a:lnTo>
                    <a:pt x="2293144" y="1870234"/>
                  </a:lnTo>
                  <a:lnTo>
                    <a:pt x="2293144" y="1882616"/>
                  </a:lnTo>
                  <a:lnTo>
                    <a:pt x="2298859" y="1882616"/>
                  </a:lnTo>
                  <a:lnTo>
                    <a:pt x="2298859" y="1901666"/>
                  </a:lnTo>
                  <a:lnTo>
                    <a:pt x="2329339" y="1901666"/>
                  </a:lnTo>
                  <a:lnTo>
                    <a:pt x="2329339" y="1914049"/>
                  </a:lnTo>
                  <a:lnTo>
                    <a:pt x="2356009" y="1914049"/>
                  </a:lnTo>
                  <a:lnTo>
                    <a:pt x="2356009" y="1952149"/>
                  </a:lnTo>
                  <a:lnTo>
                    <a:pt x="2384584" y="1952149"/>
                  </a:lnTo>
                  <a:lnTo>
                    <a:pt x="2384584" y="1970246"/>
                  </a:lnTo>
                  <a:lnTo>
                    <a:pt x="2396014" y="1970246"/>
                  </a:lnTo>
                  <a:lnTo>
                    <a:pt x="2396014" y="1987391"/>
                  </a:lnTo>
                  <a:lnTo>
                    <a:pt x="2409349" y="1987391"/>
                  </a:lnTo>
                  <a:lnTo>
                    <a:pt x="2409349" y="2001679"/>
                  </a:lnTo>
                  <a:lnTo>
                    <a:pt x="2431256" y="2001679"/>
                  </a:lnTo>
                  <a:lnTo>
                    <a:pt x="2431256" y="2031206"/>
                  </a:lnTo>
                  <a:lnTo>
                    <a:pt x="2441734" y="2031206"/>
                  </a:lnTo>
                  <a:lnTo>
                    <a:pt x="2441734" y="2049304"/>
                  </a:lnTo>
                  <a:lnTo>
                    <a:pt x="2455069" y="2049304"/>
                  </a:lnTo>
                  <a:lnTo>
                    <a:pt x="2455069" y="2064544"/>
                  </a:lnTo>
                  <a:lnTo>
                    <a:pt x="2502694" y="2064544"/>
                  </a:lnTo>
                  <a:lnTo>
                    <a:pt x="2502694" y="2087404"/>
                  </a:lnTo>
                  <a:lnTo>
                    <a:pt x="2511266" y="2087404"/>
                  </a:lnTo>
                  <a:lnTo>
                    <a:pt x="2511266" y="2098834"/>
                  </a:lnTo>
                  <a:lnTo>
                    <a:pt x="2518886" y="2098834"/>
                  </a:lnTo>
                  <a:lnTo>
                    <a:pt x="2518886" y="2112169"/>
                  </a:lnTo>
                  <a:lnTo>
                    <a:pt x="2538889" y="2112169"/>
                  </a:lnTo>
                  <a:lnTo>
                    <a:pt x="2538889" y="2131219"/>
                  </a:lnTo>
                  <a:lnTo>
                    <a:pt x="2547461" y="2131219"/>
                  </a:lnTo>
                  <a:lnTo>
                    <a:pt x="2547461" y="2146459"/>
                  </a:lnTo>
                  <a:lnTo>
                    <a:pt x="2553176" y="2146459"/>
                  </a:lnTo>
                  <a:lnTo>
                    <a:pt x="2553176" y="2166461"/>
                  </a:lnTo>
                  <a:lnTo>
                    <a:pt x="2562701" y="2166461"/>
                  </a:lnTo>
                  <a:lnTo>
                    <a:pt x="2562701" y="2181701"/>
                  </a:lnTo>
                  <a:lnTo>
                    <a:pt x="2573179" y="2181701"/>
                  </a:lnTo>
                  <a:lnTo>
                    <a:pt x="2573179" y="2194084"/>
                  </a:lnTo>
                  <a:lnTo>
                    <a:pt x="2680811" y="2194084"/>
                  </a:lnTo>
                  <a:lnTo>
                    <a:pt x="2680811" y="2219801"/>
                  </a:lnTo>
                  <a:lnTo>
                    <a:pt x="2690336" y="2219801"/>
                  </a:lnTo>
                  <a:lnTo>
                    <a:pt x="2690336" y="2230279"/>
                  </a:lnTo>
                  <a:lnTo>
                    <a:pt x="2733199" y="2230279"/>
                  </a:lnTo>
                  <a:lnTo>
                    <a:pt x="2733199" y="2246471"/>
                  </a:lnTo>
                  <a:lnTo>
                    <a:pt x="2757011" y="2246471"/>
                  </a:lnTo>
                  <a:lnTo>
                    <a:pt x="2757011" y="2262664"/>
                  </a:lnTo>
                  <a:lnTo>
                    <a:pt x="2780824" y="2262664"/>
                  </a:lnTo>
                  <a:lnTo>
                    <a:pt x="2780824" y="2275999"/>
                  </a:lnTo>
                  <a:lnTo>
                    <a:pt x="2822734" y="2275999"/>
                  </a:lnTo>
                  <a:lnTo>
                    <a:pt x="2822734" y="2293144"/>
                  </a:lnTo>
                  <a:lnTo>
                    <a:pt x="2872264" y="2293144"/>
                  </a:lnTo>
                  <a:lnTo>
                    <a:pt x="2872264" y="2308384"/>
                  </a:lnTo>
                  <a:lnTo>
                    <a:pt x="2937034" y="2308384"/>
                  </a:lnTo>
                  <a:lnTo>
                    <a:pt x="2937034" y="2332196"/>
                  </a:lnTo>
                  <a:lnTo>
                    <a:pt x="2949416" y="2332196"/>
                  </a:lnTo>
                  <a:lnTo>
                    <a:pt x="2949416" y="2352199"/>
                  </a:lnTo>
                  <a:lnTo>
                    <a:pt x="2959894" y="2352199"/>
                  </a:lnTo>
                  <a:lnTo>
                    <a:pt x="2959894" y="2365534"/>
                  </a:lnTo>
                  <a:lnTo>
                    <a:pt x="3005614" y="2365534"/>
                  </a:lnTo>
                  <a:lnTo>
                    <a:pt x="3005614" y="2398871"/>
                  </a:lnTo>
                  <a:lnTo>
                    <a:pt x="3016091" y="2398871"/>
                  </a:lnTo>
                  <a:lnTo>
                    <a:pt x="3016091" y="2414111"/>
                  </a:lnTo>
                  <a:lnTo>
                    <a:pt x="3124676" y="2414111"/>
                  </a:lnTo>
                  <a:lnTo>
                    <a:pt x="3124676" y="2428399"/>
                  </a:lnTo>
                  <a:lnTo>
                    <a:pt x="3155156" y="2428399"/>
                  </a:lnTo>
                  <a:lnTo>
                    <a:pt x="3155156" y="2441734"/>
                  </a:lnTo>
                  <a:lnTo>
                    <a:pt x="3174206" y="2441734"/>
                  </a:lnTo>
                  <a:lnTo>
                    <a:pt x="3174206" y="2458879"/>
                  </a:lnTo>
                  <a:lnTo>
                    <a:pt x="3229451" y="2458879"/>
                  </a:lnTo>
                  <a:lnTo>
                    <a:pt x="3229451" y="2475071"/>
                  </a:lnTo>
                  <a:lnTo>
                    <a:pt x="3263741" y="2475071"/>
                  </a:lnTo>
                  <a:lnTo>
                    <a:pt x="3263741" y="2512219"/>
                  </a:lnTo>
                  <a:lnTo>
                    <a:pt x="3300889" y="2512219"/>
                  </a:lnTo>
                  <a:lnTo>
                    <a:pt x="3300889" y="2532221"/>
                  </a:lnTo>
                  <a:lnTo>
                    <a:pt x="3317081" y="2532221"/>
                  </a:lnTo>
                  <a:lnTo>
                    <a:pt x="3317081" y="2547461"/>
                  </a:lnTo>
                  <a:lnTo>
                    <a:pt x="3451384" y="2547461"/>
                  </a:lnTo>
                  <a:lnTo>
                    <a:pt x="3451384" y="2564606"/>
                  </a:lnTo>
                  <a:lnTo>
                    <a:pt x="3539014" y="2564606"/>
                  </a:lnTo>
                  <a:lnTo>
                    <a:pt x="3539014" y="2578894"/>
                  </a:lnTo>
                  <a:lnTo>
                    <a:pt x="3576161" y="2578894"/>
                  </a:lnTo>
                  <a:lnTo>
                    <a:pt x="3576161" y="2592229"/>
                  </a:lnTo>
                  <a:lnTo>
                    <a:pt x="3657124" y="2592229"/>
                  </a:lnTo>
                  <a:lnTo>
                    <a:pt x="3657124" y="2614136"/>
                  </a:lnTo>
                  <a:lnTo>
                    <a:pt x="3674269" y="2614136"/>
                  </a:lnTo>
                  <a:lnTo>
                    <a:pt x="3674269" y="2628424"/>
                  </a:lnTo>
                  <a:lnTo>
                    <a:pt x="3724751" y="2628424"/>
                  </a:lnTo>
                  <a:lnTo>
                    <a:pt x="3724751" y="2640806"/>
                  </a:lnTo>
                  <a:lnTo>
                    <a:pt x="3910489" y="2640806"/>
                  </a:lnTo>
                  <a:lnTo>
                    <a:pt x="3910489" y="2662714"/>
                  </a:lnTo>
                  <a:lnTo>
                    <a:pt x="3957161" y="2662714"/>
                  </a:lnTo>
                  <a:lnTo>
                    <a:pt x="3957161" y="2677954"/>
                  </a:lnTo>
                  <a:lnTo>
                    <a:pt x="3998119" y="2677954"/>
                  </a:lnTo>
                  <a:lnTo>
                    <a:pt x="3998119" y="2694146"/>
                  </a:lnTo>
                  <a:lnTo>
                    <a:pt x="4245769" y="2694146"/>
                  </a:lnTo>
                  <a:lnTo>
                    <a:pt x="4245769" y="2716054"/>
                  </a:lnTo>
                  <a:lnTo>
                    <a:pt x="4279106" y="2716054"/>
                  </a:lnTo>
                  <a:lnTo>
                    <a:pt x="4279106" y="2733199"/>
                  </a:lnTo>
                  <a:lnTo>
                    <a:pt x="4354354" y="2733199"/>
                  </a:lnTo>
                  <a:lnTo>
                    <a:pt x="4354354" y="2757011"/>
                  </a:lnTo>
                  <a:lnTo>
                    <a:pt x="4453414" y="2757011"/>
                  </a:lnTo>
                  <a:lnTo>
                    <a:pt x="4453414" y="2778919"/>
                  </a:lnTo>
                  <a:lnTo>
                    <a:pt x="4522947" y="2778919"/>
                  </a:lnTo>
                  <a:lnTo>
                    <a:pt x="4522947" y="2793206"/>
                  </a:lnTo>
                  <a:lnTo>
                    <a:pt x="4562951" y="2793206"/>
                  </a:lnTo>
                  <a:lnTo>
                    <a:pt x="4562951" y="2817971"/>
                  </a:lnTo>
                  <a:lnTo>
                    <a:pt x="4919187" y="2817971"/>
                  </a:lnTo>
                  <a:lnTo>
                    <a:pt x="4919187" y="2843689"/>
                  </a:lnTo>
                  <a:lnTo>
                    <a:pt x="4955381" y="2843689"/>
                  </a:lnTo>
                  <a:lnTo>
                    <a:pt x="4955381" y="2864644"/>
                  </a:lnTo>
                  <a:lnTo>
                    <a:pt x="5012531" y="2864644"/>
                  </a:lnTo>
                  <a:lnTo>
                    <a:pt x="5012531" y="2886551"/>
                  </a:lnTo>
                  <a:lnTo>
                    <a:pt x="5081112" y="2886551"/>
                  </a:lnTo>
                  <a:lnTo>
                    <a:pt x="5081112" y="2914174"/>
                  </a:lnTo>
                  <a:lnTo>
                    <a:pt x="5223034" y="2914174"/>
                  </a:lnTo>
                  <a:lnTo>
                    <a:pt x="5223034" y="2934176"/>
                  </a:lnTo>
                  <a:lnTo>
                    <a:pt x="5981224" y="2934176"/>
                  </a:lnTo>
                  <a:lnTo>
                    <a:pt x="5981224" y="3021806"/>
                  </a:lnTo>
                  <a:lnTo>
                    <a:pt x="6868001" y="3021806"/>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1" name="Freeform: Shape 81">
              <a:extLst>
                <a:ext uri="{FF2B5EF4-FFF2-40B4-BE49-F238E27FC236}">
                  <a16:creationId xmlns:a16="http://schemas.microsoft.com/office/drawing/2014/main" xmlns="" id="{837EF7D1-F20D-40A6-BCCC-465D29B13D5B}"/>
                </a:ext>
              </a:extLst>
            </p:cNvPr>
            <p:cNvSpPr/>
            <p:nvPr/>
          </p:nvSpPr>
          <p:spPr>
            <a:xfrm>
              <a:off x="7302341"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2" name="Freeform: Shape 82">
              <a:extLst>
                <a:ext uri="{FF2B5EF4-FFF2-40B4-BE49-F238E27FC236}">
                  <a16:creationId xmlns:a16="http://schemas.microsoft.com/office/drawing/2014/main" xmlns="" id="{2FCF194D-E2F5-4000-BBCF-AAD4DA5CAE11}"/>
                </a:ext>
              </a:extLst>
            </p:cNvPr>
            <p:cNvSpPr/>
            <p:nvPr/>
          </p:nvSpPr>
          <p:spPr>
            <a:xfrm>
              <a:off x="7395686"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3" name="Freeform: Shape 83">
              <a:extLst>
                <a:ext uri="{FF2B5EF4-FFF2-40B4-BE49-F238E27FC236}">
                  <a16:creationId xmlns:a16="http://schemas.microsoft.com/office/drawing/2014/main" xmlns="" id="{EC0D492F-B3A5-4FFF-BBC9-5B3A27AAAAC1}"/>
                </a:ext>
              </a:extLst>
            </p:cNvPr>
            <p:cNvSpPr/>
            <p:nvPr/>
          </p:nvSpPr>
          <p:spPr>
            <a:xfrm>
              <a:off x="7499508"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4" name="Freeform: Shape 84">
              <a:extLst>
                <a:ext uri="{FF2B5EF4-FFF2-40B4-BE49-F238E27FC236}">
                  <a16:creationId xmlns:a16="http://schemas.microsoft.com/office/drawing/2014/main" xmlns="" id="{AAD28E6D-61AF-4B02-A9FD-D2C3E637CC08}"/>
                </a:ext>
              </a:extLst>
            </p:cNvPr>
            <p:cNvSpPr/>
            <p:nvPr/>
          </p:nvSpPr>
          <p:spPr>
            <a:xfrm>
              <a:off x="7513796"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5" name="Freeform: Shape 85">
              <a:extLst>
                <a:ext uri="{FF2B5EF4-FFF2-40B4-BE49-F238E27FC236}">
                  <a16:creationId xmlns:a16="http://schemas.microsoft.com/office/drawing/2014/main" xmlns="" id="{7D9E4612-C3F1-4790-965F-29B1CC12772D}"/>
                </a:ext>
              </a:extLst>
            </p:cNvPr>
            <p:cNvSpPr/>
            <p:nvPr/>
          </p:nvSpPr>
          <p:spPr>
            <a:xfrm>
              <a:off x="7654766"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6" name="Freeform: Shape 86">
              <a:extLst>
                <a:ext uri="{FF2B5EF4-FFF2-40B4-BE49-F238E27FC236}">
                  <a16:creationId xmlns:a16="http://schemas.microsoft.com/office/drawing/2014/main" xmlns="" id="{894BF85C-D506-40CE-976B-CC9E9BB1DABC}"/>
                </a:ext>
              </a:extLst>
            </p:cNvPr>
            <p:cNvSpPr/>
            <p:nvPr/>
          </p:nvSpPr>
          <p:spPr>
            <a:xfrm>
              <a:off x="7718583"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7" name="Freeform: Shape 87">
              <a:extLst>
                <a:ext uri="{FF2B5EF4-FFF2-40B4-BE49-F238E27FC236}">
                  <a16:creationId xmlns:a16="http://schemas.microsoft.com/office/drawing/2014/main" xmlns="" id="{28256DEA-EB2D-426E-AC13-83EFAD2CA527}"/>
                </a:ext>
              </a:extLst>
            </p:cNvPr>
            <p:cNvSpPr/>
            <p:nvPr/>
          </p:nvSpPr>
          <p:spPr>
            <a:xfrm>
              <a:off x="7989093" y="4824889"/>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8" name="Freeform: Shape 88">
              <a:extLst>
                <a:ext uri="{FF2B5EF4-FFF2-40B4-BE49-F238E27FC236}">
                  <a16:creationId xmlns:a16="http://schemas.microsoft.com/office/drawing/2014/main" xmlns="" id="{E23A0011-DE21-4098-8CC7-543142FA490B}"/>
                </a:ext>
              </a:extLst>
            </p:cNvPr>
            <p:cNvSpPr/>
            <p:nvPr/>
          </p:nvSpPr>
          <p:spPr>
            <a:xfrm>
              <a:off x="7095648"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9" name="Freeform: Shape 89">
              <a:extLst>
                <a:ext uri="{FF2B5EF4-FFF2-40B4-BE49-F238E27FC236}">
                  <a16:creationId xmlns:a16="http://schemas.microsoft.com/office/drawing/2014/main" xmlns="" id="{4C142C2B-1904-404A-8990-A2A10CE79DE6}"/>
                </a:ext>
              </a:extLst>
            </p:cNvPr>
            <p:cNvSpPr/>
            <p:nvPr/>
          </p:nvSpPr>
          <p:spPr>
            <a:xfrm>
              <a:off x="7080408"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0" name="Freeform: Shape 90">
              <a:extLst>
                <a:ext uri="{FF2B5EF4-FFF2-40B4-BE49-F238E27FC236}">
                  <a16:creationId xmlns:a16="http://schemas.microsoft.com/office/drawing/2014/main" xmlns="" id="{AC602809-4823-4543-A75A-7ABDD93BC9C9}"/>
                </a:ext>
              </a:extLst>
            </p:cNvPr>
            <p:cNvSpPr/>
            <p:nvPr/>
          </p:nvSpPr>
          <p:spPr>
            <a:xfrm>
              <a:off x="706421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1" name="Freeform: Shape 91">
              <a:extLst>
                <a:ext uri="{FF2B5EF4-FFF2-40B4-BE49-F238E27FC236}">
                  <a16:creationId xmlns:a16="http://schemas.microsoft.com/office/drawing/2014/main" xmlns="" id="{A76E1209-F6F9-407A-BE9B-0590C73F084D}"/>
                </a:ext>
              </a:extLst>
            </p:cNvPr>
            <p:cNvSpPr/>
            <p:nvPr/>
          </p:nvSpPr>
          <p:spPr>
            <a:xfrm>
              <a:off x="682418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2" name="Freeform: Shape 92">
              <a:extLst>
                <a:ext uri="{FF2B5EF4-FFF2-40B4-BE49-F238E27FC236}">
                  <a16:creationId xmlns:a16="http://schemas.microsoft.com/office/drawing/2014/main" xmlns="" id="{05A9FDDF-3A21-4B3B-B5B0-0B2D7EBDAAFE}"/>
                </a:ext>
              </a:extLst>
            </p:cNvPr>
            <p:cNvSpPr/>
            <p:nvPr/>
          </p:nvSpPr>
          <p:spPr>
            <a:xfrm>
              <a:off x="6724173"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3" name="Freeform: Shape 93">
              <a:extLst>
                <a:ext uri="{FF2B5EF4-FFF2-40B4-BE49-F238E27FC236}">
                  <a16:creationId xmlns:a16="http://schemas.microsoft.com/office/drawing/2014/main" xmlns="" id="{39D872CA-3D2B-4599-ADDD-0BD372BF4FAE}"/>
                </a:ext>
              </a:extLst>
            </p:cNvPr>
            <p:cNvSpPr/>
            <p:nvPr/>
          </p:nvSpPr>
          <p:spPr>
            <a:xfrm>
              <a:off x="6545103"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4" name="Freeform: Shape 94">
              <a:extLst>
                <a:ext uri="{FF2B5EF4-FFF2-40B4-BE49-F238E27FC236}">
                  <a16:creationId xmlns:a16="http://schemas.microsoft.com/office/drawing/2014/main" xmlns="" id="{AD4B6C49-0F86-4412-A4B8-0A8BF94F2FBF}"/>
                </a:ext>
              </a:extLst>
            </p:cNvPr>
            <p:cNvSpPr/>
            <p:nvPr/>
          </p:nvSpPr>
          <p:spPr>
            <a:xfrm>
              <a:off x="650033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5" name="Freeform: Shape 95">
              <a:extLst>
                <a:ext uri="{FF2B5EF4-FFF2-40B4-BE49-F238E27FC236}">
                  <a16:creationId xmlns:a16="http://schemas.microsoft.com/office/drawing/2014/main" xmlns="" id="{1AAB3858-6AF6-48EC-BBDD-A0EFBE7E1E72}"/>
                </a:ext>
              </a:extLst>
            </p:cNvPr>
            <p:cNvSpPr/>
            <p:nvPr/>
          </p:nvSpPr>
          <p:spPr>
            <a:xfrm>
              <a:off x="6405086" y="4738211"/>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6" name="Freeform: Shape 96">
              <a:extLst>
                <a:ext uri="{FF2B5EF4-FFF2-40B4-BE49-F238E27FC236}">
                  <a16:creationId xmlns:a16="http://schemas.microsoft.com/office/drawing/2014/main" xmlns="" id="{E305929B-B378-46A3-AEBD-E3D3164DD4B8}"/>
                </a:ext>
              </a:extLst>
            </p:cNvPr>
            <p:cNvSpPr/>
            <p:nvPr/>
          </p:nvSpPr>
          <p:spPr>
            <a:xfrm>
              <a:off x="5964078" y="462200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7" name="Freeform: Shape 97">
              <a:extLst>
                <a:ext uri="{FF2B5EF4-FFF2-40B4-BE49-F238E27FC236}">
                  <a16:creationId xmlns:a16="http://schemas.microsoft.com/office/drawing/2014/main" xmlns="" id="{3CD82883-4B64-4CFC-B814-D313BA43B632}"/>
                </a:ext>
              </a:extLst>
            </p:cNvPr>
            <p:cNvSpPr/>
            <p:nvPr/>
          </p:nvSpPr>
          <p:spPr>
            <a:xfrm>
              <a:off x="5947886" y="462200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8" name="Freeform: Shape 98">
              <a:extLst>
                <a:ext uri="{FF2B5EF4-FFF2-40B4-BE49-F238E27FC236}">
                  <a16:creationId xmlns:a16="http://schemas.microsoft.com/office/drawing/2014/main" xmlns="" id="{47078CBD-8D2F-40B0-9C16-C5B939C861E6}"/>
                </a:ext>
              </a:extLst>
            </p:cNvPr>
            <p:cNvSpPr/>
            <p:nvPr/>
          </p:nvSpPr>
          <p:spPr>
            <a:xfrm>
              <a:off x="5123973" y="448389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89" name="Freeform: Shape 99">
              <a:extLst>
                <a:ext uri="{FF2B5EF4-FFF2-40B4-BE49-F238E27FC236}">
                  <a16:creationId xmlns:a16="http://schemas.microsoft.com/office/drawing/2014/main" xmlns="" id="{38167486-4593-4D9A-9E1A-3F811C7E662C}"/>
                </a:ext>
              </a:extLst>
            </p:cNvPr>
            <p:cNvSpPr/>
            <p:nvPr/>
          </p:nvSpPr>
          <p:spPr>
            <a:xfrm>
              <a:off x="5106828" y="448389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0" name="Freeform: Shape 100">
              <a:extLst>
                <a:ext uri="{FF2B5EF4-FFF2-40B4-BE49-F238E27FC236}">
                  <a16:creationId xmlns:a16="http://schemas.microsoft.com/office/drawing/2014/main" xmlns="" id="{ECC0A4CB-C535-49B4-A159-93C2627414EE}"/>
                </a:ext>
              </a:extLst>
            </p:cNvPr>
            <p:cNvSpPr/>
            <p:nvPr/>
          </p:nvSpPr>
          <p:spPr>
            <a:xfrm>
              <a:off x="5504973" y="456009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1" name="Freeform: Shape 101">
              <a:extLst>
                <a:ext uri="{FF2B5EF4-FFF2-40B4-BE49-F238E27FC236}">
                  <a16:creationId xmlns:a16="http://schemas.microsoft.com/office/drawing/2014/main" xmlns="" id="{ED6E67C8-E405-44C9-9C64-0C5492EC8C99}"/>
                </a:ext>
              </a:extLst>
            </p:cNvPr>
            <p:cNvSpPr/>
            <p:nvPr/>
          </p:nvSpPr>
          <p:spPr>
            <a:xfrm>
              <a:off x="5453538" y="4537234"/>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2" name="Freeform: Shape 102">
              <a:extLst>
                <a:ext uri="{FF2B5EF4-FFF2-40B4-BE49-F238E27FC236}">
                  <a16:creationId xmlns:a16="http://schemas.microsoft.com/office/drawing/2014/main" xmlns="" id="{1235B4EF-27F8-4C6C-9A5A-5827B40C3930}"/>
                </a:ext>
              </a:extLst>
            </p:cNvPr>
            <p:cNvSpPr/>
            <p:nvPr/>
          </p:nvSpPr>
          <p:spPr>
            <a:xfrm>
              <a:off x="5446871" y="4537234"/>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3" name="Freeform: Shape 103">
              <a:extLst>
                <a:ext uri="{FF2B5EF4-FFF2-40B4-BE49-F238E27FC236}">
                  <a16:creationId xmlns:a16="http://schemas.microsoft.com/office/drawing/2014/main" xmlns="" id="{00032EEF-30DB-458C-8886-C4F04BE82440}"/>
                </a:ext>
              </a:extLst>
            </p:cNvPr>
            <p:cNvSpPr/>
            <p:nvPr/>
          </p:nvSpPr>
          <p:spPr>
            <a:xfrm>
              <a:off x="5308758" y="449913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4" name="Freeform: Shape 104">
              <a:extLst>
                <a:ext uri="{FF2B5EF4-FFF2-40B4-BE49-F238E27FC236}">
                  <a16:creationId xmlns:a16="http://schemas.microsoft.com/office/drawing/2014/main" xmlns="" id="{C83033D0-97B8-4591-AE56-B911E32A2F0D}"/>
                </a:ext>
              </a:extLst>
            </p:cNvPr>
            <p:cNvSpPr/>
            <p:nvPr/>
          </p:nvSpPr>
          <p:spPr>
            <a:xfrm>
              <a:off x="5294471" y="449913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5" name="Freeform: Shape 105">
              <a:extLst>
                <a:ext uri="{FF2B5EF4-FFF2-40B4-BE49-F238E27FC236}">
                  <a16:creationId xmlns:a16="http://schemas.microsoft.com/office/drawing/2014/main" xmlns="" id="{C85123C8-4C80-4A99-8EF9-EE510416517D}"/>
                </a:ext>
              </a:extLst>
            </p:cNvPr>
            <p:cNvSpPr/>
            <p:nvPr/>
          </p:nvSpPr>
          <p:spPr>
            <a:xfrm>
              <a:off x="5280183" y="4499134"/>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96" name="Graphic 106">
            <a:extLst>
              <a:ext uri="{FF2B5EF4-FFF2-40B4-BE49-F238E27FC236}">
                <a16:creationId xmlns:a16="http://schemas.microsoft.com/office/drawing/2014/main" xmlns="" id="{3A53826D-7C90-4946-981D-642F4522D018}"/>
              </a:ext>
            </a:extLst>
          </p:cNvPr>
          <p:cNvGrpSpPr/>
          <p:nvPr/>
        </p:nvGrpSpPr>
        <p:grpSpPr>
          <a:xfrm>
            <a:off x="921475" y="1946591"/>
            <a:ext cx="6222514" cy="2531336"/>
            <a:chOff x="1071562" y="2005012"/>
            <a:chExt cx="7000875" cy="2847975"/>
          </a:xfrm>
        </p:grpSpPr>
        <p:sp>
          <p:nvSpPr>
            <p:cNvPr id="97" name="Freeform: Shape 108">
              <a:extLst>
                <a:ext uri="{FF2B5EF4-FFF2-40B4-BE49-F238E27FC236}">
                  <a16:creationId xmlns:a16="http://schemas.microsoft.com/office/drawing/2014/main" xmlns="" id="{F2D5C607-B277-440E-B9DE-1AFB3BFFBE44}"/>
                </a:ext>
              </a:extLst>
            </p:cNvPr>
            <p:cNvSpPr/>
            <p:nvPr/>
          </p:nvSpPr>
          <p:spPr>
            <a:xfrm>
              <a:off x="8059578" y="473344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8" name="Freeform: Shape 109">
              <a:extLst>
                <a:ext uri="{FF2B5EF4-FFF2-40B4-BE49-F238E27FC236}">
                  <a16:creationId xmlns:a16="http://schemas.microsoft.com/office/drawing/2014/main" xmlns="" id="{D9626DE5-1D64-41D4-BB60-815521A4F56E}"/>
                </a:ext>
              </a:extLst>
            </p:cNvPr>
            <p:cNvSpPr/>
            <p:nvPr/>
          </p:nvSpPr>
          <p:spPr>
            <a:xfrm>
              <a:off x="8010048" y="473344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99" name="Freeform: Shape 110">
              <a:extLst>
                <a:ext uri="{FF2B5EF4-FFF2-40B4-BE49-F238E27FC236}">
                  <a16:creationId xmlns:a16="http://schemas.microsoft.com/office/drawing/2014/main" xmlns="" id="{7A78FA3B-48A6-4D53-882E-5C260A142B32}"/>
                </a:ext>
              </a:extLst>
            </p:cNvPr>
            <p:cNvSpPr/>
            <p:nvPr/>
          </p:nvSpPr>
          <p:spPr>
            <a:xfrm>
              <a:off x="777097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0" name="Freeform: Shape 111">
              <a:extLst>
                <a:ext uri="{FF2B5EF4-FFF2-40B4-BE49-F238E27FC236}">
                  <a16:creationId xmlns:a16="http://schemas.microsoft.com/office/drawing/2014/main" xmlns="" id="{307443A8-122B-48DD-B5C6-D733E2961E8B}"/>
                </a:ext>
              </a:extLst>
            </p:cNvPr>
            <p:cNvSpPr/>
            <p:nvPr/>
          </p:nvSpPr>
          <p:spPr>
            <a:xfrm>
              <a:off x="758332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1" name="Freeform: Shape 112">
              <a:extLst>
                <a:ext uri="{FF2B5EF4-FFF2-40B4-BE49-F238E27FC236}">
                  <a16:creationId xmlns:a16="http://schemas.microsoft.com/office/drawing/2014/main" xmlns="" id="{FB466318-6322-4EB9-931F-B216A5764A88}"/>
                </a:ext>
              </a:extLst>
            </p:cNvPr>
            <p:cNvSpPr/>
            <p:nvPr/>
          </p:nvSpPr>
          <p:spPr>
            <a:xfrm>
              <a:off x="736615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2" name="Freeform: Shape 113">
              <a:extLst>
                <a:ext uri="{FF2B5EF4-FFF2-40B4-BE49-F238E27FC236}">
                  <a16:creationId xmlns:a16="http://schemas.microsoft.com/office/drawing/2014/main" xmlns="" id="{55497BEC-9923-417E-96AF-E4D59ED1AAF5}"/>
                </a:ext>
              </a:extLst>
            </p:cNvPr>
            <p:cNvSpPr/>
            <p:nvPr/>
          </p:nvSpPr>
          <p:spPr>
            <a:xfrm>
              <a:off x="7342346"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3" name="Freeform: Shape 114">
              <a:extLst>
                <a:ext uri="{FF2B5EF4-FFF2-40B4-BE49-F238E27FC236}">
                  <a16:creationId xmlns:a16="http://schemas.microsoft.com/office/drawing/2014/main" xmlns="" id="{C9FC030D-C849-40BA-A89F-4C99540BE7D9}"/>
                </a:ext>
              </a:extLst>
            </p:cNvPr>
            <p:cNvSpPr/>
            <p:nvPr/>
          </p:nvSpPr>
          <p:spPr>
            <a:xfrm>
              <a:off x="731091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4" name="Freeform: Shape 115">
              <a:extLst>
                <a:ext uri="{FF2B5EF4-FFF2-40B4-BE49-F238E27FC236}">
                  <a16:creationId xmlns:a16="http://schemas.microsoft.com/office/drawing/2014/main" xmlns="" id="{F5984322-E5DB-4F70-B44C-2E4C1071DABE}"/>
                </a:ext>
              </a:extLst>
            </p:cNvPr>
            <p:cNvSpPr/>
            <p:nvPr/>
          </p:nvSpPr>
          <p:spPr>
            <a:xfrm>
              <a:off x="718042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5" name="Freeform: Shape 116">
              <a:extLst>
                <a:ext uri="{FF2B5EF4-FFF2-40B4-BE49-F238E27FC236}">
                  <a16:creationId xmlns:a16="http://schemas.microsoft.com/office/drawing/2014/main" xmlns="" id="{F5ADE3C3-CB94-4BBB-A978-8796A6A5EB50}"/>
                </a:ext>
              </a:extLst>
            </p:cNvPr>
            <p:cNvSpPr/>
            <p:nvPr/>
          </p:nvSpPr>
          <p:spPr>
            <a:xfrm>
              <a:off x="689181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6" name="Freeform: Shape 117">
              <a:extLst>
                <a:ext uri="{FF2B5EF4-FFF2-40B4-BE49-F238E27FC236}">
                  <a16:creationId xmlns:a16="http://schemas.microsoft.com/office/drawing/2014/main" xmlns="" id="{4C02F774-A148-4F55-8A7E-6A82DFF32A9B}"/>
                </a:ext>
              </a:extLst>
            </p:cNvPr>
            <p:cNvSpPr/>
            <p:nvPr/>
          </p:nvSpPr>
          <p:spPr>
            <a:xfrm>
              <a:off x="6764178"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7" name="Freeform: Shape 118">
              <a:extLst>
                <a:ext uri="{FF2B5EF4-FFF2-40B4-BE49-F238E27FC236}">
                  <a16:creationId xmlns:a16="http://schemas.microsoft.com/office/drawing/2014/main" xmlns="" id="{7C35BE7C-338C-406E-9D77-4806C4D12E58}"/>
                </a:ext>
              </a:extLst>
            </p:cNvPr>
            <p:cNvSpPr/>
            <p:nvPr/>
          </p:nvSpPr>
          <p:spPr>
            <a:xfrm>
              <a:off x="6684168"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8" name="Freeform: Shape 119">
              <a:extLst>
                <a:ext uri="{FF2B5EF4-FFF2-40B4-BE49-F238E27FC236}">
                  <a16:creationId xmlns:a16="http://schemas.microsoft.com/office/drawing/2014/main" xmlns="" id="{113F603C-4D85-4855-ABD1-A4BC558D1C93}"/>
                </a:ext>
              </a:extLst>
            </p:cNvPr>
            <p:cNvSpPr/>
            <p:nvPr/>
          </p:nvSpPr>
          <p:spPr>
            <a:xfrm>
              <a:off x="6644163"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09" name="Freeform: Shape 120">
              <a:extLst>
                <a:ext uri="{FF2B5EF4-FFF2-40B4-BE49-F238E27FC236}">
                  <a16:creationId xmlns:a16="http://schemas.microsoft.com/office/drawing/2014/main" xmlns="" id="{E6205A6D-FD92-49A5-BF09-E46B3A8AF4D5}"/>
                </a:ext>
              </a:extLst>
            </p:cNvPr>
            <p:cNvSpPr/>
            <p:nvPr/>
          </p:nvSpPr>
          <p:spPr>
            <a:xfrm>
              <a:off x="6627971"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0" name="Freeform: Shape 121">
              <a:extLst>
                <a:ext uri="{FF2B5EF4-FFF2-40B4-BE49-F238E27FC236}">
                  <a16:creationId xmlns:a16="http://schemas.microsoft.com/office/drawing/2014/main" xmlns="" id="{157B6006-C58E-4B44-A7CA-697217A5DF01}"/>
                </a:ext>
              </a:extLst>
            </p:cNvPr>
            <p:cNvSpPr/>
            <p:nvPr/>
          </p:nvSpPr>
          <p:spPr>
            <a:xfrm>
              <a:off x="6610826"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1" name="Freeform: Shape 122">
              <a:extLst>
                <a:ext uri="{FF2B5EF4-FFF2-40B4-BE49-F238E27FC236}">
                  <a16:creationId xmlns:a16="http://schemas.microsoft.com/office/drawing/2014/main" xmlns="" id="{D245F1EC-F670-4819-AABA-D749FF7412BE}"/>
                </a:ext>
              </a:extLst>
            </p:cNvPr>
            <p:cNvSpPr/>
            <p:nvPr/>
          </p:nvSpPr>
          <p:spPr>
            <a:xfrm>
              <a:off x="6572726"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2" name="Freeform: Shape 123">
              <a:extLst>
                <a:ext uri="{FF2B5EF4-FFF2-40B4-BE49-F238E27FC236}">
                  <a16:creationId xmlns:a16="http://schemas.microsoft.com/office/drawing/2014/main" xmlns="" id="{55228CB1-BD02-4572-937D-54F5045E21B5}"/>
                </a:ext>
              </a:extLst>
            </p:cNvPr>
            <p:cNvSpPr/>
            <p:nvPr/>
          </p:nvSpPr>
          <p:spPr>
            <a:xfrm>
              <a:off x="6372701" y="4481036"/>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3" name="Freeform: Shape 124">
              <a:extLst>
                <a:ext uri="{FF2B5EF4-FFF2-40B4-BE49-F238E27FC236}">
                  <a16:creationId xmlns:a16="http://schemas.microsoft.com/office/drawing/2014/main" xmlns="" id="{24D89C2F-DE44-49F4-B0A7-A478C7124424}"/>
                </a:ext>
              </a:extLst>
            </p:cNvPr>
            <p:cNvSpPr/>
            <p:nvPr/>
          </p:nvSpPr>
          <p:spPr>
            <a:xfrm>
              <a:off x="6172676" y="442102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4" name="Freeform: Shape 125">
              <a:extLst>
                <a:ext uri="{FF2B5EF4-FFF2-40B4-BE49-F238E27FC236}">
                  <a16:creationId xmlns:a16="http://schemas.microsoft.com/office/drawing/2014/main" xmlns="" id="{A0DF91CD-A35C-4EEB-9407-90DC975655E9}"/>
                </a:ext>
              </a:extLst>
            </p:cNvPr>
            <p:cNvSpPr/>
            <p:nvPr/>
          </p:nvSpPr>
          <p:spPr>
            <a:xfrm>
              <a:off x="6149816" y="442102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5" name="Freeform: Shape 126">
              <a:extLst>
                <a:ext uri="{FF2B5EF4-FFF2-40B4-BE49-F238E27FC236}">
                  <a16:creationId xmlns:a16="http://schemas.microsoft.com/office/drawing/2014/main" xmlns="" id="{C42BC856-FF04-4AF1-8CE7-8890C3BDBB62}"/>
                </a:ext>
              </a:extLst>
            </p:cNvPr>
            <p:cNvSpPr/>
            <p:nvPr/>
          </p:nvSpPr>
          <p:spPr>
            <a:xfrm>
              <a:off x="6092666" y="442102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6" name="Freeform: Shape 127">
              <a:extLst>
                <a:ext uri="{FF2B5EF4-FFF2-40B4-BE49-F238E27FC236}">
                  <a16:creationId xmlns:a16="http://schemas.microsoft.com/office/drawing/2014/main" xmlns="" id="{713ACAF6-5A97-4E87-A36D-785F9EB0D950}"/>
                </a:ext>
              </a:extLst>
            </p:cNvPr>
            <p:cNvSpPr/>
            <p:nvPr/>
          </p:nvSpPr>
          <p:spPr>
            <a:xfrm>
              <a:off x="5761196"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7" name="Freeform: Shape 128">
              <a:extLst>
                <a:ext uri="{FF2B5EF4-FFF2-40B4-BE49-F238E27FC236}">
                  <a16:creationId xmlns:a16="http://schemas.microsoft.com/office/drawing/2014/main" xmlns="" id="{4F517ACD-32EB-45D6-AE9C-D598E4086E06}"/>
                </a:ext>
              </a:extLst>
            </p:cNvPr>
            <p:cNvSpPr/>
            <p:nvPr/>
          </p:nvSpPr>
          <p:spPr>
            <a:xfrm>
              <a:off x="5743098"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8" name="Freeform: Shape 129">
              <a:extLst>
                <a:ext uri="{FF2B5EF4-FFF2-40B4-BE49-F238E27FC236}">
                  <a16:creationId xmlns:a16="http://schemas.microsoft.com/office/drawing/2014/main" xmlns="" id="{DDD493D1-5085-4BDC-B982-A377DE9AB5C9}"/>
                </a:ext>
              </a:extLst>
            </p:cNvPr>
            <p:cNvSpPr/>
            <p:nvPr/>
          </p:nvSpPr>
          <p:spPr>
            <a:xfrm>
              <a:off x="5668803"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19" name="Freeform: Shape 130">
              <a:extLst>
                <a:ext uri="{FF2B5EF4-FFF2-40B4-BE49-F238E27FC236}">
                  <a16:creationId xmlns:a16="http://schemas.microsoft.com/office/drawing/2014/main" xmlns="" id="{7203F9DA-53EE-4D34-8A77-805B8E73D5B8}"/>
                </a:ext>
              </a:extLst>
            </p:cNvPr>
            <p:cNvSpPr/>
            <p:nvPr/>
          </p:nvSpPr>
          <p:spPr>
            <a:xfrm>
              <a:off x="5648801"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0" name="Freeform: Shape 131">
              <a:extLst>
                <a:ext uri="{FF2B5EF4-FFF2-40B4-BE49-F238E27FC236}">
                  <a16:creationId xmlns:a16="http://schemas.microsoft.com/office/drawing/2014/main" xmlns="" id="{B0D352AD-B74F-4F11-A88F-EB0316DA0235}"/>
                </a:ext>
              </a:extLst>
            </p:cNvPr>
            <p:cNvSpPr/>
            <p:nvPr/>
          </p:nvSpPr>
          <p:spPr>
            <a:xfrm>
              <a:off x="5604033" y="435625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1" name="Freeform: Shape 132">
              <a:extLst>
                <a:ext uri="{FF2B5EF4-FFF2-40B4-BE49-F238E27FC236}">
                  <a16:creationId xmlns:a16="http://schemas.microsoft.com/office/drawing/2014/main" xmlns="" id="{F083C8C6-6591-416C-B8C0-13714ABC9CF9}"/>
                </a:ext>
              </a:extLst>
            </p:cNvPr>
            <p:cNvSpPr/>
            <p:nvPr/>
          </p:nvSpPr>
          <p:spPr>
            <a:xfrm>
              <a:off x="5405913" y="42876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2" name="Freeform: Shape 133">
              <a:extLst>
                <a:ext uri="{FF2B5EF4-FFF2-40B4-BE49-F238E27FC236}">
                  <a16:creationId xmlns:a16="http://schemas.microsoft.com/office/drawing/2014/main" xmlns="" id="{5A55EB1F-5708-49C9-A919-0FC75DB013C8}"/>
                </a:ext>
              </a:extLst>
            </p:cNvPr>
            <p:cNvSpPr/>
            <p:nvPr/>
          </p:nvSpPr>
          <p:spPr>
            <a:xfrm>
              <a:off x="5386863" y="42876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3" name="Freeform: Shape 134">
              <a:extLst>
                <a:ext uri="{FF2B5EF4-FFF2-40B4-BE49-F238E27FC236}">
                  <a16:creationId xmlns:a16="http://schemas.microsoft.com/office/drawing/2014/main" xmlns="" id="{23011B13-9C02-4143-AC6F-6E038B5DD11D}"/>
                </a:ext>
              </a:extLst>
            </p:cNvPr>
            <p:cNvSpPr/>
            <p:nvPr/>
          </p:nvSpPr>
          <p:spPr>
            <a:xfrm>
              <a:off x="5342096" y="425434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4" name="Freeform: Shape 135">
              <a:extLst>
                <a:ext uri="{FF2B5EF4-FFF2-40B4-BE49-F238E27FC236}">
                  <a16:creationId xmlns:a16="http://schemas.microsoft.com/office/drawing/2014/main" xmlns="" id="{C457E373-5674-449B-A6C4-7D64DF558CD5}"/>
                </a:ext>
              </a:extLst>
            </p:cNvPr>
            <p:cNvSpPr/>
            <p:nvPr/>
          </p:nvSpPr>
          <p:spPr>
            <a:xfrm>
              <a:off x="5306853" y="423148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5" name="Freeform: Shape 136">
              <a:extLst>
                <a:ext uri="{FF2B5EF4-FFF2-40B4-BE49-F238E27FC236}">
                  <a16:creationId xmlns:a16="http://schemas.microsoft.com/office/drawing/2014/main" xmlns="" id="{67B46B48-22EC-43A0-BCFD-CA7F2945ED97}"/>
                </a:ext>
              </a:extLst>
            </p:cNvPr>
            <p:cNvSpPr/>
            <p:nvPr/>
          </p:nvSpPr>
          <p:spPr>
            <a:xfrm>
              <a:off x="5258276" y="423148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6" name="Freeform: Shape 137">
              <a:extLst>
                <a:ext uri="{FF2B5EF4-FFF2-40B4-BE49-F238E27FC236}">
                  <a16:creationId xmlns:a16="http://schemas.microsoft.com/office/drawing/2014/main" xmlns="" id="{3A6C1E0D-36D0-44F8-AE68-1DD47A89202A}"/>
                </a:ext>
              </a:extLst>
            </p:cNvPr>
            <p:cNvSpPr/>
            <p:nvPr/>
          </p:nvSpPr>
          <p:spPr>
            <a:xfrm>
              <a:off x="5210651" y="4213383"/>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7" name="Freeform: Shape 138">
              <a:extLst>
                <a:ext uri="{FF2B5EF4-FFF2-40B4-BE49-F238E27FC236}">
                  <a16:creationId xmlns:a16="http://schemas.microsoft.com/office/drawing/2014/main" xmlns="" id="{81699CE9-1232-44F3-8B8C-2FEAEFDABBDC}"/>
                </a:ext>
              </a:extLst>
            </p:cNvPr>
            <p:cNvSpPr/>
            <p:nvPr/>
          </p:nvSpPr>
          <p:spPr>
            <a:xfrm>
              <a:off x="5195411" y="4213383"/>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8" name="Freeform: Shape 139">
              <a:extLst>
                <a:ext uri="{FF2B5EF4-FFF2-40B4-BE49-F238E27FC236}">
                  <a16:creationId xmlns:a16="http://schemas.microsoft.com/office/drawing/2014/main" xmlns="" id="{F81557A1-9F42-47E9-A9C8-81E1C14BE009}"/>
                </a:ext>
              </a:extLst>
            </p:cNvPr>
            <p:cNvSpPr/>
            <p:nvPr/>
          </p:nvSpPr>
          <p:spPr>
            <a:xfrm>
              <a:off x="5158263" y="4189571"/>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9" name="Freeform: Shape 140">
              <a:extLst>
                <a:ext uri="{FF2B5EF4-FFF2-40B4-BE49-F238E27FC236}">
                  <a16:creationId xmlns:a16="http://schemas.microsoft.com/office/drawing/2014/main" xmlns="" id="{05BEA5E4-B916-4848-B062-2B7A44905FD4}"/>
                </a:ext>
              </a:extLst>
            </p:cNvPr>
            <p:cNvSpPr/>
            <p:nvPr/>
          </p:nvSpPr>
          <p:spPr>
            <a:xfrm>
              <a:off x="5085873" y="413908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0" name="Freeform: Shape 141">
              <a:extLst>
                <a:ext uri="{FF2B5EF4-FFF2-40B4-BE49-F238E27FC236}">
                  <a16:creationId xmlns:a16="http://schemas.microsoft.com/office/drawing/2014/main" xmlns="" id="{D4825D8A-9BDD-42BF-9019-3FFE42B4378E}"/>
                </a:ext>
              </a:extLst>
            </p:cNvPr>
            <p:cNvSpPr/>
            <p:nvPr/>
          </p:nvSpPr>
          <p:spPr>
            <a:xfrm>
              <a:off x="5068728" y="4139088"/>
              <a:ext cx="9525" cy="114300"/>
            </a:xfrm>
            <a:custGeom>
              <a:avLst/>
              <a:gdLst>
                <a:gd name="connsiteX0" fmla="*/ 7144 w 9525"/>
                <a:gd name="connsiteY0" fmla="*/ 108109 h 114300"/>
                <a:gd name="connsiteX1" fmla="*/ 7144 w 9525"/>
                <a:gd name="connsiteY1" fmla="*/ 7144 h 114300"/>
              </a:gdLst>
              <a:ahLst/>
              <a:cxnLst>
                <a:cxn ang="0">
                  <a:pos x="connsiteX0" y="connsiteY0"/>
                </a:cxn>
                <a:cxn ang="0">
                  <a:pos x="connsiteX1" y="connsiteY1"/>
                </a:cxn>
              </a:cxnLst>
              <a:rect l="l" t="t" r="r" b="b"/>
              <a:pathLst>
                <a:path w="9525" h="114300">
                  <a:moveTo>
                    <a:pt x="7144" y="108109"/>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1" name="Freeform: Shape 142">
              <a:extLst>
                <a:ext uri="{FF2B5EF4-FFF2-40B4-BE49-F238E27FC236}">
                  <a16:creationId xmlns:a16="http://schemas.microsoft.com/office/drawing/2014/main" xmlns="" id="{CE89B057-E49D-48F8-BB2F-A92082FBE4EB}"/>
                </a:ext>
              </a:extLst>
            </p:cNvPr>
            <p:cNvSpPr/>
            <p:nvPr/>
          </p:nvSpPr>
          <p:spPr>
            <a:xfrm>
              <a:off x="5004911" y="4106703"/>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2" name="Freeform: Shape 143">
              <a:extLst>
                <a:ext uri="{FF2B5EF4-FFF2-40B4-BE49-F238E27FC236}">
                  <a16:creationId xmlns:a16="http://schemas.microsoft.com/office/drawing/2014/main" xmlns="" id="{16356737-79B4-4622-8C79-DA35B81439BD}"/>
                </a:ext>
              </a:extLst>
            </p:cNvPr>
            <p:cNvSpPr/>
            <p:nvPr/>
          </p:nvSpPr>
          <p:spPr>
            <a:xfrm>
              <a:off x="694039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3" name="Freeform: Shape 144">
              <a:extLst>
                <a:ext uri="{FF2B5EF4-FFF2-40B4-BE49-F238E27FC236}">
                  <a16:creationId xmlns:a16="http://schemas.microsoft.com/office/drawing/2014/main" xmlns="" id="{D4BC1FD5-9BF1-444F-9A0F-CAF6FF57C648}"/>
                </a:ext>
              </a:extLst>
            </p:cNvPr>
            <p:cNvSpPr/>
            <p:nvPr/>
          </p:nvSpPr>
          <p:spPr>
            <a:xfrm>
              <a:off x="701659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4" name="Freeform: Shape 145">
              <a:extLst>
                <a:ext uri="{FF2B5EF4-FFF2-40B4-BE49-F238E27FC236}">
                  <a16:creationId xmlns:a16="http://schemas.microsoft.com/office/drawing/2014/main" xmlns="" id="{883D6183-A356-4C84-A999-D98DA1F5A492}"/>
                </a:ext>
              </a:extLst>
            </p:cNvPr>
            <p:cNvSpPr/>
            <p:nvPr/>
          </p:nvSpPr>
          <p:spPr>
            <a:xfrm>
              <a:off x="707469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5" name="Freeform: Shape 146">
              <a:extLst>
                <a:ext uri="{FF2B5EF4-FFF2-40B4-BE49-F238E27FC236}">
                  <a16:creationId xmlns:a16="http://schemas.microsoft.com/office/drawing/2014/main" xmlns="" id="{C3AB14C3-CE4A-41DF-AF67-B50C3C0A17C0}"/>
                </a:ext>
              </a:extLst>
            </p:cNvPr>
            <p:cNvSpPr/>
            <p:nvPr/>
          </p:nvSpPr>
          <p:spPr>
            <a:xfrm>
              <a:off x="7413783"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6" name="Freeform: Shape 147">
              <a:extLst>
                <a:ext uri="{FF2B5EF4-FFF2-40B4-BE49-F238E27FC236}">
                  <a16:creationId xmlns:a16="http://schemas.microsoft.com/office/drawing/2014/main" xmlns="" id="{E4266AE2-473D-4E8D-A2C9-8A30ACE9B1C3}"/>
                </a:ext>
              </a:extLst>
            </p:cNvPr>
            <p:cNvSpPr/>
            <p:nvPr/>
          </p:nvSpPr>
          <p:spPr>
            <a:xfrm>
              <a:off x="7429976"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7" name="Freeform: Shape 148">
              <a:extLst>
                <a:ext uri="{FF2B5EF4-FFF2-40B4-BE49-F238E27FC236}">
                  <a16:creationId xmlns:a16="http://schemas.microsoft.com/office/drawing/2014/main" xmlns="" id="{B3BEBDCA-942A-4056-B5B1-309533FA22A4}"/>
                </a:ext>
              </a:extLst>
            </p:cNvPr>
            <p:cNvSpPr/>
            <p:nvPr/>
          </p:nvSpPr>
          <p:spPr>
            <a:xfrm>
              <a:off x="7445216"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8" name="Freeform: Shape 149">
              <a:extLst>
                <a:ext uri="{FF2B5EF4-FFF2-40B4-BE49-F238E27FC236}">
                  <a16:creationId xmlns:a16="http://schemas.microsoft.com/office/drawing/2014/main" xmlns="" id="{62B7395C-9E3F-4115-9D80-6F4B281F8B19}"/>
                </a:ext>
              </a:extLst>
            </p:cNvPr>
            <p:cNvSpPr/>
            <p:nvPr/>
          </p:nvSpPr>
          <p:spPr>
            <a:xfrm>
              <a:off x="746140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9" name="Freeform: Shape 150">
              <a:extLst>
                <a:ext uri="{FF2B5EF4-FFF2-40B4-BE49-F238E27FC236}">
                  <a16:creationId xmlns:a16="http://schemas.microsoft.com/office/drawing/2014/main" xmlns="" id="{592897CC-78FA-410A-91FD-F5E764A846C7}"/>
                </a:ext>
              </a:extLst>
            </p:cNvPr>
            <p:cNvSpPr/>
            <p:nvPr/>
          </p:nvSpPr>
          <p:spPr>
            <a:xfrm>
              <a:off x="7476648"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0" name="Freeform: Shape 151">
              <a:extLst>
                <a:ext uri="{FF2B5EF4-FFF2-40B4-BE49-F238E27FC236}">
                  <a16:creationId xmlns:a16="http://schemas.microsoft.com/office/drawing/2014/main" xmlns="" id="{A46A2D02-96B2-499C-8E90-4E5683B95DDB}"/>
                </a:ext>
              </a:extLst>
            </p:cNvPr>
            <p:cNvSpPr/>
            <p:nvPr/>
          </p:nvSpPr>
          <p:spPr>
            <a:xfrm>
              <a:off x="749284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1" name="Freeform: Shape 152">
              <a:extLst>
                <a:ext uri="{FF2B5EF4-FFF2-40B4-BE49-F238E27FC236}">
                  <a16:creationId xmlns:a16="http://schemas.microsoft.com/office/drawing/2014/main" xmlns="" id="{5FB897FA-DC9C-45DB-8D2F-02B3E9E566BF}"/>
                </a:ext>
              </a:extLst>
            </p:cNvPr>
            <p:cNvSpPr/>
            <p:nvPr/>
          </p:nvSpPr>
          <p:spPr>
            <a:xfrm>
              <a:off x="7508081" y="4516278"/>
              <a:ext cx="9525" cy="114300"/>
            </a:xfrm>
            <a:custGeom>
              <a:avLst/>
              <a:gdLst>
                <a:gd name="connsiteX0" fmla="*/ 7144 w 9525"/>
                <a:gd name="connsiteY0" fmla="*/ 109061 h 114300"/>
                <a:gd name="connsiteX1" fmla="*/ 7144 w 9525"/>
                <a:gd name="connsiteY1" fmla="*/ 7144 h 114300"/>
              </a:gdLst>
              <a:ahLst/>
              <a:cxnLst>
                <a:cxn ang="0">
                  <a:pos x="connsiteX0" y="connsiteY0"/>
                </a:cxn>
                <a:cxn ang="0">
                  <a:pos x="connsiteX1" y="connsiteY1"/>
                </a:cxn>
              </a:cxnLst>
              <a:rect l="l" t="t" r="r" b="b"/>
              <a:pathLst>
                <a:path w="9525" h="114300">
                  <a:moveTo>
                    <a:pt x="7144" y="109061"/>
                  </a:move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42" name="Freeform: Shape 153">
              <a:extLst>
                <a:ext uri="{FF2B5EF4-FFF2-40B4-BE49-F238E27FC236}">
                  <a16:creationId xmlns:a16="http://schemas.microsoft.com/office/drawing/2014/main" xmlns="" id="{65EBC0C6-B4CC-4FC2-894E-4B33C5884C7B}"/>
                </a:ext>
              </a:extLst>
            </p:cNvPr>
            <p:cNvSpPr/>
            <p:nvPr/>
          </p:nvSpPr>
          <p:spPr>
            <a:xfrm>
              <a:off x="1064418" y="2002631"/>
              <a:ext cx="7000875" cy="2847975"/>
            </a:xfrm>
            <a:custGeom>
              <a:avLst/>
              <a:gdLst>
                <a:gd name="connsiteX0" fmla="*/ 7002304 w 7000875"/>
                <a:gd name="connsiteY0" fmla="*/ 2849404 h 2847975"/>
                <a:gd name="connsiteX1" fmla="*/ 6750844 w 7000875"/>
                <a:gd name="connsiteY1" fmla="*/ 2849404 h 2847975"/>
                <a:gd name="connsiteX2" fmla="*/ 6750844 w 7000875"/>
                <a:gd name="connsiteY2" fmla="*/ 2622709 h 2847975"/>
                <a:gd name="connsiteX3" fmla="*/ 5811679 w 7000875"/>
                <a:gd name="connsiteY3" fmla="*/ 2622709 h 2847975"/>
                <a:gd name="connsiteX4" fmla="*/ 5811679 w 7000875"/>
                <a:gd name="connsiteY4" fmla="*/ 2584609 h 2847975"/>
                <a:gd name="connsiteX5" fmla="*/ 5208746 w 7000875"/>
                <a:gd name="connsiteY5" fmla="*/ 2584609 h 2847975"/>
                <a:gd name="connsiteX6" fmla="*/ 5208746 w 7000875"/>
                <a:gd name="connsiteY6" fmla="*/ 2558891 h 2847975"/>
                <a:gd name="connsiteX7" fmla="*/ 5087779 w 7000875"/>
                <a:gd name="connsiteY7" fmla="*/ 2558891 h 2847975"/>
                <a:gd name="connsiteX8" fmla="*/ 5087779 w 7000875"/>
                <a:gd name="connsiteY8" fmla="*/ 2532221 h 2847975"/>
                <a:gd name="connsiteX9" fmla="*/ 4984909 w 7000875"/>
                <a:gd name="connsiteY9" fmla="*/ 2532221 h 2847975"/>
                <a:gd name="connsiteX10" fmla="*/ 4984909 w 7000875"/>
                <a:gd name="connsiteY10" fmla="*/ 2510314 h 2847975"/>
                <a:gd name="connsiteX11" fmla="*/ 4941094 w 7000875"/>
                <a:gd name="connsiteY11" fmla="*/ 2510314 h 2847975"/>
                <a:gd name="connsiteX12" fmla="*/ 4941094 w 7000875"/>
                <a:gd name="connsiteY12" fmla="*/ 2481739 h 2847975"/>
                <a:gd name="connsiteX13" fmla="*/ 4763929 w 7000875"/>
                <a:gd name="connsiteY13" fmla="*/ 2481739 h 2847975"/>
                <a:gd name="connsiteX14" fmla="*/ 4763929 w 7000875"/>
                <a:gd name="connsiteY14" fmla="*/ 2459831 h 2847975"/>
                <a:gd name="connsiteX15" fmla="*/ 4420076 w 7000875"/>
                <a:gd name="connsiteY15" fmla="*/ 2459831 h 2847975"/>
                <a:gd name="connsiteX16" fmla="*/ 4420076 w 7000875"/>
                <a:gd name="connsiteY16" fmla="*/ 2438876 h 2847975"/>
                <a:gd name="connsiteX17" fmla="*/ 4378166 w 7000875"/>
                <a:gd name="connsiteY17" fmla="*/ 2438876 h 2847975"/>
                <a:gd name="connsiteX18" fmla="*/ 4378166 w 7000875"/>
                <a:gd name="connsiteY18" fmla="*/ 2415064 h 2847975"/>
                <a:gd name="connsiteX19" fmla="*/ 4333399 w 7000875"/>
                <a:gd name="connsiteY19" fmla="*/ 2415064 h 2847975"/>
                <a:gd name="connsiteX20" fmla="*/ 4333399 w 7000875"/>
                <a:gd name="connsiteY20" fmla="*/ 2398871 h 2847975"/>
                <a:gd name="connsiteX21" fmla="*/ 4316254 w 7000875"/>
                <a:gd name="connsiteY21" fmla="*/ 2398871 h 2847975"/>
                <a:gd name="connsiteX22" fmla="*/ 4316254 w 7000875"/>
                <a:gd name="connsiteY22" fmla="*/ 2375059 h 2847975"/>
                <a:gd name="connsiteX23" fmla="*/ 4283869 w 7000875"/>
                <a:gd name="connsiteY23" fmla="*/ 2375059 h 2847975"/>
                <a:gd name="connsiteX24" fmla="*/ 4283869 w 7000875"/>
                <a:gd name="connsiteY24" fmla="*/ 2360771 h 2847975"/>
                <a:gd name="connsiteX25" fmla="*/ 4232434 w 7000875"/>
                <a:gd name="connsiteY25" fmla="*/ 2360771 h 2847975"/>
                <a:gd name="connsiteX26" fmla="*/ 4232434 w 7000875"/>
                <a:gd name="connsiteY26" fmla="*/ 2337911 h 2847975"/>
                <a:gd name="connsiteX27" fmla="*/ 4146709 w 7000875"/>
                <a:gd name="connsiteY27" fmla="*/ 2337911 h 2847975"/>
                <a:gd name="connsiteX28" fmla="*/ 4146709 w 7000875"/>
                <a:gd name="connsiteY28" fmla="*/ 2319814 h 2847975"/>
                <a:gd name="connsiteX29" fmla="*/ 4085749 w 7000875"/>
                <a:gd name="connsiteY29" fmla="*/ 2319814 h 2847975"/>
                <a:gd name="connsiteX30" fmla="*/ 4085749 w 7000875"/>
                <a:gd name="connsiteY30" fmla="*/ 2301716 h 2847975"/>
                <a:gd name="connsiteX31" fmla="*/ 4060031 w 7000875"/>
                <a:gd name="connsiteY31" fmla="*/ 2301716 h 2847975"/>
                <a:gd name="connsiteX32" fmla="*/ 4060031 w 7000875"/>
                <a:gd name="connsiteY32" fmla="*/ 2287429 h 2847975"/>
                <a:gd name="connsiteX33" fmla="*/ 4046696 w 7000875"/>
                <a:gd name="connsiteY33" fmla="*/ 2287429 h 2847975"/>
                <a:gd name="connsiteX34" fmla="*/ 4046696 w 7000875"/>
                <a:gd name="connsiteY34" fmla="*/ 2267426 h 2847975"/>
                <a:gd name="connsiteX35" fmla="*/ 4022884 w 7000875"/>
                <a:gd name="connsiteY35" fmla="*/ 2267426 h 2847975"/>
                <a:gd name="connsiteX36" fmla="*/ 4022884 w 7000875"/>
                <a:gd name="connsiteY36" fmla="*/ 2244566 h 2847975"/>
                <a:gd name="connsiteX37" fmla="*/ 3994309 w 7000875"/>
                <a:gd name="connsiteY37" fmla="*/ 2244566 h 2847975"/>
                <a:gd name="connsiteX38" fmla="*/ 3994309 w 7000875"/>
                <a:gd name="connsiteY38" fmla="*/ 2234089 h 2847975"/>
                <a:gd name="connsiteX39" fmla="*/ 3943826 w 7000875"/>
                <a:gd name="connsiteY39" fmla="*/ 2234089 h 2847975"/>
                <a:gd name="connsiteX40" fmla="*/ 3943826 w 7000875"/>
                <a:gd name="connsiteY40" fmla="*/ 2215039 h 2847975"/>
                <a:gd name="connsiteX41" fmla="*/ 3801904 w 7000875"/>
                <a:gd name="connsiteY41" fmla="*/ 2215039 h 2847975"/>
                <a:gd name="connsiteX42" fmla="*/ 3801904 w 7000875"/>
                <a:gd name="connsiteY42" fmla="*/ 2201704 h 2847975"/>
                <a:gd name="connsiteX43" fmla="*/ 3735229 w 7000875"/>
                <a:gd name="connsiteY43" fmla="*/ 2201704 h 2847975"/>
                <a:gd name="connsiteX44" fmla="*/ 3735229 w 7000875"/>
                <a:gd name="connsiteY44" fmla="*/ 2177891 h 2847975"/>
                <a:gd name="connsiteX45" fmla="*/ 3443764 w 7000875"/>
                <a:gd name="connsiteY45" fmla="*/ 2177891 h 2847975"/>
                <a:gd name="connsiteX46" fmla="*/ 3443764 w 7000875"/>
                <a:gd name="connsiteY46" fmla="*/ 2160746 h 2847975"/>
                <a:gd name="connsiteX47" fmla="*/ 3367564 w 7000875"/>
                <a:gd name="connsiteY47" fmla="*/ 2160746 h 2847975"/>
                <a:gd name="connsiteX48" fmla="*/ 3367564 w 7000875"/>
                <a:gd name="connsiteY48" fmla="*/ 2147411 h 2847975"/>
                <a:gd name="connsiteX49" fmla="*/ 3323749 w 7000875"/>
                <a:gd name="connsiteY49" fmla="*/ 2147411 h 2847975"/>
                <a:gd name="connsiteX50" fmla="*/ 3323749 w 7000875"/>
                <a:gd name="connsiteY50" fmla="*/ 2134076 h 2847975"/>
                <a:gd name="connsiteX51" fmla="*/ 3239929 w 7000875"/>
                <a:gd name="connsiteY51" fmla="*/ 2134076 h 2847975"/>
                <a:gd name="connsiteX52" fmla="*/ 3239929 w 7000875"/>
                <a:gd name="connsiteY52" fmla="*/ 2111216 h 2847975"/>
                <a:gd name="connsiteX53" fmla="*/ 3221831 w 7000875"/>
                <a:gd name="connsiteY53" fmla="*/ 2111216 h 2847975"/>
                <a:gd name="connsiteX54" fmla="*/ 3221831 w 7000875"/>
                <a:gd name="connsiteY54" fmla="*/ 2098834 h 2847975"/>
                <a:gd name="connsiteX55" fmla="*/ 3154204 w 7000875"/>
                <a:gd name="connsiteY55" fmla="*/ 2098834 h 2847975"/>
                <a:gd name="connsiteX56" fmla="*/ 3154204 w 7000875"/>
                <a:gd name="connsiteY56" fmla="*/ 2081689 h 2847975"/>
                <a:gd name="connsiteX57" fmla="*/ 3126581 w 7000875"/>
                <a:gd name="connsiteY57" fmla="*/ 2081689 h 2847975"/>
                <a:gd name="connsiteX58" fmla="*/ 3126581 w 7000875"/>
                <a:gd name="connsiteY58" fmla="*/ 2054066 h 2847975"/>
                <a:gd name="connsiteX59" fmla="*/ 3116104 w 7000875"/>
                <a:gd name="connsiteY59" fmla="*/ 2054066 h 2847975"/>
                <a:gd name="connsiteX60" fmla="*/ 3116104 w 7000875"/>
                <a:gd name="connsiteY60" fmla="*/ 2029301 h 2847975"/>
                <a:gd name="connsiteX61" fmla="*/ 3098006 w 7000875"/>
                <a:gd name="connsiteY61" fmla="*/ 2029301 h 2847975"/>
                <a:gd name="connsiteX62" fmla="*/ 3098006 w 7000875"/>
                <a:gd name="connsiteY62" fmla="*/ 1991201 h 2847975"/>
                <a:gd name="connsiteX63" fmla="*/ 3027521 w 7000875"/>
                <a:gd name="connsiteY63" fmla="*/ 1991201 h 2847975"/>
                <a:gd name="connsiteX64" fmla="*/ 3027521 w 7000875"/>
                <a:gd name="connsiteY64" fmla="*/ 1977866 h 2847975"/>
                <a:gd name="connsiteX65" fmla="*/ 2980849 w 7000875"/>
                <a:gd name="connsiteY65" fmla="*/ 1977866 h 2847975"/>
                <a:gd name="connsiteX66" fmla="*/ 2980849 w 7000875"/>
                <a:gd name="connsiteY66" fmla="*/ 1961674 h 2847975"/>
                <a:gd name="connsiteX67" fmla="*/ 2892266 w 7000875"/>
                <a:gd name="connsiteY67" fmla="*/ 1961674 h 2847975"/>
                <a:gd name="connsiteX68" fmla="*/ 2892266 w 7000875"/>
                <a:gd name="connsiteY68" fmla="*/ 1946434 h 2847975"/>
                <a:gd name="connsiteX69" fmla="*/ 2808446 w 7000875"/>
                <a:gd name="connsiteY69" fmla="*/ 1946434 h 2847975"/>
                <a:gd name="connsiteX70" fmla="*/ 2808446 w 7000875"/>
                <a:gd name="connsiteY70" fmla="*/ 1915001 h 2847975"/>
                <a:gd name="connsiteX71" fmla="*/ 2758916 w 7000875"/>
                <a:gd name="connsiteY71" fmla="*/ 1915001 h 2847975"/>
                <a:gd name="connsiteX72" fmla="*/ 2758916 w 7000875"/>
                <a:gd name="connsiteY72" fmla="*/ 1892141 h 2847975"/>
                <a:gd name="connsiteX73" fmla="*/ 2732246 w 7000875"/>
                <a:gd name="connsiteY73" fmla="*/ 1892141 h 2847975"/>
                <a:gd name="connsiteX74" fmla="*/ 2732246 w 7000875"/>
                <a:gd name="connsiteY74" fmla="*/ 1877854 h 2847975"/>
                <a:gd name="connsiteX75" fmla="*/ 2654141 w 7000875"/>
                <a:gd name="connsiteY75" fmla="*/ 1877854 h 2847975"/>
                <a:gd name="connsiteX76" fmla="*/ 2654141 w 7000875"/>
                <a:gd name="connsiteY76" fmla="*/ 1860709 h 2847975"/>
                <a:gd name="connsiteX77" fmla="*/ 2645569 w 7000875"/>
                <a:gd name="connsiteY77" fmla="*/ 1860709 h 2847975"/>
                <a:gd name="connsiteX78" fmla="*/ 2645569 w 7000875"/>
                <a:gd name="connsiteY78" fmla="*/ 1843564 h 2847975"/>
                <a:gd name="connsiteX79" fmla="*/ 2598896 w 7000875"/>
                <a:gd name="connsiteY79" fmla="*/ 1843564 h 2847975"/>
                <a:gd name="connsiteX80" fmla="*/ 2598896 w 7000875"/>
                <a:gd name="connsiteY80" fmla="*/ 1822609 h 2847975"/>
                <a:gd name="connsiteX81" fmla="*/ 2578894 w 7000875"/>
                <a:gd name="connsiteY81" fmla="*/ 1822609 h 2847975"/>
                <a:gd name="connsiteX82" fmla="*/ 2578894 w 7000875"/>
                <a:gd name="connsiteY82" fmla="*/ 1803559 h 2847975"/>
                <a:gd name="connsiteX83" fmla="*/ 2573179 w 7000875"/>
                <a:gd name="connsiteY83" fmla="*/ 1803559 h 2847975"/>
                <a:gd name="connsiteX84" fmla="*/ 2573179 w 7000875"/>
                <a:gd name="connsiteY84" fmla="*/ 1760696 h 2847975"/>
                <a:gd name="connsiteX85" fmla="*/ 2461736 w 7000875"/>
                <a:gd name="connsiteY85" fmla="*/ 1760696 h 2847975"/>
                <a:gd name="connsiteX86" fmla="*/ 2461736 w 7000875"/>
                <a:gd name="connsiteY86" fmla="*/ 1743551 h 2847975"/>
                <a:gd name="connsiteX87" fmla="*/ 2454116 w 7000875"/>
                <a:gd name="connsiteY87" fmla="*/ 1743551 h 2847975"/>
                <a:gd name="connsiteX88" fmla="*/ 2454116 w 7000875"/>
                <a:gd name="connsiteY88" fmla="*/ 1728311 h 2847975"/>
                <a:gd name="connsiteX89" fmla="*/ 2440781 w 7000875"/>
                <a:gd name="connsiteY89" fmla="*/ 1728311 h 2847975"/>
                <a:gd name="connsiteX90" fmla="*/ 2440781 w 7000875"/>
                <a:gd name="connsiteY90" fmla="*/ 1710214 h 2847975"/>
                <a:gd name="connsiteX91" fmla="*/ 2403634 w 7000875"/>
                <a:gd name="connsiteY91" fmla="*/ 1710214 h 2847975"/>
                <a:gd name="connsiteX92" fmla="*/ 2403634 w 7000875"/>
                <a:gd name="connsiteY92" fmla="*/ 1692116 h 2847975"/>
                <a:gd name="connsiteX93" fmla="*/ 2348389 w 7000875"/>
                <a:gd name="connsiteY93" fmla="*/ 1692116 h 2847975"/>
                <a:gd name="connsiteX94" fmla="*/ 2348389 w 7000875"/>
                <a:gd name="connsiteY94" fmla="*/ 1655921 h 2847975"/>
                <a:gd name="connsiteX95" fmla="*/ 2329339 w 7000875"/>
                <a:gd name="connsiteY95" fmla="*/ 1655921 h 2847975"/>
                <a:gd name="connsiteX96" fmla="*/ 2329339 w 7000875"/>
                <a:gd name="connsiteY96" fmla="*/ 1643539 h 2847975"/>
                <a:gd name="connsiteX97" fmla="*/ 2270284 w 7000875"/>
                <a:gd name="connsiteY97" fmla="*/ 1643539 h 2847975"/>
                <a:gd name="connsiteX98" fmla="*/ 2270284 w 7000875"/>
                <a:gd name="connsiteY98" fmla="*/ 1625441 h 2847975"/>
                <a:gd name="connsiteX99" fmla="*/ 2243614 w 7000875"/>
                <a:gd name="connsiteY99" fmla="*/ 1625441 h 2847975"/>
                <a:gd name="connsiteX100" fmla="*/ 2243614 w 7000875"/>
                <a:gd name="connsiteY100" fmla="*/ 1612106 h 2847975"/>
                <a:gd name="connsiteX101" fmla="*/ 2224564 w 7000875"/>
                <a:gd name="connsiteY101" fmla="*/ 1612106 h 2847975"/>
                <a:gd name="connsiteX102" fmla="*/ 2224564 w 7000875"/>
                <a:gd name="connsiteY102" fmla="*/ 1598771 h 2847975"/>
                <a:gd name="connsiteX103" fmla="*/ 2202656 w 7000875"/>
                <a:gd name="connsiteY103" fmla="*/ 1598771 h 2847975"/>
                <a:gd name="connsiteX104" fmla="*/ 2202656 w 7000875"/>
                <a:gd name="connsiteY104" fmla="*/ 1574959 h 2847975"/>
                <a:gd name="connsiteX105" fmla="*/ 2013109 w 7000875"/>
                <a:gd name="connsiteY105" fmla="*/ 1574959 h 2847975"/>
                <a:gd name="connsiteX106" fmla="*/ 2013109 w 7000875"/>
                <a:gd name="connsiteY106" fmla="*/ 1557814 h 2847975"/>
                <a:gd name="connsiteX107" fmla="*/ 1978819 w 7000875"/>
                <a:gd name="connsiteY107" fmla="*/ 1557814 h 2847975"/>
                <a:gd name="connsiteX108" fmla="*/ 1978819 w 7000875"/>
                <a:gd name="connsiteY108" fmla="*/ 1542574 h 2847975"/>
                <a:gd name="connsiteX109" fmla="*/ 1965484 w 7000875"/>
                <a:gd name="connsiteY109" fmla="*/ 1542574 h 2847975"/>
                <a:gd name="connsiteX110" fmla="*/ 1965484 w 7000875"/>
                <a:gd name="connsiteY110" fmla="*/ 1522571 h 2847975"/>
                <a:gd name="connsiteX111" fmla="*/ 1899761 w 7000875"/>
                <a:gd name="connsiteY111" fmla="*/ 1522571 h 2847975"/>
                <a:gd name="connsiteX112" fmla="*/ 1899761 w 7000875"/>
                <a:gd name="connsiteY112" fmla="*/ 1507331 h 2847975"/>
                <a:gd name="connsiteX113" fmla="*/ 1863566 w 7000875"/>
                <a:gd name="connsiteY113" fmla="*/ 1507331 h 2847975"/>
                <a:gd name="connsiteX114" fmla="*/ 1863566 w 7000875"/>
                <a:gd name="connsiteY114" fmla="*/ 1492091 h 2847975"/>
                <a:gd name="connsiteX115" fmla="*/ 1845469 w 7000875"/>
                <a:gd name="connsiteY115" fmla="*/ 1492091 h 2847975"/>
                <a:gd name="connsiteX116" fmla="*/ 1845469 w 7000875"/>
                <a:gd name="connsiteY116" fmla="*/ 1468279 h 2847975"/>
                <a:gd name="connsiteX117" fmla="*/ 1708309 w 7000875"/>
                <a:gd name="connsiteY117" fmla="*/ 1468279 h 2847975"/>
                <a:gd name="connsiteX118" fmla="*/ 1708309 w 7000875"/>
                <a:gd name="connsiteY118" fmla="*/ 1454944 h 2847975"/>
                <a:gd name="connsiteX119" fmla="*/ 1691164 w 7000875"/>
                <a:gd name="connsiteY119" fmla="*/ 1454944 h 2847975"/>
                <a:gd name="connsiteX120" fmla="*/ 1691164 w 7000875"/>
                <a:gd name="connsiteY120" fmla="*/ 1439704 h 2847975"/>
                <a:gd name="connsiteX121" fmla="*/ 1676876 w 7000875"/>
                <a:gd name="connsiteY121" fmla="*/ 1439704 h 2847975"/>
                <a:gd name="connsiteX122" fmla="*/ 1676876 w 7000875"/>
                <a:gd name="connsiteY122" fmla="*/ 1424464 h 2847975"/>
                <a:gd name="connsiteX123" fmla="*/ 1576864 w 7000875"/>
                <a:gd name="connsiteY123" fmla="*/ 1424464 h 2847975"/>
                <a:gd name="connsiteX124" fmla="*/ 1576864 w 7000875"/>
                <a:gd name="connsiteY124" fmla="*/ 1409224 h 2847975"/>
                <a:gd name="connsiteX125" fmla="*/ 1545431 w 7000875"/>
                <a:gd name="connsiteY125" fmla="*/ 1409224 h 2847975"/>
                <a:gd name="connsiteX126" fmla="*/ 1545431 w 7000875"/>
                <a:gd name="connsiteY126" fmla="*/ 1393984 h 2847975"/>
                <a:gd name="connsiteX127" fmla="*/ 1507331 w 7000875"/>
                <a:gd name="connsiteY127" fmla="*/ 1393984 h 2847975"/>
                <a:gd name="connsiteX128" fmla="*/ 1507331 w 7000875"/>
                <a:gd name="connsiteY128" fmla="*/ 1370171 h 2847975"/>
                <a:gd name="connsiteX129" fmla="*/ 1463516 w 7000875"/>
                <a:gd name="connsiteY129" fmla="*/ 1370171 h 2847975"/>
                <a:gd name="connsiteX130" fmla="*/ 1463516 w 7000875"/>
                <a:gd name="connsiteY130" fmla="*/ 1350169 h 2847975"/>
                <a:gd name="connsiteX131" fmla="*/ 1454944 w 7000875"/>
                <a:gd name="connsiteY131" fmla="*/ 1350169 h 2847975"/>
                <a:gd name="connsiteX132" fmla="*/ 1454944 w 7000875"/>
                <a:gd name="connsiteY132" fmla="*/ 1339691 h 2847975"/>
                <a:gd name="connsiteX133" fmla="*/ 1424464 w 7000875"/>
                <a:gd name="connsiteY133" fmla="*/ 1339691 h 2847975"/>
                <a:gd name="connsiteX134" fmla="*/ 1424464 w 7000875"/>
                <a:gd name="connsiteY134" fmla="*/ 1320641 h 2847975"/>
                <a:gd name="connsiteX135" fmla="*/ 1398746 w 7000875"/>
                <a:gd name="connsiteY135" fmla="*/ 1320641 h 2847975"/>
                <a:gd name="connsiteX136" fmla="*/ 1398746 w 7000875"/>
                <a:gd name="connsiteY136" fmla="*/ 1304449 h 2847975"/>
                <a:gd name="connsiteX137" fmla="*/ 1374934 w 7000875"/>
                <a:gd name="connsiteY137" fmla="*/ 1304449 h 2847975"/>
                <a:gd name="connsiteX138" fmla="*/ 1374934 w 7000875"/>
                <a:gd name="connsiteY138" fmla="*/ 1287304 h 2847975"/>
                <a:gd name="connsiteX139" fmla="*/ 1357789 w 7000875"/>
                <a:gd name="connsiteY139" fmla="*/ 1287304 h 2847975"/>
                <a:gd name="connsiteX140" fmla="*/ 1357789 w 7000875"/>
                <a:gd name="connsiteY140" fmla="*/ 1273969 h 2847975"/>
                <a:gd name="connsiteX141" fmla="*/ 1332071 w 7000875"/>
                <a:gd name="connsiteY141" fmla="*/ 1273969 h 2847975"/>
                <a:gd name="connsiteX142" fmla="*/ 1332071 w 7000875"/>
                <a:gd name="connsiteY142" fmla="*/ 1253966 h 2847975"/>
                <a:gd name="connsiteX143" fmla="*/ 1320641 w 7000875"/>
                <a:gd name="connsiteY143" fmla="*/ 1253966 h 2847975"/>
                <a:gd name="connsiteX144" fmla="*/ 1320641 w 7000875"/>
                <a:gd name="connsiteY144" fmla="*/ 1234916 h 2847975"/>
                <a:gd name="connsiteX145" fmla="*/ 1265396 w 7000875"/>
                <a:gd name="connsiteY145" fmla="*/ 1234916 h 2847975"/>
                <a:gd name="connsiteX146" fmla="*/ 1265396 w 7000875"/>
                <a:gd name="connsiteY146" fmla="*/ 1217771 h 2847975"/>
                <a:gd name="connsiteX147" fmla="*/ 1257776 w 7000875"/>
                <a:gd name="connsiteY147" fmla="*/ 1217771 h 2847975"/>
                <a:gd name="connsiteX148" fmla="*/ 1257776 w 7000875"/>
                <a:gd name="connsiteY148" fmla="*/ 1185386 h 2847975"/>
                <a:gd name="connsiteX149" fmla="*/ 1215866 w 7000875"/>
                <a:gd name="connsiteY149" fmla="*/ 1185386 h 2847975"/>
                <a:gd name="connsiteX150" fmla="*/ 1215866 w 7000875"/>
                <a:gd name="connsiteY150" fmla="*/ 1170146 h 2847975"/>
                <a:gd name="connsiteX151" fmla="*/ 1201579 w 7000875"/>
                <a:gd name="connsiteY151" fmla="*/ 1170146 h 2847975"/>
                <a:gd name="connsiteX152" fmla="*/ 1201579 w 7000875"/>
                <a:gd name="connsiteY152" fmla="*/ 1153001 h 2847975"/>
                <a:gd name="connsiteX153" fmla="*/ 1181576 w 7000875"/>
                <a:gd name="connsiteY153" fmla="*/ 1153001 h 2847975"/>
                <a:gd name="connsiteX154" fmla="*/ 1181576 w 7000875"/>
                <a:gd name="connsiteY154" fmla="*/ 1120616 h 2847975"/>
                <a:gd name="connsiteX155" fmla="*/ 1152049 w 7000875"/>
                <a:gd name="connsiteY155" fmla="*/ 1120616 h 2847975"/>
                <a:gd name="connsiteX156" fmla="*/ 1152049 w 7000875"/>
                <a:gd name="connsiteY156" fmla="*/ 1101566 h 2847975"/>
                <a:gd name="connsiteX157" fmla="*/ 1127284 w 7000875"/>
                <a:gd name="connsiteY157" fmla="*/ 1101566 h 2847975"/>
                <a:gd name="connsiteX158" fmla="*/ 1127284 w 7000875"/>
                <a:gd name="connsiteY158" fmla="*/ 1087279 h 2847975"/>
                <a:gd name="connsiteX159" fmla="*/ 1095851 w 7000875"/>
                <a:gd name="connsiteY159" fmla="*/ 1087279 h 2847975"/>
                <a:gd name="connsiteX160" fmla="*/ 1095851 w 7000875"/>
                <a:gd name="connsiteY160" fmla="*/ 1068229 h 2847975"/>
                <a:gd name="connsiteX161" fmla="*/ 1039654 w 7000875"/>
                <a:gd name="connsiteY161" fmla="*/ 1068229 h 2847975"/>
                <a:gd name="connsiteX162" fmla="*/ 1039654 w 7000875"/>
                <a:gd name="connsiteY162" fmla="*/ 1048226 h 2847975"/>
                <a:gd name="connsiteX163" fmla="*/ 1025366 w 7000875"/>
                <a:gd name="connsiteY163" fmla="*/ 1048226 h 2847975"/>
                <a:gd name="connsiteX164" fmla="*/ 1025366 w 7000875"/>
                <a:gd name="connsiteY164" fmla="*/ 1034891 h 2847975"/>
                <a:gd name="connsiteX165" fmla="*/ 1013936 w 7000875"/>
                <a:gd name="connsiteY165" fmla="*/ 1034891 h 2847975"/>
                <a:gd name="connsiteX166" fmla="*/ 1013936 w 7000875"/>
                <a:gd name="connsiteY166" fmla="*/ 1017746 h 2847975"/>
                <a:gd name="connsiteX167" fmla="*/ 953929 w 7000875"/>
                <a:gd name="connsiteY167" fmla="*/ 1017746 h 2847975"/>
                <a:gd name="connsiteX168" fmla="*/ 953929 w 7000875"/>
                <a:gd name="connsiteY168" fmla="*/ 1002506 h 2847975"/>
                <a:gd name="connsiteX169" fmla="*/ 943451 w 7000875"/>
                <a:gd name="connsiteY169" fmla="*/ 1002506 h 2847975"/>
                <a:gd name="connsiteX170" fmla="*/ 943451 w 7000875"/>
                <a:gd name="connsiteY170" fmla="*/ 987266 h 2847975"/>
                <a:gd name="connsiteX171" fmla="*/ 924401 w 7000875"/>
                <a:gd name="connsiteY171" fmla="*/ 987266 h 2847975"/>
                <a:gd name="connsiteX172" fmla="*/ 924401 w 7000875"/>
                <a:gd name="connsiteY172" fmla="*/ 967264 h 2847975"/>
                <a:gd name="connsiteX173" fmla="*/ 888206 w 7000875"/>
                <a:gd name="connsiteY173" fmla="*/ 967264 h 2847975"/>
                <a:gd name="connsiteX174" fmla="*/ 888206 w 7000875"/>
                <a:gd name="connsiteY174" fmla="*/ 957739 h 2847975"/>
                <a:gd name="connsiteX175" fmla="*/ 874871 w 7000875"/>
                <a:gd name="connsiteY175" fmla="*/ 957739 h 2847975"/>
                <a:gd name="connsiteX176" fmla="*/ 874871 w 7000875"/>
                <a:gd name="connsiteY176" fmla="*/ 936784 h 2847975"/>
                <a:gd name="connsiteX177" fmla="*/ 820579 w 7000875"/>
                <a:gd name="connsiteY177" fmla="*/ 936784 h 2847975"/>
                <a:gd name="connsiteX178" fmla="*/ 820579 w 7000875"/>
                <a:gd name="connsiteY178" fmla="*/ 921544 h 2847975"/>
                <a:gd name="connsiteX179" fmla="*/ 790099 w 7000875"/>
                <a:gd name="connsiteY179" fmla="*/ 921544 h 2847975"/>
                <a:gd name="connsiteX180" fmla="*/ 790099 w 7000875"/>
                <a:gd name="connsiteY180" fmla="*/ 908209 h 2847975"/>
                <a:gd name="connsiteX181" fmla="*/ 778669 w 7000875"/>
                <a:gd name="connsiteY181" fmla="*/ 908209 h 2847975"/>
                <a:gd name="connsiteX182" fmla="*/ 778669 w 7000875"/>
                <a:gd name="connsiteY182" fmla="*/ 891064 h 2847975"/>
                <a:gd name="connsiteX183" fmla="*/ 728186 w 7000875"/>
                <a:gd name="connsiteY183" fmla="*/ 891064 h 2847975"/>
                <a:gd name="connsiteX184" fmla="*/ 728186 w 7000875"/>
                <a:gd name="connsiteY184" fmla="*/ 865346 h 2847975"/>
                <a:gd name="connsiteX185" fmla="*/ 716756 w 7000875"/>
                <a:gd name="connsiteY185" fmla="*/ 865346 h 2847975"/>
                <a:gd name="connsiteX186" fmla="*/ 716756 w 7000875"/>
                <a:gd name="connsiteY186" fmla="*/ 852011 h 2847975"/>
                <a:gd name="connsiteX187" fmla="*/ 708184 w 7000875"/>
                <a:gd name="connsiteY187" fmla="*/ 852011 h 2847975"/>
                <a:gd name="connsiteX188" fmla="*/ 708184 w 7000875"/>
                <a:gd name="connsiteY188" fmla="*/ 832009 h 2847975"/>
                <a:gd name="connsiteX189" fmla="*/ 688181 w 7000875"/>
                <a:gd name="connsiteY189" fmla="*/ 832009 h 2847975"/>
                <a:gd name="connsiteX190" fmla="*/ 688181 w 7000875"/>
                <a:gd name="connsiteY190" fmla="*/ 815816 h 2847975"/>
                <a:gd name="connsiteX191" fmla="*/ 681514 w 7000875"/>
                <a:gd name="connsiteY191" fmla="*/ 815816 h 2847975"/>
                <a:gd name="connsiteX192" fmla="*/ 681514 w 7000875"/>
                <a:gd name="connsiteY192" fmla="*/ 782479 h 2847975"/>
                <a:gd name="connsiteX193" fmla="*/ 671989 w 7000875"/>
                <a:gd name="connsiteY193" fmla="*/ 782479 h 2847975"/>
                <a:gd name="connsiteX194" fmla="*/ 671989 w 7000875"/>
                <a:gd name="connsiteY194" fmla="*/ 747236 h 2847975"/>
                <a:gd name="connsiteX195" fmla="*/ 652939 w 7000875"/>
                <a:gd name="connsiteY195" fmla="*/ 747236 h 2847975"/>
                <a:gd name="connsiteX196" fmla="*/ 652939 w 7000875"/>
                <a:gd name="connsiteY196" fmla="*/ 712946 h 2847975"/>
                <a:gd name="connsiteX197" fmla="*/ 625316 w 7000875"/>
                <a:gd name="connsiteY197" fmla="*/ 712946 h 2847975"/>
                <a:gd name="connsiteX198" fmla="*/ 625316 w 7000875"/>
                <a:gd name="connsiteY198" fmla="*/ 701516 h 2847975"/>
                <a:gd name="connsiteX199" fmla="*/ 614839 w 7000875"/>
                <a:gd name="connsiteY199" fmla="*/ 701516 h 2847975"/>
                <a:gd name="connsiteX200" fmla="*/ 614839 w 7000875"/>
                <a:gd name="connsiteY200" fmla="*/ 665321 h 2847975"/>
                <a:gd name="connsiteX201" fmla="*/ 603409 w 7000875"/>
                <a:gd name="connsiteY201" fmla="*/ 665321 h 2847975"/>
                <a:gd name="connsiteX202" fmla="*/ 603409 w 7000875"/>
                <a:gd name="connsiteY202" fmla="*/ 644366 h 2847975"/>
                <a:gd name="connsiteX203" fmla="*/ 512921 w 7000875"/>
                <a:gd name="connsiteY203" fmla="*/ 644366 h 2847975"/>
                <a:gd name="connsiteX204" fmla="*/ 512921 w 7000875"/>
                <a:gd name="connsiteY204" fmla="*/ 610076 h 2847975"/>
                <a:gd name="connsiteX205" fmla="*/ 501491 w 7000875"/>
                <a:gd name="connsiteY205" fmla="*/ 610076 h 2847975"/>
                <a:gd name="connsiteX206" fmla="*/ 501491 w 7000875"/>
                <a:gd name="connsiteY206" fmla="*/ 596741 h 2847975"/>
                <a:gd name="connsiteX207" fmla="*/ 493871 w 7000875"/>
                <a:gd name="connsiteY207" fmla="*/ 596741 h 2847975"/>
                <a:gd name="connsiteX208" fmla="*/ 493871 w 7000875"/>
                <a:gd name="connsiteY208" fmla="*/ 558641 h 2847975"/>
                <a:gd name="connsiteX209" fmla="*/ 488156 w 7000875"/>
                <a:gd name="connsiteY209" fmla="*/ 558641 h 2847975"/>
                <a:gd name="connsiteX210" fmla="*/ 488156 w 7000875"/>
                <a:gd name="connsiteY210" fmla="*/ 549116 h 2847975"/>
                <a:gd name="connsiteX211" fmla="*/ 480536 w 7000875"/>
                <a:gd name="connsiteY211" fmla="*/ 549116 h 2847975"/>
                <a:gd name="connsiteX212" fmla="*/ 480536 w 7000875"/>
                <a:gd name="connsiteY212" fmla="*/ 531971 h 2847975"/>
                <a:gd name="connsiteX213" fmla="*/ 471964 w 7000875"/>
                <a:gd name="connsiteY213" fmla="*/ 531971 h 2847975"/>
                <a:gd name="connsiteX214" fmla="*/ 471964 w 7000875"/>
                <a:gd name="connsiteY214" fmla="*/ 493871 h 2847975"/>
                <a:gd name="connsiteX215" fmla="*/ 455771 w 7000875"/>
                <a:gd name="connsiteY215" fmla="*/ 493871 h 2847975"/>
                <a:gd name="connsiteX216" fmla="*/ 455771 w 7000875"/>
                <a:gd name="connsiteY216" fmla="*/ 476726 h 2847975"/>
                <a:gd name="connsiteX217" fmla="*/ 445294 w 7000875"/>
                <a:gd name="connsiteY217" fmla="*/ 476726 h 2847975"/>
                <a:gd name="connsiteX218" fmla="*/ 445294 w 7000875"/>
                <a:gd name="connsiteY218" fmla="*/ 460534 h 2847975"/>
                <a:gd name="connsiteX219" fmla="*/ 438626 w 7000875"/>
                <a:gd name="connsiteY219" fmla="*/ 460534 h 2847975"/>
                <a:gd name="connsiteX220" fmla="*/ 438626 w 7000875"/>
                <a:gd name="connsiteY220" fmla="*/ 449104 h 2847975"/>
                <a:gd name="connsiteX221" fmla="*/ 413861 w 7000875"/>
                <a:gd name="connsiteY221" fmla="*/ 449104 h 2847975"/>
                <a:gd name="connsiteX222" fmla="*/ 413861 w 7000875"/>
                <a:gd name="connsiteY222" fmla="*/ 411956 h 2847975"/>
                <a:gd name="connsiteX223" fmla="*/ 368141 w 7000875"/>
                <a:gd name="connsiteY223" fmla="*/ 411956 h 2847975"/>
                <a:gd name="connsiteX224" fmla="*/ 368141 w 7000875"/>
                <a:gd name="connsiteY224" fmla="*/ 374809 h 2847975"/>
                <a:gd name="connsiteX225" fmla="*/ 362426 w 7000875"/>
                <a:gd name="connsiteY225" fmla="*/ 374809 h 2847975"/>
                <a:gd name="connsiteX226" fmla="*/ 362426 w 7000875"/>
                <a:gd name="connsiteY226" fmla="*/ 358616 h 2847975"/>
                <a:gd name="connsiteX227" fmla="*/ 351949 w 7000875"/>
                <a:gd name="connsiteY227" fmla="*/ 358616 h 2847975"/>
                <a:gd name="connsiteX228" fmla="*/ 351949 w 7000875"/>
                <a:gd name="connsiteY228" fmla="*/ 346234 h 2847975"/>
                <a:gd name="connsiteX229" fmla="*/ 344329 w 7000875"/>
                <a:gd name="connsiteY229" fmla="*/ 346234 h 2847975"/>
                <a:gd name="connsiteX230" fmla="*/ 344329 w 7000875"/>
                <a:gd name="connsiteY230" fmla="*/ 333851 h 2847975"/>
                <a:gd name="connsiteX231" fmla="*/ 336709 w 7000875"/>
                <a:gd name="connsiteY231" fmla="*/ 333851 h 2847975"/>
                <a:gd name="connsiteX232" fmla="*/ 336709 w 7000875"/>
                <a:gd name="connsiteY232" fmla="*/ 314801 h 2847975"/>
                <a:gd name="connsiteX233" fmla="*/ 330041 w 7000875"/>
                <a:gd name="connsiteY233" fmla="*/ 314801 h 2847975"/>
                <a:gd name="connsiteX234" fmla="*/ 330041 w 7000875"/>
                <a:gd name="connsiteY234" fmla="*/ 304324 h 2847975"/>
                <a:gd name="connsiteX235" fmla="*/ 314801 w 7000875"/>
                <a:gd name="connsiteY235" fmla="*/ 304324 h 2847975"/>
                <a:gd name="connsiteX236" fmla="*/ 314801 w 7000875"/>
                <a:gd name="connsiteY236" fmla="*/ 282416 h 2847975"/>
                <a:gd name="connsiteX237" fmla="*/ 307181 w 7000875"/>
                <a:gd name="connsiteY237" fmla="*/ 282416 h 2847975"/>
                <a:gd name="connsiteX238" fmla="*/ 307181 w 7000875"/>
                <a:gd name="connsiteY238" fmla="*/ 246221 h 2847975"/>
                <a:gd name="connsiteX239" fmla="*/ 296704 w 7000875"/>
                <a:gd name="connsiteY239" fmla="*/ 246221 h 2847975"/>
                <a:gd name="connsiteX240" fmla="*/ 296704 w 7000875"/>
                <a:gd name="connsiteY240" fmla="*/ 210026 h 2847975"/>
                <a:gd name="connsiteX241" fmla="*/ 290036 w 7000875"/>
                <a:gd name="connsiteY241" fmla="*/ 210026 h 2847975"/>
                <a:gd name="connsiteX242" fmla="*/ 290036 w 7000875"/>
                <a:gd name="connsiteY242" fmla="*/ 174784 h 2847975"/>
                <a:gd name="connsiteX243" fmla="*/ 284321 w 7000875"/>
                <a:gd name="connsiteY243" fmla="*/ 174784 h 2847975"/>
                <a:gd name="connsiteX244" fmla="*/ 284321 w 7000875"/>
                <a:gd name="connsiteY244" fmla="*/ 157639 h 2847975"/>
                <a:gd name="connsiteX245" fmla="*/ 270986 w 7000875"/>
                <a:gd name="connsiteY245" fmla="*/ 157639 h 2847975"/>
                <a:gd name="connsiteX246" fmla="*/ 270986 w 7000875"/>
                <a:gd name="connsiteY246" fmla="*/ 143351 h 2847975"/>
                <a:gd name="connsiteX247" fmla="*/ 265271 w 7000875"/>
                <a:gd name="connsiteY247" fmla="*/ 143351 h 2847975"/>
                <a:gd name="connsiteX248" fmla="*/ 265271 w 7000875"/>
                <a:gd name="connsiteY248" fmla="*/ 116681 h 2847975"/>
                <a:gd name="connsiteX249" fmla="*/ 252889 w 7000875"/>
                <a:gd name="connsiteY249" fmla="*/ 116681 h 2847975"/>
                <a:gd name="connsiteX250" fmla="*/ 252889 w 7000875"/>
                <a:gd name="connsiteY250" fmla="*/ 91916 h 2847975"/>
                <a:gd name="connsiteX251" fmla="*/ 212884 w 7000875"/>
                <a:gd name="connsiteY251" fmla="*/ 91916 h 2847975"/>
                <a:gd name="connsiteX252" fmla="*/ 212884 w 7000875"/>
                <a:gd name="connsiteY252" fmla="*/ 77629 h 2847975"/>
                <a:gd name="connsiteX253" fmla="*/ 181451 w 7000875"/>
                <a:gd name="connsiteY253" fmla="*/ 77629 h 2847975"/>
                <a:gd name="connsiteX254" fmla="*/ 181451 w 7000875"/>
                <a:gd name="connsiteY254" fmla="*/ 44291 h 2847975"/>
                <a:gd name="connsiteX255" fmla="*/ 98584 w 7000875"/>
                <a:gd name="connsiteY255" fmla="*/ 44291 h 2847975"/>
                <a:gd name="connsiteX256" fmla="*/ 98584 w 7000875"/>
                <a:gd name="connsiteY256" fmla="*/ 27146 h 2847975"/>
                <a:gd name="connsiteX257" fmla="*/ 91916 w 7000875"/>
                <a:gd name="connsiteY257" fmla="*/ 27146 h 2847975"/>
                <a:gd name="connsiteX258" fmla="*/ 91916 w 7000875"/>
                <a:gd name="connsiteY258" fmla="*/ 7144 h 2847975"/>
                <a:gd name="connsiteX259" fmla="*/ 7144 w 7000875"/>
                <a:gd name="connsiteY259" fmla="*/ 7144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7000875" h="2847975">
                  <a:moveTo>
                    <a:pt x="7002304" y="2849404"/>
                  </a:moveTo>
                  <a:lnTo>
                    <a:pt x="6750844" y="2849404"/>
                  </a:lnTo>
                  <a:lnTo>
                    <a:pt x="6750844" y="2622709"/>
                  </a:lnTo>
                  <a:lnTo>
                    <a:pt x="5811679" y="2622709"/>
                  </a:lnTo>
                  <a:lnTo>
                    <a:pt x="5811679" y="2584609"/>
                  </a:lnTo>
                  <a:lnTo>
                    <a:pt x="5208746" y="2584609"/>
                  </a:lnTo>
                  <a:lnTo>
                    <a:pt x="5208746" y="2558891"/>
                  </a:lnTo>
                  <a:lnTo>
                    <a:pt x="5087779" y="2558891"/>
                  </a:lnTo>
                  <a:lnTo>
                    <a:pt x="5087779" y="2532221"/>
                  </a:lnTo>
                  <a:lnTo>
                    <a:pt x="4984909" y="2532221"/>
                  </a:lnTo>
                  <a:lnTo>
                    <a:pt x="4984909" y="2510314"/>
                  </a:lnTo>
                  <a:lnTo>
                    <a:pt x="4941094" y="2510314"/>
                  </a:lnTo>
                  <a:lnTo>
                    <a:pt x="4941094" y="2481739"/>
                  </a:lnTo>
                  <a:lnTo>
                    <a:pt x="4763929" y="2481739"/>
                  </a:lnTo>
                  <a:lnTo>
                    <a:pt x="4763929" y="2459831"/>
                  </a:lnTo>
                  <a:lnTo>
                    <a:pt x="4420076" y="2459831"/>
                  </a:lnTo>
                  <a:lnTo>
                    <a:pt x="4420076" y="2438876"/>
                  </a:lnTo>
                  <a:lnTo>
                    <a:pt x="4378166" y="2438876"/>
                  </a:lnTo>
                  <a:lnTo>
                    <a:pt x="4378166" y="2415064"/>
                  </a:lnTo>
                  <a:lnTo>
                    <a:pt x="4333399" y="2415064"/>
                  </a:lnTo>
                  <a:lnTo>
                    <a:pt x="4333399" y="2398871"/>
                  </a:lnTo>
                  <a:lnTo>
                    <a:pt x="4316254" y="2398871"/>
                  </a:lnTo>
                  <a:lnTo>
                    <a:pt x="4316254" y="2375059"/>
                  </a:lnTo>
                  <a:lnTo>
                    <a:pt x="4283869" y="2375059"/>
                  </a:lnTo>
                  <a:lnTo>
                    <a:pt x="4283869" y="2360771"/>
                  </a:lnTo>
                  <a:lnTo>
                    <a:pt x="4232434" y="2360771"/>
                  </a:lnTo>
                  <a:lnTo>
                    <a:pt x="4232434" y="2337911"/>
                  </a:lnTo>
                  <a:lnTo>
                    <a:pt x="4146709" y="2337911"/>
                  </a:lnTo>
                  <a:lnTo>
                    <a:pt x="4146709" y="2319814"/>
                  </a:lnTo>
                  <a:lnTo>
                    <a:pt x="4085749" y="2319814"/>
                  </a:lnTo>
                  <a:lnTo>
                    <a:pt x="4085749" y="2301716"/>
                  </a:lnTo>
                  <a:lnTo>
                    <a:pt x="4060031" y="2301716"/>
                  </a:lnTo>
                  <a:lnTo>
                    <a:pt x="4060031" y="2287429"/>
                  </a:lnTo>
                  <a:lnTo>
                    <a:pt x="4046696" y="2287429"/>
                  </a:lnTo>
                  <a:lnTo>
                    <a:pt x="4046696" y="2267426"/>
                  </a:lnTo>
                  <a:lnTo>
                    <a:pt x="4022884" y="2267426"/>
                  </a:lnTo>
                  <a:lnTo>
                    <a:pt x="4022884" y="2244566"/>
                  </a:lnTo>
                  <a:lnTo>
                    <a:pt x="3994309" y="2244566"/>
                  </a:lnTo>
                  <a:lnTo>
                    <a:pt x="3994309" y="2234089"/>
                  </a:lnTo>
                  <a:lnTo>
                    <a:pt x="3943826" y="2234089"/>
                  </a:lnTo>
                  <a:lnTo>
                    <a:pt x="3943826" y="2215039"/>
                  </a:lnTo>
                  <a:lnTo>
                    <a:pt x="3801904" y="2215039"/>
                  </a:lnTo>
                  <a:lnTo>
                    <a:pt x="3801904" y="2201704"/>
                  </a:lnTo>
                  <a:lnTo>
                    <a:pt x="3735229" y="2201704"/>
                  </a:lnTo>
                  <a:lnTo>
                    <a:pt x="3735229" y="2177891"/>
                  </a:lnTo>
                  <a:lnTo>
                    <a:pt x="3443764" y="2177891"/>
                  </a:lnTo>
                  <a:lnTo>
                    <a:pt x="3443764" y="2160746"/>
                  </a:lnTo>
                  <a:lnTo>
                    <a:pt x="3367564" y="2160746"/>
                  </a:lnTo>
                  <a:lnTo>
                    <a:pt x="3367564" y="2147411"/>
                  </a:lnTo>
                  <a:lnTo>
                    <a:pt x="3323749" y="2147411"/>
                  </a:lnTo>
                  <a:lnTo>
                    <a:pt x="3323749" y="2134076"/>
                  </a:lnTo>
                  <a:lnTo>
                    <a:pt x="3239929" y="2134076"/>
                  </a:lnTo>
                  <a:lnTo>
                    <a:pt x="3239929" y="2111216"/>
                  </a:lnTo>
                  <a:lnTo>
                    <a:pt x="3221831" y="2111216"/>
                  </a:lnTo>
                  <a:lnTo>
                    <a:pt x="3221831" y="2098834"/>
                  </a:lnTo>
                  <a:lnTo>
                    <a:pt x="3154204" y="2098834"/>
                  </a:lnTo>
                  <a:lnTo>
                    <a:pt x="3154204" y="2081689"/>
                  </a:lnTo>
                  <a:lnTo>
                    <a:pt x="3126581" y="2081689"/>
                  </a:lnTo>
                  <a:lnTo>
                    <a:pt x="3126581" y="2054066"/>
                  </a:lnTo>
                  <a:lnTo>
                    <a:pt x="3116104" y="2054066"/>
                  </a:lnTo>
                  <a:lnTo>
                    <a:pt x="3116104" y="2029301"/>
                  </a:lnTo>
                  <a:lnTo>
                    <a:pt x="3098006" y="2029301"/>
                  </a:lnTo>
                  <a:lnTo>
                    <a:pt x="3098006" y="1991201"/>
                  </a:lnTo>
                  <a:lnTo>
                    <a:pt x="3027521" y="1991201"/>
                  </a:lnTo>
                  <a:lnTo>
                    <a:pt x="3027521" y="1977866"/>
                  </a:lnTo>
                  <a:lnTo>
                    <a:pt x="2980849" y="1977866"/>
                  </a:lnTo>
                  <a:lnTo>
                    <a:pt x="2980849" y="1961674"/>
                  </a:lnTo>
                  <a:lnTo>
                    <a:pt x="2892266" y="1961674"/>
                  </a:lnTo>
                  <a:lnTo>
                    <a:pt x="2892266" y="1946434"/>
                  </a:lnTo>
                  <a:lnTo>
                    <a:pt x="2808446" y="1946434"/>
                  </a:lnTo>
                  <a:lnTo>
                    <a:pt x="2808446" y="1915001"/>
                  </a:lnTo>
                  <a:lnTo>
                    <a:pt x="2758916" y="1915001"/>
                  </a:lnTo>
                  <a:lnTo>
                    <a:pt x="2758916" y="1892141"/>
                  </a:lnTo>
                  <a:lnTo>
                    <a:pt x="2732246" y="1892141"/>
                  </a:lnTo>
                  <a:lnTo>
                    <a:pt x="2732246" y="1877854"/>
                  </a:lnTo>
                  <a:lnTo>
                    <a:pt x="2654141" y="1877854"/>
                  </a:lnTo>
                  <a:lnTo>
                    <a:pt x="2654141" y="1860709"/>
                  </a:lnTo>
                  <a:lnTo>
                    <a:pt x="2645569" y="1860709"/>
                  </a:lnTo>
                  <a:lnTo>
                    <a:pt x="2645569" y="1843564"/>
                  </a:lnTo>
                  <a:lnTo>
                    <a:pt x="2598896" y="1843564"/>
                  </a:lnTo>
                  <a:lnTo>
                    <a:pt x="2598896" y="1822609"/>
                  </a:lnTo>
                  <a:lnTo>
                    <a:pt x="2578894" y="1822609"/>
                  </a:lnTo>
                  <a:lnTo>
                    <a:pt x="2578894" y="1803559"/>
                  </a:lnTo>
                  <a:lnTo>
                    <a:pt x="2573179" y="1803559"/>
                  </a:lnTo>
                  <a:lnTo>
                    <a:pt x="2573179" y="1760696"/>
                  </a:lnTo>
                  <a:lnTo>
                    <a:pt x="2461736" y="1760696"/>
                  </a:lnTo>
                  <a:lnTo>
                    <a:pt x="2461736" y="1743551"/>
                  </a:lnTo>
                  <a:lnTo>
                    <a:pt x="2454116" y="1743551"/>
                  </a:lnTo>
                  <a:lnTo>
                    <a:pt x="2454116" y="1728311"/>
                  </a:lnTo>
                  <a:lnTo>
                    <a:pt x="2440781" y="1728311"/>
                  </a:lnTo>
                  <a:lnTo>
                    <a:pt x="2440781" y="1710214"/>
                  </a:lnTo>
                  <a:lnTo>
                    <a:pt x="2403634" y="1710214"/>
                  </a:lnTo>
                  <a:lnTo>
                    <a:pt x="2403634" y="1692116"/>
                  </a:lnTo>
                  <a:lnTo>
                    <a:pt x="2348389" y="1692116"/>
                  </a:lnTo>
                  <a:lnTo>
                    <a:pt x="2348389" y="1655921"/>
                  </a:lnTo>
                  <a:lnTo>
                    <a:pt x="2329339" y="1655921"/>
                  </a:lnTo>
                  <a:lnTo>
                    <a:pt x="2329339" y="1643539"/>
                  </a:lnTo>
                  <a:lnTo>
                    <a:pt x="2270284" y="1643539"/>
                  </a:lnTo>
                  <a:lnTo>
                    <a:pt x="2270284" y="1625441"/>
                  </a:lnTo>
                  <a:lnTo>
                    <a:pt x="2243614" y="1625441"/>
                  </a:lnTo>
                  <a:lnTo>
                    <a:pt x="2243614" y="1612106"/>
                  </a:lnTo>
                  <a:lnTo>
                    <a:pt x="2224564" y="1612106"/>
                  </a:lnTo>
                  <a:lnTo>
                    <a:pt x="2224564" y="1598771"/>
                  </a:lnTo>
                  <a:lnTo>
                    <a:pt x="2202656" y="1598771"/>
                  </a:lnTo>
                  <a:lnTo>
                    <a:pt x="2202656" y="1574959"/>
                  </a:lnTo>
                  <a:lnTo>
                    <a:pt x="2013109" y="1574959"/>
                  </a:lnTo>
                  <a:lnTo>
                    <a:pt x="2013109" y="1557814"/>
                  </a:lnTo>
                  <a:lnTo>
                    <a:pt x="1978819" y="1557814"/>
                  </a:lnTo>
                  <a:lnTo>
                    <a:pt x="1978819" y="1542574"/>
                  </a:lnTo>
                  <a:lnTo>
                    <a:pt x="1965484" y="1542574"/>
                  </a:lnTo>
                  <a:lnTo>
                    <a:pt x="1965484" y="1522571"/>
                  </a:lnTo>
                  <a:lnTo>
                    <a:pt x="1899761" y="1522571"/>
                  </a:lnTo>
                  <a:lnTo>
                    <a:pt x="1899761" y="1507331"/>
                  </a:lnTo>
                  <a:lnTo>
                    <a:pt x="1863566" y="1507331"/>
                  </a:lnTo>
                  <a:lnTo>
                    <a:pt x="1863566" y="1492091"/>
                  </a:lnTo>
                  <a:lnTo>
                    <a:pt x="1845469" y="1492091"/>
                  </a:lnTo>
                  <a:lnTo>
                    <a:pt x="1845469" y="1468279"/>
                  </a:lnTo>
                  <a:lnTo>
                    <a:pt x="1708309" y="1468279"/>
                  </a:lnTo>
                  <a:lnTo>
                    <a:pt x="1708309" y="1454944"/>
                  </a:lnTo>
                  <a:lnTo>
                    <a:pt x="1691164" y="1454944"/>
                  </a:lnTo>
                  <a:lnTo>
                    <a:pt x="1691164" y="1439704"/>
                  </a:lnTo>
                  <a:lnTo>
                    <a:pt x="1676876" y="1439704"/>
                  </a:lnTo>
                  <a:lnTo>
                    <a:pt x="1676876" y="1424464"/>
                  </a:lnTo>
                  <a:lnTo>
                    <a:pt x="1576864" y="1424464"/>
                  </a:lnTo>
                  <a:lnTo>
                    <a:pt x="1576864" y="1409224"/>
                  </a:lnTo>
                  <a:lnTo>
                    <a:pt x="1545431" y="1409224"/>
                  </a:lnTo>
                  <a:lnTo>
                    <a:pt x="1545431" y="1393984"/>
                  </a:lnTo>
                  <a:lnTo>
                    <a:pt x="1507331" y="1393984"/>
                  </a:lnTo>
                  <a:lnTo>
                    <a:pt x="1507331" y="1370171"/>
                  </a:lnTo>
                  <a:lnTo>
                    <a:pt x="1463516" y="1370171"/>
                  </a:lnTo>
                  <a:lnTo>
                    <a:pt x="1463516" y="1350169"/>
                  </a:lnTo>
                  <a:lnTo>
                    <a:pt x="1454944" y="1350169"/>
                  </a:lnTo>
                  <a:lnTo>
                    <a:pt x="1454944" y="1339691"/>
                  </a:lnTo>
                  <a:lnTo>
                    <a:pt x="1424464" y="1339691"/>
                  </a:lnTo>
                  <a:lnTo>
                    <a:pt x="1424464" y="1320641"/>
                  </a:lnTo>
                  <a:lnTo>
                    <a:pt x="1398746" y="1320641"/>
                  </a:lnTo>
                  <a:lnTo>
                    <a:pt x="1398746" y="1304449"/>
                  </a:lnTo>
                  <a:lnTo>
                    <a:pt x="1374934" y="1304449"/>
                  </a:lnTo>
                  <a:lnTo>
                    <a:pt x="1374934" y="1287304"/>
                  </a:lnTo>
                  <a:lnTo>
                    <a:pt x="1357789" y="1287304"/>
                  </a:lnTo>
                  <a:lnTo>
                    <a:pt x="1357789" y="1273969"/>
                  </a:lnTo>
                  <a:lnTo>
                    <a:pt x="1332071" y="1273969"/>
                  </a:lnTo>
                  <a:lnTo>
                    <a:pt x="1332071" y="1253966"/>
                  </a:lnTo>
                  <a:lnTo>
                    <a:pt x="1320641" y="1253966"/>
                  </a:lnTo>
                  <a:lnTo>
                    <a:pt x="1320641" y="1234916"/>
                  </a:lnTo>
                  <a:lnTo>
                    <a:pt x="1265396" y="1234916"/>
                  </a:lnTo>
                  <a:lnTo>
                    <a:pt x="1265396" y="1217771"/>
                  </a:lnTo>
                  <a:lnTo>
                    <a:pt x="1257776" y="1217771"/>
                  </a:lnTo>
                  <a:lnTo>
                    <a:pt x="1257776" y="1185386"/>
                  </a:lnTo>
                  <a:lnTo>
                    <a:pt x="1215866" y="1185386"/>
                  </a:lnTo>
                  <a:lnTo>
                    <a:pt x="1215866" y="1170146"/>
                  </a:lnTo>
                  <a:lnTo>
                    <a:pt x="1201579" y="1170146"/>
                  </a:lnTo>
                  <a:lnTo>
                    <a:pt x="1201579" y="1153001"/>
                  </a:lnTo>
                  <a:lnTo>
                    <a:pt x="1181576" y="1153001"/>
                  </a:lnTo>
                  <a:lnTo>
                    <a:pt x="1181576" y="1120616"/>
                  </a:lnTo>
                  <a:lnTo>
                    <a:pt x="1152049" y="1120616"/>
                  </a:lnTo>
                  <a:lnTo>
                    <a:pt x="1152049" y="1101566"/>
                  </a:lnTo>
                  <a:lnTo>
                    <a:pt x="1127284" y="1101566"/>
                  </a:lnTo>
                  <a:lnTo>
                    <a:pt x="1127284" y="1087279"/>
                  </a:lnTo>
                  <a:lnTo>
                    <a:pt x="1095851" y="1087279"/>
                  </a:lnTo>
                  <a:lnTo>
                    <a:pt x="1095851" y="1068229"/>
                  </a:lnTo>
                  <a:lnTo>
                    <a:pt x="1039654" y="1068229"/>
                  </a:lnTo>
                  <a:lnTo>
                    <a:pt x="1039654" y="1048226"/>
                  </a:lnTo>
                  <a:lnTo>
                    <a:pt x="1025366" y="1048226"/>
                  </a:lnTo>
                  <a:lnTo>
                    <a:pt x="1025366" y="1034891"/>
                  </a:lnTo>
                  <a:lnTo>
                    <a:pt x="1013936" y="1034891"/>
                  </a:lnTo>
                  <a:lnTo>
                    <a:pt x="1013936" y="1017746"/>
                  </a:lnTo>
                  <a:lnTo>
                    <a:pt x="953929" y="1017746"/>
                  </a:lnTo>
                  <a:lnTo>
                    <a:pt x="953929" y="1002506"/>
                  </a:lnTo>
                  <a:lnTo>
                    <a:pt x="943451" y="1002506"/>
                  </a:lnTo>
                  <a:lnTo>
                    <a:pt x="943451" y="987266"/>
                  </a:lnTo>
                  <a:lnTo>
                    <a:pt x="924401" y="987266"/>
                  </a:lnTo>
                  <a:lnTo>
                    <a:pt x="924401" y="967264"/>
                  </a:lnTo>
                  <a:lnTo>
                    <a:pt x="888206" y="967264"/>
                  </a:lnTo>
                  <a:lnTo>
                    <a:pt x="888206" y="957739"/>
                  </a:lnTo>
                  <a:lnTo>
                    <a:pt x="874871" y="957739"/>
                  </a:lnTo>
                  <a:lnTo>
                    <a:pt x="874871" y="936784"/>
                  </a:lnTo>
                  <a:lnTo>
                    <a:pt x="820579" y="936784"/>
                  </a:lnTo>
                  <a:lnTo>
                    <a:pt x="820579" y="921544"/>
                  </a:lnTo>
                  <a:lnTo>
                    <a:pt x="790099" y="921544"/>
                  </a:lnTo>
                  <a:lnTo>
                    <a:pt x="790099" y="908209"/>
                  </a:lnTo>
                  <a:lnTo>
                    <a:pt x="778669" y="908209"/>
                  </a:lnTo>
                  <a:lnTo>
                    <a:pt x="778669" y="891064"/>
                  </a:lnTo>
                  <a:lnTo>
                    <a:pt x="728186" y="891064"/>
                  </a:lnTo>
                  <a:lnTo>
                    <a:pt x="728186" y="865346"/>
                  </a:lnTo>
                  <a:lnTo>
                    <a:pt x="716756" y="865346"/>
                  </a:lnTo>
                  <a:lnTo>
                    <a:pt x="716756" y="852011"/>
                  </a:lnTo>
                  <a:lnTo>
                    <a:pt x="708184" y="852011"/>
                  </a:lnTo>
                  <a:lnTo>
                    <a:pt x="708184" y="832009"/>
                  </a:lnTo>
                  <a:lnTo>
                    <a:pt x="688181" y="832009"/>
                  </a:lnTo>
                  <a:lnTo>
                    <a:pt x="688181" y="815816"/>
                  </a:lnTo>
                  <a:lnTo>
                    <a:pt x="681514" y="815816"/>
                  </a:lnTo>
                  <a:lnTo>
                    <a:pt x="681514" y="782479"/>
                  </a:lnTo>
                  <a:lnTo>
                    <a:pt x="671989" y="782479"/>
                  </a:lnTo>
                  <a:lnTo>
                    <a:pt x="671989" y="747236"/>
                  </a:lnTo>
                  <a:lnTo>
                    <a:pt x="652939" y="747236"/>
                  </a:lnTo>
                  <a:lnTo>
                    <a:pt x="652939" y="712946"/>
                  </a:lnTo>
                  <a:lnTo>
                    <a:pt x="625316" y="712946"/>
                  </a:lnTo>
                  <a:lnTo>
                    <a:pt x="625316" y="701516"/>
                  </a:lnTo>
                  <a:lnTo>
                    <a:pt x="614839" y="701516"/>
                  </a:lnTo>
                  <a:lnTo>
                    <a:pt x="614839" y="665321"/>
                  </a:lnTo>
                  <a:lnTo>
                    <a:pt x="603409" y="665321"/>
                  </a:lnTo>
                  <a:lnTo>
                    <a:pt x="603409" y="644366"/>
                  </a:lnTo>
                  <a:lnTo>
                    <a:pt x="512921" y="644366"/>
                  </a:lnTo>
                  <a:lnTo>
                    <a:pt x="512921" y="610076"/>
                  </a:lnTo>
                  <a:lnTo>
                    <a:pt x="501491" y="610076"/>
                  </a:lnTo>
                  <a:lnTo>
                    <a:pt x="501491" y="596741"/>
                  </a:lnTo>
                  <a:lnTo>
                    <a:pt x="493871" y="596741"/>
                  </a:lnTo>
                  <a:lnTo>
                    <a:pt x="493871" y="558641"/>
                  </a:lnTo>
                  <a:lnTo>
                    <a:pt x="488156" y="558641"/>
                  </a:lnTo>
                  <a:lnTo>
                    <a:pt x="488156" y="549116"/>
                  </a:lnTo>
                  <a:lnTo>
                    <a:pt x="480536" y="549116"/>
                  </a:lnTo>
                  <a:lnTo>
                    <a:pt x="480536" y="531971"/>
                  </a:lnTo>
                  <a:lnTo>
                    <a:pt x="471964" y="531971"/>
                  </a:lnTo>
                  <a:lnTo>
                    <a:pt x="471964" y="493871"/>
                  </a:lnTo>
                  <a:lnTo>
                    <a:pt x="455771" y="493871"/>
                  </a:lnTo>
                  <a:lnTo>
                    <a:pt x="455771" y="476726"/>
                  </a:lnTo>
                  <a:lnTo>
                    <a:pt x="445294" y="476726"/>
                  </a:lnTo>
                  <a:lnTo>
                    <a:pt x="445294" y="460534"/>
                  </a:lnTo>
                  <a:lnTo>
                    <a:pt x="438626" y="460534"/>
                  </a:lnTo>
                  <a:lnTo>
                    <a:pt x="438626" y="449104"/>
                  </a:lnTo>
                  <a:lnTo>
                    <a:pt x="413861" y="449104"/>
                  </a:lnTo>
                  <a:lnTo>
                    <a:pt x="413861" y="411956"/>
                  </a:lnTo>
                  <a:lnTo>
                    <a:pt x="368141" y="411956"/>
                  </a:lnTo>
                  <a:lnTo>
                    <a:pt x="368141" y="374809"/>
                  </a:lnTo>
                  <a:lnTo>
                    <a:pt x="362426" y="374809"/>
                  </a:lnTo>
                  <a:lnTo>
                    <a:pt x="362426" y="358616"/>
                  </a:lnTo>
                  <a:lnTo>
                    <a:pt x="351949" y="358616"/>
                  </a:lnTo>
                  <a:lnTo>
                    <a:pt x="351949" y="346234"/>
                  </a:lnTo>
                  <a:lnTo>
                    <a:pt x="344329" y="346234"/>
                  </a:lnTo>
                  <a:lnTo>
                    <a:pt x="344329" y="333851"/>
                  </a:lnTo>
                  <a:lnTo>
                    <a:pt x="336709" y="333851"/>
                  </a:lnTo>
                  <a:lnTo>
                    <a:pt x="336709" y="314801"/>
                  </a:lnTo>
                  <a:lnTo>
                    <a:pt x="330041" y="314801"/>
                  </a:lnTo>
                  <a:lnTo>
                    <a:pt x="330041" y="304324"/>
                  </a:lnTo>
                  <a:lnTo>
                    <a:pt x="314801" y="304324"/>
                  </a:lnTo>
                  <a:lnTo>
                    <a:pt x="314801" y="282416"/>
                  </a:lnTo>
                  <a:lnTo>
                    <a:pt x="307181" y="282416"/>
                  </a:lnTo>
                  <a:lnTo>
                    <a:pt x="307181" y="246221"/>
                  </a:lnTo>
                  <a:lnTo>
                    <a:pt x="296704" y="246221"/>
                  </a:lnTo>
                  <a:lnTo>
                    <a:pt x="296704" y="210026"/>
                  </a:lnTo>
                  <a:lnTo>
                    <a:pt x="290036" y="210026"/>
                  </a:lnTo>
                  <a:lnTo>
                    <a:pt x="290036" y="174784"/>
                  </a:lnTo>
                  <a:lnTo>
                    <a:pt x="284321" y="174784"/>
                  </a:lnTo>
                  <a:lnTo>
                    <a:pt x="284321" y="157639"/>
                  </a:lnTo>
                  <a:lnTo>
                    <a:pt x="270986" y="157639"/>
                  </a:lnTo>
                  <a:lnTo>
                    <a:pt x="270986" y="143351"/>
                  </a:lnTo>
                  <a:lnTo>
                    <a:pt x="265271" y="143351"/>
                  </a:lnTo>
                  <a:lnTo>
                    <a:pt x="265271" y="116681"/>
                  </a:lnTo>
                  <a:lnTo>
                    <a:pt x="252889" y="116681"/>
                  </a:lnTo>
                  <a:lnTo>
                    <a:pt x="252889" y="91916"/>
                  </a:lnTo>
                  <a:lnTo>
                    <a:pt x="212884" y="91916"/>
                  </a:lnTo>
                  <a:lnTo>
                    <a:pt x="212884" y="77629"/>
                  </a:lnTo>
                  <a:lnTo>
                    <a:pt x="181451" y="77629"/>
                  </a:lnTo>
                  <a:lnTo>
                    <a:pt x="181451" y="44291"/>
                  </a:lnTo>
                  <a:lnTo>
                    <a:pt x="98584" y="44291"/>
                  </a:lnTo>
                  <a:lnTo>
                    <a:pt x="98584" y="27146"/>
                  </a:lnTo>
                  <a:lnTo>
                    <a:pt x="91916" y="27146"/>
                  </a:lnTo>
                  <a:lnTo>
                    <a:pt x="91916" y="7144"/>
                  </a:lnTo>
                  <a:lnTo>
                    <a:pt x="7144" y="7144"/>
                  </a:lnTo>
                </a:path>
              </a:pathLst>
            </a:cu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spTree>
    <p:extLst>
      <p:ext uri="{BB962C8B-B14F-4D97-AF65-F5344CB8AC3E}">
        <p14:creationId xmlns:p14="http://schemas.microsoft.com/office/powerpoint/2010/main" xmlns="" val="24015146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12007</a:t>
            </a:r>
            <a:r>
              <a:rPr lang="en-GB" dirty="0"/>
              <a:t>: Liquid biopsy to predict benefit from rechallenge with cetuximab (</a:t>
            </a:r>
            <a:r>
              <a:rPr lang="en-GB" dirty="0" err="1"/>
              <a:t>cet</a:t>
            </a:r>
            <a:r>
              <a:rPr lang="en-GB" dirty="0"/>
              <a:t>) + irinotecan (</a:t>
            </a:r>
            <a:r>
              <a:rPr lang="en-GB" dirty="0" err="1"/>
              <a:t>iri</a:t>
            </a:r>
            <a:r>
              <a:rPr lang="en-GB" dirty="0"/>
              <a:t>) in RAS/BRAF wild-type metastatic colorectal cancer patients (pts) with acquired resistance to first-line </a:t>
            </a:r>
            <a:r>
              <a:rPr lang="en-GB" dirty="0" err="1"/>
              <a:t>cet+iri</a:t>
            </a:r>
            <a:r>
              <a:rPr lang="en-GB" dirty="0"/>
              <a:t>: Final results and translational analyses of the CRICKET study by </a:t>
            </a:r>
            <a:r>
              <a:rPr lang="en-GB" dirty="0" smtClean="0"/>
              <a:t>GONO – Rossini D, et al</a:t>
            </a:r>
            <a:endParaRPr lang="en-GB" dirty="0"/>
          </a:p>
        </p:txBody>
      </p:sp>
      <p:sp>
        <p:nvSpPr>
          <p:cNvPr id="3" name="Content Placeholder 2"/>
          <p:cNvSpPr>
            <a:spLocks noGrp="1"/>
          </p:cNvSpPr>
          <p:nvPr>
            <p:ph idx="1"/>
          </p:nvPr>
        </p:nvSpPr>
        <p:spPr/>
        <p:txBody>
          <a:bodyPr/>
          <a:lstStyle/>
          <a:p>
            <a:pPr marL="0" indent="0">
              <a:buNone/>
            </a:pPr>
            <a:r>
              <a:rPr lang="en-GB" b="1" dirty="0"/>
              <a:t>Key </a:t>
            </a:r>
            <a:r>
              <a:rPr lang="en-GB" b="1" dirty="0" smtClean="0"/>
              <a:t>results (cont.)</a:t>
            </a:r>
            <a:endParaRPr lang="en-GB" b="1" dirty="0"/>
          </a:p>
          <a:p>
            <a:r>
              <a:rPr lang="en-GB" dirty="0" smtClean="0"/>
              <a:t>Predictive role of </a:t>
            </a:r>
            <a:r>
              <a:rPr lang="en-GB" dirty="0" err="1" smtClean="0"/>
              <a:t>ctDNA</a:t>
            </a:r>
            <a:endParaRPr lang="en-GB" dirty="0" smtClean="0"/>
          </a:p>
          <a:p>
            <a:pPr lvl="1"/>
            <a:r>
              <a:rPr lang="en-GB" dirty="0" smtClean="0"/>
              <a:t>RAS mutations detected in 12/25 (48%) patients; no BRAF/PI3KCA mutations detected</a:t>
            </a:r>
          </a:p>
          <a:p>
            <a:pPr lvl="1"/>
            <a:r>
              <a:rPr lang="en-GB" spc="-20" dirty="0" smtClean="0"/>
              <a:t>No RAS mutations were detected in patients who achieved a confirmed PR</a:t>
            </a:r>
            <a:endParaRPr lang="en-GB" spc="-20" dirty="0"/>
          </a:p>
          <a:p>
            <a:pPr lvl="1"/>
            <a:endParaRPr lang="en-GB" dirty="0" smtClean="0"/>
          </a:p>
          <a:p>
            <a:endParaRPr lang="en-GB" dirty="0"/>
          </a:p>
          <a:p>
            <a:endParaRPr lang="en-GB" dirty="0" smtClean="0"/>
          </a:p>
          <a:p>
            <a:endParaRPr lang="en-GB" dirty="0"/>
          </a:p>
          <a:p>
            <a:pPr marL="0" indent="0">
              <a:buNone/>
            </a:pPr>
            <a:endParaRPr lang="en-GB" b="1" dirty="0" smtClean="0"/>
          </a:p>
          <a:p>
            <a:pPr marL="0" indent="0">
              <a:buNone/>
            </a:pPr>
            <a:r>
              <a:rPr lang="en-GB" b="1" dirty="0" smtClean="0"/>
              <a:t>Conclusions</a:t>
            </a:r>
            <a:endParaRPr lang="en-GB" b="1" dirty="0"/>
          </a:p>
          <a:p>
            <a:r>
              <a:rPr lang="en-GB" b="1" dirty="0"/>
              <a:t>This is the first prospective study to demonstrate </a:t>
            </a:r>
            <a:r>
              <a:rPr lang="en-GB" b="1" dirty="0" smtClean="0"/>
              <a:t>the activity of rechallenge </a:t>
            </a:r>
            <a:r>
              <a:rPr lang="en-GB" b="1" dirty="0"/>
              <a:t>with cetuximab + </a:t>
            </a:r>
            <a:r>
              <a:rPr lang="en-GB" b="1" dirty="0" smtClean="0"/>
              <a:t>irinotecan in</a:t>
            </a:r>
            <a:r>
              <a:rPr lang="en-GB" b="1" dirty="0"/>
              <a:t> patients </a:t>
            </a:r>
            <a:r>
              <a:rPr lang="en-GB" b="1" dirty="0" smtClean="0"/>
              <a:t>with</a:t>
            </a:r>
            <a:r>
              <a:rPr lang="en-GB" b="1" dirty="0"/>
              <a:t> </a:t>
            </a:r>
            <a:r>
              <a:rPr lang="en-GB" b="1" dirty="0" smtClean="0"/>
              <a:t>RAS/BRAF WT tumours achieving an initial response followed by PD on </a:t>
            </a:r>
            <a:r>
              <a:rPr lang="en-GB" b="1" dirty="0"/>
              <a:t>1L cetuximab + </a:t>
            </a:r>
            <a:r>
              <a:rPr lang="en-GB" b="1" dirty="0" smtClean="0"/>
              <a:t>irinotecan</a:t>
            </a:r>
          </a:p>
          <a:p>
            <a:r>
              <a:rPr lang="en-GB" b="1" dirty="0" smtClean="0"/>
              <a:t>RAS mutations in ctDNA predicted no clinical benefit from anti-EGFR rechallenge</a:t>
            </a:r>
          </a:p>
          <a:p>
            <a:r>
              <a:rPr lang="en-GB" b="1" dirty="0" smtClean="0"/>
              <a:t>Further analyses are planned to explore other molecular events occurring during anti-EGFR rechallenge</a:t>
            </a:r>
            <a:endParaRPr lang="en-GB" b="1" dirty="0"/>
          </a:p>
          <a:p>
            <a:endParaRPr lang="en-GB" b="1"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fr-FR" dirty="0" smtClean="0"/>
              <a:t>Rossini D,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12007</a:t>
            </a:r>
            <a:endParaRPr lang="fr-FR" dirty="0"/>
          </a:p>
        </p:txBody>
      </p:sp>
      <p:graphicFrame>
        <p:nvGraphicFramePr>
          <p:cNvPr id="10" name="Group 88"/>
          <p:cNvGraphicFramePr>
            <a:graphicFrameLocks noGrp="1"/>
          </p:cNvGraphicFramePr>
          <p:nvPr>
            <p:extLst/>
          </p:nvPr>
        </p:nvGraphicFramePr>
        <p:xfrm>
          <a:off x="369888" y="2572825"/>
          <a:ext cx="8408988" cy="1093242"/>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364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RAS WT </a:t>
                      </a:r>
                      <a:r>
                        <a:rPr kumimoji="0" lang="en-GB" sz="1400" b="1" i="0" u="none" strike="noStrike" cap="none" normalizeH="0" baseline="0" dirty="0" err="1" smtClean="0">
                          <a:ln>
                            <a:noFill/>
                          </a:ln>
                          <a:solidFill>
                            <a:schemeClr val="tx2"/>
                          </a:solidFill>
                          <a:effectLst/>
                          <a:latin typeface="Arial" charset="0"/>
                          <a:cs typeface="Arial" charset="0"/>
                        </a:rPr>
                        <a:t>ctDNA</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RAS mutated </a:t>
                      </a:r>
                      <a:r>
                        <a:rPr kumimoji="0" lang="en-GB" sz="1400" b="1" i="0" u="none" strike="noStrike" cap="none" normalizeH="0" baseline="0" dirty="0" err="1" smtClean="0">
                          <a:ln>
                            <a:noFill/>
                          </a:ln>
                          <a:solidFill>
                            <a:schemeClr val="tx2"/>
                          </a:solidFill>
                          <a:effectLst/>
                          <a:latin typeface="Arial" charset="0"/>
                          <a:cs typeface="Arial" charset="0"/>
                        </a:rPr>
                        <a:t>ctDNA</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PFS,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0.44 (0.18, 0.98); 0.026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6441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OS,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0.58 (0.22, 1.52); 0.24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349710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Take: Timing of EGFR-Directed Therapy</a:t>
            </a:r>
            <a:br>
              <a:rPr lang="en-GB" dirty="0" smtClean="0"/>
            </a:br>
            <a:r>
              <a:rPr lang="en-GB" dirty="0" smtClean="0"/>
              <a:t>Discussant – </a:t>
            </a:r>
            <a:r>
              <a:rPr lang="en-GB" dirty="0" err="1" smtClean="0"/>
              <a:t>Sobrero</a:t>
            </a:r>
            <a:r>
              <a:rPr lang="en-GB" dirty="0" smtClean="0"/>
              <a:t> AF</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(FIRE-3: Abstract </a:t>
            </a:r>
            <a:r>
              <a:rPr lang="en-GB" b="1" dirty="0"/>
              <a:t>3508 – </a:t>
            </a:r>
            <a:r>
              <a:rPr lang="en-GB" b="1" dirty="0" err="1" smtClean="0"/>
              <a:t>Stintzing</a:t>
            </a:r>
            <a:r>
              <a:rPr lang="en-GB" b="1" dirty="0" smtClean="0"/>
              <a:t> S, et al)</a:t>
            </a:r>
          </a:p>
          <a:p>
            <a:r>
              <a:rPr lang="en-GB" b="1" dirty="0" smtClean="0"/>
              <a:t>To compare the efficacy and safety of cetuximab + FOLFIRI vs. bevacizumab + </a:t>
            </a:r>
            <a:r>
              <a:rPr lang="en-GB" b="1" dirty="0"/>
              <a:t>FOLFIRI as </a:t>
            </a:r>
            <a:r>
              <a:rPr lang="en-GB" b="1" dirty="0" smtClean="0"/>
              <a:t>1L </a:t>
            </a:r>
            <a:r>
              <a:rPr lang="en-GB" b="1" dirty="0"/>
              <a:t>therapy in patients with </a:t>
            </a:r>
            <a:r>
              <a:rPr lang="en-GB" b="1" dirty="0" smtClean="0"/>
              <a:t>RAS WT </a:t>
            </a:r>
            <a:r>
              <a:rPr lang="en-GB" b="1" dirty="0" err="1" smtClean="0"/>
              <a:t>mCRC</a:t>
            </a:r>
            <a:endParaRPr lang="en-GB" b="1" dirty="0" smtClean="0"/>
          </a:p>
          <a:p>
            <a:pPr marL="0" indent="0">
              <a:spcBef>
                <a:spcPts val="1200"/>
              </a:spcBef>
              <a:buNone/>
            </a:pPr>
            <a:r>
              <a:rPr lang="en-GB" b="1" dirty="0" smtClean="0"/>
              <a:t>Study design</a:t>
            </a:r>
            <a:endParaRPr lang="en-GB" b="1" dirty="0"/>
          </a:p>
          <a:p>
            <a:r>
              <a:rPr lang="en-GB" dirty="0" smtClean="0"/>
              <a:t>Patients (n=352) with RAS WT </a:t>
            </a:r>
            <a:r>
              <a:rPr lang="en-GB" dirty="0" err="1" smtClean="0"/>
              <a:t>mCRC</a:t>
            </a:r>
            <a:r>
              <a:rPr lang="en-GB" dirty="0" smtClean="0"/>
              <a:t> were randomised (1:1) to cetuximab* + </a:t>
            </a:r>
            <a:r>
              <a:rPr lang="en-GB" dirty="0"/>
              <a:t>FOLFIRI (n=169) </a:t>
            </a:r>
            <a:r>
              <a:rPr lang="en-GB" dirty="0" smtClean="0"/>
              <a:t>or bevacizumab</a:t>
            </a:r>
            <a:r>
              <a:rPr lang="en-GB" baseline="30000" dirty="0" smtClean="0"/>
              <a:t>†</a:t>
            </a:r>
            <a:r>
              <a:rPr lang="en-GB" dirty="0" smtClean="0"/>
              <a:t> </a:t>
            </a:r>
            <a:r>
              <a:rPr lang="en-GB" dirty="0"/>
              <a:t>+ </a:t>
            </a:r>
            <a:r>
              <a:rPr lang="en-GB" dirty="0" smtClean="0"/>
              <a:t>FOLFIRI (n=183)</a:t>
            </a:r>
          </a:p>
          <a:p>
            <a:r>
              <a:rPr lang="en-GB" dirty="0" smtClean="0"/>
              <a:t>Per protocol analysis</a:t>
            </a:r>
          </a:p>
          <a:p>
            <a:pPr marL="0" indent="0">
              <a:spcBef>
                <a:spcPts val="1200"/>
              </a:spcBef>
              <a:buNone/>
            </a:pPr>
            <a:r>
              <a:rPr lang="en-GB" b="1" dirty="0" smtClean="0"/>
              <a:t>Key results</a:t>
            </a:r>
          </a:p>
          <a:p>
            <a:endParaRPr lang="en-GB" dirty="0" smtClean="0"/>
          </a:p>
          <a:p>
            <a:endParaRPr lang="en-GB" dirty="0" smtClean="0"/>
          </a:p>
          <a:p>
            <a:endParaRPr lang="en-GB" dirty="0"/>
          </a:p>
          <a:p>
            <a:endParaRPr lang="en-GB" dirty="0" smtClean="0"/>
          </a:p>
          <a:p>
            <a:pPr>
              <a:spcBef>
                <a:spcPts val="1800"/>
              </a:spcBef>
            </a:pPr>
            <a:r>
              <a:rPr lang="en-GB" dirty="0" smtClean="0"/>
              <a:t>ORR: 130 (76.9%) with cetuximab </a:t>
            </a:r>
            <a:r>
              <a:rPr lang="en-GB" dirty="0"/>
              <a:t>+ FOLFIRI vs. </a:t>
            </a:r>
            <a:r>
              <a:rPr lang="en-GB" dirty="0" smtClean="0"/>
              <a:t>118 (64.5%) with bevacizumab </a:t>
            </a:r>
            <a:r>
              <a:rPr lang="en-GB" dirty="0"/>
              <a:t>+ </a:t>
            </a:r>
            <a:r>
              <a:rPr lang="en-GB" dirty="0" smtClean="0"/>
              <a:t>FOLFIRI; OR 1.84; p=0.014 </a:t>
            </a:r>
            <a:endParaRPr lang="en-GB" dirty="0"/>
          </a:p>
        </p:txBody>
      </p:sp>
      <p:sp>
        <p:nvSpPr>
          <p:cNvPr id="4" name="Text Placeholder 3"/>
          <p:cNvSpPr>
            <a:spLocks noGrp="1"/>
          </p:cNvSpPr>
          <p:nvPr>
            <p:ph type="body" sz="quarter" idx="10"/>
          </p:nvPr>
        </p:nvSpPr>
        <p:spPr/>
        <p:txBody>
          <a:bodyPr/>
          <a:lstStyle/>
          <a:p>
            <a:r>
              <a:rPr lang="en-GB" dirty="0" smtClean="0"/>
              <a:t>*400 mg/m</a:t>
            </a:r>
            <a:r>
              <a:rPr lang="en-GB" baseline="30000" dirty="0" smtClean="0"/>
              <a:t>2</a:t>
            </a:r>
            <a:r>
              <a:rPr lang="en-GB" dirty="0" smtClean="0"/>
              <a:t> iv 120 min, then </a:t>
            </a:r>
            <a:r>
              <a:rPr lang="en-GB" dirty="0"/>
              <a:t>250 mg/m</a:t>
            </a:r>
            <a:r>
              <a:rPr lang="en-GB" baseline="30000" dirty="0"/>
              <a:t>2</a:t>
            </a:r>
            <a:r>
              <a:rPr lang="en-GB" dirty="0"/>
              <a:t> iv </a:t>
            </a:r>
            <a:r>
              <a:rPr lang="en-GB" dirty="0" smtClean="0"/>
              <a:t>60 min q1w; </a:t>
            </a:r>
            <a:br>
              <a:rPr lang="en-GB" dirty="0" smtClean="0"/>
            </a:br>
            <a:r>
              <a:rPr lang="en-GB" baseline="30000" dirty="0" smtClean="0"/>
              <a:t>†</a:t>
            </a:r>
            <a:r>
              <a:rPr lang="en-GB" dirty="0" smtClean="0"/>
              <a:t>5 mg/kg iv 30–90 min q2w</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err="1" smtClean="0"/>
              <a:t>Stintzing</a:t>
            </a:r>
            <a:r>
              <a:rPr lang="fr-FR" dirty="0" smtClean="0"/>
              <a:t> S, </a:t>
            </a:r>
            <a:r>
              <a:rPr lang="fr-FR" dirty="0"/>
              <a:t>et al. J Clin </a:t>
            </a:r>
            <a:r>
              <a:rPr lang="fr-FR" dirty="0" err="1"/>
              <a:t>Oncol</a:t>
            </a:r>
            <a:r>
              <a:rPr lang="fr-FR" dirty="0"/>
              <a:t> 2018;36(</a:t>
            </a:r>
            <a:r>
              <a:rPr lang="fr-FR" dirty="0" err="1"/>
              <a:t>suppl</a:t>
            </a:r>
            <a:r>
              <a:rPr lang="fr-FR" dirty="0"/>
              <a:t>):</a:t>
            </a:r>
            <a:r>
              <a:rPr lang="fr-FR" dirty="0" err="1"/>
              <a:t>abstr</a:t>
            </a:r>
            <a:r>
              <a:rPr lang="fr-FR" dirty="0"/>
              <a:t> </a:t>
            </a:r>
            <a:r>
              <a:rPr lang="fr-FR" dirty="0" smtClean="0"/>
              <a:t>3508</a:t>
            </a:r>
            <a:br>
              <a:rPr lang="fr-FR" dirty="0" smtClean="0"/>
            </a:br>
            <a:r>
              <a:rPr lang="fr-FR" dirty="0" smtClean="0"/>
              <a:t>Geissler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3509</a:t>
            </a:r>
            <a:br>
              <a:rPr lang="fr-FR" dirty="0" smtClean="0"/>
            </a:br>
            <a:r>
              <a:rPr lang="fr-FR" dirty="0" err="1" smtClean="0"/>
              <a:t>Tsuji</a:t>
            </a:r>
            <a:r>
              <a:rPr lang="fr-FR" dirty="0" smtClean="0"/>
              <a:t>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3510</a:t>
            </a:r>
            <a:br>
              <a:rPr lang="fr-FR" dirty="0" smtClean="0"/>
            </a:br>
            <a:r>
              <a:rPr lang="fr-FR" dirty="0" err="1" smtClean="0"/>
              <a:t>Parseghian</a:t>
            </a:r>
            <a:r>
              <a:rPr lang="fr-FR" dirty="0" smtClean="0"/>
              <a:t> CM,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3511</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2240738272"/>
              </p:ext>
            </p:extLst>
          </p:nvPr>
        </p:nvGraphicFramePr>
        <p:xfrm>
          <a:off x="369888" y="3871306"/>
          <a:ext cx="8408988" cy="1312586"/>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xmlns="" val="20000"/>
                    </a:ext>
                  </a:extLst>
                </a:gridCol>
                <a:gridCol w="2535767">
                  <a:extLst>
                    <a:ext uri="{9D8B030D-6E8A-4147-A177-3AD203B41FA5}">
                      <a16:colId xmlns:a16="http://schemas.microsoft.com/office/drawing/2014/main" xmlns="" val="20001"/>
                    </a:ext>
                  </a:extLst>
                </a:gridCol>
                <a:gridCol w="2535767">
                  <a:extLst>
                    <a:ext uri="{9D8B030D-6E8A-4147-A177-3AD203B41FA5}">
                      <a16:colId xmlns:a16="http://schemas.microsoft.com/office/drawing/2014/main" xmlns="" val="20002"/>
                    </a:ext>
                  </a:extLst>
                </a:gridCol>
                <a:gridCol w="1226609">
                  <a:extLst>
                    <a:ext uri="{9D8B030D-6E8A-4147-A177-3AD203B41FA5}">
                      <a16:colId xmlns:a16="http://schemas.microsoft.com/office/drawing/2014/main" xmlns="" val="20003"/>
                    </a:ext>
                  </a:extLst>
                </a:gridCol>
              </a:tblGrid>
              <a:tr h="542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Cetuximab + FOLFIRI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(n=169)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Bevacizumab + FOLFIRI</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(n=183)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849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mPFS</a:t>
                      </a:r>
                      <a:r>
                        <a:rPr kumimoji="0" lang="en-GB" sz="1400" b="0" i="0" u="none" strike="noStrike" cap="none" normalizeH="0" baseline="0" dirty="0" smtClean="0">
                          <a:ln>
                            <a:noFill/>
                          </a:ln>
                          <a:solidFill>
                            <a:srgbClr val="000000"/>
                          </a:solidFill>
                          <a:effectLst/>
                          <a:latin typeface="Arial" charset="0"/>
                          <a:cs typeface="Arial" charset="0"/>
                        </a:rPr>
                        <a:t>, months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10.3 (9.5, 11.8)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10.7 (9.9, 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1.00; 0.99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8499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32.5 (25.9, 38.3)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26.1 (23.7, 29.0)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0.75; 0.011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3238425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Take: Timing of EGFR-Directed Therapy</a:t>
            </a:r>
            <a:br>
              <a:rPr lang="en-GB" dirty="0"/>
            </a:br>
            <a:r>
              <a:rPr lang="en-GB" dirty="0"/>
              <a:t>Discussant – </a:t>
            </a:r>
            <a:r>
              <a:rPr lang="en-GB" dirty="0" err="1"/>
              <a:t>Sobrero</a:t>
            </a:r>
            <a:r>
              <a:rPr lang="en-GB" dirty="0"/>
              <a:t> AF</a:t>
            </a:r>
          </a:p>
        </p:txBody>
      </p:sp>
      <p:sp>
        <p:nvSpPr>
          <p:cNvPr id="3" name="Content Placeholder 2"/>
          <p:cNvSpPr>
            <a:spLocks noGrp="1"/>
          </p:cNvSpPr>
          <p:nvPr>
            <p:ph idx="1"/>
          </p:nvPr>
        </p:nvSpPr>
        <p:spPr/>
        <p:txBody>
          <a:bodyPr/>
          <a:lstStyle/>
          <a:p>
            <a:pPr marL="0" indent="0">
              <a:buNone/>
            </a:pPr>
            <a:r>
              <a:rPr lang="en-GB" b="1" dirty="0"/>
              <a:t>Study objective </a:t>
            </a:r>
            <a:r>
              <a:rPr lang="en-GB" b="1" dirty="0" smtClean="0"/>
              <a:t>(VOLFI: </a:t>
            </a:r>
            <a:r>
              <a:rPr lang="en-GB" b="1" dirty="0"/>
              <a:t>Abstract 3509 – </a:t>
            </a:r>
            <a:r>
              <a:rPr lang="en-GB" b="1" dirty="0" err="1" smtClean="0"/>
              <a:t>Geissler</a:t>
            </a:r>
            <a:r>
              <a:rPr lang="en-GB" b="1" dirty="0" smtClean="0"/>
              <a:t> M, et al)</a:t>
            </a:r>
            <a:endParaRPr lang="en-GB" b="1" dirty="0"/>
          </a:p>
          <a:p>
            <a:r>
              <a:rPr lang="en-GB" b="1" dirty="0"/>
              <a:t>To </a:t>
            </a:r>
            <a:r>
              <a:rPr lang="en-GB" b="1" dirty="0" smtClean="0"/>
              <a:t>assess the efficacy and safety of panitumumab + </a:t>
            </a:r>
            <a:r>
              <a:rPr lang="en-GB" b="1" dirty="0" err="1"/>
              <a:t>mFOLFOXIRI</a:t>
            </a:r>
            <a:r>
              <a:rPr lang="en-GB" b="1" dirty="0" smtClean="0"/>
              <a:t> vs. FOLFOXIRI alone as 1L therapy </a:t>
            </a:r>
            <a:r>
              <a:rPr lang="en-GB" b="1" dirty="0"/>
              <a:t>in patients with RAS </a:t>
            </a:r>
            <a:r>
              <a:rPr lang="en-GB" b="1" dirty="0" smtClean="0"/>
              <a:t>WT </a:t>
            </a:r>
            <a:r>
              <a:rPr lang="en-GB" b="1" dirty="0" err="1" smtClean="0"/>
              <a:t>mCRC</a:t>
            </a:r>
            <a:endParaRPr lang="en-GB" b="1" dirty="0" smtClean="0"/>
          </a:p>
          <a:p>
            <a:pPr marL="0" indent="0">
              <a:spcBef>
                <a:spcPts val="1800"/>
              </a:spcBef>
              <a:buNone/>
            </a:pPr>
            <a:r>
              <a:rPr lang="en-GB" b="1" dirty="0" smtClean="0"/>
              <a:t>Study </a:t>
            </a:r>
            <a:r>
              <a:rPr lang="en-GB" b="1" dirty="0"/>
              <a:t>design</a:t>
            </a:r>
          </a:p>
          <a:p>
            <a:r>
              <a:rPr lang="en-GB" dirty="0" smtClean="0"/>
              <a:t>Patients </a:t>
            </a:r>
            <a:r>
              <a:rPr lang="en-GB" dirty="0"/>
              <a:t>with RAS WT </a:t>
            </a:r>
            <a:r>
              <a:rPr lang="en-GB" dirty="0" err="1" smtClean="0"/>
              <a:t>mCRC</a:t>
            </a:r>
            <a:r>
              <a:rPr lang="en-GB" dirty="0" smtClean="0"/>
              <a:t> (n=96) were randomised (2:1) to </a:t>
            </a:r>
            <a:r>
              <a:rPr lang="en-GB" dirty="0"/>
              <a:t>panitumumab + </a:t>
            </a:r>
            <a:r>
              <a:rPr lang="en-GB" dirty="0" err="1"/>
              <a:t>mFOLFOXIRI</a:t>
            </a:r>
            <a:r>
              <a:rPr lang="en-GB" dirty="0"/>
              <a:t> </a:t>
            </a:r>
            <a:r>
              <a:rPr lang="en-GB" dirty="0" smtClean="0"/>
              <a:t>(n=63) or FOLFOXIRI </a:t>
            </a:r>
            <a:r>
              <a:rPr lang="en-GB" dirty="0"/>
              <a:t>alone </a:t>
            </a:r>
            <a:r>
              <a:rPr lang="en-GB" dirty="0" smtClean="0"/>
              <a:t>(n=33) </a:t>
            </a:r>
          </a:p>
          <a:p>
            <a:pPr lvl="1"/>
            <a:r>
              <a:rPr lang="en-GB" dirty="0" smtClean="0"/>
              <a:t>Cohort 1: unresectable; Cohort 2: resectable (surgery then treatment </a:t>
            </a:r>
            <a:r>
              <a:rPr lang="en-GB" dirty="0"/>
              <a:t>for ≤12 cycles)</a:t>
            </a:r>
          </a:p>
          <a:p>
            <a:pPr marL="0" indent="0">
              <a:spcBef>
                <a:spcPts val="1800"/>
              </a:spcBef>
              <a:buNone/>
            </a:pPr>
            <a:r>
              <a:rPr lang="en-GB" b="1" dirty="0" smtClean="0"/>
              <a:t>Key </a:t>
            </a:r>
            <a:r>
              <a:rPr lang="en-GB" b="1" dirty="0"/>
              <a:t>results</a:t>
            </a:r>
          </a:p>
          <a:p>
            <a:endParaRPr lang="en-GB" dirty="0" smtClean="0"/>
          </a:p>
          <a:p>
            <a:endParaRPr lang="en-GB" dirty="0" smtClean="0"/>
          </a:p>
          <a:p>
            <a:endParaRPr lang="en-GB" dirty="0"/>
          </a:p>
          <a:p>
            <a:endParaRPr lang="en-GB" dirty="0" smtClean="0"/>
          </a:p>
          <a:p>
            <a:r>
              <a:rPr lang="en-GB" dirty="0" smtClean="0"/>
              <a:t>ORR: 87.3% (95%CI 76.5, 94.4) </a:t>
            </a:r>
            <a:r>
              <a:rPr lang="en-GB" dirty="0"/>
              <a:t>with </a:t>
            </a:r>
            <a:r>
              <a:rPr lang="en-GB" dirty="0" smtClean="0"/>
              <a:t>panitumumab </a:t>
            </a:r>
            <a:r>
              <a:rPr lang="en-GB" dirty="0"/>
              <a:t>+ </a:t>
            </a:r>
            <a:r>
              <a:rPr lang="en-GB" dirty="0" err="1"/>
              <a:t>mFOLFOXIRI</a:t>
            </a:r>
            <a:r>
              <a:rPr lang="en-GB" dirty="0"/>
              <a:t> vs</a:t>
            </a:r>
            <a:r>
              <a:rPr lang="en-GB" dirty="0" smtClean="0"/>
              <a:t>. 60.6% (95%CI 42.1, 77.1) with </a:t>
            </a:r>
            <a:r>
              <a:rPr lang="en-GB" dirty="0"/>
              <a:t>FOLFOXIRI </a:t>
            </a:r>
            <a:r>
              <a:rPr lang="en-GB" dirty="0" smtClean="0"/>
              <a:t>alone; OR 4.5; p=0.004</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err="1" smtClean="0"/>
              <a:t>Stintzing</a:t>
            </a:r>
            <a:r>
              <a:rPr lang="fr-FR" dirty="0" smtClean="0"/>
              <a:t> S, </a:t>
            </a:r>
            <a:r>
              <a:rPr lang="fr-FR" dirty="0"/>
              <a:t>et al. J Clin </a:t>
            </a:r>
            <a:r>
              <a:rPr lang="fr-FR" dirty="0" err="1"/>
              <a:t>Oncol</a:t>
            </a:r>
            <a:r>
              <a:rPr lang="fr-FR" dirty="0"/>
              <a:t> 2018;36(</a:t>
            </a:r>
            <a:r>
              <a:rPr lang="fr-FR" dirty="0" err="1"/>
              <a:t>suppl</a:t>
            </a:r>
            <a:r>
              <a:rPr lang="fr-FR" dirty="0"/>
              <a:t>):</a:t>
            </a:r>
            <a:r>
              <a:rPr lang="fr-FR" dirty="0" err="1"/>
              <a:t>abstr</a:t>
            </a:r>
            <a:r>
              <a:rPr lang="fr-FR" dirty="0"/>
              <a:t> </a:t>
            </a:r>
            <a:r>
              <a:rPr lang="fr-FR" dirty="0" smtClean="0"/>
              <a:t>3508</a:t>
            </a:r>
            <a:br>
              <a:rPr lang="fr-FR" dirty="0" smtClean="0"/>
            </a:br>
            <a:r>
              <a:rPr lang="fr-FR" dirty="0" smtClean="0"/>
              <a:t>Geissler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3509</a:t>
            </a:r>
            <a:br>
              <a:rPr lang="fr-FR" dirty="0" smtClean="0"/>
            </a:br>
            <a:r>
              <a:rPr lang="fr-FR" dirty="0" err="1" smtClean="0"/>
              <a:t>Tsuji</a:t>
            </a:r>
            <a:r>
              <a:rPr lang="fr-FR" dirty="0" smtClean="0"/>
              <a:t>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3510</a:t>
            </a:r>
            <a:br>
              <a:rPr lang="fr-FR" dirty="0" smtClean="0"/>
            </a:br>
            <a:r>
              <a:rPr lang="fr-FR" dirty="0" err="1" smtClean="0"/>
              <a:t>Parseghian</a:t>
            </a:r>
            <a:r>
              <a:rPr lang="fr-FR" dirty="0" smtClean="0"/>
              <a:t> CM,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3511</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608348291"/>
              </p:ext>
            </p:extLst>
          </p:nvPr>
        </p:nvGraphicFramePr>
        <p:xfrm>
          <a:off x="369888" y="4047085"/>
          <a:ext cx="8408989" cy="1036320"/>
        </p:xfrm>
        <a:graphic>
          <a:graphicData uri="http://schemas.openxmlformats.org/drawingml/2006/table">
            <a:tbl>
              <a:tblPr firstRow="1" bandRow="1">
                <a:tableStyleId>{69012ECD-51FC-41F1-AA8D-1B2483CD663E}</a:tableStyleId>
              </a:tblPr>
              <a:tblGrid>
                <a:gridCol w="2110845">
                  <a:extLst>
                    <a:ext uri="{9D8B030D-6E8A-4147-A177-3AD203B41FA5}">
                      <a16:colId xmlns:a16="http://schemas.microsoft.com/office/drawing/2014/main" xmlns="" val="20000"/>
                    </a:ext>
                  </a:extLst>
                </a:gridCol>
                <a:gridCol w="2226734">
                  <a:extLst>
                    <a:ext uri="{9D8B030D-6E8A-4147-A177-3AD203B41FA5}">
                      <a16:colId xmlns:a16="http://schemas.microsoft.com/office/drawing/2014/main" xmlns="" val="20001"/>
                    </a:ext>
                  </a:extLst>
                </a:gridCol>
                <a:gridCol w="2226734">
                  <a:extLst>
                    <a:ext uri="{9D8B030D-6E8A-4147-A177-3AD203B41FA5}">
                      <a16:colId xmlns:a16="http://schemas.microsoft.com/office/drawing/2014/main" xmlns="" val="20002"/>
                    </a:ext>
                  </a:extLst>
                </a:gridCol>
                <a:gridCol w="1844676">
                  <a:extLst>
                    <a:ext uri="{9D8B030D-6E8A-4147-A177-3AD203B41FA5}">
                      <a16:colId xmlns:a16="http://schemas.microsoft.com/office/drawing/2014/main" xmlns="" val="20003"/>
                    </a:ext>
                  </a:extLst>
                </a:gridCol>
              </a:tblGrid>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Panitumumab +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FOLFOXIRI (n=63)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FOLFOXIRI alone</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(n=33)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97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mPFS</a:t>
                      </a:r>
                      <a:r>
                        <a:rPr kumimoji="0" lang="en-GB" sz="1400" b="0" i="0" u="none" strike="noStrike" cap="none" normalizeH="0" baseline="0" dirty="0" smtClean="0">
                          <a:ln>
                            <a:noFill/>
                          </a:ln>
                          <a:solidFill>
                            <a:srgbClr val="000000"/>
                          </a:solidFill>
                          <a:effectLst/>
                          <a:latin typeface="Arial" charset="0"/>
                          <a:cs typeface="Arial" charset="0"/>
                        </a:rPr>
                        <a:t>, months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9.7 (9.0, 11.7)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10.1 (7.8, 12.1)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0.920 (0.584, 1.451); 0.72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1527827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Take: Timing of EGFR-Directed Therapy</a:t>
            </a:r>
            <a:br>
              <a:rPr lang="en-GB" dirty="0"/>
            </a:br>
            <a:r>
              <a:rPr lang="en-GB" dirty="0"/>
              <a:t>Discussant – </a:t>
            </a:r>
            <a:r>
              <a:rPr lang="en-GB" dirty="0" err="1"/>
              <a:t>Sobrero</a:t>
            </a:r>
            <a:r>
              <a:rPr lang="en-GB" dirty="0"/>
              <a:t> AF</a:t>
            </a:r>
          </a:p>
        </p:txBody>
      </p:sp>
      <p:sp>
        <p:nvSpPr>
          <p:cNvPr id="3" name="Content Placeholder 2"/>
          <p:cNvSpPr>
            <a:spLocks noGrp="1"/>
          </p:cNvSpPr>
          <p:nvPr>
            <p:ph idx="1"/>
          </p:nvPr>
        </p:nvSpPr>
        <p:spPr/>
        <p:txBody>
          <a:bodyPr/>
          <a:lstStyle/>
          <a:p>
            <a:pPr marL="0" indent="0">
              <a:buNone/>
            </a:pPr>
            <a:r>
              <a:rPr lang="en-GB" b="1" dirty="0"/>
              <a:t>Study objective </a:t>
            </a:r>
            <a:r>
              <a:rPr lang="en-GB" b="1" dirty="0" smtClean="0"/>
              <a:t>(REVERCE: </a:t>
            </a:r>
            <a:r>
              <a:rPr lang="en-GB" b="1" dirty="0"/>
              <a:t>Abstract 3510 – </a:t>
            </a:r>
            <a:r>
              <a:rPr lang="en-GB" b="1" dirty="0" smtClean="0"/>
              <a:t>Tsuji Y, et al)</a:t>
            </a:r>
            <a:endParaRPr lang="en-GB" b="1" dirty="0"/>
          </a:p>
          <a:p>
            <a:r>
              <a:rPr lang="en-GB" b="1" dirty="0"/>
              <a:t>To evaluate the efficacy and safety of regorafenib followed by cetuximab </a:t>
            </a:r>
            <a:r>
              <a:rPr lang="en-GB" b="1" dirty="0" smtClean="0"/>
              <a:t>vs. </a:t>
            </a:r>
            <a:r>
              <a:rPr lang="en-GB" b="1" dirty="0"/>
              <a:t>the reverse sequence </a:t>
            </a:r>
            <a:r>
              <a:rPr lang="en-GB" b="1" dirty="0" smtClean="0"/>
              <a:t>in patients with </a:t>
            </a:r>
            <a:r>
              <a:rPr lang="en-GB" b="1" dirty="0" err="1" smtClean="0"/>
              <a:t>mCRC</a:t>
            </a:r>
            <a:endParaRPr lang="en-GB" b="1" dirty="0"/>
          </a:p>
          <a:p>
            <a:pPr marL="0" indent="0">
              <a:spcBef>
                <a:spcPts val="1200"/>
              </a:spcBef>
              <a:buNone/>
            </a:pPr>
            <a:r>
              <a:rPr lang="en-GB" b="1" dirty="0" smtClean="0"/>
              <a:t>Study </a:t>
            </a:r>
            <a:r>
              <a:rPr lang="en-GB" b="1" dirty="0"/>
              <a:t>design</a:t>
            </a:r>
          </a:p>
          <a:p>
            <a:r>
              <a:rPr lang="en-GB" dirty="0" smtClean="0"/>
              <a:t>Previously treated* patients with </a:t>
            </a:r>
            <a:r>
              <a:rPr lang="en-GB" dirty="0" err="1" smtClean="0"/>
              <a:t>mCRC</a:t>
            </a:r>
            <a:r>
              <a:rPr lang="en-GB" dirty="0" smtClean="0"/>
              <a:t> and </a:t>
            </a:r>
            <a:r>
              <a:rPr lang="en-GB" dirty="0"/>
              <a:t>KRAS exon 2 WT tumours (n=180) </a:t>
            </a:r>
            <a:r>
              <a:rPr lang="en-GB" dirty="0" smtClean="0"/>
              <a:t>were randomised (1:1) </a:t>
            </a:r>
            <a:r>
              <a:rPr lang="en-GB" dirty="0"/>
              <a:t>to </a:t>
            </a:r>
            <a:r>
              <a:rPr lang="en-GB" dirty="0" smtClean="0"/>
              <a:t>regorafenib</a:t>
            </a:r>
            <a:r>
              <a:rPr lang="en-GB" baseline="30000" dirty="0" smtClean="0"/>
              <a:t>†</a:t>
            </a:r>
            <a:r>
              <a:rPr lang="en-GB" dirty="0" smtClean="0"/>
              <a:t> 160 mg</a:t>
            </a:r>
            <a:r>
              <a:rPr lang="en-GB" dirty="0" smtClean="0">
                <a:solidFill>
                  <a:schemeClr val="tx1"/>
                </a:solidFill>
              </a:rPr>
              <a:t> </a:t>
            </a:r>
            <a:r>
              <a:rPr lang="en-GB" dirty="0" smtClean="0"/>
              <a:t>until PD/toxicity </a:t>
            </a:r>
            <a:r>
              <a:rPr lang="en-GB" dirty="0"/>
              <a:t>followed by cetuximab </a:t>
            </a:r>
            <a:r>
              <a:rPr lang="en-GB" dirty="0" smtClean="0"/>
              <a:t>or cetuximab </a:t>
            </a:r>
            <a:r>
              <a:rPr lang="en-GB" dirty="0"/>
              <a:t>until PD/toxicity followed by </a:t>
            </a:r>
            <a:r>
              <a:rPr lang="en-GB" dirty="0" smtClean="0"/>
              <a:t>regorafenib</a:t>
            </a:r>
            <a:r>
              <a:rPr lang="en-GB" baseline="30000" dirty="0" smtClean="0"/>
              <a:t>†</a:t>
            </a:r>
            <a:r>
              <a:rPr lang="en-GB" dirty="0" smtClean="0"/>
              <a:t> </a:t>
            </a:r>
            <a:r>
              <a:rPr lang="en-GB" dirty="0"/>
              <a:t>160 </a:t>
            </a:r>
            <a:r>
              <a:rPr lang="en-GB" dirty="0" smtClean="0"/>
              <a:t>mg</a:t>
            </a:r>
            <a:endParaRPr lang="en-GB" dirty="0"/>
          </a:p>
          <a:p>
            <a:pPr marL="0" indent="0">
              <a:spcBef>
                <a:spcPts val="1200"/>
              </a:spcBef>
              <a:buNone/>
            </a:pPr>
            <a:r>
              <a:rPr lang="en-GB" b="1" dirty="0" smtClean="0"/>
              <a:t>Key </a:t>
            </a:r>
            <a:r>
              <a:rPr lang="en-GB" b="1" dirty="0"/>
              <a:t>results</a:t>
            </a:r>
          </a:p>
          <a:p>
            <a:endParaRPr lang="en-GB" dirty="0"/>
          </a:p>
        </p:txBody>
      </p:sp>
      <p:sp>
        <p:nvSpPr>
          <p:cNvPr id="4" name="Text Placeholder 3"/>
          <p:cNvSpPr>
            <a:spLocks noGrp="1"/>
          </p:cNvSpPr>
          <p:nvPr>
            <p:ph type="body" sz="quarter" idx="10"/>
          </p:nvPr>
        </p:nvSpPr>
        <p:spPr/>
        <p:txBody>
          <a:bodyPr/>
          <a:lstStyle/>
          <a:p>
            <a:r>
              <a:rPr lang="en-GB" dirty="0" smtClean="0"/>
              <a:t>*Treatment failure after fluoropyrimidines + irinotecan + oxaliplatin, anti-EGFR negative; </a:t>
            </a:r>
            <a:r>
              <a:rPr lang="en-GB" baseline="30000" dirty="0" smtClean="0"/>
              <a:t>†</a:t>
            </a:r>
            <a:r>
              <a:rPr lang="en-GB" dirty="0" smtClean="0">
                <a:solidFill>
                  <a:schemeClr val="tx1"/>
                </a:solidFill>
              </a:rPr>
              <a:t>3 weeks on, 1 week off; </a:t>
            </a:r>
            <a:r>
              <a:rPr lang="en-GB" baseline="30000" dirty="0" smtClean="0">
                <a:solidFill>
                  <a:srgbClr val="000000"/>
                </a:solidFill>
                <a:latin typeface="Arial" charset="0"/>
                <a:cs typeface="Arial" charset="0"/>
              </a:rPr>
              <a:t>‡</a:t>
            </a:r>
            <a:r>
              <a:rPr lang="en-GB" dirty="0" smtClean="0">
                <a:solidFill>
                  <a:schemeClr val="tx1"/>
                </a:solidFill>
              </a:rPr>
              <a:t>n=101/180; </a:t>
            </a:r>
            <a:r>
              <a:rPr lang="en-GB" baseline="30000" dirty="0" smtClean="0">
                <a:solidFill>
                  <a:srgbClr val="000000"/>
                </a:solidFill>
                <a:latin typeface="Arial" charset="0"/>
                <a:cs typeface="Arial" charset="0"/>
              </a:rPr>
              <a:t>#</a:t>
            </a:r>
            <a:r>
              <a:rPr lang="en-GB" dirty="0" smtClean="0">
                <a:solidFill>
                  <a:schemeClr val="tx1"/>
                </a:solidFill>
              </a:rPr>
              <a:t>n=87/180</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err="1" smtClean="0"/>
              <a:t>Stintzing</a:t>
            </a:r>
            <a:r>
              <a:rPr lang="fr-FR" dirty="0" smtClean="0"/>
              <a:t> S, </a:t>
            </a:r>
            <a:r>
              <a:rPr lang="fr-FR" dirty="0"/>
              <a:t>et al. J Clin </a:t>
            </a:r>
            <a:r>
              <a:rPr lang="fr-FR" dirty="0" err="1"/>
              <a:t>Oncol</a:t>
            </a:r>
            <a:r>
              <a:rPr lang="fr-FR" dirty="0"/>
              <a:t> 2018;36(</a:t>
            </a:r>
            <a:r>
              <a:rPr lang="fr-FR" dirty="0" err="1"/>
              <a:t>suppl</a:t>
            </a:r>
            <a:r>
              <a:rPr lang="fr-FR" dirty="0"/>
              <a:t>):</a:t>
            </a:r>
            <a:r>
              <a:rPr lang="fr-FR" dirty="0" err="1"/>
              <a:t>abstr</a:t>
            </a:r>
            <a:r>
              <a:rPr lang="fr-FR" dirty="0"/>
              <a:t> </a:t>
            </a:r>
            <a:r>
              <a:rPr lang="fr-FR" dirty="0" smtClean="0"/>
              <a:t>3508</a:t>
            </a:r>
            <a:br>
              <a:rPr lang="fr-FR" dirty="0" smtClean="0"/>
            </a:br>
            <a:r>
              <a:rPr lang="fr-FR" dirty="0" smtClean="0"/>
              <a:t>Geissler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3509</a:t>
            </a:r>
            <a:br>
              <a:rPr lang="fr-FR" dirty="0" smtClean="0"/>
            </a:br>
            <a:r>
              <a:rPr lang="fr-FR" dirty="0" err="1" smtClean="0"/>
              <a:t>Tsuji</a:t>
            </a:r>
            <a:r>
              <a:rPr lang="fr-FR" dirty="0" smtClean="0"/>
              <a:t>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3510</a:t>
            </a:r>
            <a:br>
              <a:rPr lang="fr-FR" dirty="0" smtClean="0"/>
            </a:br>
            <a:r>
              <a:rPr lang="fr-FR" dirty="0" err="1" smtClean="0"/>
              <a:t>Parseghian</a:t>
            </a:r>
            <a:r>
              <a:rPr lang="fr-FR" dirty="0" smtClean="0"/>
              <a:t> CM,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3511</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2205266850"/>
              </p:ext>
            </p:extLst>
          </p:nvPr>
        </p:nvGraphicFramePr>
        <p:xfrm>
          <a:off x="369888" y="3814641"/>
          <a:ext cx="8408993" cy="1880480"/>
        </p:xfrm>
        <a:graphic>
          <a:graphicData uri="http://schemas.openxmlformats.org/drawingml/2006/table">
            <a:tbl>
              <a:tblPr firstRow="1" bandRow="1">
                <a:tableStyleId>{69012ECD-51FC-41F1-AA8D-1B2483CD663E}</a:tableStyleId>
              </a:tblPr>
              <a:tblGrid>
                <a:gridCol w="2613944">
                  <a:extLst>
                    <a:ext uri="{9D8B030D-6E8A-4147-A177-3AD203B41FA5}">
                      <a16:colId xmlns:a16="http://schemas.microsoft.com/office/drawing/2014/main" xmlns="" val="20000"/>
                    </a:ext>
                  </a:extLst>
                </a:gridCol>
                <a:gridCol w="1738465">
                  <a:extLst>
                    <a:ext uri="{9D8B030D-6E8A-4147-A177-3AD203B41FA5}">
                      <a16:colId xmlns:a16="http://schemas.microsoft.com/office/drawing/2014/main" xmlns="" val="20001"/>
                    </a:ext>
                  </a:extLst>
                </a:gridCol>
                <a:gridCol w="1738465">
                  <a:extLst>
                    <a:ext uri="{9D8B030D-6E8A-4147-A177-3AD203B41FA5}">
                      <a16:colId xmlns:a16="http://schemas.microsoft.com/office/drawing/2014/main" xmlns="" val="20002"/>
                    </a:ext>
                  </a:extLst>
                </a:gridCol>
                <a:gridCol w="2318119">
                  <a:extLst>
                    <a:ext uri="{9D8B030D-6E8A-4147-A177-3AD203B41FA5}">
                      <a16:colId xmlns:a16="http://schemas.microsoft.com/office/drawing/2014/main" xmlns="" val="20003"/>
                    </a:ext>
                  </a:extLst>
                </a:gridCol>
              </a:tblGrid>
              <a:tr h="41383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Regorafenib then cetuximab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Cetuximab then regorafenib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HR (95%CI);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4479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OS</a:t>
                      </a:r>
                      <a:r>
                        <a:rPr kumimoji="0" lang="en-GB" sz="1400" b="0" i="0" u="none" strike="noStrike" cap="none" normalizeH="0" baseline="30000" dirty="0" smtClean="0">
                          <a:ln>
                            <a:noFill/>
                          </a:ln>
                          <a:solidFill>
                            <a:srgbClr val="000000"/>
                          </a:solidFill>
                          <a:effectLst/>
                          <a:latin typeface="Arial" charset="0"/>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 months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17.4 (10.5, 20.7)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11.6 (8.4, 12.9)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0.61 (0.39, 0.96); 0.029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434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PFS,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xmlns="" val="10002"/>
                  </a:ext>
                </a:extLst>
              </a:tr>
              <a:tr h="243435">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PFS1</a:t>
                      </a:r>
                      <a:r>
                        <a:rPr kumimoji="0" lang="en-GB" sz="1400" b="0" i="0" u="none" strike="noStrike" cap="none" normalizeH="0" baseline="30000" dirty="0" smtClean="0">
                          <a:ln>
                            <a:noFill/>
                          </a:ln>
                          <a:solidFill>
                            <a:srgbClr val="000000"/>
                          </a:solidFill>
                          <a:effectLst/>
                          <a:latin typeface="Arial" charset="0"/>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 (PFS of treatment 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0.97 (0.62, 1.54); 0.91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43435">
                <a:tc>
                  <a:txBody>
                    <a:bodyPr/>
                    <a:lstStyle/>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PFS2</a:t>
                      </a:r>
                      <a:r>
                        <a:rPr kumimoji="0" lang="en-GB" sz="1400" b="0" i="0" u="none" strike="noStrike" cap="none" normalizeH="0" baseline="30000" dirty="0" smtClean="0">
                          <a:ln>
                            <a:noFill/>
                          </a:ln>
                          <a:solidFill>
                            <a:srgbClr val="000000"/>
                          </a:solidFill>
                          <a:effectLst/>
                          <a:latin typeface="Arial" charset="0"/>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 (PFS of treatment 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0.29 (0.17, 0.50); &lt;0.0001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DDDDD">
                        <a:alpha val="25000"/>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41527827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Take: Timing of EGFR-Directed Therapy</a:t>
            </a:r>
            <a:br>
              <a:rPr lang="en-GB" dirty="0"/>
            </a:br>
            <a:r>
              <a:rPr lang="en-GB" dirty="0"/>
              <a:t>Discussant – </a:t>
            </a:r>
            <a:r>
              <a:rPr lang="en-GB" dirty="0" err="1"/>
              <a:t>Sobrero</a:t>
            </a:r>
            <a:r>
              <a:rPr lang="en-GB" dirty="0"/>
              <a:t> AF</a:t>
            </a:r>
          </a:p>
        </p:txBody>
      </p:sp>
      <p:sp>
        <p:nvSpPr>
          <p:cNvPr id="3" name="Content Placeholder 2"/>
          <p:cNvSpPr>
            <a:spLocks noGrp="1"/>
          </p:cNvSpPr>
          <p:nvPr>
            <p:ph idx="1"/>
          </p:nvPr>
        </p:nvSpPr>
        <p:spPr/>
        <p:txBody>
          <a:bodyPr/>
          <a:lstStyle/>
          <a:p>
            <a:pPr marL="0" indent="0">
              <a:buNone/>
            </a:pPr>
            <a:r>
              <a:rPr lang="en-GB" b="1" dirty="0"/>
              <a:t>Study objective </a:t>
            </a:r>
            <a:r>
              <a:rPr lang="en-GB" b="1" dirty="0" smtClean="0"/>
              <a:t>(Abstract </a:t>
            </a:r>
            <a:r>
              <a:rPr lang="en-GB" b="1" dirty="0"/>
              <a:t>3511 – </a:t>
            </a:r>
            <a:r>
              <a:rPr lang="en-GB" b="1" dirty="0" err="1" smtClean="0"/>
              <a:t>Parseghian</a:t>
            </a:r>
            <a:r>
              <a:rPr lang="en-GB" b="1" dirty="0" smtClean="0"/>
              <a:t> CM, </a:t>
            </a:r>
            <a:r>
              <a:rPr lang="en-GB" b="1" dirty="0"/>
              <a:t>et al)</a:t>
            </a:r>
          </a:p>
          <a:p>
            <a:r>
              <a:rPr lang="en-GB" b="1" dirty="0" smtClean="0"/>
              <a:t>To investigate the impact of time on the decay of RAS and EGFR mutant alleles in patients with </a:t>
            </a:r>
            <a:r>
              <a:rPr lang="en-GB" b="1" dirty="0" err="1" smtClean="0"/>
              <a:t>mCRC</a:t>
            </a:r>
            <a:r>
              <a:rPr lang="en-GB" b="1" dirty="0" smtClean="0"/>
              <a:t> following discontinuation of anti-EGFR therapy</a:t>
            </a:r>
            <a:endParaRPr lang="en-GB" b="1" dirty="0"/>
          </a:p>
          <a:p>
            <a:pPr marL="0" indent="0">
              <a:spcBef>
                <a:spcPts val="1800"/>
              </a:spcBef>
              <a:buNone/>
            </a:pPr>
            <a:r>
              <a:rPr lang="en-GB" b="1" dirty="0" smtClean="0"/>
              <a:t>Study </a:t>
            </a:r>
            <a:r>
              <a:rPr lang="en-GB" b="1" dirty="0"/>
              <a:t>design</a:t>
            </a:r>
          </a:p>
          <a:p>
            <a:r>
              <a:rPr lang="en-GB" dirty="0" smtClean="0"/>
              <a:t>Data were analysed from a discovery cohort (n=135) of patients with </a:t>
            </a:r>
            <a:r>
              <a:rPr lang="en-GB" dirty="0" err="1"/>
              <a:t>mCRC</a:t>
            </a:r>
            <a:r>
              <a:rPr lang="en-GB" dirty="0"/>
              <a:t> </a:t>
            </a:r>
            <a:r>
              <a:rPr lang="en-GB" dirty="0" smtClean="0"/>
              <a:t>and RAS/BRAF/EGFR</a:t>
            </a:r>
            <a:r>
              <a:rPr lang="en-GB" dirty="0"/>
              <a:t> </a:t>
            </a:r>
            <a:r>
              <a:rPr lang="en-GB" dirty="0" smtClean="0"/>
              <a:t>WT tumours treated </a:t>
            </a:r>
            <a:r>
              <a:rPr lang="en-GB" dirty="0"/>
              <a:t>with </a:t>
            </a:r>
            <a:r>
              <a:rPr lang="en-GB" dirty="0" smtClean="0"/>
              <a:t>anti-EGFR therapy </a:t>
            </a:r>
          </a:p>
          <a:p>
            <a:pPr lvl="1"/>
            <a:r>
              <a:rPr lang="en-GB" dirty="0"/>
              <a:t>Relative </a:t>
            </a:r>
            <a:r>
              <a:rPr lang="en-GB" dirty="0" smtClean="0"/>
              <a:t>mutation </a:t>
            </a:r>
            <a:r>
              <a:rPr lang="en-GB" dirty="0"/>
              <a:t>allele </a:t>
            </a:r>
            <a:r>
              <a:rPr lang="en-GB" dirty="0" smtClean="0"/>
              <a:t>frequency was determined using </a:t>
            </a:r>
            <a:r>
              <a:rPr lang="en-GB" dirty="0" err="1" smtClean="0"/>
              <a:t>ctDNA</a:t>
            </a:r>
            <a:r>
              <a:rPr lang="en-GB" dirty="0" smtClean="0"/>
              <a:t> sequencing</a:t>
            </a:r>
          </a:p>
          <a:p>
            <a:r>
              <a:rPr lang="en-GB" dirty="0" smtClean="0"/>
              <a:t>Data were validated in an external cohort (n=267)</a:t>
            </a:r>
          </a:p>
          <a:p>
            <a:r>
              <a:rPr lang="en-GB" dirty="0" smtClean="0"/>
              <a:t>The decay rate and half-life were determined using serial sampling</a:t>
            </a:r>
            <a:endParaRPr lang="en-GB" dirty="0"/>
          </a:p>
          <a:p>
            <a:pPr marL="0" indent="0">
              <a:spcBef>
                <a:spcPts val="1800"/>
              </a:spcBef>
              <a:buNone/>
            </a:pPr>
            <a:r>
              <a:rPr lang="en-GB" b="1" dirty="0" smtClean="0"/>
              <a:t>Key </a:t>
            </a:r>
            <a:r>
              <a:rPr lang="en-GB" b="1" dirty="0"/>
              <a:t>results</a:t>
            </a:r>
          </a:p>
          <a:p>
            <a:r>
              <a:rPr lang="en-GB" dirty="0"/>
              <a:t>RAS and EGFR MT alleles decay exponentially over time </a:t>
            </a:r>
            <a:r>
              <a:rPr lang="en-GB" dirty="0" smtClean="0"/>
              <a:t>with a half-life of 4–5 months</a:t>
            </a:r>
          </a:p>
          <a:p>
            <a:r>
              <a:rPr lang="en-GB" dirty="0" smtClean="0"/>
              <a:t>At progression, only 30% of cells carried a mutation in RAS/EGFR/BRAF/MAPK2K1</a:t>
            </a:r>
          </a:p>
          <a:p>
            <a:r>
              <a:rPr lang="en-GB" dirty="0" smtClean="0"/>
              <a:t>This study provides a rationale for rechallenge after a period off EGFR therapy and may help guide timing of rechallenge using </a:t>
            </a:r>
            <a:r>
              <a:rPr lang="en-GB" dirty="0" err="1" smtClean="0"/>
              <a:t>ctDNA</a:t>
            </a:r>
            <a:r>
              <a:rPr lang="en-GB" dirty="0" smtClean="0"/>
              <a:t> monitoring</a:t>
            </a:r>
            <a:endParaRPr lang="en-GB" dirty="0"/>
          </a:p>
          <a:p>
            <a:endParaRPr lang="en-GB" dirty="0"/>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err="1" smtClean="0"/>
              <a:t>Stintzing</a:t>
            </a:r>
            <a:r>
              <a:rPr lang="fr-FR" dirty="0" smtClean="0"/>
              <a:t> S, </a:t>
            </a:r>
            <a:r>
              <a:rPr lang="fr-FR" dirty="0"/>
              <a:t>et al. J Clin </a:t>
            </a:r>
            <a:r>
              <a:rPr lang="fr-FR" dirty="0" err="1"/>
              <a:t>Oncol</a:t>
            </a:r>
            <a:r>
              <a:rPr lang="fr-FR" dirty="0"/>
              <a:t> 2018;36(</a:t>
            </a:r>
            <a:r>
              <a:rPr lang="fr-FR" dirty="0" err="1"/>
              <a:t>suppl</a:t>
            </a:r>
            <a:r>
              <a:rPr lang="fr-FR" dirty="0"/>
              <a:t>):</a:t>
            </a:r>
            <a:r>
              <a:rPr lang="fr-FR" dirty="0" err="1"/>
              <a:t>abstr</a:t>
            </a:r>
            <a:r>
              <a:rPr lang="fr-FR" dirty="0"/>
              <a:t> </a:t>
            </a:r>
            <a:r>
              <a:rPr lang="fr-FR" dirty="0" smtClean="0"/>
              <a:t>3508</a:t>
            </a:r>
            <a:br>
              <a:rPr lang="fr-FR" dirty="0" smtClean="0"/>
            </a:br>
            <a:r>
              <a:rPr lang="fr-FR" dirty="0" smtClean="0"/>
              <a:t>Geissler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3509</a:t>
            </a:r>
            <a:br>
              <a:rPr lang="fr-FR" dirty="0" smtClean="0"/>
            </a:br>
            <a:r>
              <a:rPr lang="fr-FR" dirty="0" err="1" smtClean="0"/>
              <a:t>Tsuji</a:t>
            </a:r>
            <a:r>
              <a:rPr lang="fr-FR" dirty="0" smtClean="0"/>
              <a:t>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3510</a:t>
            </a:r>
            <a:br>
              <a:rPr lang="fr-FR" dirty="0" smtClean="0"/>
            </a:br>
            <a:r>
              <a:rPr lang="fr-FR" dirty="0" err="1" smtClean="0"/>
              <a:t>Parseghian</a:t>
            </a:r>
            <a:r>
              <a:rPr lang="fr-FR" dirty="0" smtClean="0"/>
              <a:t> CM,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3511</a:t>
            </a:r>
            <a:endParaRPr lang="fr-FR" dirty="0"/>
          </a:p>
        </p:txBody>
      </p:sp>
    </p:spTree>
    <p:extLst>
      <p:ext uri="{BB962C8B-B14F-4D97-AF65-F5344CB8AC3E}">
        <p14:creationId xmlns:p14="http://schemas.microsoft.com/office/powerpoint/2010/main" xmlns="" val="41527827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Take: Timing of EGFR-Directed Therapy</a:t>
            </a:r>
            <a:br>
              <a:rPr lang="en-GB" dirty="0"/>
            </a:br>
            <a:r>
              <a:rPr lang="en-GB" dirty="0"/>
              <a:t>Discussant – </a:t>
            </a:r>
            <a:r>
              <a:rPr lang="en-GB" dirty="0" err="1"/>
              <a:t>Sobrero</a:t>
            </a:r>
            <a:r>
              <a:rPr lang="en-GB" dirty="0"/>
              <a:t> AF</a:t>
            </a:r>
          </a:p>
        </p:txBody>
      </p:sp>
      <p:sp>
        <p:nvSpPr>
          <p:cNvPr id="3" name="Content Placeholder 2"/>
          <p:cNvSpPr>
            <a:spLocks noGrp="1"/>
          </p:cNvSpPr>
          <p:nvPr>
            <p:ph idx="1"/>
          </p:nvPr>
        </p:nvSpPr>
        <p:spPr/>
        <p:txBody>
          <a:bodyPr/>
          <a:lstStyle/>
          <a:p>
            <a:pPr marL="0" indent="0">
              <a:buNone/>
            </a:pPr>
            <a:r>
              <a:rPr lang="en-GB" b="1" dirty="0" smtClean="0"/>
              <a:t>Summary</a:t>
            </a:r>
          </a:p>
          <a:p>
            <a:r>
              <a:rPr lang="en-GB" dirty="0" smtClean="0"/>
              <a:t>Anti-EGFR therapy increases ORR by 10–30%</a:t>
            </a:r>
          </a:p>
          <a:p>
            <a:r>
              <a:rPr lang="en-GB" dirty="0" smtClean="0"/>
              <a:t>Rationale for rechallenge with anti-EGFR therapy consistent with early clinical experience</a:t>
            </a:r>
          </a:p>
          <a:p>
            <a:endParaRPr lang="en-GB" dirty="0"/>
          </a:p>
          <a:p>
            <a:pPr marL="0" indent="0">
              <a:buNone/>
            </a:pPr>
            <a:r>
              <a:rPr lang="en-GB" b="1" dirty="0" smtClean="0"/>
              <a:t>Presenter’s take-home messages</a:t>
            </a:r>
          </a:p>
          <a:p>
            <a:r>
              <a:rPr lang="en-GB" b="1" dirty="0" smtClean="0"/>
              <a:t>To give 1L EGFR therapy more often</a:t>
            </a:r>
          </a:p>
          <a:p>
            <a:r>
              <a:rPr lang="en-GB" b="1" dirty="0" smtClean="0"/>
              <a:t>To give </a:t>
            </a:r>
            <a:r>
              <a:rPr lang="en-GB" b="1" dirty="0"/>
              <a:t>EGFR therapy </a:t>
            </a:r>
            <a:r>
              <a:rPr lang="en-GB" b="1" dirty="0" smtClean="0"/>
              <a:t>for shorter time periods, but to implement rechallenge</a:t>
            </a:r>
          </a:p>
          <a:p>
            <a:r>
              <a:rPr lang="en-GB" b="1" dirty="0" smtClean="0"/>
              <a:t>Not to give </a:t>
            </a:r>
            <a:r>
              <a:rPr lang="en-GB" b="1" dirty="0"/>
              <a:t>maintenance EGFR therapy </a:t>
            </a:r>
            <a:r>
              <a:rPr lang="en-GB" b="1" dirty="0" smtClean="0"/>
              <a:t>(selection pressure)</a:t>
            </a:r>
          </a:p>
          <a:p>
            <a:r>
              <a:rPr lang="en-GB" b="1" dirty="0" smtClean="0"/>
              <a:t>To consider rechallenge</a:t>
            </a:r>
            <a:r>
              <a:rPr lang="en-GB" b="1" dirty="0"/>
              <a:t> with EGFR therapy </a:t>
            </a:r>
            <a:r>
              <a:rPr lang="en-GB" b="1" dirty="0" smtClean="0"/>
              <a:t>before anything else</a:t>
            </a:r>
          </a:p>
          <a:p>
            <a:r>
              <a:rPr lang="en-GB" b="1" dirty="0" smtClean="0"/>
              <a:t>It would be of interest to know the proportion of patients with true </a:t>
            </a:r>
            <a:r>
              <a:rPr lang="en-GB" b="1" dirty="0" err="1" smtClean="0"/>
              <a:t>rechallenge</a:t>
            </a:r>
            <a:r>
              <a:rPr lang="en-GB" b="1" dirty="0" smtClean="0"/>
              <a:t> in the FIRE-3 and CALGB studies</a:t>
            </a:r>
          </a:p>
          <a:p>
            <a:r>
              <a:rPr lang="en-GB" b="1" dirty="0" smtClean="0"/>
              <a:t>The continuum of care becomes more complex: ‘induction’</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err="1" smtClean="0"/>
              <a:t>Stintzing</a:t>
            </a:r>
            <a:r>
              <a:rPr lang="fr-FR" dirty="0" smtClean="0"/>
              <a:t> S, </a:t>
            </a:r>
            <a:r>
              <a:rPr lang="fr-FR" dirty="0"/>
              <a:t>et al. J Clin </a:t>
            </a:r>
            <a:r>
              <a:rPr lang="fr-FR" dirty="0" err="1"/>
              <a:t>Oncol</a:t>
            </a:r>
            <a:r>
              <a:rPr lang="fr-FR" dirty="0"/>
              <a:t> 2018;36(</a:t>
            </a:r>
            <a:r>
              <a:rPr lang="fr-FR" dirty="0" err="1"/>
              <a:t>suppl</a:t>
            </a:r>
            <a:r>
              <a:rPr lang="fr-FR" dirty="0"/>
              <a:t>):</a:t>
            </a:r>
            <a:r>
              <a:rPr lang="fr-FR" dirty="0" err="1"/>
              <a:t>abstr</a:t>
            </a:r>
            <a:r>
              <a:rPr lang="fr-FR" dirty="0"/>
              <a:t> </a:t>
            </a:r>
            <a:r>
              <a:rPr lang="fr-FR" dirty="0" smtClean="0"/>
              <a:t>3508</a:t>
            </a:r>
            <a:br>
              <a:rPr lang="fr-FR" dirty="0" smtClean="0"/>
            </a:br>
            <a:r>
              <a:rPr lang="fr-FR" dirty="0" smtClean="0"/>
              <a:t>Geissler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3509</a:t>
            </a:r>
            <a:br>
              <a:rPr lang="fr-FR" dirty="0" smtClean="0"/>
            </a:br>
            <a:r>
              <a:rPr lang="fr-FR" dirty="0" err="1" smtClean="0"/>
              <a:t>Tsuji</a:t>
            </a:r>
            <a:r>
              <a:rPr lang="fr-FR" dirty="0" smtClean="0"/>
              <a:t>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3510</a:t>
            </a:r>
            <a:br>
              <a:rPr lang="fr-FR" dirty="0" smtClean="0"/>
            </a:br>
            <a:r>
              <a:rPr lang="fr-FR" dirty="0" err="1" smtClean="0"/>
              <a:t>Parseghian</a:t>
            </a:r>
            <a:r>
              <a:rPr lang="fr-FR" dirty="0" smtClean="0"/>
              <a:t> CM,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3511</a:t>
            </a:r>
            <a:endParaRPr lang="fr-FR" dirty="0"/>
          </a:p>
        </p:txBody>
      </p:sp>
    </p:spTree>
    <p:extLst>
      <p:ext uri="{BB962C8B-B14F-4D97-AF65-F5344CB8AC3E}">
        <p14:creationId xmlns:p14="http://schemas.microsoft.com/office/powerpoint/2010/main" xmlns="" val="41527827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Molecular Subsets: Prognosis and Prediction </a:t>
            </a:r>
            <a:br>
              <a:rPr lang="en-GB" dirty="0" smtClean="0"/>
            </a:br>
            <a:r>
              <a:rPr lang="en-GB" dirty="0" smtClean="0"/>
              <a:t>Discussant – Corcoran RB</a:t>
            </a:r>
            <a:endParaRPr lang="en-GB" dirty="0"/>
          </a:p>
        </p:txBody>
      </p:sp>
      <p:sp>
        <p:nvSpPr>
          <p:cNvPr id="3" name="Content Placeholder 2"/>
          <p:cNvSpPr>
            <a:spLocks noGrp="1"/>
          </p:cNvSpPr>
          <p:nvPr>
            <p:ph idx="1"/>
          </p:nvPr>
        </p:nvSpPr>
        <p:spPr/>
        <p:txBody>
          <a:bodyPr/>
          <a:lstStyle/>
          <a:p>
            <a:pPr marL="0" indent="0">
              <a:buNone/>
            </a:pPr>
            <a:r>
              <a:rPr lang="en-GB" b="1" dirty="0" smtClean="0"/>
              <a:t>Study </a:t>
            </a:r>
            <a:r>
              <a:rPr lang="en-GB" b="1" dirty="0"/>
              <a:t>objective (Abstract </a:t>
            </a:r>
            <a:r>
              <a:rPr lang="en-GB" b="1" dirty="0" smtClean="0"/>
              <a:t>3513 – Wang Y, et al)</a:t>
            </a:r>
          </a:p>
          <a:p>
            <a:r>
              <a:rPr lang="en-GB" b="1" dirty="0" smtClean="0"/>
              <a:t>To assess the prognostic value of KRAS, NRAS and BRAF mutations in </a:t>
            </a:r>
            <a:r>
              <a:rPr lang="en-GB" b="1" dirty="0"/>
              <a:t>patients with </a:t>
            </a:r>
            <a:r>
              <a:rPr lang="en-GB" b="1" dirty="0" err="1" smtClean="0"/>
              <a:t>mCRC</a:t>
            </a:r>
            <a:endParaRPr lang="en-GB" b="1" dirty="0" smtClean="0"/>
          </a:p>
          <a:p>
            <a:pPr marL="0" indent="0">
              <a:spcBef>
                <a:spcPts val="1200"/>
              </a:spcBef>
              <a:buNone/>
            </a:pPr>
            <a:r>
              <a:rPr lang="en-GB" b="1" dirty="0"/>
              <a:t>Study </a:t>
            </a:r>
            <a:r>
              <a:rPr lang="en-GB" b="1" dirty="0" smtClean="0"/>
              <a:t>design</a:t>
            </a:r>
          </a:p>
          <a:p>
            <a:r>
              <a:rPr lang="en-GB" dirty="0" smtClean="0"/>
              <a:t>Patient with </a:t>
            </a:r>
            <a:r>
              <a:rPr lang="en-GB" dirty="0" err="1" smtClean="0"/>
              <a:t>mCRC</a:t>
            </a:r>
            <a:r>
              <a:rPr lang="en-GB" dirty="0" smtClean="0"/>
              <a:t> who had RAS/RAF mutations were included in the study</a:t>
            </a:r>
          </a:p>
          <a:p>
            <a:r>
              <a:rPr lang="en-GB" dirty="0" smtClean="0"/>
              <a:t>Clinical characteristics and survival outcomes were compared in patients with different mutations</a:t>
            </a:r>
            <a:endParaRPr lang="en-GB" dirty="0"/>
          </a:p>
          <a:p>
            <a:pPr marL="0" indent="0">
              <a:spcBef>
                <a:spcPts val="1200"/>
              </a:spcBef>
              <a:buNone/>
            </a:pPr>
            <a:r>
              <a:rPr lang="en-GB" b="1" dirty="0"/>
              <a:t>Key results</a:t>
            </a:r>
          </a:p>
          <a:p>
            <a:r>
              <a:rPr lang="en-GB" dirty="0" smtClean="0"/>
              <a:t>Mutation prevalence: </a:t>
            </a:r>
          </a:p>
          <a:p>
            <a:pPr lvl="1"/>
            <a:r>
              <a:rPr lang="en-GB" dirty="0" smtClean="0"/>
              <a:t>WT, 41.3%; KRAS, 45.6%; NRAS, 3.8%; BRAF V600, </a:t>
            </a:r>
            <a:r>
              <a:rPr lang="en-GB" dirty="0"/>
              <a:t>8.0%; </a:t>
            </a:r>
            <a:r>
              <a:rPr lang="en-GB" dirty="0" smtClean="0"/>
              <a:t>BRAF non-V600, 1.3%</a:t>
            </a:r>
          </a:p>
          <a:p>
            <a:r>
              <a:rPr lang="en-GB" dirty="0" err="1" smtClean="0"/>
              <a:t>mPFS</a:t>
            </a:r>
            <a:r>
              <a:rPr lang="en-GB" dirty="0" smtClean="0"/>
              <a:t>: BRAF V600</a:t>
            </a:r>
            <a:r>
              <a:rPr lang="en-GB" dirty="0"/>
              <a:t>, 11.4 months; </a:t>
            </a:r>
            <a:r>
              <a:rPr lang="en-GB" dirty="0" smtClean="0"/>
              <a:t>BRAF WT</a:t>
            </a:r>
            <a:r>
              <a:rPr lang="en-GB" dirty="0"/>
              <a:t>, 43.0 months; </a:t>
            </a:r>
            <a:r>
              <a:rPr lang="en-GB" dirty="0" smtClean="0"/>
              <a:t>BRAF non-V600</a:t>
            </a:r>
            <a:r>
              <a:rPr lang="en-GB" dirty="0"/>
              <a:t>, 60.7 </a:t>
            </a:r>
            <a:r>
              <a:rPr lang="en-GB" dirty="0" smtClean="0"/>
              <a:t>months</a:t>
            </a:r>
            <a:endParaRPr lang="en-GB" dirty="0"/>
          </a:p>
        </p:txBody>
      </p:sp>
      <p:sp>
        <p:nvSpPr>
          <p:cNvPr id="4" name="Text Placeholder 3"/>
          <p:cNvSpPr>
            <a:spLocks noGrp="1"/>
          </p:cNvSpPr>
          <p:nvPr>
            <p:ph type="body" sz="quarter" idx="10"/>
          </p:nvPr>
        </p:nvSpPr>
        <p:spPr>
          <a:xfrm>
            <a:off x="365125" y="6096000"/>
            <a:ext cx="4240742" cy="487363"/>
          </a:xfrm>
        </p:spPr>
        <p:txBody>
          <a:bodyPr/>
          <a:lstStyle/>
          <a:p>
            <a:r>
              <a:rPr lang="en-GB" dirty="0" smtClean="0"/>
              <a:t>*</a:t>
            </a:r>
            <a:r>
              <a:rPr lang="en-GB" dirty="0" err="1" smtClean="0"/>
              <a:t>Mulivariate</a:t>
            </a:r>
            <a:r>
              <a:rPr lang="en-GB" dirty="0" smtClean="0"/>
              <a:t> Cox regression, adjusting for age, sex, sidedness</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Wang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3513</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970534679"/>
              </p:ext>
            </p:extLst>
          </p:nvPr>
        </p:nvGraphicFramePr>
        <p:xfrm>
          <a:off x="369888" y="4730057"/>
          <a:ext cx="8408986" cy="609600"/>
        </p:xfrm>
        <a:graphic>
          <a:graphicData uri="http://schemas.openxmlformats.org/drawingml/2006/table">
            <a:tbl>
              <a:tblPr firstRow="1" bandRow="1">
                <a:tableStyleId>{69012ECD-51FC-41F1-AA8D-1B2483CD663E}</a:tableStyleId>
              </a:tblPr>
              <a:tblGrid>
                <a:gridCol w="1278786">
                  <a:extLst>
                    <a:ext uri="{9D8B030D-6E8A-4147-A177-3AD203B41FA5}">
                      <a16:colId xmlns:a16="http://schemas.microsoft.com/office/drawing/2014/main" xmlns="" val="20000"/>
                    </a:ext>
                  </a:extLst>
                </a:gridCol>
                <a:gridCol w="1782550">
                  <a:extLst>
                    <a:ext uri="{9D8B030D-6E8A-4147-A177-3AD203B41FA5}">
                      <a16:colId xmlns:a16="http://schemas.microsoft.com/office/drawing/2014/main" xmlns="" val="20001"/>
                    </a:ext>
                  </a:extLst>
                </a:gridCol>
                <a:gridCol w="1782550">
                  <a:extLst>
                    <a:ext uri="{9D8B030D-6E8A-4147-A177-3AD203B41FA5}">
                      <a16:colId xmlns:a16="http://schemas.microsoft.com/office/drawing/2014/main" xmlns="" val="20002"/>
                    </a:ext>
                  </a:extLst>
                </a:gridCol>
                <a:gridCol w="1711959">
                  <a:extLst>
                    <a:ext uri="{9D8B030D-6E8A-4147-A177-3AD203B41FA5}">
                      <a16:colId xmlns:a16="http://schemas.microsoft.com/office/drawing/2014/main" xmlns="" val="20003"/>
                    </a:ext>
                  </a:extLst>
                </a:gridCol>
                <a:gridCol w="1853141">
                  <a:extLst>
                    <a:ext uri="{9D8B030D-6E8A-4147-A177-3AD203B41FA5}">
                      <a16:colId xmlns:a16="http://schemas.microsoft.com/office/drawing/2014/main" xmlns="" val="20004"/>
                    </a:ext>
                  </a:extLst>
                </a:gridCol>
              </a:tblGrid>
              <a:tr h="1328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WT (n=951)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KRAS (n=1080)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NRAS (n=91)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BRAF V600 (n=160)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328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49.2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36.2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xmlns="" val="2294200422"/>
              </p:ext>
            </p:extLst>
          </p:nvPr>
        </p:nvGraphicFramePr>
        <p:xfrm>
          <a:off x="369887" y="5436343"/>
          <a:ext cx="8410045" cy="914400"/>
        </p:xfrm>
        <a:graphic>
          <a:graphicData uri="http://schemas.openxmlformats.org/drawingml/2006/table">
            <a:tbl>
              <a:tblPr firstRow="1" bandRow="1">
                <a:tableStyleId>{69012ECD-51FC-41F1-AA8D-1B2483CD663E}</a:tableStyleId>
              </a:tblPr>
              <a:tblGrid>
                <a:gridCol w="1622991">
                  <a:extLst>
                    <a:ext uri="{9D8B030D-6E8A-4147-A177-3AD203B41FA5}">
                      <a16:colId xmlns:a16="http://schemas.microsoft.com/office/drawing/2014/main" xmlns="" val="20000"/>
                    </a:ext>
                  </a:extLst>
                </a:gridCol>
                <a:gridCol w="2262351">
                  <a:extLst>
                    <a:ext uri="{9D8B030D-6E8A-4147-A177-3AD203B41FA5}">
                      <a16:colId xmlns:a16="http://schemas.microsoft.com/office/drawing/2014/main" xmlns="" val="20001"/>
                    </a:ext>
                  </a:extLst>
                </a:gridCol>
                <a:gridCol w="2172760">
                  <a:extLst>
                    <a:ext uri="{9D8B030D-6E8A-4147-A177-3AD203B41FA5}">
                      <a16:colId xmlns:a16="http://schemas.microsoft.com/office/drawing/2014/main" xmlns="" val="20003"/>
                    </a:ext>
                  </a:extLst>
                </a:gridCol>
                <a:gridCol w="2351943">
                  <a:extLst>
                    <a:ext uri="{9D8B030D-6E8A-4147-A177-3AD203B41FA5}">
                      <a16:colId xmlns:a16="http://schemas.microsoft.com/office/drawing/2014/main" xmlns="" val="20004"/>
                    </a:ext>
                  </a:extLst>
                </a:gridCol>
              </a:tblGrid>
              <a:tr h="2370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NRAS vs. WT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NRAS vs. KRAS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NRAS vs. BRAF V600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370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HR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1.830 (1.401, 2.391)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1.372 (1.059, 1.776)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0.808 (0.574, 1.136)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370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p-value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&lt;0.001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0.016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0.220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7468196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Molecular Subsets: Prognosis and Prediction </a:t>
            </a:r>
            <a:br>
              <a:rPr lang="en-GB" dirty="0" smtClean="0"/>
            </a:br>
            <a:r>
              <a:rPr lang="en-GB" dirty="0" smtClean="0"/>
              <a:t>Discussant – Corcoran RB</a:t>
            </a:r>
            <a:endParaRPr lang="en-GB" dirty="0"/>
          </a:p>
        </p:txBody>
      </p:sp>
      <p:sp>
        <p:nvSpPr>
          <p:cNvPr id="3" name="Content Placeholder 2"/>
          <p:cNvSpPr>
            <a:spLocks noGrp="1"/>
          </p:cNvSpPr>
          <p:nvPr>
            <p:ph idx="1"/>
          </p:nvPr>
        </p:nvSpPr>
        <p:spPr/>
        <p:txBody>
          <a:bodyPr/>
          <a:lstStyle/>
          <a:p>
            <a:pPr marL="0" indent="0">
              <a:buNone/>
            </a:pPr>
            <a:r>
              <a:rPr lang="en-GB" b="1" dirty="0"/>
              <a:t>Presenter’s take-home messages</a:t>
            </a:r>
          </a:p>
          <a:p>
            <a:r>
              <a:rPr lang="en-GB" b="1" dirty="0" smtClean="0"/>
              <a:t>In </a:t>
            </a:r>
            <a:r>
              <a:rPr lang="en-GB" b="1" dirty="0"/>
              <a:t>patients with </a:t>
            </a:r>
            <a:r>
              <a:rPr lang="en-GB" b="1" dirty="0" err="1" smtClean="0"/>
              <a:t>mCRC</a:t>
            </a:r>
            <a:r>
              <a:rPr lang="en-GB" b="1" dirty="0" smtClean="0"/>
              <a:t>, KRAS, NRAS and BRAF mutations have distinct impacts on survival </a:t>
            </a:r>
          </a:p>
          <a:p>
            <a:pPr lvl="1"/>
            <a:r>
              <a:rPr lang="en-GB" b="1" dirty="0" smtClean="0"/>
              <a:t>The study was well performed and the outcomes were consistent with prior trials</a:t>
            </a:r>
          </a:p>
          <a:p>
            <a:pPr lvl="1"/>
            <a:r>
              <a:rPr lang="en-GB" b="1" dirty="0" smtClean="0"/>
              <a:t>A key limitation of this study was that patients were only from two centres</a:t>
            </a:r>
          </a:p>
          <a:p>
            <a:r>
              <a:rPr lang="en-GB" b="1" dirty="0" smtClean="0"/>
              <a:t>NRAS mutations have a poorer prognosis vs. KRAS mutations</a:t>
            </a:r>
          </a:p>
          <a:p>
            <a:pPr lvl="1"/>
            <a:r>
              <a:rPr lang="en-GB" b="1" dirty="0" smtClean="0"/>
              <a:t>However, due to the limited sample size the impact on survival of KRAS vs. NRAS are still under consideration</a:t>
            </a:r>
          </a:p>
          <a:p>
            <a:r>
              <a:rPr lang="en-GB" b="1" dirty="0" smtClean="0"/>
              <a:t>The mutational status of </a:t>
            </a:r>
            <a:r>
              <a:rPr lang="en-GB" b="1" dirty="0" err="1" smtClean="0"/>
              <a:t>mCRC</a:t>
            </a:r>
            <a:r>
              <a:rPr lang="en-GB" b="1" dirty="0" smtClean="0"/>
              <a:t> </a:t>
            </a:r>
            <a:r>
              <a:rPr lang="en-GB" b="1" dirty="0"/>
              <a:t>tumours </a:t>
            </a:r>
            <a:r>
              <a:rPr lang="en-GB" b="1" dirty="0" smtClean="0"/>
              <a:t>has prognostic and predictive value</a:t>
            </a:r>
          </a:p>
          <a:p>
            <a:r>
              <a:rPr lang="en-GB" b="1" dirty="0" smtClean="0"/>
              <a:t>This study highlights the role of genomic analysis in </a:t>
            </a:r>
            <a:r>
              <a:rPr lang="en-GB" b="1" dirty="0" err="1" smtClean="0"/>
              <a:t>mCRC</a:t>
            </a:r>
            <a:endParaRPr lang="en-GB" b="1" dirty="0"/>
          </a:p>
          <a:p>
            <a:endParaRPr lang="en-GB" b="1"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Wang Y,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3513</a:t>
            </a:r>
            <a:endParaRPr lang="fr-FR" dirty="0"/>
          </a:p>
        </p:txBody>
      </p:sp>
    </p:spTree>
    <p:extLst>
      <p:ext uri="{BB962C8B-B14F-4D97-AF65-F5344CB8AC3E}">
        <p14:creationId xmlns:p14="http://schemas.microsoft.com/office/powerpoint/2010/main" xmlns="" val="10461634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Immune Therapy: Why Don’t We Have the KEY for </a:t>
            </a:r>
            <a:r>
              <a:rPr lang="en-GB" dirty="0" err="1" smtClean="0"/>
              <a:t>VICTORy</a:t>
            </a:r>
            <a:r>
              <a:rPr lang="en-GB" dirty="0" smtClean="0"/>
              <a:t> </a:t>
            </a:r>
            <a:br>
              <a:rPr lang="en-GB" dirty="0" smtClean="0"/>
            </a:br>
            <a:r>
              <a:rPr lang="en-GB" dirty="0" smtClean="0"/>
              <a:t>Discussant – Segal NH</a:t>
            </a:r>
            <a:endParaRPr lang="en-GB" dirty="0"/>
          </a:p>
        </p:txBody>
      </p:sp>
      <p:sp>
        <p:nvSpPr>
          <p:cNvPr id="3" name="Content Placeholder 2"/>
          <p:cNvSpPr>
            <a:spLocks noGrp="1"/>
          </p:cNvSpPr>
          <p:nvPr>
            <p:ph idx="1"/>
          </p:nvPr>
        </p:nvSpPr>
        <p:spPr/>
        <p:txBody>
          <a:bodyPr/>
          <a:lstStyle/>
          <a:p>
            <a:pPr marL="0" indent="0">
              <a:buNone/>
            </a:pPr>
            <a:r>
              <a:rPr lang="en-GB" b="1" dirty="0"/>
              <a:t>Study objective </a:t>
            </a:r>
            <a:r>
              <a:rPr lang="en-GB" b="1" dirty="0" smtClean="0"/>
              <a:t>(KEYNOTE-164: Abstract 3514 – Le DT, et al)</a:t>
            </a:r>
            <a:endParaRPr lang="en-GB" b="1" dirty="0"/>
          </a:p>
          <a:p>
            <a:r>
              <a:rPr lang="en-GB" b="1" dirty="0"/>
              <a:t>To </a:t>
            </a:r>
            <a:r>
              <a:rPr lang="en-GB" b="1" dirty="0" smtClean="0"/>
              <a:t>assess the efficacy and safety of pembrolizumab in patients with MSI-high </a:t>
            </a:r>
            <a:r>
              <a:rPr lang="en-GB" b="1" dirty="0" err="1" smtClean="0"/>
              <a:t>mCRC</a:t>
            </a:r>
            <a:endParaRPr lang="en-GB" b="1" dirty="0" smtClean="0"/>
          </a:p>
          <a:p>
            <a:pPr marL="0" indent="0">
              <a:spcBef>
                <a:spcPts val="1200"/>
              </a:spcBef>
              <a:buNone/>
            </a:pPr>
            <a:r>
              <a:rPr lang="en-GB" b="1" dirty="0" smtClean="0"/>
              <a:t>Study design</a:t>
            </a:r>
          </a:p>
          <a:p>
            <a:r>
              <a:rPr lang="en-GB" dirty="0" smtClean="0"/>
              <a:t>Patients with </a:t>
            </a:r>
            <a:r>
              <a:rPr lang="en-GB" dirty="0"/>
              <a:t>MSI-high </a:t>
            </a:r>
            <a:r>
              <a:rPr lang="en-GB" dirty="0" err="1" smtClean="0"/>
              <a:t>mCRC</a:t>
            </a:r>
            <a:r>
              <a:rPr lang="en-GB" dirty="0" smtClean="0"/>
              <a:t> treated with ≥1 prior line of therapy (ECOG PS 0–1) received pembrolizumab 200 mg q3w for ~2 years until PD/toxicity </a:t>
            </a:r>
            <a:r>
              <a:rPr lang="en-GB" dirty="0"/>
              <a:t>(n=63)</a:t>
            </a:r>
          </a:p>
          <a:p>
            <a:pPr marL="0" indent="0">
              <a:spcBef>
                <a:spcPts val="1200"/>
              </a:spcBef>
              <a:buNone/>
            </a:pPr>
            <a:r>
              <a:rPr lang="en-GB" b="1" dirty="0"/>
              <a:t>Key results</a:t>
            </a: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a:spcBef>
                <a:spcPts val="1000"/>
              </a:spcBef>
            </a:pPr>
            <a:r>
              <a:rPr lang="en-GB" dirty="0" smtClean="0"/>
              <a:t>6-month PFS</a:t>
            </a:r>
            <a:r>
              <a:rPr lang="en-GB" dirty="0"/>
              <a:t>: </a:t>
            </a:r>
            <a:r>
              <a:rPr lang="en-GB" dirty="0" smtClean="0"/>
              <a:t>49%; </a:t>
            </a:r>
            <a:r>
              <a:rPr lang="en-GB" dirty="0"/>
              <a:t>12-month </a:t>
            </a:r>
            <a:r>
              <a:rPr lang="en-GB" dirty="0" smtClean="0"/>
              <a:t>PFS</a:t>
            </a:r>
            <a:r>
              <a:rPr lang="en-GB" dirty="0"/>
              <a:t>: </a:t>
            </a:r>
            <a:r>
              <a:rPr lang="en-GB" dirty="0" smtClean="0"/>
              <a:t>41% </a:t>
            </a:r>
            <a:r>
              <a:rPr lang="en-GB" dirty="0"/>
              <a:t>(</a:t>
            </a:r>
            <a:r>
              <a:rPr lang="en-GB" dirty="0" smtClean="0"/>
              <a:t>95%CI 2.1, </a:t>
            </a:r>
            <a:r>
              <a:rPr lang="en-GB" dirty="0"/>
              <a:t>NR)</a:t>
            </a:r>
            <a:endParaRPr lang="en-GB" dirty="0" smtClean="0"/>
          </a:p>
          <a:p>
            <a:r>
              <a:rPr lang="en-GB" dirty="0" smtClean="0"/>
              <a:t>6-month OS</a:t>
            </a:r>
            <a:r>
              <a:rPr lang="en-GB" dirty="0" smtClean="0">
                <a:solidFill>
                  <a:schemeClr val="tx1"/>
                </a:solidFill>
              </a:rPr>
              <a:t>: 84%; </a:t>
            </a:r>
            <a:r>
              <a:rPr lang="en-GB" dirty="0" smtClean="0"/>
              <a:t>12-month OS: </a:t>
            </a:r>
            <a:r>
              <a:rPr lang="en-GB" dirty="0"/>
              <a:t>76</a:t>
            </a:r>
            <a:r>
              <a:rPr lang="en-GB" dirty="0" smtClean="0"/>
              <a:t>% (95%CI </a:t>
            </a:r>
            <a:r>
              <a:rPr lang="en-GB" dirty="0"/>
              <a:t>NR, NR</a:t>
            </a:r>
            <a:r>
              <a:rPr lang="en-GB" dirty="0" smtClean="0"/>
              <a:t>)</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Le DT,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3514</a:t>
            </a:r>
            <a:br>
              <a:rPr lang="fr-FR" dirty="0" smtClean="0"/>
            </a:br>
            <a:r>
              <a:rPr lang="fr-FR" dirty="0" smtClean="0"/>
              <a:t>Glaire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3515</a:t>
            </a:r>
            <a:endParaRPr lang="fr-FR" dirty="0"/>
          </a:p>
        </p:txBody>
      </p:sp>
      <p:graphicFrame>
        <p:nvGraphicFramePr>
          <p:cNvPr id="9" name="Group 88"/>
          <p:cNvGraphicFramePr>
            <a:graphicFrameLocks noGrp="1"/>
          </p:cNvGraphicFramePr>
          <p:nvPr>
            <p:extLst>
              <p:ext uri="{D42A27DB-BD31-4B8C-83A1-F6EECF244321}">
                <p14:modId xmlns:p14="http://schemas.microsoft.com/office/powerpoint/2010/main" xmlns="" val="4149214086"/>
              </p:ext>
            </p:extLst>
          </p:nvPr>
        </p:nvGraphicFramePr>
        <p:xfrm>
          <a:off x="369888" y="3335837"/>
          <a:ext cx="8393111" cy="2036064"/>
        </p:xfrm>
        <a:graphic>
          <a:graphicData uri="http://schemas.openxmlformats.org/drawingml/2006/table">
            <a:tbl>
              <a:tblPr firstRow="1" bandRow="1">
                <a:tableStyleId>{69012ECD-51FC-41F1-AA8D-1B2483CD663E}</a:tableStyleId>
              </a:tblPr>
              <a:tblGrid>
                <a:gridCol w="2215781">
                  <a:extLst>
                    <a:ext uri="{9D8B030D-6E8A-4147-A177-3AD203B41FA5}">
                      <a16:colId xmlns:a16="http://schemas.microsoft.com/office/drawing/2014/main" xmlns="" val="20000"/>
                    </a:ext>
                  </a:extLst>
                </a:gridCol>
                <a:gridCol w="623198">
                  <a:extLst>
                    <a:ext uri="{9D8B030D-6E8A-4147-A177-3AD203B41FA5}">
                      <a16:colId xmlns:a16="http://schemas.microsoft.com/office/drawing/2014/main" xmlns="" val="20001"/>
                    </a:ext>
                  </a:extLst>
                </a:gridCol>
                <a:gridCol w="5554132">
                  <a:extLst>
                    <a:ext uri="{9D8B030D-6E8A-4147-A177-3AD203B41FA5}">
                      <a16:colId xmlns:a16="http://schemas.microsoft.com/office/drawing/2014/main" xmlns="" val="20003"/>
                    </a:ext>
                  </a:extLst>
                </a:gridCol>
              </a:tblGrid>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CR</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32 (21, 45)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 (0,11)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29 (18, 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25 (15, 38)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40 (28, 53)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608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DCR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57 (44, 70)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488182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Immune Therapy: Why Don’t We Have the KEY for </a:t>
            </a:r>
            <a:r>
              <a:rPr lang="en-GB" dirty="0" err="1" smtClean="0"/>
              <a:t>VICTORy</a:t>
            </a:r>
            <a:r>
              <a:rPr lang="en-GB" dirty="0" smtClean="0"/>
              <a:t> </a:t>
            </a:r>
            <a:br>
              <a:rPr lang="en-GB" dirty="0" smtClean="0"/>
            </a:br>
            <a:r>
              <a:rPr lang="en-GB" dirty="0" smtClean="0"/>
              <a:t>Discussant – Segal NH</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 (Abstract 3515 – </a:t>
            </a:r>
            <a:r>
              <a:rPr lang="en-GB" b="1" dirty="0" err="1" smtClean="0"/>
              <a:t>Glaire</a:t>
            </a:r>
            <a:r>
              <a:rPr lang="en-GB" b="1" dirty="0" smtClean="0"/>
              <a:t> M, et al)</a:t>
            </a:r>
          </a:p>
          <a:p>
            <a:r>
              <a:rPr lang="en-GB" b="1" dirty="0" smtClean="0"/>
              <a:t>To evaluate the prognostic values </a:t>
            </a:r>
            <a:r>
              <a:rPr lang="en-GB" b="1" dirty="0"/>
              <a:t>of </a:t>
            </a:r>
            <a:r>
              <a:rPr lang="en-GB" b="1" dirty="0" smtClean="0"/>
              <a:t>tumour-infiltrating </a:t>
            </a:r>
            <a:r>
              <a:rPr lang="en-GB" b="1" dirty="0"/>
              <a:t>CD8+ </a:t>
            </a:r>
            <a:r>
              <a:rPr lang="en-GB" b="1" dirty="0" smtClean="0"/>
              <a:t>lymphocyte in patients with CRC</a:t>
            </a:r>
          </a:p>
          <a:p>
            <a:pPr marL="0" indent="0">
              <a:spcBef>
                <a:spcPts val="1200"/>
              </a:spcBef>
              <a:buNone/>
            </a:pPr>
            <a:r>
              <a:rPr lang="en-GB" b="1" dirty="0" smtClean="0"/>
              <a:t>Study design</a:t>
            </a:r>
            <a:endParaRPr lang="en-GB" b="1" dirty="0"/>
          </a:p>
          <a:p>
            <a:r>
              <a:rPr lang="en-GB" dirty="0" smtClean="0"/>
              <a:t>Tissue microarrays were performed on samples from 1804 patients from the QUASAR2 and VICTOR trials</a:t>
            </a:r>
          </a:p>
          <a:p>
            <a:r>
              <a:rPr lang="en-GB" dirty="0" smtClean="0"/>
              <a:t>The proportion of CD8+ and CD3+ cells were determined</a:t>
            </a:r>
          </a:p>
          <a:p>
            <a:r>
              <a:rPr lang="en-GB" dirty="0" smtClean="0"/>
              <a:t>Data were analysed by </a:t>
            </a:r>
            <a:r>
              <a:rPr lang="en-GB" dirty="0" err="1" smtClean="0"/>
              <a:t>univariate</a:t>
            </a:r>
            <a:r>
              <a:rPr lang="en-GB" dirty="0" smtClean="0"/>
              <a:t> and multivariate Cox proportional hazards regression with adjustment for confounders (stage, MMR status)</a:t>
            </a:r>
          </a:p>
          <a:p>
            <a:pPr marL="0" indent="0">
              <a:spcBef>
                <a:spcPts val="1200"/>
              </a:spcBef>
              <a:buNone/>
            </a:pPr>
            <a:r>
              <a:rPr lang="en-GB" b="1" dirty="0" smtClean="0"/>
              <a:t>Key results</a:t>
            </a:r>
          </a:p>
          <a:p>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Le DT,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3514</a:t>
            </a:r>
            <a:br>
              <a:rPr lang="fr-FR" dirty="0" smtClean="0"/>
            </a:br>
            <a:r>
              <a:rPr lang="fr-FR" dirty="0" smtClean="0"/>
              <a:t>Glaire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3515</a:t>
            </a:r>
            <a:endParaRPr lang="fr-FR" dirty="0"/>
          </a:p>
        </p:txBody>
      </p:sp>
      <p:graphicFrame>
        <p:nvGraphicFramePr>
          <p:cNvPr id="8" name="Group 88"/>
          <p:cNvGraphicFramePr>
            <a:graphicFrameLocks noGrp="1"/>
          </p:cNvGraphicFramePr>
          <p:nvPr>
            <p:extLst>
              <p:ext uri="{D42A27DB-BD31-4B8C-83A1-F6EECF244321}">
                <p14:modId xmlns:p14="http://schemas.microsoft.com/office/powerpoint/2010/main" xmlns="" val="3100408975"/>
              </p:ext>
            </p:extLst>
          </p:nvPr>
        </p:nvGraphicFramePr>
        <p:xfrm>
          <a:off x="369888" y="4428101"/>
          <a:ext cx="8408987" cy="1219200"/>
        </p:xfrm>
        <a:graphic>
          <a:graphicData uri="http://schemas.openxmlformats.org/drawingml/2006/table">
            <a:tbl>
              <a:tblPr firstRow="1" bandRow="1">
                <a:tableStyleId>{69012ECD-51FC-41F1-AA8D-1B2483CD663E}</a:tableStyleId>
              </a:tblPr>
              <a:tblGrid>
                <a:gridCol w="1278786">
                  <a:extLst>
                    <a:ext uri="{9D8B030D-6E8A-4147-A177-3AD203B41FA5}">
                      <a16:colId xmlns:a16="http://schemas.microsoft.com/office/drawing/2014/main" xmlns="" val="20000"/>
                    </a:ext>
                  </a:extLst>
                </a:gridCol>
                <a:gridCol w="1782550">
                  <a:extLst>
                    <a:ext uri="{9D8B030D-6E8A-4147-A177-3AD203B41FA5}">
                      <a16:colId xmlns:a16="http://schemas.microsoft.com/office/drawing/2014/main" xmlns="" val="20001"/>
                    </a:ext>
                  </a:extLst>
                </a:gridCol>
                <a:gridCol w="1132309">
                  <a:extLst>
                    <a:ext uri="{9D8B030D-6E8A-4147-A177-3AD203B41FA5}">
                      <a16:colId xmlns:a16="http://schemas.microsoft.com/office/drawing/2014/main" xmlns="" val="20004"/>
                    </a:ext>
                  </a:extLst>
                </a:gridCol>
                <a:gridCol w="2908485">
                  <a:extLst>
                    <a:ext uri="{9D8B030D-6E8A-4147-A177-3AD203B41FA5}">
                      <a16:colId xmlns:a16="http://schemas.microsoft.com/office/drawing/2014/main" xmlns="" val="20002"/>
                    </a:ext>
                  </a:extLst>
                </a:gridCol>
                <a:gridCol w="1306857">
                  <a:extLst>
                    <a:ext uri="{9D8B030D-6E8A-4147-A177-3AD203B41FA5}">
                      <a16:colId xmlns:a16="http://schemas.microsoft.com/office/drawing/2014/main" xmlns="" val="20003"/>
                    </a:ext>
                  </a:extLst>
                </a:gridCol>
              </a:tblGrid>
              <a:tr h="13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Risk group</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Stage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CD8 high vs. low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3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Low</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T3N0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453 (25)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1.03 (0.54, 1.72)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3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Intermediate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T4N0; T1–3, N1/2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1035 (58)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0.69 (0.51, 0.93)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0.014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3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High</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T4, N1/2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303 (17)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0.59 (0.39, 0.89)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0.011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333625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4062</a:t>
            </a:r>
            <a:r>
              <a:rPr lang="en-GB" dirty="0"/>
              <a:t>: Pembrolizumab (</a:t>
            </a:r>
            <a:r>
              <a:rPr lang="en-GB" dirty="0" err="1"/>
              <a:t>pembro</a:t>
            </a:r>
            <a:r>
              <a:rPr lang="en-GB" dirty="0"/>
              <a:t>) vs paclitaxel (PTX) for previously treated advanced gastric or gastroesophageal junction (G/GEJ) cancer: Phase 3 KEYNOTE-061 </a:t>
            </a:r>
            <a:r>
              <a:rPr lang="en-GB" dirty="0" smtClean="0"/>
              <a:t>trial – Fuchs CS, et al</a:t>
            </a:r>
            <a:endParaRPr lang="en-GB" dirty="0"/>
          </a:p>
        </p:txBody>
      </p:sp>
      <p:sp>
        <p:nvSpPr>
          <p:cNvPr id="5" name="Text Placeholder 4"/>
          <p:cNvSpPr>
            <a:spLocks noGrp="1"/>
          </p:cNvSpPr>
          <p:nvPr>
            <p:ph type="body" sz="quarter" idx="11"/>
          </p:nvPr>
        </p:nvSpPr>
        <p:spPr>
          <a:xfrm>
            <a:off x="4414604" y="6096000"/>
            <a:ext cx="4364272" cy="487363"/>
          </a:xfrm>
        </p:spPr>
        <p:txBody>
          <a:bodyPr/>
          <a:lstStyle/>
          <a:p>
            <a:r>
              <a:rPr lang="fr-FR" dirty="0" smtClean="0"/>
              <a:t/>
            </a:r>
            <a:br>
              <a:rPr lang="fr-FR" dirty="0" smtClean="0"/>
            </a:br>
            <a:r>
              <a:rPr lang="en-GB" dirty="0" smtClean="0"/>
              <a:t>Presented</a:t>
            </a:r>
            <a:r>
              <a:rPr lang="fr-FR" dirty="0" smtClean="0"/>
              <a:t> by </a:t>
            </a:r>
            <a:r>
              <a:rPr lang="en-GB" dirty="0" err="1" smtClean="0"/>
              <a:t>Shitara</a:t>
            </a:r>
            <a:r>
              <a:rPr lang="en-GB" dirty="0" smtClean="0"/>
              <a:t> K</a:t>
            </a:r>
            <a:br>
              <a:rPr lang="en-GB" dirty="0" smtClean="0"/>
            </a:br>
            <a:r>
              <a:rPr lang="fr-FR" dirty="0" smtClean="0"/>
              <a:t>Fuchs CS,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4062</a:t>
            </a:r>
            <a:endParaRPr lang="fr-FR" dirty="0"/>
          </a:p>
        </p:txBody>
      </p:sp>
      <p:sp>
        <p:nvSpPr>
          <p:cNvPr id="6" name="Content Placeholder 2"/>
          <p:cNvSpPr>
            <a:spLocks noGrp="1"/>
          </p:cNvSpPr>
          <p:nvPr>
            <p:ph idx="1"/>
          </p:nvPr>
        </p:nvSpPr>
        <p:spPr>
          <a:xfrm>
            <a:off x="365124" y="1254035"/>
            <a:ext cx="8413751" cy="4746172"/>
          </a:xfrm>
        </p:spPr>
        <p:txBody>
          <a:bodyPr/>
          <a:lstStyle/>
          <a:p>
            <a:pPr marL="0" indent="0">
              <a:buFontTx/>
              <a:buNone/>
            </a:pPr>
            <a:r>
              <a:rPr lang="en-GB" b="1" dirty="0" smtClean="0"/>
              <a:t>Key results (cont.)</a:t>
            </a:r>
            <a:endParaRPr lang="en-GB" b="1" dirty="0"/>
          </a:p>
          <a:p>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1817598676"/>
              </p:ext>
            </p:extLst>
          </p:nvPr>
        </p:nvGraphicFramePr>
        <p:xfrm>
          <a:off x="369888" y="1580590"/>
          <a:ext cx="8408988" cy="4521200"/>
        </p:xfrm>
        <a:graphic>
          <a:graphicData uri="http://schemas.openxmlformats.org/drawingml/2006/table">
            <a:tbl>
              <a:tblPr firstRow="1" bandRow="1">
                <a:tableStyleId>{69012ECD-51FC-41F1-AA8D-1B2483CD663E}</a:tableStyleId>
              </a:tblPr>
              <a:tblGrid>
                <a:gridCol w="2192157">
                  <a:extLst>
                    <a:ext uri="{9D8B030D-6E8A-4147-A177-3AD203B41FA5}">
                      <a16:colId xmlns:a16="http://schemas.microsoft.com/office/drawing/2014/main" xmlns="" val="20000"/>
                    </a:ext>
                  </a:extLst>
                </a:gridCol>
                <a:gridCol w="2242868">
                  <a:extLst>
                    <a:ext uri="{9D8B030D-6E8A-4147-A177-3AD203B41FA5}">
                      <a16:colId xmlns:a16="http://schemas.microsoft.com/office/drawing/2014/main" xmlns="" val="20001"/>
                    </a:ext>
                  </a:extLst>
                </a:gridCol>
                <a:gridCol w="2372264">
                  <a:extLst>
                    <a:ext uri="{9D8B030D-6E8A-4147-A177-3AD203B41FA5}">
                      <a16:colId xmlns:a16="http://schemas.microsoft.com/office/drawing/2014/main" xmlns="" val="20002"/>
                    </a:ext>
                  </a:extLst>
                </a:gridCol>
                <a:gridCol w="1601699">
                  <a:extLst>
                    <a:ext uri="{9D8B030D-6E8A-4147-A177-3AD203B41FA5}">
                      <a16:colId xmlns:a16="http://schemas.microsoft.com/office/drawing/2014/main" xmlns="" val="20003"/>
                    </a:ext>
                  </a:extLst>
                </a:gridCol>
              </a:tblGrid>
              <a:tr h="274910">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Pembrolizumab</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Arial" charset="0"/>
                          <a:cs typeface="Arial" charset="0"/>
                        </a:rPr>
                        <a:t>Paclitaxel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736759">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 (95%CI)</a:t>
                      </a:r>
                    </a:p>
                    <a:p>
                      <a:pPr marL="179388"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ECOG PS 0</a:t>
                      </a:r>
                    </a:p>
                    <a:p>
                      <a:pPr marL="179388"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ECOG PS 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12.3 (9.7, 15.9)</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 (3.7, 7.7)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9.3 (8.3, 10.5)</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7.5 (5.3, 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0.69 (0.49, 0.97)</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0.98 (0.73, 1.32)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967683">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 (95%CI)</a:t>
                      </a:r>
                    </a:p>
                    <a:p>
                      <a:pPr marL="179388"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CPS &lt;1</a:t>
                      </a:r>
                    </a:p>
                    <a:p>
                      <a:pPr marL="179388"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CPS </a:t>
                      </a:r>
                      <a:r>
                        <a:rPr kumimoji="0" lang="en-GB" sz="1400" b="0" i="0" u="none" strike="noStrike" cap="none" normalizeH="0" baseline="0" dirty="0" smtClean="0">
                          <a:ln>
                            <a:noFill/>
                          </a:ln>
                          <a:solidFill>
                            <a:srgbClr val="000000"/>
                          </a:solidFill>
                          <a:effectLst/>
                          <a:latin typeface="+mn-lt"/>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1</a:t>
                      </a:r>
                    </a:p>
                    <a:p>
                      <a:pPr marL="179388"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CPS </a:t>
                      </a:r>
                      <a:r>
                        <a:rPr kumimoji="0" lang="en-GB" sz="1400" b="0" i="0" u="none" strike="noStrike" cap="none" normalizeH="0" baseline="0" dirty="0" smtClean="0">
                          <a:ln>
                            <a:noFill/>
                          </a:ln>
                          <a:solidFill>
                            <a:srgbClr val="000000"/>
                          </a:solidFill>
                          <a:effectLst/>
                          <a:latin typeface="+mn-lt"/>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4.8 (3.9, 6.1)</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9.1 (6.2, 10.7)</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10.4 (5.9, 17.3)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8.2 (6.8, 10.6)</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8.3 (7.6, 9.0)</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8.0 (5.1, 9.9)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1.20 (0.89, 1.63)</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0.82 (0.66, 1.03)</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0.64 (0.41, 1.02)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0583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 (95%CI)</a:t>
                      </a:r>
                    </a:p>
                    <a:p>
                      <a:pPr marL="179388" marR="0" lvl="0" indent="0" algn="l" defTabSz="914400" rtl="0" eaLnBrk="1" fontAlgn="base" latinLnBrk="0" hangingPunct="1">
                        <a:lnSpc>
                          <a:spcPts val="1600"/>
                        </a:lnSpc>
                        <a:spcBef>
                          <a:spcPct val="20000"/>
                        </a:spcBef>
                        <a:spcAft>
                          <a:spcPct val="0"/>
                        </a:spcAft>
                        <a:buClr>
                          <a:srgbClr val="FFFFFF"/>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MSI-high tumours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NR (5.6, NR)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8.1 (2.0, 16.7)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0.42 (0.13, 1.31)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50583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PFS, months (95%CI)</a:t>
                      </a:r>
                    </a:p>
                    <a:p>
                      <a:pPr marL="179388" marR="0" lvl="0" indent="0" algn="l" defTabSz="914400" rtl="0" eaLnBrk="1" fontAlgn="base" latinLnBrk="0" hangingPunct="1">
                        <a:lnSpc>
                          <a:spcPts val="1600"/>
                        </a:lnSpc>
                        <a:spcBef>
                          <a:spcPct val="2000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rPr>
                        <a:t>CPS </a:t>
                      </a:r>
                      <a:r>
                        <a:rPr kumimoji="0" lang="en-GB" sz="1400" b="0" i="0" u="none" strike="noStrike" kern="1200" cap="none" spc="0" normalizeH="0" baseline="0" noProof="0" dirty="0" smtClean="0">
                          <a:ln>
                            <a:noFill/>
                          </a:ln>
                          <a:solidFill>
                            <a:srgbClr val="000000"/>
                          </a:solidFill>
                          <a:effectLst/>
                          <a:uLnTx/>
                          <a:uFillTx/>
                          <a:latin typeface="+mn-lt"/>
                          <a:ea typeface="+mn-ea"/>
                          <a:cs typeface="Arial" charset="0"/>
                        </a:rPr>
                        <a:t>≥</a:t>
                      </a:r>
                      <a:r>
                        <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 (1.4, 2.0)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 (3.1, 4.2)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1.27 (1.03, 1.57)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736759">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 %</a:t>
                      </a:r>
                    </a:p>
                    <a:p>
                      <a:pPr marL="179388" marR="0" lvl="0" indent="0" algn="l" defTabSz="914400" rtl="0" eaLnBrk="1" fontAlgn="base" latinLnBrk="0" hangingPunct="1">
                        <a:lnSpc>
                          <a:spcPts val="1600"/>
                        </a:lnSpc>
                        <a:spcBef>
                          <a:spcPct val="2000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rPr>
                        <a:t>CPS </a:t>
                      </a:r>
                      <a:r>
                        <a:rPr kumimoji="0" lang="en-GB" sz="1400" b="0" i="0" u="none" strike="noStrike" kern="1200" cap="none" spc="0" normalizeH="0" baseline="0" noProof="0" dirty="0" smtClean="0">
                          <a:ln>
                            <a:noFill/>
                          </a:ln>
                          <a:solidFill>
                            <a:srgbClr val="000000"/>
                          </a:solidFill>
                          <a:effectLst/>
                          <a:uLnTx/>
                          <a:uFillTx/>
                          <a:latin typeface="+mn-lt"/>
                          <a:ea typeface="+mn-ea"/>
                          <a:cs typeface="Arial" charset="0"/>
                        </a:rPr>
                        <a:t>≥</a:t>
                      </a:r>
                      <a:r>
                        <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rPr>
                        <a:t>1</a:t>
                      </a:r>
                    </a:p>
                    <a:p>
                      <a:pPr marL="179388" marR="0" lvl="0" indent="0" algn="l" defTabSz="914400" rtl="0" eaLnBrk="1" fontAlgn="base" latinLnBrk="0" hangingPunct="1">
                        <a:lnSpc>
                          <a:spcPts val="1600"/>
                        </a:lnSpc>
                        <a:spcBef>
                          <a:spcPct val="20000"/>
                        </a:spcBef>
                        <a:spcAft>
                          <a:spcPct val="0"/>
                        </a:spcAft>
                        <a:buClr>
                          <a:srgbClr val="FFFFFF"/>
                        </a:buClr>
                        <a:buSzPct val="110000"/>
                        <a:buFontTx/>
                        <a:buNone/>
                        <a:tabLst/>
                        <a:defRPr/>
                      </a:pPr>
                      <a:r>
                        <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rPr>
                        <a:t>MSI-high tumours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15.8</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46.7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13.6</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505834">
                <a:tc>
                  <a:txBody>
                    <a:bodyPr/>
                    <a:lstStyle/>
                    <a:p>
                      <a:pPr marL="0"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kern="1200" cap="none" spc="0" normalizeH="0" baseline="0" noProof="0" dirty="0" err="1" smtClean="0">
                          <a:ln>
                            <a:noFill/>
                          </a:ln>
                          <a:solidFill>
                            <a:srgbClr val="000000"/>
                          </a:solidFill>
                          <a:effectLst/>
                          <a:uLnTx/>
                          <a:uFillTx/>
                          <a:latin typeface="Arial" charset="0"/>
                          <a:ea typeface="+mn-ea"/>
                          <a:cs typeface="Arial" charset="0"/>
                        </a:rPr>
                        <a:t>mDoR</a:t>
                      </a:r>
                      <a:r>
                        <a:rPr kumimoji="0" lang="en-GB" sz="1400" b="0" i="0" u="none" strike="noStrike" kern="1200" cap="none" spc="0" normalizeH="0" baseline="0" noProof="0" dirty="0" smtClean="0">
                          <a:ln>
                            <a:noFill/>
                          </a:ln>
                          <a:solidFill>
                            <a:srgbClr val="000000"/>
                          </a:solidFill>
                          <a:effectLst/>
                          <a:uLnTx/>
                          <a:uFillTx/>
                          <a:latin typeface="Arial" charset="0"/>
                          <a:ea typeface="+mn-ea"/>
                          <a:cs typeface="Arial" charset="0"/>
                        </a:rPr>
                        <a:t>, months (range)</a:t>
                      </a:r>
                    </a:p>
                    <a:p>
                      <a:pPr marL="179388" marR="0" lvl="0" indent="0" algn="l" defTabSz="914400" rtl="0" eaLnBrk="1" fontAlgn="base" latinLnBrk="0" hangingPunct="1">
                        <a:lnSpc>
                          <a:spcPts val="16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CPS </a:t>
                      </a:r>
                      <a:r>
                        <a:rPr kumimoji="0" lang="en-GB" sz="1400" b="0" i="0" u="none" strike="noStrike" cap="none" normalizeH="0" baseline="0" dirty="0" smtClean="0">
                          <a:ln>
                            <a:noFill/>
                          </a:ln>
                          <a:solidFill>
                            <a:srgbClr val="000000"/>
                          </a:solidFill>
                          <a:effectLst/>
                          <a:latin typeface="+mn-lt"/>
                          <a:cs typeface="Arial" charset="0"/>
                        </a:rPr>
                        <a:t>≥</a:t>
                      </a:r>
                      <a:r>
                        <a:rPr kumimoji="0" lang="en-GB" sz="1400" b="0" i="0" u="none" strike="noStrike" cap="none" normalizeH="0" baseline="0" dirty="0" smtClean="0">
                          <a:ln>
                            <a:noFill/>
                          </a:ln>
                          <a:solidFill>
                            <a:srgbClr val="000000"/>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18.0 (1.4+–26.0+)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5.2 (1.3+–16.8)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ts val="16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4015584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Immune Therapy: Why Don’t We Have the KEY for </a:t>
            </a:r>
            <a:r>
              <a:rPr lang="en-GB" dirty="0" err="1" smtClean="0"/>
              <a:t>VICTORy</a:t>
            </a:r>
            <a:r>
              <a:rPr lang="en-GB" dirty="0" smtClean="0"/>
              <a:t> </a:t>
            </a:r>
            <a:br>
              <a:rPr lang="en-GB" dirty="0" smtClean="0"/>
            </a:br>
            <a:r>
              <a:rPr lang="en-GB" dirty="0" smtClean="0"/>
              <a:t>Discussant – Segal NH</a:t>
            </a:r>
            <a:endParaRPr lang="en-GB" dirty="0"/>
          </a:p>
        </p:txBody>
      </p:sp>
      <p:sp>
        <p:nvSpPr>
          <p:cNvPr id="3" name="Content Placeholder 2"/>
          <p:cNvSpPr>
            <a:spLocks noGrp="1"/>
          </p:cNvSpPr>
          <p:nvPr>
            <p:ph idx="1"/>
          </p:nvPr>
        </p:nvSpPr>
        <p:spPr/>
        <p:txBody>
          <a:bodyPr/>
          <a:lstStyle/>
          <a:p>
            <a:pPr marL="0" indent="0">
              <a:buNone/>
            </a:pPr>
            <a:r>
              <a:rPr lang="en-GB" b="1" dirty="0"/>
              <a:t>Presenter’s take-home messages</a:t>
            </a:r>
          </a:p>
          <a:p>
            <a:r>
              <a:rPr lang="en-GB" b="1" dirty="0" smtClean="0"/>
              <a:t>In </a:t>
            </a:r>
            <a:r>
              <a:rPr lang="en-GB" b="1" dirty="0"/>
              <a:t>patients with MSI-high </a:t>
            </a:r>
            <a:r>
              <a:rPr lang="en-GB" b="1" dirty="0" err="1"/>
              <a:t>mCRC</a:t>
            </a:r>
            <a:r>
              <a:rPr lang="en-GB" b="1" dirty="0"/>
              <a:t> treated with ≥1 prior line of </a:t>
            </a:r>
            <a:r>
              <a:rPr lang="en-GB" b="1" dirty="0" smtClean="0"/>
              <a:t>therapy, pembrolizumab provides meaningful benefit: no change in clinical practice</a:t>
            </a:r>
          </a:p>
          <a:p>
            <a:r>
              <a:rPr lang="en-GB" b="1" dirty="0" smtClean="0"/>
              <a:t>Data are eagerly awaited from frontline and adjuvant clinical trials</a:t>
            </a:r>
          </a:p>
          <a:p>
            <a:r>
              <a:rPr lang="en-GB" b="1" dirty="0"/>
              <a:t>National Comprehensive Cancer </a:t>
            </a:r>
            <a:r>
              <a:rPr lang="en-GB" b="1" dirty="0" smtClean="0"/>
              <a:t>Network: universal MMR or MSI testing for all patients with a personal history of colon or rectal cancer</a:t>
            </a:r>
          </a:p>
          <a:p>
            <a:r>
              <a:rPr lang="en-GB" b="1" dirty="0" smtClean="0"/>
              <a:t>CD8+ cell density appears to be prognostic, but does not guide clinical practice</a:t>
            </a:r>
          </a:p>
          <a:p>
            <a:r>
              <a:rPr lang="en-GB" b="1" dirty="0" smtClean="0"/>
              <a:t>Next steps:</a:t>
            </a:r>
          </a:p>
          <a:p>
            <a:pPr lvl="1"/>
            <a:r>
              <a:rPr lang="en-GB" b="1" dirty="0" smtClean="0"/>
              <a:t>Determine the optimum method for quantifying immune infiltrate</a:t>
            </a:r>
          </a:p>
          <a:p>
            <a:pPr lvl="1"/>
            <a:r>
              <a:rPr lang="en-GB" b="1" dirty="0" smtClean="0"/>
              <a:t>Separate analysis for MSS and MSI-high</a:t>
            </a:r>
          </a:p>
          <a:p>
            <a:pPr lvl="1"/>
            <a:r>
              <a:rPr lang="en-GB" b="1" dirty="0" smtClean="0"/>
              <a:t>Use in determining adjuvant therapy (or not) in stage II or III CRC?</a:t>
            </a:r>
            <a:endParaRPr lang="en-GB" dirty="0"/>
          </a:p>
        </p:txBody>
      </p:sp>
      <p:sp>
        <p:nvSpPr>
          <p:cNvPr id="5" name="Text Placeholder 4"/>
          <p:cNvSpPr>
            <a:spLocks noGrp="1"/>
          </p:cNvSpPr>
          <p:nvPr>
            <p:ph type="body" sz="quarter" idx="11"/>
          </p:nvPr>
        </p:nvSpPr>
        <p:spPr>
          <a:xfrm>
            <a:off x="4519534" y="6096000"/>
            <a:ext cx="4259341" cy="487363"/>
          </a:xfrm>
        </p:spPr>
        <p:txBody>
          <a:bodyPr/>
          <a:lstStyle/>
          <a:p>
            <a:r>
              <a:rPr lang="fr-FR" dirty="0" smtClean="0"/>
              <a:t/>
            </a:r>
            <a:br>
              <a:rPr lang="fr-FR" dirty="0" smtClean="0"/>
            </a:br>
            <a:r>
              <a:rPr lang="fr-FR" dirty="0" smtClean="0"/>
              <a:t>Le DT,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3514</a:t>
            </a:r>
            <a:br>
              <a:rPr lang="fr-FR" dirty="0" smtClean="0"/>
            </a:br>
            <a:r>
              <a:rPr lang="fr-FR" dirty="0" smtClean="0"/>
              <a:t>Glaire M,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3515</a:t>
            </a:r>
            <a:endParaRPr lang="fr-FR" dirty="0"/>
          </a:p>
        </p:txBody>
      </p:sp>
    </p:spTree>
    <p:extLst>
      <p:ext uri="{BB962C8B-B14F-4D97-AF65-F5344CB8AC3E}">
        <p14:creationId xmlns:p14="http://schemas.microsoft.com/office/powerpoint/2010/main" xmlns="" val="28488182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Biomarkers and New Approaches in Anorectal Cancer </a:t>
            </a:r>
            <a:br>
              <a:rPr lang="en-GB" dirty="0" smtClean="0"/>
            </a:br>
            <a:r>
              <a:rPr lang="en-GB" dirty="0" smtClean="0"/>
              <a:t>Discussant – Deming DA</a:t>
            </a:r>
            <a:endParaRPr lang="en-GB" dirty="0"/>
          </a:p>
        </p:txBody>
      </p:sp>
      <p:sp>
        <p:nvSpPr>
          <p:cNvPr id="3" name="Content Placeholder 2"/>
          <p:cNvSpPr>
            <a:spLocks noGrp="1"/>
          </p:cNvSpPr>
          <p:nvPr>
            <p:ph idx="1"/>
          </p:nvPr>
        </p:nvSpPr>
        <p:spPr/>
        <p:txBody>
          <a:bodyPr/>
          <a:lstStyle/>
          <a:p>
            <a:pPr marL="0" indent="0">
              <a:buNone/>
            </a:pPr>
            <a:r>
              <a:rPr lang="en-GB" b="1" dirty="0"/>
              <a:t>Study objective (Abstract </a:t>
            </a:r>
            <a:r>
              <a:rPr lang="en-GB" b="1" dirty="0" smtClean="0"/>
              <a:t>3516 – Tie J, et al)</a:t>
            </a:r>
            <a:endParaRPr lang="en-GB" b="1" dirty="0"/>
          </a:p>
          <a:p>
            <a:r>
              <a:rPr lang="en-GB" b="1" dirty="0" smtClean="0"/>
              <a:t>To evaluate the value of </a:t>
            </a:r>
            <a:r>
              <a:rPr lang="en-GB" b="1" dirty="0" err="1" smtClean="0"/>
              <a:t>ctDNA</a:t>
            </a:r>
            <a:r>
              <a:rPr lang="en-GB" b="1" dirty="0" smtClean="0"/>
              <a:t> in predicting recurrence and benefit from CT in patients with stage III colon cancer</a:t>
            </a:r>
          </a:p>
          <a:p>
            <a:pPr marL="0" indent="0">
              <a:spcBef>
                <a:spcPts val="1200"/>
              </a:spcBef>
              <a:buNone/>
            </a:pPr>
            <a:r>
              <a:rPr lang="en-GB" b="1" dirty="0" smtClean="0"/>
              <a:t>Study design</a:t>
            </a:r>
          </a:p>
          <a:p>
            <a:r>
              <a:rPr lang="en-GB" dirty="0" smtClean="0"/>
              <a:t>95 patients with colon cancer who had received adjuvant CT were included in the study</a:t>
            </a:r>
          </a:p>
          <a:p>
            <a:r>
              <a:rPr lang="en-GB" dirty="0" smtClean="0"/>
              <a:t>Blood samples were collected for </a:t>
            </a:r>
            <a:r>
              <a:rPr lang="en-GB" dirty="0" err="1" smtClean="0"/>
              <a:t>ctDNA</a:t>
            </a:r>
            <a:r>
              <a:rPr lang="en-GB" dirty="0" smtClean="0"/>
              <a:t> analysis post-surgery and during/after CT</a:t>
            </a:r>
          </a:p>
          <a:p>
            <a:r>
              <a:rPr lang="en-GB" dirty="0" smtClean="0"/>
              <a:t>Tumour tissues were also analysed for 15 genes commonly altered in CRC</a:t>
            </a:r>
            <a:endParaRPr lang="en-GB" dirty="0"/>
          </a:p>
          <a:p>
            <a:pPr marL="0" indent="0">
              <a:spcBef>
                <a:spcPts val="1200"/>
              </a:spcBef>
              <a:buNone/>
            </a:pPr>
            <a:r>
              <a:rPr lang="en-GB" b="1" dirty="0"/>
              <a:t>Key results</a:t>
            </a:r>
          </a:p>
          <a:p>
            <a:r>
              <a:rPr lang="en-GB" b="1" dirty="0" err="1" smtClean="0"/>
              <a:t>ctDNA</a:t>
            </a:r>
            <a:r>
              <a:rPr lang="en-GB" b="1" dirty="0" smtClean="0"/>
              <a:t> positive (n=19)</a:t>
            </a:r>
            <a:r>
              <a:rPr lang="en-GB" dirty="0" smtClean="0"/>
              <a:t>:</a:t>
            </a:r>
          </a:p>
          <a:p>
            <a:pPr lvl="1"/>
            <a:r>
              <a:rPr lang="en-GB" spc="-10" dirty="0" err="1" smtClean="0"/>
              <a:t>ctDNA</a:t>
            </a:r>
            <a:r>
              <a:rPr lang="en-GB" spc="-10" dirty="0" smtClean="0"/>
              <a:t> positive post-surgery: </a:t>
            </a:r>
            <a:r>
              <a:rPr lang="en-GB" spc="-10" dirty="0"/>
              <a:t>43</a:t>
            </a:r>
            <a:r>
              <a:rPr lang="en-GB" spc="-10" dirty="0" smtClean="0"/>
              <a:t>% 2-year RFS; CT can clear </a:t>
            </a:r>
            <a:r>
              <a:rPr lang="en-GB" spc="-10" dirty="0" err="1" smtClean="0"/>
              <a:t>ctDNA</a:t>
            </a:r>
            <a:r>
              <a:rPr lang="en-GB" spc="-10" dirty="0" smtClean="0"/>
              <a:t> in ~50% of patients </a:t>
            </a:r>
          </a:p>
          <a:p>
            <a:pPr lvl="1"/>
            <a:r>
              <a:rPr lang="en-GB" spc="-10" dirty="0" smtClean="0"/>
              <a:t>Positive then positive </a:t>
            </a:r>
            <a:r>
              <a:rPr lang="en-GB" spc="-10" dirty="0" err="1" smtClean="0"/>
              <a:t>ctDNA</a:t>
            </a:r>
            <a:r>
              <a:rPr lang="en-GB" spc="-10" dirty="0" smtClean="0"/>
              <a:t>: 33</a:t>
            </a:r>
            <a:r>
              <a:rPr lang="en-GB" spc="-10" dirty="0"/>
              <a:t>% 2-year </a:t>
            </a:r>
            <a:r>
              <a:rPr lang="en-GB" spc="-10" dirty="0" smtClean="0"/>
              <a:t>RFS; positive </a:t>
            </a:r>
            <a:r>
              <a:rPr lang="en-GB" spc="-10" dirty="0"/>
              <a:t>then </a:t>
            </a:r>
            <a:r>
              <a:rPr lang="en-GB" spc="-10" dirty="0" smtClean="0"/>
              <a:t>negative: 59% </a:t>
            </a:r>
            <a:r>
              <a:rPr lang="en-GB" spc="-10" dirty="0"/>
              <a:t>2-year </a:t>
            </a:r>
            <a:r>
              <a:rPr lang="en-GB" spc="-10" dirty="0" smtClean="0"/>
              <a:t>RFS</a:t>
            </a:r>
          </a:p>
          <a:p>
            <a:r>
              <a:rPr lang="en-GB" b="1" spc="-10" dirty="0" err="1" smtClean="0"/>
              <a:t>ctDNA</a:t>
            </a:r>
            <a:r>
              <a:rPr lang="en-GB" b="1" spc="-10" dirty="0" smtClean="0"/>
              <a:t> negative (n=76)</a:t>
            </a:r>
            <a:r>
              <a:rPr lang="en-GB" spc="-10" dirty="0" smtClean="0"/>
              <a:t>:</a:t>
            </a:r>
          </a:p>
          <a:p>
            <a:pPr lvl="1"/>
            <a:r>
              <a:rPr lang="en-GB" spc="-10" dirty="0" err="1"/>
              <a:t>ctDNA</a:t>
            </a:r>
            <a:r>
              <a:rPr lang="en-GB" spc="-10" dirty="0"/>
              <a:t> positive post-surgery: </a:t>
            </a:r>
            <a:r>
              <a:rPr lang="en-GB" spc="-10" dirty="0" smtClean="0"/>
              <a:t>84% </a:t>
            </a:r>
            <a:r>
              <a:rPr lang="en-GB" spc="-10" dirty="0"/>
              <a:t>2-year </a:t>
            </a:r>
            <a:r>
              <a:rPr lang="en-GB" spc="-10" dirty="0" smtClean="0"/>
              <a:t>RFS; </a:t>
            </a:r>
            <a:r>
              <a:rPr lang="en-GB" spc="-10" dirty="0" err="1" smtClean="0"/>
              <a:t>ctDNA</a:t>
            </a:r>
            <a:r>
              <a:rPr lang="en-GB" spc="-10" dirty="0" smtClean="0"/>
              <a:t> can become positive for some</a:t>
            </a:r>
            <a:endParaRPr lang="en-GB" spc="-10" dirty="0"/>
          </a:p>
          <a:p>
            <a:pPr lvl="1"/>
            <a:r>
              <a:rPr lang="en-GB" spc="-20" dirty="0" smtClean="0"/>
              <a:t>Negative then negative </a:t>
            </a:r>
            <a:r>
              <a:rPr lang="en-GB" spc="-20" dirty="0" err="1" smtClean="0"/>
              <a:t>ctDNA</a:t>
            </a:r>
            <a:r>
              <a:rPr lang="en-GB" spc="-20" dirty="0"/>
              <a:t>: </a:t>
            </a:r>
            <a:r>
              <a:rPr lang="en-GB" spc="-20" dirty="0" smtClean="0"/>
              <a:t>86% </a:t>
            </a:r>
            <a:r>
              <a:rPr lang="en-GB" spc="-20" dirty="0"/>
              <a:t>2-year RFS; </a:t>
            </a:r>
            <a:r>
              <a:rPr lang="en-GB" spc="-20" dirty="0" smtClean="0"/>
              <a:t>negative then positive: 25% </a:t>
            </a:r>
            <a:r>
              <a:rPr lang="en-GB" spc="-20" dirty="0"/>
              <a:t>2-year RFS</a:t>
            </a:r>
          </a:p>
          <a:p>
            <a:pPr lvl="1"/>
            <a:r>
              <a:rPr lang="en-GB" dirty="0" smtClean="0"/>
              <a:t>Likely 25% of </a:t>
            </a:r>
            <a:r>
              <a:rPr lang="en-GB" dirty="0" err="1" smtClean="0"/>
              <a:t>ctDNA</a:t>
            </a:r>
            <a:r>
              <a:rPr lang="en-GB" dirty="0" smtClean="0"/>
              <a:t> negative patients remain negative due to CT</a:t>
            </a:r>
            <a:endParaRPr lang="en-GB" dirty="0"/>
          </a:p>
        </p:txBody>
      </p:sp>
      <p:sp>
        <p:nvSpPr>
          <p:cNvPr id="5" name="Text Placeholder 4"/>
          <p:cNvSpPr>
            <a:spLocks noGrp="1"/>
          </p:cNvSpPr>
          <p:nvPr>
            <p:ph type="body" sz="quarter" idx="11"/>
          </p:nvPr>
        </p:nvSpPr>
        <p:spPr>
          <a:xfrm>
            <a:off x="4182256" y="6096000"/>
            <a:ext cx="4596619" cy="487363"/>
          </a:xfrm>
        </p:spPr>
        <p:txBody>
          <a:bodyPr/>
          <a:lstStyle/>
          <a:p>
            <a:r>
              <a:rPr lang="fr-FR" dirty="0" smtClean="0"/>
              <a:t/>
            </a:r>
            <a:br>
              <a:rPr lang="fr-FR" dirty="0" smtClean="0"/>
            </a:br>
            <a:r>
              <a:rPr lang="fr-FR" dirty="0" err="1" smtClean="0"/>
              <a:t>Tie</a:t>
            </a:r>
            <a:r>
              <a:rPr lang="fr-FR" dirty="0" smtClean="0"/>
              <a:t> 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3516</a:t>
            </a:r>
            <a:br>
              <a:rPr lang="fr-FR" dirty="0" smtClean="0"/>
            </a:br>
            <a:r>
              <a:rPr lang="fr-FR" dirty="0" smtClean="0"/>
              <a:t>You YN,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3517</a:t>
            </a:r>
            <a:br>
              <a:rPr lang="fr-FR" dirty="0" smtClean="0"/>
            </a:br>
            <a:r>
              <a:rPr lang="fr-FR" dirty="0" smtClean="0"/>
              <a:t>Fernandez-</a:t>
            </a:r>
            <a:r>
              <a:rPr lang="fr-FR" dirty="0" err="1" smtClean="0"/>
              <a:t>Martos</a:t>
            </a:r>
            <a:r>
              <a:rPr lang="fr-FR" dirty="0" smtClean="0"/>
              <a:t> C,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3518</a:t>
            </a:r>
            <a:endParaRPr lang="fr-FR" dirty="0"/>
          </a:p>
        </p:txBody>
      </p:sp>
    </p:spTree>
    <p:extLst>
      <p:ext uri="{BB962C8B-B14F-4D97-AF65-F5344CB8AC3E}">
        <p14:creationId xmlns:p14="http://schemas.microsoft.com/office/powerpoint/2010/main" xmlns="" val="1340053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Biomarkers and New Approaches in Anorectal Cancer </a:t>
            </a:r>
            <a:br>
              <a:rPr lang="en-GB" dirty="0" smtClean="0"/>
            </a:br>
            <a:r>
              <a:rPr lang="en-GB" dirty="0" smtClean="0"/>
              <a:t>Discussant – Deming DA</a:t>
            </a:r>
            <a:endParaRPr lang="en-GB" dirty="0"/>
          </a:p>
        </p:txBody>
      </p:sp>
      <p:sp>
        <p:nvSpPr>
          <p:cNvPr id="3" name="Content Placeholder 2"/>
          <p:cNvSpPr>
            <a:spLocks noGrp="1"/>
          </p:cNvSpPr>
          <p:nvPr>
            <p:ph idx="1"/>
          </p:nvPr>
        </p:nvSpPr>
        <p:spPr/>
        <p:txBody>
          <a:bodyPr/>
          <a:lstStyle/>
          <a:p>
            <a:pPr marL="0" indent="0">
              <a:buNone/>
            </a:pPr>
            <a:r>
              <a:rPr lang="en-GB" b="1" dirty="0"/>
              <a:t>Study objective (Abstract </a:t>
            </a:r>
            <a:r>
              <a:rPr lang="en-GB" b="1" dirty="0" smtClean="0"/>
              <a:t>3517 – You YN, et al)</a:t>
            </a:r>
            <a:endParaRPr lang="en-GB" b="1" dirty="0"/>
          </a:p>
          <a:p>
            <a:r>
              <a:rPr lang="en-GB" b="1" dirty="0" smtClean="0"/>
              <a:t>To validate neoadjuvant rectal cancer (NAR) score as a surrogate endpoint for OS</a:t>
            </a:r>
            <a:endParaRPr lang="en-GB" b="1" dirty="0"/>
          </a:p>
          <a:p>
            <a:pPr marL="0" indent="0">
              <a:spcBef>
                <a:spcPts val="1200"/>
              </a:spcBef>
              <a:buNone/>
            </a:pPr>
            <a:r>
              <a:rPr lang="en-GB" b="1" dirty="0"/>
              <a:t>Study design</a:t>
            </a:r>
          </a:p>
          <a:p>
            <a:r>
              <a:rPr lang="en-GB" dirty="0"/>
              <a:t>The National Cancer Database </a:t>
            </a:r>
            <a:r>
              <a:rPr lang="en-GB" dirty="0" smtClean="0"/>
              <a:t>was used to identify </a:t>
            </a:r>
            <a:r>
              <a:rPr lang="en-GB" dirty="0"/>
              <a:t>patients with non-metastatic </a:t>
            </a:r>
            <a:r>
              <a:rPr lang="en-GB" dirty="0" smtClean="0"/>
              <a:t>rectal cancer </a:t>
            </a:r>
            <a:r>
              <a:rPr lang="en-GB" dirty="0"/>
              <a:t>who had undergone neoadjuvant CRT (</a:t>
            </a:r>
            <a:r>
              <a:rPr lang="en-GB" dirty="0" smtClean="0"/>
              <a:t>45–54 </a:t>
            </a:r>
            <a:r>
              <a:rPr lang="en-GB" dirty="0" err="1"/>
              <a:t>Gy</a:t>
            </a:r>
            <a:r>
              <a:rPr lang="en-GB" dirty="0"/>
              <a:t>) and </a:t>
            </a:r>
            <a:r>
              <a:rPr lang="en-GB" dirty="0" err="1"/>
              <a:t>proctectomy</a:t>
            </a:r>
            <a:r>
              <a:rPr lang="en-GB" dirty="0" smtClean="0"/>
              <a:t> (n=19,831)</a:t>
            </a:r>
          </a:p>
          <a:p>
            <a:pPr marL="0" indent="0">
              <a:spcBef>
                <a:spcPts val="1200"/>
              </a:spcBef>
              <a:buNone/>
            </a:pPr>
            <a:r>
              <a:rPr lang="en-GB" b="1" dirty="0" smtClean="0"/>
              <a:t>Key results</a:t>
            </a:r>
          </a:p>
          <a:p>
            <a:r>
              <a:rPr lang="en-GB" dirty="0" smtClean="0"/>
              <a:t>After neoadjuvant CT, 12.6% of patients achieved </a:t>
            </a:r>
            <a:r>
              <a:rPr lang="en-GB" dirty="0" err="1" smtClean="0"/>
              <a:t>pCR</a:t>
            </a:r>
            <a:r>
              <a:rPr lang="en-GB" dirty="0" smtClean="0"/>
              <a:t> and 28.9% were </a:t>
            </a:r>
            <a:r>
              <a:rPr lang="en-GB" dirty="0" err="1" smtClean="0"/>
              <a:t>downstaged</a:t>
            </a:r>
            <a:endParaRPr lang="en-GB" dirty="0" smtClean="0"/>
          </a:p>
          <a:p>
            <a:endParaRPr lang="en-GB" dirty="0"/>
          </a:p>
          <a:p>
            <a:endParaRPr lang="en-GB" dirty="0"/>
          </a:p>
        </p:txBody>
      </p:sp>
      <p:sp>
        <p:nvSpPr>
          <p:cNvPr id="5" name="Text Placeholder 4"/>
          <p:cNvSpPr>
            <a:spLocks noGrp="1"/>
          </p:cNvSpPr>
          <p:nvPr>
            <p:ph type="body" sz="quarter" idx="11"/>
          </p:nvPr>
        </p:nvSpPr>
        <p:spPr>
          <a:xfrm>
            <a:off x="4182256" y="6096000"/>
            <a:ext cx="4596619" cy="487363"/>
          </a:xfrm>
        </p:spPr>
        <p:txBody>
          <a:bodyPr/>
          <a:lstStyle/>
          <a:p>
            <a:r>
              <a:rPr lang="fr-FR" dirty="0" smtClean="0"/>
              <a:t/>
            </a:r>
            <a:br>
              <a:rPr lang="fr-FR" dirty="0" smtClean="0"/>
            </a:br>
            <a:r>
              <a:rPr lang="fr-FR" dirty="0" err="1" smtClean="0"/>
              <a:t>Tie</a:t>
            </a:r>
            <a:r>
              <a:rPr lang="fr-FR" dirty="0" smtClean="0"/>
              <a:t> 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3516</a:t>
            </a:r>
            <a:br>
              <a:rPr lang="fr-FR" dirty="0" smtClean="0"/>
            </a:br>
            <a:r>
              <a:rPr lang="fr-FR" dirty="0" smtClean="0"/>
              <a:t>You YN,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3517</a:t>
            </a:r>
            <a:br>
              <a:rPr lang="fr-FR" dirty="0" smtClean="0"/>
            </a:br>
            <a:r>
              <a:rPr lang="fr-FR" dirty="0" smtClean="0"/>
              <a:t>Fernandez-</a:t>
            </a:r>
            <a:r>
              <a:rPr lang="fr-FR" dirty="0" err="1" smtClean="0"/>
              <a:t>Martos</a:t>
            </a:r>
            <a:r>
              <a:rPr lang="fr-FR" dirty="0" smtClean="0"/>
              <a:t> C,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3518</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2151821464"/>
              </p:ext>
            </p:extLst>
          </p:nvPr>
        </p:nvGraphicFramePr>
        <p:xfrm>
          <a:off x="1776678" y="3767675"/>
          <a:ext cx="5590645" cy="1524000"/>
        </p:xfrm>
        <a:graphic>
          <a:graphicData uri="http://schemas.openxmlformats.org/drawingml/2006/table">
            <a:tbl>
              <a:tblPr firstRow="1" bandRow="1">
                <a:tableStyleId>{69012ECD-51FC-41F1-AA8D-1B2483CD663E}</a:tableStyleId>
              </a:tblPr>
              <a:tblGrid>
                <a:gridCol w="2335333">
                  <a:extLst>
                    <a:ext uri="{9D8B030D-6E8A-4147-A177-3AD203B41FA5}">
                      <a16:colId xmlns:a16="http://schemas.microsoft.com/office/drawing/2014/main" xmlns="" val="20000"/>
                    </a:ext>
                  </a:extLst>
                </a:gridCol>
                <a:gridCol w="3255312">
                  <a:extLst>
                    <a:ext uri="{9D8B030D-6E8A-4147-A177-3AD203B41FA5}">
                      <a16:colId xmlns:a16="http://schemas.microsoft.com/office/drawing/2014/main" xmlns="" val="20001"/>
                    </a:ext>
                  </a:extLst>
                </a:gridCol>
              </a:tblGrid>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NAR score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5-year OS,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kern="1200" cap="none" normalizeH="0" baseline="0" dirty="0" smtClean="0">
                          <a:ln>
                            <a:noFill/>
                          </a:ln>
                          <a:solidFill>
                            <a:srgbClr val="000000"/>
                          </a:solidFill>
                          <a:effectLst/>
                          <a:latin typeface="Arial" charset="0"/>
                          <a:ea typeface="+mn-ea"/>
                          <a:cs typeface="Arial" charset="0"/>
                        </a:rPr>
                        <a:t>≤8.4</a:t>
                      </a:r>
                      <a:endParaRPr kumimoji="0" lang="en-GB" sz="1400" b="0" i="0" u="none" strike="noStrike" kern="1200" cap="none" normalizeH="0" baseline="0" dirty="0">
                        <a:ln>
                          <a:noFill/>
                        </a:ln>
                        <a:solidFill>
                          <a:srgbClr val="000000"/>
                        </a:solidFill>
                        <a:effectLst/>
                        <a:latin typeface="Arial" charset="0"/>
                        <a:ea typeface="+mn-ea"/>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8.5–15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75.2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495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&gt;26.6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61.7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7396179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Biomarkers and New Approaches in Anorectal Cancer </a:t>
            </a:r>
            <a:br>
              <a:rPr lang="en-GB" dirty="0" smtClean="0"/>
            </a:br>
            <a:r>
              <a:rPr lang="en-GB" dirty="0" smtClean="0"/>
              <a:t>Discussant – Deming DA</a:t>
            </a:r>
            <a:endParaRPr lang="en-GB" dirty="0"/>
          </a:p>
        </p:txBody>
      </p:sp>
      <p:sp>
        <p:nvSpPr>
          <p:cNvPr id="3" name="Content Placeholder 2"/>
          <p:cNvSpPr>
            <a:spLocks noGrp="1"/>
          </p:cNvSpPr>
          <p:nvPr>
            <p:ph idx="1"/>
          </p:nvPr>
        </p:nvSpPr>
        <p:spPr/>
        <p:txBody>
          <a:bodyPr/>
          <a:lstStyle/>
          <a:p>
            <a:pPr marL="0" indent="0">
              <a:buNone/>
            </a:pPr>
            <a:r>
              <a:rPr lang="en-GB" b="1" dirty="0"/>
              <a:t>Study objective (GEMCAD </a:t>
            </a:r>
            <a:r>
              <a:rPr lang="en-GB" b="1" dirty="0" smtClean="0"/>
              <a:t>14-02: Abstract </a:t>
            </a:r>
            <a:r>
              <a:rPr lang="en-GB" b="1" dirty="0"/>
              <a:t>3518 –</a:t>
            </a:r>
            <a:r>
              <a:rPr lang="en-GB" b="1" dirty="0" smtClean="0"/>
              <a:t> Fernandez-</a:t>
            </a:r>
            <a:r>
              <a:rPr lang="en-GB" b="1" dirty="0" err="1" smtClean="0"/>
              <a:t>Martos</a:t>
            </a:r>
            <a:r>
              <a:rPr lang="en-GB" b="1" dirty="0" smtClean="0"/>
              <a:t> C, et al)</a:t>
            </a:r>
            <a:endParaRPr lang="en-GB" b="1" dirty="0"/>
          </a:p>
          <a:p>
            <a:r>
              <a:rPr lang="en-GB" b="1" dirty="0" smtClean="0"/>
              <a:t>To investigate the impact of adding aflibercept to induction mFOLFOX6 followed by CRT and TME in patients with high-risk rectal cancer</a:t>
            </a:r>
            <a:endParaRPr lang="en-GB" b="1" dirty="0"/>
          </a:p>
          <a:p>
            <a:pPr marL="0" indent="0">
              <a:spcBef>
                <a:spcPts val="1200"/>
              </a:spcBef>
              <a:buNone/>
            </a:pPr>
            <a:r>
              <a:rPr lang="en-GB" b="1" dirty="0"/>
              <a:t>Study design</a:t>
            </a:r>
          </a:p>
          <a:p>
            <a:r>
              <a:rPr lang="en-GB" dirty="0" smtClean="0"/>
              <a:t>Patients with high-risk rectal cancer (mrT3/T4/N2) were randomised (2:1) </a:t>
            </a:r>
            <a:r>
              <a:rPr lang="en-GB" dirty="0"/>
              <a:t>to aflibercept </a:t>
            </a:r>
            <a:r>
              <a:rPr lang="en-GB" dirty="0" smtClean="0"/>
              <a:t>+ mFOLFOX6 vs. </a:t>
            </a:r>
            <a:r>
              <a:rPr lang="en-GB" dirty="0"/>
              <a:t>mFOLFOX6 </a:t>
            </a:r>
            <a:r>
              <a:rPr lang="en-GB" dirty="0" smtClean="0"/>
              <a:t>alone, prior </a:t>
            </a:r>
            <a:r>
              <a:rPr lang="en-GB" dirty="0"/>
              <a:t>to </a:t>
            </a:r>
            <a:r>
              <a:rPr lang="en-GB" dirty="0" smtClean="0"/>
              <a:t>CRT* and TME</a:t>
            </a:r>
          </a:p>
          <a:p>
            <a:pPr lvl="1"/>
            <a:r>
              <a:rPr lang="en-GB" dirty="0" smtClean="0"/>
              <a:t>Stratification: </a:t>
            </a:r>
            <a:r>
              <a:rPr lang="en-GB" dirty="0"/>
              <a:t>extra-mural venous invasion and mrT4</a:t>
            </a:r>
          </a:p>
          <a:p>
            <a:pPr marL="0" indent="0">
              <a:spcBef>
                <a:spcPts val="1200"/>
              </a:spcBef>
              <a:buNone/>
            </a:pPr>
            <a:r>
              <a:rPr lang="en-GB" b="1" dirty="0"/>
              <a:t>Key results</a:t>
            </a:r>
          </a:p>
          <a:p>
            <a:endParaRPr lang="en-GB" dirty="0"/>
          </a:p>
          <a:p>
            <a:endParaRPr lang="en-GB" dirty="0"/>
          </a:p>
        </p:txBody>
      </p:sp>
      <p:sp>
        <p:nvSpPr>
          <p:cNvPr id="4" name="Text Placeholder 3"/>
          <p:cNvSpPr>
            <a:spLocks noGrp="1"/>
          </p:cNvSpPr>
          <p:nvPr>
            <p:ph type="body" sz="quarter" idx="10"/>
          </p:nvPr>
        </p:nvSpPr>
        <p:spPr>
          <a:xfrm>
            <a:off x="365126" y="6096000"/>
            <a:ext cx="3834342" cy="487363"/>
          </a:xfrm>
        </p:spPr>
        <p:txBody>
          <a:bodyPr/>
          <a:lstStyle/>
          <a:p>
            <a:r>
              <a:rPr lang="en-GB" dirty="0" smtClean="0"/>
              <a:t>*Capecitabine </a:t>
            </a:r>
            <a:r>
              <a:rPr lang="en-GB" dirty="0"/>
              <a:t>with 50.4 </a:t>
            </a:r>
            <a:r>
              <a:rPr lang="en-GB" dirty="0" err="1"/>
              <a:t>Gy</a:t>
            </a:r>
            <a:r>
              <a:rPr lang="en-GB" dirty="0"/>
              <a:t> in 28 </a:t>
            </a:r>
            <a:r>
              <a:rPr lang="en-GB" dirty="0" smtClean="0"/>
              <a:t>fractions; </a:t>
            </a:r>
            <a:r>
              <a:rPr lang="en-GB" baseline="30000" dirty="0"/>
              <a:t>†</a:t>
            </a:r>
            <a:r>
              <a:rPr lang="en-GB" dirty="0"/>
              <a:t>Hypertension</a:t>
            </a:r>
            <a:r>
              <a:rPr lang="en-GB" dirty="0" smtClean="0"/>
              <a:t>, mucositis, asthenia, perforation</a:t>
            </a:r>
            <a:endParaRPr lang="en-GB" dirty="0"/>
          </a:p>
        </p:txBody>
      </p:sp>
      <p:sp>
        <p:nvSpPr>
          <p:cNvPr id="5" name="Text Placeholder 4"/>
          <p:cNvSpPr>
            <a:spLocks noGrp="1"/>
          </p:cNvSpPr>
          <p:nvPr>
            <p:ph type="body" sz="quarter" idx="11"/>
          </p:nvPr>
        </p:nvSpPr>
        <p:spPr>
          <a:xfrm>
            <a:off x="4182256" y="6096000"/>
            <a:ext cx="4596619" cy="487363"/>
          </a:xfrm>
        </p:spPr>
        <p:txBody>
          <a:bodyPr/>
          <a:lstStyle/>
          <a:p>
            <a:r>
              <a:rPr lang="fr-FR" dirty="0" smtClean="0"/>
              <a:t/>
            </a:r>
            <a:br>
              <a:rPr lang="fr-FR" dirty="0" smtClean="0"/>
            </a:br>
            <a:r>
              <a:rPr lang="fr-FR" dirty="0" err="1" smtClean="0"/>
              <a:t>Tie</a:t>
            </a:r>
            <a:r>
              <a:rPr lang="fr-FR" dirty="0" smtClean="0"/>
              <a:t> 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3516</a:t>
            </a:r>
            <a:br>
              <a:rPr lang="fr-FR" dirty="0" smtClean="0"/>
            </a:br>
            <a:r>
              <a:rPr lang="fr-FR" dirty="0" smtClean="0"/>
              <a:t>You YN,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3517</a:t>
            </a:r>
            <a:br>
              <a:rPr lang="fr-FR" dirty="0" smtClean="0"/>
            </a:br>
            <a:r>
              <a:rPr lang="fr-FR" dirty="0" smtClean="0"/>
              <a:t>Fernandez-</a:t>
            </a:r>
            <a:r>
              <a:rPr lang="fr-FR" dirty="0" err="1" smtClean="0"/>
              <a:t>Martos</a:t>
            </a:r>
            <a:r>
              <a:rPr lang="fr-FR" dirty="0" smtClean="0"/>
              <a:t> C,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3518</a:t>
            </a:r>
            <a:endParaRPr lang="fr-FR" dirty="0"/>
          </a:p>
        </p:txBody>
      </p:sp>
      <p:graphicFrame>
        <p:nvGraphicFramePr>
          <p:cNvPr id="7" name="Group 88"/>
          <p:cNvGraphicFramePr>
            <a:graphicFrameLocks noGrp="1"/>
          </p:cNvGraphicFramePr>
          <p:nvPr>
            <p:extLst>
              <p:ext uri="{D42A27DB-BD31-4B8C-83A1-F6EECF244321}">
                <p14:modId xmlns:p14="http://schemas.microsoft.com/office/powerpoint/2010/main" xmlns="" val="4036041767"/>
              </p:ext>
            </p:extLst>
          </p:nvPr>
        </p:nvGraphicFramePr>
        <p:xfrm>
          <a:off x="369888" y="3894668"/>
          <a:ext cx="8384646" cy="1828800"/>
        </p:xfrm>
        <a:graphic>
          <a:graphicData uri="http://schemas.openxmlformats.org/drawingml/2006/table">
            <a:tbl>
              <a:tblPr firstRow="1" bandRow="1">
                <a:tableStyleId>{69012ECD-51FC-41F1-AA8D-1B2483CD663E}</a:tableStyleId>
              </a:tblPr>
              <a:tblGrid>
                <a:gridCol w="2627312">
                  <a:extLst>
                    <a:ext uri="{9D8B030D-6E8A-4147-A177-3AD203B41FA5}">
                      <a16:colId xmlns:a16="http://schemas.microsoft.com/office/drawing/2014/main" xmlns="" val="20000"/>
                    </a:ext>
                  </a:extLst>
                </a:gridCol>
                <a:gridCol w="2434167">
                  <a:extLst>
                    <a:ext uri="{9D8B030D-6E8A-4147-A177-3AD203B41FA5}">
                      <a16:colId xmlns:a16="http://schemas.microsoft.com/office/drawing/2014/main" xmlns="" val="20001"/>
                    </a:ext>
                  </a:extLst>
                </a:gridCol>
                <a:gridCol w="2434167">
                  <a:extLst>
                    <a:ext uri="{9D8B030D-6E8A-4147-A177-3AD203B41FA5}">
                      <a16:colId xmlns:a16="http://schemas.microsoft.com/office/drawing/2014/main" xmlns="" val="20002"/>
                    </a:ext>
                  </a:extLst>
                </a:gridCol>
                <a:gridCol w="889000">
                  <a:extLst>
                    <a:ext uri="{9D8B030D-6E8A-4147-A177-3AD203B41FA5}">
                      <a16:colId xmlns:a16="http://schemas.microsoft.com/office/drawing/2014/main" xmlns="" val="20003"/>
                    </a:ext>
                  </a:extLst>
                </a:gridCol>
              </a:tblGrid>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Aflibercept + mFOLFOX6</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mFOLFOX6 alone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pCR</a:t>
                      </a:r>
                      <a:r>
                        <a:rPr kumimoji="0" lang="en-GB" sz="1400" b="0" i="0" u="none" strike="noStrike" cap="none" normalizeH="0" baseline="0" dirty="0" smtClean="0">
                          <a:ln>
                            <a:noFill/>
                          </a:ln>
                          <a:solidFill>
                            <a:srgbClr val="000000"/>
                          </a:solidFill>
                          <a:effectLst/>
                          <a:latin typeface="Arial" charset="0"/>
                          <a:cs typeface="Arial" charset="0"/>
                        </a:rPr>
                        <a:t> rate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0.1938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Preoperative grade 3–4 AEs</a:t>
                      </a:r>
                      <a:r>
                        <a:rPr kumimoji="0" lang="en-GB" sz="1400" b="0" i="0" u="none" strike="noStrike" cap="none" normalizeH="0" baseline="30000" dirty="0" smtClean="0">
                          <a:ln>
                            <a:noFill/>
                          </a:ln>
                          <a:solidFill>
                            <a:srgbClr val="000000"/>
                          </a:solidFill>
                          <a:effectLst/>
                          <a:latin typeface="Arial" charset="0"/>
                          <a:cs typeface="Arial" charset="0"/>
                        </a:rPr>
                        <a:t>†</a:t>
                      </a:r>
                      <a:endParaRPr kumimoji="0" lang="en-GB" sz="1400" b="0" i="0" u="none" strike="noStrike" cap="none" normalizeH="0" baseline="3000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Completion of CRT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Completion of surgery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2638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Postoperative complications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14.7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17396179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Biomarkers and New Approaches in Anorectal Cancer </a:t>
            </a:r>
            <a:br>
              <a:rPr lang="en-GB" dirty="0" smtClean="0"/>
            </a:br>
            <a:r>
              <a:rPr lang="en-GB" dirty="0" smtClean="0"/>
              <a:t>Discussant – Deming DA</a:t>
            </a:r>
            <a:endParaRPr lang="en-GB" dirty="0"/>
          </a:p>
        </p:txBody>
      </p:sp>
      <p:sp>
        <p:nvSpPr>
          <p:cNvPr id="3" name="Content Placeholder 2"/>
          <p:cNvSpPr>
            <a:spLocks noGrp="1"/>
          </p:cNvSpPr>
          <p:nvPr>
            <p:ph idx="1"/>
          </p:nvPr>
        </p:nvSpPr>
        <p:spPr/>
        <p:txBody>
          <a:bodyPr/>
          <a:lstStyle/>
          <a:p>
            <a:pPr marL="0" indent="0">
              <a:buNone/>
            </a:pPr>
            <a:r>
              <a:rPr lang="en-GB" b="1" dirty="0"/>
              <a:t>Presenter’s take-home messages</a:t>
            </a:r>
          </a:p>
          <a:p>
            <a:r>
              <a:rPr lang="en-GB" b="1" dirty="0" smtClean="0"/>
              <a:t>ctDNA is an exciting prognostic marker of residual disease</a:t>
            </a:r>
          </a:p>
          <a:p>
            <a:r>
              <a:rPr lang="en-GB" b="1" dirty="0" smtClean="0"/>
              <a:t>NAR score provides a short-term readout </a:t>
            </a:r>
            <a:r>
              <a:rPr lang="en-GB" b="1" dirty="0"/>
              <a:t>for locally advanced rectal </a:t>
            </a:r>
            <a:r>
              <a:rPr lang="en-GB" b="1" dirty="0" smtClean="0"/>
              <a:t>cancer trials</a:t>
            </a:r>
          </a:p>
          <a:p>
            <a:r>
              <a:rPr lang="en-GB" b="1" dirty="0" smtClean="0"/>
              <a:t>Anti-angiogenic therapies could enhance neoadjuvant therapy </a:t>
            </a:r>
            <a:r>
              <a:rPr lang="en-GB" b="1" dirty="0"/>
              <a:t>for locally advanced rectal cancer </a:t>
            </a:r>
          </a:p>
          <a:p>
            <a:endParaRPr lang="en-GB" b="1" dirty="0" smtClean="0"/>
          </a:p>
          <a:p>
            <a:endParaRPr lang="en-GB" dirty="0"/>
          </a:p>
        </p:txBody>
      </p:sp>
      <p:sp>
        <p:nvSpPr>
          <p:cNvPr id="5" name="Text Placeholder 4"/>
          <p:cNvSpPr>
            <a:spLocks noGrp="1"/>
          </p:cNvSpPr>
          <p:nvPr>
            <p:ph type="body" sz="quarter" idx="11"/>
          </p:nvPr>
        </p:nvSpPr>
        <p:spPr>
          <a:xfrm>
            <a:off x="4182256" y="6096000"/>
            <a:ext cx="4596619" cy="487363"/>
          </a:xfrm>
        </p:spPr>
        <p:txBody>
          <a:bodyPr/>
          <a:lstStyle/>
          <a:p>
            <a:r>
              <a:rPr lang="fr-FR" dirty="0" smtClean="0"/>
              <a:t/>
            </a:r>
            <a:br>
              <a:rPr lang="fr-FR" dirty="0" smtClean="0"/>
            </a:br>
            <a:r>
              <a:rPr lang="fr-FR" dirty="0" err="1" smtClean="0"/>
              <a:t>Tie</a:t>
            </a:r>
            <a:r>
              <a:rPr lang="fr-FR" dirty="0" smtClean="0"/>
              <a:t> J,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3516</a:t>
            </a:r>
            <a:br>
              <a:rPr lang="fr-FR" dirty="0" smtClean="0"/>
            </a:br>
            <a:r>
              <a:rPr lang="fr-FR" dirty="0" smtClean="0"/>
              <a:t>You YN,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3517</a:t>
            </a:r>
            <a:br>
              <a:rPr lang="fr-FR" dirty="0" smtClean="0"/>
            </a:br>
            <a:r>
              <a:rPr lang="fr-FR" dirty="0" smtClean="0"/>
              <a:t>Fernandez-</a:t>
            </a:r>
            <a:r>
              <a:rPr lang="fr-FR" dirty="0" err="1" smtClean="0"/>
              <a:t>Martos</a:t>
            </a:r>
            <a:r>
              <a:rPr lang="fr-FR" dirty="0" smtClean="0"/>
              <a:t> C, et al. J Clin </a:t>
            </a:r>
            <a:r>
              <a:rPr lang="fr-FR" dirty="0" err="1" smtClean="0"/>
              <a:t>Oncol</a:t>
            </a:r>
            <a:r>
              <a:rPr lang="fr-FR" dirty="0" smtClean="0"/>
              <a:t> 2018;36(</a:t>
            </a:r>
            <a:r>
              <a:rPr lang="fr-FR" dirty="0" err="1" smtClean="0"/>
              <a:t>suppl</a:t>
            </a:r>
            <a:r>
              <a:rPr lang="fr-FR" dirty="0" smtClean="0"/>
              <a:t>):</a:t>
            </a:r>
            <a:r>
              <a:rPr lang="fr-FR" dirty="0" err="1" smtClean="0"/>
              <a:t>abstr</a:t>
            </a:r>
            <a:r>
              <a:rPr lang="fr-FR" dirty="0" smtClean="0"/>
              <a:t> 3518</a:t>
            </a:r>
            <a:endParaRPr lang="fr-FR" dirty="0"/>
          </a:p>
        </p:txBody>
      </p:sp>
    </p:spTree>
    <p:extLst>
      <p:ext uri="{BB962C8B-B14F-4D97-AF65-F5344CB8AC3E}">
        <p14:creationId xmlns:p14="http://schemas.microsoft.com/office/powerpoint/2010/main" xmlns="" val="1739617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bfbf055e-ba25-4fc7-8b03-8a0663ad1990"/>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6035" cap="sq">
          <a:solidFill>
            <a:schemeClr val="tx1"/>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6035" cap="sq">
          <a:solidFill>
            <a:schemeClr val="tx1"/>
          </a:solidFill>
          <a:miter lim="800000"/>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12458</Words>
  <Application>Microsoft Office PowerPoint</Application>
  <PresentationFormat>Bildschirmpräsentation (4:3)</PresentationFormat>
  <Paragraphs>2982</Paragraphs>
  <Slides>94</Slides>
  <Notes>0</Notes>
  <HiddenSlides>0</HiddenSlides>
  <MMClips>0</MMClips>
  <ScaleCrop>false</ScaleCrop>
  <HeadingPairs>
    <vt:vector size="4" baseType="variant">
      <vt:variant>
        <vt:lpstr>Design</vt:lpstr>
      </vt:variant>
      <vt:variant>
        <vt:i4>3</vt:i4>
      </vt:variant>
      <vt:variant>
        <vt:lpstr>Folientitel</vt:lpstr>
      </vt:variant>
      <vt:variant>
        <vt:i4>94</vt:i4>
      </vt:variant>
    </vt:vector>
  </HeadingPairs>
  <TitlesOfParts>
    <vt:vector size="97" baseType="lpstr">
      <vt:lpstr>Default Design</vt:lpstr>
      <vt:lpstr>3_Default Design</vt:lpstr>
      <vt:lpstr>1_Default Design</vt:lpstr>
      <vt:lpstr>GI SLIDE DECK 2018 Selected abstracts from:</vt:lpstr>
      <vt:lpstr>Letter from ESDO</vt:lpstr>
      <vt:lpstr>ESDO Medical Oncology Slide Deck  Editors 2018</vt:lpstr>
      <vt:lpstr>Glossary</vt:lpstr>
      <vt:lpstr>Contents</vt:lpstr>
      <vt:lpstr>Cancers of the Oesophagus and stomach</vt:lpstr>
      <vt:lpstr>4062: Pembrolizumab (pembro) vs paclitaxel (PTX) for previously treated advanced gastric or gastroesophageal junction (G/GEJ) cancer: Phase 3 KEYNOTE-061 trial – Fuchs CS, et al</vt:lpstr>
      <vt:lpstr>4062: Pembrolizumab (pembro) vs paclitaxel (PTX) for previously treated advanced gastric or gastroesophageal junction (G/GEJ) cancer: Phase 3 KEYNOTE-061 trial – Fuchs CS, et al</vt:lpstr>
      <vt:lpstr>4062: Pembrolizumab (pembro) vs paclitaxel (PTX) for previously treated advanced gastric or gastroesophageal junction (G/GEJ) cancer: Phase 3 KEYNOTE-061 trial – Fuchs CS, et al</vt:lpstr>
      <vt:lpstr>4062: Pembrolizumab (pembro) vs paclitaxel (PTX) for previously treated advanced gastric or gastroesophageal junction (G/GEJ) cancer: Phase 3 KEYNOTE-061 trial – Fuchs CS, et al</vt:lpstr>
      <vt:lpstr>Gastroesophageal Cancers: What Can We Learn From Randomized Trials  Discussant – Chao J</vt:lpstr>
      <vt:lpstr>Gastroesophageal Cancers: What Can We Learn From Randomized Trials  Discussant – Chao J</vt:lpstr>
      <vt:lpstr>Gastroesophageal Cancers: What Can We Learn From Randomized Trials  Discussant – Chao J</vt:lpstr>
      <vt:lpstr>Gastroesophageal Cancers: What Can We Learn From Randomized Trials  Discussant – Chao J</vt:lpstr>
      <vt:lpstr>Cancers of the pancreas, small bowel and hepatobiliary tract</vt:lpstr>
      <vt:lpstr>Pancreatic AND BILIARY Tract cancers</vt:lpstr>
      <vt:lpstr>4000: FOLFIRINOX until progression, FOLFIRINOX with maintenance treatment, or sequential treatment with gemcitabine and FOLFIRI.3 for first-line treatment of metastatic pancreatic cancer: A randomized phase II trial (PRODIGE 35-PANOPTIMOX) – Dahan L, et al</vt:lpstr>
      <vt:lpstr>4000: FOLFIRINOX until progression, FOLFIRINOX with maintenance treatment, or sequential treatment with gemcitabine and FOLFIRI.3 for first-line treatment of metastatic pancreatic cancer: A randomized phase II trial (PRODIGE 35-PANOPTIMOX) – Dahan L, et al</vt:lpstr>
      <vt:lpstr>4000: FOLFIRINOX until progression, FOLFIRINOX with maintenance treatment, or sequential treatment with gemcitabine and FOLFIRI.3 for first-line treatment of metastatic pancreatic cancer: A randomized phase II trial (PRODIGE 35-PANOPTIMOX) – Dahan L, et al</vt:lpstr>
      <vt:lpstr>LBA4001: Unicancer GI PRODIGE 24/CCTG PA.6 trial: A multicenter international randomized phase III trial of adjuvant mFOLFIRINOX versus gemcitabine (gem) in patients with resected pancreatic ductal adenocarcinomas – Conroy T, et al</vt:lpstr>
      <vt:lpstr>LBA4002: Preoperative chemoradiotherapy versus immediate surgery for resectable and borderline resectable pancreatic cancer (PREOPANC-1) : A randomized, controlled, multicenter phase III trial – Van Tienhoven G, et al</vt:lpstr>
      <vt:lpstr>LBA4002: Preoperative chemoradiotherapy versus immediate surgery for resectable and borderline resectable pancreatic cancer (PREOPANC-1) : A randomized, controlled, multicenter phase III trial – Van Tienhoven G, et al</vt:lpstr>
      <vt:lpstr>LBA4002: Preoperative chemoradiotherapy versus immediate surgery for resectable and borderline resectable pancreatic cancer (PREOPANC-1) : A randomized, controlled, multicenter phase III trial – Van Tienhoven G, et al</vt:lpstr>
      <vt:lpstr>LBA4002: Preoperative chemoradiotherapy versus immediate surgery for resectable and borderline resectable pancreatic cancer (PREOPANC-1) : A randomized, controlled, multicenter phase III trial – Van Tienhoven G, et al</vt:lpstr>
      <vt:lpstr>Moving Beyond Gemcitabine Therapy in Pancreatic and Biliary Cancers?  Discussant – Shroff RT</vt:lpstr>
      <vt:lpstr>Moving Beyond Gemcitabine Therapy in Pancreatic and Biliary Cancers?  Discussant – Shroff RT</vt:lpstr>
      <vt:lpstr>Moving Beyond Gemcitabine Therapy in Pancreatic and Biliary Cancers?  Discussant – Shroff RT</vt:lpstr>
      <vt:lpstr>Moving Beyond Gemcitabine Therapy in Pancreatic and Biliary Cancers?  Discussant – Shroff RT</vt:lpstr>
      <vt:lpstr>Hepatocellular carcinoma</vt:lpstr>
      <vt:lpstr>4003: REACH-2: A randomized, double-blind, placebo-controlled phase 3 study of ramucirumab versus placebo as second-line treatment in patients with advanced hepatocellular carcinoma (HCC) and elevated baseline alpha-fetoprotein (AFP) following first-line sorafenib – Zhu AX, et al</vt:lpstr>
      <vt:lpstr>4003: REACH-2: A randomized, double-blind, placebo-controlled phase 3 study of ramucirumab versus placebo as second-line treatment in patients with advanced hepatocellular carcinoma (HCC) and elevated baseline alpha-fetoprotein (AFP) following first-line sorafenib – Zhu AX, et al</vt:lpstr>
      <vt:lpstr>4003: REACH-2: A randomized, double-blind, placebo-controlled phase 3 study of ramucirumab versus placebo as second-line treatment in patients with advanced hepatocellular carcinoma (HCC) and elevated baseline alpha-fetoprotein (AFP) following first-line sorafenib – Zhu AX, et al</vt:lpstr>
      <vt:lpstr>4003: REACH-2: A randomized, double-blind, placebo-controlled phase 3 study of ramucirumab versus placebo as second-line treatment in patients with advanced hepatocellular carcinoma (HCC) and elevated baseline alpha-fetoprotein (AFP) following first-line sorafenib – Zhu AX, et al</vt:lpstr>
      <vt:lpstr>Expanding the Treatment Landscape in Hepatocellular Carcinoma  Discussant – Berlin J</vt:lpstr>
      <vt:lpstr>Expanding the Treatment Landscape in Hepatocellular Carcinoma  Discussant – Berlin J</vt:lpstr>
      <vt:lpstr>Expanding the Treatment Landscape in Hepatocellular Carcinoma  Discussant – Berlin J</vt:lpstr>
      <vt:lpstr>Expanding the Treatment Landscape in Hepatocellular Carcinoma  Discussant – Berlin J</vt:lpstr>
      <vt:lpstr>Expanding the Treatment Landscape in Hepatocellular Carcinoma  – Berlin J</vt:lpstr>
      <vt:lpstr>Neuroendocrine tumour</vt:lpstr>
      <vt:lpstr>4004: A randomized study of temozolomide or temozolomide and capecitabine in patients with advanced pancreatic neuroendocrine tumors: A trial of the ECOG-ACRIN Cancer Research Group (E2211) – Kunz PL, et al</vt:lpstr>
      <vt:lpstr>4004: A randomized study of temozolomide or temozolomide and capecitabine in patients with advanced pancreatic neuroendocrine tumors: A trial of the ECOG-ACRIN Cancer Research Group (E2211) – Kunz PL, et al</vt:lpstr>
      <vt:lpstr>4004: A randomized study of temozolomide or temozolomide and capecitabine in patients with advanced pancreatic neuroendocrine tumors: A trial of the ECOG-ACRIN Cancer Research Group (E2211) – Kunz PL, et al</vt:lpstr>
      <vt:lpstr>4004: A randomized study of temozolomide or temozolomide and capecitabine in patients with advanced pancreatic neuroendocrine tumors: A trial of the ECOG-ACRIN Cancer Research Group (E2211) – Kunz PL, et al</vt:lpstr>
      <vt:lpstr>Cancers of the colon, rectum and anus</vt:lpstr>
      <vt:lpstr>3001: Anti-CD27 agonist antibody varlilumab (varli) with nivolumab (nivo) for colorectal (CRC) and ovarian (OVA) cancer: Phase (Ph) 1/2 clinical trial results – Sanborn RE, et al</vt:lpstr>
      <vt:lpstr>3001: Anti-CD27 agonist antibody varlilumab (varli) with nivolumab (nivo) for colorectal (CRC) and ovarian (OVA) cancer: Phase (Ph) 1/2 clinical trial results – Sanborn RE, et al</vt:lpstr>
      <vt:lpstr>3001: Anti-CD27 agonist antibody varlilumab (varli) with nivolumab (nivo) for colorectal (CRC) and ovarian (OVA) cancer: Phase (Ph) 1/2 clinical trial results – Sanborn RE, et al</vt:lpstr>
      <vt:lpstr>3500: Preoperative chemoradiotherapy and postoperative chemotherapy with capecitabine +/- oxaliplatin in locally advanced rectal cancer: Final results of PETACC-6 – Schmoll HJ, et al</vt:lpstr>
      <vt:lpstr>3500: Preoperative chemoradiotherapy and postoperative chemotherapy with capecitabine +/- oxaliplatin in locally advanced rectal cancer: Final results of PETACC-6 – Schmoll HJ, et al</vt:lpstr>
      <vt:lpstr>3500: Preoperative chemoradiotherapy and postoperative chemotherapy with capecitabine +/- oxaliplatin in locally advanced rectal cancer: Final results of PETACC-6 – Schmoll HJ, et al</vt:lpstr>
      <vt:lpstr>3500: Preoperative chemoradiotherapy and postoperative chemotherapy with capecitabine +/- oxaliplatin in locally advanced rectal cancer: Final results of PETACC-6 – Schmoll HJ, et al</vt:lpstr>
      <vt:lpstr>3501: Long-term results of the ADORE trial: Adjuvant oxaliplatin, leucovorin, and 5-fluorouracil (FOLFOX) versus 5-fluorouracil and leucovorin (FL) after preoperative chemoradiotherapy and surgery for locally advanced rectal cancer – Hong YS, et al</vt:lpstr>
      <vt:lpstr>3501: Long-term results of the ADORE trial: Adjuvant oxaliplatin, leucovorin, and 5-fluorouracil (FOLFOX) versus 5-fluorouracil and leucovorin (FL) after preoperative chemoradiotherapy and surgery for locally advanced rectal cancer – Hong YS, et al</vt:lpstr>
      <vt:lpstr>3501: Long-term results of the ADORE trial: Adjuvant oxaliplatin, leucovorin, and 5-fluorouracil (FOLFOX) versus 5-fluorouracil and leucovorin (FL) after preoperative chemoradiotherapy and surgery for locally advanced rectal cancer – Hong YS, et al</vt:lpstr>
      <vt:lpstr>3501: Long-term results of the ADORE trial: Adjuvant oxaliplatin, leucovorin, and 5-fluorouracil (FOLFOX) versus 5-fluorouracil and leucovorin (FL) after preoperative chemoradiotherapy and surgery for locally advanced rectal cancer – Hong YS, et al</vt:lpstr>
      <vt:lpstr>3502: Modified FOLFOX6 with or without radiation in neoadjuvant treatment of locally advanced rectal cancer: Final results of the Chinese FOWARC multicenter randomized trial – Deng Y, et al</vt:lpstr>
      <vt:lpstr>3502: Modified FOLFOX6 with or without radiation in neoadjuvant treatment of locally advanced rectal cancer: Final results of the Chinese FOWARC multicenter randomized trial – Deng Y, et al</vt:lpstr>
      <vt:lpstr>3502: Modified FOLFOX6 with or without radiation in neoadjuvant treatment of locally advanced rectal cancer: Final results of the Chinese FOWARC multicenter randomized trial – Deng Y, et al</vt:lpstr>
      <vt:lpstr>3502: Modified FOLFOX6 with or without radiation in neoadjuvant treatment of locally advanced rectal cancer: Final results of the Chinese FOWARC multicenter randomized trial – Deng Y, et al</vt:lpstr>
      <vt:lpstr>3502: Modified FOLFOX6 with or without radiation in neoadjuvant treatment of locally advanced rectal cancer: Final results of the Chinese FOWARC multicenter randomized trial – Deng Y, et al</vt:lpstr>
      <vt:lpstr>LBA3503: A UNICANCER phase III trial of hyperthermic intra-peritoneal chemotherapy (HIPEC) for colorectal peritoneal carcinomatosis (PC): PRODIGE 7 – Quenet F, et al</vt:lpstr>
      <vt:lpstr>LBA3503: A UNICANCER phase III trial of hyperthermic intra-peritoneal chemotherapy (HIPEC) for colorectal peritoneal carcinomatosis (PC): PRODIGE 7 – Quenet F, et al</vt:lpstr>
      <vt:lpstr>LBA3503: A UNICANCER phase III trial of hyperthermic intra-peritoneal chemotherapy (HIPEC) for colorectal peritoneal carcinomatosis (PC): PRODIGE 7 – Quenet F, et al</vt:lpstr>
      <vt:lpstr>LBA3503: A UNICANCER phase III trial of hyperthermic intra-peritoneal chemotherapy (HIPEC) for colorectal peritoneal carcinomatosis (PC): PRODIGE 7 – Quenet F, et al</vt:lpstr>
      <vt:lpstr>LBA3503: A UNICANCER phase III trial of hyperthermic intra-peritoneal chemotherapy (HIPEC) for colorectal peritoneal carcinomatosis (PC): PRODIGE 7 – Quenet F, et al</vt:lpstr>
      <vt:lpstr>3504: Randomized trial of irinotecan and cetuximab (IC) versus irinotecan, cetuximab and ramucirumab (ICR) as 2nd line therapy of advanced colorectal cancer (CRC) following oxaliplatin and bevacizumab based therapy: Result of E7208 – Hochster HS, et al</vt:lpstr>
      <vt:lpstr>3504: Randomized trial of irinotecan and cetuximab (IC) versus irinotecan, cetuximab and ramucirumab (ICR) as 2nd line therapy of advanced colorectal cancer (CRC) following oxaliplatin and bevacizumab based therapy: Result of E7208 – Hochster HS, et al</vt:lpstr>
      <vt:lpstr>3504: Randomized trial of irinotecan and cetuximab (IC) versus irinotecan, cetuximab and ramucirumab (ICR) as 2nd line therapy of advanced colorectal cancer (CRC) following oxaliplatin and bevacizumab based therapy: Result of E7208 – Hochster HS, et al</vt:lpstr>
      <vt:lpstr>3505: First-line FOLFOX plus panitumumab (Pan) followed by 5FU/leucovorin plus Pan or single-agent Pan as maintenance therapy in patients with RAS wild-type metastatic colorectal cancer (mCRC): The VALENTINO study – Pietrantonio F, et al</vt:lpstr>
      <vt:lpstr>3505: First-line FOLFOX plus panitumumab (Pan) followed by 5FU/leucovorin plus Pan or single-agent Pan as maintenance therapy in patients with RAS wild-type metastatic colorectal cancer (mCRC): The VALENTINO study – Pietrantonio F, et al</vt:lpstr>
      <vt:lpstr>3505: First-line FOLFOX plus panitumumab (Pan) followed by 5FU/leucovorin plus Pan or single-agent Pan as maintenance therapy in patients with RAS wild-type metastatic colorectal cancer (mCRC): The VALENTINO study – Pietrantonio F, et al</vt:lpstr>
      <vt:lpstr>3506: Plasma HER2 (ERBB2) copy number to predict response to HER2-targeted therapy in metastatic colorectal cancer – Bardelli A, et al</vt:lpstr>
      <vt:lpstr>3506: Plasma HER2 (ERBB2) copy number to predict response to HER2-targeted therapy in metastatic colorectal cancer – Bardelli A, et al</vt:lpstr>
      <vt:lpstr>3506: Plasma HER2 (ERBB2) copy number to predict response to HER2-targeted therapy in metastatic colorectal cancer – Bardelli A, et al</vt:lpstr>
      <vt:lpstr>3507: Actionable fusions in colorectal cancer using a cell-free circulating tumor DNA (ctDNA) assay – Clifton K, et al</vt:lpstr>
      <vt:lpstr>3507: Actionable fusions in colorectal cancer using a cell-free circulating tumor DNA (ctDNA) assay – Clifton K, et al</vt:lpstr>
      <vt:lpstr>3507: Actionable fusions in colorectal cancer using a cell-free circulating tumor DNA (ctDNA) assay – Clifton K, et al</vt:lpstr>
      <vt:lpstr>12007: Liquid biopsy to predict benefit from rechallenge with cetuximab (cet) + irinotecan (iri) in RAS/BRAF wild-type metastatic colorectal cancer patients (pts) with acquired resistance to first-line cet+iri: Final results and translational analyses of the CRICKET study by GONO – Rossini D, et al</vt:lpstr>
      <vt:lpstr>12007: Liquid biopsy to predict benefit from rechallenge with cetuximab (cet) + irinotecan (iri) in RAS/BRAF wild-type metastatic colorectal cancer patients (pts) with acquired resistance to first-line cet+iri: Final results and translational analyses of the CRICKET study by GONO – Rossini D, et al</vt:lpstr>
      <vt:lpstr>12007: Liquid biopsy to predict benefit from rechallenge with cetuximab (cet) + irinotecan (iri) in RAS/BRAF wild-type metastatic colorectal cancer patients (pts) with acquired resistance to first-line cet+iri: Final results and translational analyses of the CRICKET study by GONO – Rossini D, et al</vt:lpstr>
      <vt:lpstr>My Take: Timing of EGFR-Directed Therapy Discussant – Sobrero AF</vt:lpstr>
      <vt:lpstr>My Take: Timing of EGFR-Directed Therapy Discussant – Sobrero AF</vt:lpstr>
      <vt:lpstr>My Take: Timing of EGFR-Directed Therapy Discussant – Sobrero AF</vt:lpstr>
      <vt:lpstr>My Take: Timing of EGFR-Directed Therapy Discussant – Sobrero AF</vt:lpstr>
      <vt:lpstr>My Take: Timing of EGFR-Directed Therapy Discussant – Sobrero AF</vt:lpstr>
      <vt:lpstr>Molecular Subsets: Prognosis and Prediction  Discussant – Corcoran RB</vt:lpstr>
      <vt:lpstr>Molecular Subsets: Prognosis and Prediction  Discussant – Corcoran RB</vt:lpstr>
      <vt:lpstr>Immune Therapy: Why Don’t We Have the KEY for VICTORy  Discussant – Segal NH</vt:lpstr>
      <vt:lpstr>Immune Therapy: Why Don’t We Have the KEY for VICTORy  Discussant – Segal NH</vt:lpstr>
      <vt:lpstr>Immune Therapy: Why Don’t We Have the KEY for VICTORy  Discussant – Segal NH</vt:lpstr>
      <vt:lpstr>Biomarkers and New Approaches in Anorectal Cancer  Discussant – Deming DA</vt:lpstr>
      <vt:lpstr>Biomarkers and New Approaches in Anorectal Cancer  Discussant – Deming DA</vt:lpstr>
      <vt:lpstr>Biomarkers and New Approaches in Anorectal Cancer  Discussant – Deming DA</vt:lpstr>
      <vt:lpstr>Biomarkers and New Approaches in Anorectal Cancer  Discussant – Deming DA</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726</cp:revision>
  <dcterms:created xsi:type="dcterms:W3CDTF">2011-02-23T10:20:57Z</dcterms:created>
  <dcterms:modified xsi:type="dcterms:W3CDTF">2018-06-14T12:00:03Z</dcterms:modified>
</cp:coreProperties>
</file>