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72" r:id="rId2"/>
    <p:sldMasterId id="2147483682" r:id="rId3"/>
  </p:sldMasterIdLst>
  <p:notesMasterIdLst>
    <p:notesMasterId r:id="rId98"/>
  </p:notesMasterIdLst>
  <p:handoutMasterIdLst>
    <p:handoutMasterId r:id="rId99"/>
  </p:handoutMasterIdLst>
  <p:sldIdLst>
    <p:sldId id="429" r:id="rId4"/>
    <p:sldId id="617" r:id="rId5"/>
    <p:sldId id="618" r:id="rId6"/>
    <p:sldId id="619" r:id="rId7"/>
    <p:sldId id="401" r:id="rId8"/>
    <p:sldId id="539" r:id="rId9"/>
    <p:sldId id="575" r:id="rId10"/>
    <p:sldId id="612" r:id="rId11"/>
    <p:sldId id="613" r:id="rId12"/>
    <p:sldId id="614" r:id="rId13"/>
    <p:sldId id="546" r:id="rId14"/>
    <p:sldId id="547" r:id="rId15"/>
    <p:sldId id="548" r:id="rId16"/>
    <p:sldId id="549" r:id="rId17"/>
    <p:sldId id="540" r:id="rId18"/>
    <p:sldId id="541" r:id="rId19"/>
    <p:sldId id="560" r:id="rId20"/>
    <p:sldId id="561" r:id="rId21"/>
    <p:sldId id="562" r:id="rId22"/>
    <p:sldId id="616" r:id="rId23"/>
    <p:sldId id="564" r:id="rId24"/>
    <p:sldId id="565" r:id="rId25"/>
    <p:sldId id="566" r:id="rId26"/>
    <p:sldId id="567" r:id="rId27"/>
    <p:sldId id="550" r:id="rId28"/>
    <p:sldId id="551" r:id="rId29"/>
    <p:sldId id="552" r:id="rId30"/>
    <p:sldId id="553" r:id="rId31"/>
    <p:sldId id="542" r:id="rId32"/>
    <p:sldId id="568" r:id="rId33"/>
    <p:sldId id="569" r:id="rId34"/>
    <p:sldId id="570" r:id="rId35"/>
    <p:sldId id="571" r:id="rId36"/>
    <p:sldId id="555" r:id="rId37"/>
    <p:sldId id="556" r:id="rId38"/>
    <p:sldId id="557" r:id="rId39"/>
    <p:sldId id="558" r:id="rId40"/>
    <p:sldId id="559" r:id="rId41"/>
    <p:sldId id="544" r:id="rId42"/>
    <p:sldId id="609" r:id="rId43"/>
    <p:sldId id="615" r:id="rId44"/>
    <p:sldId id="610" r:id="rId45"/>
    <p:sldId id="611" r:id="rId46"/>
    <p:sldId id="545" r:id="rId47"/>
    <p:sldId id="433" r:id="rId48"/>
    <p:sldId id="479" r:id="rId49"/>
    <p:sldId id="480" r:id="rId50"/>
    <p:sldId id="579" r:id="rId51"/>
    <p:sldId id="580" r:id="rId52"/>
    <p:sldId id="581" r:id="rId53"/>
    <p:sldId id="582" r:id="rId54"/>
    <p:sldId id="583" r:id="rId55"/>
    <p:sldId id="584" r:id="rId56"/>
    <p:sldId id="585" r:id="rId57"/>
    <p:sldId id="586" r:id="rId58"/>
    <p:sldId id="587" r:id="rId59"/>
    <p:sldId id="588" r:id="rId60"/>
    <p:sldId id="589" r:id="rId61"/>
    <p:sldId id="590" r:id="rId62"/>
    <p:sldId id="591" r:id="rId63"/>
    <p:sldId id="620" r:id="rId64"/>
    <p:sldId id="593" r:id="rId65"/>
    <p:sldId id="594" r:id="rId66"/>
    <p:sldId id="595" r:id="rId67"/>
    <p:sldId id="596" r:id="rId68"/>
    <p:sldId id="597" r:id="rId69"/>
    <p:sldId id="598" r:id="rId70"/>
    <p:sldId id="599" r:id="rId71"/>
    <p:sldId id="600" r:id="rId72"/>
    <p:sldId id="601" r:id="rId73"/>
    <p:sldId id="602" r:id="rId74"/>
    <p:sldId id="603" r:id="rId75"/>
    <p:sldId id="604" r:id="rId76"/>
    <p:sldId id="605" r:id="rId77"/>
    <p:sldId id="606" r:id="rId78"/>
    <p:sldId id="607" r:id="rId79"/>
    <p:sldId id="608" r:id="rId80"/>
    <p:sldId id="576" r:id="rId81"/>
    <p:sldId id="577" r:id="rId82"/>
    <p:sldId id="578" r:id="rId83"/>
    <p:sldId id="435" r:id="rId84"/>
    <p:sldId id="484" r:id="rId85"/>
    <p:sldId id="485" r:id="rId86"/>
    <p:sldId id="486" r:id="rId87"/>
    <p:sldId id="487" r:id="rId88"/>
    <p:sldId id="436" r:id="rId89"/>
    <p:sldId id="488" r:id="rId90"/>
    <p:sldId id="489" r:id="rId91"/>
    <p:sldId id="437" r:id="rId92"/>
    <p:sldId id="490" r:id="rId93"/>
    <p:sldId id="438" r:id="rId94"/>
    <p:sldId id="491" r:id="rId95"/>
    <p:sldId id="492" r:id="rId96"/>
    <p:sldId id="493" r:id="rId97"/>
  </p:sldIdLst>
  <p:sldSz cx="9144000" cy="6858000" type="screen4x3"/>
  <p:notesSz cx="6858000" cy="9144000"/>
  <p:defaultTextStyle>
    <a:defPPr>
      <a:defRPr lang="en-GB"/>
    </a:defPPr>
    <a:lvl1pPr algn="l" rtl="0" fontAlgn="base">
      <a:spcBef>
        <a:spcPct val="0"/>
      </a:spcBef>
      <a:spcAft>
        <a:spcPct val="0"/>
      </a:spcAft>
      <a:defRPr kern="1200">
        <a:solidFill>
          <a:schemeClr val="tx1"/>
        </a:solidFill>
        <a:latin typeface="Arial" panose="020B0604020202020204"/>
        <a:ea typeface="+mn-ea"/>
        <a:cs typeface="Arial" panose="020B0604020202020204"/>
      </a:defRPr>
    </a:lvl1pPr>
    <a:lvl2pPr marL="457200" algn="l" rtl="0" fontAlgn="base">
      <a:spcBef>
        <a:spcPct val="0"/>
      </a:spcBef>
      <a:spcAft>
        <a:spcPct val="0"/>
      </a:spcAft>
      <a:defRPr kern="1200">
        <a:solidFill>
          <a:schemeClr val="tx1"/>
        </a:solidFill>
        <a:latin typeface="Arial" panose="020B0604020202020204"/>
        <a:ea typeface="+mn-ea"/>
        <a:cs typeface="Arial" panose="020B0604020202020204"/>
      </a:defRPr>
    </a:lvl2pPr>
    <a:lvl3pPr marL="914400" algn="l" rtl="0" fontAlgn="base">
      <a:spcBef>
        <a:spcPct val="0"/>
      </a:spcBef>
      <a:spcAft>
        <a:spcPct val="0"/>
      </a:spcAft>
      <a:defRPr kern="1200">
        <a:solidFill>
          <a:schemeClr val="tx1"/>
        </a:solidFill>
        <a:latin typeface="Arial" panose="020B0604020202020204"/>
        <a:ea typeface="+mn-ea"/>
        <a:cs typeface="Arial" panose="020B0604020202020204"/>
      </a:defRPr>
    </a:lvl3pPr>
    <a:lvl4pPr marL="1371600" algn="l" rtl="0" fontAlgn="base">
      <a:spcBef>
        <a:spcPct val="0"/>
      </a:spcBef>
      <a:spcAft>
        <a:spcPct val="0"/>
      </a:spcAft>
      <a:defRPr kern="1200">
        <a:solidFill>
          <a:schemeClr val="tx1"/>
        </a:solidFill>
        <a:latin typeface="Arial" panose="020B0604020202020204"/>
        <a:ea typeface="+mn-ea"/>
        <a:cs typeface="Arial" panose="020B0604020202020204"/>
      </a:defRPr>
    </a:lvl4pPr>
    <a:lvl5pPr marL="1828800" algn="l" rtl="0" fontAlgn="base">
      <a:spcBef>
        <a:spcPct val="0"/>
      </a:spcBef>
      <a:spcAft>
        <a:spcPct val="0"/>
      </a:spcAft>
      <a:defRPr kern="1200">
        <a:solidFill>
          <a:schemeClr val="tx1"/>
        </a:solidFill>
        <a:latin typeface="Arial" panose="020B0604020202020204"/>
        <a:ea typeface="+mn-ea"/>
        <a:cs typeface="Arial" panose="020B0604020202020204"/>
      </a:defRPr>
    </a:lvl5pPr>
    <a:lvl6pPr marL="2286000" algn="l" defTabSz="914400" rtl="0" eaLnBrk="1" latinLnBrk="0" hangingPunct="1">
      <a:defRPr kern="1200">
        <a:solidFill>
          <a:schemeClr val="tx1"/>
        </a:solidFill>
        <a:latin typeface="Arial" panose="020B0604020202020204"/>
        <a:ea typeface="+mn-ea"/>
        <a:cs typeface="Arial" panose="020B0604020202020204"/>
      </a:defRPr>
    </a:lvl6pPr>
    <a:lvl7pPr marL="2743200" algn="l" defTabSz="914400" rtl="0" eaLnBrk="1" latinLnBrk="0" hangingPunct="1">
      <a:defRPr kern="1200">
        <a:solidFill>
          <a:schemeClr val="tx1"/>
        </a:solidFill>
        <a:latin typeface="Arial" panose="020B0604020202020204"/>
        <a:ea typeface="+mn-ea"/>
        <a:cs typeface="Arial" panose="020B0604020202020204"/>
      </a:defRPr>
    </a:lvl7pPr>
    <a:lvl8pPr marL="3200400" algn="l" defTabSz="914400" rtl="0" eaLnBrk="1" latinLnBrk="0" hangingPunct="1">
      <a:defRPr kern="1200">
        <a:solidFill>
          <a:schemeClr val="tx1"/>
        </a:solidFill>
        <a:latin typeface="Arial" panose="020B0604020202020204"/>
        <a:ea typeface="+mn-ea"/>
        <a:cs typeface="Arial" panose="020B0604020202020204"/>
      </a:defRPr>
    </a:lvl8pPr>
    <a:lvl9pPr marL="3657600" algn="l" defTabSz="914400" rtl="0" eaLnBrk="1" latinLnBrk="0" hangingPunct="1">
      <a:defRPr kern="1200">
        <a:solidFill>
          <a:schemeClr val="tx1"/>
        </a:solidFill>
        <a:latin typeface="Arial" panose="020B0604020202020204"/>
        <a:ea typeface="+mn-ea"/>
        <a:cs typeface="Arial" panose="020B0604020202020204"/>
      </a:defRPr>
    </a:lvl9pPr>
  </p:defaultTextStyle>
  <p:extLst>
    <p:ext uri="{EFAFB233-063F-42B5-8137-9DF3F51BA10A}">
      <p15:sldGuideLst xmlns:p15="http://schemas.microsoft.com/office/powerpoint/2012/main">
        <p15:guide id="1" orient="horz" pos="4148">
          <p15:clr>
            <a:srgbClr val="A4A3A4"/>
          </p15:clr>
        </p15:guide>
        <p15:guide id="2" orient="horz" pos="105">
          <p15:clr>
            <a:srgbClr val="A4A3A4"/>
          </p15:clr>
        </p15:guide>
        <p15:guide id="3" orient="horz" pos="2160">
          <p15:clr>
            <a:srgbClr val="A4A3A4"/>
          </p15:clr>
        </p15:guide>
        <p15:guide id="4" orient="horz" pos="731">
          <p15:clr>
            <a:srgbClr val="A4A3A4"/>
          </p15:clr>
        </p15:guide>
        <p15:guide id="5" orient="horz" pos="952">
          <p15:clr>
            <a:srgbClr val="A4A3A4"/>
          </p15:clr>
        </p15:guide>
        <p15:guide id="6" orient="horz" pos="3802">
          <p15:clr>
            <a:srgbClr val="A4A3A4"/>
          </p15:clr>
        </p15:guide>
        <p15:guide id="7" pos="2880">
          <p15:clr>
            <a:srgbClr val="A4A3A4"/>
          </p15:clr>
        </p15:guide>
        <p15:guide id="8" pos="233">
          <p15:clr>
            <a:srgbClr val="A4A3A4"/>
          </p15:clr>
        </p15:guide>
        <p15:guide id="9" pos="5527">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Eli Lilly and Company" initials="ELaC" lastIdx="0" clrIdx="0"/>
  <p:cmAuthor id="1" name="Peter" initials="P" lastIdx="0" clrIdx="1"/>
  <p:cmAuthor id="2" name="inSci" initials="inSci" lastIdx="0" clrIdx="2"/>
  <p:cmAuthor id="3" name="Ackroyd, Jonathon, Springer Healthcare UK" initials="AJSHU" lastIdx="0"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0A0A0"/>
    <a:srgbClr val="DAE1EC"/>
    <a:srgbClr val="4D4D4D"/>
    <a:srgbClr val="DDDDDD"/>
    <a:srgbClr val="000000"/>
    <a:srgbClr val="2894FF"/>
    <a:srgbClr val="043882"/>
    <a:srgbClr val="C0C0C0"/>
    <a:srgbClr val="B60D27"/>
    <a:srgbClr val="E23A0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9012ECD-51FC-41F1-AA8D-1B2483CD663E}">
  <a:tblStyle styleId="{93296810-A885-4BE3-A3E7-6D5BEEA58F35}" styleName="中度样式 2 - 强调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D5ABB26-0587-4C30-8999-92F81FD0307C}" styleName="无样式，无网格">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浅色样式 2 - 强调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017" autoAdjust="0"/>
    <p:restoredTop sz="90537" autoAdjust="0"/>
  </p:normalViewPr>
  <p:slideViewPr>
    <p:cSldViewPr snapToGrid="0" showGuides="1">
      <p:cViewPr varScale="1">
        <p:scale>
          <a:sx n="133" d="100"/>
          <a:sy n="133" d="100"/>
        </p:scale>
        <p:origin x="1110" y="120"/>
      </p:cViewPr>
      <p:guideLst>
        <p:guide orient="horz" pos="4148"/>
        <p:guide orient="horz" pos="105"/>
        <p:guide orient="horz" pos="2160"/>
        <p:guide orient="horz" pos="731"/>
        <p:guide orient="horz" pos="952"/>
        <p:guide orient="horz" pos="3802"/>
        <p:guide pos="2880"/>
        <p:guide pos="233"/>
        <p:guide pos="5527"/>
      </p:guideLst>
    </p:cSldViewPr>
  </p:slideViewPr>
  <p:notesTextViewPr>
    <p:cViewPr>
      <p:scale>
        <a:sx n="3" d="2"/>
        <a:sy n="3" d="2"/>
      </p:scale>
      <p:origin x="0" y="0"/>
    </p:cViewPr>
  </p:notesTextViewPr>
  <p:sorterViewPr>
    <p:cViewPr>
      <p:scale>
        <a:sx n="150" d="100"/>
        <a:sy n="150" d="100"/>
      </p:scale>
      <p:origin x="0" y="0"/>
    </p:cViewPr>
  </p:sorterViewPr>
  <p:notesViewPr>
    <p:cSldViewPr snapToGrid="0">
      <p:cViewPr varScale="1">
        <p:scale>
          <a:sx n="83" d="100"/>
          <a:sy n="83" d="100"/>
        </p:scale>
        <p:origin x="3852" y="96"/>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84" Type="http://schemas.openxmlformats.org/officeDocument/2006/relationships/slide" Target="slides/slide81.xml"/><Relationship Id="rId89" Type="http://schemas.openxmlformats.org/officeDocument/2006/relationships/slide" Target="slides/slide86.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slide" Target="slides/slide89.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74" Type="http://schemas.openxmlformats.org/officeDocument/2006/relationships/slide" Target="slides/slide71.xml"/><Relationship Id="rId79" Type="http://schemas.openxmlformats.org/officeDocument/2006/relationships/slide" Target="slides/slide76.xml"/><Relationship Id="rId87" Type="http://schemas.openxmlformats.org/officeDocument/2006/relationships/slide" Target="slides/slide84.xml"/><Relationship Id="rId102" Type="http://schemas.openxmlformats.org/officeDocument/2006/relationships/viewProps" Target="viewProps.xml"/><Relationship Id="rId5" Type="http://schemas.openxmlformats.org/officeDocument/2006/relationships/slide" Target="slides/slide2.xml"/><Relationship Id="rId61" Type="http://schemas.openxmlformats.org/officeDocument/2006/relationships/slide" Target="slides/slide58.xml"/><Relationship Id="rId82" Type="http://schemas.openxmlformats.org/officeDocument/2006/relationships/slide" Target="slides/slide79.xml"/><Relationship Id="rId90" Type="http://schemas.openxmlformats.org/officeDocument/2006/relationships/slide" Target="slides/slide87.xml"/><Relationship Id="rId95" Type="http://schemas.openxmlformats.org/officeDocument/2006/relationships/slide" Target="slides/slide92.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slide" Target="slides/slide74.xml"/><Relationship Id="rId100" Type="http://schemas.openxmlformats.org/officeDocument/2006/relationships/commentAuthors" Target="commentAuthors.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slide" Target="slides/slide77.xml"/><Relationship Id="rId85" Type="http://schemas.openxmlformats.org/officeDocument/2006/relationships/slide" Target="slides/slide82.xml"/><Relationship Id="rId93" Type="http://schemas.openxmlformats.org/officeDocument/2006/relationships/slide" Target="slides/slide90.xml"/><Relationship Id="rId98" Type="http://schemas.openxmlformats.org/officeDocument/2006/relationships/notesMaster" Target="notesMasters/notesMaster1.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103" Type="http://schemas.openxmlformats.org/officeDocument/2006/relationships/theme" Target="theme/theme1.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slide" Target="slides/slide80.xml"/><Relationship Id="rId88" Type="http://schemas.openxmlformats.org/officeDocument/2006/relationships/slide" Target="slides/slide85.xml"/><Relationship Id="rId91" Type="http://schemas.openxmlformats.org/officeDocument/2006/relationships/slide" Target="slides/slide88.xml"/><Relationship Id="rId96" Type="http://schemas.openxmlformats.org/officeDocument/2006/relationships/slide" Target="slides/slide93.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slide" Target="slides/slide83.xml"/><Relationship Id="rId94" Type="http://schemas.openxmlformats.org/officeDocument/2006/relationships/slide" Target="slides/slide91.xml"/><Relationship Id="rId99" Type="http://schemas.openxmlformats.org/officeDocument/2006/relationships/handoutMaster" Target="handoutMasters/handoutMaster1.xml"/><Relationship Id="rId101"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97" Type="http://schemas.openxmlformats.org/officeDocument/2006/relationships/slide" Target="slides/slide94.xml"/><Relationship Id="rId10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C20DF2A-0D31-4579-832C-AD9542F70C0E}" type="datetimeFigureOut">
              <a:rPr lang="en-GB" smtClean="0"/>
              <a:pPr/>
              <a:t>26/06/2018</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E152A35-52F8-4D69-BA05-C9B451EA3D6A}" type="slidenum">
              <a:rPr lang="en-GB" smtClean="0"/>
              <a:pPr/>
              <a:t>‹#›</a:t>
            </a:fld>
            <a:endParaRPr lang="en-GB"/>
          </a:p>
        </p:txBody>
      </p:sp>
    </p:spTree>
    <p:extLst>
      <p:ext uri="{BB962C8B-B14F-4D97-AF65-F5344CB8AC3E}">
        <p14:creationId xmlns:p14="http://schemas.microsoft.com/office/powerpoint/2010/main" val="8732870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3021D49-9666-4DB4-A666-2F4D89BA82DC}" type="datetimeFigureOut">
              <a:rPr lang="en-US" smtClean="0"/>
              <a:pPr/>
              <a:t>6/26/2018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CAEF7C2-21B3-437D-9708-1569AD363FD6}" type="slidenum">
              <a:rPr lang="en-US" smtClean="0"/>
              <a:pPr/>
              <a:t>‹#›</a:t>
            </a:fld>
            <a:endParaRPr lang="en-US"/>
          </a:p>
        </p:txBody>
      </p:sp>
    </p:spTree>
    <p:extLst>
      <p:ext uri="{BB962C8B-B14F-4D97-AF65-F5344CB8AC3E}">
        <p14:creationId xmlns:p14="http://schemas.microsoft.com/office/powerpoint/2010/main" val="40753931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4.jpeg"/><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5.jpeg"/><Relationship Id="rId1" Type="http://schemas.openxmlformats.org/officeDocument/2006/relationships/slideMaster" Target="../slideMasters/slideMaster1.xml"/><Relationship Id="rId5" Type="http://schemas.openxmlformats.org/officeDocument/2006/relationships/image" Target="../media/image4.jpeg"/><Relationship Id="rId4" Type="http://schemas.openxmlformats.org/officeDocument/2006/relationships/image" Target="../media/image3.jpe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9.jpeg"/><Relationship Id="rId1" Type="http://schemas.openxmlformats.org/officeDocument/2006/relationships/slideMaster" Target="../slideMasters/slideMaster2.xml"/><Relationship Id="rId5" Type="http://schemas.openxmlformats.org/officeDocument/2006/relationships/image" Target="../media/image4.jpeg"/><Relationship Id="rId4" Type="http://schemas.openxmlformats.org/officeDocument/2006/relationships/image" Target="../media/image3.jpe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2.xml"/><Relationship Id="rId4" Type="http://schemas.openxmlformats.org/officeDocument/2006/relationships/image" Target="../media/image4.jpe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2.xml"/><Relationship Id="rId4" Type="http://schemas.openxmlformats.org/officeDocument/2006/relationships/image" Target="../media/image4.jpe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6.jpeg"/><Relationship Id="rId1" Type="http://schemas.openxmlformats.org/officeDocument/2006/relationships/slideMaster" Target="../slideMasters/slideMaster1.xml"/><Relationship Id="rId5" Type="http://schemas.openxmlformats.org/officeDocument/2006/relationships/image" Target="../media/image4.jpeg"/><Relationship Id="rId4" Type="http://schemas.openxmlformats.org/officeDocument/2006/relationships/image" Target="../media/image3.jpe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3.xml"/><Relationship Id="rId5" Type="http://schemas.openxmlformats.org/officeDocument/2006/relationships/image" Target="../media/image4.jpeg"/><Relationship Id="rId4" Type="http://schemas.openxmlformats.org/officeDocument/2006/relationships/image" Target="../media/image3.jpe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5.jpeg"/><Relationship Id="rId1" Type="http://schemas.openxmlformats.org/officeDocument/2006/relationships/slideMaster" Target="../slideMasters/slideMaster3.xml"/><Relationship Id="rId5" Type="http://schemas.openxmlformats.org/officeDocument/2006/relationships/image" Target="../media/image4.jpeg"/><Relationship Id="rId4" Type="http://schemas.openxmlformats.org/officeDocument/2006/relationships/image" Target="../media/image3.jpe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6.jpeg"/><Relationship Id="rId1" Type="http://schemas.openxmlformats.org/officeDocument/2006/relationships/slideMaster" Target="../slideMasters/slideMaster3.xml"/><Relationship Id="rId5" Type="http://schemas.openxmlformats.org/officeDocument/2006/relationships/image" Target="../media/image4.jpeg"/><Relationship Id="rId4" Type="http://schemas.openxmlformats.org/officeDocument/2006/relationships/image" Target="../media/image3.jpe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7.jpeg"/><Relationship Id="rId1" Type="http://schemas.openxmlformats.org/officeDocument/2006/relationships/slideMaster" Target="../slideMasters/slideMaster3.xml"/><Relationship Id="rId5" Type="http://schemas.openxmlformats.org/officeDocument/2006/relationships/image" Target="../media/image4.jpeg"/><Relationship Id="rId4" Type="http://schemas.openxmlformats.org/officeDocument/2006/relationships/image" Target="../media/image3.jpe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8.jpeg"/><Relationship Id="rId1" Type="http://schemas.openxmlformats.org/officeDocument/2006/relationships/slideMaster" Target="../slideMasters/slideMaster3.xml"/><Relationship Id="rId5" Type="http://schemas.openxmlformats.org/officeDocument/2006/relationships/image" Target="../media/image4.jpeg"/><Relationship Id="rId4" Type="http://schemas.openxmlformats.org/officeDocument/2006/relationships/image" Target="../media/image3.jpe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3.xml"/><Relationship Id="rId4" Type="http://schemas.openxmlformats.org/officeDocument/2006/relationships/image" Target="../media/image4.jpeg"/></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7.jpeg"/><Relationship Id="rId1" Type="http://schemas.openxmlformats.org/officeDocument/2006/relationships/slideMaster" Target="../slideMasters/slideMaster1.xml"/><Relationship Id="rId5" Type="http://schemas.openxmlformats.org/officeDocument/2006/relationships/image" Target="../media/image4.jpeg"/><Relationship Id="rId4" Type="http://schemas.openxmlformats.org/officeDocument/2006/relationships/image" Target="../media/image3.jpe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3.xml"/><Relationship Id="rId4" Type="http://schemas.openxmlformats.org/officeDocument/2006/relationships/image" Target="../media/image4.jpeg"/></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8.jpeg"/><Relationship Id="rId1" Type="http://schemas.openxmlformats.org/officeDocument/2006/relationships/slideMaster" Target="../slideMasters/slideMaster1.xml"/><Relationship Id="rId5" Type="http://schemas.openxmlformats.org/officeDocument/2006/relationships/image" Target="../media/image4.jpeg"/><Relationship Id="rId4" Type="http://schemas.openxmlformats.org/officeDocument/2006/relationships/image" Target="../media/image3.jpeg"/></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3.xml"/><Relationship Id="rId4" Type="http://schemas.openxmlformats.org/officeDocument/2006/relationships/image" Target="../media/image4.jpeg"/></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1_Title Slid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rcRect t="15084" b="16799"/>
          <a:stretch>
            <a:fillRect/>
          </a:stretch>
        </p:blipFill>
        <p:spPr>
          <a:xfrm>
            <a:off x="-1" y="1460500"/>
            <a:ext cx="9143999" cy="4559294"/>
          </a:xfrm>
          <a:prstGeom prst="rect">
            <a:avLst/>
          </a:prstGeom>
        </p:spPr>
      </p:pic>
      <p:sp>
        <p:nvSpPr>
          <p:cNvPr id="6" name="Rectangle 5"/>
          <p:cNvSpPr/>
          <p:nvPr userDrawn="1"/>
        </p:nvSpPr>
        <p:spPr>
          <a:xfrm>
            <a:off x="0" y="1"/>
            <a:ext cx="9144000" cy="1474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63636"/>
              </a:solidFill>
            </a:endParaRPr>
          </a:p>
        </p:txBody>
      </p:sp>
      <p:pic>
        <p:nvPicPr>
          <p:cNvPr id="7" name="Picture 6" descr="LILLY_LOGO.jpg"/>
          <p:cNvPicPr>
            <a:picLocks noChangeAspect="1"/>
          </p:cNvPicPr>
          <p:nvPr userDrawn="1"/>
        </p:nvPicPr>
        <p:blipFill>
          <a:blip r:embed="rId3" cstate="print"/>
          <a:stretch>
            <a:fillRect/>
          </a:stretch>
        </p:blipFill>
        <p:spPr>
          <a:xfrm>
            <a:off x="8145940" y="6368413"/>
            <a:ext cx="633977" cy="345152"/>
          </a:xfrm>
          <a:prstGeom prst="rect">
            <a:avLst/>
          </a:prstGeom>
        </p:spPr>
      </p:pic>
      <p:sp>
        <p:nvSpPr>
          <p:cNvPr id="8" name="Subtitle 2"/>
          <p:cNvSpPr txBox="1"/>
          <p:nvPr userDrawn="1"/>
        </p:nvSpPr>
        <p:spPr>
          <a:xfrm>
            <a:off x="965200" y="6174851"/>
            <a:ext cx="7088621" cy="532364"/>
          </a:xfrm>
          <a:prstGeom prst="rect">
            <a:avLst/>
          </a:prstGeom>
        </p:spPr>
        <p:txBody>
          <a:bodyPr vert="horz" lIns="91440" tIns="45720" rIns="91440" bIns="45720" rtlCol="0" anchor="b">
            <a:normAutofit/>
          </a:bodyPr>
          <a:lstStyle/>
          <a:p>
            <a:pPr algn="r">
              <a:spcBef>
                <a:spcPct val="20000"/>
              </a:spcBef>
              <a:buFont typeface="Arial" panose="020B0604020202020204"/>
              <a:buNone/>
              <a:defRPr/>
            </a:pPr>
            <a:r>
              <a:rPr lang="ja-JP" sz="1100" b="1" i="0" u="none" strike="noStrike" cap="none" baseline="0">
                <a:solidFill>
                  <a:srgbClr val="4D4D4D"/>
                </a:solidFill>
                <a:effectLst/>
                <a:uFillTx/>
                <a:ea typeface="MS UI Gothic" panose="020B0600070205080204" charset="-128"/>
              </a:rPr>
              <a:t>Eli Lilly and Companyが支援を提供。</a:t>
            </a:r>
          </a:p>
          <a:p>
            <a:pPr algn="r">
              <a:spcBef>
                <a:spcPct val="20000"/>
              </a:spcBef>
              <a:buFont typeface="Arial" panose="020B0604020202020204"/>
              <a:buNone/>
              <a:defRPr/>
            </a:pPr>
            <a:r>
              <a:rPr lang="ja-JP" sz="1000" b="0" i="0" u="none" strike="noStrike" cap="none" baseline="0">
                <a:solidFill>
                  <a:srgbClr val="363636"/>
                </a:solidFill>
                <a:effectLst/>
                <a:uFillTx/>
                <a:ea typeface="MS UI Gothic" panose="020B0600070205080204" charset="-128"/>
              </a:rPr>
              <a:t> Eli Lilly and Companyは、この公表物の内容に影響を及ぼしていない。</a:t>
            </a:r>
          </a:p>
        </p:txBody>
      </p:sp>
      <p:pic>
        <p:nvPicPr>
          <p:cNvPr id="9" name="Picture 8"/>
          <p:cNvPicPr>
            <a:picLocks noChangeAspect="1"/>
          </p:cNvPicPr>
          <p:nvPr userDrawn="1"/>
        </p:nvPicPr>
        <p:blipFill>
          <a:blip r:embed="rId4" cstate="print">
            <a:extLst>
              <a:ext uri="{28A0092B-C50C-407E-A947-70E740481C1C}">
                <a14:useLocalDpi xmlns:a14="http://schemas.microsoft.com/office/drawing/2010/main" val="0"/>
              </a:ext>
            </a:extLst>
          </a:blip>
          <a:srcRect l="21933" r="21933" b="24601"/>
          <a:stretch>
            <a:fillRect/>
          </a:stretch>
        </p:blipFill>
        <p:spPr>
          <a:xfrm>
            <a:off x="313531" y="6108700"/>
            <a:ext cx="520578" cy="654139"/>
          </a:xfrm>
          <a:prstGeom prst="rect">
            <a:avLst/>
          </a:prstGeom>
        </p:spPr>
      </p:pic>
      <p:pic>
        <p:nvPicPr>
          <p:cNvPr id="10" name="Picture 9"/>
          <p:cNvPicPr>
            <a:picLocks noChangeAspect="1"/>
          </p:cNvPicPr>
          <p:nvPr userDrawn="1"/>
        </p:nvPicPr>
        <p:blipFill>
          <a:blip r:embed="rId5" cstate="print">
            <a:extLst>
              <a:ext uri="{28A0092B-C50C-407E-A947-70E740481C1C}">
                <a14:useLocalDpi xmlns:a14="http://schemas.microsoft.com/office/drawing/2010/main" val="0"/>
              </a:ext>
            </a:extLst>
          </a:blip>
          <a:srcRect t="84401"/>
          <a:stretch>
            <a:fillRect/>
          </a:stretch>
        </p:blipFill>
        <p:spPr>
          <a:xfrm>
            <a:off x="854373" y="6285233"/>
            <a:ext cx="1500059" cy="218903"/>
          </a:xfrm>
          <a:prstGeom prst="rect">
            <a:avLst/>
          </a:prstGeom>
        </p:spPr>
      </p:pic>
      <p:cxnSp>
        <p:nvCxnSpPr>
          <p:cNvPr id="11" name="Straight Connector 10"/>
          <p:cNvCxnSpPr/>
          <p:nvPr userDrawn="1"/>
        </p:nvCxnSpPr>
        <p:spPr>
          <a:xfrm>
            <a:off x="0" y="6019800"/>
            <a:ext cx="9144000" cy="0"/>
          </a:xfrm>
          <a:prstGeom prst="line">
            <a:avLst/>
          </a:prstGeom>
          <a:ln w="28575">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0" y="1474220"/>
            <a:ext cx="91440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3074" name="Rectangle 2"/>
          <p:cNvSpPr>
            <a:spLocks noGrp="1" noChangeArrowheads="1"/>
          </p:cNvSpPr>
          <p:nvPr>
            <p:ph type="ctrTitle"/>
          </p:nvPr>
        </p:nvSpPr>
        <p:spPr>
          <a:xfrm>
            <a:off x="365124" y="165101"/>
            <a:ext cx="8413751" cy="1206500"/>
          </a:xfrm>
        </p:spPr>
        <p:txBody>
          <a:bodyPr bIns="45720"/>
          <a:lstStyle>
            <a:lvl1pPr algn="l">
              <a:defRPr sz="3600">
                <a:solidFill>
                  <a:schemeClr val="tx2"/>
                </a:solidFill>
              </a:defRPr>
            </a:lvl1pPr>
          </a:lstStyle>
          <a:p>
            <a:pPr lvl="0"/>
            <a:r>
              <a:rPr lang="en-GB" noProof="0"/>
              <a:t>Click to edit Master title style</a:t>
            </a:r>
          </a:p>
        </p:txBody>
      </p:sp>
      <p:sp>
        <p:nvSpPr>
          <p:cNvPr id="13" name="Rectangle 12"/>
          <p:cNvSpPr/>
          <p:nvPr userDrawn="1"/>
        </p:nvSpPr>
        <p:spPr>
          <a:xfrm>
            <a:off x="2236041" y="1705468"/>
            <a:ext cx="4671918" cy="732252"/>
          </a:xfrm>
          <a:prstGeom prst="rect">
            <a:avLst/>
          </a:prstGeom>
          <a:noFill/>
        </p:spPr>
        <p:txBody>
          <a:bodyPr wrap="square">
            <a:spAutoFit/>
          </a:bodyPr>
          <a:lstStyle/>
          <a:p>
            <a:pPr algn="ctr">
              <a:spcAft>
                <a:spcPts val="600"/>
              </a:spcAft>
            </a:pPr>
            <a:r>
              <a:rPr lang="ja-JP" sz="2400" b="1" i="0" u="none" strike="noStrike" cap="none" baseline="0">
                <a:solidFill>
                  <a:srgbClr val="043882"/>
                </a:solidFill>
                <a:effectLst/>
                <a:uFillTx/>
                <a:ea typeface="MS UI Gothic" panose="020B0600070205080204" charset="-128"/>
              </a:rPr>
              <a:t>米国臨床腫瘍学会（ASCO）年次会議2018</a:t>
            </a:r>
            <a:r>
              <a:rPr sz="2400"/>
              <a:t/>
            </a:r>
            <a:br>
              <a:rPr sz="2400"/>
            </a:br>
            <a:r>
              <a:rPr lang="ja-JP" sz="1800" b="0" i="0" u="none" strike="noStrike" cap="none" baseline="0">
                <a:solidFill>
                  <a:srgbClr val="043882"/>
                </a:solidFill>
                <a:effectLst/>
                <a:uFillTx/>
                <a:ea typeface="MS UI Gothic" panose="020B0600070205080204" charset="-128"/>
              </a:rPr>
              <a:t>2018年6月1～5日 | シカゴ（米国）</a:t>
            </a:r>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800"/>
            </a:lvl1pPr>
          </a:lstStyle>
          <a:p>
            <a:r>
              <a:rPr lang="en-US"/>
              <a:t>Click to edit Master title style</a:t>
            </a:r>
            <a:endParaRPr lang="en-GB"/>
          </a:p>
        </p:txBody>
      </p:sp>
      <p:sp>
        <p:nvSpPr>
          <p:cNvPr id="3" name="Content Placeholder 2"/>
          <p:cNvSpPr>
            <a:spLocks noGrp="1"/>
          </p:cNvSpPr>
          <p:nvPr>
            <p:ph sz="half" idx="1"/>
          </p:nvPr>
        </p:nvSpPr>
        <p:spPr>
          <a:xfrm>
            <a:off x="365124" y="1447800"/>
            <a:ext cx="4130676" cy="4500154"/>
          </a:xfrm>
        </p:spPr>
        <p:txBody>
          <a:bodyPr/>
          <a:lstStyle>
            <a:lvl1pPr>
              <a:spcBef>
                <a:spcPct val="0"/>
              </a:spcBef>
              <a:spcAft>
                <a:spcPts val="400"/>
              </a:spcAft>
              <a:defRPr sz="1600"/>
            </a:lvl1pPr>
            <a:lvl2pPr>
              <a:spcBef>
                <a:spcPct val="0"/>
              </a:spcBef>
              <a:spcAft>
                <a:spcPts val="400"/>
              </a:spcAft>
              <a:defRPr sz="1600"/>
            </a:lvl2pPr>
            <a:lvl3pPr>
              <a:spcBef>
                <a:spcPct val="0"/>
              </a:spcBef>
              <a:spcAft>
                <a:spcPts val="400"/>
              </a:spcAft>
              <a:defRPr sz="1600"/>
            </a:lvl3pPr>
            <a:lvl4pPr>
              <a:spcBef>
                <a:spcPct val="0"/>
              </a:spcBef>
              <a:spcAft>
                <a:spcPts val="400"/>
              </a:spcAft>
              <a:defRPr sz="1600"/>
            </a:lvl4pPr>
            <a:lvl5pPr>
              <a:spcBef>
                <a:spcPct val="0"/>
              </a:spcBef>
              <a:spcAft>
                <a:spcPts val="400"/>
              </a:spcAft>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447800"/>
            <a:ext cx="4130675" cy="4500154"/>
          </a:xfrm>
        </p:spPr>
        <p:txBody>
          <a:bodyPr/>
          <a:lstStyle>
            <a:lvl1pPr>
              <a:spcBef>
                <a:spcPct val="0"/>
              </a:spcBef>
              <a:spcAft>
                <a:spcPts val="400"/>
              </a:spcAft>
              <a:defRPr sz="1600"/>
            </a:lvl1pPr>
            <a:lvl2pPr>
              <a:spcBef>
                <a:spcPct val="0"/>
              </a:spcBef>
              <a:spcAft>
                <a:spcPts val="400"/>
              </a:spcAft>
              <a:defRPr sz="1600"/>
            </a:lvl2pPr>
            <a:lvl3pPr>
              <a:spcBef>
                <a:spcPct val="0"/>
              </a:spcBef>
              <a:spcAft>
                <a:spcPts val="400"/>
              </a:spcAft>
              <a:defRPr sz="1600"/>
            </a:lvl3pPr>
            <a:lvl4pPr>
              <a:spcBef>
                <a:spcPct val="0"/>
              </a:spcBef>
              <a:spcAft>
                <a:spcPts val="400"/>
              </a:spcAft>
              <a:defRPr sz="1600"/>
            </a:lvl4pPr>
            <a:lvl5pPr>
              <a:spcBef>
                <a:spcPct val="0"/>
              </a:spcBef>
              <a:spcAft>
                <a:spcPts val="400"/>
              </a:spcAft>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a:t>Footnote text left aligned (Arial 12pt roman, black)</a:t>
            </a:r>
          </a:p>
        </p:txBody>
      </p:sp>
      <p:sp>
        <p:nvSpPr>
          <p:cNvPr id="6"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a:t>Reference text right aligned (Arial 12pt roman, black)</a:t>
            </a:r>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800"/>
            </a:lvl1pPr>
          </a:lstStyle>
          <a:p>
            <a:r>
              <a:rPr lang="en-US"/>
              <a:t>Click to edit Master title style</a:t>
            </a:r>
            <a:endParaRPr lang="en-GB"/>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lvl1pPr>
              <a:spcBef>
                <a:spcPct val="0"/>
              </a:spcBef>
              <a:spcAft>
                <a:spcPts val="400"/>
              </a:spcAft>
              <a:defRPr/>
            </a:lvl1pPr>
            <a:lvl2pPr>
              <a:spcBef>
                <a:spcPct val="0"/>
              </a:spcBef>
              <a:spcAft>
                <a:spcPts val="400"/>
              </a:spcAft>
              <a:defRPr/>
            </a:lvl2pPr>
            <a:lvl3pPr>
              <a:spcBef>
                <a:spcPct val="0"/>
              </a:spcBef>
              <a:spcAft>
                <a:spcPts val="400"/>
              </a:spcAft>
              <a:defRPr/>
            </a:lvl3pPr>
            <a:lvl4pPr>
              <a:spcBef>
                <a:spcPct val="0"/>
              </a:spcBef>
              <a:spcAft>
                <a:spcPts val="400"/>
              </a:spcAft>
              <a:defRPr/>
            </a:lvl4pPr>
            <a:lvl5pPr>
              <a:spcBef>
                <a:spcPct val="0"/>
              </a:spcBef>
              <a:spcAft>
                <a:spcPts val="4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a:t>Reference text right aligned (Arial 12pt roman, black)</a:t>
            </a:r>
          </a:p>
        </p:txBody>
      </p:sp>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a:t>Reference text right aligned (Arial 12pt roman, black)</a:t>
            </a:r>
          </a:p>
        </p:txBody>
      </p:sp>
    </p:spTree>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365124" y="1447800"/>
            <a:ext cx="4130676" cy="4500154"/>
          </a:xfrm>
        </p:spPr>
        <p:txBody>
          <a:bodyPr/>
          <a:lstStyle>
            <a:lvl1pPr>
              <a:spcBef>
                <a:spcPct val="0"/>
              </a:spcBef>
              <a:spcAft>
                <a:spcPts val="400"/>
              </a:spcAft>
              <a:defRPr sz="1800"/>
            </a:lvl1pPr>
            <a:lvl2pPr>
              <a:spcBef>
                <a:spcPct val="0"/>
              </a:spcBef>
              <a:spcAft>
                <a:spcPts val="400"/>
              </a:spcAft>
              <a:defRPr sz="1800"/>
            </a:lvl2pPr>
            <a:lvl3pPr>
              <a:spcBef>
                <a:spcPct val="0"/>
              </a:spcBef>
              <a:spcAft>
                <a:spcPts val="400"/>
              </a:spcAft>
              <a:defRPr sz="1800"/>
            </a:lvl3pPr>
            <a:lvl4pPr>
              <a:spcBef>
                <a:spcPct val="0"/>
              </a:spcBef>
              <a:spcAft>
                <a:spcPts val="400"/>
              </a:spcAft>
              <a:defRPr sz="1800"/>
            </a:lvl4pPr>
            <a:lvl5pPr>
              <a:spcBef>
                <a:spcPct val="0"/>
              </a:spcBef>
              <a:spcAft>
                <a:spcPts val="400"/>
              </a:spcAft>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447800"/>
            <a:ext cx="4130675" cy="4500154"/>
          </a:xfrm>
        </p:spPr>
        <p:txBody>
          <a:bodyPr/>
          <a:lstStyle>
            <a:lvl1pPr>
              <a:spcBef>
                <a:spcPct val="0"/>
              </a:spcBef>
              <a:spcAft>
                <a:spcPts val="400"/>
              </a:spcAft>
              <a:defRPr sz="1800"/>
            </a:lvl1pPr>
            <a:lvl2pPr>
              <a:spcBef>
                <a:spcPct val="0"/>
              </a:spcBef>
              <a:spcAft>
                <a:spcPts val="400"/>
              </a:spcAft>
              <a:defRPr sz="1800"/>
            </a:lvl2pPr>
            <a:lvl3pPr>
              <a:spcBef>
                <a:spcPct val="0"/>
              </a:spcBef>
              <a:spcAft>
                <a:spcPts val="400"/>
              </a:spcAft>
              <a:defRPr sz="1800"/>
            </a:lvl3pPr>
            <a:lvl4pPr>
              <a:spcBef>
                <a:spcPct val="0"/>
              </a:spcBef>
              <a:spcAft>
                <a:spcPts val="400"/>
              </a:spcAft>
              <a:defRPr sz="1800"/>
            </a:lvl4pPr>
            <a:lvl5pPr>
              <a:spcBef>
                <a:spcPct val="0"/>
              </a:spcBef>
              <a:spcAft>
                <a:spcPts val="400"/>
              </a:spcAft>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a:t>Footnote text left aligned (Arial 12pt roman, black)</a:t>
            </a:r>
          </a:p>
        </p:txBody>
      </p:sp>
      <p:sp>
        <p:nvSpPr>
          <p:cNvPr id="6"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a:t>Reference text right aligned (Arial 12pt roman, black)</a:t>
            </a:r>
          </a:p>
        </p:txBody>
      </p:sp>
    </p:spTree>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18_Title Slide">
    <p:spTree>
      <p:nvGrpSpPr>
        <p:cNvPr id="1" name=""/>
        <p:cNvGrpSpPr/>
        <p:nvPr/>
      </p:nvGrpSpPr>
      <p:grpSpPr>
        <a:xfrm>
          <a:off x="0" y="0"/>
          <a:ext cx="0" cy="0"/>
          <a:chOff x="0" y="0"/>
          <a:chExt cx="0" cy="0"/>
        </a:xfrm>
      </p:grpSpPr>
      <p:sp>
        <p:nvSpPr>
          <p:cNvPr id="6" name="Rectangle 5"/>
          <p:cNvSpPr/>
          <p:nvPr userDrawn="1"/>
        </p:nvSpPr>
        <p:spPr>
          <a:xfrm>
            <a:off x="0" y="1"/>
            <a:ext cx="9144000" cy="1474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63636"/>
              </a:solidFill>
            </a:endParaRPr>
          </a:p>
        </p:txBody>
      </p:sp>
      <p:pic>
        <p:nvPicPr>
          <p:cNvPr id="7" name="Picture 6" descr="LILLY_LOGO.jpg"/>
          <p:cNvPicPr>
            <a:picLocks noChangeAspect="1"/>
          </p:cNvPicPr>
          <p:nvPr userDrawn="1"/>
        </p:nvPicPr>
        <p:blipFill>
          <a:blip r:embed="rId2" cstate="print"/>
          <a:stretch>
            <a:fillRect/>
          </a:stretch>
        </p:blipFill>
        <p:spPr>
          <a:xfrm>
            <a:off x="8145940" y="6368413"/>
            <a:ext cx="633977" cy="345152"/>
          </a:xfrm>
          <a:prstGeom prst="rect">
            <a:avLst/>
          </a:prstGeom>
        </p:spPr>
      </p:pic>
      <p:sp>
        <p:nvSpPr>
          <p:cNvPr id="8" name="Subtitle 2"/>
          <p:cNvSpPr txBox="1"/>
          <p:nvPr userDrawn="1"/>
        </p:nvSpPr>
        <p:spPr>
          <a:xfrm>
            <a:off x="965200" y="6174851"/>
            <a:ext cx="7088621" cy="532364"/>
          </a:xfrm>
          <a:prstGeom prst="rect">
            <a:avLst/>
          </a:prstGeom>
        </p:spPr>
        <p:txBody>
          <a:bodyPr vert="horz" lIns="91440" tIns="45720" rIns="91440" bIns="45720" rtlCol="0" anchor="b">
            <a:normAutofit/>
          </a:bodyPr>
          <a:lstStyle/>
          <a:p>
            <a:pPr algn="r">
              <a:spcBef>
                <a:spcPct val="20000"/>
              </a:spcBef>
              <a:buFont typeface="Arial" panose="020B0604020202020204"/>
              <a:buNone/>
              <a:defRPr/>
            </a:pPr>
            <a:r>
              <a:rPr lang="ja-JP" sz="1100" b="1" i="0" u="none" strike="noStrike" cap="none" baseline="0">
                <a:solidFill>
                  <a:srgbClr val="4D4D4D"/>
                </a:solidFill>
                <a:effectLst/>
                <a:uFillTx/>
                <a:ea typeface="MS UI Gothic" panose="020B0600070205080204" charset="-128"/>
              </a:rPr>
              <a:t>Eli Lilly and Companyが支援を提供。</a:t>
            </a:r>
          </a:p>
          <a:p>
            <a:pPr algn="r">
              <a:spcBef>
                <a:spcPct val="20000"/>
              </a:spcBef>
              <a:buFont typeface="Arial" panose="020B0604020202020204"/>
              <a:buNone/>
              <a:defRPr/>
            </a:pPr>
            <a:r>
              <a:rPr lang="ja-JP" sz="1000" b="0" i="0" u="none" strike="noStrike" cap="none" baseline="0">
                <a:solidFill>
                  <a:srgbClr val="363636"/>
                </a:solidFill>
                <a:effectLst/>
                <a:uFillTx/>
                <a:ea typeface="MS UI Gothic" panose="020B0600070205080204" charset="-128"/>
              </a:rPr>
              <a:t> Eli Lilly and Companyは、この公表物の内容に影響を及ぼしていない。</a:t>
            </a:r>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rcRect l="21933" r="21933" b="24601"/>
          <a:stretch>
            <a:fillRect/>
          </a:stretch>
        </p:blipFill>
        <p:spPr>
          <a:xfrm>
            <a:off x="313531" y="6108700"/>
            <a:ext cx="520578" cy="654139"/>
          </a:xfrm>
          <a:prstGeom prst="rect">
            <a:avLst/>
          </a:prstGeom>
        </p:spPr>
      </p:pic>
      <p:pic>
        <p:nvPicPr>
          <p:cNvPr id="10" name="Picture 9"/>
          <p:cNvPicPr>
            <a:picLocks noChangeAspect="1"/>
          </p:cNvPicPr>
          <p:nvPr userDrawn="1"/>
        </p:nvPicPr>
        <p:blipFill>
          <a:blip r:embed="rId4" cstate="print">
            <a:extLst>
              <a:ext uri="{28A0092B-C50C-407E-A947-70E740481C1C}">
                <a14:useLocalDpi xmlns:a14="http://schemas.microsoft.com/office/drawing/2010/main" val="0"/>
              </a:ext>
            </a:extLst>
          </a:blip>
          <a:srcRect t="84401"/>
          <a:stretch>
            <a:fillRect/>
          </a:stretch>
        </p:blipFill>
        <p:spPr>
          <a:xfrm>
            <a:off x="854373" y="6285233"/>
            <a:ext cx="1500059" cy="218903"/>
          </a:xfrm>
          <a:prstGeom prst="rect">
            <a:avLst/>
          </a:prstGeom>
        </p:spPr>
      </p:pic>
      <p:cxnSp>
        <p:nvCxnSpPr>
          <p:cNvPr id="11" name="Straight Connector 10"/>
          <p:cNvCxnSpPr/>
          <p:nvPr userDrawn="1"/>
        </p:nvCxnSpPr>
        <p:spPr>
          <a:xfrm>
            <a:off x="0" y="6019800"/>
            <a:ext cx="9144000" cy="0"/>
          </a:xfrm>
          <a:prstGeom prst="line">
            <a:avLst/>
          </a:prstGeom>
          <a:ln w="28575">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0" y="1474220"/>
            <a:ext cx="91440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3074" name="Rectangle 2"/>
          <p:cNvSpPr>
            <a:spLocks noGrp="1" noChangeArrowheads="1"/>
          </p:cNvSpPr>
          <p:nvPr>
            <p:ph type="ctrTitle" hasCustomPrompt="1"/>
          </p:nvPr>
        </p:nvSpPr>
        <p:spPr>
          <a:xfrm>
            <a:off x="365124" y="165101"/>
            <a:ext cx="8413751" cy="1206500"/>
          </a:xfrm>
        </p:spPr>
        <p:txBody>
          <a:bodyPr bIns="45720"/>
          <a:lstStyle>
            <a:lvl1pPr algn="l">
              <a:defRPr sz="3600">
                <a:solidFill>
                  <a:schemeClr val="tx2"/>
                </a:solidFill>
              </a:defRPr>
            </a:lvl1pPr>
          </a:lstStyle>
          <a:p>
            <a:pPr lvl="0"/>
            <a:r>
              <a:rPr lang="en-US"/>
              <a:t>GI SLIDE DECK 2017</a:t>
            </a:r>
            <a:br>
              <a:rPr lang="en-US"/>
            </a:br>
            <a:r>
              <a:rPr lang="en-US" sz="2800" b="0"/>
              <a:t>Selected abstracts from:</a:t>
            </a:r>
            <a:endParaRPr lang="en-GB" noProof="0"/>
          </a:p>
        </p:txBody>
      </p:sp>
      <p:sp>
        <p:nvSpPr>
          <p:cNvPr id="4" name="Rectangle 3"/>
          <p:cNvSpPr/>
          <p:nvPr userDrawn="1"/>
        </p:nvSpPr>
        <p:spPr>
          <a:xfrm>
            <a:off x="1605767" y="1692096"/>
            <a:ext cx="5908517" cy="762762"/>
          </a:xfrm>
          <a:prstGeom prst="rect">
            <a:avLst/>
          </a:prstGeom>
        </p:spPr>
        <p:txBody>
          <a:bodyPr wrap="square">
            <a:spAutoFit/>
          </a:bodyPr>
          <a:lstStyle/>
          <a:p>
            <a:pPr algn="ctr"/>
            <a:r>
              <a:rPr lang="ja-JP" sz="2400" b="1" i="0" u="none" strike="noStrike" cap="none" baseline="0">
                <a:solidFill>
                  <a:srgbClr val="FFFFFF"/>
                </a:solidFill>
                <a:effectLst/>
                <a:uFillTx/>
                <a:ea typeface="MS UI Gothic" panose="020B0600070205080204" charset="-128"/>
              </a:rPr>
              <a:t>ESMO 2017年会議</a:t>
            </a:r>
          </a:p>
          <a:p>
            <a:pPr marL="0" marR="0" indent="0" algn="ctr" defTabSz="914400" rtl="0" eaLnBrk="1" fontAlgn="base" latinLnBrk="0" hangingPunct="1">
              <a:lnSpc>
                <a:spcPct val="100000"/>
              </a:lnSpc>
              <a:spcBef>
                <a:spcPct val="0"/>
              </a:spcBef>
              <a:spcAft>
                <a:spcPct val="0"/>
              </a:spcAft>
              <a:buClrTx/>
              <a:buSzTx/>
              <a:buFontTx/>
              <a:buNone/>
              <a:defRPr/>
            </a:pPr>
            <a:r>
              <a:rPr lang="ja-JP" sz="2000" b="0" i="0" u="none" strike="noStrike" cap="none" baseline="0">
                <a:solidFill>
                  <a:srgbClr val="FFFFFF"/>
                </a:solidFill>
                <a:effectLst/>
                <a:uFillTx/>
                <a:ea typeface="MS UI Gothic" panose="020B0600070205080204" charset="-128"/>
              </a:rPr>
              <a:t>2017年9月8日～12日　スペイン、マドリード</a:t>
            </a:r>
          </a:p>
        </p:txBody>
      </p:sp>
    </p:spTree>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a:t>Click to edit Master title style</a:t>
            </a:r>
            <a:endParaRPr lang="en-GB"/>
          </a:p>
        </p:txBody>
      </p:sp>
      <p:sp>
        <p:nvSpPr>
          <p:cNvPr id="3" name="Content Placeholder 2"/>
          <p:cNvSpPr>
            <a:spLocks noGrp="1"/>
          </p:cNvSpPr>
          <p:nvPr>
            <p:ph idx="1"/>
          </p:nvPr>
        </p:nvSpPr>
        <p:spPr/>
        <p:txBody>
          <a:bodyPr/>
          <a:lstStyle>
            <a:lvl1pPr>
              <a:spcBef>
                <a:spcPct val="0"/>
              </a:spcBef>
              <a:spcAft>
                <a:spcPts val="400"/>
              </a:spcAft>
              <a:defRPr sz="1600"/>
            </a:lvl1pPr>
            <a:lvl2pPr>
              <a:spcBef>
                <a:spcPct val="0"/>
              </a:spcBef>
              <a:spcAft>
                <a:spcPts val="400"/>
              </a:spcAft>
              <a:defRPr sz="1600"/>
            </a:lvl2pPr>
            <a:lvl3pPr>
              <a:spcBef>
                <a:spcPct val="0"/>
              </a:spcBef>
              <a:spcAft>
                <a:spcPts val="400"/>
              </a:spcAft>
              <a:defRPr sz="1600"/>
            </a:lvl3pPr>
            <a:lvl4pPr>
              <a:spcBef>
                <a:spcPct val="0"/>
              </a:spcBef>
              <a:spcAft>
                <a:spcPts val="400"/>
              </a:spcAft>
              <a:defRPr sz="1600"/>
            </a:lvl4pPr>
            <a:lvl5pPr>
              <a:spcBef>
                <a:spcPct val="0"/>
              </a:spcBef>
              <a:spcAft>
                <a:spcPts val="400"/>
              </a:spcAft>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a:t>Reference text right aligned (Arial 12pt roman, black)</a:t>
            </a:r>
          </a:p>
        </p:txBody>
      </p:sp>
    </p:spTree>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a:t>Click to edit Master title style</a:t>
            </a:r>
            <a:endParaRPr lang="en-GB"/>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a:t>Reference text right aligned (Arial 12pt roman, black)</a:t>
            </a:r>
          </a:p>
        </p:txBody>
      </p:sp>
    </p:spTree>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a:t>Click to edit Master title style</a:t>
            </a:r>
            <a:endParaRPr lang="en-GB"/>
          </a:p>
        </p:txBody>
      </p:sp>
      <p:sp>
        <p:nvSpPr>
          <p:cNvPr id="3" name="Content Placeholder 2"/>
          <p:cNvSpPr>
            <a:spLocks noGrp="1"/>
          </p:cNvSpPr>
          <p:nvPr>
            <p:ph sz="half" idx="1"/>
          </p:nvPr>
        </p:nvSpPr>
        <p:spPr>
          <a:xfrm>
            <a:off x="365124" y="1447800"/>
            <a:ext cx="4130676" cy="4500154"/>
          </a:xfrm>
        </p:spPr>
        <p:txBody>
          <a:bodyPr/>
          <a:lstStyle>
            <a:lvl1pPr>
              <a:spcBef>
                <a:spcPct val="0"/>
              </a:spcBef>
              <a:spcAft>
                <a:spcPts val="400"/>
              </a:spcAft>
              <a:defRPr sz="1600"/>
            </a:lvl1pPr>
            <a:lvl2pPr>
              <a:spcBef>
                <a:spcPct val="0"/>
              </a:spcBef>
              <a:spcAft>
                <a:spcPts val="400"/>
              </a:spcAft>
              <a:defRPr sz="1600"/>
            </a:lvl2pPr>
            <a:lvl3pPr>
              <a:spcBef>
                <a:spcPct val="0"/>
              </a:spcBef>
              <a:spcAft>
                <a:spcPts val="400"/>
              </a:spcAft>
              <a:defRPr sz="1600"/>
            </a:lvl3pPr>
            <a:lvl4pPr>
              <a:spcBef>
                <a:spcPct val="0"/>
              </a:spcBef>
              <a:spcAft>
                <a:spcPts val="400"/>
              </a:spcAft>
              <a:defRPr sz="1600"/>
            </a:lvl4pPr>
            <a:lvl5pPr>
              <a:spcBef>
                <a:spcPct val="0"/>
              </a:spcBef>
              <a:spcAft>
                <a:spcPts val="400"/>
              </a:spcAft>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447800"/>
            <a:ext cx="4130675" cy="4500154"/>
          </a:xfrm>
        </p:spPr>
        <p:txBody>
          <a:bodyPr/>
          <a:lstStyle>
            <a:lvl1pPr>
              <a:spcBef>
                <a:spcPct val="0"/>
              </a:spcBef>
              <a:spcAft>
                <a:spcPts val="400"/>
              </a:spcAft>
              <a:defRPr sz="1600"/>
            </a:lvl1pPr>
            <a:lvl2pPr>
              <a:spcBef>
                <a:spcPct val="0"/>
              </a:spcBef>
              <a:spcAft>
                <a:spcPts val="400"/>
              </a:spcAft>
              <a:defRPr sz="1600"/>
            </a:lvl2pPr>
            <a:lvl3pPr>
              <a:spcBef>
                <a:spcPct val="0"/>
              </a:spcBef>
              <a:spcAft>
                <a:spcPts val="400"/>
              </a:spcAft>
              <a:defRPr sz="1600"/>
            </a:lvl3pPr>
            <a:lvl4pPr>
              <a:spcBef>
                <a:spcPct val="0"/>
              </a:spcBef>
              <a:spcAft>
                <a:spcPts val="400"/>
              </a:spcAft>
              <a:defRPr sz="1600"/>
            </a:lvl4pPr>
            <a:lvl5pPr>
              <a:spcBef>
                <a:spcPct val="0"/>
              </a:spcBef>
              <a:spcAft>
                <a:spcPts val="400"/>
              </a:spcAft>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a:t>Footnote text left aligned (Arial 12pt roman, black)</a:t>
            </a:r>
          </a:p>
        </p:txBody>
      </p:sp>
      <p:sp>
        <p:nvSpPr>
          <p:cNvPr id="6"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a:t>Reference text right aligned (Arial 12pt roman, black)</a:t>
            </a:r>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3_Title Slid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506219"/>
            <a:ext cx="9144000" cy="4636481"/>
          </a:xfrm>
          <a:prstGeom prst="rect">
            <a:avLst/>
          </a:prstGeom>
        </p:spPr>
      </p:pic>
      <p:sp>
        <p:nvSpPr>
          <p:cNvPr id="6" name="Rectangle 5"/>
          <p:cNvSpPr/>
          <p:nvPr userDrawn="1"/>
        </p:nvSpPr>
        <p:spPr>
          <a:xfrm>
            <a:off x="0" y="1"/>
            <a:ext cx="9144000" cy="1474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63636"/>
              </a:solidFill>
            </a:endParaRPr>
          </a:p>
        </p:txBody>
      </p:sp>
      <p:cxnSp>
        <p:nvCxnSpPr>
          <p:cNvPr id="12" name="Straight Connector 11"/>
          <p:cNvCxnSpPr/>
          <p:nvPr userDrawn="1"/>
        </p:nvCxnSpPr>
        <p:spPr>
          <a:xfrm>
            <a:off x="0" y="1474220"/>
            <a:ext cx="91440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3074" name="Rectangle 2"/>
          <p:cNvSpPr>
            <a:spLocks noGrp="1" noChangeArrowheads="1"/>
          </p:cNvSpPr>
          <p:nvPr>
            <p:ph type="ctrTitle"/>
          </p:nvPr>
        </p:nvSpPr>
        <p:spPr>
          <a:xfrm>
            <a:off x="365124" y="165101"/>
            <a:ext cx="8413751" cy="1206500"/>
          </a:xfrm>
        </p:spPr>
        <p:txBody>
          <a:bodyPr bIns="45720"/>
          <a:lstStyle>
            <a:lvl1pPr algn="l">
              <a:defRPr sz="3600">
                <a:solidFill>
                  <a:schemeClr val="tx2"/>
                </a:solidFill>
              </a:defRPr>
            </a:lvl1pPr>
          </a:lstStyle>
          <a:p>
            <a:pPr lvl="0"/>
            <a:r>
              <a:rPr lang="en-GB" noProof="0"/>
              <a:t>Click to edit Master title style</a:t>
            </a:r>
          </a:p>
        </p:txBody>
      </p:sp>
      <p:sp>
        <p:nvSpPr>
          <p:cNvPr id="13" name="Rectangle 12"/>
          <p:cNvSpPr/>
          <p:nvPr userDrawn="1"/>
        </p:nvSpPr>
        <p:spPr>
          <a:xfrm>
            <a:off x="2236041" y="1629268"/>
            <a:ext cx="4671918" cy="732252"/>
          </a:xfrm>
          <a:prstGeom prst="rect">
            <a:avLst/>
          </a:prstGeom>
          <a:noFill/>
        </p:spPr>
        <p:txBody>
          <a:bodyPr wrap="square">
            <a:spAutoFit/>
          </a:bodyPr>
          <a:lstStyle/>
          <a:p>
            <a:pPr algn="ctr">
              <a:spcAft>
                <a:spcPts val="600"/>
              </a:spcAft>
            </a:pPr>
            <a:r>
              <a:rPr lang="ja-JP" sz="2400" b="1" i="0" u="none" strike="noStrike" cap="none" baseline="0">
                <a:solidFill>
                  <a:srgbClr val="FFFFFF"/>
                </a:solidFill>
                <a:effectLst/>
                <a:uFillTx/>
                <a:ea typeface="MS UI Gothic" panose="020B0600070205080204" charset="-128"/>
              </a:rPr>
              <a:t>米国臨床腫瘍学会（ASCO）年次会議2018</a:t>
            </a:r>
            <a:r>
              <a:rPr sz="2400"/>
              <a:t/>
            </a:r>
            <a:br>
              <a:rPr sz="2400"/>
            </a:br>
            <a:r>
              <a:rPr lang="ja-JP" sz="1800" b="0" i="0" u="none" strike="noStrike" cap="none" baseline="0">
                <a:solidFill>
                  <a:srgbClr val="FFFFFF"/>
                </a:solidFill>
                <a:effectLst/>
                <a:uFillTx/>
                <a:ea typeface="MS UI Gothic" panose="020B0600070205080204" charset="-128"/>
              </a:rPr>
              <a:t>2018年6月1～5日 | シカゴ（米国）</a:t>
            </a:r>
          </a:p>
        </p:txBody>
      </p:sp>
      <p:sp>
        <p:nvSpPr>
          <p:cNvPr id="2" name="Rectangle 1"/>
          <p:cNvSpPr/>
          <p:nvPr userDrawn="1"/>
        </p:nvSpPr>
        <p:spPr>
          <a:xfrm>
            <a:off x="0" y="6045034"/>
            <a:ext cx="9144000" cy="838200"/>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descr="LILLY_LOGO.jpg"/>
          <p:cNvPicPr>
            <a:picLocks noChangeAspect="1"/>
          </p:cNvPicPr>
          <p:nvPr userDrawn="1"/>
        </p:nvPicPr>
        <p:blipFill>
          <a:blip r:embed="rId3" cstate="print"/>
          <a:stretch>
            <a:fillRect/>
          </a:stretch>
        </p:blipFill>
        <p:spPr>
          <a:xfrm>
            <a:off x="8145940" y="6368413"/>
            <a:ext cx="633977" cy="345152"/>
          </a:xfrm>
          <a:prstGeom prst="rect">
            <a:avLst/>
          </a:prstGeom>
        </p:spPr>
      </p:pic>
      <p:sp>
        <p:nvSpPr>
          <p:cNvPr id="8" name="Subtitle 2"/>
          <p:cNvSpPr txBox="1"/>
          <p:nvPr userDrawn="1"/>
        </p:nvSpPr>
        <p:spPr>
          <a:xfrm>
            <a:off x="965200" y="6174851"/>
            <a:ext cx="7088621" cy="532364"/>
          </a:xfrm>
          <a:prstGeom prst="rect">
            <a:avLst/>
          </a:prstGeom>
        </p:spPr>
        <p:txBody>
          <a:bodyPr vert="horz" lIns="91440" tIns="45720" rIns="91440" bIns="45720" rtlCol="0" anchor="b">
            <a:normAutofit/>
          </a:bodyPr>
          <a:lstStyle/>
          <a:p>
            <a:pPr algn="r">
              <a:spcBef>
                <a:spcPct val="20000"/>
              </a:spcBef>
              <a:buFont typeface="Arial" panose="020B0604020202020204"/>
              <a:buNone/>
              <a:defRPr/>
            </a:pPr>
            <a:r>
              <a:rPr lang="ja-JP" sz="1100" b="1" i="0" u="none" strike="noStrike" cap="none" baseline="0">
                <a:solidFill>
                  <a:srgbClr val="4D4D4D"/>
                </a:solidFill>
                <a:effectLst/>
                <a:uFillTx/>
                <a:ea typeface="MS UI Gothic" panose="020B0600070205080204" charset="-128"/>
              </a:rPr>
              <a:t>Eli Lilly and Companyが支援を提供。</a:t>
            </a:r>
          </a:p>
          <a:p>
            <a:pPr algn="r">
              <a:spcBef>
                <a:spcPct val="20000"/>
              </a:spcBef>
              <a:buFont typeface="Arial" panose="020B0604020202020204"/>
              <a:buNone/>
              <a:defRPr/>
            </a:pPr>
            <a:r>
              <a:rPr lang="ja-JP" sz="1000" b="0" i="0" u="none" strike="noStrike" cap="none" baseline="0">
                <a:solidFill>
                  <a:srgbClr val="363636"/>
                </a:solidFill>
                <a:effectLst/>
                <a:uFillTx/>
                <a:ea typeface="MS UI Gothic" panose="020B0600070205080204" charset="-128"/>
              </a:rPr>
              <a:t> Eli Lilly and Companyは、この公表物の内容に影響を及ぼしていない。</a:t>
            </a:r>
          </a:p>
        </p:txBody>
      </p:sp>
      <p:pic>
        <p:nvPicPr>
          <p:cNvPr id="9" name="Picture 8"/>
          <p:cNvPicPr>
            <a:picLocks noChangeAspect="1"/>
          </p:cNvPicPr>
          <p:nvPr userDrawn="1"/>
        </p:nvPicPr>
        <p:blipFill>
          <a:blip r:embed="rId4" cstate="print">
            <a:extLst>
              <a:ext uri="{28A0092B-C50C-407E-A947-70E740481C1C}">
                <a14:useLocalDpi xmlns:a14="http://schemas.microsoft.com/office/drawing/2010/main" val="0"/>
              </a:ext>
            </a:extLst>
          </a:blip>
          <a:srcRect l="21933" r="21933" b="24601"/>
          <a:stretch>
            <a:fillRect/>
          </a:stretch>
        </p:blipFill>
        <p:spPr>
          <a:xfrm>
            <a:off x="313531" y="6108700"/>
            <a:ext cx="520578" cy="654139"/>
          </a:xfrm>
          <a:prstGeom prst="rect">
            <a:avLst/>
          </a:prstGeom>
        </p:spPr>
      </p:pic>
      <p:pic>
        <p:nvPicPr>
          <p:cNvPr id="10" name="Picture 9"/>
          <p:cNvPicPr>
            <a:picLocks noChangeAspect="1"/>
          </p:cNvPicPr>
          <p:nvPr userDrawn="1"/>
        </p:nvPicPr>
        <p:blipFill>
          <a:blip r:embed="rId5" cstate="print">
            <a:extLst>
              <a:ext uri="{28A0092B-C50C-407E-A947-70E740481C1C}">
                <a14:useLocalDpi xmlns:a14="http://schemas.microsoft.com/office/drawing/2010/main" val="0"/>
              </a:ext>
            </a:extLst>
          </a:blip>
          <a:srcRect t="84401"/>
          <a:stretch>
            <a:fillRect/>
          </a:stretch>
        </p:blipFill>
        <p:spPr>
          <a:xfrm>
            <a:off x="854373" y="6285233"/>
            <a:ext cx="1500059" cy="218903"/>
          </a:xfrm>
          <a:prstGeom prst="rect">
            <a:avLst/>
          </a:prstGeom>
        </p:spPr>
      </p:pic>
      <p:cxnSp>
        <p:nvCxnSpPr>
          <p:cNvPr id="11" name="Straight Connector 10"/>
          <p:cNvCxnSpPr/>
          <p:nvPr userDrawn="1"/>
        </p:nvCxnSpPr>
        <p:spPr>
          <a:xfrm>
            <a:off x="0" y="6019800"/>
            <a:ext cx="9144000" cy="0"/>
          </a:xfrm>
          <a:prstGeom prst="line">
            <a:avLst/>
          </a:prstGeom>
          <a:ln w="28575">
            <a:solidFill>
              <a:srgbClr val="B60D27"/>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16_Title Slide">
    <p:spTree>
      <p:nvGrpSpPr>
        <p:cNvPr id="1" name=""/>
        <p:cNvGrpSpPr/>
        <p:nvPr/>
      </p:nvGrpSpPr>
      <p:grpSpPr>
        <a:xfrm>
          <a:off x="0" y="0"/>
          <a:ext cx="0" cy="0"/>
          <a:chOff x="0" y="0"/>
          <a:chExt cx="0" cy="0"/>
        </a:xfrm>
      </p:grpSpPr>
      <p:sp>
        <p:nvSpPr>
          <p:cNvPr id="6" name="Rectangle 5"/>
          <p:cNvSpPr/>
          <p:nvPr userDrawn="1"/>
        </p:nvSpPr>
        <p:spPr>
          <a:xfrm>
            <a:off x="0" y="1"/>
            <a:ext cx="9144000" cy="1474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63636"/>
              </a:solidFill>
            </a:endParaRPr>
          </a:p>
        </p:txBody>
      </p:sp>
      <p:pic>
        <p:nvPicPr>
          <p:cNvPr id="7" name="Picture 6" descr="LILLY_LOGO.jpg"/>
          <p:cNvPicPr>
            <a:picLocks noChangeAspect="1"/>
          </p:cNvPicPr>
          <p:nvPr userDrawn="1"/>
        </p:nvPicPr>
        <p:blipFill>
          <a:blip r:embed="rId2" cstate="print"/>
          <a:stretch>
            <a:fillRect/>
          </a:stretch>
        </p:blipFill>
        <p:spPr>
          <a:xfrm>
            <a:off x="8145940" y="6368413"/>
            <a:ext cx="633977" cy="345152"/>
          </a:xfrm>
          <a:prstGeom prst="rect">
            <a:avLst/>
          </a:prstGeom>
        </p:spPr>
      </p:pic>
      <p:sp>
        <p:nvSpPr>
          <p:cNvPr id="8" name="Subtitle 2"/>
          <p:cNvSpPr txBox="1"/>
          <p:nvPr userDrawn="1"/>
        </p:nvSpPr>
        <p:spPr>
          <a:xfrm>
            <a:off x="965200" y="6174851"/>
            <a:ext cx="7088621" cy="532364"/>
          </a:xfrm>
          <a:prstGeom prst="rect">
            <a:avLst/>
          </a:prstGeom>
        </p:spPr>
        <p:txBody>
          <a:bodyPr vert="horz" lIns="91440" tIns="45720" rIns="91440" bIns="45720" rtlCol="0" anchor="b">
            <a:normAutofit/>
          </a:bodyPr>
          <a:lstStyle/>
          <a:p>
            <a:pPr algn="r">
              <a:spcBef>
                <a:spcPct val="20000"/>
              </a:spcBef>
              <a:buFont typeface="Arial" panose="020B0604020202020204"/>
              <a:buNone/>
              <a:defRPr/>
            </a:pPr>
            <a:r>
              <a:rPr lang="ja-JP" sz="1100" b="1" i="0" u="none" strike="noStrike" cap="none" baseline="0">
                <a:solidFill>
                  <a:srgbClr val="4D4D4D"/>
                </a:solidFill>
                <a:effectLst/>
                <a:uFillTx/>
                <a:ea typeface="MS UI Gothic" panose="020B0600070205080204" charset="-128"/>
              </a:rPr>
              <a:t>Eli Lilly and Companyが支援を提供。</a:t>
            </a:r>
          </a:p>
          <a:p>
            <a:pPr algn="r">
              <a:spcBef>
                <a:spcPct val="20000"/>
              </a:spcBef>
              <a:buFont typeface="Arial" panose="020B0604020202020204"/>
              <a:buNone/>
              <a:defRPr/>
            </a:pPr>
            <a:r>
              <a:rPr lang="ja-JP" sz="1000" b="0" i="0" u="none" strike="noStrike" cap="none" baseline="0">
                <a:solidFill>
                  <a:srgbClr val="363636"/>
                </a:solidFill>
                <a:effectLst/>
                <a:uFillTx/>
                <a:ea typeface="MS UI Gothic" panose="020B0600070205080204" charset="-128"/>
              </a:rPr>
              <a:t> Eli Lilly and Companyは、この公表物の内容に影響を及ぼしていない。</a:t>
            </a:r>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rcRect l="21933" r="21933" b="24601"/>
          <a:stretch>
            <a:fillRect/>
          </a:stretch>
        </p:blipFill>
        <p:spPr>
          <a:xfrm>
            <a:off x="313531" y="6108700"/>
            <a:ext cx="520578" cy="654139"/>
          </a:xfrm>
          <a:prstGeom prst="rect">
            <a:avLst/>
          </a:prstGeom>
        </p:spPr>
      </p:pic>
      <p:pic>
        <p:nvPicPr>
          <p:cNvPr id="10" name="Picture 9"/>
          <p:cNvPicPr>
            <a:picLocks noChangeAspect="1"/>
          </p:cNvPicPr>
          <p:nvPr userDrawn="1"/>
        </p:nvPicPr>
        <p:blipFill>
          <a:blip r:embed="rId4" cstate="print">
            <a:extLst>
              <a:ext uri="{28A0092B-C50C-407E-A947-70E740481C1C}">
                <a14:useLocalDpi xmlns:a14="http://schemas.microsoft.com/office/drawing/2010/main" val="0"/>
              </a:ext>
            </a:extLst>
          </a:blip>
          <a:srcRect t="84401"/>
          <a:stretch>
            <a:fillRect/>
          </a:stretch>
        </p:blipFill>
        <p:spPr>
          <a:xfrm>
            <a:off x="854373" y="6285233"/>
            <a:ext cx="1500059" cy="218903"/>
          </a:xfrm>
          <a:prstGeom prst="rect">
            <a:avLst/>
          </a:prstGeom>
        </p:spPr>
      </p:pic>
      <p:cxnSp>
        <p:nvCxnSpPr>
          <p:cNvPr id="11" name="Straight Connector 10"/>
          <p:cNvCxnSpPr/>
          <p:nvPr userDrawn="1"/>
        </p:nvCxnSpPr>
        <p:spPr>
          <a:xfrm>
            <a:off x="0" y="6019800"/>
            <a:ext cx="9144000" cy="0"/>
          </a:xfrm>
          <a:prstGeom prst="line">
            <a:avLst/>
          </a:prstGeom>
          <a:ln w="28575">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0" y="1474220"/>
            <a:ext cx="91440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3074" name="Rectangle 2"/>
          <p:cNvSpPr>
            <a:spLocks noGrp="1" noChangeArrowheads="1"/>
          </p:cNvSpPr>
          <p:nvPr>
            <p:ph type="ctrTitle"/>
          </p:nvPr>
        </p:nvSpPr>
        <p:spPr>
          <a:xfrm>
            <a:off x="365124" y="165101"/>
            <a:ext cx="8413751" cy="1206500"/>
          </a:xfrm>
        </p:spPr>
        <p:txBody>
          <a:bodyPr bIns="45720"/>
          <a:lstStyle>
            <a:lvl1pPr algn="l">
              <a:defRPr sz="3600">
                <a:solidFill>
                  <a:schemeClr val="tx2"/>
                </a:solidFill>
              </a:defRPr>
            </a:lvl1pPr>
          </a:lstStyle>
          <a:p>
            <a:pPr lvl="0"/>
            <a:r>
              <a:rPr lang="en-GB" noProof="0"/>
              <a:t>Click to edit Master title style</a:t>
            </a:r>
          </a:p>
        </p:txBody>
      </p:sp>
    </p:spTree>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a:t>Click to edit Master title style</a:t>
            </a:r>
            <a:endParaRPr lang="en-GB"/>
          </a:p>
        </p:txBody>
      </p:sp>
      <p:sp>
        <p:nvSpPr>
          <p:cNvPr id="3" name="Content Placeholder 2"/>
          <p:cNvSpPr>
            <a:spLocks noGrp="1"/>
          </p:cNvSpPr>
          <p:nvPr>
            <p:ph idx="1"/>
          </p:nvPr>
        </p:nvSpPr>
        <p:spPr/>
        <p:txBody>
          <a:bodyPr/>
          <a:lstStyle>
            <a:lvl1pPr>
              <a:spcBef>
                <a:spcPct val="0"/>
              </a:spcBef>
              <a:spcAft>
                <a:spcPts val="400"/>
              </a:spcAft>
              <a:defRPr sz="1600"/>
            </a:lvl1pPr>
            <a:lvl2pPr>
              <a:spcBef>
                <a:spcPct val="0"/>
              </a:spcBef>
              <a:spcAft>
                <a:spcPts val="400"/>
              </a:spcAft>
              <a:defRPr sz="1600"/>
            </a:lvl2pPr>
            <a:lvl3pPr>
              <a:spcBef>
                <a:spcPct val="0"/>
              </a:spcBef>
              <a:spcAft>
                <a:spcPts val="400"/>
              </a:spcAft>
              <a:defRPr sz="1600"/>
            </a:lvl3pPr>
            <a:lvl4pPr>
              <a:spcBef>
                <a:spcPct val="0"/>
              </a:spcBef>
              <a:spcAft>
                <a:spcPts val="400"/>
              </a:spcAft>
              <a:defRPr sz="1600"/>
            </a:lvl4pPr>
            <a:lvl5pPr>
              <a:spcBef>
                <a:spcPct val="0"/>
              </a:spcBef>
              <a:spcAft>
                <a:spcPts val="400"/>
              </a:spcAft>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a:t>Reference text right aligned (Arial 12pt roman, black)</a:t>
            </a:r>
          </a:p>
        </p:txBody>
      </p:sp>
    </p:spTree>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a:t>Click to edit Master title style</a:t>
            </a:r>
            <a:endParaRPr lang="en-GB"/>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a:t>Reference text right aligned (Arial 12pt roman, black)</a:t>
            </a:r>
          </a:p>
        </p:txBody>
      </p:sp>
    </p:spTree>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3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a:t>Click to edit Master title style</a:t>
            </a:r>
            <a:endParaRPr lang="en-GB"/>
          </a:p>
        </p:txBody>
      </p:sp>
      <p:sp>
        <p:nvSpPr>
          <p:cNvPr id="3" name="Content Placeholder 2"/>
          <p:cNvSpPr>
            <a:spLocks noGrp="1"/>
          </p:cNvSpPr>
          <p:nvPr>
            <p:ph sz="half" idx="1"/>
          </p:nvPr>
        </p:nvSpPr>
        <p:spPr>
          <a:xfrm>
            <a:off x="365124" y="1447800"/>
            <a:ext cx="4130676" cy="4500154"/>
          </a:xfrm>
        </p:spPr>
        <p:txBody>
          <a:bodyPr/>
          <a:lstStyle>
            <a:lvl1pPr>
              <a:spcBef>
                <a:spcPct val="0"/>
              </a:spcBef>
              <a:spcAft>
                <a:spcPts val="400"/>
              </a:spcAft>
              <a:defRPr sz="1600"/>
            </a:lvl1pPr>
            <a:lvl2pPr>
              <a:spcBef>
                <a:spcPct val="0"/>
              </a:spcBef>
              <a:spcAft>
                <a:spcPts val="400"/>
              </a:spcAft>
              <a:defRPr sz="1600"/>
            </a:lvl2pPr>
            <a:lvl3pPr>
              <a:spcBef>
                <a:spcPct val="0"/>
              </a:spcBef>
              <a:spcAft>
                <a:spcPts val="400"/>
              </a:spcAft>
              <a:defRPr sz="1600"/>
            </a:lvl3pPr>
            <a:lvl4pPr>
              <a:spcBef>
                <a:spcPct val="0"/>
              </a:spcBef>
              <a:spcAft>
                <a:spcPts val="400"/>
              </a:spcAft>
              <a:defRPr sz="1600"/>
            </a:lvl4pPr>
            <a:lvl5pPr>
              <a:spcBef>
                <a:spcPct val="0"/>
              </a:spcBef>
              <a:spcAft>
                <a:spcPts val="400"/>
              </a:spcAft>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447800"/>
            <a:ext cx="4130675" cy="4500154"/>
          </a:xfrm>
        </p:spPr>
        <p:txBody>
          <a:bodyPr/>
          <a:lstStyle>
            <a:lvl1pPr>
              <a:spcBef>
                <a:spcPct val="0"/>
              </a:spcBef>
              <a:spcAft>
                <a:spcPts val="400"/>
              </a:spcAft>
              <a:defRPr sz="1600"/>
            </a:lvl1pPr>
            <a:lvl2pPr>
              <a:spcBef>
                <a:spcPct val="0"/>
              </a:spcBef>
              <a:spcAft>
                <a:spcPts val="400"/>
              </a:spcAft>
              <a:defRPr sz="1600"/>
            </a:lvl2pPr>
            <a:lvl3pPr>
              <a:spcBef>
                <a:spcPct val="0"/>
              </a:spcBef>
              <a:spcAft>
                <a:spcPts val="400"/>
              </a:spcAft>
              <a:defRPr sz="1600"/>
            </a:lvl3pPr>
            <a:lvl4pPr>
              <a:spcBef>
                <a:spcPct val="0"/>
              </a:spcBef>
              <a:spcAft>
                <a:spcPts val="400"/>
              </a:spcAft>
              <a:defRPr sz="1600"/>
            </a:lvl4pPr>
            <a:lvl5pPr>
              <a:spcBef>
                <a:spcPct val="0"/>
              </a:spcBef>
              <a:spcAft>
                <a:spcPts val="400"/>
              </a:spcAft>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a:t>Footnote text left aligned (Arial 12pt roman, black)</a:t>
            </a:r>
          </a:p>
        </p:txBody>
      </p:sp>
      <p:sp>
        <p:nvSpPr>
          <p:cNvPr id="6"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a:t>Reference text right aligned (Arial 12pt roman, black)</a:t>
            </a:r>
          </a:p>
        </p:txBody>
      </p:sp>
    </p:spTree>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18_Title Slide">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rcRect t="4583" b="20104"/>
          <a:stretch>
            <a:fillRect/>
          </a:stretch>
        </p:blipFill>
        <p:spPr>
          <a:xfrm>
            <a:off x="0" y="1428749"/>
            <a:ext cx="9144000" cy="4591049"/>
          </a:xfrm>
          <a:prstGeom prst="rect">
            <a:avLst/>
          </a:prstGeom>
        </p:spPr>
      </p:pic>
      <p:sp>
        <p:nvSpPr>
          <p:cNvPr id="6" name="Rectangle 5"/>
          <p:cNvSpPr/>
          <p:nvPr userDrawn="1"/>
        </p:nvSpPr>
        <p:spPr>
          <a:xfrm>
            <a:off x="0" y="1"/>
            <a:ext cx="9144000" cy="1474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63636"/>
              </a:solidFill>
            </a:endParaRPr>
          </a:p>
        </p:txBody>
      </p:sp>
      <p:pic>
        <p:nvPicPr>
          <p:cNvPr id="7" name="Picture 6" descr="LILLY_LOGO.jpg"/>
          <p:cNvPicPr>
            <a:picLocks noChangeAspect="1"/>
          </p:cNvPicPr>
          <p:nvPr userDrawn="1"/>
        </p:nvPicPr>
        <p:blipFill>
          <a:blip r:embed="rId3" cstate="print"/>
          <a:stretch>
            <a:fillRect/>
          </a:stretch>
        </p:blipFill>
        <p:spPr>
          <a:xfrm>
            <a:off x="8145940" y="6368413"/>
            <a:ext cx="633977" cy="345152"/>
          </a:xfrm>
          <a:prstGeom prst="rect">
            <a:avLst/>
          </a:prstGeom>
        </p:spPr>
      </p:pic>
      <p:sp>
        <p:nvSpPr>
          <p:cNvPr id="8" name="Subtitle 2"/>
          <p:cNvSpPr txBox="1"/>
          <p:nvPr userDrawn="1"/>
        </p:nvSpPr>
        <p:spPr>
          <a:xfrm>
            <a:off x="965200" y="6174851"/>
            <a:ext cx="7088621" cy="532364"/>
          </a:xfrm>
          <a:prstGeom prst="rect">
            <a:avLst/>
          </a:prstGeom>
        </p:spPr>
        <p:txBody>
          <a:bodyPr vert="horz" lIns="91440" tIns="45720" rIns="91440" bIns="45720" rtlCol="0" anchor="b">
            <a:normAutofit/>
          </a:bodyPr>
          <a:lstStyle/>
          <a:p>
            <a:pPr algn="r">
              <a:spcBef>
                <a:spcPct val="20000"/>
              </a:spcBef>
              <a:buFont typeface="Arial" panose="020B0604020202020204"/>
              <a:buNone/>
              <a:defRPr/>
            </a:pPr>
            <a:r>
              <a:rPr lang="ja-JP" sz="1100" b="1" i="0" u="none" strike="noStrike" cap="none" baseline="0">
                <a:solidFill>
                  <a:srgbClr val="4D4D4D"/>
                </a:solidFill>
                <a:effectLst/>
                <a:uFillTx/>
                <a:ea typeface="MS UI Gothic" panose="020B0600070205080204" charset="-128"/>
              </a:rPr>
              <a:t>Eli Lilly and Companyが支援を提供。</a:t>
            </a:r>
          </a:p>
          <a:p>
            <a:pPr algn="r">
              <a:spcBef>
                <a:spcPct val="20000"/>
              </a:spcBef>
              <a:buFont typeface="Arial" panose="020B0604020202020204"/>
              <a:buNone/>
              <a:defRPr/>
            </a:pPr>
            <a:r>
              <a:rPr lang="ja-JP" sz="1000" b="0" i="0" u="none" strike="noStrike" cap="none" baseline="0">
                <a:solidFill>
                  <a:srgbClr val="363636"/>
                </a:solidFill>
                <a:effectLst/>
                <a:uFillTx/>
                <a:ea typeface="MS UI Gothic" panose="020B0600070205080204" charset="-128"/>
              </a:rPr>
              <a:t> Eli Lilly and Companyは、この公表物の内容に影響を及ぼしていない。</a:t>
            </a:r>
          </a:p>
        </p:txBody>
      </p:sp>
      <p:pic>
        <p:nvPicPr>
          <p:cNvPr id="9" name="Picture 8"/>
          <p:cNvPicPr>
            <a:picLocks noChangeAspect="1"/>
          </p:cNvPicPr>
          <p:nvPr userDrawn="1"/>
        </p:nvPicPr>
        <p:blipFill>
          <a:blip r:embed="rId4" cstate="print">
            <a:extLst>
              <a:ext uri="{28A0092B-C50C-407E-A947-70E740481C1C}">
                <a14:useLocalDpi xmlns:a14="http://schemas.microsoft.com/office/drawing/2010/main" val="0"/>
              </a:ext>
            </a:extLst>
          </a:blip>
          <a:srcRect l="21933" r="21933" b="24601"/>
          <a:stretch>
            <a:fillRect/>
          </a:stretch>
        </p:blipFill>
        <p:spPr>
          <a:xfrm>
            <a:off x="313531" y="6108700"/>
            <a:ext cx="520578" cy="654139"/>
          </a:xfrm>
          <a:prstGeom prst="rect">
            <a:avLst/>
          </a:prstGeom>
        </p:spPr>
      </p:pic>
      <p:pic>
        <p:nvPicPr>
          <p:cNvPr id="10" name="Picture 9"/>
          <p:cNvPicPr>
            <a:picLocks noChangeAspect="1"/>
          </p:cNvPicPr>
          <p:nvPr userDrawn="1"/>
        </p:nvPicPr>
        <p:blipFill>
          <a:blip r:embed="rId5" cstate="print">
            <a:extLst>
              <a:ext uri="{28A0092B-C50C-407E-A947-70E740481C1C}">
                <a14:useLocalDpi xmlns:a14="http://schemas.microsoft.com/office/drawing/2010/main" val="0"/>
              </a:ext>
            </a:extLst>
          </a:blip>
          <a:srcRect t="84401"/>
          <a:stretch>
            <a:fillRect/>
          </a:stretch>
        </p:blipFill>
        <p:spPr>
          <a:xfrm>
            <a:off x="854373" y="6285233"/>
            <a:ext cx="1500059" cy="218903"/>
          </a:xfrm>
          <a:prstGeom prst="rect">
            <a:avLst/>
          </a:prstGeom>
        </p:spPr>
      </p:pic>
      <p:cxnSp>
        <p:nvCxnSpPr>
          <p:cNvPr id="11" name="Straight Connector 10"/>
          <p:cNvCxnSpPr/>
          <p:nvPr userDrawn="1"/>
        </p:nvCxnSpPr>
        <p:spPr>
          <a:xfrm>
            <a:off x="0" y="6019800"/>
            <a:ext cx="9144000" cy="0"/>
          </a:xfrm>
          <a:prstGeom prst="line">
            <a:avLst/>
          </a:prstGeom>
          <a:ln w="28575">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0" y="1474220"/>
            <a:ext cx="91440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3074" name="Rectangle 2"/>
          <p:cNvSpPr>
            <a:spLocks noGrp="1" noChangeArrowheads="1"/>
          </p:cNvSpPr>
          <p:nvPr>
            <p:ph type="ctrTitle" hasCustomPrompt="1"/>
          </p:nvPr>
        </p:nvSpPr>
        <p:spPr>
          <a:xfrm>
            <a:off x="365124" y="165101"/>
            <a:ext cx="8413751" cy="1206500"/>
          </a:xfrm>
        </p:spPr>
        <p:txBody>
          <a:bodyPr bIns="45720"/>
          <a:lstStyle>
            <a:lvl1pPr algn="l">
              <a:defRPr sz="3600">
                <a:solidFill>
                  <a:schemeClr val="tx2"/>
                </a:solidFill>
              </a:defRPr>
            </a:lvl1pPr>
          </a:lstStyle>
          <a:p>
            <a:pPr lvl="0"/>
            <a:r>
              <a:rPr lang="en-US"/>
              <a:t>GI SLIDE DECK 2017</a:t>
            </a:r>
            <a:br>
              <a:rPr lang="en-US"/>
            </a:br>
            <a:r>
              <a:rPr lang="en-US" sz="2800" b="0"/>
              <a:t>Selected abstracts from:</a:t>
            </a:r>
            <a:endParaRPr lang="en-GB" noProof="0"/>
          </a:p>
        </p:txBody>
      </p:sp>
      <p:sp>
        <p:nvSpPr>
          <p:cNvPr id="4" name="Rectangle 3"/>
          <p:cNvSpPr/>
          <p:nvPr userDrawn="1"/>
        </p:nvSpPr>
        <p:spPr>
          <a:xfrm>
            <a:off x="1605767" y="1692096"/>
            <a:ext cx="5908517" cy="762762"/>
          </a:xfrm>
          <a:prstGeom prst="rect">
            <a:avLst/>
          </a:prstGeom>
        </p:spPr>
        <p:txBody>
          <a:bodyPr wrap="square">
            <a:spAutoFit/>
          </a:bodyPr>
          <a:lstStyle/>
          <a:p>
            <a:pPr algn="ctr"/>
            <a:r>
              <a:rPr lang="ja-JP" sz="2400" b="1" i="0" u="none" strike="noStrike" cap="none" baseline="0">
                <a:solidFill>
                  <a:srgbClr val="FFFFFF"/>
                </a:solidFill>
                <a:effectLst/>
                <a:uFillTx/>
                <a:ea typeface="MS UI Gothic" panose="020B0600070205080204" charset="-128"/>
              </a:rPr>
              <a:t>米国臨床腫瘍学会（ASCO）年次会議2017</a:t>
            </a:r>
          </a:p>
          <a:p>
            <a:pPr algn="ctr">
              <a:defRPr/>
            </a:pPr>
            <a:r>
              <a:rPr lang="ja-JP" sz="2000" b="0" i="0" u="none" strike="noStrike" cap="none" baseline="0">
                <a:solidFill>
                  <a:srgbClr val="FFFFFF"/>
                </a:solidFill>
                <a:effectLst/>
                <a:uFillTx/>
                <a:ea typeface="MS UI Gothic" panose="020B0600070205080204" charset="-128"/>
              </a:rPr>
              <a:t>2017年6月2～6日、米国シカゴ</a:t>
            </a:r>
          </a:p>
        </p:txBody>
      </p:sp>
    </p:spTree>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itle" preserve="1">
  <p:cSld name="11_Title Slide">
    <p:spTree>
      <p:nvGrpSpPr>
        <p:cNvPr id="1" name=""/>
        <p:cNvGrpSpPr/>
        <p:nvPr/>
      </p:nvGrpSpPr>
      <p:grpSpPr>
        <a:xfrm>
          <a:off x="0" y="0"/>
          <a:ext cx="0" cy="0"/>
          <a:chOff x="0" y="0"/>
          <a:chExt cx="0" cy="0"/>
        </a:xfrm>
      </p:grpSpPr>
      <p:sp>
        <p:nvSpPr>
          <p:cNvPr id="6" name="Rectangle 5"/>
          <p:cNvSpPr/>
          <p:nvPr userDrawn="1"/>
        </p:nvSpPr>
        <p:spPr>
          <a:xfrm>
            <a:off x="0" y="1"/>
            <a:ext cx="9144000" cy="1474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63636"/>
              </a:solidFill>
            </a:endParaRPr>
          </a:p>
        </p:txBody>
      </p:sp>
      <p:pic>
        <p:nvPicPr>
          <p:cNvPr id="7" name="Picture 6" descr="LILLY_LOGO.jpg"/>
          <p:cNvPicPr>
            <a:picLocks noChangeAspect="1"/>
          </p:cNvPicPr>
          <p:nvPr userDrawn="1"/>
        </p:nvPicPr>
        <p:blipFill>
          <a:blip r:embed="rId2" cstate="print"/>
          <a:stretch>
            <a:fillRect/>
          </a:stretch>
        </p:blipFill>
        <p:spPr>
          <a:xfrm>
            <a:off x="8145940" y="6368413"/>
            <a:ext cx="633977" cy="345152"/>
          </a:xfrm>
          <a:prstGeom prst="rect">
            <a:avLst/>
          </a:prstGeom>
        </p:spPr>
      </p:pic>
      <p:sp>
        <p:nvSpPr>
          <p:cNvPr id="8" name="Subtitle 2"/>
          <p:cNvSpPr txBox="1"/>
          <p:nvPr userDrawn="1"/>
        </p:nvSpPr>
        <p:spPr>
          <a:xfrm>
            <a:off x="965200" y="6174851"/>
            <a:ext cx="7088621" cy="532364"/>
          </a:xfrm>
          <a:prstGeom prst="rect">
            <a:avLst/>
          </a:prstGeom>
        </p:spPr>
        <p:txBody>
          <a:bodyPr vert="horz" lIns="91440" tIns="45720" rIns="91440" bIns="45720" rtlCol="0" anchor="b">
            <a:normAutofit/>
          </a:bodyPr>
          <a:lstStyle/>
          <a:p>
            <a:pPr algn="r">
              <a:spcBef>
                <a:spcPct val="20000"/>
              </a:spcBef>
              <a:buFont typeface="Arial" panose="020B0604020202020204"/>
              <a:buNone/>
              <a:defRPr/>
            </a:pPr>
            <a:r>
              <a:rPr lang="ja-JP" sz="1100" b="1" i="0" u="none" strike="noStrike" cap="none" baseline="0">
                <a:solidFill>
                  <a:srgbClr val="4D4D4D"/>
                </a:solidFill>
                <a:effectLst/>
                <a:uFillTx/>
                <a:ea typeface="MS UI Gothic" panose="020B0600070205080204" charset="-128"/>
              </a:rPr>
              <a:t>Eli Lilly and Companyが支援を提供。</a:t>
            </a:r>
          </a:p>
          <a:p>
            <a:pPr algn="r">
              <a:spcBef>
                <a:spcPct val="20000"/>
              </a:spcBef>
              <a:buFont typeface="Arial" panose="020B0604020202020204"/>
              <a:buNone/>
              <a:defRPr/>
            </a:pPr>
            <a:r>
              <a:rPr lang="ja-JP" sz="1000" b="0" i="0" u="none" strike="noStrike" cap="none" baseline="0">
                <a:solidFill>
                  <a:srgbClr val="363636"/>
                </a:solidFill>
                <a:effectLst/>
                <a:uFillTx/>
                <a:ea typeface="MS UI Gothic" panose="020B0600070205080204" charset="-128"/>
              </a:rPr>
              <a:t> Eli Lilly and Companyは、この公表物の内容に影響を及ぼしていない。</a:t>
            </a:r>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rcRect l="21933" r="21933" b="24601"/>
          <a:stretch>
            <a:fillRect/>
          </a:stretch>
        </p:blipFill>
        <p:spPr>
          <a:xfrm>
            <a:off x="313531" y="6108700"/>
            <a:ext cx="520578" cy="654139"/>
          </a:xfrm>
          <a:prstGeom prst="rect">
            <a:avLst/>
          </a:prstGeom>
        </p:spPr>
      </p:pic>
      <p:pic>
        <p:nvPicPr>
          <p:cNvPr id="10" name="Picture 9"/>
          <p:cNvPicPr>
            <a:picLocks noChangeAspect="1"/>
          </p:cNvPicPr>
          <p:nvPr userDrawn="1"/>
        </p:nvPicPr>
        <p:blipFill>
          <a:blip r:embed="rId4" cstate="print">
            <a:extLst>
              <a:ext uri="{28A0092B-C50C-407E-A947-70E740481C1C}">
                <a14:useLocalDpi xmlns:a14="http://schemas.microsoft.com/office/drawing/2010/main" val="0"/>
              </a:ext>
            </a:extLst>
          </a:blip>
          <a:srcRect t="84401"/>
          <a:stretch>
            <a:fillRect/>
          </a:stretch>
        </p:blipFill>
        <p:spPr>
          <a:xfrm>
            <a:off x="854373" y="6285233"/>
            <a:ext cx="1500059" cy="218903"/>
          </a:xfrm>
          <a:prstGeom prst="rect">
            <a:avLst/>
          </a:prstGeom>
        </p:spPr>
      </p:pic>
      <p:cxnSp>
        <p:nvCxnSpPr>
          <p:cNvPr id="11" name="Straight Connector 10"/>
          <p:cNvCxnSpPr/>
          <p:nvPr userDrawn="1"/>
        </p:nvCxnSpPr>
        <p:spPr>
          <a:xfrm>
            <a:off x="0" y="6019800"/>
            <a:ext cx="9144000" cy="0"/>
          </a:xfrm>
          <a:prstGeom prst="line">
            <a:avLst/>
          </a:prstGeom>
          <a:ln w="28575">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0" y="1474220"/>
            <a:ext cx="91440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3074" name="Rectangle 2"/>
          <p:cNvSpPr>
            <a:spLocks noGrp="1" noChangeArrowheads="1"/>
          </p:cNvSpPr>
          <p:nvPr>
            <p:ph type="ctrTitle"/>
          </p:nvPr>
        </p:nvSpPr>
        <p:spPr>
          <a:xfrm>
            <a:off x="365124" y="165101"/>
            <a:ext cx="8413751" cy="1206500"/>
          </a:xfrm>
        </p:spPr>
        <p:txBody>
          <a:bodyPr bIns="45720"/>
          <a:lstStyle>
            <a:lvl1pPr algn="l">
              <a:defRPr sz="3600">
                <a:solidFill>
                  <a:schemeClr val="tx2"/>
                </a:solidFill>
              </a:defRPr>
            </a:lvl1pPr>
          </a:lstStyle>
          <a:p>
            <a:pPr lvl="0"/>
            <a:r>
              <a:rPr lang="en-GB" noProof="0"/>
              <a:t>Click to edit Master title style</a:t>
            </a:r>
          </a:p>
        </p:txBody>
      </p:sp>
      <p:sp>
        <p:nvSpPr>
          <p:cNvPr id="3075" name="Rectangle 3"/>
          <p:cNvSpPr>
            <a:spLocks noGrp="1" noChangeArrowheads="1"/>
          </p:cNvSpPr>
          <p:nvPr>
            <p:ph type="subTitle" idx="1"/>
          </p:nvPr>
        </p:nvSpPr>
        <p:spPr>
          <a:xfrm>
            <a:off x="4572000" y="1580903"/>
            <a:ext cx="4178300" cy="1352797"/>
          </a:xfrm>
        </p:spPr>
        <p:txBody>
          <a:bodyPr anchor="t"/>
          <a:lstStyle>
            <a:lvl1pPr marL="0" indent="0" algn="r">
              <a:buFontTx/>
              <a:buNone/>
              <a:defRPr b="1" u="none">
                <a:solidFill>
                  <a:schemeClr val="bg1"/>
                </a:solidFill>
                <a:effectLst/>
              </a:defRPr>
            </a:lvl1pPr>
          </a:lstStyle>
          <a:p>
            <a:pPr lvl="0"/>
            <a:r>
              <a:rPr lang="en-GB" noProof="0"/>
              <a:t>Click to edit Master subtitle style</a:t>
            </a:r>
          </a:p>
        </p:txBody>
      </p:sp>
    </p:spTree>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5" name="Rectangle 4"/>
          <p:cNvSpPr/>
          <p:nvPr userDrawn="1"/>
        </p:nvSpPr>
        <p:spPr>
          <a:xfrm>
            <a:off x="0" y="1219200"/>
            <a:ext cx="9144000" cy="2229395"/>
          </a:xfrm>
          <a:prstGeom prst="rect">
            <a:avLst/>
          </a:pr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3074" name="Rectangle 2"/>
          <p:cNvSpPr>
            <a:spLocks noGrp="1" noChangeArrowheads="1"/>
          </p:cNvSpPr>
          <p:nvPr>
            <p:ph type="ctrTitle"/>
          </p:nvPr>
        </p:nvSpPr>
        <p:spPr>
          <a:xfrm>
            <a:off x="365125" y="1332411"/>
            <a:ext cx="8265069" cy="2002972"/>
          </a:xfrm>
        </p:spPr>
        <p:txBody>
          <a:bodyPr bIns="45720"/>
          <a:lstStyle>
            <a:lvl1pPr>
              <a:defRPr sz="3600"/>
            </a:lvl1pPr>
          </a:lstStyle>
          <a:p>
            <a:pPr lvl="0"/>
            <a:r>
              <a:rPr lang="en-GB" noProof="0"/>
              <a:t>Click to edit Master title style</a:t>
            </a:r>
          </a:p>
        </p:txBody>
      </p:sp>
      <p:sp>
        <p:nvSpPr>
          <p:cNvPr id="3075" name="Rectangle 3"/>
          <p:cNvSpPr>
            <a:spLocks noGrp="1" noChangeArrowheads="1"/>
          </p:cNvSpPr>
          <p:nvPr>
            <p:ph type="subTitle" idx="1"/>
          </p:nvPr>
        </p:nvSpPr>
        <p:spPr>
          <a:xfrm>
            <a:off x="365124" y="3563698"/>
            <a:ext cx="8413751" cy="1416050"/>
          </a:xfrm>
        </p:spPr>
        <p:txBody>
          <a:bodyPr/>
          <a:lstStyle>
            <a:lvl1pPr marL="0" indent="0">
              <a:buFontTx/>
              <a:buNone/>
              <a:defRPr b="1">
                <a:solidFill>
                  <a:schemeClr val="accent3"/>
                </a:solidFill>
              </a:defRPr>
            </a:lvl1pPr>
          </a:lstStyle>
          <a:p>
            <a:pPr lvl="0"/>
            <a:r>
              <a:rPr lang="en-GB" noProof="0"/>
              <a:t>Click to edit Master subtitle style</a:t>
            </a:r>
          </a:p>
        </p:txBody>
      </p:sp>
      <p:sp>
        <p:nvSpPr>
          <p:cNvPr id="6" name="Rectangle 5"/>
          <p:cNvSpPr/>
          <p:nvPr userDrawn="1"/>
        </p:nvSpPr>
        <p:spPr>
          <a:xfrm>
            <a:off x="8778875" y="1219200"/>
            <a:ext cx="365125" cy="22293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7" name="Rectangle 6"/>
          <p:cNvSpPr/>
          <p:nvPr userDrawn="1"/>
        </p:nvSpPr>
        <p:spPr>
          <a:xfrm>
            <a:off x="-1" y="6674631"/>
            <a:ext cx="5512527" cy="18336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pic>
        <p:nvPicPr>
          <p:cNvPr id="11" name="Picture 10" descr="LILLY_LOGO.jpg"/>
          <p:cNvPicPr>
            <a:picLocks noChangeAspect="1"/>
          </p:cNvPicPr>
          <p:nvPr userDrawn="1"/>
        </p:nvPicPr>
        <p:blipFill>
          <a:blip r:embed="rId2" cstate="print"/>
          <a:stretch>
            <a:fillRect/>
          </a:stretch>
        </p:blipFill>
        <p:spPr>
          <a:xfrm>
            <a:off x="8145940" y="6063613"/>
            <a:ext cx="633977" cy="345152"/>
          </a:xfrm>
          <a:prstGeom prst="rect">
            <a:avLst/>
          </a:prstGeom>
        </p:spPr>
      </p:pic>
      <p:sp>
        <p:nvSpPr>
          <p:cNvPr id="12" name="Subtitle 2"/>
          <p:cNvSpPr txBox="1"/>
          <p:nvPr userDrawn="1"/>
        </p:nvSpPr>
        <p:spPr>
          <a:xfrm>
            <a:off x="965200" y="5870051"/>
            <a:ext cx="7088621" cy="532364"/>
          </a:xfrm>
          <a:prstGeom prst="rect">
            <a:avLst/>
          </a:prstGeom>
        </p:spPr>
        <p:txBody>
          <a:bodyPr vert="horz" lIns="91440" tIns="45720" rIns="91440" bIns="45720" rtlCol="0" anchor="b">
            <a:normAutofit/>
          </a:bodyPr>
          <a:lstStyle/>
          <a:p>
            <a:pPr algn="r">
              <a:spcBef>
                <a:spcPct val="20000"/>
              </a:spcBef>
              <a:buFont typeface="Arial" panose="020B0604020202020204"/>
              <a:buNone/>
              <a:defRPr/>
            </a:pPr>
            <a:r>
              <a:rPr lang="ja-JP" sz="1100" b="1" i="0" u="none" strike="noStrike" cap="none" baseline="0">
                <a:solidFill>
                  <a:srgbClr val="4D4D4D"/>
                </a:solidFill>
                <a:effectLst/>
                <a:uFillTx/>
                <a:ea typeface="MS UI Gothic" panose="020B0600070205080204" charset="-128"/>
              </a:rPr>
              <a:t>Eli Lilly and Companyが支援を提供。</a:t>
            </a:r>
          </a:p>
          <a:p>
            <a:pPr algn="r">
              <a:spcBef>
                <a:spcPct val="20000"/>
              </a:spcBef>
              <a:buFont typeface="Arial" panose="020B0604020202020204"/>
              <a:buNone/>
              <a:defRPr/>
            </a:pPr>
            <a:r>
              <a:rPr lang="ja-JP" sz="1000" b="0" i="0" u="none" strike="noStrike" cap="none" baseline="0">
                <a:solidFill>
                  <a:srgbClr val="363636"/>
                </a:solidFill>
                <a:effectLst/>
                <a:uFillTx/>
                <a:ea typeface="MS UI Gothic" panose="020B0600070205080204" charset="-128"/>
              </a:rPr>
              <a:t> Eli Lilly and Companyは、この公表物の内容に影響を及ぼしていない。</a:t>
            </a:r>
          </a:p>
        </p:txBody>
      </p:sp>
      <p:pic>
        <p:nvPicPr>
          <p:cNvPr id="13" name="Picture 12"/>
          <p:cNvPicPr>
            <a:picLocks noChangeAspect="1"/>
          </p:cNvPicPr>
          <p:nvPr userDrawn="1"/>
        </p:nvPicPr>
        <p:blipFill>
          <a:blip r:embed="rId3" cstate="print">
            <a:extLst>
              <a:ext uri="{28A0092B-C50C-407E-A947-70E740481C1C}">
                <a14:useLocalDpi xmlns:a14="http://schemas.microsoft.com/office/drawing/2010/main" val="0"/>
              </a:ext>
            </a:extLst>
          </a:blip>
          <a:srcRect l="21933" r="21933" b="24601"/>
          <a:stretch>
            <a:fillRect/>
          </a:stretch>
        </p:blipFill>
        <p:spPr>
          <a:xfrm>
            <a:off x="313531" y="5803900"/>
            <a:ext cx="520578" cy="654139"/>
          </a:xfrm>
          <a:prstGeom prst="rect">
            <a:avLst/>
          </a:prstGeom>
        </p:spPr>
      </p:pic>
      <p:pic>
        <p:nvPicPr>
          <p:cNvPr id="14" name="Picture 13"/>
          <p:cNvPicPr>
            <a:picLocks noChangeAspect="1"/>
          </p:cNvPicPr>
          <p:nvPr userDrawn="1"/>
        </p:nvPicPr>
        <p:blipFill>
          <a:blip r:embed="rId4" cstate="print">
            <a:extLst>
              <a:ext uri="{28A0092B-C50C-407E-A947-70E740481C1C}">
                <a14:useLocalDpi xmlns:a14="http://schemas.microsoft.com/office/drawing/2010/main" val="0"/>
              </a:ext>
            </a:extLst>
          </a:blip>
          <a:srcRect t="84401"/>
          <a:stretch>
            <a:fillRect/>
          </a:stretch>
        </p:blipFill>
        <p:spPr>
          <a:xfrm>
            <a:off x="854373" y="5980433"/>
            <a:ext cx="1500059" cy="218903"/>
          </a:xfrm>
          <a:prstGeom prst="rect">
            <a:avLst/>
          </a:prstGeom>
        </p:spPr>
      </p:pic>
    </p:spTree>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a:t>Click to edit Master title style</a:t>
            </a:r>
            <a:endParaRPr lang="en-GB"/>
          </a:p>
        </p:txBody>
      </p:sp>
      <p:sp>
        <p:nvSpPr>
          <p:cNvPr id="3" name="Content Placeholder 2"/>
          <p:cNvSpPr>
            <a:spLocks noGrp="1"/>
          </p:cNvSpPr>
          <p:nvPr>
            <p:ph idx="1"/>
          </p:nvPr>
        </p:nvSpPr>
        <p:spPr/>
        <p:txBody>
          <a:bodyPr/>
          <a:lstStyle>
            <a:lvl1pPr>
              <a:spcBef>
                <a:spcPct val="0"/>
              </a:spcBef>
              <a:spcAft>
                <a:spcPts val="400"/>
              </a:spcAft>
              <a:defRPr sz="1600"/>
            </a:lvl1pPr>
            <a:lvl2pPr>
              <a:spcBef>
                <a:spcPct val="0"/>
              </a:spcBef>
              <a:spcAft>
                <a:spcPts val="400"/>
              </a:spcAft>
              <a:defRPr sz="1600"/>
            </a:lvl2pPr>
            <a:lvl3pPr>
              <a:spcBef>
                <a:spcPct val="0"/>
              </a:spcBef>
              <a:spcAft>
                <a:spcPts val="400"/>
              </a:spcAft>
              <a:defRPr sz="1600"/>
            </a:lvl3pPr>
            <a:lvl4pPr>
              <a:spcBef>
                <a:spcPct val="0"/>
              </a:spcBef>
              <a:spcAft>
                <a:spcPts val="400"/>
              </a:spcAft>
              <a:defRPr sz="1600"/>
            </a:lvl4pPr>
            <a:lvl5pPr>
              <a:spcBef>
                <a:spcPct val="0"/>
              </a:spcBef>
              <a:spcAft>
                <a:spcPts val="400"/>
              </a:spcAft>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a:t>Reference text right aligned (Arial 12pt roman, black)</a:t>
            </a:r>
          </a:p>
        </p:txBody>
      </p:sp>
    </p:spTree>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a:t>Click to edit Master title style</a:t>
            </a:r>
            <a:endParaRPr lang="en-GB"/>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a:t>Reference text right aligned (Arial 12pt roman, black)</a:t>
            </a:r>
          </a:p>
        </p:txBody>
      </p:sp>
    </p:spTree>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2_Title Slide">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rcRect l="3095" t="19116" b="15058"/>
          <a:stretch>
            <a:fillRect/>
          </a:stretch>
        </p:blipFill>
        <p:spPr>
          <a:xfrm>
            <a:off x="-3" y="1460500"/>
            <a:ext cx="9143999" cy="4559294"/>
          </a:xfrm>
          <a:prstGeom prst="rect">
            <a:avLst/>
          </a:prstGeom>
        </p:spPr>
      </p:pic>
      <p:sp>
        <p:nvSpPr>
          <p:cNvPr id="6" name="Rectangle 5"/>
          <p:cNvSpPr/>
          <p:nvPr userDrawn="1"/>
        </p:nvSpPr>
        <p:spPr>
          <a:xfrm>
            <a:off x="0" y="1"/>
            <a:ext cx="9144000" cy="1474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63636"/>
              </a:solidFill>
            </a:endParaRPr>
          </a:p>
        </p:txBody>
      </p:sp>
      <p:pic>
        <p:nvPicPr>
          <p:cNvPr id="7" name="Picture 6" descr="LILLY_LOGO.jpg"/>
          <p:cNvPicPr>
            <a:picLocks noChangeAspect="1"/>
          </p:cNvPicPr>
          <p:nvPr userDrawn="1"/>
        </p:nvPicPr>
        <p:blipFill>
          <a:blip r:embed="rId3" cstate="print"/>
          <a:stretch>
            <a:fillRect/>
          </a:stretch>
        </p:blipFill>
        <p:spPr>
          <a:xfrm>
            <a:off x="8145940" y="6368413"/>
            <a:ext cx="633977" cy="345152"/>
          </a:xfrm>
          <a:prstGeom prst="rect">
            <a:avLst/>
          </a:prstGeom>
        </p:spPr>
      </p:pic>
      <p:sp>
        <p:nvSpPr>
          <p:cNvPr id="8" name="Subtitle 2"/>
          <p:cNvSpPr txBox="1"/>
          <p:nvPr userDrawn="1"/>
        </p:nvSpPr>
        <p:spPr>
          <a:xfrm>
            <a:off x="965200" y="6174851"/>
            <a:ext cx="7088621" cy="532364"/>
          </a:xfrm>
          <a:prstGeom prst="rect">
            <a:avLst/>
          </a:prstGeom>
        </p:spPr>
        <p:txBody>
          <a:bodyPr vert="horz" lIns="91440" tIns="45720" rIns="91440" bIns="45720" rtlCol="0" anchor="b">
            <a:normAutofit/>
          </a:bodyPr>
          <a:lstStyle/>
          <a:p>
            <a:pPr algn="r">
              <a:spcBef>
                <a:spcPct val="20000"/>
              </a:spcBef>
              <a:buFont typeface="Arial" panose="020B0604020202020204"/>
              <a:buNone/>
              <a:defRPr/>
            </a:pPr>
            <a:r>
              <a:rPr lang="ja-JP" sz="1100" b="1" i="0" u="none" strike="noStrike" cap="none" baseline="0">
                <a:solidFill>
                  <a:srgbClr val="4D4D4D"/>
                </a:solidFill>
                <a:effectLst/>
                <a:uFillTx/>
                <a:ea typeface="MS UI Gothic" panose="020B0600070205080204" charset="-128"/>
              </a:rPr>
              <a:t>Eli Lilly and Companyが支援を提供。</a:t>
            </a:r>
          </a:p>
          <a:p>
            <a:pPr algn="r">
              <a:spcBef>
                <a:spcPct val="20000"/>
              </a:spcBef>
              <a:buFont typeface="Arial" panose="020B0604020202020204"/>
              <a:buNone/>
              <a:defRPr/>
            </a:pPr>
            <a:r>
              <a:rPr lang="ja-JP" sz="1000" b="0" i="0" u="none" strike="noStrike" cap="none" baseline="0">
                <a:solidFill>
                  <a:srgbClr val="363636"/>
                </a:solidFill>
                <a:effectLst/>
                <a:uFillTx/>
                <a:ea typeface="MS UI Gothic" panose="020B0600070205080204" charset="-128"/>
              </a:rPr>
              <a:t> Eli Lilly and Companyは、この公表物の内容に影響を及ぼしていない。</a:t>
            </a:r>
          </a:p>
        </p:txBody>
      </p:sp>
      <p:pic>
        <p:nvPicPr>
          <p:cNvPr id="9" name="Picture 8"/>
          <p:cNvPicPr>
            <a:picLocks noChangeAspect="1"/>
          </p:cNvPicPr>
          <p:nvPr userDrawn="1"/>
        </p:nvPicPr>
        <p:blipFill>
          <a:blip r:embed="rId4" cstate="print">
            <a:extLst>
              <a:ext uri="{28A0092B-C50C-407E-A947-70E740481C1C}">
                <a14:useLocalDpi xmlns:a14="http://schemas.microsoft.com/office/drawing/2010/main" val="0"/>
              </a:ext>
            </a:extLst>
          </a:blip>
          <a:srcRect l="21933" r="21933" b="24601"/>
          <a:stretch>
            <a:fillRect/>
          </a:stretch>
        </p:blipFill>
        <p:spPr>
          <a:xfrm>
            <a:off x="313531" y="6108700"/>
            <a:ext cx="520578" cy="654139"/>
          </a:xfrm>
          <a:prstGeom prst="rect">
            <a:avLst/>
          </a:prstGeom>
        </p:spPr>
      </p:pic>
      <p:pic>
        <p:nvPicPr>
          <p:cNvPr id="10" name="Picture 9"/>
          <p:cNvPicPr>
            <a:picLocks noChangeAspect="1"/>
          </p:cNvPicPr>
          <p:nvPr userDrawn="1"/>
        </p:nvPicPr>
        <p:blipFill>
          <a:blip r:embed="rId5" cstate="print">
            <a:extLst>
              <a:ext uri="{28A0092B-C50C-407E-A947-70E740481C1C}">
                <a14:useLocalDpi xmlns:a14="http://schemas.microsoft.com/office/drawing/2010/main" val="0"/>
              </a:ext>
            </a:extLst>
          </a:blip>
          <a:srcRect t="84401"/>
          <a:stretch>
            <a:fillRect/>
          </a:stretch>
        </p:blipFill>
        <p:spPr>
          <a:xfrm>
            <a:off x="854373" y="6285233"/>
            <a:ext cx="1500059" cy="218903"/>
          </a:xfrm>
          <a:prstGeom prst="rect">
            <a:avLst/>
          </a:prstGeom>
        </p:spPr>
      </p:pic>
      <p:cxnSp>
        <p:nvCxnSpPr>
          <p:cNvPr id="11" name="Straight Connector 10"/>
          <p:cNvCxnSpPr/>
          <p:nvPr userDrawn="1"/>
        </p:nvCxnSpPr>
        <p:spPr>
          <a:xfrm>
            <a:off x="0" y="6019800"/>
            <a:ext cx="9144000" cy="0"/>
          </a:xfrm>
          <a:prstGeom prst="line">
            <a:avLst/>
          </a:prstGeom>
          <a:ln w="28575">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0" y="1474220"/>
            <a:ext cx="91440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3074" name="Rectangle 2"/>
          <p:cNvSpPr>
            <a:spLocks noGrp="1" noChangeArrowheads="1"/>
          </p:cNvSpPr>
          <p:nvPr>
            <p:ph type="ctrTitle"/>
          </p:nvPr>
        </p:nvSpPr>
        <p:spPr>
          <a:xfrm>
            <a:off x="365124" y="165101"/>
            <a:ext cx="8413751" cy="1206500"/>
          </a:xfrm>
        </p:spPr>
        <p:txBody>
          <a:bodyPr bIns="45720"/>
          <a:lstStyle>
            <a:lvl1pPr algn="l">
              <a:defRPr sz="3600">
                <a:solidFill>
                  <a:schemeClr val="tx2"/>
                </a:solidFill>
              </a:defRPr>
            </a:lvl1pPr>
          </a:lstStyle>
          <a:p>
            <a:pPr lvl="0"/>
            <a:r>
              <a:rPr lang="en-GB" noProof="0"/>
              <a:t>Click to edit Master title style</a:t>
            </a:r>
          </a:p>
        </p:txBody>
      </p:sp>
      <p:sp>
        <p:nvSpPr>
          <p:cNvPr id="13" name="Rectangle 12"/>
          <p:cNvSpPr/>
          <p:nvPr userDrawn="1"/>
        </p:nvSpPr>
        <p:spPr>
          <a:xfrm>
            <a:off x="2324941" y="1702293"/>
            <a:ext cx="4671918" cy="732252"/>
          </a:xfrm>
          <a:prstGeom prst="rect">
            <a:avLst/>
          </a:prstGeom>
          <a:noFill/>
        </p:spPr>
        <p:txBody>
          <a:bodyPr wrap="square">
            <a:spAutoFit/>
          </a:bodyPr>
          <a:lstStyle/>
          <a:p>
            <a:pPr algn="ctr">
              <a:spcAft>
                <a:spcPts val="600"/>
              </a:spcAft>
            </a:pPr>
            <a:r>
              <a:rPr lang="ja-JP" sz="2400" b="1" i="0" u="none" strike="noStrike" cap="none" baseline="0">
                <a:solidFill>
                  <a:srgbClr val="043882"/>
                </a:solidFill>
                <a:effectLst/>
                <a:uFillTx/>
                <a:ea typeface="MS UI Gothic" panose="020B0600070205080204" charset="-128"/>
              </a:rPr>
              <a:t>米国臨床腫瘍学会（ASCO）年次会議2018</a:t>
            </a:r>
            <a:r>
              <a:rPr sz="2400"/>
              <a:t/>
            </a:r>
            <a:br>
              <a:rPr sz="2400"/>
            </a:br>
            <a:r>
              <a:rPr lang="ja-JP" sz="1800" b="0" i="0" u="none" strike="noStrike" cap="none" baseline="0">
                <a:solidFill>
                  <a:srgbClr val="043882"/>
                </a:solidFill>
                <a:effectLst/>
                <a:uFillTx/>
                <a:ea typeface="MS UI Gothic" panose="020B0600070205080204" charset="-128"/>
              </a:rPr>
              <a:t>2018年6月1～5日 | シカゴ（米国）</a:t>
            </a:r>
          </a:p>
        </p:txBody>
      </p:sp>
    </p:spTree>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a:t>Click to edit Master title style</a:t>
            </a:r>
            <a:endParaRPr lang="en-GB"/>
          </a:p>
        </p:txBody>
      </p:sp>
      <p:sp>
        <p:nvSpPr>
          <p:cNvPr id="3" name="Content Placeholder 2"/>
          <p:cNvSpPr>
            <a:spLocks noGrp="1"/>
          </p:cNvSpPr>
          <p:nvPr>
            <p:ph sz="half" idx="1"/>
          </p:nvPr>
        </p:nvSpPr>
        <p:spPr>
          <a:xfrm>
            <a:off x="365124" y="1447800"/>
            <a:ext cx="4130676" cy="4500154"/>
          </a:xfrm>
        </p:spPr>
        <p:txBody>
          <a:bodyPr/>
          <a:lstStyle>
            <a:lvl1pPr>
              <a:spcBef>
                <a:spcPct val="0"/>
              </a:spcBef>
              <a:spcAft>
                <a:spcPts val="400"/>
              </a:spcAft>
              <a:defRPr sz="1600"/>
            </a:lvl1pPr>
            <a:lvl2pPr>
              <a:spcBef>
                <a:spcPct val="0"/>
              </a:spcBef>
              <a:spcAft>
                <a:spcPts val="400"/>
              </a:spcAft>
              <a:defRPr sz="1600"/>
            </a:lvl2pPr>
            <a:lvl3pPr>
              <a:spcBef>
                <a:spcPct val="0"/>
              </a:spcBef>
              <a:spcAft>
                <a:spcPts val="400"/>
              </a:spcAft>
              <a:defRPr sz="1600"/>
            </a:lvl3pPr>
            <a:lvl4pPr>
              <a:spcBef>
                <a:spcPct val="0"/>
              </a:spcBef>
              <a:spcAft>
                <a:spcPts val="400"/>
              </a:spcAft>
              <a:defRPr sz="1600"/>
            </a:lvl4pPr>
            <a:lvl5pPr>
              <a:spcBef>
                <a:spcPct val="0"/>
              </a:spcBef>
              <a:spcAft>
                <a:spcPts val="400"/>
              </a:spcAft>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447800"/>
            <a:ext cx="4130675" cy="4500154"/>
          </a:xfrm>
        </p:spPr>
        <p:txBody>
          <a:bodyPr/>
          <a:lstStyle>
            <a:lvl1pPr>
              <a:spcBef>
                <a:spcPct val="0"/>
              </a:spcBef>
              <a:spcAft>
                <a:spcPts val="400"/>
              </a:spcAft>
              <a:defRPr sz="1600"/>
            </a:lvl1pPr>
            <a:lvl2pPr>
              <a:spcBef>
                <a:spcPct val="0"/>
              </a:spcBef>
              <a:spcAft>
                <a:spcPts val="400"/>
              </a:spcAft>
              <a:defRPr sz="1600"/>
            </a:lvl2pPr>
            <a:lvl3pPr>
              <a:spcBef>
                <a:spcPct val="0"/>
              </a:spcBef>
              <a:spcAft>
                <a:spcPts val="400"/>
              </a:spcAft>
              <a:defRPr sz="1600"/>
            </a:lvl3pPr>
            <a:lvl4pPr>
              <a:spcBef>
                <a:spcPct val="0"/>
              </a:spcBef>
              <a:spcAft>
                <a:spcPts val="400"/>
              </a:spcAft>
              <a:defRPr sz="1600"/>
            </a:lvl4pPr>
            <a:lvl5pPr>
              <a:spcBef>
                <a:spcPct val="0"/>
              </a:spcBef>
              <a:spcAft>
                <a:spcPts val="400"/>
              </a:spcAft>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a:t>Footnote text left aligned (Arial 12pt roman, black)</a:t>
            </a:r>
          </a:p>
        </p:txBody>
      </p:sp>
      <p:sp>
        <p:nvSpPr>
          <p:cNvPr id="6"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a:t>Reference text right aligned (Arial 12pt roman, black)</a:t>
            </a:r>
          </a:p>
        </p:txBody>
      </p:sp>
    </p:spTree>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a:t>Click to edit Master title style</a:t>
            </a:r>
            <a:endParaRPr lang="en-GB"/>
          </a:p>
        </p:txBody>
      </p:sp>
    </p:spTree>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11_Title Slid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rcRect t="15084" b="16799"/>
          <a:stretch>
            <a:fillRect/>
          </a:stretch>
        </p:blipFill>
        <p:spPr>
          <a:xfrm>
            <a:off x="-1" y="1460500"/>
            <a:ext cx="9143999" cy="4559294"/>
          </a:xfrm>
          <a:prstGeom prst="rect">
            <a:avLst/>
          </a:prstGeom>
        </p:spPr>
      </p:pic>
      <p:sp>
        <p:nvSpPr>
          <p:cNvPr id="6" name="Rectangle 5"/>
          <p:cNvSpPr/>
          <p:nvPr userDrawn="1"/>
        </p:nvSpPr>
        <p:spPr>
          <a:xfrm>
            <a:off x="0" y="1"/>
            <a:ext cx="9144000" cy="1474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63636"/>
              </a:solidFill>
            </a:endParaRPr>
          </a:p>
        </p:txBody>
      </p:sp>
      <p:pic>
        <p:nvPicPr>
          <p:cNvPr id="7" name="Picture 6" descr="LILLY_LOGO.jpg"/>
          <p:cNvPicPr>
            <a:picLocks noChangeAspect="1"/>
          </p:cNvPicPr>
          <p:nvPr userDrawn="1"/>
        </p:nvPicPr>
        <p:blipFill>
          <a:blip r:embed="rId3" cstate="print"/>
          <a:stretch>
            <a:fillRect/>
          </a:stretch>
        </p:blipFill>
        <p:spPr>
          <a:xfrm>
            <a:off x="8145940" y="6368413"/>
            <a:ext cx="633977" cy="345152"/>
          </a:xfrm>
          <a:prstGeom prst="rect">
            <a:avLst/>
          </a:prstGeom>
        </p:spPr>
      </p:pic>
      <p:sp>
        <p:nvSpPr>
          <p:cNvPr id="8" name="Subtitle 2"/>
          <p:cNvSpPr txBox="1"/>
          <p:nvPr userDrawn="1"/>
        </p:nvSpPr>
        <p:spPr>
          <a:xfrm>
            <a:off x="965200" y="6174851"/>
            <a:ext cx="7088621" cy="532364"/>
          </a:xfrm>
          <a:prstGeom prst="rect">
            <a:avLst/>
          </a:prstGeom>
        </p:spPr>
        <p:txBody>
          <a:bodyPr vert="horz" lIns="91440" tIns="45720" rIns="91440" bIns="45720" rtlCol="0" anchor="b">
            <a:normAutofit/>
          </a:bodyPr>
          <a:lstStyle/>
          <a:p>
            <a:pPr algn="r">
              <a:spcBef>
                <a:spcPct val="20000"/>
              </a:spcBef>
              <a:buFont typeface="Arial" panose="020B0604020202020204"/>
              <a:buNone/>
              <a:defRPr/>
            </a:pPr>
            <a:r>
              <a:rPr lang="ja-JP" sz="1100" b="1" i="0" u="none" strike="noStrike" cap="none" baseline="0">
                <a:solidFill>
                  <a:srgbClr val="4D4D4D"/>
                </a:solidFill>
                <a:effectLst/>
                <a:uFillTx/>
                <a:ea typeface="MS UI Gothic" panose="020B0600070205080204" charset="-128"/>
              </a:rPr>
              <a:t>Eli Lilly and Companyが支援を提供。</a:t>
            </a:r>
          </a:p>
          <a:p>
            <a:pPr algn="r">
              <a:spcBef>
                <a:spcPct val="20000"/>
              </a:spcBef>
              <a:buFont typeface="Arial" panose="020B0604020202020204"/>
              <a:buNone/>
              <a:defRPr/>
            </a:pPr>
            <a:r>
              <a:rPr lang="ja-JP" sz="1000" b="0" i="0" u="none" strike="noStrike" cap="none" baseline="0">
                <a:solidFill>
                  <a:srgbClr val="363636"/>
                </a:solidFill>
                <a:effectLst/>
                <a:uFillTx/>
                <a:ea typeface="MS UI Gothic" panose="020B0600070205080204" charset="-128"/>
              </a:rPr>
              <a:t> Eli Lilly and Companyは、この公表物の内容に影響を及ぼしていない。</a:t>
            </a:r>
          </a:p>
        </p:txBody>
      </p:sp>
      <p:pic>
        <p:nvPicPr>
          <p:cNvPr id="9" name="Picture 8"/>
          <p:cNvPicPr>
            <a:picLocks noChangeAspect="1"/>
          </p:cNvPicPr>
          <p:nvPr userDrawn="1"/>
        </p:nvPicPr>
        <p:blipFill>
          <a:blip r:embed="rId4" cstate="print">
            <a:extLst>
              <a:ext uri="{28A0092B-C50C-407E-A947-70E740481C1C}">
                <a14:useLocalDpi xmlns:a14="http://schemas.microsoft.com/office/drawing/2010/main" val="0"/>
              </a:ext>
            </a:extLst>
          </a:blip>
          <a:srcRect l="21933" r="21933" b="24601"/>
          <a:stretch>
            <a:fillRect/>
          </a:stretch>
        </p:blipFill>
        <p:spPr>
          <a:xfrm>
            <a:off x="313531" y="6108700"/>
            <a:ext cx="520578" cy="654139"/>
          </a:xfrm>
          <a:prstGeom prst="rect">
            <a:avLst/>
          </a:prstGeom>
        </p:spPr>
      </p:pic>
      <p:pic>
        <p:nvPicPr>
          <p:cNvPr id="10" name="Picture 9"/>
          <p:cNvPicPr>
            <a:picLocks noChangeAspect="1"/>
          </p:cNvPicPr>
          <p:nvPr userDrawn="1"/>
        </p:nvPicPr>
        <p:blipFill>
          <a:blip r:embed="rId5" cstate="print">
            <a:extLst>
              <a:ext uri="{28A0092B-C50C-407E-A947-70E740481C1C}">
                <a14:useLocalDpi xmlns:a14="http://schemas.microsoft.com/office/drawing/2010/main" val="0"/>
              </a:ext>
            </a:extLst>
          </a:blip>
          <a:srcRect t="84401"/>
          <a:stretch>
            <a:fillRect/>
          </a:stretch>
        </p:blipFill>
        <p:spPr>
          <a:xfrm>
            <a:off x="854373" y="6285233"/>
            <a:ext cx="1500059" cy="218903"/>
          </a:xfrm>
          <a:prstGeom prst="rect">
            <a:avLst/>
          </a:prstGeom>
        </p:spPr>
      </p:pic>
      <p:cxnSp>
        <p:nvCxnSpPr>
          <p:cNvPr id="11" name="Straight Connector 10"/>
          <p:cNvCxnSpPr/>
          <p:nvPr userDrawn="1"/>
        </p:nvCxnSpPr>
        <p:spPr>
          <a:xfrm>
            <a:off x="0" y="6019800"/>
            <a:ext cx="9144000" cy="0"/>
          </a:xfrm>
          <a:prstGeom prst="line">
            <a:avLst/>
          </a:prstGeom>
          <a:ln w="28575">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0" y="1474220"/>
            <a:ext cx="91440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3074" name="Rectangle 2"/>
          <p:cNvSpPr>
            <a:spLocks noGrp="1" noChangeArrowheads="1"/>
          </p:cNvSpPr>
          <p:nvPr>
            <p:ph type="ctrTitle"/>
          </p:nvPr>
        </p:nvSpPr>
        <p:spPr>
          <a:xfrm>
            <a:off x="365124" y="165101"/>
            <a:ext cx="8413751" cy="1206500"/>
          </a:xfrm>
        </p:spPr>
        <p:txBody>
          <a:bodyPr bIns="45720"/>
          <a:lstStyle>
            <a:lvl1pPr algn="l">
              <a:defRPr sz="3600">
                <a:solidFill>
                  <a:schemeClr val="tx2"/>
                </a:solidFill>
              </a:defRPr>
            </a:lvl1pPr>
          </a:lstStyle>
          <a:p>
            <a:pPr lvl="0"/>
            <a:r>
              <a:rPr lang="en-GB" noProof="0"/>
              <a:t>Click to edit Master title style</a:t>
            </a:r>
          </a:p>
        </p:txBody>
      </p:sp>
      <p:sp>
        <p:nvSpPr>
          <p:cNvPr id="13" name="Rectangle 12"/>
          <p:cNvSpPr/>
          <p:nvPr userDrawn="1"/>
        </p:nvSpPr>
        <p:spPr>
          <a:xfrm>
            <a:off x="2236041" y="1705468"/>
            <a:ext cx="4671918" cy="732252"/>
          </a:xfrm>
          <a:prstGeom prst="rect">
            <a:avLst/>
          </a:prstGeom>
          <a:noFill/>
        </p:spPr>
        <p:txBody>
          <a:bodyPr wrap="square">
            <a:spAutoFit/>
          </a:bodyPr>
          <a:lstStyle/>
          <a:p>
            <a:pPr algn="ctr">
              <a:spcAft>
                <a:spcPts val="600"/>
              </a:spcAft>
            </a:pPr>
            <a:r>
              <a:rPr lang="ja-JP" sz="2400" b="1" i="0" u="none" strike="noStrike" cap="none" baseline="0">
                <a:solidFill>
                  <a:srgbClr val="043882"/>
                </a:solidFill>
                <a:effectLst/>
                <a:uFillTx/>
                <a:ea typeface="MS UI Gothic" panose="020B0600070205080204" charset="-128"/>
              </a:rPr>
              <a:t>米国臨床腫瘍学会（ASCO）年次会議2018</a:t>
            </a:r>
            <a:r>
              <a:rPr sz="2400"/>
              <a:t/>
            </a:r>
            <a:br>
              <a:rPr sz="2400"/>
            </a:br>
            <a:r>
              <a:rPr lang="ja-JP" sz="1800" b="0" i="0" u="none" strike="noStrike" cap="none" baseline="0">
                <a:solidFill>
                  <a:srgbClr val="043882"/>
                </a:solidFill>
                <a:effectLst/>
                <a:uFillTx/>
                <a:ea typeface="MS UI Gothic" panose="020B0600070205080204" charset="-128"/>
              </a:rPr>
              <a:t>2018年6月1～5日 | シカゴ（米国）</a:t>
            </a:r>
          </a:p>
        </p:txBody>
      </p:sp>
    </p:spTree>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13_Title Slid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506219"/>
            <a:ext cx="9144000" cy="4636481"/>
          </a:xfrm>
          <a:prstGeom prst="rect">
            <a:avLst/>
          </a:prstGeom>
        </p:spPr>
      </p:pic>
      <p:sp>
        <p:nvSpPr>
          <p:cNvPr id="6" name="Rectangle 5"/>
          <p:cNvSpPr/>
          <p:nvPr userDrawn="1"/>
        </p:nvSpPr>
        <p:spPr>
          <a:xfrm>
            <a:off x="0" y="1"/>
            <a:ext cx="9144000" cy="1474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63636"/>
              </a:solidFill>
            </a:endParaRPr>
          </a:p>
        </p:txBody>
      </p:sp>
      <p:cxnSp>
        <p:nvCxnSpPr>
          <p:cNvPr id="12" name="Straight Connector 11"/>
          <p:cNvCxnSpPr/>
          <p:nvPr userDrawn="1"/>
        </p:nvCxnSpPr>
        <p:spPr>
          <a:xfrm>
            <a:off x="0" y="1474220"/>
            <a:ext cx="91440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3074" name="Rectangle 2"/>
          <p:cNvSpPr>
            <a:spLocks noGrp="1" noChangeArrowheads="1"/>
          </p:cNvSpPr>
          <p:nvPr>
            <p:ph type="ctrTitle"/>
          </p:nvPr>
        </p:nvSpPr>
        <p:spPr>
          <a:xfrm>
            <a:off x="365124" y="165101"/>
            <a:ext cx="8413751" cy="1206500"/>
          </a:xfrm>
        </p:spPr>
        <p:txBody>
          <a:bodyPr bIns="45720"/>
          <a:lstStyle>
            <a:lvl1pPr algn="l">
              <a:defRPr sz="3600">
                <a:solidFill>
                  <a:schemeClr val="tx2"/>
                </a:solidFill>
              </a:defRPr>
            </a:lvl1pPr>
          </a:lstStyle>
          <a:p>
            <a:pPr lvl="0"/>
            <a:r>
              <a:rPr lang="en-GB" noProof="0"/>
              <a:t>Click to edit Master title style</a:t>
            </a:r>
          </a:p>
        </p:txBody>
      </p:sp>
      <p:sp>
        <p:nvSpPr>
          <p:cNvPr id="13" name="Rectangle 12"/>
          <p:cNvSpPr/>
          <p:nvPr userDrawn="1"/>
        </p:nvSpPr>
        <p:spPr>
          <a:xfrm>
            <a:off x="2236041" y="1629268"/>
            <a:ext cx="4671918" cy="732252"/>
          </a:xfrm>
          <a:prstGeom prst="rect">
            <a:avLst/>
          </a:prstGeom>
          <a:noFill/>
        </p:spPr>
        <p:txBody>
          <a:bodyPr wrap="square">
            <a:spAutoFit/>
          </a:bodyPr>
          <a:lstStyle/>
          <a:p>
            <a:pPr algn="ctr">
              <a:spcAft>
                <a:spcPts val="600"/>
              </a:spcAft>
            </a:pPr>
            <a:r>
              <a:rPr lang="ja-JP" sz="2400" b="1" i="0" u="none" strike="noStrike" cap="none" baseline="0">
                <a:solidFill>
                  <a:srgbClr val="FFFFFF"/>
                </a:solidFill>
                <a:effectLst/>
                <a:uFillTx/>
                <a:ea typeface="MS UI Gothic" panose="020B0600070205080204" charset="-128"/>
              </a:rPr>
              <a:t>米国臨床腫瘍学会（ASCO）年次会議2018</a:t>
            </a:r>
            <a:r>
              <a:rPr sz="2400"/>
              <a:t/>
            </a:r>
            <a:br>
              <a:rPr sz="2400"/>
            </a:br>
            <a:r>
              <a:rPr lang="ja-JP" sz="1800" b="0" i="0" u="none" strike="noStrike" cap="none" baseline="0">
                <a:solidFill>
                  <a:srgbClr val="FFFFFF"/>
                </a:solidFill>
                <a:effectLst/>
                <a:uFillTx/>
                <a:ea typeface="MS UI Gothic" panose="020B0600070205080204" charset="-128"/>
              </a:rPr>
              <a:t>2018年6月1～5日 | シカゴ（米国）</a:t>
            </a:r>
          </a:p>
        </p:txBody>
      </p:sp>
      <p:sp>
        <p:nvSpPr>
          <p:cNvPr id="2" name="Rectangle 1"/>
          <p:cNvSpPr/>
          <p:nvPr userDrawn="1"/>
        </p:nvSpPr>
        <p:spPr>
          <a:xfrm>
            <a:off x="0" y="6045034"/>
            <a:ext cx="9144000" cy="838200"/>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pic>
        <p:nvPicPr>
          <p:cNvPr id="7" name="Picture 6" descr="LILLY_LOGO.jpg"/>
          <p:cNvPicPr>
            <a:picLocks noChangeAspect="1"/>
          </p:cNvPicPr>
          <p:nvPr userDrawn="1"/>
        </p:nvPicPr>
        <p:blipFill>
          <a:blip r:embed="rId3" cstate="print"/>
          <a:stretch>
            <a:fillRect/>
          </a:stretch>
        </p:blipFill>
        <p:spPr>
          <a:xfrm>
            <a:off x="8145940" y="6368413"/>
            <a:ext cx="633977" cy="345152"/>
          </a:xfrm>
          <a:prstGeom prst="rect">
            <a:avLst/>
          </a:prstGeom>
        </p:spPr>
      </p:pic>
      <p:sp>
        <p:nvSpPr>
          <p:cNvPr id="8" name="Subtitle 2"/>
          <p:cNvSpPr txBox="1"/>
          <p:nvPr userDrawn="1"/>
        </p:nvSpPr>
        <p:spPr>
          <a:xfrm>
            <a:off x="965200" y="6174851"/>
            <a:ext cx="7088621" cy="532364"/>
          </a:xfrm>
          <a:prstGeom prst="rect">
            <a:avLst/>
          </a:prstGeom>
        </p:spPr>
        <p:txBody>
          <a:bodyPr vert="horz" lIns="91440" tIns="45720" rIns="91440" bIns="45720" rtlCol="0" anchor="b">
            <a:normAutofit/>
          </a:bodyPr>
          <a:lstStyle/>
          <a:p>
            <a:pPr algn="r">
              <a:spcBef>
                <a:spcPct val="20000"/>
              </a:spcBef>
              <a:buFont typeface="Arial" panose="020B0604020202020204"/>
              <a:buNone/>
              <a:defRPr/>
            </a:pPr>
            <a:r>
              <a:rPr lang="ja-JP" sz="1100" b="1" i="0" u="none" strike="noStrike" cap="none" baseline="0">
                <a:solidFill>
                  <a:srgbClr val="4D4D4D"/>
                </a:solidFill>
                <a:effectLst/>
                <a:uFillTx/>
                <a:ea typeface="MS UI Gothic" panose="020B0600070205080204" charset="-128"/>
              </a:rPr>
              <a:t>Eli Lilly and Companyが支援を提供。</a:t>
            </a:r>
          </a:p>
          <a:p>
            <a:pPr algn="r">
              <a:spcBef>
                <a:spcPct val="20000"/>
              </a:spcBef>
              <a:buFont typeface="Arial" panose="020B0604020202020204"/>
              <a:buNone/>
              <a:defRPr/>
            </a:pPr>
            <a:r>
              <a:rPr lang="ja-JP" sz="1000" b="0" i="0" u="none" strike="noStrike" cap="none" baseline="0">
                <a:solidFill>
                  <a:srgbClr val="363636"/>
                </a:solidFill>
                <a:effectLst/>
                <a:uFillTx/>
                <a:ea typeface="MS UI Gothic" panose="020B0600070205080204" charset="-128"/>
              </a:rPr>
              <a:t> Eli Lilly and Companyは、この公表物の内容に影響を及ぼしていない。</a:t>
            </a:r>
          </a:p>
        </p:txBody>
      </p:sp>
      <p:pic>
        <p:nvPicPr>
          <p:cNvPr id="9" name="Picture 8"/>
          <p:cNvPicPr>
            <a:picLocks noChangeAspect="1"/>
          </p:cNvPicPr>
          <p:nvPr userDrawn="1"/>
        </p:nvPicPr>
        <p:blipFill>
          <a:blip r:embed="rId4" cstate="print">
            <a:extLst>
              <a:ext uri="{28A0092B-C50C-407E-A947-70E740481C1C}">
                <a14:useLocalDpi xmlns:a14="http://schemas.microsoft.com/office/drawing/2010/main" val="0"/>
              </a:ext>
            </a:extLst>
          </a:blip>
          <a:srcRect l="21933" r="21933" b="24601"/>
          <a:stretch>
            <a:fillRect/>
          </a:stretch>
        </p:blipFill>
        <p:spPr>
          <a:xfrm>
            <a:off x="313531" y="6108700"/>
            <a:ext cx="520578" cy="654139"/>
          </a:xfrm>
          <a:prstGeom prst="rect">
            <a:avLst/>
          </a:prstGeom>
        </p:spPr>
      </p:pic>
      <p:pic>
        <p:nvPicPr>
          <p:cNvPr id="10" name="Picture 9"/>
          <p:cNvPicPr>
            <a:picLocks noChangeAspect="1"/>
          </p:cNvPicPr>
          <p:nvPr userDrawn="1"/>
        </p:nvPicPr>
        <p:blipFill>
          <a:blip r:embed="rId5" cstate="print">
            <a:extLst>
              <a:ext uri="{28A0092B-C50C-407E-A947-70E740481C1C}">
                <a14:useLocalDpi xmlns:a14="http://schemas.microsoft.com/office/drawing/2010/main" val="0"/>
              </a:ext>
            </a:extLst>
          </a:blip>
          <a:srcRect t="84401"/>
          <a:stretch>
            <a:fillRect/>
          </a:stretch>
        </p:blipFill>
        <p:spPr>
          <a:xfrm>
            <a:off x="854373" y="6285233"/>
            <a:ext cx="1500059" cy="218903"/>
          </a:xfrm>
          <a:prstGeom prst="rect">
            <a:avLst/>
          </a:prstGeom>
        </p:spPr>
      </p:pic>
      <p:cxnSp>
        <p:nvCxnSpPr>
          <p:cNvPr id="11" name="Straight Connector 10"/>
          <p:cNvCxnSpPr/>
          <p:nvPr userDrawn="1"/>
        </p:nvCxnSpPr>
        <p:spPr>
          <a:xfrm>
            <a:off x="0" y="6019800"/>
            <a:ext cx="9144000" cy="0"/>
          </a:xfrm>
          <a:prstGeom prst="line">
            <a:avLst/>
          </a:prstGeom>
          <a:ln w="28575">
            <a:solidFill>
              <a:srgbClr val="B60D27"/>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12_Title Slide">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rcRect l="3095" t="19116" b="15058"/>
          <a:stretch>
            <a:fillRect/>
          </a:stretch>
        </p:blipFill>
        <p:spPr>
          <a:xfrm>
            <a:off x="-3" y="1460500"/>
            <a:ext cx="9143999" cy="4559294"/>
          </a:xfrm>
          <a:prstGeom prst="rect">
            <a:avLst/>
          </a:prstGeom>
        </p:spPr>
      </p:pic>
      <p:sp>
        <p:nvSpPr>
          <p:cNvPr id="6" name="Rectangle 5"/>
          <p:cNvSpPr/>
          <p:nvPr userDrawn="1"/>
        </p:nvSpPr>
        <p:spPr>
          <a:xfrm>
            <a:off x="0" y="1"/>
            <a:ext cx="9144000" cy="1474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63636"/>
              </a:solidFill>
            </a:endParaRPr>
          </a:p>
        </p:txBody>
      </p:sp>
      <p:pic>
        <p:nvPicPr>
          <p:cNvPr id="7" name="Picture 6" descr="LILLY_LOGO.jpg"/>
          <p:cNvPicPr>
            <a:picLocks noChangeAspect="1"/>
          </p:cNvPicPr>
          <p:nvPr userDrawn="1"/>
        </p:nvPicPr>
        <p:blipFill>
          <a:blip r:embed="rId3" cstate="print"/>
          <a:stretch>
            <a:fillRect/>
          </a:stretch>
        </p:blipFill>
        <p:spPr>
          <a:xfrm>
            <a:off x="8145940" y="6368413"/>
            <a:ext cx="633977" cy="345152"/>
          </a:xfrm>
          <a:prstGeom prst="rect">
            <a:avLst/>
          </a:prstGeom>
        </p:spPr>
      </p:pic>
      <p:sp>
        <p:nvSpPr>
          <p:cNvPr id="8" name="Subtitle 2"/>
          <p:cNvSpPr txBox="1"/>
          <p:nvPr userDrawn="1"/>
        </p:nvSpPr>
        <p:spPr>
          <a:xfrm>
            <a:off x="965200" y="6174851"/>
            <a:ext cx="7088621" cy="532364"/>
          </a:xfrm>
          <a:prstGeom prst="rect">
            <a:avLst/>
          </a:prstGeom>
        </p:spPr>
        <p:txBody>
          <a:bodyPr vert="horz" lIns="91440" tIns="45720" rIns="91440" bIns="45720" rtlCol="0" anchor="b">
            <a:normAutofit/>
          </a:bodyPr>
          <a:lstStyle/>
          <a:p>
            <a:pPr algn="r">
              <a:spcBef>
                <a:spcPct val="20000"/>
              </a:spcBef>
              <a:buFont typeface="Arial" panose="020B0604020202020204"/>
              <a:buNone/>
              <a:defRPr/>
            </a:pPr>
            <a:r>
              <a:rPr lang="ja-JP" sz="1100" b="1" i="0" u="none" strike="noStrike" cap="none" baseline="0">
                <a:solidFill>
                  <a:srgbClr val="4D4D4D"/>
                </a:solidFill>
                <a:effectLst/>
                <a:uFillTx/>
                <a:ea typeface="MS UI Gothic" panose="020B0600070205080204" charset="-128"/>
              </a:rPr>
              <a:t>Eli Lilly and Companyが支援を提供。</a:t>
            </a:r>
          </a:p>
          <a:p>
            <a:pPr algn="r">
              <a:spcBef>
                <a:spcPct val="20000"/>
              </a:spcBef>
              <a:buFont typeface="Arial" panose="020B0604020202020204"/>
              <a:buNone/>
              <a:defRPr/>
            </a:pPr>
            <a:r>
              <a:rPr lang="ja-JP" sz="1000" b="0" i="0" u="none" strike="noStrike" cap="none" baseline="0">
                <a:solidFill>
                  <a:srgbClr val="363636"/>
                </a:solidFill>
                <a:effectLst/>
                <a:uFillTx/>
                <a:ea typeface="MS UI Gothic" panose="020B0600070205080204" charset="-128"/>
              </a:rPr>
              <a:t> Eli Lilly and Companyは、この公表物の内容に影響を及ぼしていない。</a:t>
            </a:r>
          </a:p>
        </p:txBody>
      </p:sp>
      <p:pic>
        <p:nvPicPr>
          <p:cNvPr id="9" name="Picture 8"/>
          <p:cNvPicPr>
            <a:picLocks noChangeAspect="1"/>
          </p:cNvPicPr>
          <p:nvPr userDrawn="1"/>
        </p:nvPicPr>
        <p:blipFill>
          <a:blip r:embed="rId4" cstate="print">
            <a:extLst>
              <a:ext uri="{28A0092B-C50C-407E-A947-70E740481C1C}">
                <a14:useLocalDpi xmlns:a14="http://schemas.microsoft.com/office/drawing/2010/main" val="0"/>
              </a:ext>
            </a:extLst>
          </a:blip>
          <a:srcRect l="21933" r="21933" b="24601"/>
          <a:stretch>
            <a:fillRect/>
          </a:stretch>
        </p:blipFill>
        <p:spPr>
          <a:xfrm>
            <a:off x="313531" y="6108700"/>
            <a:ext cx="520578" cy="654139"/>
          </a:xfrm>
          <a:prstGeom prst="rect">
            <a:avLst/>
          </a:prstGeom>
        </p:spPr>
      </p:pic>
      <p:pic>
        <p:nvPicPr>
          <p:cNvPr id="10" name="Picture 9"/>
          <p:cNvPicPr>
            <a:picLocks noChangeAspect="1"/>
          </p:cNvPicPr>
          <p:nvPr userDrawn="1"/>
        </p:nvPicPr>
        <p:blipFill>
          <a:blip r:embed="rId5" cstate="print">
            <a:extLst>
              <a:ext uri="{28A0092B-C50C-407E-A947-70E740481C1C}">
                <a14:useLocalDpi xmlns:a14="http://schemas.microsoft.com/office/drawing/2010/main" val="0"/>
              </a:ext>
            </a:extLst>
          </a:blip>
          <a:srcRect t="84401"/>
          <a:stretch>
            <a:fillRect/>
          </a:stretch>
        </p:blipFill>
        <p:spPr>
          <a:xfrm>
            <a:off x="854373" y="6285233"/>
            <a:ext cx="1500059" cy="218903"/>
          </a:xfrm>
          <a:prstGeom prst="rect">
            <a:avLst/>
          </a:prstGeom>
        </p:spPr>
      </p:pic>
      <p:cxnSp>
        <p:nvCxnSpPr>
          <p:cNvPr id="11" name="Straight Connector 10"/>
          <p:cNvCxnSpPr/>
          <p:nvPr userDrawn="1"/>
        </p:nvCxnSpPr>
        <p:spPr>
          <a:xfrm>
            <a:off x="0" y="6019800"/>
            <a:ext cx="9144000" cy="0"/>
          </a:xfrm>
          <a:prstGeom prst="line">
            <a:avLst/>
          </a:prstGeom>
          <a:ln w="28575">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0" y="1474220"/>
            <a:ext cx="91440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3074" name="Rectangle 2"/>
          <p:cNvSpPr>
            <a:spLocks noGrp="1" noChangeArrowheads="1"/>
          </p:cNvSpPr>
          <p:nvPr>
            <p:ph type="ctrTitle"/>
          </p:nvPr>
        </p:nvSpPr>
        <p:spPr>
          <a:xfrm>
            <a:off x="365124" y="165101"/>
            <a:ext cx="8413751" cy="1206500"/>
          </a:xfrm>
        </p:spPr>
        <p:txBody>
          <a:bodyPr bIns="45720"/>
          <a:lstStyle>
            <a:lvl1pPr algn="l">
              <a:defRPr sz="3600">
                <a:solidFill>
                  <a:schemeClr val="tx2"/>
                </a:solidFill>
              </a:defRPr>
            </a:lvl1pPr>
          </a:lstStyle>
          <a:p>
            <a:pPr lvl="0"/>
            <a:r>
              <a:rPr lang="en-GB" noProof="0"/>
              <a:t>Click to edit Master title style</a:t>
            </a:r>
          </a:p>
        </p:txBody>
      </p:sp>
      <p:sp>
        <p:nvSpPr>
          <p:cNvPr id="13" name="Rectangle 12"/>
          <p:cNvSpPr/>
          <p:nvPr userDrawn="1"/>
        </p:nvSpPr>
        <p:spPr>
          <a:xfrm>
            <a:off x="2324941" y="1702293"/>
            <a:ext cx="4671918" cy="732252"/>
          </a:xfrm>
          <a:prstGeom prst="rect">
            <a:avLst/>
          </a:prstGeom>
          <a:noFill/>
        </p:spPr>
        <p:txBody>
          <a:bodyPr wrap="square">
            <a:spAutoFit/>
          </a:bodyPr>
          <a:lstStyle/>
          <a:p>
            <a:pPr algn="ctr">
              <a:spcAft>
                <a:spcPts val="600"/>
              </a:spcAft>
            </a:pPr>
            <a:r>
              <a:rPr lang="ja-JP" sz="2400" b="1" i="0" u="none" strike="noStrike" cap="none" baseline="0">
                <a:solidFill>
                  <a:srgbClr val="043882"/>
                </a:solidFill>
                <a:effectLst/>
                <a:uFillTx/>
                <a:ea typeface="MS UI Gothic" panose="020B0600070205080204" charset="-128"/>
              </a:rPr>
              <a:t>米国臨床腫瘍学会（ASCO）年次会議2018</a:t>
            </a:r>
            <a:r>
              <a:rPr sz="2400"/>
              <a:t/>
            </a:r>
            <a:br>
              <a:rPr sz="2400"/>
            </a:br>
            <a:r>
              <a:rPr lang="ja-JP" sz="1800" b="0" i="0" u="none" strike="noStrike" cap="none" baseline="0">
                <a:solidFill>
                  <a:srgbClr val="043882"/>
                </a:solidFill>
                <a:effectLst/>
                <a:uFillTx/>
                <a:ea typeface="MS UI Gothic" panose="020B0600070205080204" charset="-128"/>
              </a:rPr>
              <a:t>2018年6月1～5日 | シカゴ（米国）</a:t>
            </a:r>
          </a:p>
        </p:txBody>
      </p:sp>
    </p:spTree>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14_Title Slide">
    <p:spTree>
      <p:nvGrpSpPr>
        <p:cNvPr id="1" name=""/>
        <p:cNvGrpSpPr/>
        <p:nvPr/>
      </p:nvGrpSpPr>
      <p:grpSpPr>
        <a:xfrm>
          <a:off x="0" y="0"/>
          <a:ext cx="0" cy="0"/>
          <a:chOff x="0" y="0"/>
          <a:chExt cx="0" cy="0"/>
        </a:xfrm>
      </p:grpSpPr>
      <p:pic>
        <p:nvPicPr>
          <p:cNvPr id="16" name="Picture 15"/>
          <p:cNvPicPr>
            <a:picLocks noChangeAspect="1"/>
          </p:cNvPicPr>
          <p:nvPr userDrawn="1"/>
        </p:nvPicPr>
        <p:blipFill>
          <a:blip r:embed="rId2" cstate="print">
            <a:extLst>
              <a:ext uri="{28A0092B-C50C-407E-A947-70E740481C1C}">
                <a14:useLocalDpi xmlns:a14="http://schemas.microsoft.com/office/drawing/2010/main" val="0"/>
              </a:ext>
            </a:extLst>
          </a:blip>
          <a:srcRect t="17231" r="12409" b="23269"/>
          <a:stretch>
            <a:fillRect/>
          </a:stretch>
        </p:blipFill>
        <p:spPr>
          <a:xfrm>
            <a:off x="-2" y="1460499"/>
            <a:ext cx="9144002" cy="4559290"/>
          </a:xfrm>
          <a:prstGeom prst="rect">
            <a:avLst/>
          </a:prstGeom>
        </p:spPr>
      </p:pic>
      <p:sp>
        <p:nvSpPr>
          <p:cNvPr id="6" name="Rectangle 5"/>
          <p:cNvSpPr/>
          <p:nvPr userDrawn="1"/>
        </p:nvSpPr>
        <p:spPr>
          <a:xfrm>
            <a:off x="0" y="1"/>
            <a:ext cx="9144000" cy="1474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63636"/>
              </a:solidFill>
            </a:endParaRPr>
          </a:p>
        </p:txBody>
      </p:sp>
      <p:pic>
        <p:nvPicPr>
          <p:cNvPr id="7" name="Picture 6" descr="LILLY_LOGO.jpg"/>
          <p:cNvPicPr>
            <a:picLocks noChangeAspect="1"/>
          </p:cNvPicPr>
          <p:nvPr userDrawn="1"/>
        </p:nvPicPr>
        <p:blipFill>
          <a:blip r:embed="rId3" cstate="print"/>
          <a:stretch>
            <a:fillRect/>
          </a:stretch>
        </p:blipFill>
        <p:spPr>
          <a:xfrm>
            <a:off x="8145940" y="6368413"/>
            <a:ext cx="633977" cy="345152"/>
          </a:xfrm>
          <a:prstGeom prst="rect">
            <a:avLst/>
          </a:prstGeom>
        </p:spPr>
      </p:pic>
      <p:sp>
        <p:nvSpPr>
          <p:cNvPr id="8" name="Subtitle 2"/>
          <p:cNvSpPr txBox="1"/>
          <p:nvPr userDrawn="1"/>
        </p:nvSpPr>
        <p:spPr>
          <a:xfrm>
            <a:off x="965200" y="6174851"/>
            <a:ext cx="7088621" cy="532364"/>
          </a:xfrm>
          <a:prstGeom prst="rect">
            <a:avLst/>
          </a:prstGeom>
        </p:spPr>
        <p:txBody>
          <a:bodyPr vert="horz" lIns="91440" tIns="45720" rIns="91440" bIns="45720" rtlCol="0" anchor="b">
            <a:normAutofit/>
          </a:bodyPr>
          <a:lstStyle/>
          <a:p>
            <a:pPr algn="r">
              <a:spcBef>
                <a:spcPct val="20000"/>
              </a:spcBef>
              <a:buFont typeface="Arial" panose="020B0604020202020204"/>
              <a:buNone/>
              <a:defRPr/>
            </a:pPr>
            <a:r>
              <a:rPr lang="ja-JP" sz="1100" b="1" i="0" u="none" strike="noStrike" cap="none" baseline="0">
                <a:solidFill>
                  <a:srgbClr val="4D4D4D"/>
                </a:solidFill>
                <a:effectLst/>
                <a:uFillTx/>
                <a:ea typeface="MS UI Gothic" panose="020B0600070205080204" charset="-128"/>
              </a:rPr>
              <a:t>Eli Lilly and Companyが支援を提供。</a:t>
            </a:r>
          </a:p>
          <a:p>
            <a:pPr algn="r">
              <a:spcBef>
                <a:spcPct val="20000"/>
              </a:spcBef>
              <a:buFont typeface="Arial" panose="020B0604020202020204"/>
              <a:buNone/>
              <a:defRPr/>
            </a:pPr>
            <a:r>
              <a:rPr lang="ja-JP" sz="1000" b="0" i="0" u="none" strike="noStrike" cap="none" baseline="0">
                <a:solidFill>
                  <a:srgbClr val="363636"/>
                </a:solidFill>
                <a:effectLst/>
                <a:uFillTx/>
                <a:ea typeface="MS UI Gothic" panose="020B0600070205080204" charset="-128"/>
              </a:rPr>
              <a:t> Eli Lilly and Companyは、この公表物の内容に影響を及ぼしていない。</a:t>
            </a:r>
          </a:p>
        </p:txBody>
      </p:sp>
      <p:pic>
        <p:nvPicPr>
          <p:cNvPr id="9" name="Picture 8"/>
          <p:cNvPicPr>
            <a:picLocks noChangeAspect="1"/>
          </p:cNvPicPr>
          <p:nvPr userDrawn="1"/>
        </p:nvPicPr>
        <p:blipFill>
          <a:blip r:embed="rId4" cstate="print">
            <a:extLst>
              <a:ext uri="{28A0092B-C50C-407E-A947-70E740481C1C}">
                <a14:useLocalDpi xmlns:a14="http://schemas.microsoft.com/office/drawing/2010/main" val="0"/>
              </a:ext>
            </a:extLst>
          </a:blip>
          <a:srcRect l="21933" r="21933" b="24601"/>
          <a:stretch>
            <a:fillRect/>
          </a:stretch>
        </p:blipFill>
        <p:spPr>
          <a:xfrm>
            <a:off x="313531" y="6108700"/>
            <a:ext cx="520578" cy="654139"/>
          </a:xfrm>
          <a:prstGeom prst="rect">
            <a:avLst/>
          </a:prstGeom>
        </p:spPr>
      </p:pic>
      <p:pic>
        <p:nvPicPr>
          <p:cNvPr id="10" name="Picture 9"/>
          <p:cNvPicPr>
            <a:picLocks noChangeAspect="1"/>
          </p:cNvPicPr>
          <p:nvPr userDrawn="1"/>
        </p:nvPicPr>
        <p:blipFill>
          <a:blip r:embed="rId5" cstate="print">
            <a:extLst>
              <a:ext uri="{28A0092B-C50C-407E-A947-70E740481C1C}">
                <a14:useLocalDpi xmlns:a14="http://schemas.microsoft.com/office/drawing/2010/main" val="0"/>
              </a:ext>
            </a:extLst>
          </a:blip>
          <a:srcRect t="84401"/>
          <a:stretch>
            <a:fillRect/>
          </a:stretch>
        </p:blipFill>
        <p:spPr>
          <a:xfrm>
            <a:off x="854373" y="6285233"/>
            <a:ext cx="1500059" cy="218903"/>
          </a:xfrm>
          <a:prstGeom prst="rect">
            <a:avLst/>
          </a:prstGeom>
        </p:spPr>
      </p:pic>
      <p:cxnSp>
        <p:nvCxnSpPr>
          <p:cNvPr id="11" name="Straight Connector 10"/>
          <p:cNvCxnSpPr/>
          <p:nvPr userDrawn="1"/>
        </p:nvCxnSpPr>
        <p:spPr>
          <a:xfrm>
            <a:off x="0" y="6019800"/>
            <a:ext cx="9144000" cy="0"/>
          </a:xfrm>
          <a:prstGeom prst="line">
            <a:avLst/>
          </a:prstGeom>
          <a:ln w="28575">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0" y="1474220"/>
            <a:ext cx="91440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3074" name="Rectangle 2"/>
          <p:cNvSpPr>
            <a:spLocks noGrp="1" noChangeArrowheads="1"/>
          </p:cNvSpPr>
          <p:nvPr>
            <p:ph type="ctrTitle"/>
          </p:nvPr>
        </p:nvSpPr>
        <p:spPr>
          <a:xfrm>
            <a:off x="365124" y="165101"/>
            <a:ext cx="8413751" cy="1206500"/>
          </a:xfrm>
        </p:spPr>
        <p:txBody>
          <a:bodyPr bIns="45720"/>
          <a:lstStyle>
            <a:lvl1pPr algn="l">
              <a:defRPr sz="3600">
                <a:solidFill>
                  <a:schemeClr val="tx2"/>
                </a:solidFill>
              </a:defRPr>
            </a:lvl1pPr>
          </a:lstStyle>
          <a:p>
            <a:pPr lvl="0"/>
            <a:r>
              <a:rPr lang="en-GB" noProof="0"/>
              <a:t>Click to edit Master title style</a:t>
            </a:r>
          </a:p>
        </p:txBody>
      </p:sp>
      <p:sp>
        <p:nvSpPr>
          <p:cNvPr id="13" name="Rectangle 12"/>
          <p:cNvSpPr/>
          <p:nvPr userDrawn="1"/>
        </p:nvSpPr>
        <p:spPr>
          <a:xfrm>
            <a:off x="3141821" y="2095993"/>
            <a:ext cx="2860358" cy="1372972"/>
          </a:xfrm>
          <a:prstGeom prst="rect">
            <a:avLst/>
          </a:prstGeom>
          <a:noFill/>
        </p:spPr>
        <p:txBody>
          <a:bodyPr wrap="square">
            <a:spAutoFit/>
          </a:bodyPr>
          <a:lstStyle/>
          <a:p>
            <a:pPr algn="ctr">
              <a:spcAft>
                <a:spcPts val="600"/>
              </a:spcAft>
            </a:pPr>
            <a:r>
              <a:rPr lang="ja-JP" sz="2400" b="1" i="0" u="none" strike="noStrike" cap="none" baseline="0">
                <a:solidFill>
                  <a:srgbClr val="043882"/>
                </a:solidFill>
                <a:effectLst/>
                <a:uFillTx/>
                <a:ea typeface="MS UI Gothic" panose="020B0600070205080204" charset="-128"/>
              </a:rPr>
              <a:t>米国臨床腫瘍学会（ASCO）</a:t>
            </a:r>
            <a:r>
              <a:rPr sz="2400"/>
              <a:t/>
            </a:r>
            <a:br>
              <a:rPr sz="2400"/>
            </a:br>
            <a:r>
              <a:rPr lang="ja-JP" sz="2400" b="1" i="0" u="none" strike="noStrike" cap="none" baseline="0">
                <a:solidFill>
                  <a:srgbClr val="043882"/>
                </a:solidFill>
                <a:effectLst/>
                <a:uFillTx/>
                <a:ea typeface="MS UI Gothic" panose="020B0600070205080204" charset="-128"/>
              </a:rPr>
              <a:t>年次会議2018</a:t>
            </a:r>
            <a:r>
              <a:rPr sz="2400"/>
              <a:t/>
            </a:r>
            <a:br>
              <a:rPr sz="2400"/>
            </a:br>
            <a:r>
              <a:rPr lang="ja-JP" sz="1800" b="0" i="0" u="none" strike="noStrike" cap="none" baseline="0">
                <a:solidFill>
                  <a:srgbClr val="043882"/>
                </a:solidFill>
                <a:effectLst/>
                <a:uFillTx/>
                <a:ea typeface="MS UI Gothic" panose="020B0600070205080204" charset="-128"/>
              </a:rPr>
              <a:t>2018年6月1～5日</a:t>
            </a:r>
            <a:r>
              <a:rPr sz="1800"/>
              <a:t/>
            </a:r>
            <a:br>
              <a:rPr sz="1800"/>
            </a:br>
            <a:r>
              <a:rPr lang="ja-JP" sz="1800" b="0" i="0" u="none" strike="noStrike" cap="none" baseline="0">
                <a:solidFill>
                  <a:srgbClr val="043882"/>
                </a:solidFill>
                <a:effectLst/>
                <a:uFillTx/>
                <a:ea typeface="MS UI Gothic" panose="020B0600070205080204" charset="-128"/>
              </a:rPr>
              <a:t>シカゴ（米国）</a:t>
            </a:r>
          </a:p>
        </p:txBody>
      </p:sp>
    </p:spTree>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15_Title Slide">
    <p:spTree>
      <p:nvGrpSpPr>
        <p:cNvPr id="1" name=""/>
        <p:cNvGrpSpPr/>
        <p:nvPr/>
      </p:nvGrpSpPr>
      <p:grpSpPr>
        <a:xfrm>
          <a:off x="0" y="0"/>
          <a:ext cx="0" cy="0"/>
          <a:chOff x="0" y="0"/>
          <a:chExt cx="0" cy="0"/>
        </a:xfrm>
      </p:grpSpPr>
      <p:pic>
        <p:nvPicPr>
          <p:cNvPr id="18" name="Picture 17"/>
          <p:cNvPicPr>
            <a:picLocks noChangeAspect="1"/>
          </p:cNvPicPr>
          <p:nvPr userDrawn="1"/>
        </p:nvPicPr>
        <p:blipFill>
          <a:blip r:embed="rId2" cstate="print">
            <a:extLst>
              <a:ext uri="{28A0092B-C50C-407E-A947-70E740481C1C}">
                <a14:useLocalDpi xmlns:a14="http://schemas.microsoft.com/office/drawing/2010/main" val="0"/>
              </a:ext>
            </a:extLst>
          </a:blip>
          <a:srcRect t="14191" b="17878"/>
          <a:stretch>
            <a:fillRect/>
          </a:stretch>
        </p:blipFill>
        <p:spPr>
          <a:xfrm>
            <a:off x="-2" y="1460500"/>
            <a:ext cx="9144000" cy="4559293"/>
          </a:xfrm>
          <a:prstGeom prst="rect">
            <a:avLst/>
          </a:prstGeom>
        </p:spPr>
      </p:pic>
      <p:sp>
        <p:nvSpPr>
          <p:cNvPr id="6" name="Rectangle 5"/>
          <p:cNvSpPr/>
          <p:nvPr userDrawn="1"/>
        </p:nvSpPr>
        <p:spPr>
          <a:xfrm>
            <a:off x="0" y="1"/>
            <a:ext cx="9144000" cy="1474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63636"/>
              </a:solidFill>
            </a:endParaRPr>
          </a:p>
        </p:txBody>
      </p:sp>
      <p:pic>
        <p:nvPicPr>
          <p:cNvPr id="7" name="Picture 6" descr="LILLY_LOGO.jpg"/>
          <p:cNvPicPr>
            <a:picLocks noChangeAspect="1"/>
          </p:cNvPicPr>
          <p:nvPr userDrawn="1"/>
        </p:nvPicPr>
        <p:blipFill>
          <a:blip r:embed="rId3" cstate="print"/>
          <a:stretch>
            <a:fillRect/>
          </a:stretch>
        </p:blipFill>
        <p:spPr>
          <a:xfrm>
            <a:off x="8145940" y="6368413"/>
            <a:ext cx="633977" cy="345152"/>
          </a:xfrm>
          <a:prstGeom prst="rect">
            <a:avLst/>
          </a:prstGeom>
        </p:spPr>
      </p:pic>
      <p:sp>
        <p:nvSpPr>
          <p:cNvPr id="8" name="Subtitle 2"/>
          <p:cNvSpPr txBox="1"/>
          <p:nvPr userDrawn="1"/>
        </p:nvSpPr>
        <p:spPr>
          <a:xfrm>
            <a:off x="965200" y="6174851"/>
            <a:ext cx="7088621" cy="532364"/>
          </a:xfrm>
          <a:prstGeom prst="rect">
            <a:avLst/>
          </a:prstGeom>
        </p:spPr>
        <p:txBody>
          <a:bodyPr vert="horz" lIns="91440" tIns="45720" rIns="91440" bIns="45720" rtlCol="0" anchor="b">
            <a:normAutofit/>
          </a:bodyPr>
          <a:lstStyle/>
          <a:p>
            <a:pPr algn="r">
              <a:spcBef>
                <a:spcPct val="20000"/>
              </a:spcBef>
              <a:buFont typeface="Arial" panose="020B0604020202020204"/>
              <a:buNone/>
              <a:defRPr/>
            </a:pPr>
            <a:r>
              <a:rPr lang="ja-JP" sz="1100" b="1" i="0" u="none" strike="noStrike" cap="none" baseline="0">
                <a:solidFill>
                  <a:srgbClr val="4D4D4D"/>
                </a:solidFill>
                <a:effectLst/>
                <a:uFillTx/>
                <a:ea typeface="MS UI Gothic" panose="020B0600070205080204" charset="-128"/>
              </a:rPr>
              <a:t>Eli Lilly and Companyが支援を提供。</a:t>
            </a:r>
          </a:p>
          <a:p>
            <a:pPr algn="r">
              <a:spcBef>
                <a:spcPct val="20000"/>
              </a:spcBef>
              <a:buFont typeface="Arial" panose="020B0604020202020204"/>
              <a:buNone/>
              <a:defRPr/>
            </a:pPr>
            <a:r>
              <a:rPr lang="ja-JP" sz="1000" b="0" i="0" u="none" strike="noStrike" cap="none" baseline="0">
                <a:solidFill>
                  <a:srgbClr val="363636"/>
                </a:solidFill>
                <a:effectLst/>
                <a:uFillTx/>
                <a:ea typeface="MS UI Gothic" panose="020B0600070205080204" charset="-128"/>
              </a:rPr>
              <a:t> Eli Lilly and Companyは、この公表物の内容に影響を及ぼしていない。</a:t>
            </a:r>
          </a:p>
        </p:txBody>
      </p:sp>
      <p:pic>
        <p:nvPicPr>
          <p:cNvPr id="9" name="Picture 8"/>
          <p:cNvPicPr>
            <a:picLocks noChangeAspect="1"/>
          </p:cNvPicPr>
          <p:nvPr userDrawn="1"/>
        </p:nvPicPr>
        <p:blipFill>
          <a:blip r:embed="rId4" cstate="print">
            <a:extLst>
              <a:ext uri="{28A0092B-C50C-407E-A947-70E740481C1C}">
                <a14:useLocalDpi xmlns:a14="http://schemas.microsoft.com/office/drawing/2010/main" val="0"/>
              </a:ext>
            </a:extLst>
          </a:blip>
          <a:srcRect l="21933" r="21933" b="24601"/>
          <a:stretch>
            <a:fillRect/>
          </a:stretch>
        </p:blipFill>
        <p:spPr>
          <a:xfrm>
            <a:off x="313531" y="6108700"/>
            <a:ext cx="520578" cy="654139"/>
          </a:xfrm>
          <a:prstGeom prst="rect">
            <a:avLst/>
          </a:prstGeom>
        </p:spPr>
      </p:pic>
      <p:pic>
        <p:nvPicPr>
          <p:cNvPr id="10" name="Picture 9"/>
          <p:cNvPicPr>
            <a:picLocks noChangeAspect="1"/>
          </p:cNvPicPr>
          <p:nvPr userDrawn="1"/>
        </p:nvPicPr>
        <p:blipFill>
          <a:blip r:embed="rId5" cstate="print">
            <a:extLst>
              <a:ext uri="{28A0092B-C50C-407E-A947-70E740481C1C}">
                <a14:useLocalDpi xmlns:a14="http://schemas.microsoft.com/office/drawing/2010/main" val="0"/>
              </a:ext>
            </a:extLst>
          </a:blip>
          <a:srcRect t="84401"/>
          <a:stretch>
            <a:fillRect/>
          </a:stretch>
        </p:blipFill>
        <p:spPr>
          <a:xfrm>
            <a:off x="854373" y="6285233"/>
            <a:ext cx="1500059" cy="218903"/>
          </a:xfrm>
          <a:prstGeom prst="rect">
            <a:avLst/>
          </a:prstGeom>
        </p:spPr>
      </p:pic>
      <p:cxnSp>
        <p:nvCxnSpPr>
          <p:cNvPr id="11" name="Straight Connector 10"/>
          <p:cNvCxnSpPr/>
          <p:nvPr userDrawn="1"/>
        </p:nvCxnSpPr>
        <p:spPr>
          <a:xfrm>
            <a:off x="0" y="6019800"/>
            <a:ext cx="9144000" cy="0"/>
          </a:xfrm>
          <a:prstGeom prst="line">
            <a:avLst/>
          </a:prstGeom>
          <a:ln w="28575">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0" y="1474220"/>
            <a:ext cx="91440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3074" name="Rectangle 2"/>
          <p:cNvSpPr>
            <a:spLocks noGrp="1" noChangeArrowheads="1"/>
          </p:cNvSpPr>
          <p:nvPr>
            <p:ph type="ctrTitle"/>
          </p:nvPr>
        </p:nvSpPr>
        <p:spPr>
          <a:xfrm>
            <a:off x="365124" y="165101"/>
            <a:ext cx="8413751" cy="1206500"/>
          </a:xfrm>
        </p:spPr>
        <p:txBody>
          <a:bodyPr bIns="45720"/>
          <a:lstStyle>
            <a:lvl1pPr algn="l">
              <a:defRPr sz="3600">
                <a:solidFill>
                  <a:schemeClr val="tx2"/>
                </a:solidFill>
              </a:defRPr>
            </a:lvl1pPr>
          </a:lstStyle>
          <a:p>
            <a:pPr lvl="0"/>
            <a:r>
              <a:rPr lang="en-GB" noProof="0"/>
              <a:t>Click to edit Master title style</a:t>
            </a:r>
          </a:p>
        </p:txBody>
      </p:sp>
      <p:sp>
        <p:nvSpPr>
          <p:cNvPr id="13" name="Rectangle 12"/>
          <p:cNvSpPr/>
          <p:nvPr userDrawn="1"/>
        </p:nvSpPr>
        <p:spPr>
          <a:xfrm>
            <a:off x="2236041" y="1867393"/>
            <a:ext cx="4671918" cy="732252"/>
          </a:xfrm>
          <a:prstGeom prst="rect">
            <a:avLst/>
          </a:prstGeom>
          <a:noFill/>
        </p:spPr>
        <p:txBody>
          <a:bodyPr wrap="square">
            <a:spAutoFit/>
          </a:bodyPr>
          <a:lstStyle/>
          <a:p>
            <a:pPr algn="ctr">
              <a:spcAft>
                <a:spcPts val="600"/>
              </a:spcAft>
            </a:pPr>
            <a:r>
              <a:rPr lang="ja-JP" sz="2400" b="1" i="0" u="none" strike="noStrike" cap="none" baseline="0">
                <a:solidFill>
                  <a:srgbClr val="043882"/>
                </a:solidFill>
                <a:effectLst/>
                <a:uFillTx/>
                <a:ea typeface="MS UI Gothic" panose="020B0600070205080204" charset="-128"/>
              </a:rPr>
              <a:t>米国臨床腫瘍学会（ASCO）年次会議2018</a:t>
            </a:r>
            <a:r>
              <a:rPr sz="2400"/>
              <a:t/>
            </a:r>
            <a:br>
              <a:rPr sz="2400"/>
            </a:br>
            <a:r>
              <a:rPr lang="ja-JP" sz="1800" b="0" i="0" u="none" strike="noStrike" cap="none" baseline="0">
                <a:solidFill>
                  <a:srgbClr val="043882"/>
                </a:solidFill>
                <a:effectLst/>
                <a:uFillTx/>
                <a:ea typeface="MS UI Gothic" panose="020B0600070205080204" charset="-128"/>
              </a:rPr>
              <a:t>2018年6月1～5日 | シカゴ（米国）</a:t>
            </a:r>
          </a:p>
        </p:txBody>
      </p:sp>
    </p:spTree>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5" name="Rectangle 4"/>
          <p:cNvSpPr/>
          <p:nvPr userDrawn="1"/>
        </p:nvSpPr>
        <p:spPr>
          <a:xfrm>
            <a:off x="0" y="1219200"/>
            <a:ext cx="9144000" cy="2229395"/>
          </a:xfrm>
          <a:prstGeom prst="rect">
            <a:avLst/>
          </a:pr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3074" name="Rectangle 2"/>
          <p:cNvSpPr>
            <a:spLocks noGrp="1" noChangeArrowheads="1"/>
          </p:cNvSpPr>
          <p:nvPr>
            <p:ph type="ctrTitle"/>
          </p:nvPr>
        </p:nvSpPr>
        <p:spPr>
          <a:xfrm>
            <a:off x="365125" y="1332411"/>
            <a:ext cx="8265069" cy="2002972"/>
          </a:xfrm>
        </p:spPr>
        <p:txBody>
          <a:bodyPr bIns="45720"/>
          <a:lstStyle>
            <a:lvl1pPr>
              <a:defRPr sz="3600"/>
            </a:lvl1pPr>
          </a:lstStyle>
          <a:p>
            <a:pPr lvl="0"/>
            <a:r>
              <a:rPr lang="en-GB" noProof="0"/>
              <a:t>Click to edit Master title style</a:t>
            </a:r>
          </a:p>
        </p:txBody>
      </p:sp>
      <p:sp>
        <p:nvSpPr>
          <p:cNvPr id="3075" name="Rectangle 3"/>
          <p:cNvSpPr>
            <a:spLocks noGrp="1" noChangeArrowheads="1"/>
          </p:cNvSpPr>
          <p:nvPr>
            <p:ph type="subTitle" idx="1"/>
          </p:nvPr>
        </p:nvSpPr>
        <p:spPr>
          <a:xfrm>
            <a:off x="365124" y="3563698"/>
            <a:ext cx="8413751" cy="1416050"/>
          </a:xfrm>
        </p:spPr>
        <p:txBody>
          <a:bodyPr/>
          <a:lstStyle>
            <a:lvl1pPr marL="0" indent="0">
              <a:buFontTx/>
              <a:buNone/>
              <a:defRPr b="1">
                <a:solidFill>
                  <a:schemeClr val="accent3"/>
                </a:solidFill>
              </a:defRPr>
            </a:lvl1pPr>
          </a:lstStyle>
          <a:p>
            <a:pPr lvl="0"/>
            <a:r>
              <a:rPr lang="en-GB" noProof="0"/>
              <a:t>Click to edit Master subtitle style</a:t>
            </a:r>
          </a:p>
        </p:txBody>
      </p:sp>
      <p:sp>
        <p:nvSpPr>
          <p:cNvPr id="6" name="Rectangle 5"/>
          <p:cNvSpPr/>
          <p:nvPr userDrawn="1"/>
        </p:nvSpPr>
        <p:spPr>
          <a:xfrm>
            <a:off x="8778875" y="1219200"/>
            <a:ext cx="365125" cy="22293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7" name="Rectangle 6"/>
          <p:cNvSpPr/>
          <p:nvPr userDrawn="1"/>
        </p:nvSpPr>
        <p:spPr>
          <a:xfrm>
            <a:off x="-1" y="6674631"/>
            <a:ext cx="5512527" cy="18336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pic>
        <p:nvPicPr>
          <p:cNvPr id="11" name="Picture 10" descr="LILLY_LOGO.jpg"/>
          <p:cNvPicPr>
            <a:picLocks noChangeAspect="1"/>
          </p:cNvPicPr>
          <p:nvPr userDrawn="1"/>
        </p:nvPicPr>
        <p:blipFill>
          <a:blip r:embed="rId2" cstate="print"/>
          <a:stretch>
            <a:fillRect/>
          </a:stretch>
        </p:blipFill>
        <p:spPr>
          <a:xfrm>
            <a:off x="8145940" y="6063613"/>
            <a:ext cx="633977" cy="345152"/>
          </a:xfrm>
          <a:prstGeom prst="rect">
            <a:avLst/>
          </a:prstGeom>
        </p:spPr>
      </p:pic>
      <p:sp>
        <p:nvSpPr>
          <p:cNvPr id="12" name="Subtitle 2"/>
          <p:cNvSpPr txBox="1"/>
          <p:nvPr userDrawn="1"/>
        </p:nvSpPr>
        <p:spPr>
          <a:xfrm>
            <a:off x="965200" y="5870051"/>
            <a:ext cx="7088621" cy="532364"/>
          </a:xfrm>
          <a:prstGeom prst="rect">
            <a:avLst/>
          </a:prstGeom>
        </p:spPr>
        <p:txBody>
          <a:bodyPr vert="horz" lIns="91440" tIns="45720" rIns="91440" bIns="45720" rtlCol="0" anchor="b">
            <a:normAutofit/>
          </a:bodyPr>
          <a:lstStyle/>
          <a:p>
            <a:pPr algn="r">
              <a:spcBef>
                <a:spcPct val="20000"/>
              </a:spcBef>
              <a:buFont typeface="Arial" panose="020B0604020202020204"/>
              <a:buNone/>
              <a:defRPr/>
            </a:pPr>
            <a:r>
              <a:rPr lang="ja-JP" sz="1100" b="1" i="0" u="none" strike="noStrike" cap="none" baseline="0">
                <a:solidFill>
                  <a:srgbClr val="4D4D4D"/>
                </a:solidFill>
                <a:effectLst/>
                <a:uFillTx/>
                <a:ea typeface="MS UI Gothic" panose="020B0600070205080204" charset="-128"/>
              </a:rPr>
              <a:t>Eli Lilly and Companyが支援を提供。</a:t>
            </a:r>
          </a:p>
          <a:p>
            <a:pPr algn="r">
              <a:spcBef>
                <a:spcPct val="20000"/>
              </a:spcBef>
              <a:buFont typeface="Arial" panose="020B0604020202020204"/>
              <a:buNone/>
              <a:defRPr/>
            </a:pPr>
            <a:r>
              <a:rPr lang="ja-JP" sz="1000" b="0" i="0" u="none" strike="noStrike" cap="none" baseline="0">
                <a:solidFill>
                  <a:srgbClr val="363636"/>
                </a:solidFill>
                <a:effectLst/>
                <a:uFillTx/>
                <a:ea typeface="MS UI Gothic" panose="020B0600070205080204" charset="-128"/>
              </a:rPr>
              <a:t> Eli Lilly and Companyは、この公表物の内容に影響を及ぼしていない。</a:t>
            </a:r>
          </a:p>
        </p:txBody>
      </p:sp>
      <p:pic>
        <p:nvPicPr>
          <p:cNvPr id="13" name="Picture 12"/>
          <p:cNvPicPr>
            <a:picLocks noChangeAspect="1"/>
          </p:cNvPicPr>
          <p:nvPr userDrawn="1"/>
        </p:nvPicPr>
        <p:blipFill>
          <a:blip r:embed="rId3" cstate="print">
            <a:extLst>
              <a:ext uri="{28A0092B-C50C-407E-A947-70E740481C1C}">
                <a14:useLocalDpi xmlns:a14="http://schemas.microsoft.com/office/drawing/2010/main" val="0"/>
              </a:ext>
            </a:extLst>
          </a:blip>
          <a:srcRect l="21933" r="21933" b="24601"/>
          <a:stretch>
            <a:fillRect/>
          </a:stretch>
        </p:blipFill>
        <p:spPr>
          <a:xfrm>
            <a:off x="313531" y="5803900"/>
            <a:ext cx="520578" cy="654139"/>
          </a:xfrm>
          <a:prstGeom prst="rect">
            <a:avLst/>
          </a:prstGeom>
        </p:spPr>
      </p:pic>
      <p:pic>
        <p:nvPicPr>
          <p:cNvPr id="14" name="Picture 13"/>
          <p:cNvPicPr>
            <a:picLocks noChangeAspect="1"/>
          </p:cNvPicPr>
          <p:nvPr userDrawn="1"/>
        </p:nvPicPr>
        <p:blipFill>
          <a:blip r:embed="rId4" cstate="print">
            <a:extLst>
              <a:ext uri="{28A0092B-C50C-407E-A947-70E740481C1C}">
                <a14:useLocalDpi xmlns:a14="http://schemas.microsoft.com/office/drawing/2010/main" val="0"/>
              </a:ext>
            </a:extLst>
          </a:blip>
          <a:srcRect t="84401"/>
          <a:stretch>
            <a:fillRect/>
          </a:stretch>
        </p:blipFill>
        <p:spPr>
          <a:xfrm>
            <a:off x="854373" y="5980433"/>
            <a:ext cx="1500059" cy="218903"/>
          </a:xfrm>
          <a:prstGeom prst="rect">
            <a:avLst/>
          </a:prstGeom>
        </p:spPr>
      </p:pic>
    </p:spTree>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800"/>
            </a:lvl1pPr>
          </a:lstStyle>
          <a:p>
            <a:r>
              <a:rPr lang="en-US"/>
              <a:t>Click to edit Master title style</a:t>
            </a:r>
            <a:endParaRPr lang="en-GB"/>
          </a:p>
        </p:txBody>
      </p:sp>
      <p:sp>
        <p:nvSpPr>
          <p:cNvPr id="3" name="Content Placeholder 2"/>
          <p:cNvSpPr>
            <a:spLocks noGrp="1"/>
          </p:cNvSpPr>
          <p:nvPr>
            <p:ph idx="1"/>
          </p:nvPr>
        </p:nvSpPr>
        <p:spPr/>
        <p:txBody>
          <a:bodyPr/>
          <a:lstStyle>
            <a:lvl1pPr>
              <a:spcBef>
                <a:spcPct val="0"/>
              </a:spcBef>
              <a:spcAft>
                <a:spcPts val="400"/>
              </a:spcAft>
              <a:defRPr sz="1600"/>
            </a:lvl1pPr>
            <a:lvl2pPr>
              <a:spcBef>
                <a:spcPct val="0"/>
              </a:spcBef>
              <a:spcAft>
                <a:spcPts val="400"/>
              </a:spcAft>
              <a:defRPr sz="1600"/>
            </a:lvl2pPr>
            <a:lvl3pPr>
              <a:spcBef>
                <a:spcPct val="0"/>
              </a:spcBef>
              <a:spcAft>
                <a:spcPts val="400"/>
              </a:spcAft>
              <a:defRPr sz="1600"/>
            </a:lvl3pPr>
            <a:lvl4pPr>
              <a:spcBef>
                <a:spcPct val="0"/>
              </a:spcBef>
              <a:spcAft>
                <a:spcPts val="400"/>
              </a:spcAft>
              <a:defRPr sz="1600"/>
            </a:lvl4pPr>
            <a:lvl5pPr>
              <a:spcBef>
                <a:spcPct val="0"/>
              </a:spcBef>
              <a:spcAft>
                <a:spcPts val="400"/>
              </a:spcAft>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a:t>Reference text right aligned (Arial 12pt roman, black)</a:t>
            </a:r>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14_Title Slide">
    <p:spTree>
      <p:nvGrpSpPr>
        <p:cNvPr id="1" name=""/>
        <p:cNvGrpSpPr/>
        <p:nvPr/>
      </p:nvGrpSpPr>
      <p:grpSpPr>
        <a:xfrm>
          <a:off x="0" y="0"/>
          <a:ext cx="0" cy="0"/>
          <a:chOff x="0" y="0"/>
          <a:chExt cx="0" cy="0"/>
        </a:xfrm>
      </p:grpSpPr>
      <p:pic>
        <p:nvPicPr>
          <p:cNvPr id="16" name="Picture 15"/>
          <p:cNvPicPr>
            <a:picLocks noChangeAspect="1"/>
          </p:cNvPicPr>
          <p:nvPr userDrawn="1"/>
        </p:nvPicPr>
        <p:blipFill>
          <a:blip r:embed="rId2" cstate="print">
            <a:extLst>
              <a:ext uri="{28A0092B-C50C-407E-A947-70E740481C1C}">
                <a14:useLocalDpi xmlns:a14="http://schemas.microsoft.com/office/drawing/2010/main" val="0"/>
              </a:ext>
            </a:extLst>
          </a:blip>
          <a:srcRect t="17231" r="12409" b="23269"/>
          <a:stretch>
            <a:fillRect/>
          </a:stretch>
        </p:blipFill>
        <p:spPr>
          <a:xfrm>
            <a:off x="-2" y="1460499"/>
            <a:ext cx="9144002" cy="4559290"/>
          </a:xfrm>
          <a:prstGeom prst="rect">
            <a:avLst/>
          </a:prstGeom>
        </p:spPr>
      </p:pic>
      <p:sp>
        <p:nvSpPr>
          <p:cNvPr id="6" name="Rectangle 5"/>
          <p:cNvSpPr/>
          <p:nvPr userDrawn="1"/>
        </p:nvSpPr>
        <p:spPr>
          <a:xfrm>
            <a:off x="0" y="1"/>
            <a:ext cx="9144000" cy="1474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63636"/>
              </a:solidFill>
            </a:endParaRPr>
          </a:p>
        </p:txBody>
      </p:sp>
      <p:pic>
        <p:nvPicPr>
          <p:cNvPr id="7" name="Picture 6" descr="LILLY_LOGO.jpg"/>
          <p:cNvPicPr>
            <a:picLocks noChangeAspect="1"/>
          </p:cNvPicPr>
          <p:nvPr userDrawn="1"/>
        </p:nvPicPr>
        <p:blipFill>
          <a:blip r:embed="rId3" cstate="print"/>
          <a:stretch>
            <a:fillRect/>
          </a:stretch>
        </p:blipFill>
        <p:spPr>
          <a:xfrm>
            <a:off x="8145940" y="6368413"/>
            <a:ext cx="633977" cy="345152"/>
          </a:xfrm>
          <a:prstGeom prst="rect">
            <a:avLst/>
          </a:prstGeom>
        </p:spPr>
      </p:pic>
      <p:sp>
        <p:nvSpPr>
          <p:cNvPr id="8" name="Subtitle 2"/>
          <p:cNvSpPr txBox="1"/>
          <p:nvPr userDrawn="1"/>
        </p:nvSpPr>
        <p:spPr>
          <a:xfrm>
            <a:off x="965200" y="6174851"/>
            <a:ext cx="7088621" cy="532364"/>
          </a:xfrm>
          <a:prstGeom prst="rect">
            <a:avLst/>
          </a:prstGeom>
        </p:spPr>
        <p:txBody>
          <a:bodyPr vert="horz" lIns="91440" tIns="45720" rIns="91440" bIns="45720" rtlCol="0" anchor="b">
            <a:normAutofit/>
          </a:bodyPr>
          <a:lstStyle/>
          <a:p>
            <a:pPr algn="r">
              <a:spcBef>
                <a:spcPct val="20000"/>
              </a:spcBef>
              <a:buFont typeface="Arial" panose="020B0604020202020204"/>
              <a:buNone/>
              <a:defRPr/>
            </a:pPr>
            <a:r>
              <a:rPr lang="ja-JP" sz="1100" b="1" i="0" u="none" strike="noStrike" cap="none" baseline="0">
                <a:solidFill>
                  <a:srgbClr val="4D4D4D"/>
                </a:solidFill>
                <a:effectLst/>
                <a:uFillTx/>
                <a:ea typeface="MS UI Gothic" panose="020B0600070205080204" charset="-128"/>
              </a:rPr>
              <a:t>Eli Lilly and Companyが支援を提供。</a:t>
            </a:r>
          </a:p>
          <a:p>
            <a:pPr algn="r">
              <a:spcBef>
                <a:spcPct val="20000"/>
              </a:spcBef>
              <a:buFont typeface="Arial" panose="020B0604020202020204"/>
              <a:buNone/>
              <a:defRPr/>
            </a:pPr>
            <a:r>
              <a:rPr lang="ja-JP" sz="1000" b="0" i="0" u="none" strike="noStrike" cap="none" baseline="0">
                <a:solidFill>
                  <a:srgbClr val="363636"/>
                </a:solidFill>
                <a:effectLst/>
                <a:uFillTx/>
                <a:ea typeface="MS UI Gothic" panose="020B0600070205080204" charset="-128"/>
              </a:rPr>
              <a:t> Eli Lilly and Companyは、この公表物の内容に影響を及ぼしていない。</a:t>
            </a:r>
          </a:p>
        </p:txBody>
      </p:sp>
      <p:pic>
        <p:nvPicPr>
          <p:cNvPr id="9" name="Picture 8"/>
          <p:cNvPicPr>
            <a:picLocks noChangeAspect="1"/>
          </p:cNvPicPr>
          <p:nvPr userDrawn="1"/>
        </p:nvPicPr>
        <p:blipFill>
          <a:blip r:embed="rId4" cstate="print">
            <a:extLst>
              <a:ext uri="{28A0092B-C50C-407E-A947-70E740481C1C}">
                <a14:useLocalDpi xmlns:a14="http://schemas.microsoft.com/office/drawing/2010/main" val="0"/>
              </a:ext>
            </a:extLst>
          </a:blip>
          <a:srcRect l="21933" r="21933" b="24601"/>
          <a:stretch>
            <a:fillRect/>
          </a:stretch>
        </p:blipFill>
        <p:spPr>
          <a:xfrm>
            <a:off x="313531" y="6108700"/>
            <a:ext cx="520578" cy="654139"/>
          </a:xfrm>
          <a:prstGeom prst="rect">
            <a:avLst/>
          </a:prstGeom>
        </p:spPr>
      </p:pic>
      <p:pic>
        <p:nvPicPr>
          <p:cNvPr id="10" name="Picture 9"/>
          <p:cNvPicPr>
            <a:picLocks noChangeAspect="1"/>
          </p:cNvPicPr>
          <p:nvPr userDrawn="1"/>
        </p:nvPicPr>
        <p:blipFill>
          <a:blip r:embed="rId5" cstate="print">
            <a:extLst>
              <a:ext uri="{28A0092B-C50C-407E-A947-70E740481C1C}">
                <a14:useLocalDpi xmlns:a14="http://schemas.microsoft.com/office/drawing/2010/main" val="0"/>
              </a:ext>
            </a:extLst>
          </a:blip>
          <a:srcRect t="84401"/>
          <a:stretch>
            <a:fillRect/>
          </a:stretch>
        </p:blipFill>
        <p:spPr>
          <a:xfrm>
            <a:off x="854373" y="6285233"/>
            <a:ext cx="1500059" cy="218903"/>
          </a:xfrm>
          <a:prstGeom prst="rect">
            <a:avLst/>
          </a:prstGeom>
        </p:spPr>
      </p:pic>
      <p:cxnSp>
        <p:nvCxnSpPr>
          <p:cNvPr id="11" name="Straight Connector 10"/>
          <p:cNvCxnSpPr/>
          <p:nvPr userDrawn="1"/>
        </p:nvCxnSpPr>
        <p:spPr>
          <a:xfrm>
            <a:off x="0" y="6019800"/>
            <a:ext cx="9144000" cy="0"/>
          </a:xfrm>
          <a:prstGeom prst="line">
            <a:avLst/>
          </a:prstGeom>
          <a:ln w="28575">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0" y="1474220"/>
            <a:ext cx="91440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3074" name="Rectangle 2"/>
          <p:cNvSpPr>
            <a:spLocks noGrp="1" noChangeArrowheads="1"/>
          </p:cNvSpPr>
          <p:nvPr>
            <p:ph type="ctrTitle"/>
          </p:nvPr>
        </p:nvSpPr>
        <p:spPr>
          <a:xfrm>
            <a:off x="365124" y="165101"/>
            <a:ext cx="8413751" cy="1206500"/>
          </a:xfrm>
        </p:spPr>
        <p:txBody>
          <a:bodyPr bIns="45720"/>
          <a:lstStyle>
            <a:lvl1pPr algn="l">
              <a:defRPr sz="3600">
                <a:solidFill>
                  <a:schemeClr val="tx2"/>
                </a:solidFill>
              </a:defRPr>
            </a:lvl1pPr>
          </a:lstStyle>
          <a:p>
            <a:pPr lvl="0"/>
            <a:r>
              <a:rPr lang="en-GB" noProof="0"/>
              <a:t>Click to edit Master title style</a:t>
            </a:r>
          </a:p>
        </p:txBody>
      </p:sp>
      <p:sp>
        <p:nvSpPr>
          <p:cNvPr id="13" name="Rectangle 12"/>
          <p:cNvSpPr/>
          <p:nvPr userDrawn="1"/>
        </p:nvSpPr>
        <p:spPr>
          <a:xfrm>
            <a:off x="3141821" y="2095993"/>
            <a:ext cx="2860358" cy="1372972"/>
          </a:xfrm>
          <a:prstGeom prst="rect">
            <a:avLst/>
          </a:prstGeom>
          <a:noFill/>
        </p:spPr>
        <p:txBody>
          <a:bodyPr wrap="square">
            <a:spAutoFit/>
          </a:bodyPr>
          <a:lstStyle/>
          <a:p>
            <a:pPr algn="ctr">
              <a:spcAft>
                <a:spcPts val="600"/>
              </a:spcAft>
            </a:pPr>
            <a:r>
              <a:rPr lang="ja-JP" sz="2400" b="1" i="0" u="none" strike="noStrike" cap="none" baseline="0">
                <a:solidFill>
                  <a:srgbClr val="043882"/>
                </a:solidFill>
                <a:effectLst/>
                <a:uFillTx/>
                <a:ea typeface="MS UI Gothic" panose="020B0600070205080204" charset="-128"/>
              </a:rPr>
              <a:t>米国臨床腫瘍学会（ASCO）</a:t>
            </a:r>
            <a:r>
              <a:rPr sz="2400"/>
              <a:t/>
            </a:r>
            <a:br>
              <a:rPr sz="2400"/>
            </a:br>
            <a:r>
              <a:rPr lang="ja-JP" sz="2400" b="1" i="0" u="none" strike="noStrike" cap="none" baseline="0">
                <a:solidFill>
                  <a:srgbClr val="043882"/>
                </a:solidFill>
                <a:effectLst/>
                <a:uFillTx/>
                <a:ea typeface="MS UI Gothic" panose="020B0600070205080204" charset="-128"/>
              </a:rPr>
              <a:t>年次会議2018</a:t>
            </a:r>
            <a:r>
              <a:rPr sz="2400"/>
              <a:t/>
            </a:r>
            <a:br>
              <a:rPr sz="2400"/>
            </a:br>
            <a:r>
              <a:rPr lang="ja-JP" sz="1800" b="0" i="0" u="none" strike="noStrike" cap="none" baseline="0">
                <a:solidFill>
                  <a:srgbClr val="043882"/>
                </a:solidFill>
                <a:effectLst/>
                <a:uFillTx/>
                <a:ea typeface="MS UI Gothic" panose="020B0600070205080204" charset="-128"/>
              </a:rPr>
              <a:t>2018年6月1～5日</a:t>
            </a:r>
            <a:r>
              <a:rPr sz="1800"/>
              <a:t/>
            </a:r>
            <a:br>
              <a:rPr sz="1800"/>
            </a:br>
            <a:r>
              <a:rPr lang="ja-JP" sz="1800" b="0" i="0" u="none" strike="noStrike" cap="none" baseline="0">
                <a:solidFill>
                  <a:srgbClr val="043882"/>
                </a:solidFill>
                <a:effectLst/>
                <a:uFillTx/>
                <a:ea typeface="MS UI Gothic" panose="020B0600070205080204" charset="-128"/>
              </a:rPr>
              <a:t>シカゴ（米国）</a:t>
            </a:r>
          </a:p>
        </p:txBody>
      </p:sp>
    </p:spTree>
  </p:cSld>
  <p:clrMapOvr>
    <a:masterClrMapping/>
  </p:clrMapOv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800"/>
            </a:lvl1pPr>
          </a:lstStyle>
          <a:p>
            <a:r>
              <a:rPr lang="en-US"/>
              <a:t>Click to edit Master title style</a:t>
            </a:r>
            <a:endParaRPr lang="en-GB"/>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a:t>Reference text right aligned (Arial 12pt roman, black)</a:t>
            </a:r>
          </a:p>
        </p:txBody>
      </p:sp>
    </p:spTree>
  </p:cSld>
  <p:clrMapOvr>
    <a:masterClrMapping/>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3"/>
          <p:cNvSpPr/>
          <p:nvPr userDrawn="1"/>
        </p:nvSpPr>
        <p:spPr>
          <a:xfrm>
            <a:off x="8778875" y="0"/>
            <a:ext cx="365125" cy="116694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5" name="Rectangle 4"/>
          <p:cNvSpPr/>
          <p:nvPr userDrawn="1"/>
        </p:nvSpPr>
        <p:spPr>
          <a:xfrm>
            <a:off x="0" y="6705600"/>
            <a:ext cx="4581524" cy="1524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Tree>
  </p:cSld>
  <p:clrMapOvr>
    <a:masterClrMapping/>
  </p:clrMapOv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800"/>
            </a:lvl1pPr>
          </a:lstStyle>
          <a:p>
            <a:r>
              <a:rPr lang="en-US"/>
              <a:t>Click to edit Master title style</a:t>
            </a:r>
            <a:endParaRPr lang="en-GB"/>
          </a:p>
        </p:txBody>
      </p:sp>
      <p:sp>
        <p:nvSpPr>
          <p:cNvPr id="3" name="Content Placeholder 2"/>
          <p:cNvSpPr>
            <a:spLocks noGrp="1"/>
          </p:cNvSpPr>
          <p:nvPr>
            <p:ph sz="half" idx="1"/>
          </p:nvPr>
        </p:nvSpPr>
        <p:spPr>
          <a:xfrm>
            <a:off x="365124" y="1447800"/>
            <a:ext cx="4130676" cy="4500154"/>
          </a:xfrm>
        </p:spPr>
        <p:txBody>
          <a:bodyPr/>
          <a:lstStyle>
            <a:lvl1pPr>
              <a:spcBef>
                <a:spcPct val="0"/>
              </a:spcBef>
              <a:spcAft>
                <a:spcPts val="400"/>
              </a:spcAft>
              <a:defRPr sz="1600"/>
            </a:lvl1pPr>
            <a:lvl2pPr>
              <a:spcBef>
                <a:spcPct val="0"/>
              </a:spcBef>
              <a:spcAft>
                <a:spcPts val="400"/>
              </a:spcAft>
              <a:defRPr sz="1600"/>
            </a:lvl2pPr>
            <a:lvl3pPr>
              <a:spcBef>
                <a:spcPct val="0"/>
              </a:spcBef>
              <a:spcAft>
                <a:spcPts val="400"/>
              </a:spcAft>
              <a:defRPr sz="1600"/>
            </a:lvl3pPr>
            <a:lvl4pPr>
              <a:spcBef>
                <a:spcPct val="0"/>
              </a:spcBef>
              <a:spcAft>
                <a:spcPts val="400"/>
              </a:spcAft>
              <a:defRPr sz="1600"/>
            </a:lvl4pPr>
            <a:lvl5pPr>
              <a:spcBef>
                <a:spcPct val="0"/>
              </a:spcBef>
              <a:spcAft>
                <a:spcPts val="400"/>
              </a:spcAft>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447800"/>
            <a:ext cx="4130675" cy="4500154"/>
          </a:xfrm>
        </p:spPr>
        <p:txBody>
          <a:bodyPr/>
          <a:lstStyle>
            <a:lvl1pPr>
              <a:spcBef>
                <a:spcPct val="0"/>
              </a:spcBef>
              <a:spcAft>
                <a:spcPts val="400"/>
              </a:spcAft>
              <a:defRPr sz="1600"/>
            </a:lvl1pPr>
            <a:lvl2pPr>
              <a:spcBef>
                <a:spcPct val="0"/>
              </a:spcBef>
              <a:spcAft>
                <a:spcPts val="400"/>
              </a:spcAft>
              <a:defRPr sz="1600"/>
            </a:lvl2pPr>
            <a:lvl3pPr>
              <a:spcBef>
                <a:spcPct val="0"/>
              </a:spcBef>
              <a:spcAft>
                <a:spcPts val="400"/>
              </a:spcAft>
              <a:defRPr sz="1600"/>
            </a:lvl3pPr>
            <a:lvl4pPr>
              <a:spcBef>
                <a:spcPct val="0"/>
              </a:spcBef>
              <a:spcAft>
                <a:spcPts val="400"/>
              </a:spcAft>
              <a:defRPr sz="1600"/>
            </a:lvl4pPr>
            <a:lvl5pPr>
              <a:spcBef>
                <a:spcPct val="0"/>
              </a:spcBef>
              <a:spcAft>
                <a:spcPts val="400"/>
              </a:spcAft>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a:t>Footnote text left aligned (Arial 12pt roman, black)</a:t>
            </a:r>
          </a:p>
        </p:txBody>
      </p:sp>
      <p:sp>
        <p:nvSpPr>
          <p:cNvPr id="6"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a:t>Reference text right aligned (Arial 12pt roman, black)</a:t>
            </a:r>
          </a:p>
        </p:txBody>
      </p:sp>
    </p:spTree>
  </p:cSld>
  <p:clrMapOvr>
    <a:masterClrMapping/>
  </p:clrMapOv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800"/>
            </a:lvl1pPr>
          </a:lstStyle>
          <a:p>
            <a:r>
              <a:rPr lang="en-US"/>
              <a:t>Click to edit Master title style</a:t>
            </a:r>
            <a:endParaRPr lang="en-GB"/>
          </a:p>
        </p:txBody>
      </p:sp>
    </p:spTree>
  </p:cSld>
  <p:clrMapOvr>
    <a:masterClrMapping/>
  </p:clrMapOv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lvl1pPr>
              <a:spcBef>
                <a:spcPct val="0"/>
              </a:spcBef>
              <a:spcAft>
                <a:spcPts val="400"/>
              </a:spcAft>
              <a:defRPr/>
            </a:lvl1pPr>
            <a:lvl2pPr>
              <a:spcBef>
                <a:spcPct val="0"/>
              </a:spcBef>
              <a:spcAft>
                <a:spcPts val="400"/>
              </a:spcAft>
              <a:defRPr/>
            </a:lvl2pPr>
            <a:lvl3pPr>
              <a:spcBef>
                <a:spcPct val="0"/>
              </a:spcBef>
              <a:spcAft>
                <a:spcPts val="400"/>
              </a:spcAft>
              <a:defRPr/>
            </a:lvl3pPr>
            <a:lvl4pPr>
              <a:spcBef>
                <a:spcPct val="0"/>
              </a:spcBef>
              <a:spcAft>
                <a:spcPts val="400"/>
              </a:spcAft>
              <a:defRPr/>
            </a:lvl4pPr>
            <a:lvl5pPr>
              <a:spcBef>
                <a:spcPct val="0"/>
              </a:spcBef>
              <a:spcAft>
                <a:spcPts val="4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a:t>Reference text right aligned (Arial 12pt roman, black)</a:t>
            </a:r>
          </a:p>
        </p:txBody>
      </p:sp>
    </p:spTree>
  </p:cSld>
  <p:clrMapOvr>
    <a:masterClrMapping/>
  </p:clrMapOv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a:t>Reference text right aligned (Arial 12pt roman, black)</a:t>
            </a:r>
          </a:p>
        </p:txBody>
      </p:sp>
    </p:spTree>
  </p:cSld>
  <p:clrMapOvr>
    <a:masterClrMapping/>
  </p:clrMapOv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365124" y="1447800"/>
            <a:ext cx="4130676" cy="4500154"/>
          </a:xfrm>
        </p:spPr>
        <p:txBody>
          <a:bodyPr/>
          <a:lstStyle>
            <a:lvl1pPr>
              <a:spcBef>
                <a:spcPct val="0"/>
              </a:spcBef>
              <a:spcAft>
                <a:spcPts val="400"/>
              </a:spcAft>
              <a:defRPr sz="1800"/>
            </a:lvl1pPr>
            <a:lvl2pPr>
              <a:spcBef>
                <a:spcPct val="0"/>
              </a:spcBef>
              <a:spcAft>
                <a:spcPts val="400"/>
              </a:spcAft>
              <a:defRPr sz="1800"/>
            </a:lvl2pPr>
            <a:lvl3pPr>
              <a:spcBef>
                <a:spcPct val="0"/>
              </a:spcBef>
              <a:spcAft>
                <a:spcPts val="400"/>
              </a:spcAft>
              <a:defRPr sz="1800"/>
            </a:lvl3pPr>
            <a:lvl4pPr>
              <a:spcBef>
                <a:spcPct val="0"/>
              </a:spcBef>
              <a:spcAft>
                <a:spcPts val="400"/>
              </a:spcAft>
              <a:defRPr sz="1800"/>
            </a:lvl4pPr>
            <a:lvl5pPr>
              <a:spcBef>
                <a:spcPct val="0"/>
              </a:spcBef>
              <a:spcAft>
                <a:spcPts val="400"/>
              </a:spcAft>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447800"/>
            <a:ext cx="4130675" cy="4500154"/>
          </a:xfrm>
        </p:spPr>
        <p:txBody>
          <a:bodyPr/>
          <a:lstStyle>
            <a:lvl1pPr>
              <a:spcBef>
                <a:spcPct val="0"/>
              </a:spcBef>
              <a:spcAft>
                <a:spcPts val="400"/>
              </a:spcAft>
              <a:defRPr sz="1800"/>
            </a:lvl1pPr>
            <a:lvl2pPr>
              <a:spcBef>
                <a:spcPct val="0"/>
              </a:spcBef>
              <a:spcAft>
                <a:spcPts val="400"/>
              </a:spcAft>
              <a:defRPr sz="1800"/>
            </a:lvl2pPr>
            <a:lvl3pPr>
              <a:spcBef>
                <a:spcPct val="0"/>
              </a:spcBef>
              <a:spcAft>
                <a:spcPts val="400"/>
              </a:spcAft>
              <a:defRPr sz="1800"/>
            </a:lvl3pPr>
            <a:lvl4pPr>
              <a:spcBef>
                <a:spcPct val="0"/>
              </a:spcBef>
              <a:spcAft>
                <a:spcPts val="400"/>
              </a:spcAft>
              <a:defRPr sz="1800"/>
            </a:lvl4pPr>
            <a:lvl5pPr>
              <a:spcBef>
                <a:spcPct val="0"/>
              </a:spcBef>
              <a:spcAft>
                <a:spcPts val="400"/>
              </a:spcAft>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a:t>Footnote text left aligned (Arial 12pt roman, black)</a:t>
            </a:r>
          </a:p>
        </p:txBody>
      </p:sp>
      <p:sp>
        <p:nvSpPr>
          <p:cNvPr id="6"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a:t>Reference text right aligned (Arial 12pt roman, black)</a:t>
            </a:r>
          </a:p>
        </p:txBody>
      </p:sp>
    </p:spTree>
  </p:cSld>
  <p:clrMapOvr>
    <a:masterClrMapping/>
  </p:clrMapOv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18_Title Slide">
    <p:spTree>
      <p:nvGrpSpPr>
        <p:cNvPr id="1" name=""/>
        <p:cNvGrpSpPr/>
        <p:nvPr/>
      </p:nvGrpSpPr>
      <p:grpSpPr>
        <a:xfrm>
          <a:off x="0" y="0"/>
          <a:ext cx="0" cy="0"/>
          <a:chOff x="0" y="0"/>
          <a:chExt cx="0" cy="0"/>
        </a:xfrm>
      </p:grpSpPr>
      <p:sp>
        <p:nvSpPr>
          <p:cNvPr id="6" name="Rectangle 5"/>
          <p:cNvSpPr/>
          <p:nvPr userDrawn="1"/>
        </p:nvSpPr>
        <p:spPr>
          <a:xfrm>
            <a:off x="0" y="1"/>
            <a:ext cx="9144000" cy="1474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63636"/>
              </a:solidFill>
            </a:endParaRPr>
          </a:p>
        </p:txBody>
      </p:sp>
      <p:pic>
        <p:nvPicPr>
          <p:cNvPr id="7" name="Picture 6" descr="LILLY_LOGO.jpg"/>
          <p:cNvPicPr>
            <a:picLocks noChangeAspect="1"/>
          </p:cNvPicPr>
          <p:nvPr userDrawn="1"/>
        </p:nvPicPr>
        <p:blipFill>
          <a:blip r:embed="rId2" cstate="print"/>
          <a:stretch>
            <a:fillRect/>
          </a:stretch>
        </p:blipFill>
        <p:spPr>
          <a:xfrm>
            <a:off x="8145940" y="6368413"/>
            <a:ext cx="633977" cy="345152"/>
          </a:xfrm>
          <a:prstGeom prst="rect">
            <a:avLst/>
          </a:prstGeom>
        </p:spPr>
      </p:pic>
      <p:sp>
        <p:nvSpPr>
          <p:cNvPr id="8" name="Subtitle 2"/>
          <p:cNvSpPr txBox="1"/>
          <p:nvPr userDrawn="1"/>
        </p:nvSpPr>
        <p:spPr>
          <a:xfrm>
            <a:off x="965200" y="6174851"/>
            <a:ext cx="7088621" cy="532364"/>
          </a:xfrm>
          <a:prstGeom prst="rect">
            <a:avLst/>
          </a:prstGeom>
        </p:spPr>
        <p:txBody>
          <a:bodyPr vert="horz" lIns="91440" tIns="45720" rIns="91440" bIns="45720" rtlCol="0" anchor="b">
            <a:normAutofit/>
          </a:bodyPr>
          <a:lstStyle/>
          <a:p>
            <a:pPr algn="r">
              <a:spcBef>
                <a:spcPct val="20000"/>
              </a:spcBef>
              <a:buFont typeface="Arial" panose="020B0604020202020204"/>
              <a:buNone/>
              <a:defRPr/>
            </a:pPr>
            <a:r>
              <a:rPr lang="ja-JP" sz="1100" b="1" i="0" u="none" strike="noStrike" cap="none" baseline="0">
                <a:solidFill>
                  <a:srgbClr val="4D4D4D"/>
                </a:solidFill>
                <a:effectLst/>
                <a:uFillTx/>
                <a:ea typeface="MS UI Gothic" panose="020B0600070205080204" charset="-128"/>
              </a:rPr>
              <a:t>Eli Lilly and Companyが支援を提供。</a:t>
            </a:r>
          </a:p>
          <a:p>
            <a:pPr algn="r">
              <a:spcBef>
                <a:spcPct val="20000"/>
              </a:spcBef>
              <a:buFont typeface="Arial" panose="020B0604020202020204"/>
              <a:buNone/>
              <a:defRPr/>
            </a:pPr>
            <a:r>
              <a:rPr lang="ja-JP" sz="1000" b="0" i="0" u="none" strike="noStrike" cap="none" baseline="0">
                <a:solidFill>
                  <a:srgbClr val="363636"/>
                </a:solidFill>
                <a:effectLst/>
                <a:uFillTx/>
                <a:ea typeface="MS UI Gothic" panose="020B0600070205080204" charset="-128"/>
              </a:rPr>
              <a:t> Eli Lilly and Companyは、この公表物の内容に影響を及ぼしていない。</a:t>
            </a:r>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rcRect l="21933" r="21933" b="24601"/>
          <a:stretch>
            <a:fillRect/>
          </a:stretch>
        </p:blipFill>
        <p:spPr>
          <a:xfrm>
            <a:off x="313531" y="6108700"/>
            <a:ext cx="520578" cy="654139"/>
          </a:xfrm>
          <a:prstGeom prst="rect">
            <a:avLst/>
          </a:prstGeom>
        </p:spPr>
      </p:pic>
      <p:pic>
        <p:nvPicPr>
          <p:cNvPr id="10" name="Picture 9"/>
          <p:cNvPicPr>
            <a:picLocks noChangeAspect="1"/>
          </p:cNvPicPr>
          <p:nvPr userDrawn="1"/>
        </p:nvPicPr>
        <p:blipFill>
          <a:blip r:embed="rId4" cstate="print">
            <a:extLst>
              <a:ext uri="{28A0092B-C50C-407E-A947-70E740481C1C}">
                <a14:useLocalDpi xmlns:a14="http://schemas.microsoft.com/office/drawing/2010/main" val="0"/>
              </a:ext>
            </a:extLst>
          </a:blip>
          <a:srcRect t="84401"/>
          <a:stretch>
            <a:fillRect/>
          </a:stretch>
        </p:blipFill>
        <p:spPr>
          <a:xfrm>
            <a:off x="854373" y="6285233"/>
            <a:ext cx="1500059" cy="218903"/>
          </a:xfrm>
          <a:prstGeom prst="rect">
            <a:avLst/>
          </a:prstGeom>
        </p:spPr>
      </p:pic>
      <p:cxnSp>
        <p:nvCxnSpPr>
          <p:cNvPr id="11" name="Straight Connector 10"/>
          <p:cNvCxnSpPr/>
          <p:nvPr userDrawn="1"/>
        </p:nvCxnSpPr>
        <p:spPr>
          <a:xfrm>
            <a:off x="0" y="6019800"/>
            <a:ext cx="9144000" cy="0"/>
          </a:xfrm>
          <a:prstGeom prst="line">
            <a:avLst/>
          </a:prstGeom>
          <a:ln w="28575">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0" y="1474220"/>
            <a:ext cx="91440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3074" name="Rectangle 2"/>
          <p:cNvSpPr>
            <a:spLocks noGrp="1" noChangeArrowheads="1"/>
          </p:cNvSpPr>
          <p:nvPr>
            <p:ph type="ctrTitle" hasCustomPrompt="1"/>
          </p:nvPr>
        </p:nvSpPr>
        <p:spPr>
          <a:xfrm>
            <a:off x="365124" y="165101"/>
            <a:ext cx="8413751" cy="1206500"/>
          </a:xfrm>
        </p:spPr>
        <p:txBody>
          <a:bodyPr bIns="45720"/>
          <a:lstStyle>
            <a:lvl1pPr algn="l">
              <a:defRPr sz="3600">
                <a:solidFill>
                  <a:schemeClr val="tx2"/>
                </a:solidFill>
              </a:defRPr>
            </a:lvl1pPr>
          </a:lstStyle>
          <a:p>
            <a:pPr lvl="0"/>
            <a:r>
              <a:rPr lang="en-US"/>
              <a:t>GI SLIDE DECK 2017</a:t>
            </a:r>
            <a:br>
              <a:rPr lang="en-US"/>
            </a:br>
            <a:r>
              <a:rPr lang="en-US" sz="2800" b="0"/>
              <a:t>Selected abstracts from:</a:t>
            </a:r>
            <a:endParaRPr lang="en-GB" noProof="0"/>
          </a:p>
        </p:txBody>
      </p:sp>
      <p:sp>
        <p:nvSpPr>
          <p:cNvPr id="4" name="Rectangle 3"/>
          <p:cNvSpPr/>
          <p:nvPr userDrawn="1"/>
        </p:nvSpPr>
        <p:spPr>
          <a:xfrm>
            <a:off x="1605767" y="1692096"/>
            <a:ext cx="5908517" cy="762762"/>
          </a:xfrm>
          <a:prstGeom prst="rect">
            <a:avLst/>
          </a:prstGeom>
        </p:spPr>
        <p:txBody>
          <a:bodyPr wrap="square">
            <a:spAutoFit/>
          </a:bodyPr>
          <a:lstStyle/>
          <a:p>
            <a:pPr algn="ctr"/>
            <a:r>
              <a:rPr lang="ja-JP" sz="2400" b="1" i="0" u="none" strike="noStrike" cap="none" baseline="0">
                <a:solidFill>
                  <a:srgbClr val="FFFFFF"/>
                </a:solidFill>
                <a:effectLst/>
                <a:uFillTx/>
                <a:ea typeface="MS UI Gothic" panose="020B0600070205080204" charset="-128"/>
              </a:rPr>
              <a:t>ESMO 2017年会議</a:t>
            </a:r>
          </a:p>
          <a:p>
            <a:pPr algn="ctr">
              <a:defRPr/>
            </a:pPr>
            <a:r>
              <a:rPr lang="ja-JP" sz="2000" b="0" i="0" u="none" strike="noStrike" cap="none" baseline="0">
                <a:solidFill>
                  <a:srgbClr val="FFFFFF"/>
                </a:solidFill>
                <a:effectLst/>
                <a:uFillTx/>
                <a:ea typeface="MS UI Gothic" panose="020B0600070205080204" charset="-128"/>
              </a:rPr>
              <a:t>2017年9月8日～12日　スペイン、マドリード</a:t>
            </a:r>
          </a:p>
        </p:txBody>
      </p:sp>
    </p:spTree>
  </p:cSld>
  <p:clrMapOvr>
    <a:masterClrMapping/>
  </p:clrMapOv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a:t>Click to edit Master title style</a:t>
            </a:r>
            <a:endParaRPr lang="en-GB"/>
          </a:p>
        </p:txBody>
      </p:sp>
      <p:sp>
        <p:nvSpPr>
          <p:cNvPr id="3" name="Content Placeholder 2"/>
          <p:cNvSpPr>
            <a:spLocks noGrp="1"/>
          </p:cNvSpPr>
          <p:nvPr>
            <p:ph idx="1"/>
          </p:nvPr>
        </p:nvSpPr>
        <p:spPr/>
        <p:txBody>
          <a:bodyPr/>
          <a:lstStyle>
            <a:lvl1pPr>
              <a:spcBef>
                <a:spcPct val="0"/>
              </a:spcBef>
              <a:spcAft>
                <a:spcPts val="400"/>
              </a:spcAft>
              <a:defRPr sz="1600"/>
            </a:lvl1pPr>
            <a:lvl2pPr>
              <a:spcBef>
                <a:spcPct val="0"/>
              </a:spcBef>
              <a:spcAft>
                <a:spcPts val="400"/>
              </a:spcAft>
              <a:defRPr sz="1600"/>
            </a:lvl2pPr>
            <a:lvl3pPr>
              <a:spcBef>
                <a:spcPct val="0"/>
              </a:spcBef>
              <a:spcAft>
                <a:spcPts val="400"/>
              </a:spcAft>
              <a:defRPr sz="1600"/>
            </a:lvl3pPr>
            <a:lvl4pPr>
              <a:spcBef>
                <a:spcPct val="0"/>
              </a:spcBef>
              <a:spcAft>
                <a:spcPts val="400"/>
              </a:spcAft>
              <a:defRPr sz="1600"/>
            </a:lvl4pPr>
            <a:lvl5pPr>
              <a:spcBef>
                <a:spcPct val="0"/>
              </a:spcBef>
              <a:spcAft>
                <a:spcPts val="400"/>
              </a:spcAft>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a:t>Reference text right aligned (Arial 12pt roman, black)</a:t>
            </a:r>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15_Title Slide">
    <p:spTree>
      <p:nvGrpSpPr>
        <p:cNvPr id="1" name=""/>
        <p:cNvGrpSpPr/>
        <p:nvPr/>
      </p:nvGrpSpPr>
      <p:grpSpPr>
        <a:xfrm>
          <a:off x="0" y="0"/>
          <a:ext cx="0" cy="0"/>
          <a:chOff x="0" y="0"/>
          <a:chExt cx="0" cy="0"/>
        </a:xfrm>
      </p:grpSpPr>
      <p:pic>
        <p:nvPicPr>
          <p:cNvPr id="18" name="Picture 17"/>
          <p:cNvPicPr>
            <a:picLocks noChangeAspect="1"/>
          </p:cNvPicPr>
          <p:nvPr userDrawn="1"/>
        </p:nvPicPr>
        <p:blipFill>
          <a:blip r:embed="rId2" cstate="print">
            <a:extLst>
              <a:ext uri="{28A0092B-C50C-407E-A947-70E740481C1C}">
                <a14:useLocalDpi xmlns:a14="http://schemas.microsoft.com/office/drawing/2010/main" val="0"/>
              </a:ext>
            </a:extLst>
          </a:blip>
          <a:srcRect t="14191" b="17878"/>
          <a:stretch>
            <a:fillRect/>
          </a:stretch>
        </p:blipFill>
        <p:spPr>
          <a:xfrm>
            <a:off x="-2" y="1460500"/>
            <a:ext cx="9144000" cy="4559293"/>
          </a:xfrm>
          <a:prstGeom prst="rect">
            <a:avLst/>
          </a:prstGeom>
        </p:spPr>
      </p:pic>
      <p:sp>
        <p:nvSpPr>
          <p:cNvPr id="6" name="Rectangle 5"/>
          <p:cNvSpPr/>
          <p:nvPr userDrawn="1"/>
        </p:nvSpPr>
        <p:spPr>
          <a:xfrm>
            <a:off x="0" y="1"/>
            <a:ext cx="9144000" cy="1474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63636"/>
              </a:solidFill>
            </a:endParaRPr>
          </a:p>
        </p:txBody>
      </p:sp>
      <p:pic>
        <p:nvPicPr>
          <p:cNvPr id="7" name="Picture 6" descr="LILLY_LOGO.jpg"/>
          <p:cNvPicPr>
            <a:picLocks noChangeAspect="1"/>
          </p:cNvPicPr>
          <p:nvPr userDrawn="1"/>
        </p:nvPicPr>
        <p:blipFill>
          <a:blip r:embed="rId3" cstate="print"/>
          <a:stretch>
            <a:fillRect/>
          </a:stretch>
        </p:blipFill>
        <p:spPr>
          <a:xfrm>
            <a:off x="8145940" y="6368413"/>
            <a:ext cx="633977" cy="345152"/>
          </a:xfrm>
          <a:prstGeom prst="rect">
            <a:avLst/>
          </a:prstGeom>
        </p:spPr>
      </p:pic>
      <p:sp>
        <p:nvSpPr>
          <p:cNvPr id="8" name="Subtitle 2"/>
          <p:cNvSpPr txBox="1"/>
          <p:nvPr userDrawn="1"/>
        </p:nvSpPr>
        <p:spPr>
          <a:xfrm>
            <a:off x="965200" y="6174851"/>
            <a:ext cx="7088621" cy="532364"/>
          </a:xfrm>
          <a:prstGeom prst="rect">
            <a:avLst/>
          </a:prstGeom>
        </p:spPr>
        <p:txBody>
          <a:bodyPr vert="horz" lIns="91440" tIns="45720" rIns="91440" bIns="45720" rtlCol="0" anchor="b">
            <a:normAutofit/>
          </a:bodyPr>
          <a:lstStyle/>
          <a:p>
            <a:pPr algn="r">
              <a:spcBef>
                <a:spcPct val="20000"/>
              </a:spcBef>
              <a:buFont typeface="Arial" panose="020B0604020202020204"/>
              <a:buNone/>
              <a:defRPr/>
            </a:pPr>
            <a:r>
              <a:rPr lang="ja-JP" sz="1100" b="1" i="0" u="none" strike="noStrike" cap="none" baseline="0">
                <a:solidFill>
                  <a:srgbClr val="4D4D4D"/>
                </a:solidFill>
                <a:effectLst/>
                <a:uFillTx/>
                <a:ea typeface="MS UI Gothic" panose="020B0600070205080204" charset="-128"/>
              </a:rPr>
              <a:t>Eli Lilly and Companyが支援を提供。</a:t>
            </a:r>
          </a:p>
          <a:p>
            <a:pPr algn="r">
              <a:spcBef>
                <a:spcPct val="20000"/>
              </a:spcBef>
              <a:buFont typeface="Arial" panose="020B0604020202020204"/>
              <a:buNone/>
              <a:defRPr/>
            </a:pPr>
            <a:r>
              <a:rPr lang="ja-JP" sz="1000" b="0" i="0" u="none" strike="noStrike" cap="none" baseline="0">
                <a:solidFill>
                  <a:srgbClr val="363636"/>
                </a:solidFill>
                <a:effectLst/>
                <a:uFillTx/>
                <a:ea typeface="MS UI Gothic" panose="020B0600070205080204" charset="-128"/>
              </a:rPr>
              <a:t> Eli Lilly and Companyは、この公表物の内容に影響を及ぼしていない。</a:t>
            </a:r>
          </a:p>
        </p:txBody>
      </p:sp>
      <p:pic>
        <p:nvPicPr>
          <p:cNvPr id="9" name="Picture 8"/>
          <p:cNvPicPr>
            <a:picLocks noChangeAspect="1"/>
          </p:cNvPicPr>
          <p:nvPr userDrawn="1"/>
        </p:nvPicPr>
        <p:blipFill>
          <a:blip r:embed="rId4" cstate="print">
            <a:extLst>
              <a:ext uri="{28A0092B-C50C-407E-A947-70E740481C1C}">
                <a14:useLocalDpi xmlns:a14="http://schemas.microsoft.com/office/drawing/2010/main" val="0"/>
              </a:ext>
            </a:extLst>
          </a:blip>
          <a:srcRect l="21933" r="21933" b="24601"/>
          <a:stretch>
            <a:fillRect/>
          </a:stretch>
        </p:blipFill>
        <p:spPr>
          <a:xfrm>
            <a:off x="313531" y="6108700"/>
            <a:ext cx="520578" cy="654139"/>
          </a:xfrm>
          <a:prstGeom prst="rect">
            <a:avLst/>
          </a:prstGeom>
        </p:spPr>
      </p:pic>
      <p:pic>
        <p:nvPicPr>
          <p:cNvPr id="10" name="Picture 9"/>
          <p:cNvPicPr>
            <a:picLocks noChangeAspect="1"/>
          </p:cNvPicPr>
          <p:nvPr userDrawn="1"/>
        </p:nvPicPr>
        <p:blipFill>
          <a:blip r:embed="rId5" cstate="print">
            <a:extLst>
              <a:ext uri="{28A0092B-C50C-407E-A947-70E740481C1C}">
                <a14:useLocalDpi xmlns:a14="http://schemas.microsoft.com/office/drawing/2010/main" val="0"/>
              </a:ext>
            </a:extLst>
          </a:blip>
          <a:srcRect t="84401"/>
          <a:stretch>
            <a:fillRect/>
          </a:stretch>
        </p:blipFill>
        <p:spPr>
          <a:xfrm>
            <a:off x="854373" y="6285233"/>
            <a:ext cx="1500059" cy="218903"/>
          </a:xfrm>
          <a:prstGeom prst="rect">
            <a:avLst/>
          </a:prstGeom>
        </p:spPr>
      </p:pic>
      <p:cxnSp>
        <p:nvCxnSpPr>
          <p:cNvPr id="11" name="Straight Connector 10"/>
          <p:cNvCxnSpPr/>
          <p:nvPr userDrawn="1"/>
        </p:nvCxnSpPr>
        <p:spPr>
          <a:xfrm>
            <a:off x="0" y="6019800"/>
            <a:ext cx="9144000" cy="0"/>
          </a:xfrm>
          <a:prstGeom prst="line">
            <a:avLst/>
          </a:prstGeom>
          <a:ln w="28575">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0" y="1474220"/>
            <a:ext cx="91440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3074" name="Rectangle 2"/>
          <p:cNvSpPr>
            <a:spLocks noGrp="1" noChangeArrowheads="1"/>
          </p:cNvSpPr>
          <p:nvPr>
            <p:ph type="ctrTitle"/>
          </p:nvPr>
        </p:nvSpPr>
        <p:spPr>
          <a:xfrm>
            <a:off x="365124" y="165101"/>
            <a:ext cx="8413751" cy="1206500"/>
          </a:xfrm>
        </p:spPr>
        <p:txBody>
          <a:bodyPr bIns="45720"/>
          <a:lstStyle>
            <a:lvl1pPr algn="l">
              <a:defRPr sz="3600">
                <a:solidFill>
                  <a:schemeClr val="tx2"/>
                </a:solidFill>
              </a:defRPr>
            </a:lvl1pPr>
          </a:lstStyle>
          <a:p>
            <a:pPr lvl="0"/>
            <a:r>
              <a:rPr lang="en-GB" noProof="0"/>
              <a:t>Click to edit Master title style</a:t>
            </a:r>
          </a:p>
        </p:txBody>
      </p:sp>
      <p:sp>
        <p:nvSpPr>
          <p:cNvPr id="13" name="Rectangle 12"/>
          <p:cNvSpPr/>
          <p:nvPr userDrawn="1"/>
        </p:nvSpPr>
        <p:spPr>
          <a:xfrm>
            <a:off x="2236041" y="1867393"/>
            <a:ext cx="4671918" cy="732252"/>
          </a:xfrm>
          <a:prstGeom prst="rect">
            <a:avLst/>
          </a:prstGeom>
          <a:noFill/>
        </p:spPr>
        <p:txBody>
          <a:bodyPr wrap="square">
            <a:spAutoFit/>
          </a:bodyPr>
          <a:lstStyle/>
          <a:p>
            <a:pPr algn="ctr">
              <a:spcAft>
                <a:spcPts val="600"/>
              </a:spcAft>
            </a:pPr>
            <a:r>
              <a:rPr lang="ja-JP" sz="2400" b="1" i="0" u="none" strike="noStrike" cap="none" baseline="0">
                <a:solidFill>
                  <a:srgbClr val="043882"/>
                </a:solidFill>
                <a:effectLst/>
                <a:uFillTx/>
                <a:ea typeface="MS UI Gothic" panose="020B0600070205080204" charset="-128"/>
              </a:rPr>
              <a:t>米国臨床腫瘍学会（ASCO）年次会議2018</a:t>
            </a:r>
            <a:r>
              <a:rPr sz="2400"/>
              <a:t/>
            </a:r>
            <a:br>
              <a:rPr sz="2400"/>
            </a:br>
            <a:r>
              <a:rPr lang="ja-JP" sz="1800" b="0" i="0" u="none" strike="noStrike" cap="none" baseline="0">
                <a:solidFill>
                  <a:srgbClr val="043882"/>
                </a:solidFill>
                <a:effectLst/>
                <a:uFillTx/>
                <a:ea typeface="MS UI Gothic" panose="020B0600070205080204" charset="-128"/>
              </a:rPr>
              <a:t>2018年6月1～5日 | シカゴ（米国）</a:t>
            </a:r>
          </a:p>
        </p:txBody>
      </p:sp>
    </p:spTree>
  </p:cSld>
  <p:clrMapOvr>
    <a:masterClrMapping/>
  </p:clrMapOvr>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a:t>Click to edit Master title style</a:t>
            </a:r>
            <a:endParaRPr lang="en-GB"/>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a:t>Reference text right aligned (Arial 12pt roman, black)</a:t>
            </a:r>
          </a:p>
        </p:txBody>
      </p:sp>
    </p:spTree>
  </p:cSld>
  <p:clrMapOvr>
    <a:masterClrMapping/>
  </p:clrMapOv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a:t>Click to edit Master title style</a:t>
            </a:r>
            <a:endParaRPr lang="en-GB"/>
          </a:p>
        </p:txBody>
      </p:sp>
      <p:sp>
        <p:nvSpPr>
          <p:cNvPr id="3" name="Content Placeholder 2"/>
          <p:cNvSpPr>
            <a:spLocks noGrp="1"/>
          </p:cNvSpPr>
          <p:nvPr>
            <p:ph sz="half" idx="1"/>
          </p:nvPr>
        </p:nvSpPr>
        <p:spPr>
          <a:xfrm>
            <a:off x="365124" y="1447800"/>
            <a:ext cx="4130676" cy="4500154"/>
          </a:xfrm>
        </p:spPr>
        <p:txBody>
          <a:bodyPr/>
          <a:lstStyle>
            <a:lvl1pPr>
              <a:spcBef>
                <a:spcPct val="0"/>
              </a:spcBef>
              <a:spcAft>
                <a:spcPts val="400"/>
              </a:spcAft>
              <a:defRPr sz="1600"/>
            </a:lvl1pPr>
            <a:lvl2pPr>
              <a:spcBef>
                <a:spcPct val="0"/>
              </a:spcBef>
              <a:spcAft>
                <a:spcPts val="400"/>
              </a:spcAft>
              <a:defRPr sz="1600"/>
            </a:lvl2pPr>
            <a:lvl3pPr>
              <a:spcBef>
                <a:spcPct val="0"/>
              </a:spcBef>
              <a:spcAft>
                <a:spcPts val="400"/>
              </a:spcAft>
              <a:defRPr sz="1600"/>
            </a:lvl3pPr>
            <a:lvl4pPr>
              <a:spcBef>
                <a:spcPct val="0"/>
              </a:spcBef>
              <a:spcAft>
                <a:spcPts val="400"/>
              </a:spcAft>
              <a:defRPr sz="1600"/>
            </a:lvl4pPr>
            <a:lvl5pPr>
              <a:spcBef>
                <a:spcPct val="0"/>
              </a:spcBef>
              <a:spcAft>
                <a:spcPts val="400"/>
              </a:spcAft>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447800"/>
            <a:ext cx="4130675" cy="4500154"/>
          </a:xfrm>
        </p:spPr>
        <p:txBody>
          <a:bodyPr/>
          <a:lstStyle>
            <a:lvl1pPr>
              <a:spcBef>
                <a:spcPct val="0"/>
              </a:spcBef>
              <a:spcAft>
                <a:spcPts val="400"/>
              </a:spcAft>
              <a:defRPr sz="1600"/>
            </a:lvl1pPr>
            <a:lvl2pPr>
              <a:spcBef>
                <a:spcPct val="0"/>
              </a:spcBef>
              <a:spcAft>
                <a:spcPts val="400"/>
              </a:spcAft>
              <a:defRPr sz="1600"/>
            </a:lvl2pPr>
            <a:lvl3pPr>
              <a:spcBef>
                <a:spcPct val="0"/>
              </a:spcBef>
              <a:spcAft>
                <a:spcPts val="400"/>
              </a:spcAft>
              <a:defRPr sz="1600"/>
            </a:lvl3pPr>
            <a:lvl4pPr>
              <a:spcBef>
                <a:spcPct val="0"/>
              </a:spcBef>
              <a:spcAft>
                <a:spcPts val="400"/>
              </a:spcAft>
              <a:defRPr sz="1600"/>
            </a:lvl4pPr>
            <a:lvl5pPr>
              <a:spcBef>
                <a:spcPct val="0"/>
              </a:spcBef>
              <a:spcAft>
                <a:spcPts val="400"/>
              </a:spcAft>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a:t>Footnote text left aligned (Arial 12pt roman, black)</a:t>
            </a:r>
          </a:p>
        </p:txBody>
      </p:sp>
      <p:sp>
        <p:nvSpPr>
          <p:cNvPr id="6"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a:t>Reference text right aligned (Arial 12pt roman, black)</a:t>
            </a:r>
          </a:p>
        </p:txBody>
      </p:sp>
    </p:spTree>
  </p:cSld>
  <p:clrMapOvr>
    <a:masterClrMapping/>
  </p:clrMapOv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16_Title Slide">
    <p:spTree>
      <p:nvGrpSpPr>
        <p:cNvPr id="1" name=""/>
        <p:cNvGrpSpPr/>
        <p:nvPr/>
      </p:nvGrpSpPr>
      <p:grpSpPr>
        <a:xfrm>
          <a:off x="0" y="0"/>
          <a:ext cx="0" cy="0"/>
          <a:chOff x="0" y="0"/>
          <a:chExt cx="0" cy="0"/>
        </a:xfrm>
      </p:grpSpPr>
      <p:sp>
        <p:nvSpPr>
          <p:cNvPr id="6" name="Rectangle 5"/>
          <p:cNvSpPr/>
          <p:nvPr userDrawn="1"/>
        </p:nvSpPr>
        <p:spPr>
          <a:xfrm>
            <a:off x="0" y="1"/>
            <a:ext cx="9144000" cy="1474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63636"/>
              </a:solidFill>
            </a:endParaRPr>
          </a:p>
        </p:txBody>
      </p:sp>
      <p:pic>
        <p:nvPicPr>
          <p:cNvPr id="7" name="Picture 6" descr="LILLY_LOGO.jpg"/>
          <p:cNvPicPr>
            <a:picLocks noChangeAspect="1"/>
          </p:cNvPicPr>
          <p:nvPr userDrawn="1"/>
        </p:nvPicPr>
        <p:blipFill>
          <a:blip r:embed="rId2" cstate="print"/>
          <a:stretch>
            <a:fillRect/>
          </a:stretch>
        </p:blipFill>
        <p:spPr>
          <a:xfrm>
            <a:off x="8145940" y="6368413"/>
            <a:ext cx="633977" cy="345152"/>
          </a:xfrm>
          <a:prstGeom prst="rect">
            <a:avLst/>
          </a:prstGeom>
        </p:spPr>
      </p:pic>
      <p:sp>
        <p:nvSpPr>
          <p:cNvPr id="8" name="Subtitle 2"/>
          <p:cNvSpPr txBox="1"/>
          <p:nvPr userDrawn="1"/>
        </p:nvSpPr>
        <p:spPr>
          <a:xfrm>
            <a:off x="965200" y="6174851"/>
            <a:ext cx="7088621" cy="532364"/>
          </a:xfrm>
          <a:prstGeom prst="rect">
            <a:avLst/>
          </a:prstGeom>
        </p:spPr>
        <p:txBody>
          <a:bodyPr vert="horz" lIns="91440" tIns="45720" rIns="91440" bIns="45720" rtlCol="0" anchor="b">
            <a:normAutofit/>
          </a:bodyPr>
          <a:lstStyle/>
          <a:p>
            <a:pPr algn="r">
              <a:spcBef>
                <a:spcPct val="20000"/>
              </a:spcBef>
              <a:buFont typeface="Arial" panose="020B0604020202020204"/>
              <a:buNone/>
              <a:defRPr/>
            </a:pPr>
            <a:r>
              <a:rPr lang="ja-JP" sz="1100" b="1" i="0" u="none" strike="noStrike" cap="none" baseline="0">
                <a:solidFill>
                  <a:srgbClr val="4D4D4D"/>
                </a:solidFill>
                <a:effectLst/>
                <a:uFillTx/>
                <a:ea typeface="MS UI Gothic" panose="020B0600070205080204" charset="-128"/>
              </a:rPr>
              <a:t>Eli Lilly and Companyが支援を提供。</a:t>
            </a:r>
          </a:p>
          <a:p>
            <a:pPr algn="r">
              <a:spcBef>
                <a:spcPct val="20000"/>
              </a:spcBef>
              <a:buFont typeface="Arial" panose="020B0604020202020204"/>
              <a:buNone/>
              <a:defRPr/>
            </a:pPr>
            <a:r>
              <a:rPr lang="ja-JP" sz="1000" b="0" i="0" u="none" strike="noStrike" cap="none" baseline="0">
                <a:solidFill>
                  <a:srgbClr val="363636"/>
                </a:solidFill>
                <a:effectLst/>
                <a:uFillTx/>
                <a:ea typeface="MS UI Gothic" panose="020B0600070205080204" charset="-128"/>
              </a:rPr>
              <a:t> Eli Lilly and Companyは、この公表物の内容に影響を及ぼしていない。</a:t>
            </a:r>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rcRect l="21933" r="21933" b="24601"/>
          <a:stretch>
            <a:fillRect/>
          </a:stretch>
        </p:blipFill>
        <p:spPr>
          <a:xfrm>
            <a:off x="313531" y="6108700"/>
            <a:ext cx="520578" cy="654139"/>
          </a:xfrm>
          <a:prstGeom prst="rect">
            <a:avLst/>
          </a:prstGeom>
        </p:spPr>
      </p:pic>
      <p:pic>
        <p:nvPicPr>
          <p:cNvPr id="10" name="Picture 9"/>
          <p:cNvPicPr>
            <a:picLocks noChangeAspect="1"/>
          </p:cNvPicPr>
          <p:nvPr userDrawn="1"/>
        </p:nvPicPr>
        <p:blipFill>
          <a:blip r:embed="rId4" cstate="print">
            <a:extLst>
              <a:ext uri="{28A0092B-C50C-407E-A947-70E740481C1C}">
                <a14:useLocalDpi xmlns:a14="http://schemas.microsoft.com/office/drawing/2010/main" val="0"/>
              </a:ext>
            </a:extLst>
          </a:blip>
          <a:srcRect t="84401"/>
          <a:stretch>
            <a:fillRect/>
          </a:stretch>
        </p:blipFill>
        <p:spPr>
          <a:xfrm>
            <a:off x="854373" y="6285233"/>
            <a:ext cx="1500059" cy="218903"/>
          </a:xfrm>
          <a:prstGeom prst="rect">
            <a:avLst/>
          </a:prstGeom>
        </p:spPr>
      </p:pic>
      <p:cxnSp>
        <p:nvCxnSpPr>
          <p:cNvPr id="11" name="Straight Connector 10"/>
          <p:cNvCxnSpPr/>
          <p:nvPr userDrawn="1"/>
        </p:nvCxnSpPr>
        <p:spPr>
          <a:xfrm>
            <a:off x="0" y="6019800"/>
            <a:ext cx="9144000" cy="0"/>
          </a:xfrm>
          <a:prstGeom prst="line">
            <a:avLst/>
          </a:prstGeom>
          <a:ln w="28575">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0" y="1474220"/>
            <a:ext cx="91440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3074" name="Rectangle 2"/>
          <p:cNvSpPr>
            <a:spLocks noGrp="1" noChangeArrowheads="1"/>
          </p:cNvSpPr>
          <p:nvPr>
            <p:ph type="ctrTitle"/>
          </p:nvPr>
        </p:nvSpPr>
        <p:spPr>
          <a:xfrm>
            <a:off x="365124" y="165101"/>
            <a:ext cx="8413751" cy="1206500"/>
          </a:xfrm>
        </p:spPr>
        <p:txBody>
          <a:bodyPr bIns="45720"/>
          <a:lstStyle>
            <a:lvl1pPr algn="l">
              <a:defRPr sz="3600">
                <a:solidFill>
                  <a:schemeClr val="tx2"/>
                </a:solidFill>
              </a:defRPr>
            </a:lvl1pPr>
          </a:lstStyle>
          <a:p>
            <a:pPr lvl="0"/>
            <a:r>
              <a:rPr lang="en-GB" noProof="0"/>
              <a:t>Click to edit Master title style</a:t>
            </a:r>
          </a:p>
        </p:txBody>
      </p:sp>
    </p:spTree>
  </p:cSld>
  <p:clrMapOvr>
    <a:masterClrMapping/>
  </p:clrMapOv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a:t>Click to edit Master title style</a:t>
            </a:r>
            <a:endParaRPr lang="en-GB"/>
          </a:p>
        </p:txBody>
      </p:sp>
      <p:sp>
        <p:nvSpPr>
          <p:cNvPr id="3" name="Content Placeholder 2"/>
          <p:cNvSpPr>
            <a:spLocks noGrp="1"/>
          </p:cNvSpPr>
          <p:nvPr>
            <p:ph idx="1"/>
          </p:nvPr>
        </p:nvSpPr>
        <p:spPr/>
        <p:txBody>
          <a:bodyPr/>
          <a:lstStyle>
            <a:lvl1pPr>
              <a:spcBef>
                <a:spcPct val="0"/>
              </a:spcBef>
              <a:spcAft>
                <a:spcPts val="400"/>
              </a:spcAft>
              <a:defRPr sz="1600"/>
            </a:lvl1pPr>
            <a:lvl2pPr>
              <a:spcBef>
                <a:spcPct val="0"/>
              </a:spcBef>
              <a:spcAft>
                <a:spcPts val="400"/>
              </a:spcAft>
              <a:defRPr sz="1600"/>
            </a:lvl2pPr>
            <a:lvl3pPr>
              <a:spcBef>
                <a:spcPct val="0"/>
              </a:spcBef>
              <a:spcAft>
                <a:spcPts val="400"/>
              </a:spcAft>
              <a:defRPr sz="1600"/>
            </a:lvl3pPr>
            <a:lvl4pPr>
              <a:spcBef>
                <a:spcPct val="0"/>
              </a:spcBef>
              <a:spcAft>
                <a:spcPts val="400"/>
              </a:spcAft>
              <a:defRPr sz="1600"/>
            </a:lvl4pPr>
            <a:lvl5pPr>
              <a:spcBef>
                <a:spcPct val="0"/>
              </a:spcBef>
              <a:spcAft>
                <a:spcPts val="400"/>
              </a:spcAft>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a:t>Reference text right aligned (Arial 12pt roman, black)</a:t>
            </a:r>
          </a:p>
        </p:txBody>
      </p:sp>
    </p:spTree>
  </p:cSld>
  <p:clrMapOvr>
    <a:masterClrMapping/>
  </p:clrMapOvr>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a:t>Click to edit Master title style</a:t>
            </a:r>
            <a:endParaRPr lang="en-GB"/>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a:t>Reference text right aligned (Arial 12pt roman, black)</a:t>
            </a:r>
          </a:p>
        </p:txBody>
      </p:sp>
    </p:spTree>
  </p:cSld>
  <p:clrMapOvr>
    <a:masterClrMapping/>
  </p:clrMapOvr>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3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a:t>Click to edit Master title style</a:t>
            </a:r>
            <a:endParaRPr lang="en-GB"/>
          </a:p>
        </p:txBody>
      </p:sp>
      <p:sp>
        <p:nvSpPr>
          <p:cNvPr id="3" name="Content Placeholder 2"/>
          <p:cNvSpPr>
            <a:spLocks noGrp="1"/>
          </p:cNvSpPr>
          <p:nvPr>
            <p:ph sz="half" idx="1"/>
          </p:nvPr>
        </p:nvSpPr>
        <p:spPr>
          <a:xfrm>
            <a:off x="365124" y="1447800"/>
            <a:ext cx="4130676" cy="4500154"/>
          </a:xfrm>
        </p:spPr>
        <p:txBody>
          <a:bodyPr/>
          <a:lstStyle>
            <a:lvl1pPr>
              <a:spcBef>
                <a:spcPct val="0"/>
              </a:spcBef>
              <a:spcAft>
                <a:spcPts val="400"/>
              </a:spcAft>
              <a:defRPr sz="1600"/>
            </a:lvl1pPr>
            <a:lvl2pPr>
              <a:spcBef>
                <a:spcPct val="0"/>
              </a:spcBef>
              <a:spcAft>
                <a:spcPts val="400"/>
              </a:spcAft>
              <a:defRPr sz="1600"/>
            </a:lvl2pPr>
            <a:lvl3pPr>
              <a:spcBef>
                <a:spcPct val="0"/>
              </a:spcBef>
              <a:spcAft>
                <a:spcPts val="400"/>
              </a:spcAft>
              <a:defRPr sz="1600"/>
            </a:lvl3pPr>
            <a:lvl4pPr>
              <a:spcBef>
                <a:spcPct val="0"/>
              </a:spcBef>
              <a:spcAft>
                <a:spcPts val="400"/>
              </a:spcAft>
              <a:defRPr sz="1600"/>
            </a:lvl4pPr>
            <a:lvl5pPr>
              <a:spcBef>
                <a:spcPct val="0"/>
              </a:spcBef>
              <a:spcAft>
                <a:spcPts val="400"/>
              </a:spcAft>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447800"/>
            <a:ext cx="4130675" cy="4500154"/>
          </a:xfrm>
        </p:spPr>
        <p:txBody>
          <a:bodyPr/>
          <a:lstStyle>
            <a:lvl1pPr>
              <a:spcBef>
                <a:spcPct val="0"/>
              </a:spcBef>
              <a:spcAft>
                <a:spcPts val="400"/>
              </a:spcAft>
              <a:defRPr sz="1600"/>
            </a:lvl1pPr>
            <a:lvl2pPr>
              <a:spcBef>
                <a:spcPct val="0"/>
              </a:spcBef>
              <a:spcAft>
                <a:spcPts val="400"/>
              </a:spcAft>
              <a:defRPr sz="1600"/>
            </a:lvl2pPr>
            <a:lvl3pPr>
              <a:spcBef>
                <a:spcPct val="0"/>
              </a:spcBef>
              <a:spcAft>
                <a:spcPts val="400"/>
              </a:spcAft>
              <a:defRPr sz="1600"/>
            </a:lvl3pPr>
            <a:lvl4pPr>
              <a:spcBef>
                <a:spcPct val="0"/>
              </a:spcBef>
              <a:spcAft>
                <a:spcPts val="400"/>
              </a:spcAft>
              <a:defRPr sz="1600"/>
            </a:lvl4pPr>
            <a:lvl5pPr>
              <a:spcBef>
                <a:spcPct val="0"/>
              </a:spcBef>
              <a:spcAft>
                <a:spcPts val="400"/>
              </a:spcAft>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a:t>Footnote text left aligned (Arial 12pt roman, black)</a:t>
            </a:r>
          </a:p>
        </p:txBody>
      </p:sp>
      <p:sp>
        <p:nvSpPr>
          <p:cNvPr id="6"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a:t>Reference text right aligned (Arial 12pt roman, black)</a:t>
            </a:r>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5" name="Rectangle 4"/>
          <p:cNvSpPr/>
          <p:nvPr userDrawn="1"/>
        </p:nvSpPr>
        <p:spPr>
          <a:xfrm>
            <a:off x="0" y="1219200"/>
            <a:ext cx="9144000" cy="2229395"/>
          </a:xfrm>
          <a:prstGeom prst="rect">
            <a:avLst/>
          </a:pr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74" name="Rectangle 2"/>
          <p:cNvSpPr>
            <a:spLocks noGrp="1" noChangeArrowheads="1"/>
          </p:cNvSpPr>
          <p:nvPr>
            <p:ph type="ctrTitle"/>
          </p:nvPr>
        </p:nvSpPr>
        <p:spPr>
          <a:xfrm>
            <a:off x="365125" y="1332411"/>
            <a:ext cx="8265069" cy="2002972"/>
          </a:xfrm>
        </p:spPr>
        <p:txBody>
          <a:bodyPr bIns="45720"/>
          <a:lstStyle>
            <a:lvl1pPr>
              <a:defRPr sz="3600"/>
            </a:lvl1pPr>
          </a:lstStyle>
          <a:p>
            <a:pPr lvl="0"/>
            <a:r>
              <a:rPr lang="en-GB" noProof="0"/>
              <a:t>Click to edit Master title style</a:t>
            </a:r>
          </a:p>
        </p:txBody>
      </p:sp>
      <p:sp>
        <p:nvSpPr>
          <p:cNvPr id="3075" name="Rectangle 3"/>
          <p:cNvSpPr>
            <a:spLocks noGrp="1" noChangeArrowheads="1"/>
          </p:cNvSpPr>
          <p:nvPr>
            <p:ph type="subTitle" idx="1"/>
          </p:nvPr>
        </p:nvSpPr>
        <p:spPr>
          <a:xfrm>
            <a:off x="365124" y="3563698"/>
            <a:ext cx="8413751" cy="1416050"/>
          </a:xfrm>
        </p:spPr>
        <p:txBody>
          <a:bodyPr/>
          <a:lstStyle>
            <a:lvl1pPr marL="0" indent="0">
              <a:buFontTx/>
              <a:buNone/>
              <a:defRPr b="1">
                <a:solidFill>
                  <a:schemeClr val="accent3"/>
                </a:solidFill>
              </a:defRPr>
            </a:lvl1pPr>
          </a:lstStyle>
          <a:p>
            <a:pPr lvl="0"/>
            <a:r>
              <a:rPr lang="en-GB" noProof="0"/>
              <a:t>Click to edit Master subtitle style</a:t>
            </a:r>
          </a:p>
        </p:txBody>
      </p:sp>
      <p:sp>
        <p:nvSpPr>
          <p:cNvPr id="6" name="Rectangle 5"/>
          <p:cNvSpPr/>
          <p:nvPr userDrawn="1"/>
        </p:nvSpPr>
        <p:spPr>
          <a:xfrm>
            <a:off x="8778875" y="1219200"/>
            <a:ext cx="365125" cy="22293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userDrawn="1"/>
        </p:nvSpPr>
        <p:spPr>
          <a:xfrm>
            <a:off x="-1" y="6674631"/>
            <a:ext cx="5512527" cy="18336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10" descr="LILLY_LOGO.jpg"/>
          <p:cNvPicPr>
            <a:picLocks noChangeAspect="1"/>
          </p:cNvPicPr>
          <p:nvPr userDrawn="1"/>
        </p:nvPicPr>
        <p:blipFill>
          <a:blip r:embed="rId2" cstate="print"/>
          <a:stretch>
            <a:fillRect/>
          </a:stretch>
        </p:blipFill>
        <p:spPr>
          <a:xfrm>
            <a:off x="8145940" y="6063613"/>
            <a:ext cx="633977" cy="345152"/>
          </a:xfrm>
          <a:prstGeom prst="rect">
            <a:avLst/>
          </a:prstGeom>
        </p:spPr>
      </p:pic>
      <p:sp>
        <p:nvSpPr>
          <p:cNvPr id="12" name="Subtitle 2"/>
          <p:cNvSpPr txBox="1"/>
          <p:nvPr userDrawn="1"/>
        </p:nvSpPr>
        <p:spPr>
          <a:xfrm>
            <a:off x="965200" y="5870051"/>
            <a:ext cx="7088621" cy="532364"/>
          </a:xfrm>
          <a:prstGeom prst="rect">
            <a:avLst/>
          </a:prstGeom>
        </p:spPr>
        <p:txBody>
          <a:bodyPr vert="horz" lIns="91440" tIns="45720" rIns="91440" bIns="45720" rtlCol="0" anchor="b">
            <a:normAutofit/>
          </a:bodyPr>
          <a:lstStyle/>
          <a:p>
            <a:pPr algn="r">
              <a:spcBef>
                <a:spcPct val="20000"/>
              </a:spcBef>
              <a:buFont typeface="Arial" panose="020B0604020202020204"/>
              <a:buNone/>
              <a:defRPr/>
            </a:pPr>
            <a:r>
              <a:rPr lang="ja-JP" sz="1100" b="1" i="0" u="none" strike="noStrike" cap="none" baseline="0">
                <a:solidFill>
                  <a:srgbClr val="4D4D4D"/>
                </a:solidFill>
                <a:effectLst/>
                <a:uFillTx/>
                <a:ea typeface="MS UI Gothic" panose="020B0600070205080204" charset="-128"/>
              </a:rPr>
              <a:t>Eli Lilly and Companyが支援を提供。</a:t>
            </a:r>
          </a:p>
          <a:p>
            <a:pPr algn="r">
              <a:spcBef>
                <a:spcPct val="20000"/>
              </a:spcBef>
              <a:buFont typeface="Arial" panose="020B0604020202020204"/>
              <a:buNone/>
              <a:defRPr/>
            </a:pPr>
            <a:r>
              <a:rPr lang="ja-JP" sz="1000" b="0" i="0" u="none" strike="noStrike" cap="none" baseline="0">
                <a:solidFill>
                  <a:srgbClr val="363636"/>
                </a:solidFill>
                <a:effectLst/>
                <a:uFillTx/>
                <a:ea typeface="MS UI Gothic" panose="020B0600070205080204" charset="-128"/>
              </a:rPr>
              <a:t> Eli Lilly and Companyは、この公表物の内容に影響を及ぼしていない。</a:t>
            </a:r>
          </a:p>
        </p:txBody>
      </p:sp>
      <p:pic>
        <p:nvPicPr>
          <p:cNvPr id="13" name="Picture 12"/>
          <p:cNvPicPr>
            <a:picLocks noChangeAspect="1"/>
          </p:cNvPicPr>
          <p:nvPr userDrawn="1"/>
        </p:nvPicPr>
        <p:blipFill>
          <a:blip r:embed="rId3" cstate="print">
            <a:extLst>
              <a:ext uri="{28A0092B-C50C-407E-A947-70E740481C1C}">
                <a14:useLocalDpi xmlns:a14="http://schemas.microsoft.com/office/drawing/2010/main" val="0"/>
              </a:ext>
            </a:extLst>
          </a:blip>
          <a:srcRect l="21933" r="21933" b="24601"/>
          <a:stretch>
            <a:fillRect/>
          </a:stretch>
        </p:blipFill>
        <p:spPr>
          <a:xfrm>
            <a:off x="313531" y="5803900"/>
            <a:ext cx="520578" cy="654139"/>
          </a:xfrm>
          <a:prstGeom prst="rect">
            <a:avLst/>
          </a:prstGeom>
        </p:spPr>
      </p:pic>
      <p:pic>
        <p:nvPicPr>
          <p:cNvPr id="14" name="Picture 13"/>
          <p:cNvPicPr>
            <a:picLocks noChangeAspect="1"/>
          </p:cNvPicPr>
          <p:nvPr userDrawn="1"/>
        </p:nvPicPr>
        <p:blipFill>
          <a:blip r:embed="rId4" cstate="print">
            <a:extLst>
              <a:ext uri="{28A0092B-C50C-407E-A947-70E740481C1C}">
                <a14:useLocalDpi xmlns:a14="http://schemas.microsoft.com/office/drawing/2010/main" val="0"/>
              </a:ext>
            </a:extLst>
          </a:blip>
          <a:srcRect t="84401"/>
          <a:stretch>
            <a:fillRect/>
          </a:stretch>
        </p:blipFill>
        <p:spPr>
          <a:xfrm>
            <a:off x="854373" y="5980433"/>
            <a:ext cx="1500059" cy="218903"/>
          </a:xfrm>
          <a:prstGeom prst="rect">
            <a:avLst/>
          </a:prstGeom>
        </p:spPr>
      </p:pic>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800"/>
            </a:lvl1pPr>
          </a:lstStyle>
          <a:p>
            <a:r>
              <a:rPr lang="en-US"/>
              <a:t>Click to edit Master title style</a:t>
            </a:r>
            <a:endParaRPr lang="en-GB"/>
          </a:p>
        </p:txBody>
      </p:sp>
      <p:sp>
        <p:nvSpPr>
          <p:cNvPr id="3" name="Content Placeholder 2"/>
          <p:cNvSpPr>
            <a:spLocks noGrp="1"/>
          </p:cNvSpPr>
          <p:nvPr>
            <p:ph idx="1"/>
          </p:nvPr>
        </p:nvSpPr>
        <p:spPr/>
        <p:txBody>
          <a:bodyPr/>
          <a:lstStyle>
            <a:lvl1pPr>
              <a:spcBef>
                <a:spcPct val="0"/>
              </a:spcBef>
              <a:spcAft>
                <a:spcPts val="400"/>
              </a:spcAft>
              <a:defRPr sz="1600"/>
            </a:lvl1pPr>
            <a:lvl2pPr>
              <a:spcBef>
                <a:spcPct val="0"/>
              </a:spcBef>
              <a:spcAft>
                <a:spcPts val="400"/>
              </a:spcAft>
              <a:defRPr sz="1600"/>
            </a:lvl2pPr>
            <a:lvl3pPr>
              <a:spcBef>
                <a:spcPct val="0"/>
              </a:spcBef>
              <a:spcAft>
                <a:spcPts val="400"/>
              </a:spcAft>
              <a:defRPr sz="1600"/>
            </a:lvl3pPr>
            <a:lvl4pPr>
              <a:spcBef>
                <a:spcPct val="0"/>
              </a:spcBef>
              <a:spcAft>
                <a:spcPts val="400"/>
              </a:spcAft>
              <a:defRPr sz="1600"/>
            </a:lvl4pPr>
            <a:lvl5pPr>
              <a:spcBef>
                <a:spcPct val="0"/>
              </a:spcBef>
              <a:spcAft>
                <a:spcPts val="400"/>
              </a:spcAft>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a:t>Reference text right aligned (Arial 12pt roman, black)</a:t>
            </a:r>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800"/>
            </a:lvl1pPr>
          </a:lstStyle>
          <a:p>
            <a:r>
              <a:rPr lang="en-US"/>
              <a:t>Click to edit Master title style</a:t>
            </a:r>
            <a:endParaRPr lang="en-GB"/>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a:t>Reference text right aligned (Arial 12pt roman, black)</a:t>
            </a:r>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3"/>
          <p:cNvSpPr/>
          <p:nvPr userDrawn="1"/>
        </p:nvSpPr>
        <p:spPr>
          <a:xfrm>
            <a:off x="8778875" y="0"/>
            <a:ext cx="365125" cy="116694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p:cNvSpPr/>
          <p:nvPr userDrawn="1"/>
        </p:nvSpPr>
        <p:spPr>
          <a:xfrm>
            <a:off x="0" y="6705600"/>
            <a:ext cx="4581524" cy="1524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5" Type="http://schemas.openxmlformats.org/officeDocument/2006/relationships/slideLayout" Target="../slideLayouts/slideLayout28.xml"/><Relationship Id="rId10" Type="http://schemas.openxmlformats.org/officeDocument/2006/relationships/theme" Target="../theme/theme2.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slideLayout" Target="../slideLayouts/slideLayout45.xml"/><Relationship Id="rId18" Type="http://schemas.openxmlformats.org/officeDocument/2006/relationships/slideLayout" Target="../slideLayouts/slideLayout50.xml"/><Relationship Id="rId3" Type="http://schemas.openxmlformats.org/officeDocument/2006/relationships/slideLayout" Target="../slideLayouts/slideLayout35.xml"/><Relationship Id="rId21" Type="http://schemas.openxmlformats.org/officeDocument/2006/relationships/slideLayout" Target="../slideLayouts/slideLayout53.xml"/><Relationship Id="rId7" Type="http://schemas.openxmlformats.org/officeDocument/2006/relationships/slideLayout" Target="../slideLayouts/slideLayout39.xml"/><Relationship Id="rId12" Type="http://schemas.openxmlformats.org/officeDocument/2006/relationships/slideLayout" Target="../slideLayouts/slideLayout44.xml"/><Relationship Id="rId17" Type="http://schemas.openxmlformats.org/officeDocument/2006/relationships/slideLayout" Target="../slideLayouts/slideLayout49.xml"/><Relationship Id="rId2" Type="http://schemas.openxmlformats.org/officeDocument/2006/relationships/slideLayout" Target="../slideLayouts/slideLayout34.xml"/><Relationship Id="rId16" Type="http://schemas.openxmlformats.org/officeDocument/2006/relationships/slideLayout" Target="../slideLayouts/slideLayout48.xml"/><Relationship Id="rId20" Type="http://schemas.openxmlformats.org/officeDocument/2006/relationships/slideLayout" Target="../slideLayouts/slideLayout52.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24" Type="http://schemas.openxmlformats.org/officeDocument/2006/relationships/theme" Target="../theme/theme3.xml"/><Relationship Id="rId5" Type="http://schemas.openxmlformats.org/officeDocument/2006/relationships/slideLayout" Target="../slideLayouts/slideLayout37.xml"/><Relationship Id="rId15" Type="http://schemas.openxmlformats.org/officeDocument/2006/relationships/slideLayout" Target="../slideLayouts/slideLayout47.xml"/><Relationship Id="rId23" Type="http://schemas.openxmlformats.org/officeDocument/2006/relationships/slideLayout" Target="../slideLayouts/slideLayout55.xml"/><Relationship Id="rId10" Type="http://schemas.openxmlformats.org/officeDocument/2006/relationships/slideLayout" Target="../slideLayouts/slideLayout42.xml"/><Relationship Id="rId19" Type="http://schemas.openxmlformats.org/officeDocument/2006/relationships/slideLayout" Target="../slideLayouts/slideLayout51.xml"/><Relationship Id="rId4" Type="http://schemas.openxmlformats.org/officeDocument/2006/relationships/slideLayout" Target="../slideLayouts/slideLayout36.xml"/><Relationship Id="rId9" Type="http://schemas.openxmlformats.org/officeDocument/2006/relationships/slideLayout" Target="../slideLayouts/slideLayout41.xml"/><Relationship Id="rId14" Type="http://schemas.openxmlformats.org/officeDocument/2006/relationships/slideLayout" Target="../slideLayouts/slideLayout46.xml"/><Relationship Id="rId22" Type="http://schemas.openxmlformats.org/officeDocument/2006/relationships/slideLayout" Target="../slideLayouts/slideLayout5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6" name="Rectangle 5"/>
          <p:cNvSpPr/>
          <p:nvPr userDrawn="1"/>
        </p:nvSpPr>
        <p:spPr>
          <a:xfrm>
            <a:off x="0" y="0"/>
            <a:ext cx="9144000" cy="1166949"/>
          </a:xfrm>
          <a:prstGeom prst="rect">
            <a:avLst/>
          </a:pr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26" name="Rectangle 2"/>
          <p:cNvSpPr>
            <a:spLocks noGrp="1" noChangeArrowheads="1"/>
          </p:cNvSpPr>
          <p:nvPr>
            <p:ph type="title"/>
          </p:nvPr>
        </p:nvSpPr>
        <p:spPr bwMode="auto">
          <a:xfrm>
            <a:off x="365124" y="179614"/>
            <a:ext cx="8238945" cy="807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0" numCol="1" anchor="ctr" anchorCtr="0" compatLnSpc="1"/>
          <a:lstStyle/>
          <a:p>
            <a:pPr lvl="0"/>
            <a:r>
              <a:rPr lang="en-GB"/>
              <a:t>Click to edit Master title style</a:t>
            </a:r>
          </a:p>
        </p:txBody>
      </p:sp>
      <p:sp>
        <p:nvSpPr>
          <p:cNvPr id="1027" name="Rectangle 3"/>
          <p:cNvSpPr>
            <a:spLocks noGrp="1" noChangeArrowheads="1"/>
          </p:cNvSpPr>
          <p:nvPr>
            <p:ph type="body" idx="1"/>
          </p:nvPr>
        </p:nvSpPr>
        <p:spPr bwMode="auto">
          <a:xfrm>
            <a:off x="365124" y="1254035"/>
            <a:ext cx="8413751" cy="47461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9" name="Rectangle 8"/>
          <p:cNvSpPr/>
          <p:nvPr userDrawn="1"/>
        </p:nvSpPr>
        <p:spPr>
          <a:xfrm>
            <a:off x="8778875" y="0"/>
            <a:ext cx="365125" cy="116694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p:cNvSpPr/>
          <p:nvPr userDrawn="1"/>
        </p:nvSpPr>
        <p:spPr>
          <a:xfrm>
            <a:off x="0" y="6705600"/>
            <a:ext cx="4581524" cy="1524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 bg1="dk2" tx1="lt1" bg2="dk1"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Lst>
  <p:transition/>
  <p:txStyles>
    <p:titleStyle>
      <a:lvl1pPr algn="l" rtl="0" fontAlgn="base">
        <a:spcBef>
          <a:spcPct val="0"/>
        </a:spcBef>
        <a:spcAft>
          <a:spcPct val="0"/>
        </a:spcAft>
        <a:defRPr sz="1800" b="1">
          <a:solidFill>
            <a:schemeClr val="bg1"/>
          </a:solidFill>
          <a:latin typeface="+mj-lt"/>
          <a:ea typeface="+mj-ea"/>
          <a:cs typeface="+mj-cs"/>
        </a:defRPr>
      </a:lvl1pPr>
      <a:lvl2pPr algn="l" rtl="0" fontAlgn="base">
        <a:spcBef>
          <a:spcPct val="0"/>
        </a:spcBef>
        <a:spcAft>
          <a:spcPct val="0"/>
        </a:spcAft>
        <a:defRPr sz="2800" b="1">
          <a:solidFill>
            <a:schemeClr val="tx2"/>
          </a:solidFill>
          <a:latin typeface="Arial" panose="020B0604020202020204"/>
          <a:cs typeface="Arial" panose="020B0604020202020204"/>
        </a:defRPr>
      </a:lvl2pPr>
      <a:lvl3pPr algn="l" rtl="0" fontAlgn="base">
        <a:spcBef>
          <a:spcPct val="0"/>
        </a:spcBef>
        <a:spcAft>
          <a:spcPct val="0"/>
        </a:spcAft>
        <a:defRPr sz="2800" b="1">
          <a:solidFill>
            <a:schemeClr val="tx2"/>
          </a:solidFill>
          <a:latin typeface="Arial" panose="020B0604020202020204"/>
          <a:cs typeface="Arial" panose="020B0604020202020204"/>
        </a:defRPr>
      </a:lvl3pPr>
      <a:lvl4pPr algn="l" rtl="0" fontAlgn="base">
        <a:spcBef>
          <a:spcPct val="0"/>
        </a:spcBef>
        <a:spcAft>
          <a:spcPct val="0"/>
        </a:spcAft>
        <a:defRPr sz="2800" b="1">
          <a:solidFill>
            <a:schemeClr val="tx2"/>
          </a:solidFill>
          <a:latin typeface="Arial" panose="020B0604020202020204"/>
          <a:cs typeface="Arial" panose="020B0604020202020204"/>
        </a:defRPr>
      </a:lvl4pPr>
      <a:lvl5pPr algn="l" rtl="0" fontAlgn="base">
        <a:spcBef>
          <a:spcPct val="0"/>
        </a:spcBef>
        <a:spcAft>
          <a:spcPct val="0"/>
        </a:spcAft>
        <a:defRPr sz="2800" b="1">
          <a:solidFill>
            <a:schemeClr val="tx2"/>
          </a:solidFill>
          <a:latin typeface="Arial" panose="020B0604020202020204"/>
          <a:cs typeface="Arial" panose="020B0604020202020204"/>
        </a:defRPr>
      </a:lvl5pPr>
      <a:lvl6pPr marL="457200" algn="l" rtl="0" fontAlgn="base">
        <a:spcBef>
          <a:spcPct val="0"/>
        </a:spcBef>
        <a:spcAft>
          <a:spcPct val="0"/>
        </a:spcAft>
        <a:defRPr sz="2800" b="1">
          <a:solidFill>
            <a:schemeClr val="tx2"/>
          </a:solidFill>
          <a:latin typeface="Arial" panose="020B0604020202020204"/>
          <a:cs typeface="Arial" panose="020B0604020202020204"/>
        </a:defRPr>
      </a:lvl6pPr>
      <a:lvl7pPr marL="914400" algn="l" rtl="0" fontAlgn="base">
        <a:spcBef>
          <a:spcPct val="0"/>
        </a:spcBef>
        <a:spcAft>
          <a:spcPct val="0"/>
        </a:spcAft>
        <a:defRPr sz="2800" b="1">
          <a:solidFill>
            <a:schemeClr val="tx2"/>
          </a:solidFill>
          <a:latin typeface="Arial" panose="020B0604020202020204"/>
          <a:cs typeface="Arial" panose="020B0604020202020204"/>
        </a:defRPr>
      </a:lvl7pPr>
      <a:lvl8pPr marL="1371600" algn="l" rtl="0" fontAlgn="base">
        <a:spcBef>
          <a:spcPct val="0"/>
        </a:spcBef>
        <a:spcAft>
          <a:spcPct val="0"/>
        </a:spcAft>
        <a:defRPr sz="2800" b="1">
          <a:solidFill>
            <a:schemeClr val="tx2"/>
          </a:solidFill>
          <a:latin typeface="Arial" panose="020B0604020202020204"/>
          <a:cs typeface="Arial" panose="020B0604020202020204"/>
        </a:defRPr>
      </a:lvl8pPr>
      <a:lvl9pPr marL="1828800" algn="l" rtl="0" fontAlgn="base">
        <a:spcBef>
          <a:spcPct val="0"/>
        </a:spcBef>
        <a:spcAft>
          <a:spcPct val="0"/>
        </a:spcAft>
        <a:defRPr sz="2800" b="1">
          <a:solidFill>
            <a:schemeClr val="tx2"/>
          </a:solidFill>
          <a:latin typeface="Arial" panose="020B0604020202020204"/>
          <a:cs typeface="Arial" panose="020B0604020202020204"/>
        </a:defRPr>
      </a:lvl9pPr>
    </p:titleStyle>
    <p:bodyStyle>
      <a:lvl1pPr marL="250825" indent="-250825" algn="l" rtl="0" fontAlgn="base">
        <a:spcBef>
          <a:spcPct val="0"/>
        </a:spcBef>
        <a:spcAft>
          <a:spcPts val="400"/>
        </a:spcAft>
        <a:buClr>
          <a:schemeClr val="bg1"/>
        </a:buClr>
        <a:buSzPct val="110000"/>
        <a:buChar char="•"/>
        <a:defRPr sz="1600">
          <a:solidFill>
            <a:srgbClr val="4D4D4D"/>
          </a:solidFill>
          <a:latin typeface="+mn-lt"/>
          <a:ea typeface="+mn-ea"/>
          <a:cs typeface="+mn-cs"/>
        </a:defRPr>
      </a:lvl1pPr>
      <a:lvl2pPr marL="561975" indent="-309880" algn="l" rtl="0" fontAlgn="base">
        <a:spcBef>
          <a:spcPct val="0"/>
        </a:spcBef>
        <a:spcAft>
          <a:spcPts val="400"/>
        </a:spcAft>
        <a:buClr>
          <a:schemeClr val="bg1"/>
        </a:buClr>
        <a:buChar char="–"/>
        <a:defRPr sz="1600">
          <a:solidFill>
            <a:srgbClr val="4D4D4D"/>
          </a:solidFill>
          <a:latin typeface="+mn-lt"/>
          <a:cs typeface="+mn-cs"/>
        </a:defRPr>
      </a:lvl2pPr>
      <a:lvl3pPr marL="812800" indent="-249555" algn="l" rtl="0" fontAlgn="base">
        <a:spcBef>
          <a:spcPct val="0"/>
        </a:spcBef>
        <a:spcAft>
          <a:spcPts val="400"/>
        </a:spcAft>
        <a:buClr>
          <a:schemeClr val="bg1"/>
        </a:buClr>
        <a:buChar char="•"/>
        <a:defRPr sz="1600">
          <a:solidFill>
            <a:srgbClr val="4D4D4D"/>
          </a:solidFill>
          <a:latin typeface="+mn-lt"/>
          <a:cs typeface="+mn-cs"/>
        </a:defRPr>
      </a:lvl3pPr>
      <a:lvl4pPr marL="1101725" indent="-287655" algn="l" rtl="0" fontAlgn="base">
        <a:spcBef>
          <a:spcPct val="0"/>
        </a:spcBef>
        <a:spcAft>
          <a:spcPts val="400"/>
        </a:spcAft>
        <a:buClr>
          <a:schemeClr val="bg1"/>
        </a:buClr>
        <a:buChar char="–"/>
        <a:defRPr sz="1600">
          <a:solidFill>
            <a:srgbClr val="4D4D4D"/>
          </a:solidFill>
          <a:latin typeface="+mn-lt"/>
          <a:cs typeface="+mn-cs"/>
        </a:defRPr>
      </a:lvl4pPr>
      <a:lvl5pPr marL="1390650" indent="-287655" algn="l" rtl="0" fontAlgn="base">
        <a:spcBef>
          <a:spcPct val="0"/>
        </a:spcBef>
        <a:spcAft>
          <a:spcPts val="400"/>
        </a:spcAft>
        <a:buClr>
          <a:schemeClr val="bg1"/>
        </a:buClr>
        <a:buChar char="»"/>
        <a:defRPr sz="1600">
          <a:solidFill>
            <a:srgbClr val="4D4D4D"/>
          </a:solidFill>
          <a:latin typeface="+mn-lt"/>
          <a:cs typeface="+mn-cs"/>
        </a:defRPr>
      </a:lvl5pPr>
      <a:lvl6pPr marL="1847850" indent="-287655" algn="l" rtl="0" fontAlgn="base">
        <a:spcBef>
          <a:spcPct val="20000"/>
        </a:spcBef>
        <a:spcAft>
          <a:spcPct val="0"/>
        </a:spcAft>
        <a:buChar char="»"/>
        <a:defRPr sz="2000">
          <a:solidFill>
            <a:schemeClr val="tx1"/>
          </a:solidFill>
          <a:latin typeface="+mn-lt"/>
          <a:cs typeface="+mn-cs"/>
        </a:defRPr>
      </a:lvl6pPr>
      <a:lvl7pPr marL="2305050" indent="-287655" algn="l" rtl="0" fontAlgn="base">
        <a:spcBef>
          <a:spcPct val="20000"/>
        </a:spcBef>
        <a:spcAft>
          <a:spcPct val="0"/>
        </a:spcAft>
        <a:buChar char="»"/>
        <a:defRPr sz="2000">
          <a:solidFill>
            <a:schemeClr val="tx1"/>
          </a:solidFill>
          <a:latin typeface="+mn-lt"/>
          <a:cs typeface="+mn-cs"/>
        </a:defRPr>
      </a:lvl7pPr>
      <a:lvl8pPr marL="2762250" indent="-287655" algn="l" rtl="0" fontAlgn="base">
        <a:spcBef>
          <a:spcPct val="20000"/>
        </a:spcBef>
        <a:spcAft>
          <a:spcPct val="0"/>
        </a:spcAft>
        <a:buChar char="»"/>
        <a:defRPr sz="2000">
          <a:solidFill>
            <a:schemeClr val="tx1"/>
          </a:solidFill>
          <a:latin typeface="+mn-lt"/>
          <a:cs typeface="+mn-cs"/>
        </a:defRPr>
      </a:lvl8pPr>
      <a:lvl9pPr marL="3219450" indent="-287655"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6" name="Rectangle 5"/>
          <p:cNvSpPr/>
          <p:nvPr userDrawn="1"/>
        </p:nvSpPr>
        <p:spPr>
          <a:xfrm>
            <a:off x="0" y="0"/>
            <a:ext cx="9144000" cy="1166949"/>
          </a:xfrm>
          <a:prstGeom prst="rect">
            <a:avLst/>
          </a:pr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026" name="Rectangle 2"/>
          <p:cNvSpPr>
            <a:spLocks noGrp="1" noChangeArrowheads="1"/>
          </p:cNvSpPr>
          <p:nvPr>
            <p:ph type="title"/>
          </p:nvPr>
        </p:nvSpPr>
        <p:spPr bwMode="auto">
          <a:xfrm>
            <a:off x="365124" y="179614"/>
            <a:ext cx="8238945" cy="807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0" numCol="1" anchor="ctr" anchorCtr="0" compatLnSpc="1"/>
          <a:lstStyle/>
          <a:p>
            <a:pPr lvl="0"/>
            <a:r>
              <a:rPr lang="en-GB"/>
              <a:t>Click to edit Master title style</a:t>
            </a:r>
          </a:p>
        </p:txBody>
      </p:sp>
      <p:sp>
        <p:nvSpPr>
          <p:cNvPr id="1027" name="Rectangle 3"/>
          <p:cNvSpPr>
            <a:spLocks noGrp="1" noChangeArrowheads="1"/>
          </p:cNvSpPr>
          <p:nvPr>
            <p:ph type="body" idx="1"/>
          </p:nvPr>
        </p:nvSpPr>
        <p:spPr bwMode="auto">
          <a:xfrm>
            <a:off x="365124" y="1254035"/>
            <a:ext cx="8413751" cy="47461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9" name="Rectangle 8"/>
          <p:cNvSpPr/>
          <p:nvPr userDrawn="1"/>
        </p:nvSpPr>
        <p:spPr>
          <a:xfrm>
            <a:off x="8778875" y="0"/>
            <a:ext cx="365125" cy="116694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0" name="Rectangle 9"/>
          <p:cNvSpPr/>
          <p:nvPr userDrawn="1"/>
        </p:nvSpPr>
        <p:spPr>
          <a:xfrm>
            <a:off x="0" y="6705600"/>
            <a:ext cx="4581524" cy="1524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Tree>
  </p:cSld>
  <p:clrMap bg1="dk2" tx1="lt1" bg2="dk1"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Lst>
  <p:transition/>
  <p:txStyles>
    <p:titleStyle>
      <a:lvl1pPr algn="l" rtl="0" fontAlgn="base">
        <a:spcBef>
          <a:spcPct val="0"/>
        </a:spcBef>
        <a:spcAft>
          <a:spcPct val="0"/>
        </a:spcAft>
        <a:defRPr sz="2800" b="1">
          <a:solidFill>
            <a:schemeClr val="bg1"/>
          </a:solidFill>
          <a:latin typeface="+mj-lt"/>
          <a:ea typeface="+mj-ea"/>
          <a:cs typeface="+mj-cs"/>
        </a:defRPr>
      </a:lvl1pPr>
      <a:lvl2pPr algn="l" rtl="0" fontAlgn="base">
        <a:spcBef>
          <a:spcPct val="0"/>
        </a:spcBef>
        <a:spcAft>
          <a:spcPct val="0"/>
        </a:spcAft>
        <a:defRPr sz="2800" b="1">
          <a:solidFill>
            <a:schemeClr val="tx2"/>
          </a:solidFill>
          <a:latin typeface="Arial" panose="020B0604020202020204"/>
          <a:cs typeface="Arial" panose="020B0604020202020204"/>
        </a:defRPr>
      </a:lvl2pPr>
      <a:lvl3pPr algn="l" rtl="0" fontAlgn="base">
        <a:spcBef>
          <a:spcPct val="0"/>
        </a:spcBef>
        <a:spcAft>
          <a:spcPct val="0"/>
        </a:spcAft>
        <a:defRPr sz="2800" b="1">
          <a:solidFill>
            <a:schemeClr val="tx2"/>
          </a:solidFill>
          <a:latin typeface="Arial" panose="020B0604020202020204"/>
          <a:cs typeface="Arial" panose="020B0604020202020204"/>
        </a:defRPr>
      </a:lvl3pPr>
      <a:lvl4pPr algn="l" rtl="0" fontAlgn="base">
        <a:spcBef>
          <a:spcPct val="0"/>
        </a:spcBef>
        <a:spcAft>
          <a:spcPct val="0"/>
        </a:spcAft>
        <a:defRPr sz="2800" b="1">
          <a:solidFill>
            <a:schemeClr val="tx2"/>
          </a:solidFill>
          <a:latin typeface="Arial" panose="020B0604020202020204"/>
          <a:cs typeface="Arial" panose="020B0604020202020204"/>
        </a:defRPr>
      </a:lvl4pPr>
      <a:lvl5pPr algn="l" rtl="0" fontAlgn="base">
        <a:spcBef>
          <a:spcPct val="0"/>
        </a:spcBef>
        <a:spcAft>
          <a:spcPct val="0"/>
        </a:spcAft>
        <a:defRPr sz="2800" b="1">
          <a:solidFill>
            <a:schemeClr val="tx2"/>
          </a:solidFill>
          <a:latin typeface="Arial" panose="020B0604020202020204"/>
          <a:cs typeface="Arial" panose="020B0604020202020204"/>
        </a:defRPr>
      </a:lvl5pPr>
      <a:lvl6pPr marL="457200" algn="l" rtl="0" fontAlgn="base">
        <a:spcBef>
          <a:spcPct val="0"/>
        </a:spcBef>
        <a:spcAft>
          <a:spcPct val="0"/>
        </a:spcAft>
        <a:defRPr sz="2800" b="1">
          <a:solidFill>
            <a:schemeClr val="tx2"/>
          </a:solidFill>
          <a:latin typeface="Arial" panose="020B0604020202020204"/>
          <a:cs typeface="Arial" panose="020B0604020202020204"/>
        </a:defRPr>
      </a:lvl6pPr>
      <a:lvl7pPr marL="914400" algn="l" rtl="0" fontAlgn="base">
        <a:spcBef>
          <a:spcPct val="0"/>
        </a:spcBef>
        <a:spcAft>
          <a:spcPct val="0"/>
        </a:spcAft>
        <a:defRPr sz="2800" b="1">
          <a:solidFill>
            <a:schemeClr val="tx2"/>
          </a:solidFill>
          <a:latin typeface="Arial" panose="020B0604020202020204"/>
          <a:cs typeface="Arial" panose="020B0604020202020204"/>
        </a:defRPr>
      </a:lvl7pPr>
      <a:lvl8pPr marL="1371600" algn="l" rtl="0" fontAlgn="base">
        <a:spcBef>
          <a:spcPct val="0"/>
        </a:spcBef>
        <a:spcAft>
          <a:spcPct val="0"/>
        </a:spcAft>
        <a:defRPr sz="2800" b="1">
          <a:solidFill>
            <a:schemeClr val="tx2"/>
          </a:solidFill>
          <a:latin typeface="Arial" panose="020B0604020202020204"/>
          <a:cs typeface="Arial" panose="020B0604020202020204"/>
        </a:defRPr>
      </a:lvl8pPr>
      <a:lvl9pPr marL="1828800" algn="l" rtl="0" fontAlgn="base">
        <a:spcBef>
          <a:spcPct val="0"/>
        </a:spcBef>
        <a:spcAft>
          <a:spcPct val="0"/>
        </a:spcAft>
        <a:defRPr sz="2800" b="1">
          <a:solidFill>
            <a:schemeClr val="tx2"/>
          </a:solidFill>
          <a:latin typeface="Arial" panose="020B0604020202020204"/>
          <a:cs typeface="Arial" panose="020B0604020202020204"/>
        </a:defRPr>
      </a:lvl9pPr>
    </p:titleStyle>
    <p:bodyStyle>
      <a:lvl1pPr marL="250825" indent="-250825" algn="l" rtl="0" fontAlgn="base">
        <a:spcBef>
          <a:spcPct val="0"/>
        </a:spcBef>
        <a:spcAft>
          <a:spcPts val="400"/>
        </a:spcAft>
        <a:buClr>
          <a:schemeClr val="bg1"/>
        </a:buClr>
        <a:buSzPct val="110000"/>
        <a:buChar char="•"/>
        <a:defRPr sz="1600">
          <a:solidFill>
            <a:srgbClr val="4D4D4D"/>
          </a:solidFill>
          <a:latin typeface="+mn-lt"/>
          <a:ea typeface="+mn-ea"/>
          <a:cs typeface="+mn-cs"/>
        </a:defRPr>
      </a:lvl1pPr>
      <a:lvl2pPr marL="561975" indent="-309880" algn="l" rtl="0" fontAlgn="base">
        <a:spcBef>
          <a:spcPct val="0"/>
        </a:spcBef>
        <a:spcAft>
          <a:spcPts val="400"/>
        </a:spcAft>
        <a:buClr>
          <a:schemeClr val="bg1"/>
        </a:buClr>
        <a:buChar char="–"/>
        <a:defRPr sz="1600">
          <a:solidFill>
            <a:srgbClr val="4D4D4D"/>
          </a:solidFill>
          <a:latin typeface="+mn-lt"/>
          <a:cs typeface="+mn-cs"/>
        </a:defRPr>
      </a:lvl2pPr>
      <a:lvl3pPr marL="812800" indent="-249555" algn="l" rtl="0" fontAlgn="base">
        <a:spcBef>
          <a:spcPct val="0"/>
        </a:spcBef>
        <a:spcAft>
          <a:spcPts val="400"/>
        </a:spcAft>
        <a:buClr>
          <a:schemeClr val="bg1"/>
        </a:buClr>
        <a:buChar char="•"/>
        <a:defRPr sz="1600">
          <a:solidFill>
            <a:srgbClr val="4D4D4D"/>
          </a:solidFill>
          <a:latin typeface="+mn-lt"/>
          <a:cs typeface="+mn-cs"/>
        </a:defRPr>
      </a:lvl3pPr>
      <a:lvl4pPr marL="1101725" indent="-287655" algn="l" rtl="0" fontAlgn="base">
        <a:spcBef>
          <a:spcPct val="0"/>
        </a:spcBef>
        <a:spcAft>
          <a:spcPts val="400"/>
        </a:spcAft>
        <a:buClr>
          <a:schemeClr val="bg1"/>
        </a:buClr>
        <a:buChar char="–"/>
        <a:defRPr sz="1600">
          <a:solidFill>
            <a:srgbClr val="4D4D4D"/>
          </a:solidFill>
          <a:latin typeface="+mn-lt"/>
          <a:cs typeface="+mn-cs"/>
        </a:defRPr>
      </a:lvl4pPr>
      <a:lvl5pPr marL="1390650" indent="-287655" algn="l" rtl="0" fontAlgn="base">
        <a:spcBef>
          <a:spcPct val="0"/>
        </a:spcBef>
        <a:spcAft>
          <a:spcPts val="400"/>
        </a:spcAft>
        <a:buClr>
          <a:schemeClr val="bg1"/>
        </a:buClr>
        <a:buChar char="»"/>
        <a:defRPr sz="1600">
          <a:solidFill>
            <a:srgbClr val="4D4D4D"/>
          </a:solidFill>
          <a:latin typeface="+mn-lt"/>
          <a:cs typeface="+mn-cs"/>
        </a:defRPr>
      </a:lvl5pPr>
      <a:lvl6pPr marL="1847850" indent="-287655" algn="l" rtl="0" fontAlgn="base">
        <a:spcBef>
          <a:spcPct val="20000"/>
        </a:spcBef>
        <a:spcAft>
          <a:spcPct val="0"/>
        </a:spcAft>
        <a:buChar char="»"/>
        <a:defRPr sz="2000">
          <a:solidFill>
            <a:schemeClr val="tx1"/>
          </a:solidFill>
          <a:latin typeface="+mn-lt"/>
          <a:cs typeface="+mn-cs"/>
        </a:defRPr>
      </a:lvl6pPr>
      <a:lvl7pPr marL="2305050" indent="-287655" algn="l" rtl="0" fontAlgn="base">
        <a:spcBef>
          <a:spcPct val="20000"/>
        </a:spcBef>
        <a:spcAft>
          <a:spcPct val="0"/>
        </a:spcAft>
        <a:buChar char="»"/>
        <a:defRPr sz="2000">
          <a:solidFill>
            <a:schemeClr val="tx1"/>
          </a:solidFill>
          <a:latin typeface="+mn-lt"/>
          <a:cs typeface="+mn-cs"/>
        </a:defRPr>
      </a:lvl7pPr>
      <a:lvl8pPr marL="2762250" indent="-287655" algn="l" rtl="0" fontAlgn="base">
        <a:spcBef>
          <a:spcPct val="20000"/>
        </a:spcBef>
        <a:spcAft>
          <a:spcPct val="0"/>
        </a:spcAft>
        <a:buChar char="»"/>
        <a:defRPr sz="2000">
          <a:solidFill>
            <a:schemeClr val="tx1"/>
          </a:solidFill>
          <a:latin typeface="+mn-lt"/>
          <a:cs typeface="+mn-cs"/>
        </a:defRPr>
      </a:lvl8pPr>
      <a:lvl9pPr marL="3219450" indent="-287655"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6" name="Rectangle 5"/>
          <p:cNvSpPr/>
          <p:nvPr userDrawn="1"/>
        </p:nvSpPr>
        <p:spPr>
          <a:xfrm>
            <a:off x="0" y="0"/>
            <a:ext cx="9144000" cy="1166949"/>
          </a:xfrm>
          <a:prstGeom prst="rect">
            <a:avLst/>
          </a:pr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026" name="Rectangle 2"/>
          <p:cNvSpPr>
            <a:spLocks noGrp="1" noChangeArrowheads="1"/>
          </p:cNvSpPr>
          <p:nvPr>
            <p:ph type="title"/>
          </p:nvPr>
        </p:nvSpPr>
        <p:spPr bwMode="auto">
          <a:xfrm>
            <a:off x="365124" y="179614"/>
            <a:ext cx="8238945" cy="807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0" numCol="1" anchor="ctr" anchorCtr="0" compatLnSpc="1"/>
          <a:lstStyle/>
          <a:p>
            <a:pPr lvl="0"/>
            <a:r>
              <a:rPr lang="en-GB"/>
              <a:t>Click to edit Master title style</a:t>
            </a:r>
          </a:p>
        </p:txBody>
      </p:sp>
      <p:sp>
        <p:nvSpPr>
          <p:cNvPr id="1027" name="Rectangle 3"/>
          <p:cNvSpPr>
            <a:spLocks noGrp="1" noChangeArrowheads="1"/>
          </p:cNvSpPr>
          <p:nvPr>
            <p:ph type="body" idx="1"/>
          </p:nvPr>
        </p:nvSpPr>
        <p:spPr bwMode="auto">
          <a:xfrm>
            <a:off x="365124" y="1254035"/>
            <a:ext cx="8413751" cy="47461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9" name="Rectangle 8"/>
          <p:cNvSpPr/>
          <p:nvPr userDrawn="1"/>
        </p:nvSpPr>
        <p:spPr>
          <a:xfrm>
            <a:off x="8778875" y="0"/>
            <a:ext cx="365125" cy="116694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0" name="Rectangle 9"/>
          <p:cNvSpPr/>
          <p:nvPr userDrawn="1"/>
        </p:nvSpPr>
        <p:spPr>
          <a:xfrm>
            <a:off x="0" y="6705600"/>
            <a:ext cx="4581524" cy="1524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Tree>
  </p:cSld>
  <p:clrMap bg1="dk2" tx1="lt1" bg2="dk1" tx2="lt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 id="2147483694" r:id="rId12"/>
    <p:sldLayoutId id="2147483695" r:id="rId13"/>
    <p:sldLayoutId id="2147483696" r:id="rId14"/>
    <p:sldLayoutId id="2147483697" r:id="rId15"/>
    <p:sldLayoutId id="2147483698" r:id="rId16"/>
    <p:sldLayoutId id="2147483699" r:id="rId17"/>
    <p:sldLayoutId id="2147483700" r:id="rId18"/>
    <p:sldLayoutId id="2147483701" r:id="rId19"/>
    <p:sldLayoutId id="2147483702" r:id="rId20"/>
    <p:sldLayoutId id="2147483703" r:id="rId21"/>
    <p:sldLayoutId id="2147483704" r:id="rId22"/>
    <p:sldLayoutId id="2147483705" r:id="rId23"/>
  </p:sldLayoutIdLst>
  <p:transition/>
  <p:txStyles>
    <p:titleStyle>
      <a:lvl1pPr algn="l" rtl="0" fontAlgn="base">
        <a:spcBef>
          <a:spcPct val="0"/>
        </a:spcBef>
        <a:spcAft>
          <a:spcPct val="0"/>
        </a:spcAft>
        <a:defRPr sz="1800" b="1">
          <a:solidFill>
            <a:schemeClr val="bg1"/>
          </a:solidFill>
          <a:latin typeface="+mj-lt"/>
          <a:ea typeface="+mj-ea"/>
          <a:cs typeface="+mj-cs"/>
        </a:defRPr>
      </a:lvl1pPr>
      <a:lvl2pPr algn="l" rtl="0" fontAlgn="base">
        <a:spcBef>
          <a:spcPct val="0"/>
        </a:spcBef>
        <a:spcAft>
          <a:spcPct val="0"/>
        </a:spcAft>
        <a:defRPr sz="2800" b="1">
          <a:solidFill>
            <a:schemeClr val="tx2"/>
          </a:solidFill>
          <a:latin typeface="Arial" panose="020B0604020202020204"/>
          <a:cs typeface="Arial" panose="020B0604020202020204"/>
        </a:defRPr>
      </a:lvl2pPr>
      <a:lvl3pPr algn="l" rtl="0" fontAlgn="base">
        <a:spcBef>
          <a:spcPct val="0"/>
        </a:spcBef>
        <a:spcAft>
          <a:spcPct val="0"/>
        </a:spcAft>
        <a:defRPr sz="2800" b="1">
          <a:solidFill>
            <a:schemeClr val="tx2"/>
          </a:solidFill>
          <a:latin typeface="Arial" panose="020B0604020202020204"/>
          <a:cs typeface="Arial" panose="020B0604020202020204"/>
        </a:defRPr>
      </a:lvl3pPr>
      <a:lvl4pPr algn="l" rtl="0" fontAlgn="base">
        <a:spcBef>
          <a:spcPct val="0"/>
        </a:spcBef>
        <a:spcAft>
          <a:spcPct val="0"/>
        </a:spcAft>
        <a:defRPr sz="2800" b="1">
          <a:solidFill>
            <a:schemeClr val="tx2"/>
          </a:solidFill>
          <a:latin typeface="Arial" panose="020B0604020202020204"/>
          <a:cs typeface="Arial" panose="020B0604020202020204"/>
        </a:defRPr>
      </a:lvl4pPr>
      <a:lvl5pPr algn="l" rtl="0" fontAlgn="base">
        <a:spcBef>
          <a:spcPct val="0"/>
        </a:spcBef>
        <a:spcAft>
          <a:spcPct val="0"/>
        </a:spcAft>
        <a:defRPr sz="2800" b="1">
          <a:solidFill>
            <a:schemeClr val="tx2"/>
          </a:solidFill>
          <a:latin typeface="Arial" panose="020B0604020202020204"/>
          <a:cs typeface="Arial" panose="020B0604020202020204"/>
        </a:defRPr>
      </a:lvl5pPr>
      <a:lvl6pPr marL="457200" algn="l" rtl="0" fontAlgn="base">
        <a:spcBef>
          <a:spcPct val="0"/>
        </a:spcBef>
        <a:spcAft>
          <a:spcPct val="0"/>
        </a:spcAft>
        <a:defRPr sz="2800" b="1">
          <a:solidFill>
            <a:schemeClr val="tx2"/>
          </a:solidFill>
          <a:latin typeface="Arial" panose="020B0604020202020204"/>
          <a:cs typeface="Arial" panose="020B0604020202020204"/>
        </a:defRPr>
      </a:lvl6pPr>
      <a:lvl7pPr marL="914400" algn="l" rtl="0" fontAlgn="base">
        <a:spcBef>
          <a:spcPct val="0"/>
        </a:spcBef>
        <a:spcAft>
          <a:spcPct val="0"/>
        </a:spcAft>
        <a:defRPr sz="2800" b="1">
          <a:solidFill>
            <a:schemeClr val="tx2"/>
          </a:solidFill>
          <a:latin typeface="Arial" panose="020B0604020202020204"/>
          <a:cs typeface="Arial" panose="020B0604020202020204"/>
        </a:defRPr>
      </a:lvl7pPr>
      <a:lvl8pPr marL="1371600" algn="l" rtl="0" fontAlgn="base">
        <a:spcBef>
          <a:spcPct val="0"/>
        </a:spcBef>
        <a:spcAft>
          <a:spcPct val="0"/>
        </a:spcAft>
        <a:defRPr sz="2800" b="1">
          <a:solidFill>
            <a:schemeClr val="tx2"/>
          </a:solidFill>
          <a:latin typeface="Arial" panose="020B0604020202020204"/>
          <a:cs typeface="Arial" panose="020B0604020202020204"/>
        </a:defRPr>
      </a:lvl8pPr>
      <a:lvl9pPr marL="1828800" algn="l" rtl="0" fontAlgn="base">
        <a:spcBef>
          <a:spcPct val="0"/>
        </a:spcBef>
        <a:spcAft>
          <a:spcPct val="0"/>
        </a:spcAft>
        <a:defRPr sz="2800" b="1">
          <a:solidFill>
            <a:schemeClr val="tx2"/>
          </a:solidFill>
          <a:latin typeface="Arial" panose="020B0604020202020204"/>
          <a:cs typeface="Arial" panose="020B0604020202020204"/>
        </a:defRPr>
      </a:lvl9pPr>
    </p:titleStyle>
    <p:bodyStyle>
      <a:lvl1pPr marL="250825" indent="-250825" algn="l" rtl="0" fontAlgn="base">
        <a:spcBef>
          <a:spcPct val="0"/>
        </a:spcBef>
        <a:spcAft>
          <a:spcPts val="400"/>
        </a:spcAft>
        <a:buClr>
          <a:schemeClr val="bg1"/>
        </a:buClr>
        <a:buSzPct val="110000"/>
        <a:buChar char="•"/>
        <a:defRPr sz="1600">
          <a:solidFill>
            <a:srgbClr val="4D4D4D"/>
          </a:solidFill>
          <a:latin typeface="+mn-lt"/>
          <a:ea typeface="+mn-ea"/>
          <a:cs typeface="+mn-cs"/>
        </a:defRPr>
      </a:lvl1pPr>
      <a:lvl2pPr marL="561975" indent="-309880" algn="l" rtl="0" fontAlgn="base">
        <a:spcBef>
          <a:spcPct val="0"/>
        </a:spcBef>
        <a:spcAft>
          <a:spcPts val="400"/>
        </a:spcAft>
        <a:buClr>
          <a:schemeClr val="bg1"/>
        </a:buClr>
        <a:buChar char="–"/>
        <a:defRPr sz="1600">
          <a:solidFill>
            <a:srgbClr val="4D4D4D"/>
          </a:solidFill>
          <a:latin typeface="+mn-lt"/>
          <a:cs typeface="+mn-cs"/>
        </a:defRPr>
      </a:lvl2pPr>
      <a:lvl3pPr marL="812800" indent="-249555" algn="l" rtl="0" fontAlgn="base">
        <a:spcBef>
          <a:spcPct val="0"/>
        </a:spcBef>
        <a:spcAft>
          <a:spcPts val="400"/>
        </a:spcAft>
        <a:buClr>
          <a:schemeClr val="bg1"/>
        </a:buClr>
        <a:buChar char="•"/>
        <a:defRPr sz="1600">
          <a:solidFill>
            <a:srgbClr val="4D4D4D"/>
          </a:solidFill>
          <a:latin typeface="+mn-lt"/>
          <a:cs typeface="+mn-cs"/>
        </a:defRPr>
      </a:lvl3pPr>
      <a:lvl4pPr marL="1101725" indent="-287655" algn="l" rtl="0" fontAlgn="base">
        <a:spcBef>
          <a:spcPct val="0"/>
        </a:spcBef>
        <a:spcAft>
          <a:spcPts val="400"/>
        </a:spcAft>
        <a:buClr>
          <a:schemeClr val="bg1"/>
        </a:buClr>
        <a:buChar char="–"/>
        <a:defRPr sz="1600">
          <a:solidFill>
            <a:srgbClr val="4D4D4D"/>
          </a:solidFill>
          <a:latin typeface="+mn-lt"/>
          <a:cs typeface="+mn-cs"/>
        </a:defRPr>
      </a:lvl4pPr>
      <a:lvl5pPr marL="1390650" indent="-287655" algn="l" rtl="0" fontAlgn="base">
        <a:spcBef>
          <a:spcPct val="0"/>
        </a:spcBef>
        <a:spcAft>
          <a:spcPts val="400"/>
        </a:spcAft>
        <a:buClr>
          <a:schemeClr val="bg1"/>
        </a:buClr>
        <a:buChar char="»"/>
        <a:defRPr sz="1600">
          <a:solidFill>
            <a:srgbClr val="4D4D4D"/>
          </a:solidFill>
          <a:latin typeface="+mn-lt"/>
          <a:cs typeface="+mn-cs"/>
        </a:defRPr>
      </a:lvl5pPr>
      <a:lvl6pPr marL="1847850" indent="-287655" algn="l" rtl="0" fontAlgn="base">
        <a:spcBef>
          <a:spcPct val="20000"/>
        </a:spcBef>
        <a:spcAft>
          <a:spcPct val="0"/>
        </a:spcAft>
        <a:buChar char="»"/>
        <a:defRPr sz="2000">
          <a:solidFill>
            <a:schemeClr val="tx1"/>
          </a:solidFill>
          <a:latin typeface="+mn-lt"/>
          <a:cs typeface="+mn-cs"/>
        </a:defRPr>
      </a:lvl6pPr>
      <a:lvl7pPr marL="2305050" indent="-287655" algn="l" rtl="0" fontAlgn="base">
        <a:spcBef>
          <a:spcPct val="20000"/>
        </a:spcBef>
        <a:spcAft>
          <a:spcPct val="0"/>
        </a:spcAft>
        <a:buChar char="»"/>
        <a:defRPr sz="2000">
          <a:solidFill>
            <a:schemeClr val="tx1"/>
          </a:solidFill>
          <a:latin typeface="+mn-lt"/>
          <a:cs typeface="+mn-cs"/>
        </a:defRPr>
      </a:lvl7pPr>
      <a:lvl8pPr marL="2762250" indent="-287655" algn="l" rtl="0" fontAlgn="base">
        <a:spcBef>
          <a:spcPct val="20000"/>
        </a:spcBef>
        <a:spcAft>
          <a:spcPct val="0"/>
        </a:spcAft>
        <a:buChar char="»"/>
        <a:defRPr sz="2000">
          <a:solidFill>
            <a:schemeClr val="tx1"/>
          </a:solidFill>
          <a:latin typeface="+mn-lt"/>
          <a:cs typeface="+mn-cs"/>
        </a:defRPr>
      </a:lvl8pPr>
      <a:lvl9pPr marL="3219450" indent="-287655"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hyperlink" Target="mailto:info@esdo.eu" TargetMode="External"/><Relationship Id="rId2" Type="http://schemas.openxmlformats.org/officeDocument/2006/relationships/slideLayout" Target="../slideLayouts/slideLayout7.xml"/><Relationship Id="rId1" Type="http://schemas.openxmlformats.org/officeDocument/2006/relationships/tags" Target="../tags/tag1.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11.jpeg"/><Relationship Id="rId7"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Layout" Target="../slideLayouts/slideLayout11.xml"/><Relationship Id="rId6" Type="http://schemas.openxmlformats.org/officeDocument/2006/relationships/image" Target="../media/image14.jpeg"/><Relationship Id="rId11" Type="http://schemas.openxmlformats.org/officeDocument/2006/relationships/image" Target="../media/image19.jpeg"/><Relationship Id="rId5" Type="http://schemas.openxmlformats.org/officeDocument/2006/relationships/image" Target="../media/image13.png"/><Relationship Id="rId10" Type="http://schemas.openxmlformats.org/officeDocument/2006/relationships/image" Target="../media/image18.jpeg"/><Relationship Id="rId4" Type="http://schemas.openxmlformats.org/officeDocument/2006/relationships/image" Target="../media/image12.jpeg"/><Relationship Id="rId9" Type="http://schemas.openxmlformats.org/officeDocument/2006/relationships/image" Target="../media/image17.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5.xml.rels><?xml version="1.0" encoding="UTF-8" standalone="yes"?>
<Relationships xmlns="http://schemas.openxmlformats.org/package/2006/relationships"><Relationship Id="rId8" Type="http://schemas.openxmlformats.org/officeDocument/2006/relationships/slide" Target="slide44.xml"/><Relationship Id="rId3" Type="http://schemas.openxmlformats.org/officeDocument/2006/relationships/slide" Target="slide6.xml"/><Relationship Id="rId7" Type="http://schemas.openxmlformats.org/officeDocument/2006/relationships/slide" Target="slide39.xml"/><Relationship Id="rId2" Type="http://schemas.openxmlformats.org/officeDocument/2006/relationships/slideLayout" Target="../slideLayouts/slideLayout7.xml"/><Relationship Id="rId1" Type="http://schemas.openxmlformats.org/officeDocument/2006/relationships/tags" Target="../tags/tag3.xml"/><Relationship Id="rId6" Type="http://schemas.openxmlformats.org/officeDocument/2006/relationships/slide" Target="slide29.xml"/><Relationship Id="rId5" Type="http://schemas.openxmlformats.org/officeDocument/2006/relationships/slide" Target="slide16.xml"/><Relationship Id="rId4" Type="http://schemas.openxmlformats.org/officeDocument/2006/relationships/slide" Target="slide1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ja-JP" sz="3600" b="1" i="0" u="none" strike="noStrike" cap="none" baseline="0" dirty="0">
                <a:solidFill>
                  <a:srgbClr val="FFFFFF"/>
                </a:solidFill>
                <a:effectLst/>
                <a:uFillTx/>
                <a:ea typeface="MS UI Gothic" panose="020B0600070205080204" charset="-128"/>
              </a:rPr>
              <a:t>GIスライドデッキ2018</a:t>
            </a:r>
            <a:r>
              <a:rPr sz="3600" dirty="0"/>
              <a:t/>
            </a:r>
            <a:br>
              <a:rPr sz="3600" dirty="0"/>
            </a:br>
            <a:r>
              <a:rPr lang="ja-JP" sz="2800" b="0" i="0" u="none" strike="noStrike" cap="none" baseline="0" dirty="0">
                <a:solidFill>
                  <a:srgbClr val="FFFFFF"/>
                </a:solidFill>
                <a:effectLst/>
                <a:uFillTx/>
                <a:ea typeface="MS UI Gothic" panose="020B0600070205080204" charset="-128"/>
              </a:rPr>
              <a:t>以下の会議で発表された特定の抄録：</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sz="1800" b="1" i="0" u="none" strike="noStrike" cap="none" baseline="0" dirty="0">
                <a:solidFill>
                  <a:srgbClr val="043882"/>
                </a:solidFill>
                <a:effectLst/>
                <a:uFillTx/>
                <a:ea typeface="MS UI Gothic" panose="020B0600070205080204" charset="-128"/>
              </a:rPr>
              <a:t>4062: 治療歴のある進行性胃又は胃食道接合部（G/GEJ）癌に対するペムブロリズマブ（pembro）とパクリタキセル（PTX）の比較：第III相KEYNOTE-061試</a:t>
            </a:r>
            <a:r>
              <a:rPr lang="ja-JP" sz="1800" b="1" i="0" u="none" strike="noStrike" cap="none" baseline="0" dirty="0" smtClean="0">
                <a:solidFill>
                  <a:srgbClr val="043882"/>
                </a:solidFill>
                <a:effectLst/>
                <a:uFillTx/>
                <a:ea typeface="MS UI Gothic" panose="020B0600070205080204" charset="-128"/>
              </a:rPr>
              <a:t>験</a:t>
            </a:r>
            <a:r>
              <a:rPr lang="en-GB" altLang="ja-JP" sz="1800" b="1" i="0" u="none" strike="noStrike" cap="none" baseline="0" dirty="0" smtClean="0">
                <a:solidFill>
                  <a:srgbClr val="043882"/>
                </a:solidFill>
                <a:effectLst/>
                <a:uFillTx/>
                <a:ea typeface="MS UI Gothic" panose="020B0600070205080204" charset="-128"/>
              </a:rPr>
              <a:t/>
            </a:r>
            <a:br>
              <a:rPr lang="en-GB" altLang="ja-JP" sz="1800" b="1" i="0" u="none" strike="noStrike" cap="none" baseline="0" dirty="0" smtClean="0">
                <a:solidFill>
                  <a:srgbClr val="043882"/>
                </a:solidFill>
                <a:effectLst/>
                <a:uFillTx/>
                <a:ea typeface="MS UI Gothic" panose="020B0600070205080204" charset="-128"/>
              </a:rPr>
            </a:br>
            <a:r>
              <a:rPr lang="ja-JP" sz="1800" b="1" i="0" u="none" strike="noStrike" cap="none" baseline="0" dirty="0" smtClean="0">
                <a:solidFill>
                  <a:srgbClr val="043882"/>
                </a:solidFill>
                <a:effectLst/>
                <a:uFillTx/>
                <a:ea typeface="MS UI Gothic" panose="020B0600070205080204" charset="-128"/>
              </a:rPr>
              <a:t>– </a:t>
            </a:r>
            <a:r>
              <a:rPr lang="ja-JP" sz="1800" b="1" i="0" u="none" strike="noStrike" cap="none" baseline="0" dirty="0">
                <a:solidFill>
                  <a:srgbClr val="043882"/>
                </a:solidFill>
                <a:effectLst/>
                <a:uFillTx/>
                <a:ea typeface="MS UI Gothic" panose="020B0600070205080204" charset="-128"/>
              </a:rPr>
              <a:t>Fuchs CS, et al</a:t>
            </a:r>
          </a:p>
        </p:txBody>
      </p:sp>
      <p:sp>
        <p:nvSpPr>
          <p:cNvPr id="5" name="Text Placeholder 4"/>
          <p:cNvSpPr>
            <a:spLocks noGrp="1"/>
          </p:cNvSpPr>
          <p:nvPr>
            <p:ph type="body" sz="quarter" idx="11"/>
          </p:nvPr>
        </p:nvSpPr>
        <p:spPr>
          <a:xfrm>
            <a:off x="4414604" y="6096000"/>
            <a:ext cx="4364272" cy="487363"/>
          </a:xfrm>
        </p:spPr>
        <p:txBody>
          <a:bodyPr/>
          <a:lstStyle/>
          <a:p>
            <a:r>
              <a:rPr sz="1200"/>
              <a:t/>
            </a:r>
            <a:br>
              <a:rPr sz="1200"/>
            </a:br>
            <a:r>
              <a:rPr lang="ja-JP" sz="1200" b="0" i="0" u="none" strike="noStrike" cap="none" baseline="0">
                <a:solidFill>
                  <a:srgbClr val="4D4D4D"/>
                </a:solidFill>
                <a:effectLst/>
                <a:uFillTx/>
                <a:ea typeface="MS UI Gothic" panose="020B0600070205080204" charset="-128"/>
              </a:rPr>
              <a:t>発表者：Shitara K</a:t>
            </a:r>
            <a:r>
              <a:rPr sz="1200"/>
              <a:t/>
            </a:r>
            <a:br>
              <a:rPr sz="1200"/>
            </a:br>
            <a:r>
              <a:rPr lang="ja-JP" sz="1200" b="0" i="0" u="none" strike="noStrike" cap="none" baseline="0">
                <a:solidFill>
                  <a:srgbClr val="4D4D4D"/>
                </a:solidFill>
                <a:effectLst/>
                <a:uFillTx/>
                <a:ea typeface="MS UI Gothic" panose="020B0600070205080204" charset="-128"/>
              </a:rPr>
              <a:t>Fuchs CS, et al. J Clin Oncol 2018;36(suppl):abstr 4062</a:t>
            </a:r>
          </a:p>
        </p:txBody>
      </p:sp>
      <p:sp>
        <p:nvSpPr>
          <p:cNvPr id="6" name="Content Placeholder 2"/>
          <p:cNvSpPr>
            <a:spLocks noGrp="1"/>
          </p:cNvSpPr>
          <p:nvPr>
            <p:ph idx="1"/>
          </p:nvPr>
        </p:nvSpPr>
        <p:spPr>
          <a:xfrm>
            <a:off x="365124" y="1254035"/>
            <a:ext cx="8413751" cy="4746172"/>
          </a:xfrm>
        </p:spPr>
        <p:txBody>
          <a:bodyPr/>
          <a:lstStyle/>
          <a:p>
            <a:pPr marL="0" indent="0">
              <a:buFontTx/>
              <a:buNone/>
            </a:pPr>
            <a:r>
              <a:rPr lang="ja-JP" sz="1600" b="1" i="0" u="none" strike="noStrike" cap="none" baseline="0" dirty="0">
                <a:solidFill>
                  <a:srgbClr val="4D4D4D"/>
                </a:solidFill>
                <a:effectLst/>
                <a:uFillTx/>
                <a:ea typeface="MS UI Gothic" panose="020B0600070205080204" charset="-128"/>
              </a:rPr>
              <a:t>主要な結果（続き）</a:t>
            </a:r>
          </a:p>
          <a:p>
            <a:endParaRPr lang="en-GB" dirty="0" smtClean="0"/>
          </a:p>
          <a:p>
            <a:endParaRPr lang="en-GB" dirty="0"/>
          </a:p>
          <a:p>
            <a:endParaRPr lang="en-GB" dirty="0" smtClean="0"/>
          </a:p>
          <a:p>
            <a:endParaRPr lang="en-GB" dirty="0"/>
          </a:p>
          <a:p>
            <a:endParaRPr lang="en-GB" dirty="0" smtClean="0"/>
          </a:p>
          <a:p>
            <a:endParaRPr lang="en-GB" dirty="0" smtClean="0"/>
          </a:p>
          <a:p>
            <a:endParaRPr lang="en-GB" dirty="0"/>
          </a:p>
          <a:p>
            <a:pPr marL="0" indent="0">
              <a:buNone/>
            </a:pPr>
            <a:endParaRPr lang="en-GB" dirty="0"/>
          </a:p>
          <a:p>
            <a:pPr marL="0" indent="0">
              <a:spcBef>
                <a:spcPts val="1200"/>
              </a:spcBef>
              <a:spcAft>
                <a:spcPts val="200"/>
              </a:spcAft>
              <a:buNone/>
            </a:pPr>
            <a:r>
              <a:rPr lang="ja-JP" sz="1600" b="1" i="0" u="none" strike="noStrike" cap="none" baseline="0" dirty="0">
                <a:solidFill>
                  <a:srgbClr val="4D4D4D"/>
                </a:solidFill>
                <a:effectLst/>
                <a:uFillTx/>
                <a:ea typeface="MS UI Gothic" panose="020B0600070205080204" charset="-128"/>
              </a:rPr>
              <a:t>結論</a:t>
            </a:r>
          </a:p>
          <a:p>
            <a:pPr>
              <a:spcAft>
                <a:spcPts val="200"/>
              </a:spcAft>
            </a:pPr>
            <a:r>
              <a:rPr lang="ja-JP" sz="1600" b="1" i="0" u="none" strike="noStrike" cap="none" baseline="0" dirty="0">
                <a:solidFill>
                  <a:srgbClr val="4D4D4D"/>
                </a:solidFill>
                <a:effectLst/>
                <a:uFillTx/>
                <a:ea typeface="MS UI Gothic" panose="020B0600070205080204" charset="-128"/>
              </a:rPr>
              <a:t>治療歴のある進行胃／GEJ癌患者において、ペムブロリズマブとパクリタキセルの比較について、事前に規定したOSの有意差の閾値には到達しなかった </a:t>
            </a:r>
          </a:p>
          <a:p>
            <a:pPr>
              <a:spcAft>
                <a:spcPts val="200"/>
              </a:spcAft>
            </a:pPr>
            <a:r>
              <a:rPr lang="ja-JP" sz="1600" b="1" i="0" u="none" strike="noStrike" cap="none" baseline="0" dirty="0">
                <a:solidFill>
                  <a:srgbClr val="4D4D4D"/>
                </a:solidFill>
                <a:effectLst/>
                <a:uFillTx/>
                <a:ea typeface="MS UI Gothic" panose="020B0600070205080204" charset="-128"/>
              </a:rPr>
              <a:t>ECOG PS 0は1と比較し、PD-L1 CPS ≥10は&lt;1又は≥1と比較して、ペムブロリズマブのOSが改善された。また、MSI-Hの腫瘍を有する患者でもOSがより改善された</a:t>
            </a:r>
          </a:p>
          <a:p>
            <a:pPr>
              <a:spcAft>
                <a:spcPts val="200"/>
              </a:spcAft>
            </a:pPr>
            <a:r>
              <a:rPr lang="ja-JP" sz="1600" b="1" i="0" u="none" strike="noStrike" cap="none" baseline="0" dirty="0">
                <a:solidFill>
                  <a:srgbClr val="4D4D4D"/>
                </a:solidFill>
                <a:effectLst/>
                <a:uFillTx/>
                <a:ea typeface="MS UI Gothic" panose="020B0600070205080204" charset="-128"/>
              </a:rPr>
              <a:t>パクリタキセルと比較して、ペムブロリズマブは持続的な奏功が多く認められたものの、PFS又はORRは改善しなかった</a:t>
            </a:r>
          </a:p>
          <a:p>
            <a:pPr>
              <a:spcAft>
                <a:spcPts val="200"/>
              </a:spcAft>
            </a:pPr>
            <a:r>
              <a:rPr lang="ja-JP" sz="1600" b="1" i="0" u="none" strike="noStrike" cap="none" baseline="0" dirty="0">
                <a:solidFill>
                  <a:srgbClr val="4D4D4D"/>
                </a:solidFill>
                <a:effectLst/>
                <a:uFillTx/>
                <a:ea typeface="MS UI Gothic" panose="020B0600070205080204" charset="-128"/>
              </a:rPr>
              <a:t>パクリタキセルと比べ、ペムブロリズマブではTRAEの報告が少なかった</a:t>
            </a:r>
          </a:p>
          <a:p>
            <a:endParaRPr lang="en-GB" b="1" dirty="0"/>
          </a:p>
        </p:txBody>
      </p:sp>
      <p:graphicFrame>
        <p:nvGraphicFramePr>
          <p:cNvPr id="9" name="Group 88"/>
          <p:cNvGraphicFramePr>
            <a:graphicFrameLocks noGrp="1"/>
          </p:cNvGraphicFramePr>
          <p:nvPr/>
        </p:nvGraphicFramePr>
        <p:xfrm>
          <a:off x="369888" y="1618916"/>
          <a:ext cx="8384496" cy="2366488"/>
        </p:xfrm>
        <a:graphic>
          <a:graphicData uri="http://schemas.openxmlformats.org/drawingml/2006/table">
            <a:tbl>
              <a:tblPr firstRow="1" bandRow="1">
                <a:tableStyleId>{69012ECD-51FC-41F1-AA8D-1B2483CD663E}</a:tableStyleId>
              </a:tblPr>
              <a:tblGrid>
                <a:gridCol w="3581010">
                  <a:extLst>
                    <a:ext uri="{9D8B030D-6E8A-4147-A177-3AD203B41FA5}">
                      <a16:colId xmlns:a16="http://schemas.microsoft.com/office/drawing/2014/main" val="20000"/>
                    </a:ext>
                  </a:extLst>
                </a:gridCol>
                <a:gridCol w="2401743">
                  <a:extLst>
                    <a:ext uri="{9D8B030D-6E8A-4147-A177-3AD203B41FA5}">
                      <a16:colId xmlns:a16="http://schemas.microsoft.com/office/drawing/2014/main" val="20001"/>
                    </a:ext>
                  </a:extLst>
                </a:gridCol>
                <a:gridCol w="2401743">
                  <a:extLst>
                    <a:ext uri="{9D8B030D-6E8A-4147-A177-3AD203B41FA5}">
                      <a16:colId xmlns:a16="http://schemas.microsoft.com/office/drawing/2014/main" val="20002"/>
                    </a:ext>
                  </a:extLst>
                </a:gridCol>
              </a:tblGrid>
              <a:tr h="316587">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ja-JP" sz="1400" b="1" i="0" u="none" strike="noStrike" cap="none" baseline="0">
                          <a:solidFill>
                            <a:srgbClr val="FFFFFF"/>
                          </a:solidFill>
                          <a:effectLst/>
                          <a:uFillTx/>
                          <a:ea typeface="MS UI Gothic" panose="020B0600070205080204" charset="-128"/>
                        </a:rPr>
                        <a:t>全患者におけるAE、n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defRPr/>
                      </a:pPr>
                      <a:r>
                        <a:rPr lang="ja-JP" sz="1400" b="1" i="0" u="none" strike="noStrike" cap="none" baseline="0">
                          <a:solidFill>
                            <a:srgbClr val="FFFFFF"/>
                          </a:solidFill>
                          <a:effectLst/>
                          <a:uFillTx/>
                          <a:ea typeface="MS UI Gothic" panose="020B0600070205080204" charset="-128"/>
                        </a:rPr>
                        <a:t>ペムブロリズマブ(n=294)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defRPr/>
                      </a:pPr>
                      <a:r>
                        <a:rPr lang="ja-JP" sz="1400" b="1" i="0" u="none" strike="noStrike" cap="none" baseline="0">
                          <a:solidFill>
                            <a:srgbClr val="FFFFFF"/>
                          </a:solidFill>
                          <a:effectLst/>
                          <a:uFillTx/>
                          <a:ea typeface="MS UI Gothic" panose="020B0600070205080204" charset="-128"/>
                        </a:rPr>
                        <a:t>パクリタキセル(n=276)</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0"/>
                  </a:ext>
                </a:extLst>
              </a:tr>
              <a:tr h="292843">
                <a:tc>
                  <a:txBody>
                    <a:bodyPr/>
                    <a:lstStyle/>
                    <a:p>
                      <a:pPr marL="0" marR="0" lvl="0" indent="0" algn="l" defTabSz="914400" rtl="0" eaLnBrk="1" fontAlgn="base" latinLnBrk="0" hangingPunct="1">
                        <a:lnSpc>
                          <a:spcPts val="1500"/>
                        </a:lnSpc>
                        <a:spcBef>
                          <a:spcPct val="0"/>
                        </a:spcBef>
                        <a:spcAft>
                          <a:spcPct val="0"/>
                        </a:spcAft>
                        <a:buClr>
                          <a:schemeClr val="tx2"/>
                        </a:buClr>
                        <a:buSzPct val="110000"/>
                        <a:buFontTx/>
                        <a:buNone/>
                      </a:pPr>
                      <a:r>
                        <a:rPr lang="ja-JP" sz="1400" b="0" i="0" u="none" strike="noStrike" cap="none" baseline="0">
                          <a:solidFill>
                            <a:srgbClr val="4D4D4D"/>
                          </a:solidFill>
                          <a:effectLst/>
                          <a:uFillTx/>
                          <a:ea typeface="MS UI Gothic" panose="020B0600070205080204" charset="-128"/>
                        </a:rPr>
                        <a:t>TRAE</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a:txBody>
                    <a:bodyPr/>
                    <a:lstStyle/>
                    <a:p>
                      <a:pPr marL="0" marR="0" lvl="0" indent="0" algn="ctr" defTabSz="914400" rtl="0" eaLnBrk="1" fontAlgn="base" latinLnBrk="0" hangingPunct="1">
                        <a:lnSpc>
                          <a:spcPts val="1500"/>
                        </a:lnSpc>
                        <a:spcBef>
                          <a:spcPct val="0"/>
                        </a:spcBef>
                        <a:spcAft>
                          <a:spcPct val="0"/>
                        </a:spcAft>
                        <a:buClr>
                          <a:schemeClr val="tx2"/>
                        </a:buClr>
                        <a:buSzPct val="110000"/>
                        <a:buFontTx/>
                        <a:buNone/>
                      </a:pPr>
                      <a:r>
                        <a:rPr lang="ja-JP" sz="1400" b="0" i="0" u="none" strike="noStrike" cap="none" baseline="0">
                          <a:solidFill>
                            <a:srgbClr val="000000"/>
                          </a:solidFill>
                          <a:effectLst/>
                          <a:uFillTx/>
                          <a:ea typeface="MS UI Gothic" panose="020B0600070205080204" charset="-128"/>
                        </a:rPr>
                        <a:t>155 (52.7)</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a:txBody>
                    <a:bodyPr/>
                    <a:lstStyle/>
                    <a:p>
                      <a:pPr marL="0" marR="0" lvl="0" indent="0" algn="ctr" defTabSz="914400" rtl="0" eaLnBrk="1" fontAlgn="base" latinLnBrk="0" hangingPunct="1">
                        <a:lnSpc>
                          <a:spcPts val="1500"/>
                        </a:lnSpc>
                        <a:spcBef>
                          <a:spcPct val="0"/>
                        </a:spcBef>
                        <a:spcAft>
                          <a:spcPct val="0"/>
                        </a:spcAft>
                        <a:buClr>
                          <a:schemeClr val="tx2"/>
                        </a:buClr>
                        <a:buSzPct val="110000"/>
                        <a:buFontTx/>
                        <a:buNone/>
                      </a:pPr>
                      <a:r>
                        <a:rPr lang="ja-JP" sz="1400" b="0" i="0" u="none" strike="noStrike" cap="none" baseline="0">
                          <a:solidFill>
                            <a:srgbClr val="000000"/>
                          </a:solidFill>
                          <a:effectLst/>
                          <a:uFillTx/>
                          <a:ea typeface="MS UI Gothic" panose="020B0600070205080204" charset="-128"/>
                        </a:rPr>
                        <a:t>232 (84.1)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extLst>
                  <a:ext uri="{0D108BD9-81ED-4DB2-BD59-A6C34878D82A}">
                    <a16:rowId xmlns:a16="http://schemas.microsoft.com/office/drawing/2014/main" val="10001"/>
                  </a:ext>
                </a:extLst>
              </a:tr>
              <a:tr h="292843">
                <a:tc>
                  <a:txBody>
                    <a:bodyPr/>
                    <a:lstStyle/>
                    <a:p>
                      <a:pPr marL="179705" marR="0" lvl="0" indent="0" algn="l" defTabSz="914400" rtl="0" eaLnBrk="1" fontAlgn="base" latinLnBrk="0" hangingPunct="1">
                        <a:lnSpc>
                          <a:spcPts val="1500"/>
                        </a:lnSpc>
                        <a:spcBef>
                          <a:spcPct val="0"/>
                        </a:spcBef>
                        <a:spcAft>
                          <a:spcPct val="0"/>
                        </a:spcAft>
                        <a:buClr>
                          <a:schemeClr val="tx2"/>
                        </a:buClr>
                        <a:buSzPct val="110000"/>
                        <a:buFontTx/>
                        <a:buNone/>
                      </a:pPr>
                      <a:r>
                        <a:rPr lang="ja-JP" sz="1400" b="0" i="0" u="none" strike="noStrike" cap="none" baseline="0">
                          <a:solidFill>
                            <a:srgbClr val="000000"/>
                          </a:solidFill>
                          <a:effectLst/>
                          <a:uFillTx/>
                          <a:ea typeface="MS UI Gothic" panose="020B0600070205080204" charset="-128"/>
                        </a:rPr>
                        <a:t>グレード3～5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lumMod val="95000"/>
                      </a:schemeClr>
                    </a:solidFill>
                  </a:tcPr>
                </a:tc>
                <a:tc>
                  <a:txBody>
                    <a:bodyPr/>
                    <a:lstStyle/>
                    <a:p>
                      <a:pPr marL="0" marR="0" lvl="0" indent="0" algn="ctr" defTabSz="914400" rtl="0" eaLnBrk="1" fontAlgn="base" latinLnBrk="0" hangingPunct="1">
                        <a:lnSpc>
                          <a:spcPts val="1500"/>
                        </a:lnSpc>
                        <a:spcBef>
                          <a:spcPct val="0"/>
                        </a:spcBef>
                        <a:spcAft>
                          <a:spcPct val="0"/>
                        </a:spcAft>
                        <a:buClr>
                          <a:schemeClr val="tx2"/>
                        </a:buClr>
                        <a:buSzPct val="110000"/>
                        <a:buFontTx/>
                        <a:buNone/>
                      </a:pPr>
                      <a:r>
                        <a:rPr lang="ja-JP" sz="1400" b="0" i="0" u="none" strike="noStrike" cap="none" baseline="0">
                          <a:solidFill>
                            <a:srgbClr val="000000"/>
                          </a:solidFill>
                          <a:effectLst/>
                          <a:uFillTx/>
                          <a:ea typeface="MS UI Gothic" panose="020B0600070205080204" charset="-128"/>
                        </a:rPr>
                        <a:t>42 (14.3)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lumMod val="95000"/>
                      </a:schemeClr>
                    </a:solidFill>
                  </a:tcPr>
                </a:tc>
                <a:tc>
                  <a:txBody>
                    <a:bodyPr/>
                    <a:lstStyle/>
                    <a:p>
                      <a:pPr marL="0" marR="0" lvl="0" indent="0" algn="ctr" defTabSz="914400" rtl="0" eaLnBrk="1" fontAlgn="base" latinLnBrk="0" hangingPunct="1">
                        <a:lnSpc>
                          <a:spcPts val="1500"/>
                        </a:lnSpc>
                        <a:spcBef>
                          <a:spcPct val="0"/>
                        </a:spcBef>
                        <a:spcAft>
                          <a:spcPct val="0"/>
                        </a:spcAft>
                        <a:buClr>
                          <a:schemeClr val="tx2"/>
                        </a:buClr>
                        <a:buSzPct val="110000"/>
                        <a:buFontTx/>
                        <a:buNone/>
                      </a:pPr>
                      <a:r>
                        <a:rPr lang="ja-JP" sz="1400" b="0" i="0" u="none" strike="noStrike" cap="none" baseline="0">
                          <a:solidFill>
                            <a:srgbClr val="000000"/>
                          </a:solidFill>
                          <a:effectLst/>
                          <a:uFillTx/>
                          <a:ea typeface="MS UI Gothic" panose="020B0600070205080204" charset="-128"/>
                        </a:rPr>
                        <a:t>96 (34.8)</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lumMod val="95000"/>
                      </a:schemeClr>
                    </a:solidFill>
                  </a:tcPr>
                </a:tc>
                <a:extLst>
                  <a:ext uri="{0D108BD9-81ED-4DB2-BD59-A6C34878D82A}">
                    <a16:rowId xmlns:a16="http://schemas.microsoft.com/office/drawing/2014/main" val="10002"/>
                  </a:ext>
                </a:extLst>
              </a:tr>
              <a:tr h="292843">
                <a:tc>
                  <a:txBody>
                    <a:bodyPr/>
                    <a:lstStyle/>
                    <a:p>
                      <a:pPr marL="179705" marR="0" lvl="0" indent="0" algn="l" defTabSz="914400" rtl="0" eaLnBrk="1" fontAlgn="base" latinLnBrk="0" hangingPunct="1">
                        <a:lnSpc>
                          <a:spcPts val="1500"/>
                        </a:lnSpc>
                        <a:spcBef>
                          <a:spcPct val="0"/>
                        </a:spcBef>
                        <a:spcAft>
                          <a:spcPct val="0"/>
                        </a:spcAft>
                        <a:buClr>
                          <a:schemeClr val="tx2"/>
                        </a:buClr>
                        <a:buSzPct val="110000"/>
                        <a:buFontTx/>
                        <a:buNone/>
                      </a:pPr>
                      <a:r>
                        <a:rPr lang="ja-JP" sz="1400" b="0" i="0" u="none" strike="noStrike" cap="none" baseline="0">
                          <a:solidFill>
                            <a:srgbClr val="000000"/>
                          </a:solidFill>
                          <a:effectLst/>
                          <a:uFillTx/>
                          <a:ea typeface="MS UI Gothic" panose="020B0600070205080204" charset="-128"/>
                        </a:rPr>
                        <a:t>死亡につながったAE</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a:txBody>
                    <a:bodyPr/>
                    <a:lstStyle/>
                    <a:p>
                      <a:pPr marL="0" marR="0" lvl="0" indent="0" algn="ctr" defTabSz="914400" rtl="0" eaLnBrk="1" fontAlgn="base" latinLnBrk="0" hangingPunct="1">
                        <a:lnSpc>
                          <a:spcPts val="1500"/>
                        </a:lnSpc>
                        <a:spcBef>
                          <a:spcPct val="0"/>
                        </a:spcBef>
                        <a:spcAft>
                          <a:spcPct val="0"/>
                        </a:spcAft>
                        <a:buClr>
                          <a:schemeClr val="tx2"/>
                        </a:buClr>
                        <a:buSzPct val="110000"/>
                        <a:buFontTx/>
                        <a:buNone/>
                      </a:pPr>
                      <a:r>
                        <a:rPr lang="ja-JP" sz="1400" b="0" i="0" u="none" strike="noStrike" cap="none" baseline="0">
                          <a:solidFill>
                            <a:srgbClr val="000000"/>
                          </a:solidFill>
                          <a:effectLst/>
                          <a:uFillTx/>
                          <a:ea typeface="MS UI Gothic" panose="020B0600070205080204" charset="-128"/>
                        </a:rPr>
                        <a:t>3 (1.0)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a:txBody>
                    <a:bodyPr/>
                    <a:lstStyle/>
                    <a:p>
                      <a:pPr marL="0" marR="0" lvl="0" indent="0" algn="ctr" defTabSz="914400" rtl="0" eaLnBrk="1" fontAlgn="base" latinLnBrk="0" hangingPunct="1">
                        <a:lnSpc>
                          <a:spcPts val="1500"/>
                        </a:lnSpc>
                        <a:spcBef>
                          <a:spcPct val="0"/>
                        </a:spcBef>
                        <a:spcAft>
                          <a:spcPct val="0"/>
                        </a:spcAft>
                        <a:buClr>
                          <a:schemeClr val="tx2"/>
                        </a:buClr>
                        <a:buSzPct val="110000"/>
                        <a:buFontTx/>
                        <a:buNone/>
                      </a:pPr>
                      <a:r>
                        <a:rPr lang="ja-JP" sz="1400" b="0" i="0" u="none" strike="noStrike" cap="none" baseline="0">
                          <a:solidFill>
                            <a:srgbClr val="000000"/>
                          </a:solidFill>
                          <a:effectLst/>
                          <a:uFillTx/>
                          <a:ea typeface="MS UI Gothic" panose="020B0600070205080204" charset="-128"/>
                        </a:rPr>
                        <a:t>1 (0.4)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extLst>
                  <a:ext uri="{0D108BD9-81ED-4DB2-BD59-A6C34878D82A}">
                    <a16:rowId xmlns:a16="http://schemas.microsoft.com/office/drawing/2014/main" val="10003"/>
                  </a:ext>
                </a:extLst>
              </a:tr>
              <a:tr h="292843">
                <a:tc>
                  <a:txBody>
                    <a:bodyPr/>
                    <a:lstStyle/>
                    <a:p>
                      <a:pPr marL="179705" marR="0" lvl="0" indent="0" algn="l" defTabSz="914400" rtl="0" eaLnBrk="1" fontAlgn="base" latinLnBrk="0" hangingPunct="1">
                        <a:lnSpc>
                          <a:spcPts val="1500"/>
                        </a:lnSpc>
                        <a:spcBef>
                          <a:spcPct val="0"/>
                        </a:spcBef>
                        <a:spcAft>
                          <a:spcPct val="0"/>
                        </a:spcAft>
                        <a:buClr>
                          <a:schemeClr val="tx2"/>
                        </a:buClr>
                        <a:buSzPct val="110000"/>
                        <a:buFontTx/>
                        <a:buNone/>
                      </a:pPr>
                      <a:r>
                        <a:rPr lang="ja-JP" sz="1400" b="0" i="0" u="none" strike="noStrike" cap="none" baseline="0">
                          <a:solidFill>
                            <a:srgbClr val="000000"/>
                          </a:solidFill>
                          <a:effectLst/>
                          <a:uFillTx/>
                          <a:ea typeface="MS UI Gothic" panose="020B0600070205080204" charset="-128"/>
                        </a:rPr>
                        <a:t>投与中止につながったAE</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lumMod val="95000"/>
                      </a:schemeClr>
                    </a:solidFill>
                  </a:tcPr>
                </a:tc>
                <a:tc>
                  <a:txBody>
                    <a:bodyPr/>
                    <a:lstStyle/>
                    <a:p>
                      <a:pPr marL="0" marR="0" lvl="0" indent="0" algn="ctr" defTabSz="914400" rtl="0" eaLnBrk="1" fontAlgn="base" latinLnBrk="0" hangingPunct="1">
                        <a:lnSpc>
                          <a:spcPts val="1500"/>
                        </a:lnSpc>
                        <a:spcBef>
                          <a:spcPct val="0"/>
                        </a:spcBef>
                        <a:spcAft>
                          <a:spcPct val="0"/>
                        </a:spcAft>
                        <a:buClr>
                          <a:schemeClr val="tx2"/>
                        </a:buClr>
                        <a:buSzPct val="110000"/>
                        <a:buFontTx/>
                        <a:buNone/>
                      </a:pPr>
                      <a:r>
                        <a:rPr lang="ja-JP" sz="1400" b="0" i="0" u="none" strike="noStrike" cap="none" baseline="0">
                          <a:solidFill>
                            <a:srgbClr val="000000"/>
                          </a:solidFill>
                          <a:effectLst/>
                          <a:uFillTx/>
                          <a:ea typeface="MS UI Gothic" panose="020B0600070205080204" charset="-128"/>
                        </a:rPr>
                        <a:t>9 (3.1)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lumMod val="95000"/>
                      </a:schemeClr>
                    </a:solidFill>
                  </a:tcPr>
                </a:tc>
                <a:tc>
                  <a:txBody>
                    <a:bodyPr/>
                    <a:lstStyle/>
                    <a:p>
                      <a:pPr marL="0" marR="0" lvl="0" indent="0" algn="ctr" defTabSz="914400" rtl="0" eaLnBrk="1" fontAlgn="base" latinLnBrk="0" hangingPunct="1">
                        <a:lnSpc>
                          <a:spcPts val="1500"/>
                        </a:lnSpc>
                        <a:spcBef>
                          <a:spcPct val="0"/>
                        </a:spcBef>
                        <a:spcAft>
                          <a:spcPct val="0"/>
                        </a:spcAft>
                        <a:buClr>
                          <a:schemeClr val="tx2"/>
                        </a:buClr>
                        <a:buSzPct val="110000"/>
                        <a:buFontTx/>
                        <a:buNone/>
                      </a:pPr>
                      <a:r>
                        <a:rPr lang="ja-JP" sz="1400" b="0" i="0" u="none" strike="noStrike" cap="none" baseline="0">
                          <a:solidFill>
                            <a:srgbClr val="000000"/>
                          </a:solidFill>
                          <a:effectLst/>
                          <a:uFillTx/>
                          <a:ea typeface="MS UI Gothic" panose="020B0600070205080204" charset="-128"/>
                        </a:rPr>
                        <a:t>15 (5.4)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lumMod val="95000"/>
                      </a:schemeClr>
                    </a:solidFill>
                  </a:tcPr>
                </a:tc>
                <a:extLst>
                  <a:ext uri="{0D108BD9-81ED-4DB2-BD59-A6C34878D82A}">
                    <a16:rowId xmlns:a16="http://schemas.microsoft.com/office/drawing/2014/main" val="10004"/>
                  </a:ext>
                </a:extLst>
              </a:tr>
              <a:tr h="292843">
                <a:tc>
                  <a:txBody>
                    <a:bodyPr/>
                    <a:lstStyle/>
                    <a:p>
                      <a:pPr marL="0" marR="0" lvl="0" indent="0" algn="l" defTabSz="914400" rtl="0" eaLnBrk="1" fontAlgn="base" latinLnBrk="0" hangingPunct="1">
                        <a:lnSpc>
                          <a:spcPts val="1500"/>
                        </a:lnSpc>
                        <a:spcBef>
                          <a:spcPct val="0"/>
                        </a:spcBef>
                        <a:spcAft>
                          <a:spcPct val="0"/>
                        </a:spcAft>
                        <a:buClr>
                          <a:schemeClr val="tx2"/>
                        </a:buClr>
                        <a:buSzPct val="110000"/>
                        <a:buFontTx/>
                        <a:buNone/>
                      </a:pPr>
                      <a:r>
                        <a:rPr lang="ja-JP" sz="1400" b="0" i="0" u="none" strike="noStrike" cap="none" baseline="0">
                          <a:solidFill>
                            <a:srgbClr val="000000"/>
                          </a:solidFill>
                          <a:effectLst/>
                          <a:uFillTx/>
                          <a:ea typeface="MS UI Gothic" panose="020B0600070205080204" charset="-128"/>
                        </a:rPr>
                        <a:t>免疫媒介AE／注射反応</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a:txBody>
                    <a:bodyPr/>
                    <a:lstStyle/>
                    <a:p>
                      <a:pPr marL="0" marR="0" lvl="0" indent="0" algn="ctr" defTabSz="914400" rtl="0" eaLnBrk="1" fontAlgn="base" latinLnBrk="0" hangingPunct="1">
                        <a:lnSpc>
                          <a:spcPts val="1500"/>
                        </a:lnSpc>
                        <a:spcBef>
                          <a:spcPct val="0"/>
                        </a:spcBef>
                        <a:spcAft>
                          <a:spcPct val="0"/>
                        </a:spcAft>
                        <a:buClr>
                          <a:schemeClr val="tx2"/>
                        </a:buClr>
                        <a:buSzPct val="110000"/>
                        <a:buFontTx/>
                        <a:buNone/>
                      </a:pPr>
                      <a:r>
                        <a:rPr lang="ja-JP" sz="1400" b="0" i="0" u="none" strike="noStrike" cap="none" baseline="0">
                          <a:solidFill>
                            <a:srgbClr val="000000"/>
                          </a:solidFill>
                          <a:effectLst/>
                          <a:uFillTx/>
                          <a:ea typeface="MS UI Gothic" panose="020B0600070205080204" charset="-128"/>
                        </a:rPr>
                        <a:t>54 (18.4)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a:txBody>
                    <a:bodyPr/>
                    <a:lstStyle/>
                    <a:p>
                      <a:pPr marL="0" marR="0" lvl="0" indent="0" algn="ctr" defTabSz="914400" rtl="0" eaLnBrk="1" fontAlgn="base" latinLnBrk="0" hangingPunct="1">
                        <a:lnSpc>
                          <a:spcPts val="1500"/>
                        </a:lnSpc>
                        <a:spcBef>
                          <a:spcPct val="0"/>
                        </a:spcBef>
                        <a:spcAft>
                          <a:spcPct val="0"/>
                        </a:spcAft>
                        <a:buClr>
                          <a:schemeClr val="tx2"/>
                        </a:buClr>
                        <a:buSzPct val="110000"/>
                        <a:buFontTx/>
                        <a:buNone/>
                      </a:pPr>
                      <a:r>
                        <a:rPr lang="ja-JP" sz="1400" b="0" i="0" u="none" strike="noStrike" cap="none" baseline="0">
                          <a:solidFill>
                            <a:srgbClr val="000000"/>
                          </a:solidFill>
                          <a:effectLst/>
                          <a:uFillTx/>
                          <a:ea typeface="MS UI Gothic" panose="020B0600070205080204" charset="-128"/>
                        </a:rPr>
                        <a:t>21 (7.6)</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extLst>
                  <a:ext uri="{0D108BD9-81ED-4DB2-BD59-A6C34878D82A}">
                    <a16:rowId xmlns:a16="http://schemas.microsoft.com/office/drawing/2014/main" val="10005"/>
                  </a:ext>
                </a:extLst>
              </a:tr>
              <a:tr h="292843">
                <a:tc>
                  <a:txBody>
                    <a:bodyPr/>
                    <a:lstStyle/>
                    <a:p>
                      <a:pPr marL="179705" marR="0" lvl="0" indent="0" algn="l" defTabSz="914400" rtl="0" eaLnBrk="1" fontAlgn="base" latinLnBrk="0" hangingPunct="1">
                        <a:lnSpc>
                          <a:spcPts val="1500"/>
                        </a:lnSpc>
                        <a:spcBef>
                          <a:spcPct val="0"/>
                        </a:spcBef>
                        <a:spcAft>
                          <a:spcPct val="0"/>
                        </a:spcAft>
                        <a:buClr>
                          <a:schemeClr val="tx2"/>
                        </a:buClr>
                        <a:buSzPct val="110000"/>
                        <a:buFontTx/>
                        <a:buNone/>
                      </a:pPr>
                      <a:r>
                        <a:rPr lang="ja-JP" sz="1400" b="0" i="0" u="none" strike="noStrike" cap="none" baseline="0">
                          <a:solidFill>
                            <a:srgbClr val="000000"/>
                          </a:solidFill>
                          <a:effectLst/>
                          <a:uFillTx/>
                          <a:ea typeface="MS UI Gothic" panose="020B0600070205080204" charset="-128"/>
                        </a:rPr>
                        <a:t>グレード3～5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lumMod val="95000"/>
                      </a:schemeClr>
                    </a:solidFill>
                  </a:tcPr>
                </a:tc>
                <a:tc>
                  <a:txBody>
                    <a:bodyPr/>
                    <a:lstStyle/>
                    <a:p>
                      <a:pPr marL="0" marR="0" lvl="0" indent="0" algn="ctr" defTabSz="914400" rtl="0" eaLnBrk="1" fontAlgn="base" latinLnBrk="0" hangingPunct="1">
                        <a:lnSpc>
                          <a:spcPts val="1500"/>
                        </a:lnSpc>
                        <a:spcBef>
                          <a:spcPct val="0"/>
                        </a:spcBef>
                        <a:spcAft>
                          <a:spcPct val="0"/>
                        </a:spcAft>
                        <a:buClr>
                          <a:schemeClr val="tx2"/>
                        </a:buClr>
                        <a:buSzPct val="110000"/>
                        <a:buFontTx/>
                        <a:buNone/>
                      </a:pPr>
                      <a:r>
                        <a:rPr lang="ja-JP" sz="1400" b="0" i="0" u="none" strike="noStrike" cap="none" baseline="0">
                          <a:solidFill>
                            <a:srgbClr val="000000"/>
                          </a:solidFill>
                          <a:effectLst/>
                          <a:uFillTx/>
                          <a:ea typeface="MS UI Gothic" panose="020B0600070205080204" charset="-128"/>
                        </a:rPr>
                        <a:t>10 (3.4)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lumMod val="95000"/>
                      </a:schemeClr>
                    </a:solidFill>
                  </a:tcPr>
                </a:tc>
                <a:tc>
                  <a:txBody>
                    <a:bodyPr/>
                    <a:lstStyle/>
                    <a:p>
                      <a:pPr marL="0" marR="0" lvl="0" indent="0" algn="ctr" defTabSz="914400" rtl="0" eaLnBrk="1" fontAlgn="base" latinLnBrk="0" hangingPunct="1">
                        <a:lnSpc>
                          <a:spcPts val="1500"/>
                        </a:lnSpc>
                        <a:spcBef>
                          <a:spcPct val="0"/>
                        </a:spcBef>
                        <a:spcAft>
                          <a:spcPct val="0"/>
                        </a:spcAft>
                        <a:buClr>
                          <a:schemeClr val="tx2"/>
                        </a:buClr>
                        <a:buSzPct val="110000"/>
                        <a:buFontTx/>
                        <a:buNone/>
                      </a:pPr>
                      <a:r>
                        <a:rPr lang="ja-JP" sz="1400" b="0" i="0" u="none" strike="noStrike" cap="none" baseline="0">
                          <a:solidFill>
                            <a:srgbClr val="000000"/>
                          </a:solidFill>
                          <a:effectLst/>
                          <a:uFillTx/>
                          <a:ea typeface="MS UI Gothic" panose="020B0600070205080204" charset="-128"/>
                        </a:rPr>
                        <a:t>5 (1.8)</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lumMod val="95000"/>
                      </a:schemeClr>
                    </a:solidFill>
                  </a:tcPr>
                </a:tc>
                <a:extLst>
                  <a:ext uri="{0D108BD9-81ED-4DB2-BD59-A6C34878D82A}">
                    <a16:rowId xmlns:a16="http://schemas.microsoft.com/office/drawing/2014/main" val="10006"/>
                  </a:ext>
                </a:extLst>
              </a:tr>
              <a:tr h="292843">
                <a:tc>
                  <a:txBody>
                    <a:bodyPr/>
                    <a:lstStyle/>
                    <a:p>
                      <a:pPr marL="179705" marR="0" lvl="0" indent="0" algn="l" defTabSz="914400" rtl="0" eaLnBrk="1" fontAlgn="base" latinLnBrk="0" hangingPunct="1">
                        <a:lnSpc>
                          <a:spcPts val="1500"/>
                        </a:lnSpc>
                        <a:spcBef>
                          <a:spcPct val="0"/>
                        </a:spcBef>
                        <a:spcAft>
                          <a:spcPct val="0"/>
                        </a:spcAft>
                        <a:buClr>
                          <a:schemeClr val="tx2"/>
                        </a:buClr>
                        <a:buSzPct val="110000"/>
                        <a:buFontTx/>
                        <a:buNone/>
                      </a:pPr>
                      <a:r>
                        <a:rPr lang="ja-JP" sz="1400" b="0" i="0" u="none" strike="noStrike" cap="none" baseline="0">
                          <a:solidFill>
                            <a:srgbClr val="000000"/>
                          </a:solidFill>
                          <a:effectLst/>
                          <a:uFillTx/>
                          <a:ea typeface="MS UI Gothic" panose="020B0600070205080204" charset="-128"/>
                        </a:rPr>
                        <a:t>死亡につながったAE</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a:txBody>
                    <a:bodyPr/>
                    <a:lstStyle/>
                    <a:p>
                      <a:pPr marL="0" marR="0" lvl="0" indent="0" algn="ctr" defTabSz="914400" rtl="0" eaLnBrk="1" fontAlgn="base" latinLnBrk="0" hangingPunct="1">
                        <a:lnSpc>
                          <a:spcPts val="1500"/>
                        </a:lnSpc>
                        <a:spcBef>
                          <a:spcPct val="0"/>
                        </a:spcBef>
                        <a:spcAft>
                          <a:spcPct val="0"/>
                        </a:spcAft>
                        <a:buClr>
                          <a:schemeClr val="tx2"/>
                        </a:buClr>
                        <a:buSzPct val="110000"/>
                        <a:buFontTx/>
                        <a:buNone/>
                      </a:pPr>
                      <a:r>
                        <a:rPr lang="ja-JP" sz="1400" b="0" i="0" u="none" strike="noStrike" cap="none" baseline="0">
                          <a:solidFill>
                            <a:srgbClr val="000000"/>
                          </a:solidFill>
                          <a:effectLst/>
                          <a:uFillTx/>
                          <a:ea typeface="MS UI Gothic" panose="020B0600070205080204" charset="-128"/>
                        </a:rPr>
                        <a:t>2 (0.7)</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a:txBody>
                    <a:bodyPr/>
                    <a:lstStyle/>
                    <a:p>
                      <a:pPr marL="0" marR="0" lvl="0" indent="0" algn="ctr" defTabSz="914400" rtl="0" eaLnBrk="1" fontAlgn="base" latinLnBrk="0" hangingPunct="1">
                        <a:lnSpc>
                          <a:spcPts val="1500"/>
                        </a:lnSpc>
                        <a:spcBef>
                          <a:spcPct val="0"/>
                        </a:spcBef>
                        <a:spcAft>
                          <a:spcPct val="0"/>
                        </a:spcAft>
                        <a:buClr>
                          <a:schemeClr val="tx2"/>
                        </a:buClr>
                        <a:buSzPct val="110000"/>
                        <a:buFontTx/>
                        <a:buNone/>
                      </a:pPr>
                      <a:r>
                        <a:rPr lang="ja-JP" sz="1400" b="0" i="0" u="none" strike="noStrike" cap="none" baseline="0" dirty="0">
                          <a:solidFill>
                            <a:srgbClr val="000000"/>
                          </a:solidFill>
                          <a:effectLst/>
                          <a:uFillTx/>
                          <a:ea typeface="MS UI Gothic" panose="020B0600070205080204" charset="-128"/>
                        </a:rPr>
                        <a:t>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extLst>
                  <a:ext uri="{0D108BD9-81ED-4DB2-BD59-A6C34878D82A}">
                    <a16:rowId xmlns:a16="http://schemas.microsoft.com/office/drawing/2014/main" val="10007"/>
                  </a:ext>
                </a:extLst>
              </a:tr>
            </a:tbl>
          </a:graphicData>
        </a:graphic>
      </p:graphicFrame>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sz="1800" b="1" i="0" u="none" strike="noStrike" cap="none" baseline="0" dirty="0">
                <a:solidFill>
                  <a:srgbClr val="043882"/>
                </a:solidFill>
                <a:effectLst/>
                <a:uFillTx/>
                <a:ea typeface="MS UI Gothic" panose="020B0600070205080204" charset="-128"/>
              </a:rPr>
              <a:t>胃食道癌: 無作為化試験から何を学ぶ</a:t>
            </a:r>
            <a:r>
              <a:rPr lang="ja-JP" sz="1800" b="1" i="0" u="none" strike="noStrike" cap="none" baseline="0" dirty="0" smtClean="0">
                <a:solidFill>
                  <a:srgbClr val="043882"/>
                </a:solidFill>
                <a:effectLst/>
                <a:uFillTx/>
                <a:ea typeface="MS UI Gothic" panose="020B0600070205080204" charset="-128"/>
              </a:rPr>
              <a:t>か</a:t>
            </a:r>
            <a:r>
              <a:rPr lang="en-US" altLang="ja-JP" sz="1800" b="1" i="0" u="none" strike="noStrike" cap="none" baseline="0" dirty="0" smtClean="0">
                <a:solidFill>
                  <a:srgbClr val="043882"/>
                </a:solidFill>
                <a:effectLst/>
                <a:uFillTx/>
                <a:ea typeface="MS UI Gothic" panose="020B0600070205080204" charset="-128"/>
              </a:rPr>
              <a:t/>
            </a:r>
            <a:br>
              <a:rPr lang="en-US" altLang="ja-JP" sz="1800" b="1" i="0" u="none" strike="noStrike" cap="none" baseline="0" dirty="0" smtClean="0">
                <a:solidFill>
                  <a:srgbClr val="043882"/>
                </a:solidFill>
                <a:effectLst/>
                <a:uFillTx/>
                <a:ea typeface="MS UI Gothic" panose="020B0600070205080204" charset="-128"/>
              </a:rPr>
            </a:br>
            <a:r>
              <a:rPr lang="ja-JP" sz="1800" b="1" i="0" u="none" strike="noStrike" cap="none" baseline="0" dirty="0" smtClean="0">
                <a:solidFill>
                  <a:srgbClr val="043882"/>
                </a:solidFill>
                <a:effectLst/>
                <a:uFillTx/>
                <a:ea typeface="MS UI Gothic" panose="020B0600070205080204" charset="-128"/>
              </a:rPr>
              <a:t>討議者 </a:t>
            </a:r>
            <a:r>
              <a:rPr lang="ja-JP" sz="1800" b="1" i="0" u="none" strike="noStrike" cap="none" baseline="0" dirty="0">
                <a:solidFill>
                  <a:srgbClr val="043882"/>
                </a:solidFill>
                <a:effectLst/>
                <a:uFillTx/>
                <a:ea typeface="MS UI Gothic" panose="020B0600070205080204" charset="-128"/>
              </a:rPr>
              <a:t>– Chao J</a:t>
            </a:r>
          </a:p>
        </p:txBody>
      </p:sp>
      <p:sp>
        <p:nvSpPr>
          <p:cNvPr id="3" name="Content Placeholder 2"/>
          <p:cNvSpPr>
            <a:spLocks noGrp="1"/>
          </p:cNvSpPr>
          <p:nvPr>
            <p:ph idx="1"/>
          </p:nvPr>
        </p:nvSpPr>
        <p:spPr>
          <a:xfrm>
            <a:off x="365124" y="1254035"/>
            <a:ext cx="8413751" cy="4257418"/>
          </a:xfrm>
        </p:spPr>
        <p:txBody>
          <a:bodyPr/>
          <a:lstStyle/>
          <a:p>
            <a:pPr marL="0" indent="0">
              <a:buNone/>
            </a:pPr>
            <a:r>
              <a:rPr lang="ja-JP" sz="1600" b="1" i="0" u="none" strike="noStrike" cap="none" baseline="0" dirty="0">
                <a:solidFill>
                  <a:srgbClr val="4D4D4D"/>
                </a:solidFill>
                <a:effectLst/>
                <a:uFillTx/>
                <a:ea typeface="MS UI Gothic" panose="020B0600070205080204" charset="-128"/>
              </a:rPr>
              <a:t>試験の目的（JCOG1013: Abstract 4009 – Yamada Y, et al）</a:t>
            </a:r>
          </a:p>
          <a:p>
            <a:r>
              <a:rPr lang="ja-JP" sz="1600" b="1" i="0" u="none" strike="noStrike" cap="none" baseline="0" dirty="0">
                <a:solidFill>
                  <a:srgbClr val="4D4D4D"/>
                </a:solidFill>
                <a:effectLst/>
                <a:uFillTx/>
                <a:ea typeface="MS UI Gothic" panose="020B0600070205080204" charset="-128"/>
              </a:rPr>
              <a:t>切除不能・再発胃腺癌患者を対象に、1L治療としての、S-1＋シスプラチン＋ドセタキセルの3剤併用化学療法と、S-1＋シスプラチンの2剤併用化学療法の有効性と安全性を比較する</a:t>
            </a:r>
          </a:p>
          <a:p>
            <a:pPr marL="0" indent="0">
              <a:spcBef>
                <a:spcPts val="1200"/>
              </a:spcBef>
              <a:buNone/>
            </a:pPr>
            <a:r>
              <a:rPr lang="ja-JP" sz="1600" b="1" i="0" u="none" strike="noStrike" cap="none" baseline="0" dirty="0">
                <a:solidFill>
                  <a:srgbClr val="4D4D4D"/>
                </a:solidFill>
                <a:effectLst/>
                <a:uFillTx/>
                <a:ea typeface="MS UI Gothic" panose="020B0600070205080204" charset="-128"/>
              </a:rPr>
              <a:t>試験デザイン</a:t>
            </a:r>
          </a:p>
          <a:p>
            <a:r>
              <a:rPr lang="ja-JP" sz="1600" b="0" i="0" u="none" strike="noStrike" cap="none" baseline="0" dirty="0">
                <a:solidFill>
                  <a:srgbClr val="4D4D4D"/>
                </a:solidFill>
                <a:effectLst/>
                <a:uFillTx/>
                <a:ea typeface="MS UI Gothic" panose="020B0600070205080204" charset="-128"/>
              </a:rPr>
              <a:t>切除不能又は再発胃腺癌患者（n=740）をS-1*＋シスプラチン</a:t>
            </a:r>
            <a:r>
              <a:rPr lang="ja-JP" sz="1600" b="0" i="0" u="none" strike="noStrike" cap="none" baseline="30000" dirty="0">
                <a:solidFill>
                  <a:srgbClr val="4D4D4D"/>
                </a:solidFill>
                <a:effectLst/>
                <a:uFillTx/>
                <a:ea typeface="MS UI Gothic" panose="020B0600070205080204" charset="-128"/>
              </a:rPr>
              <a:t>†</a:t>
            </a:r>
            <a:r>
              <a:rPr lang="ja-JP" sz="1600" b="0" i="0" u="none" strike="noStrike" cap="none" baseline="0" dirty="0">
                <a:solidFill>
                  <a:srgbClr val="4D4D4D"/>
                </a:solidFill>
                <a:effectLst/>
                <a:uFillTx/>
                <a:ea typeface="MS UI Gothic" panose="020B0600070205080204" charset="-128"/>
              </a:rPr>
              <a:t>（d8）＋ドセタキセル</a:t>
            </a:r>
            <a:r>
              <a:rPr lang="ja-JP" sz="1600" b="0" i="0" u="none" strike="noStrike" cap="none" baseline="30000" dirty="0">
                <a:solidFill>
                  <a:srgbClr val="4D4D4D"/>
                </a:solidFill>
                <a:effectLst/>
                <a:uFillTx/>
                <a:ea typeface="MS UI Gothic" panose="020B0600070205080204" charset="-128"/>
              </a:rPr>
              <a:t>‡</a:t>
            </a:r>
            <a:r>
              <a:rPr lang="ja-JP" sz="1600" b="0" i="0" u="none" strike="noStrike" cap="none" baseline="0" dirty="0">
                <a:solidFill>
                  <a:srgbClr val="4D4D4D"/>
                </a:solidFill>
                <a:effectLst/>
                <a:uFillTx/>
                <a:ea typeface="MS UI Gothic" panose="020B0600070205080204" charset="-128"/>
              </a:rPr>
              <a:t>（d1）の化学療法と、S-1*＋シスプラチン</a:t>
            </a:r>
            <a:r>
              <a:rPr lang="ja-JP" sz="1600" b="0" i="0" u="none" strike="noStrike" cap="none" baseline="30000" dirty="0">
                <a:solidFill>
                  <a:srgbClr val="4D4D4D"/>
                </a:solidFill>
                <a:effectLst/>
                <a:uFillTx/>
                <a:ea typeface="MS UI Gothic" panose="020B0600070205080204" charset="-128"/>
              </a:rPr>
              <a:t>†</a:t>
            </a:r>
            <a:r>
              <a:rPr lang="ja-JP" sz="1600" b="0" i="0" u="none" strike="noStrike" cap="none" baseline="0" dirty="0">
                <a:solidFill>
                  <a:srgbClr val="4D4D4D"/>
                </a:solidFill>
                <a:effectLst/>
                <a:uFillTx/>
                <a:ea typeface="MS UI Gothic" panose="020B0600070205080204" charset="-128"/>
              </a:rPr>
              <a:t>（d1）の2剤併用化学療法に、（1:1で）無作為化した</a:t>
            </a:r>
          </a:p>
          <a:p>
            <a:pPr marL="0" indent="0">
              <a:spcBef>
                <a:spcPts val="1200"/>
              </a:spcBef>
              <a:buNone/>
            </a:pPr>
            <a:r>
              <a:rPr lang="ja-JP" sz="1600" b="1" i="0" u="none" strike="noStrike" cap="none" baseline="0" dirty="0">
                <a:solidFill>
                  <a:srgbClr val="4D4D4D"/>
                </a:solidFill>
                <a:effectLst/>
                <a:uFillTx/>
                <a:ea typeface="MS UI Gothic" panose="020B0600070205080204" charset="-128"/>
              </a:rPr>
              <a:t>主な結果</a:t>
            </a:r>
          </a:p>
          <a:p>
            <a:endParaRPr lang="en-GB" b="1" dirty="0" smtClean="0"/>
          </a:p>
          <a:p>
            <a:endParaRPr lang="en-GB" b="1" dirty="0"/>
          </a:p>
          <a:p>
            <a:endParaRPr lang="en-GB" b="1" dirty="0" smtClean="0"/>
          </a:p>
          <a:p>
            <a:endParaRPr lang="en-GB" b="1" dirty="0"/>
          </a:p>
          <a:p>
            <a:pPr marL="0" indent="0">
              <a:buNone/>
            </a:pPr>
            <a:endParaRPr lang="en-GB" b="1" dirty="0" smtClean="0"/>
          </a:p>
          <a:p>
            <a:endParaRPr lang="en-GB" dirty="0" smtClean="0"/>
          </a:p>
          <a:p>
            <a:endParaRPr lang="en-US" dirty="0"/>
          </a:p>
        </p:txBody>
      </p:sp>
      <p:sp>
        <p:nvSpPr>
          <p:cNvPr id="4" name="Text Placeholder 3"/>
          <p:cNvSpPr>
            <a:spLocks noGrp="1"/>
          </p:cNvSpPr>
          <p:nvPr>
            <p:ph type="body" sz="quarter" idx="10"/>
          </p:nvPr>
        </p:nvSpPr>
        <p:spPr/>
        <p:txBody>
          <a:bodyPr/>
          <a:lstStyle/>
          <a:p>
            <a:r>
              <a:rPr lang="ja-JP" sz="1200" b="0" i="0" u="none" strike="noStrike" cap="none" baseline="0">
                <a:solidFill>
                  <a:srgbClr val="4D4D4D"/>
                </a:solidFill>
                <a:effectLst/>
                <a:uFillTx/>
                <a:ea typeface="MS UI Gothic" panose="020B0600070205080204" charset="-128"/>
              </a:rPr>
              <a:t>*80、100、120 mg/body d1～21 q5w vs. 80、100、120 mg/body d1～14 q4w（体表面積に基づき算出）; </a:t>
            </a:r>
            <a:r>
              <a:rPr sz="1200"/>
              <a:t/>
            </a:r>
            <a:br>
              <a:rPr sz="1200"/>
            </a:br>
            <a:r>
              <a:rPr lang="ja-JP" sz="1200" b="0" i="0" u="none" strike="noStrike" cap="none" baseline="30000">
                <a:solidFill>
                  <a:srgbClr val="4D4D4D"/>
                </a:solidFill>
                <a:effectLst/>
                <a:uFillTx/>
                <a:ea typeface="MS UI Gothic" panose="020B0600070205080204" charset="-128"/>
              </a:rPr>
              <a:t>†</a:t>
            </a:r>
            <a:r>
              <a:rPr lang="ja-JP" sz="1200" b="0" i="0" u="none" strike="noStrike" cap="none" baseline="0">
                <a:solidFill>
                  <a:srgbClr val="4D4D4D"/>
                </a:solidFill>
                <a:effectLst/>
                <a:uFillTx/>
                <a:ea typeface="MS UI Gothic" panose="020B0600070205080204" charset="-128"/>
              </a:rPr>
              <a:t>60 mg/m</a:t>
            </a:r>
            <a:r>
              <a:rPr lang="ja-JP" sz="1200" b="0" i="0" u="none" strike="noStrike" cap="none" baseline="30000">
                <a:solidFill>
                  <a:srgbClr val="4D4D4D"/>
                </a:solidFill>
                <a:effectLst/>
                <a:uFillTx/>
                <a:ea typeface="MS UI Gothic" panose="020B0600070205080204" charset="-128"/>
              </a:rPr>
              <a:t>2</a:t>
            </a:r>
            <a:r>
              <a:rPr lang="ja-JP" sz="1200" b="0" i="0" u="none" strike="noStrike" cap="none" baseline="0">
                <a:solidFill>
                  <a:srgbClr val="4D4D4D"/>
                </a:solidFill>
                <a:effectLst/>
                <a:uFillTx/>
                <a:ea typeface="MS UI Gothic" panose="020B0600070205080204" charset="-128"/>
              </a:rPr>
              <a:t>; </a:t>
            </a:r>
            <a:r>
              <a:rPr lang="ja-JP" sz="1200" b="0" i="0" u="none" strike="noStrike" cap="none" baseline="30000">
                <a:solidFill>
                  <a:srgbClr val="4D4D4D"/>
                </a:solidFill>
                <a:effectLst/>
                <a:uFillTx/>
                <a:ea typeface="MS UI Gothic" panose="020B0600070205080204" charset="-128"/>
              </a:rPr>
              <a:t>‡</a:t>
            </a:r>
            <a:r>
              <a:rPr lang="ja-JP" sz="1200" b="0" i="0" u="none" strike="noStrike" cap="none" baseline="0">
                <a:solidFill>
                  <a:srgbClr val="4D4D4D"/>
                </a:solidFill>
                <a:effectLst/>
                <a:uFillTx/>
                <a:ea typeface="MS UI Gothic" panose="020B0600070205080204" charset="-128"/>
              </a:rPr>
              <a:t>40 mg/m</a:t>
            </a:r>
            <a:r>
              <a:rPr lang="ja-JP" sz="1200" b="0" i="0" u="none" strike="noStrike" cap="none" baseline="30000">
                <a:solidFill>
                  <a:srgbClr val="4D4D4D"/>
                </a:solidFill>
                <a:effectLst/>
                <a:uFillTx/>
                <a:ea typeface="MS UI Gothic" panose="020B0600070205080204" charset="-128"/>
              </a:rPr>
              <a:t>2</a:t>
            </a:r>
          </a:p>
        </p:txBody>
      </p:sp>
      <p:sp>
        <p:nvSpPr>
          <p:cNvPr id="5" name="Text Placeholder 4"/>
          <p:cNvSpPr>
            <a:spLocks noGrp="1"/>
          </p:cNvSpPr>
          <p:nvPr>
            <p:ph type="body" sz="quarter" idx="11"/>
          </p:nvPr>
        </p:nvSpPr>
        <p:spPr/>
        <p:txBody>
          <a:bodyPr/>
          <a:lstStyle/>
          <a:p>
            <a:r>
              <a:rPr lang="ja-JP" sz="1200" b="0" i="0" u="none" strike="noStrike" cap="none" baseline="0" dirty="0">
                <a:solidFill>
                  <a:srgbClr val="4D4D4D"/>
                </a:solidFill>
                <a:effectLst/>
                <a:uFillTx/>
                <a:ea typeface="MS UI Gothic" panose="020B0600070205080204" charset="-128"/>
              </a:rPr>
              <a:t>Yamada Y, et al. J Clin Oncol 2018;36(suppl):abstr 4009</a:t>
            </a:r>
            <a:r>
              <a:rPr sz="1200" dirty="0"/>
              <a:t/>
            </a:r>
            <a:br>
              <a:rPr sz="1200" dirty="0"/>
            </a:br>
            <a:r>
              <a:rPr lang="ja-JP" sz="1200" b="0" i="0" u="none" strike="noStrike" cap="none" baseline="0" dirty="0">
                <a:solidFill>
                  <a:srgbClr val="4D4D4D"/>
                </a:solidFill>
                <a:effectLst/>
                <a:uFillTx/>
                <a:ea typeface="MS UI Gothic" panose="020B0600070205080204" charset="-128"/>
              </a:rPr>
              <a:t>Shah MA, et al. J Clin Oncol 2018;36(suppl):abstr 4010 Makiyama A, et al. J Clin Oncol 2018;36(suppl):abstr 4011</a:t>
            </a:r>
          </a:p>
        </p:txBody>
      </p:sp>
      <p:graphicFrame>
        <p:nvGraphicFramePr>
          <p:cNvPr id="6" name="Table 5"/>
          <p:cNvGraphicFramePr>
            <a:graphicFrameLocks noGrp="1"/>
          </p:cNvGraphicFramePr>
          <p:nvPr>
            <p:extLst>
              <p:ext uri="{D42A27DB-BD31-4B8C-83A1-F6EECF244321}">
                <p14:modId xmlns:p14="http://schemas.microsoft.com/office/powerpoint/2010/main" val="1001122301"/>
              </p:ext>
            </p:extLst>
          </p:nvPr>
        </p:nvGraphicFramePr>
        <p:xfrm>
          <a:off x="361950" y="3678024"/>
          <a:ext cx="8420099" cy="1989530"/>
        </p:xfrm>
        <a:graphic>
          <a:graphicData uri="http://schemas.openxmlformats.org/drawingml/2006/table">
            <a:tbl>
              <a:tblPr firstRow="1" bandRow="1">
                <a:tableStyleId>{69012ECD-51FC-41F1-AA8D-1B2483CD663E}</a:tableStyleId>
              </a:tblPr>
              <a:tblGrid>
                <a:gridCol w="2823460">
                  <a:extLst>
                    <a:ext uri="{9D8B030D-6E8A-4147-A177-3AD203B41FA5}">
                      <a16:colId xmlns:a16="http://schemas.microsoft.com/office/drawing/2014/main" val="20000"/>
                    </a:ext>
                  </a:extLst>
                </a:gridCol>
                <a:gridCol w="2701823">
                  <a:extLst>
                    <a:ext uri="{9D8B030D-6E8A-4147-A177-3AD203B41FA5}">
                      <a16:colId xmlns:a16="http://schemas.microsoft.com/office/drawing/2014/main" val="20001"/>
                    </a:ext>
                  </a:extLst>
                </a:gridCol>
                <a:gridCol w="2894816">
                  <a:extLst>
                    <a:ext uri="{9D8B030D-6E8A-4147-A177-3AD203B41FA5}">
                      <a16:colId xmlns:a16="http://schemas.microsoft.com/office/drawing/2014/main" val="20002"/>
                    </a:ext>
                  </a:extLst>
                </a:gridCol>
              </a:tblGrid>
              <a:tr h="397906">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endParaRPr kumimoji="0" lang="en-GB" sz="1400" b="1" i="0" u="none" strike="noStrike" cap="none" normalizeH="0" baseline="0" noProof="0" dirty="0">
                        <a:ln>
                          <a:noFill/>
                        </a:ln>
                        <a:solidFill>
                          <a:schemeClr val="tx2"/>
                        </a:solidFill>
                        <a:effectLst/>
                        <a:latin typeface="+mn-lt"/>
                        <a:cs typeface="Arial" panose="020B0604020202020204"/>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ja-JP" sz="1400" b="1" i="0" u="none" strike="noStrike" cap="none" baseline="0">
                          <a:solidFill>
                            <a:srgbClr val="FFFFFF"/>
                          </a:solidFill>
                          <a:effectLst/>
                          <a:uFillTx/>
                          <a:ea typeface="MS UI Gothic" panose="020B0600070205080204" charset="-128"/>
                        </a:rPr>
                        <a:t>シスプラチン (n=367)</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ja-JP" sz="1400" b="1" i="0" u="none" strike="noStrike" cap="none" baseline="0">
                          <a:solidFill>
                            <a:srgbClr val="FFFFFF"/>
                          </a:solidFill>
                          <a:effectLst/>
                          <a:uFillTx/>
                          <a:ea typeface="MS UI Gothic" panose="020B0600070205080204" charset="-128"/>
                        </a:rPr>
                        <a:t>シスプラチン＋ドセタキセル (n=358)</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0"/>
                  </a:ext>
                </a:extLst>
              </a:tr>
              <a:tr h="397906">
                <a:tc>
                  <a:txBody>
                    <a:bodyPr/>
                    <a:lstStyle/>
                    <a:p>
                      <a:r>
                        <a:rPr lang="ja-JP" sz="1400" b="0" i="0" u="none" strike="noStrike" cap="none" baseline="0" dirty="0">
                          <a:solidFill>
                            <a:srgbClr val="4D4D4D"/>
                          </a:solidFill>
                          <a:effectLst/>
                          <a:uFillTx/>
                          <a:ea typeface="MS UI Gothic" panose="020B0600070205080204" charset="-128"/>
                        </a:rPr>
                        <a:t>1年OS、% </a:t>
                      </a:r>
                      <a:r>
                        <a:rPr lang="ja-JP" sz="1400" b="0" i="0" u="none" strike="noStrike" cap="none" baseline="0" dirty="0" smtClean="0">
                          <a:solidFill>
                            <a:srgbClr val="4D4D4D"/>
                          </a:solidFill>
                          <a:effectLst/>
                          <a:uFillTx/>
                          <a:ea typeface="MS UI Gothic" panose="020B0600070205080204" charset="-128"/>
                        </a:rPr>
                        <a:t>(</a:t>
                      </a:r>
                      <a:r>
                        <a:rPr lang="en-GB" altLang="ja-JP" sz="1400" b="0" i="0" u="none" strike="noStrike" cap="none" baseline="0" dirty="0" smtClean="0">
                          <a:solidFill>
                            <a:srgbClr val="4D4D4D"/>
                          </a:solidFill>
                          <a:effectLst/>
                          <a:uFillTx/>
                          <a:ea typeface="MS UI Gothic" panose="020B0600070205080204" charset="-128"/>
                        </a:rPr>
                        <a:t>95%CI</a:t>
                      </a:r>
                      <a:r>
                        <a:rPr lang="ja-JP" sz="1400" b="0" i="0" u="none" strike="noStrike" cap="none" baseline="0" dirty="0" smtClean="0">
                          <a:solidFill>
                            <a:srgbClr val="4D4D4D"/>
                          </a:solidFill>
                          <a:effectLst/>
                          <a:uFillTx/>
                          <a:ea typeface="MS UI Gothic" panose="020B0600070205080204" charset="-128"/>
                        </a:rPr>
                        <a:t>)</a:t>
                      </a:r>
                      <a:endParaRPr lang="ja-JP" sz="1400" b="0" i="0" u="none" strike="noStrike" cap="none" baseline="0" dirty="0">
                        <a:solidFill>
                          <a:srgbClr val="4D4D4D"/>
                        </a:solidFill>
                        <a:effectLst/>
                        <a:uFillTx/>
                        <a:ea typeface="MS UI Gothic" panose="020B0600070205080204" charset="-128"/>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ja-JP" sz="1400" b="0" i="0" u="none" strike="noStrike" cap="none" baseline="0" dirty="0">
                          <a:solidFill>
                            <a:srgbClr val="4D4D4D"/>
                          </a:solidFill>
                          <a:effectLst/>
                          <a:uFillTx/>
                          <a:ea typeface="MS UI Gothic" panose="020B0600070205080204" charset="-128"/>
                        </a:rPr>
                        <a:t>61.5 (56.3, 66.2)</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ja-JP" sz="1400" b="0" i="0" u="none" strike="noStrike" cap="none" baseline="0" dirty="0">
                          <a:solidFill>
                            <a:srgbClr val="4D4D4D"/>
                          </a:solidFill>
                          <a:effectLst/>
                          <a:uFillTx/>
                          <a:ea typeface="MS UI Gothic" panose="020B0600070205080204" charset="-128"/>
                        </a:rPr>
                        <a:t>59.7 (54.5, 64.5)</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val="10001"/>
                  </a:ext>
                </a:extLst>
              </a:tr>
              <a:tr h="397906">
                <a:tc>
                  <a:txBody>
                    <a:bodyPr/>
                    <a:lstStyle/>
                    <a:p>
                      <a:r>
                        <a:rPr lang="ja-JP" sz="1400" b="0" i="0" u="none" strike="noStrike" cap="none" baseline="0">
                          <a:solidFill>
                            <a:srgbClr val="4D4D4D"/>
                          </a:solidFill>
                          <a:effectLst/>
                          <a:uFillTx/>
                          <a:ea typeface="MS UI Gothic" panose="020B0600070205080204" charset="-128"/>
                        </a:rPr>
                        <a:t>OS中央値、月（95%CI）</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r>
                        <a:rPr lang="ja-JP" sz="1400" b="0" i="0" u="none" strike="noStrike" cap="none" baseline="0">
                          <a:solidFill>
                            <a:srgbClr val="4D4D4D"/>
                          </a:solidFill>
                          <a:effectLst/>
                          <a:uFillTx/>
                          <a:ea typeface="MS UI Gothic" panose="020B0600070205080204" charset="-128"/>
                        </a:rPr>
                        <a:t>15.3 (14.2, 16.2)</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r>
                        <a:rPr lang="ja-JP" sz="1400" b="0" i="0" u="none" strike="noStrike" cap="none" baseline="0" dirty="0">
                          <a:solidFill>
                            <a:srgbClr val="4D4D4D"/>
                          </a:solidFill>
                          <a:effectLst/>
                          <a:uFillTx/>
                          <a:ea typeface="MS UI Gothic" panose="020B0600070205080204" charset="-128"/>
                        </a:rPr>
                        <a:t>14.2 (12.9, 15.9)</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a16="http://schemas.microsoft.com/office/drawing/2014/main" val="10002"/>
                  </a:ext>
                </a:extLst>
              </a:tr>
              <a:tr h="397906">
                <a:tc>
                  <a:txBody>
                    <a:bodyPr/>
                    <a:lstStyle/>
                    <a:p>
                      <a:pPr marL="179705" indent="0"/>
                      <a:r>
                        <a:rPr lang="ja-JP" sz="1400" b="0" i="0" u="none" strike="noStrike" cap="none" baseline="0" dirty="0">
                          <a:solidFill>
                            <a:srgbClr val="4D4D4D"/>
                          </a:solidFill>
                          <a:effectLst/>
                          <a:uFillTx/>
                          <a:ea typeface="MS UI Gothic" panose="020B0600070205080204" charset="-128"/>
                        </a:rPr>
                        <a:t>HR (95%CI); P値（片側）</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gridSpan="2">
                  <a:txBody>
                    <a:bodyPr/>
                    <a:lstStyle/>
                    <a:p>
                      <a:pPr algn="ctr"/>
                      <a:r>
                        <a:rPr lang="ja-JP" sz="1400" b="0" i="0" u="none" strike="noStrike" cap="none" baseline="0" dirty="0">
                          <a:solidFill>
                            <a:srgbClr val="4D4D4D"/>
                          </a:solidFill>
                          <a:effectLst/>
                          <a:uFillTx/>
                          <a:ea typeface="MS UI Gothic" panose="020B0600070205080204" charset="-128"/>
                        </a:rPr>
                        <a:t>0.99 (95%CI 0.85, 1.16); 0.47</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hMerge="1">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a16="http://schemas.microsoft.com/office/drawing/2014/main" val="10003"/>
                  </a:ext>
                </a:extLst>
              </a:tr>
              <a:tr h="397906">
                <a:tc>
                  <a:txBody>
                    <a:bodyPr/>
                    <a:lstStyle/>
                    <a:p>
                      <a:r>
                        <a:rPr lang="ja-JP" sz="1400" b="0" i="0" u="none" strike="noStrike" cap="none" baseline="0" dirty="0">
                          <a:solidFill>
                            <a:srgbClr val="4D4D4D"/>
                          </a:solidFill>
                          <a:effectLst/>
                          <a:uFillTx/>
                          <a:ea typeface="MS UI Gothic" panose="020B0600070205080204" charset="-128"/>
                        </a:rPr>
                        <a:t>ORR、%</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algn="ctr"/>
                      <a:r>
                        <a:rPr lang="ja-JP" sz="1400" b="0" i="0" u="none" strike="noStrike" cap="none" baseline="0" dirty="0">
                          <a:solidFill>
                            <a:srgbClr val="4D4D4D"/>
                          </a:solidFill>
                          <a:effectLst/>
                          <a:uFillTx/>
                          <a:ea typeface="MS UI Gothic" panose="020B0600070205080204" charset="-128"/>
                        </a:rPr>
                        <a:t>56.0</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algn="ctr"/>
                      <a:r>
                        <a:rPr lang="ja-JP" sz="1400" b="0" i="0" u="none" strike="noStrike" cap="none" baseline="0" dirty="0">
                          <a:solidFill>
                            <a:srgbClr val="4D4D4D"/>
                          </a:solidFill>
                          <a:effectLst/>
                          <a:uFillTx/>
                          <a:ea typeface="MS UI Gothic" panose="020B0600070205080204" charset="-128"/>
                        </a:rPr>
                        <a:t>59.3</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10004"/>
                  </a:ext>
                </a:extLst>
              </a:tr>
            </a:tbl>
          </a:graphicData>
        </a:graphic>
      </p:graphicFrame>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sz="1800" b="1" i="0" u="none" strike="noStrike" cap="none" baseline="0" dirty="0">
                <a:solidFill>
                  <a:srgbClr val="043882"/>
                </a:solidFill>
                <a:effectLst/>
                <a:uFillTx/>
                <a:ea typeface="MS UI Gothic" panose="020B0600070205080204" charset="-128"/>
              </a:rPr>
              <a:t>胃食道癌: 無作為化試験から何を学ぶ</a:t>
            </a:r>
            <a:r>
              <a:rPr lang="ja-JP" sz="1800" b="1" i="0" u="none" strike="noStrike" cap="none" baseline="0" dirty="0" smtClean="0">
                <a:solidFill>
                  <a:srgbClr val="043882"/>
                </a:solidFill>
                <a:effectLst/>
                <a:uFillTx/>
                <a:ea typeface="MS UI Gothic" panose="020B0600070205080204" charset="-128"/>
              </a:rPr>
              <a:t>か</a:t>
            </a:r>
            <a:r>
              <a:rPr lang="en-US" altLang="ja-JP" sz="1800" b="1" i="0" u="none" strike="noStrike" cap="none" baseline="0" dirty="0" smtClean="0">
                <a:solidFill>
                  <a:srgbClr val="043882"/>
                </a:solidFill>
                <a:effectLst/>
                <a:uFillTx/>
                <a:ea typeface="MS UI Gothic" panose="020B0600070205080204" charset="-128"/>
              </a:rPr>
              <a:t/>
            </a:r>
            <a:br>
              <a:rPr lang="en-US" altLang="ja-JP" sz="1800" b="1" i="0" u="none" strike="noStrike" cap="none" baseline="0" dirty="0" smtClean="0">
                <a:solidFill>
                  <a:srgbClr val="043882"/>
                </a:solidFill>
                <a:effectLst/>
                <a:uFillTx/>
                <a:ea typeface="MS UI Gothic" panose="020B0600070205080204" charset="-128"/>
              </a:rPr>
            </a:br>
            <a:r>
              <a:rPr lang="ja-JP" sz="1800" b="1" i="0" u="none" strike="noStrike" cap="none" baseline="0" dirty="0" smtClean="0">
                <a:solidFill>
                  <a:srgbClr val="043882"/>
                </a:solidFill>
                <a:effectLst/>
                <a:uFillTx/>
                <a:ea typeface="MS UI Gothic" panose="020B0600070205080204" charset="-128"/>
              </a:rPr>
              <a:t>討議者 </a:t>
            </a:r>
            <a:r>
              <a:rPr lang="ja-JP" sz="1800" b="1" i="0" u="none" strike="noStrike" cap="none" baseline="0" dirty="0">
                <a:solidFill>
                  <a:srgbClr val="043882"/>
                </a:solidFill>
                <a:effectLst/>
                <a:uFillTx/>
                <a:ea typeface="MS UI Gothic" panose="020B0600070205080204" charset="-128"/>
              </a:rPr>
              <a:t>– Chao J</a:t>
            </a:r>
          </a:p>
        </p:txBody>
      </p:sp>
      <p:sp>
        <p:nvSpPr>
          <p:cNvPr id="3" name="Content Placeholder 2"/>
          <p:cNvSpPr>
            <a:spLocks noGrp="1"/>
          </p:cNvSpPr>
          <p:nvPr>
            <p:ph idx="1"/>
          </p:nvPr>
        </p:nvSpPr>
        <p:spPr>
          <a:xfrm>
            <a:off x="365124" y="1254035"/>
            <a:ext cx="8524043" cy="4257418"/>
          </a:xfrm>
        </p:spPr>
        <p:txBody>
          <a:bodyPr/>
          <a:lstStyle/>
          <a:p>
            <a:pPr marL="0" indent="0">
              <a:buNone/>
            </a:pPr>
            <a:r>
              <a:rPr lang="ja-JP" sz="1600" b="1" i="0" u="none" strike="noStrike" cap="none" baseline="0" dirty="0">
                <a:solidFill>
                  <a:srgbClr val="4D4D4D"/>
                </a:solidFill>
                <a:effectLst/>
                <a:uFillTx/>
                <a:ea typeface="MS UI Gothic" panose="020B0600070205080204" charset="-128"/>
              </a:rPr>
              <a:t>試験の目的（BRIGHTER: Abstract 4010 – Shah MA, et al）</a:t>
            </a:r>
          </a:p>
          <a:p>
            <a:r>
              <a:rPr lang="ja-JP" sz="1600" b="1" i="0" u="none" strike="noStrike" cap="none" baseline="0" dirty="0">
                <a:solidFill>
                  <a:srgbClr val="4D4D4D"/>
                </a:solidFill>
                <a:effectLst/>
                <a:uFillTx/>
                <a:ea typeface="MS UI Gothic" panose="020B0600070205080204" charset="-128"/>
              </a:rPr>
              <a:t>治療歴のある進行GEJ腺癌患者を対象として、2L治療としての、ナパブカシン＋パクリタキセルとプラセボ＋パクリタキセルの有効性及び安全性を比較評価する</a:t>
            </a:r>
          </a:p>
          <a:p>
            <a:pPr marL="0" indent="0">
              <a:spcBef>
                <a:spcPts val="1200"/>
              </a:spcBef>
              <a:buNone/>
            </a:pPr>
            <a:r>
              <a:rPr lang="ja-JP" sz="1600" b="1" i="0" u="none" strike="noStrike" cap="none" baseline="0" dirty="0">
                <a:solidFill>
                  <a:srgbClr val="4D4D4D"/>
                </a:solidFill>
                <a:effectLst/>
                <a:uFillTx/>
                <a:ea typeface="MS UI Gothic" panose="020B0600070205080204" charset="-128"/>
              </a:rPr>
              <a:t>試験デザイン</a:t>
            </a:r>
          </a:p>
          <a:p>
            <a:r>
              <a:rPr lang="ja-JP" sz="1600" b="0" i="0" u="none" strike="noStrike" cap="none" baseline="0" dirty="0">
                <a:solidFill>
                  <a:srgbClr val="4D4D4D"/>
                </a:solidFill>
                <a:effectLst/>
                <a:uFillTx/>
                <a:ea typeface="MS UI Gothic" panose="020B0600070205080204" charset="-128"/>
              </a:rPr>
              <a:t>患者（n=714）をナパブカシン（1日総投与量960 mg）＋パクリタキセル80 mg/m</a:t>
            </a:r>
            <a:r>
              <a:rPr lang="ja-JP" sz="1600" b="0" i="0" u="none" strike="noStrike" cap="none" baseline="30000" dirty="0">
                <a:solidFill>
                  <a:srgbClr val="4D4D4D"/>
                </a:solidFill>
                <a:effectLst/>
                <a:uFillTx/>
                <a:ea typeface="MS UI Gothic" panose="020B0600070205080204" charset="-128"/>
              </a:rPr>
              <a:t>2</a:t>
            </a:r>
            <a:r>
              <a:rPr lang="ja-JP" sz="1600" b="0" i="0" u="none" strike="noStrike" cap="none" baseline="0" dirty="0">
                <a:solidFill>
                  <a:srgbClr val="4D4D4D"/>
                </a:solidFill>
                <a:effectLst/>
                <a:uFillTx/>
                <a:ea typeface="MS UI Gothic" panose="020B0600070205080204" charset="-128"/>
              </a:rPr>
              <a:t>／週、又はプラセボ＋パクリタキセル80 mg/m</a:t>
            </a:r>
            <a:r>
              <a:rPr lang="ja-JP" sz="1600" b="0" i="0" u="none" strike="noStrike" cap="none" baseline="30000" dirty="0">
                <a:solidFill>
                  <a:srgbClr val="4D4D4D"/>
                </a:solidFill>
                <a:effectLst/>
                <a:uFillTx/>
                <a:ea typeface="MS UI Gothic" panose="020B0600070205080204" charset="-128"/>
              </a:rPr>
              <a:t>2</a:t>
            </a:r>
            <a:r>
              <a:rPr lang="ja-JP" sz="1600" b="0" i="0" u="none" strike="noStrike" cap="none" baseline="0" dirty="0">
                <a:solidFill>
                  <a:srgbClr val="4D4D4D"/>
                </a:solidFill>
                <a:effectLst/>
                <a:uFillTx/>
                <a:ea typeface="MS UI Gothic" panose="020B0600070205080204" charset="-128"/>
              </a:rPr>
              <a:t>／週を投与する群に（1:1で）無作為化した。必要なイベントの2/3（n=380）が発生した時点で、優越性を検定するための中間解析（OS追跡調査）を実施した</a:t>
            </a:r>
          </a:p>
          <a:p>
            <a:pPr marL="0" indent="0">
              <a:spcBef>
                <a:spcPts val="1200"/>
              </a:spcBef>
              <a:buNone/>
            </a:pPr>
            <a:r>
              <a:rPr lang="ja-JP" sz="1600" b="1" i="0" u="none" strike="noStrike" cap="none" baseline="0" dirty="0">
                <a:solidFill>
                  <a:srgbClr val="4D4D4D"/>
                </a:solidFill>
                <a:effectLst/>
                <a:uFillTx/>
                <a:ea typeface="MS UI Gothic" panose="020B0600070205080204" charset="-128"/>
              </a:rPr>
              <a:t>主な結果</a:t>
            </a:r>
          </a:p>
          <a:p>
            <a:pPr marL="0" indent="0">
              <a:buNone/>
            </a:pPr>
            <a:endParaRPr lang="en-GB" b="1" dirty="0" smtClean="0"/>
          </a:p>
          <a:p>
            <a:endParaRPr lang="en-GB" b="1" dirty="0" smtClean="0"/>
          </a:p>
          <a:p>
            <a:endParaRPr lang="en-GB" b="1" dirty="0"/>
          </a:p>
          <a:p>
            <a:pPr marL="0" indent="0">
              <a:buNone/>
            </a:pPr>
            <a:endParaRPr lang="en-GB" dirty="0" smtClean="0"/>
          </a:p>
          <a:p>
            <a:endParaRPr lang="en-GB" dirty="0" smtClean="0"/>
          </a:p>
          <a:p>
            <a:endParaRPr lang="en-GB" dirty="0"/>
          </a:p>
          <a:p>
            <a:r>
              <a:rPr lang="ja-JP" sz="1600" b="0" i="0" u="none" strike="noStrike" cap="none" baseline="0" dirty="0">
                <a:solidFill>
                  <a:srgbClr val="4D4D4D"/>
                </a:solidFill>
                <a:effectLst/>
                <a:uFillTx/>
                <a:ea typeface="MS UI Gothic" panose="020B0600070205080204" charset="-128"/>
              </a:rPr>
              <a:t>臨床的に重要な安全に関する懸念は認められなかった </a:t>
            </a:r>
          </a:p>
          <a:p>
            <a:pPr marL="0" indent="0">
              <a:buNone/>
            </a:pPr>
            <a:endParaRPr lang="en-GB" dirty="0" smtClean="0"/>
          </a:p>
          <a:p>
            <a:endParaRPr lang="en-GB" b="1" dirty="0"/>
          </a:p>
          <a:p>
            <a:endParaRPr lang="en-GB" b="1" dirty="0" smtClean="0"/>
          </a:p>
          <a:p>
            <a:endParaRPr lang="en-GB" b="1" dirty="0"/>
          </a:p>
          <a:p>
            <a:pPr marL="0" indent="0">
              <a:buNone/>
            </a:pPr>
            <a:endParaRPr lang="en-GB" b="1" dirty="0" smtClean="0"/>
          </a:p>
          <a:p>
            <a:endParaRPr lang="en-GB" dirty="0" smtClean="0"/>
          </a:p>
          <a:p>
            <a:endParaRPr lang="en-US" dirty="0"/>
          </a:p>
        </p:txBody>
      </p:sp>
      <p:sp>
        <p:nvSpPr>
          <p:cNvPr id="5" name="Text Placeholder 4"/>
          <p:cNvSpPr>
            <a:spLocks noGrp="1"/>
          </p:cNvSpPr>
          <p:nvPr>
            <p:ph type="body" sz="quarter" idx="11"/>
          </p:nvPr>
        </p:nvSpPr>
        <p:spPr/>
        <p:txBody>
          <a:bodyPr/>
          <a:lstStyle/>
          <a:p>
            <a:r>
              <a:rPr lang="ja-JP" sz="1200" b="0" i="0" u="none" strike="noStrike" cap="none" baseline="0">
                <a:solidFill>
                  <a:srgbClr val="4D4D4D"/>
                </a:solidFill>
                <a:effectLst/>
                <a:uFillTx/>
                <a:ea typeface="MS UI Gothic" panose="020B0600070205080204" charset="-128"/>
              </a:rPr>
              <a:t>Yamada Y, et al. J Clin Oncol 2018;36(suppl):abstr 4009</a:t>
            </a:r>
            <a:r>
              <a:rPr sz="1200"/>
              <a:t/>
            </a:r>
            <a:br>
              <a:rPr sz="1200"/>
            </a:br>
            <a:r>
              <a:rPr lang="ja-JP" sz="1200" b="0" i="0" u="none" strike="noStrike" cap="none" baseline="0">
                <a:solidFill>
                  <a:srgbClr val="4D4D4D"/>
                </a:solidFill>
                <a:effectLst/>
                <a:uFillTx/>
                <a:ea typeface="MS UI Gothic" panose="020B0600070205080204" charset="-128"/>
              </a:rPr>
              <a:t>Shah MA, et al. J Clin Oncol 2018;36(suppl):abstr 4010 Makiyama A, et al. J Clin Oncol 2018;36(suppl):abstr 4011</a:t>
            </a:r>
          </a:p>
        </p:txBody>
      </p:sp>
      <p:graphicFrame>
        <p:nvGraphicFramePr>
          <p:cNvPr id="6" name="Table 5"/>
          <p:cNvGraphicFramePr>
            <a:graphicFrameLocks noGrp="1"/>
          </p:cNvGraphicFramePr>
          <p:nvPr/>
        </p:nvGraphicFramePr>
        <p:xfrm>
          <a:off x="361950" y="3832860"/>
          <a:ext cx="8420100" cy="1673247"/>
        </p:xfrm>
        <a:graphic>
          <a:graphicData uri="http://schemas.openxmlformats.org/drawingml/2006/table">
            <a:tbl>
              <a:tblPr firstRow="1" bandRow="1">
                <a:tableStyleId>{69012ECD-51FC-41F1-AA8D-1B2483CD663E}</a:tableStyleId>
              </a:tblPr>
              <a:tblGrid>
                <a:gridCol w="1600011">
                  <a:extLst>
                    <a:ext uri="{9D8B030D-6E8A-4147-A177-3AD203B41FA5}">
                      <a16:colId xmlns:a16="http://schemas.microsoft.com/office/drawing/2014/main" val="20000"/>
                    </a:ext>
                  </a:extLst>
                </a:gridCol>
                <a:gridCol w="1905282">
                  <a:extLst>
                    <a:ext uri="{9D8B030D-6E8A-4147-A177-3AD203B41FA5}">
                      <a16:colId xmlns:a16="http://schemas.microsoft.com/office/drawing/2014/main" val="20001"/>
                    </a:ext>
                  </a:extLst>
                </a:gridCol>
                <a:gridCol w="1734357">
                  <a:extLst>
                    <a:ext uri="{9D8B030D-6E8A-4147-A177-3AD203B41FA5}">
                      <a16:colId xmlns:a16="http://schemas.microsoft.com/office/drawing/2014/main" val="20002"/>
                    </a:ext>
                  </a:extLst>
                </a:gridCol>
                <a:gridCol w="1542181">
                  <a:extLst>
                    <a:ext uri="{9D8B030D-6E8A-4147-A177-3AD203B41FA5}">
                      <a16:colId xmlns:a16="http://schemas.microsoft.com/office/drawing/2014/main" val="20003"/>
                    </a:ext>
                  </a:extLst>
                </a:gridCol>
                <a:gridCol w="1638269">
                  <a:extLst>
                    <a:ext uri="{9D8B030D-6E8A-4147-A177-3AD203B41FA5}">
                      <a16:colId xmlns:a16="http://schemas.microsoft.com/office/drawing/2014/main" val="20004"/>
                    </a:ext>
                  </a:extLst>
                </a:gridCol>
              </a:tblGrid>
              <a:tr h="636927">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endParaRPr kumimoji="0" lang="en-GB" sz="1400" b="1" i="0" u="none" strike="noStrike" cap="none" normalizeH="0" baseline="0" noProof="0" dirty="0">
                        <a:ln>
                          <a:noFill/>
                        </a:ln>
                        <a:solidFill>
                          <a:schemeClr val="tx2"/>
                        </a:solidFill>
                        <a:effectLst/>
                        <a:latin typeface="+mn-lt"/>
                        <a:cs typeface="Arial" panose="020B0604020202020204"/>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ja-JP" sz="1400" b="1" i="0" u="none" strike="noStrike" cap="none" baseline="0">
                          <a:solidFill>
                            <a:srgbClr val="FFFFFF"/>
                          </a:solidFill>
                          <a:effectLst/>
                          <a:uFillTx/>
                          <a:ea typeface="MS UI Gothic" panose="020B0600070205080204" charset="-128"/>
                        </a:rPr>
                        <a:t>ナパブカシン＋パクリタキセル (n=357)</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ja-JP" sz="1400" b="1" i="0" u="none" strike="noStrike" cap="none" baseline="0">
                          <a:solidFill>
                            <a:srgbClr val="FFFFFF"/>
                          </a:solidFill>
                          <a:effectLst/>
                          <a:uFillTx/>
                          <a:ea typeface="MS UI Gothic" panose="020B0600070205080204" charset="-128"/>
                        </a:rPr>
                        <a:t>プラセボ＋パクリタキセル (n=357)</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ja-JP" sz="1400" b="1" i="0" u="none" strike="noStrike" cap="none" baseline="0" dirty="0">
                          <a:solidFill>
                            <a:srgbClr val="FFFFFF"/>
                          </a:solidFill>
                          <a:effectLst/>
                          <a:uFillTx/>
                          <a:ea typeface="MS UI Gothic" panose="020B0600070205080204" charset="-128"/>
                        </a:rPr>
                        <a:t>HR (95%CI)</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ja-JP" sz="1400" b="1" i="0" u="none" strike="noStrike" cap="none" baseline="0">
                          <a:solidFill>
                            <a:srgbClr val="FFFFFF"/>
                          </a:solidFill>
                          <a:effectLst/>
                          <a:uFillTx/>
                          <a:ea typeface="MS UI Gothic" panose="020B0600070205080204" charset="-128"/>
                        </a:rPr>
                        <a:t>P値</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0"/>
                  </a:ext>
                </a:extLst>
              </a:tr>
              <a:tr h="451157">
                <a:tc>
                  <a:txBody>
                    <a:bodyPr/>
                    <a:lstStyle/>
                    <a:p>
                      <a:r>
                        <a:rPr lang="ja-JP" sz="1400" b="0" i="0" u="none" strike="noStrike" cap="none" baseline="0">
                          <a:solidFill>
                            <a:srgbClr val="4D4D4D"/>
                          </a:solidFill>
                          <a:effectLst/>
                          <a:uFillTx/>
                          <a:ea typeface="MS UI Gothic" panose="020B0600070205080204" charset="-128"/>
                        </a:rPr>
                        <a:t>OS中央値、月（95%CI）</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ja-JP" sz="1400" b="0" i="0" u="none" strike="noStrike" cap="none" baseline="0">
                          <a:solidFill>
                            <a:srgbClr val="4D4D4D"/>
                          </a:solidFill>
                          <a:effectLst/>
                          <a:uFillTx/>
                          <a:ea typeface="MS UI Gothic" panose="020B0600070205080204" charset="-128"/>
                        </a:rPr>
                        <a:t>6.93 (6.28, 7.69)</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ja-JP" sz="1400" b="0" i="0" u="none" strike="noStrike" cap="none" baseline="0">
                          <a:solidFill>
                            <a:srgbClr val="4D4D4D"/>
                          </a:solidFill>
                          <a:effectLst/>
                          <a:uFillTx/>
                          <a:ea typeface="MS UI Gothic" panose="020B0600070205080204" charset="-128"/>
                        </a:rPr>
                        <a:t>7.36 (6.64, 8.15)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ja-JP" sz="1400" b="0" i="0" u="none" strike="noStrike" cap="none" baseline="0">
                          <a:solidFill>
                            <a:srgbClr val="4D4D4D"/>
                          </a:solidFill>
                          <a:effectLst/>
                          <a:uFillTx/>
                          <a:ea typeface="MS UI Gothic" panose="020B0600070205080204" charset="-128"/>
                        </a:rPr>
                        <a:t>1.01 (0.86, 1.20)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ja-JP" sz="1400" b="0" i="0" u="none" strike="noStrike" cap="none" baseline="0">
                          <a:solidFill>
                            <a:srgbClr val="4D4D4D"/>
                          </a:solidFill>
                          <a:effectLst/>
                          <a:uFillTx/>
                          <a:ea typeface="MS UI Gothic" panose="020B0600070205080204" charset="-128"/>
                        </a:rPr>
                        <a:t>0.8596</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val="10001"/>
                  </a:ext>
                </a:extLst>
              </a:tr>
              <a:tr h="451157">
                <a:tc>
                  <a:txBody>
                    <a:bodyPr/>
                    <a:lstStyle/>
                    <a:p>
                      <a:r>
                        <a:rPr lang="ja-JP" sz="1400" b="0" i="0" u="none" strike="noStrike" cap="none" baseline="0">
                          <a:solidFill>
                            <a:srgbClr val="4D4D4D"/>
                          </a:solidFill>
                          <a:effectLst/>
                          <a:uFillTx/>
                          <a:ea typeface="MS UI Gothic" panose="020B0600070205080204" charset="-128"/>
                        </a:rPr>
                        <a:t>PFS中央値、月（95%CI）</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r>
                        <a:rPr lang="ja-JP" sz="1400" b="0" i="0" u="none" strike="noStrike" cap="none" baseline="0">
                          <a:solidFill>
                            <a:srgbClr val="4D4D4D"/>
                          </a:solidFill>
                          <a:effectLst/>
                          <a:uFillTx/>
                          <a:ea typeface="MS UI Gothic" panose="020B0600070205080204" charset="-128"/>
                        </a:rPr>
                        <a:t>3.55 (3.22, 3.68)</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r>
                        <a:rPr lang="ja-JP" sz="1400" b="0" i="0" u="none" strike="noStrike" cap="none" baseline="0">
                          <a:solidFill>
                            <a:srgbClr val="4D4D4D"/>
                          </a:solidFill>
                          <a:effectLst/>
                          <a:uFillTx/>
                          <a:ea typeface="MS UI Gothic" panose="020B0600070205080204" charset="-128"/>
                        </a:rPr>
                        <a:t>3.65 (3.45, 3.71)</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r>
                        <a:rPr lang="ja-JP" sz="1400" b="0" i="0" u="none" strike="noStrike" cap="none" baseline="0">
                          <a:solidFill>
                            <a:srgbClr val="4D4D4D"/>
                          </a:solidFill>
                          <a:effectLst/>
                          <a:uFillTx/>
                          <a:ea typeface="MS UI Gothic" panose="020B0600070205080204" charset="-128"/>
                        </a:rPr>
                        <a:t>1.00 (0.84, 1.17)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r>
                        <a:rPr lang="ja-JP" sz="1400" b="0" i="0" u="none" strike="noStrike" cap="none" baseline="0">
                          <a:solidFill>
                            <a:srgbClr val="4D4D4D"/>
                          </a:solidFill>
                          <a:effectLst/>
                          <a:uFillTx/>
                          <a:ea typeface="MS UI Gothic" panose="020B0600070205080204" charset="-128"/>
                        </a:rPr>
                        <a:t>0.9679</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a16="http://schemas.microsoft.com/office/drawing/2014/main" val="10002"/>
                  </a:ext>
                </a:extLst>
              </a:tr>
            </a:tbl>
          </a:graphicData>
        </a:graphic>
      </p:graphicFrame>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sz="1800" b="1" i="0" u="none" strike="noStrike" cap="none" baseline="0" dirty="0">
                <a:solidFill>
                  <a:srgbClr val="043882"/>
                </a:solidFill>
                <a:effectLst/>
                <a:uFillTx/>
                <a:ea typeface="MS UI Gothic" panose="020B0600070205080204" charset="-128"/>
              </a:rPr>
              <a:t>胃食道癌: 無作為化試験から何を学ぶ</a:t>
            </a:r>
            <a:r>
              <a:rPr lang="ja-JP" sz="1800" b="1" i="0" u="none" strike="noStrike" cap="none" baseline="0" dirty="0" smtClean="0">
                <a:solidFill>
                  <a:srgbClr val="043882"/>
                </a:solidFill>
                <a:effectLst/>
                <a:uFillTx/>
                <a:ea typeface="MS UI Gothic" panose="020B0600070205080204" charset="-128"/>
              </a:rPr>
              <a:t>か</a:t>
            </a:r>
            <a:r>
              <a:rPr lang="en-US" altLang="ja-JP" sz="1800" b="1" i="0" u="none" strike="noStrike" cap="none" baseline="0" dirty="0" smtClean="0">
                <a:solidFill>
                  <a:srgbClr val="043882"/>
                </a:solidFill>
                <a:effectLst/>
                <a:uFillTx/>
                <a:ea typeface="MS UI Gothic" panose="020B0600070205080204" charset="-128"/>
              </a:rPr>
              <a:t/>
            </a:r>
            <a:br>
              <a:rPr lang="en-US" altLang="ja-JP" sz="1800" b="1" i="0" u="none" strike="noStrike" cap="none" baseline="0" dirty="0" smtClean="0">
                <a:solidFill>
                  <a:srgbClr val="043882"/>
                </a:solidFill>
                <a:effectLst/>
                <a:uFillTx/>
                <a:ea typeface="MS UI Gothic" panose="020B0600070205080204" charset="-128"/>
              </a:rPr>
            </a:br>
            <a:r>
              <a:rPr lang="ja-JP" sz="1800" b="1" i="0" u="none" strike="noStrike" cap="none" baseline="0" dirty="0" smtClean="0">
                <a:solidFill>
                  <a:srgbClr val="043882"/>
                </a:solidFill>
                <a:effectLst/>
                <a:uFillTx/>
                <a:ea typeface="MS UI Gothic" panose="020B0600070205080204" charset="-128"/>
              </a:rPr>
              <a:t>討議者 </a:t>
            </a:r>
            <a:r>
              <a:rPr lang="ja-JP" sz="1800" b="1" i="0" u="none" strike="noStrike" cap="none" baseline="0" dirty="0">
                <a:solidFill>
                  <a:srgbClr val="043882"/>
                </a:solidFill>
                <a:effectLst/>
                <a:uFillTx/>
                <a:ea typeface="MS UI Gothic" panose="020B0600070205080204" charset="-128"/>
              </a:rPr>
              <a:t>– Chao J</a:t>
            </a:r>
          </a:p>
        </p:txBody>
      </p:sp>
      <p:sp>
        <p:nvSpPr>
          <p:cNvPr id="3" name="Content Placeholder 2"/>
          <p:cNvSpPr>
            <a:spLocks noGrp="1"/>
          </p:cNvSpPr>
          <p:nvPr>
            <p:ph idx="1"/>
          </p:nvPr>
        </p:nvSpPr>
        <p:spPr>
          <a:xfrm>
            <a:off x="365124" y="1254035"/>
            <a:ext cx="8413751" cy="4257418"/>
          </a:xfrm>
        </p:spPr>
        <p:txBody>
          <a:bodyPr/>
          <a:lstStyle/>
          <a:p>
            <a:pPr marL="0" indent="0">
              <a:buNone/>
            </a:pPr>
            <a:r>
              <a:rPr lang="ja-JP" sz="1600" b="1" i="0" u="none" strike="noStrike" cap="none" baseline="0" dirty="0">
                <a:solidFill>
                  <a:srgbClr val="4D4D4D"/>
                </a:solidFill>
                <a:effectLst/>
                <a:uFillTx/>
                <a:ea typeface="MS UI Gothic" panose="020B0600070205080204" charset="-128"/>
              </a:rPr>
              <a:t>試験の目的（WJOG7112G: Abstract 4011 – Makiyama A, et al）</a:t>
            </a:r>
          </a:p>
          <a:p>
            <a:r>
              <a:rPr lang="ja-JP" sz="1600" b="1" i="0" u="none" strike="noStrike" cap="none" baseline="0" dirty="0">
                <a:solidFill>
                  <a:srgbClr val="4D4D4D"/>
                </a:solidFill>
                <a:effectLst/>
                <a:uFillTx/>
                <a:ea typeface="MS UI Gothic" panose="020B0600070205080204" charset="-128"/>
              </a:rPr>
              <a:t>フルオロピリミジン、プラチナ製剤、トラスツズマブに不応となったHER2陽性進行胃癌・GEJ癌患者に対する2L治療としての週1回のパクリタキセル又はパクリタキセル＋トラスツズマブの有効性及び安全性を比較する</a:t>
            </a:r>
          </a:p>
          <a:p>
            <a:pPr marL="0" indent="0">
              <a:spcBef>
                <a:spcPts val="1200"/>
              </a:spcBef>
              <a:buNone/>
            </a:pPr>
            <a:r>
              <a:rPr lang="ja-JP" sz="1600" b="1" i="0" u="none" strike="noStrike" cap="none" baseline="0" dirty="0">
                <a:solidFill>
                  <a:srgbClr val="4D4D4D"/>
                </a:solidFill>
                <a:effectLst/>
                <a:uFillTx/>
                <a:ea typeface="MS UI Gothic" panose="020B0600070205080204" charset="-128"/>
              </a:rPr>
              <a:t>試験デザイン</a:t>
            </a:r>
          </a:p>
          <a:p>
            <a:r>
              <a:rPr lang="ja-JP" sz="1600" b="0" i="0" u="none" strike="noStrike" cap="none" baseline="0" dirty="0">
                <a:solidFill>
                  <a:srgbClr val="4D4D4D"/>
                </a:solidFill>
                <a:effectLst/>
                <a:uFillTx/>
                <a:ea typeface="MS UI Gothic" panose="020B0600070205080204" charset="-128"/>
              </a:rPr>
              <a:t>患者（n=90）をパクリタキセル80 mg/m</a:t>
            </a:r>
            <a:r>
              <a:rPr lang="ja-JP" sz="1600" b="0" i="0" u="none" strike="noStrike" cap="none" baseline="30000" dirty="0">
                <a:solidFill>
                  <a:srgbClr val="4D4D4D"/>
                </a:solidFill>
                <a:effectLst/>
                <a:uFillTx/>
                <a:ea typeface="MS UI Gothic" panose="020B0600070205080204" charset="-128"/>
              </a:rPr>
              <a:t>2</a:t>
            </a:r>
            <a:r>
              <a:rPr lang="ja-JP" sz="1600" b="0" i="0" u="none" strike="noStrike" cap="none" baseline="0" dirty="0">
                <a:solidFill>
                  <a:srgbClr val="4D4D4D"/>
                </a:solidFill>
                <a:effectLst/>
                <a:uFillTx/>
                <a:ea typeface="MS UI Gothic" panose="020B0600070205080204" charset="-128"/>
              </a:rPr>
              <a:t>d1、8、15（q4w）投与群と、パクリタキセル80 mg/m</a:t>
            </a:r>
            <a:r>
              <a:rPr lang="ja-JP" sz="1600" b="0" i="0" u="none" strike="noStrike" cap="none" baseline="30000" dirty="0">
                <a:solidFill>
                  <a:srgbClr val="4D4D4D"/>
                </a:solidFill>
                <a:effectLst/>
                <a:uFillTx/>
                <a:ea typeface="MS UI Gothic" panose="020B0600070205080204" charset="-128"/>
              </a:rPr>
              <a:t>2</a:t>
            </a:r>
            <a:r>
              <a:rPr lang="ja-JP" sz="1600" b="0" i="0" u="none" strike="noStrike" cap="none" baseline="0" dirty="0">
                <a:solidFill>
                  <a:srgbClr val="4D4D4D"/>
                </a:solidFill>
                <a:effectLst/>
                <a:uFillTx/>
                <a:ea typeface="MS UI Gothic" panose="020B0600070205080204" charset="-128"/>
              </a:rPr>
              <a:t>d1、8、15（q4w）＋トラスツズマブ</a:t>
            </a:r>
            <a:r>
              <a:rPr lang="ja-JP" sz="1600" b="0" i="0" u="none" strike="noStrike" cap="none" baseline="30000" dirty="0">
                <a:solidFill>
                  <a:srgbClr val="4D4D4D"/>
                </a:solidFill>
                <a:effectLst/>
                <a:uFillTx/>
                <a:ea typeface="MS UI Gothic" panose="020B0600070205080204" charset="-128"/>
              </a:rPr>
              <a:t>†</a:t>
            </a:r>
            <a:r>
              <a:rPr lang="ja-JP" sz="1600" b="0" i="0" u="none" strike="noStrike" cap="none" baseline="0" dirty="0">
                <a:solidFill>
                  <a:srgbClr val="4D4D4D"/>
                </a:solidFill>
                <a:effectLst/>
                <a:uFillTx/>
                <a:ea typeface="MS UI Gothic" panose="020B0600070205080204" charset="-128"/>
              </a:rPr>
              <a:t>でd1（q3w）投与群に無作為化した</a:t>
            </a:r>
          </a:p>
          <a:p>
            <a:pPr marL="0" indent="0">
              <a:spcBef>
                <a:spcPts val="1200"/>
              </a:spcBef>
              <a:buNone/>
            </a:pPr>
            <a:r>
              <a:rPr lang="ja-JP" sz="1600" b="1" i="0" u="none" strike="noStrike" cap="none" baseline="0" dirty="0">
                <a:solidFill>
                  <a:srgbClr val="4D4D4D"/>
                </a:solidFill>
                <a:effectLst/>
                <a:uFillTx/>
                <a:ea typeface="MS UI Gothic" panose="020B0600070205080204" charset="-128"/>
              </a:rPr>
              <a:t>主な結果</a:t>
            </a:r>
          </a:p>
        </p:txBody>
      </p:sp>
      <p:sp>
        <p:nvSpPr>
          <p:cNvPr id="4" name="Text Placeholder 3"/>
          <p:cNvSpPr>
            <a:spLocks noGrp="1"/>
          </p:cNvSpPr>
          <p:nvPr>
            <p:ph type="body" sz="quarter" idx="10"/>
          </p:nvPr>
        </p:nvSpPr>
        <p:spPr/>
        <p:txBody>
          <a:bodyPr/>
          <a:lstStyle/>
          <a:p>
            <a:r>
              <a:rPr lang="ja-JP" sz="1200" b="0" i="0" u="none" strike="noStrike" cap="none" baseline="30000">
                <a:solidFill>
                  <a:srgbClr val="4D4D4D"/>
                </a:solidFill>
                <a:effectLst/>
                <a:uFillTx/>
                <a:ea typeface="MS UI Gothic" panose="020B0600070205080204" charset="-128"/>
              </a:rPr>
              <a:t>†</a:t>
            </a:r>
            <a:r>
              <a:rPr lang="ja-JP" sz="1200" b="0" i="0" u="none" strike="noStrike" cap="none" baseline="0">
                <a:solidFill>
                  <a:srgbClr val="4D4D4D"/>
                </a:solidFill>
                <a:effectLst/>
                <a:uFillTx/>
                <a:ea typeface="MS UI Gothic" panose="020B0600070205080204" charset="-128"/>
              </a:rPr>
              <a:t>初期用量8 mg/kg、その後6 mg/kg</a:t>
            </a:r>
          </a:p>
        </p:txBody>
      </p:sp>
      <p:sp>
        <p:nvSpPr>
          <p:cNvPr id="5" name="Text Placeholder 4"/>
          <p:cNvSpPr>
            <a:spLocks noGrp="1"/>
          </p:cNvSpPr>
          <p:nvPr>
            <p:ph type="body" sz="quarter" idx="11"/>
          </p:nvPr>
        </p:nvSpPr>
        <p:spPr/>
        <p:txBody>
          <a:bodyPr/>
          <a:lstStyle/>
          <a:p>
            <a:r>
              <a:rPr lang="ja-JP" sz="1200" b="0" i="0" u="none" strike="noStrike" cap="none" baseline="0">
                <a:solidFill>
                  <a:srgbClr val="4D4D4D"/>
                </a:solidFill>
                <a:effectLst/>
                <a:uFillTx/>
                <a:ea typeface="MS UI Gothic" panose="020B0600070205080204" charset="-128"/>
              </a:rPr>
              <a:t>Yamada Y, et al. J Clin Oncol 2018;36(suppl):abstr 4009</a:t>
            </a:r>
            <a:r>
              <a:rPr sz="1200"/>
              <a:t/>
            </a:r>
            <a:br>
              <a:rPr sz="1200"/>
            </a:br>
            <a:r>
              <a:rPr lang="ja-JP" sz="1200" b="0" i="0" u="none" strike="noStrike" cap="none" baseline="0">
                <a:solidFill>
                  <a:srgbClr val="4D4D4D"/>
                </a:solidFill>
                <a:effectLst/>
                <a:uFillTx/>
                <a:ea typeface="MS UI Gothic" panose="020B0600070205080204" charset="-128"/>
              </a:rPr>
              <a:t>Shah MA, et al. J Clin Oncol 2018;36(suppl):abstr 4010 Makiyama A, et al. J Clin Oncol 2018;36(suppl):abstr 4011</a:t>
            </a:r>
          </a:p>
        </p:txBody>
      </p:sp>
      <p:graphicFrame>
        <p:nvGraphicFramePr>
          <p:cNvPr id="6" name="Table 5"/>
          <p:cNvGraphicFramePr>
            <a:graphicFrameLocks noGrp="1"/>
          </p:cNvGraphicFramePr>
          <p:nvPr/>
        </p:nvGraphicFramePr>
        <p:xfrm>
          <a:off x="361950" y="3881086"/>
          <a:ext cx="8423274" cy="1554480"/>
        </p:xfrm>
        <a:graphic>
          <a:graphicData uri="http://schemas.openxmlformats.org/drawingml/2006/table">
            <a:tbl>
              <a:tblPr firstRow="1" bandRow="1">
                <a:tableStyleId>{69012ECD-51FC-41F1-AA8D-1B2483CD663E}</a:tableStyleId>
              </a:tblPr>
              <a:tblGrid>
                <a:gridCol w="1600614">
                  <a:extLst>
                    <a:ext uri="{9D8B030D-6E8A-4147-A177-3AD203B41FA5}">
                      <a16:colId xmlns:a16="http://schemas.microsoft.com/office/drawing/2014/main" val="20000"/>
                    </a:ext>
                  </a:extLst>
                </a:gridCol>
                <a:gridCol w="1906002">
                  <a:extLst>
                    <a:ext uri="{9D8B030D-6E8A-4147-A177-3AD203B41FA5}">
                      <a16:colId xmlns:a16="http://schemas.microsoft.com/office/drawing/2014/main" val="20001"/>
                    </a:ext>
                  </a:extLst>
                </a:gridCol>
                <a:gridCol w="1824868">
                  <a:extLst>
                    <a:ext uri="{9D8B030D-6E8A-4147-A177-3AD203B41FA5}">
                      <a16:colId xmlns:a16="http://schemas.microsoft.com/office/drawing/2014/main" val="20002"/>
                    </a:ext>
                  </a:extLst>
                </a:gridCol>
                <a:gridCol w="1975449">
                  <a:extLst>
                    <a:ext uri="{9D8B030D-6E8A-4147-A177-3AD203B41FA5}">
                      <a16:colId xmlns:a16="http://schemas.microsoft.com/office/drawing/2014/main" val="20003"/>
                    </a:ext>
                  </a:extLst>
                </a:gridCol>
                <a:gridCol w="1116341">
                  <a:extLst>
                    <a:ext uri="{9D8B030D-6E8A-4147-A177-3AD203B41FA5}">
                      <a16:colId xmlns:a16="http://schemas.microsoft.com/office/drawing/2014/main" val="20004"/>
                    </a:ext>
                  </a:extLst>
                </a:gridCol>
              </a:tblGrid>
              <a:tr h="33674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endParaRPr kumimoji="0" lang="en-GB" sz="1400" b="1" i="0" u="none" strike="noStrike" cap="none" normalizeH="0" baseline="0" noProof="0" dirty="0">
                        <a:ln>
                          <a:noFill/>
                        </a:ln>
                        <a:solidFill>
                          <a:schemeClr val="tx2"/>
                        </a:solidFill>
                        <a:effectLst/>
                        <a:latin typeface="+mn-lt"/>
                        <a:cs typeface="Arial" panose="020B0604020202020204"/>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ja-JP" sz="1400" b="1" i="0" u="none" strike="noStrike" cap="none" baseline="0">
                          <a:solidFill>
                            <a:srgbClr val="FFFFFF"/>
                          </a:solidFill>
                          <a:effectLst/>
                          <a:uFillTx/>
                          <a:ea typeface="MS UI Gothic" panose="020B0600070205080204" charset="-128"/>
                        </a:rPr>
                        <a:t>パクリタキセル</a:t>
                      </a:r>
                      <a:r>
                        <a:rPr sz="1400"/>
                        <a:t/>
                      </a:r>
                      <a:br>
                        <a:rPr sz="1400"/>
                      </a:br>
                      <a:r>
                        <a:rPr lang="ja-JP" sz="1400" b="1" i="0" u="none" strike="noStrike" cap="none" baseline="0">
                          <a:solidFill>
                            <a:srgbClr val="FFFFFF"/>
                          </a:solidFill>
                          <a:effectLst/>
                          <a:uFillTx/>
                          <a:ea typeface="MS UI Gothic" panose="020B0600070205080204" charset="-128"/>
                        </a:rPr>
                        <a:t>(n=45)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ja-JP" sz="1400" b="1" i="0" u="none" strike="noStrike" cap="none" baseline="0">
                          <a:solidFill>
                            <a:srgbClr val="FFFFFF"/>
                          </a:solidFill>
                          <a:effectLst/>
                          <a:uFillTx/>
                          <a:ea typeface="MS UI Gothic" panose="020B0600070205080204" charset="-128"/>
                        </a:rPr>
                        <a:t>パクリタキセル＋トラスツズマブ (n=44)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ja-JP" sz="1400" b="1" i="0" u="none" strike="noStrike" cap="none" baseline="0" dirty="0">
                          <a:solidFill>
                            <a:srgbClr val="FFFFFF"/>
                          </a:solidFill>
                          <a:effectLst/>
                          <a:uFillTx/>
                          <a:ea typeface="MS UI Gothic" panose="020B0600070205080204" charset="-128"/>
                        </a:rPr>
                        <a:t>層別化HR (95%CI)</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ja-JP" sz="1400" b="1" i="0" u="none" strike="noStrike" cap="none" baseline="0">
                          <a:solidFill>
                            <a:srgbClr val="FFFFFF"/>
                          </a:solidFill>
                          <a:effectLst/>
                          <a:uFillTx/>
                          <a:ea typeface="MS UI Gothic" panose="020B0600070205080204" charset="-128"/>
                        </a:rPr>
                        <a:t>P値</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0"/>
                  </a:ext>
                </a:extLst>
              </a:tr>
              <a:tr h="229815">
                <a:tc>
                  <a:txBody>
                    <a:bodyPr/>
                    <a:lstStyle/>
                    <a:p>
                      <a:r>
                        <a:rPr lang="ja-JP" sz="1400" b="0" i="0" u="none" strike="noStrike" cap="none" baseline="0">
                          <a:solidFill>
                            <a:srgbClr val="4D4D4D"/>
                          </a:solidFill>
                          <a:effectLst/>
                          <a:uFillTx/>
                          <a:ea typeface="MS UI Gothic" panose="020B0600070205080204" charset="-128"/>
                        </a:rPr>
                        <a:t>PFS中央値、月（95%CI）</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ja-JP" sz="1400" b="0" i="0" u="none" strike="noStrike" cap="none" baseline="0">
                          <a:solidFill>
                            <a:srgbClr val="4D4D4D"/>
                          </a:solidFill>
                          <a:effectLst/>
                          <a:uFillTx/>
                          <a:ea typeface="MS UI Gothic" panose="020B0600070205080204" charset="-128"/>
                        </a:rPr>
                        <a:t>3.19 (2.86, 3.48)</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ja-JP" sz="1400" b="0" i="0" u="none" strike="noStrike" cap="none" baseline="0">
                          <a:solidFill>
                            <a:srgbClr val="4D4D4D"/>
                          </a:solidFill>
                          <a:effectLst/>
                          <a:uFillTx/>
                          <a:ea typeface="MS UI Gothic" panose="020B0600070205080204" charset="-128"/>
                        </a:rPr>
                        <a:t>3.68 (2.76, 4.53)</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ja-JP" sz="1400" b="0" i="0" u="none" strike="noStrike" cap="none" baseline="0">
                          <a:solidFill>
                            <a:srgbClr val="4D4D4D"/>
                          </a:solidFill>
                          <a:effectLst/>
                          <a:uFillTx/>
                          <a:ea typeface="MS UI Gothic" panose="020B0600070205080204" charset="-128"/>
                        </a:rPr>
                        <a:t>0.906 (0.674, 1.219)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ja-JP" sz="1400" b="0" i="0" u="none" strike="noStrike" cap="none" baseline="0">
                          <a:solidFill>
                            <a:srgbClr val="4D4D4D"/>
                          </a:solidFill>
                          <a:effectLst/>
                          <a:uFillTx/>
                          <a:ea typeface="MS UI Gothic" panose="020B0600070205080204" charset="-128"/>
                        </a:rPr>
                        <a:t>0.334</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val="10001"/>
                  </a:ext>
                </a:extLst>
              </a:tr>
              <a:tr h="229815">
                <a:tc>
                  <a:txBody>
                    <a:bodyPr/>
                    <a:lstStyle/>
                    <a:p>
                      <a:r>
                        <a:rPr lang="ja-JP" sz="1400" b="0" i="0" u="none" strike="noStrike" cap="none" baseline="0">
                          <a:solidFill>
                            <a:srgbClr val="4D4D4D"/>
                          </a:solidFill>
                          <a:effectLst/>
                          <a:uFillTx/>
                          <a:ea typeface="MS UI Gothic" panose="020B0600070205080204" charset="-128"/>
                        </a:rPr>
                        <a:t>OS中央値、月（95%CI）</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algn="ctr"/>
                      <a:r>
                        <a:rPr lang="ja-JP" sz="1400" b="0" i="0" u="none" strike="noStrike" cap="none" baseline="0">
                          <a:solidFill>
                            <a:srgbClr val="4D4D4D"/>
                          </a:solidFill>
                          <a:effectLst/>
                          <a:uFillTx/>
                          <a:ea typeface="MS UI Gothic" panose="020B0600070205080204" charset="-128"/>
                        </a:rPr>
                        <a:t>9.95 (7.56, 13.08)</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algn="ctr"/>
                      <a:r>
                        <a:rPr lang="ja-JP" sz="1400" b="0" i="0" u="none" strike="noStrike" cap="none" baseline="0">
                          <a:solidFill>
                            <a:srgbClr val="4D4D4D"/>
                          </a:solidFill>
                          <a:effectLst/>
                          <a:uFillTx/>
                          <a:ea typeface="MS UI Gothic" panose="020B0600070205080204" charset="-128"/>
                        </a:rPr>
                        <a:t>10.20 (7.85, 12.75)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algn="ctr"/>
                      <a:r>
                        <a:rPr lang="ja-JP" sz="1400" b="0" i="0" u="none" strike="noStrike" cap="none" baseline="0">
                          <a:solidFill>
                            <a:srgbClr val="4D4D4D"/>
                          </a:solidFill>
                          <a:effectLst/>
                          <a:uFillTx/>
                          <a:ea typeface="MS UI Gothic" panose="020B0600070205080204" charset="-128"/>
                        </a:rPr>
                        <a:t>1.230 (0.759, 1.991)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algn="ctr"/>
                      <a:r>
                        <a:rPr lang="ja-JP" sz="1400" b="0" i="0" u="none" strike="noStrike" cap="none" baseline="0">
                          <a:solidFill>
                            <a:srgbClr val="4D4D4D"/>
                          </a:solidFill>
                          <a:effectLst/>
                          <a:uFillTx/>
                          <a:ea typeface="MS UI Gothic" panose="020B0600070205080204" charset="-128"/>
                        </a:rPr>
                        <a:t>0.199</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10002"/>
                  </a:ext>
                </a:extLst>
              </a:tr>
            </a:tbl>
          </a:graphicData>
        </a:graphic>
      </p:graphicFrame>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sz="1800" b="1" i="0" u="none" strike="noStrike" cap="none" baseline="0" dirty="0">
                <a:solidFill>
                  <a:srgbClr val="043882"/>
                </a:solidFill>
                <a:effectLst/>
                <a:uFillTx/>
                <a:ea typeface="MS UI Gothic" panose="020B0600070205080204" charset="-128"/>
              </a:rPr>
              <a:t>胃食道癌: 無作為化試験から何を学ぶ</a:t>
            </a:r>
            <a:r>
              <a:rPr lang="ja-JP" sz="1800" b="1" i="0" u="none" strike="noStrike" cap="none" baseline="0" dirty="0" smtClean="0">
                <a:solidFill>
                  <a:srgbClr val="043882"/>
                </a:solidFill>
                <a:effectLst/>
                <a:uFillTx/>
                <a:ea typeface="MS UI Gothic" panose="020B0600070205080204" charset="-128"/>
              </a:rPr>
              <a:t>か</a:t>
            </a:r>
            <a:r>
              <a:rPr lang="en-US" altLang="ja-JP" sz="1800" b="1" i="0" u="none" strike="noStrike" cap="none" baseline="0" dirty="0" smtClean="0">
                <a:solidFill>
                  <a:srgbClr val="043882"/>
                </a:solidFill>
                <a:effectLst/>
                <a:uFillTx/>
                <a:ea typeface="MS UI Gothic" panose="020B0600070205080204" charset="-128"/>
              </a:rPr>
              <a:t/>
            </a:r>
            <a:br>
              <a:rPr lang="en-US" altLang="ja-JP" sz="1800" b="1" i="0" u="none" strike="noStrike" cap="none" baseline="0" dirty="0" smtClean="0">
                <a:solidFill>
                  <a:srgbClr val="043882"/>
                </a:solidFill>
                <a:effectLst/>
                <a:uFillTx/>
                <a:ea typeface="MS UI Gothic" panose="020B0600070205080204" charset="-128"/>
              </a:rPr>
            </a:br>
            <a:r>
              <a:rPr lang="ja-JP" sz="1800" b="1" i="0" u="none" strike="noStrike" cap="none" baseline="0" dirty="0" smtClean="0">
                <a:solidFill>
                  <a:srgbClr val="043882"/>
                </a:solidFill>
                <a:effectLst/>
                <a:uFillTx/>
                <a:ea typeface="MS UI Gothic" panose="020B0600070205080204" charset="-128"/>
              </a:rPr>
              <a:t>討議者 </a:t>
            </a:r>
            <a:r>
              <a:rPr lang="ja-JP" sz="1800" b="1" i="0" u="none" strike="noStrike" cap="none" baseline="0" dirty="0">
                <a:solidFill>
                  <a:srgbClr val="043882"/>
                </a:solidFill>
                <a:effectLst/>
                <a:uFillTx/>
                <a:ea typeface="MS UI Gothic" panose="020B0600070205080204" charset="-128"/>
              </a:rPr>
              <a:t>– Chao J</a:t>
            </a:r>
          </a:p>
        </p:txBody>
      </p:sp>
      <p:sp>
        <p:nvSpPr>
          <p:cNvPr id="3" name="Content Placeholder 2"/>
          <p:cNvSpPr>
            <a:spLocks noGrp="1"/>
          </p:cNvSpPr>
          <p:nvPr>
            <p:ph idx="1"/>
          </p:nvPr>
        </p:nvSpPr>
        <p:spPr/>
        <p:txBody>
          <a:bodyPr/>
          <a:lstStyle/>
          <a:p>
            <a:pPr marL="0" indent="0">
              <a:buNone/>
            </a:pPr>
            <a:r>
              <a:rPr lang="ja-JP" sz="1600" b="1" i="0" u="none" strike="noStrike" cap="none" baseline="0" dirty="0">
                <a:solidFill>
                  <a:srgbClr val="4D4D4D"/>
                </a:solidFill>
                <a:effectLst/>
                <a:uFillTx/>
                <a:ea typeface="MS UI Gothic" panose="020B0600070205080204" charset="-128"/>
              </a:rPr>
              <a:t>発表者による今後の展望に関するメッセージ</a:t>
            </a:r>
          </a:p>
          <a:p>
            <a:r>
              <a:rPr lang="ja-JP" sz="1600" b="1" i="0" u="none" strike="noStrike" cap="none" baseline="0" dirty="0">
                <a:solidFill>
                  <a:srgbClr val="4D4D4D"/>
                </a:solidFill>
                <a:effectLst/>
                <a:uFillTx/>
                <a:ea typeface="MS UI Gothic" panose="020B0600070205080204" charset="-128"/>
              </a:rPr>
              <a:t>試験中の1L治療戦略については、現在も2剤併用化学療法が適切な基礎治療レジメンである </a:t>
            </a:r>
          </a:p>
          <a:p>
            <a:r>
              <a:rPr lang="ja-JP" sz="1600" b="1" i="0" u="none" strike="noStrike" cap="none" baseline="0" dirty="0">
                <a:solidFill>
                  <a:srgbClr val="4D4D4D"/>
                </a:solidFill>
                <a:effectLst/>
                <a:uFillTx/>
                <a:ea typeface="MS UI Gothic" panose="020B0600070205080204" charset="-128"/>
              </a:rPr>
              <a:t>2L治療においては、パクリタキセルが有効であり、2L治療の研究では、併用以外でも検討されている </a:t>
            </a:r>
          </a:p>
          <a:p>
            <a:r>
              <a:rPr lang="ja-JP" sz="1600" b="1" i="0" u="none" strike="noStrike" cap="none" baseline="0" dirty="0">
                <a:solidFill>
                  <a:srgbClr val="4D4D4D"/>
                </a:solidFill>
                <a:effectLst/>
                <a:uFillTx/>
                <a:ea typeface="MS UI Gothic" panose="020B0600070205080204" charset="-128"/>
              </a:rPr>
              <a:t>頑健なバイオマーカーのさらなる開発が必要である</a:t>
            </a:r>
          </a:p>
          <a:p>
            <a:r>
              <a:rPr lang="ja-JP" sz="1600" b="1" i="0" u="none" strike="noStrike" cap="none" baseline="0" dirty="0">
                <a:solidFill>
                  <a:srgbClr val="4D4D4D"/>
                </a:solidFill>
                <a:effectLst/>
                <a:uFillTx/>
                <a:ea typeface="MS UI Gothic" panose="020B0600070205080204" charset="-128"/>
              </a:rPr>
              <a:t>腫瘍内の時空間的な異質性をとらえるために複合的な検査戦略が必要である</a:t>
            </a:r>
          </a:p>
        </p:txBody>
      </p:sp>
      <p:sp>
        <p:nvSpPr>
          <p:cNvPr id="5" name="Text Placeholder 4"/>
          <p:cNvSpPr>
            <a:spLocks noGrp="1"/>
          </p:cNvSpPr>
          <p:nvPr>
            <p:ph type="body" sz="quarter" idx="11"/>
          </p:nvPr>
        </p:nvSpPr>
        <p:spPr/>
        <p:txBody>
          <a:bodyPr/>
          <a:lstStyle/>
          <a:p>
            <a:r>
              <a:rPr lang="ja-JP" sz="1200" b="0" i="0" u="none" strike="noStrike" cap="none" baseline="0">
                <a:solidFill>
                  <a:srgbClr val="4D4D4D"/>
                </a:solidFill>
                <a:effectLst/>
                <a:uFillTx/>
                <a:ea typeface="MS UI Gothic" panose="020B0600070205080204" charset="-128"/>
              </a:rPr>
              <a:t>Yamada Y, et al. J Clin Oncol 2018;36(suppl):abstr 4009</a:t>
            </a:r>
            <a:r>
              <a:rPr sz="1200"/>
              <a:t/>
            </a:r>
            <a:br>
              <a:rPr sz="1200"/>
            </a:br>
            <a:r>
              <a:rPr lang="ja-JP" sz="1200" b="0" i="0" u="none" strike="noStrike" cap="none" baseline="0">
                <a:solidFill>
                  <a:srgbClr val="4D4D4D"/>
                </a:solidFill>
                <a:effectLst/>
                <a:uFillTx/>
                <a:ea typeface="MS UI Gothic" panose="020B0600070205080204" charset="-128"/>
              </a:rPr>
              <a:t>Shah MA, et al. J Clin Oncol 2018;36(suppl):abstr 4010 Makiyama A, et al. J Clin Oncol 2018;36(suppl):abstr 4011</a:t>
            </a: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ja-JP" sz="4000" b="1" i="0" u="none" strike="noStrike" cap="all" baseline="0">
                <a:solidFill>
                  <a:srgbClr val="043882"/>
                </a:solidFill>
                <a:effectLst/>
                <a:uFillTx/>
                <a:ea typeface="MS UI Gothic" panose="020B0600070205080204" charset="-128"/>
              </a:rPr>
              <a:t>膵・小腸・肝胆道癌</a:t>
            </a: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ja-JP" sz="4000" b="1" i="0" u="none" strike="noStrike" cap="all" baseline="0">
                <a:solidFill>
                  <a:srgbClr val="043882"/>
                </a:solidFill>
                <a:effectLst/>
                <a:uFillTx/>
                <a:ea typeface="MS UI Gothic" panose="020B0600070205080204" charset="-128"/>
              </a:rPr>
              <a:t>膵癌及び胆道癌</a:t>
            </a:r>
          </a:p>
        </p:txBody>
      </p:sp>
      <p:sp>
        <p:nvSpPr>
          <p:cNvPr id="3" name="Text Placeholder 2"/>
          <p:cNvSpPr>
            <a:spLocks noGrp="1"/>
          </p:cNvSpPr>
          <p:nvPr>
            <p:ph type="body" idx="1"/>
          </p:nvPr>
        </p:nvSpPr>
        <p:spPr/>
        <p:txBody>
          <a:bodyPr/>
          <a:lstStyle/>
          <a:p>
            <a:r>
              <a:rPr lang="ja-JP" sz="2000" b="1" i="0" u="none" strike="noStrike" cap="none" baseline="0">
                <a:solidFill>
                  <a:srgbClr val="4D4D4D"/>
                </a:solidFill>
                <a:effectLst/>
                <a:uFillTx/>
                <a:ea typeface="MS UI Gothic" panose="020B0600070205080204" charset="-128"/>
              </a:rPr>
              <a:t>膵・小腸・肝胆道癌</a:t>
            </a: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sz="1800" b="1" i="0" u="none" strike="noStrike" cap="none" baseline="0">
                <a:solidFill>
                  <a:srgbClr val="043882"/>
                </a:solidFill>
                <a:effectLst/>
                <a:uFillTx/>
                <a:ea typeface="MS UI Gothic" panose="020B0600070205080204" charset="-128"/>
              </a:rPr>
              <a:t>4000: 転移性膵癌に対する第一選択治療として、進行までFOLFIRINOX投与、維持療法としてFOLFIRINOX投与、又はゲムシタビンとFOLFIRI.3を逐次投与する：第II相無作為化試験（PRODIGE 35-PANOPTIMOX） – Dahan L, et al</a:t>
            </a:r>
          </a:p>
        </p:txBody>
      </p:sp>
      <p:sp>
        <p:nvSpPr>
          <p:cNvPr id="3" name="Content Placeholder 2"/>
          <p:cNvSpPr>
            <a:spLocks noGrp="1"/>
          </p:cNvSpPr>
          <p:nvPr>
            <p:ph idx="1"/>
          </p:nvPr>
        </p:nvSpPr>
        <p:spPr/>
        <p:txBody>
          <a:bodyPr/>
          <a:lstStyle/>
          <a:p>
            <a:pPr marL="0" indent="0">
              <a:buFontTx/>
              <a:buNone/>
            </a:pPr>
            <a:r>
              <a:rPr lang="ja-JP" sz="1600" b="1" i="0" u="none" strike="noStrike" cap="none" baseline="0">
                <a:solidFill>
                  <a:srgbClr val="4D4D4D"/>
                </a:solidFill>
                <a:effectLst/>
                <a:uFillTx/>
                <a:ea typeface="MS UI Gothic" panose="020B0600070205080204" charset="-128"/>
              </a:rPr>
              <a:t>試験の目的</a:t>
            </a:r>
          </a:p>
          <a:p>
            <a:r>
              <a:rPr lang="ja-JP" sz="1600" b="0" i="0" u="none" strike="noStrike" cap="none" baseline="0">
                <a:solidFill>
                  <a:srgbClr val="4D4D4D"/>
                </a:solidFill>
                <a:effectLst/>
                <a:uFillTx/>
                <a:ea typeface="MS UI Gothic" panose="020B0600070205080204" charset="-128"/>
              </a:rPr>
              <a:t>転移膵癌患者を対象として、オキサリプラチンの「stop-and-go」療法と交互投与の逐次的治療戦略を比較する</a:t>
            </a:r>
          </a:p>
        </p:txBody>
      </p:sp>
      <p:sp>
        <p:nvSpPr>
          <p:cNvPr id="5" name="Text Placeholder 4"/>
          <p:cNvSpPr>
            <a:spLocks noGrp="1"/>
          </p:cNvSpPr>
          <p:nvPr>
            <p:ph type="body" sz="quarter" idx="11"/>
          </p:nvPr>
        </p:nvSpPr>
        <p:spPr>
          <a:xfrm>
            <a:off x="4519534" y="6096000"/>
            <a:ext cx="4259341" cy="487363"/>
          </a:xfrm>
        </p:spPr>
        <p:txBody>
          <a:bodyPr/>
          <a:lstStyle/>
          <a:p>
            <a:r>
              <a:rPr sz="1200"/>
              <a:t/>
            </a:r>
            <a:br>
              <a:rPr sz="1200"/>
            </a:br>
            <a:r>
              <a:rPr lang="ja-JP" sz="1200" b="0" i="0" u="none" strike="noStrike" cap="none" baseline="0">
                <a:solidFill>
                  <a:srgbClr val="4D4D4D"/>
                </a:solidFill>
                <a:effectLst/>
                <a:uFillTx/>
                <a:ea typeface="MS UI Gothic" panose="020B0600070205080204" charset="-128"/>
              </a:rPr>
              <a:t>Dahan L, et al. J Clin Oncol 2018;36(suppl):abstr 4000</a:t>
            </a:r>
          </a:p>
        </p:txBody>
      </p:sp>
      <p:sp>
        <p:nvSpPr>
          <p:cNvPr id="7" name="Oval 14"/>
          <p:cNvSpPr>
            <a:spLocks noChangeArrowheads="1"/>
          </p:cNvSpPr>
          <p:nvPr/>
        </p:nvSpPr>
        <p:spPr bwMode="auto">
          <a:xfrm>
            <a:off x="3296961" y="3445936"/>
            <a:ext cx="583595" cy="584200"/>
          </a:xfrm>
          <a:prstGeom prst="ellipse">
            <a:avLst/>
          </a:prstGeom>
          <a:noFill/>
          <a:ln w="57150">
            <a:solidFill>
              <a:schemeClr val="bg2">
                <a:lumMod val="60000"/>
                <a:lumOff val="40000"/>
              </a:schemeClr>
            </a:solidFill>
            <a:round/>
            <a:tailEnd type="triangle" w="med" len="me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r>
              <a:rPr lang="ja-JP" sz="1200" b="1" i="0" u="none" strike="noStrike" cap="none" baseline="0">
                <a:solidFill>
                  <a:srgbClr val="043882"/>
                </a:solidFill>
                <a:effectLst/>
                <a:uFillTx/>
                <a:ea typeface="MS UI Gothic" panose="020B0600070205080204" charset="-128"/>
              </a:rPr>
              <a:t>R</a:t>
            </a:r>
            <a:r>
              <a:rPr sz="1200"/>
              <a:t/>
            </a:r>
            <a:br>
              <a:rPr sz="1200"/>
            </a:br>
            <a:r>
              <a:rPr lang="ja-JP" sz="1200" b="1" i="0" u="none" strike="noStrike" cap="none" baseline="0">
                <a:solidFill>
                  <a:srgbClr val="043882"/>
                </a:solidFill>
                <a:effectLst/>
                <a:uFillTx/>
                <a:ea typeface="MS UI Gothic" panose="020B0600070205080204" charset="-128"/>
              </a:rPr>
              <a:t>1:1:1</a:t>
            </a:r>
          </a:p>
        </p:txBody>
      </p:sp>
      <p:cxnSp>
        <p:nvCxnSpPr>
          <p:cNvPr id="8" name="AutoShape 15"/>
          <p:cNvCxnSpPr>
            <a:cxnSpLocks noChangeShapeType="1"/>
            <a:stCxn id="7" idx="0"/>
            <a:endCxn id="14" idx="1"/>
          </p:cNvCxnSpPr>
          <p:nvPr/>
        </p:nvCxnSpPr>
        <p:spPr bwMode="auto">
          <a:xfrm rot="5400000" flipH="1" flipV="1">
            <a:off x="3438841" y="2695026"/>
            <a:ext cx="900828" cy="600993"/>
          </a:xfrm>
          <a:prstGeom prst="bentConnector2">
            <a:avLst/>
          </a:prstGeom>
          <a:noFill/>
          <a:ln w="57150">
            <a:solidFill>
              <a:schemeClr val="bg2">
                <a:lumMod val="60000"/>
                <a:lumOff val="40000"/>
              </a:schemeClr>
            </a:solidFill>
            <a:round/>
            <a:tailEnd type="triangle" w="med" len="med"/>
          </a:ln>
        </p:spPr>
      </p:cxnSp>
      <p:cxnSp>
        <p:nvCxnSpPr>
          <p:cNvPr id="9" name="AutoShape 16"/>
          <p:cNvCxnSpPr>
            <a:cxnSpLocks noChangeShapeType="1"/>
            <a:stCxn id="7" idx="4"/>
            <a:endCxn id="13" idx="1"/>
          </p:cNvCxnSpPr>
          <p:nvPr/>
        </p:nvCxnSpPr>
        <p:spPr bwMode="auto">
          <a:xfrm rot="16200000" flipH="1">
            <a:off x="3364133" y="4254761"/>
            <a:ext cx="1050242" cy="600991"/>
          </a:xfrm>
          <a:prstGeom prst="bentConnector2">
            <a:avLst/>
          </a:prstGeom>
          <a:noFill/>
          <a:ln w="57150">
            <a:solidFill>
              <a:schemeClr val="bg2">
                <a:lumMod val="60000"/>
                <a:lumOff val="40000"/>
              </a:schemeClr>
            </a:solidFill>
            <a:round/>
            <a:tailEnd type="triangle" w="med" len="med"/>
          </a:ln>
        </p:spPr>
      </p:cxnSp>
      <p:cxnSp>
        <p:nvCxnSpPr>
          <p:cNvPr id="10" name="AutoShape 19"/>
          <p:cNvCxnSpPr>
            <a:cxnSpLocks noChangeShapeType="1"/>
            <a:stCxn id="15" idx="3"/>
            <a:endCxn id="7" idx="2"/>
          </p:cNvCxnSpPr>
          <p:nvPr/>
        </p:nvCxnSpPr>
        <p:spPr bwMode="auto">
          <a:xfrm>
            <a:off x="3188474" y="3738036"/>
            <a:ext cx="108487" cy="0"/>
          </a:xfrm>
          <a:prstGeom prst="straightConnector1">
            <a:avLst/>
          </a:prstGeom>
          <a:noFill/>
          <a:ln w="57150">
            <a:solidFill>
              <a:schemeClr val="bg2">
                <a:lumMod val="60000"/>
                <a:lumOff val="40000"/>
              </a:schemeClr>
            </a:solidFill>
            <a:round/>
            <a:headEnd type="none" w="med" len="med"/>
            <a:tailEnd type="none" w="med" len="med"/>
          </a:ln>
        </p:spPr>
      </p:cxnSp>
      <p:cxnSp>
        <p:nvCxnSpPr>
          <p:cNvPr id="11" name="AutoShape 20"/>
          <p:cNvCxnSpPr>
            <a:cxnSpLocks noChangeShapeType="1"/>
            <a:stCxn id="13" idx="3"/>
            <a:endCxn id="23" idx="1"/>
          </p:cNvCxnSpPr>
          <p:nvPr/>
        </p:nvCxnSpPr>
        <p:spPr bwMode="auto">
          <a:xfrm>
            <a:off x="7915750" y="5080378"/>
            <a:ext cx="260646" cy="1"/>
          </a:xfrm>
          <a:prstGeom prst="straightConnector1">
            <a:avLst/>
          </a:prstGeom>
          <a:noFill/>
          <a:ln w="57150">
            <a:solidFill>
              <a:schemeClr val="bg2">
                <a:lumMod val="60000"/>
                <a:lumOff val="40000"/>
              </a:schemeClr>
            </a:solidFill>
            <a:prstDash val="sysDot"/>
            <a:round/>
            <a:tailEnd type="triangle" w="med" len="med"/>
          </a:ln>
        </p:spPr>
      </p:cxnSp>
      <p:cxnSp>
        <p:nvCxnSpPr>
          <p:cNvPr id="12" name="AutoShape 21"/>
          <p:cNvCxnSpPr>
            <a:cxnSpLocks noChangeShapeType="1"/>
            <a:stCxn id="14" idx="3"/>
            <a:endCxn id="21" idx="1"/>
          </p:cNvCxnSpPr>
          <p:nvPr/>
        </p:nvCxnSpPr>
        <p:spPr bwMode="auto">
          <a:xfrm>
            <a:off x="7914810" y="2545108"/>
            <a:ext cx="261586" cy="1"/>
          </a:xfrm>
          <a:prstGeom prst="straightConnector1">
            <a:avLst/>
          </a:prstGeom>
          <a:noFill/>
          <a:ln w="57150">
            <a:solidFill>
              <a:schemeClr val="bg2">
                <a:lumMod val="60000"/>
                <a:lumOff val="40000"/>
              </a:schemeClr>
            </a:solidFill>
            <a:round/>
            <a:tailEnd type="triangle" w="med" len="med"/>
          </a:ln>
        </p:spPr>
      </p:cxnSp>
      <p:sp>
        <p:nvSpPr>
          <p:cNvPr id="13" name="AutoShape 12"/>
          <p:cNvSpPr>
            <a:spLocks noChangeArrowheads="1"/>
          </p:cNvSpPr>
          <p:nvPr/>
        </p:nvSpPr>
        <p:spPr bwMode="auto">
          <a:xfrm>
            <a:off x="4189750" y="4522378"/>
            <a:ext cx="3726000" cy="1116000"/>
          </a:xfrm>
          <a:prstGeom prst="rect">
            <a:avLst/>
          </a:prstGeom>
          <a:solidFill>
            <a:schemeClr val="accent2"/>
          </a:solidFill>
          <a:ln w="9525" algn="ctr">
            <a:noFill/>
            <a:rou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defRPr/>
            </a:pPr>
            <a:r>
              <a:rPr lang="ja-JP" sz="1800" b="1" i="0" u="none" strike="noStrike" cap="none" baseline="0" dirty="0">
                <a:solidFill>
                  <a:srgbClr val="4D4D4D"/>
                </a:solidFill>
                <a:effectLst/>
                <a:uFillTx/>
                <a:ea typeface="MS UI Gothic" panose="020B0600070205080204" charset="-128"/>
              </a:rPr>
              <a:t>C群</a:t>
            </a:r>
            <a:r>
              <a:rPr sz="1800" dirty="0"/>
              <a:t/>
            </a:r>
            <a:br>
              <a:rPr sz="1800" dirty="0"/>
            </a:br>
            <a:r>
              <a:rPr lang="ja-JP" sz="1800" b="0" i="0" u="none" strike="noStrike" cap="none" baseline="0" dirty="0">
                <a:solidFill>
                  <a:srgbClr val="4D4D4D"/>
                </a:solidFill>
                <a:effectLst/>
                <a:uFillTx/>
                <a:ea typeface="MS UI Gothic" panose="020B0600070205080204" charset="-128"/>
              </a:rPr>
              <a:t>ゲムシタビンとFOLFIRI 3を2カ月ごとに交互に逐次投与</a:t>
            </a:r>
          </a:p>
          <a:p>
            <a:pPr marL="0" marR="0" lvl="0" indent="0" algn="ctr" defTabSz="892175" rtl="0" eaLnBrk="0" fontAlgn="base" latinLnBrk="0" hangingPunct="0">
              <a:lnSpc>
                <a:spcPct val="100000"/>
              </a:lnSpc>
              <a:spcBef>
                <a:spcPct val="0"/>
              </a:spcBef>
              <a:spcAft>
                <a:spcPct val="0"/>
              </a:spcAft>
              <a:buClrTx/>
              <a:buSzTx/>
              <a:buFontTx/>
              <a:buNone/>
              <a:defRPr/>
            </a:pPr>
            <a:r>
              <a:rPr lang="ja-JP" sz="1800" b="0" i="0" u="none" strike="noStrike" cap="none" baseline="0" dirty="0">
                <a:solidFill>
                  <a:srgbClr val="4D4D4D"/>
                </a:solidFill>
                <a:effectLst/>
                <a:uFillTx/>
                <a:ea typeface="MS UI Gothic" panose="020B0600070205080204" charset="-128"/>
              </a:rPr>
              <a:t>(n=90)</a:t>
            </a:r>
          </a:p>
        </p:txBody>
      </p:sp>
      <p:sp>
        <p:nvSpPr>
          <p:cNvPr id="14" name="AutoShape 8"/>
          <p:cNvSpPr>
            <a:spLocks noChangeArrowheads="1"/>
          </p:cNvSpPr>
          <p:nvPr/>
        </p:nvSpPr>
        <p:spPr bwMode="auto">
          <a:xfrm>
            <a:off x="4189752" y="2122108"/>
            <a:ext cx="3725058" cy="846000"/>
          </a:xfrm>
          <a:prstGeom prst="rect">
            <a:avLst/>
          </a:prstGeom>
          <a:solidFill>
            <a:schemeClr val="accent3"/>
          </a:solidFill>
          <a:ln w="9525" algn="ctr">
            <a:noFill/>
            <a:rou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defRPr/>
            </a:pPr>
            <a:r>
              <a:rPr lang="ja-JP" sz="1800" b="1" i="0" u="none" strike="noStrike" cap="none" baseline="0">
                <a:solidFill>
                  <a:srgbClr val="FFFFFF"/>
                </a:solidFill>
                <a:effectLst/>
                <a:uFillTx/>
                <a:ea typeface="MS UI Gothic" panose="020B0600070205080204" charset="-128"/>
              </a:rPr>
              <a:t>A群</a:t>
            </a:r>
            <a:r>
              <a:rPr sz="1800"/>
              <a:t/>
            </a:r>
            <a:br>
              <a:rPr sz="1800"/>
            </a:br>
            <a:r>
              <a:rPr lang="ja-JP" sz="1800" b="0" i="0" u="none" strike="noStrike" cap="none" baseline="0">
                <a:solidFill>
                  <a:srgbClr val="FFFFFF"/>
                </a:solidFill>
                <a:effectLst/>
                <a:uFillTx/>
                <a:ea typeface="MS UI Gothic" panose="020B0600070205080204" charset="-128"/>
              </a:rPr>
              <a:t>FOLFIRINOX（12サイクル）</a:t>
            </a:r>
          </a:p>
          <a:p>
            <a:pPr marL="0" marR="0" lvl="0" indent="0" algn="ctr" defTabSz="892175" rtl="0" eaLnBrk="0" fontAlgn="base" latinLnBrk="0" hangingPunct="0">
              <a:lnSpc>
                <a:spcPct val="100000"/>
              </a:lnSpc>
              <a:spcBef>
                <a:spcPct val="0"/>
              </a:spcBef>
              <a:spcAft>
                <a:spcPct val="0"/>
              </a:spcAft>
              <a:buClrTx/>
              <a:buSzTx/>
              <a:buFontTx/>
              <a:buNone/>
              <a:defRPr/>
            </a:pPr>
            <a:r>
              <a:rPr lang="ja-JP" sz="1800" b="0" i="0" u="none" strike="noStrike" cap="none" baseline="0">
                <a:solidFill>
                  <a:srgbClr val="FFFFFF"/>
                </a:solidFill>
                <a:effectLst/>
                <a:uFillTx/>
                <a:ea typeface="MS UI Gothic" panose="020B0600070205080204" charset="-128"/>
              </a:rPr>
              <a:t>(n=91)</a:t>
            </a:r>
          </a:p>
        </p:txBody>
      </p:sp>
      <p:sp>
        <p:nvSpPr>
          <p:cNvPr id="15" name="AutoShape 9"/>
          <p:cNvSpPr>
            <a:spLocks noChangeArrowheads="1"/>
          </p:cNvSpPr>
          <p:nvPr/>
        </p:nvSpPr>
        <p:spPr bwMode="auto">
          <a:xfrm>
            <a:off x="122548" y="2842299"/>
            <a:ext cx="3065926" cy="1791474"/>
          </a:xfrm>
          <a:prstGeom prst="roundRect">
            <a:avLst>
              <a:gd name="adj" fmla="val 0"/>
            </a:avLst>
          </a:prstGeom>
          <a:solidFill>
            <a:schemeClr val="accent1"/>
          </a:solidFill>
          <a:ln w="9525" algn="ctr">
            <a:noFill/>
            <a:round/>
          </a:ln>
        </p:spPr>
        <p:txBody>
          <a:bodyPr wrap="square" lIns="90488" tIns="44450" rIns="90488" bIns="44450">
            <a:spAutoFit/>
          </a:bodyPr>
          <a:lstStyle/>
          <a:p>
            <a:pPr marL="0" marR="0" lvl="0" indent="0" algn="l" defTabSz="892175" rtl="0" eaLnBrk="0" fontAlgn="base" latinLnBrk="0" hangingPunct="0">
              <a:lnSpc>
                <a:spcPct val="100000"/>
              </a:lnSpc>
              <a:spcBef>
                <a:spcPct val="0"/>
              </a:spcBef>
              <a:spcAft>
                <a:spcPct val="30000"/>
              </a:spcAft>
              <a:buClrTx/>
              <a:buSzTx/>
              <a:buFontTx/>
              <a:buNone/>
              <a:defRPr/>
            </a:pPr>
            <a:r>
              <a:rPr lang="ja-JP" sz="1800" b="0" i="0" u="none" strike="noStrike" cap="none" baseline="0" dirty="0">
                <a:solidFill>
                  <a:srgbClr val="FFFFFF"/>
                </a:solidFill>
                <a:effectLst/>
                <a:uFillTx/>
                <a:ea typeface="MS UI Gothic" panose="020B0600070205080204" charset="-128"/>
              </a:rPr>
              <a:t>主要な患者選択基準</a:t>
            </a:r>
          </a:p>
          <a:p>
            <a:pPr marL="228600" marR="0" lvl="0" indent="-228600" algn="l" defTabSz="892175" rtl="0" eaLnBrk="0" fontAlgn="base" latinLnBrk="0" hangingPunct="0">
              <a:lnSpc>
                <a:spcPct val="100000"/>
              </a:lnSpc>
              <a:spcBef>
                <a:spcPct val="0"/>
              </a:spcBef>
              <a:spcAft>
                <a:spcPct val="30000"/>
              </a:spcAft>
              <a:buClrTx/>
              <a:buSzTx/>
              <a:buFont typeface="Arial" panose="020B0604020202020204" pitchFamily="34" charset="0"/>
              <a:buChar char="•"/>
              <a:defRPr/>
            </a:pPr>
            <a:r>
              <a:rPr lang="ja-JP" sz="1800" b="0" i="0" u="none" strike="noStrike" cap="none" baseline="0" dirty="0">
                <a:solidFill>
                  <a:srgbClr val="FFFFFF"/>
                </a:solidFill>
                <a:effectLst/>
                <a:uFillTx/>
                <a:ea typeface="MS UI Gothic" panose="020B0600070205080204" charset="-128"/>
              </a:rPr>
              <a:t>転移性膵癌</a:t>
            </a:r>
          </a:p>
          <a:p>
            <a:pPr marL="228600" marR="0" lvl="0" indent="-228600" algn="l" defTabSz="892175" rtl="0" eaLnBrk="0" fontAlgn="base" latinLnBrk="0" hangingPunct="0">
              <a:lnSpc>
                <a:spcPct val="100000"/>
              </a:lnSpc>
              <a:spcBef>
                <a:spcPct val="0"/>
              </a:spcBef>
              <a:spcAft>
                <a:spcPct val="30000"/>
              </a:spcAft>
              <a:buClrTx/>
              <a:buSzTx/>
              <a:buFont typeface="Arial" panose="020B0604020202020204" pitchFamily="34" charset="0"/>
              <a:buChar char="•"/>
              <a:defRPr/>
            </a:pPr>
            <a:r>
              <a:rPr lang="ja-JP" sz="1800" b="0" i="0" u="none" strike="noStrike" cap="none" baseline="0" dirty="0">
                <a:solidFill>
                  <a:srgbClr val="FFFFFF"/>
                </a:solidFill>
                <a:effectLst/>
                <a:uFillTx/>
                <a:ea typeface="MS UI Gothic" panose="020B0600070205080204" charset="-128"/>
              </a:rPr>
              <a:t>CT歴又はRT歴がない</a:t>
            </a:r>
          </a:p>
          <a:p>
            <a:pPr marL="228600" marR="0" lvl="0" indent="-228600" algn="l" defTabSz="892175" rtl="0" eaLnBrk="0" fontAlgn="base" latinLnBrk="0" hangingPunct="0">
              <a:lnSpc>
                <a:spcPct val="100000"/>
              </a:lnSpc>
              <a:spcBef>
                <a:spcPct val="0"/>
              </a:spcBef>
              <a:spcAft>
                <a:spcPct val="30000"/>
              </a:spcAft>
              <a:buClrTx/>
              <a:buSzTx/>
              <a:buFont typeface="Arial" panose="020B0604020202020204" pitchFamily="34" charset="0"/>
              <a:buChar char="•"/>
              <a:defRPr/>
            </a:pPr>
            <a:r>
              <a:rPr lang="ja-JP" sz="1800" b="0" i="0" u="none" strike="noStrike" cap="none" baseline="0" dirty="0">
                <a:solidFill>
                  <a:srgbClr val="FFFFFF"/>
                </a:solidFill>
                <a:effectLst/>
                <a:uFillTx/>
                <a:ea typeface="MS UI Gothic" panose="020B0600070205080204" charset="-128"/>
              </a:rPr>
              <a:t>ECOGのPSスコアが0～1</a:t>
            </a:r>
          </a:p>
          <a:p>
            <a:pPr marL="292100" marR="0" lvl="0" indent="-292100" algn="l" defTabSz="892175" rtl="0" eaLnBrk="0" fontAlgn="base" latinLnBrk="0" hangingPunct="0">
              <a:lnSpc>
                <a:spcPct val="100000"/>
              </a:lnSpc>
              <a:spcBef>
                <a:spcPct val="0"/>
              </a:spcBef>
              <a:spcAft>
                <a:spcPct val="30000"/>
              </a:spcAft>
              <a:buClrTx/>
              <a:buSzTx/>
              <a:buFont typeface="Wingdings" panose="05000000000000000000" pitchFamily="2" charset="2"/>
              <a:buNone/>
              <a:defRPr/>
            </a:pPr>
            <a:r>
              <a:rPr lang="ja-JP" sz="1800" b="0" i="0" u="none" strike="noStrike" cap="none" baseline="0" dirty="0">
                <a:solidFill>
                  <a:srgbClr val="FFFFFF"/>
                </a:solidFill>
                <a:effectLst/>
                <a:uFillTx/>
                <a:ea typeface="MS UI Gothic" panose="020B0600070205080204" charset="-128"/>
              </a:rPr>
              <a:t>(n=273)</a:t>
            </a:r>
          </a:p>
        </p:txBody>
      </p:sp>
      <p:sp>
        <p:nvSpPr>
          <p:cNvPr id="16" name="Rectangle 9"/>
          <p:cNvSpPr txBox="1">
            <a:spLocks noChangeArrowheads="1"/>
          </p:cNvSpPr>
          <p:nvPr/>
        </p:nvSpPr>
        <p:spPr>
          <a:xfrm>
            <a:off x="365124" y="5629996"/>
            <a:ext cx="4130676" cy="796517"/>
          </a:xfrm>
          <a:prstGeom prst="rect">
            <a:avLst/>
          </a:prstGeom>
        </p:spPr>
        <p:txBody>
          <a:bodyPr/>
          <a:lstStyle>
            <a:lvl1pPr marL="250825" indent="-250825" algn="l" rtl="0" fontAlgn="base">
              <a:spcBef>
                <a:spcPct val="0"/>
              </a:spcBef>
              <a:spcAft>
                <a:spcPts val="400"/>
              </a:spcAft>
              <a:buClr>
                <a:schemeClr val="bg1"/>
              </a:buClr>
              <a:buSzPct val="110000"/>
              <a:buChar char="•"/>
              <a:defRPr sz="1600">
                <a:solidFill>
                  <a:srgbClr val="4D4D4D"/>
                </a:solidFill>
                <a:latin typeface="+mn-lt"/>
                <a:ea typeface="+mn-ea"/>
                <a:cs typeface="+mn-cs"/>
              </a:defRPr>
            </a:lvl1pPr>
            <a:lvl2pPr marL="561975" indent="-309880" algn="l" rtl="0" fontAlgn="base">
              <a:spcBef>
                <a:spcPct val="0"/>
              </a:spcBef>
              <a:spcAft>
                <a:spcPts val="400"/>
              </a:spcAft>
              <a:buClr>
                <a:schemeClr val="bg1"/>
              </a:buClr>
              <a:buChar char="–"/>
              <a:defRPr sz="1600">
                <a:solidFill>
                  <a:srgbClr val="4D4D4D"/>
                </a:solidFill>
                <a:latin typeface="+mn-lt"/>
                <a:cs typeface="+mn-cs"/>
              </a:defRPr>
            </a:lvl2pPr>
            <a:lvl3pPr marL="812800" indent="-249555" algn="l" rtl="0" fontAlgn="base">
              <a:spcBef>
                <a:spcPct val="0"/>
              </a:spcBef>
              <a:spcAft>
                <a:spcPts val="400"/>
              </a:spcAft>
              <a:buClr>
                <a:schemeClr val="bg1"/>
              </a:buClr>
              <a:buChar char="•"/>
              <a:defRPr sz="1600">
                <a:solidFill>
                  <a:srgbClr val="4D4D4D"/>
                </a:solidFill>
                <a:latin typeface="+mn-lt"/>
                <a:cs typeface="+mn-cs"/>
              </a:defRPr>
            </a:lvl3pPr>
            <a:lvl4pPr marL="1101725" indent="-287655" algn="l" rtl="0" fontAlgn="base">
              <a:spcBef>
                <a:spcPct val="0"/>
              </a:spcBef>
              <a:spcAft>
                <a:spcPts val="400"/>
              </a:spcAft>
              <a:buClr>
                <a:schemeClr val="bg1"/>
              </a:buClr>
              <a:buChar char="–"/>
              <a:defRPr sz="1600">
                <a:solidFill>
                  <a:srgbClr val="4D4D4D"/>
                </a:solidFill>
                <a:latin typeface="+mn-lt"/>
                <a:cs typeface="+mn-cs"/>
              </a:defRPr>
            </a:lvl4pPr>
            <a:lvl5pPr marL="1390650" indent="-287655" algn="l" rtl="0" fontAlgn="base">
              <a:spcBef>
                <a:spcPct val="0"/>
              </a:spcBef>
              <a:spcAft>
                <a:spcPts val="400"/>
              </a:spcAft>
              <a:buClr>
                <a:schemeClr val="bg1"/>
              </a:buClr>
              <a:buChar char="»"/>
              <a:defRPr sz="1600">
                <a:solidFill>
                  <a:srgbClr val="4D4D4D"/>
                </a:solidFill>
                <a:latin typeface="+mn-lt"/>
                <a:cs typeface="+mn-cs"/>
              </a:defRPr>
            </a:lvl5pPr>
            <a:lvl6pPr marL="1847850" indent="-287655" algn="l" rtl="0" fontAlgn="base">
              <a:spcBef>
                <a:spcPct val="20000"/>
              </a:spcBef>
              <a:spcAft>
                <a:spcPct val="0"/>
              </a:spcAft>
              <a:buChar char="»"/>
              <a:defRPr sz="2000">
                <a:solidFill>
                  <a:schemeClr val="tx1"/>
                </a:solidFill>
                <a:latin typeface="+mn-lt"/>
                <a:cs typeface="+mn-cs"/>
              </a:defRPr>
            </a:lvl6pPr>
            <a:lvl7pPr marL="2305050" indent="-287655" algn="l" rtl="0" fontAlgn="base">
              <a:spcBef>
                <a:spcPct val="20000"/>
              </a:spcBef>
              <a:spcAft>
                <a:spcPct val="0"/>
              </a:spcAft>
              <a:buChar char="»"/>
              <a:defRPr sz="2000">
                <a:solidFill>
                  <a:schemeClr val="tx1"/>
                </a:solidFill>
                <a:latin typeface="+mn-lt"/>
                <a:cs typeface="+mn-cs"/>
              </a:defRPr>
            </a:lvl7pPr>
            <a:lvl8pPr marL="2762250" indent="-287655" algn="l" rtl="0" fontAlgn="base">
              <a:spcBef>
                <a:spcPct val="20000"/>
              </a:spcBef>
              <a:spcAft>
                <a:spcPct val="0"/>
              </a:spcAft>
              <a:buChar char="»"/>
              <a:defRPr sz="2000">
                <a:solidFill>
                  <a:schemeClr val="tx1"/>
                </a:solidFill>
                <a:latin typeface="+mn-lt"/>
                <a:cs typeface="+mn-cs"/>
              </a:defRPr>
            </a:lvl8pPr>
            <a:lvl9pPr marL="3219450" indent="-287655"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ct val="0"/>
              </a:spcBef>
              <a:spcAft>
                <a:spcPts val="400"/>
              </a:spcAft>
              <a:buClr>
                <a:srgbClr val="043882"/>
              </a:buClr>
              <a:buSzPct val="110000"/>
              <a:buFontTx/>
              <a:buNone/>
              <a:defRPr/>
            </a:pPr>
            <a:r>
              <a:rPr lang="ja-JP" sz="1600" b="1" i="0" u="none" strike="noStrike" cap="none" baseline="0" dirty="0">
                <a:solidFill>
                  <a:srgbClr val="A0A0A0"/>
                </a:solidFill>
                <a:effectLst/>
                <a:uFillTx/>
                <a:ea typeface="MS UI Gothic" panose="020B0600070205080204" charset="-128"/>
              </a:rPr>
              <a:t>主要エンドポイント </a:t>
            </a:r>
          </a:p>
          <a:p>
            <a:pPr marL="250825" marR="0" lvl="0" indent="-250825" algn="l" defTabSz="914400" rtl="0" eaLnBrk="1" fontAlgn="base" latinLnBrk="0" hangingPunct="1">
              <a:lnSpc>
                <a:spcPct val="100000"/>
              </a:lnSpc>
              <a:spcBef>
                <a:spcPct val="0"/>
              </a:spcBef>
              <a:spcAft>
                <a:spcPts val="400"/>
              </a:spcAft>
              <a:buClr>
                <a:srgbClr val="043882"/>
              </a:buClr>
              <a:buSzPct val="110000"/>
              <a:buFontTx/>
              <a:buChar char="•"/>
              <a:defRPr/>
            </a:pPr>
            <a:r>
              <a:rPr lang="ja-JP" sz="1600" b="0" i="0" u="none" strike="noStrike" cap="none" baseline="0" dirty="0">
                <a:solidFill>
                  <a:srgbClr val="4D4D4D"/>
                </a:solidFill>
                <a:effectLst/>
                <a:uFillTx/>
                <a:ea typeface="MS UI Gothic" panose="020B0600070205080204" charset="-128"/>
              </a:rPr>
              <a:t>第6カ月のPFS率</a:t>
            </a:r>
          </a:p>
        </p:txBody>
      </p:sp>
      <p:sp>
        <p:nvSpPr>
          <p:cNvPr id="17" name="Content Placeholder 26"/>
          <p:cNvSpPr txBox="1"/>
          <p:nvPr/>
        </p:nvSpPr>
        <p:spPr>
          <a:xfrm>
            <a:off x="4648200" y="5629996"/>
            <a:ext cx="4420849" cy="796517"/>
          </a:xfrm>
          <a:prstGeom prst="rect">
            <a:avLst/>
          </a:prstGeom>
        </p:spPr>
        <p:txBody>
          <a:bodyPr/>
          <a:lstStyle>
            <a:lvl1pPr marL="250825" indent="-250825" algn="l" rtl="0" fontAlgn="base">
              <a:spcBef>
                <a:spcPct val="0"/>
              </a:spcBef>
              <a:spcAft>
                <a:spcPts val="400"/>
              </a:spcAft>
              <a:buClr>
                <a:schemeClr val="bg1"/>
              </a:buClr>
              <a:buSzPct val="110000"/>
              <a:buChar char="•"/>
              <a:defRPr sz="1600">
                <a:solidFill>
                  <a:srgbClr val="4D4D4D"/>
                </a:solidFill>
                <a:latin typeface="+mn-lt"/>
                <a:ea typeface="+mn-ea"/>
                <a:cs typeface="+mn-cs"/>
              </a:defRPr>
            </a:lvl1pPr>
            <a:lvl2pPr marL="561975" indent="-309880" algn="l" rtl="0" fontAlgn="base">
              <a:spcBef>
                <a:spcPct val="0"/>
              </a:spcBef>
              <a:spcAft>
                <a:spcPts val="400"/>
              </a:spcAft>
              <a:buClr>
                <a:schemeClr val="bg1"/>
              </a:buClr>
              <a:buChar char="–"/>
              <a:defRPr sz="1600">
                <a:solidFill>
                  <a:srgbClr val="4D4D4D"/>
                </a:solidFill>
                <a:latin typeface="+mn-lt"/>
                <a:cs typeface="+mn-cs"/>
              </a:defRPr>
            </a:lvl2pPr>
            <a:lvl3pPr marL="812800" indent="-249555" algn="l" rtl="0" fontAlgn="base">
              <a:spcBef>
                <a:spcPct val="0"/>
              </a:spcBef>
              <a:spcAft>
                <a:spcPts val="400"/>
              </a:spcAft>
              <a:buClr>
                <a:schemeClr val="bg1"/>
              </a:buClr>
              <a:buChar char="•"/>
              <a:defRPr sz="1600">
                <a:solidFill>
                  <a:srgbClr val="4D4D4D"/>
                </a:solidFill>
                <a:latin typeface="+mn-lt"/>
                <a:cs typeface="+mn-cs"/>
              </a:defRPr>
            </a:lvl3pPr>
            <a:lvl4pPr marL="1101725" indent="-287655" algn="l" rtl="0" fontAlgn="base">
              <a:spcBef>
                <a:spcPct val="0"/>
              </a:spcBef>
              <a:spcAft>
                <a:spcPts val="400"/>
              </a:spcAft>
              <a:buClr>
                <a:schemeClr val="bg1"/>
              </a:buClr>
              <a:buChar char="–"/>
              <a:defRPr sz="1600">
                <a:solidFill>
                  <a:srgbClr val="4D4D4D"/>
                </a:solidFill>
                <a:latin typeface="+mn-lt"/>
                <a:cs typeface="+mn-cs"/>
              </a:defRPr>
            </a:lvl4pPr>
            <a:lvl5pPr marL="1390650" indent="-287655" algn="l" rtl="0" fontAlgn="base">
              <a:spcBef>
                <a:spcPct val="0"/>
              </a:spcBef>
              <a:spcAft>
                <a:spcPts val="400"/>
              </a:spcAft>
              <a:buClr>
                <a:schemeClr val="bg1"/>
              </a:buClr>
              <a:buChar char="»"/>
              <a:defRPr sz="1600">
                <a:solidFill>
                  <a:srgbClr val="4D4D4D"/>
                </a:solidFill>
                <a:latin typeface="+mn-lt"/>
                <a:cs typeface="+mn-cs"/>
              </a:defRPr>
            </a:lvl5pPr>
            <a:lvl6pPr marL="1847850" indent="-287655" algn="l" rtl="0" fontAlgn="base">
              <a:spcBef>
                <a:spcPct val="20000"/>
              </a:spcBef>
              <a:spcAft>
                <a:spcPct val="0"/>
              </a:spcAft>
              <a:buChar char="»"/>
              <a:defRPr sz="2000">
                <a:solidFill>
                  <a:schemeClr val="tx1"/>
                </a:solidFill>
                <a:latin typeface="+mn-lt"/>
                <a:cs typeface="+mn-cs"/>
              </a:defRPr>
            </a:lvl6pPr>
            <a:lvl7pPr marL="2305050" indent="-287655" algn="l" rtl="0" fontAlgn="base">
              <a:spcBef>
                <a:spcPct val="20000"/>
              </a:spcBef>
              <a:spcAft>
                <a:spcPct val="0"/>
              </a:spcAft>
              <a:buChar char="»"/>
              <a:defRPr sz="2000">
                <a:solidFill>
                  <a:schemeClr val="tx1"/>
                </a:solidFill>
                <a:latin typeface="+mn-lt"/>
                <a:cs typeface="+mn-cs"/>
              </a:defRPr>
            </a:lvl7pPr>
            <a:lvl8pPr marL="2762250" indent="-287655" algn="l" rtl="0" fontAlgn="base">
              <a:spcBef>
                <a:spcPct val="20000"/>
              </a:spcBef>
              <a:spcAft>
                <a:spcPct val="0"/>
              </a:spcAft>
              <a:buChar char="»"/>
              <a:defRPr sz="2000">
                <a:solidFill>
                  <a:schemeClr val="tx1"/>
                </a:solidFill>
                <a:latin typeface="+mn-lt"/>
                <a:cs typeface="+mn-cs"/>
              </a:defRPr>
            </a:lvl8pPr>
            <a:lvl9pPr marL="3219450" indent="-287655"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ct val="0"/>
              </a:spcBef>
              <a:spcAft>
                <a:spcPts val="400"/>
              </a:spcAft>
              <a:buClr>
                <a:srgbClr val="043882"/>
              </a:buClr>
              <a:buSzPct val="110000"/>
              <a:buFontTx/>
              <a:buNone/>
              <a:defRPr/>
            </a:pPr>
            <a:r>
              <a:rPr lang="ja-JP" sz="1600" b="1" i="0" u="none" strike="noStrike" cap="none" baseline="0" dirty="0">
                <a:solidFill>
                  <a:srgbClr val="A0A0A0"/>
                </a:solidFill>
                <a:effectLst/>
                <a:uFillTx/>
                <a:ea typeface="MS UI Gothic" panose="020B0600070205080204" charset="-128"/>
              </a:rPr>
              <a:t>副次的エンドポイント</a:t>
            </a:r>
          </a:p>
          <a:p>
            <a:pPr marL="250825" marR="0" lvl="0" indent="-250825" algn="l" defTabSz="914400" rtl="0" eaLnBrk="1" fontAlgn="base" latinLnBrk="0" hangingPunct="1">
              <a:lnSpc>
                <a:spcPct val="100000"/>
              </a:lnSpc>
              <a:spcBef>
                <a:spcPct val="0"/>
              </a:spcBef>
              <a:spcAft>
                <a:spcPts val="400"/>
              </a:spcAft>
              <a:buClr>
                <a:srgbClr val="043882"/>
              </a:buClr>
              <a:buSzPct val="110000"/>
              <a:buFontTx/>
              <a:buChar char="•"/>
              <a:defRPr/>
            </a:pPr>
            <a:r>
              <a:rPr lang="ja-JP" sz="1600" b="0" i="0" u="none" strike="noStrike" cap="none" baseline="0" dirty="0">
                <a:solidFill>
                  <a:srgbClr val="4D4D4D"/>
                </a:solidFill>
                <a:effectLst/>
                <a:uFillTx/>
                <a:ea typeface="MS UI Gothic" panose="020B0600070205080204" charset="-128"/>
              </a:rPr>
              <a:t>OS、PFS、最良効果、安全性、2L治療</a:t>
            </a:r>
          </a:p>
        </p:txBody>
      </p:sp>
      <p:cxnSp>
        <p:nvCxnSpPr>
          <p:cNvPr id="18" name="AutoShape 21"/>
          <p:cNvCxnSpPr>
            <a:cxnSpLocks noChangeShapeType="1"/>
            <a:stCxn id="19" idx="3"/>
            <a:endCxn id="22" idx="1"/>
          </p:cNvCxnSpPr>
          <p:nvPr/>
        </p:nvCxnSpPr>
        <p:spPr bwMode="auto">
          <a:xfrm>
            <a:off x="7914809" y="3738036"/>
            <a:ext cx="261587" cy="1"/>
          </a:xfrm>
          <a:prstGeom prst="straightConnector1">
            <a:avLst/>
          </a:prstGeom>
          <a:noFill/>
          <a:ln w="57150">
            <a:solidFill>
              <a:schemeClr val="bg2">
                <a:lumMod val="60000"/>
                <a:lumOff val="40000"/>
              </a:schemeClr>
            </a:solidFill>
            <a:round/>
            <a:tailEnd type="triangle" w="med" len="med"/>
          </a:ln>
        </p:spPr>
      </p:cxnSp>
      <p:sp>
        <p:nvSpPr>
          <p:cNvPr id="19" name="AutoShape 8"/>
          <p:cNvSpPr>
            <a:spLocks noChangeArrowheads="1"/>
          </p:cNvSpPr>
          <p:nvPr/>
        </p:nvSpPr>
        <p:spPr bwMode="auto">
          <a:xfrm>
            <a:off x="4189751" y="3036036"/>
            <a:ext cx="3725058" cy="1404000"/>
          </a:xfrm>
          <a:prstGeom prst="rect">
            <a:avLst/>
          </a:prstGeom>
          <a:solidFill>
            <a:schemeClr val="accent4"/>
          </a:solidFill>
          <a:ln w="9525" algn="ctr">
            <a:noFill/>
            <a:rou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defRPr/>
            </a:pPr>
            <a:r>
              <a:rPr lang="ja-JP" sz="1800" b="1" i="0" u="none" strike="noStrike" cap="none" baseline="0">
                <a:solidFill>
                  <a:srgbClr val="4D4D4D"/>
                </a:solidFill>
                <a:effectLst/>
                <a:uFillTx/>
                <a:ea typeface="MS UI Gothic" panose="020B0600070205080204" charset="-128"/>
              </a:rPr>
              <a:t>B群</a:t>
            </a:r>
            <a:r>
              <a:rPr sz="1800"/>
              <a:t/>
            </a:r>
            <a:br>
              <a:rPr sz="1800"/>
            </a:br>
            <a:r>
              <a:rPr lang="ja-JP" sz="1800" b="0" i="0" u="none" strike="noStrike" cap="none" baseline="0">
                <a:solidFill>
                  <a:srgbClr val="4D4D4D"/>
                </a:solidFill>
                <a:effectLst/>
                <a:uFillTx/>
                <a:ea typeface="MS UI Gothic" panose="020B0600070205080204" charset="-128"/>
              </a:rPr>
              <a:t>FOLFIRINOX（8サイクル、4カ月）、その後SDについてはロイコボリン＋5FU維持療法、又はPDについてはFOLFIRINOXの再導入 (n=92)</a:t>
            </a:r>
          </a:p>
        </p:txBody>
      </p:sp>
      <p:cxnSp>
        <p:nvCxnSpPr>
          <p:cNvPr id="20" name="AutoShape 19"/>
          <p:cNvCxnSpPr>
            <a:cxnSpLocks noChangeShapeType="1"/>
            <a:stCxn id="7" idx="6"/>
            <a:endCxn id="19" idx="1"/>
          </p:cNvCxnSpPr>
          <p:nvPr/>
        </p:nvCxnSpPr>
        <p:spPr bwMode="auto">
          <a:xfrm>
            <a:off x="3880556" y="3738036"/>
            <a:ext cx="309195" cy="0"/>
          </a:xfrm>
          <a:prstGeom prst="straightConnector1">
            <a:avLst/>
          </a:prstGeom>
          <a:noFill/>
          <a:ln w="57150">
            <a:solidFill>
              <a:schemeClr val="bg2">
                <a:lumMod val="60000"/>
                <a:lumOff val="40000"/>
              </a:schemeClr>
            </a:solidFill>
            <a:round/>
            <a:tailEnd type="triangle" w="med" len="med"/>
          </a:ln>
        </p:spPr>
      </p:cxnSp>
      <p:sp>
        <p:nvSpPr>
          <p:cNvPr id="21" name="AutoShape 12"/>
          <p:cNvSpPr>
            <a:spLocks noChangeArrowheads="1"/>
          </p:cNvSpPr>
          <p:nvPr/>
        </p:nvSpPr>
        <p:spPr bwMode="auto">
          <a:xfrm>
            <a:off x="8176396" y="2235689"/>
            <a:ext cx="892653" cy="618839"/>
          </a:xfrm>
          <a:prstGeom prst="rect">
            <a:avLst/>
          </a:prstGeom>
          <a:solidFill>
            <a:schemeClr val="tx1"/>
          </a:solidFill>
          <a:ln w="9525" algn="ctr">
            <a:noFill/>
            <a:rou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defRPr/>
            </a:pPr>
            <a:r>
              <a:rPr lang="ja-JP" sz="1800" b="0" i="0" u="none" strike="noStrike" cap="none" baseline="0">
                <a:solidFill>
                  <a:srgbClr val="FFFFFF"/>
                </a:solidFill>
                <a:effectLst/>
                <a:uFillTx/>
                <a:ea typeface="MS UI Gothic" panose="020B0600070205080204" charset="-128"/>
              </a:rPr>
              <a:t>PD/</a:t>
            </a:r>
            <a:r>
              <a:rPr sz="1800"/>
              <a:t/>
            </a:r>
            <a:br>
              <a:rPr sz="1800"/>
            </a:br>
            <a:r>
              <a:rPr lang="ja-JP" sz="1800" b="0" i="0" u="none" strike="noStrike" cap="none" baseline="0">
                <a:solidFill>
                  <a:srgbClr val="FFFFFF"/>
                </a:solidFill>
                <a:effectLst/>
                <a:uFillTx/>
                <a:ea typeface="MS UI Gothic" panose="020B0600070205080204" charset="-128"/>
              </a:rPr>
              <a:t>毒性</a:t>
            </a:r>
          </a:p>
        </p:txBody>
      </p:sp>
      <p:sp>
        <p:nvSpPr>
          <p:cNvPr id="22" name="AutoShape 12"/>
          <p:cNvSpPr>
            <a:spLocks noChangeArrowheads="1"/>
          </p:cNvSpPr>
          <p:nvPr/>
        </p:nvSpPr>
        <p:spPr bwMode="auto">
          <a:xfrm>
            <a:off x="8176396" y="3428617"/>
            <a:ext cx="892653" cy="618839"/>
          </a:xfrm>
          <a:prstGeom prst="rect">
            <a:avLst/>
          </a:prstGeom>
          <a:solidFill>
            <a:schemeClr val="tx1"/>
          </a:solidFill>
          <a:ln w="9525" algn="ctr">
            <a:noFill/>
            <a:rou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defRPr/>
            </a:pPr>
            <a:r>
              <a:rPr lang="ja-JP" sz="1800" b="0" i="0" u="none" strike="noStrike" cap="none" baseline="0">
                <a:solidFill>
                  <a:srgbClr val="FFFFFF"/>
                </a:solidFill>
                <a:effectLst/>
                <a:uFillTx/>
                <a:ea typeface="MS UI Gothic" panose="020B0600070205080204" charset="-128"/>
              </a:rPr>
              <a:t>PD/</a:t>
            </a:r>
            <a:r>
              <a:rPr sz="1800"/>
              <a:t/>
            </a:r>
            <a:br>
              <a:rPr sz="1800"/>
            </a:br>
            <a:r>
              <a:rPr lang="ja-JP" sz="1800" b="0" i="0" u="none" strike="noStrike" cap="none" baseline="0">
                <a:solidFill>
                  <a:srgbClr val="FFFFFF"/>
                </a:solidFill>
                <a:effectLst/>
                <a:uFillTx/>
                <a:ea typeface="MS UI Gothic" panose="020B0600070205080204" charset="-128"/>
              </a:rPr>
              <a:t>毒性</a:t>
            </a:r>
          </a:p>
        </p:txBody>
      </p:sp>
      <p:sp>
        <p:nvSpPr>
          <p:cNvPr id="23" name="AutoShape 12"/>
          <p:cNvSpPr>
            <a:spLocks noChangeArrowheads="1"/>
          </p:cNvSpPr>
          <p:nvPr/>
        </p:nvSpPr>
        <p:spPr bwMode="auto">
          <a:xfrm>
            <a:off x="8176396" y="4770959"/>
            <a:ext cx="892653" cy="618839"/>
          </a:xfrm>
          <a:prstGeom prst="rect">
            <a:avLst/>
          </a:prstGeom>
          <a:solidFill>
            <a:schemeClr val="tx1"/>
          </a:solidFill>
          <a:ln w="9525" algn="ctr">
            <a:noFill/>
            <a:rou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defRPr/>
            </a:pPr>
            <a:r>
              <a:rPr lang="ja-JP" sz="1800" b="0" i="0" u="none" strike="noStrike" cap="none" baseline="0" dirty="0">
                <a:solidFill>
                  <a:srgbClr val="FFFFFF"/>
                </a:solidFill>
                <a:effectLst/>
                <a:uFillTx/>
                <a:ea typeface="MS UI Gothic" panose="020B0600070205080204" charset="-128"/>
              </a:rPr>
              <a:t>PD/</a:t>
            </a:r>
            <a:r>
              <a:rPr sz="1800" dirty="0"/>
              <a:t/>
            </a:r>
            <a:br>
              <a:rPr sz="1800" dirty="0"/>
            </a:br>
            <a:r>
              <a:rPr lang="ja-JP" sz="1800" b="0" i="0" u="none" strike="noStrike" cap="none" baseline="0" dirty="0">
                <a:solidFill>
                  <a:srgbClr val="FFFFFF"/>
                </a:solidFill>
                <a:effectLst/>
                <a:uFillTx/>
                <a:ea typeface="MS UI Gothic" panose="020B0600070205080204" charset="-128"/>
              </a:rPr>
              <a:t>毒性</a:t>
            </a:r>
          </a:p>
        </p:txBody>
      </p:sp>
      <p:sp>
        <p:nvSpPr>
          <p:cNvPr id="24" name="Content Placeholder 26"/>
          <p:cNvSpPr txBox="1"/>
          <p:nvPr/>
        </p:nvSpPr>
        <p:spPr bwMode="auto">
          <a:xfrm>
            <a:off x="72728" y="4725355"/>
            <a:ext cx="3736072" cy="655738"/>
          </a:xfrm>
          <a:prstGeom prst="rect">
            <a:avLst/>
          </a:prstGeom>
          <a:noFill/>
          <a:ln w="9525">
            <a:noFill/>
            <a:miter lim="800000"/>
          </a:ln>
        </p:spPr>
        <p:txBody>
          <a:bodyPr/>
          <a:lstStyle/>
          <a:p>
            <a:pPr marL="190500" marR="0" lvl="0" indent="-190500" algn="l" defTabSz="914400" rtl="0" eaLnBrk="1" fontAlgn="base" latinLnBrk="0" hangingPunct="1">
              <a:lnSpc>
                <a:spcPct val="100000"/>
              </a:lnSpc>
              <a:spcBef>
                <a:spcPct val="0"/>
              </a:spcBef>
              <a:spcAft>
                <a:spcPts val="400"/>
              </a:spcAft>
              <a:buClrTx/>
              <a:buSzTx/>
              <a:buFontTx/>
              <a:buNone/>
              <a:defRPr/>
            </a:pPr>
            <a:r>
              <a:rPr lang="ja-JP" sz="1400" b="1" i="0" u="none" strike="noStrike" cap="none" baseline="0" dirty="0">
                <a:solidFill>
                  <a:srgbClr val="043882"/>
                </a:solidFill>
                <a:effectLst/>
                <a:uFillTx/>
                <a:ea typeface="MS UI Gothic" panose="020B0600070205080204" charset="-128"/>
              </a:rPr>
              <a:t>層別化</a:t>
            </a:r>
          </a:p>
          <a:p>
            <a:pPr marL="203200" marR="0" lvl="0" indent="-203200" algn="l" defTabSz="914400" rtl="0" eaLnBrk="1" fontAlgn="base" latinLnBrk="0" hangingPunct="1">
              <a:lnSpc>
                <a:spcPct val="100000"/>
              </a:lnSpc>
              <a:spcBef>
                <a:spcPct val="0"/>
              </a:spcBef>
              <a:spcAft>
                <a:spcPts val="400"/>
              </a:spcAft>
              <a:buClrTx/>
              <a:buSzTx/>
              <a:buFont typeface="Arial" panose="020B0604020202020204" pitchFamily="34" charset="0"/>
              <a:buChar char="•"/>
              <a:defRPr/>
            </a:pPr>
            <a:r>
              <a:rPr lang="ja-JP" sz="1400" b="0" i="0" u="none" strike="noStrike" cap="none" baseline="0" dirty="0">
                <a:solidFill>
                  <a:srgbClr val="4D4D4D"/>
                </a:solidFill>
                <a:effectLst/>
                <a:uFillTx/>
                <a:ea typeface="MS UI Gothic" panose="020B0600070205080204" charset="-128"/>
              </a:rPr>
              <a:t>実施施設；胆道内ステント；年齢（&lt;65歳 vs. &gt;65歳）</a:t>
            </a: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sz="1800" b="1" i="0" u="none" strike="noStrike" cap="none" baseline="0" dirty="0">
                <a:solidFill>
                  <a:srgbClr val="043882"/>
                </a:solidFill>
                <a:effectLst/>
                <a:uFillTx/>
                <a:ea typeface="MS UI Gothic" panose="020B0600070205080204" charset="-128"/>
              </a:rPr>
              <a:t>4000: 転移性膵癌に対する第一選択治療として、進行までFOLFIRINOX投与、維持療法としてFOLFIRINOX投与、又はゲムシタビンとFOLFIRI.3を逐次投与する：第II相無作為化試験（PRODIGE 35-PANOPTIMOX） – Dahan L, et al</a:t>
            </a:r>
          </a:p>
        </p:txBody>
      </p:sp>
      <p:sp>
        <p:nvSpPr>
          <p:cNvPr id="3" name="Content Placeholder 2"/>
          <p:cNvSpPr>
            <a:spLocks noGrp="1"/>
          </p:cNvSpPr>
          <p:nvPr>
            <p:ph idx="1"/>
          </p:nvPr>
        </p:nvSpPr>
        <p:spPr/>
        <p:txBody>
          <a:bodyPr/>
          <a:lstStyle/>
          <a:p>
            <a:pPr marL="0" indent="0">
              <a:buNone/>
            </a:pPr>
            <a:r>
              <a:rPr lang="ja-JP" sz="1600" b="1" i="0" u="none" strike="noStrike" cap="none" baseline="0" dirty="0">
                <a:solidFill>
                  <a:srgbClr val="4D4D4D"/>
                </a:solidFill>
                <a:effectLst/>
                <a:uFillTx/>
                <a:ea typeface="MS UI Gothic" panose="020B0600070205080204" charset="-128"/>
              </a:rPr>
              <a:t>主な結果</a:t>
            </a:r>
          </a:p>
          <a:p>
            <a:endParaRPr lang="en-GB" dirty="0"/>
          </a:p>
        </p:txBody>
      </p:sp>
      <p:sp>
        <p:nvSpPr>
          <p:cNvPr id="5" name="Text Placeholder 4"/>
          <p:cNvSpPr>
            <a:spLocks noGrp="1"/>
          </p:cNvSpPr>
          <p:nvPr>
            <p:ph type="body" sz="quarter" idx="11"/>
          </p:nvPr>
        </p:nvSpPr>
        <p:spPr>
          <a:xfrm>
            <a:off x="4519534" y="6096000"/>
            <a:ext cx="4259341" cy="487363"/>
          </a:xfrm>
        </p:spPr>
        <p:txBody>
          <a:bodyPr/>
          <a:lstStyle/>
          <a:p>
            <a:r>
              <a:rPr sz="1200"/>
              <a:t/>
            </a:r>
            <a:br>
              <a:rPr sz="1200"/>
            </a:br>
            <a:r>
              <a:rPr lang="ja-JP" sz="1200" b="0" i="0" u="none" strike="noStrike" cap="none" baseline="0">
                <a:solidFill>
                  <a:srgbClr val="4D4D4D"/>
                </a:solidFill>
                <a:effectLst/>
                <a:uFillTx/>
                <a:ea typeface="MS UI Gothic" panose="020B0600070205080204" charset="-128"/>
              </a:rPr>
              <a:t>Dahan L, et al. J Clin Oncol 2018;36(suppl):abstr 4000</a:t>
            </a:r>
          </a:p>
        </p:txBody>
      </p:sp>
      <p:graphicFrame>
        <p:nvGraphicFramePr>
          <p:cNvPr id="9" name="Group 88"/>
          <p:cNvGraphicFramePr>
            <a:graphicFrameLocks noGrp="1"/>
          </p:cNvGraphicFramePr>
          <p:nvPr/>
        </p:nvGraphicFramePr>
        <p:xfrm>
          <a:off x="369888" y="4504706"/>
          <a:ext cx="8408988" cy="1691640"/>
        </p:xfrm>
        <a:graphic>
          <a:graphicData uri="http://schemas.openxmlformats.org/drawingml/2006/table">
            <a:tbl>
              <a:tblPr firstRow="1" bandRow="1">
                <a:tableStyleId>{69012ECD-51FC-41F1-AA8D-1B2483CD663E}</a:tableStyleId>
              </a:tblPr>
              <a:tblGrid>
                <a:gridCol w="2051579">
                  <a:extLst>
                    <a:ext uri="{9D8B030D-6E8A-4147-A177-3AD203B41FA5}">
                      <a16:colId xmlns:a16="http://schemas.microsoft.com/office/drawing/2014/main" val="20000"/>
                    </a:ext>
                  </a:extLst>
                </a:gridCol>
                <a:gridCol w="1833275">
                  <a:extLst>
                    <a:ext uri="{9D8B030D-6E8A-4147-A177-3AD203B41FA5}">
                      <a16:colId xmlns:a16="http://schemas.microsoft.com/office/drawing/2014/main" val="20001"/>
                    </a:ext>
                  </a:extLst>
                </a:gridCol>
                <a:gridCol w="2262067">
                  <a:extLst>
                    <a:ext uri="{9D8B030D-6E8A-4147-A177-3AD203B41FA5}">
                      <a16:colId xmlns:a16="http://schemas.microsoft.com/office/drawing/2014/main" val="20002"/>
                    </a:ext>
                  </a:extLst>
                </a:gridCol>
                <a:gridCol w="2262067">
                  <a:extLst>
                    <a:ext uri="{9D8B030D-6E8A-4147-A177-3AD203B41FA5}">
                      <a16:colId xmlns:a16="http://schemas.microsoft.com/office/drawing/2014/main" val="20003"/>
                    </a:ext>
                  </a:extLst>
                </a:gridCol>
              </a:tblGrid>
              <a:tr h="167922">
                <a:tc>
                  <a:txBody>
                    <a:bodyPr/>
                    <a:lstStyle/>
                    <a:p>
                      <a:pPr marL="0" marR="0" lvl="0" indent="0" algn="l" defTabSz="914400" rtl="0" eaLnBrk="1" fontAlgn="base" latinLnBrk="0" hangingPunct="1">
                        <a:lnSpc>
                          <a:spcPts val="1500"/>
                        </a:lnSpc>
                        <a:spcBef>
                          <a:spcPct val="0"/>
                        </a:spcBef>
                        <a:spcAft>
                          <a:spcPct val="0"/>
                        </a:spcAft>
                        <a:buClr>
                          <a:schemeClr val="tx2"/>
                        </a:buClr>
                        <a:buSzPct val="110000"/>
                        <a:buFontTx/>
                        <a:buNone/>
                      </a:pPr>
                      <a:endParaRPr kumimoji="0" lang="en-US" sz="1400" b="1" i="0" u="none" strike="noStrike" cap="none" normalizeH="0" baseline="0">
                        <a:ln>
                          <a:noFill/>
                        </a:ln>
                        <a:solidFill>
                          <a:schemeClr val="tx2"/>
                        </a:solidFill>
                        <a:effectLst/>
                        <a:latin typeface="Arial" panose="020B0604020202020204"/>
                        <a:cs typeface="Arial" panose="020B0604020202020204"/>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ts val="1500"/>
                        </a:lnSpc>
                        <a:spcBef>
                          <a:spcPct val="0"/>
                        </a:spcBef>
                        <a:spcAft>
                          <a:spcPct val="0"/>
                        </a:spcAft>
                        <a:buClr>
                          <a:schemeClr val="tx2"/>
                        </a:buClr>
                        <a:buSzPct val="110000"/>
                        <a:buFontTx/>
                        <a:buNone/>
                      </a:pPr>
                      <a:r>
                        <a:rPr lang="ja-JP" sz="1400" b="1" i="0" u="none" strike="noStrike" cap="none" baseline="0">
                          <a:solidFill>
                            <a:srgbClr val="FFFFFF"/>
                          </a:solidFill>
                          <a:effectLst/>
                          <a:uFillTx/>
                          <a:ea typeface="MS UI Gothic" panose="020B0600070205080204" charset="-128"/>
                        </a:rPr>
                        <a:t>A群</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ts val="1500"/>
                        </a:lnSpc>
                        <a:spcBef>
                          <a:spcPct val="0"/>
                        </a:spcBef>
                        <a:spcAft>
                          <a:spcPct val="0"/>
                        </a:spcAft>
                        <a:buClr>
                          <a:schemeClr val="tx2"/>
                        </a:buClr>
                        <a:buSzPct val="110000"/>
                        <a:buFontTx/>
                        <a:buNone/>
                      </a:pPr>
                      <a:r>
                        <a:rPr lang="ja-JP" sz="1400" b="1" i="0" u="none" strike="noStrike" cap="none" baseline="0">
                          <a:solidFill>
                            <a:srgbClr val="FFFFFF"/>
                          </a:solidFill>
                          <a:effectLst/>
                          <a:uFillTx/>
                          <a:ea typeface="MS UI Gothic" panose="020B0600070205080204" charset="-128"/>
                        </a:rPr>
                        <a:t>B群</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ts val="1500"/>
                        </a:lnSpc>
                        <a:spcBef>
                          <a:spcPct val="0"/>
                        </a:spcBef>
                        <a:spcAft>
                          <a:spcPct val="0"/>
                        </a:spcAft>
                        <a:buClr>
                          <a:schemeClr val="tx2"/>
                        </a:buClr>
                        <a:buSzPct val="110000"/>
                        <a:buFontTx/>
                        <a:buNone/>
                      </a:pPr>
                      <a:r>
                        <a:rPr lang="ja-JP" sz="1400" b="1" i="0" u="none" strike="noStrike" cap="none" baseline="0">
                          <a:solidFill>
                            <a:srgbClr val="FFFFFF"/>
                          </a:solidFill>
                          <a:effectLst/>
                          <a:uFillTx/>
                          <a:ea typeface="MS UI Gothic" panose="020B0600070205080204" charset="-128"/>
                        </a:rPr>
                        <a:t>C群</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0"/>
                  </a:ext>
                </a:extLst>
              </a:tr>
              <a:tr h="167922">
                <a:tc>
                  <a:txBody>
                    <a:bodyPr/>
                    <a:lstStyle/>
                    <a:p>
                      <a:pPr marL="0" marR="0" lvl="0" indent="0" algn="l" defTabSz="914400" rtl="0" eaLnBrk="1" fontAlgn="base" latinLnBrk="0" hangingPunct="1">
                        <a:lnSpc>
                          <a:spcPts val="1500"/>
                        </a:lnSpc>
                        <a:spcBef>
                          <a:spcPct val="0"/>
                        </a:spcBef>
                        <a:spcAft>
                          <a:spcPct val="0"/>
                        </a:spcAft>
                        <a:buClr>
                          <a:schemeClr val="tx2"/>
                        </a:buClr>
                        <a:buSzPct val="110000"/>
                        <a:buFontTx/>
                        <a:buNone/>
                      </a:pPr>
                      <a:r>
                        <a:rPr lang="ja-JP" sz="1400" b="0" i="0" u="none" strike="noStrike" cap="none" baseline="0">
                          <a:solidFill>
                            <a:srgbClr val="000000"/>
                          </a:solidFill>
                          <a:effectLst/>
                          <a:uFillTx/>
                          <a:ea typeface="MS UI Gothic" panose="020B0600070205080204" charset="-128"/>
                        </a:rPr>
                        <a:t>mOS、月（95%CI）</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ts val="1500"/>
                        </a:lnSpc>
                        <a:spcBef>
                          <a:spcPct val="0"/>
                        </a:spcBef>
                        <a:spcAft>
                          <a:spcPct val="0"/>
                        </a:spcAft>
                        <a:buClr>
                          <a:schemeClr val="tx2"/>
                        </a:buClr>
                        <a:buSzPct val="110000"/>
                        <a:buFontTx/>
                        <a:buNone/>
                      </a:pPr>
                      <a:r>
                        <a:rPr lang="ja-JP" sz="1400" b="0" i="0" u="none" strike="noStrike" cap="none" baseline="0">
                          <a:solidFill>
                            <a:srgbClr val="000000"/>
                          </a:solidFill>
                          <a:effectLst/>
                          <a:uFillTx/>
                          <a:ea typeface="MS UI Gothic" panose="020B0600070205080204" charset="-128"/>
                        </a:rPr>
                        <a:t>10.1 (8.5, 12.2)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ts val="1500"/>
                        </a:lnSpc>
                        <a:spcBef>
                          <a:spcPct val="0"/>
                        </a:spcBef>
                        <a:spcAft>
                          <a:spcPct val="0"/>
                        </a:spcAft>
                        <a:buClr>
                          <a:schemeClr val="tx2"/>
                        </a:buClr>
                        <a:buSzPct val="110000"/>
                        <a:buFontTx/>
                        <a:buNone/>
                      </a:pPr>
                      <a:r>
                        <a:rPr lang="ja-JP" sz="1400" b="0" i="0" u="none" strike="noStrike" cap="none" baseline="0">
                          <a:solidFill>
                            <a:srgbClr val="000000"/>
                          </a:solidFill>
                          <a:effectLst/>
                          <a:uFillTx/>
                          <a:ea typeface="MS UI Gothic" panose="020B0600070205080204" charset="-128"/>
                        </a:rPr>
                        <a:t>11.0 (8.7, 13.1)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ts val="1500"/>
                        </a:lnSpc>
                        <a:spcBef>
                          <a:spcPct val="0"/>
                        </a:spcBef>
                        <a:spcAft>
                          <a:spcPct val="0"/>
                        </a:spcAft>
                        <a:buClr>
                          <a:schemeClr val="tx2"/>
                        </a:buClr>
                        <a:buSzPct val="110000"/>
                        <a:buFontTx/>
                        <a:buNone/>
                      </a:pPr>
                      <a:r>
                        <a:rPr lang="ja-JP" sz="1400" b="0" i="0" u="none" strike="noStrike" cap="none" baseline="0">
                          <a:solidFill>
                            <a:srgbClr val="000000"/>
                          </a:solidFill>
                          <a:effectLst/>
                          <a:uFillTx/>
                          <a:ea typeface="MS UI Gothic" panose="020B0600070205080204" charset="-128"/>
                        </a:rPr>
                        <a:t>7.3 (5.7, 9.5)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val="10001"/>
                  </a:ext>
                </a:extLst>
              </a:tr>
              <a:tr h="167922">
                <a:tc>
                  <a:txBody>
                    <a:bodyPr/>
                    <a:lstStyle/>
                    <a:p>
                      <a:pPr marL="0" marR="0" lvl="0" indent="0" algn="l" defTabSz="914400" rtl="0" eaLnBrk="1" fontAlgn="base" latinLnBrk="0" hangingPunct="1">
                        <a:lnSpc>
                          <a:spcPts val="1500"/>
                        </a:lnSpc>
                        <a:spcBef>
                          <a:spcPct val="0"/>
                        </a:spcBef>
                        <a:spcAft>
                          <a:spcPct val="0"/>
                        </a:spcAft>
                        <a:buClr>
                          <a:schemeClr val="tx2"/>
                        </a:buClr>
                        <a:buSzPct val="110000"/>
                        <a:buFontTx/>
                        <a:buNone/>
                      </a:pPr>
                      <a:r>
                        <a:rPr lang="ja-JP" sz="1400" b="0" i="0" u="none" strike="noStrike" cap="none" baseline="0">
                          <a:solidFill>
                            <a:srgbClr val="000000"/>
                          </a:solidFill>
                          <a:effectLst/>
                          <a:uFillTx/>
                          <a:ea typeface="MS UI Gothic" panose="020B0600070205080204" charset="-128"/>
                        </a:rPr>
                        <a:t>6カ月OS、%</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ts val="1500"/>
                        </a:lnSpc>
                        <a:spcBef>
                          <a:spcPct val="0"/>
                        </a:spcBef>
                        <a:spcAft>
                          <a:spcPct val="0"/>
                        </a:spcAft>
                        <a:buClr>
                          <a:schemeClr val="tx2"/>
                        </a:buClr>
                        <a:buSzPct val="110000"/>
                        <a:buFontTx/>
                        <a:buNone/>
                      </a:pPr>
                      <a:r>
                        <a:rPr lang="ja-JP" sz="1400" b="0" i="0" u="none" strike="noStrike" cap="none" baseline="0">
                          <a:solidFill>
                            <a:srgbClr val="000000"/>
                          </a:solidFill>
                          <a:effectLst/>
                          <a:uFillTx/>
                          <a:ea typeface="MS UI Gothic" panose="020B0600070205080204" charset="-128"/>
                        </a:rPr>
                        <a:t>73.6</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ts val="1500"/>
                        </a:lnSpc>
                        <a:spcBef>
                          <a:spcPct val="0"/>
                        </a:spcBef>
                        <a:spcAft>
                          <a:spcPct val="0"/>
                        </a:spcAft>
                        <a:buClr>
                          <a:schemeClr val="tx2"/>
                        </a:buClr>
                        <a:buSzPct val="110000"/>
                        <a:buFontTx/>
                        <a:buNone/>
                      </a:pPr>
                      <a:r>
                        <a:rPr lang="ja-JP" sz="1400" b="0" i="0" u="none" strike="noStrike" cap="none" baseline="0">
                          <a:solidFill>
                            <a:srgbClr val="000000"/>
                          </a:solidFill>
                          <a:effectLst/>
                          <a:uFillTx/>
                          <a:ea typeface="MS UI Gothic" panose="020B0600070205080204" charset="-128"/>
                        </a:rPr>
                        <a:t>75.0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ts val="1500"/>
                        </a:lnSpc>
                        <a:spcBef>
                          <a:spcPct val="0"/>
                        </a:spcBef>
                        <a:spcAft>
                          <a:spcPct val="0"/>
                        </a:spcAft>
                        <a:buClr>
                          <a:schemeClr val="tx2"/>
                        </a:buClr>
                        <a:buSzPct val="110000"/>
                        <a:buFontTx/>
                        <a:buNone/>
                      </a:pPr>
                      <a:r>
                        <a:rPr lang="ja-JP" sz="1400" b="0" i="0" u="none" strike="noStrike" cap="none" baseline="0">
                          <a:solidFill>
                            <a:srgbClr val="000000"/>
                          </a:solidFill>
                          <a:effectLst/>
                          <a:uFillTx/>
                          <a:ea typeface="MS UI Gothic" panose="020B0600070205080204" charset="-128"/>
                        </a:rPr>
                        <a:t>60.0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a16="http://schemas.microsoft.com/office/drawing/2014/main" val="10002"/>
                  </a:ext>
                </a:extLst>
              </a:tr>
              <a:tr h="167922">
                <a:tc>
                  <a:txBody>
                    <a:bodyPr/>
                    <a:lstStyle/>
                    <a:p>
                      <a:pPr marL="0" marR="0" lvl="0" indent="0" algn="l" defTabSz="914400" rtl="0" eaLnBrk="1" fontAlgn="base" latinLnBrk="0" hangingPunct="1">
                        <a:lnSpc>
                          <a:spcPts val="1500"/>
                        </a:lnSpc>
                        <a:spcBef>
                          <a:spcPct val="0"/>
                        </a:spcBef>
                        <a:spcAft>
                          <a:spcPct val="0"/>
                        </a:spcAft>
                        <a:buClr>
                          <a:schemeClr val="tx2"/>
                        </a:buClr>
                        <a:buSzPct val="110000"/>
                        <a:buFontTx/>
                        <a:buNone/>
                      </a:pPr>
                      <a:r>
                        <a:rPr lang="ja-JP" sz="1400" b="0" i="0" u="none" strike="noStrike" cap="none" baseline="0">
                          <a:solidFill>
                            <a:srgbClr val="000000"/>
                          </a:solidFill>
                          <a:effectLst/>
                          <a:uFillTx/>
                          <a:ea typeface="MS UI Gothic" panose="020B0600070205080204" charset="-128"/>
                        </a:rPr>
                        <a:t>12カ月OS、%</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ts val="1500"/>
                        </a:lnSpc>
                        <a:spcBef>
                          <a:spcPct val="0"/>
                        </a:spcBef>
                        <a:spcAft>
                          <a:spcPct val="0"/>
                        </a:spcAft>
                        <a:buClr>
                          <a:schemeClr val="tx2"/>
                        </a:buClr>
                        <a:buSzPct val="110000"/>
                        <a:buFontTx/>
                        <a:buNone/>
                      </a:pPr>
                      <a:r>
                        <a:rPr lang="ja-JP" sz="1400" b="0" i="0" u="none" strike="noStrike" cap="none" baseline="0">
                          <a:solidFill>
                            <a:srgbClr val="000000"/>
                          </a:solidFill>
                          <a:effectLst/>
                          <a:uFillTx/>
                          <a:ea typeface="MS UI Gothic" panose="020B0600070205080204" charset="-128"/>
                        </a:rPr>
                        <a:t>43.3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ts val="1500"/>
                        </a:lnSpc>
                        <a:spcBef>
                          <a:spcPct val="0"/>
                        </a:spcBef>
                        <a:spcAft>
                          <a:spcPct val="0"/>
                        </a:spcAft>
                        <a:buClr>
                          <a:schemeClr val="tx2"/>
                        </a:buClr>
                        <a:buSzPct val="110000"/>
                        <a:buFontTx/>
                        <a:buNone/>
                      </a:pPr>
                      <a:r>
                        <a:rPr lang="ja-JP" sz="1400" b="0" i="0" u="none" strike="noStrike" cap="none" baseline="0">
                          <a:solidFill>
                            <a:srgbClr val="000000"/>
                          </a:solidFill>
                          <a:effectLst/>
                          <a:uFillTx/>
                          <a:ea typeface="MS UI Gothic" panose="020B0600070205080204" charset="-128"/>
                        </a:rPr>
                        <a:t>44.1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ts val="1500"/>
                        </a:lnSpc>
                        <a:spcBef>
                          <a:spcPct val="0"/>
                        </a:spcBef>
                        <a:spcAft>
                          <a:spcPct val="0"/>
                        </a:spcAft>
                        <a:buClr>
                          <a:schemeClr val="tx2"/>
                        </a:buClr>
                        <a:buSzPct val="110000"/>
                        <a:buFontTx/>
                        <a:buNone/>
                      </a:pPr>
                      <a:r>
                        <a:rPr lang="ja-JP" sz="1400" b="0" i="0" u="none" strike="noStrike" cap="none" baseline="0">
                          <a:solidFill>
                            <a:srgbClr val="000000"/>
                          </a:solidFill>
                          <a:effectLst/>
                          <a:uFillTx/>
                          <a:ea typeface="MS UI Gothic" panose="020B0600070205080204" charset="-128"/>
                        </a:rPr>
                        <a:t>28.5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val="10003"/>
                  </a:ext>
                </a:extLst>
              </a:tr>
              <a:tr h="167922">
                <a:tc>
                  <a:txBody>
                    <a:bodyPr/>
                    <a:lstStyle/>
                    <a:p>
                      <a:pPr marL="0" marR="0" lvl="0" indent="0" algn="l" defTabSz="914400" rtl="0" eaLnBrk="1" fontAlgn="base" latinLnBrk="0" hangingPunct="1">
                        <a:lnSpc>
                          <a:spcPts val="1500"/>
                        </a:lnSpc>
                        <a:spcBef>
                          <a:spcPct val="0"/>
                        </a:spcBef>
                        <a:spcAft>
                          <a:spcPct val="0"/>
                        </a:spcAft>
                        <a:buClr>
                          <a:schemeClr val="tx2"/>
                        </a:buClr>
                        <a:buSzPct val="110000"/>
                        <a:buFontTx/>
                        <a:buNone/>
                      </a:pPr>
                      <a:r>
                        <a:rPr lang="ja-JP" sz="1400" b="0" i="0" u="none" strike="noStrike" cap="none" baseline="0">
                          <a:solidFill>
                            <a:srgbClr val="000000"/>
                          </a:solidFill>
                          <a:effectLst/>
                          <a:uFillTx/>
                          <a:ea typeface="MS UI Gothic" panose="020B0600070205080204" charset="-128"/>
                        </a:rPr>
                        <a:t>18カ月OS、%</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ts val="1500"/>
                        </a:lnSpc>
                        <a:spcBef>
                          <a:spcPct val="0"/>
                        </a:spcBef>
                        <a:spcAft>
                          <a:spcPct val="0"/>
                        </a:spcAft>
                        <a:buClr>
                          <a:schemeClr val="tx2"/>
                        </a:buClr>
                        <a:buSzPct val="110000"/>
                        <a:buFontTx/>
                        <a:buNone/>
                      </a:pPr>
                      <a:r>
                        <a:rPr lang="ja-JP" sz="1400" b="0" i="0" u="none" strike="noStrike" cap="none" baseline="0">
                          <a:solidFill>
                            <a:srgbClr val="000000"/>
                          </a:solidFill>
                          <a:effectLst/>
                          <a:uFillTx/>
                          <a:ea typeface="MS UI Gothic" panose="020B0600070205080204" charset="-128"/>
                        </a:rPr>
                        <a:t>18.5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ts val="1500"/>
                        </a:lnSpc>
                        <a:spcBef>
                          <a:spcPct val="0"/>
                        </a:spcBef>
                        <a:spcAft>
                          <a:spcPct val="0"/>
                        </a:spcAft>
                        <a:buClr>
                          <a:schemeClr val="tx2"/>
                        </a:buClr>
                        <a:buSzPct val="110000"/>
                        <a:buFontTx/>
                        <a:buNone/>
                      </a:pPr>
                      <a:r>
                        <a:rPr lang="ja-JP" sz="1400" b="0" i="0" u="none" strike="noStrike" cap="none" baseline="0">
                          <a:solidFill>
                            <a:srgbClr val="000000"/>
                          </a:solidFill>
                          <a:effectLst/>
                          <a:uFillTx/>
                          <a:ea typeface="MS UI Gothic" panose="020B0600070205080204" charset="-128"/>
                        </a:rPr>
                        <a:t>28.0*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ts val="1500"/>
                        </a:lnSpc>
                        <a:spcBef>
                          <a:spcPct val="0"/>
                        </a:spcBef>
                        <a:spcAft>
                          <a:spcPct val="0"/>
                        </a:spcAft>
                        <a:buClr>
                          <a:schemeClr val="tx2"/>
                        </a:buClr>
                        <a:buSzPct val="110000"/>
                        <a:buFontTx/>
                        <a:buNone/>
                      </a:pPr>
                      <a:r>
                        <a:rPr lang="ja-JP" sz="1400" b="0" i="0" u="none" strike="noStrike" cap="none" baseline="0">
                          <a:solidFill>
                            <a:srgbClr val="000000"/>
                          </a:solidFill>
                          <a:effectLst/>
                          <a:uFillTx/>
                          <a:ea typeface="MS UI Gothic" panose="020B0600070205080204" charset="-128"/>
                        </a:rPr>
                        <a:t>13.9</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a16="http://schemas.microsoft.com/office/drawing/2014/main" val="10004"/>
                  </a:ext>
                </a:extLst>
              </a:tr>
              <a:tr h="167922">
                <a:tc>
                  <a:txBody>
                    <a:bodyPr/>
                    <a:lstStyle/>
                    <a:p>
                      <a:pPr marL="0" marR="0" lvl="0" indent="0" algn="l" defTabSz="914400" rtl="0" eaLnBrk="1" fontAlgn="base" latinLnBrk="0" hangingPunct="1">
                        <a:lnSpc>
                          <a:spcPts val="1500"/>
                        </a:lnSpc>
                        <a:spcBef>
                          <a:spcPct val="0"/>
                        </a:spcBef>
                        <a:spcAft>
                          <a:spcPct val="0"/>
                        </a:spcAft>
                        <a:buClr>
                          <a:schemeClr val="tx2"/>
                        </a:buClr>
                        <a:buSzPct val="110000"/>
                        <a:buFontTx/>
                        <a:buNone/>
                      </a:pPr>
                      <a:r>
                        <a:rPr lang="ja-JP" sz="1400" b="0" i="0" u="none" strike="noStrike" cap="none" baseline="0">
                          <a:solidFill>
                            <a:srgbClr val="000000"/>
                          </a:solidFill>
                          <a:effectLst/>
                          <a:uFillTx/>
                          <a:ea typeface="MS UI Gothic" panose="020B0600070205080204" charset="-128"/>
                        </a:rPr>
                        <a:t>ORR、n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ts val="1500"/>
                        </a:lnSpc>
                        <a:spcBef>
                          <a:spcPct val="0"/>
                        </a:spcBef>
                        <a:spcAft>
                          <a:spcPct val="0"/>
                        </a:spcAft>
                        <a:buClr>
                          <a:schemeClr val="tx2"/>
                        </a:buClr>
                        <a:buSzPct val="110000"/>
                        <a:buFontTx/>
                        <a:buNone/>
                      </a:pPr>
                      <a:r>
                        <a:rPr lang="ja-JP" sz="1400" b="0" i="0" u="none" strike="noStrike" cap="none" baseline="0">
                          <a:solidFill>
                            <a:srgbClr val="000000"/>
                          </a:solidFill>
                          <a:effectLst/>
                          <a:uFillTx/>
                          <a:ea typeface="MS UI Gothic" panose="020B0600070205080204" charset="-128"/>
                        </a:rPr>
                        <a:t>31 (37.3)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ts val="1500"/>
                        </a:lnSpc>
                        <a:spcBef>
                          <a:spcPct val="0"/>
                        </a:spcBef>
                        <a:spcAft>
                          <a:spcPct val="0"/>
                        </a:spcAft>
                        <a:buClr>
                          <a:schemeClr val="tx2"/>
                        </a:buClr>
                        <a:buSzPct val="110000"/>
                        <a:buFontTx/>
                        <a:buNone/>
                      </a:pPr>
                      <a:r>
                        <a:rPr lang="ja-JP" sz="1400" b="0" i="0" u="none" strike="noStrike" cap="none" baseline="0">
                          <a:solidFill>
                            <a:srgbClr val="000000"/>
                          </a:solidFill>
                          <a:effectLst/>
                          <a:uFillTx/>
                          <a:ea typeface="MS UI Gothic" panose="020B0600070205080204" charset="-128"/>
                        </a:rPr>
                        <a:t>31 (38.3)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ts val="1500"/>
                        </a:lnSpc>
                        <a:spcBef>
                          <a:spcPct val="0"/>
                        </a:spcBef>
                        <a:spcAft>
                          <a:spcPct val="0"/>
                        </a:spcAft>
                        <a:buClr>
                          <a:schemeClr val="tx2"/>
                        </a:buClr>
                        <a:buSzPct val="110000"/>
                        <a:buFontTx/>
                        <a:buNone/>
                      </a:pPr>
                      <a:r>
                        <a:rPr lang="ja-JP" sz="1400" b="0" i="0" u="none" strike="noStrike" cap="none" baseline="0">
                          <a:solidFill>
                            <a:srgbClr val="000000"/>
                          </a:solidFill>
                          <a:effectLst/>
                          <a:uFillTx/>
                          <a:ea typeface="MS UI Gothic" panose="020B0600070205080204" charset="-128"/>
                        </a:rPr>
                        <a:t>20 (27.0)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val="10005"/>
                  </a:ext>
                </a:extLst>
              </a:tr>
            </a:tbl>
          </a:graphicData>
        </a:graphic>
      </p:graphicFrame>
      <p:sp>
        <p:nvSpPr>
          <p:cNvPr id="12" name="Text Placeholder 3"/>
          <p:cNvSpPr>
            <a:spLocks noGrp="1"/>
          </p:cNvSpPr>
          <p:nvPr>
            <p:ph type="body" sz="quarter" idx="10"/>
          </p:nvPr>
        </p:nvSpPr>
        <p:spPr>
          <a:xfrm>
            <a:off x="365125" y="6256867"/>
            <a:ext cx="4130675" cy="326496"/>
          </a:xfrm>
        </p:spPr>
        <p:txBody>
          <a:bodyPr/>
          <a:lstStyle/>
          <a:p>
            <a:r>
              <a:rPr lang="ja-JP" sz="1200" b="0" i="0" u="none" strike="noStrike" cap="none" baseline="0" dirty="0">
                <a:solidFill>
                  <a:srgbClr val="4D4D4D"/>
                </a:solidFill>
                <a:effectLst/>
                <a:uFillTx/>
                <a:ea typeface="MS UI Gothic" panose="020B0600070205080204" charset="-128"/>
              </a:rPr>
              <a:t>*OSに関する探索的解析：p&lt;0.05</a:t>
            </a:r>
          </a:p>
        </p:txBody>
      </p:sp>
      <p:graphicFrame>
        <p:nvGraphicFramePr>
          <p:cNvPr id="11" name="Table 10"/>
          <p:cNvGraphicFramePr>
            <a:graphicFrameLocks noGrp="1"/>
          </p:cNvGraphicFramePr>
          <p:nvPr/>
        </p:nvGraphicFramePr>
        <p:xfrm>
          <a:off x="4258733" y="1740742"/>
          <a:ext cx="4318000" cy="1483360"/>
        </p:xfrm>
        <a:graphic>
          <a:graphicData uri="http://schemas.openxmlformats.org/drawingml/2006/table">
            <a:tbl>
              <a:tblPr firstRow="1" bandRow="1">
                <a:tableStyleId>{2D5ABB26-0587-4C30-8999-92F81FD0307C}</a:tableStyleId>
              </a:tblPr>
              <a:tblGrid>
                <a:gridCol w="1557867">
                  <a:extLst>
                    <a:ext uri="{9D8B030D-6E8A-4147-A177-3AD203B41FA5}">
                      <a16:colId xmlns:a16="http://schemas.microsoft.com/office/drawing/2014/main" val="20000"/>
                    </a:ext>
                  </a:extLst>
                </a:gridCol>
                <a:gridCol w="914400">
                  <a:extLst>
                    <a:ext uri="{9D8B030D-6E8A-4147-A177-3AD203B41FA5}">
                      <a16:colId xmlns:a16="http://schemas.microsoft.com/office/drawing/2014/main" val="20001"/>
                    </a:ext>
                  </a:extLst>
                </a:gridCol>
                <a:gridCol w="939800">
                  <a:extLst>
                    <a:ext uri="{9D8B030D-6E8A-4147-A177-3AD203B41FA5}">
                      <a16:colId xmlns:a16="http://schemas.microsoft.com/office/drawing/2014/main" val="20002"/>
                    </a:ext>
                  </a:extLst>
                </a:gridCol>
                <a:gridCol w="905933">
                  <a:extLst>
                    <a:ext uri="{9D8B030D-6E8A-4147-A177-3AD203B41FA5}">
                      <a16:colId xmlns:a16="http://schemas.microsoft.com/office/drawing/2014/main" val="20003"/>
                    </a:ext>
                  </a:extLst>
                </a:gridCol>
              </a:tblGrid>
              <a:tr h="370840">
                <a:tc>
                  <a:txBody>
                    <a:bodyPr/>
                    <a:lstStyle/>
                    <a:p>
                      <a:endParaRPr lang="en-US" sz="1000" dirty="0"/>
                    </a:p>
                  </a:txBody>
                  <a:tcPr anchor="ct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r>
                        <a:rPr lang="ja-JP" sz="1000" b="1" i="0" u="none" strike="noStrike" cap="none" baseline="0" dirty="0">
                          <a:solidFill>
                            <a:srgbClr val="4D4D4D"/>
                          </a:solidFill>
                          <a:effectLst/>
                          <a:uFillTx/>
                          <a:ea typeface="MS UI Gothic" panose="020B0600070205080204" charset="-128"/>
                        </a:rPr>
                        <a:t>A群 </a:t>
                      </a:r>
                      <a:r>
                        <a:rPr lang="ja-JP" sz="1000" b="1" i="0" u="none" strike="noStrike" cap="none" baseline="0" dirty="0" smtClean="0">
                          <a:solidFill>
                            <a:srgbClr val="4D4D4D"/>
                          </a:solidFill>
                          <a:effectLst/>
                          <a:uFillTx/>
                          <a:ea typeface="MS UI Gothic" panose="020B0600070205080204" charset="-128"/>
                        </a:rPr>
                        <a:t>(</a:t>
                      </a:r>
                      <a:r>
                        <a:rPr lang="ja-JP" sz="1000" b="1" i="0" u="none" strike="noStrike" cap="none" baseline="0" dirty="0">
                          <a:solidFill>
                            <a:srgbClr val="4D4D4D"/>
                          </a:solidFill>
                          <a:effectLst/>
                          <a:uFillTx/>
                          <a:ea typeface="MS UI Gothic" panose="020B0600070205080204" charset="-128"/>
                        </a:rPr>
                        <a:t>n=91)</a:t>
                      </a:r>
                    </a:p>
                  </a:txBody>
                  <a:tcPr anchor="ct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r>
                        <a:rPr lang="ja-JP" sz="1000" b="1" i="0" u="none" strike="noStrike" cap="none" baseline="0">
                          <a:solidFill>
                            <a:srgbClr val="4D4D4D"/>
                          </a:solidFill>
                          <a:effectLst/>
                          <a:uFillTx/>
                          <a:ea typeface="MS UI Gothic" panose="020B0600070205080204" charset="-128"/>
                        </a:rPr>
                        <a:t>B群 (n=92)</a:t>
                      </a:r>
                    </a:p>
                  </a:txBody>
                  <a:tcPr anchor="ct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r>
                        <a:rPr lang="ja-JP" sz="1000" b="1" i="0" u="none" strike="noStrike" cap="none" baseline="0">
                          <a:solidFill>
                            <a:srgbClr val="4D4D4D"/>
                          </a:solidFill>
                          <a:effectLst/>
                          <a:uFillTx/>
                          <a:ea typeface="MS UI Gothic" panose="020B0600070205080204" charset="-128"/>
                        </a:rPr>
                        <a:t>C群 (n=90)</a:t>
                      </a:r>
                    </a:p>
                  </a:txBody>
                  <a:tcPr anchor="ct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70840">
                <a:tc>
                  <a:txBody>
                    <a:bodyPr/>
                    <a:lstStyle/>
                    <a:p>
                      <a:r>
                        <a:rPr lang="ja-JP" sz="1000" b="0" i="0" u="none" strike="noStrike" cap="none" baseline="0">
                          <a:solidFill>
                            <a:srgbClr val="4D4D4D"/>
                          </a:solidFill>
                          <a:effectLst/>
                          <a:uFillTx/>
                          <a:ea typeface="MS UI Gothic" panose="020B0600070205080204" charset="-128"/>
                        </a:rPr>
                        <a:t>mPFS、月（95%CI）</a:t>
                      </a:r>
                    </a:p>
                  </a:txBody>
                  <a:tcPr anchor="ctr">
                    <a:lnT w="19050" cap="flat" cmpd="sng" algn="ctr">
                      <a:solidFill>
                        <a:schemeClr val="tx1"/>
                      </a:solidFill>
                      <a:prstDash val="solid"/>
                      <a:round/>
                      <a:headEnd type="none" w="med" len="med"/>
                      <a:tailEnd type="none" w="med" len="med"/>
                    </a:lnT>
                  </a:tcPr>
                </a:tc>
                <a:tc>
                  <a:txBody>
                    <a:bodyPr/>
                    <a:lstStyle/>
                    <a:p>
                      <a:pPr algn="ctr"/>
                      <a:r>
                        <a:rPr lang="ja-JP" sz="1000" b="0" i="0" u="none" strike="noStrike" cap="none" baseline="0">
                          <a:solidFill>
                            <a:srgbClr val="4D4D4D"/>
                          </a:solidFill>
                          <a:effectLst/>
                          <a:uFillTx/>
                          <a:ea typeface="MS UI Gothic" panose="020B0600070205080204" charset="-128"/>
                        </a:rPr>
                        <a:t>6.3 (5.3, 7.6)</a:t>
                      </a:r>
                    </a:p>
                  </a:txBody>
                  <a:tcPr anchor="ctr">
                    <a:lnT w="19050" cap="flat" cmpd="sng" algn="ctr">
                      <a:solidFill>
                        <a:schemeClr val="tx1"/>
                      </a:solidFill>
                      <a:prstDash val="solid"/>
                      <a:round/>
                      <a:headEnd type="none" w="med" len="med"/>
                      <a:tailEnd type="none" w="med" len="med"/>
                    </a:lnT>
                  </a:tcPr>
                </a:tc>
                <a:tc>
                  <a:txBody>
                    <a:bodyPr/>
                    <a:lstStyle/>
                    <a:p>
                      <a:pPr algn="ctr"/>
                      <a:r>
                        <a:rPr lang="ja-JP" sz="1000" b="0" i="0" u="none" strike="noStrike" cap="none" baseline="0">
                          <a:solidFill>
                            <a:srgbClr val="4D4D4D"/>
                          </a:solidFill>
                          <a:effectLst/>
                          <a:uFillTx/>
                          <a:ea typeface="MS UI Gothic" panose="020B0600070205080204" charset="-128"/>
                        </a:rPr>
                        <a:t>5.7 (5.3, 7.5)</a:t>
                      </a:r>
                    </a:p>
                  </a:txBody>
                  <a:tcPr anchor="ctr">
                    <a:lnT w="19050" cap="flat" cmpd="sng" algn="ctr">
                      <a:solidFill>
                        <a:schemeClr val="tx1"/>
                      </a:solidFill>
                      <a:prstDash val="solid"/>
                      <a:round/>
                      <a:headEnd type="none" w="med" len="med"/>
                      <a:tailEnd type="none" w="med" len="med"/>
                    </a:lnT>
                  </a:tcPr>
                </a:tc>
                <a:tc>
                  <a:txBody>
                    <a:bodyPr/>
                    <a:lstStyle/>
                    <a:p>
                      <a:pPr algn="ctr"/>
                      <a:r>
                        <a:rPr lang="ja-JP" sz="1000" b="0" i="0" u="none" strike="noStrike" cap="none" baseline="0">
                          <a:solidFill>
                            <a:srgbClr val="4D4D4D"/>
                          </a:solidFill>
                          <a:effectLst/>
                          <a:uFillTx/>
                          <a:ea typeface="MS UI Gothic" panose="020B0600070205080204" charset="-128"/>
                        </a:rPr>
                        <a:t>4.5 (3.5, 5.7)</a:t>
                      </a:r>
                    </a:p>
                  </a:txBody>
                  <a:tcPr anchor="ctr">
                    <a:lnT w="1905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1"/>
                  </a:ext>
                </a:extLst>
              </a:tr>
              <a:tr h="370840">
                <a:tc>
                  <a:txBody>
                    <a:bodyPr/>
                    <a:lstStyle/>
                    <a:p>
                      <a:r>
                        <a:rPr lang="ja-JP" sz="1000" b="0" i="0" u="none" strike="noStrike" cap="none" baseline="0">
                          <a:solidFill>
                            <a:srgbClr val="4D4D4D"/>
                          </a:solidFill>
                          <a:effectLst/>
                          <a:uFillTx/>
                          <a:ea typeface="MS UI Gothic" panose="020B0600070205080204" charset="-128"/>
                        </a:rPr>
                        <a:t>9カ月PFS、%</a:t>
                      </a:r>
                    </a:p>
                  </a:txBody>
                  <a:tcPr anchor="ctr"/>
                </a:tc>
                <a:tc>
                  <a:txBody>
                    <a:bodyPr/>
                    <a:lstStyle/>
                    <a:p>
                      <a:pPr algn="ctr"/>
                      <a:r>
                        <a:rPr lang="ja-JP" sz="1000" b="0" i="0" u="none" strike="noStrike" cap="none" baseline="0">
                          <a:solidFill>
                            <a:srgbClr val="4D4D4D"/>
                          </a:solidFill>
                          <a:effectLst/>
                          <a:uFillTx/>
                          <a:ea typeface="MS UI Gothic" panose="020B0600070205080204" charset="-128"/>
                        </a:rPr>
                        <a:t>31.9</a:t>
                      </a:r>
                    </a:p>
                  </a:txBody>
                  <a:tcPr anchor="ctr"/>
                </a:tc>
                <a:tc>
                  <a:txBody>
                    <a:bodyPr/>
                    <a:lstStyle/>
                    <a:p>
                      <a:pPr algn="ctr"/>
                      <a:r>
                        <a:rPr lang="ja-JP" sz="1000" b="0" i="0" u="none" strike="noStrike" cap="none" baseline="0">
                          <a:solidFill>
                            <a:srgbClr val="4D4D4D"/>
                          </a:solidFill>
                          <a:effectLst/>
                          <a:uFillTx/>
                          <a:ea typeface="MS UI Gothic" panose="020B0600070205080204" charset="-128"/>
                        </a:rPr>
                        <a:t>29.1</a:t>
                      </a:r>
                    </a:p>
                  </a:txBody>
                  <a:tcPr anchor="ctr"/>
                </a:tc>
                <a:tc>
                  <a:txBody>
                    <a:bodyPr/>
                    <a:lstStyle/>
                    <a:p>
                      <a:pPr algn="ctr"/>
                      <a:r>
                        <a:rPr lang="ja-JP" sz="1000" b="0" i="0" u="none" strike="noStrike" cap="none" baseline="0">
                          <a:solidFill>
                            <a:srgbClr val="4D4D4D"/>
                          </a:solidFill>
                          <a:effectLst/>
                          <a:uFillTx/>
                          <a:ea typeface="MS UI Gothic" panose="020B0600070205080204" charset="-128"/>
                        </a:rPr>
                        <a:t>16.4</a:t>
                      </a:r>
                    </a:p>
                  </a:txBody>
                  <a:tcPr anchor="ctr"/>
                </a:tc>
                <a:extLst>
                  <a:ext uri="{0D108BD9-81ED-4DB2-BD59-A6C34878D82A}">
                    <a16:rowId xmlns:a16="http://schemas.microsoft.com/office/drawing/2014/main" val="10002"/>
                  </a:ext>
                </a:extLst>
              </a:tr>
              <a:tr h="370840">
                <a:tc>
                  <a:txBody>
                    <a:bodyPr/>
                    <a:lstStyle/>
                    <a:p>
                      <a:pPr marL="0" marR="0" indent="0" algn="l" defTabSz="914400" rtl="0" eaLnBrk="1" fontAlgn="auto" latinLnBrk="0" hangingPunct="1">
                        <a:lnSpc>
                          <a:spcPct val="100000"/>
                        </a:lnSpc>
                        <a:spcBef>
                          <a:spcPct val="0"/>
                        </a:spcBef>
                        <a:spcAft>
                          <a:spcPct val="0"/>
                        </a:spcAft>
                        <a:buClrTx/>
                        <a:buSzTx/>
                        <a:buFontTx/>
                        <a:buNone/>
                        <a:defRPr/>
                      </a:pPr>
                      <a:r>
                        <a:rPr lang="ja-JP" sz="1000" b="0" i="0" u="none" strike="noStrike" cap="none" baseline="0">
                          <a:solidFill>
                            <a:srgbClr val="4D4D4D"/>
                          </a:solidFill>
                          <a:effectLst/>
                          <a:uFillTx/>
                          <a:ea typeface="MS UI Gothic" panose="020B0600070205080204" charset="-128"/>
                        </a:rPr>
                        <a:t>12カ月PFS、%</a:t>
                      </a:r>
                    </a:p>
                  </a:txBody>
                  <a:tcPr anchor="ctr">
                    <a:lnB w="19050" cap="flat" cmpd="sng" algn="ctr">
                      <a:solidFill>
                        <a:schemeClr val="tx1"/>
                      </a:solidFill>
                      <a:prstDash val="solid"/>
                      <a:round/>
                      <a:headEnd type="none" w="med" len="med"/>
                      <a:tailEnd type="none" w="med" len="med"/>
                    </a:lnB>
                  </a:tcPr>
                </a:tc>
                <a:tc>
                  <a:txBody>
                    <a:bodyPr/>
                    <a:lstStyle/>
                    <a:p>
                      <a:pPr algn="ctr"/>
                      <a:r>
                        <a:rPr lang="ja-JP" sz="1000" b="0" i="0" u="none" strike="noStrike" cap="none" baseline="0">
                          <a:solidFill>
                            <a:srgbClr val="4D4D4D"/>
                          </a:solidFill>
                          <a:effectLst/>
                          <a:uFillTx/>
                          <a:ea typeface="MS UI Gothic" panose="020B0600070205080204" charset="-128"/>
                        </a:rPr>
                        <a:t>14.7</a:t>
                      </a:r>
                    </a:p>
                  </a:txBody>
                  <a:tcPr anchor="ctr">
                    <a:lnB w="19050" cap="flat" cmpd="sng" algn="ctr">
                      <a:solidFill>
                        <a:schemeClr val="tx1"/>
                      </a:solidFill>
                      <a:prstDash val="solid"/>
                      <a:round/>
                      <a:headEnd type="none" w="med" len="med"/>
                      <a:tailEnd type="none" w="med" len="med"/>
                    </a:lnB>
                  </a:tcPr>
                </a:tc>
                <a:tc>
                  <a:txBody>
                    <a:bodyPr/>
                    <a:lstStyle/>
                    <a:p>
                      <a:pPr algn="ctr"/>
                      <a:r>
                        <a:rPr lang="ja-JP" sz="1000" b="0" i="0" u="none" strike="noStrike" cap="none" baseline="0">
                          <a:solidFill>
                            <a:srgbClr val="4D4D4D"/>
                          </a:solidFill>
                          <a:effectLst/>
                          <a:uFillTx/>
                          <a:ea typeface="MS UI Gothic" panose="020B0600070205080204" charset="-128"/>
                        </a:rPr>
                        <a:t>14.9</a:t>
                      </a:r>
                    </a:p>
                  </a:txBody>
                  <a:tcPr anchor="ctr">
                    <a:lnB w="19050" cap="flat" cmpd="sng" algn="ctr">
                      <a:solidFill>
                        <a:schemeClr val="tx1"/>
                      </a:solidFill>
                      <a:prstDash val="solid"/>
                      <a:round/>
                      <a:headEnd type="none" w="med" len="med"/>
                      <a:tailEnd type="none" w="med" len="med"/>
                    </a:lnB>
                  </a:tcPr>
                </a:tc>
                <a:tc>
                  <a:txBody>
                    <a:bodyPr/>
                    <a:lstStyle/>
                    <a:p>
                      <a:pPr algn="ctr"/>
                      <a:r>
                        <a:rPr lang="ja-JP" sz="1000" b="0" i="0" u="none" strike="noStrike" cap="none" baseline="0" dirty="0">
                          <a:solidFill>
                            <a:srgbClr val="4D4D4D"/>
                          </a:solidFill>
                          <a:effectLst/>
                          <a:uFillTx/>
                          <a:ea typeface="MS UI Gothic" panose="020B0600070205080204" charset="-128"/>
                        </a:rPr>
                        <a:t>12.9</a:t>
                      </a:r>
                    </a:p>
                  </a:txBody>
                  <a:tcPr anchor="ctr">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grpSp>
        <p:nvGrpSpPr>
          <p:cNvPr id="13" name="Group 12"/>
          <p:cNvGrpSpPr/>
          <p:nvPr/>
        </p:nvGrpSpPr>
        <p:grpSpPr>
          <a:xfrm>
            <a:off x="1546883" y="1387816"/>
            <a:ext cx="5186102" cy="3105411"/>
            <a:chOff x="2280638" y="2279763"/>
            <a:chExt cx="3958917" cy="2589206"/>
          </a:xfrm>
        </p:grpSpPr>
        <p:grpSp>
          <p:nvGrpSpPr>
            <p:cNvPr id="14" name="Group 13"/>
            <p:cNvGrpSpPr/>
            <p:nvPr/>
          </p:nvGrpSpPr>
          <p:grpSpPr>
            <a:xfrm>
              <a:off x="2658963" y="2396465"/>
              <a:ext cx="3457344" cy="2125153"/>
              <a:chOff x="880955" y="2448719"/>
              <a:chExt cx="3457344" cy="2125153"/>
            </a:xfrm>
          </p:grpSpPr>
          <p:sp>
            <p:nvSpPr>
              <p:cNvPr id="33" name="Freeform 32"/>
              <p:cNvSpPr/>
              <p:nvPr/>
            </p:nvSpPr>
            <p:spPr bwMode="auto">
              <a:xfrm>
                <a:off x="925514" y="2448720"/>
                <a:ext cx="3412785" cy="2079281"/>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000000"/>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363636"/>
                  </a:solidFill>
                  <a:effectLst/>
                  <a:uLnTx/>
                  <a:uFillTx/>
                  <a:latin typeface="Arial" panose="020B0604020202020204"/>
                  <a:ea typeface="+mn-ea"/>
                  <a:cs typeface="Arial" panose="020B0604020202020204"/>
                </a:endParaRPr>
              </a:p>
            </p:txBody>
          </p:sp>
          <p:sp>
            <p:nvSpPr>
              <p:cNvPr id="34" name="Line 6"/>
              <p:cNvSpPr>
                <a:spLocks noChangeShapeType="1"/>
              </p:cNvSpPr>
              <p:nvPr/>
            </p:nvSpPr>
            <p:spPr bwMode="auto">
              <a:xfrm>
                <a:off x="880955" y="2448719"/>
                <a:ext cx="43647" cy="0"/>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363636"/>
                  </a:solidFill>
                  <a:effectLst/>
                  <a:uLnTx/>
                  <a:uFillTx/>
                  <a:latin typeface="Arial" panose="020B0604020202020204"/>
                  <a:ea typeface="+mn-ea"/>
                  <a:cs typeface="Arial" panose="020B0604020202020204"/>
                </a:endParaRPr>
              </a:p>
            </p:txBody>
          </p:sp>
          <p:sp>
            <p:nvSpPr>
              <p:cNvPr id="35" name="Line 7"/>
              <p:cNvSpPr>
                <a:spLocks noChangeShapeType="1"/>
              </p:cNvSpPr>
              <p:nvPr/>
            </p:nvSpPr>
            <p:spPr bwMode="auto">
              <a:xfrm>
                <a:off x="880955" y="2864644"/>
                <a:ext cx="43647" cy="0"/>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363636"/>
                  </a:solidFill>
                  <a:effectLst/>
                  <a:uLnTx/>
                  <a:uFillTx/>
                  <a:latin typeface="Arial" panose="020B0604020202020204"/>
                  <a:ea typeface="+mn-ea"/>
                  <a:cs typeface="Arial" panose="020B0604020202020204"/>
                </a:endParaRPr>
              </a:p>
            </p:txBody>
          </p:sp>
          <p:sp>
            <p:nvSpPr>
              <p:cNvPr id="36" name="Line 8"/>
              <p:cNvSpPr>
                <a:spLocks noChangeShapeType="1"/>
              </p:cNvSpPr>
              <p:nvPr/>
            </p:nvSpPr>
            <p:spPr bwMode="auto">
              <a:xfrm>
                <a:off x="880955" y="3280569"/>
                <a:ext cx="43647" cy="0"/>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363636"/>
                  </a:solidFill>
                  <a:effectLst/>
                  <a:uLnTx/>
                  <a:uFillTx/>
                  <a:latin typeface="Arial" panose="020B0604020202020204"/>
                  <a:ea typeface="+mn-ea"/>
                  <a:cs typeface="Arial" panose="020B0604020202020204"/>
                </a:endParaRPr>
              </a:p>
            </p:txBody>
          </p:sp>
          <p:sp>
            <p:nvSpPr>
              <p:cNvPr id="37" name="Line 9"/>
              <p:cNvSpPr>
                <a:spLocks noChangeShapeType="1"/>
              </p:cNvSpPr>
              <p:nvPr/>
            </p:nvSpPr>
            <p:spPr bwMode="auto">
              <a:xfrm>
                <a:off x="880955" y="3696494"/>
                <a:ext cx="43647" cy="0"/>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363636"/>
                  </a:solidFill>
                  <a:effectLst/>
                  <a:uLnTx/>
                  <a:uFillTx/>
                  <a:latin typeface="Arial" panose="020B0604020202020204"/>
                  <a:ea typeface="+mn-ea"/>
                  <a:cs typeface="Arial" panose="020B0604020202020204"/>
                </a:endParaRPr>
              </a:p>
            </p:txBody>
          </p:sp>
          <p:sp>
            <p:nvSpPr>
              <p:cNvPr id="38" name="Line 10"/>
              <p:cNvSpPr>
                <a:spLocks noChangeShapeType="1"/>
              </p:cNvSpPr>
              <p:nvPr/>
            </p:nvSpPr>
            <p:spPr bwMode="auto">
              <a:xfrm>
                <a:off x="880955" y="4112419"/>
                <a:ext cx="43647" cy="0"/>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363636"/>
                  </a:solidFill>
                  <a:effectLst/>
                  <a:uLnTx/>
                  <a:uFillTx/>
                  <a:latin typeface="Arial" panose="020B0604020202020204"/>
                  <a:ea typeface="+mn-ea"/>
                  <a:cs typeface="Arial" panose="020B0604020202020204"/>
                </a:endParaRPr>
              </a:p>
            </p:txBody>
          </p:sp>
          <p:sp>
            <p:nvSpPr>
              <p:cNvPr id="39" name="Line 11"/>
              <p:cNvSpPr>
                <a:spLocks noChangeShapeType="1"/>
              </p:cNvSpPr>
              <p:nvPr/>
            </p:nvSpPr>
            <p:spPr bwMode="auto">
              <a:xfrm>
                <a:off x="880955" y="4528344"/>
                <a:ext cx="43647" cy="0"/>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363636"/>
                  </a:solidFill>
                  <a:effectLst/>
                  <a:uLnTx/>
                  <a:uFillTx/>
                  <a:latin typeface="Arial" panose="020B0604020202020204"/>
                  <a:ea typeface="+mn-ea"/>
                  <a:cs typeface="Arial" panose="020B0604020202020204"/>
                </a:endParaRPr>
              </a:p>
            </p:txBody>
          </p:sp>
          <p:sp>
            <p:nvSpPr>
              <p:cNvPr id="40" name="Line 12"/>
              <p:cNvSpPr>
                <a:spLocks noChangeShapeType="1"/>
              </p:cNvSpPr>
              <p:nvPr/>
            </p:nvSpPr>
            <p:spPr bwMode="auto">
              <a:xfrm flipH="1">
                <a:off x="3058658" y="4528344"/>
                <a:ext cx="0" cy="45528"/>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363636"/>
                  </a:solidFill>
                  <a:effectLst/>
                  <a:uLnTx/>
                  <a:uFillTx/>
                  <a:latin typeface="Arial" panose="020B0604020202020204"/>
                  <a:ea typeface="+mn-ea"/>
                  <a:cs typeface="Arial" panose="020B0604020202020204"/>
                </a:endParaRPr>
              </a:p>
            </p:txBody>
          </p:sp>
          <p:sp>
            <p:nvSpPr>
              <p:cNvPr id="41" name="Line 13"/>
              <p:cNvSpPr>
                <a:spLocks noChangeShapeType="1"/>
              </p:cNvSpPr>
              <p:nvPr/>
            </p:nvSpPr>
            <p:spPr bwMode="auto">
              <a:xfrm flipH="1">
                <a:off x="2633071" y="4528344"/>
                <a:ext cx="0" cy="45528"/>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363636"/>
                  </a:solidFill>
                  <a:effectLst/>
                  <a:uLnTx/>
                  <a:uFillTx/>
                  <a:latin typeface="Arial" panose="020B0604020202020204"/>
                  <a:ea typeface="+mn-ea"/>
                  <a:cs typeface="Arial" panose="020B0604020202020204"/>
                </a:endParaRPr>
              </a:p>
            </p:txBody>
          </p:sp>
          <p:sp>
            <p:nvSpPr>
              <p:cNvPr id="42" name="Line 14"/>
              <p:cNvSpPr>
                <a:spLocks noChangeShapeType="1"/>
              </p:cNvSpPr>
              <p:nvPr/>
            </p:nvSpPr>
            <p:spPr bwMode="auto">
              <a:xfrm flipH="1">
                <a:off x="3910645" y="4528344"/>
                <a:ext cx="0" cy="45528"/>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363636"/>
                  </a:solidFill>
                  <a:effectLst/>
                  <a:uLnTx/>
                  <a:uFillTx/>
                  <a:latin typeface="Arial" panose="020B0604020202020204"/>
                  <a:ea typeface="+mn-ea"/>
                  <a:cs typeface="Arial" panose="020B0604020202020204"/>
                </a:endParaRPr>
              </a:p>
            </p:txBody>
          </p:sp>
          <p:sp>
            <p:nvSpPr>
              <p:cNvPr id="43" name="Line 15"/>
              <p:cNvSpPr>
                <a:spLocks noChangeShapeType="1"/>
              </p:cNvSpPr>
              <p:nvPr/>
            </p:nvSpPr>
            <p:spPr bwMode="auto">
              <a:xfrm flipH="1">
                <a:off x="3485058" y="4528344"/>
                <a:ext cx="0" cy="45528"/>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363636"/>
                  </a:solidFill>
                  <a:effectLst/>
                  <a:uLnTx/>
                  <a:uFillTx/>
                  <a:latin typeface="Arial" panose="020B0604020202020204"/>
                  <a:ea typeface="+mn-ea"/>
                  <a:cs typeface="Arial" panose="020B0604020202020204"/>
                </a:endParaRPr>
              </a:p>
            </p:txBody>
          </p:sp>
          <p:sp>
            <p:nvSpPr>
              <p:cNvPr id="44" name="Line 18"/>
              <p:cNvSpPr>
                <a:spLocks noChangeShapeType="1"/>
              </p:cNvSpPr>
              <p:nvPr/>
            </p:nvSpPr>
            <p:spPr bwMode="auto">
              <a:xfrm flipH="1">
                <a:off x="2205490" y="4528344"/>
                <a:ext cx="0" cy="45528"/>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363636"/>
                  </a:solidFill>
                  <a:effectLst/>
                  <a:uLnTx/>
                  <a:uFillTx/>
                  <a:latin typeface="Arial" panose="020B0604020202020204"/>
                  <a:ea typeface="+mn-ea"/>
                  <a:cs typeface="Arial" panose="020B0604020202020204"/>
                </a:endParaRPr>
              </a:p>
            </p:txBody>
          </p:sp>
          <p:sp>
            <p:nvSpPr>
              <p:cNvPr id="45" name="Line 19"/>
              <p:cNvSpPr>
                <a:spLocks noChangeShapeType="1"/>
              </p:cNvSpPr>
              <p:nvPr/>
            </p:nvSpPr>
            <p:spPr bwMode="auto">
              <a:xfrm flipH="1">
                <a:off x="1778683" y="4528344"/>
                <a:ext cx="0" cy="45528"/>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363636"/>
                  </a:solidFill>
                  <a:effectLst/>
                  <a:uLnTx/>
                  <a:uFillTx/>
                  <a:latin typeface="Arial" panose="020B0604020202020204"/>
                  <a:ea typeface="+mn-ea"/>
                  <a:cs typeface="Arial" panose="020B0604020202020204"/>
                </a:endParaRPr>
              </a:p>
            </p:txBody>
          </p:sp>
          <p:sp>
            <p:nvSpPr>
              <p:cNvPr id="46" name="Line 20"/>
              <p:cNvSpPr>
                <a:spLocks noChangeShapeType="1"/>
              </p:cNvSpPr>
              <p:nvPr/>
            </p:nvSpPr>
            <p:spPr bwMode="auto">
              <a:xfrm flipH="1">
                <a:off x="1353715" y="4528344"/>
                <a:ext cx="0" cy="45528"/>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363636"/>
                  </a:solidFill>
                  <a:effectLst/>
                  <a:uLnTx/>
                  <a:uFillTx/>
                  <a:latin typeface="Arial" panose="020B0604020202020204"/>
                  <a:ea typeface="+mn-ea"/>
                  <a:cs typeface="Arial" panose="020B0604020202020204"/>
                </a:endParaRPr>
              </a:p>
            </p:txBody>
          </p:sp>
          <p:sp>
            <p:nvSpPr>
              <p:cNvPr id="47" name="Line 21"/>
              <p:cNvSpPr>
                <a:spLocks noChangeShapeType="1"/>
              </p:cNvSpPr>
              <p:nvPr/>
            </p:nvSpPr>
            <p:spPr bwMode="auto">
              <a:xfrm flipH="1">
                <a:off x="925515" y="4528344"/>
                <a:ext cx="0" cy="45528"/>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363636"/>
                  </a:solidFill>
                  <a:effectLst/>
                  <a:uLnTx/>
                  <a:uFillTx/>
                  <a:latin typeface="Arial" panose="020B0604020202020204"/>
                  <a:ea typeface="+mn-ea"/>
                  <a:cs typeface="Arial" panose="020B0604020202020204"/>
                </a:endParaRPr>
              </a:p>
            </p:txBody>
          </p:sp>
          <p:sp>
            <p:nvSpPr>
              <p:cNvPr id="48" name="Line 17"/>
              <p:cNvSpPr>
                <a:spLocks noChangeShapeType="1"/>
              </p:cNvSpPr>
              <p:nvPr/>
            </p:nvSpPr>
            <p:spPr bwMode="auto">
              <a:xfrm flipH="1">
                <a:off x="4335260" y="4528344"/>
                <a:ext cx="0" cy="45528"/>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363636"/>
                  </a:solidFill>
                  <a:effectLst/>
                  <a:uLnTx/>
                  <a:uFillTx/>
                  <a:latin typeface="Arial" panose="020B0604020202020204"/>
                  <a:ea typeface="+mn-ea"/>
                  <a:cs typeface="Arial" panose="020B0604020202020204"/>
                </a:endParaRPr>
              </a:p>
            </p:txBody>
          </p:sp>
        </p:grpSp>
        <p:sp>
          <p:nvSpPr>
            <p:cNvPr id="15" name="TextBox 14"/>
            <p:cNvSpPr txBox="1"/>
            <p:nvPr/>
          </p:nvSpPr>
          <p:spPr>
            <a:xfrm rot="16200000">
              <a:off x="2111052" y="3337453"/>
              <a:ext cx="548789" cy="209617"/>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200" b="0" i="0" u="none" strike="noStrike" cap="none" baseline="0">
                  <a:solidFill>
                    <a:srgbClr val="000000"/>
                  </a:solidFill>
                  <a:effectLst/>
                  <a:uFillTx/>
                  <a:ea typeface="MS UI Gothic" panose="020B0600070205080204" charset="-128"/>
                </a:rPr>
                <a:t>PFS、%</a:t>
              </a:r>
            </a:p>
          </p:txBody>
        </p:sp>
        <p:sp>
          <p:nvSpPr>
            <p:cNvPr id="16" name="TextBox 15"/>
            <p:cNvSpPr txBox="1"/>
            <p:nvPr/>
          </p:nvSpPr>
          <p:spPr>
            <a:xfrm>
              <a:off x="4427230" y="4640020"/>
              <a:ext cx="336261" cy="228949"/>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200" b="0" i="0" u="none" strike="noStrike" cap="none" baseline="0" dirty="0">
                  <a:solidFill>
                    <a:srgbClr val="000000"/>
                  </a:solidFill>
                  <a:effectLst/>
                  <a:uFillTx/>
                  <a:ea typeface="MS UI Gothic" panose="020B0600070205080204" charset="-128"/>
                </a:rPr>
                <a:t>経過期間、月</a:t>
              </a:r>
            </a:p>
          </p:txBody>
        </p:sp>
        <p:sp>
          <p:nvSpPr>
            <p:cNvPr id="17" name="TextBox 16"/>
            <p:cNvSpPr txBox="1"/>
            <p:nvPr/>
          </p:nvSpPr>
          <p:spPr>
            <a:xfrm>
              <a:off x="2388161" y="2279763"/>
              <a:ext cx="332622" cy="228949"/>
            </a:xfrm>
            <a:prstGeom prst="rect">
              <a:avLst/>
            </a:prstGeom>
            <a:noFill/>
          </p:spPr>
          <p:txBody>
            <a:bodyPr wrap="none"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ja-JP" sz="1200" b="0" i="0" u="none" strike="noStrike" cap="none" baseline="0">
                  <a:solidFill>
                    <a:srgbClr val="000000"/>
                  </a:solidFill>
                  <a:effectLst/>
                  <a:uFillTx/>
                  <a:ea typeface="MS UI Gothic" panose="020B0600070205080204" charset="-128"/>
                </a:rPr>
                <a:t>100</a:t>
              </a:r>
            </a:p>
          </p:txBody>
        </p:sp>
        <p:sp>
          <p:nvSpPr>
            <p:cNvPr id="18" name="TextBox 17"/>
            <p:cNvSpPr txBox="1"/>
            <p:nvPr/>
          </p:nvSpPr>
          <p:spPr>
            <a:xfrm>
              <a:off x="2452451" y="2697243"/>
              <a:ext cx="268329" cy="228949"/>
            </a:xfrm>
            <a:prstGeom prst="rect">
              <a:avLst/>
            </a:prstGeom>
            <a:noFill/>
          </p:spPr>
          <p:txBody>
            <a:bodyPr wrap="none"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ja-JP" sz="1200" b="0" i="0" u="none" strike="noStrike" cap="none" baseline="0">
                  <a:solidFill>
                    <a:srgbClr val="000000"/>
                  </a:solidFill>
                  <a:effectLst/>
                  <a:uFillTx/>
                  <a:ea typeface="MS UI Gothic" panose="020B0600070205080204" charset="-128"/>
                </a:rPr>
                <a:t>80</a:t>
              </a:r>
            </a:p>
          </p:txBody>
        </p:sp>
        <p:sp>
          <p:nvSpPr>
            <p:cNvPr id="19" name="TextBox 18"/>
            <p:cNvSpPr txBox="1"/>
            <p:nvPr/>
          </p:nvSpPr>
          <p:spPr>
            <a:xfrm>
              <a:off x="2452451" y="3112983"/>
              <a:ext cx="268329" cy="228949"/>
            </a:xfrm>
            <a:prstGeom prst="rect">
              <a:avLst/>
            </a:prstGeom>
            <a:noFill/>
          </p:spPr>
          <p:txBody>
            <a:bodyPr wrap="none"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ja-JP" sz="1200" b="0" i="0" u="none" strike="noStrike" cap="none" baseline="0">
                  <a:solidFill>
                    <a:srgbClr val="000000"/>
                  </a:solidFill>
                  <a:effectLst/>
                  <a:uFillTx/>
                  <a:ea typeface="MS UI Gothic" panose="020B0600070205080204" charset="-128"/>
                </a:rPr>
                <a:t>60</a:t>
              </a:r>
            </a:p>
          </p:txBody>
        </p:sp>
        <p:sp>
          <p:nvSpPr>
            <p:cNvPr id="20" name="TextBox 19"/>
            <p:cNvSpPr txBox="1"/>
            <p:nvPr/>
          </p:nvSpPr>
          <p:spPr>
            <a:xfrm>
              <a:off x="2452451" y="3528723"/>
              <a:ext cx="268329" cy="228949"/>
            </a:xfrm>
            <a:prstGeom prst="rect">
              <a:avLst/>
            </a:prstGeom>
            <a:noFill/>
          </p:spPr>
          <p:txBody>
            <a:bodyPr wrap="none"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ja-JP" sz="1200" b="0" i="0" u="none" strike="noStrike" cap="none" baseline="0">
                  <a:solidFill>
                    <a:srgbClr val="000000"/>
                  </a:solidFill>
                  <a:effectLst/>
                  <a:uFillTx/>
                  <a:ea typeface="MS UI Gothic" panose="020B0600070205080204" charset="-128"/>
                </a:rPr>
                <a:t>40</a:t>
              </a:r>
            </a:p>
          </p:txBody>
        </p:sp>
        <p:sp>
          <p:nvSpPr>
            <p:cNvPr id="21" name="TextBox 20"/>
            <p:cNvSpPr txBox="1"/>
            <p:nvPr/>
          </p:nvSpPr>
          <p:spPr>
            <a:xfrm>
              <a:off x="2452451" y="3944463"/>
              <a:ext cx="268329" cy="228949"/>
            </a:xfrm>
            <a:prstGeom prst="rect">
              <a:avLst/>
            </a:prstGeom>
            <a:noFill/>
          </p:spPr>
          <p:txBody>
            <a:bodyPr wrap="none"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ja-JP" sz="1200" b="0" i="0" u="none" strike="noStrike" cap="none" baseline="0">
                  <a:solidFill>
                    <a:srgbClr val="000000"/>
                  </a:solidFill>
                  <a:effectLst/>
                  <a:uFillTx/>
                  <a:ea typeface="MS UI Gothic" panose="020B0600070205080204" charset="-128"/>
                </a:rPr>
                <a:t>20</a:t>
              </a:r>
            </a:p>
          </p:txBody>
        </p:sp>
        <p:sp>
          <p:nvSpPr>
            <p:cNvPr id="22" name="TextBox 21"/>
            <p:cNvSpPr txBox="1"/>
            <p:nvPr/>
          </p:nvSpPr>
          <p:spPr>
            <a:xfrm>
              <a:off x="2516746" y="4360202"/>
              <a:ext cx="204037" cy="228949"/>
            </a:xfrm>
            <a:prstGeom prst="rect">
              <a:avLst/>
            </a:prstGeom>
            <a:noFill/>
          </p:spPr>
          <p:txBody>
            <a:bodyPr wrap="none"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ja-JP" sz="1200" b="0" i="0" u="none" strike="noStrike" cap="none" baseline="0">
                  <a:solidFill>
                    <a:srgbClr val="000000"/>
                  </a:solidFill>
                  <a:effectLst/>
                  <a:uFillTx/>
                  <a:ea typeface="MS UI Gothic" panose="020B0600070205080204" charset="-128"/>
                </a:rPr>
                <a:t>0</a:t>
              </a:r>
            </a:p>
          </p:txBody>
        </p:sp>
        <p:sp>
          <p:nvSpPr>
            <p:cNvPr id="23" name="TextBox 22"/>
            <p:cNvSpPr txBox="1"/>
            <p:nvPr/>
          </p:nvSpPr>
          <p:spPr>
            <a:xfrm>
              <a:off x="2611816" y="4522748"/>
              <a:ext cx="193120" cy="330704"/>
            </a:xfrm>
            <a:prstGeom prst="rect">
              <a:avLst/>
            </a:prstGeom>
            <a:noFill/>
          </p:spPr>
          <p:txBody>
            <a:bodyPr wrap="none"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000" b="0" i="0" u="none" strike="noStrike" cap="none" baseline="0">
                  <a:solidFill>
                    <a:srgbClr val="000000"/>
                  </a:solidFill>
                  <a:effectLst/>
                  <a:uFillTx/>
                  <a:ea typeface="MS UI Gothic" panose="020B0600070205080204" charset="-128"/>
                </a:rPr>
                <a:t>0</a:t>
              </a:r>
            </a:p>
            <a:p>
              <a:pPr marL="0" marR="0" lvl="0" indent="0" algn="ctr" defTabSz="914400" rtl="0" eaLnBrk="1" fontAlgn="base" latinLnBrk="0" hangingPunct="1">
                <a:lnSpc>
                  <a:spcPct val="100000"/>
                </a:lnSpc>
                <a:spcBef>
                  <a:spcPct val="0"/>
                </a:spcBef>
                <a:spcAft>
                  <a:spcPct val="0"/>
                </a:spcAft>
                <a:buClrTx/>
                <a:buSzTx/>
                <a:buFontTx/>
                <a:buNone/>
                <a:defRPr/>
              </a:pPr>
              <a:endParaRPr kumimoji="0" lang="en-GB" sz="1000" b="0" i="0" u="none" strike="noStrike" kern="1200" cap="none" spc="0" normalizeH="0" baseline="0" noProof="0">
                <a:ln>
                  <a:noFill/>
                </a:ln>
                <a:solidFill>
                  <a:srgbClr val="000000"/>
                </a:solidFill>
                <a:effectLst/>
                <a:uLnTx/>
                <a:uFillTx/>
                <a:latin typeface="Arial" panose="020B0604020202020204"/>
                <a:ea typeface="+mn-ea"/>
                <a:cs typeface="Arial" panose="020B0604020202020204"/>
              </a:endParaRPr>
            </a:p>
          </p:txBody>
        </p:sp>
        <p:sp>
          <p:nvSpPr>
            <p:cNvPr id="24" name="TextBox 23"/>
            <p:cNvSpPr txBox="1"/>
            <p:nvPr/>
          </p:nvSpPr>
          <p:spPr>
            <a:xfrm>
              <a:off x="3034852" y="4522748"/>
              <a:ext cx="193120" cy="203510"/>
            </a:xfrm>
            <a:prstGeom prst="rect">
              <a:avLst/>
            </a:prstGeom>
            <a:noFill/>
          </p:spPr>
          <p:txBody>
            <a:bodyPr wrap="none"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000" b="0" i="0" u="none" strike="noStrike" cap="none" baseline="0">
                  <a:solidFill>
                    <a:srgbClr val="000000"/>
                  </a:solidFill>
                  <a:effectLst/>
                  <a:uFillTx/>
                  <a:ea typeface="MS UI Gothic" panose="020B0600070205080204" charset="-128"/>
                </a:rPr>
                <a:t>3</a:t>
              </a:r>
            </a:p>
          </p:txBody>
        </p:sp>
        <p:sp>
          <p:nvSpPr>
            <p:cNvPr id="25" name="TextBox 24"/>
            <p:cNvSpPr txBox="1"/>
            <p:nvPr/>
          </p:nvSpPr>
          <p:spPr>
            <a:xfrm>
              <a:off x="3461967" y="4522748"/>
              <a:ext cx="193120" cy="203510"/>
            </a:xfrm>
            <a:prstGeom prst="rect">
              <a:avLst/>
            </a:prstGeom>
            <a:noFill/>
          </p:spPr>
          <p:txBody>
            <a:bodyPr wrap="none"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000" b="0" i="0" u="none" strike="noStrike" cap="none" baseline="0">
                  <a:solidFill>
                    <a:srgbClr val="000000"/>
                  </a:solidFill>
                  <a:effectLst/>
                  <a:uFillTx/>
                  <a:ea typeface="MS UI Gothic" panose="020B0600070205080204" charset="-128"/>
                </a:rPr>
                <a:t>6</a:t>
              </a:r>
            </a:p>
          </p:txBody>
        </p:sp>
        <p:sp>
          <p:nvSpPr>
            <p:cNvPr id="26" name="TextBox 25"/>
            <p:cNvSpPr txBox="1"/>
            <p:nvPr/>
          </p:nvSpPr>
          <p:spPr>
            <a:xfrm>
              <a:off x="3892653" y="4522748"/>
              <a:ext cx="193120" cy="203510"/>
            </a:xfrm>
            <a:prstGeom prst="rect">
              <a:avLst/>
            </a:prstGeom>
            <a:noFill/>
          </p:spPr>
          <p:txBody>
            <a:bodyPr wrap="none"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000" b="0" i="0" u="none" strike="noStrike" cap="none" baseline="0">
                  <a:solidFill>
                    <a:srgbClr val="000000"/>
                  </a:solidFill>
                  <a:effectLst/>
                  <a:uFillTx/>
                  <a:ea typeface="MS UI Gothic" panose="020B0600070205080204" charset="-128"/>
                </a:rPr>
                <a:t>9</a:t>
              </a:r>
            </a:p>
          </p:txBody>
        </p:sp>
        <p:sp>
          <p:nvSpPr>
            <p:cNvPr id="27" name="TextBox 26"/>
            <p:cNvSpPr txBox="1"/>
            <p:nvPr/>
          </p:nvSpPr>
          <p:spPr>
            <a:xfrm>
              <a:off x="4287136" y="4522748"/>
              <a:ext cx="246494" cy="203510"/>
            </a:xfrm>
            <a:prstGeom prst="rect">
              <a:avLst/>
            </a:prstGeom>
            <a:noFill/>
          </p:spPr>
          <p:txBody>
            <a:bodyPr wrap="none"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000" b="0" i="0" u="none" strike="noStrike" cap="none" baseline="0">
                  <a:solidFill>
                    <a:srgbClr val="000000"/>
                  </a:solidFill>
                  <a:effectLst/>
                  <a:uFillTx/>
                  <a:ea typeface="MS UI Gothic" panose="020B0600070205080204" charset="-128"/>
                </a:rPr>
                <a:t>12</a:t>
              </a:r>
            </a:p>
          </p:txBody>
        </p:sp>
        <p:sp>
          <p:nvSpPr>
            <p:cNvPr id="28" name="TextBox 27"/>
            <p:cNvSpPr txBox="1"/>
            <p:nvPr/>
          </p:nvSpPr>
          <p:spPr>
            <a:xfrm>
              <a:off x="4713083" y="4522748"/>
              <a:ext cx="246494" cy="203510"/>
            </a:xfrm>
            <a:prstGeom prst="rect">
              <a:avLst/>
            </a:prstGeom>
            <a:noFill/>
          </p:spPr>
          <p:txBody>
            <a:bodyPr wrap="none"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000" b="0" i="0" u="none" strike="noStrike" cap="none" baseline="0">
                  <a:solidFill>
                    <a:srgbClr val="000000"/>
                  </a:solidFill>
                  <a:effectLst/>
                  <a:uFillTx/>
                  <a:ea typeface="MS UI Gothic" panose="020B0600070205080204" charset="-128"/>
                </a:rPr>
                <a:t>15</a:t>
              </a:r>
            </a:p>
          </p:txBody>
        </p:sp>
        <p:sp>
          <p:nvSpPr>
            <p:cNvPr id="29" name="TextBox 28"/>
            <p:cNvSpPr txBox="1"/>
            <p:nvPr/>
          </p:nvSpPr>
          <p:spPr>
            <a:xfrm>
              <a:off x="5143562" y="4522748"/>
              <a:ext cx="246494" cy="203510"/>
            </a:xfrm>
            <a:prstGeom prst="rect">
              <a:avLst/>
            </a:prstGeom>
            <a:noFill/>
          </p:spPr>
          <p:txBody>
            <a:bodyPr wrap="none"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000" b="0" i="0" u="none" strike="noStrike" cap="none" baseline="0">
                  <a:solidFill>
                    <a:srgbClr val="000000"/>
                  </a:solidFill>
                  <a:effectLst/>
                  <a:uFillTx/>
                  <a:ea typeface="MS UI Gothic" panose="020B0600070205080204" charset="-128"/>
                </a:rPr>
                <a:t>18</a:t>
              </a:r>
            </a:p>
          </p:txBody>
        </p:sp>
        <p:sp>
          <p:nvSpPr>
            <p:cNvPr id="30" name="TextBox 29"/>
            <p:cNvSpPr txBox="1"/>
            <p:nvPr/>
          </p:nvSpPr>
          <p:spPr>
            <a:xfrm>
              <a:off x="5563983" y="4522748"/>
              <a:ext cx="246494" cy="203510"/>
            </a:xfrm>
            <a:prstGeom prst="rect">
              <a:avLst/>
            </a:prstGeom>
            <a:noFill/>
          </p:spPr>
          <p:txBody>
            <a:bodyPr wrap="none"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000" b="0" i="0" u="none" strike="noStrike" cap="none" baseline="0">
                  <a:solidFill>
                    <a:srgbClr val="000000"/>
                  </a:solidFill>
                  <a:effectLst/>
                  <a:uFillTx/>
                  <a:ea typeface="MS UI Gothic" panose="020B0600070205080204" charset="-128"/>
                </a:rPr>
                <a:t>21</a:t>
              </a:r>
            </a:p>
          </p:txBody>
        </p:sp>
        <p:sp>
          <p:nvSpPr>
            <p:cNvPr id="31" name="TextBox 30"/>
            <p:cNvSpPr txBox="1"/>
            <p:nvPr/>
          </p:nvSpPr>
          <p:spPr>
            <a:xfrm>
              <a:off x="5993061" y="4522748"/>
              <a:ext cx="246494" cy="203510"/>
            </a:xfrm>
            <a:prstGeom prst="rect">
              <a:avLst/>
            </a:prstGeom>
            <a:noFill/>
          </p:spPr>
          <p:txBody>
            <a:bodyPr wrap="none"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000" b="0" i="0" u="none" strike="noStrike" cap="none" baseline="0">
                  <a:solidFill>
                    <a:srgbClr val="000000"/>
                  </a:solidFill>
                  <a:effectLst/>
                  <a:uFillTx/>
                  <a:ea typeface="MS UI Gothic" panose="020B0600070205080204" charset="-128"/>
                </a:rPr>
                <a:t>24</a:t>
              </a:r>
            </a:p>
          </p:txBody>
        </p:sp>
        <p:sp>
          <p:nvSpPr>
            <p:cNvPr id="32" name="TextBox 31"/>
            <p:cNvSpPr txBox="1"/>
            <p:nvPr/>
          </p:nvSpPr>
          <p:spPr>
            <a:xfrm>
              <a:off x="2941607" y="3971359"/>
              <a:ext cx="236790" cy="457898"/>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lang="ja-JP" sz="1000" b="0" i="0" u="none" strike="noStrike" cap="none" baseline="0">
                  <a:solidFill>
                    <a:srgbClr val="000000"/>
                  </a:solidFill>
                  <a:effectLst/>
                  <a:uFillTx/>
                  <a:ea typeface="MS UI Gothic" panose="020B0600070205080204" charset="-128"/>
                </a:rPr>
                <a:t>A群</a:t>
              </a:r>
            </a:p>
            <a:p>
              <a:pPr marL="0" marR="0" lvl="0" indent="0" algn="l" defTabSz="914400" rtl="0" eaLnBrk="1" fontAlgn="base" latinLnBrk="0" hangingPunct="1">
                <a:lnSpc>
                  <a:spcPct val="100000"/>
                </a:lnSpc>
                <a:spcBef>
                  <a:spcPct val="0"/>
                </a:spcBef>
                <a:spcAft>
                  <a:spcPct val="0"/>
                </a:spcAft>
                <a:buClrTx/>
                <a:buSzTx/>
                <a:buFontTx/>
                <a:buNone/>
                <a:defRPr/>
              </a:pPr>
              <a:r>
                <a:rPr lang="ja-JP" sz="1000" b="0" i="0" u="none" strike="noStrike" cap="none" baseline="0">
                  <a:solidFill>
                    <a:srgbClr val="000000"/>
                  </a:solidFill>
                  <a:effectLst/>
                  <a:uFillTx/>
                  <a:ea typeface="MS UI Gothic" panose="020B0600070205080204" charset="-128"/>
                </a:rPr>
                <a:t>B群</a:t>
              </a:r>
            </a:p>
            <a:p>
              <a:pPr marL="0" marR="0" lvl="0" indent="0" algn="l" defTabSz="914400" rtl="0" eaLnBrk="1" fontAlgn="base" latinLnBrk="0" hangingPunct="1">
                <a:lnSpc>
                  <a:spcPct val="100000"/>
                </a:lnSpc>
                <a:spcBef>
                  <a:spcPct val="0"/>
                </a:spcBef>
                <a:spcAft>
                  <a:spcPct val="0"/>
                </a:spcAft>
                <a:buClrTx/>
                <a:buSzTx/>
                <a:buFontTx/>
                <a:buNone/>
                <a:defRPr/>
              </a:pPr>
              <a:r>
                <a:rPr lang="ja-JP" sz="1000" b="0" i="0" u="none" strike="noStrike" cap="none" baseline="0">
                  <a:solidFill>
                    <a:srgbClr val="000000"/>
                  </a:solidFill>
                  <a:effectLst/>
                  <a:uFillTx/>
                  <a:ea typeface="MS UI Gothic" panose="020B0600070205080204" charset="-128"/>
                </a:rPr>
                <a:t>C群</a:t>
              </a:r>
            </a:p>
          </p:txBody>
        </p:sp>
      </p:grpSp>
      <p:cxnSp>
        <p:nvCxnSpPr>
          <p:cNvPr id="49" name="Straight Connector 48"/>
          <p:cNvCxnSpPr/>
          <p:nvPr/>
        </p:nvCxnSpPr>
        <p:spPr>
          <a:xfrm>
            <a:off x="2271216" y="3562076"/>
            <a:ext cx="150144" cy="0"/>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2271216" y="3865645"/>
            <a:ext cx="150144" cy="0"/>
          </a:xfrm>
          <a:prstGeom prst="line">
            <a:avLst/>
          </a:prstGeom>
          <a:ln w="25400">
            <a:solidFill>
              <a:srgbClr val="B2C0D8"/>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2271216" y="3705694"/>
            <a:ext cx="150144" cy="0"/>
          </a:xfrm>
          <a:prstGeom prst="line">
            <a:avLst/>
          </a:prstGeom>
          <a:ln w="25400">
            <a:solidFill>
              <a:srgbClr val="FFC000"/>
            </a:solidFill>
          </a:ln>
        </p:spPr>
        <p:style>
          <a:lnRef idx="1">
            <a:schemeClr val="accent1"/>
          </a:lnRef>
          <a:fillRef idx="0">
            <a:schemeClr val="accent1"/>
          </a:fillRef>
          <a:effectRef idx="0">
            <a:schemeClr val="accent1"/>
          </a:effectRef>
          <a:fontRef idx="minor">
            <a:schemeClr val="tx1"/>
          </a:fontRef>
        </p:style>
      </p:cxnSp>
      <p:sp>
        <p:nvSpPr>
          <p:cNvPr id="52" name="Freeform 2"/>
          <p:cNvSpPr/>
          <p:nvPr/>
        </p:nvSpPr>
        <p:spPr bwMode="auto">
          <a:xfrm>
            <a:off x="2131093" y="1536256"/>
            <a:ext cx="4410000" cy="2304000"/>
          </a:xfrm>
          <a:custGeom>
            <a:avLst/>
            <a:gdLst>
              <a:gd name="T0" fmla="*/ 267 w 348"/>
              <a:gd name="T1" fmla="*/ 179 h 183"/>
              <a:gd name="T2" fmla="*/ 211 w 348"/>
              <a:gd name="T3" fmla="*/ 176 h 183"/>
              <a:gd name="T4" fmla="*/ 210 w 348"/>
              <a:gd name="T5" fmla="*/ 170 h 183"/>
              <a:gd name="T6" fmla="*/ 164 w 348"/>
              <a:gd name="T7" fmla="*/ 167 h 183"/>
              <a:gd name="T8" fmla="*/ 156 w 348"/>
              <a:gd name="T9" fmla="*/ 162 h 183"/>
              <a:gd name="T10" fmla="*/ 153 w 348"/>
              <a:gd name="T11" fmla="*/ 160 h 183"/>
              <a:gd name="T12" fmla="*/ 148 w 348"/>
              <a:gd name="T13" fmla="*/ 155 h 183"/>
              <a:gd name="T14" fmla="*/ 140 w 348"/>
              <a:gd name="T15" fmla="*/ 153 h 183"/>
              <a:gd name="T16" fmla="*/ 137 w 348"/>
              <a:gd name="T17" fmla="*/ 146 h 183"/>
              <a:gd name="T18" fmla="*/ 135 w 348"/>
              <a:gd name="T19" fmla="*/ 144 h 183"/>
              <a:gd name="T20" fmla="*/ 133 w 348"/>
              <a:gd name="T21" fmla="*/ 140 h 183"/>
              <a:gd name="T22" fmla="*/ 127 w 348"/>
              <a:gd name="T23" fmla="*/ 138 h 183"/>
              <a:gd name="T24" fmla="*/ 125 w 348"/>
              <a:gd name="T25" fmla="*/ 133 h 183"/>
              <a:gd name="T26" fmla="*/ 120 w 348"/>
              <a:gd name="T27" fmla="*/ 131 h 183"/>
              <a:gd name="T28" fmla="*/ 119 w 348"/>
              <a:gd name="T29" fmla="*/ 127 h 183"/>
              <a:gd name="T30" fmla="*/ 116 w 348"/>
              <a:gd name="T31" fmla="*/ 124 h 183"/>
              <a:gd name="T32" fmla="*/ 114 w 348"/>
              <a:gd name="T33" fmla="*/ 120 h 183"/>
              <a:gd name="T34" fmla="*/ 106 w 348"/>
              <a:gd name="T35" fmla="*/ 118 h 183"/>
              <a:gd name="T36" fmla="*/ 104 w 348"/>
              <a:gd name="T37" fmla="*/ 114 h 183"/>
              <a:gd name="T38" fmla="*/ 97 w 348"/>
              <a:gd name="T39" fmla="*/ 112 h 183"/>
              <a:gd name="T40" fmla="*/ 95 w 348"/>
              <a:gd name="T41" fmla="*/ 106 h 183"/>
              <a:gd name="T42" fmla="*/ 88 w 348"/>
              <a:gd name="T43" fmla="*/ 105 h 183"/>
              <a:gd name="T44" fmla="*/ 84 w 348"/>
              <a:gd name="T45" fmla="*/ 96 h 183"/>
              <a:gd name="T46" fmla="*/ 79 w 348"/>
              <a:gd name="T47" fmla="*/ 90 h 183"/>
              <a:gd name="T48" fmla="*/ 78 w 348"/>
              <a:gd name="T49" fmla="*/ 83 h 183"/>
              <a:gd name="T50" fmla="*/ 76 w 348"/>
              <a:gd name="T51" fmla="*/ 77 h 183"/>
              <a:gd name="T52" fmla="*/ 70 w 348"/>
              <a:gd name="T53" fmla="*/ 73 h 183"/>
              <a:gd name="T54" fmla="*/ 54 w 348"/>
              <a:gd name="T55" fmla="*/ 71 h 183"/>
              <a:gd name="T56" fmla="*/ 53 w 348"/>
              <a:gd name="T57" fmla="*/ 67 h 183"/>
              <a:gd name="T58" fmla="*/ 42 w 348"/>
              <a:gd name="T59" fmla="*/ 62 h 183"/>
              <a:gd name="T60" fmla="*/ 40 w 348"/>
              <a:gd name="T61" fmla="*/ 58 h 183"/>
              <a:gd name="T62" fmla="*/ 38 w 348"/>
              <a:gd name="T63" fmla="*/ 56 h 183"/>
              <a:gd name="T64" fmla="*/ 33 w 348"/>
              <a:gd name="T65" fmla="*/ 51 h 183"/>
              <a:gd name="T66" fmla="*/ 31 w 348"/>
              <a:gd name="T67" fmla="*/ 46 h 183"/>
              <a:gd name="T68" fmla="*/ 29 w 348"/>
              <a:gd name="T69" fmla="*/ 37 h 183"/>
              <a:gd name="T70" fmla="*/ 25 w 348"/>
              <a:gd name="T71" fmla="*/ 28 h 183"/>
              <a:gd name="T72" fmla="*/ 24 w 348"/>
              <a:gd name="T73" fmla="*/ 22 h 183"/>
              <a:gd name="T74" fmla="*/ 17 w 348"/>
              <a:gd name="T75" fmla="*/ 19 h 183"/>
              <a:gd name="T76" fmla="*/ 15 w 348"/>
              <a:gd name="T77" fmla="*/ 16 h 183"/>
              <a:gd name="T78" fmla="*/ 11 w 348"/>
              <a:gd name="T79" fmla="*/ 13 h 183"/>
              <a:gd name="T80" fmla="*/ 9 w 348"/>
              <a:gd name="T81" fmla="*/ 4 h 183"/>
              <a:gd name="T82" fmla="*/ 4 w 348"/>
              <a:gd name="T83" fmla="*/ 3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48" h="183">
                <a:moveTo>
                  <a:pt x="348" y="183"/>
                </a:moveTo>
                <a:lnTo>
                  <a:pt x="267" y="183"/>
                </a:lnTo>
                <a:lnTo>
                  <a:pt x="267" y="179"/>
                </a:lnTo>
                <a:lnTo>
                  <a:pt x="247" y="179"/>
                </a:lnTo>
                <a:lnTo>
                  <a:pt x="247" y="176"/>
                </a:lnTo>
                <a:lnTo>
                  <a:pt x="211" y="176"/>
                </a:lnTo>
                <a:lnTo>
                  <a:pt x="211" y="173"/>
                </a:lnTo>
                <a:lnTo>
                  <a:pt x="210" y="173"/>
                </a:lnTo>
                <a:lnTo>
                  <a:pt x="210" y="170"/>
                </a:lnTo>
                <a:lnTo>
                  <a:pt x="204" y="170"/>
                </a:lnTo>
                <a:lnTo>
                  <a:pt x="204" y="167"/>
                </a:lnTo>
                <a:lnTo>
                  <a:pt x="164" y="167"/>
                </a:lnTo>
                <a:lnTo>
                  <a:pt x="164" y="165"/>
                </a:lnTo>
                <a:lnTo>
                  <a:pt x="156" y="165"/>
                </a:lnTo>
                <a:lnTo>
                  <a:pt x="156" y="162"/>
                </a:lnTo>
                <a:lnTo>
                  <a:pt x="155" y="162"/>
                </a:lnTo>
                <a:lnTo>
                  <a:pt x="155" y="160"/>
                </a:lnTo>
                <a:lnTo>
                  <a:pt x="153" y="160"/>
                </a:lnTo>
                <a:lnTo>
                  <a:pt x="153" y="157"/>
                </a:lnTo>
                <a:lnTo>
                  <a:pt x="148" y="157"/>
                </a:lnTo>
                <a:lnTo>
                  <a:pt x="148" y="155"/>
                </a:lnTo>
                <a:lnTo>
                  <a:pt x="142" y="155"/>
                </a:lnTo>
                <a:lnTo>
                  <a:pt x="142" y="153"/>
                </a:lnTo>
                <a:lnTo>
                  <a:pt x="140" y="153"/>
                </a:lnTo>
                <a:lnTo>
                  <a:pt x="140" y="148"/>
                </a:lnTo>
                <a:lnTo>
                  <a:pt x="137" y="148"/>
                </a:lnTo>
                <a:lnTo>
                  <a:pt x="137" y="146"/>
                </a:lnTo>
                <a:lnTo>
                  <a:pt x="136" y="146"/>
                </a:lnTo>
                <a:lnTo>
                  <a:pt x="136" y="144"/>
                </a:lnTo>
                <a:lnTo>
                  <a:pt x="135" y="144"/>
                </a:lnTo>
                <a:lnTo>
                  <a:pt x="135" y="142"/>
                </a:lnTo>
                <a:lnTo>
                  <a:pt x="133" y="142"/>
                </a:lnTo>
                <a:lnTo>
                  <a:pt x="133" y="140"/>
                </a:lnTo>
                <a:lnTo>
                  <a:pt x="129" y="140"/>
                </a:lnTo>
                <a:lnTo>
                  <a:pt x="129" y="138"/>
                </a:lnTo>
                <a:lnTo>
                  <a:pt x="127" y="138"/>
                </a:lnTo>
                <a:lnTo>
                  <a:pt x="127" y="135"/>
                </a:lnTo>
                <a:lnTo>
                  <a:pt x="125" y="135"/>
                </a:lnTo>
                <a:lnTo>
                  <a:pt x="125" y="133"/>
                </a:lnTo>
                <a:lnTo>
                  <a:pt x="124" y="133"/>
                </a:lnTo>
                <a:lnTo>
                  <a:pt x="124" y="131"/>
                </a:lnTo>
                <a:lnTo>
                  <a:pt x="120" y="131"/>
                </a:lnTo>
                <a:lnTo>
                  <a:pt x="120" y="128"/>
                </a:lnTo>
                <a:lnTo>
                  <a:pt x="119" y="128"/>
                </a:lnTo>
                <a:lnTo>
                  <a:pt x="119" y="127"/>
                </a:lnTo>
                <a:lnTo>
                  <a:pt x="117" y="127"/>
                </a:lnTo>
                <a:lnTo>
                  <a:pt x="117" y="124"/>
                </a:lnTo>
                <a:lnTo>
                  <a:pt x="116" y="124"/>
                </a:lnTo>
                <a:lnTo>
                  <a:pt x="116" y="122"/>
                </a:lnTo>
                <a:lnTo>
                  <a:pt x="114" y="122"/>
                </a:lnTo>
                <a:lnTo>
                  <a:pt x="114" y="120"/>
                </a:lnTo>
                <a:lnTo>
                  <a:pt x="110" y="120"/>
                </a:lnTo>
                <a:lnTo>
                  <a:pt x="110" y="118"/>
                </a:lnTo>
                <a:lnTo>
                  <a:pt x="106" y="118"/>
                </a:lnTo>
                <a:lnTo>
                  <a:pt x="106" y="116"/>
                </a:lnTo>
                <a:lnTo>
                  <a:pt x="104" y="116"/>
                </a:lnTo>
                <a:lnTo>
                  <a:pt x="104" y="114"/>
                </a:lnTo>
                <a:lnTo>
                  <a:pt x="103" y="114"/>
                </a:lnTo>
                <a:lnTo>
                  <a:pt x="103" y="112"/>
                </a:lnTo>
                <a:lnTo>
                  <a:pt x="97" y="112"/>
                </a:lnTo>
                <a:lnTo>
                  <a:pt x="97" y="109"/>
                </a:lnTo>
                <a:lnTo>
                  <a:pt x="95" y="109"/>
                </a:lnTo>
                <a:lnTo>
                  <a:pt x="95" y="106"/>
                </a:lnTo>
                <a:lnTo>
                  <a:pt x="89" y="106"/>
                </a:lnTo>
                <a:lnTo>
                  <a:pt x="89" y="105"/>
                </a:lnTo>
                <a:lnTo>
                  <a:pt x="88" y="105"/>
                </a:lnTo>
                <a:lnTo>
                  <a:pt x="88" y="101"/>
                </a:lnTo>
                <a:lnTo>
                  <a:pt x="84" y="101"/>
                </a:lnTo>
                <a:lnTo>
                  <a:pt x="84" y="96"/>
                </a:lnTo>
                <a:lnTo>
                  <a:pt x="81" y="96"/>
                </a:lnTo>
                <a:lnTo>
                  <a:pt x="81" y="90"/>
                </a:lnTo>
                <a:lnTo>
                  <a:pt x="79" y="90"/>
                </a:lnTo>
                <a:lnTo>
                  <a:pt x="79" y="85"/>
                </a:lnTo>
                <a:lnTo>
                  <a:pt x="78" y="85"/>
                </a:lnTo>
                <a:lnTo>
                  <a:pt x="78" y="83"/>
                </a:lnTo>
                <a:lnTo>
                  <a:pt x="77" y="83"/>
                </a:lnTo>
                <a:lnTo>
                  <a:pt x="77" y="77"/>
                </a:lnTo>
                <a:lnTo>
                  <a:pt x="76" y="77"/>
                </a:lnTo>
                <a:lnTo>
                  <a:pt x="76" y="76"/>
                </a:lnTo>
                <a:lnTo>
                  <a:pt x="70" y="76"/>
                </a:lnTo>
                <a:lnTo>
                  <a:pt x="70" y="73"/>
                </a:lnTo>
                <a:lnTo>
                  <a:pt x="56" y="73"/>
                </a:lnTo>
                <a:lnTo>
                  <a:pt x="56" y="71"/>
                </a:lnTo>
                <a:lnTo>
                  <a:pt x="54" y="71"/>
                </a:lnTo>
                <a:lnTo>
                  <a:pt x="54" y="68"/>
                </a:lnTo>
                <a:lnTo>
                  <a:pt x="53" y="68"/>
                </a:lnTo>
                <a:lnTo>
                  <a:pt x="53" y="67"/>
                </a:lnTo>
                <a:lnTo>
                  <a:pt x="51" y="67"/>
                </a:lnTo>
                <a:lnTo>
                  <a:pt x="51" y="62"/>
                </a:lnTo>
                <a:lnTo>
                  <a:pt x="42" y="62"/>
                </a:lnTo>
                <a:lnTo>
                  <a:pt x="42" y="60"/>
                </a:lnTo>
                <a:lnTo>
                  <a:pt x="40" y="60"/>
                </a:lnTo>
                <a:lnTo>
                  <a:pt x="40" y="58"/>
                </a:lnTo>
                <a:lnTo>
                  <a:pt x="38" y="58"/>
                </a:lnTo>
                <a:lnTo>
                  <a:pt x="38" y="56"/>
                </a:lnTo>
                <a:lnTo>
                  <a:pt x="38" y="56"/>
                </a:lnTo>
                <a:lnTo>
                  <a:pt x="38" y="54"/>
                </a:lnTo>
                <a:lnTo>
                  <a:pt x="33" y="54"/>
                </a:lnTo>
                <a:lnTo>
                  <a:pt x="33" y="51"/>
                </a:lnTo>
                <a:lnTo>
                  <a:pt x="32" y="51"/>
                </a:lnTo>
                <a:lnTo>
                  <a:pt x="32" y="46"/>
                </a:lnTo>
                <a:lnTo>
                  <a:pt x="31" y="46"/>
                </a:lnTo>
                <a:lnTo>
                  <a:pt x="31" y="44"/>
                </a:lnTo>
                <a:lnTo>
                  <a:pt x="29" y="44"/>
                </a:lnTo>
                <a:lnTo>
                  <a:pt x="29" y="37"/>
                </a:lnTo>
                <a:lnTo>
                  <a:pt x="27" y="37"/>
                </a:lnTo>
                <a:lnTo>
                  <a:pt x="27" y="28"/>
                </a:lnTo>
                <a:lnTo>
                  <a:pt x="25" y="28"/>
                </a:lnTo>
                <a:lnTo>
                  <a:pt x="25" y="25"/>
                </a:lnTo>
                <a:lnTo>
                  <a:pt x="24" y="25"/>
                </a:lnTo>
                <a:lnTo>
                  <a:pt x="24" y="22"/>
                </a:lnTo>
                <a:lnTo>
                  <a:pt x="19" y="22"/>
                </a:lnTo>
                <a:lnTo>
                  <a:pt x="19" y="19"/>
                </a:lnTo>
                <a:lnTo>
                  <a:pt x="17" y="19"/>
                </a:lnTo>
                <a:lnTo>
                  <a:pt x="17" y="17"/>
                </a:lnTo>
                <a:lnTo>
                  <a:pt x="15" y="17"/>
                </a:lnTo>
                <a:lnTo>
                  <a:pt x="15" y="16"/>
                </a:lnTo>
                <a:lnTo>
                  <a:pt x="13" y="16"/>
                </a:lnTo>
                <a:lnTo>
                  <a:pt x="13" y="13"/>
                </a:lnTo>
                <a:lnTo>
                  <a:pt x="11" y="13"/>
                </a:lnTo>
                <a:lnTo>
                  <a:pt x="11" y="9"/>
                </a:lnTo>
                <a:lnTo>
                  <a:pt x="9" y="9"/>
                </a:lnTo>
                <a:lnTo>
                  <a:pt x="9" y="4"/>
                </a:lnTo>
                <a:lnTo>
                  <a:pt x="6" y="4"/>
                </a:lnTo>
                <a:lnTo>
                  <a:pt x="6" y="3"/>
                </a:lnTo>
                <a:lnTo>
                  <a:pt x="4" y="3"/>
                </a:lnTo>
                <a:lnTo>
                  <a:pt x="4" y="0"/>
                </a:lnTo>
                <a:lnTo>
                  <a:pt x="0" y="0"/>
                </a:lnTo>
              </a:path>
            </a:pathLst>
          </a:custGeom>
          <a:ln w="25400">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53" name="Freeform 3"/>
          <p:cNvSpPr/>
          <p:nvPr/>
        </p:nvSpPr>
        <p:spPr bwMode="auto">
          <a:xfrm>
            <a:off x="2131093" y="1536255"/>
            <a:ext cx="3878357" cy="2358000"/>
          </a:xfrm>
          <a:custGeom>
            <a:avLst/>
            <a:gdLst>
              <a:gd name="T0" fmla="*/ 229 w 306"/>
              <a:gd name="T1" fmla="*/ 183 h 187"/>
              <a:gd name="T2" fmla="*/ 211 w 306"/>
              <a:gd name="T3" fmla="*/ 179 h 187"/>
              <a:gd name="T4" fmla="*/ 184 w 306"/>
              <a:gd name="T5" fmla="*/ 173 h 187"/>
              <a:gd name="T6" fmla="*/ 174 w 306"/>
              <a:gd name="T7" fmla="*/ 170 h 187"/>
              <a:gd name="T8" fmla="*/ 170 w 306"/>
              <a:gd name="T9" fmla="*/ 162 h 187"/>
              <a:gd name="T10" fmla="*/ 161 w 306"/>
              <a:gd name="T11" fmla="*/ 159 h 187"/>
              <a:gd name="T12" fmla="*/ 160 w 306"/>
              <a:gd name="T13" fmla="*/ 155 h 187"/>
              <a:gd name="T14" fmla="*/ 147 w 306"/>
              <a:gd name="T15" fmla="*/ 153 h 187"/>
              <a:gd name="T16" fmla="*/ 143 w 306"/>
              <a:gd name="T17" fmla="*/ 145 h 187"/>
              <a:gd name="T18" fmla="*/ 137 w 306"/>
              <a:gd name="T19" fmla="*/ 142 h 187"/>
              <a:gd name="T20" fmla="*/ 135 w 306"/>
              <a:gd name="T21" fmla="*/ 138 h 187"/>
              <a:gd name="T22" fmla="*/ 124 w 306"/>
              <a:gd name="T23" fmla="*/ 134 h 187"/>
              <a:gd name="T24" fmla="*/ 122 w 306"/>
              <a:gd name="T25" fmla="*/ 129 h 187"/>
              <a:gd name="T26" fmla="*/ 118 w 306"/>
              <a:gd name="T27" fmla="*/ 128 h 187"/>
              <a:gd name="T28" fmla="*/ 116 w 306"/>
              <a:gd name="T29" fmla="*/ 123 h 187"/>
              <a:gd name="T30" fmla="*/ 113 w 306"/>
              <a:gd name="T31" fmla="*/ 121 h 187"/>
              <a:gd name="T32" fmla="*/ 110 w 306"/>
              <a:gd name="T33" fmla="*/ 116 h 187"/>
              <a:gd name="T34" fmla="*/ 104 w 306"/>
              <a:gd name="T35" fmla="*/ 110 h 187"/>
              <a:gd name="T36" fmla="*/ 97 w 306"/>
              <a:gd name="T37" fmla="*/ 105 h 187"/>
              <a:gd name="T38" fmla="*/ 91 w 306"/>
              <a:gd name="T39" fmla="*/ 103 h 187"/>
              <a:gd name="T40" fmla="*/ 88 w 306"/>
              <a:gd name="T41" fmla="*/ 95 h 187"/>
              <a:gd name="T42" fmla="*/ 84 w 306"/>
              <a:gd name="T43" fmla="*/ 90 h 187"/>
              <a:gd name="T44" fmla="*/ 83 w 306"/>
              <a:gd name="T45" fmla="*/ 86 h 187"/>
              <a:gd name="T46" fmla="*/ 80 w 306"/>
              <a:gd name="T47" fmla="*/ 82 h 187"/>
              <a:gd name="T48" fmla="*/ 79 w 306"/>
              <a:gd name="T49" fmla="*/ 78 h 187"/>
              <a:gd name="T50" fmla="*/ 74 w 306"/>
              <a:gd name="T51" fmla="*/ 75 h 187"/>
              <a:gd name="T52" fmla="*/ 73 w 306"/>
              <a:gd name="T53" fmla="*/ 71 h 187"/>
              <a:gd name="T54" fmla="*/ 60 w 306"/>
              <a:gd name="T55" fmla="*/ 69 h 187"/>
              <a:gd name="T56" fmla="*/ 59 w 306"/>
              <a:gd name="T57" fmla="*/ 63 h 187"/>
              <a:gd name="T58" fmla="*/ 56 w 306"/>
              <a:gd name="T59" fmla="*/ 61 h 187"/>
              <a:gd name="T60" fmla="*/ 50 w 306"/>
              <a:gd name="T61" fmla="*/ 56 h 187"/>
              <a:gd name="T62" fmla="*/ 43 w 306"/>
              <a:gd name="T63" fmla="*/ 54 h 187"/>
              <a:gd name="T64" fmla="*/ 42 w 306"/>
              <a:gd name="T65" fmla="*/ 48 h 187"/>
              <a:gd name="T66" fmla="*/ 38 w 306"/>
              <a:gd name="T67" fmla="*/ 46 h 187"/>
              <a:gd name="T68" fmla="*/ 34 w 306"/>
              <a:gd name="T69" fmla="*/ 40 h 187"/>
              <a:gd name="T70" fmla="*/ 28 w 306"/>
              <a:gd name="T71" fmla="*/ 37 h 187"/>
              <a:gd name="T72" fmla="*/ 27 w 306"/>
              <a:gd name="T73" fmla="*/ 29 h 187"/>
              <a:gd name="T74" fmla="*/ 24 w 306"/>
              <a:gd name="T75" fmla="*/ 22 h 187"/>
              <a:gd name="T76" fmla="*/ 23 w 306"/>
              <a:gd name="T77" fmla="*/ 16 h 187"/>
              <a:gd name="T78" fmla="*/ 15 w 306"/>
              <a:gd name="T79" fmla="*/ 13 h 187"/>
              <a:gd name="T80" fmla="*/ 12 w 306"/>
              <a:gd name="T81" fmla="*/ 9 h 187"/>
              <a:gd name="T82" fmla="*/ 8 w 306"/>
              <a:gd name="T83" fmla="*/ 6 h 187"/>
              <a:gd name="T84" fmla="*/ 5 w 306"/>
              <a:gd name="T85" fmla="*/ 2 h 187"/>
              <a:gd name="T86" fmla="*/ 0 w 306"/>
              <a:gd name="T87" fmla="*/ 0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06" h="187">
                <a:moveTo>
                  <a:pt x="306" y="187"/>
                </a:moveTo>
                <a:lnTo>
                  <a:pt x="229" y="187"/>
                </a:lnTo>
                <a:lnTo>
                  <a:pt x="229" y="183"/>
                </a:lnTo>
                <a:lnTo>
                  <a:pt x="224" y="183"/>
                </a:lnTo>
                <a:lnTo>
                  <a:pt x="224" y="179"/>
                </a:lnTo>
                <a:lnTo>
                  <a:pt x="211" y="179"/>
                </a:lnTo>
                <a:lnTo>
                  <a:pt x="211" y="176"/>
                </a:lnTo>
                <a:lnTo>
                  <a:pt x="184" y="176"/>
                </a:lnTo>
                <a:lnTo>
                  <a:pt x="184" y="173"/>
                </a:lnTo>
                <a:lnTo>
                  <a:pt x="178" y="173"/>
                </a:lnTo>
                <a:lnTo>
                  <a:pt x="178" y="170"/>
                </a:lnTo>
                <a:lnTo>
                  <a:pt x="174" y="170"/>
                </a:lnTo>
                <a:lnTo>
                  <a:pt x="174" y="167"/>
                </a:lnTo>
                <a:lnTo>
                  <a:pt x="170" y="167"/>
                </a:lnTo>
                <a:lnTo>
                  <a:pt x="170" y="162"/>
                </a:lnTo>
                <a:lnTo>
                  <a:pt x="163" y="162"/>
                </a:lnTo>
                <a:lnTo>
                  <a:pt x="163" y="159"/>
                </a:lnTo>
                <a:lnTo>
                  <a:pt x="161" y="159"/>
                </a:lnTo>
                <a:lnTo>
                  <a:pt x="161" y="158"/>
                </a:lnTo>
                <a:lnTo>
                  <a:pt x="160" y="158"/>
                </a:lnTo>
                <a:lnTo>
                  <a:pt x="160" y="155"/>
                </a:lnTo>
                <a:lnTo>
                  <a:pt x="155" y="155"/>
                </a:lnTo>
                <a:lnTo>
                  <a:pt x="155" y="153"/>
                </a:lnTo>
                <a:lnTo>
                  <a:pt x="147" y="153"/>
                </a:lnTo>
                <a:lnTo>
                  <a:pt x="147" y="151"/>
                </a:lnTo>
                <a:lnTo>
                  <a:pt x="143" y="151"/>
                </a:lnTo>
                <a:lnTo>
                  <a:pt x="143" y="145"/>
                </a:lnTo>
                <a:lnTo>
                  <a:pt x="141" y="145"/>
                </a:lnTo>
                <a:lnTo>
                  <a:pt x="141" y="142"/>
                </a:lnTo>
                <a:lnTo>
                  <a:pt x="137" y="142"/>
                </a:lnTo>
                <a:lnTo>
                  <a:pt x="137" y="140"/>
                </a:lnTo>
                <a:lnTo>
                  <a:pt x="135" y="140"/>
                </a:lnTo>
                <a:lnTo>
                  <a:pt x="135" y="138"/>
                </a:lnTo>
                <a:lnTo>
                  <a:pt x="131" y="138"/>
                </a:lnTo>
                <a:lnTo>
                  <a:pt x="131" y="134"/>
                </a:lnTo>
                <a:lnTo>
                  <a:pt x="124" y="134"/>
                </a:lnTo>
                <a:lnTo>
                  <a:pt x="124" y="131"/>
                </a:lnTo>
                <a:lnTo>
                  <a:pt x="122" y="131"/>
                </a:lnTo>
                <a:lnTo>
                  <a:pt x="122" y="129"/>
                </a:lnTo>
                <a:lnTo>
                  <a:pt x="121" y="129"/>
                </a:lnTo>
                <a:lnTo>
                  <a:pt x="121" y="128"/>
                </a:lnTo>
                <a:lnTo>
                  <a:pt x="118" y="128"/>
                </a:lnTo>
                <a:lnTo>
                  <a:pt x="118" y="125"/>
                </a:lnTo>
                <a:lnTo>
                  <a:pt x="116" y="125"/>
                </a:lnTo>
                <a:lnTo>
                  <a:pt x="116" y="123"/>
                </a:lnTo>
                <a:lnTo>
                  <a:pt x="115" y="123"/>
                </a:lnTo>
                <a:lnTo>
                  <a:pt x="115" y="121"/>
                </a:lnTo>
                <a:lnTo>
                  <a:pt x="113" y="121"/>
                </a:lnTo>
                <a:lnTo>
                  <a:pt x="113" y="118"/>
                </a:lnTo>
                <a:lnTo>
                  <a:pt x="110" y="118"/>
                </a:lnTo>
                <a:lnTo>
                  <a:pt x="110" y="116"/>
                </a:lnTo>
                <a:lnTo>
                  <a:pt x="108" y="116"/>
                </a:lnTo>
                <a:lnTo>
                  <a:pt x="108" y="110"/>
                </a:lnTo>
                <a:lnTo>
                  <a:pt x="104" y="110"/>
                </a:lnTo>
                <a:lnTo>
                  <a:pt x="104" y="108"/>
                </a:lnTo>
                <a:lnTo>
                  <a:pt x="97" y="108"/>
                </a:lnTo>
                <a:lnTo>
                  <a:pt x="97" y="105"/>
                </a:lnTo>
                <a:lnTo>
                  <a:pt x="93" y="105"/>
                </a:lnTo>
                <a:lnTo>
                  <a:pt x="93" y="103"/>
                </a:lnTo>
                <a:lnTo>
                  <a:pt x="91" y="103"/>
                </a:lnTo>
                <a:lnTo>
                  <a:pt x="91" y="97"/>
                </a:lnTo>
                <a:lnTo>
                  <a:pt x="88" y="97"/>
                </a:lnTo>
                <a:lnTo>
                  <a:pt x="88" y="95"/>
                </a:lnTo>
                <a:lnTo>
                  <a:pt x="87" y="95"/>
                </a:lnTo>
                <a:lnTo>
                  <a:pt x="87" y="90"/>
                </a:lnTo>
                <a:lnTo>
                  <a:pt x="84" y="90"/>
                </a:lnTo>
                <a:lnTo>
                  <a:pt x="84" y="89"/>
                </a:lnTo>
                <a:lnTo>
                  <a:pt x="83" y="89"/>
                </a:lnTo>
                <a:lnTo>
                  <a:pt x="83" y="86"/>
                </a:lnTo>
                <a:lnTo>
                  <a:pt x="81" y="86"/>
                </a:lnTo>
                <a:lnTo>
                  <a:pt x="81" y="82"/>
                </a:lnTo>
                <a:lnTo>
                  <a:pt x="80" y="82"/>
                </a:lnTo>
                <a:lnTo>
                  <a:pt x="80" y="79"/>
                </a:lnTo>
                <a:lnTo>
                  <a:pt x="79" y="79"/>
                </a:lnTo>
                <a:lnTo>
                  <a:pt x="79" y="78"/>
                </a:lnTo>
                <a:lnTo>
                  <a:pt x="77" y="78"/>
                </a:lnTo>
                <a:lnTo>
                  <a:pt x="77" y="75"/>
                </a:lnTo>
                <a:lnTo>
                  <a:pt x="74" y="75"/>
                </a:lnTo>
                <a:lnTo>
                  <a:pt x="74" y="73"/>
                </a:lnTo>
                <a:lnTo>
                  <a:pt x="73" y="73"/>
                </a:lnTo>
                <a:lnTo>
                  <a:pt x="73" y="71"/>
                </a:lnTo>
                <a:lnTo>
                  <a:pt x="63" y="71"/>
                </a:lnTo>
                <a:lnTo>
                  <a:pt x="63" y="69"/>
                </a:lnTo>
                <a:lnTo>
                  <a:pt x="60" y="69"/>
                </a:lnTo>
                <a:lnTo>
                  <a:pt x="60" y="67"/>
                </a:lnTo>
                <a:lnTo>
                  <a:pt x="59" y="67"/>
                </a:lnTo>
                <a:lnTo>
                  <a:pt x="59" y="63"/>
                </a:lnTo>
                <a:lnTo>
                  <a:pt x="57" y="63"/>
                </a:lnTo>
                <a:lnTo>
                  <a:pt x="57" y="61"/>
                </a:lnTo>
                <a:lnTo>
                  <a:pt x="56" y="61"/>
                </a:lnTo>
                <a:lnTo>
                  <a:pt x="56" y="59"/>
                </a:lnTo>
                <a:lnTo>
                  <a:pt x="50" y="59"/>
                </a:lnTo>
                <a:lnTo>
                  <a:pt x="50" y="56"/>
                </a:lnTo>
                <a:lnTo>
                  <a:pt x="45" y="56"/>
                </a:lnTo>
                <a:lnTo>
                  <a:pt x="45" y="54"/>
                </a:lnTo>
                <a:lnTo>
                  <a:pt x="43" y="54"/>
                </a:lnTo>
                <a:lnTo>
                  <a:pt x="43" y="50"/>
                </a:lnTo>
                <a:lnTo>
                  <a:pt x="42" y="50"/>
                </a:lnTo>
                <a:lnTo>
                  <a:pt x="42" y="48"/>
                </a:lnTo>
                <a:lnTo>
                  <a:pt x="40" y="48"/>
                </a:lnTo>
                <a:lnTo>
                  <a:pt x="40" y="46"/>
                </a:lnTo>
                <a:lnTo>
                  <a:pt x="38" y="46"/>
                </a:lnTo>
                <a:lnTo>
                  <a:pt x="38" y="44"/>
                </a:lnTo>
                <a:lnTo>
                  <a:pt x="34" y="44"/>
                </a:lnTo>
                <a:lnTo>
                  <a:pt x="34" y="40"/>
                </a:lnTo>
                <a:lnTo>
                  <a:pt x="31" y="40"/>
                </a:lnTo>
                <a:lnTo>
                  <a:pt x="31" y="37"/>
                </a:lnTo>
                <a:lnTo>
                  <a:pt x="28" y="37"/>
                </a:lnTo>
                <a:lnTo>
                  <a:pt x="28" y="32"/>
                </a:lnTo>
                <a:lnTo>
                  <a:pt x="27" y="32"/>
                </a:lnTo>
                <a:lnTo>
                  <a:pt x="27" y="29"/>
                </a:lnTo>
                <a:lnTo>
                  <a:pt x="25" y="29"/>
                </a:lnTo>
                <a:lnTo>
                  <a:pt x="25" y="22"/>
                </a:lnTo>
                <a:lnTo>
                  <a:pt x="24" y="22"/>
                </a:lnTo>
                <a:lnTo>
                  <a:pt x="24" y="18"/>
                </a:lnTo>
                <a:lnTo>
                  <a:pt x="23" y="18"/>
                </a:lnTo>
                <a:lnTo>
                  <a:pt x="23" y="16"/>
                </a:lnTo>
                <a:lnTo>
                  <a:pt x="20" y="16"/>
                </a:lnTo>
                <a:lnTo>
                  <a:pt x="20" y="13"/>
                </a:lnTo>
                <a:lnTo>
                  <a:pt x="15" y="13"/>
                </a:lnTo>
                <a:lnTo>
                  <a:pt x="15" y="11"/>
                </a:lnTo>
                <a:lnTo>
                  <a:pt x="12" y="11"/>
                </a:lnTo>
                <a:lnTo>
                  <a:pt x="12" y="9"/>
                </a:lnTo>
                <a:lnTo>
                  <a:pt x="10" y="9"/>
                </a:lnTo>
                <a:lnTo>
                  <a:pt x="10" y="6"/>
                </a:lnTo>
                <a:lnTo>
                  <a:pt x="8" y="6"/>
                </a:lnTo>
                <a:lnTo>
                  <a:pt x="8" y="4"/>
                </a:lnTo>
                <a:lnTo>
                  <a:pt x="5" y="4"/>
                </a:lnTo>
                <a:lnTo>
                  <a:pt x="5" y="2"/>
                </a:lnTo>
                <a:lnTo>
                  <a:pt x="2" y="2"/>
                </a:lnTo>
                <a:lnTo>
                  <a:pt x="2" y="0"/>
                </a:lnTo>
                <a:lnTo>
                  <a:pt x="0" y="0"/>
                </a:lnTo>
              </a:path>
            </a:pathLst>
          </a:cu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54" name="Freeform 4"/>
          <p:cNvSpPr/>
          <p:nvPr/>
        </p:nvSpPr>
        <p:spPr bwMode="auto">
          <a:xfrm>
            <a:off x="2131091" y="1536255"/>
            <a:ext cx="4410000" cy="2422800"/>
          </a:xfrm>
          <a:custGeom>
            <a:avLst/>
            <a:gdLst>
              <a:gd name="T0" fmla="*/ 271 w 348"/>
              <a:gd name="T1" fmla="*/ 190 h 193"/>
              <a:gd name="T2" fmla="*/ 247 w 348"/>
              <a:gd name="T3" fmla="*/ 186 h 193"/>
              <a:gd name="T4" fmla="*/ 230 w 348"/>
              <a:gd name="T5" fmla="*/ 180 h 193"/>
              <a:gd name="T6" fmla="*/ 213 w 348"/>
              <a:gd name="T7" fmla="*/ 177 h 193"/>
              <a:gd name="T8" fmla="*/ 200 w 348"/>
              <a:gd name="T9" fmla="*/ 173 h 193"/>
              <a:gd name="T10" fmla="*/ 173 w 348"/>
              <a:gd name="T11" fmla="*/ 170 h 193"/>
              <a:gd name="T12" fmla="*/ 165 w 348"/>
              <a:gd name="T13" fmla="*/ 167 h 193"/>
              <a:gd name="T14" fmla="*/ 130 w 348"/>
              <a:gd name="T15" fmla="*/ 163 h 193"/>
              <a:gd name="T16" fmla="*/ 124 w 348"/>
              <a:gd name="T17" fmla="*/ 159 h 193"/>
              <a:gd name="T18" fmla="*/ 120 w 348"/>
              <a:gd name="T19" fmla="*/ 157 h 193"/>
              <a:gd name="T20" fmla="*/ 115 w 348"/>
              <a:gd name="T21" fmla="*/ 152 h 193"/>
              <a:gd name="T22" fmla="*/ 111 w 348"/>
              <a:gd name="T23" fmla="*/ 143 h 193"/>
              <a:gd name="T24" fmla="*/ 109 w 348"/>
              <a:gd name="T25" fmla="*/ 139 h 193"/>
              <a:gd name="T26" fmla="*/ 106 w 348"/>
              <a:gd name="T27" fmla="*/ 134 h 193"/>
              <a:gd name="T28" fmla="*/ 101 w 348"/>
              <a:gd name="T29" fmla="*/ 129 h 193"/>
              <a:gd name="T30" fmla="*/ 91 w 348"/>
              <a:gd name="T31" fmla="*/ 126 h 193"/>
              <a:gd name="T32" fmla="*/ 88 w 348"/>
              <a:gd name="T33" fmla="*/ 122 h 193"/>
              <a:gd name="T34" fmla="*/ 83 w 348"/>
              <a:gd name="T35" fmla="*/ 117 h 193"/>
              <a:gd name="T36" fmla="*/ 81 w 348"/>
              <a:gd name="T37" fmla="*/ 112 h 193"/>
              <a:gd name="T38" fmla="*/ 80 w 348"/>
              <a:gd name="T39" fmla="*/ 107 h 193"/>
              <a:gd name="T40" fmla="*/ 77 w 348"/>
              <a:gd name="T41" fmla="*/ 104 h 193"/>
              <a:gd name="T42" fmla="*/ 74 w 348"/>
              <a:gd name="T43" fmla="*/ 100 h 193"/>
              <a:gd name="T44" fmla="*/ 64 w 348"/>
              <a:gd name="T45" fmla="*/ 98 h 193"/>
              <a:gd name="T46" fmla="*/ 61 w 348"/>
              <a:gd name="T47" fmla="*/ 94 h 193"/>
              <a:gd name="T48" fmla="*/ 59 w 348"/>
              <a:gd name="T49" fmla="*/ 92 h 193"/>
              <a:gd name="T50" fmla="*/ 58 w 348"/>
              <a:gd name="T51" fmla="*/ 87 h 193"/>
              <a:gd name="T52" fmla="*/ 56 w 348"/>
              <a:gd name="T53" fmla="*/ 83 h 193"/>
              <a:gd name="T54" fmla="*/ 51 w 348"/>
              <a:gd name="T55" fmla="*/ 76 h 193"/>
              <a:gd name="T56" fmla="*/ 40 w 348"/>
              <a:gd name="T57" fmla="*/ 74 h 193"/>
              <a:gd name="T58" fmla="*/ 38 w 348"/>
              <a:gd name="T59" fmla="*/ 70 h 193"/>
              <a:gd name="T60" fmla="*/ 34 w 348"/>
              <a:gd name="T61" fmla="*/ 68 h 193"/>
              <a:gd name="T62" fmla="*/ 33 w 348"/>
              <a:gd name="T63" fmla="*/ 63 h 193"/>
              <a:gd name="T64" fmla="*/ 31 w 348"/>
              <a:gd name="T65" fmla="*/ 61 h 193"/>
              <a:gd name="T66" fmla="*/ 30 w 348"/>
              <a:gd name="T67" fmla="*/ 52 h 193"/>
              <a:gd name="T68" fmla="*/ 27 w 348"/>
              <a:gd name="T69" fmla="*/ 43 h 193"/>
              <a:gd name="T70" fmla="*/ 25 w 348"/>
              <a:gd name="T71" fmla="*/ 33 h 193"/>
              <a:gd name="T72" fmla="*/ 24 w 348"/>
              <a:gd name="T73" fmla="*/ 25 h 193"/>
              <a:gd name="T74" fmla="*/ 21 w 348"/>
              <a:gd name="T75" fmla="*/ 20 h 193"/>
              <a:gd name="T76" fmla="*/ 19 w 348"/>
              <a:gd name="T77" fmla="*/ 16 h 193"/>
              <a:gd name="T78" fmla="*/ 15 w 348"/>
              <a:gd name="T79" fmla="*/ 13 h 193"/>
              <a:gd name="T80" fmla="*/ 14 w 348"/>
              <a:gd name="T81" fmla="*/ 9 h 193"/>
              <a:gd name="T82" fmla="*/ 11 w 348"/>
              <a:gd name="T83" fmla="*/ 7 h 193"/>
              <a:gd name="T84" fmla="*/ 8 w 348"/>
              <a:gd name="T85" fmla="*/ 2 h 193"/>
              <a:gd name="T86" fmla="*/ 0 w 348"/>
              <a:gd name="T87" fmla="*/ 0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48" h="193">
                <a:moveTo>
                  <a:pt x="348" y="193"/>
                </a:moveTo>
                <a:lnTo>
                  <a:pt x="271" y="193"/>
                </a:lnTo>
                <a:lnTo>
                  <a:pt x="271" y="190"/>
                </a:lnTo>
                <a:lnTo>
                  <a:pt x="249" y="190"/>
                </a:lnTo>
                <a:lnTo>
                  <a:pt x="249" y="186"/>
                </a:lnTo>
                <a:lnTo>
                  <a:pt x="247" y="186"/>
                </a:lnTo>
                <a:lnTo>
                  <a:pt x="247" y="183"/>
                </a:lnTo>
                <a:lnTo>
                  <a:pt x="230" y="183"/>
                </a:lnTo>
                <a:lnTo>
                  <a:pt x="230" y="180"/>
                </a:lnTo>
                <a:lnTo>
                  <a:pt x="221" y="180"/>
                </a:lnTo>
                <a:lnTo>
                  <a:pt x="221" y="177"/>
                </a:lnTo>
                <a:lnTo>
                  <a:pt x="213" y="177"/>
                </a:lnTo>
                <a:lnTo>
                  <a:pt x="213" y="175"/>
                </a:lnTo>
                <a:lnTo>
                  <a:pt x="200" y="175"/>
                </a:lnTo>
                <a:lnTo>
                  <a:pt x="200" y="173"/>
                </a:lnTo>
                <a:lnTo>
                  <a:pt x="197" y="173"/>
                </a:lnTo>
                <a:lnTo>
                  <a:pt x="197" y="170"/>
                </a:lnTo>
                <a:lnTo>
                  <a:pt x="173" y="170"/>
                </a:lnTo>
                <a:lnTo>
                  <a:pt x="173" y="168"/>
                </a:lnTo>
                <a:lnTo>
                  <a:pt x="165" y="168"/>
                </a:lnTo>
                <a:lnTo>
                  <a:pt x="165" y="167"/>
                </a:lnTo>
                <a:lnTo>
                  <a:pt x="160" y="167"/>
                </a:lnTo>
                <a:lnTo>
                  <a:pt x="160" y="163"/>
                </a:lnTo>
                <a:lnTo>
                  <a:pt x="130" y="163"/>
                </a:lnTo>
                <a:lnTo>
                  <a:pt x="130" y="161"/>
                </a:lnTo>
                <a:lnTo>
                  <a:pt x="124" y="161"/>
                </a:lnTo>
                <a:lnTo>
                  <a:pt x="124" y="159"/>
                </a:lnTo>
                <a:lnTo>
                  <a:pt x="123" y="159"/>
                </a:lnTo>
                <a:lnTo>
                  <a:pt x="123" y="157"/>
                </a:lnTo>
                <a:lnTo>
                  <a:pt x="120" y="157"/>
                </a:lnTo>
                <a:lnTo>
                  <a:pt x="120" y="154"/>
                </a:lnTo>
                <a:lnTo>
                  <a:pt x="115" y="154"/>
                </a:lnTo>
                <a:lnTo>
                  <a:pt x="115" y="152"/>
                </a:lnTo>
                <a:lnTo>
                  <a:pt x="113" y="152"/>
                </a:lnTo>
                <a:lnTo>
                  <a:pt x="113" y="143"/>
                </a:lnTo>
                <a:lnTo>
                  <a:pt x="111" y="143"/>
                </a:lnTo>
                <a:lnTo>
                  <a:pt x="111" y="141"/>
                </a:lnTo>
                <a:lnTo>
                  <a:pt x="109" y="141"/>
                </a:lnTo>
                <a:lnTo>
                  <a:pt x="109" y="139"/>
                </a:lnTo>
                <a:lnTo>
                  <a:pt x="107" y="139"/>
                </a:lnTo>
                <a:lnTo>
                  <a:pt x="107" y="134"/>
                </a:lnTo>
                <a:lnTo>
                  <a:pt x="106" y="134"/>
                </a:lnTo>
                <a:lnTo>
                  <a:pt x="106" y="130"/>
                </a:lnTo>
                <a:lnTo>
                  <a:pt x="101" y="130"/>
                </a:lnTo>
                <a:lnTo>
                  <a:pt x="101" y="129"/>
                </a:lnTo>
                <a:lnTo>
                  <a:pt x="96" y="129"/>
                </a:lnTo>
                <a:lnTo>
                  <a:pt x="96" y="126"/>
                </a:lnTo>
                <a:lnTo>
                  <a:pt x="91" y="126"/>
                </a:lnTo>
                <a:lnTo>
                  <a:pt x="91" y="124"/>
                </a:lnTo>
                <a:lnTo>
                  <a:pt x="88" y="124"/>
                </a:lnTo>
                <a:lnTo>
                  <a:pt x="88" y="122"/>
                </a:lnTo>
                <a:lnTo>
                  <a:pt x="85" y="122"/>
                </a:lnTo>
                <a:lnTo>
                  <a:pt x="85" y="117"/>
                </a:lnTo>
                <a:lnTo>
                  <a:pt x="83" y="117"/>
                </a:lnTo>
                <a:lnTo>
                  <a:pt x="83" y="115"/>
                </a:lnTo>
                <a:lnTo>
                  <a:pt x="81" y="115"/>
                </a:lnTo>
                <a:lnTo>
                  <a:pt x="81" y="112"/>
                </a:lnTo>
                <a:lnTo>
                  <a:pt x="81" y="109"/>
                </a:lnTo>
                <a:lnTo>
                  <a:pt x="80" y="109"/>
                </a:lnTo>
                <a:lnTo>
                  <a:pt x="80" y="107"/>
                </a:lnTo>
                <a:lnTo>
                  <a:pt x="78" y="107"/>
                </a:lnTo>
                <a:lnTo>
                  <a:pt x="78" y="104"/>
                </a:lnTo>
                <a:lnTo>
                  <a:pt x="77" y="104"/>
                </a:lnTo>
                <a:lnTo>
                  <a:pt x="77" y="103"/>
                </a:lnTo>
                <a:lnTo>
                  <a:pt x="74" y="103"/>
                </a:lnTo>
                <a:lnTo>
                  <a:pt x="74" y="100"/>
                </a:lnTo>
                <a:lnTo>
                  <a:pt x="67" y="100"/>
                </a:lnTo>
                <a:lnTo>
                  <a:pt x="67" y="98"/>
                </a:lnTo>
                <a:lnTo>
                  <a:pt x="64" y="98"/>
                </a:lnTo>
                <a:lnTo>
                  <a:pt x="64" y="97"/>
                </a:lnTo>
                <a:lnTo>
                  <a:pt x="61" y="97"/>
                </a:lnTo>
                <a:lnTo>
                  <a:pt x="61" y="94"/>
                </a:lnTo>
                <a:lnTo>
                  <a:pt x="60" y="94"/>
                </a:lnTo>
                <a:lnTo>
                  <a:pt x="60" y="92"/>
                </a:lnTo>
                <a:lnTo>
                  <a:pt x="59" y="92"/>
                </a:lnTo>
                <a:lnTo>
                  <a:pt x="59" y="89"/>
                </a:lnTo>
                <a:lnTo>
                  <a:pt x="58" y="89"/>
                </a:lnTo>
                <a:lnTo>
                  <a:pt x="58" y="87"/>
                </a:lnTo>
                <a:lnTo>
                  <a:pt x="57" y="87"/>
                </a:lnTo>
                <a:lnTo>
                  <a:pt x="57" y="83"/>
                </a:lnTo>
                <a:lnTo>
                  <a:pt x="56" y="83"/>
                </a:lnTo>
                <a:lnTo>
                  <a:pt x="56" y="81"/>
                </a:lnTo>
                <a:lnTo>
                  <a:pt x="51" y="81"/>
                </a:lnTo>
                <a:lnTo>
                  <a:pt x="51" y="76"/>
                </a:lnTo>
                <a:lnTo>
                  <a:pt x="41" y="76"/>
                </a:lnTo>
                <a:lnTo>
                  <a:pt x="41" y="74"/>
                </a:lnTo>
                <a:lnTo>
                  <a:pt x="40" y="74"/>
                </a:lnTo>
                <a:lnTo>
                  <a:pt x="40" y="72"/>
                </a:lnTo>
                <a:lnTo>
                  <a:pt x="38" y="72"/>
                </a:lnTo>
                <a:lnTo>
                  <a:pt x="38" y="70"/>
                </a:lnTo>
                <a:lnTo>
                  <a:pt x="36" y="70"/>
                </a:lnTo>
                <a:cubicBezTo>
                  <a:pt x="36" y="70"/>
                  <a:pt x="37" y="68"/>
                  <a:pt x="36" y="68"/>
                </a:cubicBezTo>
                <a:cubicBezTo>
                  <a:pt x="35" y="68"/>
                  <a:pt x="34" y="68"/>
                  <a:pt x="34" y="68"/>
                </a:cubicBezTo>
                <a:lnTo>
                  <a:pt x="34" y="66"/>
                </a:lnTo>
                <a:lnTo>
                  <a:pt x="33" y="66"/>
                </a:lnTo>
                <a:lnTo>
                  <a:pt x="33" y="63"/>
                </a:lnTo>
                <a:lnTo>
                  <a:pt x="31" y="63"/>
                </a:lnTo>
                <a:lnTo>
                  <a:pt x="31" y="61"/>
                </a:lnTo>
                <a:lnTo>
                  <a:pt x="31" y="61"/>
                </a:lnTo>
                <a:lnTo>
                  <a:pt x="31" y="59"/>
                </a:lnTo>
                <a:lnTo>
                  <a:pt x="30" y="59"/>
                </a:lnTo>
                <a:lnTo>
                  <a:pt x="30" y="52"/>
                </a:lnTo>
                <a:lnTo>
                  <a:pt x="28" y="52"/>
                </a:lnTo>
                <a:lnTo>
                  <a:pt x="28" y="43"/>
                </a:lnTo>
                <a:lnTo>
                  <a:pt x="27" y="43"/>
                </a:lnTo>
                <a:lnTo>
                  <a:pt x="27" y="38"/>
                </a:lnTo>
                <a:lnTo>
                  <a:pt x="27" y="33"/>
                </a:lnTo>
                <a:lnTo>
                  <a:pt x="25" y="33"/>
                </a:lnTo>
                <a:lnTo>
                  <a:pt x="25" y="30"/>
                </a:lnTo>
                <a:lnTo>
                  <a:pt x="24" y="30"/>
                </a:lnTo>
                <a:lnTo>
                  <a:pt x="24" y="25"/>
                </a:lnTo>
                <a:lnTo>
                  <a:pt x="23" y="25"/>
                </a:lnTo>
                <a:lnTo>
                  <a:pt x="23" y="20"/>
                </a:lnTo>
                <a:lnTo>
                  <a:pt x="21" y="20"/>
                </a:lnTo>
                <a:lnTo>
                  <a:pt x="21" y="18"/>
                </a:lnTo>
                <a:lnTo>
                  <a:pt x="19" y="18"/>
                </a:lnTo>
                <a:lnTo>
                  <a:pt x="19" y="16"/>
                </a:lnTo>
                <a:lnTo>
                  <a:pt x="17" y="16"/>
                </a:lnTo>
                <a:lnTo>
                  <a:pt x="17" y="13"/>
                </a:lnTo>
                <a:lnTo>
                  <a:pt x="15" y="13"/>
                </a:lnTo>
                <a:lnTo>
                  <a:pt x="15" y="11"/>
                </a:lnTo>
                <a:lnTo>
                  <a:pt x="14" y="11"/>
                </a:lnTo>
                <a:lnTo>
                  <a:pt x="14" y="9"/>
                </a:lnTo>
                <a:lnTo>
                  <a:pt x="12" y="9"/>
                </a:lnTo>
                <a:lnTo>
                  <a:pt x="12" y="7"/>
                </a:lnTo>
                <a:lnTo>
                  <a:pt x="11" y="7"/>
                </a:lnTo>
                <a:lnTo>
                  <a:pt x="11" y="5"/>
                </a:lnTo>
                <a:lnTo>
                  <a:pt x="8" y="5"/>
                </a:lnTo>
                <a:lnTo>
                  <a:pt x="8" y="2"/>
                </a:lnTo>
                <a:lnTo>
                  <a:pt x="6" y="2"/>
                </a:lnTo>
                <a:lnTo>
                  <a:pt x="6" y="0"/>
                </a:lnTo>
                <a:lnTo>
                  <a:pt x="0" y="0"/>
                </a:lnTo>
              </a:path>
            </a:pathLst>
          </a:custGeom>
          <a:ln w="25400">
            <a:solidFill>
              <a:srgbClr val="B2C0D8"/>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55" name="TextBox 54"/>
          <p:cNvSpPr txBox="1"/>
          <p:nvPr/>
        </p:nvSpPr>
        <p:spPr>
          <a:xfrm>
            <a:off x="2114429" y="1244584"/>
            <a:ext cx="4466402" cy="366126"/>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800" b="1" i="0" u="none" strike="noStrike" cap="none" baseline="0">
                <a:solidFill>
                  <a:srgbClr val="4D4D4D"/>
                </a:solidFill>
                <a:effectLst/>
                <a:uFillTx/>
                <a:ea typeface="MS UI Gothic" panose="020B0600070205080204" charset="-128"/>
              </a:rPr>
              <a:t>PFS</a:t>
            </a: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sz="1800" b="1" i="0" u="none" strike="noStrike" cap="none" baseline="0">
                <a:solidFill>
                  <a:srgbClr val="043882"/>
                </a:solidFill>
                <a:effectLst/>
                <a:uFillTx/>
                <a:ea typeface="MS UI Gothic" panose="020B0600070205080204" charset="-128"/>
              </a:rPr>
              <a:t>4000: 転移性膵癌に対する第一選択治療として、進行までFOLFIRINOX投与、維持療法としてFOLFIRINOX投与、又はゲムシタビンとFOLFIRI.3を逐次投与する：第II相無作為化試験（PRODIGE 35-PANOPTIMOX） – Dahan L, et al</a:t>
            </a:r>
          </a:p>
        </p:txBody>
      </p:sp>
      <p:sp>
        <p:nvSpPr>
          <p:cNvPr id="3" name="Content Placeholder 2"/>
          <p:cNvSpPr>
            <a:spLocks noGrp="1"/>
          </p:cNvSpPr>
          <p:nvPr>
            <p:ph idx="1"/>
          </p:nvPr>
        </p:nvSpPr>
        <p:spPr/>
        <p:txBody>
          <a:bodyPr/>
          <a:lstStyle/>
          <a:p>
            <a:pPr marL="0" indent="0">
              <a:buNone/>
            </a:pPr>
            <a:r>
              <a:rPr lang="ja-JP" sz="1600" b="1" i="0" u="none" strike="noStrike" cap="none" baseline="0" dirty="0">
                <a:solidFill>
                  <a:srgbClr val="4D4D4D"/>
                </a:solidFill>
                <a:effectLst/>
                <a:uFillTx/>
                <a:ea typeface="MS UI Gothic" panose="020B0600070205080204" charset="-128"/>
              </a:rPr>
              <a:t>主要な結果（続き）</a:t>
            </a:r>
          </a:p>
          <a:p>
            <a:pPr marL="0" indent="0">
              <a:buNone/>
            </a:pPr>
            <a:endParaRPr lang="en-GB" b="1" dirty="0"/>
          </a:p>
          <a:p>
            <a:pPr marL="0" indent="0">
              <a:buNone/>
            </a:pPr>
            <a:endParaRPr lang="en-GB" b="1" dirty="0" smtClean="0"/>
          </a:p>
          <a:p>
            <a:pPr marL="0" indent="0">
              <a:buNone/>
            </a:pPr>
            <a:endParaRPr lang="en-GB" b="1" dirty="0"/>
          </a:p>
          <a:p>
            <a:pPr marL="0" indent="0">
              <a:buNone/>
            </a:pPr>
            <a:endParaRPr lang="en-GB" b="1" dirty="0" smtClean="0"/>
          </a:p>
          <a:p>
            <a:pPr marL="0" indent="0">
              <a:buNone/>
            </a:pPr>
            <a:endParaRPr lang="en-GB" b="1" dirty="0"/>
          </a:p>
          <a:p>
            <a:pPr marL="0" indent="0">
              <a:buNone/>
            </a:pPr>
            <a:endParaRPr lang="en-GB" b="1" dirty="0" smtClean="0"/>
          </a:p>
          <a:p>
            <a:pPr marL="0" indent="0">
              <a:buNone/>
            </a:pPr>
            <a:endParaRPr lang="en-GB" b="1" dirty="0"/>
          </a:p>
          <a:p>
            <a:pPr marL="0" indent="0">
              <a:buNone/>
            </a:pPr>
            <a:endParaRPr lang="en-GB" b="1" dirty="0" smtClean="0"/>
          </a:p>
          <a:p>
            <a:pPr marL="0" indent="0">
              <a:buNone/>
            </a:pPr>
            <a:r>
              <a:rPr lang="ja-JP" sz="1600" b="1" i="0" u="none" strike="noStrike" cap="none" baseline="0" dirty="0">
                <a:solidFill>
                  <a:srgbClr val="4D4D4D"/>
                </a:solidFill>
                <a:effectLst/>
                <a:uFillTx/>
                <a:ea typeface="MS UI Gothic" panose="020B0600070205080204" charset="-128"/>
              </a:rPr>
              <a:t>結論</a:t>
            </a:r>
          </a:p>
          <a:p>
            <a:r>
              <a:rPr lang="ja-JP" sz="1600" b="1" i="0" u="none" strike="noStrike" cap="none" baseline="0" dirty="0">
                <a:solidFill>
                  <a:srgbClr val="4D4D4D"/>
                </a:solidFill>
                <a:effectLst/>
                <a:uFillTx/>
                <a:ea typeface="MS UI Gothic" panose="020B0600070205080204" charset="-128"/>
              </a:rPr>
              <a:t>転移性膵癌患者において、4カ月のFOLFIRINOX導入療法後のFOLFIRINOX＋ロイコボリン＋5FU維持療法は有効性があると考えられた</a:t>
            </a:r>
          </a:p>
          <a:p>
            <a:r>
              <a:rPr lang="ja-JP" sz="1600" b="1" i="0" u="none" strike="noStrike" cap="none" baseline="0" dirty="0">
                <a:solidFill>
                  <a:srgbClr val="4D4D4D"/>
                </a:solidFill>
                <a:effectLst/>
                <a:uFillTx/>
                <a:ea typeface="MS UI Gothic" panose="020B0600070205080204" charset="-128"/>
              </a:rPr>
              <a:t>重度の神経毒性が、維持療法群で予想外に多かった</a:t>
            </a:r>
          </a:p>
          <a:p>
            <a:pPr lvl="1"/>
            <a:r>
              <a:rPr lang="ja-JP" sz="1600" b="1" i="0" u="none" strike="noStrike" cap="none" baseline="0" dirty="0">
                <a:solidFill>
                  <a:srgbClr val="4D4D4D"/>
                </a:solidFill>
                <a:effectLst/>
                <a:uFillTx/>
                <a:ea typeface="MS UI Gothic" panose="020B0600070205080204" charset="-128"/>
              </a:rPr>
              <a:t>神経毒性は維持療法群で後期においても認められた</a:t>
            </a:r>
          </a:p>
          <a:p>
            <a:r>
              <a:rPr lang="ja-JP" sz="1600" b="1" i="0" u="none" strike="noStrike" cap="none" baseline="0" dirty="0">
                <a:solidFill>
                  <a:srgbClr val="4D4D4D"/>
                </a:solidFill>
                <a:effectLst/>
                <a:uFillTx/>
                <a:ea typeface="MS UI Gothic" panose="020B0600070205080204" charset="-128"/>
              </a:rPr>
              <a:t>さらなる解析が現在進行中である（QoL、DCR、サブグループ解析）</a:t>
            </a:r>
          </a:p>
          <a:p>
            <a:r>
              <a:rPr lang="ja-JP" sz="1600" b="1" i="0" u="none" strike="noStrike" cap="none" baseline="0" dirty="0">
                <a:solidFill>
                  <a:srgbClr val="4D4D4D"/>
                </a:solidFill>
                <a:effectLst/>
                <a:uFillTx/>
                <a:ea typeface="MS UI Gothic" panose="020B0600070205080204" charset="-128"/>
              </a:rPr>
              <a:t>これらの結果を確認するため、FOLFIRINOX維持療法＋5FUとFOLFIRINOX単独を比較する第III相試験を実施する必要がある</a:t>
            </a:r>
          </a:p>
        </p:txBody>
      </p:sp>
      <p:sp>
        <p:nvSpPr>
          <p:cNvPr id="4" name="Text Placeholder 3"/>
          <p:cNvSpPr>
            <a:spLocks noGrp="1"/>
          </p:cNvSpPr>
          <p:nvPr>
            <p:ph type="body" sz="quarter" idx="10"/>
          </p:nvPr>
        </p:nvSpPr>
        <p:spPr/>
        <p:txBody>
          <a:bodyPr/>
          <a:lstStyle/>
          <a:p>
            <a:r>
              <a:rPr lang="ja-JP" sz="1200" b="0" i="0" u="none" strike="noStrike" cap="none" baseline="0">
                <a:solidFill>
                  <a:srgbClr val="4D4D4D"/>
                </a:solidFill>
                <a:effectLst/>
                <a:uFillTx/>
                <a:ea typeface="MS UI Gothic" panose="020B0600070205080204" charset="-128"/>
              </a:rPr>
              <a:t>*投与用量と標的用量の比率</a:t>
            </a:r>
          </a:p>
        </p:txBody>
      </p:sp>
      <p:sp>
        <p:nvSpPr>
          <p:cNvPr id="5" name="Text Placeholder 4"/>
          <p:cNvSpPr>
            <a:spLocks noGrp="1"/>
          </p:cNvSpPr>
          <p:nvPr>
            <p:ph type="body" sz="quarter" idx="11"/>
          </p:nvPr>
        </p:nvSpPr>
        <p:spPr>
          <a:xfrm>
            <a:off x="4519534" y="6096000"/>
            <a:ext cx="4259341" cy="487363"/>
          </a:xfrm>
        </p:spPr>
        <p:txBody>
          <a:bodyPr/>
          <a:lstStyle/>
          <a:p>
            <a:r>
              <a:rPr sz="1200"/>
              <a:t/>
            </a:r>
            <a:br>
              <a:rPr sz="1200"/>
            </a:br>
            <a:r>
              <a:rPr lang="ja-JP" sz="1200" b="0" i="0" u="none" strike="noStrike" cap="none" baseline="0">
                <a:solidFill>
                  <a:srgbClr val="4D4D4D"/>
                </a:solidFill>
                <a:effectLst/>
                <a:uFillTx/>
                <a:ea typeface="MS UI Gothic" panose="020B0600070205080204" charset="-128"/>
              </a:rPr>
              <a:t>Dahan L, et al. J Clin Oncol 2018;36(suppl):abstr 4000</a:t>
            </a:r>
          </a:p>
        </p:txBody>
      </p:sp>
      <p:graphicFrame>
        <p:nvGraphicFramePr>
          <p:cNvPr id="7" name="Group 88"/>
          <p:cNvGraphicFramePr>
            <a:graphicFrameLocks noGrp="1"/>
          </p:cNvGraphicFramePr>
          <p:nvPr/>
        </p:nvGraphicFramePr>
        <p:xfrm>
          <a:off x="369888" y="1641455"/>
          <a:ext cx="8393112" cy="2036064"/>
        </p:xfrm>
        <a:graphic>
          <a:graphicData uri="http://schemas.openxmlformats.org/drawingml/2006/table">
            <a:tbl>
              <a:tblPr firstRow="1" bandRow="1">
                <a:tableStyleId>{69012ECD-51FC-41F1-AA8D-1B2483CD663E}</a:tableStyleId>
              </a:tblPr>
              <a:tblGrid>
                <a:gridCol w="4108979">
                  <a:extLst>
                    <a:ext uri="{9D8B030D-6E8A-4147-A177-3AD203B41FA5}">
                      <a16:colId xmlns:a16="http://schemas.microsoft.com/office/drawing/2014/main" val="20000"/>
                    </a:ext>
                  </a:extLst>
                </a:gridCol>
                <a:gridCol w="2074333">
                  <a:extLst>
                    <a:ext uri="{9D8B030D-6E8A-4147-A177-3AD203B41FA5}">
                      <a16:colId xmlns:a16="http://schemas.microsoft.com/office/drawing/2014/main" val="20001"/>
                    </a:ext>
                  </a:extLst>
                </a:gridCol>
                <a:gridCol w="2209800">
                  <a:extLst>
                    <a:ext uri="{9D8B030D-6E8A-4147-A177-3AD203B41FA5}">
                      <a16:colId xmlns:a16="http://schemas.microsoft.com/office/drawing/2014/main" val="20002"/>
                    </a:ext>
                  </a:extLst>
                </a:gridCol>
              </a:tblGrid>
              <a:tr h="15539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endParaRPr kumimoji="0" lang="en-US" sz="1400" b="1" i="0" u="none" strike="noStrike" cap="none" normalizeH="0" baseline="0">
                        <a:ln>
                          <a:noFill/>
                        </a:ln>
                        <a:solidFill>
                          <a:schemeClr val="tx2"/>
                        </a:solidFill>
                        <a:effectLst/>
                        <a:latin typeface="Arial" panose="020B0604020202020204"/>
                        <a:cs typeface="Arial" panose="020B0604020202020204"/>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1" i="0" u="none" strike="noStrike" cap="none" baseline="0">
                          <a:solidFill>
                            <a:srgbClr val="FFFFFF"/>
                          </a:solidFill>
                          <a:effectLst/>
                          <a:uFillTx/>
                          <a:ea typeface="MS UI Gothic" panose="020B0600070205080204" charset="-128"/>
                        </a:rPr>
                        <a:t>A群 (n=88)</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1" i="0" u="none" strike="noStrike" cap="none" baseline="0">
                          <a:solidFill>
                            <a:srgbClr val="FFFFFF"/>
                          </a:solidFill>
                          <a:effectLst/>
                          <a:uFillTx/>
                          <a:ea typeface="MS UI Gothic" panose="020B0600070205080204" charset="-128"/>
                        </a:rPr>
                        <a:t>B群 (n=91)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0"/>
                  </a:ext>
                </a:extLst>
              </a:tr>
              <a:tr h="15539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a:solidFill>
                            <a:srgbClr val="000000"/>
                          </a:solidFill>
                          <a:effectLst/>
                          <a:uFillTx/>
                          <a:ea typeface="MS UI Gothic" panose="020B0600070205080204" charset="-128"/>
                        </a:rPr>
                        <a:t>神経毒性グレード3～4、n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a:solidFill>
                            <a:srgbClr val="000000"/>
                          </a:solidFill>
                          <a:effectLst/>
                          <a:uFillTx/>
                          <a:ea typeface="MS UI Gothic" panose="020B0600070205080204" charset="-128"/>
                        </a:rPr>
                        <a:t>9 (10.2)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a:solidFill>
                            <a:srgbClr val="000000"/>
                          </a:solidFill>
                          <a:effectLst/>
                          <a:uFillTx/>
                          <a:ea typeface="MS UI Gothic" panose="020B0600070205080204" charset="-128"/>
                        </a:rPr>
                        <a:t>17 (18.7)</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val="10001"/>
                  </a:ext>
                </a:extLst>
              </a:tr>
              <a:tr h="15539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defRPr/>
                      </a:pPr>
                      <a:r>
                        <a:rPr lang="ja-JP" sz="1400" b="0" i="0" u="none" strike="noStrike" cap="none" baseline="0">
                          <a:solidFill>
                            <a:srgbClr val="000000"/>
                          </a:solidFill>
                          <a:effectLst/>
                          <a:uFillTx/>
                          <a:ea typeface="MS UI Gothic" panose="020B0600070205080204" charset="-128"/>
                        </a:rPr>
                        <a:t>最初の6カ月における神経毒性グレード3～4、n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a:solidFill>
                            <a:srgbClr val="000000"/>
                          </a:solidFill>
                          <a:effectLst/>
                          <a:uFillTx/>
                          <a:ea typeface="MS UI Gothic" panose="020B0600070205080204" charset="-128"/>
                        </a:rPr>
                        <a:t>9 (10.2)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a:solidFill>
                            <a:srgbClr val="000000"/>
                          </a:solidFill>
                          <a:effectLst/>
                          <a:uFillTx/>
                          <a:ea typeface="MS UI Gothic" panose="020B0600070205080204" charset="-128"/>
                        </a:rPr>
                        <a:t>10 (11.0)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a16="http://schemas.microsoft.com/office/drawing/2014/main" val="10002"/>
                  </a:ext>
                </a:extLst>
              </a:tr>
              <a:tr h="15539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a:solidFill>
                            <a:srgbClr val="000000"/>
                          </a:solidFill>
                          <a:effectLst/>
                          <a:uFillTx/>
                          <a:ea typeface="MS UI Gothic" panose="020B0600070205080204" charset="-128"/>
                        </a:rPr>
                        <a:t>神経毒性の最高到達グレード（グレードは問わない）</a:t>
                      </a:r>
                    </a:p>
                    <a:p>
                      <a:pPr marL="179705" marR="0" lvl="0" indent="0" algn="l"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a:solidFill>
                            <a:srgbClr val="000000"/>
                          </a:solidFill>
                          <a:effectLst/>
                          <a:uFillTx/>
                          <a:ea typeface="MS UI Gothic" panose="020B0600070205080204" charset="-128"/>
                        </a:rPr>
                        <a:t>最初の6カ月、n (%)</a:t>
                      </a:r>
                    </a:p>
                    <a:p>
                      <a:pPr marL="179705" marR="0" lvl="0" indent="0" algn="l"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a:solidFill>
                            <a:srgbClr val="000000"/>
                          </a:solidFill>
                          <a:effectLst/>
                          <a:uFillTx/>
                          <a:ea typeface="MS UI Gothic" panose="020B0600070205080204" charset="-128"/>
                        </a:rPr>
                        <a:t>6カ月後、n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endParaRPr kumimoji="0" lang="en-GB" sz="1400" b="0" i="0" u="none" strike="noStrike" cap="none" normalizeH="0" baseline="0" smtClean="0">
                        <a:ln>
                          <a:noFill/>
                        </a:ln>
                        <a:solidFill>
                          <a:srgbClr val="000000"/>
                        </a:solidFill>
                        <a:effectLst/>
                        <a:latin typeface="Arial" panose="020B0604020202020204"/>
                        <a:cs typeface="Arial" panose="020B0604020202020204"/>
                      </a:endParaRPr>
                    </a:p>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a:solidFill>
                            <a:srgbClr val="000000"/>
                          </a:solidFill>
                          <a:effectLst/>
                          <a:uFillTx/>
                          <a:ea typeface="MS UI Gothic" panose="020B0600070205080204" charset="-128"/>
                        </a:rPr>
                        <a:t>64 (94.1)</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a:solidFill>
                            <a:srgbClr val="000000"/>
                          </a:solidFill>
                          <a:effectLst/>
                          <a:uFillTx/>
                          <a:ea typeface="MS UI Gothic" panose="020B0600070205080204" charset="-128"/>
                        </a:rPr>
                        <a:t>4 (5.9)</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endParaRPr kumimoji="0" lang="en-GB" sz="1400" b="0" i="0" u="none" strike="noStrike" cap="none" normalizeH="0" baseline="0" smtClean="0">
                        <a:ln>
                          <a:noFill/>
                        </a:ln>
                        <a:solidFill>
                          <a:srgbClr val="000000"/>
                        </a:solidFill>
                        <a:effectLst/>
                        <a:latin typeface="Arial" panose="020B0604020202020204"/>
                        <a:cs typeface="Arial" panose="020B0604020202020204"/>
                      </a:endParaRPr>
                    </a:p>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a:solidFill>
                            <a:srgbClr val="000000"/>
                          </a:solidFill>
                          <a:effectLst/>
                          <a:uFillTx/>
                          <a:ea typeface="MS UI Gothic" panose="020B0600070205080204" charset="-128"/>
                        </a:rPr>
                        <a:t>49 (70.0)</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a:solidFill>
                            <a:srgbClr val="000000"/>
                          </a:solidFill>
                          <a:effectLst/>
                          <a:uFillTx/>
                          <a:ea typeface="MS UI Gothic" panose="020B0600070205080204" charset="-128"/>
                        </a:rPr>
                        <a:t>21 (30.0)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val="10003"/>
                  </a:ext>
                </a:extLst>
              </a:tr>
              <a:tr h="15539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a:solidFill>
                            <a:srgbClr val="000000"/>
                          </a:solidFill>
                          <a:effectLst/>
                          <a:uFillTx/>
                          <a:ea typeface="MS UI Gothic" panose="020B0600070205080204" charset="-128"/>
                        </a:rPr>
                        <a:t>オキサリプラチンの比率の中央値、%（範囲）*</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a:solidFill>
                            <a:srgbClr val="000000"/>
                          </a:solidFill>
                          <a:effectLst/>
                          <a:uFillTx/>
                          <a:ea typeface="MS UI Gothic" panose="020B0600070205080204" charset="-128"/>
                        </a:rPr>
                        <a:t>83 (46.9–102.5)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a:solidFill>
                            <a:srgbClr val="000000"/>
                          </a:solidFill>
                          <a:effectLst/>
                          <a:uFillTx/>
                          <a:ea typeface="MS UI Gothic" panose="020B0600070205080204" charset="-128"/>
                        </a:rPr>
                        <a:t>92 (92.1–104.6)</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a16="http://schemas.microsoft.com/office/drawing/2014/main" val="10004"/>
                  </a:ext>
                </a:extLst>
              </a:tr>
            </a:tbl>
          </a:graphicData>
        </a:graphic>
      </p:graphicFrame>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US" dirty="0" smtClean="0"/>
              <a:t>ESDO</a:t>
            </a:r>
            <a:r>
              <a:rPr lang="ja-JP" altLang="en-US" dirty="0" smtClean="0"/>
              <a:t>からの</a:t>
            </a:r>
            <a:r>
              <a:rPr lang="zh-TW" altLang="en-US" dirty="0" smtClean="0"/>
              <a:t>書簡</a:t>
            </a:r>
            <a:endParaRPr lang="en-US" dirty="0"/>
          </a:p>
        </p:txBody>
      </p:sp>
      <p:sp>
        <p:nvSpPr>
          <p:cNvPr id="32771" name="Content Placeholder 2"/>
          <p:cNvSpPr>
            <a:spLocks noGrp="1"/>
          </p:cNvSpPr>
          <p:nvPr>
            <p:ph idx="1"/>
          </p:nvPr>
        </p:nvSpPr>
        <p:spPr>
          <a:xfrm>
            <a:off x="365123" y="1371600"/>
            <a:ext cx="8238945" cy="4821936"/>
          </a:xfrm>
          <a:ln>
            <a:noFill/>
          </a:ln>
        </p:spPr>
        <p:txBody>
          <a:bodyPr lIns="0" rIns="0"/>
          <a:lstStyle/>
          <a:p>
            <a:pPr marL="0" indent="0">
              <a:spcBef>
                <a:spcPts val="0"/>
              </a:spcBef>
              <a:buFontTx/>
              <a:buNone/>
              <a:tabLst>
                <a:tab pos="441325" algn="l"/>
              </a:tabLst>
              <a:defRPr/>
            </a:pPr>
            <a:r>
              <a:rPr lang="ja-JP" altLang="en-US" sz="1400" b="1" dirty="0" smtClean="0">
                <a:solidFill>
                  <a:schemeClr val="bg2"/>
                </a:solidFill>
                <a:latin typeface="MS Gothic" pitchFamily="49" charset="-128"/>
                <a:ea typeface="MS Gothic" pitchFamily="49" charset="-128"/>
              </a:rPr>
              <a:t>親愛なる会員の皆様</a:t>
            </a:r>
            <a:endParaRPr lang="en-US" sz="1400" b="1" dirty="0" smtClean="0">
              <a:solidFill>
                <a:schemeClr val="bg2"/>
              </a:solidFill>
              <a:latin typeface="MS Gothic" pitchFamily="49" charset="-128"/>
              <a:ea typeface="MS Gothic" pitchFamily="49" charset="-128"/>
            </a:endParaRPr>
          </a:p>
          <a:p>
            <a:pPr marL="0" indent="0">
              <a:buNone/>
              <a:tabLst>
                <a:tab pos="441325" algn="l"/>
              </a:tabLst>
              <a:defRPr/>
            </a:pPr>
            <a:r>
              <a:rPr lang="ja-JP" altLang="en-US" sz="1400" dirty="0" smtClean="0">
                <a:latin typeface="MS Gothic" pitchFamily="49" charset="-128"/>
                <a:ea typeface="MS Gothic" pitchFamily="49" charset="-128"/>
              </a:rPr>
              <a:t>今回、この</a:t>
            </a:r>
            <a:r>
              <a:rPr lang="en-US" altLang="ja-JP" sz="1400" dirty="0" smtClean="0">
                <a:latin typeface="MS Gothic" pitchFamily="49" charset="-128"/>
                <a:ea typeface="MS Gothic" pitchFamily="49" charset="-128"/>
              </a:rPr>
              <a:t>ESDO</a:t>
            </a:r>
            <a:r>
              <a:rPr lang="ja-JP" altLang="en-US" sz="1400" dirty="0" smtClean="0">
                <a:latin typeface="MS Gothic" pitchFamily="49" charset="-128"/>
                <a:ea typeface="MS Gothic" pitchFamily="49" charset="-128"/>
              </a:rPr>
              <a:t>スライドセットをご紹介できることを大変光栄に思います。このスライドセットは、</a:t>
            </a:r>
            <a:r>
              <a:rPr lang="en-US" altLang="ja-JP" sz="1400" dirty="0" smtClean="0">
                <a:latin typeface="MS Gothic" pitchFamily="49" charset="-128"/>
                <a:ea typeface="MS Gothic" pitchFamily="49" charset="-128"/>
              </a:rPr>
              <a:t>2018</a:t>
            </a:r>
            <a:r>
              <a:rPr lang="ja-JP" altLang="en-US" sz="1400" dirty="0" smtClean="0">
                <a:latin typeface="MS Gothic" pitchFamily="49" charset="-128"/>
                <a:ea typeface="MS Gothic" pitchFamily="49" charset="-128"/>
              </a:rPr>
              <a:t>年に開催された主要学会で発表された、消化器癌に関する重要な所見に重点を置いて要約することを企図したものです。このスライドは特に</a:t>
            </a:r>
            <a:r>
              <a:rPr lang="zh-TW" altLang="en-US" sz="1400" b="1" dirty="0" smtClean="0">
                <a:latin typeface="MS Gothic" pitchFamily="49" charset="-128"/>
                <a:ea typeface="MS Gothic" pitchFamily="49" charset="-128"/>
              </a:rPr>
              <a:t>米国臨床腫瘍学会（</a:t>
            </a:r>
            <a:r>
              <a:rPr lang="en-US" altLang="en-US" sz="1400" b="1" dirty="0" smtClean="0">
                <a:latin typeface="MS Gothic" pitchFamily="49" charset="-128"/>
                <a:ea typeface="MS Gothic" pitchFamily="49" charset="-128"/>
              </a:rPr>
              <a:t>ASCO）</a:t>
            </a:r>
            <a:r>
              <a:rPr lang="zh-TW" altLang="en-US" sz="1400" b="1" dirty="0" smtClean="0">
                <a:latin typeface="MS Gothic" pitchFamily="49" charset="-128"/>
                <a:ea typeface="MS Gothic" pitchFamily="49" charset="-128"/>
              </a:rPr>
              <a:t>年次会議</a:t>
            </a:r>
            <a:r>
              <a:rPr lang="en-US" altLang="zh-TW" sz="1400" b="1" dirty="0" smtClean="0">
                <a:latin typeface="MS Gothic" pitchFamily="49" charset="-128"/>
                <a:ea typeface="MS Gothic" pitchFamily="49" charset="-128"/>
              </a:rPr>
              <a:t>2018</a:t>
            </a:r>
            <a:r>
              <a:rPr lang="ja-JP" altLang="en-US" sz="1400" dirty="0" smtClean="0">
                <a:latin typeface="MS Gothic" pitchFamily="49" charset="-128"/>
                <a:ea typeface="MS Gothic" pitchFamily="49" charset="-128"/>
              </a:rPr>
              <a:t>に重点を置いており、英語、フランス語および日本語でご利用いただけます。</a:t>
            </a:r>
            <a:endParaRPr lang="en-US" sz="1400" dirty="0" smtClean="0">
              <a:latin typeface="MS Gothic" pitchFamily="49" charset="-128"/>
              <a:ea typeface="MS Gothic" pitchFamily="49" charset="-128"/>
            </a:endParaRPr>
          </a:p>
          <a:p>
            <a:pPr marL="0" indent="0">
              <a:buNone/>
              <a:tabLst>
                <a:tab pos="441325" algn="l"/>
              </a:tabLst>
              <a:defRPr/>
            </a:pPr>
            <a:r>
              <a:rPr lang="ja-JP" altLang="en-US" sz="1400" dirty="0" smtClean="0">
                <a:ea typeface="MS Gothic" pitchFamily="49" charset="-128"/>
              </a:rPr>
              <a:t>腫瘍学における臨床研究の分野は、絶えず変化し続ける、厳しい環境下にあります。そうした環境下において、我々は皆、科学者、臨床医および教育者としての役割において、知識の深化を促進し、さらなる進歩の契機をもたらしてくれる、科学的なデータや研究所見の入手の機会を貴重なものであると考えています。消化器癌の領域における最新情報に関する今回のレビューが、皆さまの臨床診療にとって有益なものとなることを期待しています。本件につきましてご意見・ご感想などございましたら、是非お聞かせ下さい。お問い合わせは</a:t>
            </a:r>
            <a:r>
              <a:rPr lang="en-GB" sz="1400" dirty="0" smtClean="0">
                <a:ea typeface="MS Gothic" pitchFamily="49" charset="-128"/>
                <a:hlinkClick r:id="rId3"/>
              </a:rPr>
              <a:t>info@esdo.eu</a:t>
            </a:r>
            <a:r>
              <a:rPr lang="ja-JP" altLang="en-US" sz="1400" dirty="0" err="1" smtClean="0">
                <a:ea typeface="MS Gothic" pitchFamily="49" charset="-128"/>
              </a:rPr>
              <a:t>まで</a:t>
            </a:r>
            <a:r>
              <a:rPr lang="ja-JP" altLang="en-US" sz="1400" dirty="0" smtClean="0">
                <a:ea typeface="MS Gothic" pitchFamily="49" charset="-128"/>
              </a:rPr>
              <a:t>お送りください。</a:t>
            </a:r>
            <a:endParaRPr lang="en-GB" sz="1400" dirty="0">
              <a:solidFill>
                <a:srgbClr val="FF0000"/>
              </a:solidFill>
              <a:ea typeface="MS Gothic" pitchFamily="49" charset="-128"/>
            </a:endParaRPr>
          </a:p>
          <a:p>
            <a:pPr marL="0" indent="0">
              <a:spcBef>
                <a:spcPts val="0"/>
              </a:spcBef>
              <a:spcAft>
                <a:spcPts val="1200"/>
              </a:spcAft>
              <a:buFontTx/>
              <a:buNone/>
              <a:tabLst>
                <a:tab pos="441325" algn="l"/>
              </a:tabLst>
              <a:defRPr/>
            </a:pPr>
            <a:r>
              <a:rPr lang="ja-JP" altLang="en-US" sz="1400" dirty="0" smtClean="0">
                <a:ea typeface="MS Gothic" pitchFamily="49" charset="-128"/>
              </a:rPr>
              <a:t>最後に、このような活動の実現に際し、資金、運営管理および物流管理の面においてご支援いただいた</a:t>
            </a:r>
            <a:r>
              <a:rPr lang="en-US" altLang="ja-JP" sz="1400" dirty="0" smtClean="0">
                <a:ea typeface="MS Gothic" pitchFamily="49" charset="-128"/>
              </a:rPr>
              <a:t>Lilly Oncology</a:t>
            </a:r>
            <a:r>
              <a:rPr lang="ja-JP" altLang="en-US" sz="1400" dirty="0" smtClean="0">
                <a:ea typeface="MS Gothic" pitchFamily="49" charset="-128"/>
              </a:rPr>
              <a:t>社様に心より御礼申し上げます。 </a:t>
            </a:r>
            <a:endParaRPr lang="en-US" altLang="ja-JP" sz="1400" dirty="0" smtClean="0">
              <a:ea typeface="MS Gothic" pitchFamily="49" charset="-128"/>
            </a:endParaRPr>
          </a:p>
          <a:p>
            <a:pPr marL="0" indent="0">
              <a:spcBef>
                <a:spcPts val="0"/>
              </a:spcBef>
              <a:spcAft>
                <a:spcPts val="1200"/>
              </a:spcAft>
              <a:buFontTx/>
              <a:buNone/>
              <a:tabLst>
                <a:tab pos="441325" algn="l"/>
              </a:tabLst>
              <a:defRPr/>
            </a:pPr>
            <a:r>
              <a:rPr lang="zh-TW" altLang="en-US" sz="1400" dirty="0" smtClean="0">
                <a:ea typeface="MS Gothic" pitchFamily="49" charset="-128"/>
              </a:rPr>
              <a:t>敬具</a:t>
            </a:r>
            <a:endParaRPr lang="en-US" altLang="zh-TW" sz="1400" dirty="0" smtClean="0">
              <a:ea typeface="MS Gothic" pitchFamily="49" charset="-128"/>
            </a:endParaRPr>
          </a:p>
          <a:p>
            <a:pPr marL="0" indent="0">
              <a:spcBef>
                <a:spcPts val="0"/>
              </a:spcBef>
              <a:spcAft>
                <a:spcPts val="1200"/>
              </a:spcAft>
              <a:buFontTx/>
              <a:buNone/>
              <a:tabLst>
                <a:tab pos="441325" algn="l"/>
              </a:tabLst>
              <a:defRPr/>
            </a:pPr>
            <a:r>
              <a:rPr lang="en-GB" sz="1400" b="1" dirty="0" smtClean="0">
                <a:solidFill>
                  <a:schemeClr val="tx1"/>
                </a:solidFill>
                <a:ea typeface="MS Gothic" pitchFamily="49" charset="-128"/>
              </a:rPr>
              <a:t>Eric </a:t>
            </a:r>
            <a:r>
              <a:rPr lang="en-GB" sz="1400" b="1" dirty="0">
                <a:solidFill>
                  <a:schemeClr val="tx1"/>
                </a:solidFill>
                <a:ea typeface="MS Gothic" pitchFamily="49" charset="-128"/>
              </a:rPr>
              <a:t>Van Cutsem	</a:t>
            </a:r>
            <a:r>
              <a:rPr lang="en-GB" sz="1400" b="1" dirty="0" smtClean="0">
                <a:solidFill>
                  <a:schemeClr val="tx1"/>
                </a:solidFill>
                <a:ea typeface="MS Gothic" pitchFamily="49" charset="-128"/>
              </a:rPr>
              <a:t>	Ulrich </a:t>
            </a:r>
            <a:r>
              <a:rPr lang="en-GB" sz="1400" b="1" dirty="0" err="1">
                <a:solidFill>
                  <a:schemeClr val="tx1"/>
                </a:solidFill>
                <a:ea typeface="MS Gothic" pitchFamily="49" charset="-128"/>
              </a:rPr>
              <a:t>Güller</a:t>
            </a:r>
            <a:r>
              <a:rPr lang="en-GB" sz="1400" b="1" dirty="0">
                <a:solidFill>
                  <a:schemeClr val="tx1"/>
                </a:solidFill>
                <a:ea typeface="MS Gothic" pitchFamily="49" charset="-128"/>
              </a:rPr>
              <a:t/>
            </a:r>
            <a:br>
              <a:rPr lang="en-GB" sz="1400" b="1" dirty="0">
                <a:solidFill>
                  <a:schemeClr val="tx1"/>
                </a:solidFill>
                <a:ea typeface="MS Gothic" pitchFamily="49" charset="-128"/>
              </a:rPr>
            </a:br>
            <a:r>
              <a:rPr lang="en-GB" sz="1400" b="1" dirty="0">
                <a:solidFill>
                  <a:schemeClr val="tx1"/>
                </a:solidFill>
                <a:ea typeface="MS Gothic" pitchFamily="49" charset="-128"/>
              </a:rPr>
              <a:t>Thomas </a:t>
            </a:r>
            <a:r>
              <a:rPr lang="en-GB" sz="1400" b="1" dirty="0" err="1">
                <a:solidFill>
                  <a:schemeClr val="tx1"/>
                </a:solidFill>
                <a:ea typeface="MS Gothic" pitchFamily="49" charset="-128"/>
              </a:rPr>
              <a:t>Seufferlein</a:t>
            </a:r>
            <a:r>
              <a:rPr lang="en-GB" sz="1400" b="1" dirty="0">
                <a:solidFill>
                  <a:schemeClr val="tx1"/>
                </a:solidFill>
                <a:ea typeface="MS Gothic" pitchFamily="49" charset="-128"/>
              </a:rPr>
              <a:t> 	</a:t>
            </a:r>
            <a:r>
              <a:rPr lang="en-GB" sz="1400" b="1" dirty="0" smtClean="0">
                <a:solidFill>
                  <a:schemeClr val="tx1"/>
                </a:solidFill>
                <a:ea typeface="MS Gothic" pitchFamily="49" charset="-128"/>
              </a:rPr>
              <a:t>	Thomas </a:t>
            </a:r>
            <a:r>
              <a:rPr lang="en-GB" sz="1400" b="1" dirty="0" err="1">
                <a:solidFill>
                  <a:schemeClr val="tx1"/>
                </a:solidFill>
                <a:ea typeface="MS Gothic" pitchFamily="49" charset="-128"/>
              </a:rPr>
              <a:t>Grünberger</a:t>
            </a:r>
            <a:r>
              <a:rPr lang="en-GB" sz="1400" b="1" dirty="0">
                <a:solidFill>
                  <a:schemeClr val="tx1"/>
                </a:solidFill>
                <a:ea typeface="MS Gothic" pitchFamily="49" charset="-128"/>
              </a:rPr>
              <a:t/>
            </a:r>
            <a:br>
              <a:rPr lang="en-GB" sz="1400" b="1" dirty="0">
                <a:solidFill>
                  <a:schemeClr val="tx1"/>
                </a:solidFill>
                <a:ea typeface="MS Gothic" pitchFamily="49" charset="-128"/>
              </a:rPr>
            </a:br>
            <a:r>
              <a:rPr lang="en-GB" sz="1400" b="1" dirty="0" err="1">
                <a:solidFill>
                  <a:schemeClr val="tx1"/>
                </a:solidFill>
                <a:ea typeface="MS Gothic" pitchFamily="49" charset="-128"/>
              </a:rPr>
              <a:t>Côme</a:t>
            </a:r>
            <a:r>
              <a:rPr lang="en-GB" sz="1400" b="1" dirty="0">
                <a:solidFill>
                  <a:schemeClr val="tx1"/>
                </a:solidFill>
                <a:ea typeface="MS Gothic" pitchFamily="49" charset="-128"/>
              </a:rPr>
              <a:t> </a:t>
            </a:r>
            <a:r>
              <a:rPr lang="en-GB" sz="1400" b="1" dirty="0" err="1">
                <a:solidFill>
                  <a:schemeClr val="tx1"/>
                </a:solidFill>
                <a:ea typeface="MS Gothic" pitchFamily="49" charset="-128"/>
              </a:rPr>
              <a:t>Lepage</a:t>
            </a:r>
            <a:r>
              <a:rPr lang="en-GB" sz="1400" b="1" dirty="0">
                <a:solidFill>
                  <a:schemeClr val="tx1"/>
                </a:solidFill>
                <a:ea typeface="MS Gothic" pitchFamily="49" charset="-128"/>
              </a:rPr>
              <a:t>	</a:t>
            </a:r>
            <a:r>
              <a:rPr lang="en-GB" sz="1400" b="1" dirty="0" smtClean="0">
                <a:solidFill>
                  <a:schemeClr val="tx1"/>
                </a:solidFill>
                <a:ea typeface="MS Gothic" pitchFamily="49" charset="-128"/>
              </a:rPr>
              <a:t>	Tamara </a:t>
            </a:r>
            <a:r>
              <a:rPr lang="en-GB" sz="1400" b="1" dirty="0" err="1">
                <a:solidFill>
                  <a:schemeClr val="tx1"/>
                </a:solidFill>
                <a:ea typeface="MS Gothic" pitchFamily="49" charset="-128"/>
              </a:rPr>
              <a:t>Matysiak-Budnik</a:t>
            </a:r>
            <a:r>
              <a:rPr lang="en-GB" sz="1400" b="1" dirty="0">
                <a:solidFill>
                  <a:schemeClr val="tx1"/>
                </a:solidFill>
                <a:ea typeface="MS Gothic" pitchFamily="49" charset="-128"/>
              </a:rPr>
              <a:t/>
            </a:r>
            <a:br>
              <a:rPr lang="en-GB" sz="1400" b="1" dirty="0">
                <a:solidFill>
                  <a:schemeClr val="tx1"/>
                </a:solidFill>
                <a:ea typeface="MS Gothic" pitchFamily="49" charset="-128"/>
              </a:rPr>
            </a:br>
            <a:r>
              <a:rPr lang="en-GB" sz="1400" b="1" dirty="0">
                <a:solidFill>
                  <a:schemeClr val="tx1"/>
                </a:solidFill>
                <a:ea typeface="MS Gothic" pitchFamily="49" charset="-128"/>
              </a:rPr>
              <a:t>Wolff </a:t>
            </a:r>
            <a:r>
              <a:rPr lang="en-GB" sz="1400" b="1" dirty="0" err="1">
                <a:solidFill>
                  <a:schemeClr val="tx1"/>
                </a:solidFill>
                <a:ea typeface="MS Gothic" pitchFamily="49" charset="-128"/>
              </a:rPr>
              <a:t>Schmiegel</a:t>
            </a:r>
            <a:r>
              <a:rPr lang="en-GB" sz="1400" b="1" dirty="0">
                <a:solidFill>
                  <a:schemeClr val="tx1"/>
                </a:solidFill>
                <a:ea typeface="MS Gothic" pitchFamily="49" charset="-128"/>
              </a:rPr>
              <a:t>	</a:t>
            </a:r>
            <a:r>
              <a:rPr lang="en-GB" sz="1400" b="1" dirty="0" smtClean="0">
                <a:solidFill>
                  <a:schemeClr val="tx1"/>
                </a:solidFill>
                <a:ea typeface="MS Gothic" pitchFamily="49" charset="-128"/>
              </a:rPr>
              <a:t>	</a:t>
            </a:r>
            <a:r>
              <a:rPr lang="en-GB" sz="1400" b="1" dirty="0" err="1" smtClean="0">
                <a:solidFill>
                  <a:schemeClr val="tx1"/>
                </a:solidFill>
                <a:ea typeface="MS Gothic" pitchFamily="49" charset="-128"/>
              </a:rPr>
              <a:t>Jaroslaw</a:t>
            </a:r>
            <a:r>
              <a:rPr lang="en-GB" sz="1400" b="1" dirty="0" smtClean="0">
                <a:solidFill>
                  <a:schemeClr val="tx1"/>
                </a:solidFill>
                <a:ea typeface="MS Gothic" pitchFamily="49" charset="-128"/>
              </a:rPr>
              <a:t> </a:t>
            </a:r>
            <a:r>
              <a:rPr lang="en-GB" sz="1400" b="1" dirty="0">
                <a:solidFill>
                  <a:schemeClr val="tx1"/>
                </a:solidFill>
                <a:ea typeface="MS Gothic" pitchFamily="49" charset="-128"/>
              </a:rPr>
              <a:t>Regula</a:t>
            </a:r>
            <a:br>
              <a:rPr lang="en-GB" sz="1400" b="1" dirty="0">
                <a:solidFill>
                  <a:schemeClr val="tx1"/>
                </a:solidFill>
                <a:ea typeface="MS Gothic" pitchFamily="49" charset="-128"/>
              </a:rPr>
            </a:br>
            <a:r>
              <a:rPr lang="en-GB" sz="1400" b="1" dirty="0">
                <a:solidFill>
                  <a:schemeClr val="tx1"/>
                </a:solidFill>
                <a:ea typeface="MS Gothic" pitchFamily="49" charset="-128"/>
              </a:rPr>
              <a:t>Phillippe </a:t>
            </a:r>
            <a:r>
              <a:rPr lang="en-GB" sz="1400" b="1" dirty="0" err="1">
                <a:solidFill>
                  <a:schemeClr val="tx1"/>
                </a:solidFill>
                <a:ea typeface="MS Gothic" pitchFamily="49" charset="-128"/>
              </a:rPr>
              <a:t>Rougier</a:t>
            </a:r>
            <a:r>
              <a:rPr lang="en-GB" sz="1400" b="1" dirty="0">
                <a:solidFill>
                  <a:schemeClr val="tx1"/>
                </a:solidFill>
                <a:ea typeface="MS Gothic" pitchFamily="49" charset="-128"/>
              </a:rPr>
              <a:t> </a:t>
            </a:r>
            <a:r>
              <a:rPr lang="en-GB" sz="1400" dirty="0">
                <a:solidFill>
                  <a:schemeClr val="tx1"/>
                </a:solidFill>
                <a:ea typeface="MS Gothic" pitchFamily="49" charset="-128"/>
              </a:rPr>
              <a:t>(hon.)	</a:t>
            </a:r>
            <a:r>
              <a:rPr lang="en-GB" sz="1400" b="1" dirty="0">
                <a:solidFill>
                  <a:schemeClr val="tx1"/>
                </a:solidFill>
                <a:ea typeface="MS Gothic" pitchFamily="49" charset="-128"/>
              </a:rPr>
              <a:t>Jean-Luc Van </a:t>
            </a:r>
            <a:r>
              <a:rPr lang="en-GB" sz="1400" b="1" dirty="0" err="1">
                <a:solidFill>
                  <a:schemeClr val="tx1"/>
                </a:solidFill>
                <a:ea typeface="MS Gothic" pitchFamily="49" charset="-128"/>
              </a:rPr>
              <a:t>Laethem</a:t>
            </a:r>
            <a:r>
              <a:rPr lang="en-GB" sz="1400" b="1" dirty="0">
                <a:solidFill>
                  <a:schemeClr val="tx1"/>
                </a:solidFill>
                <a:ea typeface="MS Gothic" pitchFamily="49" charset="-128"/>
              </a:rPr>
              <a:t/>
            </a:r>
            <a:br>
              <a:rPr lang="en-GB" sz="1400" b="1" dirty="0">
                <a:solidFill>
                  <a:schemeClr val="tx1"/>
                </a:solidFill>
                <a:ea typeface="MS Gothic" pitchFamily="49" charset="-128"/>
              </a:rPr>
            </a:br>
            <a:endParaRPr lang="en-GB" sz="1400" dirty="0">
              <a:solidFill>
                <a:schemeClr val="tx1"/>
              </a:solidFill>
              <a:ea typeface="MS Gothic" pitchFamily="49" charset="-128"/>
            </a:endParaRPr>
          </a:p>
          <a:p>
            <a:pPr marL="0" indent="0">
              <a:buNone/>
              <a:tabLst>
                <a:tab pos="441325" algn="l"/>
              </a:tabLst>
              <a:defRPr/>
            </a:pPr>
            <a:r>
              <a:rPr lang="zh-TW" altLang="en-US" sz="1400" dirty="0" smtClean="0">
                <a:ea typeface="MS Gothic" pitchFamily="49" charset="-128"/>
              </a:rPr>
              <a:t>（</a:t>
            </a:r>
            <a:r>
              <a:rPr lang="en-US" altLang="zh-TW" sz="1400" dirty="0" smtClean="0">
                <a:ea typeface="MS Gothic" pitchFamily="49" charset="-128"/>
              </a:rPr>
              <a:t>ESDO</a:t>
            </a:r>
            <a:r>
              <a:rPr lang="zh-TW" altLang="en-US" sz="1400" dirty="0" smtClean="0">
                <a:ea typeface="MS Gothic" pitchFamily="49" charset="-128"/>
              </a:rPr>
              <a:t>運営委員会）</a:t>
            </a:r>
            <a:endParaRPr lang="en-GB" sz="1400" i="1" dirty="0">
              <a:solidFill>
                <a:schemeClr val="tx1"/>
              </a:solidFill>
              <a:ea typeface="MS Gothic" pitchFamily="49" charset="-128"/>
            </a:endParaRPr>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41678" y="5096745"/>
            <a:ext cx="1500059" cy="1403328"/>
          </a:xfrm>
          <a:prstGeom prst="rect">
            <a:avLst/>
          </a:prstGeom>
        </p:spPr>
      </p:pic>
    </p:spTree>
    <p:custDataLst>
      <p:tags r:id="rId1"/>
    </p:custData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sz="1800" b="1" i="0" u="none" strike="noStrike" cap="none" baseline="0">
                <a:solidFill>
                  <a:srgbClr val="043882"/>
                </a:solidFill>
                <a:effectLst/>
                <a:uFillTx/>
                <a:ea typeface="MS UI Gothic" panose="020B0600070205080204" charset="-128"/>
              </a:rPr>
              <a:t>LBA4001: Unicancer GI PRODIGE 24/CCTG PA.6試験：膵管腺癌切除患者におけるアジュバント療法として、mFOLFIRINOXとゲムシタビン(gem)を比較評価する第III相多施設共同、国際、無作為化試験 – Conroy T, et al</a:t>
            </a:r>
          </a:p>
        </p:txBody>
      </p:sp>
      <p:sp>
        <p:nvSpPr>
          <p:cNvPr id="7" name="Content Placeholder 6"/>
          <p:cNvSpPr>
            <a:spLocks noGrp="1"/>
          </p:cNvSpPr>
          <p:nvPr>
            <p:ph idx="1"/>
          </p:nvPr>
        </p:nvSpPr>
        <p:spPr/>
        <p:txBody>
          <a:bodyPr anchor="ctr"/>
          <a:lstStyle/>
          <a:p>
            <a:pPr marL="0" indent="0" algn="ctr">
              <a:buNone/>
            </a:pPr>
            <a:r>
              <a:rPr lang="ja-JP" sz="1600" b="0" i="0" u="none" strike="noStrike" cap="none" baseline="0">
                <a:solidFill>
                  <a:srgbClr val="4D4D4D"/>
                </a:solidFill>
                <a:effectLst/>
                <a:uFillTx/>
                <a:ea typeface="MS UI Gothic" panose="020B0600070205080204" charset="-128"/>
              </a:rPr>
              <a:t>PRODIGE 24試験のデータ掲載許可は認められなかった</a:t>
            </a:r>
          </a:p>
        </p:txBody>
      </p:sp>
      <p:sp>
        <p:nvSpPr>
          <p:cNvPr id="5" name="Text Placeholder 4"/>
          <p:cNvSpPr>
            <a:spLocks noGrp="1"/>
          </p:cNvSpPr>
          <p:nvPr>
            <p:ph type="body" sz="quarter" idx="11"/>
          </p:nvPr>
        </p:nvSpPr>
        <p:spPr/>
        <p:txBody>
          <a:bodyPr/>
          <a:lstStyle/>
          <a:p>
            <a:r>
              <a:rPr sz="1200"/>
              <a:t/>
            </a:r>
            <a:br>
              <a:rPr sz="1200"/>
            </a:br>
            <a:r>
              <a:rPr lang="ja-JP" sz="1200" b="0" i="0" u="none" strike="noStrike" cap="none" baseline="0">
                <a:solidFill>
                  <a:srgbClr val="4D4D4D"/>
                </a:solidFill>
                <a:effectLst/>
                <a:uFillTx/>
                <a:ea typeface="MS UI Gothic" panose="020B0600070205080204" charset="-128"/>
              </a:rPr>
              <a:t>Conroy T, et al. J Clin Oncol 2018;36(suppl):abstr LBA4001</a:t>
            </a: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sz="1800" b="1" i="0" u="none" strike="noStrike" cap="none" baseline="0" dirty="0">
                <a:solidFill>
                  <a:srgbClr val="043882"/>
                </a:solidFill>
                <a:effectLst/>
                <a:uFillTx/>
                <a:ea typeface="MS UI Gothic" panose="020B0600070205080204" charset="-128"/>
              </a:rPr>
              <a:t>LBA4002: 切除可能及びborderline resectable膵癌を対象とした、術前化学療法と即時手術の比較（PREOPANC-1）：第III相無作為化、比較対照、多施設試験 </a:t>
            </a:r>
            <a:r>
              <a:rPr lang="en-GB" altLang="ja-JP" sz="1800" b="1" i="0" u="none" strike="noStrike" cap="none" baseline="0" dirty="0" smtClean="0">
                <a:solidFill>
                  <a:srgbClr val="043882"/>
                </a:solidFill>
                <a:effectLst/>
                <a:uFillTx/>
                <a:ea typeface="MS UI Gothic" panose="020B0600070205080204" charset="-128"/>
              </a:rPr>
              <a:t/>
            </a:r>
            <a:br>
              <a:rPr lang="en-GB" altLang="ja-JP" sz="1800" b="1" i="0" u="none" strike="noStrike" cap="none" baseline="0" dirty="0" smtClean="0">
                <a:solidFill>
                  <a:srgbClr val="043882"/>
                </a:solidFill>
                <a:effectLst/>
                <a:uFillTx/>
                <a:ea typeface="MS UI Gothic" panose="020B0600070205080204" charset="-128"/>
              </a:rPr>
            </a:br>
            <a:r>
              <a:rPr lang="ja-JP" sz="1800" b="1" i="0" u="none" strike="noStrike" cap="none" baseline="0" dirty="0" smtClean="0">
                <a:solidFill>
                  <a:srgbClr val="043882"/>
                </a:solidFill>
                <a:effectLst/>
                <a:uFillTx/>
                <a:ea typeface="MS UI Gothic" panose="020B0600070205080204" charset="-128"/>
              </a:rPr>
              <a:t>–</a:t>
            </a:r>
            <a:r>
              <a:rPr lang="en-GB" altLang="ja-JP" sz="1800" b="1" i="0" u="none" strike="noStrike" cap="none" baseline="0" dirty="0" smtClean="0">
                <a:solidFill>
                  <a:srgbClr val="043882"/>
                </a:solidFill>
                <a:effectLst/>
                <a:uFillTx/>
                <a:ea typeface="MS UI Gothic" panose="020B0600070205080204" charset="-128"/>
              </a:rPr>
              <a:t> </a:t>
            </a:r>
            <a:r>
              <a:rPr lang="ja-JP" sz="1800" b="1" i="0" u="none" strike="noStrike" cap="none" baseline="0" dirty="0" smtClean="0">
                <a:solidFill>
                  <a:srgbClr val="043882"/>
                </a:solidFill>
                <a:effectLst/>
                <a:uFillTx/>
                <a:ea typeface="MS UI Gothic" panose="020B0600070205080204" charset="-128"/>
              </a:rPr>
              <a:t>V</a:t>
            </a:r>
            <a:r>
              <a:rPr lang="ja-JP" sz="1800" b="1" i="0" u="none" strike="noStrike" cap="none" baseline="0" dirty="0" smtClean="0">
                <a:solidFill>
                  <a:srgbClr val="043882"/>
                </a:solidFill>
                <a:effectLst/>
                <a:uFillTx/>
                <a:ea typeface="MS UI Gothic" panose="020B0600070205080204" charset="-128"/>
              </a:rPr>
              <a:t>an </a:t>
            </a:r>
            <a:r>
              <a:rPr lang="ja-JP" sz="1800" b="1" i="0" u="none" strike="noStrike" cap="none" baseline="0" dirty="0">
                <a:solidFill>
                  <a:srgbClr val="043882"/>
                </a:solidFill>
                <a:effectLst/>
                <a:uFillTx/>
                <a:ea typeface="MS UI Gothic" panose="020B0600070205080204" charset="-128"/>
              </a:rPr>
              <a:t>Tienhoven G, et al</a:t>
            </a:r>
          </a:p>
        </p:txBody>
      </p:sp>
      <p:sp>
        <p:nvSpPr>
          <p:cNvPr id="3" name="Content Placeholder 2"/>
          <p:cNvSpPr>
            <a:spLocks noGrp="1"/>
          </p:cNvSpPr>
          <p:nvPr>
            <p:ph idx="1"/>
          </p:nvPr>
        </p:nvSpPr>
        <p:spPr/>
        <p:txBody>
          <a:bodyPr/>
          <a:lstStyle/>
          <a:p>
            <a:pPr marL="0" indent="0">
              <a:buNone/>
            </a:pPr>
            <a:r>
              <a:rPr lang="ja-JP" sz="1600" b="1" i="0" u="none" strike="noStrike" cap="none" baseline="0">
                <a:solidFill>
                  <a:srgbClr val="4D4D4D"/>
                </a:solidFill>
                <a:effectLst/>
                <a:uFillTx/>
                <a:ea typeface="MS UI Gothic" panose="020B0600070205080204" charset="-128"/>
              </a:rPr>
              <a:t>試験の目的</a:t>
            </a:r>
          </a:p>
          <a:p>
            <a:r>
              <a:rPr lang="ja-JP" sz="1600" b="0" i="0" u="none" strike="noStrike" cap="none" baseline="0">
                <a:solidFill>
                  <a:srgbClr val="4D4D4D"/>
                </a:solidFill>
                <a:effectLst/>
                <a:uFillTx/>
                <a:ea typeface="MS UI Gothic" panose="020B0600070205080204" charset="-128"/>
              </a:rPr>
              <a:t>切除可能膵癌患者を対象として、術前CRTと即時手術（いずれもその後アジュバントCTを実施）の有効性及び安全性を比較する</a:t>
            </a:r>
          </a:p>
        </p:txBody>
      </p:sp>
      <p:sp>
        <p:nvSpPr>
          <p:cNvPr id="4" name="Text Placeholder 3"/>
          <p:cNvSpPr>
            <a:spLocks noGrp="1"/>
          </p:cNvSpPr>
          <p:nvPr>
            <p:ph type="body" sz="quarter" idx="10"/>
          </p:nvPr>
        </p:nvSpPr>
        <p:spPr>
          <a:xfrm>
            <a:off x="365126" y="6096000"/>
            <a:ext cx="3935941" cy="487363"/>
          </a:xfrm>
        </p:spPr>
        <p:txBody>
          <a:bodyPr/>
          <a:lstStyle/>
          <a:p>
            <a:r>
              <a:rPr lang="ja-JP" sz="1200" b="0" i="0" u="none" strike="noStrike" cap="none" baseline="0" dirty="0">
                <a:solidFill>
                  <a:srgbClr val="4D4D4D"/>
                </a:solidFill>
                <a:effectLst/>
                <a:uFillTx/>
                <a:ea typeface="MS UI Gothic" panose="020B0600070205080204" charset="-128"/>
              </a:rPr>
              <a:t>*2.4 Gyで15分割＋ゲムシタビン1000 mg/m</a:t>
            </a:r>
            <a:r>
              <a:rPr lang="ja-JP" sz="1200" b="0" i="0" u="none" strike="noStrike" cap="none" baseline="30000" dirty="0">
                <a:solidFill>
                  <a:srgbClr val="4D4D4D"/>
                </a:solidFill>
                <a:effectLst/>
                <a:uFillTx/>
                <a:ea typeface="MS UI Gothic" panose="020B0600070205080204" charset="-128"/>
              </a:rPr>
              <a:t>2</a:t>
            </a:r>
            <a:r>
              <a:rPr lang="ja-JP" sz="1200" b="0" i="0" u="none" strike="noStrike" cap="none" baseline="0" dirty="0">
                <a:solidFill>
                  <a:srgbClr val="4D4D4D"/>
                </a:solidFill>
                <a:effectLst/>
                <a:uFillTx/>
                <a:ea typeface="MS UI Gothic" panose="020B0600070205080204" charset="-128"/>
              </a:rPr>
              <a:t>をd1、8、15に投与するが、ゲムシタビン1000 mg/m</a:t>
            </a:r>
            <a:r>
              <a:rPr lang="ja-JP" sz="1200" b="0" i="0" u="none" strike="noStrike" cap="none" baseline="30000" dirty="0">
                <a:solidFill>
                  <a:srgbClr val="4D4D4D"/>
                </a:solidFill>
                <a:effectLst/>
                <a:uFillTx/>
                <a:ea typeface="MS UI Gothic" panose="020B0600070205080204" charset="-128"/>
              </a:rPr>
              <a:t>2</a:t>
            </a:r>
            <a:r>
              <a:rPr lang="ja-JP" sz="1200" b="0" i="0" u="none" strike="noStrike" cap="none" baseline="0" dirty="0">
                <a:solidFill>
                  <a:srgbClr val="4D4D4D"/>
                </a:solidFill>
                <a:effectLst/>
                <a:uFillTx/>
                <a:ea typeface="MS UI Gothic" panose="020B0600070205080204" charset="-128"/>
              </a:rPr>
              <a:t>を放射線療法前、及び放射線療法後のd1、8に投与し1週間休薬する；</a:t>
            </a:r>
            <a:r>
              <a:rPr lang="ja-JP" sz="1200" b="0" i="0" u="none" strike="noStrike" cap="none" baseline="30000" dirty="0">
                <a:solidFill>
                  <a:srgbClr val="4D4D4D"/>
                </a:solidFill>
                <a:effectLst/>
                <a:uFillTx/>
                <a:ea typeface="MS UI Gothic" panose="020B0600070205080204" charset="-128"/>
              </a:rPr>
              <a:t>†</a:t>
            </a:r>
            <a:r>
              <a:rPr lang="ja-JP" sz="1200" b="0" i="0" u="none" strike="noStrike" cap="none" baseline="0" dirty="0">
                <a:solidFill>
                  <a:srgbClr val="4D4D4D"/>
                </a:solidFill>
                <a:effectLst/>
                <a:uFillTx/>
                <a:ea typeface="MS UI Gothic" panose="020B0600070205080204" charset="-128"/>
              </a:rPr>
              <a:t>ゲムシタビン1000 mg/m</a:t>
            </a:r>
            <a:r>
              <a:rPr lang="ja-JP" sz="1200" b="0" i="0" u="none" strike="noStrike" cap="none" baseline="30000" dirty="0">
                <a:solidFill>
                  <a:srgbClr val="4D4D4D"/>
                </a:solidFill>
                <a:effectLst/>
                <a:uFillTx/>
                <a:ea typeface="MS UI Gothic" panose="020B0600070205080204" charset="-128"/>
              </a:rPr>
              <a:t>2</a:t>
            </a:r>
            <a:r>
              <a:rPr lang="ja-JP" sz="1200" b="0" i="0" u="none" strike="noStrike" cap="none" baseline="0" dirty="0">
                <a:solidFill>
                  <a:srgbClr val="4D4D4D"/>
                </a:solidFill>
                <a:effectLst/>
                <a:uFillTx/>
                <a:ea typeface="MS UI Gothic" panose="020B0600070205080204" charset="-128"/>
              </a:rPr>
              <a:t> d1、8、15＋1週間休薬</a:t>
            </a:r>
          </a:p>
        </p:txBody>
      </p:sp>
      <p:sp>
        <p:nvSpPr>
          <p:cNvPr id="5" name="Text Placeholder 4"/>
          <p:cNvSpPr>
            <a:spLocks noGrp="1"/>
          </p:cNvSpPr>
          <p:nvPr>
            <p:ph type="body" sz="quarter" idx="11"/>
          </p:nvPr>
        </p:nvSpPr>
        <p:spPr>
          <a:xfrm>
            <a:off x="4234722" y="6096000"/>
            <a:ext cx="4544154" cy="487363"/>
          </a:xfrm>
        </p:spPr>
        <p:txBody>
          <a:bodyPr/>
          <a:lstStyle/>
          <a:p>
            <a:r>
              <a:rPr sz="1200"/>
              <a:t/>
            </a:r>
            <a:br>
              <a:rPr sz="1200"/>
            </a:br>
            <a:r>
              <a:rPr lang="ja-JP" sz="1200" b="0" i="0" u="none" strike="noStrike" cap="none" baseline="0">
                <a:solidFill>
                  <a:srgbClr val="4D4D4D"/>
                </a:solidFill>
                <a:effectLst/>
                <a:uFillTx/>
                <a:ea typeface="MS UI Gothic" panose="020B0600070205080204" charset="-128"/>
              </a:rPr>
              <a:t>Van Tienhoven, et al. J Clin Oncol 2018;36(suppl):abstr LBA4002</a:t>
            </a:r>
          </a:p>
        </p:txBody>
      </p:sp>
      <p:sp>
        <p:nvSpPr>
          <p:cNvPr id="7" name="Rectangle 9"/>
          <p:cNvSpPr txBox="1">
            <a:spLocks noChangeArrowheads="1"/>
          </p:cNvSpPr>
          <p:nvPr/>
        </p:nvSpPr>
        <p:spPr bwMode="auto">
          <a:xfrm>
            <a:off x="365124" y="5144583"/>
            <a:ext cx="4130676" cy="7567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lstStyle>
            <a:lvl1pPr marL="250825" indent="-250825" algn="l" rtl="0" fontAlgn="base">
              <a:spcBef>
                <a:spcPct val="0"/>
              </a:spcBef>
              <a:spcAft>
                <a:spcPts val="400"/>
              </a:spcAft>
              <a:buClr>
                <a:schemeClr val="bg1"/>
              </a:buClr>
              <a:buSzPct val="110000"/>
              <a:buChar char="•"/>
              <a:defRPr sz="1600">
                <a:solidFill>
                  <a:srgbClr val="4D4D4D"/>
                </a:solidFill>
                <a:latin typeface="+mn-lt"/>
                <a:ea typeface="+mn-ea"/>
                <a:cs typeface="+mn-cs"/>
              </a:defRPr>
            </a:lvl1pPr>
            <a:lvl2pPr marL="561975" indent="-309880" algn="l" rtl="0" fontAlgn="base">
              <a:spcBef>
                <a:spcPct val="0"/>
              </a:spcBef>
              <a:spcAft>
                <a:spcPts val="400"/>
              </a:spcAft>
              <a:buClr>
                <a:schemeClr val="bg1"/>
              </a:buClr>
              <a:buChar char="–"/>
              <a:defRPr sz="1600">
                <a:solidFill>
                  <a:srgbClr val="4D4D4D"/>
                </a:solidFill>
                <a:latin typeface="+mn-lt"/>
                <a:cs typeface="+mn-cs"/>
              </a:defRPr>
            </a:lvl2pPr>
            <a:lvl3pPr marL="812800" indent="-249555" algn="l" rtl="0" fontAlgn="base">
              <a:spcBef>
                <a:spcPct val="0"/>
              </a:spcBef>
              <a:spcAft>
                <a:spcPts val="400"/>
              </a:spcAft>
              <a:buClr>
                <a:schemeClr val="bg1"/>
              </a:buClr>
              <a:buChar char="•"/>
              <a:defRPr sz="1600">
                <a:solidFill>
                  <a:srgbClr val="4D4D4D"/>
                </a:solidFill>
                <a:latin typeface="+mn-lt"/>
                <a:cs typeface="+mn-cs"/>
              </a:defRPr>
            </a:lvl3pPr>
            <a:lvl4pPr marL="1101725" indent="-287655" algn="l" rtl="0" fontAlgn="base">
              <a:spcBef>
                <a:spcPct val="0"/>
              </a:spcBef>
              <a:spcAft>
                <a:spcPts val="400"/>
              </a:spcAft>
              <a:buClr>
                <a:schemeClr val="bg1"/>
              </a:buClr>
              <a:buChar char="–"/>
              <a:defRPr sz="1600">
                <a:solidFill>
                  <a:srgbClr val="4D4D4D"/>
                </a:solidFill>
                <a:latin typeface="+mn-lt"/>
                <a:cs typeface="+mn-cs"/>
              </a:defRPr>
            </a:lvl4pPr>
            <a:lvl5pPr marL="1390650" indent="-287655" algn="l" rtl="0" fontAlgn="base">
              <a:spcBef>
                <a:spcPct val="0"/>
              </a:spcBef>
              <a:spcAft>
                <a:spcPts val="400"/>
              </a:spcAft>
              <a:buClr>
                <a:schemeClr val="bg1"/>
              </a:buClr>
              <a:buChar char="»"/>
              <a:defRPr sz="1600">
                <a:solidFill>
                  <a:srgbClr val="4D4D4D"/>
                </a:solidFill>
                <a:latin typeface="+mn-lt"/>
                <a:cs typeface="+mn-cs"/>
              </a:defRPr>
            </a:lvl5pPr>
            <a:lvl6pPr marL="1847850" indent="-287655" algn="l" rtl="0" fontAlgn="base">
              <a:spcBef>
                <a:spcPct val="20000"/>
              </a:spcBef>
              <a:spcAft>
                <a:spcPct val="0"/>
              </a:spcAft>
              <a:buChar char="»"/>
              <a:defRPr sz="2000">
                <a:solidFill>
                  <a:schemeClr val="tx1"/>
                </a:solidFill>
                <a:latin typeface="+mn-lt"/>
                <a:cs typeface="+mn-cs"/>
              </a:defRPr>
            </a:lvl6pPr>
            <a:lvl7pPr marL="2305050" indent="-287655" algn="l" rtl="0" fontAlgn="base">
              <a:spcBef>
                <a:spcPct val="20000"/>
              </a:spcBef>
              <a:spcAft>
                <a:spcPct val="0"/>
              </a:spcAft>
              <a:buChar char="»"/>
              <a:defRPr sz="2000">
                <a:solidFill>
                  <a:schemeClr val="tx1"/>
                </a:solidFill>
                <a:latin typeface="+mn-lt"/>
                <a:cs typeface="+mn-cs"/>
              </a:defRPr>
            </a:lvl7pPr>
            <a:lvl8pPr marL="2762250" indent="-287655" algn="l" rtl="0" fontAlgn="base">
              <a:spcBef>
                <a:spcPct val="20000"/>
              </a:spcBef>
              <a:spcAft>
                <a:spcPct val="0"/>
              </a:spcAft>
              <a:buChar char="»"/>
              <a:defRPr sz="2000">
                <a:solidFill>
                  <a:schemeClr val="tx1"/>
                </a:solidFill>
                <a:latin typeface="+mn-lt"/>
                <a:cs typeface="+mn-cs"/>
              </a:defRPr>
            </a:lvl8pPr>
            <a:lvl9pPr marL="3219450" indent="-287655"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ct val="0"/>
              </a:spcBef>
              <a:spcAft>
                <a:spcPts val="400"/>
              </a:spcAft>
              <a:buClr>
                <a:srgbClr val="043882"/>
              </a:buClr>
              <a:buSzPct val="110000"/>
              <a:buFontTx/>
              <a:buNone/>
              <a:defRPr/>
            </a:pPr>
            <a:r>
              <a:rPr lang="ja-JP" sz="1600" b="1" i="0" u="none" strike="noStrike" cap="none" baseline="0" dirty="0">
                <a:solidFill>
                  <a:srgbClr val="A0A0A0"/>
                </a:solidFill>
                <a:effectLst/>
                <a:uFillTx/>
                <a:ea typeface="MS UI Gothic" panose="020B0600070205080204" charset="-128"/>
              </a:rPr>
              <a:t>主要エンドポイント</a:t>
            </a:r>
          </a:p>
          <a:p>
            <a:pPr marL="250825" marR="0" lvl="0" indent="-250825" algn="l" defTabSz="914400" rtl="0" eaLnBrk="1" fontAlgn="base" latinLnBrk="0" hangingPunct="1">
              <a:lnSpc>
                <a:spcPct val="100000"/>
              </a:lnSpc>
              <a:spcBef>
                <a:spcPct val="0"/>
              </a:spcBef>
              <a:spcAft>
                <a:spcPts val="400"/>
              </a:spcAft>
              <a:buClr>
                <a:srgbClr val="043882"/>
              </a:buClr>
              <a:buSzPct val="110000"/>
              <a:buFontTx/>
              <a:buChar char="•"/>
              <a:defRPr/>
            </a:pPr>
            <a:r>
              <a:rPr lang="ja-JP" sz="1600" b="0" i="0" u="none" strike="noStrike" cap="none" baseline="0" dirty="0">
                <a:solidFill>
                  <a:srgbClr val="4D4D4D"/>
                </a:solidFill>
                <a:effectLst/>
                <a:uFillTx/>
                <a:ea typeface="MS UI Gothic" panose="020B0600070205080204" charset="-128"/>
              </a:rPr>
              <a:t>OS</a:t>
            </a:r>
          </a:p>
          <a:p>
            <a:pPr marL="250825" marR="0" lvl="0" indent="-250825" algn="l" defTabSz="914400" rtl="0" eaLnBrk="1" fontAlgn="base" latinLnBrk="0" hangingPunct="1">
              <a:lnSpc>
                <a:spcPct val="100000"/>
              </a:lnSpc>
              <a:spcBef>
                <a:spcPct val="0"/>
              </a:spcBef>
              <a:spcAft>
                <a:spcPts val="400"/>
              </a:spcAft>
              <a:buClr>
                <a:srgbClr val="043882"/>
              </a:buClr>
              <a:buSzPct val="110000"/>
              <a:buFontTx/>
              <a:buChar char="•"/>
              <a:defRPr/>
            </a:pPr>
            <a:endParaRPr kumimoji="0" lang="en-GB" sz="1600" b="0" i="0" u="none" strike="noStrike" kern="1200" cap="none" spc="0" normalizeH="0" baseline="0" noProof="0" dirty="0">
              <a:ln>
                <a:noFill/>
              </a:ln>
              <a:solidFill>
                <a:srgbClr val="4D4D4D"/>
              </a:solidFill>
              <a:effectLst/>
              <a:uLnTx/>
              <a:uFillTx/>
              <a:latin typeface="Arial" panose="020B0604020202020204"/>
              <a:ea typeface="+mn-ea"/>
              <a:cs typeface="Arial" panose="020B0604020202020204"/>
            </a:endParaRPr>
          </a:p>
        </p:txBody>
      </p:sp>
      <p:sp>
        <p:nvSpPr>
          <p:cNvPr id="8" name="Content Placeholder 26"/>
          <p:cNvSpPr txBox="1"/>
          <p:nvPr/>
        </p:nvSpPr>
        <p:spPr>
          <a:xfrm>
            <a:off x="4512728" y="5144583"/>
            <a:ext cx="4402667" cy="756709"/>
          </a:xfrm>
          <a:prstGeom prst="rect">
            <a:avLst/>
          </a:prstGeom>
        </p:spPr>
        <p:txBody>
          <a:bodyPr/>
          <a:lstStyle>
            <a:lvl1pPr marL="250825" indent="-250825" algn="l" rtl="0" fontAlgn="base">
              <a:spcBef>
                <a:spcPct val="0"/>
              </a:spcBef>
              <a:spcAft>
                <a:spcPts val="400"/>
              </a:spcAft>
              <a:buClr>
                <a:schemeClr val="bg1"/>
              </a:buClr>
              <a:buSzPct val="110000"/>
              <a:buChar char="•"/>
              <a:defRPr sz="1600">
                <a:solidFill>
                  <a:srgbClr val="4D4D4D"/>
                </a:solidFill>
                <a:latin typeface="+mn-lt"/>
                <a:ea typeface="+mn-ea"/>
                <a:cs typeface="+mn-cs"/>
              </a:defRPr>
            </a:lvl1pPr>
            <a:lvl2pPr marL="561975" indent="-309880" algn="l" rtl="0" fontAlgn="base">
              <a:spcBef>
                <a:spcPct val="0"/>
              </a:spcBef>
              <a:spcAft>
                <a:spcPts val="400"/>
              </a:spcAft>
              <a:buClr>
                <a:schemeClr val="bg1"/>
              </a:buClr>
              <a:buChar char="–"/>
              <a:defRPr sz="1600">
                <a:solidFill>
                  <a:srgbClr val="4D4D4D"/>
                </a:solidFill>
                <a:latin typeface="+mn-lt"/>
                <a:cs typeface="+mn-cs"/>
              </a:defRPr>
            </a:lvl2pPr>
            <a:lvl3pPr marL="812800" indent="-249555" algn="l" rtl="0" fontAlgn="base">
              <a:spcBef>
                <a:spcPct val="0"/>
              </a:spcBef>
              <a:spcAft>
                <a:spcPts val="400"/>
              </a:spcAft>
              <a:buClr>
                <a:schemeClr val="bg1"/>
              </a:buClr>
              <a:buChar char="•"/>
              <a:defRPr sz="1600">
                <a:solidFill>
                  <a:srgbClr val="4D4D4D"/>
                </a:solidFill>
                <a:latin typeface="+mn-lt"/>
                <a:cs typeface="+mn-cs"/>
              </a:defRPr>
            </a:lvl3pPr>
            <a:lvl4pPr marL="1101725" indent="-287655" algn="l" rtl="0" fontAlgn="base">
              <a:spcBef>
                <a:spcPct val="0"/>
              </a:spcBef>
              <a:spcAft>
                <a:spcPts val="400"/>
              </a:spcAft>
              <a:buClr>
                <a:schemeClr val="bg1"/>
              </a:buClr>
              <a:buChar char="–"/>
              <a:defRPr sz="1600">
                <a:solidFill>
                  <a:srgbClr val="4D4D4D"/>
                </a:solidFill>
                <a:latin typeface="+mn-lt"/>
                <a:cs typeface="+mn-cs"/>
              </a:defRPr>
            </a:lvl4pPr>
            <a:lvl5pPr marL="1390650" indent="-287655" algn="l" rtl="0" fontAlgn="base">
              <a:spcBef>
                <a:spcPct val="0"/>
              </a:spcBef>
              <a:spcAft>
                <a:spcPts val="400"/>
              </a:spcAft>
              <a:buClr>
                <a:schemeClr val="bg1"/>
              </a:buClr>
              <a:buChar char="»"/>
              <a:defRPr sz="1600">
                <a:solidFill>
                  <a:srgbClr val="4D4D4D"/>
                </a:solidFill>
                <a:latin typeface="+mn-lt"/>
                <a:cs typeface="+mn-cs"/>
              </a:defRPr>
            </a:lvl5pPr>
            <a:lvl6pPr marL="1847850" indent="-287655" algn="l" rtl="0" fontAlgn="base">
              <a:spcBef>
                <a:spcPct val="20000"/>
              </a:spcBef>
              <a:spcAft>
                <a:spcPct val="0"/>
              </a:spcAft>
              <a:buChar char="»"/>
              <a:defRPr sz="2000">
                <a:solidFill>
                  <a:schemeClr val="tx1"/>
                </a:solidFill>
                <a:latin typeface="+mn-lt"/>
                <a:cs typeface="+mn-cs"/>
              </a:defRPr>
            </a:lvl6pPr>
            <a:lvl7pPr marL="2305050" indent="-287655" algn="l" rtl="0" fontAlgn="base">
              <a:spcBef>
                <a:spcPct val="20000"/>
              </a:spcBef>
              <a:spcAft>
                <a:spcPct val="0"/>
              </a:spcAft>
              <a:buChar char="»"/>
              <a:defRPr sz="2000">
                <a:solidFill>
                  <a:schemeClr val="tx1"/>
                </a:solidFill>
                <a:latin typeface="+mn-lt"/>
                <a:cs typeface="+mn-cs"/>
              </a:defRPr>
            </a:lvl7pPr>
            <a:lvl8pPr marL="2762250" indent="-287655" algn="l" rtl="0" fontAlgn="base">
              <a:spcBef>
                <a:spcPct val="20000"/>
              </a:spcBef>
              <a:spcAft>
                <a:spcPct val="0"/>
              </a:spcAft>
              <a:buChar char="»"/>
              <a:defRPr sz="2000">
                <a:solidFill>
                  <a:schemeClr val="tx1"/>
                </a:solidFill>
                <a:latin typeface="+mn-lt"/>
                <a:cs typeface="+mn-cs"/>
              </a:defRPr>
            </a:lvl8pPr>
            <a:lvl9pPr marL="3219450" indent="-287655"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ct val="0"/>
              </a:spcBef>
              <a:spcAft>
                <a:spcPts val="400"/>
              </a:spcAft>
              <a:buClr>
                <a:srgbClr val="043882"/>
              </a:buClr>
              <a:buSzPct val="110000"/>
              <a:buFontTx/>
              <a:buNone/>
              <a:defRPr/>
            </a:pPr>
            <a:r>
              <a:rPr lang="ja-JP" sz="1600" b="1" i="0" u="none" strike="noStrike" cap="none" baseline="0" dirty="0">
                <a:solidFill>
                  <a:srgbClr val="A0A0A0"/>
                </a:solidFill>
                <a:effectLst/>
                <a:uFillTx/>
                <a:ea typeface="MS UI Gothic" panose="020B0600070205080204" charset="-128"/>
              </a:rPr>
              <a:t>副次的エンドポイント</a:t>
            </a:r>
          </a:p>
          <a:p>
            <a:pPr marL="250825" marR="0" lvl="0" indent="-250825" algn="l" defTabSz="914400" rtl="0" eaLnBrk="1" fontAlgn="base" latinLnBrk="0" hangingPunct="1">
              <a:lnSpc>
                <a:spcPct val="100000"/>
              </a:lnSpc>
              <a:spcBef>
                <a:spcPct val="0"/>
              </a:spcBef>
              <a:spcAft>
                <a:spcPts val="400"/>
              </a:spcAft>
              <a:buClr>
                <a:srgbClr val="043882"/>
              </a:buClr>
              <a:buSzPct val="110000"/>
              <a:buFontTx/>
              <a:buChar char="•"/>
              <a:defRPr/>
            </a:pPr>
            <a:r>
              <a:rPr lang="ja-JP" sz="1600" b="0" i="0" u="none" strike="noStrike" cap="none" baseline="0" dirty="0">
                <a:solidFill>
                  <a:srgbClr val="4D4D4D"/>
                </a:solidFill>
                <a:effectLst/>
                <a:uFillTx/>
                <a:ea typeface="MS UI Gothic" panose="020B0600070205080204" charset="-128"/>
              </a:rPr>
              <a:t>R0切除率、DFS、遠隔転移局所再発、安全性</a:t>
            </a:r>
          </a:p>
        </p:txBody>
      </p:sp>
      <p:sp>
        <p:nvSpPr>
          <p:cNvPr id="9" name="Oval 14"/>
          <p:cNvSpPr>
            <a:spLocks noChangeArrowheads="1"/>
          </p:cNvSpPr>
          <p:nvPr/>
        </p:nvSpPr>
        <p:spPr bwMode="auto">
          <a:xfrm>
            <a:off x="3941537" y="3388753"/>
            <a:ext cx="583595" cy="584200"/>
          </a:xfrm>
          <a:prstGeom prst="ellipse">
            <a:avLst/>
          </a:prstGeom>
          <a:noFill/>
          <a:ln w="57150">
            <a:solidFill>
              <a:schemeClr val="bg2">
                <a:lumMod val="60000"/>
                <a:lumOff val="40000"/>
              </a:schemeClr>
            </a:solidFill>
            <a:round/>
            <a:tailEnd type="triangle" w="med" len="me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r>
              <a:rPr lang="ja-JP" sz="2400" b="1" i="0" u="none" strike="noStrike" cap="none" baseline="0">
                <a:solidFill>
                  <a:srgbClr val="043882"/>
                </a:solidFill>
                <a:effectLst/>
                <a:uFillTx/>
                <a:ea typeface="MS UI Gothic" panose="020B0600070205080204" charset="-128"/>
              </a:rPr>
              <a:t>R</a:t>
            </a:r>
          </a:p>
        </p:txBody>
      </p:sp>
      <p:cxnSp>
        <p:nvCxnSpPr>
          <p:cNvPr id="10" name="AutoShape 15"/>
          <p:cNvCxnSpPr>
            <a:cxnSpLocks noChangeShapeType="1"/>
            <a:stCxn id="9" idx="0"/>
            <a:endCxn id="15" idx="1"/>
          </p:cNvCxnSpPr>
          <p:nvPr/>
        </p:nvCxnSpPr>
        <p:spPr bwMode="auto">
          <a:xfrm rot="5400000" flipH="1" flipV="1">
            <a:off x="4220078" y="2743522"/>
            <a:ext cx="658489" cy="631974"/>
          </a:xfrm>
          <a:prstGeom prst="bentConnector2">
            <a:avLst/>
          </a:prstGeom>
          <a:noFill/>
          <a:ln w="57150">
            <a:solidFill>
              <a:schemeClr val="bg2">
                <a:lumMod val="60000"/>
                <a:lumOff val="40000"/>
              </a:schemeClr>
            </a:solidFill>
            <a:round/>
            <a:tailEnd type="triangle" w="med" len="med"/>
          </a:ln>
        </p:spPr>
      </p:cxnSp>
      <p:sp>
        <p:nvSpPr>
          <p:cNvPr id="12" name="Content Placeholder 26"/>
          <p:cNvSpPr txBox="1"/>
          <p:nvPr/>
        </p:nvSpPr>
        <p:spPr bwMode="auto">
          <a:xfrm>
            <a:off x="4855936" y="3224401"/>
            <a:ext cx="2819703" cy="892175"/>
          </a:xfrm>
          <a:prstGeom prst="rect">
            <a:avLst/>
          </a:prstGeom>
          <a:noFill/>
          <a:ln w="9525">
            <a:noFill/>
            <a:miter lim="800000"/>
          </a:ln>
        </p:spPr>
        <p:txBody>
          <a:bodyPr/>
          <a:lstStyle/>
          <a:p>
            <a:pPr marL="190500" marR="0" lvl="0" indent="-190500" algn="l" defTabSz="914400" rtl="0" eaLnBrk="1" fontAlgn="base" latinLnBrk="0" hangingPunct="1">
              <a:lnSpc>
                <a:spcPct val="100000"/>
              </a:lnSpc>
              <a:spcBef>
                <a:spcPct val="0"/>
              </a:spcBef>
              <a:spcAft>
                <a:spcPts val="400"/>
              </a:spcAft>
              <a:buClrTx/>
              <a:buSzTx/>
              <a:buFontTx/>
              <a:buNone/>
              <a:defRPr/>
            </a:pPr>
            <a:r>
              <a:rPr lang="ja-JP" sz="1600" b="1" i="0" u="none" strike="noStrike" cap="none" baseline="0">
                <a:solidFill>
                  <a:srgbClr val="043882"/>
                </a:solidFill>
                <a:effectLst/>
                <a:uFillTx/>
                <a:ea typeface="MS UI Gothic" panose="020B0600070205080204" charset="-128"/>
              </a:rPr>
              <a:t>層別化</a:t>
            </a:r>
          </a:p>
          <a:p>
            <a:pPr marL="203200" marR="0" lvl="0" indent="-203200" algn="l" defTabSz="914400" rtl="0" eaLnBrk="1" fontAlgn="base" latinLnBrk="0" hangingPunct="1">
              <a:lnSpc>
                <a:spcPct val="100000"/>
              </a:lnSpc>
              <a:spcBef>
                <a:spcPct val="0"/>
              </a:spcBef>
              <a:spcAft>
                <a:spcPts val="400"/>
              </a:spcAft>
              <a:buClrTx/>
              <a:buSzTx/>
              <a:buFont typeface="Arial" panose="020B0604020202020204" pitchFamily="34" charset="0"/>
              <a:buChar char="•"/>
              <a:defRPr/>
            </a:pPr>
            <a:r>
              <a:rPr lang="ja-JP" sz="1600" b="0" i="0" u="none" strike="noStrike" cap="none" baseline="0">
                <a:solidFill>
                  <a:srgbClr val="4D4D4D"/>
                </a:solidFill>
                <a:effectLst/>
                <a:uFillTx/>
                <a:ea typeface="MS UI Gothic" panose="020B0600070205080204" charset="-128"/>
              </a:rPr>
              <a:t>切除可能性</a:t>
            </a:r>
          </a:p>
          <a:p>
            <a:pPr marL="203200" marR="0" lvl="0" indent="-203200" algn="l" defTabSz="914400" rtl="0" eaLnBrk="1" fontAlgn="base" latinLnBrk="0" hangingPunct="1">
              <a:lnSpc>
                <a:spcPct val="100000"/>
              </a:lnSpc>
              <a:spcBef>
                <a:spcPct val="0"/>
              </a:spcBef>
              <a:spcAft>
                <a:spcPts val="400"/>
              </a:spcAft>
              <a:buClrTx/>
              <a:buSzTx/>
              <a:buFont typeface="Arial" panose="020B0604020202020204" pitchFamily="34" charset="0"/>
              <a:buChar char="•"/>
              <a:defRPr/>
            </a:pPr>
            <a:r>
              <a:rPr lang="ja-JP" sz="1600" b="0" i="0" u="none" strike="noStrike" cap="none" baseline="0">
                <a:solidFill>
                  <a:srgbClr val="4D4D4D"/>
                </a:solidFill>
                <a:effectLst/>
                <a:uFillTx/>
                <a:ea typeface="MS UI Gothic" panose="020B0600070205080204" charset="-128"/>
              </a:rPr>
              <a:t>治験実施施設</a:t>
            </a:r>
          </a:p>
        </p:txBody>
      </p:sp>
      <p:cxnSp>
        <p:nvCxnSpPr>
          <p:cNvPr id="13" name="AutoShape 19"/>
          <p:cNvCxnSpPr>
            <a:cxnSpLocks noChangeShapeType="1"/>
            <a:stCxn id="16" idx="3"/>
            <a:endCxn id="9" idx="2"/>
          </p:cNvCxnSpPr>
          <p:nvPr/>
        </p:nvCxnSpPr>
        <p:spPr bwMode="auto">
          <a:xfrm>
            <a:off x="3640633" y="3680853"/>
            <a:ext cx="300904" cy="0"/>
          </a:xfrm>
          <a:prstGeom prst="straightConnector1">
            <a:avLst/>
          </a:prstGeom>
          <a:noFill/>
          <a:ln w="57150">
            <a:solidFill>
              <a:schemeClr val="bg2">
                <a:lumMod val="60000"/>
                <a:lumOff val="40000"/>
              </a:schemeClr>
            </a:solidFill>
            <a:round/>
            <a:headEnd type="none" w="med" len="med"/>
            <a:tailEnd type="none" w="med" len="med"/>
          </a:ln>
        </p:spPr>
      </p:cxnSp>
      <p:sp>
        <p:nvSpPr>
          <p:cNvPr id="15" name="AutoShape 8"/>
          <p:cNvSpPr>
            <a:spLocks noChangeArrowheads="1"/>
          </p:cNvSpPr>
          <p:nvPr/>
        </p:nvSpPr>
        <p:spPr bwMode="auto">
          <a:xfrm>
            <a:off x="4865309" y="2319895"/>
            <a:ext cx="2670024" cy="820737"/>
          </a:xfrm>
          <a:prstGeom prst="rect">
            <a:avLst/>
          </a:prstGeom>
          <a:solidFill>
            <a:schemeClr val="accent3"/>
          </a:solidFill>
          <a:ln w="9525" algn="ctr">
            <a:noFill/>
            <a:rou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defRPr/>
            </a:pPr>
            <a:r>
              <a:rPr lang="ja-JP" sz="1800" b="0" i="0" u="none" strike="noStrike" cap="none" baseline="0" dirty="0">
                <a:solidFill>
                  <a:srgbClr val="FFFFFF"/>
                </a:solidFill>
                <a:effectLst/>
                <a:uFillTx/>
                <a:ea typeface="MS UI Gothic" panose="020B0600070205080204" charset="-128"/>
              </a:rPr>
              <a:t>術前CRT*＋アジュバント療法としてのゲムシタビン</a:t>
            </a:r>
            <a:r>
              <a:rPr lang="ja-JP" sz="1800" b="0" i="0" u="none" strike="noStrike" cap="none" baseline="30000" dirty="0">
                <a:solidFill>
                  <a:srgbClr val="FFFFFF"/>
                </a:solidFill>
                <a:effectLst/>
                <a:uFillTx/>
                <a:ea typeface="MS UI Gothic" panose="020B0600070205080204" charset="-128"/>
              </a:rPr>
              <a:t>†</a:t>
            </a:r>
            <a:r>
              <a:rPr lang="ja-JP" sz="1800" b="0" i="0" u="none" strike="noStrike" cap="none" baseline="0" dirty="0">
                <a:solidFill>
                  <a:srgbClr val="FFFFFF"/>
                </a:solidFill>
                <a:effectLst/>
                <a:uFillTx/>
                <a:ea typeface="MS UI Gothic" panose="020B0600070205080204" charset="-128"/>
              </a:rPr>
              <a:t> </a:t>
            </a:r>
          </a:p>
          <a:p>
            <a:pPr marL="0" marR="0" lvl="0" indent="0" algn="ctr" defTabSz="892175" rtl="0" eaLnBrk="0" fontAlgn="base" latinLnBrk="0" hangingPunct="0">
              <a:lnSpc>
                <a:spcPct val="100000"/>
              </a:lnSpc>
              <a:spcBef>
                <a:spcPct val="0"/>
              </a:spcBef>
              <a:spcAft>
                <a:spcPct val="0"/>
              </a:spcAft>
              <a:buClrTx/>
              <a:buSzTx/>
              <a:buFontTx/>
              <a:buNone/>
              <a:defRPr/>
            </a:pPr>
            <a:r>
              <a:rPr lang="ja-JP" sz="1800" b="0" i="0" u="none" strike="noStrike" cap="none" baseline="0" dirty="0">
                <a:solidFill>
                  <a:srgbClr val="FFFFFF"/>
                </a:solidFill>
                <a:effectLst/>
                <a:uFillTx/>
                <a:ea typeface="MS UI Gothic" panose="020B0600070205080204" charset="-128"/>
              </a:rPr>
              <a:t>x4サイクル (n=119)</a:t>
            </a:r>
          </a:p>
        </p:txBody>
      </p:sp>
      <p:sp>
        <p:nvSpPr>
          <p:cNvPr id="16" name="AutoShape 9"/>
          <p:cNvSpPr>
            <a:spLocks noChangeArrowheads="1"/>
          </p:cNvSpPr>
          <p:nvPr/>
        </p:nvSpPr>
        <p:spPr bwMode="auto">
          <a:xfrm>
            <a:off x="317623" y="2818822"/>
            <a:ext cx="3323010" cy="1724062"/>
          </a:xfrm>
          <a:prstGeom prst="roundRect">
            <a:avLst>
              <a:gd name="adj" fmla="val 0"/>
            </a:avLst>
          </a:prstGeom>
          <a:solidFill>
            <a:schemeClr val="accent1"/>
          </a:solidFill>
          <a:ln w="9525" algn="ctr">
            <a:noFill/>
            <a:round/>
          </a:ln>
        </p:spPr>
        <p:txBody>
          <a:bodyPr wrap="square" lIns="90488" tIns="44450" rIns="90488" bIns="44450">
            <a:spAutoFit/>
          </a:bodyPr>
          <a:lstStyle/>
          <a:p>
            <a:pPr marL="0" marR="0" lvl="0" indent="0" algn="l" defTabSz="892175" rtl="0" eaLnBrk="0" fontAlgn="base" latinLnBrk="0" hangingPunct="0">
              <a:lnSpc>
                <a:spcPct val="100000"/>
              </a:lnSpc>
              <a:spcBef>
                <a:spcPct val="0"/>
              </a:spcBef>
              <a:spcAft>
                <a:spcPct val="30000"/>
              </a:spcAft>
              <a:buClrTx/>
              <a:buSzTx/>
              <a:buFontTx/>
              <a:buNone/>
              <a:defRPr/>
            </a:pPr>
            <a:r>
              <a:rPr lang="ja-JP" sz="1800" b="0" i="0" u="none" strike="noStrike" cap="none" baseline="0" dirty="0">
                <a:solidFill>
                  <a:srgbClr val="FFFFFF"/>
                </a:solidFill>
                <a:effectLst/>
                <a:uFillTx/>
                <a:ea typeface="MS UI Gothic" panose="020B0600070205080204" charset="-128"/>
              </a:rPr>
              <a:t>主要な患者選択基準</a:t>
            </a:r>
          </a:p>
          <a:p>
            <a:pPr marL="228600" marR="0" lvl="0" indent="-228600" algn="l" defTabSz="892175" rtl="0" eaLnBrk="0" fontAlgn="base" latinLnBrk="0" hangingPunct="0">
              <a:lnSpc>
                <a:spcPct val="100000"/>
              </a:lnSpc>
              <a:spcBef>
                <a:spcPct val="0"/>
              </a:spcBef>
              <a:spcAft>
                <a:spcPct val="30000"/>
              </a:spcAft>
              <a:buClrTx/>
              <a:buSzTx/>
              <a:buFont typeface="Arial" panose="020B0604020202020204" pitchFamily="34" charset="0"/>
              <a:buChar char="•"/>
              <a:defRPr/>
            </a:pPr>
            <a:r>
              <a:rPr lang="ja-JP" sz="1800" b="0" i="0" u="none" strike="noStrike" cap="none" baseline="0" dirty="0">
                <a:solidFill>
                  <a:srgbClr val="FFFFFF"/>
                </a:solidFill>
                <a:effectLst/>
                <a:uFillTx/>
                <a:ea typeface="MS UI Gothic" panose="020B0600070205080204" charset="-128"/>
              </a:rPr>
              <a:t>細胞診により確認された膵癌</a:t>
            </a:r>
          </a:p>
          <a:p>
            <a:pPr marL="228600" marR="0" lvl="0" indent="-228600" algn="l" defTabSz="892175" rtl="0" eaLnBrk="0" fontAlgn="base" latinLnBrk="0" hangingPunct="0">
              <a:lnSpc>
                <a:spcPct val="100000"/>
              </a:lnSpc>
              <a:spcBef>
                <a:spcPct val="0"/>
              </a:spcBef>
              <a:spcAft>
                <a:spcPct val="30000"/>
              </a:spcAft>
              <a:buClrTx/>
              <a:buSzTx/>
              <a:buFont typeface="Arial" panose="020B0604020202020204" pitchFamily="34" charset="0"/>
              <a:buChar char="•"/>
              <a:defRPr/>
            </a:pPr>
            <a:r>
              <a:rPr lang="ja-JP" sz="1800" b="0" i="0" u="none" strike="noStrike" cap="none" baseline="0" dirty="0">
                <a:solidFill>
                  <a:srgbClr val="FFFFFF"/>
                </a:solidFill>
                <a:effectLst/>
                <a:uFillTx/>
                <a:ea typeface="MS UI Gothic" panose="020B0600070205080204" charset="-128"/>
              </a:rPr>
              <a:t>切除可能又はborderline resectable</a:t>
            </a:r>
          </a:p>
          <a:p>
            <a:pPr marL="292100" marR="0" lvl="0" indent="-292100" algn="l" defTabSz="892175" rtl="0" eaLnBrk="0" fontAlgn="base" latinLnBrk="0" hangingPunct="0">
              <a:lnSpc>
                <a:spcPct val="100000"/>
              </a:lnSpc>
              <a:spcBef>
                <a:spcPct val="0"/>
              </a:spcBef>
              <a:spcAft>
                <a:spcPct val="30000"/>
              </a:spcAft>
              <a:buClrTx/>
              <a:buSzTx/>
              <a:buFont typeface="Wingdings" panose="05000000000000000000" pitchFamily="2" charset="2"/>
              <a:buNone/>
              <a:defRPr/>
            </a:pPr>
            <a:r>
              <a:rPr lang="ja-JP" sz="1800" b="0" i="0" u="none" strike="noStrike" cap="none" baseline="0" dirty="0">
                <a:solidFill>
                  <a:srgbClr val="FFFFFF"/>
                </a:solidFill>
                <a:effectLst/>
                <a:uFillTx/>
                <a:ea typeface="MS UI Gothic" panose="020B0600070205080204" charset="-128"/>
              </a:rPr>
              <a:t>（n=248）</a:t>
            </a:r>
          </a:p>
        </p:txBody>
      </p:sp>
      <p:cxnSp>
        <p:nvCxnSpPr>
          <p:cNvPr id="17" name="AutoShape 16"/>
          <p:cNvCxnSpPr>
            <a:cxnSpLocks noChangeShapeType="1"/>
            <a:stCxn id="9" idx="4"/>
            <a:endCxn id="20" idx="1"/>
          </p:cNvCxnSpPr>
          <p:nvPr/>
        </p:nvCxnSpPr>
        <p:spPr bwMode="auto">
          <a:xfrm rot="16200000" flipH="1">
            <a:off x="4212611" y="3993677"/>
            <a:ext cx="673422" cy="631974"/>
          </a:xfrm>
          <a:prstGeom prst="bentConnector2">
            <a:avLst/>
          </a:prstGeom>
          <a:noFill/>
          <a:ln w="57150">
            <a:solidFill>
              <a:schemeClr val="bg2">
                <a:lumMod val="60000"/>
                <a:lumOff val="40000"/>
              </a:schemeClr>
            </a:solidFill>
            <a:round/>
            <a:tailEnd type="triangle" w="med" len="med"/>
          </a:ln>
        </p:spPr>
      </p:cxnSp>
      <p:sp>
        <p:nvSpPr>
          <p:cNvPr id="20" name="AutoShape 12"/>
          <p:cNvSpPr>
            <a:spLocks noChangeArrowheads="1"/>
          </p:cNvSpPr>
          <p:nvPr/>
        </p:nvSpPr>
        <p:spPr bwMode="auto">
          <a:xfrm>
            <a:off x="4865309" y="4236007"/>
            <a:ext cx="2668449" cy="820736"/>
          </a:xfrm>
          <a:prstGeom prst="rect">
            <a:avLst/>
          </a:prstGeom>
          <a:solidFill>
            <a:schemeClr val="accent2"/>
          </a:solidFill>
          <a:ln w="9525" algn="ctr">
            <a:noFill/>
            <a:rou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defRPr/>
            </a:pPr>
            <a:r>
              <a:rPr lang="ja-JP" sz="1800" b="0" i="0" u="none" strike="noStrike" cap="none" baseline="0" dirty="0">
                <a:solidFill>
                  <a:srgbClr val="4D4D4D"/>
                </a:solidFill>
                <a:effectLst/>
                <a:uFillTx/>
                <a:ea typeface="MS UI Gothic" panose="020B0600070205080204" charset="-128"/>
              </a:rPr>
              <a:t>即時手術＋アジュバント療法としてのゲムシタビン</a:t>
            </a:r>
            <a:r>
              <a:rPr lang="ja-JP" sz="1800" b="0" i="0" u="none" strike="noStrike" cap="none" baseline="30000" dirty="0">
                <a:solidFill>
                  <a:srgbClr val="4D4D4D"/>
                </a:solidFill>
                <a:effectLst/>
                <a:uFillTx/>
                <a:ea typeface="MS UI Gothic" panose="020B0600070205080204" charset="-128"/>
              </a:rPr>
              <a:t>† </a:t>
            </a:r>
          </a:p>
          <a:p>
            <a:pPr marL="0" marR="0" lvl="0" indent="0" algn="ctr" defTabSz="892175" rtl="0" eaLnBrk="0" fontAlgn="base" latinLnBrk="0" hangingPunct="0">
              <a:lnSpc>
                <a:spcPct val="100000"/>
              </a:lnSpc>
              <a:spcBef>
                <a:spcPct val="0"/>
              </a:spcBef>
              <a:spcAft>
                <a:spcPct val="0"/>
              </a:spcAft>
              <a:buClrTx/>
              <a:buSzTx/>
              <a:buFontTx/>
              <a:buNone/>
              <a:defRPr/>
            </a:pPr>
            <a:r>
              <a:rPr lang="ja-JP" sz="1800" b="0" i="0" u="none" strike="noStrike" cap="none" baseline="0" dirty="0">
                <a:solidFill>
                  <a:srgbClr val="4D4D4D"/>
                </a:solidFill>
                <a:effectLst/>
                <a:uFillTx/>
                <a:ea typeface="MS UI Gothic" panose="020B0600070205080204" charset="-128"/>
              </a:rPr>
              <a:t>x6サイクル (n=127)</a:t>
            </a:r>
          </a:p>
        </p:txBody>
      </p:sp>
      <p:cxnSp>
        <p:nvCxnSpPr>
          <p:cNvPr id="37" name="AutoShape 21"/>
          <p:cNvCxnSpPr>
            <a:cxnSpLocks noChangeShapeType="1"/>
            <a:stCxn id="15" idx="3"/>
            <a:endCxn id="24" idx="1"/>
          </p:cNvCxnSpPr>
          <p:nvPr/>
        </p:nvCxnSpPr>
        <p:spPr bwMode="auto">
          <a:xfrm flipV="1">
            <a:off x="7535333" y="2730263"/>
            <a:ext cx="567902" cy="1"/>
          </a:xfrm>
          <a:prstGeom prst="straightConnector1">
            <a:avLst/>
          </a:prstGeom>
          <a:noFill/>
          <a:ln w="57150">
            <a:solidFill>
              <a:schemeClr val="bg2">
                <a:lumMod val="60000"/>
                <a:lumOff val="40000"/>
              </a:schemeClr>
            </a:solidFill>
            <a:round/>
            <a:tailEnd type="triangle" w="med" len="med"/>
          </a:ln>
        </p:spPr>
      </p:cxnSp>
      <p:cxnSp>
        <p:nvCxnSpPr>
          <p:cNvPr id="38" name="AutoShape 20"/>
          <p:cNvCxnSpPr>
            <a:cxnSpLocks noChangeShapeType="1"/>
          </p:cNvCxnSpPr>
          <p:nvPr/>
        </p:nvCxnSpPr>
        <p:spPr bwMode="auto">
          <a:xfrm>
            <a:off x="7542220" y="4646375"/>
            <a:ext cx="574215" cy="0"/>
          </a:xfrm>
          <a:prstGeom prst="straightConnector1">
            <a:avLst/>
          </a:prstGeom>
          <a:noFill/>
          <a:ln w="57150">
            <a:solidFill>
              <a:schemeClr val="bg2">
                <a:lumMod val="60000"/>
                <a:lumOff val="40000"/>
              </a:schemeClr>
            </a:solidFill>
            <a:prstDash val="sysDot"/>
            <a:round/>
            <a:tailEnd type="triangle" w="med" len="med"/>
          </a:ln>
        </p:spPr>
      </p:cxnSp>
      <p:sp>
        <p:nvSpPr>
          <p:cNvPr id="24" name="AutoShape 12"/>
          <p:cNvSpPr>
            <a:spLocks noChangeArrowheads="1"/>
          </p:cNvSpPr>
          <p:nvPr/>
        </p:nvSpPr>
        <p:spPr bwMode="auto">
          <a:xfrm>
            <a:off x="8103235" y="2465944"/>
            <a:ext cx="657678" cy="528638"/>
          </a:xfrm>
          <a:prstGeom prst="rect">
            <a:avLst/>
          </a:prstGeom>
          <a:solidFill>
            <a:schemeClr val="tx1"/>
          </a:solidFill>
          <a:ln w="9525" algn="ctr">
            <a:noFill/>
            <a:rou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defRPr/>
            </a:pPr>
            <a:r>
              <a:rPr lang="ja-JP" sz="1800" b="1" i="0" u="none" strike="noStrike" cap="none" baseline="0">
                <a:solidFill>
                  <a:srgbClr val="FFFFFF"/>
                </a:solidFill>
                <a:effectLst/>
                <a:uFillTx/>
                <a:ea typeface="MS UI Gothic" panose="020B0600070205080204" charset="-128"/>
              </a:rPr>
              <a:t>PD</a:t>
            </a:r>
          </a:p>
        </p:txBody>
      </p:sp>
      <p:sp>
        <p:nvSpPr>
          <p:cNvPr id="26" name="AutoShape 12"/>
          <p:cNvSpPr>
            <a:spLocks noChangeArrowheads="1"/>
          </p:cNvSpPr>
          <p:nvPr/>
        </p:nvSpPr>
        <p:spPr bwMode="auto">
          <a:xfrm>
            <a:off x="8103235" y="4382056"/>
            <a:ext cx="657678" cy="528638"/>
          </a:xfrm>
          <a:prstGeom prst="rect">
            <a:avLst/>
          </a:prstGeom>
          <a:solidFill>
            <a:schemeClr val="tx1"/>
          </a:solidFill>
          <a:ln w="9525" algn="ctr">
            <a:noFill/>
            <a:rou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defRPr/>
            </a:pPr>
            <a:r>
              <a:rPr lang="ja-JP" sz="1800" b="1" i="0" u="none" strike="noStrike" cap="none" baseline="0">
                <a:solidFill>
                  <a:srgbClr val="FFFFFF"/>
                </a:solidFill>
                <a:effectLst/>
                <a:uFillTx/>
                <a:ea typeface="MS UI Gothic" panose="020B0600070205080204" charset="-128"/>
              </a:rPr>
              <a:t>PD</a:t>
            </a: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sz="1800" b="1" i="0" u="none" strike="noStrike" cap="none" baseline="0" dirty="0">
                <a:solidFill>
                  <a:srgbClr val="043882"/>
                </a:solidFill>
                <a:effectLst/>
                <a:uFillTx/>
                <a:ea typeface="MS UI Gothic" panose="020B0600070205080204" charset="-128"/>
              </a:rPr>
              <a:t>LBA4002: 切除可能及びborderline resectable膵癌を対象とした、術前化学療法と即時手術の比較（PREOPANC-1）：第III相無作為化、比較対照、多施設試験 </a:t>
            </a:r>
            <a:r>
              <a:rPr lang="en-GB" altLang="ja-JP" sz="1800" b="1" i="0" u="none" strike="noStrike" cap="none" baseline="0" dirty="0" smtClean="0">
                <a:solidFill>
                  <a:srgbClr val="043882"/>
                </a:solidFill>
                <a:effectLst/>
                <a:uFillTx/>
                <a:ea typeface="MS UI Gothic" panose="020B0600070205080204" charset="-128"/>
              </a:rPr>
              <a:t/>
            </a:r>
            <a:br>
              <a:rPr lang="en-GB" altLang="ja-JP" sz="1800" b="1" i="0" u="none" strike="noStrike" cap="none" baseline="0" dirty="0" smtClean="0">
                <a:solidFill>
                  <a:srgbClr val="043882"/>
                </a:solidFill>
                <a:effectLst/>
                <a:uFillTx/>
                <a:ea typeface="MS UI Gothic" panose="020B0600070205080204" charset="-128"/>
              </a:rPr>
            </a:br>
            <a:r>
              <a:rPr lang="ja-JP" sz="1800" b="1" i="0" u="none" strike="noStrike" cap="none" baseline="0" dirty="0" smtClean="0">
                <a:solidFill>
                  <a:srgbClr val="043882"/>
                </a:solidFill>
                <a:effectLst/>
                <a:uFillTx/>
                <a:ea typeface="MS UI Gothic" panose="020B0600070205080204" charset="-128"/>
              </a:rPr>
              <a:t>–</a:t>
            </a:r>
            <a:r>
              <a:rPr lang="en-GB" altLang="ja-JP" sz="1800" b="1" i="0" u="none" strike="noStrike" cap="none" baseline="0" dirty="0" smtClean="0">
                <a:solidFill>
                  <a:srgbClr val="043882"/>
                </a:solidFill>
                <a:effectLst/>
                <a:uFillTx/>
                <a:ea typeface="MS UI Gothic" panose="020B0600070205080204" charset="-128"/>
              </a:rPr>
              <a:t> </a:t>
            </a:r>
            <a:r>
              <a:rPr lang="ja-JP" sz="1800" b="1" i="0" u="none" strike="noStrike" cap="none" baseline="0" dirty="0" smtClean="0">
                <a:solidFill>
                  <a:srgbClr val="043882"/>
                </a:solidFill>
                <a:effectLst/>
                <a:uFillTx/>
                <a:ea typeface="MS UI Gothic" panose="020B0600070205080204" charset="-128"/>
              </a:rPr>
              <a:t>V</a:t>
            </a:r>
            <a:r>
              <a:rPr lang="ja-JP" sz="1800" b="1" i="0" u="none" strike="noStrike" cap="none" baseline="0" dirty="0" smtClean="0">
                <a:solidFill>
                  <a:srgbClr val="043882"/>
                </a:solidFill>
                <a:effectLst/>
                <a:uFillTx/>
                <a:ea typeface="MS UI Gothic" panose="020B0600070205080204" charset="-128"/>
              </a:rPr>
              <a:t>an </a:t>
            </a:r>
            <a:r>
              <a:rPr lang="ja-JP" sz="1800" b="1" i="0" u="none" strike="noStrike" cap="none" baseline="0" dirty="0">
                <a:solidFill>
                  <a:srgbClr val="043882"/>
                </a:solidFill>
                <a:effectLst/>
                <a:uFillTx/>
                <a:ea typeface="MS UI Gothic" panose="020B0600070205080204" charset="-128"/>
              </a:rPr>
              <a:t>Tienhoven G, et al</a:t>
            </a:r>
          </a:p>
        </p:txBody>
      </p:sp>
      <p:sp>
        <p:nvSpPr>
          <p:cNvPr id="3" name="Content Placeholder 2"/>
          <p:cNvSpPr>
            <a:spLocks noGrp="1"/>
          </p:cNvSpPr>
          <p:nvPr>
            <p:ph idx="1"/>
          </p:nvPr>
        </p:nvSpPr>
        <p:spPr>
          <a:xfrm>
            <a:off x="365124" y="1254035"/>
            <a:ext cx="8413751" cy="454100"/>
          </a:xfrm>
        </p:spPr>
        <p:txBody>
          <a:bodyPr/>
          <a:lstStyle/>
          <a:p>
            <a:pPr marL="0" indent="0">
              <a:buNone/>
            </a:pPr>
            <a:r>
              <a:rPr lang="ja-JP" sz="1600" b="1" i="0" u="none" strike="noStrike" cap="none" baseline="0">
                <a:solidFill>
                  <a:srgbClr val="4D4D4D"/>
                </a:solidFill>
                <a:effectLst/>
                <a:uFillTx/>
                <a:ea typeface="MS UI Gothic" panose="020B0600070205080204" charset="-128"/>
              </a:rPr>
              <a:t>主な結果</a:t>
            </a:r>
          </a:p>
          <a:p>
            <a:endParaRPr lang="en-GB" smtClean="0"/>
          </a:p>
          <a:p>
            <a:endParaRPr lang="en-GB"/>
          </a:p>
          <a:p>
            <a:endParaRPr lang="en-GB" smtClean="0"/>
          </a:p>
          <a:p>
            <a:endParaRPr lang="en-GB"/>
          </a:p>
          <a:p>
            <a:endParaRPr lang="en-GB" smtClean="0"/>
          </a:p>
          <a:p>
            <a:endParaRPr lang="en-GB"/>
          </a:p>
          <a:p>
            <a:endParaRPr lang="en-GB" smtClean="0"/>
          </a:p>
          <a:p>
            <a:endParaRPr lang="en-GB"/>
          </a:p>
          <a:p>
            <a:endParaRPr lang="en-GB" smtClean="0"/>
          </a:p>
          <a:p>
            <a:endParaRPr lang="en-GB"/>
          </a:p>
          <a:p>
            <a:endParaRPr lang="en-GB" smtClean="0"/>
          </a:p>
          <a:p>
            <a:endParaRPr lang="en-GB"/>
          </a:p>
          <a:p>
            <a:endParaRPr lang="en-GB" smtClean="0"/>
          </a:p>
          <a:p>
            <a:r>
              <a:rPr lang="ja-JP" sz="1600" b="0" i="0" u="none" strike="noStrike" cap="none" baseline="0">
                <a:solidFill>
                  <a:srgbClr val="4D4D4D"/>
                </a:solidFill>
                <a:effectLst/>
                <a:uFillTx/>
                <a:ea typeface="MS UI Gothic" panose="020B0600070205080204" charset="-128"/>
              </a:rPr>
              <a:t>予備解析の結果：149/176イベント</a:t>
            </a:r>
          </a:p>
          <a:p>
            <a:endParaRPr lang="en-GB" smtClean="0"/>
          </a:p>
        </p:txBody>
      </p:sp>
      <p:sp>
        <p:nvSpPr>
          <p:cNvPr id="4" name="Text Placeholder 3"/>
          <p:cNvSpPr>
            <a:spLocks noGrp="1"/>
          </p:cNvSpPr>
          <p:nvPr>
            <p:ph type="body" sz="quarter" idx="10"/>
          </p:nvPr>
        </p:nvSpPr>
        <p:spPr/>
        <p:txBody>
          <a:bodyPr/>
          <a:lstStyle/>
          <a:p>
            <a:r>
              <a:rPr lang="ja-JP" sz="1200" b="0" i="0" u="none" strike="noStrike" cap="none" baseline="0">
                <a:solidFill>
                  <a:srgbClr val="4D4D4D"/>
                </a:solidFill>
                <a:effectLst/>
                <a:uFillTx/>
                <a:ea typeface="MS UI Gothic" panose="020B0600070205080204" charset="-128"/>
              </a:rPr>
              <a:t>*層別化ログランク検定</a:t>
            </a:r>
          </a:p>
        </p:txBody>
      </p:sp>
      <p:sp>
        <p:nvSpPr>
          <p:cNvPr id="5" name="Text Placeholder 4"/>
          <p:cNvSpPr>
            <a:spLocks noGrp="1"/>
          </p:cNvSpPr>
          <p:nvPr>
            <p:ph type="body" sz="quarter" idx="11"/>
          </p:nvPr>
        </p:nvSpPr>
        <p:spPr>
          <a:xfrm>
            <a:off x="4234722" y="6096000"/>
            <a:ext cx="4544154" cy="487363"/>
          </a:xfrm>
        </p:spPr>
        <p:txBody>
          <a:bodyPr/>
          <a:lstStyle/>
          <a:p>
            <a:r>
              <a:rPr sz="1200"/>
              <a:t/>
            </a:r>
            <a:br>
              <a:rPr sz="1200"/>
            </a:br>
            <a:r>
              <a:rPr lang="ja-JP" sz="1200" b="0" i="0" u="none" strike="noStrike" cap="none" baseline="0">
                <a:solidFill>
                  <a:srgbClr val="4D4D4D"/>
                </a:solidFill>
                <a:effectLst/>
                <a:uFillTx/>
                <a:ea typeface="MS UI Gothic" panose="020B0600070205080204" charset="-128"/>
              </a:rPr>
              <a:t>Van Tienhoven, et al. J Clin Oncol 2018;36(suppl):abstr LBA4002</a:t>
            </a:r>
          </a:p>
        </p:txBody>
      </p:sp>
      <p:sp>
        <p:nvSpPr>
          <p:cNvPr id="6" name="TextBox 5"/>
          <p:cNvSpPr txBox="1"/>
          <p:nvPr/>
        </p:nvSpPr>
        <p:spPr>
          <a:xfrm>
            <a:off x="992196" y="1523469"/>
            <a:ext cx="3584982" cy="366126"/>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800" b="1" i="0" u="none" strike="noStrike" cap="none" baseline="0">
                <a:solidFill>
                  <a:srgbClr val="4D4D4D"/>
                </a:solidFill>
                <a:effectLst/>
                <a:uFillTx/>
                <a:ea typeface="MS UI Gothic" panose="020B0600070205080204" charset="-128"/>
              </a:rPr>
              <a:t>OS</a:t>
            </a:r>
          </a:p>
        </p:txBody>
      </p:sp>
      <p:sp>
        <p:nvSpPr>
          <p:cNvPr id="12" name="TextBox 11"/>
          <p:cNvSpPr txBox="1"/>
          <p:nvPr/>
        </p:nvSpPr>
        <p:spPr>
          <a:xfrm>
            <a:off x="5224789" y="1523469"/>
            <a:ext cx="3584982" cy="366126"/>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800" b="1" i="0" u="none" strike="noStrike" cap="none" baseline="0">
                <a:solidFill>
                  <a:srgbClr val="4D4D4D"/>
                </a:solidFill>
                <a:effectLst/>
                <a:uFillTx/>
                <a:ea typeface="MS UI Gothic" panose="020B0600070205080204" charset="-128"/>
              </a:rPr>
              <a:t>DFS</a:t>
            </a:r>
          </a:p>
        </p:txBody>
      </p:sp>
      <p:sp>
        <p:nvSpPr>
          <p:cNvPr id="7" name="TextBox 6"/>
          <p:cNvSpPr txBox="1"/>
          <p:nvPr/>
        </p:nvSpPr>
        <p:spPr>
          <a:xfrm>
            <a:off x="2573866" y="2411828"/>
            <a:ext cx="2152684" cy="1006846"/>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lang="ja-JP" sz="1200" b="1" i="0" u="none" strike="noStrike" cap="none" baseline="0">
                <a:solidFill>
                  <a:srgbClr val="4D4D4D"/>
                </a:solidFill>
                <a:effectLst/>
                <a:uFillTx/>
                <a:ea typeface="MS UI Gothic" panose="020B0600070205080204" charset="-128"/>
              </a:rPr>
              <a:t>mOS</a:t>
            </a:r>
            <a:r>
              <a:rPr lang="ja-JP" sz="1200" b="0" i="0" u="none" strike="noStrike" cap="none" baseline="0">
                <a:solidFill>
                  <a:srgbClr val="4D4D4D"/>
                </a:solidFill>
                <a:effectLst/>
                <a:uFillTx/>
                <a:ea typeface="MS UI Gothic" panose="020B0600070205080204" charset="-128"/>
              </a:rPr>
              <a:t>：</a:t>
            </a:r>
          </a:p>
          <a:p>
            <a:pPr marL="0" marR="0" lvl="0" indent="0" algn="l" defTabSz="914400" rtl="0" eaLnBrk="1" fontAlgn="base" latinLnBrk="0" hangingPunct="1">
              <a:lnSpc>
                <a:spcPct val="100000"/>
              </a:lnSpc>
              <a:spcBef>
                <a:spcPct val="0"/>
              </a:spcBef>
              <a:spcAft>
                <a:spcPct val="0"/>
              </a:spcAft>
              <a:buClrTx/>
              <a:buSzTx/>
              <a:buFontTx/>
              <a:buNone/>
              <a:defRPr/>
            </a:pPr>
            <a:r>
              <a:rPr lang="ja-JP" sz="1200" b="0" i="0" u="none" strike="noStrike" cap="none" baseline="0">
                <a:solidFill>
                  <a:srgbClr val="4D4D4D"/>
                </a:solidFill>
                <a:effectLst/>
                <a:uFillTx/>
                <a:ea typeface="MS UI Gothic" panose="020B0600070205080204" charset="-128"/>
              </a:rPr>
              <a:t>17.1 vs. 13.7カ月</a:t>
            </a:r>
            <a:r>
              <a:rPr sz="1200"/>
              <a:t/>
            </a:r>
            <a:br>
              <a:rPr sz="1200"/>
            </a:br>
            <a:r>
              <a:rPr lang="ja-JP" sz="1200" b="0" i="0" u="none" strike="noStrike" cap="none" baseline="0">
                <a:solidFill>
                  <a:srgbClr val="4D4D4D"/>
                </a:solidFill>
                <a:effectLst/>
                <a:uFillTx/>
                <a:ea typeface="MS UI Gothic" panose="020B0600070205080204" charset="-128"/>
              </a:rPr>
              <a:t>（CRT vs. 即時手術）</a:t>
            </a:r>
          </a:p>
          <a:p>
            <a:pPr marL="0" marR="0" lvl="0" indent="0" algn="l" defTabSz="914400" rtl="0" eaLnBrk="1" fontAlgn="base" latinLnBrk="0" hangingPunct="1">
              <a:lnSpc>
                <a:spcPct val="100000"/>
              </a:lnSpc>
              <a:spcBef>
                <a:spcPct val="0"/>
              </a:spcBef>
              <a:spcAft>
                <a:spcPct val="0"/>
              </a:spcAft>
              <a:buClrTx/>
              <a:buSzTx/>
              <a:buFontTx/>
              <a:buNone/>
              <a:defRPr/>
            </a:pPr>
            <a:r>
              <a:rPr lang="ja-JP" sz="1200" b="0" i="0" u="none" strike="noStrike" cap="none" baseline="0">
                <a:solidFill>
                  <a:srgbClr val="4D4D4D"/>
                </a:solidFill>
                <a:effectLst/>
                <a:uFillTx/>
                <a:ea typeface="MS UI Gothic" panose="020B0600070205080204" charset="-128"/>
              </a:rPr>
              <a:t>HR 0.74; *p=0.074</a:t>
            </a:r>
          </a:p>
          <a:p>
            <a:pPr marL="0" marR="0" lvl="0" indent="0" algn="l" defTabSz="914400" rtl="0" eaLnBrk="1" fontAlgn="base" latinLnBrk="0" hangingPunct="1">
              <a:lnSpc>
                <a:spcPct val="100000"/>
              </a:lnSpc>
              <a:spcBef>
                <a:spcPct val="0"/>
              </a:spcBef>
              <a:spcAft>
                <a:spcPct val="0"/>
              </a:spcAft>
              <a:buClrTx/>
              <a:buSzTx/>
              <a:buFontTx/>
              <a:buNone/>
              <a:defRPr/>
            </a:pPr>
            <a:r>
              <a:rPr kumimoji="0" lang="en-US" sz="1200" b="0" i="0" u="none" strike="noStrike" kern="1200" cap="none" spc="0" normalizeH="0" baseline="0" noProof="0">
                <a:ln>
                  <a:noFill/>
                </a:ln>
                <a:solidFill>
                  <a:srgbClr val="4D4D4D"/>
                </a:solidFill>
                <a:effectLst/>
                <a:uLnTx/>
                <a:uFillTx/>
                <a:latin typeface="Arial" panose="020B0604020202020204"/>
                <a:ea typeface="+mn-ea"/>
                <a:cs typeface="Arial" panose="020B0604020202020204"/>
              </a:rPr>
              <a:t> </a:t>
            </a:r>
          </a:p>
        </p:txBody>
      </p:sp>
      <p:sp>
        <p:nvSpPr>
          <p:cNvPr id="14" name="TextBox 13"/>
          <p:cNvSpPr txBox="1"/>
          <p:nvPr/>
        </p:nvSpPr>
        <p:spPr>
          <a:xfrm>
            <a:off x="6786864" y="2411828"/>
            <a:ext cx="2130664" cy="1006846"/>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lang="ja-JP" sz="1200" b="1" i="0" u="none" strike="noStrike" cap="none" baseline="0">
                <a:solidFill>
                  <a:srgbClr val="4D4D4D"/>
                </a:solidFill>
                <a:effectLst/>
                <a:uFillTx/>
                <a:ea typeface="MS UI Gothic" panose="020B0600070205080204" charset="-128"/>
              </a:rPr>
              <a:t>mDFS：</a:t>
            </a:r>
          </a:p>
          <a:p>
            <a:pPr marL="0" marR="0" lvl="0" indent="0" algn="l" defTabSz="914400" rtl="0" eaLnBrk="1" fontAlgn="base" latinLnBrk="0" hangingPunct="1">
              <a:lnSpc>
                <a:spcPct val="100000"/>
              </a:lnSpc>
              <a:spcBef>
                <a:spcPct val="0"/>
              </a:spcBef>
              <a:spcAft>
                <a:spcPct val="0"/>
              </a:spcAft>
              <a:buClrTx/>
              <a:buSzTx/>
              <a:buFontTx/>
              <a:buNone/>
              <a:defRPr/>
            </a:pPr>
            <a:r>
              <a:rPr lang="ja-JP" sz="1200" b="0" i="0" u="none" strike="noStrike" cap="none" baseline="0">
                <a:solidFill>
                  <a:srgbClr val="4D4D4D"/>
                </a:solidFill>
                <a:effectLst/>
                <a:uFillTx/>
                <a:ea typeface="MS UI Gothic" panose="020B0600070205080204" charset="-128"/>
              </a:rPr>
              <a:t>9.9 vs. 7.9カ月</a:t>
            </a:r>
            <a:r>
              <a:rPr sz="1200"/>
              <a:t/>
            </a:r>
            <a:br>
              <a:rPr sz="1200"/>
            </a:br>
            <a:r>
              <a:rPr lang="ja-JP" sz="1200" b="0" i="0" u="none" strike="noStrike" cap="none" baseline="0">
                <a:solidFill>
                  <a:srgbClr val="4D4D4D"/>
                </a:solidFill>
                <a:effectLst/>
                <a:uFillTx/>
                <a:ea typeface="MS UI Gothic" panose="020B0600070205080204" charset="-128"/>
              </a:rPr>
              <a:t>（CRT vs. 即時手術）</a:t>
            </a:r>
          </a:p>
          <a:p>
            <a:pPr marL="0" marR="0" lvl="0" indent="0" algn="l" defTabSz="914400" rtl="0" eaLnBrk="1" fontAlgn="base" latinLnBrk="0" hangingPunct="1">
              <a:lnSpc>
                <a:spcPct val="100000"/>
              </a:lnSpc>
              <a:spcBef>
                <a:spcPct val="0"/>
              </a:spcBef>
              <a:spcAft>
                <a:spcPct val="0"/>
              </a:spcAft>
              <a:buClrTx/>
              <a:buSzTx/>
              <a:buFontTx/>
              <a:buNone/>
              <a:defRPr/>
            </a:pPr>
            <a:r>
              <a:rPr lang="ja-JP" sz="1200" b="0" i="0" u="none" strike="noStrike" cap="none" baseline="0">
                <a:solidFill>
                  <a:srgbClr val="4D4D4D"/>
                </a:solidFill>
                <a:effectLst/>
                <a:uFillTx/>
                <a:ea typeface="MS UI Gothic" panose="020B0600070205080204" charset="-128"/>
              </a:rPr>
              <a:t>HR 0.71; *p=0.023</a:t>
            </a:r>
          </a:p>
          <a:p>
            <a:pPr marL="0" marR="0" lvl="0" indent="0" algn="l" defTabSz="914400" rtl="0" eaLnBrk="1" fontAlgn="base" latinLnBrk="0" hangingPunct="1">
              <a:lnSpc>
                <a:spcPct val="100000"/>
              </a:lnSpc>
              <a:spcBef>
                <a:spcPct val="0"/>
              </a:spcBef>
              <a:spcAft>
                <a:spcPct val="0"/>
              </a:spcAft>
              <a:buClrTx/>
              <a:buSzTx/>
              <a:buFontTx/>
              <a:buNone/>
              <a:defRPr/>
            </a:pPr>
            <a:r>
              <a:rPr kumimoji="0" lang="en-US" sz="1200" b="0" i="0" u="none" strike="noStrike" kern="1200" cap="none" spc="0" normalizeH="0" baseline="0" noProof="0">
                <a:ln>
                  <a:noFill/>
                </a:ln>
                <a:solidFill>
                  <a:srgbClr val="4D4D4D"/>
                </a:solidFill>
                <a:effectLst/>
                <a:uLnTx/>
                <a:uFillTx/>
                <a:latin typeface="Arial" panose="020B0604020202020204"/>
                <a:ea typeface="+mn-ea"/>
                <a:cs typeface="Arial" panose="020B0604020202020204"/>
              </a:rPr>
              <a:t> </a:t>
            </a:r>
          </a:p>
        </p:txBody>
      </p:sp>
      <p:grpSp>
        <p:nvGrpSpPr>
          <p:cNvPr id="2058" name="Group 2057"/>
          <p:cNvGrpSpPr/>
          <p:nvPr/>
        </p:nvGrpSpPr>
        <p:grpSpPr>
          <a:xfrm>
            <a:off x="13337" y="1796631"/>
            <a:ext cx="4524592" cy="3589677"/>
            <a:chOff x="13337" y="1796631"/>
            <a:chExt cx="4524592" cy="3589677"/>
          </a:xfrm>
        </p:grpSpPr>
        <p:grpSp>
          <p:nvGrpSpPr>
            <p:cNvPr id="13" name="Group 12"/>
            <p:cNvGrpSpPr/>
            <p:nvPr/>
          </p:nvGrpSpPr>
          <p:grpSpPr>
            <a:xfrm>
              <a:off x="410377" y="1796631"/>
              <a:ext cx="4127552" cy="3433462"/>
              <a:chOff x="2030461" y="2255739"/>
              <a:chExt cx="4485842" cy="3347153"/>
            </a:xfrm>
          </p:grpSpPr>
          <p:grpSp>
            <p:nvGrpSpPr>
              <p:cNvPr id="15" name="Group 14"/>
              <p:cNvGrpSpPr/>
              <p:nvPr/>
            </p:nvGrpSpPr>
            <p:grpSpPr>
              <a:xfrm>
                <a:off x="2614623" y="2396465"/>
                <a:ext cx="3901680" cy="2171700"/>
                <a:chOff x="836615" y="2448719"/>
                <a:chExt cx="3901680" cy="2171700"/>
              </a:xfrm>
            </p:grpSpPr>
            <p:sp>
              <p:nvSpPr>
                <p:cNvPr id="33" name="Freeform 32"/>
                <p:cNvSpPr/>
                <p:nvPr/>
              </p:nvSpPr>
              <p:spPr bwMode="auto">
                <a:xfrm>
                  <a:off x="925516" y="2448720"/>
                  <a:ext cx="3812779" cy="2079281"/>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000000"/>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363636"/>
                    </a:solidFill>
                    <a:effectLst/>
                    <a:uLnTx/>
                    <a:uFillTx/>
                    <a:latin typeface="Arial" panose="020B0604020202020204"/>
                    <a:ea typeface="+mn-ea"/>
                    <a:cs typeface="Arial" panose="020B0604020202020204"/>
                  </a:endParaRPr>
                </a:p>
              </p:txBody>
            </p:sp>
            <p:sp>
              <p:nvSpPr>
                <p:cNvPr id="34" name="Line 6"/>
                <p:cNvSpPr>
                  <a:spLocks noChangeShapeType="1"/>
                </p:cNvSpPr>
                <p:nvPr/>
              </p:nvSpPr>
              <p:spPr bwMode="auto">
                <a:xfrm>
                  <a:off x="836615" y="2448719"/>
                  <a:ext cx="88900" cy="0"/>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363636"/>
                    </a:solidFill>
                    <a:effectLst/>
                    <a:uLnTx/>
                    <a:uFillTx/>
                    <a:latin typeface="Arial" panose="020B0604020202020204"/>
                    <a:ea typeface="+mn-ea"/>
                    <a:cs typeface="Arial" panose="020B0604020202020204"/>
                  </a:endParaRPr>
                </a:p>
              </p:txBody>
            </p:sp>
            <p:sp>
              <p:nvSpPr>
                <p:cNvPr id="35" name="Line 7"/>
                <p:cNvSpPr>
                  <a:spLocks noChangeShapeType="1"/>
                </p:cNvSpPr>
                <p:nvPr/>
              </p:nvSpPr>
              <p:spPr bwMode="auto">
                <a:xfrm>
                  <a:off x="836615" y="2864644"/>
                  <a:ext cx="88900" cy="0"/>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363636"/>
                    </a:solidFill>
                    <a:effectLst/>
                    <a:uLnTx/>
                    <a:uFillTx/>
                    <a:latin typeface="Arial" panose="020B0604020202020204"/>
                    <a:ea typeface="+mn-ea"/>
                    <a:cs typeface="Arial" panose="020B0604020202020204"/>
                  </a:endParaRPr>
                </a:p>
              </p:txBody>
            </p:sp>
            <p:sp>
              <p:nvSpPr>
                <p:cNvPr id="36" name="Line 8"/>
                <p:cNvSpPr>
                  <a:spLocks noChangeShapeType="1"/>
                </p:cNvSpPr>
                <p:nvPr/>
              </p:nvSpPr>
              <p:spPr bwMode="auto">
                <a:xfrm>
                  <a:off x="836615" y="3280569"/>
                  <a:ext cx="88900" cy="0"/>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363636"/>
                    </a:solidFill>
                    <a:effectLst/>
                    <a:uLnTx/>
                    <a:uFillTx/>
                    <a:latin typeface="Arial" panose="020B0604020202020204"/>
                    <a:ea typeface="+mn-ea"/>
                    <a:cs typeface="Arial" panose="020B0604020202020204"/>
                  </a:endParaRPr>
                </a:p>
              </p:txBody>
            </p:sp>
            <p:sp>
              <p:nvSpPr>
                <p:cNvPr id="37" name="Line 9"/>
                <p:cNvSpPr>
                  <a:spLocks noChangeShapeType="1"/>
                </p:cNvSpPr>
                <p:nvPr/>
              </p:nvSpPr>
              <p:spPr bwMode="auto">
                <a:xfrm>
                  <a:off x="836615" y="3696494"/>
                  <a:ext cx="88900" cy="0"/>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363636"/>
                    </a:solidFill>
                    <a:effectLst/>
                    <a:uLnTx/>
                    <a:uFillTx/>
                    <a:latin typeface="Arial" panose="020B0604020202020204"/>
                    <a:ea typeface="+mn-ea"/>
                    <a:cs typeface="Arial" panose="020B0604020202020204"/>
                  </a:endParaRPr>
                </a:p>
              </p:txBody>
            </p:sp>
            <p:sp>
              <p:nvSpPr>
                <p:cNvPr id="38" name="Line 10"/>
                <p:cNvSpPr>
                  <a:spLocks noChangeShapeType="1"/>
                </p:cNvSpPr>
                <p:nvPr/>
              </p:nvSpPr>
              <p:spPr bwMode="auto">
                <a:xfrm>
                  <a:off x="836615" y="4112419"/>
                  <a:ext cx="88900" cy="0"/>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363636"/>
                    </a:solidFill>
                    <a:effectLst/>
                    <a:uLnTx/>
                    <a:uFillTx/>
                    <a:latin typeface="Arial" panose="020B0604020202020204"/>
                    <a:ea typeface="+mn-ea"/>
                    <a:cs typeface="Arial" panose="020B0604020202020204"/>
                  </a:endParaRPr>
                </a:p>
              </p:txBody>
            </p:sp>
            <p:sp>
              <p:nvSpPr>
                <p:cNvPr id="39" name="Line 11"/>
                <p:cNvSpPr>
                  <a:spLocks noChangeShapeType="1"/>
                </p:cNvSpPr>
                <p:nvPr/>
              </p:nvSpPr>
              <p:spPr bwMode="auto">
                <a:xfrm>
                  <a:off x="836615" y="4528344"/>
                  <a:ext cx="88900" cy="0"/>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363636"/>
                    </a:solidFill>
                    <a:effectLst/>
                    <a:uLnTx/>
                    <a:uFillTx/>
                    <a:latin typeface="Arial" panose="020B0604020202020204"/>
                    <a:ea typeface="+mn-ea"/>
                    <a:cs typeface="Arial" panose="020B0604020202020204"/>
                  </a:endParaRPr>
                </a:p>
              </p:txBody>
            </p:sp>
            <p:sp>
              <p:nvSpPr>
                <p:cNvPr id="40" name="Line 12"/>
                <p:cNvSpPr>
                  <a:spLocks noChangeShapeType="1"/>
                </p:cNvSpPr>
                <p:nvPr/>
              </p:nvSpPr>
              <p:spPr bwMode="auto">
                <a:xfrm flipH="1">
                  <a:off x="2820939" y="4528344"/>
                  <a:ext cx="0" cy="92075"/>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363636"/>
                    </a:solidFill>
                    <a:effectLst/>
                    <a:uLnTx/>
                    <a:uFillTx/>
                    <a:latin typeface="Arial" panose="020B0604020202020204"/>
                    <a:ea typeface="+mn-ea"/>
                    <a:cs typeface="Arial" panose="020B0604020202020204"/>
                  </a:endParaRPr>
                </a:p>
              </p:txBody>
            </p:sp>
            <p:sp>
              <p:nvSpPr>
                <p:cNvPr id="41" name="Line 13"/>
                <p:cNvSpPr>
                  <a:spLocks noChangeShapeType="1"/>
                </p:cNvSpPr>
                <p:nvPr/>
              </p:nvSpPr>
              <p:spPr bwMode="auto">
                <a:xfrm flipH="1">
                  <a:off x="2439865" y="4528344"/>
                  <a:ext cx="0" cy="92075"/>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363636"/>
                    </a:solidFill>
                    <a:effectLst/>
                    <a:uLnTx/>
                    <a:uFillTx/>
                    <a:latin typeface="Arial" panose="020B0604020202020204"/>
                    <a:ea typeface="+mn-ea"/>
                    <a:cs typeface="Arial" panose="020B0604020202020204"/>
                  </a:endParaRPr>
                </a:p>
              </p:txBody>
            </p:sp>
            <p:sp>
              <p:nvSpPr>
                <p:cNvPr id="42" name="Line 14"/>
                <p:cNvSpPr>
                  <a:spLocks noChangeShapeType="1"/>
                </p:cNvSpPr>
                <p:nvPr/>
              </p:nvSpPr>
              <p:spPr bwMode="auto">
                <a:xfrm flipH="1">
                  <a:off x="3579907" y="4528344"/>
                  <a:ext cx="0" cy="92075"/>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363636"/>
                    </a:solidFill>
                    <a:effectLst/>
                    <a:uLnTx/>
                    <a:uFillTx/>
                    <a:latin typeface="Arial" panose="020B0604020202020204"/>
                    <a:ea typeface="+mn-ea"/>
                    <a:cs typeface="Arial" panose="020B0604020202020204"/>
                  </a:endParaRPr>
                </a:p>
              </p:txBody>
            </p:sp>
            <p:sp>
              <p:nvSpPr>
                <p:cNvPr id="43" name="Line 15"/>
                <p:cNvSpPr>
                  <a:spLocks noChangeShapeType="1"/>
                </p:cNvSpPr>
                <p:nvPr/>
              </p:nvSpPr>
              <p:spPr bwMode="auto">
                <a:xfrm flipH="1">
                  <a:off x="3198834" y="4528344"/>
                  <a:ext cx="0" cy="92075"/>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363636"/>
                    </a:solidFill>
                    <a:effectLst/>
                    <a:uLnTx/>
                    <a:uFillTx/>
                    <a:latin typeface="Arial" panose="020B0604020202020204"/>
                    <a:ea typeface="+mn-ea"/>
                    <a:cs typeface="Arial" panose="020B0604020202020204"/>
                  </a:endParaRPr>
                </a:p>
              </p:txBody>
            </p:sp>
            <p:sp>
              <p:nvSpPr>
                <p:cNvPr id="44" name="Line 17"/>
                <p:cNvSpPr>
                  <a:spLocks noChangeShapeType="1"/>
                </p:cNvSpPr>
                <p:nvPr/>
              </p:nvSpPr>
              <p:spPr bwMode="auto">
                <a:xfrm flipH="1">
                  <a:off x="3961709" y="4528344"/>
                  <a:ext cx="0" cy="92075"/>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363636"/>
                    </a:solidFill>
                    <a:effectLst/>
                    <a:uLnTx/>
                    <a:uFillTx/>
                    <a:latin typeface="Arial" panose="020B0604020202020204"/>
                    <a:ea typeface="+mn-ea"/>
                    <a:cs typeface="Arial" panose="020B0604020202020204"/>
                  </a:endParaRPr>
                </a:p>
              </p:txBody>
            </p:sp>
            <p:sp>
              <p:nvSpPr>
                <p:cNvPr id="45" name="Line 18"/>
                <p:cNvSpPr>
                  <a:spLocks noChangeShapeType="1"/>
                </p:cNvSpPr>
                <p:nvPr/>
              </p:nvSpPr>
              <p:spPr bwMode="auto">
                <a:xfrm flipH="1">
                  <a:off x="2063968" y="4528344"/>
                  <a:ext cx="0" cy="92075"/>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363636"/>
                    </a:solidFill>
                    <a:effectLst/>
                    <a:uLnTx/>
                    <a:uFillTx/>
                    <a:latin typeface="Arial" panose="020B0604020202020204"/>
                    <a:ea typeface="+mn-ea"/>
                    <a:cs typeface="Arial" panose="020B0604020202020204"/>
                  </a:endParaRPr>
                </a:p>
              </p:txBody>
            </p:sp>
            <p:sp>
              <p:nvSpPr>
                <p:cNvPr id="46" name="Line 19"/>
                <p:cNvSpPr>
                  <a:spLocks noChangeShapeType="1"/>
                </p:cNvSpPr>
                <p:nvPr/>
              </p:nvSpPr>
              <p:spPr bwMode="auto">
                <a:xfrm flipH="1">
                  <a:off x="1666954" y="4528344"/>
                  <a:ext cx="0" cy="92075"/>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363636"/>
                    </a:solidFill>
                    <a:effectLst/>
                    <a:uLnTx/>
                    <a:uFillTx/>
                    <a:latin typeface="Arial" panose="020B0604020202020204"/>
                    <a:ea typeface="+mn-ea"/>
                    <a:cs typeface="Arial" panose="020B0604020202020204"/>
                  </a:endParaRPr>
                </a:p>
              </p:txBody>
            </p:sp>
            <p:sp>
              <p:nvSpPr>
                <p:cNvPr id="47" name="Line 20"/>
                <p:cNvSpPr>
                  <a:spLocks noChangeShapeType="1"/>
                </p:cNvSpPr>
                <p:nvPr/>
              </p:nvSpPr>
              <p:spPr bwMode="auto">
                <a:xfrm flipH="1">
                  <a:off x="1296233" y="4528344"/>
                  <a:ext cx="0" cy="92075"/>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363636"/>
                    </a:solidFill>
                    <a:effectLst/>
                    <a:uLnTx/>
                    <a:uFillTx/>
                    <a:latin typeface="Arial" panose="020B0604020202020204"/>
                    <a:ea typeface="+mn-ea"/>
                    <a:cs typeface="Arial" panose="020B0604020202020204"/>
                  </a:endParaRPr>
                </a:p>
              </p:txBody>
            </p:sp>
            <p:sp>
              <p:nvSpPr>
                <p:cNvPr id="48" name="Line 21"/>
                <p:cNvSpPr>
                  <a:spLocks noChangeShapeType="1"/>
                </p:cNvSpPr>
                <p:nvPr/>
              </p:nvSpPr>
              <p:spPr bwMode="auto">
                <a:xfrm flipH="1">
                  <a:off x="925515" y="4528344"/>
                  <a:ext cx="0" cy="92075"/>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363636"/>
                    </a:solidFill>
                    <a:effectLst/>
                    <a:uLnTx/>
                    <a:uFillTx/>
                    <a:latin typeface="Arial" panose="020B0604020202020204"/>
                    <a:ea typeface="+mn-ea"/>
                    <a:cs typeface="Arial" panose="020B0604020202020204"/>
                  </a:endParaRPr>
                </a:p>
              </p:txBody>
            </p:sp>
          </p:grpSp>
          <p:sp>
            <p:nvSpPr>
              <p:cNvPr id="16" name="TextBox 15"/>
              <p:cNvSpPr txBox="1"/>
              <p:nvPr/>
            </p:nvSpPr>
            <p:spPr>
              <a:xfrm rot="16200000">
                <a:off x="1985878" y="3293047"/>
                <a:ext cx="387595" cy="298430"/>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200" b="0" i="0" u="none" strike="noStrike" cap="none" baseline="0">
                    <a:solidFill>
                      <a:srgbClr val="363636"/>
                    </a:solidFill>
                    <a:effectLst/>
                    <a:uFillTx/>
                    <a:ea typeface="MS UI Gothic" panose="020B0600070205080204" charset="-128"/>
                  </a:rPr>
                  <a:t>累積生存率</a:t>
                </a:r>
              </a:p>
            </p:txBody>
          </p:sp>
          <p:sp>
            <p:nvSpPr>
              <p:cNvPr id="17" name="TextBox 16"/>
              <p:cNvSpPr txBox="1"/>
              <p:nvPr/>
            </p:nvSpPr>
            <p:spPr>
              <a:xfrm>
                <a:off x="4291427" y="4737319"/>
                <a:ext cx="665251" cy="267692"/>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200" b="0" i="0" u="none" strike="noStrike" cap="none" baseline="0">
                    <a:solidFill>
                      <a:srgbClr val="363636"/>
                    </a:solidFill>
                    <a:effectLst/>
                    <a:uFillTx/>
                    <a:ea typeface="MS UI Gothic" panose="020B0600070205080204" charset="-128"/>
                  </a:rPr>
                  <a:t>無作為化後の経過期間</a:t>
                </a:r>
              </a:p>
            </p:txBody>
          </p:sp>
          <p:sp>
            <p:nvSpPr>
              <p:cNvPr id="18" name="TextBox 17"/>
              <p:cNvSpPr txBox="1"/>
              <p:nvPr/>
            </p:nvSpPr>
            <p:spPr>
              <a:xfrm>
                <a:off x="2254824" y="2260393"/>
                <a:ext cx="428648" cy="267692"/>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ct val="0"/>
                  </a:spcBef>
                  <a:spcAft>
                    <a:spcPct val="0"/>
                  </a:spcAft>
                  <a:buClrTx/>
                  <a:buSzTx/>
                  <a:buFontTx/>
                  <a:buNone/>
                  <a:defRPr/>
                </a:pPr>
                <a:r>
                  <a:rPr lang="ja-JP" sz="1200" b="0" i="0" u="none" strike="noStrike" cap="none" baseline="0">
                    <a:solidFill>
                      <a:srgbClr val="4D4D4D"/>
                    </a:solidFill>
                    <a:effectLst/>
                    <a:uFillTx/>
                    <a:ea typeface="MS UI Gothic" panose="020B0600070205080204" charset="-128"/>
                  </a:rPr>
                  <a:t>1.0</a:t>
                </a:r>
              </a:p>
            </p:txBody>
          </p:sp>
          <p:sp>
            <p:nvSpPr>
              <p:cNvPr id="19" name="TextBox 18"/>
              <p:cNvSpPr txBox="1"/>
              <p:nvPr/>
            </p:nvSpPr>
            <p:spPr>
              <a:xfrm>
                <a:off x="2254824" y="2677872"/>
                <a:ext cx="428648" cy="267692"/>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ct val="0"/>
                  </a:spcBef>
                  <a:spcAft>
                    <a:spcPct val="0"/>
                  </a:spcAft>
                  <a:buClrTx/>
                  <a:buSzTx/>
                  <a:buFontTx/>
                  <a:buNone/>
                  <a:defRPr/>
                </a:pPr>
                <a:r>
                  <a:rPr lang="ja-JP" sz="1200" b="0" i="0" u="none" strike="noStrike" cap="none" baseline="0">
                    <a:solidFill>
                      <a:srgbClr val="4D4D4D"/>
                    </a:solidFill>
                    <a:effectLst/>
                    <a:uFillTx/>
                    <a:ea typeface="MS UI Gothic" panose="020B0600070205080204" charset="-128"/>
                  </a:rPr>
                  <a:t>0.8</a:t>
                </a:r>
              </a:p>
            </p:txBody>
          </p:sp>
          <p:sp>
            <p:nvSpPr>
              <p:cNvPr id="20" name="TextBox 19"/>
              <p:cNvSpPr txBox="1"/>
              <p:nvPr/>
            </p:nvSpPr>
            <p:spPr>
              <a:xfrm>
                <a:off x="2254824" y="3093612"/>
                <a:ext cx="428648" cy="267692"/>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ct val="0"/>
                  </a:spcBef>
                  <a:spcAft>
                    <a:spcPct val="0"/>
                  </a:spcAft>
                  <a:buClrTx/>
                  <a:buSzTx/>
                  <a:buFontTx/>
                  <a:buNone/>
                  <a:defRPr/>
                </a:pPr>
                <a:r>
                  <a:rPr lang="ja-JP" sz="1200" b="0" i="0" u="none" strike="noStrike" cap="none" baseline="0">
                    <a:solidFill>
                      <a:srgbClr val="4D4D4D"/>
                    </a:solidFill>
                    <a:effectLst/>
                    <a:uFillTx/>
                    <a:ea typeface="MS UI Gothic" panose="020B0600070205080204" charset="-128"/>
                  </a:rPr>
                  <a:t>0.6</a:t>
                </a:r>
              </a:p>
            </p:txBody>
          </p:sp>
          <p:sp>
            <p:nvSpPr>
              <p:cNvPr id="21" name="TextBox 20"/>
              <p:cNvSpPr txBox="1"/>
              <p:nvPr/>
            </p:nvSpPr>
            <p:spPr>
              <a:xfrm>
                <a:off x="2254824" y="3509352"/>
                <a:ext cx="428648" cy="267692"/>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ct val="0"/>
                  </a:spcBef>
                  <a:spcAft>
                    <a:spcPct val="0"/>
                  </a:spcAft>
                  <a:buClrTx/>
                  <a:buSzTx/>
                  <a:buFontTx/>
                  <a:buNone/>
                  <a:defRPr/>
                </a:pPr>
                <a:r>
                  <a:rPr lang="ja-JP" sz="1200" b="0" i="0" u="none" strike="noStrike" cap="none" baseline="0">
                    <a:solidFill>
                      <a:srgbClr val="4D4D4D"/>
                    </a:solidFill>
                    <a:effectLst/>
                    <a:uFillTx/>
                    <a:ea typeface="MS UI Gothic" panose="020B0600070205080204" charset="-128"/>
                  </a:rPr>
                  <a:t>0.4</a:t>
                </a:r>
              </a:p>
            </p:txBody>
          </p:sp>
          <p:sp>
            <p:nvSpPr>
              <p:cNvPr id="22" name="TextBox 21"/>
              <p:cNvSpPr txBox="1"/>
              <p:nvPr/>
            </p:nvSpPr>
            <p:spPr>
              <a:xfrm>
                <a:off x="2254824" y="3925092"/>
                <a:ext cx="428648" cy="267692"/>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ct val="0"/>
                  </a:spcBef>
                  <a:spcAft>
                    <a:spcPct val="0"/>
                  </a:spcAft>
                  <a:buClrTx/>
                  <a:buSzTx/>
                  <a:buFontTx/>
                  <a:buNone/>
                  <a:defRPr/>
                </a:pPr>
                <a:r>
                  <a:rPr lang="ja-JP" sz="1200" b="0" i="0" u="none" strike="noStrike" cap="none" baseline="0">
                    <a:solidFill>
                      <a:srgbClr val="4D4D4D"/>
                    </a:solidFill>
                    <a:effectLst/>
                    <a:uFillTx/>
                    <a:ea typeface="MS UI Gothic" panose="020B0600070205080204" charset="-128"/>
                  </a:rPr>
                  <a:t>0.2</a:t>
                </a:r>
              </a:p>
            </p:txBody>
          </p:sp>
          <p:sp>
            <p:nvSpPr>
              <p:cNvPr id="23" name="TextBox 22"/>
              <p:cNvSpPr txBox="1"/>
              <p:nvPr/>
            </p:nvSpPr>
            <p:spPr>
              <a:xfrm>
                <a:off x="2254825" y="4340831"/>
                <a:ext cx="428648" cy="267692"/>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ct val="0"/>
                  </a:spcBef>
                  <a:spcAft>
                    <a:spcPct val="0"/>
                  </a:spcAft>
                  <a:buClrTx/>
                  <a:buSzTx/>
                  <a:buFontTx/>
                  <a:buNone/>
                  <a:defRPr/>
                </a:pPr>
                <a:r>
                  <a:rPr lang="ja-JP" sz="1200" b="0" i="0" u="none" strike="noStrike" cap="none" baseline="0">
                    <a:solidFill>
                      <a:srgbClr val="4D4D4D"/>
                    </a:solidFill>
                    <a:effectLst/>
                    <a:uFillTx/>
                    <a:ea typeface="MS UI Gothic" panose="020B0600070205080204" charset="-128"/>
                  </a:rPr>
                  <a:t>0.0</a:t>
                </a:r>
              </a:p>
            </p:txBody>
          </p:sp>
          <p:sp>
            <p:nvSpPr>
              <p:cNvPr id="24" name="TextBox 23"/>
              <p:cNvSpPr txBox="1"/>
              <p:nvPr/>
            </p:nvSpPr>
            <p:spPr>
              <a:xfrm>
                <a:off x="2481963" y="4522748"/>
                <a:ext cx="452827" cy="1070767"/>
              </a:xfrm>
              <a:prstGeom prst="rect">
                <a:avLst/>
              </a:prstGeom>
              <a:noFill/>
            </p:spPr>
            <p:txBody>
              <a:bodyPr wrap="none" rtlCol="0" anchor="t" anchorCtr="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lang="ja-JP" sz="1100" b="0" i="0" u="none" strike="noStrike" cap="none" baseline="0">
                    <a:solidFill>
                      <a:srgbClr val="000000"/>
                    </a:solidFill>
                    <a:effectLst/>
                    <a:uFillTx/>
                    <a:ea typeface="MS UI Gothic" panose="020B0600070205080204" charset="-128"/>
                  </a:rPr>
                  <a:t>0</a:t>
                </a:r>
              </a:p>
              <a:p>
                <a:pPr marL="0" marR="0" lvl="0" indent="0" algn="ctr" defTabSz="914400" rtl="0" eaLnBrk="1" fontAlgn="auto" latinLnBrk="0" hangingPunct="1">
                  <a:lnSpc>
                    <a:spcPct val="100000"/>
                  </a:lnSpc>
                  <a:spcBef>
                    <a:spcPct val="0"/>
                  </a:spcBef>
                  <a:spcAft>
                    <a:spcPct val="0"/>
                  </a:spcAft>
                  <a:buClrTx/>
                  <a:buSzTx/>
                  <a:buFontTx/>
                  <a:buNone/>
                  <a:defRPr/>
                </a:pPr>
                <a:endParaRPr kumimoji="0" lang="en-GB" sz="1100" b="0" i="0" u="none" strike="noStrike" kern="1200" cap="none" spc="0" normalizeH="0" baseline="0" noProof="0">
                  <a:ln>
                    <a:noFill/>
                  </a:ln>
                  <a:solidFill>
                    <a:srgbClr val="000000"/>
                  </a:solidFill>
                  <a:effectLst/>
                  <a:uLnTx/>
                  <a:uFillTx/>
                  <a:latin typeface="Arial" panose="020B0604020202020204"/>
                  <a:ea typeface="+mn-ea"/>
                  <a:cs typeface="Arial" panose="020B0604020202020204"/>
                </a:endParaRPr>
              </a:p>
              <a:p>
                <a:pPr marL="0" marR="0" lvl="0" indent="0" algn="ctr" defTabSz="914400" rtl="0" eaLnBrk="1" fontAlgn="auto" latinLnBrk="0" hangingPunct="1">
                  <a:lnSpc>
                    <a:spcPct val="100000"/>
                  </a:lnSpc>
                  <a:spcBef>
                    <a:spcPct val="0"/>
                  </a:spcBef>
                  <a:spcAft>
                    <a:spcPct val="0"/>
                  </a:spcAft>
                  <a:buClrTx/>
                  <a:buSzTx/>
                  <a:buFontTx/>
                  <a:buNone/>
                  <a:defRPr/>
                </a:pPr>
                <a:endParaRPr kumimoji="0" lang="en-GB" sz="1100" b="0" i="0" u="none" strike="noStrike" kern="1200" cap="none" spc="0" normalizeH="0" baseline="0" noProof="0" smtClean="0">
                  <a:ln>
                    <a:noFill/>
                  </a:ln>
                  <a:solidFill>
                    <a:srgbClr val="000000"/>
                  </a:solidFill>
                  <a:effectLst/>
                  <a:uLnTx/>
                  <a:uFillTx/>
                  <a:latin typeface="Arial" panose="020B0604020202020204"/>
                  <a:ea typeface="+mn-ea"/>
                  <a:cs typeface="Arial" panose="020B0604020202020204"/>
                </a:endParaRPr>
              </a:p>
              <a:p>
                <a:pPr marL="0" marR="0" lvl="0" indent="0" algn="ctr" defTabSz="914400" rtl="0" eaLnBrk="1" fontAlgn="auto" latinLnBrk="0" hangingPunct="1">
                  <a:lnSpc>
                    <a:spcPct val="100000"/>
                  </a:lnSpc>
                  <a:spcBef>
                    <a:spcPct val="0"/>
                  </a:spcBef>
                  <a:spcAft>
                    <a:spcPct val="0"/>
                  </a:spcAft>
                  <a:buClrTx/>
                  <a:buSzTx/>
                  <a:buFontTx/>
                  <a:buNone/>
                  <a:defRPr/>
                </a:pPr>
                <a:r>
                  <a:rPr lang="ja-JP" sz="1100" b="0" i="0" u="none" strike="noStrike" cap="none" baseline="0">
                    <a:solidFill>
                      <a:srgbClr val="000000"/>
                    </a:solidFill>
                    <a:effectLst/>
                    <a:uFillTx/>
                    <a:ea typeface="MS UI Gothic" panose="020B0600070205080204" charset="-128"/>
                  </a:rPr>
                  <a:t>127</a:t>
                </a:r>
              </a:p>
              <a:p>
                <a:pPr marL="0" marR="0" lvl="0" indent="0" algn="ctr" defTabSz="914400" rtl="0" eaLnBrk="1" fontAlgn="auto" latinLnBrk="0" hangingPunct="1">
                  <a:lnSpc>
                    <a:spcPct val="100000"/>
                  </a:lnSpc>
                  <a:spcBef>
                    <a:spcPct val="0"/>
                  </a:spcBef>
                  <a:spcAft>
                    <a:spcPct val="0"/>
                  </a:spcAft>
                  <a:buClrTx/>
                  <a:buSzTx/>
                  <a:buFontTx/>
                  <a:buNone/>
                  <a:defRPr/>
                </a:pPr>
                <a:endParaRPr kumimoji="0" lang="en-GB" sz="1100" b="0" i="0" u="none" strike="noStrike" kern="1200" cap="none" spc="0" normalizeH="0" baseline="0" noProof="0" smtClean="0">
                  <a:ln>
                    <a:noFill/>
                  </a:ln>
                  <a:solidFill>
                    <a:srgbClr val="000000"/>
                  </a:solidFill>
                  <a:effectLst/>
                  <a:uLnTx/>
                  <a:uFillTx/>
                  <a:latin typeface="Arial" panose="020B0604020202020204"/>
                  <a:ea typeface="+mn-ea"/>
                  <a:cs typeface="Arial" panose="020B0604020202020204"/>
                </a:endParaRPr>
              </a:p>
              <a:p>
                <a:pPr marL="0" marR="0" lvl="0" indent="0" algn="ctr" defTabSz="914400" rtl="0" eaLnBrk="1" fontAlgn="auto" latinLnBrk="0" hangingPunct="1">
                  <a:lnSpc>
                    <a:spcPct val="100000"/>
                  </a:lnSpc>
                  <a:spcBef>
                    <a:spcPct val="0"/>
                  </a:spcBef>
                  <a:spcAft>
                    <a:spcPct val="0"/>
                  </a:spcAft>
                  <a:buClrTx/>
                  <a:buSzTx/>
                  <a:buFontTx/>
                  <a:buNone/>
                  <a:defRPr/>
                </a:pPr>
                <a:r>
                  <a:rPr lang="ja-JP" sz="1100" b="0" i="0" u="none" strike="noStrike" cap="none" baseline="0">
                    <a:solidFill>
                      <a:srgbClr val="000000"/>
                    </a:solidFill>
                    <a:effectLst/>
                    <a:uFillTx/>
                    <a:ea typeface="MS UI Gothic" panose="020B0600070205080204" charset="-128"/>
                  </a:rPr>
                  <a:t>119</a:t>
                </a:r>
              </a:p>
            </p:txBody>
          </p:sp>
          <p:sp>
            <p:nvSpPr>
              <p:cNvPr id="25" name="TextBox 24"/>
              <p:cNvSpPr txBox="1"/>
              <p:nvPr/>
            </p:nvSpPr>
            <p:spPr>
              <a:xfrm>
                <a:off x="2864079" y="4522748"/>
                <a:ext cx="452827" cy="1070767"/>
              </a:xfrm>
              <a:prstGeom prst="rect">
                <a:avLst/>
              </a:prstGeom>
              <a:noFill/>
            </p:spPr>
            <p:txBody>
              <a:bodyPr wrap="none" rtlCol="0" anchor="t" anchorCtr="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lang="ja-JP" sz="1100" b="0" i="0" u="none" strike="noStrike" cap="none" baseline="0">
                    <a:solidFill>
                      <a:srgbClr val="000000"/>
                    </a:solidFill>
                    <a:effectLst/>
                    <a:uFillTx/>
                    <a:ea typeface="MS UI Gothic" panose="020B0600070205080204" charset="-128"/>
                  </a:rPr>
                  <a:t>6</a:t>
                </a:r>
              </a:p>
              <a:p>
                <a:pPr marL="0" marR="0" lvl="0" indent="0" algn="ctr" defTabSz="914400" rtl="0" eaLnBrk="1" fontAlgn="auto" latinLnBrk="0" hangingPunct="1">
                  <a:lnSpc>
                    <a:spcPct val="100000"/>
                  </a:lnSpc>
                  <a:spcBef>
                    <a:spcPct val="0"/>
                  </a:spcBef>
                  <a:spcAft>
                    <a:spcPct val="0"/>
                  </a:spcAft>
                  <a:buClrTx/>
                  <a:buSzTx/>
                  <a:buFontTx/>
                  <a:buNone/>
                  <a:defRPr/>
                </a:pPr>
                <a:endParaRPr kumimoji="0" lang="en-GB" sz="1100" b="0" i="0" u="none" strike="noStrike" kern="1200" cap="none" spc="0" normalizeH="0" baseline="0" noProof="0">
                  <a:ln>
                    <a:noFill/>
                  </a:ln>
                  <a:solidFill>
                    <a:srgbClr val="000000"/>
                  </a:solidFill>
                  <a:effectLst/>
                  <a:uLnTx/>
                  <a:uFillTx/>
                  <a:latin typeface="Arial" panose="020B0604020202020204"/>
                  <a:ea typeface="+mn-ea"/>
                  <a:cs typeface="Arial" panose="020B0604020202020204"/>
                </a:endParaRPr>
              </a:p>
              <a:p>
                <a:pPr marL="0" marR="0" lvl="0" indent="0" algn="ctr" defTabSz="914400" rtl="0" eaLnBrk="1" fontAlgn="auto" latinLnBrk="0" hangingPunct="1">
                  <a:lnSpc>
                    <a:spcPct val="100000"/>
                  </a:lnSpc>
                  <a:spcBef>
                    <a:spcPct val="0"/>
                  </a:spcBef>
                  <a:spcAft>
                    <a:spcPct val="0"/>
                  </a:spcAft>
                  <a:buClrTx/>
                  <a:buSzTx/>
                  <a:buFontTx/>
                  <a:buNone/>
                  <a:defRPr/>
                </a:pPr>
                <a:endParaRPr kumimoji="0" lang="en-GB" sz="1100" b="0" i="0" u="none" strike="noStrike" kern="1200" cap="none" spc="0" normalizeH="0" baseline="0" noProof="0" smtClean="0">
                  <a:ln>
                    <a:noFill/>
                  </a:ln>
                  <a:solidFill>
                    <a:srgbClr val="000000"/>
                  </a:solidFill>
                  <a:effectLst/>
                  <a:uLnTx/>
                  <a:uFillTx/>
                  <a:latin typeface="Arial" panose="020B0604020202020204"/>
                  <a:ea typeface="+mn-ea"/>
                  <a:cs typeface="Arial" panose="020B0604020202020204"/>
                </a:endParaRPr>
              </a:p>
              <a:p>
                <a:pPr marL="0" marR="0" lvl="0" indent="0" algn="r" defTabSz="914400" rtl="0" eaLnBrk="1" fontAlgn="auto" latinLnBrk="0" hangingPunct="1">
                  <a:lnSpc>
                    <a:spcPct val="100000"/>
                  </a:lnSpc>
                  <a:spcBef>
                    <a:spcPct val="0"/>
                  </a:spcBef>
                  <a:spcAft>
                    <a:spcPct val="0"/>
                  </a:spcAft>
                  <a:buClrTx/>
                  <a:buSzTx/>
                  <a:buFontTx/>
                  <a:buNone/>
                  <a:defRPr/>
                </a:pPr>
                <a:r>
                  <a:rPr lang="ja-JP" sz="1100" b="0" i="0" u="none" strike="noStrike" cap="none" baseline="0">
                    <a:solidFill>
                      <a:srgbClr val="000000"/>
                    </a:solidFill>
                    <a:effectLst/>
                    <a:uFillTx/>
                    <a:ea typeface="MS UI Gothic" panose="020B0600070205080204" charset="-128"/>
                  </a:rPr>
                  <a:t>103</a:t>
                </a:r>
              </a:p>
              <a:p>
                <a:pPr marL="0" marR="0" lvl="0" indent="0" algn="r" defTabSz="914400" rtl="0" eaLnBrk="1" fontAlgn="auto" latinLnBrk="0" hangingPunct="1">
                  <a:lnSpc>
                    <a:spcPct val="100000"/>
                  </a:lnSpc>
                  <a:spcBef>
                    <a:spcPct val="0"/>
                  </a:spcBef>
                  <a:spcAft>
                    <a:spcPct val="0"/>
                  </a:spcAft>
                  <a:buClrTx/>
                  <a:buSzTx/>
                  <a:buFontTx/>
                  <a:buNone/>
                  <a:defRPr/>
                </a:pPr>
                <a:endParaRPr kumimoji="0" lang="en-GB" sz="1100" b="0" i="0" u="none" strike="noStrike" kern="1200" cap="none" spc="0" normalizeH="0" baseline="0" noProof="0">
                  <a:ln>
                    <a:noFill/>
                  </a:ln>
                  <a:solidFill>
                    <a:srgbClr val="000000"/>
                  </a:solidFill>
                  <a:effectLst/>
                  <a:uLnTx/>
                  <a:uFillTx/>
                  <a:latin typeface="Arial" panose="020B0604020202020204"/>
                  <a:ea typeface="+mn-ea"/>
                  <a:cs typeface="Arial" panose="020B0604020202020204"/>
                </a:endParaRPr>
              </a:p>
              <a:p>
                <a:pPr marL="0" marR="0" lvl="0" indent="0" algn="r" defTabSz="914400" rtl="0" eaLnBrk="1" fontAlgn="auto" latinLnBrk="0" hangingPunct="1">
                  <a:lnSpc>
                    <a:spcPct val="100000"/>
                  </a:lnSpc>
                  <a:spcBef>
                    <a:spcPct val="0"/>
                  </a:spcBef>
                  <a:spcAft>
                    <a:spcPct val="0"/>
                  </a:spcAft>
                  <a:buClrTx/>
                  <a:buSzTx/>
                  <a:buFontTx/>
                  <a:buNone/>
                  <a:defRPr/>
                </a:pPr>
                <a:r>
                  <a:rPr lang="ja-JP" sz="1100" b="0" i="0" u="none" strike="noStrike" cap="none" baseline="0">
                    <a:solidFill>
                      <a:srgbClr val="000000"/>
                    </a:solidFill>
                    <a:effectLst/>
                    <a:uFillTx/>
                    <a:ea typeface="MS UI Gothic" panose="020B0600070205080204" charset="-128"/>
                  </a:rPr>
                  <a:t>98</a:t>
                </a:r>
              </a:p>
            </p:txBody>
          </p:sp>
          <p:sp>
            <p:nvSpPr>
              <p:cNvPr id="26" name="TextBox 25"/>
              <p:cNvSpPr txBox="1"/>
              <p:nvPr/>
            </p:nvSpPr>
            <p:spPr>
              <a:xfrm>
                <a:off x="3262699" y="4522748"/>
                <a:ext cx="368202" cy="1070767"/>
              </a:xfrm>
              <a:prstGeom prst="rect">
                <a:avLst/>
              </a:prstGeom>
              <a:noFill/>
            </p:spPr>
            <p:txBody>
              <a:bodyPr wrap="none" rtlCol="0" anchor="t" anchorCtr="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lang="ja-JP" sz="1100" b="0" i="0" u="none" strike="noStrike" cap="none" baseline="0">
                    <a:solidFill>
                      <a:srgbClr val="000000"/>
                    </a:solidFill>
                    <a:effectLst/>
                    <a:uFillTx/>
                    <a:ea typeface="MS UI Gothic" panose="020B0600070205080204" charset="-128"/>
                  </a:rPr>
                  <a:t>12</a:t>
                </a:r>
              </a:p>
              <a:p>
                <a:pPr marL="0" marR="0" lvl="0" indent="0" algn="ctr" defTabSz="914400" rtl="0" eaLnBrk="1" fontAlgn="auto" latinLnBrk="0" hangingPunct="1">
                  <a:lnSpc>
                    <a:spcPct val="100000"/>
                  </a:lnSpc>
                  <a:spcBef>
                    <a:spcPct val="0"/>
                  </a:spcBef>
                  <a:spcAft>
                    <a:spcPct val="0"/>
                  </a:spcAft>
                  <a:buClrTx/>
                  <a:buSzTx/>
                  <a:buFontTx/>
                  <a:buNone/>
                  <a:defRPr/>
                </a:pPr>
                <a:endParaRPr kumimoji="0" lang="en-GB" sz="1100" b="0" i="0" u="none" strike="noStrike" kern="1200" cap="none" spc="0" normalizeH="0" baseline="0" noProof="0">
                  <a:ln>
                    <a:noFill/>
                  </a:ln>
                  <a:solidFill>
                    <a:srgbClr val="000000"/>
                  </a:solidFill>
                  <a:effectLst/>
                  <a:uLnTx/>
                  <a:uFillTx/>
                  <a:latin typeface="Arial" panose="020B0604020202020204"/>
                  <a:ea typeface="+mn-ea"/>
                  <a:cs typeface="Arial" panose="020B0604020202020204"/>
                </a:endParaRPr>
              </a:p>
              <a:p>
                <a:pPr marL="0" marR="0" lvl="0" indent="0" algn="ctr" defTabSz="914400" rtl="0" eaLnBrk="1" fontAlgn="auto" latinLnBrk="0" hangingPunct="1">
                  <a:lnSpc>
                    <a:spcPct val="100000"/>
                  </a:lnSpc>
                  <a:spcBef>
                    <a:spcPct val="0"/>
                  </a:spcBef>
                  <a:spcAft>
                    <a:spcPct val="0"/>
                  </a:spcAft>
                  <a:buClrTx/>
                  <a:buSzTx/>
                  <a:buFontTx/>
                  <a:buNone/>
                  <a:defRPr/>
                </a:pPr>
                <a:endParaRPr kumimoji="0" lang="en-GB" sz="1100" b="0" i="0" u="none" strike="noStrike" kern="1200" cap="none" spc="0" normalizeH="0" baseline="0" noProof="0" smtClean="0">
                  <a:ln>
                    <a:noFill/>
                  </a:ln>
                  <a:solidFill>
                    <a:srgbClr val="000000"/>
                  </a:solidFill>
                  <a:effectLst/>
                  <a:uLnTx/>
                  <a:uFillTx/>
                  <a:latin typeface="Arial" panose="020B0604020202020204"/>
                  <a:ea typeface="+mn-ea"/>
                  <a:cs typeface="Arial" panose="020B0604020202020204"/>
                </a:endParaRPr>
              </a:p>
              <a:p>
                <a:pPr marL="0" marR="0" lvl="0" indent="0" algn="ctr" defTabSz="914400" rtl="0" eaLnBrk="1" fontAlgn="auto" latinLnBrk="0" hangingPunct="1">
                  <a:lnSpc>
                    <a:spcPct val="100000"/>
                  </a:lnSpc>
                  <a:spcBef>
                    <a:spcPct val="0"/>
                  </a:spcBef>
                  <a:spcAft>
                    <a:spcPct val="0"/>
                  </a:spcAft>
                  <a:buClrTx/>
                  <a:buSzTx/>
                  <a:buFontTx/>
                  <a:buNone/>
                  <a:defRPr/>
                </a:pPr>
                <a:r>
                  <a:rPr lang="ja-JP" sz="1100" b="0" i="0" u="none" strike="noStrike" cap="none" baseline="0">
                    <a:solidFill>
                      <a:srgbClr val="000000"/>
                    </a:solidFill>
                    <a:effectLst/>
                    <a:uFillTx/>
                    <a:ea typeface="MS UI Gothic" panose="020B0600070205080204" charset="-128"/>
                  </a:rPr>
                  <a:t>61</a:t>
                </a:r>
              </a:p>
              <a:p>
                <a:pPr marL="0" marR="0" lvl="0" indent="0" algn="ctr" defTabSz="914400" rtl="0" eaLnBrk="1" fontAlgn="auto" latinLnBrk="0" hangingPunct="1">
                  <a:lnSpc>
                    <a:spcPct val="100000"/>
                  </a:lnSpc>
                  <a:spcBef>
                    <a:spcPct val="0"/>
                  </a:spcBef>
                  <a:spcAft>
                    <a:spcPct val="0"/>
                  </a:spcAft>
                  <a:buClrTx/>
                  <a:buSzTx/>
                  <a:buFontTx/>
                  <a:buNone/>
                  <a:defRPr/>
                </a:pPr>
                <a:endParaRPr kumimoji="0" lang="en-GB" sz="1100" b="0" i="0" u="none" strike="noStrike" kern="1200" cap="none" spc="0" normalizeH="0" baseline="0" noProof="0">
                  <a:ln>
                    <a:noFill/>
                  </a:ln>
                  <a:solidFill>
                    <a:srgbClr val="000000"/>
                  </a:solidFill>
                  <a:effectLst/>
                  <a:uLnTx/>
                  <a:uFillTx/>
                  <a:latin typeface="Arial" panose="020B0604020202020204"/>
                  <a:ea typeface="+mn-ea"/>
                  <a:cs typeface="Arial" panose="020B0604020202020204"/>
                </a:endParaRPr>
              </a:p>
              <a:p>
                <a:pPr marL="0" marR="0" lvl="0" indent="0" algn="ctr" defTabSz="914400" rtl="0" eaLnBrk="1" fontAlgn="auto" latinLnBrk="0" hangingPunct="1">
                  <a:lnSpc>
                    <a:spcPct val="100000"/>
                  </a:lnSpc>
                  <a:spcBef>
                    <a:spcPct val="0"/>
                  </a:spcBef>
                  <a:spcAft>
                    <a:spcPct val="0"/>
                  </a:spcAft>
                  <a:buClrTx/>
                  <a:buSzTx/>
                  <a:buFontTx/>
                  <a:buNone/>
                  <a:defRPr/>
                </a:pPr>
                <a:r>
                  <a:rPr lang="ja-JP" sz="1100" b="0" i="0" u="none" strike="noStrike" cap="none" baseline="0">
                    <a:solidFill>
                      <a:srgbClr val="000000"/>
                    </a:solidFill>
                    <a:effectLst/>
                    <a:uFillTx/>
                    <a:ea typeface="MS UI Gothic" panose="020B0600070205080204" charset="-128"/>
                  </a:rPr>
                  <a:t>66</a:t>
                </a:r>
              </a:p>
            </p:txBody>
          </p:sp>
          <p:sp>
            <p:nvSpPr>
              <p:cNvPr id="27" name="TextBox 26"/>
              <p:cNvSpPr txBox="1"/>
              <p:nvPr/>
            </p:nvSpPr>
            <p:spPr>
              <a:xfrm>
                <a:off x="3666629" y="4522748"/>
                <a:ext cx="368202" cy="1070767"/>
              </a:xfrm>
              <a:prstGeom prst="rect">
                <a:avLst/>
              </a:prstGeom>
              <a:noFill/>
            </p:spPr>
            <p:txBody>
              <a:bodyPr wrap="none" rtlCol="0" anchor="t" anchorCtr="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lang="ja-JP" sz="1100" b="0" i="0" u="none" strike="noStrike" cap="none" baseline="0">
                    <a:solidFill>
                      <a:srgbClr val="000000"/>
                    </a:solidFill>
                    <a:effectLst/>
                    <a:uFillTx/>
                    <a:ea typeface="MS UI Gothic" panose="020B0600070205080204" charset="-128"/>
                  </a:rPr>
                  <a:t>18</a:t>
                </a:r>
              </a:p>
              <a:p>
                <a:pPr marL="0" marR="0" lvl="0" indent="0" algn="ctr" defTabSz="914400" rtl="0" eaLnBrk="1" fontAlgn="auto" latinLnBrk="0" hangingPunct="1">
                  <a:lnSpc>
                    <a:spcPct val="100000"/>
                  </a:lnSpc>
                  <a:spcBef>
                    <a:spcPct val="0"/>
                  </a:spcBef>
                  <a:spcAft>
                    <a:spcPct val="0"/>
                  </a:spcAft>
                  <a:buClrTx/>
                  <a:buSzTx/>
                  <a:buFontTx/>
                  <a:buNone/>
                  <a:defRPr/>
                </a:pPr>
                <a:endParaRPr kumimoji="0" lang="en-GB" sz="1100" b="0" i="0" u="none" strike="noStrike" kern="1200" cap="none" spc="0" normalizeH="0" baseline="0" noProof="0">
                  <a:ln>
                    <a:noFill/>
                  </a:ln>
                  <a:solidFill>
                    <a:srgbClr val="000000"/>
                  </a:solidFill>
                  <a:effectLst/>
                  <a:uLnTx/>
                  <a:uFillTx/>
                  <a:latin typeface="Arial" panose="020B0604020202020204"/>
                  <a:ea typeface="+mn-ea"/>
                  <a:cs typeface="Arial" panose="020B0604020202020204"/>
                </a:endParaRPr>
              </a:p>
              <a:p>
                <a:pPr marL="0" marR="0" lvl="0" indent="0" algn="ctr" defTabSz="914400" rtl="0" eaLnBrk="1" fontAlgn="auto" latinLnBrk="0" hangingPunct="1">
                  <a:lnSpc>
                    <a:spcPct val="100000"/>
                  </a:lnSpc>
                  <a:spcBef>
                    <a:spcPct val="0"/>
                  </a:spcBef>
                  <a:spcAft>
                    <a:spcPct val="0"/>
                  </a:spcAft>
                  <a:buClrTx/>
                  <a:buSzTx/>
                  <a:buFontTx/>
                  <a:buNone/>
                  <a:defRPr/>
                </a:pPr>
                <a:endParaRPr kumimoji="0" lang="en-GB" sz="1100" b="0" i="0" u="none" strike="noStrike" kern="1200" cap="none" spc="0" normalizeH="0" baseline="0" noProof="0" smtClean="0">
                  <a:ln>
                    <a:noFill/>
                  </a:ln>
                  <a:solidFill>
                    <a:srgbClr val="000000"/>
                  </a:solidFill>
                  <a:effectLst/>
                  <a:uLnTx/>
                  <a:uFillTx/>
                  <a:latin typeface="Arial" panose="020B0604020202020204"/>
                  <a:ea typeface="+mn-ea"/>
                  <a:cs typeface="Arial" panose="020B0604020202020204"/>
                </a:endParaRPr>
              </a:p>
              <a:p>
                <a:pPr marL="0" marR="0" lvl="0" indent="0" algn="ctr" defTabSz="914400" rtl="0" eaLnBrk="1" fontAlgn="auto" latinLnBrk="0" hangingPunct="1">
                  <a:lnSpc>
                    <a:spcPct val="100000"/>
                  </a:lnSpc>
                  <a:spcBef>
                    <a:spcPct val="0"/>
                  </a:spcBef>
                  <a:spcAft>
                    <a:spcPct val="0"/>
                  </a:spcAft>
                  <a:buClrTx/>
                  <a:buSzTx/>
                  <a:buFontTx/>
                  <a:buNone/>
                  <a:defRPr/>
                </a:pPr>
                <a:r>
                  <a:rPr lang="ja-JP" sz="1100" b="0" i="0" u="none" strike="noStrike" cap="none" baseline="0">
                    <a:solidFill>
                      <a:srgbClr val="000000"/>
                    </a:solidFill>
                    <a:effectLst/>
                    <a:uFillTx/>
                    <a:ea typeface="MS UI Gothic" panose="020B0600070205080204" charset="-128"/>
                  </a:rPr>
                  <a:t>35</a:t>
                </a:r>
              </a:p>
              <a:p>
                <a:pPr marL="0" marR="0" lvl="0" indent="0" algn="ctr" defTabSz="914400" rtl="0" eaLnBrk="1" fontAlgn="auto" latinLnBrk="0" hangingPunct="1">
                  <a:lnSpc>
                    <a:spcPct val="100000"/>
                  </a:lnSpc>
                  <a:spcBef>
                    <a:spcPct val="0"/>
                  </a:spcBef>
                  <a:spcAft>
                    <a:spcPct val="0"/>
                  </a:spcAft>
                  <a:buClrTx/>
                  <a:buSzTx/>
                  <a:buFontTx/>
                  <a:buNone/>
                  <a:defRPr/>
                </a:pPr>
                <a:endParaRPr kumimoji="0" lang="en-GB" sz="1100" b="0" i="0" u="none" strike="noStrike" kern="1200" cap="none" spc="0" normalizeH="0" baseline="0" noProof="0">
                  <a:ln>
                    <a:noFill/>
                  </a:ln>
                  <a:solidFill>
                    <a:srgbClr val="000000"/>
                  </a:solidFill>
                  <a:effectLst/>
                  <a:uLnTx/>
                  <a:uFillTx/>
                  <a:latin typeface="Arial" panose="020B0604020202020204"/>
                  <a:ea typeface="+mn-ea"/>
                  <a:cs typeface="Arial" panose="020B0604020202020204"/>
                </a:endParaRPr>
              </a:p>
              <a:p>
                <a:pPr marL="0" marR="0" lvl="0" indent="0" algn="ctr" defTabSz="914400" rtl="0" eaLnBrk="1" fontAlgn="auto" latinLnBrk="0" hangingPunct="1">
                  <a:lnSpc>
                    <a:spcPct val="100000"/>
                  </a:lnSpc>
                  <a:spcBef>
                    <a:spcPct val="0"/>
                  </a:spcBef>
                  <a:spcAft>
                    <a:spcPct val="0"/>
                  </a:spcAft>
                  <a:buClrTx/>
                  <a:buSzTx/>
                  <a:buFontTx/>
                  <a:buNone/>
                  <a:defRPr/>
                </a:pPr>
                <a:r>
                  <a:rPr lang="ja-JP" sz="1100" b="0" i="0" u="none" strike="noStrike" cap="none" baseline="0">
                    <a:solidFill>
                      <a:srgbClr val="000000"/>
                    </a:solidFill>
                    <a:effectLst/>
                    <a:uFillTx/>
                    <a:ea typeface="MS UI Gothic" panose="020B0600070205080204" charset="-128"/>
                  </a:rPr>
                  <a:t>43</a:t>
                </a:r>
              </a:p>
            </p:txBody>
          </p:sp>
          <p:sp>
            <p:nvSpPr>
              <p:cNvPr id="28" name="TextBox 27"/>
              <p:cNvSpPr txBox="1"/>
              <p:nvPr/>
            </p:nvSpPr>
            <p:spPr>
              <a:xfrm>
                <a:off x="4030045" y="4522748"/>
                <a:ext cx="368202" cy="1070767"/>
              </a:xfrm>
              <a:prstGeom prst="rect">
                <a:avLst/>
              </a:prstGeom>
              <a:noFill/>
            </p:spPr>
            <p:txBody>
              <a:bodyPr wrap="none" rtlCol="0" anchor="t" anchorCtr="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lang="ja-JP" sz="1100" b="0" i="0" u="none" strike="noStrike" cap="none" baseline="0">
                    <a:solidFill>
                      <a:srgbClr val="000000"/>
                    </a:solidFill>
                    <a:effectLst/>
                    <a:uFillTx/>
                    <a:ea typeface="MS UI Gothic" panose="020B0600070205080204" charset="-128"/>
                  </a:rPr>
                  <a:t>24</a:t>
                </a:r>
              </a:p>
              <a:p>
                <a:pPr marL="0" marR="0" lvl="0" indent="0" algn="ctr" defTabSz="914400" rtl="0" eaLnBrk="1" fontAlgn="auto" latinLnBrk="0" hangingPunct="1">
                  <a:lnSpc>
                    <a:spcPct val="100000"/>
                  </a:lnSpc>
                  <a:spcBef>
                    <a:spcPct val="0"/>
                  </a:spcBef>
                  <a:spcAft>
                    <a:spcPct val="0"/>
                  </a:spcAft>
                  <a:buClrTx/>
                  <a:buSzTx/>
                  <a:buFontTx/>
                  <a:buNone/>
                  <a:defRPr/>
                </a:pPr>
                <a:endParaRPr kumimoji="0" lang="en-GB" sz="1100" b="0" i="0" u="none" strike="noStrike" kern="1200" cap="none" spc="0" normalizeH="0" baseline="0" noProof="0">
                  <a:ln>
                    <a:noFill/>
                  </a:ln>
                  <a:solidFill>
                    <a:srgbClr val="000000"/>
                  </a:solidFill>
                  <a:effectLst/>
                  <a:uLnTx/>
                  <a:uFillTx/>
                  <a:latin typeface="Arial" panose="020B0604020202020204"/>
                  <a:ea typeface="+mn-ea"/>
                  <a:cs typeface="Arial" panose="020B0604020202020204"/>
                </a:endParaRPr>
              </a:p>
              <a:p>
                <a:pPr marL="0" marR="0" lvl="0" indent="0" algn="ctr" defTabSz="914400" rtl="0" eaLnBrk="1" fontAlgn="auto" latinLnBrk="0" hangingPunct="1">
                  <a:lnSpc>
                    <a:spcPct val="100000"/>
                  </a:lnSpc>
                  <a:spcBef>
                    <a:spcPct val="0"/>
                  </a:spcBef>
                  <a:spcAft>
                    <a:spcPct val="0"/>
                  </a:spcAft>
                  <a:buClrTx/>
                  <a:buSzTx/>
                  <a:buFontTx/>
                  <a:buNone/>
                  <a:defRPr/>
                </a:pPr>
                <a:endParaRPr kumimoji="0" lang="en-GB" sz="1100" b="0" i="0" u="none" strike="noStrike" kern="1200" cap="none" spc="0" normalizeH="0" baseline="0" noProof="0" smtClean="0">
                  <a:ln>
                    <a:noFill/>
                  </a:ln>
                  <a:solidFill>
                    <a:srgbClr val="000000"/>
                  </a:solidFill>
                  <a:effectLst/>
                  <a:uLnTx/>
                  <a:uFillTx/>
                  <a:latin typeface="Arial" panose="020B0604020202020204"/>
                  <a:ea typeface="+mn-ea"/>
                  <a:cs typeface="Arial" panose="020B0604020202020204"/>
                </a:endParaRPr>
              </a:p>
              <a:p>
                <a:pPr marL="0" marR="0" lvl="0" indent="0" algn="ctr" defTabSz="914400" rtl="0" eaLnBrk="1" fontAlgn="auto" latinLnBrk="0" hangingPunct="1">
                  <a:lnSpc>
                    <a:spcPct val="100000"/>
                  </a:lnSpc>
                  <a:spcBef>
                    <a:spcPct val="0"/>
                  </a:spcBef>
                  <a:spcAft>
                    <a:spcPct val="0"/>
                  </a:spcAft>
                  <a:buClrTx/>
                  <a:buSzTx/>
                  <a:buFontTx/>
                  <a:buNone/>
                  <a:defRPr/>
                </a:pPr>
                <a:r>
                  <a:rPr lang="ja-JP" sz="1100" b="0" i="0" u="none" strike="noStrike" cap="none" baseline="0">
                    <a:solidFill>
                      <a:srgbClr val="000000"/>
                    </a:solidFill>
                    <a:effectLst/>
                    <a:uFillTx/>
                    <a:ea typeface="MS UI Gothic" panose="020B0600070205080204" charset="-128"/>
                  </a:rPr>
                  <a:t>22</a:t>
                </a:r>
              </a:p>
              <a:p>
                <a:pPr marL="0" marR="0" lvl="0" indent="0" algn="ctr" defTabSz="914400" rtl="0" eaLnBrk="1" fontAlgn="auto" latinLnBrk="0" hangingPunct="1">
                  <a:lnSpc>
                    <a:spcPct val="100000"/>
                  </a:lnSpc>
                  <a:spcBef>
                    <a:spcPct val="0"/>
                  </a:spcBef>
                  <a:spcAft>
                    <a:spcPct val="0"/>
                  </a:spcAft>
                  <a:buClrTx/>
                  <a:buSzTx/>
                  <a:buFontTx/>
                  <a:buNone/>
                  <a:defRPr/>
                </a:pPr>
                <a:endParaRPr kumimoji="0" lang="en-GB" sz="1100" b="0" i="0" u="none" strike="noStrike" kern="1200" cap="none" spc="0" normalizeH="0" baseline="0" noProof="0">
                  <a:ln>
                    <a:noFill/>
                  </a:ln>
                  <a:solidFill>
                    <a:srgbClr val="000000"/>
                  </a:solidFill>
                  <a:effectLst/>
                  <a:uLnTx/>
                  <a:uFillTx/>
                  <a:latin typeface="Arial" panose="020B0604020202020204"/>
                  <a:ea typeface="+mn-ea"/>
                  <a:cs typeface="Arial" panose="020B0604020202020204"/>
                </a:endParaRPr>
              </a:p>
              <a:p>
                <a:pPr marL="0" marR="0" lvl="0" indent="0" algn="ctr" defTabSz="914400" rtl="0" eaLnBrk="1" fontAlgn="auto" latinLnBrk="0" hangingPunct="1">
                  <a:lnSpc>
                    <a:spcPct val="100000"/>
                  </a:lnSpc>
                  <a:spcBef>
                    <a:spcPct val="0"/>
                  </a:spcBef>
                  <a:spcAft>
                    <a:spcPct val="0"/>
                  </a:spcAft>
                  <a:buClrTx/>
                  <a:buSzTx/>
                  <a:buFontTx/>
                  <a:buNone/>
                  <a:defRPr/>
                </a:pPr>
                <a:r>
                  <a:rPr lang="ja-JP" sz="1100" b="0" i="0" u="none" strike="noStrike" cap="none" baseline="0">
                    <a:solidFill>
                      <a:srgbClr val="000000"/>
                    </a:solidFill>
                    <a:effectLst/>
                    <a:uFillTx/>
                    <a:ea typeface="MS UI Gothic" panose="020B0600070205080204" charset="-128"/>
                  </a:rPr>
                  <a:t>23</a:t>
                </a:r>
              </a:p>
            </p:txBody>
          </p:sp>
          <p:sp>
            <p:nvSpPr>
              <p:cNvPr id="29" name="TextBox 28"/>
              <p:cNvSpPr txBox="1"/>
              <p:nvPr/>
            </p:nvSpPr>
            <p:spPr>
              <a:xfrm>
                <a:off x="4420582" y="4522748"/>
                <a:ext cx="368202" cy="1070767"/>
              </a:xfrm>
              <a:prstGeom prst="rect">
                <a:avLst/>
              </a:prstGeom>
              <a:noFill/>
            </p:spPr>
            <p:txBody>
              <a:bodyPr wrap="none" rtlCol="0" anchor="t" anchorCtr="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lang="ja-JP" sz="1100" b="0" i="0" u="none" strike="noStrike" cap="none" baseline="0">
                    <a:solidFill>
                      <a:srgbClr val="000000"/>
                    </a:solidFill>
                    <a:effectLst/>
                    <a:uFillTx/>
                    <a:ea typeface="MS UI Gothic" panose="020B0600070205080204" charset="-128"/>
                  </a:rPr>
                  <a:t>30</a:t>
                </a:r>
              </a:p>
              <a:p>
                <a:pPr marL="0" marR="0" lvl="0" indent="0" algn="ctr" defTabSz="914400" rtl="0" eaLnBrk="1" fontAlgn="auto" latinLnBrk="0" hangingPunct="1">
                  <a:lnSpc>
                    <a:spcPct val="100000"/>
                  </a:lnSpc>
                  <a:spcBef>
                    <a:spcPct val="0"/>
                  </a:spcBef>
                  <a:spcAft>
                    <a:spcPct val="0"/>
                  </a:spcAft>
                  <a:buClrTx/>
                  <a:buSzTx/>
                  <a:buFontTx/>
                  <a:buNone/>
                  <a:defRPr/>
                </a:pPr>
                <a:endParaRPr kumimoji="0" lang="en-GB" sz="1100" b="0" i="0" u="none" strike="noStrike" kern="1200" cap="none" spc="0" normalizeH="0" baseline="0" noProof="0">
                  <a:ln>
                    <a:noFill/>
                  </a:ln>
                  <a:solidFill>
                    <a:srgbClr val="000000"/>
                  </a:solidFill>
                  <a:effectLst/>
                  <a:uLnTx/>
                  <a:uFillTx/>
                  <a:latin typeface="Arial" panose="020B0604020202020204"/>
                  <a:ea typeface="+mn-ea"/>
                  <a:cs typeface="Arial" panose="020B0604020202020204"/>
                </a:endParaRPr>
              </a:p>
              <a:p>
                <a:pPr marL="0" marR="0" lvl="0" indent="0" algn="ctr" defTabSz="914400" rtl="0" eaLnBrk="1" fontAlgn="auto" latinLnBrk="0" hangingPunct="1">
                  <a:lnSpc>
                    <a:spcPct val="100000"/>
                  </a:lnSpc>
                  <a:spcBef>
                    <a:spcPct val="0"/>
                  </a:spcBef>
                  <a:spcAft>
                    <a:spcPct val="0"/>
                  </a:spcAft>
                  <a:buClrTx/>
                  <a:buSzTx/>
                  <a:buFontTx/>
                  <a:buNone/>
                  <a:defRPr/>
                </a:pPr>
                <a:endParaRPr kumimoji="0" lang="en-GB" sz="1100" b="0" i="0" u="none" strike="noStrike" kern="1200" cap="none" spc="0" normalizeH="0" baseline="0" noProof="0" smtClean="0">
                  <a:ln>
                    <a:noFill/>
                  </a:ln>
                  <a:solidFill>
                    <a:srgbClr val="000000"/>
                  </a:solidFill>
                  <a:effectLst/>
                  <a:uLnTx/>
                  <a:uFillTx/>
                  <a:latin typeface="Arial" panose="020B0604020202020204"/>
                  <a:ea typeface="+mn-ea"/>
                  <a:cs typeface="Arial" panose="020B0604020202020204"/>
                </a:endParaRPr>
              </a:p>
              <a:p>
                <a:pPr marL="0" marR="0" lvl="0" indent="0" algn="r" defTabSz="914400" rtl="0" eaLnBrk="1" fontAlgn="auto" latinLnBrk="0" hangingPunct="1">
                  <a:lnSpc>
                    <a:spcPct val="100000"/>
                  </a:lnSpc>
                  <a:spcBef>
                    <a:spcPct val="0"/>
                  </a:spcBef>
                  <a:spcAft>
                    <a:spcPct val="0"/>
                  </a:spcAft>
                  <a:buClrTx/>
                  <a:buSzTx/>
                  <a:buFontTx/>
                  <a:buNone/>
                  <a:defRPr/>
                </a:pPr>
                <a:r>
                  <a:rPr lang="ja-JP" sz="1100" b="0" i="0" u="none" strike="noStrike" cap="none" baseline="0">
                    <a:solidFill>
                      <a:srgbClr val="000000"/>
                    </a:solidFill>
                    <a:effectLst/>
                    <a:uFillTx/>
                    <a:ea typeface="MS UI Gothic" panose="020B0600070205080204" charset="-128"/>
                  </a:rPr>
                  <a:t>9</a:t>
                </a:r>
              </a:p>
              <a:p>
                <a:pPr marL="0" marR="0" lvl="0" indent="0" algn="r" defTabSz="914400" rtl="0" eaLnBrk="1" fontAlgn="auto" latinLnBrk="0" hangingPunct="1">
                  <a:lnSpc>
                    <a:spcPct val="100000"/>
                  </a:lnSpc>
                  <a:spcBef>
                    <a:spcPct val="0"/>
                  </a:spcBef>
                  <a:spcAft>
                    <a:spcPct val="0"/>
                  </a:spcAft>
                  <a:buClrTx/>
                  <a:buSzTx/>
                  <a:buFontTx/>
                  <a:buNone/>
                  <a:defRPr/>
                </a:pPr>
                <a:endParaRPr kumimoji="0" lang="en-GB" sz="1100" b="0" i="0" u="none" strike="noStrike" kern="1200" cap="none" spc="0" normalizeH="0" baseline="0" noProof="0">
                  <a:ln>
                    <a:noFill/>
                  </a:ln>
                  <a:solidFill>
                    <a:srgbClr val="000000"/>
                  </a:solidFill>
                  <a:effectLst/>
                  <a:uLnTx/>
                  <a:uFillTx/>
                  <a:latin typeface="Arial" panose="020B0604020202020204"/>
                  <a:ea typeface="+mn-ea"/>
                  <a:cs typeface="Arial" panose="020B0604020202020204"/>
                </a:endParaRPr>
              </a:p>
              <a:p>
                <a:pPr marL="0" marR="0" lvl="0" indent="0" algn="r" defTabSz="914400" rtl="0" eaLnBrk="1" fontAlgn="auto" latinLnBrk="0" hangingPunct="1">
                  <a:lnSpc>
                    <a:spcPct val="100000"/>
                  </a:lnSpc>
                  <a:spcBef>
                    <a:spcPct val="0"/>
                  </a:spcBef>
                  <a:spcAft>
                    <a:spcPct val="0"/>
                  </a:spcAft>
                  <a:buClrTx/>
                  <a:buSzTx/>
                  <a:buFontTx/>
                  <a:buNone/>
                  <a:defRPr/>
                </a:pPr>
                <a:r>
                  <a:rPr lang="ja-JP" sz="1100" b="0" i="0" u="none" strike="noStrike" cap="none" baseline="0">
                    <a:solidFill>
                      <a:srgbClr val="000000"/>
                    </a:solidFill>
                    <a:effectLst/>
                    <a:uFillTx/>
                    <a:ea typeface="MS UI Gothic" panose="020B0600070205080204" charset="-128"/>
                  </a:rPr>
                  <a:t>11</a:t>
                </a:r>
              </a:p>
            </p:txBody>
          </p:sp>
          <p:sp>
            <p:nvSpPr>
              <p:cNvPr id="30" name="TextBox 29"/>
              <p:cNvSpPr txBox="1"/>
              <p:nvPr/>
            </p:nvSpPr>
            <p:spPr>
              <a:xfrm>
                <a:off x="4796491" y="4522748"/>
                <a:ext cx="368202" cy="1070767"/>
              </a:xfrm>
              <a:prstGeom prst="rect">
                <a:avLst/>
              </a:prstGeom>
              <a:noFill/>
            </p:spPr>
            <p:txBody>
              <a:bodyPr wrap="none" rtlCol="0" anchor="t" anchorCtr="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lang="ja-JP" sz="1100" b="0" i="0" u="none" strike="noStrike" cap="none" baseline="0">
                    <a:solidFill>
                      <a:srgbClr val="000000"/>
                    </a:solidFill>
                    <a:effectLst/>
                    <a:uFillTx/>
                    <a:ea typeface="MS UI Gothic" panose="020B0600070205080204" charset="-128"/>
                  </a:rPr>
                  <a:t>36</a:t>
                </a:r>
              </a:p>
              <a:p>
                <a:pPr marL="0" marR="0" lvl="0" indent="0" algn="ctr" defTabSz="914400" rtl="0" eaLnBrk="1" fontAlgn="auto" latinLnBrk="0" hangingPunct="1">
                  <a:lnSpc>
                    <a:spcPct val="100000"/>
                  </a:lnSpc>
                  <a:spcBef>
                    <a:spcPct val="0"/>
                  </a:spcBef>
                  <a:spcAft>
                    <a:spcPct val="0"/>
                  </a:spcAft>
                  <a:buClrTx/>
                  <a:buSzTx/>
                  <a:buFontTx/>
                  <a:buNone/>
                  <a:defRPr/>
                </a:pPr>
                <a:endParaRPr kumimoji="0" lang="en-GB" sz="1100" b="0" i="0" u="none" strike="noStrike" kern="1200" cap="none" spc="0" normalizeH="0" baseline="0" noProof="0">
                  <a:ln>
                    <a:noFill/>
                  </a:ln>
                  <a:solidFill>
                    <a:srgbClr val="000000"/>
                  </a:solidFill>
                  <a:effectLst/>
                  <a:uLnTx/>
                  <a:uFillTx/>
                  <a:latin typeface="Arial" panose="020B0604020202020204"/>
                  <a:ea typeface="+mn-ea"/>
                  <a:cs typeface="Arial" panose="020B0604020202020204"/>
                </a:endParaRPr>
              </a:p>
              <a:p>
                <a:pPr marL="0" marR="0" lvl="0" indent="0" algn="ctr" defTabSz="914400" rtl="0" eaLnBrk="1" fontAlgn="auto" latinLnBrk="0" hangingPunct="1">
                  <a:lnSpc>
                    <a:spcPct val="100000"/>
                  </a:lnSpc>
                  <a:spcBef>
                    <a:spcPct val="0"/>
                  </a:spcBef>
                  <a:spcAft>
                    <a:spcPct val="0"/>
                  </a:spcAft>
                  <a:buClrTx/>
                  <a:buSzTx/>
                  <a:buFontTx/>
                  <a:buNone/>
                  <a:defRPr/>
                </a:pPr>
                <a:endParaRPr kumimoji="0" lang="en-GB" sz="1100" b="0" i="0" u="none" strike="noStrike" kern="1200" cap="none" spc="0" normalizeH="0" baseline="0" noProof="0" smtClean="0">
                  <a:ln>
                    <a:noFill/>
                  </a:ln>
                  <a:solidFill>
                    <a:srgbClr val="000000"/>
                  </a:solidFill>
                  <a:effectLst/>
                  <a:uLnTx/>
                  <a:uFillTx/>
                  <a:latin typeface="Arial" panose="020B0604020202020204"/>
                  <a:ea typeface="+mn-ea"/>
                  <a:cs typeface="Arial" panose="020B0604020202020204"/>
                </a:endParaRPr>
              </a:p>
              <a:p>
                <a:pPr marL="0" marR="0" lvl="0" indent="0" algn="ctr" defTabSz="914400" rtl="0" eaLnBrk="1" fontAlgn="auto" latinLnBrk="0" hangingPunct="1">
                  <a:lnSpc>
                    <a:spcPct val="100000"/>
                  </a:lnSpc>
                  <a:spcBef>
                    <a:spcPct val="0"/>
                  </a:spcBef>
                  <a:spcAft>
                    <a:spcPct val="0"/>
                  </a:spcAft>
                  <a:buClrTx/>
                  <a:buSzTx/>
                  <a:buFontTx/>
                  <a:buNone/>
                  <a:defRPr/>
                </a:pPr>
                <a:r>
                  <a:rPr lang="ja-JP" sz="1100" b="0" i="0" u="none" strike="noStrike" cap="none" baseline="0">
                    <a:solidFill>
                      <a:srgbClr val="000000"/>
                    </a:solidFill>
                    <a:effectLst/>
                    <a:uFillTx/>
                    <a:ea typeface="MS UI Gothic" panose="020B0600070205080204" charset="-128"/>
                  </a:rPr>
                  <a:t>4</a:t>
                </a:r>
              </a:p>
              <a:p>
                <a:pPr marL="0" marR="0" lvl="0" indent="0" algn="ctr" defTabSz="914400" rtl="0" eaLnBrk="1" fontAlgn="auto" latinLnBrk="0" hangingPunct="1">
                  <a:lnSpc>
                    <a:spcPct val="100000"/>
                  </a:lnSpc>
                  <a:spcBef>
                    <a:spcPct val="0"/>
                  </a:spcBef>
                  <a:spcAft>
                    <a:spcPct val="0"/>
                  </a:spcAft>
                  <a:buClrTx/>
                  <a:buSzTx/>
                  <a:buFontTx/>
                  <a:buNone/>
                  <a:defRPr/>
                </a:pPr>
                <a:endParaRPr kumimoji="0" lang="en-GB" sz="1100" b="0" i="0" u="none" strike="noStrike" kern="1200" cap="none" spc="0" normalizeH="0" baseline="0" noProof="0">
                  <a:ln>
                    <a:noFill/>
                  </a:ln>
                  <a:solidFill>
                    <a:srgbClr val="000000"/>
                  </a:solidFill>
                  <a:effectLst/>
                  <a:uLnTx/>
                  <a:uFillTx/>
                  <a:latin typeface="Arial" panose="020B0604020202020204"/>
                  <a:ea typeface="+mn-ea"/>
                  <a:cs typeface="Arial" panose="020B0604020202020204"/>
                </a:endParaRPr>
              </a:p>
              <a:p>
                <a:pPr marL="0" marR="0" lvl="0" indent="0" algn="ctr" defTabSz="914400" rtl="0" eaLnBrk="1" fontAlgn="auto" latinLnBrk="0" hangingPunct="1">
                  <a:lnSpc>
                    <a:spcPct val="100000"/>
                  </a:lnSpc>
                  <a:spcBef>
                    <a:spcPct val="0"/>
                  </a:spcBef>
                  <a:spcAft>
                    <a:spcPct val="0"/>
                  </a:spcAft>
                  <a:buClrTx/>
                  <a:buSzTx/>
                  <a:buFontTx/>
                  <a:buNone/>
                  <a:defRPr/>
                </a:pPr>
                <a:r>
                  <a:rPr lang="ja-JP" sz="1100" b="0" i="0" u="none" strike="noStrike" cap="none" baseline="0">
                    <a:solidFill>
                      <a:srgbClr val="000000"/>
                    </a:solidFill>
                    <a:effectLst/>
                    <a:uFillTx/>
                    <a:ea typeface="MS UI Gothic" panose="020B0600070205080204" charset="-128"/>
                  </a:rPr>
                  <a:t>8</a:t>
                </a:r>
              </a:p>
            </p:txBody>
          </p:sp>
          <p:sp>
            <p:nvSpPr>
              <p:cNvPr id="31" name="TextBox 30"/>
              <p:cNvSpPr txBox="1"/>
              <p:nvPr/>
            </p:nvSpPr>
            <p:spPr>
              <a:xfrm>
                <a:off x="5172403" y="4522748"/>
                <a:ext cx="368202" cy="1070767"/>
              </a:xfrm>
              <a:prstGeom prst="rect">
                <a:avLst/>
              </a:prstGeom>
              <a:noFill/>
            </p:spPr>
            <p:txBody>
              <a:bodyPr wrap="none" rtlCol="0" anchor="t" anchorCtr="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lang="ja-JP" sz="1100" b="0" i="0" u="none" strike="noStrike" cap="none" baseline="0">
                    <a:solidFill>
                      <a:srgbClr val="000000"/>
                    </a:solidFill>
                    <a:effectLst/>
                    <a:uFillTx/>
                    <a:ea typeface="MS UI Gothic" panose="020B0600070205080204" charset="-128"/>
                  </a:rPr>
                  <a:t>42</a:t>
                </a:r>
              </a:p>
              <a:p>
                <a:pPr marL="0" marR="0" lvl="0" indent="0" algn="ctr" defTabSz="914400" rtl="0" eaLnBrk="1" fontAlgn="auto" latinLnBrk="0" hangingPunct="1">
                  <a:lnSpc>
                    <a:spcPct val="100000"/>
                  </a:lnSpc>
                  <a:spcBef>
                    <a:spcPct val="0"/>
                  </a:spcBef>
                  <a:spcAft>
                    <a:spcPct val="0"/>
                  </a:spcAft>
                  <a:buClrTx/>
                  <a:buSzTx/>
                  <a:buFontTx/>
                  <a:buNone/>
                  <a:defRPr/>
                </a:pPr>
                <a:endParaRPr kumimoji="0" lang="en-GB" sz="1100" b="0" i="0" u="none" strike="noStrike" kern="1200" cap="none" spc="0" normalizeH="0" baseline="0" noProof="0">
                  <a:ln>
                    <a:noFill/>
                  </a:ln>
                  <a:solidFill>
                    <a:srgbClr val="000000"/>
                  </a:solidFill>
                  <a:effectLst/>
                  <a:uLnTx/>
                  <a:uFillTx/>
                  <a:latin typeface="Arial" panose="020B0604020202020204"/>
                  <a:ea typeface="+mn-ea"/>
                  <a:cs typeface="Arial" panose="020B0604020202020204"/>
                </a:endParaRPr>
              </a:p>
              <a:p>
                <a:pPr marL="0" marR="0" lvl="0" indent="0" algn="ctr" defTabSz="914400" rtl="0" eaLnBrk="1" fontAlgn="auto" latinLnBrk="0" hangingPunct="1">
                  <a:lnSpc>
                    <a:spcPct val="100000"/>
                  </a:lnSpc>
                  <a:spcBef>
                    <a:spcPct val="0"/>
                  </a:spcBef>
                  <a:spcAft>
                    <a:spcPct val="0"/>
                  </a:spcAft>
                  <a:buClrTx/>
                  <a:buSzTx/>
                  <a:buFontTx/>
                  <a:buNone/>
                  <a:defRPr/>
                </a:pPr>
                <a:endParaRPr kumimoji="0" lang="en-GB" sz="1100" b="0" i="0" u="none" strike="noStrike" kern="1200" cap="none" spc="0" normalizeH="0" baseline="0" noProof="0" smtClean="0">
                  <a:ln>
                    <a:noFill/>
                  </a:ln>
                  <a:solidFill>
                    <a:srgbClr val="000000"/>
                  </a:solidFill>
                  <a:effectLst/>
                  <a:uLnTx/>
                  <a:uFillTx/>
                  <a:latin typeface="Arial" panose="020B0604020202020204"/>
                  <a:ea typeface="+mn-ea"/>
                  <a:cs typeface="Arial" panose="020B0604020202020204"/>
                </a:endParaRPr>
              </a:p>
              <a:p>
                <a:pPr marL="0" marR="0" lvl="0" indent="0" algn="ctr" defTabSz="914400" rtl="0" eaLnBrk="1" fontAlgn="auto" latinLnBrk="0" hangingPunct="1">
                  <a:lnSpc>
                    <a:spcPct val="100000"/>
                  </a:lnSpc>
                  <a:spcBef>
                    <a:spcPct val="0"/>
                  </a:spcBef>
                  <a:spcAft>
                    <a:spcPct val="0"/>
                  </a:spcAft>
                  <a:buClrTx/>
                  <a:buSzTx/>
                  <a:buFontTx/>
                  <a:buNone/>
                  <a:defRPr/>
                </a:pPr>
                <a:r>
                  <a:rPr lang="ja-JP" sz="1100" b="0" i="0" u="none" strike="noStrike" cap="none" baseline="0">
                    <a:solidFill>
                      <a:srgbClr val="000000"/>
                    </a:solidFill>
                    <a:effectLst/>
                    <a:uFillTx/>
                    <a:ea typeface="MS UI Gothic" panose="020B0600070205080204" charset="-128"/>
                  </a:rPr>
                  <a:t>1</a:t>
                </a:r>
              </a:p>
              <a:p>
                <a:pPr marL="0" marR="0" lvl="0" indent="0" algn="ctr" defTabSz="914400" rtl="0" eaLnBrk="1" fontAlgn="auto" latinLnBrk="0" hangingPunct="1">
                  <a:lnSpc>
                    <a:spcPct val="100000"/>
                  </a:lnSpc>
                  <a:spcBef>
                    <a:spcPct val="0"/>
                  </a:spcBef>
                  <a:spcAft>
                    <a:spcPct val="0"/>
                  </a:spcAft>
                  <a:buClrTx/>
                  <a:buSzTx/>
                  <a:buFontTx/>
                  <a:buNone/>
                  <a:defRPr/>
                </a:pPr>
                <a:endParaRPr kumimoji="0" lang="en-GB" sz="1100" b="0" i="0" u="none" strike="noStrike" kern="1200" cap="none" spc="0" normalizeH="0" baseline="0" noProof="0">
                  <a:ln>
                    <a:noFill/>
                  </a:ln>
                  <a:solidFill>
                    <a:srgbClr val="000000"/>
                  </a:solidFill>
                  <a:effectLst/>
                  <a:uLnTx/>
                  <a:uFillTx/>
                  <a:latin typeface="Arial" panose="020B0604020202020204"/>
                  <a:ea typeface="+mn-ea"/>
                  <a:cs typeface="Arial" panose="020B0604020202020204"/>
                </a:endParaRPr>
              </a:p>
              <a:p>
                <a:pPr marL="0" marR="0" lvl="0" indent="0" algn="ctr" defTabSz="914400" rtl="0" eaLnBrk="1" fontAlgn="auto" latinLnBrk="0" hangingPunct="1">
                  <a:lnSpc>
                    <a:spcPct val="100000"/>
                  </a:lnSpc>
                  <a:spcBef>
                    <a:spcPct val="0"/>
                  </a:spcBef>
                  <a:spcAft>
                    <a:spcPct val="0"/>
                  </a:spcAft>
                  <a:buClrTx/>
                  <a:buSzTx/>
                  <a:buFontTx/>
                  <a:buNone/>
                  <a:defRPr/>
                </a:pPr>
                <a:r>
                  <a:rPr lang="ja-JP" sz="1100" b="0" i="0" u="none" strike="noStrike" cap="none" baseline="0">
                    <a:solidFill>
                      <a:srgbClr val="000000"/>
                    </a:solidFill>
                    <a:effectLst/>
                    <a:uFillTx/>
                    <a:ea typeface="MS UI Gothic" panose="020B0600070205080204" charset="-128"/>
                  </a:rPr>
                  <a:t>7</a:t>
                </a:r>
              </a:p>
            </p:txBody>
          </p:sp>
          <p:sp>
            <p:nvSpPr>
              <p:cNvPr id="32" name="TextBox 31"/>
              <p:cNvSpPr txBox="1"/>
              <p:nvPr/>
            </p:nvSpPr>
            <p:spPr>
              <a:xfrm>
                <a:off x="5558658" y="4522748"/>
                <a:ext cx="368202" cy="1070767"/>
              </a:xfrm>
              <a:prstGeom prst="rect">
                <a:avLst/>
              </a:prstGeom>
              <a:noFill/>
            </p:spPr>
            <p:txBody>
              <a:bodyPr wrap="none" rtlCol="0" anchor="t" anchorCtr="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lang="ja-JP" sz="1100" b="0" i="0" u="none" strike="noStrike" cap="none" baseline="0">
                    <a:solidFill>
                      <a:srgbClr val="000000"/>
                    </a:solidFill>
                    <a:effectLst/>
                    <a:uFillTx/>
                    <a:ea typeface="MS UI Gothic" panose="020B0600070205080204" charset="-128"/>
                  </a:rPr>
                  <a:t>48</a:t>
                </a:r>
              </a:p>
              <a:p>
                <a:pPr marL="0" marR="0" lvl="0" indent="0" algn="ctr" defTabSz="914400" rtl="0" eaLnBrk="1" fontAlgn="auto" latinLnBrk="0" hangingPunct="1">
                  <a:lnSpc>
                    <a:spcPct val="100000"/>
                  </a:lnSpc>
                  <a:spcBef>
                    <a:spcPct val="0"/>
                  </a:spcBef>
                  <a:spcAft>
                    <a:spcPct val="0"/>
                  </a:spcAft>
                  <a:buClrTx/>
                  <a:buSzTx/>
                  <a:buFontTx/>
                  <a:buNone/>
                  <a:defRPr/>
                </a:pPr>
                <a:endParaRPr kumimoji="0" lang="en-GB" sz="1100" b="0" i="0" u="none" strike="noStrike" kern="1200" cap="none" spc="0" normalizeH="0" baseline="0" noProof="0">
                  <a:ln>
                    <a:noFill/>
                  </a:ln>
                  <a:solidFill>
                    <a:srgbClr val="000000"/>
                  </a:solidFill>
                  <a:effectLst/>
                  <a:uLnTx/>
                  <a:uFillTx/>
                  <a:latin typeface="Arial" panose="020B0604020202020204"/>
                  <a:ea typeface="+mn-ea"/>
                  <a:cs typeface="Arial" panose="020B0604020202020204"/>
                </a:endParaRPr>
              </a:p>
              <a:p>
                <a:pPr marL="0" marR="0" lvl="0" indent="0" algn="ctr" defTabSz="914400" rtl="0" eaLnBrk="1" fontAlgn="auto" latinLnBrk="0" hangingPunct="1">
                  <a:lnSpc>
                    <a:spcPct val="100000"/>
                  </a:lnSpc>
                  <a:spcBef>
                    <a:spcPct val="0"/>
                  </a:spcBef>
                  <a:spcAft>
                    <a:spcPct val="0"/>
                  </a:spcAft>
                  <a:buClrTx/>
                  <a:buSzTx/>
                  <a:buFontTx/>
                  <a:buNone/>
                  <a:defRPr/>
                </a:pPr>
                <a:endParaRPr kumimoji="0" lang="en-GB" sz="1100" b="0" i="0" u="none" strike="noStrike" kern="1200" cap="none" spc="0" normalizeH="0" baseline="0" noProof="0" smtClean="0">
                  <a:ln>
                    <a:noFill/>
                  </a:ln>
                  <a:solidFill>
                    <a:srgbClr val="000000"/>
                  </a:solidFill>
                  <a:effectLst/>
                  <a:uLnTx/>
                  <a:uFillTx/>
                  <a:latin typeface="Arial" panose="020B0604020202020204"/>
                  <a:ea typeface="+mn-ea"/>
                  <a:cs typeface="Arial" panose="020B0604020202020204"/>
                </a:endParaRPr>
              </a:p>
              <a:p>
                <a:pPr marL="0" marR="0" lvl="0" indent="0" algn="ctr" defTabSz="914400" rtl="0" eaLnBrk="1" fontAlgn="auto" latinLnBrk="0" hangingPunct="1">
                  <a:lnSpc>
                    <a:spcPct val="100000"/>
                  </a:lnSpc>
                  <a:spcBef>
                    <a:spcPct val="0"/>
                  </a:spcBef>
                  <a:spcAft>
                    <a:spcPct val="0"/>
                  </a:spcAft>
                  <a:buClrTx/>
                  <a:buSzTx/>
                  <a:buFontTx/>
                  <a:buNone/>
                  <a:defRPr/>
                </a:pPr>
                <a:r>
                  <a:rPr lang="ja-JP" sz="1100" b="0" i="0" u="none" strike="noStrike" cap="none" baseline="0">
                    <a:solidFill>
                      <a:srgbClr val="000000"/>
                    </a:solidFill>
                    <a:effectLst/>
                    <a:uFillTx/>
                    <a:ea typeface="MS UI Gothic" panose="020B0600070205080204" charset="-128"/>
                  </a:rPr>
                  <a:t>1</a:t>
                </a:r>
              </a:p>
              <a:p>
                <a:pPr marL="0" marR="0" lvl="0" indent="0" algn="ctr" defTabSz="914400" rtl="0" eaLnBrk="1" fontAlgn="auto" latinLnBrk="0" hangingPunct="1">
                  <a:lnSpc>
                    <a:spcPct val="100000"/>
                  </a:lnSpc>
                  <a:spcBef>
                    <a:spcPct val="0"/>
                  </a:spcBef>
                  <a:spcAft>
                    <a:spcPct val="0"/>
                  </a:spcAft>
                  <a:buClrTx/>
                  <a:buSzTx/>
                  <a:buFontTx/>
                  <a:buNone/>
                  <a:defRPr/>
                </a:pPr>
                <a:endParaRPr kumimoji="0" lang="en-GB" sz="1100" b="0" i="0" u="none" strike="noStrike" kern="1200" cap="none" spc="0" normalizeH="0" baseline="0" noProof="0">
                  <a:ln>
                    <a:noFill/>
                  </a:ln>
                  <a:solidFill>
                    <a:srgbClr val="000000"/>
                  </a:solidFill>
                  <a:effectLst/>
                  <a:uLnTx/>
                  <a:uFillTx/>
                  <a:latin typeface="Arial" panose="020B0604020202020204"/>
                  <a:ea typeface="+mn-ea"/>
                  <a:cs typeface="Arial" panose="020B0604020202020204"/>
                </a:endParaRPr>
              </a:p>
              <a:p>
                <a:pPr marL="0" marR="0" lvl="0" indent="0" algn="ctr" defTabSz="914400" rtl="0" eaLnBrk="1" fontAlgn="auto" latinLnBrk="0" hangingPunct="1">
                  <a:lnSpc>
                    <a:spcPct val="100000"/>
                  </a:lnSpc>
                  <a:spcBef>
                    <a:spcPct val="0"/>
                  </a:spcBef>
                  <a:spcAft>
                    <a:spcPct val="0"/>
                  </a:spcAft>
                  <a:buClrTx/>
                  <a:buSzTx/>
                  <a:buFontTx/>
                  <a:buNone/>
                  <a:defRPr/>
                </a:pPr>
                <a:r>
                  <a:rPr lang="ja-JP" sz="1100" b="0" i="0" u="none" strike="noStrike" cap="none" baseline="0">
                    <a:solidFill>
                      <a:srgbClr val="000000"/>
                    </a:solidFill>
                    <a:effectLst/>
                    <a:uFillTx/>
                    <a:ea typeface="MS UI Gothic" panose="020B0600070205080204" charset="-128"/>
                  </a:rPr>
                  <a:t>5</a:t>
                </a:r>
              </a:p>
            </p:txBody>
          </p:sp>
        </p:grpSp>
        <p:sp>
          <p:nvSpPr>
            <p:cNvPr id="8" name="Rectangle 7"/>
            <p:cNvSpPr/>
            <p:nvPr/>
          </p:nvSpPr>
          <p:spPr>
            <a:xfrm>
              <a:off x="339128" y="4959161"/>
              <a:ext cx="469099" cy="427147"/>
            </a:xfrm>
            <a:prstGeom prst="rect">
              <a:avLst/>
            </a:prstGeom>
          </p:spPr>
          <p:txBody>
            <a:bodyPr wrap="none">
              <a:spAutoFit/>
            </a:bodyPr>
            <a:lstStyle/>
            <a:p>
              <a:pPr marL="0" marR="0" lvl="0" indent="0" algn="l" defTabSz="892175" rtl="0" eaLnBrk="0" fontAlgn="auto" latinLnBrk="0" hangingPunct="0">
                <a:lnSpc>
                  <a:spcPct val="100000"/>
                </a:lnSpc>
                <a:spcBef>
                  <a:spcPct val="0"/>
                </a:spcBef>
                <a:spcAft>
                  <a:spcPct val="0"/>
                </a:spcAft>
                <a:buClrTx/>
                <a:buSzTx/>
                <a:buFontTx/>
                <a:buNone/>
                <a:defRPr/>
              </a:pPr>
              <a:r>
                <a:rPr lang="ja-JP" sz="1100" b="0" i="0" u="none" strike="noStrike" cap="none" baseline="0">
                  <a:solidFill>
                    <a:srgbClr val="C00000"/>
                  </a:solidFill>
                  <a:effectLst/>
                  <a:uFillTx/>
                  <a:ea typeface="MS UI Gothic" panose="020B0600070205080204" charset="-128"/>
                </a:rPr>
                <a:t>術前</a:t>
              </a:r>
              <a:r>
                <a:rPr sz="1100"/>
                <a:t/>
              </a:r>
              <a:br>
                <a:rPr sz="1100"/>
              </a:br>
              <a:r>
                <a:rPr lang="ja-JP" sz="1100" b="0" i="0" u="none" strike="noStrike" cap="none" baseline="0">
                  <a:solidFill>
                    <a:srgbClr val="C00000"/>
                  </a:solidFill>
                  <a:effectLst/>
                  <a:uFillTx/>
                  <a:ea typeface="MS UI Gothic" panose="020B0600070205080204" charset="-128"/>
                </a:rPr>
                <a:t>CRT</a:t>
              </a:r>
            </a:p>
          </p:txBody>
        </p:sp>
        <p:sp>
          <p:nvSpPr>
            <p:cNvPr id="9" name="Rectangle 8"/>
            <p:cNvSpPr/>
            <p:nvPr/>
          </p:nvSpPr>
          <p:spPr>
            <a:xfrm>
              <a:off x="330137" y="4629492"/>
              <a:ext cx="478090" cy="427147"/>
            </a:xfrm>
            <a:prstGeom prst="rect">
              <a:avLst/>
            </a:prstGeom>
          </p:spPr>
          <p:txBody>
            <a:bodyPr wrap="square">
              <a:spAutoFit/>
            </a:bodyPr>
            <a:lstStyle/>
            <a:p>
              <a:pPr marL="0" marR="0" lvl="0" indent="0" algn="l" defTabSz="892175" rtl="0" eaLnBrk="0" fontAlgn="auto" latinLnBrk="0" hangingPunct="0">
                <a:lnSpc>
                  <a:spcPct val="100000"/>
                </a:lnSpc>
                <a:spcBef>
                  <a:spcPct val="0"/>
                </a:spcBef>
                <a:spcAft>
                  <a:spcPct val="0"/>
                </a:spcAft>
                <a:buClrTx/>
                <a:buSzTx/>
                <a:buFontTx/>
                <a:buNone/>
                <a:defRPr/>
              </a:pPr>
              <a:r>
                <a:rPr lang="ja-JP" sz="1100" b="0" i="0" u="none" strike="noStrike" cap="none" baseline="0" dirty="0">
                  <a:solidFill>
                    <a:srgbClr val="B2C0EC"/>
                  </a:solidFill>
                  <a:effectLst/>
                  <a:uFillTx/>
                  <a:ea typeface="MS UI Gothic" panose="020B0600070205080204" charset="-128"/>
                </a:rPr>
                <a:t>即時</a:t>
              </a:r>
              <a:r>
                <a:rPr sz="1100" dirty="0"/>
                <a:t/>
              </a:r>
              <a:br>
                <a:rPr sz="1100" dirty="0"/>
              </a:br>
              <a:r>
                <a:rPr lang="ja-JP" sz="1100" b="0" i="0" u="none" strike="noStrike" cap="none" baseline="0" dirty="0">
                  <a:solidFill>
                    <a:srgbClr val="B2C0EC"/>
                  </a:solidFill>
                  <a:effectLst/>
                  <a:uFillTx/>
                  <a:ea typeface="MS UI Gothic" panose="020B0600070205080204" charset="-128"/>
                </a:rPr>
                <a:t>手術</a:t>
              </a:r>
            </a:p>
          </p:txBody>
        </p:sp>
        <p:sp>
          <p:nvSpPr>
            <p:cNvPr id="10" name="TextBox 9"/>
            <p:cNvSpPr txBox="1"/>
            <p:nvPr/>
          </p:nvSpPr>
          <p:spPr>
            <a:xfrm>
              <a:off x="13337" y="4386404"/>
              <a:ext cx="678858" cy="259339"/>
            </a:xfrm>
            <a:prstGeom prst="rect">
              <a:avLst/>
            </a:prstGeom>
            <a:noFill/>
          </p:spPr>
          <p:txBody>
            <a:bodyPr wrap="none" rtlCol="0">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lang="ja-JP" sz="1100" b="0" i="0" u="none" strike="noStrike" cap="none" baseline="0">
                  <a:solidFill>
                    <a:srgbClr val="4D4D4D"/>
                  </a:solidFill>
                  <a:effectLst/>
                  <a:uFillTx/>
                  <a:ea typeface="MS UI Gothic" panose="020B0600070205080204" charset="-128"/>
                </a:rPr>
                <a:t>リスクに晒されていた患者数</a:t>
              </a:r>
            </a:p>
          </p:txBody>
        </p:sp>
        <p:sp>
          <p:nvSpPr>
            <p:cNvPr id="51" name="Rectangle 50"/>
            <p:cNvSpPr/>
            <p:nvPr/>
          </p:nvSpPr>
          <p:spPr>
            <a:xfrm>
              <a:off x="2085259" y="1897917"/>
              <a:ext cx="545375" cy="259339"/>
            </a:xfrm>
            <a:prstGeom prst="rect">
              <a:avLst/>
            </a:prstGeom>
          </p:spPr>
          <p:txBody>
            <a:bodyPr wrap="none">
              <a:spAutoFit/>
            </a:bodyPr>
            <a:lstStyle/>
            <a:p>
              <a:pPr marL="0" marR="0" lvl="0" indent="0" algn="l" defTabSz="892175" rtl="0" eaLnBrk="0" fontAlgn="auto" latinLnBrk="0" hangingPunct="0">
                <a:lnSpc>
                  <a:spcPct val="100000"/>
                </a:lnSpc>
                <a:spcBef>
                  <a:spcPct val="0"/>
                </a:spcBef>
                <a:spcAft>
                  <a:spcPct val="0"/>
                </a:spcAft>
                <a:buClrTx/>
                <a:buSzTx/>
                <a:buFontTx/>
                <a:buNone/>
                <a:defRPr/>
              </a:pPr>
              <a:r>
                <a:rPr lang="ja-JP" sz="1100" b="0" i="0" u="none" strike="noStrike" cap="none" baseline="0">
                  <a:solidFill>
                    <a:srgbClr val="000000"/>
                  </a:solidFill>
                  <a:effectLst/>
                  <a:uFillTx/>
                  <a:ea typeface="MS UI Gothic" panose="020B0600070205080204" charset="-128"/>
                </a:rPr>
                <a:t>術前CRT</a:t>
              </a:r>
            </a:p>
          </p:txBody>
        </p:sp>
        <p:sp>
          <p:nvSpPr>
            <p:cNvPr id="52" name="Rectangle 51"/>
            <p:cNvSpPr/>
            <p:nvPr/>
          </p:nvSpPr>
          <p:spPr>
            <a:xfrm>
              <a:off x="2085259" y="2085748"/>
              <a:ext cx="335615" cy="259339"/>
            </a:xfrm>
            <a:prstGeom prst="rect">
              <a:avLst/>
            </a:prstGeom>
          </p:spPr>
          <p:txBody>
            <a:bodyPr wrap="none">
              <a:spAutoFit/>
            </a:bodyPr>
            <a:lstStyle/>
            <a:p>
              <a:pPr marL="0" marR="0" lvl="0" indent="0" algn="l" defTabSz="892175" rtl="0" eaLnBrk="0" fontAlgn="auto" latinLnBrk="0" hangingPunct="0">
                <a:lnSpc>
                  <a:spcPct val="100000"/>
                </a:lnSpc>
                <a:spcBef>
                  <a:spcPct val="0"/>
                </a:spcBef>
                <a:spcAft>
                  <a:spcPct val="0"/>
                </a:spcAft>
                <a:buClrTx/>
                <a:buSzTx/>
                <a:buFontTx/>
                <a:buNone/>
                <a:defRPr/>
              </a:pPr>
              <a:r>
                <a:rPr lang="ja-JP" sz="1100" b="0" i="0" u="none" strike="noStrike" cap="none" baseline="0">
                  <a:solidFill>
                    <a:srgbClr val="000000"/>
                  </a:solidFill>
                  <a:effectLst/>
                  <a:uFillTx/>
                  <a:ea typeface="MS UI Gothic" panose="020B0600070205080204" charset="-128"/>
                </a:rPr>
                <a:t>即時手術</a:t>
              </a:r>
            </a:p>
          </p:txBody>
        </p:sp>
        <p:sp>
          <p:nvSpPr>
            <p:cNvPr id="53" name="Rectangle 52"/>
            <p:cNvSpPr/>
            <p:nvPr/>
          </p:nvSpPr>
          <p:spPr>
            <a:xfrm>
              <a:off x="2085259" y="2246383"/>
              <a:ext cx="184731" cy="261610"/>
            </a:xfrm>
            <a:prstGeom prst="rect">
              <a:avLst/>
            </a:prstGeom>
          </p:spPr>
          <p:txBody>
            <a:bodyPr wrap="none">
              <a:spAutoFit/>
            </a:bodyPr>
            <a:lstStyle/>
            <a:p>
              <a:pPr marL="0" marR="0" lvl="0" indent="0" algn="l" defTabSz="892175" rtl="0" eaLnBrk="0" fontAlgn="auto" latinLnBrk="0" hangingPunct="0">
                <a:lnSpc>
                  <a:spcPct val="100000"/>
                </a:lnSpc>
                <a:spcBef>
                  <a:spcPct val="0"/>
                </a:spcBef>
                <a:spcAft>
                  <a:spcPct val="0"/>
                </a:spcAft>
                <a:buClrTx/>
                <a:buSzTx/>
                <a:buFontTx/>
                <a:buNone/>
                <a:defRPr/>
              </a:pPr>
              <a:endParaRPr kumimoji="0" lang="en-GB" altLang="zh-CN" sz="1100" b="0" i="0" u="none" strike="noStrike" kern="1200" cap="none" spc="0" normalizeH="0" baseline="0" noProof="0">
                <a:ln>
                  <a:noFill/>
                </a:ln>
                <a:solidFill>
                  <a:srgbClr val="000000"/>
                </a:solidFill>
                <a:effectLst/>
                <a:uLnTx/>
                <a:uFillTx/>
                <a:latin typeface="Arial" panose="020B0604020202020204"/>
                <a:ea typeface="SimSun" panose="02010600030101010101" pitchFamily="2" charset="-122"/>
                <a:cs typeface="Arial" panose="020B0604020202020204"/>
              </a:endParaRPr>
            </a:p>
          </p:txBody>
        </p:sp>
        <p:cxnSp>
          <p:nvCxnSpPr>
            <p:cNvPr id="2048" name="Straight Connector 2047"/>
            <p:cNvCxnSpPr/>
            <p:nvPr/>
          </p:nvCxnSpPr>
          <p:spPr>
            <a:xfrm>
              <a:off x="1711900" y="2216553"/>
              <a:ext cx="300609" cy="0"/>
            </a:xfrm>
            <a:prstGeom prst="line">
              <a:avLst/>
            </a:prstGeom>
            <a:ln w="22225">
              <a:solidFill>
                <a:srgbClr val="B2C0EC"/>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1711899" y="2014527"/>
              <a:ext cx="300609" cy="0"/>
            </a:xfrm>
            <a:prstGeom prst="line">
              <a:avLst/>
            </a:prstGeom>
            <a:ln w="2222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050" name="Straight Connector 2049"/>
            <p:cNvCxnSpPr/>
            <p:nvPr/>
          </p:nvCxnSpPr>
          <p:spPr>
            <a:xfrm>
              <a:off x="1029681" y="3013749"/>
              <a:ext cx="1008000" cy="0"/>
            </a:xfrm>
            <a:prstGeom prst="line">
              <a:avLst/>
            </a:prstGeom>
            <a:ln w="19050">
              <a:solidFill>
                <a:srgbClr val="000000"/>
              </a:solidFill>
              <a:prstDash val="sysDot"/>
            </a:ln>
          </p:spPr>
          <p:style>
            <a:lnRef idx="1">
              <a:schemeClr val="accent1"/>
            </a:lnRef>
            <a:fillRef idx="0">
              <a:schemeClr val="accent1"/>
            </a:fillRef>
            <a:effectRef idx="0">
              <a:schemeClr val="accent1"/>
            </a:effectRef>
            <a:fontRef idx="minor">
              <a:schemeClr val="tx1"/>
            </a:fontRef>
          </p:style>
        </p:cxnSp>
        <p:cxnSp>
          <p:nvCxnSpPr>
            <p:cNvPr id="2052" name="Straight Connector 2051"/>
            <p:cNvCxnSpPr/>
            <p:nvPr/>
          </p:nvCxnSpPr>
          <p:spPr>
            <a:xfrm flipH="1">
              <a:off x="2009539" y="3006844"/>
              <a:ext cx="0" cy="1059038"/>
            </a:xfrm>
            <a:prstGeom prst="line">
              <a:avLst/>
            </a:prstGeom>
            <a:ln w="2222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flipH="1">
              <a:off x="1825444" y="3006844"/>
              <a:ext cx="0" cy="1059038"/>
            </a:xfrm>
            <a:prstGeom prst="line">
              <a:avLst/>
            </a:prstGeom>
            <a:ln w="22225">
              <a:solidFill>
                <a:srgbClr val="B2C0EC"/>
              </a:solidFill>
            </a:ln>
          </p:spPr>
          <p:style>
            <a:lnRef idx="1">
              <a:schemeClr val="accent1"/>
            </a:lnRef>
            <a:fillRef idx="0">
              <a:schemeClr val="accent1"/>
            </a:fillRef>
            <a:effectRef idx="0">
              <a:schemeClr val="accent1"/>
            </a:effectRef>
            <a:fontRef idx="minor">
              <a:schemeClr val="tx1"/>
            </a:fontRef>
          </p:style>
        </p:cxnSp>
        <p:sp>
          <p:nvSpPr>
            <p:cNvPr id="2055" name="TextBox 2054"/>
            <p:cNvSpPr txBox="1"/>
            <p:nvPr/>
          </p:nvSpPr>
          <p:spPr>
            <a:xfrm>
              <a:off x="1360293" y="3786901"/>
              <a:ext cx="454797" cy="259339"/>
            </a:xfrm>
            <a:prstGeom prst="rect">
              <a:avLst/>
            </a:prstGeom>
            <a:noFill/>
          </p:spPr>
          <p:txBody>
            <a:bodyPr wrap="none" rtlCol="0">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lang="ja-JP" sz="1100" b="0" i="0" u="none" strike="noStrike" cap="none" baseline="0">
                  <a:solidFill>
                    <a:srgbClr val="4D4D4D"/>
                  </a:solidFill>
                  <a:effectLst/>
                  <a:uFillTx/>
                  <a:ea typeface="MS UI Gothic" panose="020B0600070205080204" charset="-128"/>
                </a:rPr>
                <a:t>13.7</a:t>
              </a:r>
            </a:p>
          </p:txBody>
        </p:sp>
        <p:sp>
          <p:nvSpPr>
            <p:cNvPr id="64" name="TextBox 63"/>
            <p:cNvSpPr txBox="1"/>
            <p:nvPr/>
          </p:nvSpPr>
          <p:spPr>
            <a:xfrm>
              <a:off x="2025448" y="3786901"/>
              <a:ext cx="454797" cy="259339"/>
            </a:xfrm>
            <a:prstGeom prst="rect">
              <a:avLst/>
            </a:prstGeom>
            <a:noFill/>
          </p:spPr>
          <p:txBody>
            <a:bodyPr wrap="none" rtlCol="0">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lang="ja-JP" sz="1100" b="0" i="0" u="none" strike="noStrike" cap="none" baseline="0">
                  <a:solidFill>
                    <a:srgbClr val="4D4D4D"/>
                  </a:solidFill>
                  <a:effectLst/>
                  <a:uFillTx/>
                  <a:ea typeface="MS UI Gothic" panose="020B0600070205080204" charset="-128"/>
                </a:rPr>
                <a:t>17.1</a:t>
              </a:r>
            </a:p>
          </p:txBody>
        </p:sp>
        <p:sp>
          <p:nvSpPr>
            <p:cNvPr id="2056" name="Freeform 2"/>
            <p:cNvSpPr/>
            <p:nvPr/>
          </p:nvSpPr>
          <p:spPr bwMode="auto">
            <a:xfrm>
              <a:off x="1034145" y="1941115"/>
              <a:ext cx="3413922" cy="1845786"/>
            </a:xfrm>
            <a:custGeom>
              <a:avLst/>
              <a:gdLst>
                <a:gd name="T0" fmla="*/ 268 w 268"/>
                <a:gd name="T1" fmla="*/ 146 h 146"/>
                <a:gd name="T2" fmla="*/ 253 w 268"/>
                <a:gd name="T3" fmla="*/ 146 h 146"/>
                <a:gd name="T4" fmla="*/ 253 w 268"/>
                <a:gd name="T5" fmla="*/ 122 h 146"/>
                <a:gd name="T6" fmla="*/ 192 w 268"/>
                <a:gd name="T7" fmla="*/ 122 h 146"/>
                <a:gd name="T8" fmla="*/ 192 w 268"/>
                <a:gd name="T9" fmla="*/ 113 h 146"/>
                <a:gd name="T10" fmla="*/ 136 w 268"/>
                <a:gd name="T11" fmla="*/ 113 h 146"/>
                <a:gd name="T12" fmla="*/ 136 w 268"/>
                <a:gd name="T13" fmla="*/ 107 h 146"/>
                <a:gd name="T14" fmla="*/ 131 w 268"/>
                <a:gd name="T15" fmla="*/ 107 h 146"/>
                <a:gd name="T16" fmla="*/ 131 w 268"/>
                <a:gd name="T17" fmla="*/ 102 h 146"/>
                <a:gd name="T18" fmla="*/ 120 w 268"/>
                <a:gd name="T19" fmla="*/ 102 h 146"/>
                <a:gd name="T20" fmla="*/ 120 w 268"/>
                <a:gd name="T21" fmla="*/ 98 h 146"/>
                <a:gd name="T22" fmla="*/ 92 w 268"/>
                <a:gd name="T23" fmla="*/ 98 h 146"/>
                <a:gd name="T24" fmla="*/ 92 w 268"/>
                <a:gd name="T25" fmla="*/ 90 h 146"/>
                <a:gd name="T26" fmla="*/ 84 w 268"/>
                <a:gd name="T27" fmla="*/ 90 h 146"/>
                <a:gd name="T28" fmla="*/ 84 w 268"/>
                <a:gd name="T29" fmla="*/ 86 h 146"/>
                <a:gd name="T30" fmla="*/ 78 w 268"/>
                <a:gd name="T31" fmla="*/ 86 h 146"/>
                <a:gd name="T32" fmla="*/ 78 w 268"/>
                <a:gd name="T33" fmla="*/ 82 h 146"/>
                <a:gd name="T34" fmla="*/ 72 w 268"/>
                <a:gd name="T35" fmla="*/ 82 h 146"/>
                <a:gd name="T36" fmla="*/ 72 w 268"/>
                <a:gd name="T37" fmla="*/ 78 h 146"/>
                <a:gd name="T38" fmla="*/ 68 w 268"/>
                <a:gd name="T39" fmla="*/ 78 h 146"/>
                <a:gd name="T40" fmla="*/ 68 w 268"/>
                <a:gd name="T41" fmla="*/ 73 h 146"/>
                <a:gd name="T42" fmla="*/ 60 w 268"/>
                <a:gd name="T43" fmla="*/ 73 h 146"/>
                <a:gd name="T44" fmla="*/ 60 w 268"/>
                <a:gd name="T45" fmla="*/ 66 h 146"/>
                <a:gd name="T46" fmla="*/ 58 w 268"/>
                <a:gd name="T47" fmla="*/ 66 h 146"/>
                <a:gd name="T48" fmla="*/ 58 w 268"/>
                <a:gd name="T49" fmla="*/ 61 h 146"/>
                <a:gd name="T50" fmla="*/ 44 w 268"/>
                <a:gd name="T51" fmla="*/ 61 h 146"/>
                <a:gd name="T52" fmla="*/ 44 w 268"/>
                <a:gd name="T53" fmla="*/ 55 h 146"/>
                <a:gd name="T54" fmla="*/ 39 w 268"/>
                <a:gd name="T55" fmla="*/ 55 h 146"/>
                <a:gd name="T56" fmla="*/ 39 w 268"/>
                <a:gd name="T57" fmla="*/ 49 h 146"/>
                <a:gd name="T58" fmla="*/ 37 w 268"/>
                <a:gd name="T59" fmla="*/ 49 h 146"/>
                <a:gd name="T60" fmla="*/ 37 w 268"/>
                <a:gd name="T61" fmla="*/ 42 h 146"/>
                <a:gd name="T62" fmla="*/ 33 w 268"/>
                <a:gd name="T63" fmla="*/ 42 h 146"/>
                <a:gd name="T64" fmla="*/ 33 w 268"/>
                <a:gd name="T65" fmla="*/ 35 h 146"/>
                <a:gd name="T66" fmla="*/ 30 w 268"/>
                <a:gd name="T67" fmla="*/ 35 h 146"/>
                <a:gd name="T68" fmla="*/ 30 w 268"/>
                <a:gd name="T69" fmla="*/ 32 h 146"/>
                <a:gd name="T70" fmla="*/ 25 w 268"/>
                <a:gd name="T71" fmla="*/ 32 h 146"/>
                <a:gd name="T72" fmla="*/ 25 w 268"/>
                <a:gd name="T73" fmla="*/ 26 h 146"/>
                <a:gd name="T74" fmla="*/ 24 w 268"/>
                <a:gd name="T75" fmla="*/ 26 h 146"/>
                <a:gd name="T76" fmla="*/ 24 w 268"/>
                <a:gd name="T77" fmla="*/ 21 h 146"/>
                <a:gd name="T78" fmla="*/ 20 w 268"/>
                <a:gd name="T79" fmla="*/ 21 h 146"/>
                <a:gd name="T80" fmla="*/ 20 w 268"/>
                <a:gd name="T81" fmla="*/ 17 h 146"/>
                <a:gd name="T82" fmla="*/ 15 w 268"/>
                <a:gd name="T83" fmla="*/ 17 h 146"/>
                <a:gd name="T84" fmla="*/ 15 w 268"/>
                <a:gd name="T85" fmla="*/ 14 h 146"/>
                <a:gd name="T86" fmla="*/ 12 w 268"/>
                <a:gd name="T87" fmla="*/ 14 h 146"/>
                <a:gd name="T88" fmla="*/ 12 w 268"/>
                <a:gd name="T89" fmla="*/ 7 h 146"/>
                <a:gd name="T90" fmla="*/ 6 w 268"/>
                <a:gd name="T91" fmla="*/ 7 h 146"/>
                <a:gd name="T92" fmla="*/ 6 w 268"/>
                <a:gd name="T93" fmla="*/ 6 h 146"/>
                <a:gd name="T94" fmla="*/ 4 w 268"/>
                <a:gd name="T95" fmla="*/ 6 h 146"/>
                <a:gd name="T96" fmla="*/ 4 w 268"/>
                <a:gd name="T97" fmla="*/ 0 h 146"/>
                <a:gd name="T98" fmla="*/ 0 w 268"/>
                <a:gd name="T99"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68" h="146">
                  <a:moveTo>
                    <a:pt x="268" y="146"/>
                  </a:moveTo>
                  <a:lnTo>
                    <a:pt x="253" y="146"/>
                  </a:lnTo>
                  <a:lnTo>
                    <a:pt x="253" y="122"/>
                  </a:lnTo>
                  <a:lnTo>
                    <a:pt x="192" y="122"/>
                  </a:lnTo>
                  <a:lnTo>
                    <a:pt x="192" y="113"/>
                  </a:lnTo>
                  <a:lnTo>
                    <a:pt x="136" y="113"/>
                  </a:lnTo>
                  <a:lnTo>
                    <a:pt x="136" y="107"/>
                  </a:lnTo>
                  <a:lnTo>
                    <a:pt x="131" y="107"/>
                  </a:lnTo>
                  <a:lnTo>
                    <a:pt x="131" y="102"/>
                  </a:lnTo>
                  <a:lnTo>
                    <a:pt x="120" y="102"/>
                  </a:lnTo>
                  <a:lnTo>
                    <a:pt x="120" y="98"/>
                  </a:lnTo>
                  <a:lnTo>
                    <a:pt x="92" y="98"/>
                  </a:lnTo>
                  <a:lnTo>
                    <a:pt x="92" y="90"/>
                  </a:lnTo>
                  <a:lnTo>
                    <a:pt x="84" y="90"/>
                  </a:lnTo>
                  <a:lnTo>
                    <a:pt x="84" y="86"/>
                  </a:lnTo>
                  <a:lnTo>
                    <a:pt x="78" y="86"/>
                  </a:lnTo>
                  <a:lnTo>
                    <a:pt x="78" y="82"/>
                  </a:lnTo>
                  <a:lnTo>
                    <a:pt x="72" y="82"/>
                  </a:lnTo>
                  <a:lnTo>
                    <a:pt x="72" y="78"/>
                  </a:lnTo>
                  <a:lnTo>
                    <a:pt x="68" y="78"/>
                  </a:lnTo>
                  <a:lnTo>
                    <a:pt x="68" y="73"/>
                  </a:lnTo>
                  <a:lnTo>
                    <a:pt x="60" y="73"/>
                  </a:lnTo>
                  <a:lnTo>
                    <a:pt x="60" y="66"/>
                  </a:lnTo>
                  <a:lnTo>
                    <a:pt x="58" y="66"/>
                  </a:lnTo>
                  <a:lnTo>
                    <a:pt x="58" y="61"/>
                  </a:lnTo>
                  <a:lnTo>
                    <a:pt x="44" y="61"/>
                  </a:lnTo>
                  <a:lnTo>
                    <a:pt x="44" y="55"/>
                  </a:lnTo>
                  <a:lnTo>
                    <a:pt x="39" y="55"/>
                  </a:lnTo>
                  <a:lnTo>
                    <a:pt x="39" y="49"/>
                  </a:lnTo>
                  <a:lnTo>
                    <a:pt x="37" y="49"/>
                  </a:lnTo>
                  <a:lnTo>
                    <a:pt x="37" y="42"/>
                  </a:lnTo>
                  <a:lnTo>
                    <a:pt x="33" y="42"/>
                  </a:lnTo>
                  <a:lnTo>
                    <a:pt x="33" y="35"/>
                  </a:lnTo>
                  <a:lnTo>
                    <a:pt x="30" y="35"/>
                  </a:lnTo>
                  <a:lnTo>
                    <a:pt x="30" y="32"/>
                  </a:lnTo>
                  <a:lnTo>
                    <a:pt x="25" y="32"/>
                  </a:lnTo>
                  <a:lnTo>
                    <a:pt x="25" y="26"/>
                  </a:lnTo>
                  <a:lnTo>
                    <a:pt x="24" y="26"/>
                  </a:lnTo>
                  <a:lnTo>
                    <a:pt x="24" y="21"/>
                  </a:lnTo>
                  <a:lnTo>
                    <a:pt x="20" y="21"/>
                  </a:lnTo>
                  <a:lnTo>
                    <a:pt x="20" y="17"/>
                  </a:lnTo>
                  <a:lnTo>
                    <a:pt x="15" y="17"/>
                  </a:lnTo>
                  <a:lnTo>
                    <a:pt x="15" y="14"/>
                  </a:lnTo>
                  <a:lnTo>
                    <a:pt x="12" y="14"/>
                  </a:lnTo>
                  <a:lnTo>
                    <a:pt x="12" y="7"/>
                  </a:lnTo>
                  <a:lnTo>
                    <a:pt x="6" y="7"/>
                  </a:lnTo>
                  <a:lnTo>
                    <a:pt x="6" y="6"/>
                  </a:lnTo>
                  <a:lnTo>
                    <a:pt x="4" y="6"/>
                  </a:lnTo>
                  <a:lnTo>
                    <a:pt x="4" y="0"/>
                  </a:lnTo>
                  <a:lnTo>
                    <a:pt x="0" y="0"/>
                  </a:lnTo>
                </a:path>
              </a:pathLst>
            </a:custGeom>
            <a:ln w="22225">
              <a:solidFill>
                <a:srgbClr val="C00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2057" name="Freeform 3"/>
            <p:cNvSpPr/>
            <p:nvPr/>
          </p:nvSpPr>
          <p:spPr bwMode="auto">
            <a:xfrm>
              <a:off x="1034145" y="1941115"/>
              <a:ext cx="2304000" cy="1800000"/>
            </a:xfrm>
            <a:custGeom>
              <a:avLst/>
              <a:gdLst>
                <a:gd name="T0" fmla="*/ 160 w 183"/>
                <a:gd name="T1" fmla="*/ 143 h 143"/>
                <a:gd name="T2" fmla="*/ 157 w 183"/>
                <a:gd name="T3" fmla="*/ 136 h 143"/>
                <a:gd name="T4" fmla="*/ 138 w 183"/>
                <a:gd name="T5" fmla="*/ 131 h 143"/>
                <a:gd name="T6" fmla="*/ 114 w 183"/>
                <a:gd name="T7" fmla="*/ 126 h 143"/>
                <a:gd name="T8" fmla="*/ 113 w 183"/>
                <a:gd name="T9" fmla="*/ 123 h 143"/>
                <a:gd name="T10" fmla="*/ 111 w 183"/>
                <a:gd name="T11" fmla="*/ 120 h 143"/>
                <a:gd name="T12" fmla="*/ 104 w 183"/>
                <a:gd name="T13" fmla="*/ 117 h 143"/>
                <a:gd name="T14" fmla="*/ 91 w 183"/>
                <a:gd name="T15" fmla="*/ 113 h 143"/>
                <a:gd name="T16" fmla="*/ 87 w 183"/>
                <a:gd name="T17" fmla="*/ 109 h 143"/>
                <a:gd name="T18" fmla="*/ 86 w 183"/>
                <a:gd name="T19" fmla="*/ 107 h 143"/>
                <a:gd name="T20" fmla="*/ 82 w 183"/>
                <a:gd name="T21" fmla="*/ 106 h 143"/>
                <a:gd name="T22" fmla="*/ 81 w 183"/>
                <a:gd name="T23" fmla="*/ 104 h 143"/>
                <a:gd name="T24" fmla="*/ 78 w 183"/>
                <a:gd name="T25" fmla="*/ 102 h 143"/>
                <a:gd name="T26" fmla="*/ 76 w 183"/>
                <a:gd name="T27" fmla="*/ 100 h 143"/>
                <a:gd name="T28" fmla="*/ 72 w 183"/>
                <a:gd name="T29" fmla="*/ 96 h 143"/>
                <a:gd name="T30" fmla="*/ 67 w 183"/>
                <a:gd name="T31" fmla="*/ 92 h 143"/>
                <a:gd name="T32" fmla="*/ 64 w 183"/>
                <a:gd name="T33" fmla="*/ 89 h 143"/>
                <a:gd name="T34" fmla="*/ 63 w 183"/>
                <a:gd name="T35" fmla="*/ 84 h 143"/>
                <a:gd name="T36" fmla="*/ 61 w 183"/>
                <a:gd name="T37" fmla="*/ 82 h 143"/>
                <a:gd name="T38" fmla="*/ 58 w 183"/>
                <a:gd name="T39" fmla="*/ 79 h 143"/>
                <a:gd name="T40" fmla="*/ 55 w 183"/>
                <a:gd name="T41" fmla="*/ 73 h 143"/>
                <a:gd name="T42" fmla="*/ 52 w 183"/>
                <a:gd name="T43" fmla="*/ 70 h 143"/>
                <a:gd name="T44" fmla="*/ 50 w 183"/>
                <a:gd name="T45" fmla="*/ 67 h 143"/>
                <a:gd name="T46" fmla="*/ 48 w 183"/>
                <a:gd name="T47" fmla="*/ 60 h 143"/>
                <a:gd name="T48" fmla="*/ 44 w 183"/>
                <a:gd name="T49" fmla="*/ 55 h 143"/>
                <a:gd name="T50" fmla="*/ 41 w 183"/>
                <a:gd name="T51" fmla="*/ 51 h 143"/>
                <a:gd name="T52" fmla="*/ 38 w 183"/>
                <a:gd name="T53" fmla="*/ 48 h 143"/>
                <a:gd name="T54" fmla="*/ 38 w 183"/>
                <a:gd name="T55" fmla="*/ 42 h 143"/>
                <a:gd name="T56" fmla="*/ 34 w 183"/>
                <a:gd name="T57" fmla="*/ 39 h 143"/>
                <a:gd name="T58" fmla="*/ 31 w 183"/>
                <a:gd name="T59" fmla="*/ 37 h 143"/>
                <a:gd name="T60" fmla="*/ 28 w 183"/>
                <a:gd name="T61" fmla="*/ 32 h 143"/>
                <a:gd name="T62" fmla="*/ 26 w 183"/>
                <a:gd name="T63" fmla="*/ 29 h 143"/>
                <a:gd name="T64" fmla="*/ 22 w 183"/>
                <a:gd name="T65" fmla="*/ 26 h 143"/>
                <a:gd name="T66" fmla="*/ 20 w 183"/>
                <a:gd name="T67" fmla="*/ 24 h 143"/>
                <a:gd name="T68" fmla="*/ 18 w 183"/>
                <a:gd name="T69" fmla="*/ 20 h 143"/>
                <a:gd name="T70" fmla="*/ 15 w 183"/>
                <a:gd name="T71" fmla="*/ 17 h 143"/>
                <a:gd name="T72" fmla="*/ 12 w 183"/>
                <a:gd name="T73" fmla="*/ 14 h 143"/>
                <a:gd name="T74" fmla="*/ 10 w 183"/>
                <a:gd name="T75" fmla="*/ 11 h 143"/>
                <a:gd name="T76" fmla="*/ 7 w 183"/>
                <a:gd name="T77" fmla="*/ 9 h 143"/>
                <a:gd name="T78" fmla="*/ 6 w 183"/>
                <a:gd name="T79" fmla="*/ 4 h 143"/>
                <a:gd name="T80" fmla="*/ 3 w 183"/>
                <a:gd name="T81" fmla="*/ 0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3" h="143">
                  <a:moveTo>
                    <a:pt x="183" y="143"/>
                  </a:moveTo>
                  <a:lnTo>
                    <a:pt x="160" y="143"/>
                  </a:lnTo>
                  <a:lnTo>
                    <a:pt x="160" y="136"/>
                  </a:lnTo>
                  <a:lnTo>
                    <a:pt x="157" y="136"/>
                  </a:lnTo>
                  <a:lnTo>
                    <a:pt x="157" y="131"/>
                  </a:lnTo>
                  <a:lnTo>
                    <a:pt x="138" y="131"/>
                  </a:lnTo>
                  <a:lnTo>
                    <a:pt x="138" y="126"/>
                  </a:lnTo>
                  <a:lnTo>
                    <a:pt x="114" y="126"/>
                  </a:lnTo>
                  <a:lnTo>
                    <a:pt x="114" y="123"/>
                  </a:lnTo>
                  <a:lnTo>
                    <a:pt x="113" y="123"/>
                  </a:lnTo>
                  <a:lnTo>
                    <a:pt x="113" y="120"/>
                  </a:lnTo>
                  <a:lnTo>
                    <a:pt x="111" y="120"/>
                  </a:lnTo>
                  <a:lnTo>
                    <a:pt x="111" y="117"/>
                  </a:lnTo>
                  <a:lnTo>
                    <a:pt x="104" y="117"/>
                  </a:lnTo>
                  <a:lnTo>
                    <a:pt x="104" y="113"/>
                  </a:lnTo>
                  <a:lnTo>
                    <a:pt x="91" y="113"/>
                  </a:lnTo>
                  <a:lnTo>
                    <a:pt x="91" y="109"/>
                  </a:lnTo>
                  <a:lnTo>
                    <a:pt x="87" y="109"/>
                  </a:lnTo>
                  <a:lnTo>
                    <a:pt x="87" y="107"/>
                  </a:lnTo>
                  <a:lnTo>
                    <a:pt x="86" y="107"/>
                  </a:lnTo>
                  <a:lnTo>
                    <a:pt x="86" y="106"/>
                  </a:lnTo>
                  <a:lnTo>
                    <a:pt x="82" y="106"/>
                  </a:lnTo>
                  <a:lnTo>
                    <a:pt x="82" y="104"/>
                  </a:lnTo>
                  <a:lnTo>
                    <a:pt x="81" y="104"/>
                  </a:lnTo>
                  <a:lnTo>
                    <a:pt x="81" y="102"/>
                  </a:lnTo>
                  <a:lnTo>
                    <a:pt x="78" y="102"/>
                  </a:lnTo>
                  <a:lnTo>
                    <a:pt x="78" y="100"/>
                  </a:lnTo>
                  <a:lnTo>
                    <a:pt x="76" y="100"/>
                  </a:lnTo>
                  <a:lnTo>
                    <a:pt x="76" y="96"/>
                  </a:lnTo>
                  <a:lnTo>
                    <a:pt x="72" y="96"/>
                  </a:lnTo>
                  <a:lnTo>
                    <a:pt x="72" y="92"/>
                  </a:lnTo>
                  <a:lnTo>
                    <a:pt x="67" y="92"/>
                  </a:lnTo>
                  <a:lnTo>
                    <a:pt x="67" y="89"/>
                  </a:lnTo>
                  <a:lnTo>
                    <a:pt x="64" y="89"/>
                  </a:lnTo>
                  <a:lnTo>
                    <a:pt x="64" y="84"/>
                  </a:lnTo>
                  <a:lnTo>
                    <a:pt x="63" y="84"/>
                  </a:lnTo>
                  <a:lnTo>
                    <a:pt x="63" y="82"/>
                  </a:lnTo>
                  <a:lnTo>
                    <a:pt x="61" y="82"/>
                  </a:lnTo>
                  <a:lnTo>
                    <a:pt x="61" y="79"/>
                  </a:lnTo>
                  <a:lnTo>
                    <a:pt x="58" y="79"/>
                  </a:lnTo>
                  <a:lnTo>
                    <a:pt x="58" y="73"/>
                  </a:lnTo>
                  <a:lnTo>
                    <a:pt x="55" y="73"/>
                  </a:lnTo>
                  <a:lnTo>
                    <a:pt x="55" y="70"/>
                  </a:lnTo>
                  <a:lnTo>
                    <a:pt x="52" y="70"/>
                  </a:lnTo>
                  <a:lnTo>
                    <a:pt x="52" y="67"/>
                  </a:lnTo>
                  <a:lnTo>
                    <a:pt x="50" y="67"/>
                  </a:lnTo>
                  <a:lnTo>
                    <a:pt x="50" y="60"/>
                  </a:lnTo>
                  <a:lnTo>
                    <a:pt x="48" y="60"/>
                  </a:lnTo>
                  <a:lnTo>
                    <a:pt x="48" y="55"/>
                  </a:lnTo>
                  <a:lnTo>
                    <a:pt x="44" y="55"/>
                  </a:lnTo>
                  <a:lnTo>
                    <a:pt x="44" y="51"/>
                  </a:lnTo>
                  <a:lnTo>
                    <a:pt x="41" y="51"/>
                  </a:lnTo>
                  <a:lnTo>
                    <a:pt x="41" y="48"/>
                  </a:lnTo>
                  <a:lnTo>
                    <a:pt x="38" y="48"/>
                  </a:lnTo>
                  <a:lnTo>
                    <a:pt x="38" y="44"/>
                  </a:lnTo>
                  <a:lnTo>
                    <a:pt x="38" y="42"/>
                  </a:lnTo>
                  <a:lnTo>
                    <a:pt x="34" y="42"/>
                  </a:lnTo>
                  <a:lnTo>
                    <a:pt x="34" y="39"/>
                  </a:lnTo>
                  <a:lnTo>
                    <a:pt x="31" y="39"/>
                  </a:lnTo>
                  <a:lnTo>
                    <a:pt x="31" y="37"/>
                  </a:lnTo>
                  <a:lnTo>
                    <a:pt x="28" y="37"/>
                  </a:lnTo>
                  <a:lnTo>
                    <a:pt x="28" y="32"/>
                  </a:lnTo>
                  <a:lnTo>
                    <a:pt x="26" y="32"/>
                  </a:lnTo>
                  <a:lnTo>
                    <a:pt x="26" y="29"/>
                  </a:lnTo>
                  <a:lnTo>
                    <a:pt x="22" y="29"/>
                  </a:lnTo>
                  <a:lnTo>
                    <a:pt x="22" y="26"/>
                  </a:lnTo>
                  <a:lnTo>
                    <a:pt x="20" y="26"/>
                  </a:lnTo>
                  <a:lnTo>
                    <a:pt x="20" y="24"/>
                  </a:lnTo>
                  <a:lnTo>
                    <a:pt x="18" y="24"/>
                  </a:lnTo>
                  <a:lnTo>
                    <a:pt x="18" y="20"/>
                  </a:lnTo>
                  <a:lnTo>
                    <a:pt x="15" y="20"/>
                  </a:lnTo>
                  <a:lnTo>
                    <a:pt x="15" y="17"/>
                  </a:lnTo>
                  <a:lnTo>
                    <a:pt x="12" y="17"/>
                  </a:lnTo>
                  <a:lnTo>
                    <a:pt x="12" y="14"/>
                  </a:lnTo>
                  <a:lnTo>
                    <a:pt x="10" y="14"/>
                  </a:lnTo>
                  <a:lnTo>
                    <a:pt x="10" y="11"/>
                  </a:lnTo>
                  <a:lnTo>
                    <a:pt x="7" y="11"/>
                  </a:lnTo>
                  <a:lnTo>
                    <a:pt x="7" y="9"/>
                  </a:lnTo>
                  <a:lnTo>
                    <a:pt x="6" y="9"/>
                  </a:lnTo>
                  <a:lnTo>
                    <a:pt x="6" y="4"/>
                  </a:lnTo>
                  <a:lnTo>
                    <a:pt x="3" y="4"/>
                  </a:lnTo>
                  <a:lnTo>
                    <a:pt x="3" y="0"/>
                  </a:lnTo>
                  <a:lnTo>
                    <a:pt x="0" y="0"/>
                  </a:lnTo>
                </a:path>
              </a:pathLst>
            </a:custGeom>
            <a:ln w="22225">
              <a:solidFill>
                <a:srgbClr val="B2C0EC"/>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grpSp>
      <p:grpSp>
        <p:nvGrpSpPr>
          <p:cNvPr id="68" name="Group 67"/>
          <p:cNvGrpSpPr/>
          <p:nvPr/>
        </p:nvGrpSpPr>
        <p:grpSpPr>
          <a:xfrm>
            <a:off x="4490104" y="1796631"/>
            <a:ext cx="4524593" cy="3604077"/>
            <a:chOff x="13336" y="1796631"/>
            <a:chExt cx="4524593" cy="3604077"/>
          </a:xfrm>
        </p:grpSpPr>
        <p:grpSp>
          <p:nvGrpSpPr>
            <p:cNvPr id="69" name="Group 68"/>
            <p:cNvGrpSpPr/>
            <p:nvPr/>
          </p:nvGrpSpPr>
          <p:grpSpPr>
            <a:xfrm>
              <a:off x="410377" y="1796631"/>
              <a:ext cx="4127552" cy="3433462"/>
              <a:chOff x="2030461" y="2255739"/>
              <a:chExt cx="4485842" cy="3347153"/>
            </a:xfrm>
          </p:grpSpPr>
          <p:grpSp>
            <p:nvGrpSpPr>
              <p:cNvPr id="85" name="Group 84"/>
              <p:cNvGrpSpPr/>
              <p:nvPr/>
            </p:nvGrpSpPr>
            <p:grpSpPr>
              <a:xfrm>
                <a:off x="2614623" y="2396465"/>
                <a:ext cx="3901680" cy="2171700"/>
                <a:chOff x="836615" y="2448719"/>
                <a:chExt cx="3901680" cy="2171700"/>
              </a:xfrm>
            </p:grpSpPr>
            <p:sp>
              <p:nvSpPr>
                <p:cNvPr id="104" name="Freeform 103"/>
                <p:cNvSpPr/>
                <p:nvPr/>
              </p:nvSpPr>
              <p:spPr bwMode="auto">
                <a:xfrm>
                  <a:off x="925516" y="2448720"/>
                  <a:ext cx="3812779" cy="2079281"/>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000000"/>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363636"/>
                    </a:solidFill>
                    <a:effectLst/>
                    <a:uLnTx/>
                    <a:uFillTx/>
                    <a:latin typeface="Arial" panose="020B0604020202020204"/>
                    <a:ea typeface="+mn-ea"/>
                    <a:cs typeface="Arial" panose="020B0604020202020204"/>
                  </a:endParaRPr>
                </a:p>
              </p:txBody>
            </p:sp>
            <p:sp>
              <p:nvSpPr>
                <p:cNvPr id="105" name="Line 6"/>
                <p:cNvSpPr>
                  <a:spLocks noChangeShapeType="1"/>
                </p:cNvSpPr>
                <p:nvPr/>
              </p:nvSpPr>
              <p:spPr bwMode="auto">
                <a:xfrm>
                  <a:off x="836615" y="2448719"/>
                  <a:ext cx="88900" cy="0"/>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363636"/>
                    </a:solidFill>
                    <a:effectLst/>
                    <a:uLnTx/>
                    <a:uFillTx/>
                    <a:latin typeface="Arial" panose="020B0604020202020204"/>
                    <a:ea typeface="+mn-ea"/>
                    <a:cs typeface="Arial" panose="020B0604020202020204"/>
                  </a:endParaRPr>
                </a:p>
              </p:txBody>
            </p:sp>
            <p:sp>
              <p:nvSpPr>
                <p:cNvPr id="106" name="Line 7"/>
                <p:cNvSpPr>
                  <a:spLocks noChangeShapeType="1"/>
                </p:cNvSpPr>
                <p:nvPr/>
              </p:nvSpPr>
              <p:spPr bwMode="auto">
                <a:xfrm>
                  <a:off x="836615" y="2864644"/>
                  <a:ext cx="88900" cy="0"/>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363636"/>
                    </a:solidFill>
                    <a:effectLst/>
                    <a:uLnTx/>
                    <a:uFillTx/>
                    <a:latin typeface="Arial" panose="020B0604020202020204"/>
                    <a:ea typeface="+mn-ea"/>
                    <a:cs typeface="Arial" panose="020B0604020202020204"/>
                  </a:endParaRPr>
                </a:p>
              </p:txBody>
            </p:sp>
            <p:sp>
              <p:nvSpPr>
                <p:cNvPr id="107" name="Line 8"/>
                <p:cNvSpPr>
                  <a:spLocks noChangeShapeType="1"/>
                </p:cNvSpPr>
                <p:nvPr/>
              </p:nvSpPr>
              <p:spPr bwMode="auto">
                <a:xfrm>
                  <a:off x="836615" y="3280569"/>
                  <a:ext cx="88900" cy="0"/>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363636"/>
                    </a:solidFill>
                    <a:effectLst/>
                    <a:uLnTx/>
                    <a:uFillTx/>
                    <a:latin typeface="Arial" panose="020B0604020202020204"/>
                    <a:ea typeface="+mn-ea"/>
                    <a:cs typeface="Arial" panose="020B0604020202020204"/>
                  </a:endParaRPr>
                </a:p>
              </p:txBody>
            </p:sp>
            <p:sp>
              <p:nvSpPr>
                <p:cNvPr id="108" name="Line 9"/>
                <p:cNvSpPr>
                  <a:spLocks noChangeShapeType="1"/>
                </p:cNvSpPr>
                <p:nvPr/>
              </p:nvSpPr>
              <p:spPr bwMode="auto">
                <a:xfrm>
                  <a:off x="836615" y="3696494"/>
                  <a:ext cx="88900" cy="0"/>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363636"/>
                    </a:solidFill>
                    <a:effectLst/>
                    <a:uLnTx/>
                    <a:uFillTx/>
                    <a:latin typeface="Arial" panose="020B0604020202020204"/>
                    <a:ea typeface="+mn-ea"/>
                    <a:cs typeface="Arial" panose="020B0604020202020204"/>
                  </a:endParaRPr>
                </a:p>
              </p:txBody>
            </p:sp>
            <p:sp>
              <p:nvSpPr>
                <p:cNvPr id="109" name="Line 10"/>
                <p:cNvSpPr>
                  <a:spLocks noChangeShapeType="1"/>
                </p:cNvSpPr>
                <p:nvPr/>
              </p:nvSpPr>
              <p:spPr bwMode="auto">
                <a:xfrm>
                  <a:off x="836615" y="4112419"/>
                  <a:ext cx="88900" cy="0"/>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363636"/>
                    </a:solidFill>
                    <a:effectLst/>
                    <a:uLnTx/>
                    <a:uFillTx/>
                    <a:latin typeface="Arial" panose="020B0604020202020204"/>
                    <a:ea typeface="+mn-ea"/>
                    <a:cs typeface="Arial" panose="020B0604020202020204"/>
                  </a:endParaRPr>
                </a:p>
              </p:txBody>
            </p:sp>
            <p:sp>
              <p:nvSpPr>
                <p:cNvPr id="110" name="Line 11"/>
                <p:cNvSpPr>
                  <a:spLocks noChangeShapeType="1"/>
                </p:cNvSpPr>
                <p:nvPr/>
              </p:nvSpPr>
              <p:spPr bwMode="auto">
                <a:xfrm>
                  <a:off x="836615" y="4528344"/>
                  <a:ext cx="88900" cy="0"/>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363636"/>
                    </a:solidFill>
                    <a:effectLst/>
                    <a:uLnTx/>
                    <a:uFillTx/>
                    <a:latin typeface="Arial" panose="020B0604020202020204"/>
                    <a:ea typeface="+mn-ea"/>
                    <a:cs typeface="Arial" panose="020B0604020202020204"/>
                  </a:endParaRPr>
                </a:p>
              </p:txBody>
            </p:sp>
            <p:sp>
              <p:nvSpPr>
                <p:cNvPr id="111" name="Line 12"/>
                <p:cNvSpPr>
                  <a:spLocks noChangeShapeType="1"/>
                </p:cNvSpPr>
                <p:nvPr/>
              </p:nvSpPr>
              <p:spPr bwMode="auto">
                <a:xfrm flipH="1">
                  <a:off x="2820939" y="4528344"/>
                  <a:ext cx="0" cy="92075"/>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363636"/>
                    </a:solidFill>
                    <a:effectLst/>
                    <a:uLnTx/>
                    <a:uFillTx/>
                    <a:latin typeface="Arial" panose="020B0604020202020204"/>
                    <a:ea typeface="+mn-ea"/>
                    <a:cs typeface="Arial" panose="020B0604020202020204"/>
                  </a:endParaRPr>
                </a:p>
              </p:txBody>
            </p:sp>
            <p:sp>
              <p:nvSpPr>
                <p:cNvPr id="112" name="Line 13"/>
                <p:cNvSpPr>
                  <a:spLocks noChangeShapeType="1"/>
                </p:cNvSpPr>
                <p:nvPr/>
              </p:nvSpPr>
              <p:spPr bwMode="auto">
                <a:xfrm flipH="1">
                  <a:off x="2439865" y="4528344"/>
                  <a:ext cx="0" cy="92075"/>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363636"/>
                    </a:solidFill>
                    <a:effectLst/>
                    <a:uLnTx/>
                    <a:uFillTx/>
                    <a:latin typeface="Arial" panose="020B0604020202020204"/>
                    <a:ea typeface="+mn-ea"/>
                    <a:cs typeface="Arial" panose="020B0604020202020204"/>
                  </a:endParaRPr>
                </a:p>
              </p:txBody>
            </p:sp>
            <p:sp>
              <p:nvSpPr>
                <p:cNvPr id="113" name="Line 14"/>
                <p:cNvSpPr>
                  <a:spLocks noChangeShapeType="1"/>
                </p:cNvSpPr>
                <p:nvPr/>
              </p:nvSpPr>
              <p:spPr bwMode="auto">
                <a:xfrm flipH="1">
                  <a:off x="3579907" y="4528344"/>
                  <a:ext cx="0" cy="92075"/>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363636"/>
                    </a:solidFill>
                    <a:effectLst/>
                    <a:uLnTx/>
                    <a:uFillTx/>
                    <a:latin typeface="Arial" panose="020B0604020202020204"/>
                    <a:ea typeface="+mn-ea"/>
                    <a:cs typeface="Arial" panose="020B0604020202020204"/>
                  </a:endParaRPr>
                </a:p>
              </p:txBody>
            </p:sp>
            <p:sp>
              <p:nvSpPr>
                <p:cNvPr id="114" name="Line 15"/>
                <p:cNvSpPr>
                  <a:spLocks noChangeShapeType="1"/>
                </p:cNvSpPr>
                <p:nvPr/>
              </p:nvSpPr>
              <p:spPr bwMode="auto">
                <a:xfrm flipH="1">
                  <a:off x="3198834" y="4528344"/>
                  <a:ext cx="0" cy="92075"/>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363636"/>
                    </a:solidFill>
                    <a:effectLst/>
                    <a:uLnTx/>
                    <a:uFillTx/>
                    <a:latin typeface="Arial" panose="020B0604020202020204"/>
                    <a:ea typeface="+mn-ea"/>
                    <a:cs typeface="Arial" panose="020B0604020202020204"/>
                  </a:endParaRPr>
                </a:p>
              </p:txBody>
            </p:sp>
            <p:sp>
              <p:nvSpPr>
                <p:cNvPr id="115" name="Line 17"/>
                <p:cNvSpPr>
                  <a:spLocks noChangeShapeType="1"/>
                </p:cNvSpPr>
                <p:nvPr/>
              </p:nvSpPr>
              <p:spPr bwMode="auto">
                <a:xfrm flipH="1">
                  <a:off x="3961709" y="4528344"/>
                  <a:ext cx="0" cy="92075"/>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363636"/>
                    </a:solidFill>
                    <a:effectLst/>
                    <a:uLnTx/>
                    <a:uFillTx/>
                    <a:latin typeface="Arial" panose="020B0604020202020204"/>
                    <a:ea typeface="+mn-ea"/>
                    <a:cs typeface="Arial" panose="020B0604020202020204"/>
                  </a:endParaRPr>
                </a:p>
              </p:txBody>
            </p:sp>
            <p:sp>
              <p:nvSpPr>
                <p:cNvPr id="116" name="Line 18"/>
                <p:cNvSpPr>
                  <a:spLocks noChangeShapeType="1"/>
                </p:cNvSpPr>
                <p:nvPr/>
              </p:nvSpPr>
              <p:spPr bwMode="auto">
                <a:xfrm flipH="1">
                  <a:off x="2063968" y="4528344"/>
                  <a:ext cx="0" cy="92075"/>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363636"/>
                    </a:solidFill>
                    <a:effectLst/>
                    <a:uLnTx/>
                    <a:uFillTx/>
                    <a:latin typeface="Arial" panose="020B0604020202020204"/>
                    <a:ea typeface="+mn-ea"/>
                    <a:cs typeface="Arial" panose="020B0604020202020204"/>
                  </a:endParaRPr>
                </a:p>
              </p:txBody>
            </p:sp>
            <p:sp>
              <p:nvSpPr>
                <p:cNvPr id="117" name="Line 19"/>
                <p:cNvSpPr>
                  <a:spLocks noChangeShapeType="1"/>
                </p:cNvSpPr>
                <p:nvPr/>
              </p:nvSpPr>
              <p:spPr bwMode="auto">
                <a:xfrm flipH="1">
                  <a:off x="1666954" y="4528344"/>
                  <a:ext cx="0" cy="92075"/>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363636"/>
                    </a:solidFill>
                    <a:effectLst/>
                    <a:uLnTx/>
                    <a:uFillTx/>
                    <a:latin typeface="Arial" panose="020B0604020202020204"/>
                    <a:ea typeface="+mn-ea"/>
                    <a:cs typeface="Arial" panose="020B0604020202020204"/>
                  </a:endParaRPr>
                </a:p>
              </p:txBody>
            </p:sp>
            <p:sp>
              <p:nvSpPr>
                <p:cNvPr id="118" name="Line 20"/>
                <p:cNvSpPr>
                  <a:spLocks noChangeShapeType="1"/>
                </p:cNvSpPr>
                <p:nvPr/>
              </p:nvSpPr>
              <p:spPr bwMode="auto">
                <a:xfrm flipH="1">
                  <a:off x="1296233" y="4528344"/>
                  <a:ext cx="0" cy="92075"/>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363636"/>
                    </a:solidFill>
                    <a:effectLst/>
                    <a:uLnTx/>
                    <a:uFillTx/>
                    <a:latin typeface="Arial" panose="020B0604020202020204"/>
                    <a:ea typeface="+mn-ea"/>
                    <a:cs typeface="Arial" panose="020B0604020202020204"/>
                  </a:endParaRPr>
                </a:p>
              </p:txBody>
            </p:sp>
            <p:sp>
              <p:nvSpPr>
                <p:cNvPr id="119" name="Line 21"/>
                <p:cNvSpPr>
                  <a:spLocks noChangeShapeType="1"/>
                </p:cNvSpPr>
                <p:nvPr/>
              </p:nvSpPr>
              <p:spPr bwMode="auto">
                <a:xfrm flipH="1">
                  <a:off x="925515" y="4528344"/>
                  <a:ext cx="0" cy="92075"/>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363636"/>
                    </a:solidFill>
                    <a:effectLst/>
                    <a:uLnTx/>
                    <a:uFillTx/>
                    <a:latin typeface="Arial" panose="020B0604020202020204"/>
                    <a:ea typeface="+mn-ea"/>
                    <a:cs typeface="Arial" panose="020B0604020202020204"/>
                  </a:endParaRPr>
                </a:p>
              </p:txBody>
            </p:sp>
          </p:grpSp>
          <p:sp>
            <p:nvSpPr>
              <p:cNvPr id="86" name="TextBox 85"/>
              <p:cNvSpPr txBox="1"/>
              <p:nvPr/>
            </p:nvSpPr>
            <p:spPr>
              <a:xfrm rot="16200000">
                <a:off x="1985879" y="3293048"/>
                <a:ext cx="387595" cy="298430"/>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200" b="0" i="0" u="none" strike="noStrike" cap="none" baseline="0">
                    <a:solidFill>
                      <a:srgbClr val="363636"/>
                    </a:solidFill>
                    <a:effectLst/>
                    <a:uFillTx/>
                    <a:ea typeface="MS UI Gothic" panose="020B0600070205080204" charset="-128"/>
                  </a:rPr>
                  <a:t>累積生存率</a:t>
                </a:r>
              </a:p>
            </p:txBody>
          </p:sp>
          <p:sp>
            <p:nvSpPr>
              <p:cNvPr id="87" name="TextBox 86"/>
              <p:cNvSpPr txBox="1"/>
              <p:nvPr/>
            </p:nvSpPr>
            <p:spPr>
              <a:xfrm>
                <a:off x="4291425" y="4737319"/>
                <a:ext cx="665251" cy="267692"/>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200" b="0" i="0" u="none" strike="noStrike" cap="none" baseline="0">
                    <a:solidFill>
                      <a:srgbClr val="363636"/>
                    </a:solidFill>
                    <a:effectLst/>
                    <a:uFillTx/>
                    <a:ea typeface="MS UI Gothic" panose="020B0600070205080204" charset="-128"/>
                  </a:rPr>
                  <a:t>無作為化後の経過期間</a:t>
                </a:r>
              </a:p>
            </p:txBody>
          </p:sp>
          <p:sp>
            <p:nvSpPr>
              <p:cNvPr id="88" name="TextBox 87"/>
              <p:cNvSpPr txBox="1"/>
              <p:nvPr/>
            </p:nvSpPr>
            <p:spPr>
              <a:xfrm>
                <a:off x="2254825" y="2260393"/>
                <a:ext cx="428648" cy="267692"/>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ct val="0"/>
                  </a:spcBef>
                  <a:spcAft>
                    <a:spcPct val="0"/>
                  </a:spcAft>
                  <a:buClrTx/>
                  <a:buSzTx/>
                  <a:buFontTx/>
                  <a:buNone/>
                  <a:defRPr/>
                </a:pPr>
                <a:r>
                  <a:rPr lang="ja-JP" sz="1200" b="0" i="0" u="none" strike="noStrike" cap="none" baseline="0">
                    <a:solidFill>
                      <a:srgbClr val="4D4D4D"/>
                    </a:solidFill>
                    <a:effectLst/>
                    <a:uFillTx/>
                    <a:ea typeface="MS UI Gothic" panose="020B0600070205080204" charset="-128"/>
                  </a:rPr>
                  <a:t>1.0</a:t>
                </a:r>
              </a:p>
            </p:txBody>
          </p:sp>
          <p:sp>
            <p:nvSpPr>
              <p:cNvPr id="89" name="TextBox 88"/>
              <p:cNvSpPr txBox="1"/>
              <p:nvPr/>
            </p:nvSpPr>
            <p:spPr>
              <a:xfrm>
                <a:off x="2254825" y="2677872"/>
                <a:ext cx="428648" cy="267692"/>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ct val="0"/>
                  </a:spcBef>
                  <a:spcAft>
                    <a:spcPct val="0"/>
                  </a:spcAft>
                  <a:buClrTx/>
                  <a:buSzTx/>
                  <a:buFontTx/>
                  <a:buNone/>
                  <a:defRPr/>
                </a:pPr>
                <a:r>
                  <a:rPr lang="ja-JP" sz="1200" b="0" i="0" u="none" strike="noStrike" cap="none" baseline="0">
                    <a:solidFill>
                      <a:srgbClr val="4D4D4D"/>
                    </a:solidFill>
                    <a:effectLst/>
                    <a:uFillTx/>
                    <a:ea typeface="MS UI Gothic" panose="020B0600070205080204" charset="-128"/>
                  </a:rPr>
                  <a:t>0.8</a:t>
                </a:r>
              </a:p>
            </p:txBody>
          </p:sp>
          <p:sp>
            <p:nvSpPr>
              <p:cNvPr id="90" name="TextBox 89"/>
              <p:cNvSpPr txBox="1"/>
              <p:nvPr/>
            </p:nvSpPr>
            <p:spPr>
              <a:xfrm>
                <a:off x="2254825" y="3093612"/>
                <a:ext cx="428648" cy="267692"/>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ct val="0"/>
                  </a:spcBef>
                  <a:spcAft>
                    <a:spcPct val="0"/>
                  </a:spcAft>
                  <a:buClrTx/>
                  <a:buSzTx/>
                  <a:buFontTx/>
                  <a:buNone/>
                  <a:defRPr/>
                </a:pPr>
                <a:r>
                  <a:rPr lang="ja-JP" sz="1200" b="0" i="0" u="none" strike="noStrike" cap="none" baseline="0">
                    <a:solidFill>
                      <a:srgbClr val="4D4D4D"/>
                    </a:solidFill>
                    <a:effectLst/>
                    <a:uFillTx/>
                    <a:ea typeface="MS UI Gothic" panose="020B0600070205080204" charset="-128"/>
                  </a:rPr>
                  <a:t>0.6</a:t>
                </a:r>
              </a:p>
            </p:txBody>
          </p:sp>
          <p:sp>
            <p:nvSpPr>
              <p:cNvPr id="91" name="TextBox 90"/>
              <p:cNvSpPr txBox="1"/>
              <p:nvPr/>
            </p:nvSpPr>
            <p:spPr>
              <a:xfrm>
                <a:off x="2254825" y="3509352"/>
                <a:ext cx="428648" cy="267692"/>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ct val="0"/>
                  </a:spcBef>
                  <a:spcAft>
                    <a:spcPct val="0"/>
                  </a:spcAft>
                  <a:buClrTx/>
                  <a:buSzTx/>
                  <a:buFontTx/>
                  <a:buNone/>
                  <a:defRPr/>
                </a:pPr>
                <a:r>
                  <a:rPr lang="ja-JP" sz="1200" b="0" i="0" u="none" strike="noStrike" cap="none" baseline="0">
                    <a:solidFill>
                      <a:srgbClr val="4D4D4D"/>
                    </a:solidFill>
                    <a:effectLst/>
                    <a:uFillTx/>
                    <a:ea typeface="MS UI Gothic" panose="020B0600070205080204" charset="-128"/>
                  </a:rPr>
                  <a:t>0.4</a:t>
                </a:r>
              </a:p>
            </p:txBody>
          </p:sp>
          <p:sp>
            <p:nvSpPr>
              <p:cNvPr id="92" name="TextBox 91"/>
              <p:cNvSpPr txBox="1"/>
              <p:nvPr/>
            </p:nvSpPr>
            <p:spPr>
              <a:xfrm>
                <a:off x="2254825" y="3925092"/>
                <a:ext cx="428648" cy="267692"/>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ct val="0"/>
                  </a:spcBef>
                  <a:spcAft>
                    <a:spcPct val="0"/>
                  </a:spcAft>
                  <a:buClrTx/>
                  <a:buSzTx/>
                  <a:buFontTx/>
                  <a:buNone/>
                  <a:defRPr/>
                </a:pPr>
                <a:r>
                  <a:rPr lang="ja-JP" sz="1200" b="0" i="0" u="none" strike="noStrike" cap="none" baseline="0">
                    <a:solidFill>
                      <a:srgbClr val="4D4D4D"/>
                    </a:solidFill>
                    <a:effectLst/>
                    <a:uFillTx/>
                    <a:ea typeface="MS UI Gothic" panose="020B0600070205080204" charset="-128"/>
                  </a:rPr>
                  <a:t>0.2</a:t>
                </a:r>
              </a:p>
            </p:txBody>
          </p:sp>
          <p:sp>
            <p:nvSpPr>
              <p:cNvPr id="93" name="TextBox 92"/>
              <p:cNvSpPr txBox="1"/>
              <p:nvPr/>
            </p:nvSpPr>
            <p:spPr>
              <a:xfrm>
                <a:off x="2254825" y="4340831"/>
                <a:ext cx="428648" cy="267692"/>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ct val="0"/>
                  </a:spcBef>
                  <a:spcAft>
                    <a:spcPct val="0"/>
                  </a:spcAft>
                  <a:buClrTx/>
                  <a:buSzTx/>
                  <a:buFontTx/>
                  <a:buNone/>
                  <a:defRPr/>
                </a:pPr>
                <a:r>
                  <a:rPr lang="ja-JP" sz="1200" b="0" i="0" u="none" strike="noStrike" cap="none" baseline="0">
                    <a:solidFill>
                      <a:srgbClr val="4D4D4D"/>
                    </a:solidFill>
                    <a:effectLst/>
                    <a:uFillTx/>
                    <a:ea typeface="MS UI Gothic" panose="020B0600070205080204" charset="-128"/>
                  </a:rPr>
                  <a:t>0.0</a:t>
                </a:r>
              </a:p>
            </p:txBody>
          </p:sp>
          <p:sp>
            <p:nvSpPr>
              <p:cNvPr id="94" name="TextBox 93"/>
              <p:cNvSpPr txBox="1"/>
              <p:nvPr/>
            </p:nvSpPr>
            <p:spPr>
              <a:xfrm>
                <a:off x="2481963" y="4522748"/>
                <a:ext cx="452827" cy="1070767"/>
              </a:xfrm>
              <a:prstGeom prst="rect">
                <a:avLst/>
              </a:prstGeom>
              <a:noFill/>
            </p:spPr>
            <p:txBody>
              <a:bodyPr wrap="none" rtlCol="0" anchor="t" anchorCtr="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lang="ja-JP" sz="1100" b="0" i="0" u="none" strike="noStrike" cap="none" baseline="0">
                    <a:solidFill>
                      <a:srgbClr val="000000"/>
                    </a:solidFill>
                    <a:effectLst/>
                    <a:uFillTx/>
                    <a:ea typeface="MS UI Gothic" panose="020B0600070205080204" charset="-128"/>
                  </a:rPr>
                  <a:t>0</a:t>
                </a:r>
              </a:p>
              <a:p>
                <a:pPr marL="0" marR="0" lvl="0" indent="0" algn="ctr" defTabSz="914400" rtl="0" eaLnBrk="1" fontAlgn="auto" latinLnBrk="0" hangingPunct="1">
                  <a:lnSpc>
                    <a:spcPct val="100000"/>
                  </a:lnSpc>
                  <a:spcBef>
                    <a:spcPct val="0"/>
                  </a:spcBef>
                  <a:spcAft>
                    <a:spcPct val="0"/>
                  </a:spcAft>
                  <a:buClrTx/>
                  <a:buSzTx/>
                  <a:buFontTx/>
                  <a:buNone/>
                  <a:defRPr/>
                </a:pPr>
                <a:endParaRPr kumimoji="0" lang="en-GB" sz="1100" b="0" i="0" u="none" strike="noStrike" kern="1200" cap="none" spc="0" normalizeH="0" baseline="0" noProof="0">
                  <a:ln>
                    <a:noFill/>
                  </a:ln>
                  <a:solidFill>
                    <a:srgbClr val="000000"/>
                  </a:solidFill>
                  <a:effectLst/>
                  <a:uLnTx/>
                  <a:uFillTx/>
                  <a:latin typeface="Arial" panose="020B0604020202020204"/>
                  <a:ea typeface="+mn-ea"/>
                  <a:cs typeface="Arial" panose="020B0604020202020204"/>
                </a:endParaRPr>
              </a:p>
              <a:p>
                <a:pPr marL="0" marR="0" lvl="0" indent="0" algn="ctr" defTabSz="914400" rtl="0" eaLnBrk="1" fontAlgn="auto" latinLnBrk="0" hangingPunct="1">
                  <a:lnSpc>
                    <a:spcPct val="100000"/>
                  </a:lnSpc>
                  <a:spcBef>
                    <a:spcPct val="0"/>
                  </a:spcBef>
                  <a:spcAft>
                    <a:spcPct val="0"/>
                  </a:spcAft>
                  <a:buClrTx/>
                  <a:buSzTx/>
                  <a:buFontTx/>
                  <a:buNone/>
                  <a:defRPr/>
                </a:pPr>
                <a:endParaRPr kumimoji="0" lang="en-GB" sz="1100" b="0" i="0" u="none" strike="noStrike" kern="1200" cap="none" spc="0" normalizeH="0" baseline="0" noProof="0" smtClean="0">
                  <a:ln>
                    <a:noFill/>
                  </a:ln>
                  <a:solidFill>
                    <a:srgbClr val="000000"/>
                  </a:solidFill>
                  <a:effectLst/>
                  <a:uLnTx/>
                  <a:uFillTx/>
                  <a:latin typeface="Arial" panose="020B0604020202020204"/>
                  <a:ea typeface="+mn-ea"/>
                  <a:cs typeface="Arial" panose="020B0604020202020204"/>
                </a:endParaRPr>
              </a:p>
              <a:p>
                <a:pPr marL="0" marR="0" lvl="0" indent="0" algn="ctr" defTabSz="914400" rtl="0" eaLnBrk="1" fontAlgn="auto" latinLnBrk="0" hangingPunct="1">
                  <a:lnSpc>
                    <a:spcPct val="100000"/>
                  </a:lnSpc>
                  <a:spcBef>
                    <a:spcPct val="0"/>
                  </a:spcBef>
                  <a:spcAft>
                    <a:spcPct val="0"/>
                  </a:spcAft>
                  <a:buClrTx/>
                  <a:buSzTx/>
                  <a:buFontTx/>
                  <a:buNone/>
                  <a:defRPr/>
                </a:pPr>
                <a:r>
                  <a:rPr lang="ja-JP" sz="1100" b="0" i="0" u="none" strike="noStrike" cap="none" baseline="0">
                    <a:solidFill>
                      <a:srgbClr val="000000"/>
                    </a:solidFill>
                    <a:effectLst/>
                    <a:uFillTx/>
                    <a:ea typeface="MS UI Gothic" panose="020B0600070205080204" charset="-128"/>
                  </a:rPr>
                  <a:t>127</a:t>
                </a:r>
              </a:p>
              <a:p>
                <a:pPr marL="0" marR="0" lvl="0" indent="0" algn="ctr" defTabSz="914400" rtl="0" eaLnBrk="1" fontAlgn="auto" latinLnBrk="0" hangingPunct="1">
                  <a:lnSpc>
                    <a:spcPct val="100000"/>
                  </a:lnSpc>
                  <a:spcBef>
                    <a:spcPct val="0"/>
                  </a:spcBef>
                  <a:spcAft>
                    <a:spcPct val="0"/>
                  </a:spcAft>
                  <a:buClrTx/>
                  <a:buSzTx/>
                  <a:buFontTx/>
                  <a:buNone/>
                  <a:defRPr/>
                </a:pPr>
                <a:endParaRPr kumimoji="0" lang="en-GB" sz="1100" b="0" i="0" u="none" strike="noStrike" kern="1200" cap="none" spc="0" normalizeH="0" baseline="0" noProof="0" smtClean="0">
                  <a:ln>
                    <a:noFill/>
                  </a:ln>
                  <a:solidFill>
                    <a:srgbClr val="000000"/>
                  </a:solidFill>
                  <a:effectLst/>
                  <a:uLnTx/>
                  <a:uFillTx/>
                  <a:latin typeface="Arial" panose="020B0604020202020204"/>
                  <a:ea typeface="+mn-ea"/>
                  <a:cs typeface="Arial" panose="020B0604020202020204"/>
                </a:endParaRPr>
              </a:p>
              <a:p>
                <a:pPr marL="0" marR="0" lvl="0" indent="0" algn="ctr" defTabSz="914400" rtl="0" eaLnBrk="1" fontAlgn="auto" latinLnBrk="0" hangingPunct="1">
                  <a:lnSpc>
                    <a:spcPct val="100000"/>
                  </a:lnSpc>
                  <a:spcBef>
                    <a:spcPct val="0"/>
                  </a:spcBef>
                  <a:spcAft>
                    <a:spcPct val="0"/>
                  </a:spcAft>
                  <a:buClrTx/>
                  <a:buSzTx/>
                  <a:buFontTx/>
                  <a:buNone/>
                  <a:defRPr/>
                </a:pPr>
                <a:r>
                  <a:rPr lang="ja-JP" sz="1100" b="0" i="0" u="none" strike="noStrike" cap="none" baseline="0">
                    <a:solidFill>
                      <a:srgbClr val="000000"/>
                    </a:solidFill>
                    <a:effectLst/>
                    <a:uFillTx/>
                    <a:ea typeface="MS UI Gothic" panose="020B0600070205080204" charset="-128"/>
                  </a:rPr>
                  <a:t>119</a:t>
                </a:r>
              </a:p>
            </p:txBody>
          </p:sp>
          <p:sp>
            <p:nvSpPr>
              <p:cNvPr id="95" name="TextBox 94"/>
              <p:cNvSpPr txBox="1"/>
              <p:nvPr/>
            </p:nvSpPr>
            <p:spPr>
              <a:xfrm>
                <a:off x="2889827" y="4522748"/>
                <a:ext cx="368202" cy="1070767"/>
              </a:xfrm>
              <a:prstGeom prst="rect">
                <a:avLst/>
              </a:prstGeom>
              <a:noFill/>
            </p:spPr>
            <p:txBody>
              <a:bodyPr wrap="none" rtlCol="0" anchor="t" anchorCtr="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lang="ja-JP" sz="1100" b="0" i="0" u="none" strike="noStrike" cap="none" baseline="0">
                    <a:solidFill>
                      <a:srgbClr val="000000"/>
                    </a:solidFill>
                    <a:effectLst/>
                    <a:uFillTx/>
                    <a:ea typeface="MS UI Gothic" panose="020B0600070205080204" charset="-128"/>
                  </a:rPr>
                  <a:t>6</a:t>
                </a:r>
              </a:p>
              <a:p>
                <a:pPr marL="0" marR="0" lvl="0" indent="0" algn="ctr" defTabSz="914400" rtl="0" eaLnBrk="1" fontAlgn="auto" latinLnBrk="0" hangingPunct="1">
                  <a:lnSpc>
                    <a:spcPct val="100000"/>
                  </a:lnSpc>
                  <a:spcBef>
                    <a:spcPct val="0"/>
                  </a:spcBef>
                  <a:spcAft>
                    <a:spcPct val="0"/>
                  </a:spcAft>
                  <a:buClrTx/>
                  <a:buSzTx/>
                  <a:buFontTx/>
                  <a:buNone/>
                  <a:defRPr/>
                </a:pPr>
                <a:endParaRPr kumimoji="0" lang="en-GB" sz="1100" b="0" i="0" u="none" strike="noStrike" kern="1200" cap="none" spc="0" normalizeH="0" baseline="0" noProof="0">
                  <a:ln>
                    <a:noFill/>
                  </a:ln>
                  <a:solidFill>
                    <a:srgbClr val="000000"/>
                  </a:solidFill>
                  <a:effectLst/>
                  <a:uLnTx/>
                  <a:uFillTx/>
                  <a:latin typeface="Arial" panose="020B0604020202020204"/>
                  <a:ea typeface="+mn-ea"/>
                  <a:cs typeface="Arial" panose="020B0604020202020204"/>
                </a:endParaRPr>
              </a:p>
              <a:p>
                <a:pPr marL="0" marR="0" lvl="0" indent="0" algn="ctr" defTabSz="914400" rtl="0" eaLnBrk="1" fontAlgn="auto" latinLnBrk="0" hangingPunct="1">
                  <a:lnSpc>
                    <a:spcPct val="100000"/>
                  </a:lnSpc>
                  <a:spcBef>
                    <a:spcPct val="0"/>
                  </a:spcBef>
                  <a:spcAft>
                    <a:spcPct val="0"/>
                  </a:spcAft>
                  <a:buClrTx/>
                  <a:buSzTx/>
                  <a:buFontTx/>
                  <a:buNone/>
                  <a:defRPr/>
                </a:pPr>
                <a:endParaRPr kumimoji="0" lang="en-GB" sz="1100" b="0" i="0" u="none" strike="noStrike" kern="1200" cap="none" spc="0" normalizeH="0" baseline="0" noProof="0" smtClean="0">
                  <a:ln>
                    <a:noFill/>
                  </a:ln>
                  <a:solidFill>
                    <a:srgbClr val="000000"/>
                  </a:solidFill>
                  <a:effectLst/>
                  <a:uLnTx/>
                  <a:uFillTx/>
                  <a:latin typeface="Arial" panose="020B0604020202020204"/>
                  <a:ea typeface="+mn-ea"/>
                  <a:cs typeface="Arial" panose="020B0604020202020204"/>
                </a:endParaRPr>
              </a:p>
              <a:p>
                <a:pPr marL="0" marR="0" lvl="0" indent="0" algn="r" defTabSz="914400" rtl="0" eaLnBrk="1" fontAlgn="auto" latinLnBrk="0" hangingPunct="1">
                  <a:lnSpc>
                    <a:spcPct val="100000"/>
                  </a:lnSpc>
                  <a:spcBef>
                    <a:spcPct val="0"/>
                  </a:spcBef>
                  <a:spcAft>
                    <a:spcPct val="0"/>
                  </a:spcAft>
                  <a:buClrTx/>
                  <a:buSzTx/>
                  <a:buFontTx/>
                  <a:buNone/>
                  <a:defRPr/>
                </a:pPr>
                <a:r>
                  <a:rPr lang="ja-JP" sz="1100" b="0" i="0" u="none" strike="noStrike" cap="none" baseline="0">
                    <a:solidFill>
                      <a:srgbClr val="000000"/>
                    </a:solidFill>
                    <a:effectLst/>
                    <a:uFillTx/>
                    <a:ea typeface="MS UI Gothic" panose="020B0600070205080204" charset="-128"/>
                  </a:rPr>
                  <a:t>77</a:t>
                </a:r>
              </a:p>
              <a:p>
                <a:pPr marL="0" marR="0" lvl="0" indent="0" algn="r" defTabSz="914400" rtl="0" eaLnBrk="1" fontAlgn="auto" latinLnBrk="0" hangingPunct="1">
                  <a:lnSpc>
                    <a:spcPct val="100000"/>
                  </a:lnSpc>
                  <a:spcBef>
                    <a:spcPct val="0"/>
                  </a:spcBef>
                  <a:spcAft>
                    <a:spcPct val="0"/>
                  </a:spcAft>
                  <a:buClrTx/>
                  <a:buSzTx/>
                  <a:buFontTx/>
                  <a:buNone/>
                  <a:defRPr/>
                </a:pPr>
                <a:endParaRPr kumimoji="0" lang="en-GB" sz="1100" b="0" i="0" u="none" strike="noStrike" kern="1200" cap="none" spc="0" normalizeH="0" baseline="0" noProof="0">
                  <a:ln>
                    <a:noFill/>
                  </a:ln>
                  <a:solidFill>
                    <a:srgbClr val="000000"/>
                  </a:solidFill>
                  <a:effectLst/>
                  <a:uLnTx/>
                  <a:uFillTx/>
                  <a:latin typeface="Arial" panose="020B0604020202020204"/>
                  <a:ea typeface="+mn-ea"/>
                  <a:cs typeface="Arial" panose="020B0604020202020204"/>
                </a:endParaRPr>
              </a:p>
              <a:p>
                <a:pPr marL="0" marR="0" lvl="0" indent="0" algn="r" defTabSz="914400" rtl="0" eaLnBrk="1" fontAlgn="auto" latinLnBrk="0" hangingPunct="1">
                  <a:lnSpc>
                    <a:spcPct val="100000"/>
                  </a:lnSpc>
                  <a:spcBef>
                    <a:spcPct val="0"/>
                  </a:spcBef>
                  <a:spcAft>
                    <a:spcPct val="0"/>
                  </a:spcAft>
                  <a:buClrTx/>
                  <a:buSzTx/>
                  <a:buFontTx/>
                  <a:buNone/>
                  <a:defRPr/>
                </a:pPr>
                <a:r>
                  <a:rPr lang="ja-JP" sz="1100" b="0" i="0" u="none" strike="noStrike" cap="none" baseline="0">
                    <a:solidFill>
                      <a:srgbClr val="000000"/>
                    </a:solidFill>
                    <a:effectLst/>
                    <a:uFillTx/>
                    <a:ea typeface="MS UI Gothic" panose="020B0600070205080204" charset="-128"/>
                  </a:rPr>
                  <a:t>76</a:t>
                </a:r>
              </a:p>
            </p:txBody>
          </p:sp>
          <p:sp>
            <p:nvSpPr>
              <p:cNvPr id="96" name="TextBox 95"/>
              <p:cNvSpPr txBox="1"/>
              <p:nvPr/>
            </p:nvSpPr>
            <p:spPr>
              <a:xfrm>
                <a:off x="3262699" y="4522748"/>
                <a:ext cx="368202" cy="1070767"/>
              </a:xfrm>
              <a:prstGeom prst="rect">
                <a:avLst/>
              </a:prstGeom>
              <a:noFill/>
            </p:spPr>
            <p:txBody>
              <a:bodyPr wrap="none" rtlCol="0" anchor="t" anchorCtr="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lang="ja-JP" sz="1100" b="0" i="0" u="none" strike="noStrike" cap="none" baseline="0">
                    <a:solidFill>
                      <a:srgbClr val="000000"/>
                    </a:solidFill>
                    <a:effectLst/>
                    <a:uFillTx/>
                    <a:ea typeface="MS UI Gothic" panose="020B0600070205080204" charset="-128"/>
                  </a:rPr>
                  <a:t>12</a:t>
                </a:r>
              </a:p>
              <a:p>
                <a:pPr marL="0" marR="0" lvl="0" indent="0" algn="ctr" defTabSz="914400" rtl="0" eaLnBrk="1" fontAlgn="auto" latinLnBrk="0" hangingPunct="1">
                  <a:lnSpc>
                    <a:spcPct val="100000"/>
                  </a:lnSpc>
                  <a:spcBef>
                    <a:spcPct val="0"/>
                  </a:spcBef>
                  <a:spcAft>
                    <a:spcPct val="0"/>
                  </a:spcAft>
                  <a:buClrTx/>
                  <a:buSzTx/>
                  <a:buFontTx/>
                  <a:buNone/>
                  <a:defRPr/>
                </a:pPr>
                <a:endParaRPr kumimoji="0" lang="en-GB" sz="1100" b="0" i="0" u="none" strike="noStrike" kern="1200" cap="none" spc="0" normalizeH="0" baseline="0" noProof="0">
                  <a:ln>
                    <a:noFill/>
                  </a:ln>
                  <a:solidFill>
                    <a:srgbClr val="000000"/>
                  </a:solidFill>
                  <a:effectLst/>
                  <a:uLnTx/>
                  <a:uFillTx/>
                  <a:latin typeface="Arial" panose="020B0604020202020204"/>
                  <a:ea typeface="+mn-ea"/>
                  <a:cs typeface="Arial" panose="020B0604020202020204"/>
                </a:endParaRPr>
              </a:p>
              <a:p>
                <a:pPr marL="0" marR="0" lvl="0" indent="0" algn="ctr" defTabSz="914400" rtl="0" eaLnBrk="1" fontAlgn="auto" latinLnBrk="0" hangingPunct="1">
                  <a:lnSpc>
                    <a:spcPct val="100000"/>
                  </a:lnSpc>
                  <a:spcBef>
                    <a:spcPct val="0"/>
                  </a:spcBef>
                  <a:spcAft>
                    <a:spcPct val="0"/>
                  </a:spcAft>
                  <a:buClrTx/>
                  <a:buSzTx/>
                  <a:buFontTx/>
                  <a:buNone/>
                  <a:defRPr/>
                </a:pPr>
                <a:endParaRPr kumimoji="0" lang="en-GB" sz="1100" b="0" i="0" u="none" strike="noStrike" kern="1200" cap="none" spc="0" normalizeH="0" baseline="0" noProof="0" smtClean="0">
                  <a:ln>
                    <a:noFill/>
                  </a:ln>
                  <a:solidFill>
                    <a:srgbClr val="000000"/>
                  </a:solidFill>
                  <a:effectLst/>
                  <a:uLnTx/>
                  <a:uFillTx/>
                  <a:latin typeface="Arial" panose="020B0604020202020204"/>
                  <a:ea typeface="+mn-ea"/>
                  <a:cs typeface="Arial" panose="020B0604020202020204"/>
                </a:endParaRPr>
              </a:p>
              <a:p>
                <a:pPr marL="0" marR="0" lvl="0" indent="0" algn="ctr" defTabSz="914400" rtl="0" eaLnBrk="1" fontAlgn="auto" latinLnBrk="0" hangingPunct="1">
                  <a:lnSpc>
                    <a:spcPct val="100000"/>
                  </a:lnSpc>
                  <a:spcBef>
                    <a:spcPct val="0"/>
                  </a:spcBef>
                  <a:spcAft>
                    <a:spcPct val="0"/>
                  </a:spcAft>
                  <a:buClrTx/>
                  <a:buSzTx/>
                  <a:buFontTx/>
                  <a:buNone/>
                  <a:defRPr/>
                </a:pPr>
                <a:r>
                  <a:rPr lang="ja-JP" sz="1100" b="0" i="0" u="none" strike="noStrike" cap="none" baseline="0">
                    <a:solidFill>
                      <a:srgbClr val="000000"/>
                    </a:solidFill>
                    <a:effectLst/>
                    <a:uFillTx/>
                    <a:ea typeface="MS UI Gothic" panose="020B0600070205080204" charset="-128"/>
                  </a:rPr>
                  <a:t>44</a:t>
                </a:r>
              </a:p>
              <a:p>
                <a:pPr marL="0" marR="0" lvl="0" indent="0" algn="ctr" defTabSz="914400" rtl="0" eaLnBrk="1" fontAlgn="auto" latinLnBrk="0" hangingPunct="1">
                  <a:lnSpc>
                    <a:spcPct val="100000"/>
                  </a:lnSpc>
                  <a:spcBef>
                    <a:spcPct val="0"/>
                  </a:spcBef>
                  <a:spcAft>
                    <a:spcPct val="0"/>
                  </a:spcAft>
                  <a:buClrTx/>
                  <a:buSzTx/>
                  <a:buFontTx/>
                  <a:buNone/>
                  <a:defRPr/>
                </a:pPr>
                <a:endParaRPr kumimoji="0" lang="en-GB" sz="1100" b="0" i="0" u="none" strike="noStrike" kern="1200" cap="none" spc="0" normalizeH="0" baseline="0" noProof="0">
                  <a:ln>
                    <a:noFill/>
                  </a:ln>
                  <a:solidFill>
                    <a:srgbClr val="000000"/>
                  </a:solidFill>
                  <a:effectLst/>
                  <a:uLnTx/>
                  <a:uFillTx/>
                  <a:latin typeface="Arial" panose="020B0604020202020204"/>
                  <a:ea typeface="+mn-ea"/>
                  <a:cs typeface="Arial" panose="020B0604020202020204"/>
                </a:endParaRPr>
              </a:p>
              <a:p>
                <a:pPr marL="0" marR="0" lvl="0" indent="0" algn="ctr" defTabSz="914400" rtl="0" eaLnBrk="1" fontAlgn="auto" latinLnBrk="0" hangingPunct="1">
                  <a:lnSpc>
                    <a:spcPct val="100000"/>
                  </a:lnSpc>
                  <a:spcBef>
                    <a:spcPct val="0"/>
                  </a:spcBef>
                  <a:spcAft>
                    <a:spcPct val="0"/>
                  </a:spcAft>
                  <a:buClrTx/>
                  <a:buSzTx/>
                  <a:buFontTx/>
                  <a:buNone/>
                  <a:defRPr/>
                </a:pPr>
                <a:r>
                  <a:rPr lang="ja-JP" sz="1100" b="0" i="0" u="none" strike="noStrike" cap="none" baseline="0">
                    <a:solidFill>
                      <a:srgbClr val="000000"/>
                    </a:solidFill>
                    <a:effectLst/>
                    <a:uFillTx/>
                    <a:ea typeface="MS UI Gothic" panose="020B0600070205080204" charset="-128"/>
                  </a:rPr>
                  <a:t>53</a:t>
                </a:r>
              </a:p>
            </p:txBody>
          </p:sp>
          <p:sp>
            <p:nvSpPr>
              <p:cNvPr id="97" name="TextBox 96"/>
              <p:cNvSpPr txBox="1"/>
              <p:nvPr/>
            </p:nvSpPr>
            <p:spPr>
              <a:xfrm>
                <a:off x="3666629" y="4522748"/>
                <a:ext cx="368202" cy="1070767"/>
              </a:xfrm>
              <a:prstGeom prst="rect">
                <a:avLst/>
              </a:prstGeom>
              <a:noFill/>
            </p:spPr>
            <p:txBody>
              <a:bodyPr wrap="none" rtlCol="0" anchor="t" anchorCtr="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lang="ja-JP" sz="1100" b="0" i="0" u="none" strike="noStrike" cap="none" baseline="0">
                    <a:solidFill>
                      <a:srgbClr val="000000"/>
                    </a:solidFill>
                    <a:effectLst/>
                    <a:uFillTx/>
                    <a:ea typeface="MS UI Gothic" panose="020B0600070205080204" charset="-128"/>
                  </a:rPr>
                  <a:t>18</a:t>
                </a:r>
              </a:p>
              <a:p>
                <a:pPr marL="0" marR="0" lvl="0" indent="0" algn="ctr" defTabSz="914400" rtl="0" eaLnBrk="1" fontAlgn="auto" latinLnBrk="0" hangingPunct="1">
                  <a:lnSpc>
                    <a:spcPct val="100000"/>
                  </a:lnSpc>
                  <a:spcBef>
                    <a:spcPct val="0"/>
                  </a:spcBef>
                  <a:spcAft>
                    <a:spcPct val="0"/>
                  </a:spcAft>
                  <a:buClrTx/>
                  <a:buSzTx/>
                  <a:buFontTx/>
                  <a:buNone/>
                  <a:defRPr/>
                </a:pPr>
                <a:endParaRPr kumimoji="0" lang="en-GB" sz="1100" b="0" i="0" u="none" strike="noStrike" kern="1200" cap="none" spc="0" normalizeH="0" baseline="0" noProof="0">
                  <a:ln>
                    <a:noFill/>
                  </a:ln>
                  <a:solidFill>
                    <a:srgbClr val="000000"/>
                  </a:solidFill>
                  <a:effectLst/>
                  <a:uLnTx/>
                  <a:uFillTx/>
                  <a:latin typeface="Arial" panose="020B0604020202020204"/>
                  <a:ea typeface="+mn-ea"/>
                  <a:cs typeface="Arial" panose="020B0604020202020204"/>
                </a:endParaRPr>
              </a:p>
              <a:p>
                <a:pPr marL="0" marR="0" lvl="0" indent="0" algn="ctr" defTabSz="914400" rtl="0" eaLnBrk="1" fontAlgn="auto" latinLnBrk="0" hangingPunct="1">
                  <a:lnSpc>
                    <a:spcPct val="100000"/>
                  </a:lnSpc>
                  <a:spcBef>
                    <a:spcPct val="0"/>
                  </a:spcBef>
                  <a:spcAft>
                    <a:spcPct val="0"/>
                  </a:spcAft>
                  <a:buClrTx/>
                  <a:buSzTx/>
                  <a:buFontTx/>
                  <a:buNone/>
                  <a:defRPr/>
                </a:pPr>
                <a:endParaRPr kumimoji="0" lang="en-GB" sz="1100" b="0" i="0" u="none" strike="noStrike" kern="1200" cap="none" spc="0" normalizeH="0" baseline="0" noProof="0" smtClean="0">
                  <a:ln>
                    <a:noFill/>
                  </a:ln>
                  <a:solidFill>
                    <a:srgbClr val="000000"/>
                  </a:solidFill>
                  <a:effectLst/>
                  <a:uLnTx/>
                  <a:uFillTx/>
                  <a:latin typeface="Arial" panose="020B0604020202020204"/>
                  <a:ea typeface="+mn-ea"/>
                  <a:cs typeface="Arial" panose="020B0604020202020204"/>
                </a:endParaRPr>
              </a:p>
              <a:p>
                <a:pPr marL="0" marR="0" lvl="0" indent="0" algn="ctr" defTabSz="914400" rtl="0" eaLnBrk="1" fontAlgn="auto" latinLnBrk="0" hangingPunct="1">
                  <a:lnSpc>
                    <a:spcPct val="100000"/>
                  </a:lnSpc>
                  <a:spcBef>
                    <a:spcPct val="0"/>
                  </a:spcBef>
                  <a:spcAft>
                    <a:spcPct val="0"/>
                  </a:spcAft>
                  <a:buClrTx/>
                  <a:buSzTx/>
                  <a:buFontTx/>
                  <a:buNone/>
                  <a:defRPr/>
                </a:pPr>
                <a:r>
                  <a:rPr lang="ja-JP" sz="1100" b="0" i="0" u="none" strike="noStrike" cap="none" baseline="0">
                    <a:solidFill>
                      <a:srgbClr val="000000"/>
                    </a:solidFill>
                    <a:effectLst/>
                    <a:uFillTx/>
                    <a:ea typeface="MS UI Gothic" panose="020B0600070205080204" charset="-128"/>
                  </a:rPr>
                  <a:t>24</a:t>
                </a:r>
              </a:p>
              <a:p>
                <a:pPr marL="0" marR="0" lvl="0" indent="0" algn="ctr" defTabSz="914400" rtl="0" eaLnBrk="1" fontAlgn="auto" latinLnBrk="0" hangingPunct="1">
                  <a:lnSpc>
                    <a:spcPct val="100000"/>
                  </a:lnSpc>
                  <a:spcBef>
                    <a:spcPct val="0"/>
                  </a:spcBef>
                  <a:spcAft>
                    <a:spcPct val="0"/>
                  </a:spcAft>
                  <a:buClrTx/>
                  <a:buSzTx/>
                  <a:buFontTx/>
                  <a:buNone/>
                  <a:defRPr/>
                </a:pPr>
                <a:endParaRPr kumimoji="0" lang="en-GB" sz="1100" b="0" i="0" u="none" strike="noStrike" kern="1200" cap="none" spc="0" normalizeH="0" baseline="0" noProof="0">
                  <a:ln>
                    <a:noFill/>
                  </a:ln>
                  <a:solidFill>
                    <a:srgbClr val="000000"/>
                  </a:solidFill>
                  <a:effectLst/>
                  <a:uLnTx/>
                  <a:uFillTx/>
                  <a:latin typeface="Arial" panose="020B0604020202020204"/>
                  <a:ea typeface="+mn-ea"/>
                  <a:cs typeface="Arial" panose="020B0604020202020204"/>
                </a:endParaRPr>
              </a:p>
              <a:p>
                <a:pPr marL="0" marR="0" lvl="0" indent="0" algn="ctr" defTabSz="914400" rtl="0" eaLnBrk="1" fontAlgn="auto" latinLnBrk="0" hangingPunct="1">
                  <a:lnSpc>
                    <a:spcPct val="100000"/>
                  </a:lnSpc>
                  <a:spcBef>
                    <a:spcPct val="0"/>
                  </a:spcBef>
                  <a:spcAft>
                    <a:spcPct val="0"/>
                  </a:spcAft>
                  <a:buClrTx/>
                  <a:buSzTx/>
                  <a:buFontTx/>
                  <a:buNone/>
                  <a:defRPr/>
                </a:pPr>
                <a:r>
                  <a:rPr lang="ja-JP" sz="1100" b="0" i="0" u="none" strike="noStrike" cap="none" baseline="0">
                    <a:solidFill>
                      <a:srgbClr val="000000"/>
                    </a:solidFill>
                    <a:effectLst/>
                    <a:uFillTx/>
                    <a:ea typeface="MS UI Gothic" panose="020B0600070205080204" charset="-128"/>
                  </a:rPr>
                  <a:t>35</a:t>
                </a:r>
              </a:p>
            </p:txBody>
          </p:sp>
          <p:sp>
            <p:nvSpPr>
              <p:cNvPr id="98" name="TextBox 97"/>
              <p:cNvSpPr txBox="1"/>
              <p:nvPr/>
            </p:nvSpPr>
            <p:spPr>
              <a:xfrm>
                <a:off x="4030044" y="4522748"/>
                <a:ext cx="368202" cy="1070767"/>
              </a:xfrm>
              <a:prstGeom prst="rect">
                <a:avLst/>
              </a:prstGeom>
              <a:noFill/>
            </p:spPr>
            <p:txBody>
              <a:bodyPr wrap="none" rtlCol="0" anchor="t" anchorCtr="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lang="ja-JP" sz="1100" b="0" i="0" u="none" strike="noStrike" cap="none" baseline="0">
                    <a:solidFill>
                      <a:srgbClr val="000000"/>
                    </a:solidFill>
                    <a:effectLst/>
                    <a:uFillTx/>
                    <a:ea typeface="MS UI Gothic" panose="020B0600070205080204" charset="-128"/>
                  </a:rPr>
                  <a:t>24</a:t>
                </a:r>
              </a:p>
              <a:p>
                <a:pPr marL="0" marR="0" lvl="0" indent="0" algn="ctr" defTabSz="914400" rtl="0" eaLnBrk="1" fontAlgn="auto" latinLnBrk="0" hangingPunct="1">
                  <a:lnSpc>
                    <a:spcPct val="100000"/>
                  </a:lnSpc>
                  <a:spcBef>
                    <a:spcPct val="0"/>
                  </a:spcBef>
                  <a:spcAft>
                    <a:spcPct val="0"/>
                  </a:spcAft>
                  <a:buClrTx/>
                  <a:buSzTx/>
                  <a:buFontTx/>
                  <a:buNone/>
                  <a:defRPr/>
                </a:pPr>
                <a:endParaRPr kumimoji="0" lang="en-GB" sz="1100" b="0" i="0" u="none" strike="noStrike" kern="1200" cap="none" spc="0" normalizeH="0" baseline="0" noProof="0">
                  <a:ln>
                    <a:noFill/>
                  </a:ln>
                  <a:solidFill>
                    <a:srgbClr val="000000"/>
                  </a:solidFill>
                  <a:effectLst/>
                  <a:uLnTx/>
                  <a:uFillTx/>
                  <a:latin typeface="Arial" panose="020B0604020202020204"/>
                  <a:ea typeface="+mn-ea"/>
                  <a:cs typeface="Arial" panose="020B0604020202020204"/>
                </a:endParaRPr>
              </a:p>
              <a:p>
                <a:pPr marL="0" marR="0" lvl="0" indent="0" algn="ctr" defTabSz="914400" rtl="0" eaLnBrk="1" fontAlgn="auto" latinLnBrk="0" hangingPunct="1">
                  <a:lnSpc>
                    <a:spcPct val="100000"/>
                  </a:lnSpc>
                  <a:spcBef>
                    <a:spcPct val="0"/>
                  </a:spcBef>
                  <a:spcAft>
                    <a:spcPct val="0"/>
                  </a:spcAft>
                  <a:buClrTx/>
                  <a:buSzTx/>
                  <a:buFontTx/>
                  <a:buNone/>
                  <a:defRPr/>
                </a:pPr>
                <a:endParaRPr kumimoji="0" lang="en-GB" sz="1100" b="0" i="0" u="none" strike="noStrike" kern="1200" cap="none" spc="0" normalizeH="0" baseline="0" noProof="0" smtClean="0">
                  <a:ln>
                    <a:noFill/>
                  </a:ln>
                  <a:solidFill>
                    <a:srgbClr val="000000"/>
                  </a:solidFill>
                  <a:effectLst/>
                  <a:uLnTx/>
                  <a:uFillTx/>
                  <a:latin typeface="Arial" panose="020B0604020202020204"/>
                  <a:ea typeface="+mn-ea"/>
                  <a:cs typeface="Arial" panose="020B0604020202020204"/>
                </a:endParaRPr>
              </a:p>
              <a:p>
                <a:pPr marL="0" marR="0" lvl="0" indent="0" algn="ctr" defTabSz="914400" rtl="0" eaLnBrk="1" fontAlgn="auto" latinLnBrk="0" hangingPunct="1">
                  <a:lnSpc>
                    <a:spcPct val="100000"/>
                  </a:lnSpc>
                  <a:spcBef>
                    <a:spcPct val="0"/>
                  </a:spcBef>
                  <a:spcAft>
                    <a:spcPct val="0"/>
                  </a:spcAft>
                  <a:buClrTx/>
                  <a:buSzTx/>
                  <a:buFontTx/>
                  <a:buNone/>
                  <a:defRPr/>
                </a:pPr>
                <a:r>
                  <a:rPr lang="ja-JP" sz="1100" b="0" i="0" u="none" strike="noStrike" cap="none" baseline="0">
                    <a:solidFill>
                      <a:srgbClr val="000000"/>
                    </a:solidFill>
                    <a:effectLst/>
                    <a:uFillTx/>
                    <a:ea typeface="MS UI Gothic" panose="020B0600070205080204" charset="-128"/>
                  </a:rPr>
                  <a:t>17</a:t>
                </a:r>
              </a:p>
              <a:p>
                <a:pPr marL="0" marR="0" lvl="0" indent="0" algn="ctr" defTabSz="914400" rtl="0" eaLnBrk="1" fontAlgn="auto" latinLnBrk="0" hangingPunct="1">
                  <a:lnSpc>
                    <a:spcPct val="100000"/>
                  </a:lnSpc>
                  <a:spcBef>
                    <a:spcPct val="0"/>
                  </a:spcBef>
                  <a:spcAft>
                    <a:spcPct val="0"/>
                  </a:spcAft>
                  <a:buClrTx/>
                  <a:buSzTx/>
                  <a:buFontTx/>
                  <a:buNone/>
                  <a:defRPr/>
                </a:pPr>
                <a:endParaRPr kumimoji="0" lang="en-GB" sz="1100" b="0" i="0" u="none" strike="noStrike" kern="1200" cap="none" spc="0" normalizeH="0" baseline="0" noProof="0">
                  <a:ln>
                    <a:noFill/>
                  </a:ln>
                  <a:solidFill>
                    <a:srgbClr val="000000"/>
                  </a:solidFill>
                  <a:effectLst/>
                  <a:uLnTx/>
                  <a:uFillTx/>
                  <a:latin typeface="Arial" panose="020B0604020202020204"/>
                  <a:ea typeface="+mn-ea"/>
                  <a:cs typeface="Arial" panose="020B0604020202020204"/>
                </a:endParaRPr>
              </a:p>
              <a:p>
                <a:pPr marL="0" marR="0" lvl="0" indent="0" algn="ctr" defTabSz="914400" rtl="0" eaLnBrk="1" fontAlgn="auto" latinLnBrk="0" hangingPunct="1">
                  <a:lnSpc>
                    <a:spcPct val="100000"/>
                  </a:lnSpc>
                  <a:spcBef>
                    <a:spcPct val="0"/>
                  </a:spcBef>
                  <a:spcAft>
                    <a:spcPct val="0"/>
                  </a:spcAft>
                  <a:buClrTx/>
                  <a:buSzTx/>
                  <a:buFontTx/>
                  <a:buNone/>
                  <a:defRPr/>
                </a:pPr>
                <a:r>
                  <a:rPr lang="ja-JP" sz="1100" b="0" i="0" u="none" strike="noStrike" cap="none" baseline="0">
                    <a:solidFill>
                      <a:srgbClr val="000000"/>
                    </a:solidFill>
                    <a:effectLst/>
                    <a:uFillTx/>
                    <a:ea typeface="MS UI Gothic" panose="020B0600070205080204" charset="-128"/>
                  </a:rPr>
                  <a:t>19</a:t>
                </a:r>
              </a:p>
            </p:txBody>
          </p:sp>
          <p:sp>
            <p:nvSpPr>
              <p:cNvPr id="99" name="TextBox 98"/>
              <p:cNvSpPr txBox="1"/>
              <p:nvPr/>
            </p:nvSpPr>
            <p:spPr>
              <a:xfrm>
                <a:off x="4420583" y="4522748"/>
                <a:ext cx="368202" cy="1070767"/>
              </a:xfrm>
              <a:prstGeom prst="rect">
                <a:avLst/>
              </a:prstGeom>
              <a:noFill/>
            </p:spPr>
            <p:txBody>
              <a:bodyPr wrap="none" rtlCol="0" anchor="t" anchorCtr="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lang="ja-JP" sz="1100" b="0" i="0" u="none" strike="noStrike" cap="none" baseline="0">
                    <a:solidFill>
                      <a:srgbClr val="000000"/>
                    </a:solidFill>
                    <a:effectLst/>
                    <a:uFillTx/>
                    <a:ea typeface="MS UI Gothic" panose="020B0600070205080204" charset="-128"/>
                  </a:rPr>
                  <a:t>30</a:t>
                </a:r>
              </a:p>
              <a:p>
                <a:pPr marL="0" marR="0" lvl="0" indent="0" algn="ctr" defTabSz="914400" rtl="0" eaLnBrk="1" fontAlgn="auto" latinLnBrk="0" hangingPunct="1">
                  <a:lnSpc>
                    <a:spcPct val="100000"/>
                  </a:lnSpc>
                  <a:spcBef>
                    <a:spcPct val="0"/>
                  </a:spcBef>
                  <a:spcAft>
                    <a:spcPct val="0"/>
                  </a:spcAft>
                  <a:buClrTx/>
                  <a:buSzTx/>
                  <a:buFontTx/>
                  <a:buNone/>
                  <a:defRPr/>
                </a:pPr>
                <a:endParaRPr kumimoji="0" lang="en-GB" sz="1100" b="0" i="0" u="none" strike="noStrike" kern="1200" cap="none" spc="0" normalizeH="0" baseline="0" noProof="0">
                  <a:ln>
                    <a:noFill/>
                  </a:ln>
                  <a:solidFill>
                    <a:srgbClr val="000000"/>
                  </a:solidFill>
                  <a:effectLst/>
                  <a:uLnTx/>
                  <a:uFillTx/>
                  <a:latin typeface="Arial" panose="020B0604020202020204"/>
                  <a:ea typeface="+mn-ea"/>
                  <a:cs typeface="Arial" panose="020B0604020202020204"/>
                </a:endParaRPr>
              </a:p>
              <a:p>
                <a:pPr marL="0" marR="0" lvl="0" indent="0" algn="ctr" defTabSz="914400" rtl="0" eaLnBrk="1" fontAlgn="auto" latinLnBrk="0" hangingPunct="1">
                  <a:lnSpc>
                    <a:spcPct val="100000"/>
                  </a:lnSpc>
                  <a:spcBef>
                    <a:spcPct val="0"/>
                  </a:spcBef>
                  <a:spcAft>
                    <a:spcPct val="0"/>
                  </a:spcAft>
                  <a:buClrTx/>
                  <a:buSzTx/>
                  <a:buFontTx/>
                  <a:buNone/>
                  <a:defRPr/>
                </a:pPr>
                <a:endParaRPr kumimoji="0" lang="en-GB" sz="1100" b="0" i="0" u="none" strike="noStrike" kern="1200" cap="none" spc="0" normalizeH="0" baseline="0" noProof="0" smtClean="0">
                  <a:ln>
                    <a:noFill/>
                  </a:ln>
                  <a:solidFill>
                    <a:srgbClr val="000000"/>
                  </a:solidFill>
                  <a:effectLst/>
                  <a:uLnTx/>
                  <a:uFillTx/>
                  <a:latin typeface="Arial" panose="020B0604020202020204"/>
                  <a:ea typeface="+mn-ea"/>
                  <a:cs typeface="Arial" panose="020B0604020202020204"/>
                </a:endParaRPr>
              </a:p>
              <a:p>
                <a:pPr marL="0" marR="0" lvl="0" indent="0" algn="ctr" defTabSz="914400" rtl="0" eaLnBrk="1" fontAlgn="auto" latinLnBrk="0" hangingPunct="1">
                  <a:lnSpc>
                    <a:spcPct val="100000"/>
                  </a:lnSpc>
                  <a:spcBef>
                    <a:spcPct val="0"/>
                  </a:spcBef>
                  <a:spcAft>
                    <a:spcPct val="0"/>
                  </a:spcAft>
                  <a:buClrTx/>
                  <a:buSzTx/>
                  <a:buFontTx/>
                  <a:buNone/>
                  <a:defRPr/>
                </a:pPr>
                <a:r>
                  <a:rPr lang="ja-JP" sz="1100" b="0" i="0" u="none" strike="noStrike" cap="none" baseline="0">
                    <a:solidFill>
                      <a:srgbClr val="000000"/>
                    </a:solidFill>
                    <a:effectLst/>
                    <a:uFillTx/>
                    <a:ea typeface="MS UI Gothic" panose="020B0600070205080204" charset="-128"/>
                  </a:rPr>
                  <a:t>7</a:t>
                </a:r>
              </a:p>
              <a:p>
                <a:pPr marL="0" marR="0" lvl="0" indent="0" algn="ctr" defTabSz="914400" rtl="0" eaLnBrk="1" fontAlgn="auto" latinLnBrk="0" hangingPunct="1">
                  <a:lnSpc>
                    <a:spcPct val="100000"/>
                  </a:lnSpc>
                  <a:spcBef>
                    <a:spcPct val="0"/>
                  </a:spcBef>
                  <a:spcAft>
                    <a:spcPct val="0"/>
                  </a:spcAft>
                  <a:buClrTx/>
                  <a:buSzTx/>
                  <a:buFontTx/>
                  <a:buNone/>
                  <a:defRPr/>
                </a:pPr>
                <a:endParaRPr kumimoji="0" lang="en-GB" sz="1100" b="0" i="0" u="none" strike="noStrike" kern="1200" cap="none" spc="0" normalizeH="0" baseline="0" noProof="0">
                  <a:ln>
                    <a:noFill/>
                  </a:ln>
                  <a:solidFill>
                    <a:srgbClr val="000000"/>
                  </a:solidFill>
                  <a:effectLst/>
                  <a:uLnTx/>
                  <a:uFillTx/>
                  <a:latin typeface="Arial" panose="020B0604020202020204"/>
                  <a:ea typeface="+mn-ea"/>
                  <a:cs typeface="Arial" panose="020B0604020202020204"/>
                </a:endParaRPr>
              </a:p>
              <a:p>
                <a:pPr marL="0" marR="0" lvl="0" indent="0" algn="ctr" defTabSz="914400" rtl="0" eaLnBrk="1" fontAlgn="auto" latinLnBrk="0" hangingPunct="1">
                  <a:lnSpc>
                    <a:spcPct val="100000"/>
                  </a:lnSpc>
                  <a:spcBef>
                    <a:spcPct val="0"/>
                  </a:spcBef>
                  <a:spcAft>
                    <a:spcPct val="0"/>
                  </a:spcAft>
                  <a:buClrTx/>
                  <a:buSzTx/>
                  <a:buFontTx/>
                  <a:buNone/>
                  <a:defRPr/>
                </a:pPr>
                <a:r>
                  <a:rPr lang="ja-JP" sz="1100" b="0" i="0" u="none" strike="noStrike" cap="none" baseline="0">
                    <a:solidFill>
                      <a:srgbClr val="000000"/>
                    </a:solidFill>
                    <a:effectLst/>
                    <a:uFillTx/>
                    <a:ea typeface="MS UI Gothic" panose="020B0600070205080204" charset="-128"/>
                  </a:rPr>
                  <a:t>9</a:t>
                </a:r>
              </a:p>
            </p:txBody>
          </p:sp>
          <p:sp>
            <p:nvSpPr>
              <p:cNvPr id="100" name="TextBox 99"/>
              <p:cNvSpPr txBox="1"/>
              <p:nvPr/>
            </p:nvSpPr>
            <p:spPr>
              <a:xfrm>
                <a:off x="4796490" y="4522748"/>
                <a:ext cx="368202" cy="1070767"/>
              </a:xfrm>
              <a:prstGeom prst="rect">
                <a:avLst/>
              </a:prstGeom>
              <a:noFill/>
            </p:spPr>
            <p:txBody>
              <a:bodyPr wrap="none" rtlCol="0" anchor="t" anchorCtr="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lang="ja-JP" sz="1100" b="0" i="0" u="none" strike="noStrike" cap="none" baseline="0">
                    <a:solidFill>
                      <a:srgbClr val="000000"/>
                    </a:solidFill>
                    <a:effectLst/>
                    <a:uFillTx/>
                    <a:ea typeface="MS UI Gothic" panose="020B0600070205080204" charset="-128"/>
                  </a:rPr>
                  <a:t>36</a:t>
                </a:r>
              </a:p>
              <a:p>
                <a:pPr marL="0" marR="0" lvl="0" indent="0" algn="ctr" defTabSz="914400" rtl="0" eaLnBrk="1" fontAlgn="auto" latinLnBrk="0" hangingPunct="1">
                  <a:lnSpc>
                    <a:spcPct val="100000"/>
                  </a:lnSpc>
                  <a:spcBef>
                    <a:spcPct val="0"/>
                  </a:spcBef>
                  <a:spcAft>
                    <a:spcPct val="0"/>
                  </a:spcAft>
                  <a:buClrTx/>
                  <a:buSzTx/>
                  <a:buFontTx/>
                  <a:buNone/>
                  <a:defRPr/>
                </a:pPr>
                <a:endParaRPr kumimoji="0" lang="en-GB" sz="1100" b="0" i="0" u="none" strike="noStrike" kern="1200" cap="none" spc="0" normalizeH="0" baseline="0" noProof="0">
                  <a:ln>
                    <a:noFill/>
                  </a:ln>
                  <a:solidFill>
                    <a:srgbClr val="000000"/>
                  </a:solidFill>
                  <a:effectLst/>
                  <a:uLnTx/>
                  <a:uFillTx/>
                  <a:latin typeface="Arial" panose="020B0604020202020204"/>
                  <a:ea typeface="+mn-ea"/>
                  <a:cs typeface="Arial" panose="020B0604020202020204"/>
                </a:endParaRPr>
              </a:p>
              <a:p>
                <a:pPr marL="0" marR="0" lvl="0" indent="0" algn="ctr" defTabSz="914400" rtl="0" eaLnBrk="1" fontAlgn="auto" latinLnBrk="0" hangingPunct="1">
                  <a:lnSpc>
                    <a:spcPct val="100000"/>
                  </a:lnSpc>
                  <a:spcBef>
                    <a:spcPct val="0"/>
                  </a:spcBef>
                  <a:spcAft>
                    <a:spcPct val="0"/>
                  </a:spcAft>
                  <a:buClrTx/>
                  <a:buSzTx/>
                  <a:buFontTx/>
                  <a:buNone/>
                  <a:defRPr/>
                </a:pPr>
                <a:endParaRPr kumimoji="0" lang="en-GB" sz="1100" b="0" i="0" u="none" strike="noStrike" kern="1200" cap="none" spc="0" normalizeH="0" baseline="0" noProof="0" smtClean="0">
                  <a:ln>
                    <a:noFill/>
                  </a:ln>
                  <a:solidFill>
                    <a:srgbClr val="000000"/>
                  </a:solidFill>
                  <a:effectLst/>
                  <a:uLnTx/>
                  <a:uFillTx/>
                  <a:latin typeface="Arial" panose="020B0604020202020204"/>
                  <a:ea typeface="+mn-ea"/>
                  <a:cs typeface="Arial" panose="020B0604020202020204"/>
                </a:endParaRPr>
              </a:p>
              <a:p>
                <a:pPr marL="0" marR="0" lvl="0" indent="0" algn="ctr" defTabSz="914400" rtl="0" eaLnBrk="1" fontAlgn="auto" latinLnBrk="0" hangingPunct="1">
                  <a:lnSpc>
                    <a:spcPct val="100000"/>
                  </a:lnSpc>
                  <a:spcBef>
                    <a:spcPct val="0"/>
                  </a:spcBef>
                  <a:spcAft>
                    <a:spcPct val="0"/>
                  </a:spcAft>
                  <a:buClrTx/>
                  <a:buSzTx/>
                  <a:buFontTx/>
                  <a:buNone/>
                  <a:defRPr/>
                </a:pPr>
                <a:r>
                  <a:rPr lang="ja-JP" sz="1100" b="0" i="0" u="none" strike="noStrike" cap="none" baseline="0">
                    <a:solidFill>
                      <a:srgbClr val="000000"/>
                    </a:solidFill>
                    <a:effectLst/>
                    <a:uFillTx/>
                    <a:ea typeface="MS UI Gothic" panose="020B0600070205080204" charset="-128"/>
                  </a:rPr>
                  <a:t>4</a:t>
                </a:r>
              </a:p>
              <a:p>
                <a:pPr marL="0" marR="0" lvl="0" indent="0" algn="ctr" defTabSz="914400" rtl="0" eaLnBrk="1" fontAlgn="auto" latinLnBrk="0" hangingPunct="1">
                  <a:lnSpc>
                    <a:spcPct val="100000"/>
                  </a:lnSpc>
                  <a:spcBef>
                    <a:spcPct val="0"/>
                  </a:spcBef>
                  <a:spcAft>
                    <a:spcPct val="0"/>
                  </a:spcAft>
                  <a:buClrTx/>
                  <a:buSzTx/>
                  <a:buFontTx/>
                  <a:buNone/>
                  <a:defRPr/>
                </a:pPr>
                <a:endParaRPr kumimoji="0" lang="en-GB" sz="1100" b="0" i="0" u="none" strike="noStrike" kern="1200" cap="none" spc="0" normalizeH="0" baseline="0" noProof="0">
                  <a:ln>
                    <a:noFill/>
                  </a:ln>
                  <a:solidFill>
                    <a:srgbClr val="000000"/>
                  </a:solidFill>
                  <a:effectLst/>
                  <a:uLnTx/>
                  <a:uFillTx/>
                  <a:latin typeface="Arial" panose="020B0604020202020204"/>
                  <a:ea typeface="+mn-ea"/>
                  <a:cs typeface="Arial" panose="020B0604020202020204"/>
                </a:endParaRPr>
              </a:p>
              <a:p>
                <a:pPr marL="0" marR="0" lvl="0" indent="0" algn="ctr" defTabSz="914400" rtl="0" eaLnBrk="1" fontAlgn="auto" latinLnBrk="0" hangingPunct="1">
                  <a:lnSpc>
                    <a:spcPct val="100000"/>
                  </a:lnSpc>
                  <a:spcBef>
                    <a:spcPct val="0"/>
                  </a:spcBef>
                  <a:spcAft>
                    <a:spcPct val="0"/>
                  </a:spcAft>
                  <a:buClrTx/>
                  <a:buSzTx/>
                  <a:buFontTx/>
                  <a:buNone/>
                  <a:defRPr/>
                </a:pPr>
                <a:r>
                  <a:rPr lang="ja-JP" sz="1100" b="0" i="0" u="none" strike="noStrike" cap="none" baseline="0">
                    <a:solidFill>
                      <a:srgbClr val="000000"/>
                    </a:solidFill>
                    <a:effectLst/>
                    <a:uFillTx/>
                    <a:ea typeface="MS UI Gothic" panose="020B0600070205080204" charset="-128"/>
                  </a:rPr>
                  <a:t>7</a:t>
                </a:r>
              </a:p>
            </p:txBody>
          </p:sp>
          <p:sp>
            <p:nvSpPr>
              <p:cNvPr id="101" name="TextBox 100"/>
              <p:cNvSpPr txBox="1"/>
              <p:nvPr/>
            </p:nvSpPr>
            <p:spPr>
              <a:xfrm>
                <a:off x="5172402" y="4522748"/>
                <a:ext cx="368202" cy="1070767"/>
              </a:xfrm>
              <a:prstGeom prst="rect">
                <a:avLst/>
              </a:prstGeom>
              <a:noFill/>
            </p:spPr>
            <p:txBody>
              <a:bodyPr wrap="none" rtlCol="0" anchor="t" anchorCtr="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lang="ja-JP" sz="1100" b="0" i="0" u="none" strike="noStrike" cap="none" baseline="0">
                    <a:solidFill>
                      <a:srgbClr val="000000"/>
                    </a:solidFill>
                    <a:effectLst/>
                    <a:uFillTx/>
                    <a:ea typeface="MS UI Gothic" panose="020B0600070205080204" charset="-128"/>
                  </a:rPr>
                  <a:t>42</a:t>
                </a:r>
              </a:p>
              <a:p>
                <a:pPr marL="0" marR="0" lvl="0" indent="0" algn="ctr" defTabSz="914400" rtl="0" eaLnBrk="1" fontAlgn="auto" latinLnBrk="0" hangingPunct="1">
                  <a:lnSpc>
                    <a:spcPct val="100000"/>
                  </a:lnSpc>
                  <a:spcBef>
                    <a:spcPct val="0"/>
                  </a:spcBef>
                  <a:spcAft>
                    <a:spcPct val="0"/>
                  </a:spcAft>
                  <a:buClrTx/>
                  <a:buSzTx/>
                  <a:buFontTx/>
                  <a:buNone/>
                  <a:defRPr/>
                </a:pPr>
                <a:endParaRPr kumimoji="0" lang="en-GB" sz="1100" b="0" i="0" u="none" strike="noStrike" kern="1200" cap="none" spc="0" normalizeH="0" baseline="0" noProof="0">
                  <a:ln>
                    <a:noFill/>
                  </a:ln>
                  <a:solidFill>
                    <a:srgbClr val="000000"/>
                  </a:solidFill>
                  <a:effectLst/>
                  <a:uLnTx/>
                  <a:uFillTx/>
                  <a:latin typeface="Arial" panose="020B0604020202020204"/>
                  <a:ea typeface="+mn-ea"/>
                  <a:cs typeface="Arial" panose="020B0604020202020204"/>
                </a:endParaRPr>
              </a:p>
              <a:p>
                <a:pPr marL="0" marR="0" lvl="0" indent="0" algn="ctr" defTabSz="914400" rtl="0" eaLnBrk="1" fontAlgn="auto" latinLnBrk="0" hangingPunct="1">
                  <a:lnSpc>
                    <a:spcPct val="100000"/>
                  </a:lnSpc>
                  <a:spcBef>
                    <a:spcPct val="0"/>
                  </a:spcBef>
                  <a:spcAft>
                    <a:spcPct val="0"/>
                  </a:spcAft>
                  <a:buClrTx/>
                  <a:buSzTx/>
                  <a:buFontTx/>
                  <a:buNone/>
                  <a:defRPr/>
                </a:pPr>
                <a:endParaRPr kumimoji="0" lang="en-GB" sz="1100" b="0" i="0" u="none" strike="noStrike" kern="1200" cap="none" spc="0" normalizeH="0" baseline="0" noProof="0" smtClean="0">
                  <a:ln>
                    <a:noFill/>
                  </a:ln>
                  <a:solidFill>
                    <a:srgbClr val="000000"/>
                  </a:solidFill>
                  <a:effectLst/>
                  <a:uLnTx/>
                  <a:uFillTx/>
                  <a:latin typeface="Arial" panose="020B0604020202020204"/>
                  <a:ea typeface="+mn-ea"/>
                  <a:cs typeface="Arial" panose="020B0604020202020204"/>
                </a:endParaRPr>
              </a:p>
              <a:p>
                <a:pPr marL="0" marR="0" lvl="0" indent="0" algn="ctr" defTabSz="914400" rtl="0" eaLnBrk="1" fontAlgn="auto" latinLnBrk="0" hangingPunct="1">
                  <a:lnSpc>
                    <a:spcPct val="100000"/>
                  </a:lnSpc>
                  <a:spcBef>
                    <a:spcPct val="0"/>
                  </a:spcBef>
                  <a:spcAft>
                    <a:spcPct val="0"/>
                  </a:spcAft>
                  <a:buClrTx/>
                  <a:buSzTx/>
                  <a:buFontTx/>
                  <a:buNone/>
                  <a:defRPr/>
                </a:pPr>
                <a:r>
                  <a:rPr lang="ja-JP" sz="1100" b="0" i="0" u="none" strike="noStrike" cap="none" baseline="0">
                    <a:solidFill>
                      <a:srgbClr val="000000"/>
                    </a:solidFill>
                    <a:effectLst/>
                    <a:uFillTx/>
                    <a:ea typeface="MS UI Gothic" panose="020B0600070205080204" charset="-128"/>
                  </a:rPr>
                  <a:t>1</a:t>
                </a:r>
              </a:p>
              <a:p>
                <a:pPr marL="0" marR="0" lvl="0" indent="0" algn="ctr" defTabSz="914400" rtl="0" eaLnBrk="1" fontAlgn="auto" latinLnBrk="0" hangingPunct="1">
                  <a:lnSpc>
                    <a:spcPct val="100000"/>
                  </a:lnSpc>
                  <a:spcBef>
                    <a:spcPct val="0"/>
                  </a:spcBef>
                  <a:spcAft>
                    <a:spcPct val="0"/>
                  </a:spcAft>
                  <a:buClrTx/>
                  <a:buSzTx/>
                  <a:buFontTx/>
                  <a:buNone/>
                  <a:defRPr/>
                </a:pPr>
                <a:endParaRPr kumimoji="0" lang="en-GB" sz="1100" b="0" i="0" u="none" strike="noStrike" kern="1200" cap="none" spc="0" normalizeH="0" baseline="0" noProof="0">
                  <a:ln>
                    <a:noFill/>
                  </a:ln>
                  <a:solidFill>
                    <a:srgbClr val="000000"/>
                  </a:solidFill>
                  <a:effectLst/>
                  <a:uLnTx/>
                  <a:uFillTx/>
                  <a:latin typeface="Arial" panose="020B0604020202020204"/>
                  <a:ea typeface="+mn-ea"/>
                  <a:cs typeface="Arial" panose="020B0604020202020204"/>
                </a:endParaRPr>
              </a:p>
              <a:p>
                <a:pPr marL="0" marR="0" lvl="0" indent="0" algn="ctr" defTabSz="914400" rtl="0" eaLnBrk="1" fontAlgn="auto" latinLnBrk="0" hangingPunct="1">
                  <a:lnSpc>
                    <a:spcPct val="100000"/>
                  </a:lnSpc>
                  <a:spcBef>
                    <a:spcPct val="0"/>
                  </a:spcBef>
                  <a:spcAft>
                    <a:spcPct val="0"/>
                  </a:spcAft>
                  <a:buClrTx/>
                  <a:buSzTx/>
                  <a:buFontTx/>
                  <a:buNone/>
                  <a:defRPr/>
                </a:pPr>
                <a:r>
                  <a:rPr lang="ja-JP" sz="1100" b="0" i="0" u="none" strike="noStrike" cap="none" baseline="0">
                    <a:solidFill>
                      <a:srgbClr val="000000"/>
                    </a:solidFill>
                    <a:effectLst/>
                    <a:uFillTx/>
                    <a:ea typeface="MS UI Gothic" panose="020B0600070205080204" charset="-128"/>
                  </a:rPr>
                  <a:t>6</a:t>
                </a:r>
              </a:p>
            </p:txBody>
          </p:sp>
          <p:sp>
            <p:nvSpPr>
              <p:cNvPr id="102" name="TextBox 101"/>
              <p:cNvSpPr txBox="1"/>
              <p:nvPr/>
            </p:nvSpPr>
            <p:spPr>
              <a:xfrm>
                <a:off x="5558659" y="4522748"/>
                <a:ext cx="368202" cy="1070767"/>
              </a:xfrm>
              <a:prstGeom prst="rect">
                <a:avLst/>
              </a:prstGeom>
              <a:noFill/>
            </p:spPr>
            <p:txBody>
              <a:bodyPr wrap="none" rtlCol="0" anchor="t" anchorCtr="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lang="ja-JP" sz="1100" b="0" i="0" u="none" strike="noStrike" cap="none" baseline="0">
                    <a:solidFill>
                      <a:srgbClr val="000000"/>
                    </a:solidFill>
                    <a:effectLst/>
                    <a:uFillTx/>
                    <a:ea typeface="MS UI Gothic" panose="020B0600070205080204" charset="-128"/>
                  </a:rPr>
                  <a:t>48</a:t>
                </a:r>
              </a:p>
              <a:p>
                <a:pPr marL="0" marR="0" lvl="0" indent="0" algn="ctr" defTabSz="914400" rtl="0" eaLnBrk="1" fontAlgn="auto" latinLnBrk="0" hangingPunct="1">
                  <a:lnSpc>
                    <a:spcPct val="100000"/>
                  </a:lnSpc>
                  <a:spcBef>
                    <a:spcPct val="0"/>
                  </a:spcBef>
                  <a:spcAft>
                    <a:spcPct val="0"/>
                  </a:spcAft>
                  <a:buClrTx/>
                  <a:buSzTx/>
                  <a:buFontTx/>
                  <a:buNone/>
                  <a:defRPr/>
                </a:pPr>
                <a:endParaRPr kumimoji="0" lang="en-GB" sz="1100" b="0" i="0" u="none" strike="noStrike" kern="1200" cap="none" spc="0" normalizeH="0" baseline="0" noProof="0">
                  <a:ln>
                    <a:noFill/>
                  </a:ln>
                  <a:solidFill>
                    <a:srgbClr val="000000"/>
                  </a:solidFill>
                  <a:effectLst/>
                  <a:uLnTx/>
                  <a:uFillTx/>
                  <a:latin typeface="Arial" panose="020B0604020202020204"/>
                  <a:ea typeface="+mn-ea"/>
                  <a:cs typeface="Arial" panose="020B0604020202020204"/>
                </a:endParaRPr>
              </a:p>
              <a:p>
                <a:pPr marL="0" marR="0" lvl="0" indent="0" algn="ctr" defTabSz="914400" rtl="0" eaLnBrk="1" fontAlgn="auto" latinLnBrk="0" hangingPunct="1">
                  <a:lnSpc>
                    <a:spcPct val="100000"/>
                  </a:lnSpc>
                  <a:spcBef>
                    <a:spcPct val="0"/>
                  </a:spcBef>
                  <a:spcAft>
                    <a:spcPct val="0"/>
                  </a:spcAft>
                  <a:buClrTx/>
                  <a:buSzTx/>
                  <a:buFontTx/>
                  <a:buNone/>
                  <a:defRPr/>
                </a:pPr>
                <a:endParaRPr kumimoji="0" lang="en-GB" sz="1100" b="0" i="0" u="none" strike="noStrike" kern="1200" cap="none" spc="0" normalizeH="0" baseline="0" noProof="0" smtClean="0">
                  <a:ln>
                    <a:noFill/>
                  </a:ln>
                  <a:solidFill>
                    <a:srgbClr val="000000"/>
                  </a:solidFill>
                  <a:effectLst/>
                  <a:uLnTx/>
                  <a:uFillTx/>
                  <a:latin typeface="Arial" panose="020B0604020202020204"/>
                  <a:ea typeface="+mn-ea"/>
                  <a:cs typeface="Arial" panose="020B0604020202020204"/>
                </a:endParaRPr>
              </a:p>
              <a:p>
                <a:pPr marL="0" marR="0" lvl="0" indent="0" algn="ctr" defTabSz="914400" rtl="0" eaLnBrk="1" fontAlgn="auto" latinLnBrk="0" hangingPunct="1">
                  <a:lnSpc>
                    <a:spcPct val="100000"/>
                  </a:lnSpc>
                  <a:spcBef>
                    <a:spcPct val="0"/>
                  </a:spcBef>
                  <a:spcAft>
                    <a:spcPct val="0"/>
                  </a:spcAft>
                  <a:buClrTx/>
                  <a:buSzTx/>
                  <a:buFontTx/>
                  <a:buNone/>
                  <a:defRPr/>
                </a:pPr>
                <a:r>
                  <a:rPr lang="ja-JP" sz="1100" b="0" i="0" u="none" strike="noStrike" cap="none" baseline="0">
                    <a:solidFill>
                      <a:srgbClr val="000000"/>
                    </a:solidFill>
                    <a:effectLst/>
                    <a:uFillTx/>
                    <a:ea typeface="MS UI Gothic" panose="020B0600070205080204" charset="-128"/>
                  </a:rPr>
                  <a:t>1</a:t>
                </a:r>
              </a:p>
              <a:p>
                <a:pPr marL="0" marR="0" lvl="0" indent="0" algn="ctr" defTabSz="914400" rtl="0" eaLnBrk="1" fontAlgn="auto" latinLnBrk="0" hangingPunct="1">
                  <a:lnSpc>
                    <a:spcPct val="100000"/>
                  </a:lnSpc>
                  <a:spcBef>
                    <a:spcPct val="0"/>
                  </a:spcBef>
                  <a:spcAft>
                    <a:spcPct val="0"/>
                  </a:spcAft>
                  <a:buClrTx/>
                  <a:buSzTx/>
                  <a:buFontTx/>
                  <a:buNone/>
                  <a:defRPr/>
                </a:pPr>
                <a:endParaRPr kumimoji="0" lang="en-GB" sz="1100" b="0" i="0" u="none" strike="noStrike" kern="1200" cap="none" spc="0" normalizeH="0" baseline="0" noProof="0">
                  <a:ln>
                    <a:noFill/>
                  </a:ln>
                  <a:solidFill>
                    <a:srgbClr val="000000"/>
                  </a:solidFill>
                  <a:effectLst/>
                  <a:uLnTx/>
                  <a:uFillTx/>
                  <a:latin typeface="Arial" panose="020B0604020202020204"/>
                  <a:ea typeface="+mn-ea"/>
                  <a:cs typeface="Arial" panose="020B0604020202020204"/>
                </a:endParaRPr>
              </a:p>
              <a:p>
                <a:pPr marL="0" marR="0" lvl="0" indent="0" algn="ctr" defTabSz="914400" rtl="0" eaLnBrk="1" fontAlgn="auto" latinLnBrk="0" hangingPunct="1">
                  <a:lnSpc>
                    <a:spcPct val="100000"/>
                  </a:lnSpc>
                  <a:spcBef>
                    <a:spcPct val="0"/>
                  </a:spcBef>
                  <a:spcAft>
                    <a:spcPct val="0"/>
                  </a:spcAft>
                  <a:buClrTx/>
                  <a:buSzTx/>
                  <a:buFontTx/>
                  <a:buNone/>
                  <a:defRPr/>
                </a:pPr>
                <a:r>
                  <a:rPr lang="ja-JP" sz="1100" b="0" i="0" u="none" strike="noStrike" cap="none" baseline="0">
                    <a:solidFill>
                      <a:srgbClr val="000000"/>
                    </a:solidFill>
                    <a:effectLst/>
                    <a:uFillTx/>
                    <a:ea typeface="MS UI Gothic" panose="020B0600070205080204" charset="-128"/>
                  </a:rPr>
                  <a:t>5</a:t>
                </a:r>
              </a:p>
            </p:txBody>
          </p:sp>
        </p:grpSp>
        <p:sp>
          <p:nvSpPr>
            <p:cNvPr id="70" name="Rectangle 69"/>
            <p:cNvSpPr/>
            <p:nvPr/>
          </p:nvSpPr>
          <p:spPr>
            <a:xfrm>
              <a:off x="322936" y="4973561"/>
              <a:ext cx="469099" cy="427147"/>
            </a:xfrm>
            <a:prstGeom prst="rect">
              <a:avLst/>
            </a:prstGeom>
          </p:spPr>
          <p:txBody>
            <a:bodyPr wrap="none">
              <a:spAutoFit/>
            </a:bodyPr>
            <a:lstStyle/>
            <a:p>
              <a:pPr marL="0" marR="0" lvl="0" indent="0" algn="l" defTabSz="892175" rtl="0" eaLnBrk="0" fontAlgn="auto" latinLnBrk="0" hangingPunct="0">
                <a:lnSpc>
                  <a:spcPct val="100000"/>
                </a:lnSpc>
                <a:spcBef>
                  <a:spcPct val="0"/>
                </a:spcBef>
                <a:spcAft>
                  <a:spcPct val="0"/>
                </a:spcAft>
                <a:buClrTx/>
                <a:buSzTx/>
                <a:buFontTx/>
                <a:buNone/>
                <a:defRPr/>
              </a:pPr>
              <a:r>
                <a:rPr lang="ja-JP" sz="1100" b="0" i="0" u="none" strike="noStrike" cap="none" baseline="0" dirty="0">
                  <a:solidFill>
                    <a:srgbClr val="C00000"/>
                  </a:solidFill>
                  <a:effectLst/>
                  <a:uFillTx/>
                  <a:ea typeface="MS UI Gothic" panose="020B0600070205080204" charset="-128"/>
                </a:rPr>
                <a:t>術前</a:t>
              </a:r>
              <a:r>
                <a:rPr sz="1100" dirty="0"/>
                <a:t/>
              </a:r>
              <a:br>
                <a:rPr sz="1100" dirty="0"/>
              </a:br>
              <a:r>
                <a:rPr lang="ja-JP" sz="1100" b="0" i="0" u="none" strike="noStrike" cap="none" baseline="0" dirty="0">
                  <a:solidFill>
                    <a:srgbClr val="C00000"/>
                  </a:solidFill>
                  <a:effectLst/>
                  <a:uFillTx/>
                  <a:ea typeface="MS UI Gothic" panose="020B0600070205080204" charset="-128"/>
                </a:rPr>
                <a:t>CRT</a:t>
              </a:r>
            </a:p>
          </p:txBody>
        </p:sp>
        <p:sp>
          <p:nvSpPr>
            <p:cNvPr id="71" name="Rectangle 70"/>
            <p:cNvSpPr/>
            <p:nvPr/>
          </p:nvSpPr>
          <p:spPr>
            <a:xfrm>
              <a:off x="325241" y="4637721"/>
              <a:ext cx="466794" cy="600164"/>
            </a:xfrm>
            <a:prstGeom prst="rect">
              <a:avLst/>
            </a:prstGeom>
          </p:spPr>
          <p:txBody>
            <a:bodyPr wrap="none">
              <a:spAutoFit/>
            </a:bodyPr>
            <a:lstStyle/>
            <a:p>
              <a:pPr marL="0" marR="0" lvl="0" indent="0" algn="l" defTabSz="892175" rtl="0" eaLnBrk="0" fontAlgn="auto" latinLnBrk="0" hangingPunct="0">
                <a:lnSpc>
                  <a:spcPct val="100000"/>
                </a:lnSpc>
                <a:spcBef>
                  <a:spcPct val="0"/>
                </a:spcBef>
                <a:spcAft>
                  <a:spcPct val="0"/>
                </a:spcAft>
                <a:buClrTx/>
                <a:buSzTx/>
                <a:buFontTx/>
                <a:buNone/>
                <a:defRPr/>
              </a:pPr>
              <a:r>
                <a:rPr lang="ja-JP" sz="1100" b="0" i="0" u="none" strike="noStrike" cap="none" baseline="0" dirty="0">
                  <a:solidFill>
                    <a:srgbClr val="B2C0EC"/>
                  </a:solidFill>
                  <a:effectLst/>
                  <a:uFillTx/>
                  <a:ea typeface="MS UI Gothic" panose="020B0600070205080204" charset="-128"/>
                </a:rPr>
                <a:t>即</a:t>
              </a:r>
              <a:r>
                <a:rPr lang="ja-JP" sz="1100" b="0" i="0" u="none" strike="noStrike" cap="none" baseline="0" dirty="0" smtClean="0">
                  <a:solidFill>
                    <a:srgbClr val="B2C0EC"/>
                  </a:solidFill>
                  <a:effectLst/>
                  <a:uFillTx/>
                  <a:ea typeface="MS UI Gothic" panose="020B0600070205080204" charset="-128"/>
                </a:rPr>
                <a:t>時</a:t>
              </a:r>
              <a:r>
                <a:rPr lang="en-GB" altLang="ja-JP" sz="1100" b="0" i="0" u="none" strike="noStrike" cap="none" baseline="0" dirty="0" smtClean="0">
                  <a:solidFill>
                    <a:srgbClr val="B2C0EC"/>
                  </a:solidFill>
                  <a:effectLst/>
                  <a:uFillTx/>
                  <a:ea typeface="MS UI Gothic" panose="020B0600070205080204" charset="-128"/>
                </a:rPr>
                <a:t/>
              </a:r>
              <a:br>
                <a:rPr lang="en-GB" altLang="ja-JP" sz="1100" b="0" i="0" u="none" strike="noStrike" cap="none" baseline="0" dirty="0" smtClean="0">
                  <a:solidFill>
                    <a:srgbClr val="B2C0EC"/>
                  </a:solidFill>
                  <a:effectLst/>
                  <a:uFillTx/>
                  <a:ea typeface="MS UI Gothic" panose="020B0600070205080204" charset="-128"/>
                </a:rPr>
              </a:br>
              <a:r>
                <a:rPr lang="ja-JP" sz="1100" b="0" i="0" u="none" strike="noStrike" cap="none" baseline="0" dirty="0" smtClean="0">
                  <a:solidFill>
                    <a:srgbClr val="B2C0EC"/>
                  </a:solidFill>
                  <a:effectLst/>
                  <a:uFillTx/>
                  <a:ea typeface="MS UI Gothic" panose="020B0600070205080204" charset="-128"/>
                </a:rPr>
                <a:t>手</a:t>
              </a:r>
              <a:r>
                <a:rPr lang="ja-JP" sz="1100" b="0" i="0" u="none" strike="noStrike" cap="none" baseline="0" dirty="0">
                  <a:solidFill>
                    <a:srgbClr val="B2C0EC"/>
                  </a:solidFill>
                  <a:effectLst/>
                  <a:uFillTx/>
                  <a:ea typeface="MS UI Gothic" panose="020B0600070205080204" charset="-128"/>
                </a:rPr>
                <a:t>術</a:t>
              </a:r>
              <a:r>
                <a:rPr sz="1100" dirty="0"/>
                <a:t/>
              </a:r>
              <a:br>
                <a:rPr sz="1100" dirty="0"/>
              </a:br>
              <a:endParaRPr sz="1100" dirty="0"/>
            </a:p>
          </p:txBody>
        </p:sp>
        <p:sp>
          <p:nvSpPr>
            <p:cNvPr id="72" name="TextBox 71"/>
            <p:cNvSpPr txBox="1"/>
            <p:nvPr/>
          </p:nvSpPr>
          <p:spPr>
            <a:xfrm>
              <a:off x="13336" y="4372004"/>
              <a:ext cx="1788295" cy="259339"/>
            </a:xfrm>
            <a:prstGeom prst="rect">
              <a:avLst/>
            </a:prstGeom>
            <a:noFill/>
          </p:spPr>
          <p:txBody>
            <a:bodyPr wrap="square" rtlCol="0">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lang="ja-JP" sz="1100" b="0" i="0" u="none" strike="noStrike" cap="none" baseline="0" dirty="0">
                  <a:solidFill>
                    <a:srgbClr val="4D4D4D"/>
                  </a:solidFill>
                  <a:effectLst/>
                  <a:uFillTx/>
                  <a:ea typeface="MS UI Gothic" panose="020B0600070205080204" charset="-128"/>
                </a:rPr>
                <a:t>リスクに晒されていた患者数</a:t>
              </a:r>
            </a:p>
          </p:txBody>
        </p:sp>
        <p:sp>
          <p:nvSpPr>
            <p:cNvPr id="73" name="Rectangle 72"/>
            <p:cNvSpPr/>
            <p:nvPr/>
          </p:nvSpPr>
          <p:spPr>
            <a:xfrm>
              <a:off x="2085258" y="1855972"/>
              <a:ext cx="545375" cy="259339"/>
            </a:xfrm>
            <a:prstGeom prst="rect">
              <a:avLst/>
            </a:prstGeom>
          </p:spPr>
          <p:txBody>
            <a:bodyPr wrap="none">
              <a:spAutoFit/>
            </a:bodyPr>
            <a:lstStyle/>
            <a:p>
              <a:pPr marL="0" marR="0" lvl="0" indent="0" algn="l" defTabSz="892175" rtl="0" eaLnBrk="0" fontAlgn="auto" latinLnBrk="0" hangingPunct="0">
                <a:lnSpc>
                  <a:spcPct val="100000"/>
                </a:lnSpc>
                <a:spcBef>
                  <a:spcPct val="0"/>
                </a:spcBef>
                <a:spcAft>
                  <a:spcPct val="0"/>
                </a:spcAft>
                <a:buClrTx/>
                <a:buSzTx/>
                <a:buFontTx/>
                <a:buNone/>
                <a:defRPr/>
              </a:pPr>
              <a:r>
                <a:rPr lang="ja-JP" sz="1100" b="0" i="0" u="none" strike="noStrike" cap="none" baseline="0">
                  <a:solidFill>
                    <a:srgbClr val="000000"/>
                  </a:solidFill>
                  <a:effectLst/>
                  <a:uFillTx/>
                  <a:ea typeface="MS UI Gothic" panose="020B0600070205080204" charset="-128"/>
                </a:rPr>
                <a:t>術前CRT</a:t>
              </a:r>
            </a:p>
          </p:txBody>
        </p:sp>
        <p:sp>
          <p:nvSpPr>
            <p:cNvPr id="74" name="Rectangle 73"/>
            <p:cNvSpPr/>
            <p:nvPr/>
          </p:nvSpPr>
          <p:spPr>
            <a:xfrm>
              <a:off x="2085259" y="2060581"/>
              <a:ext cx="335615" cy="259339"/>
            </a:xfrm>
            <a:prstGeom prst="rect">
              <a:avLst/>
            </a:prstGeom>
          </p:spPr>
          <p:txBody>
            <a:bodyPr wrap="none">
              <a:spAutoFit/>
            </a:bodyPr>
            <a:lstStyle/>
            <a:p>
              <a:pPr marL="0" marR="0" lvl="0" indent="0" algn="l" defTabSz="892175" rtl="0" eaLnBrk="0" fontAlgn="auto" latinLnBrk="0" hangingPunct="0">
                <a:lnSpc>
                  <a:spcPct val="100000"/>
                </a:lnSpc>
                <a:spcBef>
                  <a:spcPct val="0"/>
                </a:spcBef>
                <a:spcAft>
                  <a:spcPct val="0"/>
                </a:spcAft>
                <a:buClrTx/>
                <a:buSzTx/>
                <a:buFontTx/>
                <a:buNone/>
                <a:defRPr/>
              </a:pPr>
              <a:r>
                <a:rPr lang="ja-JP" sz="1100" b="0" i="0" u="none" strike="noStrike" cap="none" baseline="0">
                  <a:solidFill>
                    <a:srgbClr val="000000"/>
                  </a:solidFill>
                  <a:effectLst/>
                  <a:uFillTx/>
                  <a:ea typeface="MS UI Gothic" panose="020B0600070205080204" charset="-128"/>
                </a:rPr>
                <a:t>即時手術</a:t>
              </a:r>
            </a:p>
          </p:txBody>
        </p:sp>
        <p:sp>
          <p:nvSpPr>
            <p:cNvPr id="75" name="Rectangle 74"/>
            <p:cNvSpPr/>
            <p:nvPr/>
          </p:nvSpPr>
          <p:spPr>
            <a:xfrm>
              <a:off x="2085259" y="2246383"/>
              <a:ext cx="184731" cy="261610"/>
            </a:xfrm>
            <a:prstGeom prst="rect">
              <a:avLst/>
            </a:prstGeom>
          </p:spPr>
          <p:txBody>
            <a:bodyPr wrap="none">
              <a:spAutoFit/>
            </a:bodyPr>
            <a:lstStyle/>
            <a:p>
              <a:pPr marL="0" marR="0" lvl="0" indent="0" algn="l" defTabSz="892175" rtl="0" eaLnBrk="0" fontAlgn="auto" latinLnBrk="0" hangingPunct="0">
                <a:lnSpc>
                  <a:spcPct val="100000"/>
                </a:lnSpc>
                <a:spcBef>
                  <a:spcPct val="0"/>
                </a:spcBef>
                <a:spcAft>
                  <a:spcPct val="0"/>
                </a:spcAft>
                <a:buClrTx/>
                <a:buSzTx/>
                <a:buFontTx/>
                <a:buNone/>
                <a:defRPr/>
              </a:pPr>
              <a:endParaRPr kumimoji="0" lang="en-GB" altLang="zh-CN" sz="1100" b="0" i="0" u="none" strike="noStrike" kern="1200" cap="none" spc="0" normalizeH="0" baseline="0" noProof="0">
                <a:ln>
                  <a:noFill/>
                </a:ln>
                <a:solidFill>
                  <a:srgbClr val="000000"/>
                </a:solidFill>
                <a:effectLst/>
                <a:uLnTx/>
                <a:uFillTx/>
                <a:latin typeface="Arial" panose="020B0604020202020204"/>
                <a:ea typeface="SimSun" panose="02010600030101010101" pitchFamily="2" charset="-122"/>
                <a:cs typeface="Arial" panose="020B0604020202020204"/>
              </a:endParaRPr>
            </a:p>
          </p:txBody>
        </p:sp>
        <p:cxnSp>
          <p:nvCxnSpPr>
            <p:cNvPr id="76" name="Straight Connector 75"/>
            <p:cNvCxnSpPr/>
            <p:nvPr/>
          </p:nvCxnSpPr>
          <p:spPr>
            <a:xfrm>
              <a:off x="1711900" y="2191386"/>
              <a:ext cx="300609" cy="0"/>
            </a:xfrm>
            <a:prstGeom prst="line">
              <a:avLst/>
            </a:prstGeom>
            <a:ln w="22225">
              <a:solidFill>
                <a:srgbClr val="B2C0EC"/>
              </a:solidFill>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a:off x="1711899" y="1972582"/>
              <a:ext cx="300609" cy="0"/>
            </a:xfrm>
            <a:prstGeom prst="line">
              <a:avLst/>
            </a:prstGeom>
            <a:ln w="2222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a:off x="1029681" y="3013749"/>
              <a:ext cx="576000" cy="0"/>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flipH="1">
              <a:off x="1612743" y="3006844"/>
              <a:ext cx="0" cy="1059038"/>
            </a:xfrm>
            <a:prstGeom prst="line">
              <a:avLst/>
            </a:prstGeom>
            <a:ln w="2222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flipH="1">
              <a:off x="1497656" y="3006844"/>
              <a:ext cx="0" cy="1059038"/>
            </a:xfrm>
            <a:prstGeom prst="line">
              <a:avLst/>
            </a:prstGeom>
            <a:ln w="22225">
              <a:solidFill>
                <a:srgbClr val="B2C0EC"/>
              </a:solidFill>
            </a:ln>
          </p:spPr>
          <p:style>
            <a:lnRef idx="1">
              <a:schemeClr val="accent1"/>
            </a:lnRef>
            <a:fillRef idx="0">
              <a:schemeClr val="accent1"/>
            </a:fillRef>
            <a:effectRef idx="0">
              <a:schemeClr val="accent1"/>
            </a:effectRef>
            <a:fontRef idx="minor">
              <a:schemeClr val="tx1"/>
            </a:fontRef>
          </p:style>
        </p:cxnSp>
        <p:sp>
          <p:nvSpPr>
            <p:cNvPr id="81" name="TextBox 80"/>
            <p:cNvSpPr txBox="1"/>
            <p:nvPr/>
          </p:nvSpPr>
          <p:spPr>
            <a:xfrm>
              <a:off x="1161895" y="3786901"/>
              <a:ext cx="376932" cy="259339"/>
            </a:xfrm>
            <a:prstGeom prst="rect">
              <a:avLst/>
            </a:prstGeom>
            <a:noFill/>
          </p:spPr>
          <p:txBody>
            <a:bodyPr wrap="none" rtlCol="0">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lang="ja-JP" sz="1100" b="0" i="0" u="none" strike="noStrike" cap="none" baseline="0">
                  <a:solidFill>
                    <a:srgbClr val="4D4D4D"/>
                  </a:solidFill>
                  <a:effectLst/>
                  <a:uFillTx/>
                  <a:ea typeface="MS UI Gothic" panose="020B0600070205080204" charset="-128"/>
                </a:rPr>
                <a:t>7.9</a:t>
              </a:r>
            </a:p>
          </p:txBody>
        </p:sp>
        <p:sp>
          <p:nvSpPr>
            <p:cNvPr id="82" name="TextBox 81"/>
            <p:cNvSpPr txBox="1"/>
            <p:nvPr/>
          </p:nvSpPr>
          <p:spPr>
            <a:xfrm>
              <a:off x="1611400" y="3786901"/>
              <a:ext cx="376932" cy="259339"/>
            </a:xfrm>
            <a:prstGeom prst="rect">
              <a:avLst/>
            </a:prstGeom>
            <a:noFill/>
          </p:spPr>
          <p:txBody>
            <a:bodyPr wrap="none" rtlCol="0">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lang="ja-JP" sz="1100" b="0" i="0" u="none" strike="noStrike" cap="none" baseline="0">
                  <a:solidFill>
                    <a:srgbClr val="4D4D4D"/>
                  </a:solidFill>
                  <a:effectLst/>
                  <a:uFillTx/>
                  <a:ea typeface="MS UI Gothic" panose="020B0600070205080204" charset="-128"/>
                </a:rPr>
                <a:t>9.9</a:t>
              </a:r>
            </a:p>
          </p:txBody>
        </p:sp>
      </p:grpSp>
      <p:sp>
        <p:nvSpPr>
          <p:cNvPr id="2059" name="Freeform 4"/>
          <p:cNvSpPr/>
          <p:nvPr/>
        </p:nvSpPr>
        <p:spPr bwMode="auto">
          <a:xfrm>
            <a:off x="5509944" y="1921862"/>
            <a:ext cx="3405455" cy="1857724"/>
          </a:xfrm>
          <a:custGeom>
            <a:avLst/>
            <a:gdLst>
              <a:gd name="T0" fmla="*/ 268 w 268"/>
              <a:gd name="T1" fmla="*/ 146 h 146"/>
              <a:gd name="T2" fmla="*/ 221 w 268"/>
              <a:gd name="T3" fmla="*/ 146 h 146"/>
              <a:gd name="T4" fmla="*/ 221 w 268"/>
              <a:gd name="T5" fmla="*/ 134 h 146"/>
              <a:gd name="T6" fmla="*/ 141 w 268"/>
              <a:gd name="T7" fmla="*/ 134 h 146"/>
              <a:gd name="T8" fmla="*/ 141 w 268"/>
              <a:gd name="T9" fmla="*/ 129 h 146"/>
              <a:gd name="T10" fmla="*/ 127 w 268"/>
              <a:gd name="T11" fmla="*/ 129 h 146"/>
              <a:gd name="T12" fmla="*/ 127 w 268"/>
              <a:gd name="T13" fmla="*/ 125 h 146"/>
              <a:gd name="T14" fmla="*/ 111 w 268"/>
              <a:gd name="T15" fmla="*/ 125 h 146"/>
              <a:gd name="T16" fmla="*/ 111 w 268"/>
              <a:gd name="T17" fmla="*/ 122 h 146"/>
              <a:gd name="T18" fmla="*/ 108 w 268"/>
              <a:gd name="T19" fmla="*/ 122 h 146"/>
              <a:gd name="T20" fmla="*/ 108 w 268"/>
              <a:gd name="T21" fmla="*/ 121 h 146"/>
              <a:gd name="T22" fmla="*/ 101 w 268"/>
              <a:gd name="T23" fmla="*/ 121 h 146"/>
              <a:gd name="T24" fmla="*/ 101 w 268"/>
              <a:gd name="T25" fmla="*/ 117 h 146"/>
              <a:gd name="T26" fmla="*/ 93 w 268"/>
              <a:gd name="T27" fmla="*/ 117 h 146"/>
              <a:gd name="T28" fmla="*/ 93 w 268"/>
              <a:gd name="T29" fmla="*/ 114 h 146"/>
              <a:gd name="T30" fmla="*/ 85 w 268"/>
              <a:gd name="T31" fmla="*/ 114 h 146"/>
              <a:gd name="T32" fmla="*/ 85 w 268"/>
              <a:gd name="T33" fmla="*/ 110 h 146"/>
              <a:gd name="T34" fmla="*/ 83 w 268"/>
              <a:gd name="T35" fmla="*/ 110 h 146"/>
              <a:gd name="T36" fmla="*/ 83 w 268"/>
              <a:gd name="T37" fmla="*/ 106 h 146"/>
              <a:gd name="T38" fmla="*/ 79 w 268"/>
              <a:gd name="T39" fmla="*/ 106 h 146"/>
              <a:gd name="T40" fmla="*/ 79 w 268"/>
              <a:gd name="T41" fmla="*/ 102 h 146"/>
              <a:gd name="T42" fmla="*/ 72 w 268"/>
              <a:gd name="T43" fmla="*/ 102 h 146"/>
              <a:gd name="T44" fmla="*/ 72 w 268"/>
              <a:gd name="T45" fmla="*/ 99 h 146"/>
              <a:gd name="T46" fmla="*/ 65 w 268"/>
              <a:gd name="T47" fmla="*/ 99 h 146"/>
              <a:gd name="T48" fmla="*/ 65 w 268"/>
              <a:gd name="T49" fmla="*/ 98 h 146"/>
              <a:gd name="T50" fmla="*/ 61 w 268"/>
              <a:gd name="T51" fmla="*/ 98 h 146"/>
              <a:gd name="T52" fmla="*/ 61 w 268"/>
              <a:gd name="T53" fmla="*/ 93 h 146"/>
              <a:gd name="T54" fmla="*/ 55 w 268"/>
              <a:gd name="T55" fmla="*/ 93 h 146"/>
              <a:gd name="T56" fmla="*/ 55 w 268"/>
              <a:gd name="T57" fmla="*/ 87 h 146"/>
              <a:gd name="T58" fmla="*/ 49 w 268"/>
              <a:gd name="T59" fmla="*/ 87 h 146"/>
              <a:gd name="T60" fmla="*/ 49 w 268"/>
              <a:gd name="T61" fmla="*/ 84 h 146"/>
              <a:gd name="T62" fmla="*/ 43 w 268"/>
              <a:gd name="T63" fmla="*/ 84 h 146"/>
              <a:gd name="T64" fmla="*/ 43 w 268"/>
              <a:gd name="T65" fmla="*/ 80 h 146"/>
              <a:gd name="T66" fmla="*/ 41 w 268"/>
              <a:gd name="T67" fmla="*/ 80 h 146"/>
              <a:gd name="T68" fmla="*/ 41 w 268"/>
              <a:gd name="T69" fmla="*/ 76 h 146"/>
              <a:gd name="T70" fmla="*/ 35 w 268"/>
              <a:gd name="T71" fmla="*/ 76 h 146"/>
              <a:gd name="T72" fmla="*/ 35 w 268"/>
              <a:gd name="T73" fmla="*/ 67 h 146"/>
              <a:gd name="T74" fmla="*/ 31 w 268"/>
              <a:gd name="T75" fmla="*/ 67 h 146"/>
              <a:gd name="T76" fmla="*/ 31 w 268"/>
              <a:gd name="T77" fmla="*/ 62 h 146"/>
              <a:gd name="T78" fmla="*/ 26 w 268"/>
              <a:gd name="T79" fmla="*/ 62 h 146"/>
              <a:gd name="T80" fmla="*/ 26 w 268"/>
              <a:gd name="T81" fmla="*/ 60 h 146"/>
              <a:gd name="T82" fmla="*/ 24 w 268"/>
              <a:gd name="T83" fmla="*/ 60 h 146"/>
              <a:gd name="T84" fmla="*/ 24 w 268"/>
              <a:gd name="T85" fmla="*/ 53 h 146"/>
              <a:gd name="T86" fmla="*/ 22 w 268"/>
              <a:gd name="T87" fmla="*/ 53 h 146"/>
              <a:gd name="T88" fmla="*/ 22 w 268"/>
              <a:gd name="T89" fmla="*/ 52 h 146"/>
              <a:gd name="T90" fmla="*/ 16 w 268"/>
              <a:gd name="T91" fmla="*/ 52 h 146"/>
              <a:gd name="T92" fmla="*/ 16 w 268"/>
              <a:gd name="T93" fmla="*/ 46 h 146"/>
              <a:gd name="T94" fmla="*/ 15 w 268"/>
              <a:gd name="T95" fmla="*/ 46 h 146"/>
              <a:gd name="T96" fmla="*/ 15 w 268"/>
              <a:gd name="T97" fmla="*/ 38 h 146"/>
              <a:gd name="T98" fmla="*/ 13 w 268"/>
              <a:gd name="T99" fmla="*/ 38 h 146"/>
              <a:gd name="T100" fmla="*/ 13 w 268"/>
              <a:gd name="T101" fmla="*/ 32 h 146"/>
              <a:gd name="T102" fmla="*/ 9 w 268"/>
              <a:gd name="T103" fmla="*/ 32 h 146"/>
              <a:gd name="T104" fmla="*/ 9 w 268"/>
              <a:gd name="T105" fmla="*/ 29 h 146"/>
              <a:gd name="T106" fmla="*/ 6 w 268"/>
              <a:gd name="T107" fmla="*/ 29 h 146"/>
              <a:gd name="T108" fmla="*/ 6 w 268"/>
              <a:gd name="T109" fmla="*/ 24 h 146"/>
              <a:gd name="T110" fmla="*/ 4 w 268"/>
              <a:gd name="T111" fmla="*/ 24 h 146"/>
              <a:gd name="T112" fmla="*/ 4 w 268"/>
              <a:gd name="T113" fmla="*/ 20 h 146"/>
              <a:gd name="T114" fmla="*/ 0 w 268"/>
              <a:gd name="T115" fmla="*/ 20 h 146"/>
              <a:gd name="T116" fmla="*/ 0 w 268"/>
              <a:gd name="T117"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68" h="146">
                <a:moveTo>
                  <a:pt x="268" y="146"/>
                </a:moveTo>
                <a:lnTo>
                  <a:pt x="221" y="146"/>
                </a:lnTo>
                <a:lnTo>
                  <a:pt x="221" y="134"/>
                </a:lnTo>
                <a:lnTo>
                  <a:pt x="141" y="134"/>
                </a:lnTo>
                <a:lnTo>
                  <a:pt x="141" y="129"/>
                </a:lnTo>
                <a:lnTo>
                  <a:pt x="127" y="129"/>
                </a:lnTo>
                <a:lnTo>
                  <a:pt x="127" y="125"/>
                </a:lnTo>
                <a:lnTo>
                  <a:pt x="111" y="125"/>
                </a:lnTo>
                <a:lnTo>
                  <a:pt x="111" y="122"/>
                </a:lnTo>
                <a:lnTo>
                  <a:pt x="108" y="122"/>
                </a:lnTo>
                <a:lnTo>
                  <a:pt x="108" y="121"/>
                </a:lnTo>
                <a:lnTo>
                  <a:pt x="101" y="121"/>
                </a:lnTo>
                <a:lnTo>
                  <a:pt x="101" y="117"/>
                </a:lnTo>
                <a:lnTo>
                  <a:pt x="93" y="117"/>
                </a:lnTo>
                <a:lnTo>
                  <a:pt x="93" y="114"/>
                </a:lnTo>
                <a:lnTo>
                  <a:pt x="85" y="114"/>
                </a:lnTo>
                <a:lnTo>
                  <a:pt x="85" y="110"/>
                </a:lnTo>
                <a:lnTo>
                  <a:pt x="83" y="110"/>
                </a:lnTo>
                <a:lnTo>
                  <a:pt x="83" y="106"/>
                </a:lnTo>
                <a:lnTo>
                  <a:pt x="79" y="106"/>
                </a:lnTo>
                <a:lnTo>
                  <a:pt x="79" y="102"/>
                </a:lnTo>
                <a:lnTo>
                  <a:pt x="72" y="102"/>
                </a:lnTo>
                <a:lnTo>
                  <a:pt x="72" y="99"/>
                </a:lnTo>
                <a:lnTo>
                  <a:pt x="65" y="99"/>
                </a:lnTo>
                <a:lnTo>
                  <a:pt x="65" y="98"/>
                </a:lnTo>
                <a:lnTo>
                  <a:pt x="61" y="98"/>
                </a:lnTo>
                <a:lnTo>
                  <a:pt x="61" y="93"/>
                </a:lnTo>
                <a:lnTo>
                  <a:pt x="55" y="93"/>
                </a:lnTo>
                <a:lnTo>
                  <a:pt x="55" y="87"/>
                </a:lnTo>
                <a:lnTo>
                  <a:pt x="49" y="87"/>
                </a:lnTo>
                <a:lnTo>
                  <a:pt x="49" y="84"/>
                </a:lnTo>
                <a:lnTo>
                  <a:pt x="43" y="84"/>
                </a:lnTo>
                <a:lnTo>
                  <a:pt x="43" y="80"/>
                </a:lnTo>
                <a:lnTo>
                  <a:pt x="41" y="80"/>
                </a:lnTo>
                <a:lnTo>
                  <a:pt x="41" y="76"/>
                </a:lnTo>
                <a:lnTo>
                  <a:pt x="35" y="76"/>
                </a:lnTo>
                <a:lnTo>
                  <a:pt x="35" y="67"/>
                </a:lnTo>
                <a:lnTo>
                  <a:pt x="31" y="67"/>
                </a:lnTo>
                <a:lnTo>
                  <a:pt x="31" y="62"/>
                </a:lnTo>
                <a:lnTo>
                  <a:pt x="26" y="62"/>
                </a:lnTo>
                <a:lnTo>
                  <a:pt x="26" y="60"/>
                </a:lnTo>
                <a:lnTo>
                  <a:pt x="24" y="60"/>
                </a:lnTo>
                <a:lnTo>
                  <a:pt x="24" y="53"/>
                </a:lnTo>
                <a:lnTo>
                  <a:pt x="22" y="53"/>
                </a:lnTo>
                <a:lnTo>
                  <a:pt x="22" y="52"/>
                </a:lnTo>
                <a:lnTo>
                  <a:pt x="16" y="52"/>
                </a:lnTo>
                <a:lnTo>
                  <a:pt x="16" y="46"/>
                </a:lnTo>
                <a:lnTo>
                  <a:pt x="15" y="46"/>
                </a:lnTo>
                <a:lnTo>
                  <a:pt x="15" y="38"/>
                </a:lnTo>
                <a:lnTo>
                  <a:pt x="13" y="38"/>
                </a:lnTo>
                <a:lnTo>
                  <a:pt x="13" y="32"/>
                </a:lnTo>
                <a:lnTo>
                  <a:pt x="9" y="32"/>
                </a:lnTo>
                <a:lnTo>
                  <a:pt x="9" y="29"/>
                </a:lnTo>
                <a:lnTo>
                  <a:pt x="6" y="29"/>
                </a:lnTo>
                <a:lnTo>
                  <a:pt x="6" y="24"/>
                </a:lnTo>
                <a:lnTo>
                  <a:pt x="4" y="24"/>
                </a:lnTo>
                <a:lnTo>
                  <a:pt x="4" y="20"/>
                </a:lnTo>
                <a:lnTo>
                  <a:pt x="0" y="20"/>
                </a:lnTo>
                <a:lnTo>
                  <a:pt x="0" y="0"/>
                </a:lnTo>
              </a:path>
            </a:pathLst>
          </a:custGeom>
          <a:ln w="22225">
            <a:solidFill>
              <a:srgbClr val="C00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2060" name="Freeform 5"/>
          <p:cNvSpPr/>
          <p:nvPr/>
        </p:nvSpPr>
        <p:spPr bwMode="auto">
          <a:xfrm>
            <a:off x="5510817" y="1937032"/>
            <a:ext cx="2305720" cy="1980674"/>
          </a:xfrm>
          <a:custGeom>
            <a:avLst/>
            <a:gdLst>
              <a:gd name="T0" fmla="*/ 174 w 182"/>
              <a:gd name="T1" fmla="*/ 157 h 157"/>
              <a:gd name="T2" fmla="*/ 114 w 182"/>
              <a:gd name="T3" fmla="*/ 145 h 157"/>
              <a:gd name="T4" fmla="*/ 112 w 182"/>
              <a:gd name="T5" fmla="*/ 143 h 157"/>
              <a:gd name="T6" fmla="*/ 93 w 182"/>
              <a:gd name="T7" fmla="*/ 138 h 157"/>
              <a:gd name="T8" fmla="*/ 91 w 182"/>
              <a:gd name="T9" fmla="*/ 137 h 157"/>
              <a:gd name="T10" fmla="*/ 85 w 182"/>
              <a:gd name="T11" fmla="*/ 133 h 157"/>
              <a:gd name="T12" fmla="*/ 83 w 182"/>
              <a:gd name="T13" fmla="*/ 132 h 157"/>
              <a:gd name="T14" fmla="*/ 77 w 182"/>
              <a:gd name="T15" fmla="*/ 130 h 157"/>
              <a:gd name="T16" fmla="*/ 72 w 182"/>
              <a:gd name="T17" fmla="*/ 126 h 157"/>
              <a:gd name="T18" fmla="*/ 71 w 182"/>
              <a:gd name="T19" fmla="*/ 123 h 157"/>
              <a:gd name="T20" fmla="*/ 67 w 182"/>
              <a:gd name="T21" fmla="*/ 120 h 157"/>
              <a:gd name="T22" fmla="*/ 65 w 182"/>
              <a:gd name="T23" fmla="*/ 119 h 157"/>
              <a:gd name="T24" fmla="*/ 62 w 182"/>
              <a:gd name="T25" fmla="*/ 117 h 157"/>
              <a:gd name="T26" fmla="*/ 58 w 182"/>
              <a:gd name="T27" fmla="*/ 115 h 157"/>
              <a:gd name="T28" fmla="*/ 57 w 182"/>
              <a:gd name="T29" fmla="*/ 110 h 157"/>
              <a:gd name="T30" fmla="*/ 56 w 182"/>
              <a:gd name="T31" fmla="*/ 102 h 157"/>
              <a:gd name="T32" fmla="*/ 50 w 182"/>
              <a:gd name="T33" fmla="*/ 100 h 157"/>
              <a:gd name="T34" fmla="*/ 49 w 182"/>
              <a:gd name="T35" fmla="*/ 98 h 157"/>
              <a:gd name="T36" fmla="*/ 47 w 182"/>
              <a:gd name="T37" fmla="*/ 95 h 157"/>
              <a:gd name="T38" fmla="*/ 44 w 182"/>
              <a:gd name="T39" fmla="*/ 93 h 157"/>
              <a:gd name="T40" fmla="*/ 43 w 182"/>
              <a:gd name="T41" fmla="*/ 92 h 157"/>
              <a:gd name="T42" fmla="*/ 40 w 182"/>
              <a:gd name="T43" fmla="*/ 88 h 157"/>
              <a:gd name="T44" fmla="*/ 39 w 182"/>
              <a:gd name="T45" fmla="*/ 85 h 157"/>
              <a:gd name="T46" fmla="*/ 36 w 182"/>
              <a:gd name="T47" fmla="*/ 84 h 157"/>
              <a:gd name="T48" fmla="*/ 35 w 182"/>
              <a:gd name="T49" fmla="*/ 82 h 157"/>
              <a:gd name="T50" fmla="*/ 31 w 182"/>
              <a:gd name="T51" fmla="*/ 77 h 157"/>
              <a:gd name="T52" fmla="*/ 30 w 182"/>
              <a:gd name="T53" fmla="*/ 74 h 157"/>
              <a:gd name="T54" fmla="*/ 28 w 182"/>
              <a:gd name="T55" fmla="*/ 68 h 157"/>
              <a:gd name="T56" fmla="*/ 27 w 182"/>
              <a:gd name="T57" fmla="*/ 65 h 157"/>
              <a:gd name="T58" fmla="*/ 26 w 182"/>
              <a:gd name="T59" fmla="*/ 64 h 157"/>
              <a:gd name="T60" fmla="*/ 23 w 182"/>
              <a:gd name="T61" fmla="*/ 60 h 157"/>
              <a:gd name="T62" fmla="*/ 22 w 182"/>
              <a:gd name="T63" fmla="*/ 58 h 157"/>
              <a:gd name="T64" fmla="*/ 18 w 182"/>
              <a:gd name="T65" fmla="*/ 56 h 157"/>
              <a:gd name="T66" fmla="*/ 16 w 182"/>
              <a:gd name="T67" fmla="*/ 54 h 157"/>
              <a:gd name="T68" fmla="*/ 12 w 182"/>
              <a:gd name="T69" fmla="*/ 51 h 157"/>
              <a:gd name="T70" fmla="*/ 7 w 182"/>
              <a:gd name="T71" fmla="*/ 50 h 157"/>
              <a:gd name="T72" fmla="*/ 6 w 182"/>
              <a:gd name="T73" fmla="*/ 49 h 157"/>
              <a:gd name="T74" fmla="*/ 4 w 182"/>
              <a:gd name="T75" fmla="*/ 45 h 157"/>
              <a:gd name="T76" fmla="*/ 2 w 182"/>
              <a:gd name="T77" fmla="*/ 43 h 157"/>
              <a:gd name="T78" fmla="*/ 1 w 182"/>
              <a:gd name="T79" fmla="*/ 42 h 157"/>
              <a:gd name="T80" fmla="*/ 0 w 182"/>
              <a:gd name="T81" fmla="*/ 41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2" h="157">
                <a:moveTo>
                  <a:pt x="182" y="157"/>
                </a:moveTo>
                <a:lnTo>
                  <a:pt x="174" y="157"/>
                </a:lnTo>
                <a:lnTo>
                  <a:pt x="174" y="145"/>
                </a:lnTo>
                <a:lnTo>
                  <a:pt x="114" y="145"/>
                </a:lnTo>
                <a:lnTo>
                  <a:pt x="114" y="143"/>
                </a:lnTo>
                <a:lnTo>
                  <a:pt x="112" y="143"/>
                </a:lnTo>
                <a:lnTo>
                  <a:pt x="112" y="138"/>
                </a:lnTo>
                <a:lnTo>
                  <a:pt x="93" y="138"/>
                </a:lnTo>
                <a:lnTo>
                  <a:pt x="93" y="137"/>
                </a:lnTo>
                <a:lnTo>
                  <a:pt x="91" y="137"/>
                </a:lnTo>
                <a:lnTo>
                  <a:pt x="91" y="133"/>
                </a:lnTo>
                <a:lnTo>
                  <a:pt x="85" y="133"/>
                </a:lnTo>
                <a:lnTo>
                  <a:pt x="85" y="132"/>
                </a:lnTo>
                <a:lnTo>
                  <a:pt x="83" y="132"/>
                </a:lnTo>
                <a:lnTo>
                  <a:pt x="83" y="130"/>
                </a:lnTo>
                <a:lnTo>
                  <a:pt x="77" y="130"/>
                </a:lnTo>
                <a:lnTo>
                  <a:pt x="77" y="126"/>
                </a:lnTo>
                <a:lnTo>
                  <a:pt x="72" y="126"/>
                </a:lnTo>
                <a:lnTo>
                  <a:pt x="72" y="123"/>
                </a:lnTo>
                <a:lnTo>
                  <a:pt x="71" y="123"/>
                </a:lnTo>
                <a:lnTo>
                  <a:pt x="71" y="120"/>
                </a:lnTo>
                <a:lnTo>
                  <a:pt x="67" y="120"/>
                </a:lnTo>
                <a:lnTo>
                  <a:pt x="67" y="119"/>
                </a:lnTo>
                <a:lnTo>
                  <a:pt x="65" y="119"/>
                </a:lnTo>
                <a:lnTo>
                  <a:pt x="65" y="117"/>
                </a:lnTo>
                <a:lnTo>
                  <a:pt x="62" y="117"/>
                </a:lnTo>
                <a:lnTo>
                  <a:pt x="62" y="115"/>
                </a:lnTo>
                <a:lnTo>
                  <a:pt x="58" y="115"/>
                </a:lnTo>
                <a:lnTo>
                  <a:pt x="58" y="110"/>
                </a:lnTo>
                <a:lnTo>
                  <a:pt x="57" y="110"/>
                </a:lnTo>
                <a:lnTo>
                  <a:pt x="57" y="102"/>
                </a:lnTo>
                <a:lnTo>
                  <a:pt x="56" y="102"/>
                </a:lnTo>
                <a:lnTo>
                  <a:pt x="56" y="100"/>
                </a:lnTo>
                <a:lnTo>
                  <a:pt x="50" y="100"/>
                </a:lnTo>
                <a:lnTo>
                  <a:pt x="50" y="98"/>
                </a:lnTo>
                <a:lnTo>
                  <a:pt x="49" y="98"/>
                </a:lnTo>
                <a:lnTo>
                  <a:pt x="49" y="95"/>
                </a:lnTo>
                <a:lnTo>
                  <a:pt x="47" y="95"/>
                </a:lnTo>
                <a:lnTo>
                  <a:pt x="47" y="93"/>
                </a:lnTo>
                <a:lnTo>
                  <a:pt x="44" y="93"/>
                </a:lnTo>
                <a:lnTo>
                  <a:pt x="44" y="92"/>
                </a:lnTo>
                <a:lnTo>
                  <a:pt x="43" y="92"/>
                </a:lnTo>
                <a:lnTo>
                  <a:pt x="43" y="88"/>
                </a:lnTo>
                <a:lnTo>
                  <a:pt x="40" y="88"/>
                </a:lnTo>
                <a:lnTo>
                  <a:pt x="40" y="85"/>
                </a:lnTo>
                <a:lnTo>
                  <a:pt x="39" y="85"/>
                </a:lnTo>
                <a:lnTo>
                  <a:pt x="39" y="84"/>
                </a:lnTo>
                <a:lnTo>
                  <a:pt x="36" y="84"/>
                </a:lnTo>
                <a:lnTo>
                  <a:pt x="36" y="82"/>
                </a:lnTo>
                <a:lnTo>
                  <a:pt x="35" y="82"/>
                </a:lnTo>
                <a:lnTo>
                  <a:pt x="35" y="77"/>
                </a:lnTo>
                <a:lnTo>
                  <a:pt x="31" y="77"/>
                </a:lnTo>
                <a:lnTo>
                  <a:pt x="31" y="74"/>
                </a:lnTo>
                <a:lnTo>
                  <a:pt x="30" y="74"/>
                </a:lnTo>
                <a:lnTo>
                  <a:pt x="30" y="68"/>
                </a:lnTo>
                <a:lnTo>
                  <a:pt x="28" y="68"/>
                </a:lnTo>
                <a:lnTo>
                  <a:pt x="28" y="65"/>
                </a:lnTo>
                <a:lnTo>
                  <a:pt x="27" y="65"/>
                </a:lnTo>
                <a:lnTo>
                  <a:pt x="27" y="64"/>
                </a:lnTo>
                <a:lnTo>
                  <a:pt x="26" y="64"/>
                </a:lnTo>
                <a:lnTo>
                  <a:pt x="26" y="60"/>
                </a:lnTo>
                <a:lnTo>
                  <a:pt x="23" y="60"/>
                </a:lnTo>
                <a:lnTo>
                  <a:pt x="23" y="58"/>
                </a:lnTo>
                <a:lnTo>
                  <a:pt x="22" y="58"/>
                </a:lnTo>
                <a:lnTo>
                  <a:pt x="22" y="56"/>
                </a:lnTo>
                <a:lnTo>
                  <a:pt x="18" y="56"/>
                </a:lnTo>
                <a:lnTo>
                  <a:pt x="18" y="54"/>
                </a:lnTo>
                <a:lnTo>
                  <a:pt x="16" y="54"/>
                </a:lnTo>
                <a:lnTo>
                  <a:pt x="16" y="51"/>
                </a:lnTo>
                <a:lnTo>
                  <a:pt x="12" y="51"/>
                </a:lnTo>
                <a:lnTo>
                  <a:pt x="12" y="50"/>
                </a:lnTo>
                <a:lnTo>
                  <a:pt x="7" y="50"/>
                </a:lnTo>
                <a:lnTo>
                  <a:pt x="7" y="49"/>
                </a:lnTo>
                <a:lnTo>
                  <a:pt x="6" y="49"/>
                </a:lnTo>
                <a:lnTo>
                  <a:pt x="6" y="45"/>
                </a:lnTo>
                <a:lnTo>
                  <a:pt x="4" y="45"/>
                </a:lnTo>
                <a:lnTo>
                  <a:pt x="4" y="43"/>
                </a:lnTo>
                <a:lnTo>
                  <a:pt x="2" y="43"/>
                </a:lnTo>
                <a:lnTo>
                  <a:pt x="2" y="42"/>
                </a:lnTo>
                <a:lnTo>
                  <a:pt x="1" y="42"/>
                </a:lnTo>
                <a:lnTo>
                  <a:pt x="1" y="41"/>
                </a:lnTo>
                <a:lnTo>
                  <a:pt x="0" y="41"/>
                </a:lnTo>
                <a:lnTo>
                  <a:pt x="0" y="0"/>
                </a:lnTo>
              </a:path>
            </a:pathLst>
          </a:custGeom>
          <a:ln w="22225">
            <a:solidFill>
              <a:srgbClr val="B2C0EC"/>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sz="1800" b="1" i="0" u="none" strike="noStrike" cap="none" baseline="0" dirty="0">
                <a:solidFill>
                  <a:srgbClr val="043882"/>
                </a:solidFill>
                <a:effectLst/>
                <a:uFillTx/>
                <a:ea typeface="MS UI Gothic" panose="020B0600070205080204" charset="-128"/>
              </a:rPr>
              <a:t>LBA4002: 切除可能及びborderline resectable膵癌を対象とした、術前化学療法と即時手術の比較（PREOPANC-1）：第III相無作為化、比較対照、多施設試験 </a:t>
            </a:r>
            <a:r>
              <a:rPr lang="en-GB" altLang="ja-JP" sz="1800" b="1" i="0" u="none" strike="noStrike" cap="none" baseline="0" dirty="0" smtClean="0">
                <a:solidFill>
                  <a:srgbClr val="043882"/>
                </a:solidFill>
                <a:effectLst/>
                <a:uFillTx/>
                <a:ea typeface="MS UI Gothic" panose="020B0600070205080204" charset="-128"/>
              </a:rPr>
              <a:t/>
            </a:r>
            <a:br>
              <a:rPr lang="en-GB" altLang="ja-JP" sz="1800" b="1" i="0" u="none" strike="noStrike" cap="none" baseline="0" dirty="0" smtClean="0">
                <a:solidFill>
                  <a:srgbClr val="043882"/>
                </a:solidFill>
                <a:effectLst/>
                <a:uFillTx/>
                <a:ea typeface="MS UI Gothic" panose="020B0600070205080204" charset="-128"/>
              </a:rPr>
            </a:br>
            <a:r>
              <a:rPr lang="ja-JP" sz="1800" b="1" i="0" u="none" strike="noStrike" cap="none" baseline="0" dirty="0" smtClean="0">
                <a:solidFill>
                  <a:srgbClr val="043882"/>
                </a:solidFill>
                <a:effectLst/>
                <a:uFillTx/>
                <a:ea typeface="MS UI Gothic" panose="020B0600070205080204" charset="-128"/>
              </a:rPr>
              <a:t>–</a:t>
            </a:r>
            <a:r>
              <a:rPr lang="en-GB" altLang="ja-JP" sz="1800" b="1" i="0" u="none" strike="noStrike" cap="none" baseline="0" dirty="0" smtClean="0">
                <a:solidFill>
                  <a:srgbClr val="043882"/>
                </a:solidFill>
                <a:effectLst/>
                <a:uFillTx/>
                <a:ea typeface="MS UI Gothic" panose="020B0600070205080204" charset="-128"/>
              </a:rPr>
              <a:t> </a:t>
            </a:r>
            <a:r>
              <a:rPr lang="ja-JP" sz="1800" b="1" i="0" u="none" strike="noStrike" cap="none" baseline="0" dirty="0" smtClean="0">
                <a:solidFill>
                  <a:srgbClr val="043882"/>
                </a:solidFill>
                <a:effectLst/>
                <a:uFillTx/>
                <a:ea typeface="MS UI Gothic" panose="020B0600070205080204" charset="-128"/>
              </a:rPr>
              <a:t>V</a:t>
            </a:r>
            <a:r>
              <a:rPr lang="ja-JP" sz="1800" b="1" i="0" u="none" strike="noStrike" cap="none" baseline="0" dirty="0" smtClean="0">
                <a:solidFill>
                  <a:srgbClr val="043882"/>
                </a:solidFill>
                <a:effectLst/>
                <a:uFillTx/>
                <a:ea typeface="MS UI Gothic" panose="020B0600070205080204" charset="-128"/>
              </a:rPr>
              <a:t>an </a:t>
            </a:r>
            <a:r>
              <a:rPr lang="ja-JP" sz="1800" b="1" i="0" u="none" strike="noStrike" cap="none" baseline="0" dirty="0">
                <a:solidFill>
                  <a:srgbClr val="043882"/>
                </a:solidFill>
                <a:effectLst/>
                <a:uFillTx/>
                <a:ea typeface="MS UI Gothic" panose="020B0600070205080204" charset="-128"/>
              </a:rPr>
              <a:t>Tienhoven G, et al</a:t>
            </a:r>
          </a:p>
        </p:txBody>
      </p:sp>
      <p:sp>
        <p:nvSpPr>
          <p:cNvPr id="3" name="Content Placeholder 2"/>
          <p:cNvSpPr>
            <a:spLocks noGrp="1"/>
          </p:cNvSpPr>
          <p:nvPr>
            <p:ph idx="1"/>
          </p:nvPr>
        </p:nvSpPr>
        <p:spPr/>
        <p:txBody>
          <a:bodyPr/>
          <a:lstStyle/>
          <a:p>
            <a:pPr marL="0" indent="0">
              <a:buNone/>
            </a:pPr>
            <a:r>
              <a:rPr lang="ja-JP" sz="1600" b="1" i="0" u="none" strike="noStrike" cap="none" baseline="0">
                <a:solidFill>
                  <a:srgbClr val="4D4D4D"/>
                </a:solidFill>
                <a:effectLst/>
                <a:uFillTx/>
                <a:ea typeface="MS UI Gothic" panose="020B0600070205080204" charset="-128"/>
              </a:rPr>
              <a:t>主要な結果（続き）</a:t>
            </a:r>
          </a:p>
          <a:p>
            <a:endParaRPr lang="en-GB"/>
          </a:p>
        </p:txBody>
      </p:sp>
      <p:sp>
        <p:nvSpPr>
          <p:cNvPr id="4" name="Text Placeholder 3"/>
          <p:cNvSpPr>
            <a:spLocks noGrp="1"/>
          </p:cNvSpPr>
          <p:nvPr>
            <p:ph type="body" sz="quarter" idx="10"/>
          </p:nvPr>
        </p:nvSpPr>
        <p:spPr/>
        <p:txBody>
          <a:bodyPr/>
          <a:lstStyle/>
          <a:p>
            <a:r>
              <a:rPr lang="ja-JP" sz="1200" b="0" i="0" u="none" strike="noStrike" cap="none" baseline="0">
                <a:solidFill>
                  <a:srgbClr val="4D4D4D"/>
                </a:solidFill>
                <a:effectLst/>
                <a:uFillTx/>
                <a:ea typeface="MS UI Gothic" panose="020B0600070205080204" charset="-128"/>
              </a:rPr>
              <a:t>*層別化ログランク検定</a:t>
            </a:r>
          </a:p>
        </p:txBody>
      </p:sp>
      <p:sp>
        <p:nvSpPr>
          <p:cNvPr id="5" name="Text Placeholder 4"/>
          <p:cNvSpPr>
            <a:spLocks noGrp="1"/>
          </p:cNvSpPr>
          <p:nvPr>
            <p:ph type="body" sz="quarter" idx="11"/>
          </p:nvPr>
        </p:nvSpPr>
        <p:spPr>
          <a:xfrm>
            <a:off x="4284000" y="6096000"/>
            <a:ext cx="4494875" cy="487363"/>
          </a:xfrm>
        </p:spPr>
        <p:txBody>
          <a:bodyPr/>
          <a:lstStyle/>
          <a:p>
            <a:r>
              <a:rPr sz="1200"/>
              <a:t/>
            </a:r>
            <a:br>
              <a:rPr sz="1200"/>
            </a:br>
            <a:r>
              <a:rPr lang="ja-JP" sz="1200" b="0" i="0" u="none" strike="noStrike" cap="none" baseline="0">
                <a:solidFill>
                  <a:srgbClr val="4D4D4D"/>
                </a:solidFill>
                <a:effectLst/>
                <a:uFillTx/>
                <a:ea typeface="MS UI Gothic" panose="020B0600070205080204" charset="-128"/>
              </a:rPr>
              <a:t>Van Tienhoven, et al. J Clin Oncol 2018;36(suppl):abstr LBA4002</a:t>
            </a:r>
          </a:p>
        </p:txBody>
      </p:sp>
      <p:sp>
        <p:nvSpPr>
          <p:cNvPr id="12" name="TextBox 11"/>
          <p:cNvSpPr txBox="1"/>
          <p:nvPr/>
        </p:nvSpPr>
        <p:spPr>
          <a:xfrm>
            <a:off x="5035493" y="1782669"/>
            <a:ext cx="3791905" cy="335615"/>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600" b="1" i="0" u="none" strike="noStrike" cap="none" baseline="0">
                <a:solidFill>
                  <a:srgbClr val="4D4D4D"/>
                </a:solidFill>
                <a:effectLst/>
                <a:uFillTx/>
                <a:ea typeface="MS UI Gothic" panose="020B0600070205080204" charset="-128"/>
              </a:rPr>
              <a:t>局所無再発期間</a:t>
            </a:r>
          </a:p>
        </p:txBody>
      </p:sp>
      <p:grpSp>
        <p:nvGrpSpPr>
          <p:cNvPr id="66" name="Group 65"/>
          <p:cNvGrpSpPr/>
          <p:nvPr/>
        </p:nvGrpSpPr>
        <p:grpSpPr>
          <a:xfrm>
            <a:off x="4490105" y="2055830"/>
            <a:ext cx="4524592" cy="3589678"/>
            <a:chOff x="13337" y="1796630"/>
            <a:chExt cx="4524592" cy="3589678"/>
          </a:xfrm>
        </p:grpSpPr>
        <p:grpSp>
          <p:nvGrpSpPr>
            <p:cNvPr id="67" name="Group 66"/>
            <p:cNvGrpSpPr/>
            <p:nvPr/>
          </p:nvGrpSpPr>
          <p:grpSpPr>
            <a:xfrm>
              <a:off x="211372" y="1796630"/>
              <a:ext cx="4326557" cy="3433464"/>
              <a:chOff x="1814180" y="2255739"/>
              <a:chExt cx="4702123" cy="3347153"/>
            </a:xfrm>
          </p:grpSpPr>
          <p:grpSp>
            <p:nvGrpSpPr>
              <p:cNvPr id="81" name="Group 80"/>
              <p:cNvGrpSpPr/>
              <p:nvPr/>
            </p:nvGrpSpPr>
            <p:grpSpPr>
              <a:xfrm>
                <a:off x="2614623" y="2396465"/>
                <a:ext cx="3901680" cy="2171700"/>
                <a:chOff x="836615" y="2448719"/>
                <a:chExt cx="3901680" cy="2171700"/>
              </a:xfrm>
            </p:grpSpPr>
            <p:sp>
              <p:nvSpPr>
                <p:cNvPr id="99" name="Freeform 98"/>
                <p:cNvSpPr/>
                <p:nvPr/>
              </p:nvSpPr>
              <p:spPr bwMode="auto">
                <a:xfrm>
                  <a:off x="925516" y="2448720"/>
                  <a:ext cx="3812779" cy="2079281"/>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000000"/>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363636"/>
                    </a:solidFill>
                    <a:effectLst/>
                    <a:uLnTx/>
                    <a:uFillTx/>
                    <a:latin typeface="Arial" panose="020B0604020202020204"/>
                    <a:ea typeface="+mn-ea"/>
                    <a:cs typeface="Arial" panose="020B0604020202020204"/>
                  </a:endParaRPr>
                </a:p>
              </p:txBody>
            </p:sp>
            <p:sp>
              <p:nvSpPr>
                <p:cNvPr id="100" name="Line 6"/>
                <p:cNvSpPr>
                  <a:spLocks noChangeShapeType="1"/>
                </p:cNvSpPr>
                <p:nvPr/>
              </p:nvSpPr>
              <p:spPr bwMode="auto">
                <a:xfrm>
                  <a:off x="836615" y="2448719"/>
                  <a:ext cx="88900" cy="0"/>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363636"/>
                    </a:solidFill>
                    <a:effectLst/>
                    <a:uLnTx/>
                    <a:uFillTx/>
                    <a:latin typeface="Arial" panose="020B0604020202020204"/>
                    <a:ea typeface="+mn-ea"/>
                    <a:cs typeface="Arial" panose="020B0604020202020204"/>
                  </a:endParaRPr>
                </a:p>
              </p:txBody>
            </p:sp>
            <p:sp>
              <p:nvSpPr>
                <p:cNvPr id="101" name="Line 7"/>
                <p:cNvSpPr>
                  <a:spLocks noChangeShapeType="1"/>
                </p:cNvSpPr>
                <p:nvPr/>
              </p:nvSpPr>
              <p:spPr bwMode="auto">
                <a:xfrm>
                  <a:off x="836615" y="2864644"/>
                  <a:ext cx="88900" cy="0"/>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363636"/>
                    </a:solidFill>
                    <a:effectLst/>
                    <a:uLnTx/>
                    <a:uFillTx/>
                    <a:latin typeface="Arial" panose="020B0604020202020204"/>
                    <a:ea typeface="+mn-ea"/>
                    <a:cs typeface="Arial" panose="020B0604020202020204"/>
                  </a:endParaRPr>
                </a:p>
              </p:txBody>
            </p:sp>
            <p:sp>
              <p:nvSpPr>
                <p:cNvPr id="102" name="Line 8"/>
                <p:cNvSpPr>
                  <a:spLocks noChangeShapeType="1"/>
                </p:cNvSpPr>
                <p:nvPr/>
              </p:nvSpPr>
              <p:spPr bwMode="auto">
                <a:xfrm>
                  <a:off x="836615" y="3280569"/>
                  <a:ext cx="88900" cy="0"/>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363636"/>
                    </a:solidFill>
                    <a:effectLst/>
                    <a:uLnTx/>
                    <a:uFillTx/>
                    <a:latin typeface="Arial" panose="020B0604020202020204"/>
                    <a:ea typeface="+mn-ea"/>
                    <a:cs typeface="Arial" panose="020B0604020202020204"/>
                  </a:endParaRPr>
                </a:p>
              </p:txBody>
            </p:sp>
            <p:sp>
              <p:nvSpPr>
                <p:cNvPr id="103" name="Line 9"/>
                <p:cNvSpPr>
                  <a:spLocks noChangeShapeType="1"/>
                </p:cNvSpPr>
                <p:nvPr/>
              </p:nvSpPr>
              <p:spPr bwMode="auto">
                <a:xfrm>
                  <a:off x="836615" y="3696494"/>
                  <a:ext cx="88900" cy="0"/>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363636"/>
                    </a:solidFill>
                    <a:effectLst/>
                    <a:uLnTx/>
                    <a:uFillTx/>
                    <a:latin typeface="Arial" panose="020B0604020202020204"/>
                    <a:ea typeface="+mn-ea"/>
                    <a:cs typeface="Arial" panose="020B0604020202020204"/>
                  </a:endParaRPr>
                </a:p>
              </p:txBody>
            </p:sp>
            <p:sp>
              <p:nvSpPr>
                <p:cNvPr id="104" name="Line 10"/>
                <p:cNvSpPr>
                  <a:spLocks noChangeShapeType="1"/>
                </p:cNvSpPr>
                <p:nvPr/>
              </p:nvSpPr>
              <p:spPr bwMode="auto">
                <a:xfrm>
                  <a:off x="836615" y="4112419"/>
                  <a:ext cx="88900" cy="0"/>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363636"/>
                    </a:solidFill>
                    <a:effectLst/>
                    <a:uLnTx/>
                    <a:uFillTx/>
                    <a:latin typeface="Arial" panose="020B0604020202020204"/>
                    <a:ea typeface="+mn-ea"/>
                    <a:cs typeface="Arial" panose="020B0604020202020204"/>
                  </a:endParaRPr>
                </a:p>
              </p:txBody>
            </p:sp>
            <p:sp>
              <p:nvSpPr>
                <p:cNvPr id="105" name="Line 11"/>
                <p:cNvSpPr>
                  <a:spLocks noChangeShapeType="1"/>
                </p:cNvSpPr>
                <p:nvPr/>
              </p:nvSpPr>
              <p:spPr bwMode="auto">
                <a:xfrm>
                  <a:off x="836615" y="4528344"/>
                  <a:ext cx="88900" cy="0"/>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363636"/>
                    </a:solidFill>
                    <a:effectLst/>
                    <a:uLnTx/>
                    <a:uFillTx/>
                    <a:latin typeface="Arial" panose="020B0604020202020204"/>
                    <a:ea typeface="+mn-ea"/>
                    <a:cs typeface="Arial" panose="020B0604020202020204"/>
                  </a:endParaRPr>
                </a:p>
              </p:txBody>
            </p:sp>
            <p:sp>
              <p:nvSpPr>
                <p:cNvPr id="106" name="Line 12"/>
                <p:cNvSpPr>
                  <a:spLocks noChangeShapeType="1"/>
                </p:cNvSpPr>
                <p:nvPr/>
              </p:nvSpPr>
              <p:spPr bwMode="auto">
                <a:xfrm flipH="1">
                  <a:off x="2820939" y="4528344"/>
                  <a:ext cx="0" cy="92075"/>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363636"/>
                    </a:solidFill>
                    <a:effectLst/>
                    <a:uLnTx/>
                    <a:uFillTx/>
                    <a:latin typeface="Arial" panose="020B0604020202020204"/>
                    <a:ea typeface="+mn-ea"/>
                    <a:cs typeface="Arial" panose="020B0604020202020204"/>
                  </a:endParaRPr>
                </a:p>
              </p:txBody>
            </p:sp>
            <p:sp>
              <p:nvSpPr>
                <p:cNvPr id="107" name="Line 13"/>
                <p:cNvSpPr>
                  <a:spLocks noChangeShapeType="1"/>
                </p:cNvSpPr>
                <p:nvPr/>
              </p:nvSpPr>
              <p:spPr bwMode="auto">
                <a:xfrm flipH="1">
                  <a:off x="2439865" y="4528344"/>
                  <a:ext cx="0" cy="92075"/>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363636"/>
                    </a:solidFill>
                    <a:effectLst/>
                    <a:uLnTx/>
                    <a:uFillTx/>
                    <a:latin typeface="Arial" panose="020B0604020202020204"/>
                    <a:ea typeface="+mn-ea"/>
                    <a:cs typeface="Arial" panose="020B0604020202020204"/>
                  </a:endParaRPr>
                </a:p>
              </p:txBody>
            </p:sp>
            <p:sp>
              <p:nvSpPr>
                <p:cNvPr id="108" name="Line 14"/>
                <p:cNvSpPr>
                  <a:spLocks noChangeShapeType="1"/>
                </p:cNvSpPr>
                <p:nvPr/>
              </p:nvSpPr>
              <p:spPr bwMode="auto">
                <a:xfrm flipH="1">
                  <a:off x="3579907" y="4528344"/>
                  <a:ext cx="0" cy="92075"/>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363636"/>
                    </a:solidFill>
                    <a:effectLst/>
                    <a:uLnTx/>
                    <a:uFillTx/>
                    <a:latin typeface="Arial" panose="020B0604020202020204"/>
                    <a:ea typeface="+mn-ea"/>
                    <a:cs typeface="Arial" panose="020B0604020202020204"/>
                  </a:endParaRPr>
                </a:p>
              </p:txBody>
            </p:sp>
            <p:sp>
              <p:nvSpPr>
                <p:cNvPr id="109" name="Line 15"/>
                <p:cNvSpPr>
                  <a:spLocks noChangeShapeType="1"/>
                </p:cNvSpPr>
                <p:nvPr/>
              </p:nvSpPr>
              <p:spPr bwMode="auto">
                <a:xfrm flipH="1">
                  <a:off x="3198834" y="4528344"/>
                  <a:ext cx="0" cy="92075"/>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363636"/>
                    </a:solidFill>
                    <a:effectLst/>
                    <a:uLnTx/>
                    <a:uFillTx/>
                    <a:latin typeface="Arial" panose="020B0604020202020204"/>
                    <a:ea typeface="+mn-ea"/>
                    <a:cs typeface="Arial" panose="020B0604020202020204"/>
                  </a:endParaRPr>
                </a:p>
              </p:txBody>
            </p:sp>
            <p:sp>
              <p:nvSpPr>
                <p:cNvPr id="110" name="Line 17"/>
                <p:cNvSpPr>
                  <a:spLocks noChangeShapeType="1"/>
                </p:cNvSpPr>
                <p:nvPr/>
              </p:nvSpPr>
              <p:spPr bwMode="auto">
                <a:xfrm flipH="1">
                  <a:off x="3961709" y="4528344"/>
                  <a:ext cx="0" cy="92075"/>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363636"/>
                    </a:solidFill>
                    <a:effectLst/>
                    <a:uLnTx/>
                    <a:uFillTx/>
                    <a:latin typeface="Arial" panose="020B0604020202020204"/>
                    <a:ea typeface="+mn-ea"/>
                    <a:cs typeface="Arial" panose="020B0604020202020204"/>
                  </a:endParaRPr>
                </a:p>
              </p:txBody>
            </p:sp>
            <p:sp>
              <p:nvSpPr>
                <p:cNvPr id="111" name="Line 18"/>
                <p:cNvSpPr>
                  <a:spLocks noChangeShapeType="1"/>
                </p:cNvSpPr>
                <p:nvPr/>
              </p:nvSpPr>
              <p:spPr bwMode="auto">
                <a:xfrm flipH="1">
                  <a:off x="2063968" y="4528344"/>
                  <a:ext cx="0" cy="92075"/>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363636"/>
                    </a:solidFill>
                    <a:effectLst/>
                    <a:uLnTx/>
                    <a:uFillTx/>
                    <a:latin typeface="Arial" panose="020B0604020202020204"/>
                    <a:ea typeface="+mn-ea"/>
                    <a:cs typeface="Arial" panose="020B0604020202020204"/>
                  </a:endParaRPr>
                </a:p>
              </p:txBody>
            </p:sp>
            <p:sp>
              <p:nvSpPr>
                <p:cNvPr id="112" name="Line 19"/>
                <p:cNvSpPr>
                  <a:spLocks noChangeShapeType="1"/>
                </p:cNvSpPr>
                <p:nvPr/>
              </p:nvSpPr>
              <p:spPr bwMode="auto">
                <a:xfrm flipH="1">
                  <a:off x="1666954" y="4528344"/>
                  <a:ext cx="0" cy="92075"/>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363636"/>
                    </a:solidFill>
                    <a:effectLst/>
                    <a:uLnTx/>
                    <a:uFillTx/>
                    <a:latin typeface="Arial" panose="020B0604020202020204"/>
                    <a:ea typeface="+mn-ea"/>
                    <a:cs typeface="Arial" panose="020B0604020202020204"/>
                  </a:endParaRPr>
                </a:p>
              </p:txBody>
            </p:sp>
            <p:sp>
              <p:nvSpPr>
                <p:cNvPr id="113" name="Line 20"/>
                <p:cNvSpPr>
                  <a:spLocks noChangeShapeType="1"/>
                </p:cNvSpPr>
                <p:nvPr/>
              </p:nvSpPr>
              <p:spPr bwMode="auto">
                <a:xfrm flipH="1">
                  <a:off x="1296233" y="4528344"/>
                  <a:ext cx="0" cy="92075"/>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363636"/>
                    </a:solidFill>
                    <a:effectLst/>
                    <a:uLnTx/>
                    <a:uFillTx/>
                    <a:latin typeface="Arial" panose="020B0604020202020204"/>
                    <a:ea typeface="+mn-ea"/>
                    <a:cs typeface="Arial" panose="020B0604020202020204"/>
                  </a:endParaRPr>
                </a:p>
              </p:txBody>
            </p:sp>
            <p:sp>
              <p:nvSpPr>
                <p:cNvPr id="114" name="Line 21"/>
                <p:cNvSpPr>
                  <a:spLocks noChangeShapeType="1"/>
                </p:cNvSpPr>
                <p:nvPr/>
              </p:nvSpPr>
              <p:spPr bwMode="auto">
                <a:xfrm flipH="1">
                  <a:off x="925515" y="4528344"/>
                  <a:ext cx="0" cy="92075"/>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363636"/>
                    </a:solidFill>
                    <a:effectLst/>
                    <a:uLnTx/>
                    <a:uFillTx/>
                    <a:latin typeface="Arial" panose="020B0604020202020204"/>
                    <a:ea typeface="+mn-ea"/>
                    <a:cs typeface="Arial" panose="020B0604020202020204"/>
                  </a:endParaRPr>
                </a:p>
              </p:txBody>
            </p:sp>
          </p:grpSp>
          <p:sp>
            <p:nvSpPr>
              <p:cNvPr id="82" name="TextBox 81"/>
              <p:cNvSpPr txBox="1"/>
              <p:nvPr/>
            </p:nvSpPr>
            <p:spPr>
              <a:xfrm rot="16200000">
                <a:off x="1848161" y="3193572"/>
                <a:ext cx="429422" cy="497384"/>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200" b="0" i="0" u="none" strike="noStrike" cap="none" baseline="0">
                    <a:solidFill>
                      <a:srgbClr val="363636"/>
                    </a:solidFill>
                    <a:effectLst/>
                    <a:uFillTx/>
                    <a:ea typeface="MS UI Gothic" panose="020B0600070205080204" charset="-128"/>
                  </a:rPr>
                  <a:t>累積 </a:t>
                </a:r>
              </a:p>
              <a:p>
                <a:pPr marL="0" marR="0" lvl="0" indent="0" algn="ctr" defTabSz="914400" rtl="0" eaLnBrk="1" fontAlgn="base" latinLnBrk="0" hangingPunct="1">
                  <a:lnSpc>
                    <a:spcPct val="100000"/>
                  </a:lnSpc>
                  <a:spcBef>
                    <a:spcPct val="0"/>
                  </a:spcBef>
                  <a:spcAft>
                    <a:spcPct val="0"/>
                  </a:spcAft>
                  <a:buClrTx/>
                  <a:buSzTx/>
                  <a:buFontTx/>
                  <a:buNone/>
                  <a:defRPr/>
                </a:pPr>
                <a:r>
                  <a:rPr lang="ja-JP" sz="1200" b="0" i="0" u="none" strike="noStrike" cap="none" baseline="0">
                    <a:solidFill>
                      <a:srgbClr val="363636"/>
                    </a:solidFill>
                    <a:effectLst/>
                    <a:uFillTx/>
                    <a:ea typeface="MS UI Gothic" panose="020B0600070205080204" charset="-128"/>
                  </a:rPr>
                  <a:t>局所無再発率</a:t>
                </a:r>
              </a:p>
            </p:txBody>
          </p:sp>
          <p:sp>
            <p:nvSpPr>
              <p:cNvPr id="83" name="TextBox 82"/>
              <p:cNvSpPr txBox="1"/>
              <p:nvPr/>
            </p:nvSpPr>
            <p:spPr>
              <a:xfrm>
                <a:off x="4291426" y="4737319"/>
                <a:ext cx="665251" cy="267692"/>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200" b="0" i="0" u="none" strike="noStrike" cap="none" baseline="0">
                    <a:solidFill>
                      <a:srgbClr val="363636"/>
                    </a:solidFill>
                    <a:effectLst/>
                    <a:uFillTx/>
                    <a:ea typeface="MS UI Gothic" panose="020B0600070205080204" charset="-128"/>
                  </a:rPr>
                  <a:t>無作為化後の経過期間</a:t>
                </a:r>
              </a:p>
            </p:txBody>
          </p:sp>
          <p:sp>
            <p:nvSpPr>
              <p:cNvPr id="84" name="TextBox 83"/>
              <p:cNvSpPr txBox="1"/>
              <p:nvPr/>
            </p:nvSpPr>
            <p:spPr>
              <a:xfrm>
                <a:off x="2254824" y="2260393"/>
                <a:ext cx="428648" cy="267692"/>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ct val="0"/>
                  </a:spcBef>
                  <a:spcAft>
                    <a:spcPct val="0"/>
                  </a:spcAft>
                  <a:buClrTx/>
                  <a:buSzTx/>
                  <a:buFontTx/>
                  <a:buNone/>
                  <a:defRPr/>
                </a:pPr>
                <a:r>
                  <a:rPr lang="ja-JP" sz="1200" b="0" i="0" u="none" strike="noStrike" cap="none" baseline="0">
                    <a:solidFill>
                      <a:srgbClr val="4D4D4D"/>
                    </a:solidFill>
                    <a:effectLst/>
                    <a:uFillTx/>
                    <a:ea typeface="MS UI Gothic" panose="020B0600070205080204" charset="-128"/>
                  </a:rPr>
                  <a:t>1.0</a:t>
                </a:r>
              </a:p>
            </p:txBody>
          </p:sp>
          <p:sp>
            <p:nvSpPr>
              <p:cNvPr id="85" name="TextBox 84"/>
              <p:cNvSpPr txBox="1"/>
              <p:nvPr/>
            </p:nvSpPr>
            <p:spPr>
              <a:xfrm>
                <a:off x="2254824" y="2677872"/>
                <a:ext cx="428648" cy="267692"/>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ct val="0"/>
                  </a:spcBef>
                  <a:spcAft>
                    <a:spcPct val="0"/>
                  </a:spcAft>
                  <a:buClrTx/>
                  <a:buSzTx/>
                  <a:buFontTx/>
                  <a:buNone/>
                  <a:defRPr/>
                </a:pPr>
                <a:r>
                  <a:rPr lang="ja-JP" sz="1200" b="0" i="0" u="none" strike="noStrike" cap="none" baseline="0">
                    <a:solidFill>
                      <a:srgbClr val="4D4D4D"/>
                    </a:solidFill>
                    <a:effectLst/>
                    <a:uFillTx/>
                    <a:ea typeface="MS UI Gothic" panose="020B0600070205080204" charset="-128"/>
                  </a:rPr>
                  <a:t>0.8</a:t>
                </a:r>
              </a:p>
            </p:txBody>
          </p:sp>
          <p:sp>
            <p:nvSpPr>
              <p:cNvPr id="86" name="TextBox 85"/>
              <p:cNvSpPr txBox="1"/>
              <p:nvPr/>
            </p:nvSpPr>
            <p:spPr>
              <a:xfrm>
                <a:off x="2254824" y="3093612"/>
                <a:ext cx="428648" cy="267692"/>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ct val="0"/>
                  </a:spcBef>
                  <a:spcAft>
                    <a:spcPct val="0"/>
                  </a:spcAft>
                  <a:buClrTx/>
                  <a:buSzTx/>
                  <a:buFontTx/>
                  <a:buNone/>
                  <a:defRPr/>
                </a:pPr>
                <a:r>
                  <a:rPr lang="ja-JP" sz="1200" b="0" i="0" u="none" strike="noStrike" cap="none" baseline="0">
                    <a:solidFill>
                      <a:srgbClr val="4D4D4D"/>
                    </a:solidFill>
                    <a:effectLst/>
                    <a:uFillTx/>
                    <a:ea typeface="MS UI Gothic" panose="020B0600070205080204" charset="-128"/>
                  </a:rPr>
                  <a:t>0.6</a:t>
                </a:r>
              </a:p>
            </p:txBody>
          </p:sp>
          <p:sp>
            <p:nvSpPr>
              <p:cNvPr id="87" name="TextBox 86"/>
              <p:cNvSpPr txBox="1"/>
              <p:nvPr/>
            </p:nvSpPr>
            <p:spPr>
              <a:xfrm>
                <a:off x="2254824" y="3509352"/>
                <a:ext cx="428648" cy="267692"/>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ct val="0"/>
                  </a:spcBef>
                  <a:spcAft>
                    <a:spcPct val="0"/>
                  </a:spcAft>
                  <a:buClrTx/>
                  <a:buSzTx/>
                  <a:buFontTx/>
                  <a:buNone/>
                  <a:defRPr/>
                </a:pPr>
                <a:r>
                  <a:rPr lang="ja-JP" sz="1200" b="0" i="0" u="none" strike="noStrike" cap="none" baseline="0">
                    <a:solidFill>
                      <a:srgbClr val="4D4D4D"/>
                    </a:solidFill>
                    <a:effectLst/>
                    <a:uFillTx/>
                    <a:ea typeface="MS UI Gothic" panose="020B0600070205080204" charset="-128"/>
                  </a:rPr>
                  <a:t>0.4</a:t>
                </a:r>
              </a:p>
            </p:txBody>
          </p:sp>
          <p:sp>
            <p:nvSpPr>
              <p:cNvPr id="88" name="TextBox 87"/>
              <p:cNvSpPr txBox="1"/>
              <p:nvPr/>
            </p:nvSpPr>
            <p:spPr>
              <a:xfrm>
                <a:off x="2254824" y="3925091"/>
                <a:ext cx="428648" cy="267692"/>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ct val="0"/>
                  </a:spcBef>
                  <a:spcAft>
                    <a:spcPct val="0"/>
                  </a:spcAft>
                  <a:buClrTx/>
                  <a:buSzTx/>
                  <a:buFontTx/>
                  <a:buNone/>
                  <a:defRPr/>
                </a:pPr>
                <a:r>
                  <a:rPr lang="ja-JP" sz="1200" b="0" i="0" u="none" strike="noStrike" cap="none" baseline="0">
                    <a:solidFill>
                      <a:srgbClr val="4D4D4D"/>
                    </a:solidFill>
                    <a:effectLst/>
                    <a:uFillTx/>
                    <a:ea typeface="MS UI Gothic" panose="020B0600070205080204" charset="-128"/>
                  </a:rPr>
                  <a:t>0.2</a:t>
                </a:r>
              </a:p>
            </p:txBody>
          </p:sp>
          <p:sp>
            <p:nvSpPr>
              <p:cNvPr id="89" name="TextBox 88"/>
              <p:cNvSpPr txBox="1"/>
              <p:nvPr/>
            </p:nvSpPr>
            <p:spPr>
              <a:xfrm>
                <a:off x="2392987" y="4340832"/>
                <a:ext cx="290486" cy="267692"/>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ct val="0"/>
                  </a:spcBef>
                  <a:spcAft>
                    <a:spcPct val="0"/>
                  </a:spcAft>
                  <a:buClrTx/>
                  <a:buSzTx/>
                  <a:buFontTx/>
                  <a:buNone/>
                  <a:defRPr/>
                </a:pPr>
                <a:r>
                  <a:rPr lang="ja-JP" sz="1200" b="0" i="0" u="none" strike="noStrike" cap="none" baseline="0">
                    <a:solidFill>
                      <a:srgbClr val="4D4D4D"/>
                    </a:solidFill>
                    <a:effectLst/>
                    <a:uFillTx/>
                    <a:ea typeface="MS UI Gothic" panose="020B0600070205080204" charset="-128"/>
                  </a:rPr>
                  <a:t>0</a:t>
                </a:r>
              </a:p>
            </p:txBody>
          </p:sp>
          <p:sp>
            <p:nvSpPr>
              <p:cNvPr id="90" name="TextBox 89"/>
              <p:cNvSpPr txBox="1"/>
              <p:nvPr/>
            </p:nvSpPr>
            <p:spPr>
              <a:xfrm>
                <a:off x="2481963" y="4522748"/>
                <a:ext cx="452827" cy="1070766"/>
              </a:xfrm>
              <a:prstGeom prst="rect">
                <a:avLst/>
              </a:prstGeom>
              <a:noFill/>
            </p:spPr>
            <p:txBody>
              <a:bodyPr wrap="none" rtlCol="0" anchor="t" anchorCtr="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lang="ja-JP" sz="1100" b="0" i="0" u="none" strike="noStrike" cap="none" baseline="0">
                    <a:solidFill>
                      <a:srgbClr val="000000"/>
                    </a:solidFill>
                    <a:effectLst/>
                    <a:uFillTx/>
                    <a:ea typeface="MS UI Gothic" panose="020B0600070205080204" charset="-128"/>
                  </a:rPr>
                  <a:t>0</a:t>
                </a:r>
              </a:p>
              <a:p>
                <a:pPr marL="0" marR="0" lvl="0" indent="0" algn="ctr" defTabSz="914400" rtl="0" eaLnBrk="1" fontAlgn="auto" latinLnBrk="0" hangingPunct="1">
                  <a:lnSpc>
                    <a:spcPct val="100000"/>
                  </a:lnSpc>
                  <a:spcBef>
                    <a:spcPct val="0"/>
                  </a:spcBef>
                  <a:spcAft>
                    <a:spcPct val="0"/>
                  </a:spcAft>
                  <a:buClrTx/>
                  <a:buSzTx/>
                  <a:buFontTx/>
                  <a:buNone/>
                  <a:defRPr/>
                </a:pPr>
                <a:endParaRPr kumimoji="0" lang="en-GB" sz="1100" b="0" i="0" u="none" strike="noStrike" kern="1200" cap="none" spc="0" normalizeH="0" baseline="0" noProof="0">
                  <a:ln>
                    <a:noFill/>
                  </a:ln>
                  <a:solidFill>
                    <a:srgbClr val="000000"/>
                  </a:solidFill>
                  <a:effectLst/>
                  <a:uLnTx/>
                  <a:uFillTx/>
                  <a:latin typeface="Arial" panose="020B0604020202020204"/>
                  <a:ea typeface="+mn-ea"/>
                  <a:cs typeface="Arial" panose="020B0604020202020204"/>
                </a:endParaRPr>
              </a:p>
              <a:p>
                <a:pPr marL="0" marR="0" lvl="0" indent="0" algn="ctr" defTabSz="914400" rtl="0" eaLnBrk="1" fontAlgn="auto" latinLnBrk="0" hangingPunct="1">
                  <a:lnSpc>
                    <a:spcPct val="100000"/>
                  </a:lnSpc>
                  <a:spcBef>
                    <a:spcPct val="0"/>
                  </a:spcBef>
                  <a:spcAft>
                    <a:spcPct val="0"/>
                  </a:spcAft>
                  <a:buClrTx/>
                  <a:buSzTx/>
                  <a:buFontTx/>
                  <a:buNone/>
                  <a:defRPr/>
                </a:pPr>
                <a:endParaRPr kumimoji="0" lang="en-GB" sz="1100" b="0" i="0" u="none" strike="noStrike" kern="1200" cap="none" spc="0" normalizeH="0" baseline="0" noProof="0" smtClean="0">
                  <a:ln>
                    <a:noFill/>
                  </a:ln>
                  <a:solidFill>
                    <a:srgbClr val="000000"/>
                  </a:solidFill>
                  <a:effectLst/>
                  <a:uLnTx/>
                  <a:uFillTx/>
                  <a:latin typeface="Arial" panose="020B0604020202020204"/>
                  <a:ea typeface="+mn-ea"/>
                  <a:cs typeface="Arial" panose="020B0604020202020204"/>
                </a:endParaRPr>
              </a:p>
              <a:p>
                <a:pPr marL="0" marR="0" lvl="0" indent="0" algn="ctr" defTabSz="914400" rtl="0" eaLnBrk="1" fontAlgn="auto" latinLnBrk="0" hangingPunct="1">
                  <a:lnSpc>
                    <a:spcPct val="100000"/>
                  </a:lnSpc>
                  <a:spcBef>
                    <a:spcPct val="0"/>
                  </a:spcBef>
                  <a:spcAft>
                    <a:spcPct val="0"/>
                  </a:spcAft>
                  <a:buClrTx/>
                  <a:buSzTx/>
                  <a:buFontTx/>
                  <a:buNone/>
                  <a:defRPr/>
                </a:pPr>
                <a:r>
                  <a:rPr lang="ja-JP" sz="1100" b="0" i="0" u="none" strike="noStrike" cap="none" baseline="0">
                    <a:solidFill>
                      <a:srgbClr val="000000"/>
                    </a:solidFill>
                    <a:effectLst/>
                    <a:uFillTx/>
                    <a:ea typeface="MS UI Gothic" panose="020B0600070205080204" charset="-128"/>
                  </a:rPr>
                  <a:t>127</a:t>
                </a:r>
              </a:p>
              <a:p>
                <a:pPr marL="0" marR="0" lvl="0" indent="0" algn="ctr" defTabSz="914400" rtl="0" eaLnBrk="1" fontAlgn="auto" latinLnBrk="0" hangingPunct="1">
                  <a:lnSpc>
                    <a:spcPct val="100000"/>
                  </a:lnSpc>
                  <a:spcBef>
                    <a:spcPct val="0"/>
                  </a:spcBef>
                  <a:spcAft>
                    <a:spcPct val="0"/>
                  </a:spcAft>
                  <a:buClrTx/>
                  <a:buSzTx/>
                  <a:buFontTx/>
                  <a:buNone/>
                  <a:defRPr/>
                </a:pPr>
                <a:endParaRPr kumimoji="0" lang="en-GB" sz="1100" b="0" i="0" u="none" strike="noStrike" kern="1200" cap="none" spc="0" normalizeH="0" baseline="0" noProof="0" smtClean="0">
                  <a:ln>
                    <a:noFill/>
                  </a:ln>
                  <a:solidFill>
                    <a:srgbClr val="000000"/>
                  </a:solidFill>
                  <a:effectLst/>
                  <a:uLnTx/>
                  <a:uFillTx/>
                  <a:latin typeface="Arial" panose="020B0604020202020204"/>
                  <a:ea typeface="+mn-ea"/>
                  <a:cs typeface="Arial" panose="020B0604020202020204"/>
                </a:endParaRPr>
              </a:p>
              <a:p>
                <a:pPr marL="0" marR="0" lvl="0" indent="0" algn="ctr" defTabSz="914400" rtl="0" eaLnBrk="1" fontAlgn="auto" latinLnBrk="0" hangingPunct="1">
                  <a:lnSpc>
                    <a:spcPct val="100000"/>
                  </a:lnSpc>
                  <a:spcBef>
                    <a:spcPct val="0"/>
                  </a:spcBef>
                  <a:spcAft>
                    <a:spcPct val="0"/>
                  </a:spcAft>
                  <a:buClrTx/>
                  <a:buSzTx/>
                  <a:buFontTx/>
                  <a:buNone/>
                  <a:defRPr/>
                </a:pPr>
                <a:r>
                  <a:rPr lang="ja-JP" sz="1100" b="0" i="0" u="none" strike="noStrike" cap="none" baseline="0">
                    <a:solidFill>
                      <a:srgbClr val="000000"/>
                    </a:solidFill>
                    <a:effectLst/>
                    <a:uFillTx/>
                    <a:ea typeface="MS UI Gothic" panose="020B0600070205080204" charset="-128"/>
                  </a:rPr>
                  <a:t>119</a:t>
                </a:r>
              </a:p>
            </p:txBody>
          </p:sp>
          <p:sp>
            <p:nvSpPr>
              <p:cNvPr id="91" name="TextBox 90"/>
              <p:cNvSpPr txBox="1"/>
              <p:nvPr/>
            </p:nvSpPr>
            <p:spPr>
              <a:xfrm>
                <a:off x="2889829" y="4522748"/>
                <a:ext cx="368202" cy="1070766"/>
              </a:xfrm>
              <a:prstGeom prst="rect">
                <a:avLst/>
              </a:prstGeom>
              <a:noFill/>
            </p:spPr>
            <p:txBody>
              <a:bodyPr wrap="none" rtlCol="0" anchor="t" anchorCtr="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lang="ja-JP" sz="1100" b="0" i="0" u="none" strike="noStrike" cap="none" baseline="0">
                    <a:solidFill>
                      <a:srgbClr val="000000"/>
                    </a:solidFill>
                    <a:effectLst/>
                    <a:uFillTx/>
                    <a:ea typeface="MS UI Gothic" panose="020B0600070205080204" charset="-128"/>
                  </a:rPr>
                  <a:t>6</a:t>
                </a:r>
              </a:p>
              <a:p>
                <a:pPr marL="0" marR="0" lvl="0" indent="0" algn="ctr" defTabSz="914400" rtl="0" eaLnBrk="1" fontAlgn="auto" latinLnBrk="0" hangingPunct="1">
                  <a:lnSpc>
                    <a:spcPct val="100000"/>
                  </a:lnSpc>
                  <a:spcBef>
                    <a:spcPct val="0"/>
                  </a:spcBef>
                  <a:spcAft>
                    <a:spcPct val="0"/>
                  </a:spcAft>
                  <a:buClrTx/>
                  <a:buSzTx/>
                  <a:buFontTx/>
                  <a:buNone/>
                  <a:defRPr/>
                </a:pPr>
                <a:endParaRPr kumimoji="0" lang="en-GB" sz="1100" b="0" i="0" u="none" strike="noStrike" kern="1200" cap="none" spc="0" normalizeH="0" baseline="0" noProof="0">
                  <a:ln>
                    <a:noFill/>
                  </a:ln>
                  <a:solidFill>
                    <a:srgbClr val="000000"/>
                  </a:solidFill>
                  <a:effectLst/>
                  <a:uLnTx/>
                  <a:uFillTx/>
                  <a:latin typeface="Arial" panose="020B0604020202020204"/>
                  <a:ea typeface="+mn-ea"/>
                  <a:cs typeface="Arial" panose="020B0604020202020204"/>
                </a:endParaRPr>
              </a:p>
              <a:p>
                <a:pPr marL="0" marR="0" lvl="0" indent="0" algn="ctr" defTabSz="914400" rtl="0" eaLnBrk="1" fontAlgn="auto" latinLnBrk="0" hangingPunct="1">
                  <a:lnSpc>
                    <a:spcPct val="100000"/>
                  </a:lnSpc>
                  <a:spcBef>
                    <a:spcPct val="0"/>
                  </a:spcBef>
                  <a:spcAft>
                    <a:spcPct val="0"/>
                  </a:spcAft>
                  <a:buClrTx/>
                  <a:buSzTx/>
                  <a:buFontTx/>
                  <a:buNone/>
                  <a:defRPr/>
                </a:pPr>
                <a:endParaRPr kumimoji="0" lang="en-GB" sz="1100" b="0" i="0" u="none" strike="noStrike" kern="1200" cap="none" spc="0" normalizeH="0" baseline="0" noProof="0" smtClean="0">
                  <a:ln>
                    <a:noFill/>
                  </a:ln>
                  <a:solidFill>
                    <a:srgbClr val="000000"/>
                  </a:solidFill>
                  <a:effectLst/>
                  <a:uLnTx/>
                  <a:uFillTx/>
                  <a:latin typeface="Arial" panose="020B0604020202020204"/>
                  <a:ea typeface="+mn-ea"/>
                  <a:cs typeface="Arial" panose="020B0604020202020204"/>
                </a:endParaRPr>
              </a:p>
              <a:p>
                <a:pPr marL="0" marR="0" lvl="0" indent="0" algn="r" defTabSz="914400" rtl="0" eaLnBrk="1" fontAlgn="auto" latinLnBrk="0" hangingPunct="1">
                  <a:lnSpc>
                    <a:spcPct val="100000"/>
                  </a:lnSpc>
                  <a:spcBef>
                    <a:spcPct val="0"/>
                  </a:spcBef>
                  <a:spcAft>
                    <a:spcPct val="0"/>
                  </a:spcAft>
                  <a:buClrTx/>
                  <a:buSzTx/>
                  <a:buFontTx/>
                  <a:buNone/>
                  <a:defRPr/>
                </a:pPr>
                <a:r>
                  <a:rPr lang="ja-JP" sz="1100" b="0" i="0" u="none" strike="noStrike" cap="none" baseline="0">
                    <a:solidFill>
                      <a:srgbClr val="000000"/>
                    </a:solidFill>
                    <a:effectLst/>
                    <a:uFillTx/>
                    <a:ea typeface="MS UI Gothic" panose="020B0600070205080204" charset="-128"/>
                  </a:rPr>
                  <a:t>78</a:t>
                </a:r>
              </a:p>
              <a:p>
                <a:pPr marL="0" marR="0" lvl="0" indent="0" algn="r" defTabSz="914400" rtl="0" eaLnBrk="1" fontAlgn="auto" latinLnBrk="0" hangingPunct="1">
                  <a:lnSpc>
                    <a:spcPct val="100000"/>
                  </a:lnSpc>
                  <a:spcBef>
                    <a:spcPct val="0"/>
                  </a:spcBef>
                  <a:spcAft>
                    <a:spcPct val="0"/>
                  </a:spcAft>
                  <a:buClrTx/>
                  <a:buSzTx/>
                  <a:buFontTx/>
                  <a:buNone/>
                  <a:defRPr/>
                </a:pPr>
                <a:endParaRPr kumimoji="0" lang="en-GB" sz="1100" b="0" i="0" u="none" strike="noStrike" kern="1200" cap="none" spc="0" normalizeH="0" baseline="0" noProof="0">
                  <a:ln>
                    <a:noFill/>
                  </a:ln>
                  <a:solidFill>
                    <a:srgbClr val="000000"/>
                  </a:solidFill>
                  <a:effectLst/>
                  <a:uLnTx/>
                  <a:uFillTx/>
                  <a:latin typeface="Arial" panose="020B0604020202020204"/>
                  <a:ea typeface="+mn-ea"/>
                  <a:cs typeface="Arial" panose="020B0604020202020204"/>
                </a:endParaRPr>
              </a:p>
              <a:p>
                <a:pPr marL="0" marR="0" lvl="0" indent="0" algn="r" defTabSz="914400" rtl="0" eaLnBrk="1" fontAlgn="auto" latinLnBrk="0" hangingPunct="1">
                  <a:lnSpc>
                    <a:spcPct val="100000"/>
                  </a:lnSpc>
                  <a:spcBef>
                    <a:spcPct val="0"/>
                  </a:spcBef>
                  <a:spcAft>
                    <a:spcPct val="0"/>
                  </a:spcAft>
                  <a:buClrTx/>
                  <a:buSzTx/>
                  <a:buFontTx/>
                  <a:buNone/>
                  <a:defRPr/>
                </a:pPr>
                <a:r>
                  <a:rPr lang="ja-JP" sz="1100" b="0" i="0" u="none" strike="noStrike" cap="none" baseline="0">
                    <a:solidFill>
                      <a:srgbClr val="000000"/>
                    </a:solidFill>
                    <a:effectLst/>
                    <a:uFillTx/>
                    <a:ea typeface="MS UI Gothic" panose="020B0600070205080204" charset="-128"/>
                  </a:rPr>
                  <a:t>78</a:t>
                </a:r>
              </a:p>
            </p:txBody>
          </p:sp>
          <p:sp>
            <p:nvSpPr>
              <p:cNvPr id="92" name="TextBox 91"/>
              <p:cNvSpPr txBox="1"/>
              <p:nvPr/>
            </p:nvSpPr>
            <p:spPr>
              <a:xfrm>
                <a:off x="3262698" y="4522748"/>
                <a:ext cx="368202" cy="1070766"/>
              </a:xfrm>
              <a:prstGeom prst="rect">
                <a:avLst/>
              </a:prstGeom>
              <a:noFill/>
            </p:spPr>
            <p:txBody>
              <a:bodyPr wrap="none" rtlCol="0" anchor="t" anchorCtr="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lang="ja-JP" sz="1100" b="0" i="0" u="none" strike="noStrike" cap="none" baseline="0">
                    <a:solidFill>
                      <a:srgbClr val="000000"/>
                    </a:solidFill>
                    <a:effectLst/>
                    <a:uFillTx/>
                    <a:ea typeface="MS UI Gothic" panose="020B0600070205080204" charset="-128"/>
                  </a:rPr>
                  <a:t>12</a:t>
                </a:r>
              </a:p>
              <a:p>
                <a:pPr marL="0" marR="0" lvl="0" indent="0" algn="ctr" defTabSz="914400" rtl="0" eaLnBrk="1" fontAlgn="auto" latinLnBrk="0" hangingPunct="1">
                  <a:lnSpc>
                    <a:spcPct val="100000"/>
                  </a:lnSpc>
                  <a:spcBef>
                    <a:spcPct val="0"/>
                  </a:spcBef>
                  <a:spcAft>
                    <a:spcPct val="0"/>
                  </a:spcAft>
                  <a:buClrTx/>
                  <a:buSzTx/>
                  <a:buFontTx/>
                  <a:buNone/>
                  <a:defRPr/>
                </a:pPr>
                <a:endParaRPr kumimoji="0" lang="en-GB" sz="1100" b="0" i="0" u="none" strike="noStrike" kern="1200" cap="none" spc="0" normalizeH="0" baseline="0" noProof="0">
                  <a:ln>
                    <a:noFill/>
                  </a:ln>
                  <a:solidFill>
                    <a:srgbClr val="000000"/>
                  </a:solidFill>
                  <a:effectLst/>
                  <a:uLnTx/>
                  <a:uFillTx/>
                  <a:latin typeface="Arial" panose="020B0604020202020204"/>
                  <a:ea typeface="+mn-ea"/>
                  <a:cs typeface="Arial" panose="020B0604020202020204"/>
                </a:endParaRPr>
              </a:p>
              <a:p>
                <a:pPr marL="0" marR="0" lvl="0" indent="0" algn="ctr" defTabSz="914400" rtl="0" eaLnBrk="1" fontAlgn="auto" latinLnBrk="0" hangingPunct="1">
                  <a:lnSpc>
                    <a:spcPct val="100000"/>
                  </a:lnSpc>
                  <a:spcBef>
                    <a:spcPct val="0"/>
                  </a:spcBef>
                  <a:spcAft>
                    <a:spcPct val="0"/>
                  </a:spcAft>
                  <a:buClrTx/>
                  <a:buSzTx/>
                  <a:buFontTx/>
                  <a:buNone/>
                  <a:defRPr/>
                </a:pPr>
                <a:endParaRPr kumimoji="0" lang="en-GB" sz="1100" b="0" i="0" u="none" strike="noStrike" kern="1200" cap="none" spc="0" normalizeH="0" baseline="0" noProof="0" smtClean="0">
                  <a:ln>
                    <a:noFill/>
                  </a:ln>
                  <a:solidFill>
                    <a:srgbClr val="000000"/>
                  </a:solidFill>
                  <a:effectLst/>
                  <a:uLnTx/>
                  <a:uFillTx/>
                  <a:latin typeface="Arial" panose="020B0604020202020204"/>
                  <a:ea typeface="+mn-ea"/>
                  <a:cs typeface="Arial" panose="020B0604020202020204"/>
                </a:endParaRPr>
              </a:p>
              <a:p>
                <a:pPr marL="0" marR="0" lvl="0" indent="0" algn="ctr" defTabSz="914400" rtl="0" eaLnBrk="1" fontAlgn="auto" latinLnBrk="0" hangingPunct="1">
                  <a:lnSpc>
                    <a:spcPct val="100000"/>
                  </a:lnSpc>
                  <a:spcBef>
                    <a:spcPct val="0"/>
                  </a:spcBef>
                  <a:spcAft>
                    <a:spcPct val="0"/>
                  </a:spcAft>
                  <a:buClrTx/>
                  <a:buSzTx/>
                  <a:buFontTx/>
                  <a:buNone/>
                  <a:defRPr/>
                </a:pPr>
                <a:r>
                  <a:rPr lang="ja-JP" sz="1100" b="0" i="0" u="none" strike="noStrike" cap="none" baseline="0">
                    <a:solidFill>
                      <a:srgbClr val="000000"/>
                    </a:solidFill>
                    <a:effectLst/>
                    <a:uFillTx/>
                    <a:ea typeface="MS UI Gothic" panose="020B0600070205080204" charset="-128"/>
                  </a:rPr>
                  <a:t>41</a:t>
                </a:r>
              </a:p>
              <a:p>
                <a:pPr marL="0" marR="0" lvl="0" indent="0" algn="ctr" defTabSz="914400" rtl="0" eaLnBrk="1" fontAlgn="auto" latinLnBrk="0" hangingPunct="1">
                  <a:lnSpc>
                    <a:spcPct val="100000"/>
                  </a:lnSpc>
                  <a:spcBef>
                    <a:spcPct val="0"/>
                  </a:spcBef>
                  <a:spcAft>
                    <a:spcPct val="0"/>
                  </a:spcAft>
                  <a:buClrTx/>
                  <a:buSzTx/>
                  <a:buFontTx/>
                  <a:buNone/>
                  <a:defRPr/>
                </a:pPr>
                <a:endParaRPr kumimoji="0" lang="en-GB" sz="1100" b="0" i="0" u="none" strike="noStrike" kern="1200" cap="none" spc="0" normalizeH="0" baseline="0" noProof="0">
                  <a:ln>
                    <a:noFill/>
                  </a:ln>
                  <a:solidFill>
                    <a:srgbClr val="000000"/>
                  </a:solidFill>
                  <a:effectLst/>
                  <a:uLnTx/>
                  <a:uFillTx/>
                  <a:latin typeface="Arial" panose="020B0604020202020204"/>
                  <a:ea typeface="+mn-ea"/>
                  <a:cs typeface="Arial" panose="020B0604020202020204"/>
                </a:endParaRPr>
              </a:p>
              <a:p>
                <a:pPr marL="0" marR="0" lvl="0" indent="0" algn="ctr" defTabSz="914400" rtl="0" eaLnBrk="1" fontAlgn="auto" latinLnBrk="0" hangingPunct="1">
                  <a:lnSpc>
                    <a:spcPct val="100000"/>
                  </a:lnSpc>
                  <a:spcBef>
                    <a:spcPct val="0"/>
                  </a:spcBef>
                  <a:spcAft>
                    <a:spcPct val="0"/>
                  </a:spcAft>
                  <a:buClrTx/>
                  <a:buSzTx/>
                  <a:buFontTx/>
                  <a:buNone/>
                  <a:defRPr/>
                </a:pPr>
                <a:r>
                  <a:rPr lang="ja-JP" sz="1100" b="0" i="0" u="none" strike="noStrike" cap="none" baseline="0">
                    <a:solidFill>
                      <a:srgbClr val="000000"/>
                    </a:solidFill>
                    <a:effectLst/>
                    <a:uFillTx/>
                    <a:ea typeface="MS UI Gothic" panose="020B0600070205080204" charset="-128"/>
                  </a:rPr>
                  <a:t>57</a:t>
                </a:r>
              </a:p>
            </p:txBody>
          </p:sp>
          <p:sp>
            <p:nvSpPr>
              <p:cNvPr id="93" name="TextBox 92"/>
              <p:cNvSpPr txBox="1"/>
              <p:nvPr/>
            </p:nvSpPr>
            <p:spPr>
              <a:xfrm>
                <a:off x="3666628" y="4522748"/>
                <a:ext cx="368202" cy="1070766"/>
              </a:xfrm>
              <a:prstGeom prst="rect">
                <a:avLst/>
              </a:prstGeom>
              <a:noFill/>
            </p:spPr>
            <p:txBody>
              <a:bodyPr wrap="none" rtlCol="0" anchor="t" anchorCtr="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lang="ja-JP" sz="1100" b="0" i="0" u="none" strike="noStrike" cap="none" baseline="0">
                    <a:solidFill>
                      <a:srgbClr val="000000"/>
                    </a:solidFill>
                    <a:effectLst/>
                    <a:uFillTx/>
                    <a:ea typeface="MS UI Gothic" panose="020B0600070205080204" charset="-128"/>
                  </a:rPr>
                  <a:t>18</a:t>
                </a:r>
              </a:p>
              <a:p>
                <a:pPr marL="0" marR="0" lvl="0" indent="0" algn="ctr" defTabSz="914400" rtl="0" eaLnBrk="1" fontAlgn="auto" latinLnBrk="0" hangingPunct="1">
                  <a:lnSpc>
                    <a:spcPct val="100000"/>
                  </a:lnSpc>
                  <a:spcBef>
                    <a:spcPct val="0"/>
                  </a:spcBef>
                  <a:spcAft>
                    <a:spcPct val="0"/>
                  </a:spcAft>
                  <a:buClrTx/>
                  <a:buSzTx/>
                  <a:buFontTx/>
                  <a:buNone/>
                  <a:defRPr/>
                </a:pPr>
                <a:endParaRPr kumimoji="0" lang="en-GB" sz="1100" b="0" i="0" u="none" strike="noStrike" kern="1200" cap="none" spc="0" normalizeH="0" baseline="0" noProof="0">
                  <a:ln>
                    <a:noFill/>
                  </a:ln>
                  <a:solidFill>
                    <a:srgbClr val="000000"/>
                  </a:solidFill>
                  <a:effectLst/>
                  <a:uLnTx/>
                  <a:uFillTx/>
                  <a:latin typeface="Arial" panose="020B0604020202020204"/>
                  <a:ea typeface="+mn-ea"/>
                  <a:cs typeface="Arial" panose="020B0604020202020204"/>
                </a:endParaRPr>
              </a:p>
              <a:p>
                <a:pPr marL="0" marR="0" lvl="0" indent="0" algn="ctr" defTabSz="914400" rtl="0" eaLnBrk="1" fontAlgn="auto" latinLnBrk="0" hangingPunct="1">
                  <a:lnSpc>
                    <a:spcPct val="100000"/>
                  </a:lnSpc>
                  <a:spcBef>
                    <a:spcPct val="0"/>
                  </a:spcBef>
                  <a:spcAft>
                    <a:spcPct val="0"/>
                  </a:spcAft>
                  <a:buClrTx/>
                  <a:buSzTx/>
                  <a:buFontTx/>
                  <a:buNone/>
                  <a:defRPr/>
                </a:pPr>
                <a:endParaRPr kumimoji="0" lang="en-GB" sz="1100" b="0" i="0" u="none" strike="noStrike" kern="1200" cap="none" spc="0" normalizeH="0" baseline="0" noProof="0" smtClean="0">
                  <a:ln>
                    <a:noFill/>
                  </a:ln>
                  <a:solidFill>
                    <a:srgbClr val="000000"/>
                  </a:solidFill>
                  <a:effectLst/>
                  <a:uLnTx/>
                  <a:uFillTx/>
                  <a:latin typeface="Arial" panose="020B0604020202020204"/>
                  <a:ea typeface="+mn-ea"/>
                  <a:cs typeface="Arial" panose="020B0604020202020204"/>
                </a:endParaRPr>
              </a:p>
              <a:p>
                <a:pPr marL="0" marR="0" lvl="0" indent="0" algn="ctr" defTabSz="914400" rtl="0" eaLnBrk="1" fontAlgn="auto" latinLnBrk="0" hangingPunct="1">
                  <a:lnSpc>
                    <a:spcPct val="100000"/>
                  </a:lnSpc>
                  <a:spcBef>
                    <a:spcPct val="0"/>
                  </a:spcBef>
                  <a:spcAft>
                    <a:spcPct val="0"/>
                  </a:spcAft>
                  <a:buClrTx/>
                  <a:buSzTx/>
                  <a:buFontTx/>
                  <a:buNone/>
                  <a:defRPr/>
                </a:pPr>
                <a:r>
                  <a:rPr lang="ja-JP" sz="1100" b="0" i="0" u="none" strike="noStrike" cap="none" baseline="0">
                    <a:solidFill>
                      <a:srgbClr val="000000"/>
                    </a:solidFill>
                    <a:effectLst/>
                    <a:uFillTx/>
                    <a:ea typeface="MS UI Gothic" panose="020B0600070205080204" charset="-128"/>
                  </a:rPr>
                  <a:t>26</a:t>
                </a:r>
              </a:p>
              <a:p>
                <a:pPr marL="0" marR="0" lvl="0" indent="0" algn="ctr" defTabSz="914400" rtl="0" eaLnBrk="1" fontAlgn="auto" latinLnBrk="0" hangingPunct="1">
                  <a:lnSpc>
                    <a:spcPct val="100000"/>
                  </a:lnSpc>
                  <a:spcBef>
                    <a:spcPct val="0"/>
                  </a:spcBef>
                  <a:spcAft>
                    <a:spcPct val="0"/>
                  </a:spcAft>
                  <a:buClrTx/>
                  <a:buSzTx/>
                  <a:buFontTx/>
                  <a:buNone/>
                  <a:defRPr/>
                </a:pPr>
                <a:endParaRPr kumimoji="0" lang="en-GB" sz="1100" b="0" i="0" u="none" strike="noStrike" kern="1200" cap="none" spc="0" normalizeH="0" baseline="0" noProof="0">
                  <a:ln>
                    <a:noFill/>
                  </a:ln>
                  <a:solidFill>
                    <a:srgbClr val="000000"/>
                  </a:solidFill>
                  <a:effectLst/>
                  <a:uLnTx/>
                  <a:uFillTx/>
                  <a:latin typeface="Arial" panose="020B0604020202020204"/>
                  <a:ea typeface="+mn-ea"/>
                  <a:cs typeface="Arial" panose="020B0604020202020204"/>
                </a:endParaRPr>
              </a:p>
              <a:p>
                <a:pPr marL="0" marR="0" lvl="0" indent="0" algn="ctr" defTabSz="914400" rtl="0" eaLnBrk="1" fontAlgn="auto" latinLnBrk="0" hangingPunct="1">
                  <a:lnSpc>
                    <a:spcPct val="100000"/>
                  </a:lnSpc>
                  <a:spcBef>
                    <a:spcPct val="0"/>
                  </a:spcBef>
                  <a:spcAft>
                    <a:spcPct val="0"/>
                  </a:spcAft>
                  <a:buClrTx/>
                  <a:buSzTx/>
                  <a:buFontTx/>
                  <a:buNone/>
                  <a:defRPr/>
                </a:pPr>
                <a:r>
                  <a:rPr lang="ja-JP" sz="1100" b="0" i="0" u="none" strike="noStrike" cap="none" baseline="0">
                    <a:solidFill>
                      <a:srgbClr val="000000"/>
                    </a:solidFill>
                    <a:effectLst/>
                    <a:uFillTx/>
                    <a:ea typeface="MS UI Gothic" panose="020B0600070205080204" charset="-128"/>
                  </a:rPr>
                  <a:t>40</a:t>
                </a:r>
              </a:p>
            </p:txBody>
          </p:sp>
          <p:sp>
            <p:nvSpPr>
              <p:cNvPr id="94" name="TextBox 93"/>
              <p:cNvSpPr txBox="1"/>
              <p:nvPr/>
            </p:nvSpPr>
            <p:spPr>
              <a:xfrm>
                <a:off x="4030047" y="4522748"/>
                <a:ext cx="368202" cy="1070766"/>
              </a:xfrm>
              <a:prstGeom prst="rect">
                <a:avLst/>
              </a:prstGeom>
              <a:noFill/>
            </p:spPr>
            <p:txBody>
              <a:bodyPr wrap="none" rtlCol="0" anchor="t" anchorCtr="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lang="ja-JP" sz="1100" b="0" i="0" u="none" strike="noStrike" cap="none" baseline="0">
                    <a:solidFill>
                      <a:srgbClr val="000000"/>
                    </a:solidFill>
                    <a:effectLst/>
                    <a:uFillTx/>
                    <a:ea typeface="MS UI Gothic" panose="020B0600070205080204" charset="-128"/>
                  </a:rPr>
                  <a:t>24</a:t>
                </a:r>
              </a:p>
              <a:p>
                <a:pPr marL="0" marR="0" lvl="0" indent="0" algn="ctr" defTabSz="914400" rtl="0" eaLnBrk="1" fontAlgn="auto" latinLnBrk="0" hangingPunct="1">
                  <a:lnSpc>
                    <a:spcPct val="100000"/>
                  </a:lnSpc>
                  <a:spcBef>
                    <a:spcPct val="0"/>
                  </a:spcBef>
                  <a:spcAft>
                    <a:spcPct val="0"/>
                  </a:spcAft>
                  <a:buClrTx/>
                  <a:buSzTx/>
                  <a:buFontTx/>
                  <a:buNone/>
                  <a:defRPr/>
                </a:pPr>
                <a:endParaRPr kumimoji="0" lang="en-GB" sz="1100" b="0" i="0" u="none" strike="noStrike" kern="1200" cap="none" spc="0" normalizeH="0" baseline="0" noProof="0">
                  <a:ln>
                    <a:noFill/>
                  </a:ln>
                  <a:solidFill>
                    <a:srgbClr val="000000"/>
                  </a:solidFill>
                  <a:effectLst/>
                  <a:uLnTx/>
                  <a:uFillTx/>
                  <a:latin typeface="Arial" panose="020B0604020202020204"/>
                  <a:ea typeface="+mn-ea"/>
                  <a:cs typeface="Arial" panose="020B0604020202020204"/>
                </a:endParaRPr>
              </a:p>
              <a:p>
                <a:pPr marL="0" marR="0" lvl="0" indent="0" algn="ctr" defTabSz="914400" rtl="0" eaLnBrk="1" fontAlgn="auto" latinLnBrk="0" hangingPunct="1">
                  <a:lnSpc>
                    <a:spcPct val="100000"/>
                  </a:lnSpc>
                  <a:spcBef>
                    <a:spcPct val="0"/>
                  </a:spcBef>
                  <a:spcAft>
                    <a:spcPct val="0"/>
                  </a:spcAft>
                  <a:buClrTx/>
                  <a:buSzTx/>
                  <a:buFontTx/>
                  <a:buNone/>
                  <a:defRPr/>
                </a:pPr>
                <a:endParaRPr kumimoji="0" lang="en-GB" sz="1100" b="0" i="0" u="none" strike="noStrike" kern="1200" cap="none" spc="0" normalizeH="0" baseline="0" noProof="0" smtClean="0">
                  <a:ln>
                    <a:noFill/>
                  </a:ln>
                  <a:solidFill>
                    <a:srgbClr val="000000"/>
                  </a:solidFill>
                  <a:effectLst/>
                  <a:uLnTx/>
                  <a:uFillTx/>
                  <a:latin typeface="Arial" panose="020B0604020202020204"/>
                  <a:ea typeface="+mn-ea"/>
                  <a:cs typeface="Arial" panose="020B0604020202020204"/>
                </a:endParaRPr>
              </a:p>
              <a:p>
                <a:pPr marL="0" marR="0" lvl="0" indent="0" algn="ctr" defTabSz="914400" rtl="0" eaLnBrk="1" fontAlgn="auto" latinLnBrk="0" hangingPunct="1">
                  <a:lnSpc>
                    <a:spcPct val="100000"/>
                  </a:lnSpc>
                  <a:spcBef>
                    <a:spcPct val="0"/>
                  </a:spcBef>
                  <a:spcAft>
                    <a:spcPct val="0"/>
                  </a:spcAft>
                  <a:buClrTx/>
                  <a:buSzTx/>
                  <a:buFontTx/>
                  <a:buNone/>
                  <a:defRPr/>
                </a:pPr>
                <a:r>
                  <a:rPr lang="ja-JP" sz="1100" b="0" i="0" u="none" strike="noStrike" cap="none" baseline="0">
                    <a:solidFill>
                      <a:srgbClr val="000000"/>
                    </a:solidFill>
                    <a:effectLst/>
                    <a:uFillTx/>
                    <a:ea typeface="MS UI Gothic" panose="020B0600070205080204" charset="-128"/>
                  </a:rPr>
                  <a:t>18</a:t>
                </a:r>
              </a:p>
              <a:p>
                <a:pPr marL="0" marR="0" lvl="0" indent="0" algn="ctr" defTabSz="914400" rtl="0" eaLnBrk="1" fontAlgn="auto" latinLnBrk="0" hangingPunct="1">
                  <a:lnSpc>
                    <a:spcPct val="100000"/>
                  </a:lnSpc>
                  <a:spcBef>
                    <a:spcPct val="0"/>
                  </a:spcBef>
                  <a:spcAft>
                    <a:spcPct val="0"/>
                  </a:spcAft>
                  <a:buClrTx/>
                  <a:buSzTx/>
                  <a:buFontTx/>
                  <a:buNone/>
                  <a:defRPr/>
                </a:pPr>
                <a:endParaRPr kumimoji="0" lang="en-GB" sz="1100" b="0" i="0" u="none" strike="noStrike" kern="1200" cap="none" spc="0" normalizeH="0" baseline="0" noProof="0">
                  <a:ln>
                    <a:noFill/>
                  </a:ln>
                  <a:solidFill>
                    <a:srgbClr val="000000"/>
                  </a:solidFill>
                  <a:effectLst/>
                  <a:uLnTx/>
                  <a:uFillTx/>
                  <a:latin typeface="Arial" panose="020B0604020202020204"/>
                  <a:ea typeface="+mn-ea"/>
                  <a:cs typeface="Arial" panose="020B0604020202020204"/>
                </a:endParaRPr>
              </a:p>
              <a:p>
                <a:pPr marL="0" marR="0" lvl="0" indent="0" algn="ctr" defTabSz="914400" rtl="0" eaLnBrk="1" fontAlgn="auto" latinLnBrk="0" hangingPunct="1">
                  <a:lnSpc>
                    <a:spcPct val="100000"/>
                  </a:lnSpc>
                  <a:spcBef>
                    <a:spcPct val="0"/>
                  </a:spcBef>
                  <a:spcAft>
                    <a:spcPct val="0"/>
                  </a:spcAft>
                  <a:buClrTx/>
                  <a:buSzTx/>
                  <a:buFontTx/>
                  <a:buNone/>
                  <a:defRPr/>
                </a:pPr>
                <a:r>
                  <a:rPr lang="ja-JP" sz="1100" b="0" i="0" u="none" strike="noStrike" cap="none" baseline="0">
                    <a:solidFill>
                      <a:srgbClr val="000000"/>
                    </a:solidFill>
                    <a:effectLst/>
                    <a:uFillTx/>
                    <a:ea typeface="MS UI Gothic" panose="020B0600070205080204" charset="-128"/>
                  </a:rPr>
                  <a:t>23</a:t>
                </a:r>
              </a:p>
            </p:txBody>
          </p:sp>
          <p:sp>
            <p:nvSpPr>
              <p:cNvPr id="95" name="TextBox 94"/>
              <p:cNvSpPr txBox="1"/>
              <p:nvPr/>
            </p:nvSpPr>
            <p:spPr>
              <a:xfrm>
                <a:off x="4420583" y="4522748"/>
                <a:ext cx="368202" cy="1070766"/>
              </a:xfrm>
              <a:prstGeom prst="rect">
                <a:avLst/>
              </a:prstGeom>
              <a:noFill/>
            </p:spPr>
            <p:txBody>
              <a:bodyPr wrap="none" rtlCol="0" anchor="t" anchorCtr="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lang="ja-JP" sz="1100" b="0" i="0" u="none" strike="noStrike" cap="none" baseline="0">
                    <a:solidFill>
                      <a:srgbClr val="000000"/>
                    </a:solidFill>
                    <a:effectLst/>
                    <a:uFillTx/>
                    <a:ea typeface="MS UI Gothic" panose="020B0600070205080204" charset="-128"/>
                  </a:rPr>
                  <a:t>30</a:t>
                </a:r>
              </a:p>
              <a:p>
                <a:pPr marL="0" marR="0" lvl="0" indent="0" algn="ctr" defTabSz="914400" rtl="0" eaLnBrk="1" fontAlgn="auto" latinLnBrk="0" hangingPunct="1">
                  <a:lnSpc>
                    <a:spcPct val="100000"/>
                  </a:lnSpc>
                  <a:spcBef>
                    <a:spcPct val="0"/>
                  </a:spcBef>
                  <a:spcAft>
                    <a:spcPct val="0"/>
                  </a:spcAft>
                  <a:buClrTx/>
                  <a:buSzTx/>
                  <a:buFontTx/>
                  <a:buNone/>
                  <a:defRPr/>
                </a:pPr>
                <a:endParaRPr kumimoji="0" lang="en-GB" sz="1100" b="0" i="0" u="none" strike="noStrike" kern="1200" cap="none" spc="0" normalizeH="0" baseline="0" noProof="0">
                  <a:ln>
                    <a:noFill/>
                  </a:ln>
                  <a:solidFill>
                    <a:srgbClr val="000000"/>
                  </a:solidFill>
                  <a:effectLst/>
                  <a:uLnTx/>
                  <a:uFillTx/>
                  <a:latin typeface="Arial" panose="020B0604020202020204"/>
                  <a:ea typeface="+mn-ea"/>
                  <a:cs typeface="Arial" panose="020B0604020202020204"/>
                </a:endParaRPr>
              </a:p>
              <a:p>
                <a:pPr marL="0" marR="0" lvl="0" indent="0" algn="ctr" defTabSz="914400" rtl="0" eaLnBrk="1" fontAlgn="auto" latinLnBrk="0" hangingPunct="1">
                  <a:lnSpc>
                    <a:spcPct val="100000"/>
                  </a:lnSpc>
                  <a:spcBef>
                    <a:spcPct val="0"/>
                  </a:spcBef>
                  <a:spcAft>
                    <a:spcPct val="0"/>
                  </a:spcAft>
                  <a:buClrTx/>
                  <a:buSzTx/>
                  <a:buFontTx/>
                  <a:buNone/>
                  <a:defRPr/>
                </a:pPr>
                <a:endParaRPr kumimoji="0" lang="en-GB" sz="1100" b="0" i="0" u="none" strike="noStrike" kern="1200" cap="none" spc="0" normalizeH="0" baseline="0" noProof="0" smtClean="0">
                  <a:ln>
                    <a:noFill/>
                  </a:ln>
                  <a:solidFill>
                    <a:srgbClr val="000000"/>
                  </a:solidFill>
                  <a:effectLst/>
                  <a:uLnTx/>
                  <a:uFillTx/>
                  <a:latin typeface="Arial" panose="020B0604020202020204"/>
                  <a:ea typeface="+mn-ea"/>
                  <a:cs typeface="Arial" panose="020B0604020202020204"/>
                </a:endParaRPr>
              </a:p>
              <a:p>
                <a:pPr marL="0" marR="0" lvl="0" indent="0" algn="r" defTabSz="914400" rtl="0" eaLnBrk="1" fontAlgn="auto" latinLnBrk="0" hangingPunct="1">
                  <a:lnSpc>
                    <a:spcPct val="100000"/>
                  </a:lnSpc>
                  <a:spcBef>
                    <a:spcPct val="0"/>
                  </a:spcBef>
                  <a:spcAft>
                    <a:spcPct val="0"/>
                  </a:spcAft>
                  <a:buClrTx/>
                  <a:buSzTx/>
                  <a:buFontTx/>
                  <a:buNone/>
                  <a:defRPr/>
                </a:pPr>
                <a:r>
                  <a:rPr lang="ja-JP" sz="1100" b="0" i="0" u="none" strike="noStrike" cap="none" baseline="0">
                    <a:solidFill>
                      <a:srgbClr val="000000"/>
                    </a:solidFill>
                    <a:effectLst/>
                    <a:uFillTx/>
                    <a:ea typeface="MS UI Gothic" panose="020B0600070205080204" charset="-128"/>
                  </a:rPr>
                  <a:t>8</a:t>
                </a:r>
              </a:p>
              <a:p>
                <a:pPr marL="0" marR="0" lvl="0" indent="0" algn="r" defTabSz="914400" rtl="0" eaLnBrk="1" fontAlgn="auto" latinLnBrk="0" hangingPunct="1">
                  <a:lnSpc>
                    <a:spcPct val="100000"/>
                  </a:lnSpc>
                  <a:spcBef>
                    <a:spcPct val="0"/>
                  </a:spcBef>
                  <a:spcAft>
                    <a:spcPct val="0"/>
                  </a:spcAft>
                  <a:buClrTx/>
                  <a:buSzTx/>
                  <a:buFontTx/>
                  <a:buNone/>
                  <a:defRPr/>
                </a:pPr>
                <a:endParaRPr kumimoji="0" lang="en-GB" sz="1100" b="0" i="0" u="none" strike="noStrike" kern="1200" cap="none" spc="0" normalizeH="0" baseline="0" noProof="0">
                  <a:ln>
                    <a:noFill/>
                  </a:ln>
                  <a:solidFill>
                    <a:srgbClr val="000000"/>
                  </a:solidFill>
                  <a:effectLst/>
                  <a:uLnTx/>
                  <a:uFillTx/>
                  <a:latin typeface="Arial" panose="020B0604020202020204"/>
                  <a:ea typeface="+mn-ea"/>
                  <a:cs typeface="Arial" panose="020B0604020202020204"/>
                </a:endParaRPr>
              </a:p>
              <a:p>
                <a:pPr marL="0" marR="0" lvl="0" indent="0" algn="r" defTabSz="914400" rtl="0" eaLnBrk="1" fontAlgn="auto" latinLnBrk="0" hangingPunct="1">
                  <a:lnSpc>
                    <a:spcPct val="100000"/>
                  </a:lnSpc>
                  <a:spcBef>
                    <a:spcPct val="0"/>
                  </a:spcBef>
                  <a:spcAft>
                    <a:spcPct val="0"/>
                  </a:spcAft>
                  <a:buClrTx/>
                  <a:buSzTx/>
                  <a:buFontTx/>
                  <a:buNone/>
                  <a:defRPr/>
                </a:pPr>
                <a:r>
                  <a:rPr lang="ja-JP" sz="1100" b="0" i="0" u="none" strike="noStrike" cap="none" baseline="0">
                    <a:solidFill>
                      <a:srgbClr val="000000"/>
                    </a:solidFill>
                    <a:effectLst/>
                    <a:uFillTx/>
                    <a:ea typeface="MS UI Gothic" panose="020B0600070205080204" charset="-128"/>
                  </a:rPr>
                  <a:t>11</a:t>
                </a:r>
              </a:p>
            </p:txBody>
          </p:sp>
          <p:sp>
            <p:nvSpPr>
              <p:cNvPr id="96" name="TextBox 95"/>
              <p:cNvSpPr txBox="1"/>
              <p:nvPr/>
            </p:nvSpPr>
            <p:spPr>
              <a:xfrm>
                <a:off x="4796492" y="4522748"/>
                <a:ext cx="368202" cy="1070766"/>
              </a:xfrm>
              <a:prstGeom prst="rect">
                <a:avLst/>
              </a:prstGeom>
              <a:noFill/>
            </p:spPr>
            <p:txBody>
              <a:bodyPr wrap="none" rtlCol="0" anchor="t" anchorCtr="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lang="ja-JP" sz="1100" b="0" i="0" u="none" strike="noStrike" cap="none" baseline="0">
                    <a:solidFill>
                      <a:srgbClr val="000000"/>
                    </a:solidFill>
                    <a:effectLst/>
                    <a:uFillTx/>
                    <a:ea typeface="MS UI Gothic" panose="020B0600070205080204" charset="-128"/>
                  </a:rPr>
                  <a:t>36</a:t>
                </a:r>
              </a:p>
              <a:p>
                <a:pPr marL="0" marR="0" lvl="0" indent="0" algn="ctr" defTabSz="914400" rtl="0" eaLnBrk="1" fontAlgn="auto" latinLnBrk="0" hangingPunct="1">
                  <a:lnSpc>
                    <a:spcPct val="100000"/>
                  </a:lnSpc>
                  <a:spcBef>
                    <a:spcPct val="0"/>
                  </a:spcBef>
                  <a:spcAft>
                    <a:spcPct val="0"/>
                  </a:spcAft>
                  <a:buClrTx/>
                  <a:buSzTx/>
                  <a:buFontTx/>
                  <a:buNone/>
                  <a:defRPr/>
                </a:pPr>
                <a:endParaRPr kumimoji="0" lang="en-GB" sz="1100" b="0" i="0" u="none" strike="noStrike" kern="1200" cap="none" spc="0" normalizeH="0" baseline="0" noProof="0">
                  <a:ln>
                    <a:noFill/>
                  </a:ln>
                  <a:solidFill>
                    <a:srgbClr val="000000"/>
                  </a:solidFill>
                  <a:effectLst/>
                  <a:uLnTx/>
                  <a:uFillTx/>
                  <a:latin typeface="Arial" panose="020B0604020202020204"/>
                  <a:ea typeface="+mn-ea"/>
                  <a:cs typeface="Arial" panose="020B0604020202020204"/>
                </a:endParaRPr>
              </a:p>
              <a:p>
                <a:pPr marL="0" marR="0" lvl="0" indent="0" algn="ctr" defTabSz="914400" rtl="0" eaLnBrk="1" fontAlgn="auto" latinLnBrk="0" hangingPunct="1">
                  <a:lnSpc>
                    <a:spcPct val="100000"/>
                  </a:lnSpc>
                  <a:spcBef>
                    <a:spcPct val="0"/>
                  </a:spcBef>
                  <a:spcAft>
                    <a:spcPct val="0"/>
                  </a:spcAft>
                  <a:buClrTx/>
                  <a:buSzTx/>
                  <a:buFontTx/>
                  <a:buNone/>
                  <a:defRPr/>
                </a:pPr>
                <a:endParaRPr kumimoji="0" lang="en-GB" sz="1100" b="0" i="0" u="none" strike="noStrike" kern="1200" cap="none" spc="0" normalizeH="0" baseline="0" noProof="0" smtClean="0">
                  <a:ln>
                    <a:noFill/>
                  </a:ln>
                  <a:solidFill>
                    <a:srgbClr val="000000"/>
                  </a:solidFill>
                  <a:effectLst/>
                  <a:uLnTx/>
                  <a:uFillTx/>
                  <a:latin typeface="Arial" panose="020B0604020202020204"/>
                  <a:ea typeface="+mn-ea"/>
                  <a:cs typeface="Arial" panose="020B0604020202020204"/>
                </a:endParaRPr>
              </a:p>
              <a:p>
                <a:pPr marL="0" marR="0" lvl="0" indent="0" algn="ctr" defTabSz="914400" rtl="0" eaLnBrk="1" fontAlgn="auto" latinLnBrk="0" hangingPunct="1">
                  <a:lnSpc>
                    <a:spcPct val="100000"/>
                  </a:lnSpc>
                  <a:spcBef>
                    <a:spcPct val="0"/>
                  </a:spcBef>
                  <a:spcAft>
                    <a:spcPct val="0"/>
                  </a:spcAft>
                  <a:buClrTx/>
                  <a:buSzTx/>
                  <a:buFontTx/>
                  <a:buNone/>
                  <a:defRPr/>
                </a:pPr>
                <a:r>
                  <a:rPr lang="ja-JP" sz="1100" b="0" i="0" u="none" strike="noStrike" cap="none" baseline="0">
                    <a:solidFill>
                      <a:srgbClr val="000000"/>
                    </a:solidFill>
                    <a:effectLst/>
                    <a:uFillTx/>
                    <a:ea typeface="MS UI Gothic" panose="020B0600070205080204" charset="-128"/>
                  </a:rPr>
                  <a:t>3</a:t>
                </a:r>
              </a:p>
              <a:p>
                <a:pPr marL="0" marR="0" lvl="0" indent="0" algn="ctr" defTabSz="914400" rtl="0" eaLnBrk="1" fontAlgn="auto" latinLnBrk="0" hangingPunct="1">
                  <a:lnSpc>
                    <a:spcPct val="100000"/>
                  </a:lnSpc>
                  <a:spcBef>
                    <a:spcPct val="0"/>
                  </a:spcBef>
                  <a:spcAft>
                    <a:spcPct val="0"/>
                  </a:spcAft>
                  <a:buClrTx/>
                  <a:buSzTx/>
                  <a:buFontTx/>
                  <a:buNone/>
                  <a:defRPr/>
                </a:pPr>
                <a:endParaRPr kumimoji="0" lang="en-GB" sz="1100" b="0" i="0" u="none" strike="noStrike" kern="1200" cap="none" spc="0" normalizeH="0" baseline="0" noProof="0">
                  <a:ln>
                    <a:noFill/>
                  </a:ln>
                  <a:solidFill>
                    <a:srgbClr val="000000"/>
                  </a:solidFill>
                  <a:effectLst/>
                  <a:uLnTx/>
                  <a:uFillTx/>
                  <a:latin typeface="Arial" panose="020B0604020202020204"/>
                  <a:ea typeface="+mn-ea"/>
                  <a:cs typeface="Arial" panose="020B0604020202020204"/>
                </a:endParaRPr>
              </a:p>
              <a:p>
                <a:pPr marL="0" marR="0" lvl="0" indent="0" algn="ctr" defTabSz="914400" rtl="0" eaLnBrk="1" fontAlgn="auto" latinLnBrk="0" hangingPunct="1">
                  <a:lnSpc>
                    <a:spcPct val="100000"/>
                  </a:lnSpc>
                  <a:spcBef>
                    <a:spcPct val="0"/>
                  </a:spcBef>
                  <a:spcAft>
                    <a:spcPct val="0"/>
                  </a:spcAft>
                  <a:buClrTx/>
                  <a:buSzTx/>
                  <a:buFontTx/>
                  <a:buNone/>
                  <a:defRPr/>
                </a:pPr>
                <a:r>
                  <a:rPr lang="ja-JP" sz="1100" b="0" i="0" u="none" strike="noStrike" cap="none" baseline="0">
                    <a:solidFill>
                      <a:srgbClr val="000000"/>
                    </a:solidFill>
                    <a:effectLst/>
                    <a:uFillTx/>
                    <a:ea typeface="MS UI Gothic" panose="020B0600070205080204" charset="-128"/>
                  </a:rPr>
                  <a:t>7</a:t>
                </a:r>
              </a:p>
            </p:txBody>
          </p:sp>
          <p:sp>
            <p:nvSpPr>
              <p:cNvPr id="97" name="TextBox 96"/>
              <p:cNvSpPr txBox="1"/>
              <p:nvPr/>
            </p:nvSpPr>
            <p:spPr>
              <a:xfrm>
                <a:off x="5172403" y="4522748"/>
                <a:ext cx="368202" cy="1070766"/>
              </a:xfrm>
              <a:prstGeom prst="rect">
                <a:avLst/>
              </a:prstGeom>
              <a:noFill/>
            </p:spPr>
            <p:txBody>
              <a:bodyPr wrap="none" rtlCol="0" anchor="t" anchorCtr="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lang="ja-JP" sz="1100" b="0" i="0" u="none" strike="noStrike" cap="none" baseline="0">
                    <a:solidFill>
                      <a:srgbClr val="000000"/>
                    </a:solidFill>
                    <a:effectLst/>
                    <a:uFillTx/>
                    <a:ea typeface="MS UI Gothic" panose="020B0600070205080204" charset="-128"/>
                  </a:rPr>
                  <a:t>42</a:t>
                </a:r>
              </a:p>
              <a:p>
                <a:pPr marL="0" marR="0" lvl="0" indent="0" algn="ctr" defTabSz="914400" rtl="0" eaLnBrk="1" fontAlgn="auto" latinLnBrk="0" hangingPunct="1">
                  <a:lnSpc>
                    <a:spcPct val="100000"/>
                  </a:lnSpc>
                  <a:spcBef>
                    <a:spcPct val="0"/>
                  </a:spcBef>
                  <a:spcAft>
                    <a:spcPct val="0"/>
                  </a:spcAft>
                  <a:buClrTx/>
                  <a:buSzTx/>
                  <a:buFontTx/>
                  <a:buNone/>
                  <a:defRPr/>
                </a:pPr>
                <a:endParaRPr kumimoji="0" lang="en-GB" sz="1100" b="0" i="0" u="none" strike="noStrike" kern="1200" cap="none" spc="0" normalizeH="0" baseline="0" noProof="0">
                  <a:ln>
                    <a:noFill/>
                  </a:ln>
                  <a:solidFill>
                    <a:srgbClr val="000000"/>
                  </a:solidFill>
                  <a:effectLst/>
                  <a:uLnTx/>
                  <a:uFillTx/>
                  <a:latin typeface="Arial" panose="020B0604020202020204"/>
                  <a:ea typeface="+mn-ea"/>
                  <a:cs typeface="Arial" panose="020B0604020202020204"/>
                </a:endParaRPr>
              </a:p>
              <a:p>
                <a:pPr marL="0" marR="0" lvl="0" indent="0" algn="ctr" defTabSz="914400" rtl="0" eaLnBrk="1" fontAlgn="auto" latinLnBrk="0" hangingPunct="1">
                  <a:lnSpc>
                    <a:spcPct val="100000"/>
                  </a:lnSpc>
                  <a:spcBef>
                    <a:spcPct val="0"/>
                  </a:spcBef>
                  <a:spcAft>
                    <a:spcPct val="0"/>
                  </a:spcAft>
                  <a:buClrTx/>
                  <a:buSzTx/>
                  <a:buFontTx/>
                  <a:buNone/>
                  <a:defRPr/>
                </a:pPr>
                <a:endParaRPr kumimoji="0" lang="en-GB" sz="1100" b="0" i="0" u="none" strike="noStrike" kern="1200" cap="none" spc="0" normalizeH="0" baseline="0" noProof="0" smtClean="0">
                  <a:ln>
                    <a:noFill/>
                  </a:ln>
                  <a:solidFill>
                    <a:srgbClr val="000000"/>
                  </a:solidFill>
                  <a:effectLst/>
                  <a:uLnTx/>
                  <a:uFillTx/>
                  <a:latin typeface="Arial" panose="020B0604020202020204"/>
                  <a:ea typeface="+mn-ea"/>
                  <a:cs typeface="Arial" panose="020B0604020202020204"/>
                </a:endParaRPr>
              </a:p>
              <a:p>
                <a:pPr marL="0" marR="0" lvl="0" indent="0" algn="ctr" defTabSz="914400" rtl="0" eaLnBrk="1" fontAlgn="auto" latinLnBrk="0" hangingPunct="1">
                  <a:lnSpc>
                    <a:spcPct val="100000"/>
                  </a:lnSpc>
                  <a:spcBef>
                    <a:spcPct val="0"/>
                  </a:spcBef>
                  <a:spcAft>
                    <a:spcPct val="0"/>
                  </a:spcAft>
                  <a:buClrTx/>
                  <a:buSzTx/>
                  <a:buFontTx/>
                  <a:buNone/>
                  <a:defRPr/>
                </a:pPr>
                <a:r>
                  <a:rPr lang="ja-JP" sz="1100" b="0" i="0" u="none" strike="noStrike" cap="none" baseline="0">
                    <a:solidFill>
                      <a:srgbClr val="000000"/>
                    </a:solidFill>
                    <a:effectLst/>
                    <a:uFillTx/>
                    <a:ea typeface="MS UI Gothic" panose="020B0600070205080204" charset="-128"/>
                  </a:rPr>
                  <a:t>1</a:t>
                </a:r>
              </a:p>
              <a:p>
                <a:pPr marL="0" marR="0" lvl="0" indent="0" algn="ctr" defTabSz="914400" rtl="0" eaLnBrk="1" fontAlgn="auto" latinLnBrk="0" hangingPunct="1">
                  <a:lnSpc>
                    <a:spcPct val="100000"/>
                  </a:lnSpc>
                  <a:spcBef>
                    <a:spcPct val="0"/>
                  </a:spcBef>
                  <a:spcAft>
                    <a:spcPct val="0"/>
                  </a:spcAft>
                  <a:buClrTx/>
                  <a:buSzTx/>
                  <a:buFontTx/>
                  <a:buNone/>
                  <a:defRPr/>
                </a:pPr>
                <a:endParaRPr kumimoji="0" lang="en-GB" sz="1100" b="0" i="0" u="none" strike="noStrike" kern="1200" cap="none" spc="0" normalizeH="0" baseline="0" noProof="0">
                  <a:ln>
                    <a:noFill/>
                  </a:ln>
                  <a:solidFill>
                    <a:srgbClr val="000000"/>
                  </a:solidFill>
                  <a:effectLst/>
                  <a:uLnTx/>
                  <a:uFillTx/>
                  <a:latin typeface="Arial" panose="020B0604020202020204"/>
                  <a:ea typeface="+mn-ea"/>
                  <a:cs typeface="Arial" panose="020B0604020202020204"/>
                </a:endParaRPr>
              </a:p>
              <a:p>
                <a:pPr marL="0" marR="0" lvl="0" indent="0" algn="ctr" defTabSz="914400" rtl="0" eaLnBrk="1" fontAlgn="auto" latinLnBrk="0" hangingPunct="1">
                  <a:lnSpc>
                    <a:spcPct val="100000"/>
                  </a:lnSpc>
                  <a:spcBef>
                    <a:spcPct val="0"/>
                  </a:spcBef>
                  <a:spcAft>
                    <a:spcPct val="0"/>
                  </a:spcAft>
                  <a:buClrTx/>
                  <a:buSzTx/>
                  <a:buFontTx/>
                  <a:buNone/>
                  <a:defRPr/>
                </a:pPr>
                <a:r>
                  <a:rPr lang="ja-JP" sz="1100" b="0" i="0" u="none" strike="noStrike" cap="none" baseline="0">
                    <a:solidFill>
                      <a:srgbClr val="000000"/>
                    </a:solidFill>
                    <a:effectLst/>
                    <a:uFillTx/>
                    <a:ea typeface="MS UI Gothic" panose="020B0600070205080204" charset="-128"/>
                  </a:rPr>
                  <a:t>6</a:t>
                </a:r>
              </a:p>
            </p:txBody>
          </p:sp>
          <p:sp>
            <p:nvSpPr>
              <p:cNvPr id="98" name="TextBox 97"/>
              <p:cNvSpPr txBox="1"/>
              <p:nvPr/>
            </p:nvSpPr>
            <p:spPr>
              <a:xfrm>
                <a:off x="5558658" y="4522748"/>
                <a:ext cx="368202" cy="1070766"/>
              </a:xfrm>
              <a:prstGeom prst="rect">
                <a:avLst/>
              </a:prstGeom>
              <a:noFill/>
            </p:spPr>
            <p:txBody>
              <a:bodyPr wrap="none" rtlCol="0" anchor="t" anchorCtr="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lang="ja-JP" sz="1100" b="0" i="0" u="none" strike="noStrike" cap="none" baseline="0">
                    <a:solidFill>
                      <a:srgbClr val="000000"/>
                    </a:solidFill>
                    <a:effectLst/>
                    <a:uFillTx/>
                    <a:ea typeface="MS UI Gothic" panose="020B0600070205080204" charset="-128"/>
                  </a:rPr>
                  <a:t>48</a:t>
                </a:r>
              </a:p>
              <a:p>
                <a:pPr marL="0" marR="0" lvl="0" indent="0" algn="ctr" defTabSz="914400" rtl="0" eaLnBrk="1" fontAlgn="auto" latinLnBrk="0" hangingPunct="1">
                  <a:lnSpc>
                    <a:spcPct val="100000"/>
                  </a:lnSpc>
                  <a:spcBef>
                    <a:spcPct val="0"/>
                  </a:spcBef>
                  <a:spcAft>
                    <a:spcPct val="0"/>
                  </a:spcAft>
                  <a:buClrTx/>
                  <a:buSzTx/>
                  <a:buFontTx/>
                  <a:buNone/>
                  <a:defRPr/>
                </a:pPr>
                <a:endParaRPr kumimoji="0" lang="en-GB" sz="1100" b="0" i="0" u="none" strike="noStrike" kern="1200" cap="none" spc="0" normalizeH="0" baseline="0" noProof="0">
                  <a:ln>
                    <a:noFill/>
                  </a:ln>
                  <a:solidFill>
                    <a:srgbClr val="000000"/>
                  </a:solidFill>
                  <a:effectLst/>
                  <a:uLnTx/>
                  <a:uFillTx/>
                  <a:latin typeface="Arial" panose="020B0604020202020204"/>
                  <a:ea typeface="+mn-ea"/>
                  <a:cs typeface="Arial" panose="020B0604020202020204"/>
                </a:endParaRPr>
              </a:p>
              <a:p>
                <a:pPr marL="0" marR="0" lvl="0" indent="0" algn="ctr" defTabSz="914400" rtl="0" eaLnBrk="1" fontAlgn="auto" latinLnBrk="0" hangingPunct="1">
                  <a:lnSpc>
                    <a:spcPct val="100000"/>
                  </a:lnSpc>
                  <a:spcBef>
                    <a:spcPct val="0"/>
                  </a:spcBef>
                  <a:spcAft>
                    <a:spcPct val="0"/>
                  </a:spcAft>
                  <a:buClrTx/>
                  <a:buSzTx/>
                  <a:buFontTx/>
                  <a:buNone/>
                  <a:defRPr/>
                </a:pPr>
                <a:endParaRPr kumimoji="0" lang="en-GB" sz="1100" b="0" i="0" u="none" strike="noStrike" kern="1200" cap="none" spc="0" normalizeH="0" baseline="0" noProof="0" smtClean="0">
                  <a:ln>
                    <a:noFill/>
                  </a:ln>
                  <a:solidFill>
                    <a:srgbClr val="000000"/>
                  </a:solidFill>
                  <a:effectLst/>
                  <a:uLnTx/>
                  <a:uFillTx/>
                  <a:latin typeface="Arial" panose="020B0604020202020204"/>
                  <a:ea typeface="+mn-ea"/>
                  <a:cs typeface="Arial" panose="020B0604020202020204"/>
                </a:endParaRPr>
              </a:p>
              <a:p>
                <a:pPr marL="0" marR="0" lvl="0" indent="0" algn="ctr" defTabSz="914400" rtl="0" eaLnBrk="1" fontAlgn="auto" latinLnBrk="0" hangingPunct="1">
                  <a:lnSpc>
                    <a:spcPct val="100000"/>
                  </a:lnSpc>
                  <a:spcBef>
                    <a:spcPct val="0"/>
                  </a:spcBef>
                  <a:spcAft>
                    <a:spcPct val="0"/>
                  </a:spcAft>
                  <a:buClrTx/>
                  <a:buSzTx/>
                  <a:buFontTx/>
                  <a:buNone/>
                  <a:defRPr/>
                </a:pPr>
                <a:r>
                  <a:rPr lang="ja-JP" sz="1100" b="0" i="0" u="none" strike="noStrike" cap="none" baseline="0">
                    <a:solidFill>
                      <a:srgbClr val="000000"/>
                    </a:solidFill>
                    <a:effectLst/>
                    <a:uFillTx/>
                    <a:ea typeface="MS UI Gothic" panose="020B0600070205080204" charset="-128"/>
                  </a:rPr>
                  <a:t>1</a:t>
                </a:r>
              </a:p>
              <a:p>
                <a:pPr marL="0" marR="0" lvl="0" indent="0" algn="ctr" defTabSz="914400" rtl="0" eaLnBrk="1" fontAlgn="auto" latinLnBrk="0" hangingPunct="1">
                  <a:lnSpc>
                    <a:spcPct val="100000"/>
                  </a:lnSpc>
                  <a:spcBef>
                    <a:spcPct val="0"/>
                  </a:spcBef>
                  <a:spcAft>
                    <a:spcPct val="0"/>
                  </a:spcAft>
                  <a:buClrTx/>
                  <a:buSzTx/>
                  <a:buFontTx/>
                  <a:buNone/>
                  <a:defRPr/>
                </a:pPr>
                <a:endParaRPr kumimoji="0" lang="en-GB" sz="1100" b="0" i="0" u="none" strike="noStrike" kern="1200" cap="none" spc="0" normalizeH="0" baseline="0" noProof="0">
                  <a:ln>
                    <a:noFill/>
                  </a:ln>
                  <a:solidFill>
                    <a:srgbClr val="000000"/>
                  </a:solidFill>
                  <a:effectLst/>
                  <a:uLnTx/>
                  <a:uFillTx/>
                  <a:latin typeface="Arial" panose="020B0604020202020204"/>
                  <a:ea typeface="+mn-ea"/>
                  <a:cs typeface="Arial" panose="020B0604020202020204"/>
                </a:endParaRPr>
              </a:p>
              <a:p>
                <a:pPr marL="0" marR="0" lvl="0" indent="0" algn="ctr" defTabSz="914400" rtl="0" eaLnBrk="1" fontAlgn="auto" latinLnBrk="0" hangingPunct="1">
                  <a:lnSpc>
                    <a:spcPct val="100000"/>
                  </a:lnSpc>
                  <a:spcBef>
                    <a:spcPct val="0"/>
                  </a:spcBef>
                  <a:spcAft>
                    <a:spcPct val="0"/>
                  </a:spcAft>
                  <a:buClrTx/>
                  <a:buSzTx/>
                  <a:buFontTx/>
                  <a:buNone/>
                  <a:defRPr/>
                </a:pPr>
                <a:r>
                  <a:rPr lang="ja-JP" sz="1100" b="0" i="0" u="none" strike="noStrike" cap="none" baseline="0">
                    <a:solidFill>
                      <a:srgbClr val="000000"/>
                    </a:solidFill>
                    <a:effectLst/>
                    <a:uFillTx/>
                    <a:ea typeface="MS UI Gothic" panose="020B0600070205080204" charset="-128"/>
                  </a:rPr>
                  <a:t>4</a:t>
                </a:r>
              </a:p>
            </p:txBody>
          </p:sp>
        </p:grpSp>
        <p:sp>
          <p:nvSpPr>
            <p:cNvPr id="68" name="Rectangle 67"/>
            <p:cNvSpPr/>
            <p:nvPr/>
          </p:nvSpPr>
          <p:spPr>
            <a:xfrm>
              <a:off x="293845" y="4959161"/>
              <a:ext cx="469099" cy="427147"/>
            </a:xfrm>
            <a:prstGeom prst="rect">
              <a:avLst/>
            </a:prstGeom>
          </p:spPr>
          <p:txBody>
            <a:bodyPr wrap="none">
              <a:spAutoFit/>
            </a:bodyPr>
            <a:lstStyle/>
            <a:p>
              <a:pPr marL="0" marR="0" lvl="0" indent="0" algn="l" defTabSz="892175" rtl="0" eaLnBrk="0" fontAlgn="auto" latinLnBrk="0" hangingPunct="0">
                <a:lnSpc>
                  <a:spcPct val="100000"/>
                </a:lnSpc>
                <a:spcBef>
                  <a:spcPct val="0"/>
                </a:spcBef>
                <a:spcAft>
                  <a:spcPct val="0"/>
                </a:spcAft>
                <a:buClrTx/>
                <a:buSzTx/>
                <a:buFontTx/>
                <a:buNone/>
                <a:defRPr/>
              </a:pPr>
              <a:r>
                <a:rPr lang="ja-JP" sz="1100" b="0" i="0" u="none" strike="noStrike" cap="none" baseline="0">
                  <a:solidFill>
                    <a:srgbClr val="C00000"/>
                  </a:solidFill>
                  <a:effectLst/>
                  <a:uFillTx/>
                  <a:ea typeface="MS UI Gothic" panose="020B0600070205080204" charset="-128"/>
                </a:rPr>
                <a:t>術前</a:t>
              </a:r>
              <a:r>
                <a:rPr sz="1100"/>
                <a:t/>
              </a:r>
              <a:br>
                <a:rPr sz="1100"/>
              </a:br>
              <a:r>
                <a:rPr lang="ja-JP" sz="1100" b="0" i="0" u="none" strike="noStrike" cap="none" baseline="0">
                  <a:solidFill>
                    <a:srgbClr val="C00000"/>
                  </a:solidFill>
                  <a:effectLst/>
                  <a:uFillTx/>
                  <a:ea typeface="MS UI Gothic" panose="020B0600070205080204" charset="-128"/>
                </a:rPr>
                <a:t>CRT</a:t>
              </a:r>
            </a:p>
          </p:txBody>
        </p:sp>
        <p:sp>
          <p:nvSpPr>
            <p:cNvPr id="69" name="Rectangle 68"/>
            <p:cNvSpPr/>
            <p:nvPr/>
          </p:nvSpPr>
          <p:spPr>
            <a:xfrm>
              <a:off x="293845" y="4629492"/>
              <a:ext cx="259339" cy="427147"/>
            </a:xfrm>
            <a:prstGeom prst="rect">
              <a:avLst/>
            </a:prstGeom>
          </p:spPr>
          <p:txBody>
            <a:bodyPr wrap="none">
              <a:spAutoFit/>
            </a:bodyPr>
            <a:lstStyle/>
            <a:p>
              <a:pPr marL="0" marR="0" lvl="0" indent="0" algn="l" defTabSz="892175" rtl="0" eaLnBrk="0" fontAlgn="auto" latinLnBrk="0" hangingPunct="0">
                <a:lnSpc>
                  <a:spcPct val="100000"/>
                </a:lnSpc>
                <a:spcBef>
                  <a:spcPct val="0"/>
                </a:spcBef>
                <a:spcAft>
                  <a:spcPct val="0"/>
                </a:spcAft>
                <a:buClrTx/>
                <a:buSzTx/>
                <a:buFontTx/>
                <a:buNone/>
                <a:defRPr/>
              </a:pPr>
              <a:r>
                <a:rPr lang="ja-JP" sz="1100" b="0" i="0" u="none" strike="noStrike" cap="none" baseline="0" dirty="0">
                  <a:solidFill>
                    <a:srgbClr val="B2C0EC"/>
                  </a:solidFill>
                  <a:effectLst/>
                  <a:uFillTx/>
                  <a:ea typeface="MS UI Gothic" panose="020B0600070205080204" charset="-128"/>
                </a:rPr>
                <a:t>即時</a:t>
              </a:r>
              <a:r>
                <a:rPr sz="1100" dirty="0"/>
                <a:t/>
              </a:r>
              <a:br>
                <a:rPr sz="1100" dirty="0"/>
              </a:br>
              <a:r>
                <a:rPr lang="ja-JP" sz="1100" b="0" i="0" u="none" strike="noStrike" cap="none" baseline="0" dirty="0">
                  <a:solidFill>
                    <a:srgbClr val="B2C0EC"/>
                  </a:solidFill>
                  <a:effectLst/>
                  <a:uFillTx/>
                  <a:ea typeface="MS UI Gothic" panose="020B0600070205080204" charset="-128"/>
                </a:rPr>
                <a:t>手術</a:t>
              </a:r>
            </a:p>
          </p:txBody>
        </p:sp>
        <p:sp>
          <p:nvSpPr>
            <p:cNvPr id="70" name="TextBox 69"/>
            <p:cNvSpPr txBox="1"/>
            <p:nvPr/>
          </p:nvSpPr>
          <p:spPr>
            <a:xfrm>
              <a:off x="13337" y="4393604"/>
              <a:ext cx="678858" cy="259339"/>
            </a:xfrm>
            <a:prstGeom prst="rect">
              <a:avLst/>
            </a:prstGeom>
            <a:noFill/>
          </p:spPr>
          <p:txBody>
            <a:bodyPr wrap="none" rtlCol="0">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lang="ja-JP" sz="1100" b="0" i="0" u="none" strike="noStrike" cap="none" baseline="0">
                  <a:solidFill>
                    <a:srgbClr val="4D4D4D"/>
                  </a:solidFill>
                  <a:effectLst/>
                  <a:uFillTx/>
                  <a:ea typeface="MS UI Gothic" panose="020B0600070205080204" charset="-128"/>
                </a:rPr>
                <a:t>リスクに晒されていた患者数</a:t>
              </a:r>
            </a:p>
          </p:txBody>
        </p:sp>
        <p:sp>
          <p:nvSpPr>
            <p:cNvPr id="71" name="Rectangle 70"/>
            <p:cNvSpPr/>
            <p:nvPr/>
          </p:nvSpPr>
          <p:spPr>
            <a:xfrm>
              <a:off x="2085258" y="1914695"/>
              <a:ext cx="545375" cy="259339"/>
            </a:xfrm>
            <a:prstGeom prst="rect">
              <a:avLst/>
            </a:prstGeom>
          </p:spPr>
          <p:txBody>
            <a:bodyPr wrap="none">
              <a:spAutoFit/>
            </a:bodyPr>
            <a:lstStyle/>
            <a:p>
              <a:pPr marL="0" marR="0" lvl="0" indent="0" algn="l" defTabSz="892175" rtl="0" eaLnBrk="0" fontAlgn="auto" latinLnBrk="0" hangingPunct="0">
                <a:lnSpc>
                  <a:spcPct val="100000"/>
                </a:lnSpc>
                <a:spcBef>
                  <a:spcPct val="0"/>
                </a:spcBef>
                <a:spcAft>
                  <a:spcPct val="0"/>
                </a:spcAft>
                <a:buClrTx/>
                <a:buSzTx/>
                <a:buFontTx/>
                <a:buNone/>
                <a:defRPr/>
              </a:pPr>
              <a:r>
                <a:rPr lang="ja-JP" sz="1100" b="0" i="0" u="none" strike="noStrike" cap="none" baseline="0">
                  <a:solidFill>
                    <a:srgbClr val="000000"/>
                  </a:solidFill>
                  <a:effectLst/>
                  <a:uFillTx/>
                  <a:ea typeface="MS UI Gothic" panose="020B0600070205080204" charset="-128"/>
                </a:rPr>
                <a:t>術前CRT</a:t>
              </a:r>
            </a:p>
          </p:txBody>
        </p:sp>
        <p:sp>
          <p:nvSpPr>
            <p:cNvPr id="72" name="Rectangle 71"/>
            <p:cNvSpPr/>
            <p:nvPr/>
          </p:nvSpPr>
          <p:spPr>
            <a:xfrm>
              <a:off x="2085259" y="2085748"/>
              <a:ext cx="335615" cy="259339"/>
            </a:xfrm>
            <a:prstGeom prst="rect">
              <a:avLst/>
            </a:prstGeom>
          </p:spPr>
          <p:txBody>
            <a:bodyPr wrap="none">
              <a:spAutoFit/>
            </a:bodyPr>
            <a:lstStyle/>
            <a:p>
              <a:pPr marL="0" marR="0" lvl="0" indent="0" algn="l" defTabSz="892175" rtl="0" eaLnBrk="0" fontAlgn="auto" latinLnBrk="0" hangingPunct="0">
                <a:lnSpc>
                  <a:spcPct val="100000"/>
                </a:lnSpc>
                <a:spcBef>
                  <a:spcPct val="0"/>
                </a:spcBef>
                <a:spcAft>
                  <a:spcPct val="0"/>
                </a:spcAft>
                <a:buClrTx/>
                <a:buSzTx/>
                <a:buFontTx/>
                <a:buNone/>
                <a:defRPr/>
              </a:pPr>
              <a:r>
                <a:rPr lang="ja-JP" sz="1100" b="0" i="0" u="none" strike="noStrike" cap="none" baseline="0">
                  <a:solidFill>
                    <a:srgbClr val="000000"/>
                  </a:solidFill>
                  <a:effectLst/>
                  <a:uFillTx/>
                  <a:ea typeface="MS UI Gothic" panose="020B0600070205080204" charset="-128"/>
                </a:rPr>
                <a:t>即時手術</a:t>
              </a:r>
            </a:p>
          </p:txBody>
        </p:sp>
        <p:sp>
          <p:nvSpPr>
            <p:cNvPr id="73" name="Rectangle 72"/>
            <p:cNvSpPr/>
            <p:nvPr/>
          </p:nvSpPr>
          <p:spPr>
            <a:xfrm>
              <a:off x="2085259" y="2246383"/>
              <a:ext cx="756724" cy="259339"/>
            </a:xfrm>
            <a:prstGeom prst="rect">
              <a:avLst/>
            </a:prstGeom>
          </p:spPr>
          <p:txBody>
            <a:bodyPr wrap="none">
              <a:spAutoFit/>
            </a:bodyPr>
            <a:lstStyle/>
            <a:p>
              <a:pPr marL="0" marR="0" lvl="0" indent="0" algn="l" defTabSz="892175" rtl="0" eaLnBrk="0" fontAlgn="auto" latinLnBrk="0" hangingPunct="0">
                <a:lnSpc>
                  <a:spcPct val="100000"/>
                </a:lnSpc>
                <a:spcBef>
                  <a:spcPct val="0"/>
                </a:spcBef>
                <a:spcAft>
                  <a:spcPct val="0"/>
                </a:spcAft>
                <a:buClrTx/>
                <a:buSzTx/>
                <a:buFontTx/>
                <a:buNone/>
                <a:defRPr/>
              </a:pPr>
              <a:r>
                <a:rPr lang="ja-JP" sz="1100" b="0" i="0" u="none" strike="noStrike" cap="none" baseline="0">
                  <a:solidFill>
                    <a:srgbClr val="000000"/>
                  </a:solidFill>
                  <a:effectLst/>
                  <a:uFillTx/>
                  <a:ea typeface="MS UI Gothic" panose="020B0600070205080204" charset="-128"/>
                </a:rPr>
                <a:t>*P値：0.002</a:t>
              </a:r>
            </a:p>
          </p:txBody>
        </p:sp>
        <p:cxnSp>
          <p:nvCxnSpPr>
            <p:cNvPr id="74" name="Straight Connector 73"/>
            <p:cNvCxnSpPr/>
            <p:nvPr/>
          </p:nvCxnSpPr>
          <p:spPr>
            <a:xfrm>
              <a:off x="1711900" y="2216553"/>
              <a:ext cx="300609" cy="0"/>
            </a:xfrm>
            <a:prstGeom prst="line">
              <a:avLst/>
            </a:prstGeom>
            <a:ln w="22225">
              <a:solidFill>
                <a:srgbClr val="B2C0EC"/>
              </a:solidFill>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a:off x="1711899" y="2031305"/>
              <a:ext cx="300609" cy="0"/>
            </a:xfrm>
            <a:prstGeom prst="line">
              <a:avLst/>
            </a:prstGeom>
            <a:ln w="2222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a:off x="1029681" y="3013749"/>
              <a:ext cx="684000" cy="0"/>
            </a:xfrm>
            <a:prstGeom prst="line">
              <a:avLst/>
            </a:prstGeom>
            <a:ln w="19050">
              <a:solidFill>
                <a:srgbClr val="000000"/>
              </a:solidFill>
              <a:prstDash val="sysDot"/>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flipH="1">
              <a:off x="1704680" y="3006844"/>
              <a:ext cx="0" cy="1059038"/>
            </a:xfrm>
            <a:prstGeom prst="line">
              <a:avLst/>
            </a:prstGeom>
            <a:ln w="22225">
              <a:solidFill>
                <a:srgbClr val="B2C0EC"/>
              </a:solidFill>
            </a:ln>
          </p:spPr>
          <p:style>
            <a:lnRef idx="1">
              <a:schemeClr val="accent1"/>
            </a:lnRef>
            <a:fillRef idx="0">
              <a:schemeClr val="accent1"/>
            </a:fillRef>
            <a:effectRef idx="0">
              <a:schemeClr val="accent1"/>
            </a:effectRef>
            <a:fontRef idx="minor">
              <a:schemeClr val="tx1"/>
            </a:fontRef>
          </p:style>
        </p:cxnSp>
        <p:sp>
          <p:nvSpPr>
            <p:cNvPr id="79" name="TextBox 78"/>
            <p:cNvSpPr txBox="1"/>
            <p:nvPr/>
          </p:nvSpPr>
          <p:spPr>
            <a:xfrm>
              <a:off x="1256782" y="3812779"/>
              <a:ext cx="454797" cy="259339"/>
            </a:xfrm>
            <a:prstGeom prst="rect">
              <a:avLst/>
            </a:prstGeom>
            <a:noFill/>
          </p:spPr>
          <p:txBody>
            <a:bodyPr wrap="none" rtlCol="0">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lang="ja-JP" sz="1100" b="0" i="0" u="none" strike="noStrike" cap="none" baseline="0">
                  <a:solidFill>
                    <a:srgbClr val="4D4D4D"/>
                  </a:solidFill>
                  <a:effectLst/>
                  <a:uFillTx/>
                  <a:ea typeface="MS UI Gothic" panose="020B0600070205080204" charset="-128"/>
                </a:rPr>
                <a:t>11.8</a:t>
              </a:r>
            </a:p>
          </p:txBody>
        </p:sp>
      </p:grpSp>
      <p:grpSp>
        <p:nvGrpSpPr>
          <p:cNvPr id="120" name="Group 119"/>
          <p:cNvGrpSpPr/>
          <p:nvPr/>
        </p:nvGrpSpPr>
        <p:grpSpPr>
          <a:xfrm>
            <a:off x="13337" y="1782669"/>
            <a:ext cx="4524592" cy="3862839"/>
            <a:chOff x="13337" y="1523469"/>
            <a:chExt cx="4524592" cy="3862839"/>
          </a:xfrm>
        </p:grpSpPr>
        <p:sp>
          <p:nvSpPr>
            <p:cNvPr id="11" name="TextBox 10"/>
            <p:cNvSpPr txBox="1"/>
            <p:nvPr/>
          </p:nvSpPr>
          <p:spPr>
            <a:xfrm>
              <a:off x="900756" y="1523469"/>
              <a:ext cx="3584982" cy="335615"/>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600" b="1" i="0" u="none" strike="noStrike" cap="none" baseline="0">
                  <a:solidFill>
                    <a:srgbClr val="4D4D4D"/>
                  </a:solidFill>
                  <a:effectLst/>
                  <a:uFillTx/>
                  <a:ea typeface="MS UI Gothic" panose="020B0600070205080204" charset="-128"/>
                </a:rPr>
                <a:t>無遠隔転移生存期間</a:t>
              </a:r>
            </a:p>
          </p:txBody>
        </p:sp>
        <p:grpSp>
          <p:nvGrpSpPr>
            <p:cNvPr id="15" name="Group 14"/>
            <p:cNvGrpSpPr/>
            <p:nvPr/>
          </p:nvGrpSpPr>
          <p:grpSpPr>
            <a:xfrm>
              <a:off x="13337" y="1796630"/>
              <a:ext cx="4524592" cy="3589678"/>
              <a:chOff x="13337" y="1796630"/>
              <a:chExt cx="4524592" cy="3589678"/>
            </a:xfrm>
          </p:grpSpPr>
          <p:grpSp>
            <p:nvGrpSpPr>
              <p:cNvPr id="16" name="Group 15"/>
              <p:cNvGrpSpPr/>
              <p:nvPr/>
            </p:nvGrpSpPr>
            <p:grpSpPr>
              <a:xfrm>
                <a:off x="196127" y="1796630"/>
                <a:ext cx="4341802" cy="3433462"/>
                <a:chOff x="1797612" y="2255739"/>
                <a:chExt cx="4718691" cy="3347153"/>
              </a:xfrm>
            </p:grpSpPr>
            <p:grpSp>
              <p:nvGrpSpPr>
                <p:cNvPr id="32" name="Group 31"/>
                <p:cNvGrpSpPr/>
                <p:nvPr/>
              </p:nvGrpSpPr>
              <p:grpSpPr>
                <a:xfrm>
                  <a:off x="2614623" y="2396465"/>
                  <a:ext cx="3901680" cy="2171700"/>
                  <a:chOff x="836615" y="2448719"/>
                  <a:chExt cx="3901680" cy="2171700"/>
                </a:xfrm>
              </p:grpSpPr>
              <p:sp>
                <p:nvSpPr>
                  <p:cNvPr id="50" name="Freeform 49"/>
                  <p:cNvSpPr/>
                  <p:nvPr/>
                </p:nvSpPr>
                <p:spPr bwMode="auto">
                  <a:xfrm>
                    <a:off x="925516" y="2448720"/>
                    <a:ext cx="3812779" cy="2079281"/>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000000"/>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363636"/>
                      </a:solidFill>
                      <a:effectLst/>
                      <a:uLnTx/>
                      <a:uFillTx/>
                      <a:latin typeface="Arial" panose="020B0604020202020204"/>
                      <a:ea typeface="+mn-ea"/>
                      <a:cs typeface="Arial" panose="020B0604020202020204"/>
                    </a:endParaRPr>
                  </a:p>
                </p:txBody>
              </p:sp>
              <p:sp>
                <p:nvSpPr>
                  <p:cNvPr id="51" name="Line 6"/>
                  <p:cNvSpPr>
                    <a:spLocks noChangeShapeType="1"/>
                  </p:cNvSpPr>
                  <p:nvPr/>
                </p:nvSpPr>
                <p:spPr bwMode="auto">
                  <a:xfrm>
                    <a:off x="836615" y="2448719"/>
                    <a:ext cx="88900" cy="0"/>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363636"/>
                      </a:solidFill>
                      <a:effectLst/>
                      <a:uLnTx/>
                      <a:uFillTx/>
                      <a:latin typeface="Arial" panose="020B0604020202020204"/>
                      <a:ea typeface="+mn-ea"/>
                      <a:cs typeface="Arial" panose="020B0604020202020204"/>
                    </a:endParaRPr>
                  </a:p>
                </p:txBody>
              </p:sp>
              <p:sp>
                <p:nvSpPr>
                  <p:cNvPr id="52" name="Line 7"/>
                  <p:cNvSpPr>
                    <a:spLocks noChangeShapeType="1"/>
                  </p:cNvSpPr>
                  <p:nvPr/>
                </p:nvSpPr>
                <p:spPr bwMode="auto">
                  <a:xfrm>
                    <a:off x="836615" y="2864644"/>
                    <a:ext cx="88900" cy="0"/>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363636"/>
                      </a:solidFill>
                      <a:effectLst/>
                      <a:uLnTx/>
                      <a:uFillTx/>
                      <a:latin typeface="Arial" panose="020B0604020202020204"/>
                      <a:ea typeface="+mn-ea"/>
                      <a:cs typeface="Arial" panose="020B0604020202020204"/>
                    </a:endParaRPr>
                  </a:p>
                </p:txBody>
              </p:sp>
              <p:sp>
                <p:nvSpPr>
                  <p:cNvPr id="53" name="Line 8"/>
                  <p:cNvSpPr>
                    <a:spLocks noChangeShapeType="1"/>
                  </p:cNvSpPr>
                  <p:nvPr/>
                </p:nvSpPr>
                <p:spPr bwMode="auto">
                  <a:xfrm>
                    <a:off x="836615" y="3280569"/>
                    <a:ext cx="88900" cy="0"/>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363636"/>
                      </a:solidFill>
                      <a:effectLst/>
                      <a:uLnTx/>
                      <a:uFillTx/>
                      <a:latin typeface="Arial" panose="020B0604020202020204"/>
                      <a:ea typeface="+mn-ea"/>
                      <a:cs typeface="Arial" panose="020B0604020202020204"/>
                    </a:endParaRPr>
                  </a:p>
                </p:txBody>
              </p:sp>
              <p:sp>
                <p:nvSpPr>
                  <p:cNvPr id="54" name="Line 9"/>
                  <p:cNvSpPr>
                    <a:spLocks noChangeShapeType="1"/>
                  </p:cNvSpPr>
                  <p:nvPr/>
                </p:nvSpPr>
                <p:spPr bwMode="auto">
                  <a:xfrm>
                    <a:off x="836615" y="3696494"/>
                    <a:ext cx="88900" cy="0"/>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363636"/>
                      </a:solidFill>
                      <a:effectLst/>
                      <a:uLnTx/>
                      <a:uFillTx/>
                      <a:latin typeface="Arial" panose="020B0604020202020204"/>
                      <a:ea typeface="+mn-ea"/>
                      <a:cs typeface="Arial" panose="020B0604020202020204"/>
                    </a:endParaRPr>
                  </a:p>
                </p:txBody>
              </p:sp>
              <p:sp>
                <p:nvSpPr>
                  <p:cNvPr id="55" name="Line 10"/>
                  <p:cNvSpPr>
                    <a:spLocks noChangeShapeType="1"/>
                  </p:cNvSpPr>
                  <p:nvPr/>
                </p:nvSpPr>
                <p:spPr bwMode="auto">
                  <a:xfrm>
                    <a:off x="836615" y="4112419"/>
                    <a:ext cx="88900" cy="0"/>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363636"/>
                      </a:solidFill>
                      <a:effectLst/>
                      <a:uLnTx/>
                      <a:uFillTx/>
                      <a:latin typeface="Arial" panose="020B0604020202020204"/>
                      <a:ea typeface="+mn-ea"/>
                      <a:cs typeface="Arial" panose="020B0604020202020204"/>
                    </a:endParaRPr>
                  </a:p>
                </p:txBody>
              </p:sp>
              <p:sp>
                <p:nvSpPr>
                  <p:cNvPr id="56" name="Line 11"/>
                  <p:cNvSpPr>
                    <a:spLocks noChangeShapeType="1"/>
                  </p:cNvSpPr>
                  <p:nvPr/>
                </p:nvSpPr>
                <p:spPr bwMode="auto">
                  <a:xfrm>
                    <a:off x="836615" y="4528344"/>
                    <a:ext cx="88900" cy="0"/>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363636"/>
                      </a:solidFill>
                      <a:effectLst/>
                      <a:uLnTx/>
                      <a:uFillTx/>
                      <a:latin typeface="Arial" panose="020B0604020202020204"/>
                      <a:ea typeface="+mn-ea"/>
                      <a:cs typeface="Arial" panose="020B0604020202020204"/>
                    </a:endParaRPr>
                  </a:p>
                </p:txBody>
              </p:sp>
              <p:sp>
                <p:nvSpPr>
                  <p:cNvPr id="57" name="Line 12"/>
                  <p:cNvSpPr>
                    <a:spLocks noChangeShapeType="1"/>
                  </p:cNvSpPr>
                  <p:nvPr/>
                </p:nvSpPr>
                <p:spPr bwMode="auto">
                  <a:xfrm flipH="1">
                    <a:off x="2820939" y="4528344"/>
                    <a:ext cx="0" cy="92075"/>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363636"/>
                      </a:solidFill>
                      <a:effectLst/>
                      <a:uLnTx/>
                      <a:uFillTx/>
                      <a:latin typeface="Arial" panose="020B0604020202020204"/>
                      <a:ea typeface="+mn-ea"/>
                      <a:cs typeface="Arial" panose="020B0604020202020204"/>
                    </a:endParaRPr>
                  </a:p>
                </p:txBody>
              </p:sp>
              <p:sp>
                <p:nvSpPr>
                  <p:cNvPr id="58" name="Line 13"/>
                  <p:cNvSpPr>
                    <a:spLocks noChangeShapeType="1"/>
                  </p:cNvSpPr>
                  <p:nvPr/>
                </p:nvSpPr>
                <p:spPr bwMode="auto">
                  <a:xfrm flipH="1">
                    <a:off x="2439865" y="4528344"/>
                    <a:ext cx="0" cy="92075"/>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363636"/>
                      </a:solidFill>
                      <a:effectLst/>
                      <a:uLnTx/>
                      <a:uFillTx/>
                      <a:latin typeface="Arial" panose="020B0604020202020204"/>
                      <a:ea typeface="+mn-ea"/>
                      <a:cs typeface="Arial" panose="020B0604020202020204"/>
                    </a:endParaRPr>
                  </a:p>
                </p:txBody>
              </p:sp>
              <p:sp>
                <p:nvSpPr>
                  <p:cNvPr id="59" name="Line 14"/>
                  <p:cNvSpPr>
                    <a:spLocks noChangeShapeType="1"/>
                  </p:cNvSpPr>
                  <p:nvPr/>
                </p:nvSpPr>
                <p:spPr bwMode="auto">
                  <a:xfrm flipH="1">
                    <a:off x="3579907" y="4528344"/>
                    <a:ext cx="0" cy="92075"/>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363636"/>
                      </a:solidFill>
                      <a:effectLst/>
                      <a:uLnTx/>
                      <a:uFillTx/>
                      <a:latin typeface="Arial" panose="020B0604020202020204"/>
                      <a:ea typeface="+mn-ea"/>
                      <a:cs typeface="Arial" panose="020B0604020202020204"/>
                    </a:endParaRPr>
                  </a:p>
                </p:txBody>
              </p:sp>
              <p:sp>
                <p:nvSpPr>
                  <p:cNvPr id="60" name="Line 15"/>
                  <p:cNvSpPr>
                    <a:spLocks noChangeShapeType="1"/>
                  </p:cNvSpPr>
                  <p:nvPr/>
                </p:nvSpPr>
                <p:spPr bwMode="auto">
                  <a:xfrm flipH="1">
                    <a:off x="3198834" y="4528344"/>
                    <a:ext cx="0" cy="92075"/>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363636"/>
                      </a:solidFill>
                      <a:effectLst/>
                      <a:uLnTx/>
                      <a:uFillTx/>
                      <a:latin typeface="Arial" panose="020B0604020202020204"/>
                      <a:ea typeface="+mn-ea"/>
                      <a:cs typeface="Arial" panose="020B0604020202020204"/>
                    </a:endParaRPr>
                  </a:p>
                </p:txBody>
              </p:sp>
              <p:sp>
                <p:nvSpPr>
                  <p:cNvPr id="61" name="Line 17"/>
                  <p:cNvSpPr>
                    <a:spLocks noChangeShapeType="1"/>
                  </p:cNvSpPr>
                  <p:nvPr/>
                </p:nvSpPr>
                <p:spPr bwMode="auto">
                  <a:xfrm flipH="1">
                    <a:off x="3961709" y="4528344"/>
                    <a:ext cx="0" cy="92075"/>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363636"/>
                      </a:solidFill>
                      <a:effectLst/>
                      <a:uLnTx/>
                      <a:uFillTx/>
                      <a:latin typeface="Arial" panose="020B0604020202020204"/>
                      <a:ea typeface="+mn-ea"/>
                      <a:cs typeface="Arial" panose="020B0604020202020204"/>
                    </a:endParaRPr>
                  </a:p>
                </p:txBody>
              </p:sp>
              <p:sp>
                <p:nvSpPr>
                  <p:cNvPr id="62" name="Line 18"/>
                  <p:cNvSpPr>
                    <a:spLocks noChangeShapeType="1"/>
                  </p:cNvSpPr>
                  <p:nvPr/>
                </p:nvSpPr>
                <p:spPr bwMode="auto">
                  <a:xfrm flipH="1">
                    <a:off x="2063968" y="4528344"/>
                    <a:ext cx="0" cy="92075"/>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363636"/>
                      </a:solidFill>
                      <a:effectLst/>
                      <a:uLnTx/>
                      <a:uFillTx/>
                      <a:latin typeface="Arial" panose="020B0604020202020204"/>
                      <a:ea typeface="+mn-ea"/>
                      <a:cs typeface="Arial" panose="020B0604020202020204"/>
                    </a:endParaRPr>
                  </a:p>
                </p:txBody>
              </p:sp>
              <p:sp>
                <p:nvSpPr>
                  <p:cNvPr id="63" name="Line 19"/>
                  <p:cNvSpPr>
                    <a:spLocks noChangeShapeType="1"/>
                  </p:cNvSpPr>
                  <p:nvPr/>
                </p:nvSpPr>
                <p:spPr bwMode="auto">
                  <a:xfrm flipH="1">
                    <a:off x="1666954" y="4528344"/>
                    <a:ext cx="0" cy="92075"/>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363636"/>
                      </a:solidFill>
                      <a:effectLst/>
                      <a:uLnTx/>
                      <a:uFillTx/>
                      <a:latin typeface="Arial" panose="020B0604020202020204"/>
                      <a:ea typeface="+mn-ea"/>
                      <a:cs typeface="Arial" panose="020B0604020202020204"/>
                    </a:endParaRPr>
                  </a:p>
                </p:txBody>
              </p:sp>
              <p:sp>
                <p:nvSpPr>
                  <p:cNvPr id="64" name="Line 20"/>
                  <p:cNvSpPr>
                    <a:spLocks noChangeShapeType="1"/>
                  </p:cNvSpPr>
                  <p:nvPr/>
                </p:nvSpPr>
                <p:spPr bwMode="auto">
                  <a:xfrm flipH="1">
                    <a:off x="1296233" y="4528344"/>
                    <a:ext cx="0" cy="92075"/>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363636"/>
                      </a:solidFill>
                      <a:effectLst/>
                      <a:uLnTx/>
                      <a:uFillTx/>
                      <a:latin typeface="Arial" panose="020B0604020202020204"/>
                      <a:ea typeface="+mn-ea"/>
                      <a:cs typeface="Arial" panose="020B0604020202020204"/>
                    </a:endParaRPr>
                  </a:p>
                </p:txBody>
              </p:sp>
              <p:sp>
                <p:nvSpPr>
                  <p:cNvPr id="65" name="Line 21"/>
                  <p:cNvSpPr>
                    <a:spLocks noChangeShapeType="1"/>
                  </p:cNvSpPr>
                  <p:nvPr/>
                </p:nvSpPr>
                <p:spPr bwMode="auto">
                  <a:xfrm flipH="1">
                    <a:off x="925515" y="4528344"/>
                    <a:ext cx="0" cy="92075"/>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363636"/>
                      </a:solidFill>
                      <a:effectLst/>
                      <a:uLnTx/>
                      <a:uFillTx/>
                      <a:latin typeface="Arial" panose="020B0604020202020204"/>
                      <a:ea typeface="+mn-ea"/>
                      <a:cs typeface="Arial" panose="020B0604020202020204"/>
                    </a:endParaRPr>
                  </a:p>
                </p:txBody>
              </p:sp>
            </p:grpSp>
            <p:sp>
              <p:nvSpPr>
                <p:cNvPr id="33" name="TextBox 32"/>
                <p:cNvSpPr txBox="1"/>
                <p:nvPr/>
              </p:nvSpPr>
              <p:spPr>
                <a:xfrm rot="16200000">
                  <a:off x="1852507" y="3193570"/>
                  <a:ext cx="387595" cy="497384"/>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200" b="0" i="0" u="none" strike="noStrike" cap="none" baseline="0">
                      <a:solidFill>
                        <a:srgbClr val="363636"/>
                      </a:solidFill>
                      <a:effectLst/>
                      <a:uFillTx/>
                      <a:ea typeface="MS UI Gothic" panose="020B0600070205080204" charset="-128"/>
                    </a:rPr>
                    <a:t>累積無遠隔</a:t>
                  </a:r>
                  <a:r>
                    <a:rPr sz="1200"/>
                    <a:t/>
                  </a:r>
                  <a:br>
                    <a:rPr sz="1200"/>
                  </a:br>
                  <a:r>
                    <a:rPr lang="ja-JP" sz="1200" b="0" i="0" u="none" strike="noStrike" cap="none" baseline="0">
                      <a:solidFill>
                        <a:srgbClr val="363636"/>
                      </a:solidFill>
                      <a:effectLst/>
                      <a:uFillTx/>
                      <a:ea typeface="MS UI Gothic" panose="020B0600070205080204" charset="-128"/>
                    </a:rPr>
                    <a:t>転移生存率</a:t>
                  </a:r>
                </a:p>
              </p:txBody>
            </p:sp>
            <p:sp>
              <p:nvSpPr>
                <p:cNvPr id="34" name="TextBox 33"/>
                <p:cNvSpPr txBox="1"/>
                <p:nvPr/>
              </p:nvSpPr>
              <p:spPr>
                <a:xfrm>
                  <a:off x="4291427" y="4737319"/>
                  <a:ext cx="665251" cy="267692"/>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200" b="0" i="0" u="none" strike="noStrike" cap="none" baseline="0">
                      <a:solidFill>
                        <a:srgbClr val="363636"/>
                      </a:solidFill>
                      <a:effectLst/>
                      <a:uFillTx/>
                      <a:ea typeface="MS UI Gothic" panose="020B0600070205080204" charset="-128"/>
                    </a:rPr>
                    <a:t>無作為化後の経過期間</a:t>
                  </a:r>
                </a:p>
              </p:txBody>
            </p:sp>
            <p:sp>
              <p:nvSpPr>
                <p:cNvPr id="35" name="TextBox 34"/>
                <p:cNvSpPr txBox="1"/>
                <p:nvPr/>
              </p:nvSpPr>
              <p:spPr>
                <a:xfrm>
                  <a:off x="2254825" y="2260392"/>
                  <a:ext cx="428648" cy="267692"/>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ct val="0"/>
                    </a:spcBef>
                    <a:spcAft>
                      <a:spcPct val="0"/>
                    </a:spcAft>
                    <a:buClrTx/>
                    <a:buSzTx/>
                    <a:buFontTx/>
                    <a:buNone/>
                    <a:defRPr/>
                  </a:pPr>
                  <a:r>
                    <a:rPr lang="ja-JP" sz="1200" b="0" i="0" u="none" strike="noStrike" cap="none" baseline="0">
                      <a:solidFill>
                        <a:srgbClr val="4D4D4D"/>
                      </a:solidFill>
                      <a:effectLst/>
                      <a:uFillTx/>
                      <a:ea typeface="MS UI Gothic" panose="020B0600070205080204" charset="-128"/>
                    </a:rPr>
                    <a:t>1.0</a:t>
                  </a:r>
                </a:p>
              </p:txBody>
            </p:sp>
            <p:sp>
              <p:nvSpPr>
                <p:cNvPr id="36" name="TextBox 35"/>
                <p:cNvSpPr txBox="1"/>
                <p:nvPr/>
              </p:nvSpPr>
              <p:spPr>
                <a:xfrm>
                  <a:off x="2254825" y="2677872"/>
                  <a:ext cx="428648" cy="267692"/>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ct val="0"/>
                    </a:spcBef>
                    <a:spcAft>
                      <a:spcPct val="0"/>
                    </a:spcAft>
                    <a:buClrTx/>
                    <a:buSzTx/>
                    <a:buFontTx/>
                    <a:buNone/>
                    <a:defRPr/>
                  </a:pPr>
                  <a:r>
                    <a:rPr lang="ja-JP" sz="1200" b="0" i="0" u="none" strike="noStrike" cap="none" baseline="0">
                      <a:solidFill>
                        <a:srgbClr val="4D4D4D"/>
                      </a:solidFill>
                      <a:effectLst/>
                      <a:uFillTx/>
                      <a:ea typeface="MS UI Gothic" panose="020B0600070205080204" charset="-128"/>
                    </a:rPr>
                    <a:t>0.8</a:t>
                  </a:r>
                </a:p>
              </p:txBody>
            </p:sp>
            <p:sp>
              <p:nvSpPr>
                <p:cNvPr id="37" name="TextBox 36"/>
                <p:cNvSpPr txBox="1"/>
                <p:nvPr/>
              </p:nvSpPr>
              <p:spPr>
                <a:xfrm>
                  <a:off x="2254825" y="3093611"/>
                  <a:ext cx="428648" cy="267692"/>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ct val="0"/>
                    </a:spcBef>
                    <a:spcAft>
                      <a:spcPct val="0"/>
                    </a:spcAft>
                    <a:buClrTx/>
                    <a:buSzTx/>
                    <a:buFontTx/>
                    <a:buNone/>
                    <a:defRPr/>
                  </a:pPr>
                  <a:r>
                    <a:rPr lang="ja-JP" sz="1200" b="0" i="0" u="none" strike="noStrike" cap="none" baseline="0">
                      <a:solidFill>
                        <a:srgbClr val="4D4D4D"/>
                      </a:solidFill>
                      <a:effectLst/>
                      <a:uFillTx/>
                      <a:ea typeface="MS UI Gothic" panose="020B0600070205080204" charset="-128"/>
                    </a:rPr>
                    <a:t>0.6</a:t>
                  </a:r>
                </a:p>
              </p:txBody>
            </p:sp>
            <p:sp>
              <p:nvSpPr>
                <p:cNvPr id="38" name="TextBox 37"/>
                <p:cNvSpPr txBox="1"/>
                <p:nvPr/>
              </p:nvSpPr>
              <p:spPr>
                <a:xfrm>
                  <a:off x="2254825" y="3509352"/>
                  <a:ext cx="428648" cy="267692"/>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ct val="0"/>
                    </a:spcBef>
                    <a:spcAft>
                      <a:spcPct val="0"/>
                    </a:spcAft>
                    <a:buClrTx/>
                    <a:buSzTx/>
                    <a:buFontTx/>
                    <a:buNone/>
                    <a:defRPr/>
                  </a:pPr>
                  <a:r>
                    <a:rPr lang="ja-JP" sz="1200" b="0" i="0" u="none" strike="noStrike" cap="none" baseline="0">
                      <a:solidFill>
                        <a:srgbClr val="4D4D4D"/>
                      </a:solidFill>
                      <a:effectLst/>
                      <a:uFillTx/>
                      <a:ea typeface="MS UI Gothic" panose="020B0600070205080204" charset="-128"/>
                    </a:rPr>
                    <a:t>0.4</a:t>
                  </a:r>
                </a:p>
              </p:txBody>
            </p:sp>
            <p:sp>
              <p:nvSpPr>
                <p:cNvPr id="39" name="TextBox 38"/>
                <p:cNvSpPr txBox="1"/>
                <p:nvPr/>
              </p:nvSpPr>
              <p:spPr>
                <a:xfrm>
                  <a:off x="2254825" y="3925092"/>
                  <a:ext cx="428648" cy="267692"/>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ct val="0"/>
                    </a:spcBef>
                    <a:spcAft>
                      <a:spcPct val="0"/>
                    </a:spcAft>
                    <a:buClrTx/>
                    <a:buSzTx/>
                    <a:buFontTx/>
                    <a:buNone/>
                    <a:defRPr/>
                  </a:pPr>
                  <a:r>
                    <a:rPr lang="ja-JP" sz="1200" b="0" i="0" u="none" strike="noStrike" cap="none" baseline="0">
                      <a:solidFill>
                        <a:srgbClr val="4D4D4D"/>
                      </a:solidFill>
                      <a:effectLst/>
                      <a:uFillTx/>
                      <a:ea typeface="MS UI Gothic" panose="020B0600070205080204" charset="-128"/>
                    </a:rPr>
                    <a:t>0.2</a:t>
                  </a:r>
                </a:p>
              </p:txBody>
            </p:sp>
            <p:sp>
              <p:nvSpPr>
                <p:cNvPr id="40" name="TextBox 39"/>
                <p:cNvSpPr txBox="1"/>
                <p:nvPr/>
              </p:nvSpPr>
              <p:spPr>
                <a:xfrm>
                  <a:off x="2392987" y="4340832"/>
                  <a:ext cx="290486" cy="267692"/>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ct val="0"/>
                    </a:spcBef>
                    <a:spcAft>
                      <a:spcPct val="0"/>
                    </a:spcAft>
                    <a:buClrTx/>
                    <a:buSzTx/>
                    <a:buFontTx/>
                    <a:buNone/>
                    <a:defRPr/>
                  </a:pPr>
                  <a:r>
                    <a:rPr lang="ja-JP" sz="1200" b="0" i="0" u="none" strike="noStrike" cap="none" baseline="0">
                      <a:solidFill>
                        <a:srgbClr val="4D4D4D"/>
                      </a:solidFill>
                      <a:effectLst/>
                      <a:uFillTx/>
                      <a:ea typeface="MS UI Gothic" panose="020B0600070205080204" charset="-128"/>
                    </a:rPr>
                    <a:t>0</a:t>
                  </a:r>
                </a:p>
              </p:txBody>
            </p:sp>
            <p:sp>
              <p:nvSpPr>
                <p:cNvPr id="41" name="TextBox 40"/>
                <p:cNvSpPr txBox="1"/>
                <p:nvPr/>
              </p:nvSpPr>
              <p:spPr>
                <a:xfrm>
                  <a:off x="2481962" y="4522749"/>
                  <a:ext cx="452827" cy="1070767"/>
                </a:xfrm>
                <a:prstGeom prst="rect">
                  <a:avLst/>
                </a:prstGeom>
                <a:noFill/>
              </p:spPr>
              <p:txBody>
                <a:bodyPr wrap="none" rtlCol="0" anchor="t" anchorCtr="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lang="ja-JP" sz="1100" b="0" i="0" u="none" strike="noStrike" cap="none" baseline="0">
                      <a:solidFill>
                        <a:srgbClr val="000000"/>
                      </a:solidFill>
                      <a:effectLst/>
                      <a:uFillTx/>
                      <a:ea typeface="MS UI Gothic" panose="020B0600070205080204" charset="-128"/>
                    </a:rPr>
                    <a:t>0</a:t>
                  </a:r>
                </a:p>
                <a:p>
                  <a:pPr marL="0" marR="0" lvl="0" indent="0" algn="ctr" defTabSz="914400" rtl="0" eaLnBrk="1" fontAlgn="auto" latinLnBrk="0" hangingPunct="1">
                    <a:lnSpc>
                      <a:spcPct val="100000"/>
                    </a:lnSpc>
                    <a:spcBef>
                      <a:spcPct val="0"/>
                    </a:spcBef>
                    <a:spcAft>
                      <a:spcPct val="0"/>
                    </a:spcAft>
                    <a:buClrTx/>
                    <a:buSzTx/>
                    <a:buFontTx/>
                    <a:buNone/>
                    <a:defRPr/>
                  </a:pPr>
                  <a:endParaRPr kumimoji="0" lang="en-GB" sz="1100" b="0" i="0" u="none" strike="noStrike" kern="1200" cap="none" spc="0" normalizeH="0" baseline="0" noProof="0">
                    <a:ln>
                      <a:noFill/>
                    </a:ln>
                    <a:solidFill>
                      <a:srgbClr val="000000"/>
                    </a:solidFill>
                    <a:effectLst/>
                    <a:uLnTx/>
                    <a:uFillTx/>
                    <a:latin typeface="Arial" panose="020B0604020202020204"/>
                    <a:ea typeface="+mn-ea"/>
                    <a:cs typeface="Arial" panose="020B0604020202020204"/>
                  </a:endParaRPr>
                </a:p>
                <a:p>
                  <a:pPr marL="0" marR="0" lvl="0" indent="0" algn="ctr" defTabSz="914400" rtl="0" eaLnBrk="1" fontAlgn="auto" latinLnBrk="0" hangingPunct="1">
                    <a:lnSpc>
                      <a:spcPct val="100000"/>
                    </a:lnSpc>
                    <a:spcBef>
                      <a:spcPct val="0"/>
                    </a:spcBef>
                    <a:spcAft>
                      <a:spcPct val="0"/>
                    </a:spcAft>
                    <a:buClrTx/>
                    <a:buSzTx/>
                    <a:buFontTx/>
                    <a:buNone/>
                    <a:defRPr/>
                  </a:pPr>
                  <a:endParaRPr kumimoji="0" lang="en-GB" sz="1100" b="0" i="0" u="none" strike="noStrike" kern="1200" cap="none" spc="0" normalizeH="0" baseline="0" noProof="0" smtClean="0">
                    <a:ln>
                      <a:noFill/>
                    </a:ln>
                    <a:solidFill>
                      <a:srgbClr val="000000"/>
                    </a:solidFill>
                    <a:effectLst/>
                    <a:uLnTx/>
                    <a:uFillTx/>
                    <a:latin typeface="Arial" panose="020B0604020202020204"/>
                    <a:ea typeface="+mn-ea"/>
                    <a:cs typeface="Arial" panose="020B0604020202020204"/>
                  </a:endParaRPr>
                </a:p>
                <a:p>
                  <a:pPr marL="0" marR="0" lvl="0" indent="0" algn="ctr" defTabSz="914400" rtl="0" eaLnBrk="1" fontAlgn="auto" latinLnBrk="0" hangingPunct="1">
                    <a:lnSpc>
                      <a:spcPct val="100000"/>
                    </a:lnSpc>
                    <a:spcBef>
                      <a:spcPct val="0"/>
                    </a:spcBef>
                    <a:spcAft>
                      <a:spcPct val="0"/>
                    </a:spcAft>
                    <a:buClrTx/>
                    <a:buSzTx/>
                    <a:buFontTx/>
                    <a:buNone/>
                    <a:defRPr/>
                  </a:pPr>
                  <a:r>
                    <a:rPr lang="ja-JP" sz="1100" b="0" i="0" u="none" strike="noStrike" cap="none" baseline="0">
                      <a:solidFill>
                        <a:srgbClr val="000000"/>
                      </a:solidFill>
                      <a:effectLst/>
                      <a:uFillTx/>
                      <a:ea typeface="MS UI Gothic" panose="020B0600070205080204" charset="-128"/>
                    </a:rPr>
                    <a:t>127</a:t>
                  </a:r>
                </a:p>
                <a:p>
                  <a:pPr marL="0" marR="0" lvl="0" indent="0" algn="ctr" defTabSz="914400" rtl="0" eaLnBrk="1" fontAlgn="auto" latinLnBrk="0" hangingPunct="1">
                    <a:lnSpc>
                      <a:spcPct val="100000"/>
                    </a:lnSpc>
                    <a:spcBef>
                      <a:spcPct val="0"/>
                    </a:spcBef>
                    <a:spcAft>
                      <a:spcPct val="0"/>
                    </a:spcAft>
                    <a:buClrTx/>
                    <a:buSzTx/>
                    <a:buFontTx/>
                    <a:buNone/>
                    <a:defRPr/>
                  </a:pPr>
                  <a:endParaRPr kumimoji="0" lang="en-GB" sz="1100" b="0" i="0" u="none" strike="noStrike" kern="1200" cap="none" spc="0" normalizeH="0" baseline="0" noProof="0" smtClean="0">
                    <a:ln>
                      <a:noFill/>
                    </a:ln>
                    <a:solidFill>
                      <a:srgbClr val="000000"/>
                    </a:solidFill>
                    <a:effectLst/>
                    <a:uLnTx/>
                    <a:uFillTx/>
                    <a:latin typeface="Arial" panose="020B0604020202020204"/>
                    <a:ea typeface="+mn-ea"/>
                    <a:cs typeface="Arial" panose="020B0604020202020204"/>
                  </a:endParaRPr>
                </a:p>
                <a:p>
                  <a:pPr marL="0" marR="0" lvl="0" indent="0" algn="ctr" defTabSz="914400" rtl="0" eaLnBrk="1" fontAlgn="auto" latinLnBrk="0" hangingPunct="1">
                    <a:lnSpc>
                      <a:spcPct val="100000"/>
                    </a:lnSpc>
                    <a:spcBef>
                      <a:spcPct val="0"/>
                    </a:spcBef>
                    <a:spcAft>
                      <a:spcPct val="0"/>
                    </a:spcAft>
                    <a:buClrTx/>
                    <a:buSzTx/>
                    <a:buFontTx/>
                    <a:buNone/>
                    <a:defRPr/>
                  </a:pPr>
                  <a:r>
                    <a:rPr lang="ja-JP" sz="1100" b="0" i="0" u="none" strike="noStrike" cap="none" baseline="0">
                      <a:solidFill>
                        <a:srgbClr val="000000"/>
                      </a:solidFill>
                      <a:effectLst/>
                      <a:uFillTx/>
                      <a:ea typeface="MS UI Gothic" panose="020B0600070205080204" charset="-128"/>
                    </a:rPr>
                    <a:t>119</a:t>
                  </a:r>
                </a:p>
              </p:txBody>
            </p:sp>
            <p:sp>
              <p:nvSpPr>
                <p:cNvPr id="42" name="TextBox 41"/>
                <p:cNvSpPr txBox="1"/>
                <p:nvPr/>
              </p:nvSpPr>
              <p:spPr>
                <a:xfrm>
                  <a:off x="2889827" y="4522749"/>
                  <a:ext cx="368202" cy="1070767"/>
                </a:xfrm>
                <a:prstGeom prst="rect">
                  <a:avLst/>
                </a:prstGeom>
                <a:noFill/>
              </p:spPr>
              <p:txBody>
                <a:bodyPr wrap="none" rtlCol="0" anchor="t" anchorCtr="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lang="ja-JP" sz="1100" b="0" i="0" u="none" strike="noStrike" cap="none" baseline="0">
                      <a:solidFill>
                        <a:srgbClr val="000000"/>
                      </a:solidFill>
                      <a:effectLst/>
                      <a:uFillTx/>
                      <a:ea typeface="MS UI Gothic" panose="020B0600070205080204" charset="-128"/>
                    </a:rPr>
                    <a:t>6</a:t>
                  </a:r>
                </a:p>
                <a:p>
                  <a:pPr marL="0" marR="0" lvl="0" indent="0" algn="ctr" defTabSz="914400" rtl="0" eaLnBrk="1" fontAlgn="auto" latinLnBrk="0" hangingPunct="1">
                    <a:lnSpc>
                      <a:spcPct val="100000"/>
                    </a:lnSpc>
                    <a:spcBef>
                      <a:spcPct val="0"/>
                    </a:spcBef>
                    <a:spcAft>
                      <a:spcPct val="0"/>
                    </a:spcAft>
                    <a:buClrTx/>
                    <a:buSzTx/>
                    <a:buFontTx/>
                    <a:buNone/>
                    <a:defRPr/>
                  </a:pPr>
                  <a:endParaRPr kumimoji="0" lang="en-GB" sz="1100" b="0" i="0" u="none" strike="noStrike" kern="1200" cap="none" spc="0" normalizeH="0" baseline="0" noProof="0">
                    <a:ln>
                      <a:noFill/>
                    </a:ln>
                    <a:solidFill>
                      <a:srgbClr val="000000"/>
                    </a:solidFill>
                    <a:effectLst/>
                    <a:uLnTx/>
                    <a:uFillTx/>
                    <a:latin typeface="Arial" panose="020B0604020202020204"/>
                    <a:ea typeface="+mn-ea"/>
                    <a:cs typeface="Arial" panose="020B0604020202020204"/>
                  </a:endParaRPr>
                </a:p>
                <a:p>
                  <a:pPr marL="0" marR="0" lvl="0" indent="0" algn="ctr" defTabSz="914400" rtl="0" eaLnBrk="1" fontAlgn="auto" latinLnBrk="0" hangingPunct="1">
                    <a:lnSpc>
                      <a:spcPct val="100000"/>
                    </a:lnSpc>
                    <a:spcBef>
                      <a:spcPct val="0"/>
                    </a:spcBef>
                    <a:spcAft>
                      <a:spcPct val="0"/>
                    </a:spcAft>
                    <a:buClrTx/>
                    <a:buSzTx/>
                    <a:buFontTx/>
                    <a:buNone/>
                    <a:defRPr/>
                  </a:pPr>
                  <a:endParaRPr kumimoji="0" lang="en-GB" sz="1100" b="0" i="0" u="none" strike="noStrike" kern="1200" cap="none" spc="0" normalizeH="0" baseline="0" noProof="0" smtClean="0">
                    <a:ln>
                      <a:noFill/>
                    </a:ln>
                    <a:solidFill>
                      <a:srgbClr val="000000"/>
                    </a:solidFill>
                    <a:effectLst/>
                    <a:uLnTx/>
                    <a:uFillTx/>
                    <a:latin typeface="Arial" panose="020B0604020202020204"/>
                    <a:ea typeface="+mn-ea"/>
                    <a:cs typeface="Arial" panose="020B0604020202020204"/>
                  </a:endParaRPr>
                </a:p>
                <a:p>
                  <a:pPr marL="0" marR="0" lvl="0" indent="0" algn="ctr" defTabSz="914400" rtl="0" eaLnBrk="1" fontAlgn="auto" latinLnBrk="0" hangingPunct="1">
                    <a:lnSpc>
                      <a:spcPct val="100000"/>
                    </a:lnSpc>
                    <a:spcBef>
                      <a:spcPct val="0"/>
                    </a:spcBef>
                    <a:spcAft>
                      <a:spcPct val="0"/>
                    </a:spcAft>
                    <a:buClrTx/>
                    <a:buSzTx/>
                    <a:buFontTx/>
                    <a:buNone/>
                    <a:defRPr/>
                  </a:pPr>
                  <a:r>
                    <a:rPr lang="ja-JP" sz="1100" b="0" i="0" u="none" strike="noStrike" cap="none" baseline="0">
                      <a:solidFill>
                        <a:srgbClr val="000000"/>
                      </a:solidFill>
                      <a:effectLst/>
                      <a:uFillTx/>
                      <a:ea typeface="MS UI Gothic" panose="020B0600070205080204" charset="-128"/>
                    </a:rPr>
                    <a:t>77</a:t>
                  </a:r>
                </a:p>
                <a:p>
                  <a:pPr marL="0" marR="0" lvl="0" indent="0" algn="ctr" defTabSz="914400" rtl="0" eaLnBrk="1" fontAlgn="auto" latinLnBrk="0" hangingPunct="1">
                    <a:lnSpc>
                      <a:spcPct val="100000"/>
                    </a:lnSpc>
                    <a:spcBef>
                      <a:spcPct val="0"/>
                    </a:spcBef>
                    <a:spcAft>
                      <a:spcPct val="0"/>
                    </a:spcAft>
                    <a:buClrTx/>
                    <a:buSzTx/>
                    <a:buFontTx/>
                    <a:buNone/>
                    <a:defRPr/>
                  </a:pPr>
                  <a:endParaRPr kumimoji="0" lang="en-GB" sz="1100" b="0" i="0" u="none" strike="noStrike" kern="1200" cap="none" spc="0" normalizeH="0" baseline="0" noProof="0">
                    <a:ln>
                      <a:noFill/>
                    </a:ln>
                    <a:solidFill>
                      <a:srgbClr val="000000"/>
                    </a:solidFill>
                    <a:effectLst/>
                    <a:uLnTx/>
                    <a:uFillTx/>
                    <a:latin typeface="Arial" panose="020B0604020202020204"/>
                    <a:ea typeface="+mn-ea"/>
                    <a:cs typeface="Arial" panose="020B0604020202020204"/>
                  </a:endParaRPr>
                </a:p>
                <a:p>
                  <a:pPr marL="0" marR="0" lvl="0" indent="0" algn="ctr" defTabSz="914400" rtl="0" eaLnBrk="1" fontAlgn="auto" latinLnBrk="0" hangingPunct="1">
                    <a:lnSpc>
                      <a:spcPct val="100000"/>
                    </a:lnSpc>
                    <a:spcBef>
                      <a:spcPct val="0"/>
                    </a:spcBef>
                    <a:spcAft>
                      <a:spcPct val="0"/>
                    </a:spcAft>
                    <a:buClrTx/>
                    <a:buSzTx/>
                    <a:buFontTx/>
                    <a:buNone/>
                    <a:defRPr/>
                  </a:pPr>
                  <a:r>
                    <a:rPr lang="ja-JP" sz="1100" b="0" i="0" u="none" strike="noStrike" cap="none" baseline="0">
                      <a:solidFill>
                        <a:srgbClr val="000000"/>
                      </a:solidFill>
                      <a:effectLst/>
                      <a:uFillTx/>
                      <a:ea typeface="MS UI Gothic" panose="020B0600070205080204" charset="-128"/>
                    </a:rPr>
                    <a:t>76</a:t>
                  </a:r>
                </a:p>
              </p:txBody>
            </p:sp>
            <p:sp>
              <p:nvSpPr>
                <p:cNvPr id="43" name="TextBox 42"/>
                <p:cNvSpPr txBox="1"/>
                <p:nvPr/>
              </p:nvSpPr>
              <p:spPr>
                <a:xfrm>
                  <a:off x="3262699" y="4522749"/>
                  <a:ext cx="368202" cy="1070767"/>
                </a:xfrm>
                <a:prstGeom prst="rect">
                  <a:avLst/>
                </a:prstGeom>
                <a:noFill/>
              </p:spPr>
              <p:txBody>
                <a:bodyPr wrap="none" rtlCol="0" anchor="t" anchorCtr="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lang="ja-JP" sz="1100" b="0" i="0" u="none" strike="noStrike" cap="none" baseline="0">
                      <a:solidFill>
                        <a:srgbClr val="000000"/>
                      </a:solidFill>
                      <a:effectLst/>
                      <a:uFillTx/>
                      <a:ea typeface="MS UI Gothic" panose="020B0600070205080204" charset="-128"/>
                    </a:rPr>
                    <a:t>12</a:t>
                  </a:r>
                </a:p>
                <a:p>
                  <a:pPr marL="0" marR="0" lvl="0" indent="0" algn="ctr" defTabSz="914400" rtl="0" eaLnBrk="1" fontAlgn="auto" latinLnBrk="0" hangingPunct="1">
                    <a:lnSpc>
                      <a:spcPct val="100000"/>
                    </a:lnSpc>
                    <a:spcBef>
                      <a:spcPct val="0"/>
                    </a:spcBef>
                    <a:spcAft>
                      <a:spcPct val="0"/>
                    </a:spcAft>
                    <a:buClrTx/>
                    <a:buSzTx/>
                    <a:buFontTx/>
                    <a:buNone/>
                    <a:defRPr/>
                  </a:pPr>
                  <a:endParaRPr kumimoji="0" lang="en-GB" sz="1100" b="0" i="0" u="none" strike="noStrike" kern="1200" cap="none" spc="0" normalizeH="0" baseline="0" noProof="0">
                    <a:ln>
                      <a:noFill/>
                    </a:ln>
                    <a:solidFill>
                      <a:srgbClr val="000000"/>
                    </a:solidFill>
                    <a:effectLst/>
                    <a:uLnTx/>
                    <a:uFillTx/>
                    <a:latin typeface="Arial" panose="020B0604020202020204"/>
                    <a:ea typeface="+mn-ea"/>
                    <a:cs typeface="Arial" panose="020B0604020202020204"/>
                  </a:endParaRPr>
                </a:p>
                <a:p>
                  <a:pPr marL="0" marR="0" lvl="0" indent="0" algn="ctr" defTabSz="914400" rtl="0" eaLnBrk="1" fontAlgn="auto" latinLnBrk="0" hangingPunct="1">
                    <a:lnSpc>
                      <a:spcPct val="100000"/>
                    </a:lnSpc>
                    <a:spcBef>
                      <a:spcPct val="0"/>
                    </a:spcBef>
                    <a:spcAft>
                      <a:spcPct val="0"/>
                    </a:spcAft>
                    <a:buClrTx/>
                    <a:buSzTx/>
                    <a:buFontTx/>
                    <a:buNone/>
                    <a:defRPr/>
                  </a:pPr>
                  <a:endParaRPr kumimoji="0" lang="en-GB" sz="1100" b="0" i="0" u="none" strike="noStrike" kern="1200" cap="none" spc="0" normalizeH="0" baseline="0" noProof="0" smtClean="0">
                    <a:ln>
                      <a:noFill/>
                    </a:ln>
                    <a:solidFill>
                      <a:srgbClr val="000000"/>
                    </a:solidFill>
                    <a:effectLst/>
                    <a:uLnTx/>
                    <a:uFillTx/>
                    <a:latin typeface="Arial" panose="020B0604020202020204"/>
                    <a:ea typeface="+mn-ea"/>
                    <a:cs typeface="Arial" panose="020B0604020202020204"/>
                  </a:endParaRPr>
                </a:p>
                <a:p>
                  <a:pPr marL="0" marR="0" lvl="0" indent="0" algn="ctr" defTabSz="914400" rtl="0" eaLnBrk="1" fontAlgn="auto" latinLnBrk="0" hangingPunct="1">
                    <a:lnSpc>
                      <a:spcPct val="100000"/>
                    </a:lnSpc>
                    <a:spcBef>
                      <a:spcPct val="0"/>
                    </a:spcBef>
                    <a:spcAft>
                      <a:spcPct val="0"/>
                    </a:spcAft>
                    <a:buClrTx/>
                    <a:buSzTx/>
                    <a:buFontTx/>
                    <a:buNone/>
                    <a:defRPr/>
                  </a:pPr>
                  <a:r>
                    <a:rPr lang="ja-JP" sz="1100" b="0" i="0" u="none" strike="noStrike" cap="none" baseline="0">
                      <a:solidFill>
                        <a:srgbClr val="000000"/>
                      </a:solidFill>
                      <a:effectLst/>
                      <a:uFillTx/>
                      <a:ea typeface="MS UI Gothic" panose="020B0600070205080204" charset="-128"/>
                    </a:rPr>
                    <a:t>44</a:t>
                  </a:r>
                </a:p>
                <a:p>
                  <a:pPr marL="0" marR="0" lvl="0" indent="0" algn="ctr" defTabSz="914400" rtl="0" eaLnBrk="1" fontAlgn="auto" latinLnBrk="0" hangingPunct="1">
                    <a:lnSpc>
                      <a:spcPct val="100000"/>
                    </a:lnSpc>
                    <a:spcBef>
                      <a:spcPct val="0"/>
                    </a:spcBef>
                    <a:spcAft>
                      <a:spcPct val="0"/>
                    </a:spcAft>
                    <a:buClrTx/>
                    <a:buSzTx/>
                    <a:buFontTx/>
                    <a:buNone/>
                    <a:defRPr/>
                  </a:pPr>
                  <a:endParaRPr kumimoji="0" lang="en-GB" sz="1100" b="0" i="0" u="none" strike="noStrike" kern="1200" cap="none" spc="0" normalizeH="0" baseline="0" noProof="0">
                    <a:ln>
                      <a:noFill/>
                    </a:ln>
                    <a:solidFill>
                      <a:srgbClr val="000000"/>
                    </a:solidFill>
                    <a:effectLst/>
                    <a:uLnTx/>
                    <a:uFillTx/>
                    <a:latin typeface="Arial" panose="020B0604020202020204"/>
                    <a:ea typeface="+mn-ea"/>
                    <a:cs typeface="Arial" panose="020B0604020202020204"/>
                  </a:endParaRPr>
                </a:p>
                <a:p>
                  <a:pPr marL="0" marR="0" lvl="0" indent="0" algn="ctr" defTabSz="914400" rtl="0" eaLnBrk="1" fontAlgn="auto" latinLnBrk="0" hangingPunct="1">
                    <a:lnSpc>
                      <a:spcPct val="100000"/>
                    </a:lnSpc>
                    <a:spcBef>
                      <a:spcPct val="0"/>
                    </a:spcBef>
                    <a:spcAft>
                      <a:spcPct val="0"/>
                    </a:spcAft>
                    <a:buClrTx/>
                    <a:buSzTx/>
                    <a:buFontTx/>
                    <a:buNone/>
                    <a:defRPr/>
                  </a:pPr>
                  <a:r>
                    <a:rPr lang="ja-JP" sz="1100" b="0" i="0" u="none" strike="noStrike" cap="none" baseline="0">
                      <a:solidFill>
                        <a:srgbClr val="000000"/>
                      </a:solidFill>
                      <a:effectLst/>
                      <a:uFillTx/>
                      <a:ea typeface="MS UI Gothic" panose="020B0600070205080204" charset="-128"/>
                    </a:rPr>
                    <a:t>53</a:t>
                  </a:r>
                </a:p>
              </p:txBody>
            </p:sp>
            <p:sp>
              <p:nvSpPr>
                <p:cNvPr id="44" name="TextBox 43"/>
                <p:cNvSpPr txBox="1"/>
                <p:nvPr/>
              </p:nvSpPr>
              <p:spPr>
                <a:xfrm>
                  <a:off x="3666629" y="4522749"/>
                  <a:ext cx="368202" cy="1070767"/>
                </a:xfrm>
                <a:prstGeom prst="rect">
                  <a:avLst/>
                </a:prstGeom>
                <a:noFill/>
              </p:spPr>
              <p:txBody>
                <a:bodyPr wrap="none" rtlCol="0" anchor="t" anchorCtr="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lang="ja-JP" sz="1100" b="0" i="0" u="none" strike="noStrike" cap="none" baseline="0">
                      <a:solidFill>
                        <a:srgbClr val="000000"/>
                      </a:solidFill>
                      <a:effectLst/>
                      <a:uFillTx/>
                      <a:ea typeface="MS UI Gothic" panose="020B0600070205080204" charset="-128"/>
                    </a:rPr>
                    <a:t>18</a:t>
                  </a:r>
                </a:p>
                <a:p>
                  <a:pPr marL="0" marR="0" lvl="0" indent="0" algn="ctr" defTabSz="914400" rtl="0" eaLnBrk="1" fontAlgn="auto" latinLnBrk="0" hangingPunct="1">
                    <a:lnSpc>
                      <a:spcPct val="100000"/>
                    </a:lnSpc>
                    <a:spcBef>
                      <a:spcPct val="0"/>
                    </a:spcBef>
                    <a:spcAft>
                      <a:spcPct val="0"/>
                    </a:spcAft>
                    <a:buClrTx/>
                    <a:buSzTx/>
                    <a:buFontTx/>
                    <a:buNone/>
                    <a:defRPr/>
                  </a:pPr>
                  <a:endParaRPr kumimoji="0" lang="en-GB" sz="1100" b="0" i="0" u="none" strike="noStrike" kern="1200" cap="none" spc="0" normalizeH="0" baseline="0" noProof="0">
                    <a:ln>
                      <a:noFill/>
                    </a:ln>
                    <a:solidFill>
                      <a:srgbClr val="000000"/>
                    </a:solidFill>
                    <a:effectLst/>
                    <a:uLnTx/>
                    <a:uFillTx/>
                    <a:latin typeface="Arial" panose="020B0604020202020204"/>
                    <a:ea typeface="+mn-ea"/>
                    <a:cs typeface="Arial" panose="020B0604020202020204"/>
                  </a:endParaRPr>
                </a:p>
                <a:p>
                  <a:pPr marL="0" marR="0" lvl="0" indent="0" algn="ctr" defTabSz="914400" rtl="0" eaLnBrk="1" fontAlgn="auto" latinLnBrk="0" hangingPunct="1">
                    <a:lnSpc>
                      <a:spcPct val="100000"/>
                    </a:lnSpc>
                    <a:spcBef>
                      <a:spcPct val="0"/>
                    </a:spcBef>
                    <a:spcAft>
                      <a:spcPct val="0"/>
                    </a:spcAft>
                    <a:buClrTx/>
                    <a:buSzTx/>
                    <a:buFontTx/>
                    <a:buNone/>
                    <a:defRPr/>
                  </a:pPr>
                  <a:endParaRPr kumimoji="0" lang="en-GB" sz="1100" b="0" i="0" u="none" strike="noStrike" kern="1200" cap="none" spc="0" normalizeH="0" baseline="0" noProof="0" smtClean="0">
                    <a:ln>
                      <a:noFill/>
                    </a:ln>
                    <a:solidFill>
                      <a:srgbClr val="000000"/>
                    </a:solidFill>
                    <a:effectLst/>
                    <a:uLnTx/>
                    <a:uFillTx/>
                    <a:latin typeface="Arial" panose="020B0604020202020204"/>
                    <a:ea typeface="+mn-ea"/>
                    <a:cs typeface="Arial" panose="020B0604020202020204"/>
                  </a:endParaRPr>
                </a:p>
                <a:p>
                  <a:pPr marL="0" marR="0" lvl="0" indent="0" algn="ctr" defTabSz="914400" rtl="0" eaLnBrk="1" fontAlgn="auto" latinLnBrk="0" hangingPunct="1">
                    <a:lnSpc>
                      <a:spcPct val="100000"/>
                    </a:lnSpc>
                    <a:spcBef>
                      <a:spcPct val="0"/>
                    </a:spcBef>
                    <a:spcAft>
                      <a:spcPct val="0"/>
                    </a:spcAft>
                    <a:buClrTx/>
                    <a:buSzTx/>
                    <a:buFontTx/>
                    <a:buNone/>
                    <a:defRPr/>
                  </a:pPr>
                  <a:r>
                    <a:rPr lang="ja-JP" sz="1100" b="0" i="0" u="none" strike="noStrike" cap="none" baseline="0">
                      <a:solidFill>
                        <a:srgbClr val="000000"/>
                      </a:solidFill>
                      <a:effectLst/>
                      <a:uFillTx/>
                      <a:ea typeface="MS UI Gothic" panose="020B0600070205080204" charset="-128"/>
                    </a:rPr>
                    <a:t>24</a:t>
                  </a:r>
                </a:p>
                <a:p>
                  <a:pPr marL="0" marR="0" lvl="0" indent="0" algn="ctr" defTabSz="914400" rtl="0" eaLnBrk="1" fontAlgn="auto" latinLnBrk="0" hangingPunct="1">
                    <a:lnSpc>
                      <a:spcPct val="100000"/>
                    </a:lnSpc>
                    <a:spcBef>
                      <a:spcPct val="0"/>
                    </a:spcBef>
                    <a:spcAft>
                      <a:spcPct val="0"/>
                    </a:spcAft>
                    <a:buClrTx/>
                    <a:buSzTx/>
                    <a:buFontTx/>
                    <a:buNone/>
                    <a:defRPr/>
                  </a:pPr>
                  <a:endParaRPr kumimoji="0" lang="en-GB" sz="1100" b="0" i="0" u="none" strike="noStrike" kern="1200" cap="none" spc="0" normalizeH="0" baseline="0" noProof="0">
                    <a:ln>
                      <a:noFill/>
                    </a:ln>
                    <a:solidFill>
                      <a:srgbClr val="000000"/>
                    </a:solidFill>
                    <a:effectLst/>
                    <a:uLnTx/>
                    <a:uFillTx/>
                    <a:latin typeface="Arial" panose="020B0604020202020204"/>
                    <a:ea typeface="+mn-ea"/>
                    <a:cs typeface="Arial" panose="020B0604020202020204"/>
                  </a:endParaRPr>
                </a:p>
                <a:p>
                  <a:pPr marL="0" marR="0" lvl="0" indent="0" algn="ctr" defTabSz="914400" rtl="0" eaLnBrk="1" fontAlgn="auto" latinLnBrk="0" hangingPunct="1">
                    <a:lnSpc>
                      <a:spcPct val="100000"/>
                    </a:lnSpc>
                    <a:spcBef>
                      <a:spcPct val="0"/>
                    </a:spcBef>
                    <a:spcAft>
                      <a:spcPct val="0"/>
                    </a:spcAft>
                    <a:buClrTx/>
                    <a:buSzTx/>
                    <a:buFontTx/>
                    <a:buNone/>
                    <a:defRPr/>
                  </a:pPr>
                  <a:r>
                    <a:rPr lang="ja-JP" sz="1100" b="0" i="0" u="none" strike="noStrike" cap="none" baseline="0">
                      <a:solidFill>
                        <a:srgbClr val="000000"/>
                      </a:solidFill>
                      <a:effectLst/>
                      <a:uFillTx/>
                      <a:ea typeface="MS UI Gothic" panose="020B0600070205080204" charset="-128"/>
                    </a:rPr>
                    <a:t>35</a:t>
                  </a:r>
                </a:p>
              </p:txBody>
            </p:sp>
            <p:sp>
              <p:nvSpPr>
                <p:cNvPr id="45" name="TextBox 44"/>
                <p:cNvSpPr txBox="1"/>
                <p:nvPr/>
              </p:nvSpPr>
              <p:spPr>
                <a:xfrm>
                  <a:off x="4030046" y="4522749"/>
                  <a:ext cx="368202" cy="1070767"/>
                </a:xfrm>
                <a:prstGeom prst="rect">
                  <a:avLst/>
                </a:prstGeom>
                <a:noFill/>
              </p:spPr>
              <p:txBody>
                <a:bodyPr wrap="none" rtlCol="0" anchor="t" anchorCtr="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lang="ja-JP" sz="1100" b="0" i="0" u="none" strike="noStrike" cap="none" baseline="0">
                      <a:solidFill>
                        <a:srgbClr val="000000"/>
                      </a:solidFill>
                      <a:effectLst/>
                      <a:uFillTx/>
                      <a:ea typeface="MS UI Gothic" panose="020B0600070205080204" charset="-128"/>
                    </a:rPr>
                    <a:t>24</a:t>
                  </a:r>
                </a:p>
                <a:p>
                  <a:pPr marL="0" marR="0" lvl="0" indent="0" algn="ctr" defTabSz="914400" rtl="0" eaLnBrk="1" fontAlgn="auto" latinLnBrk="0" hangingPunct="1">
                    <a:lnSpc>
                      <a:spcPct val="100000"/>
                    </a:lnSpc>
                    <a:spcBef>
                      <a:spcPct val="0"/>
                    </a:spcBef>
                    <a:spcAft>
                      <a:spcPct val="0"/>
                    </a:spcAft>
                    <a:buClrTx/>
                    <a:buSzTx/>
                    <a:buFontTx/>
                    <a:buNone/>
                    <a:defRPr/>
                  </a:pPr>
                  <a:endParaRPr kumimoji="0" lang="en-GB" sz="1100" b="0" i="0" u="none" strike="noStrike" kern="1200" cap="none" spc="0" normalizeH="0" baseline="0" noProof="0">
                    <a:ln>
                      <a:noFill/>
                    </a:ln>
                    <a:solidFill>
                      <a:srgbClr val="000000"/>
                    </a:solidFill>
                    <a:effectLst/>
                    <a:uLnTx/>
                    <a:uFillTx/>
                    <a:latin typeface="Arial" panose="020B0604020202020204"/>
                    <a:ea typeface="+mn-ea"/>
                    <a:cs typeface="Arial" panose="020B0604020202020204"/>
                  </a:endParaRPr>
                </a:p>
                <a:p>
                  <a:pPr marL="0" marR="0" lvl="0" indent="0" algn="ctr" defTabSz="914400" rtl="0" eaLnBrk="1" fontAlgn="auto" latinLnBrk="0" hangingPunct="1">
                    <a:lnSpc>
                      <a:spcPct val="100000"/>
                    </a:lnSpc>
                    <a:spcBef>
                      <a:spcPct val="0"/>
                    </a:spcBef>
                    <a:spcAft>
                      <a:spcPct val="0"/>
                    </a:spcAft>
                    <a:buClrTx/>
                    <a:buSzTx/>
                    <a:buFontTx/>
                    <a:buNone/>
                    <a:defRPr/>
                  </a:pPr>
                  <a:endParaRPr kumimoji="0" lang="en-GB" sz="1100" b="0" i="0" u="none" strike="noStrike" kern="1200" cap="none" spc="0" normalizeH="0" baseline="0" noProof="0" smtClean="0">
                    <a:ln>
                      <a:noFill/>
                    </a:ln>
                    <a:solidFill>
                      <a:srgbClr val="000000"/>
                    </a:solidFill>
                    <a:effectLst/>
                    <a:uLnTx/>
                    <a:uFillTx/>
                    <a:latin typeface="Arial" panose="020B0604020202020204"/>
                    <a:ea typeface="+mn-ea"/>
                    <a:cs typeface="Arial" panose="020B0604020202020204"/>
                  </a:endParaRPr>
                </a:p>
                <a:p>
                  <a:pPr marL="0" marR="0" lvl="0" indent="0" algn="ctr" defTabSz="914400" rtl="0" eaLnBrk="1" fontAlgn="auto" latinLnBrk="0" hangingPunct="1">
                    <a:lnSpc>
                      <a:spcPct val="100000"/>
                    </a:lnSpc>
                    <a:spcBef>
                      <a:spcPct val="0"/>
                    </a:spcBef>
                    <a:spcAft>
                      <a:spcPct val="0"/>
                    </a:spcAft>
                    <a:buClrTx/>
                    <a:buSzTx/>
                    <a:buFontTx/>
                    <a:buNone/>
                    <a:defRPr/>
                  </a:pPr>
                  <a:r>
                    <a:rPr lang="ja-JP" sz="1100" b="0" i="0" u="none" strike="noStrike" cap="none" baseline="0">
                      <a:solidFill>
                        <a:srgbClr val="000000"/>
                      </a:solidFill>
                      <a:effectLst/>
                      <a:uFillTx/>
                      <a:ea typeface="MS UI Gothic" panose="020B0600070205080204" charset="-128"/>
                    </a:rPr>
                    <a:t>17</a:t>
                  </a:r>
                </a:p>
                <a:p>
                  <a:pPr marL="0" marR="0" lvl="0" indent="0" algn="ctr" defTabSz="914400" rtl="0" eaLnBrk="1" fontAlgn="auto" latinLnBrk="0" hangingPunct="1">
                    <a:lnSpc>
                      <a:spcPct val="100000"/>
                    </a:lnSpc>
                    <a:spcBef>
                      <a:spcPct val="0"/>
                    </a:spcBef>
                    <a:spcAft>
                      <a:spcPct val="0"/>
                    </a:spcAft>
                    <a:buClrTx/>
                    <a:buSzTx/>
                    <a:buFontTx/>
                    <a:buNone/>
                    <a:defRPr/>
                  </a:pPr>
                  <a:endParaRPr kumimoji="0" lang="en-GB" sz="1100" b="0" i="0" u="none" strike="noStrike" kern="1200" cap="none" spc="0" normalizeH="0" baseline="0" noProof="0">
                    <a:ln>
                      <a:noFill/>
                    </a:ln>
                    <a:solidFill>
                      <a:srgbClr val="000000"/>
                    </a:solidFill>
                    <a:effectLst/>
                    <a:uLnTx/>
                    <a:uFillTx/>
                    <a:latin typeface="Arial" panose="020B0604020202020204"/>
                    <a:ea typeface="+mn-ea"/>
                    <a:cs typeface="Arial" panose="020B0604020202020204"/>
                  </a:endParaRPr>
                </a:p>
                <a:p>
                  <a:pPr marL="0" marR="0" lvl="0" indent="0" algn="ctr" defTabSz="914400" rtl="0" eaLnBrk="1" fontAlgn="auto" latinLnBrk="0" hangingPunct="1">
                    <a:lnSpc>
                      <a:spcPct val="100000"/>
                    </a:lnSpc>
                    <a:spcBef>
                      <a:spcPct val="0"/>
                    </a:spcBef>
                    <a:spcAft>
                      <a:spcPct val="0"/>
                    </a:spcAft>
                    <a:buClrTx/>
                    <a:buSzTx/>
                    <a:buFontTx/>
                    <a:buNone/>
                    <a:defRPr/>
                  </a:pPr>
                  <a:r>
                    <a:rPr lang="ja-JP" sz="1100" b="0" i="0" u="none" strike="noStrike" cap="none" baseline="0">
                      <a:solidFill>
                        <a:srgbClr val="000000"/>
                      </a:solidFill>
                      <a:effectLst/>
                      <a:uFillTx/>
                      <a:ea typeface="MS UI Gothic" panose="020B0600070205080204" charset="-128"/>
                    </a:rPr>
                    <a:t>19</a:t>
                  </a:r>
                </a:p>
              </p:txBody>
            </p:sp>
            <p:sp>
              <p:nvSpPr>
                <p:cNvPr id="46" name="TextBox 45"/>
                <p:cNvSpPr txBox="1"/>
                <p:nvPr/>
              </p:nvSpPr>
              <p:spPr>
                <a:xfrm>
                  <a:off x="4420584" y="4522749"/>
                  <a:ext cx="368202" cy="1070767"/>
                </a:xfrm>
                <a:prstGeom prst="rect">
                  <a:avLst/>
                </a:prstGeom>
                <a:noFill/>
              </p:spPr>
              <p:txBody>
                <a:bodyPr wrap="none" rtlCol="0" anchor="t" anchorCtr="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lang="ja-JP" sz="1100" b="0" i="0" u="none" strike="noStrike" cap="none" baseline="0">
                      <a:solidFill>
                        <a:srgbClr val="000000"/>
                      </a:solidFill>
                      <a:effectLst/>
                      <a:uFillTx/>
                      <a:ea typeface="MS UI Gothic" panose="020B0600070205080204" charset="-128"/>
                    </a:rPr>
                    <a:t>30</a:t>
                  </a:r>
                </a:p>
                <a:p>
                  <a:pPr marL="0" marR="0" lvl="0" indent="0" algn="ctr" defTabSz="914400" rtl="0" eaLnBrk="1" fontAlgn="auto" latinLnBrk="0" hangingPunct="1">
                    <a:lnSpc>
                      <a:spcPct val="100000"/>
                    </a:lnSpc>
                    <a:spcBef>
                      <a:spcPct val="0"/>
                    </a:spcBef>
                    <a:spcAft>
                      <a:spcPct val="0"/>
                    </a:spcAft>
                    <a:buClrTx/>
                    <a:buSzTx/>
                    <a:buFontTx/>
                    <a:buNone/>
                    <a:defRPr/>
                  </a:pPr>
                  <a:endParaRPr kumimoji="0" lang="en-GB" sz="1100" b="0" i="0" u="none" strike="noStrike" kern="1200" cap="none" spc="0" normalizeH="0" baseline="0" noProof="0">
                    <a:ln>
                      <a:noFill/>
                    </a:ln>
                    <a:solidFill>
                      <a:srgbClr val="000000"/>
                    </a:solidFill>
                    <a:effectLst/>
                    <a:uLnTx/>
                    <a:uFillTx/>
                    <a:latin typeface="Arial" panose="020B0604020202020204"/>
                    <a:ea typeface="+mn-ea"/>
                    <a:cs typeface="Arial" panose="020B0604020202020204"/>
                  </a:endParaRPr>
                </a:p>
                <a:p>
                  <a:pPr marL="0" marR="0" lvl="0" indent="0" algn="ctr" defTabSz="914400" rtl="0" eaLnBrk="1" fontAlgn="auto" latinLnBrk="0" hangingPunct="1">
                    <a:lnSpc>
                      <a:spcPct val="100000"/>
                    </a:lnSpc>
                    <a:spcBef>
                      <a:spcPct val="0"/>
                    </a:spcBef>
                    <a:spcAft>
                      <a:spcPct val="0"/>
                    </a:spcAft>
                    <a:buClrTx/>
                    <a:buSzTx/>
                    <a:buFontTx/>
                    <a:buNone/>
                    <a:defRPr/>
                  </a:pPr>
                  <a:endParaRPr kumimoji="0" lang="en-GB" sz="1100" b="0" i="0" u="none" strike="noStrike" kern="1200" cap="none" spc="0" normalizeH="0" baseline="0" noProof="0" smtClean="0">
                    <a:ln>
                      <a:noFill/>
                    </a:ln>
                    <a:solidFill>
                      <a:srgbClr val="000000"/>
                    </a:solidFill>
                    <a:effectLst/>
                    <a:uLnTx/>
                    <a:uFillTx/>
                    <a:latin typeface="Arial" panose="020B0604020202020204"/>
                    <a:ea typeface="+mn-ea"/>
                    <a:cs typeface="Arial" panose="020B0604020202020204"/>
                  </a:endParaRPr>
                </a:p>
                <a:p>
                  <a:pPr marL="0" marR="0" lvl="0" indent="0" algn="ctr" defTabSz="914400" rtl="0" eaLnBrk="1" fontAlgn="auto" latinLnBrk="0" hangingPunct="1">
                    <a:lnSpc>
                      <a:spcPct val="100000"/>
                    </a:lnSpc>
                    <a:spcBef>
                      <a:spcPct val="0"/>
                    </a:spcBef>
                    <a:spcAft>
                      <a:spcPct val="0"/>
                    </a:spcAft>
                    <a:buClrTx/>
                    <a:buSzTx/>
                    <a:buFontTx/>
                    <a:buNone/>
                    <a:defRPr/>
                  </a:pPr>
                  <a:r>
                    <a:rPr lang="ja-JP" sz="1100" b="0" i="0" u="none" strike="noStrike" cap="none" baseline="0">
                      <a:solidFill>
                        <a:srgbClr val="000000"/>
                      </a:solidFill>
                      <a:effectLst/>
                      <a:uFillTx/>
                      <a:ea typeface="MS UI Gothic" panose="020B0600070205080204" charset="-128"/>
                    </a:rPr>
                    <a:t>7</a:t>
                  </a:r>
                </a:p>
                <a:p>
                  <a:pPr marL="0" marR="0" lvl="0" indent="0" algn="ctr" defTabSz="914400" rtl="0" eaLnBrk="1" fontAlgn="auto" latinLnBrk="0" hangingPunct="1">
                    <a:lnSpc>
                      <a:spcPct val="100000"/>
                    </a:lnSpc>
                    <a:spcBef>
                      <a:spcPct val="0"/>
                    </a:spcBef>
                    <a:spcAft>
                      <a:spcPct val="0"/>
                    </a:spcAft>
                    <a:buClrTx/>
                    <a:buSzTx/>
                    <a:buFontTx/>
                    <a:buNone/>
                    <a:defRPr/>
                  </a:pPr>
                  <a:endParaRPr kumimoji="0" lang="en-GB" sz="1100" b="0" i="0" u="none" strike="noStrike" kern="1200" cap="none" spc="0" normalizeH="0" baseline="0" noProof="0">
                    <a:ln>
                      <a:noFill/>
                    </a:ln>
                    <a:solidFill>
                      <a:srgbClr val="000000"/>
                    </a:solidFill>
                    <a:effectLst/>
                    <a:uLnTx/>
                    <a:uFillTx/>
                    <a:latin typeface="Arial" panose="020B0604020202020204"/>
                    <a:ea typeface="+mn-ea"/>
                    <a:cs typeface="Arial" panose="020B0604020202020204"/>
                  </a:endParaRPr>
                </a:p>
                <a:p>
                  <a:pPr marL="0" marR="0" lvl="0" indent="0" algn="ctr" defTabSz="914400" rtl="0" eaLnBrk="1" fontAlgn="auto" latinLnBrk="0" hangingPunct="1">
                    <a:lnSpc>
                      <a:spcPct val="100000"/>
                    </a:lnSpc>
                    <a:spcBef>
                      <a:spcPct val="0"/>
                    </a:spcBef>
                    <a:spcAft>
                      <a:spcPct val="0"/>
                    </a:spcAft>
                    <a:buClrTx/>
                    <a:buSzTx/>
                    <a:buFontTx/>
                    <a:buNone/>
                    <a:defRPr/>
                  </a:pPr>
                  <a:r>
                    <a:rPr lang="ja-JP" sz="1100" b="0" i="0" u="none" strike="noStrike" cap="none" baseline="0">
                      <a:solidFill>
                        <a:srgbClr val="000000"/>
                      </a:solidFill>
                      <a:effectLst/>
                      <a:uFillTx/>
                      <a:ea typeface="MS UI Gothic" panose="020B0600070205080204" charset="-128"/>
                    </a:rPr>
                    <a:t>9</a:t>
                  </a:r>
                </a:p>
              </p:txBody>
            </p:sp>
            <p:sp>
              <p:nvSpPr>
                <p:cNvPr id="47" name="TextBox 46"/>
                <p:cNvSpPr txBox="1"/>
                <p:nvPr/>
              </p:nvSpPr>
              <p:spPr>
                <a:xfrm>
                  <a:off x="4796491" y="4522749"/>
                  <a:ext cx="368202" cy="1070767"/>
                </a:xfrm>
                <a:prstGeom prst="rect">
                  <a:avLst/>
                </a:prstGeom>
                <a:noFill/>
              </p:spPr>
              <p:txBody>
                <a:bodyPr wrap="none" rtlCol="0" anchor="t" anchorCtr="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lang="ja-JP" sz="1100" b="0" i="0" u="none" strike="noStrike" cap="none" baseline="0">
                      <a:solidFill>
                        <a:srgbClr val="000000"/>
                      </a:solidFill>
                      <a:effectLst/>
                      <a:uFillTx/>
                      <a:ea typeface="MS UI Gothic" panose="020B0600070205080204" charset="-128"/>
                    </a:rPr>
                    <a:t>36</a:t>
                  </a:r>
                </a:p>
                <a:p>
                  <a:pPr marL="0" marR="0" lvl="0" indent="0" algn="ctr" defTabSz="914400" rtl="0" eaLnBrk="1" fontAlgn="auto" latinLnBrk="0" hangingPunct="1">
                    <a:lnSpc>
                      <a:spcPct val="100000"/>
                    </a:lnSpc>
                    <a:spcBef>
                      <a:spcPct val="0"/>
                    </a:spcBef>
                    <a:spcAft>
                      <a:spcPct val="0"/>
                    </a:spcAft>
                    <a:buClrTx/>
                    <a:buSzTx/>
                    <a:buFontTx/>
                    <a:buNone/>
                    <a:defRPr/>
                  </a:pPr>
                  <a:endParaRPr kumimoji="0" lang="en-GB" sz="1100" b="0" i="0" u="none" strike="noStrike" kern="1200" cap="none" spc="0" normalizeH="0" baseline="0" noProof="0">
                    <a:ln>
                      <a:noFill/>
                    </a:ln>
                    <a:solidFill>
                      <a:srgbClr val="000000"/>
                    </a:solidFill>
                    <a:effectLst/>
                    <a:uLnTx/>
                    <a:uFillTx/>
                    <a:latin typeface="Arial" panose="020B0604020202020204"/>
                    <a:ea typeface="+mn-ea"/>
                    <a:cs typeface="Arial" panose="020B0604020202020204"/>
                  </a:endParaRPr>
                </a:p>
                <a:p>
                  <a:pPr marL="0" marR="0" lvl="0" indent="0" algn="ctr" defTabSz="914400" rtl="0" eaLnBrk="1" fontAlgn="auto" latinLnBrk="0" hangingPunct="1">
                    <a:lnSpc>
                      <a:spcPct val="100000"/>
                    </a:lnSpc>
                    <a:spcBef>
                      <a:spcPct val="0"/>
                    </a:spcBef>
                    <a:spcAft>
                      <a:spcPct val="0"/>
                    </a:spcAft>
                    <a:buClrTx/>
                    <a:buSzTx/>
                    <a:buFontTx/>
                    <a:buNone/>
                    <a:defRPr/>
                  </a:pPr>
                  <a:endParaRPr kumimoji="0" lang="en-GB" sz="1100" b="0" i="0" u="none" strike="noStrike" kern="1200" cap="none" spc="0" normalizeH="0" baseline="0" noProof="0" smtClean="0">
                    <a:ln>
                      <a:noFill/>
                    </a:ln>
                    <a:solidFill>
                      <a:srgbClr val="000000"/>
                    </a:solidFill>
                    <a:effectLst/>
                    <a:uLnTx/>
                    <a:uFillTx/>
                    <a:latin typeface="Arial" panose="020B0604020202020204"/>
                    <a:ea typeface="+mn-ea"/>
                    <a:cs typeface="Arial" panose="020B0604020202020204"/>
                  </a:endParaRPr>
                </a:p>
                <a:p>
                  <a:pPr marL="0" marR="0" lvl="0" indent="0" algn="ctr" defTabSz="914400" rtl="0" eaLnBrk="1" fontAlgn="auto" latinLnBrk="0" hangingPunct="1">
                    <a:lnSpc>
                      <a:spcPct val="100000"/>
                    </a:lnSpc>
                    <a:spcBef>
                      <a:spcPct val="0"/>
                    </a:spcBef>
                    <a:spcAft>
                      <a:spcPct val="0"/>
                    </a:spcAft>
                    <a:buClrTx/>
                    <a:buSzTx/>
                    <a:buFontTx/>
                    <a:buNone/>
                    <a:defRPr/>
                  </a:pPr>
                  <a:r>
                    <a:rPr lang="ja-JP" sz="1100" b="0" i="0" u="none" strike="noStrike" cap="none" baseline="0">
                      <a:solidFill>
                        <a:srgbClr val="000000"/>
                      </a:solidFill>
                      <a:effectLst/>
                      <a:uFillTx/>
                      <a:ea typeface="MS UI Gothic" panose="020B0600070205080204" charset="-128"/>
                    </a:rPr>
                    <a:t>4</a:t>
                  </a:r>
                </a:p>
                <a:p>
                  <a:pPr marL="0" marR="0" lvl="0" indent="0" algn="ctr" defTabSz="914400" rtl="0" eaLnBrk="1" fontAlgn="auto" latinLnBrk="0" hangingPunct="1">
                    <a:lnSpc>
                      <a:spcPct val="100000"/>
                    </a:lnSpc>
                    <a:spcBef>
                      <a:spcPct val="0"/>
                    </a:spcBef>
                    <a:spcAft>
                      <a:spcPct val="0"/>
                    </a:spcAft>
                    <a:buClrTx/>
                    <a:buSzTx/>
                    <a:buFontTx/>
                    <a:buNone/>
                    <a:defRPr/>
                  </a:pPr>
                  <a:endParaRPr kumimoji="0" lang="en-GB" sz="1100" b="0" i="0" u="none" strike="noStrike" kern="1200" cap="none" spc="0" normalizeH="0" baseline="0" noProof="0">
                    <a:ln>
                      <a:noFill/>
                    </a:ln>
                    <a:solidFill>
                      <a:srgbClr val="000000"/>
                    </a:solidFill>
                    <a:effectLst/>
                    <a:uLnTx/>
                    <a:uFillTx/>
                    <a:latin typeface="Arial" panose="020B0604020202020204"/>
                    <a:ea typeface="+mn-ea"/>
                    <a:cs typeface="Arial" panose="020B0604020202020204"/>
                  </a:endParaRPr>
                </a:p>
                <a:p>
                  <a:pPr marL="0" marR="0" lvl="0" indent="0" algn="ctr" defTabSz="914400" rtl="0" eaLnBrk="1" fontAlgn="auto" latinLnBrk="0" hangingPunct="1">
                    <a:lnSpc>
                      <a:spcPct val="100000"/>
                    </a:lnSpc>
                    <a:spcBef>
                      <a:spcPct val="0"/>
                    </a:spcBef>
                    <a:spcAft>
                      <a:spcPct val="0"/>
                    </a:spcAft>
                    <a:buClrTx/>
                    <a:buSzTx/>
                    <a:buFontTx/>
                    <a:buNone/>
                    <a:defRPr/>
                  </a:pPr>
                  <a:r>
                    <a:rPr lang="ja-JP" sz="1100" b="0" i="0" u="none" strike="noStrike" cap="none" baseline="0">
                      <a:solidFill>
                        <a:srgbClr val="000000"/>
                      </a:solidFill>
                      <a:effectLst/>
                      <a:uFillTx/>
                      <a:ea typeface="MS UI Gothic" panose="020B0600070205080204" charset="-128"/>
                    </a:rPr>
                    <a:t>7</a:t>
                  </a:r>
                </a:p>
              </p:txBody>
            </p:sp>
            <p:sp>
              <p:nvSpPr>
                <p:cNvPr id="48" name="TextBox 47"/>
                <p:cNvSpPr txBox="1"/>
                <p:nvPr/>
              </p:nvSpPr>
              <p:spPr>
                <a:xfrm>
                  <a:off x="5172402" y="4522749"/>
                  <a:ext cx="368202" cy="1070767"/>
                </a:xfrm>
                <a:prstGeom prst="rect">
                  <a:avLst/>
                </a:prstGeom>
                <a:noFill/>
              </p:spPr>
              <p:txBody>
                <a:bodyPr wrap="none" rtlCol="0" anchor="t" anchorCtr="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lang="ja-JP" sz="1100" b="0" i="0" u="none" strike="noStrike" cap="none" baseline="0">
                      <a:solidFill>
                        <a:srgbClr val="000000"/>
                      </a:solidFill>
                      <a:effectLst/>
                      <a:uFillTx/>
                      <a:ea typeface="MS UI Gothic" panose="020B0600070205080204" charset="-128"/>
                    </a:rPr>
                    <a:t>42</a:t>
                  </a:r>
                </a:p>
                <a:p>
                  <a:pPr marL="0" marR="0" lvl="0" indent="0" algn="ctr" defTabSz="914400" rtl="0" eaLnBrk="1" fontAlgn="auto" latinLnBrk="0" hangingPunct="1">
                    <a:lnSpc>
                      <a:spcPct val="100000"/>
                    </a:lnSpc>
                    <a:spcBef>
                      <a:spcPct val="0"/>
                    </a:spcBef>
                    <a:spcAft>
                      <a:spcPct val="0"/>
                    </a:spcAft>
                    <a:buClrTx/>
                    <a:buSzTx/>
                    <a:buFontTx/>
                    <a:buNone/>
                    <a:defRPr/>
                  </a:pPr>
                  <a:endParaRPr kumimoji="0" lang="en-GB" sz="1100" b="0" i="0" u="none" strike="noStrike" kern="1200" cap="none" spc="0" normalizeH="0" baseline="0" noProof="0">
                    <a:ln>
                      <a:noFill/>
                    </a:ln>
                    <a:solidFill>
                      <a:srgbClr val="000000"/>
                    </a:solidFill>
                    <a:effectLst/>
                    <a:uLnTx/>
                    <a:uFillTx/>
                    <a:latin typeface="Arial" panose="020B0604020202020204"/>
                    <a:ea typeface="+mn-ea"/>
                    <a:cs typeface="Arial" panose="020B0604020202020204"/>
                  </a:endParaRPr>
                </a:p>
                <a:p>
                  <a:pPr marL="0" marR="0" lvl="0" indent="0" algn="ctr" defTabSz="914400" rtl="0" eaLnBrk="1" fontAlgn="auto" latinLnBrk="0" hangingPunct="1">
                    <a:lnSpc>
                      <a:spcPct val="100000"/>
                    </a:lnSpc>
                    <a:spcBef>
                      <a:spcPct val="0"/>
                    </a:spcBef>
                    <a:spcAft>
                      <a:spcPct val="0"/>
                    </a:spcAft>
                    <a:buClrTx/>
                    <a:buSzTx/>
                    <a:buFontTx/>
                    <a:buNone/>
                    <a:defRPr/>
                  </a:pPr>
                  <a:endParaRPr kumimoji="0" lang="en-GB" sz="1100" b="0" i="0" u="none" strike="noStrike" kern="1200" cap="none" spc="0" normalizeH="0" baseline="0" noProof="0" smtClean="0">
                    <a:ln>
                      <a:noFill/>
                    </a:ln>
                    <a:solidFill>
                      <a:srgbClr val="000000"/>
                    </a:solidFill>
                    <a:effectLst/>
                    <a:uLnTx/>
                    <a:uFillTx/>
                    <a:latin typeface="Arial" panose="020B0604020202020204"/>
                    <a:ea typeface="+mn-ea"/>
                    <a:cs typeface="Arial" panose="020B0604020202020204"/>
                  </a:endParaRPr>
                </a:p>
                <a:p>
                  <a:pPr marL="0" marR="0" lvl="0" indent="0" algn="ctr" defTabSz="914400" rtl="0" eaLnBrk="1" fontAlgn="auto" latinLnBrk="0" hangingPunct="1">
                    <a:lnSpc>
                      <a:spcPct val="100000"/>
                    </a:lnSpc>
                    <a:spcBef>
                      <a:spcPct val="0"/>
                    </a:spcBef>
                    <a:spcAft>
                      <a:spcPct val="0"/>
                    </a:spcAft>
                    <a:buClrTx/>
                    <a:buSzTx/>
                    <a:buFontTx/>
                    <a:buNone/>
                    <a:defRPr/>
                  </a:pPr>
                  <a:r>
                    <a:rPr lang="ja-JP" sz="1100" b="0" i="0" u="none" strike="noStrike" cap="none" baseline="0">
                      <a:solidFill>
                        <a:srgbClr val="000000"/>
                      </a:solidFill>
                      <a:effectLst/>
                      <a:uFillTx/>
                      <a:ea typeface="MS UI Gothic" panose="020B0600070205080204" charset="-128"/>
                    </a:rPr>
                    <a:t>1</a:t>
                  </a:r>
                </a:p>
                <a:p>
                  <a:pPr marL="0" marR="0" lvl="0" indent="0" algn="ctr" defTabSz="914400" rtl="0" eaLnBrk="1" fontAlgn="auto" latinLnBrk="0" hangingPunct="1">
                    <a:lnSpc>
                      <a:spcPct val="100000"/>
                    </a:lnSpc>
                    <a:spcBef>
                      <a:spcPct val="0"/>
                    </a:spcBef>
                    <a:spcAft>
                      <a:spcPct val="0"/>
                    </a:spcAft>
                    <a:buClrTx/>
                    <a:buSzTx/>
                    <a:buFontTx/>
                    <a:buNone/>
                    <a:defRPr/>
                  </a:pPr>
                  <a:endParaRPr kumimoji="0" lang="en-GB" sz="1100" b="0" i="0" u="none" strike="noStrike" kern="1200" cap="none" spc="0" normalizeH="0" baseline="0" noProof="0">
                    <a:ln>
                      <a:noFill/>
                    </a:ln>
                    <a:solidFill>
                      <a:srgbClr val="000000"/>
                    </a:solidFill>
                    <a:effectLst/>
                    <a:uLnTx/>
                    <a:uFillTx/>
                    <a:latin typeface="Arial" panose="020B0604020202020204"/>
                    <a:ea typeface="+mn-ea"/>
                    <a:cs typeface="Arial" panose="020B0604020202020204"/>
                  </a:endParaRPr>
                </a:p>
                <a:p>
                  <a:pPr marL="0" marR="0" lvl="0" indent="0" algn="ctr" defTabSz="914400" rtl="0" eaLnBrk="1" fontAlgn="auto" latinLnBrk="0" hangingPunct="1">
                    <a:lnSpc>
                      <a:spcPct val="100000"/>
                    </a:lnSpc>
                    <a:spcBef>
                      <a:spcPct val="0"/>
                    </a:spcBef>
                    <a:spcAft>
                      <a:spcPct val="0"/>
                    </a:spcAft>
                    <a:buClrTx/>
                    <a:buSzTx/>
                    <a:buFontTx/>
                    <a:buNone/>
                    <a:defRPr/>
                  </a:pPr>
                  <a:r>
                    <a:rPr lang="ja-JP" sz="1100" b="0" i="0" u="none" strike="noStrike" cap="none" baseline="0">
                      <a:solidFill>
                        <a:srgbClr val="000000"/>
                      </a:solidFill>
                      <a:effectLst/>
                      <a:uFillTx/>
                      <a:ea typeface="MS UI Gothic" panose="020B0600070205080204" charset="-128"/>
                    </a:rPr>
                    <a:t>6</a:t>
                  </a:r>
                </a:p>
              </p:txBody>
            </p:sp>
            <p:sp>
              <p:nvSpPr>
                <p:cNvPr id="49" name="TextBox 48"/>
                <p:cNvSpPr txBox="1"/>
                <p:nvPr/>
              </p:nvSpPr>
              <p:spPr>
                <a:xfrm>
                  <a:off x="5558658" y="4522749"/>
                  <a:ext cx="368202" cy="1070767"/>
                </a:xfrm>
                <a:prstGeom prst="rect">
                  <a:avLst/>
                </a:prstGeom>
                <a:noFill/>
              </p:spPr>
              <p:txBody>
                <a:bodyPr wrap="none" rtlCol="0" anchor="t" anchorCtr="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lang="ja-JP" sz="1100" b="0" i="0" u="none" strike="noStrike" cap="none" baseline="0">
                      <a:solidFill>
                        <a:srgbClr val="000000"/>
                      </a:solidFill>
                      <a:effectLst/>
                      <a:uFillTx/>
                      <a:ea typeface="MS UI Gothic" panose="020B0600070205080204" charset="-128"/>
                    </a:rPr>
                    <a:t>48</a:t>
                  </a:r>
                </a:p>
                <a:p>
                  <a:pPr marL="0" marR="0" lvl="0" indent="0" algn="ctr" defTabSz="914400" rtl="0" eaLnBrk="1" fontAlgn="auto" latinLnBrk="0" hangingPunct="1">
                    <a:lnSpc>
                      <a:spcPct val="100000"/>
                    </a:lnSpc>
                    <a:spcBef>
                      <a:spcPct val="0"/>
                    </a:spcBef>
                    <a:spcAft>
                      <a:spcPct val="0"/>
                    </a:spcAft>
                    <a:buClrTx/>
                    <a:buSzTx/>
                    <a:buFontTx/>
                    <a:buNone/>
                    <a:defRPr/>
                  </a:pPr>
                  <a:endParaRPr kumimoji="0" lang="en-GB" sz="1100" b="0" i="0" u="none" strike="noStrike" kern="1200" cap="none" spc="0" normalizeH="0" baseline="0" noProof="0">
                    <a:ln>
                      <a:noFill/>
                    </a:ln>
                    <a:solidFill>
                      <a:srgbClr val="000000"/>
                    </a:solidFill>
                    <a:effectLst/>
                    <a:uLnTx/>
                    <a:uFillTx/>
                    <a:latin typeface="Arial" panose="020B0604020202020204"/>
                    <a:ea typeface="+mn-ea"/>
                    <a:cs typeface="Arial" panose="020B0604020202020204"/>
                  </a:endParaRPr>
                </a:p>
                <a:p>
                  <a:pPr marL="0" marR="0" lvl="0" indent="0" algn="ctr" defTabSz="914400" rtl="0" eaLnBrk="1" fontAlgn="auto" latinLnBrk="0" hangingPunct="1">
                    <a:lnSpc>
                      <a:spcPct val="100000"/>
                    </a:lnSpc>
                    <a:spcBef>
                      <a:spcPct val="0"/>
                    </a:spcBef>
                    <a:spcAft>
                      <a:spcPct val="0"/>
                    </a:spcAft>
                    <a:buClrTx/>
                    <a:buSzTx/>
                    <a:buFontTx/>
                    <a:buNone/>
                    <a:defRPr/>
                  </a:pPr>
                  <a:endParaRPr kumimoji="0" lang="en-GB" sz="1100" b="0" i="0" u="none" strike="noStrike" kern="1200" cap="none" spc="0" normalizeH="0" baseline="0" noProof="0" smtClean="0">
                    <a:ln>
                      <a:noFill/>
                    </a:ln>
                    <a:solidFill>
                      <a:srgbClr val="000000"/>
                    </a:solidFill>
                    <a:effectLst/>
                    <a:uLnTx/>
                    <a:uFillTx/>
                    <a:latin typeface="Arial" panose="020B0604020202020204"/>
                    <a:ea typeface="+mn-ea"/>
                    <a:cs typeface="Arial" panose="020B0604020202020204"/>
                  </a:endParaRPr>
                </a:p>
                <a:p>
                  <a:pPr marL="0" marR="0" lvl="0" indent="0" algn="ctr" defTabSz="914400" rtl="0" eaLnBrk="1" fontAlgn="auto" latinLnBrk="0" hangingPunct="1">
                    <a:lnSpc>
                      <a:spcPct val="100000"/>
                    </a:lnSpc>
                    <a:spcBef>
                      <a:spcPct val="0"/>
                    </a:spcBef>
                    <a:spcAft>
                      <a:spcPct val="0"/>
                    </a:spcAft>
                    <a:buClrTx/>
                    <a:buSzTx/>
                    <a:buFontTx/>
                    <a:buNone/>
                    <a:defRPr/>
                  </a:pPr>
                  <a:r>
                    <a:rPr lang="ja-JP" sz="1100" b="0" i="0" u="none" strike="noStrike" cap="none" baseline="0">
                      <a:solidFill>
                        <a:srgbClr val="000000"/>
                      </a:solidFill>
                      <a:effectLst/>
                      <a:uFillTx/>
                      <a:ea typeface="MS UI Gothic" panose="020B0600070205080204" charset="-128"/>
                    </a:rPr>
                    <a:t>1</a:t>
                  </a:r>
                </a:p>
                <a:p>
                  <a:pPr marL="0" marR="0" lvl="0" indent="0" algn="ctr" defTabSz="914400" rtl="0" eaLnBrk="1" fontAlgn="auto" latinLnBrk="0" hangingPunct="1">
                    <a:lnSpc>
                      <a:spcPct val="100000"/>
                    </a:lnSpc>
                    <a:spcBef>
                      <a:spcPct val="0"/>
                    </a:spcBef>
                    <a:spcAft>
                      <a:spcPct val="0"/>
                    </a:spcAft>
                    <a:buClrTx/>
                    <a:buSzTx/>
                    <a:buFontTx/>
                    <a:buNone/>
                    <a:defRPr/>
                  </a:pPr>
                  <a:endParaRPr kumimoji="0" lang="en-GB" sz="1100" b="0" i="0" u="none" strike="noStrike" kern="1200" cap="none" spc="0" normalizeH="0" baseline="0" noProof="0">
                    <a:ln>
                      <a:noFill/>
                    </a:ln>
                    <a:solidFill>
                      <a:srgbClr val="000000"/>
                    </a:solidFill>
                    <a:effectLst/>
                    <a:uLnTx/>
                    <a:uFillTx/>
                    <a:latin typeface="Arial" panose="020B0604020202020204"/>
                    <a:ea typeface="+mn-ea"/>
                    <a:cs typeface="Arial" panose="020B0604020202020204"/>
                  </a:endParaRPr>
                </a:p>
                <a:p>
                  <a:pPr marL="0" marR="0" lvl="0" indent="0" algn="ctr" defTabSz="914400" rtl="0" eaLnBrk="1" fontAlgn="auto" latinLnBrk="0" hangingPunct="1">
                    <a:lnSpc>
                      <a:spcPct val="100000"/>
                    </a:lnSpc>
                    <a:spcBef>
                      <a:spcPct val="0"/>
                    </a:spcBef>
                    <a:spcAft>
                      <a:spcPct val="0"/>
                    </a:spcAft>
                    <a:buClrTx/>
                    <a:buSzTx/>
                    <a:buFontTx/>
                    <a:buNone/>
                    <a:defRPr/>
                  </a:pPr>
                  <a:r>
                    <a:rPr lang="ja-JP" sz="1100" b="0" i="0" u="none" strike="noStrike" cap="none" baseline="0">
                      <a:solidFill>
                        <a:srgbClr val="000000"/>
                      </a:solidFill>
                      <a:effectLst/>
                      <a:uFillTx/>
                      <a:ea typeface="MS UI Gothic" panose="020B0600070205080204" charset="-128"/>
                    </a:rPr>
                    <a:t>5</a:t>
                  </a:r>
                </a:p>
              </p:txBody>
            </p:sp>
          </p:grpSp>
          <p:sp>
            <p:nvSpPr>
              <p:cNvPr id="17" name="Rectangle 16"/>
              <p:cNvSpPr/>
              <p:nvPr/>
            </p:nvSpPr>
            <p:spPr>
              <a:xfrm>
                <a:off x="340105" y="4959161"/>
                <a:ext cx="469099" cy="427147"/>
              </a:xfrm>
              <a:prstGeom prst="rect">
                <a:avLst/>
              </a:prstGeom>
            </p:spPr>
            <p:txBody>
              <a:bodyPr wrap="none">
                <a:spAutoFit/>
              </a:bodyPr>
              <a:lstStyle/>
              <a:p>
                <a:pPr marL="0" marR="0" lvl="0" indent="0" algn="l" defTabSz="892175" rtl="0" eaLnBrk="0" fontAlgn="auto" latinLnBrk="0" hangingPunct="0">
                  <a:lnSpc>
                    <a:spcPct val="100000"/>
                  </a:lnSpc>
                  <a:spcBef>
                    <a:spcPct val="0"/>
                  </a:spcBef>
                  <a:spcAft>
                    <a:spcPct val="0"/>
                  </a:spcAft>
                  <a:buClrTx/>
                  <a:buSzTx/>
                  <a:buFontTx/>
                  <a:buNone/>
                  <a:defRPr/>
                </a:pPr>
                <a:r>
                  <a:rPr lang="ja-JP" sz="1100" b="0" i="0" u="none" strike="noStrike" cap="none" baseline="0">
                    <a:solidFill>
                      <a:srgbClr val="C00000"/>
                    </a:solidFill>
                    <a:effectLst/>
                    <a:uFillTx/>
                    <a:ea typeface="MS UI Gothic" panose="020B0600070205080204" charset="-128"/>
                  </a:rPr>
                  <a:t>術前</a:t>
                </a:r>
                <a:r>
                  <a:rPr sz="1100"/>
                  <a:t/>
                </a:r>
                <a:br>
                  <a:rPr sz="1100"/>
                </a:br>
                <a:r>
                  <a:rPr lang="ja-JP" sz="1100" b="0" i="0" u="none" strike="noStrike" cap="none" baseline="0">
                    <a:solidFill>
                      <a:srgbClr val="C00000"/>
                    </a:solidFill>
                    <a:effectLst/>
                    <a:uFillTx/>
                    <a:ea typeface="MS UI Gothic" panose="020B0600070205080204" charset="-128"/>
                  </a:rPr>
                  <a:t>CRT</a:t>
                </a:r>
              </a:p>
            </p:txBody>
          </p:sp>
          <p:sp>
            <p:nvSpPr>
              <p:cNvPr id="18" name="Rectangle 17"/>
              <p:cNvSpPr/>
              <p:nvPr/>
            </p:nvSpPr>
            <p:spPr>
              <a:xfrm>
                <a:off x="340105" y="4629492"/>
                <a:ext cx="259339" cy="427147"/>
              </a:xfrm>
              <a:prstGeom prst="rect">
                <a:avLst/>
              </a:prstGeom>
            </p:spPr>
            <p:txBody>
              <a:bodyPr wrap="none">
                <a:spAutoFit/>
              </a:bodyPr>
              <a:lstStyle/>
              <a:p>
                <a:pPr marL="0" marR="0" lvl="0" indent="0" algn="l" defTabSz="892175" rtl="0" eaLnBrk="0" fontAlgn="auto" latinLnBrk="0" hangingPunct="0">
                  <a:lnSpc>
                    <a:spcPct val="100000"/>
                  </a:lnSpc>
                  <a:spcBef>
                    <a:spcPct val="0"/>
                  </a:spcBef>
                  <a:spcAft>
                    <a:spcPct val="0"/>
                  </a:spcAft>
                  <a:buClrTx/>
                  <a:buSzTx/>
                  <a:buFontTx/>
                  <a:buNone/>
                  <a:defRPr/>
                </a:pPr>
                <a:r>
                  <a:rPr lang="ja-JP" sz="1100" b="0" i="0" u="none" strike="noStrike" cap="none" baseline="0" dirty="0">
                    <a:solidFill>
                      <a:srgbClr val="B2C0EC"/>
                    </a:solidFill>
                    <a:effectLst/>
                    <a:uFillTx/>
                    <a:ea typeface="MS UI Gothic" panose="020B0600070205080204" charset="-128"/>
                  </a:rPr>
                  <a:t>即時</a:t>
                </a:r>
                <a:r>
                  <a:rPr sz="1100" dirty="0"/>
                  <a:t/>
                </a:r>
                <a:br>
                  <a:rPr sz="1100" dirty="0"/>
                </a:br>
                <a:r>
                  <a:rPr lang="ja-JP" sz="1100" b="0" i="0" u="none" strike="noStrike" cap="none" baseline="0" dirty="0">
                    <a:solidFill>
                      <a:srgbClr val="B2C0EC"/>
                    </a:solidFill>
                    <a:effectLst/>
                    <a:uFillTx/>
                    <a:ea typeface="MS UI Gothic" panose="020B0600070205080204" charset="-128"/>
                  </a:rPr>
                  <a:t>手術</a:t>
                </a:r>
              </a:p>
            </p:txBody>
          </p:sp>
          <p:sp>
            <p:nvSpPr>
              <p:cNvPr id="19" name="TextBox 18"/>
              <p:cNvSpPr txBox="1"/>
              <p:nvPr/>
            </p:nvSpPr>
            <p:spPr>
              <a:xfrm>
                <a:off x="13337" y="4400804"/>
                <a:ext cx="678858" cy="259339"/>
              </a:xfrm>
              <a:prstGeom prst="rect">
                <a:avLst/>
              </a:prstGeom>
              <a:noFill/>
            </p:spPr>
            <p:txBody>
              <a:bodyPr wrap="none" rtlCol="0">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lang="ja-JP" sz="1100" b="0" i="0" u="none" strike="noStrike" cap="none" baseline="0">
                    <a:solidFill>
                      <a:srgbClr val="4D4D4D"/>
                    </a:solidFill>
                    <a:effectLst/>
                    <a:uFillTx/>
                    <a:ea typeface="MS UI Gothic" panose="020B0600070205080204" charset="-128"/>
                  </a:rPr>
                  <a:t>リスクに晒されていた患者数</a:t>
                </a:r>
              </a:p>
            </p:txBody>
          </p:sp>
          <p:sp>
            <p:nvSpPr>
              <p:cNvPr id="20" name="Rectangle 19"/>
              <p:cNvSpPr/>
              <p:nvPr/>
            </p:nvSpPr>
            <p:spPr>
              <a:xfrm>
                <a:off x="2085259" y="1889528"/>
                <a:ext cx="545375" cy="259339"/>
              </a:xfrm>
              <a:prstGeom prst="rect">
                <a:avLst/>
              </a:prstGeom>
            </p:spPr>
            <p:txBody>
              <a:bodyPr wrap="none">
                <a:spAutoFit/>
              </a:bodyPr>
              <a:lstStyle/>
              <a:p>
                <a:pPr marL="0" marR="0" lvl="0" indent="0" algn="l" defTabSz="892175" rtl="0" eaLnBrk="0" fontAlgn="auto" latinLnBrk="0" hangingPunct="0">
                  <a:lnSpc>
                    <a:spcPct val="100000"/>
                  </a:lnSpc>
                  <a:spcBef>
                    <a:spcPct val="0"/>
                  </a:spcBef>
                  <a:spcAft>
                    <a:spcPct val="0"/>
                  </a:spcAft>
                  <a:buClrTx/>
                  <a:buSzTx/>
                  <a:buFontTx/>
                  <a:buNone/>
                  <a:defRPr/>
                </a:pPr>
                <a:r>
                  <a:rPr lang="ja-JP" sz="1100" b="0" i="0" u="none" strike="noStrike" cap="none" baseline="0">
                    <a:solidFill>
                      <a:srgbClr val="000000"/>
                    </a:solidFill>
                    <a:effectLst/>
                    <a:uFillTx/>
                    <a:ea typeface="MS UI Gothic" panose="020B0600070205080204" charset="-128"/>
                  </a:rPr>
                  <a:t>術前CRT</a:t>
                </a:r>
              </a:p>
            </p:txBody>
          </p:sp>
          <p:sp>
            <p:nvSpPr>
              <p:cNvPr id="21" name="Rectangle 20"/>
              <p:cNvSpPr/>
              <p:nvPr/>
            </p:nvSpPr>
            <p:spPr>
              <a:xfrm>
                <a:off x="2085259" y="2060581"/>
                <a:ext cx="335615" cy="259339"/>
              </a:xfrm>
              <a:prstGeom prst="rect">
                <a:avLst/>
              </a:prstGeom>
            </p:spPr>
            <p:txBody>
              <a:bodyPr wrap="none">
                <a:spAutoFit/>
              </a:bodyPr>
              <a:lstStyle/>
              <a:p>
                <a:pPr marL="0" marR="0" lvl="0" indent="0" algn="l" defTabSz="892175" rtl="0" eaLnBrk="0" fontAlgn="auto" latinLnBrk="0" hangingPunct="0">
                  <a:lnSpc>
                    <a:spcPct val="100000"/>
                  </a:lnSpc>
                  <a:spcBef>
                    <a:spcPct val="0"/>
                  </a:spcBef>
                  <a:spcAft>
                    <a:spcPct val="0"/>
                  </a:spcAft>
                  <a:buClrTx/>
                  <a:buSzTx/>
                  <a:buFontTx/>
                  <a:buNone/>
                  <a:defRPr/>
                </a:pPr>
                <a:r>
                  <a:rPr lang="ja-JP" sz="1100" b="0" i="0" u="none" strike="noStrike" cap="none" baseline="0">
                    <a:solidFill>
                      <a:srgbClr val="000000"/>
                    </a:solidFill>
                    <a:effectLst/>
                    <a:uFillTx/>
                    <a:ea typeface="MS UI Gothic" panose="020B0600070205080204" charset="-128"/>
                  </a:rPr>
                  <a:t>即時手術</a:t>
                </a:r>
              </a:p>
            </p:txBody>
          </p:sp>
          <p:sp>
            <p:nvSpPr>
              <p:cNvPr id="22" name="Rectangle 21"/>
              <p:cNvSpPr/>
              <p:nvPr/>
            </p:nvSpPr>
            <p:spPr>
              <a:xfrm>
                <a:off x="2085259" y="2246383"/>
                <a:ext cx="834589" cy="259339"/>
              </a:xfrm>
              <a:prstGeom prst="rect">
                <a:avLst/>
              </a:prstGeom>
            </p:spPr>
            <p:txBody>
              <a:bodyPr wrap="none">
                <a:spAutoFit/>
              </a:bodyPr>
              <a:lstStyle/>
              <a:p>
                <a:pPr marL="0" marR="0" lvl="0" indent="0" algn="l" defTabSz="892175" rtl="0" eaLnBrk="0" fontAlgn="auto" latinLnBrk="0" hangingPunct="0">
                  <a:lnSpc>
                    <a:spcPct val="100000"/>
                  </a:lnSpc>
                  <a:spcBef>
                    <a:spcPct val="0"/>
                  </a:spcBef>
                  <a:spcAft>
                    <a:spcPct val="0"/>
                  </a:spcAft>
                  <a:buClrTx/>
                  <a:buSzTx/>
                  <a:buFontTx/>
                  <a:buNone/>
                  <a:defRPr/>
                </a:pPr>
                <a:r>
                  <a:rPr lang="ja-JP" sz="1100" b="0" i="0" u="none" strike="noStrike" cap="none" baseline="0">
                    <a:solidFill>
                      <a:srgbClr val="000000"/>
                    </a:solidFill>
                    <a:effectLst/>
                    <a:uFillTx/>
                    <a:ea typeface="MS UI Gothic" panose="020B0600070205080204" charset="-128"/>
                  </a:rPr>
                  <a:t>*P値：0.0127</a:t>
                </a:r>
              </a:p>
            </p:txBody>
          </p:sp>
          <p:cxnSp>
            <p:nvCxnSpPr>
              <p:cNvPr id="23" name="Straight Connector 22"/>
              <p:cNvCxnSpPr/>
              <p:nvPr/>
            </p:nvCxnSpPr>
            <p:spPr>
              <a:xfrm>
                <a:off x="1711900" y="2191386"/>
                <a:ext cx="300609" cy="0"/>
              </a:xfrm>
              <a:prstGeom prst="line">
                <a:avLst/>
              </a:prstGeom>
              <a:ln w="22225">
                <a:solidFill>
                  <a:srgbClr val="B2C0EC"/>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1711899" y="2006138"/>
                <a:ext cx="300609" cy="0"/>
              </a:xfrm>
              <a:prstGeom prst="line">
                <a:avLst/>
              </a:prstGeom>
              <a:ln w="2222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1029681" y="3013749"/>
                <a:ext cx="1080000" cy="0"/>
              </a:xfrm>
              <a:prstGeom prst="line">
                <a:avLst/>
              </a:prstGeom>
              <a:ln w="19050">
                <a:solidFill>
                  <a:srgbClr val="000000"/>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H="1">
                <a:off x="2123839" y="3006844"/>
                <a:ext cx="0" cy="1059038"/>
              </a:xfrm>
              <a:prstGeom prst="line">
                <a:avLst/>
              </a:prstGeom>
              <a:ln w="2222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1644469" y="3006844"/>
                <a:ext cx="0" cy="1059038"/>
              </a:xfrm>
              <a:prstGeom prst="line">
                <a:avLst/>
              </a:prstGeom>
              <a:ln w="22225">
                <a:solidFill>
                  <a:srgbClr val="B2C0EC"/>
                </a:solidFill>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1226943" y="3786901"/>
                <a:ext cx="454797" cy="259339"/>
              </a:xfrm>
              <a:prstGeom prst="rect">
                <a:avLst/>
              </a:prstGeom>
              <a:noFill/>
            </p:spPr>
            <p:txBody>
              <a:bodyPr wrap="none" rtlCol="0">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lang="ja-JP" sz="1100" b="0" i="0" u="none" strike="noStrike" cap="none" baseline="0">
                    <a:solidFill>
                      <a:srgbClr val="4D4D4D"/>
                    </a:solidFill>
                    <a:effectLst/>
                    <a:uFillTx/>
                    <a:ea typeface="MS UI Gothic" panose="020B0600070205080204" charset="-128"/>
                  </a:rPr>
                  <a:t>10.6</a:t>
                </a:r>
              </a:p>
            </p:txBody>
          </p:sp>
          <p:sp>
            <p:nvSpPr>
              <p:cNvPr id="29" name="TextBox 28"/>
              <p:cNvSpPr txBox="1"/>
              <p:nvPr/>
            </p:nvSpPr>
            <p:spPr>
              <a:xfrm>
                <a:off x="2063548" y="3786901"/>
                <a:ext cx="454797" cy="259339"/>
              </a:xfrm>
              <a:prstGeom prst="rect">
                <a:avLst/>
              </a:prstGeom>
              <a:noFill/>
            </p:spPr>
            <p:txBody>
              <a:bodyPr wrap="none" rtlCol="0">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lang="ja-JP" sz="1100" b="0" i="0" u="none" strike="noStrike" cap="none" baseline="0">
                    <a:solidFill>
                      <a:srgbClr val="4D4D4D"/>
                    </a:solidFill>
                    <a:effectLst/>
                    <a:uFillTx/>
                    <a:ea typeface="MS UI Gothic" panose="020B0600070205080204" charset="-128"/>
                  </a:rPr>
                  <a:t>18.4</a:t>
                </a:r>
              </a:p>
            </p:txBody>
          </p:sp>
        </p:grpSp>
        <p:sp>
          <p:nvSpPr>
            <p:cNvPr id="8" name="Freeform 2"/>
            <p:cNvSpPr/>
            <p:nvPr/>
          </p:nvSpPr>
          <p:spPr bwMode="auto">
            <a:xfrm>
              <a:off x="1029678" y="1936121"/>
              <a:ext cx="3492000" cy="1692000"/>
            </a:xfrm>
            <a:custGeom>
              <a:avLst/>
              <a:gdLst>
                <a:gd name="T0" fmla="*/ 274 w 274"/>
                <a:gd name="T1" fmla="*/ 135 h 135"/>
                <a:gd name="T2" fmla="*/ 226 w 274"/>
                <a:gd name="T3" fmla="*/ 135 h 135"/>
                <a:gd name="T4" fmla="*/ 226 w 274"/>
                <a:gd name="T5" fmla="*/ 117 h 135"/>
                <a:gd name="T6" fmla="*/ 143 w 274"/>
                <a:gd name="T7" fmla="*/ 117 h 135"/>
                <a:gd name="T8" fmla="*/ 143 w 274"/>
                <a:gd name="T9" fmla="*/ 109 h 135"/>
                <a:gd name="T10" fmla="*/ 131 w 274"/>
                <a:gd name="T11" fmla="*/ 109 h 135"/>
                <a:gd name="T12" fmla="*/ 131 w 274"/>
                <a:gd name="T13" fmla="*/ 102 h 135"/>
                <a:gd name="T14" fmla="*/ 113 w 274"/>
                <a:gd name="T15" fmla="*/ 102 h 135"/>
                <a:gd name="T16" fmla="*/ 113 w 274"/>
                <a:gd name="T17" fmla="*/ 97 h 135"/>
                <a:gd name="T18" fmla="*/ 104 w 274"/>
                <a:gd name="T19" fmla="*/ 97 h 135"/>
                <a:gd name="T20" fmla="*/ 104 w 274"/>
                <a:gd name="T21" fmla="*/ 94 h 135"/>
                <a:gd name="T22" fmla="*/ 99 w 274"/>
                <a:gd name="T23" fmla="*/ 94 h 135"/>
                <a:gd name="T24" fmla="*/ 99 w 274"/>
                <a:gd name="T25" fmla="*/ 91 h 135"/>
                <a:gd name="T26" fmla="*/ 86 w 274"/>
                <a:gd name="T27" fmla="*/ 91 h 135"/>
                <a:gd name="T28" fmla="*/ 86 w 274"/>
                <a:gd name="T29" fmla="*/ 86 h 135"/>
                <a:gd name="T30" fmla="*/ 80 w 274"/>
                <a:gd name="T31" fmla="*/ 86 h 135"/>
                <a:gd name="T32" fmla="*/ 80 w 274"/>
                <a:gd name="T33" fmla="*/ 84 h 135"/>
                <a:gd name="T34" fmla="*/ 76 w 274"/>
                <a:gd name="T35" fmla="*/ 84 h 135"/>
                <a:gd name="T36" fmla="*/ 76 w 274"/>
                <a:gd name="T37" fmla="*/ 79 h 135"/>
                <a:gd name="T38" fmla="*/ 63 w 274"/>
                <a:gd name="T39" fmla="*/ 79 h 135"/>
                <a:gd name="T40" fmla="*/ 63 w 274"/>
                <a:gd name="T41" fmla="*/ 76 h 135"/>
                <a:gd name="T42" fmla="*/ 57 w 274"/>
                <a:gd name="T43" fmla="*/ 76 h 135"/>
                <a:gd name="T44" fmla="*/ 57 w 274"/>
                <a:gd name="T45" fmla="*/ 68 h 135"/>
                <a:gd name="T46" fmla="*/ 51 w 274"/>
                <a:gd name="T47" fmla="*/ 68 h 135"/>
                <a:gd name="T48" fmla="*/ 51 w 274"/>
                <a:gd name="T49" fmla="*/ 62 h 135"/>
                <a:gd name="T50" fmla="*/ 43 w 274"/>
                <a:gd name="T51" fmla="*/ 62 h 135"/>
                <a:gd name="T52" fmla="*/ 43 w 274"/>
                <a:gd name="T53" fmla="*/ 59 h 135"/>
                <a:gd name="T54" fmla="*/ 41 w 274"/>
                <a:gd name="T55" fmla="*/ 59 h 135"/>
                <a:gd name="T56" fmla="*/ 41 w 274"/>
                <a:gd name="T57" fmla="*/ 53 h 135"/>
                <a:gd name="T58" fmla="*/ 37 w 274"/>
                <a:gd name="T59" fmla="*/ 53 h 135"/>
                <a:gd name="T60" fmla="*/ 37 w 274"/>
                <a:gd name="T61" fmla="*/ 52 h 135"/>
                <a:gd name="T62" fmla="*/ 30 w 274"/>
                <a:gd name="T63" fmla="*/ 52 h 135"/>
                <a:gd name="T64" fmla="*/ 30 w 274"/>
                <a:gd name="T65" fmla="*/ 47 h 135"/>
                <a:gd name="T66" fmla="*/ 22 w 274"/>
                <a:gd name="T67" fmla="*/ 47 h 135"/>
                <a:gd name="T68" fmla="*/ 22 w 274"/>
                <a:gd name="T69" fmla="*/ 42 h 135"/>
                <a:gd name="T70" fmla="*/ 20 w 274"/>
                <a:gd name="T71" fmla="*/ 42 h 135"/>
                <a:gd name="T72" fmla="*/ 20 w 274"/>
                <a:gd name="T73" fmla="*/ 37 h 135"/>
                <a:gd name="T74" fmla="*/ 16 w 274"/>
                <a:gd name="T75" fmla="*/ 37 h 135"/>
                <a:gd name="T76" fmla="*/ 16 w 274"/>
                <a:gd name="T77" fmla="*/ 29 h 135"/>
                <a:gd name="T78" fmla="*/ 13 w 274"/>
                <a:gd name="T79" fmla="*/ 29 h 135"/>
                <a:gd name="T80" fmla="*/ 13 w 274"/>
                <a:gd name="T81" fmla="*/ 26 h 135"/>
                <a:gd name="T82" fmla="*/ 6 w 274"/>
                <a:gd name="T83" fmla="*/ 26 h 135"/>
                <a:gd name="T84" fmla="*/ 6 w 274"/>
                <a:gd name="T85" fmla="*/ 23 h 135"/>
                <a:gd name="T86" fmla="*/ 4 w 274"/>
                <a:gd name="T87" fmla="*/ 23 h 135"/>
                <a:gd name="T88" fmla="*/ 4 w 274"/>
                <a:gd name="T89" fmla="*/ 20 h 135"/>
                <a:gd name="T90" fmla="*/ 0 w 274"/>
                <a:gd name="T91" fmla="*/ 20 h 135"/>
                <a:gd name="T92" fmla="*/ 0 w 274"/>
                <a:gd name="T93" fmla="*/ 0 h 135"/>
                <a:gd name="connsiteX0" fmla="*/ 10000 w 10000"/>
                <a:gd name="connsiteY0" fmla="*/ 10000 h 10000"/>
                <a:gd name="connsiteX1" fmla="*/ 8248 w 10000"/>
                <a:gd name="connsiteY1" fmla="*/ 10000 h 10000"/>
                <a:gd name="connsiteX2" fmla="*/ 8248 w 10000"/>
                <a:gd name="connsiteY2" fmla="*/ 8667 h 10000"/>
                <a:gd name="connsiteX3" fmla="*/ 5219 w 10000"/>
                <a:gd name="connsiteY3" fmla="*/ 8667 h 10000"/>
                <a:gd name="connsiteX4" fmla="*/ 5219 w 10000"/>
                <a:gd name="connsiteY4" fmla="*/ 8074 h 10000"/>
                <a:gd name="connsiteX5" fmla="*/ 4781 w 10000"/>
                <a:gd name="connsiteY5" fmla="*/ 8074 h 10000"/>
                <a:gd name="connsiteX6" fmla="*/ 4781 w 10000"/>
                <a:gd name="connsiteY6" fmla="*/ 7556 h 10000"/>
                <a:gd name="connsiteX7" fmla="*/ 4124 w 10000"/>
                <a:gd name="connsiteY7" fmla="*/ 7556 h 10000"/>
                <a:gd name="connsiteX8" fmla="*/ 4124 w 10000"/>
                <a:gd name="connsiteY8" fmla="*/ 7185 h 10000"/>
                <a:gd name="connsiteX9" fmla="*/ 3796 w 10000"/>
                <a:gd name="connsiteY9" fmla="*/ 7185 h 10000"/>
                <a:gd name="connsiteX10" fmla="*/ 3796 w 10000"/>
                <a:gd name="connsiteY10" fmla="*/ 6963 h 10000"/>
                <a:gd name="connsiteX11" fmla="*/ 3613 w 10000"/>
                <a:gd name="connsiteY11" fmla="*/ 6963 h 10000"/>
                <a:gd name="connsiteX12" fmla="*/ 3613 w 10000"/>
                <a:gd name="connsiteY12" fmla="*/ 6741 h 10000"/>
                <a:gd name="connsiteX13" fmla="*/ 3139 w 10000"/>
                <a:gd name="connsiteY13" fmla="*/ 6741 h 10000"/>
                <a:gd name="connsiteX14" fmla="*/ 3139 w 10000"/>
                <a:gd name="connsiteY14" fmla="*/ 6370 h 10000"/>
                <a:gd name="connsiteX15" fmla="*/ 2920 w 10000"/>
                <a:gd name="connsiteY15" fmla="*/ 6370 h 10000"/>
                <a:gd name="connsiteX16" fmla="*/ 2920 w 10000"/>
                <a:gd name="connsiteY16" fmla="*/ 6222 h 10000"/>
                <a:gd name="connsiteX17" fmla="*/ 2774 w 10000"/>
                <a:gd name="connsiteY17" fmla="*/ 6222 h 10000"/>
                <a:gd name="connsiteX18" fmla="*/ 2774 w 10000"/>
                <a:gd name="connsiteY18" fmla="*/ 5852 h 10000"/>
                <a:gd name="connsiteX19" fmla="*/ 2299 w 10000"/>
                <a:gd name="connsiteY19" fmla="*/ 5852 h 10000"/>
                <a:gd name="connsiteX20" fmla="*/ 2299 w 10000"/>
                <a:gd name="connsiteY20" fmla="*/ 5630 h 10000"/>
                <a:gd name="connsiteX21" fmla="*/ 2080 w 10000"/>
                <a:gd name="connsiteY21" fmla="*/ 5630 h 10000"/>
                <a:gd name="connsiteX22" fmla="*/ 2080 w 10000"/>
                <a:gd name="connsiteY22" fmla="*/ 5037 h 10000"/>
                <a:gd name="connsiteX23" fmla="*/ 1861 w 10000"/>
                <a:gd name="connsiteY23" fmla="*/ 5037 h 10000"/>
                <a:gd name="connsiteX24" fmla="*/ 1861 w 10000"/>
                <a:gd name="connsiteY24" fmla="*/ 4593 h 10000"/>
                <a:gd name="connsiteX25" fmla="*/ 1569 w 10000"/>
                <a:gd name="connsiteY25" fmla="*/ 4593 h 10000"/>
                <a:gd name="connsiteX26" fmla="*/ 1569 w 10000"/>
                <a:gd name="connsiteY26" fmla="*/ 4370 h 10000"/>
                <a:gd name="connsiteX27" fmla="*/ 1496 w 10000"/>
                <a:gd name="connsiteY27" fmla="*/ 4370 h 10000"/>
                <a:gd name="connsiteX28" fmla="*/ 1496 w 10000"/>
                <a:gd name="connsiteY28" fmla="*/ 3926 h 10000"/>
                <a:gd name="connsiteX29" fmla="*/ 1350 w 10000"/>
                <a:gd name="connsiteY29" fmla="*/ 3926 h 10000"/>
                <a:gd name="connsiteX30" fmla="*/ 1350 w 10000"/>
                <a:gd name="connsiteY30" fmla="*/ 3852 h 10000"/>
                <a:gd name="connsiteX31" fmla="*/ 1095 w 10000"/>
                <a:gd name="connsiteY31" fmla="*/ 3852 h 10000"/>
                <a:gd name="connsiteX32" fmla="*/ 1095 w 10000"/>
                <a:gd name="connsiteY32" fmla="*/ 3395 h 10000"/>
                <a:gd name="connsiteX33" fmla="*/ 813 w 10000"/>
                <a:gd name="connsiteY33" fmla="*/ 3395 h 10000"/>
                <a:gd name="connsiteX34" fmla="*/ 803 w 10000"/>
                <a:gd name="connsiteY34" fmla="*/ 3111 h 10000"/>
                <a:gd name="connsiteX35" fmla="*/ 730 w 10000"/>
                <a:gd name="connsiteY35" fmla="*/ 3111 h 10000"/>
                <a:gd name="connsiteX36" fmla="*/ 730 w 10000"/>
                <a:gd name="connsiteY36" fmla="*/ 2741 h 10000"/>
                <a:gd name="connsiteX37" fmla="*/ 584 w 10000"/>
                <a:gd name="connsiteY37" fmla="*/ 2741 h 10000"/>
                <a:gd name="connsiteX38" fmla="*/ 584 w 10000"/>
                <a:gd name="connsiteY38" fmla="*/ 2148 h 10000"/>
                <a:gd name="connsiteX39" fmla="*/ 474 w 10000"/>
                <a:gd name="connsiteY39" fmla="*/ 2148 h 10000"/>
                <a:gd name="connsiteX40" fmla="*/ 474 w 10000"/>
                <a:gd name="connsiteY40" fmla="*/ 1926 h 10000"/>
                <a:gd name="connsiteX41" fmla="*/ 219 w 10000"/>
                <a:gd name="connsiteY41" fmla="*/ 1926 h 10000"/>
                <a:gd name="connsiteX42" fmla="*/ 219 w 10000"/>
                <a:gd name="connsiteY42" fmla="*/ 1704 h 10000"/>
                <a:gd name="connsiteX43" fmla="*/ 146 w 10000"/>
                <a:gd name="connsiteY43" fmla="*/ 1704 h 10000"/>
                <a:gd name="connsiteX44" fmla="*/ 146 w 10000"/>
                <a:gd name="connsiteY44" fmla="*/ 1481 h 10000"/>
                <a:gd name="connsiteX45" fmla="*/ 0 w 10000"/>
                <a:gd name="connsiteY45" fmla="*/ 1481 h 10000"/>
                <a:gd name="connsiteX46" fmla="*/ 0 w 10000"/>
                <a:gd name="connsiteY46"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10000" h="10000">
                  <a:moveTo>
                    <a:pt x="10000" y="10000"/>
                  </a:moveTo>
                  <a:lnTo>
                    <a:pt x="8248" y="10000"/>
                  </a:lnTo>
                  <a:lnTo>
                    <a:pt x="8248" y="8667"/>
                  </a:lnTo>
                  <a:lnTo>
                    <a:pt x="5219" y="8667"/>
                  </a:lnTo>
                  <a:lnTo>
                    <a:pt x="5219" y="8074"/>
                  </a:lnTo>
                  <a:lnTo>
                    <a:pt x="4781" y="8074"/>
                  </a:lnTo>
                  <a:lnTo>
                    <a:pt x="4781" y="7556"/>
                  </a:lnTo>
                  <a:lnTo>
                    <a:pt x="4124" y="7556"/>
                  </a:lnTo>
                  <a:lnTo>
                    <a:pt x="4124" y="7185"/>
                  </a:lnTo>
                  <a:lnTo>
                    <a:pt x="3796" y="7185"/>
                  </a:lnTo>
                  <a:lnTo>
                    <a:pt x="3796" y="6963"/>
                  </a:lnTo>
                  <a:lnTo>
                    <a:pt x="3613" y="6963"/>
                  </a:lnTo>
                  <a:lnTo>
                    <a:pt x="3613" y="6741"/>
                  </a:lnTo>
                  <a:lnTo>
                    <a:pt x="3139" y="6741"/>
                  </a:lnTo>
                  <a:lnTo>
                    <a:pt x="3139" y="6370"/>
                  </a:lnTo>
                  <a:lnTo>
                    <a:pt x="2920" y="6370"/>
                  </a:lnTo>
                  <a:lnTo>
                    <a:pt x="2920" y="6222"/>
                  </a:lnTo>
                  <a:lnTo>
                    <a:pt x="2774" y="6222"/>
                  </a:lnTo>
                  <a:lnTo>
                    <a:pt x="2774" y="5852"/>
                  </a:lnTo>
                  <a:lnTo>
                    <a:pt x="2299" y="5852"/>
                  </a:lnTo>
                  <a:lnTo>
                    <a:pt x="2299" y="5630"/>
                  </a:lnTo>
                  <a:lnTo>
                    <a:pt x="2080" y="5630"/>
                  </a:lnTo>
                  <a:lnTo>
                    <a:pt x="2080" y="5037"/>
                  </a:lnTo>
                  <a:lnTo>
                    <a:pt x="1861" y="5037"/>
                  </a:lnTo>
                  <a:lnTo>
                    <a:pt x="1861" y="4593"/>
                  </a:lnTo>
                  <a:lnTo>
                    <a:pt x="1569" y="4593"/>
                  </a:lnTo>
                  <a:lnTo>
                    <a:pt x="1569" y="4370"/>
                  </a:lnTo>
                  <a:lnTo>
                    <a:pt x="1496" y="4370"/>
                  </a:lnTo>
                  <a:lnTo>
                    <a:pt x="1496" y="3926"/>
                  </a:lnTo>
                  <a:lnTo>
                    <a:pt x="1350" y="3926"/>
                  </a:lnTo>
                  <a:lnTo>
                    <a:pt x="1350" y="3852"/>
                  </a:lnTo>
                  <a:lnTo>
                    <a:pt x="1095" y="3852"/>
                  </a:lnTo>
                  <a:lnTo>
                    <a:pt x="1095" y="3395"/>
                  </a:lnTo>
                  <a:lnTo>
                    <a:pt x="813" y="3395"/>
                  </a:lnTo>
                  <a:cubicBezTo>
                    <a:pt x="810" y="3300"/>
                    <a:pt x="806" y="3206"/>
                    <a:pt x="803" y="3111"/>
                  </a:cubicBezTo>
                  <a:lnTo>
                    <a:pt x="730" y="3111"/>
                  </a:lnTo>
                  <a:lnTo>
                    <a:pt x="730" y="2741"/>
                  </a:lnTo>
                  <a:lnTo>
                    <a:pt x="584" y="2741"/>
                  </a:lnTo>
                  <a:lnTo>
                    <a:pt x="584" y="2148"/>
                  </a:lnTo>
                  <a:lnTo>
                    <a:pt x="474" y="2148"/>
                  </a:lnTo>
                  <a:lnTo>
                    <a:pt x="474" y="1926"/>
                  </a:lnTo>
                  <a:lnTo>
                    <a:pt x="219" y="1926"/>
                  </a:lnTo>
                  <a:lnTo>
                    <a:pt x="219" y="1704"/>
                  </a:lnTo>
                  <a:lnTo>
                    <a:pt x="146" y="1704"/>
                  </a:lnTo>
                  <a:lnTo>
                    <a:pt x="146" y="1481"/>
                  </a:lnTo>
                  <a:lnTo>
                    <a:pt x="0" y="1481"/>
                  </a:lnTo>
                  <a:lnTo>
                    <a:pt x="0" y="0"/>
                  </a:lnTo>
                </a:path>
              </a:pathLst>
            </a:custGeom>
            <a:ln w="22225">
              <a:solidFill>
                <a:srgbClr val="C00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117" name="Freeform 4"/>
            <p:cNvSpPr/>
            <p:nvPr/>
          </p:nvSpPr>
          <p:spPr bwMode="auto">
            <a:xfrm>
              <a:off x="1029677" y="1940884"/>
              <a:ext cx="2370365" cy="1602000"/>
            </a:xfrm>
            <a:custGeom>
              <a:avLst/>
              <a:gdLst>
                <a:gd name="T0" fmla="*/ 114 w 186"/>
                <a:gd name="T1" fmla="*/ 130 h 130"/>
                <a:gd name="T2" fmla="*/ 95 w 186"/>
                <a:gd name="T3" fmla="*/ 126 h 130"/>
                <a:gd name="T4" fmla="*/ 92 w 186"/>
                <a:gd name="T5" fmla="*/ 124 h 130"/>
                <a:gd name="T6" fmla="*/ 86 w 186"/>
                <a:gd name="T7" fmla="*/ 122 h 130"/>
                <a:gd name="T8" fmla="*/ 84 w 186"/>
                <a:gd name="T9" fmla="*/ 119 h 130"/>
                <a:gd name="T10" fmla="*/ 79 w 186"/>
                <a:gd name="T11" fmla="*/ 117 h 130"/>
                <a:gd name="T12" fmla="*/ 78 w 186"/>
                <a:gd name="T13" fmla="*/ 113 h 130"/>
                <a:gd name="T14" fmla="*/ 74 w 186"/>
                <a:gd name="T15" fmla="*/ 112 h 130"/>
                <a:gd name="T16" fmla="*/ 72 w 186"/>
                <a:gd name="T17" fmla="*/ 110 h 130"/>
                <a:gd name="T18" fmla="*/ 68 w 186"/>
                <a:gd name="T19" fmla="*/ 108 h 130"/>
                <a:gd name="T20" fmla="*/ 63 w 186"/>
                <a:gd name="T21" fmla="*/ 106 h 130"/>
                <a:gd name="T22" fmla="*/ 59 w 186"/>
                <a:gd name="T23" fmla="*/ 104 h 130"/>
                <a:gd name="T24" fmla="*/ 58 w 186"/>
                <a:gd name="T25" fmla="*/ 98 h 130"/>
                <a:gd name="T26" fmla="*/ 56 w 186"/>
                <a:gd name="T27" fmla="*/ 90 h 130"/>
                <a:gd name="T28" fmla="*/ 49 w 186"/>
                <a:gd name="T29" fmla="*/ 88 h 130"/>
                <a:gd name="T30" fmla="*/ 48 w 186"/>
                <a:gd name="T31" fmla="*/ 85 h 130"/>
                <a:gd name="T32" fmla="*/ 44 w 186"/>
                <a:gd name="T33" fmla="*/ 83 h 130"/>
                <a:gd name="T34" fmla="*/ 43 w 186"/>
                <a:gd name="T35" fmla="*/ 77 h 130"/>
                <a:gd name="T36" fmla="*/ 41 w 186"/>
                <a:gd name="T37" fmla="*/ 75 h 130"/>
                <a:gd name="T38" fmla="*/ 37 w 186"/>
                <a:gd name="T39" fmla="*/ 72 h 130"/>
                <a:gd name="T40" fmla="*/ 36 w 186"/>
                <a:gd name="T41" fmla="*/ 70 h 130"/>
                <a:gd name="T42" fmla="*/ 31 w 186"/>
                <a:gd name="T43" fmla="*/ 66 h 130"/>
                <a:gd name="T44" fmla="*/ 29 w 186"/>
                <a:gd name="T45" fmla="*/ 64 h 130"/>
                <a:gd name="T46" fmla="*/ 28 w 186"/>
                <a:gd name="T47" fmla="*/ 59 h 130"/>
                <a:gd name="T48" fmla="*/ 27 w 186"/>
                <a:gd name="T49" fmla="*/ 57 h 130"/>
                <a:gd name="T50" fmla="*/ 25 w 186"/>
                <a:gd name="T51" fmla="*/ 55 h 130"/>
                <a:gd name="T52" fmla="*/ 24 w 186"/>
                <a:gd name="T53" fmla="*/ 54 h 130"/>
                <a:gd name="T54" fmla="*/ 22 w 186"/>
                <a:gd name="T55" fmla="*/ 52 h 130"/>
                <a:gd name="T56" fmla="*/ 16 w 186"/>
                <a:gd name="T57" fmla="*/ 50 h 130"/>
                <a:gd name="T58" fmla="*/ 14 w 186"/>
                <a:gd name="T59" fmla="*/ 49 h 130"/>
                <a:gd name="T60" fmla="*/ 12 w 186"/>
                <a:gd name="T61" fmla="*/ 48 h 130"/>
                <a:gd name="T62" fmla="*/ 7 w 186"/>
                <a:gd name="T63" fmla="*/ 47 h 130"/>
                <a:gd name="T64" fmla="*/ 4 w 186"/>
                <a:gd name="T65" fmla="*/ 45 h 130"/>
                <a:gd name="T66" fmla="*/ 0 w 186"/>
                <a:gd name="T67" fmla="*/ 43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6" h="130">
                  <a:moveTo>
                    <a:pt x="186" y="130"/>
                  </a:moveTo>
                  <a:lnTo>
                    <a:pt x="114" y="130"/>
                  </a:lnTo>
                  <a:lnTo>
                    <a:pt x="114" y="126"/>
                  </a:lnTo>
                  <a:lnTo>
                    <a:pt x="95" y="126"/>
                  </a:lnTo>
                  <a:lnTo>
                    <a:pt x="95" y="124"/>
                  </a:lnTo>
                  <a:lnTo>
                    <a:pt x="92" y="124"/>
                  </a:lnTo>
                  <a:lnTo>
                    <a:pt x="92" y="122"/>
                  </a:lnTo>
                  <a:lnTo>
                    <a:pt x="86" y="122"/>
                  </a:lnTo>
                  <a:lnTo>
                    <a:pt x="86" y="119"/>
                  </a:lnTo>
                  <a:lnTo>
                    <a:pt x="84" y="119"/>
                  </a:lnTo>
                  <a:lnTo>
                    <a:pt x="84" y="117"/>
                  </a:lnTo>
                  <a:lnTo>
                    <a:pt x="79" y="117"/>
                  </a:lnTo>
                  <a:lnTo>
                    <a:pt x="79" y="113"/>
                  </a:lnTo>
                  <a:lnTo>
                    <a:pt x="78" y="113"/>
                  </a:lnTo>
                  <a:lnTo>
                    <a:pt x="78" y="112"/>
                  </a:lnTo>
                  <a:lnTo>
                    <a:pt x="74" y="112"/>
                  </a:lnTo>
                  <a:lnTo>
                    <a:pt x="74" y="110"/>
                  </a:lnTo>
                  <a:lnTo>
                    <a:pt x="72" y="110"/>
                  </a:lnTo>
                  <a:lnTo>
                    <a:pt x="72" y="108"/>
                  </a:lnTo>
                  <a:lnTo>
                    <a:pt x="68" y="108"/>
                  </a:lnTo>
                  <a:lnTo>
                    <a:pt x="68" y="106"/>
                  </a:lnTo>
                  <a:lnTo>
                    <a:pt x="63" y="106"/>
                  </a:lnTo>
                  <a:lnTo>
                    <a:pt x="63" y="104"/>
                  </a:lnTo>
                  <a:lnTo>
                    <a:pt x="59" y="104"/>
                  </a:lnTo>
                  <a:lnTo>
                    <a:pt x="59" y="98"/>
                  </a:lnTo>
                  <a:lnTo>
                    <a:pt x="58" y="98"/>
                  </a:lnTo>
                  <a:lnTo>
                    <a:pt x="58" y="90"/>
                  </a:lnTo>
                  <a:lnTo>
                    <a:pt x="56" y="90"/>
                  </a:lnTo>
                  <a:lnTo>
                    <a:pt x="56" y="88"/>
                  </a:lnTo>
                  <a:lnTo>
                    <a:pt x="49" y="88"/>
                  </a:lnTo>
                  <a:lnTo>
                    <a:pt x="49" y="85"/>
                  </a:lnTo>
                  <a:lnTo>
                    <a:pt x="48" y="85"/>
                  </a:lnTo>
                  <a:lnTo>
                    <a:pt x="48" y="83"/>
                  </a:lnTo>
                  <a:lnTo>
                    <a:pt x="44" y="83"/>
                  </a:lnTo>
                  <a:lnTo>
                    <a:pt x="44" y="77"/>
                  </a:lnTo>
                  <a:lnTo>
                    <a:pt x="43" y="77"/>
                  </a:lnTo>
                  <a:lnTo>
                    <a:pt x="43" y="75"/>
                  </a:lnTo>
                  <a:lnTo>
                    <a:pt x="41" y="75"/>
                  </a:lnTo>
                  <a:lnTo>
                    <a:pt x="41" y="72"/>
                  </a:lnTo>
                  <a:lnTo>
                    <a:pt x="37" y="72"/>
                  </a:lnTo>
                  <a:lnTo>
                    <a:pt x="37" y="70"/>
                  </a:lnTo>
                  <a:lnTo>
                    <a:pt x="36" y="70"/>
                  </a:lnTo>
                  <a:lnTo>
                    <a:pt x="36" y="66"/>
                  </a:lnTo>
                  <a:lnTo>
                    <a:pt x="31" y="66"/>
                  </a:lnTo>
                  <a:lnTo>
                    <a:pt x="31" y="64"/>
                  </a:lnTo>
                  <a:lnTo>
                    <a:pt x="29" y="64"/>
                  </a:lnTo>
                  <a:lnTo>
                    <a:pt x="29" y="59"/>
                  </a:lnTo>
                  <a:lnTo>
                    <a:pt x="28" y="59"/>
                  </a:lnTo>
                  <a:lnTo>
                    <a:pt x="28" y="57"/>
                  </a:lnTo>
                  <a:lnTo>
                    <a:pt x="27" y="57"/>
                  </a:lnTo>
                  <a:lnTo>
                    <a:pt x="27" y="55"/>
                  </a:lnTo>
                  <a:lnTo>
                    <a:pt x="25" y="55"/>
                  </a:lnTo>
                  <a:lnTo>
                    <a:pt x="25" y="54"/>
                  </a:lnTo>
                  <a:lnTo>
                    <a:pt x="24" y="54"/>
                  </a:lnTo>
                  <a:lnTo>
                    <a:pt x="24" y="52"/>
                  </a:lnTo>
                  <a:lnTo>
                    <a:pt x="22" y="52"/>
                  </a:lnTo>
                  <a:lnTo>
                    <a:pt x="22" y="50"/>
                  </a:lnTo>
                  <a:lnTo>
                    <a:pt x="16" y="50"/>
                  </a:lnTo>
                  <a:lnTo>
                    <a:pt x="16" y="49"/>
                  </a:lnTo>
                  <a:lnTo>
                    <a:pt x="14" y="49"/>
                  </a:lnTo>
                  <a:lnTo>
                    <a:pt x="14" y="48"/>
                  </a:lnTo>
                  <a:lnTo>
                    <a:pt x="12" y="48"/>
                  </a:lnTo>
                  <a:lnTo>
                    <a:pt x="12" y="47"/>
                  </a:lnTo>
                  <a:lnTo>
                    <a:pt x="7" y="47"/>
                  </a:lnTo>
                  <a:lnTo>
                    <a:pt x="7" y="45"/>
                  </a:lnTo>
                  <a:lnTo>
                    <a:pt x="4" y="45"/>
                  </a:lnTo>
                  <a:lnTo>
                    <a:pt x="4" y="43"/>
                  </a:lnTo>
                  <a:lnTo>
                    <a:pt x="0" y="43"/>
                  </a:lnTo>
                  <a:lnTo>
                    <a:pt x="0" y="0"/>
                  </a:lnTo>
                </a:path>
              </a:pathLst>
            </a:custGeom>
            <a:ln w="22225">
              <a:solidFill>
                <a:srgbClr val="B2C0EC"/>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grpSp>
      <p:sp>
        <p:nvSpPr>
          <p:cNvPr id="118" name="Freeform 5"/>
          <p:cNvSpPr/>
          <p:nvPr/>
        </p:nvSpPr>
        <p:spPr bwMode="auto">
          <a:xfrm>
            <a:off x="5488000" y="2210509"/>
            <a:ext cx="3504501" cy="1055535"/>
          </a:xfrm>
          <a:custGeom>
            <a:avLst/>
            <a:gdLst>
              <a:gd name="T0" fmla="*/ 272 w 272"/>
              <a:gd name="T1" fmla="*/ 83 h 83"/>
              <a:gd name="T2" fmla="*/ 147 w 272"/>
              <a:gd name="T3" fmla="*/ 83 h 83"/>
              <a:gd name="T4" fmla="*/ 147 w 272"/>
              <a:gd name="T5" fmla="*/ 73 h 83"/>
              <a:gd name="T6" fmla="*/ 114 w 272"/>
              <a:gd name="T7" fmla="*/ 73 h 83"/>
              <a:gd name="T8" fmla="*/ 114 w 272"/>
              <a:gd name="T9" fmla="*/ 69 h 83"/>
              <a:gd name="T10" fmla="*/ 103 w 272"/>
              <a:gd name="T11" fmla="*/ 69 h 83"/>
              <a:gd name="T12" fmla="*/ 103 w 272"/>
              <a:gd name="T13" fmla="*/ 65 h 83"/>
              <a:gd name="T14" fmla="*/ 76 w 272"/>
              <a:gd name="T15" fmla="*/ 65 h 83"/>
              <a:gd name="T16" fmla="*/ 76 w 272"/>
              <a:gd name="T17" fmla="*/ 62 h 83"/>
              <a:gd name="T18" fmla="*/ 64 w 272"/>
              <a:gd name="T19" fmla="*/ 62 h 83"/>
              <a:gd name="T20" fmla="*/ 64 w 272"/>
              <a:gd name="T21" fmla="*/ 60 h 83"/>
              <a:gd name="T22" fmla="*/ 59 w 272"/>
              <a:gd name="T23" fmla="*/ 60 h 83"/>
              <a:gd name="T24" fmla="*/ 59 w 272"/>
              <a:gd name="T25" fmla="*/ 57 h 83"/>
              <a:gd name="T26" fmla="*/ 55 w 272"/>
              <a:gd name="T27" fmla="*/ 57 h 83"/>
              <a:gd name="T28" fmla="*/ 55 w 272"/>
              <a:gd name="T29" fmla="*/ 54 h 83"/>
              <a:gd name="T30" fmla="*/ 48 w 272"/>
              <a:gd name="T31" fmla="*/ 54 h 83"/>
              <a:gd name="T32" fmla="*/ 48 w 272"/>
              <a:gd name="T33" fmla="*/ 52 h 83"/>
              <a:gd name="T34" fmla="*/ 40 w 272"/>
              <a:gd name="T35" fmla="*/ 52 h 83"/>
              <a:gd name="T36" fmla="*/ 40 w 272"/>
              <a:gd name="T37" fmla="*/ 50 h 83"/>
              <a:gd name="T38" fmla="*/ 38 w 272"/>
              <a:gd name="T39" fmla="*/ 50 h 83"/>
              <a:gd name="T40" fmla="*/ 38 w 272"/>
              <a:gd name="T41" fmla="*/ 49 h 83"/>
              <a:gd name="T42" fmla="*/ 34 w 272"/>
              <a:gd name="T43" fmla="*/ 49 h 83"/>
              <a:gd name="T44" fmla="*/ 34 w 272"/>
              <a:gd name="T45" fmla="*/ 46 h 83"/>
              <a:gd name="T46" fmla="*/ 32 w 272"/>
              <a:gd name="T47" fmla="*/ 46 h 83"/>
              <a:gd name="T48" fmla="*/ 32 w 272"/>
              <a:gd name="T49" fmla="*/ 42 h 83"/>
              <a:gd name="T50" fmla="*/ 22 w 272"/>
              <a:gd name="T51" fmla="*/ 42 h 83"/>
              <a:gd name="T52" fmla="*/ 22 w 272"/>
              <a:gd name="T53" fmla="*/ 40 h 83"/>
              <a:gd name="T54" fmla="*/ 16 w 272"/>
              <a:gd name="T55" fmla="*/ 40 h 83"/>
              <a:gd name="T56" fmla="*/ 16 w 272"/>
              <a:gd name="T57" fmla="*/ 34 h 83"/>
              <a:gd name="T58" fmla="*/ 13 w 272"/>
              <a:gd name="T59" fmla="*/ 34 h 83"/>
              <a:gd name="T60" fmla="*/ 13 w 272"/>
              <a:gd name="T61" fmla="*/ 27 h 83"/>
              <a:gd name="T62" fmla="*/ 10 w 272"/>
              <a:gd name="T63" fmla="*/ 27 h 83"/>
              <a:gd name="T64" fmla="*/ 10 w 272"/>
              <a:gd name="T65" fmla="*/ 23 h 83"/>
              <a:gd name="T66" fmla="*/ 6 w 272"/>
              <a:gd name="T67" fmla="*/ 23 h 83"/>
              <a:gd name="T68" fmla="*/ 6 w 272"/>
              <a:gd name="T69" fmla="*/ 17 h 83"/>
              <a:gd name="T70" fmla="*/ 1 w 272"/>
              <a:gd name="T71" fmla="*/ 17 h 83"/>
              <a:gd name="T72" fmla="*/ 1 w 272"/>
              <a:gd name="T73" fmla="*/ 0 h 83"/>
              <a:gd name="T74" fmla="*/ 0 w 272"/>
              <a:gd name="T75" fmla="*/ 0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72" h="83">
                <a:moveTo>
                  <a:pt x="272" y="83"/>
                </a:moveTo>
                <a:lnTo>
                  <a:pt x="147" y="83"/>
                </a:lnTo>
                <a:lnTo>
                  <a:pt x="147" y="73"/>
                </a:lnTo>
                <a:lnTo>
                  <a:pt x="114" y="73"/>
                </a:lnTo>
                <a:lnTo>
                  <a:pt x="114" y="69"/>
                </a:lnTo>
                <a:lnTo>
                  <a:pt x="103" y="69"/>
                </a:lnTo>
                <a:lnTo>
                  <a:pt x="103" y="65"/>
                </a:lnTo>
                <a:lnTo>
                  <a:pt x="76" y="65"/>
                </a:lnTo>
                <a:lnTo>
                  <a:pt x="76" y="62"/>
                </a:lnTo>
                <a:lnTo>
                  <a:pt x="64" y="62"/>
                </a:lnTo>
                <a:lnTo>
                  <a:pt x="64" y="60"/>
                </a:lnTo>
                <a:lnTo>
                  <a:pt x="59" y="60"/>
                </a:lnTo>
                <a:lnTo>
                  <a:pt x="59" y="57"/>
                </a:lnTo>
                <a:lnTo>
                  <a:pt x="55" y="57"/>
                </a:lnTo>
                <a:lnTo>
                  <a:pt x="55" y="54"/>
                </a:lnTo>
                <a:lnTo>
                  <a:pt x="48" y="54"/>
                </a:lnTo>
                <a:lnTo>
                  <a:pt x="48" y="52"/>
                </a:lnTo>
                <a:lnTo>
                  <a:pt x="40" y="52"/>
                </a:lnTo>
                <a:lnTo>
                  <a:pt x="40" y="50"/>
                </a:lnTo>
                <a:lnTo>
                  <a:pt x="38" y="50"/>
                </a:lnTo>
                <a:lnTo>
                  <a:pt x="38" y="49"/>
                </a:lnTo>
                <a:lnTo>
                  <a:pt x="34" y="49"/>
                </a:lnTo>
                <a:lnTo>
                  <a:pt x="34" y="46"/>
                </a:lnTo>
                <a:lnTo>
                  <a:pt x="32" y="46"/>
                </a:lnTo>
                <a:lnTo>
                  <a:pt x="32" y="42"/>
                </a:lnTo>
                <a:lnTo>
                  <a:pt x="22" y="42"/>
                </a:lnTo>
                <a:lnTo>
                  <a:pt x="22" y="40"/>
                </a:lnTo>
                <a:lnTo>
                  <a:pt x="16" y="40"/>
                </a:lnTo>
                <a:lnTo>
                  <a:pt x="16" y="34"/>
                </a:lnTo>
                <a:lnTo>
                  <a:pt x="13" y="34"/>
                </a:lnTo>
                <a:lnTo>
                  <a:pt x="13" y="27"/>
                </a:lnTo>
                <a:lnTo>
                  <a:pt x="10" y="27"/>
                </a:lnTo>
                <a:lnTo>
                  <a:pt x="10" y="23"/>
                </a:lnTo>
                <a:lnTo>
                  <a:pt x="6" y="23"/>
                </a:lnTo>
                <a:lnTo>
                  <a:pt x="6" y="17"/>
                </a:lnTo>
                <a:lnTo>
                  <a:pt x="1" y="17"/>
                </a:lnTo>
                <a:lnTo>
                  <a:pt x="1" y="0"/>
                </a:lnTo>
                <a:lnTo>
                  <a:pt x="0" y="0"/>
                </a:lnTo>
              </a:path>
            </a:pathLst>
          </a:custGeom>
          <a:ln w="22225">
            <a:solidFill>
              <a:srgbClr val="C00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119" name="Freeform 6"/>
          <p:cNvSpPr/>
          <p:nvPr/>
        </p:nvSpPr>
        <p:spPr bwMode="auto">
          <a:xfrm>
            <a:off x="5498048" y="2210509"/>
            <a:ext cx="2340000" cy="1477691"/>
          </a:xfrm>
          <a:custGeom>
            <a:avLst/>
            <a:gdLst>
              <a:gd name="T0" fmla="*/ 185 w 185"/>
              <a:gd name="T1" fmla="*/ 117 h 117"/>
              <a:gd name="T2" fmla="*/ 143 w 185"/>
              <a:gd name="T3" fmla="*/ 117 h 117"/>
              <a:gd name="T4" fmla="*/ 143 w 185"/>
              <a:gd name="T5" fmla="*/ 108 h 117"/>
              <a:gd name="T6" fmla="*/ 86 w 185"/>
              <a:gd name="T7" fmla="*/ 108 h 117"/>
              <a:gd name="T8" fmla="*/ 86 w 185"/>
              <a:gd name="T9" fmla="*/ 105 h 117"/>
              <a:gd name="T10" fmla="*/ 85 w 185"/>
              <a:gd name="T11" fmla="*/ 105 h 117"/>
              <a:gd name="T12" fmla="*/ 85 w 185"/>
              <a:gd name="T13" fmla="*/ 103 h 117"/>
              <a:gd name="T14" fmla="*/ 68 w 185"/>
              <a:gd name="T15" fmla="*/ 103 h 117"/>
              <a:gd name="T16" fmla="*/ 68 w 185"/>
              <a:gd name="T17" fmla="*/ 100 h 117"/>
              <a:gd name="T18" fmla="*/ 63 w 185"/>
              <a:gd name="T19" fmla="*/ 100 h 117"/>
              <a:gd name="T20" fmla="*/ 63 w 185"/>
              <a:gd name="T21" fmla="*/ 96 h 117"/>
              <a:gd name="T22" fmla="*/ 58 w 185"/>
              <a:gd name="T23" fmla="*/ 96 h 117"/>
              <a:gd name="T24" fmla="*/ 58 w 185"/>
              <a:gd name="T25" fmla="*/ 88 h 117"/>
              <a:gd name="T26" fmla="*/ 55 w 185"/>
              <a:gd name="T27" fmla="*/ 88 h 117"/>
              <a:gd name="T28" fmla="*/ 55 w 185"/>
              <a:gd name="T29" fmla="*/ 80 h 117"/>
              <a:gd name="T30" fmla="*/ 51 w 185"/>
              <a:gd name="T31" fmla="*/ 80 h 117"/>
              <a:gd name="T32" fmla="*/ 51 w 185"/>
              <a:gd name="T33" fmla="*/ 78 h 117"/>
              <a:gd name="T34" fmla="*/ 45 w 185"/>
              <a:gd name="T35" fmla="*/ 78 h 117"/>
              <a:gd name="T36" fmla="*/ 45 w 185"/>
              <a:gd name="T37" fmla="*/ 76 h 117"/>
              <a:gd name="T38" fmla="*/ 44 w 185"/>
              <a:gd name="T39" fmla="*/ 76 h 117"/>
              <a:gd name="T40" fmla="*/ 44 w 185"/>
              <a:gd name="T41" fmla="*/ 70 h 117"/>
              <a:gd name="T42" fmla="*/ 41 w 185"/>
              <a:gd name="T43" fmla="*/ 70 h 117"/>
              <a:gd name="T44" fmla="*/ 41 w 185"/>
              <a:gd name="T45" fmla="*/ 69 h 117"/>
              <a:gd name="T46" fmla="*/ 39 w 185"/>
              <a:gd name="T47" fmla="*/ 69 h 117"/>
              <a:gd name="T48" fmla="*/ 39 w 185"/>
              <a:gd name="T49" fmla="*/ 68 h 117"/>
              <a:gd name="T50" fmla="*/ 37 w 185"/>
              <a:gd name="T51" fmla="*/ 68 h 117"/>
              <a:gd name="T52" fmla="*/ 37 w 185"/>
              <a:gd name="T53" fmla="*/ 65 h 117"/>
              <a:gd name="T54" fmla="*/ 35 w 185"/>
              <a:gd name="T55" fmla="*/ 65 h 117"/>
              <a:gd name="T56" fmla="*/ 35 w 185"/>
              <a:gd name="T57" fmla="*/ 64 h 117"/>
              <a:gd name="T58" fmla="*/ 32 w 185"/>
              <a:gd name="T59" fmla="*/ 64 h 117"/>
              <a:gd name="T60" fmla="*/ 32 w 185"/>
              <a:gd name="T61" fmla="*/ 63 h 117"/>
              <a:gd name="T62" fmla="*/ 31 w 185"/>
              <a:gd name="T63" fmla="*/ 63 h 117"/>
              <a:gd name="T64" fmla="*/ 31 w 185"/>
              <a:gd name="T65" fmla="*/ 60 h 117"/>
              <a:gd name="T66" fmla="*/ 31 w 185"/>
              <a:gd name="T67" fmla="*/ 57 h 117"/>
              <a:gd name="T68" fmla="*/ 28 w 185"/>
              <a:gd name="T69" fmla="*/ 57 h 117"/>
              <a:gd name="T70" fmla="*/ 28 w 185"/>
              <a:gd name="T71" fmla="*/ 53 h 117"/>
              <a:gd name="T72" fmla="*/ 26 w 185"/>
              <a:gd name="T73" fmla="*/ 53 h 117"/>
              <a:gd name="T74" fmla="*/ 26 w 185"/>
              <a:gd name="T75" fmla="*/ 52 h 117"/>
              <a:gd name="T76" fmla="*/ 24 w 185"/>
              <a:gd name="T77" fmla="*/ 52 h 117"/>
              <a:gd name="T78" fmla="*/ 24 w 185"/>
              <a:gd name="T79" fmla="*/ 48 h 117"/>
              <a:gd name="T80" fmla="*/ 17 w 185"/>
              <a:gd name="T81" fmla="*/ 48 h 117"/>
              <a:gd name="T82" fmla="*/ 17 w 185"/>
              <a:gd name="T83" fmla="*/ 46 h 117"/>
              <a:gd name="T84" fmla="*/ 5 w 185"/>
              <a:gd name="T85" fmla="*/ 46 h 117"/>
              <a:gd name="T86" fmla="*/ 5 w 185"/>
              <a:gd name="T87" fmla="*/ 45 h 117"/>
              <a:gd name="T88" fmla="*/ 4 w 185"/>
              <a:gd name="T89" fmla="*/ 45 h 117"/>
              <a:gd name="T90" fmla="*/ 4 w 185"/>
              <a:gd name="T91" fmla="*/ 43 h 117"/>
              <a:gd name="T92" fmla="*/ 2 w 185"/>
              <a:gd name="T93" fmla="*/ 43 h 117"/>
              <a:gd name="T94" fmla="*/ 2 w 185"/>
              <a:gd name="T95" fmla="*/ 41 h 117"/>
              <a:gd name="T96" fmla="*/ 0 w 185"/>
              <a:gd name="T97" fmla="*/ 41 h 117"/>
              <a:gd name="T98" fmla="*/ 0 w 185"/>
              <a:gd name="T99"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85" h="117">
                <a:moveTo>
                  <a:pt x="185" y="117"/>
                </a:moveTo>
                <a:lnTo>
                  <a:pt x="143" y="117"/>
                </a:lnTo>
                <a:lnTo>
                  <a:pt x="143" y="108"/>
                </a:lnTo>
                <a:lnTo>
                  <a:pt x="86" y="108"/>
                </a:lnTo>
                <a:lnTo>
                  <a:pt x="86" y="105"/>
                </a:lnTo>
                <a:lnTo>
                  <a:pt x="85" y="105"/>
                </a:lnTo>
                <a:lnTo>
                  <a:pt x="85" y="103"/>
                </a:lnTo>
                <a:lnTo>
                  <a:pt x="68" y="103"/>
                </a:lnTo>
                <a:lnTo>
                  <a:pt x="68" y="100"/>
                </a:lnTo>
                <a:lnTo>
                  <a:pt x="63" y="100"/>
                </a:lnTo>
                <a:lnTo>
                  <a:pt x="63" y="96"/>
                </a:lnTo>
                <a:lnTo>
                  <a:pt x="58" y="96"/>
                </a:lnTo>
                <a:lnTo>
                  <a:pt x="58" y="88"/>
                </a:lnTo>
                <a:lnTo>
                  <a:pt x="55" y="88"/>
                </a:lnTo>
                <a:lnTo>
                  <a:pt x="55" y="80"/>
                </a:lnTo>
                <a:lnTo>
                  <a:pt x="51" y="80"/>
                </a:lnTo>
                <a:lnTo>
                  <a:pt x="51" y="78"/>
                </a:lnTo>
                <a:lnTo>
                  <a:pt x="45" y="78"/>
                </a:lnTo>
                <a:lnTo>
                  <a:pt x="45" y="76"/>
                </a:lnTo>
                <a:lnTo>
                  <a:pt x="44" y="76"/>
                </a:lnTo>
                <a:lnTo>
                  <a:pt x="44" y="70"/>
                </a:lnTo>
                <a:lnTo>
                  <a:pt x="41" y="70"/>
                </a:lnTo>
                <a:lnTo>
                  <a:pt x="41" y="69"/>
                </a:lnTo>
                <a:lnTo>
                  <a:pt x="39" y="69"/>
                </a:lnTo>
                <a:lnTo>
                  <a:pt x="39" y="68"/>
                </a:lnTo>
                <a:lnTo>
                  <a:pt x="37" y="68"/>
                </a:lnTo>
                <a:lnTo>
                  <a:pt x="37" y="65"/>
                </a:lnTo>
                <a:lnTo>
                  <a:pt x="35" y="65"/>
                </a:lnTo>
                <a:lnTo>
                  <a:pt x="35" y="64"/>
                </a:lnTo>
                <a:lnTo>
                  <a:pt x="32" y="64"/>
                </a:lnTo>
                <a:lnTo>
                  <a:pt x="32" y="63"/>
                </a:lnTo>
                <a:lnTo>
                  <a:pt x="31" y="63"/>
                </a:lnTo>
                <a:lnTo>
                  <a:pt x="31" y="60"/>
                </a:lnTo>
                <a:lnTo>
                  <a:pt x="31" y="57"/>
                </a:lnTo>
                <a:lnTo>
                  <a:pt x="28" y="57"/>
                </a:lnTo>
                <a:lnTo>
                  <a:pt x="28" y="53"/>
                </a:lnTo>
                <a:lnTo>
                  <a:pt x="26" y="53"/>
                </a:lnTo>
                <a:lnTo>
                  <a:pt x="26" y="52"/>
                </a:lnTo>
                <a:lnTo>
                  <a:pt x="24" y="52"/>
                </a:lnTo>
                <a:lnTo>
                  <a:pt x="24" y="48"/>
                </a:lnTo>
                <a:lnTo>
                  <a:pt x="17" y="48"/>
                </a:lnTo>
                <a:lnTo>
                  <a:pt x="17" y="46"/>
                </a:lnTo>
                <a:lnTo>
                  <a:pt x="5" y="46"/>
                </a:lnTo>
                <a:lnTo>
                  <a:pt x="5" y="45"/>
                </a:lnTo>
                <a:lnTo>
                  <a:pt x="4" y="45"/>
                </a:lnTo>
                <a:lnTo>
                  <a:pt x="4" y="43"/>
                </a:lnTo>
                <a:lnTo>
                  <a:pt x="2" y="43"/>
                </a:lnTo>
                <a:lnTo>
                  <a:pt x="2" y="41"/>
                </a:lnTo>
                <a:lnTo>
                  <a:pt x="0" y="41"/>
                </a:lnTo>
                <a:lnTo>
                  <a:pt x="0" y="0"/>
                </a:lnTo>
              </a:path>
            </a:pathLst>
          </a:custGeom>
          <a:ln w="22225">
            <a:solidFill>
              <a:srgbClr val="B2C0EC"/>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sz="1800" b="1" i="0" u="none" strike="noStrike" cap="none" baseline="0" dirty="0">
                <a:solidFill>
                  <a:srgbClr val="043882"/>
                </a:solidFill>
                <a:effectLst/>
                <a:uFillTx/>
                <a:ea typeface="MS UI Gothic" panose="020B0600070205080204" charset="-128"/>
              </a:rPr>
              <a:t>LBA4002: 切除可能及びborderline resectable膵癌を対象とした、術前化学療法と即時手術の比較（PREOPANC-1）：第III相無作為化、比較対照、多施設試験 </a:t>
            </a:r>
            <a:r>
              <a:rPr lang="en-GB" altLang="ja-JP" sz="1800" b="1" i="0" u="none" strike="noStrike" cap="none" baseline="0" dirty="0" smtClean="0">
                <a:solidFill>
                  <a:srgbClr val="043882"/>
                </a:solidFill>
                <a:effectLst/>
                <a:uFillTx/>
                <a:ea typeface="MS UI Gothic" panose="020B0600070205080204" charset="-128"/>
              </a:rPr>
              <a:t/>
            </a:r>
            <a:br>
              <a:rPr lang="en-GB" altLang="ja-JP" sz="1800" b="1" i="0" u="none" strike="noStrike" cap="none" baseline="0" dirty="0" smtClean="0">
                <a:solidFill>
                  <a:srgbClr val="043882"/>
                </a:solidFill>
                <a:effectLst/>
                <a:uFillTx/>
                <a:ea typeface="MS UI Gothic" panose="020B0600070205080204" charset="-128"/>
              </a:rPr>
            </a:br>
            <a:r>
              <a:rPr lang="ja-JP" sz="1800" b="1" i="0" u="none" strike="noStrike" cap="none" baseline="0" dirty="0" smtClean="0">
                <a:solidFill>
                  <a:srgbClr val="043882"/>
                </a:solidFill>
                <a:effectLst/>
                <a:uFillTx/>
                <a:ea typeface="MS UI Gothic" panose="020B0600070205080204" charset="-128"/>
              </a:rPr>
              <a:t>–</a:t>
            </a:r>
            <a:r>
              <a:rPr lang="en-GB" altLang="ja-JP" sz="1800" b="1" i="0" u="none" strike="noStrike" cap="none" baseline="0" dirty="0" smtClean="0">
                <a:solidFill>
                  <a:srgbClr val="043882"/>
                </a:solidFill>
                <a:effectLst/>
                <a:uFillTx/>
                <a:ea typeface="MS UI Gothic" panose="020B0600070205080204" charset="-128"/>
              </a:rPr>
              <a:t> </a:t>
            </a:r>
            <a:r>
              <a:rPr lang="ja-JP" sz="1800" b="1" i="0" u="none" strike="noStrike" cap="none" baseline="0" dirty="0" smtClean="0">
                <a:solidFill>
                  <a:srgbClr val="043882"/>
                </a:solidFill>
                <a:effectLst/>
                <a:uFillTx/>
                <a:ea typeface="MS UI Gothic" panose="020B0600070205080204" charset="-128"/>
              </a:rPr>
              <a:t>V</a:t>
            </a:r>
            <a:r>
              <a:rPr lang="ja-JP" sz="1800" b="1" i="0" u="none" strike="noStrike" cap="none" baseline="0" dirty="0" smtClean="0">
                <a:solidFill>
                  <a:srgbClr val="043882"/>
                </a:solidFill>
                <a:effectLst/>
                <a:uFillTx/>
                <a:ea typeface="MS UI Gothic" panose="020B0600070205080204" charset="-128"/>
              </a:rPr>
              <a:t>an </a:t>
            </a:r>
            <a:r>
              <a:rPr lang="ja-JP" sz="1800" b="1" i="0" u="none" strike="noStrike" cap="none" baseline="0" dirty="0">
                <a:solidFill>
                  <a:srgbClr val="043882"/>
                </a:solidFill>
                <a:effectLst/>
                <a:uFillTx/>
                <a:ea typeface="MS UI Gothic" panose="020B0600070205080204" charset="-128"/>
              </a:rPr>
              <a:t>Tienhoven G, et al</a:t>
            </a:r>
          </a:p>
        </p:txBody>
      </p:sp>
      <p:sp>
        <p:nvSpPr>
          <p:cNvPr id="3" name="Content Placeholder 2"/>
          <p:cNvSpPr>
            <a:spLocks noGrp="1"/>
          </p:cNvSpPr>
          <p:nvPr>
            <p:ph idx="1"/>
          </p:nvPr>
        </p:nvSpPr>
        <p:spPr>
          <a:xfrm>
            <a:off x="365124" y="1254035"/>
            <a:ext cx="8413751" cy="269434"/>
          </a:xfrm>
        </p:spPr>
        <p:txBody>
          <a:bodyPr/>
          <a:lstStyle/>
          <a:p>
            <a:pPr marL="0" indent="0">
              <a:lnSpc>
                <a:spcPct val="110000"/>
              </a:lnSpc>
              <a:buNone/>
            </a:pPr>
            <a:r>
              <a:rPr lang="ja-JP" sz="1600" b="1" i="0" u="none" strike="noStrike" cap="none" baseline="0" dirty="0">
                <a:solidFill>
                  <a:srgbClr val="4D4D4D"/>
                </a:solidFill>
                <a:effectLst/>
                <a:uFillTx/>
                <a:ea typeface="MS UI Gothic" panose="020B0600070205080204" charset="-128"/>
              </a:rPr>
              <a:t>主要な結果（続き）</a:t>
            </a:r>
          </a:p>
          <a:p>
            <a:pPr>
              <a:lnSpc>
                <a:spcPct val="110000"/>
              </a:lnSpc>
            </a:pPr>
            <a:endParaRPr lang="en-GB" dirty="0" smtClean="0"/>
          </a:p>
          <a:p>
            <a:pPr>
              <a:lnSpc>
                <a:spcPct val="110000"/>
              </a:lnSpc>
            </a:pPr>
            <a:endParaRPr lang="en-GB" dirty="0"/>
          </a:p>
          <a:p>
            <a:pPr>
              <a:lnSpc>
                <a:spcPct val="110000"/>
              </a:lnSpc>
            </a:pPr>
            <a:endParaRPr lang="en-GB" dirty="0" smtClean="0"/>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smtClean="0"/>
          </a:p>
          <a:p>
            <a:pPr marL="0" indent="0">
              <a:buNone/>
            </a:pPr>
            <a:endParaRPr lang="en-GB" b="1" dirty="0" smtClean="0"/>
          </a:p>
          <a:p>
            <a:pPr marL="0" indent="0">
              <a:spcBef>
                <a:spcPts val="1200"/>
              </a:spcBef>
              <a:spcAft>
                <a:spcPct val="0"/>
              </a:spcAft>
              <a:buNone/>
            </a:pPr>
            <a:r>
              <a:rPr lang="ja-JP" sz="1600" b="1" i="0" u="none" strike="noStrike" cap="none" baseline="0" dirty="0">
                <a:solidFill>
                  <a:srgbClr val="4D4D4D"/>
                </a:solidFill>
                <a:effectLst/>
                <a:uFillTx/>
                <a:ea typeface="MS UI Gothic" panose="020B0600070205080204" charset="-128"/>
              </a:rPr>
              <a:t>結論</a:t>
            </a:r>
          </a:p>
          <a:p>
            <a:pPr>
              <a:spcAft>
                <a:spcPct val="0"/>
              </a:spcAft>
            </a:pPr>
            <a:r>
              <a:rPr lang="ja-JP" sz="1600" b="1" i="0" u="none" strike="noStrike" cap="none" baseline="0" dirty="0">
                <a:solidFill>
                  <a:srgbClr val="4D4D4D"/>
                </a:solidFill>
                <a:effectLst/>
                <a:uFillTx/>
                <a:ea typeface="MS UI Gothic" panose="020B0600070205080204" charset="-128"/>
              </a:rPr>
              <a:t>切除可能膵癌患者において、即時手術と比較してネオアジュバントCRTが有益であると考えられる</a:t>
            </a:r>
          </a:p>
          <a:p>
            <a:pPr>
              <a:spcAft>
                <a:spcPct val="0"/>
              </a:spcAft>
            </a:pPr>
            <a:r>
              <a:rPr lang="ja-JP" sz="1600" b="1" i="0" u="none" strike="noStrike" cap="none" baseline="0" dirty="0">
                <a:solidFill>
                  <a:srgbClr val="4D4D4D"/>
                </a:solidFill>
                <a:effectLst/>
                <a:uFillTx/>
                <a:ea typeface="MS UI Gothic" panose="020B0600070205080204" charset="-128"/>
              </a:rPr>
              <a:t>結果は予備的である（149/176イベント）</a:t>
            </a:r>
          </a:p>
          <a:p>
            <a:pPr marL="0" indent="0">
              <a:buNone/>
            </a:pPr>
            <a:endParaRPr lang="en-GB" b="1" dirty="0"/>
          </a:p>
        </p:txBody>
      </p:sp>
      <p:sp>
        <p:nvSpPr>
          <p:cNvPr id="5" name="Text Placeholder 4"/>
          <p:cNvSpPr>
            <a:spLocks noGrp="1"/>
          </p:cNvSpPr>
          <p:nvPr>
            <p:ph type="body" sz="quarter" idx="11"/>
          </p:nvPr>
        </p:nvSpPr>
        <p:spPr>
          <a:xfrm>
            <a:off x="4234722" y="6096000"/>
            <a:ext cx="4544154" cy="487363"/>
          </a:xfrm>
        </p:spPr>
        <p:txBody>
          <a:bodyPr/>
          <a:lstStyle/>
          <a:p>
            <a:r>
              <a:rPr sz="1200"/>
              <a:t/>
            </a:r>
            <a:br>
              <a:rPr sz="1200"/>
            </a:br>
            <a:r>
              <a:rPr lang="ja-JP" sz="1200" b="0" i="0" u="none" strike="noStrike" cap="none" baseline="0">
                <a:solidFill>
                  <a:srgbClr val="4D4D4D"/>
                </a:solidFill>
                <a:effectLst/>
                <a:uFillTx/>
                <a:ea typeface="MS UI Gothic" panose="020B0600070205080204" charset="-128"/>
              </a:rPr>
              <a:t>Van Tienhoven, et al. J Clin Oncol 2018;36(suppl):abstr LBA4002</a:t>
            </a:r>
          </a:p>
        </p:txBody>
      </p:sp>
      <p:graphicFrame>
        <p:nvGraphicFramePr>
          <p:cNvPr id="8" name="Group 88"/>
          <p:cNvGraphicFramePr>
            <a:graphicFrameLocks noGrp="1"/>
          </p:cNvGraphicFramePr>
          <p:nvPr>
            <p:extLst>
              <p:ext uri="{D42A27DB-BD31-4B8C-83A1-F6EECF244321}">
                <p14:modId xmlns:p14="http://schemas.microsoft.com/office/powerpoint/2010/main" val="335746452"/>
              </p:ext>
            </p:extLst>
          </p:nvPr>
        </p:nvGraphicFramePr>
        <p:xfrm>
          <a:off x="4579068" y="2012315"/>
          <a:ext cx="4528932" cy="1813809"/>
        </p:xfrm>
        <a:graphic>
          <a:graphicData uri="http://schemas.openxmlformats.org/drawingml/2006/table">
            <a:tbl>
              <a:tblPr firstRow="1" bandRow="1">
                <a:tableStyleId>{69012ECD-51FC-41F1-AA8D-1B2483CD663E}</a:tableStyleId>
              </a:tblPr>
              <a:tblGrid>
                <a:gridCol w="1576932">
                  <a:extLst>
                    <a:ext uri="{9D8B030D-6E8A-4147-A177-3AD203B41FA5}">
                      <a16:colId xmlns:a16="http://schemas.microsoft.com/office/drawing/2014/main" val="20000"/>
                    </a:ext>
                  </a:extLst>
                </a:gridCol>
                <a:gridCol w="1051200">
                  <a:extLst>
                    <a:ext uri="{9D8B030D-6E8A-4147-A177-3AD203B41FA5}">
                      <a16:colId xmlns:a16="http://schemas.microsoft.com/office/drawing/2014/main" val="20001"/>
                    </a:ext>
                  </a:extLst>
                </a:gridCol>
                <a:gridCol w="1072800">
                  <a:extLst>
                    <a:ext uri="{9D8B030D-6E8A-4147-A177-3AD203B41FA5}">
                      <a16:colId xmlns:a16="http://schemas.microsoft.com/office/drawing/2014/main" val="20002"/>
                    </a:ext>
                  </a:extLst>
                </a:gridCol>
                <a:gridCol w="828000">
                  <a:extLst>
                    <a:ext uri="{9D8B030D-6E8A-4147-A177-3AD203B41FA5}">
                      <a16:colId xmlns:a16="http://schemas.microsoft.com/office/drawing/2014/main" val="20003"/>
                    </a:ext>
                  </a:extLst>
                </a:gridCol>
              </a:tblGrid>
              <a:tr h="542925">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endParaRPr kumimoji="0" lang="en-US" sz="1300" b="1" i="0" u="none" strike="noStrike" cap="none" normalizeH="0" baseline="0" dirty="0">
                        <a:ln>
                          <a:noFill/>
                        </a:ln>
                        <a:solidFill>
                          <a:schemeClr val="tx2"/>
                        </a:solidFill>
                        <a:effectLst/>
                        <a:latin typeface="Arial" panose="020B0604020202020204"/>
                        <a:cs typeface="Arial" panose="020B0604020202020204"/>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300" b="1" i="0" u="none" strike="noStrike" cap="none" baseline="0" dirty="0">
                          <a:solidFill>
                            <a:srgbClr val="FFFFFF"/>
                          </a:solidFill>
                          <a:effectLst/>
                          <a:uFillTx/>
                          <a:ea typeface="MS UI Gothic" panose="020B0600070205080204" charset="-128"/>
                        </a:rPr>
                        <a:t>術前CRT</a:t>
                      </a:r>
                      <a:r>
                        <a:rPr sz="1300" dirty="0"/>
                        <a:t/>
                      </a:r>
                      <a:br>
                        <a:rPr sz="1300" dirty="0"/>
                      </a:br>
                      <a:r>
                        <a:rPr lang="ja-JP" sz="1300" b="1" i="0" u="none" strike="noStrike" cap="none" baseline="0" dirty="0">
                          <a:solidFill>
                            <a:srgbClr val="FFFFFF"/>
                          </a:solidFill>
                          <a:effectLst/>
                          <a:uFillTx/>
                          <a:ea typeface="MS UI Gothic" panose="020B0600070205080204" charset="-128"/>
                        </a:rPr>
                        <a:t>(n=119)</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300" b="1" i="0" u="none" strike="noStrike" cap="none" baseline="0" dirty="0">
                          <a:solidFill>
                            <a:srgbClr val="FFFFFF"/>
                          </a:solidFill>
                          <a:effectLst/>
                          <a:uFillTx/>
                          <a:ea typeface="MS UI Gothic" panose="020B0600070205080204" charset="-128"/>
                        </a:rPr>
                        <a:t>即時手術 (n=127)</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300" b="1" i="0" u="none" strike="noStrike" cap="none" baseline="0">
                          <a:solidFill>
                            <a:srgbClr val="FFFFFF"/>
                          </a:solidFill>
                          <a:effectLst/>
                          <a:uFillTx/>
                          <a:ea typeface="MS UI Gothic" panose="020B0600070205080204" charset="-128"/>
                        </a:rPr>
                        <a:t>P値</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0"/>
                  </a:ext>
                </a:extLst>
              </a:tr>
              <a:tr h="423628">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ja-JP" sz="1300" b="0" i="0" u="none" strike="noStrike" cap="none" baseline="0" dirty="0">
                          <a:solidFill>
                            <a:srgbClr val="000000"/>
                          </a:solidFill>
                          <a:effectLst/>
                          <a:uFillTx/>
                          <a:ea typeface="MS UI Gothic" panose="020B0600070205080204" charset="-128"/>
                        </a:rPr>
                        <a:t>切除率、n/N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300" b="0" i="0" u="none" strike="noStrike" cap="none" baseline="0" dirty="0">
                          <a:solidFill>
                            <a:srgbClr val="000000"/>
                          </a:solidFill>
                          <a:effectLst/>
                          <a:uFillTx/>
                          <a:ea typeface="MS UI Gothic" panose="020B0600070205080204" charset="-128"/>
                        </a:rPr>
                        <a:t>72/119 (60)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defRPr/>
                      </a:pPr>
                      <a:r>
                        <a:rPr lang="ja-JP" sz="1300" b="0" i="0" u="none" strike="noStrike" cap="none" baseline="0">
                          <a:solidFill>
                            <a:srgbClr val="000000"/>
                          </a:solidFill>
                          <a:effectLst/>
                          <a:uFillTx/>
                          <a:ea typeface="MS UI Gothic" panose="020B0600070205080204" charset="-128"/>
                        </a:rPr>
                        <a:t>91/127 (72)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300" b="0" i="0" u="none" strike="noStrike" cap="none" baseline="0">
                          <a:solidFill>
                            <a:srgbClr val="000000"/>
                          </a:solidFill>
                          <a:effectLst/>
                          <a:uFillTx/>
                          <a:ea typeface="MS UI Gothic" panose="020B0600070205080204" charset="-128"/>
                        </a:rPr>
                        <a:t>0.065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val="10001"/>
                  </a:ext>
                </a:extLst>
              </a:tr>
              <a:tr h="423628">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ja-JP" sz="1300" b="0" i="0" u="none" strike="noStrike" cap="none" baseline="0" dirty="0">
                          <a:solidFill>
                            <a:srgbClr val="000000"/>
                          </a:solidFill>
                          <a:effectLst/>
                          <a:uFillTx/>
                          <a:ea typeface="MS UI Gothic" panose="020B0600070205080204" charset="-128"/>
                        </a:rPr>
                        <a:t>R0切除率、n/N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300" b="0" i="0" u="none" strike="noStrike" cap="none" baseline="0" dirty="0">
                          <a:solidFill>
                            <a:srgbClr val="000000"/>
                          </a:solidFill>
                          <a:effectLst/>
                          <a:uFillTx/>
                          <a:ea typeface="MS UI Gothic" panose="020B0600070205080204" charset="-128"/>
                        </a:rPr>
                        <a:t>45/72 (63)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300" b="0" i="0" u="none" strike="noStrike" cap="none" baseline="0" dirty="0">
                          <a:solidFill>
                            <a:srgbClr val="000000"/>
                          </a:solidFill>
                          <a:effectLst/>
                          <a:uFillTx/>
                          <a:ea typeface="MS UI Gothic" panose="020B0600070205080204" charset="-128"/>
                        </a:rPr>
                        <a:t>28/91 (31)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300" b="0" i="0" u="none" strike="noStrike" cap="none" baseline="0">
                          <a:solidFill>
                            <a:srgbClr val="000000"/>
                          </a:solidFill>
                          <a:effectLst/>
                          <a:uFillTx/>
                          <a:ea typeface="MS UI Gothic" panose="020B0600070205080204" charset="-128"/>
                        </a:rPr>
                        <a:t>＜0.001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a16="http://schemas.microsoft.com/office/drawing/2014/main" val="10002"/>
                  </a:ext>
                </a:extLst>
              </a:tr>
              <a:tr h="423628">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ja-JP" sz="1300" b="0" i="0" u="none" strike="noStrike" cap="none" baseline="0">
                          <a:solidFill>
                            <a:srgbClr val="000000"/>
                          </a:solidFill>
                          <a:effectLst/>
                          <a:uFillTx/>
                          <a:ea typeface="MS UI Gothic" panose="020B0600070205080204" charset="-128"/>
                        </a:rPr>
                        <a:t>SAE、n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300" b="0" i="0" u="none" strike="noStrike" cap="none" baseline="0">
                          <a:solidFill>
                            <a:srgbClr val="000000"/>
                          </a:solidFill>
                          <a:effectLst/>
                          <a:uFillTx/>
                          <a:ea typeface="MS UI Gothic" panose="020B0600070205080204" charset="-128"/>
                        </a:rPr>
                        <a:t>55 (46)</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300" b="0" i="0" u="none" strike="noStrike" cap="none" baseline="0" dirty="0">
                          <a:solidFill>
                            <a:srgbClr val="000000"/>
                          </a:solidFill>
                          <a:effectLst/>
                          <a:uFillTx/>
                          <a:ea typeface="MS UI Gothic" panose="020B0600070205080204" charset="-128"/>
                        </a:rPr>
                        <a:t>49 (39)</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300" b="0" i="0" u="none" strike="noStrike" cap="none" baseline="0" dirty="0">
                          <a:solidFill>
                            <a:srgbClr val="000000"/>
                          </a:solidFill>
                          <a:effectLst/>
                          <a:uFillTx/>
                          <a:ea typeface="MS UI Gothic" panose="020B0600070205080204" charset="-128"/>
                        </a:rPr>
                        <a:t>0.28</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val="10003"/>
                  </a:ext>
                </a:extLst>
              </a:tr>
            </a:tbl>
          </a:graphicData>
        </a:graphic>
      </p:graphicFrame>
      <p:grpSp>
        <p:nvGrpSpPr>
          <p:cNvPr id="9" name="Group 8"/>
          <p:cNvGrpSpPr/>
          <p:nvPr/>
        </p:nvGrpSpPr>
        <p:grpSpPr>
          <a:xfrm>
            <a:off x="13337" y="1523469"/>
            <a:ext cx="4524592" cy="3862839"/>
            <a:chOff x="13337" y="1523469"/>
            <a:chExt cx="4524592" cy="3862839"/>
          </a:xfrm>
        </p:grpSpPr>
        <p:sp>
          <p:nvSpPr>
            <p:cNvPr id="10" name="TextBox 9"/>
            <p:cNvSpPr txBox="1"/>
            <p:nvPr/>
          </p:nvSpPr>
          <p:spPr>
            <a:xfrm>
              <a:off x="900756" y="1523469"/>
              <a:ext cx="3584982" cy="335615"/>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600" b="1" i="0" u="none" strike="noStrike" cap="none" baseline="0">
                  <a:solidFill>
                    <a:srgbClr val="4D4D4D"/>
                  </a:solidFill>
                  <a:effectLst/>
                  <a:uFillTx/>
                  <a:ea typeface="MS UI Gothic" panose="020B0600070205080204" charset="-128"/>
                </a:rPr>
                <a:t>R0/R1切除後の患者</a:t>
              </a:r>
            </a:p>
          </p:txBody>
        </p:sp>
        <p:grpSp>
          <p:nvGrpSpPr>
            <p:cNvPr id="11" name="Group 10"/>
            <p:cNvGrpSpPr/>
            <p:nvPr/>
          </p:nvGrpSpPr>
          <p:grpSpPr>
            <a:xfrm>
              <a:off x="13337" y="1796630"/>
              <a:ext cx="4524592" cy="3589678"/>
              <a:chOff x="13337" y="1796630"/>
              <a:chExt cx="4524592" cy="3589678"/>
            </a:xfrm>
          </p:grpSpPr>
          <p:grpSp>
            <p:nvGrpSpPr>
              <p:cNvPr id="14" name="Group 13"/>
              <p:cNvGrpSpPr/>
              <p:nvPr/>
            </p:nvGrpSpPr>
            <p:grpSpPr>
              <a:xfrm>
                <a:off x="288461" y="1796630"/>
                <a:ext cx="4249468" cy="3433462"/>
                <a:chOff x="1897961" y="2255739"/>
                <a:chExt cx="4618342" cy="3347153"/>
              </a:xfrm>
            </p:grpSpPr>
            <p:grpSp>
              <p:nvGrpSpPr>
                <p:cNvPr id="28" name="Group 27"/>
                <p:cNvGrpSpPr/>
                <p:nvPr/>
              </p:nvGrpSpPr>
              <p:grpSpPr>
                <a:xfrm>
                  <a:off x="2614623" y="2396465"/>
                  <a:ext cx="3901680" cy="2171700"/>
                  <a:chOff x="836615" y="2448719"/>
                  <a:chExt cx="3901680" cy="2171700"/>
                </a:xfrm>
              </p:grpSpPr>
              <p:sp>
                <p:nvSpPr>
                  <p:cNvPr id="46" name="Freeform 45"/>
                  <p:cNvSpPr/>
                  <p:nvPr/>
                </p:nvSpPr>
                <p:spPr bwMode="auto">
                  <a:xfrm>
                    <a:off x="925516" y="2448720"/>
                    <a:ext cx="3812779" cy="2079281"/>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000000"/>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363636"/>
                      </a:solidFill>
                      <a:effectLst/>
                      <a:uLnTx/>
                      <a:uFillTx/>
                      <a:latin typeface="Arial" panose="020B0604020202020204"/>
                      <a:ea typeface="+mn-ea"/>
                      <a:cs typeface="Arial" panose="020B0604020202020204"/>
                    </a:endParaRPr>
                  </a:p>
                </p:txBody>
              </p:sp>
              <p:sp>
                <p:nvSpPr>
                  <p:cNvPr id="47" name="Line 6"/>
                  <p:cNvSpPr>
                    <a:spLocks noChangeShapeType="1"/>
                  </p:cNvSpPr>
                  <p:nvPr/>
                </p:nvSpPr>
                <p:spPr bwMode="auto">
                  <a:xfrm>
                    <a:off x="836615" y="2448719"/>
                    <a:ext cx="88900" cy="0"/>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363636"/>
                      </a:solidFill>
                      <a:effectLst/>
                      <a:uLnTx/>
                      <a:uFillTx/>
                      <a:latin typeface="Arial" panose="020B0604020202020204"/>
                      <a:ea typeface="+mn-ea"/>
                      <a:cs typeface="Arial" panose="020B0604020202020204"/>
                    </a:endParaRPr>
                  </a:p>
                </p:txBody>
              </p:sp>
              <p:sp>
                <p:nvSpPr>
                  <p:cNvPr id="48" name="Line 7"/>
                  <p:cNvSpPr>
                    <a:spLocks noChangeShapeType="1"/>
                  </p:cNvSpPr>
                  <p:nvPr/>
                </p:nvSpPr>
                <p:spPr bwMode="auto">
                  <a:xfrm>
                    <a:off x="836615" y="2864644"/>
                    <a:ext cx="88900" cy="0"/>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363636"/>
                      </a:solidFill>
                      <a:effectLst/>
                      <a:uLnTx/>
                      <a:uFillTx/>
                      <a:latin typeface="Arial" panose="020B0604020202020204"/>
                      <a:ea typeface="+mn-ea"/>
                      <a:cs typeface="Arial" panose="020B0604020202020204"/>
                    </a:endParaRPr>
                  </a:p>
                </p:txBody>
              </p:sp>
              <p:sp>
                <p:nvSpPr>
                  <p:cNvPr id="49" name="Line 8"/>
                  <p:cNvSpPr>
                    <a:spLocks noChangeShapeType="1"/>
                  </p:cNvSpPr>
                  <p:nvPr/>
                </p:nvSpPr>
                <p:spPr bwMode="auto">
                  <a:xfrm>
                    <a:off x="836615" y="3280569"/>
                    <a:ext cx="88900" cy="0"/>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363636"/>
                      </a:solidFill>
                      <a:effectLst/>
                      <a:uLnTx/>
                      <a:uFillTx/>
                      <a:latin typeface="Arial" panose="020B0604020202020204"/>
                      <a:ea typeface="+mn-ea"/>
                      <a:cs typeface="Arial" panose="020B0604020202020204"/>
                    </a:endParaRPr>
                  </a:p>
                </p:txBody>
              </p:sp>
              <p:sp>
                <p:nvSpPr>
                  <p:cNvPr id="50" name="Line 9"/>
                  <p:cNvSpPr>
                    <a:spLocks noChangeShapeType="1"/>
                  </p:cNvSpPr>
                  <p:nvPr/>
                </p:nvSpPr>
                <p:spPr bwMode="auto">
                  <a:xfrm>
                    <a:off x="836615" y="3696494"/>
                    <a:ext cx="88900" cy="0"/>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363636"/>
                      </a:solidFill>
                      <a:effectLst/>
                      <a:uLnTx/>
                      <a:uFillTx/>
                      <a:latin typeface="Arial" panose="020B0604020202020204"/>
                      <a:ea typeface="+mn-ea"/>
                      <a:cs typeface="Arial" panose="020B0604020202020204"/>
                    </a:endParaRPr>
                  </a:p>
                </p:txBody>
              </p:sp>
              <p:sp>
                <p:nvSpPr>
                  <p:cNvPr id="51" name="Line 10"/>
                  <p:cNvSpPr>
                    <a:spLocks noChangeShapeType="1"/>
                  </p:cNvSpPr>
                  <p:nvPr/>
                </p:nvSpPr>
                <p:spPr bwMode="auto">
                  <a:xfrm>
                    <a:off x="836615" y="4112419"/>
                    <a:ext cx="88900" cy="0"/>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363636"/>
                      </a:solidFill>
                      <a:effectLst/>
                      <a:uLnTx/>
                      <a:uFillTx/>
                      <a:latin typeface="Arial" panose="020B0604020202020204"/>
                      <a:ea typeface="+mn-ea"/>
                      <a:cs typeface="Arial" panose="020B0604020202020204"/>
                    </a:endParaRPr>
                  </a:p>
                </p:txBody>
              </p:sp>
              <p:sp>
                <p:nvSpPr>
                  <p:cNvPr id="52" name="Line 11"/>
                  <p:cNvSpPr>
                    <a:spLocks noChangeShapeType="1"/>
                  </p:cNvSpPr>
                  <p:nvPr/>
                </p:nvSpPr>
                <p:spPr bwMode="auto">
                  <a:xfrm>
                    <a:off x="836615" y="4528344"/>
                    <a:ext cx="88900" cy="0"/>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363636"/>
                      </a:solidFill>
                      <a:effectLst/>
                      <a:uLnTx/>
                      <a:uFillTx/>
                      <a:latin typeface="Arial" panose="020B0604020202020204"/>
                      <a:ea typeface="+mn-ea"/>
                      <a:cs typeface="Arial" panose="020B0604020202020204"/>
                    </a:endParaRPr>
                  </a:p>
                </p:txBody>
              </p:sp>
              <p:sp>
                <p:nvSpPr>
                  <p:cNvPr id="53" name="Line 12"/>
                  <p:cNvSpPr>
                    <a:spLocks noChangeShapeType="1"/>
                  </p:cNvSpPr>
                  <p:nvPr/>
                </p:nvSpPr>
                <p:spPr bwMode="auto">
                  <a:xfrm flipH="1">
                    <a:off x="2820939" y="4528344"/>
                    <a:ext cx="0" cy="92075"/>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363636"/>
                      </a:solidFill>
                      <a:effectLst/>
                      <a:uLnTx/>
                      <a:uFillTx/>
                      <a:latin typeface="Arial" panose="020B0604020202020204"/>
                      <a:ea typeface="+mn-ea"/>
                      <a:cs typeface="Arial" panose="020B0604020202020204"/>
                    </a:endParaRPr>
                  </a:p>
                </p:txBody>
              </p:sp>
              <p:sp>
                <p:nvSpPr>
                  <p:cNvPr id="54" name="Line 13"/>
                  <p:cNvSpPr>
                    <a:spLocks noChangeShapeType="1"/>
                  </p:cNvSpPr>
                  <p:nvPr/>
                </p:nvSpPr>
                <p:spPr bwMode="auto">
                  <a:xfrm flipH="1">
                    <a:off x="2439865" y="4528344"/>
                    <a:ext cx="0" cy="92075"/>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363636"/>
                      </a:solidFill>
                      <a:effectLst/>
                      <a:uLnTx/>
                      <a:uFillTx/>
                      <a:latin typeface="Arial" panose="020B0604020202020204"/>
                      <a:ea typeface="+mn-ea"/>
                      <a:cs typeface="Arial" panose="020B0604020202020204"/>
                    </a:endParaRPr>
                  </a:p>
                </p:txBody>
              </p:sp>
              <p:sp>
                <p:nvSpPr>
                  <p:cNvPr id="55" name="Line 14"/>
                  <p:cNvSpPr>
                    <a:spLocks noChangeShapeType="1"/>
                  </p:cNvSpPr>
                  <p:nvPr/>
                </p:nvSpPr>
                <p:spPr bwMode="auto">
                  <a:xfrm flipH="1">
                    <a:off x="3579907" y="4528344"/>
                    <a:ext cx="0" cy="92075"/>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363636"/>
                      </a:solidFill>
                      <a:effectLst/>
                      <a:uLnTx/>
                      <a:uFillTx/>
                      <a:latin typeface="Arial" panose="020B0604020202020204"/>
                      <a:ea typeface="+mn-ea"/>
                      <a:cs typeface="Arial" panose="020B0604020202020204"/>
                    </a:endParaRPr>
                  </a:p>
                </p:txBody>
              </p:sp>
              <p:sp>
                <p:nvSpPr>
                  <p:cNvPr id="56" name="Line 15"/>
                  <p:cNvSpPr>
                    <a:spLocks noChangeShapeType="1"/>
                  </p:cNvSpPr>
                  <p:nvPr/>
                </p:nvSpPr>
                <p:spPr bwMode="auto">
                  <a:xfrm flipH="1">
                    <a:off x="3198834" y="4528344"/>
                    <a:ext cx="0" cy="92075"/>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363636"/>
                      </a:solidFill>
                      <a:effectLst/>
                      <a:uLnTx/>
                      <a:uFillTx/>
                      <a:latin typeface="Arial" panose="020B0604020202020204"/>
                      <a:ea typeface="+mn-ea"/>
                      <a:cs typeface="Arial" panose="020B0604020202020204"/>
                    </a:endParaRPr>
                  </a:p>
                </p:txBody>
              </p:sp>
              <p:sp>
                <p:nvSpPr>
                  <p:cNvPr id="57" name="Line 17"/>
                  <p:cNvSpPr>
                    <a:spLocks noChangeShapeType="1"/>
                  </p:cNvSpPr>
                  <p:nvPr/>
                </p:nvSpPr>
                <p:spPr bwMode="auto">
                  <a:xfrm flipH="1">
                    <a:off x="3961709" y="4528344"/>
                    <a:ext cx="0" cy="92075"/>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363636"/>
                      </a:solidFill>
                      <a:effectLst/>
                      <a:uLnTx/>
                      <a:uFillTx/>
                      <a:latin typeface="Arial" panose="020B0604020202020204"/>
                      <a:ea typeface="+mn-ea"/>
                      <a:cs typeface="Arial" panose="020B0604020202020204"/>
                    </a:endParaRPr>
                  </a:p>
                </p:txBody>
              </p:sp>
              <p:sp>
                <p:nvSpPr>
                  <p:cNvPr id="58" name="Line 18"/>
                  <p:cNvSpPr>
                    <a:spLocks noChangeShapeType="1"/>
                  </p:cNvSpPr>
                  <p:nvPr/>
                </p:nvSpPr>
                <p:spPr bwMode="auto">
                  <a:xfrm flipH="1">
                    <a:off x="2063968" y="4528344"/>
                    <a:ext cx="0" cy="92075"/>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363636"/>
                      </a:solidFill>
                      <a:effectLst/>
                      <a:uLnTx/>
                      <a:uFillTx/>
                      <a:latin typeface="Arial" panose="020B0604020202020204"/>
                      <a:ea typeface="+mn-ea"/>
                      <a:cs typeface="Arial" panose="020B0604020202020204"/>
                    </a:endParaRPr>
                  </a:p>
                </p:txBody>
              </p:sp>
              <p:sp>
                <p:nvSpPr>
                  <p:cNvPr id="59" name="Line 19"/>
                  <p:cNvSpPr>
                    <a:spLocks noChangeShapeType="1"/>
                  </p:cNvSpPr>
                  <p:nvPr/>
                </p:nvSpPr>
                <p:spPr bwMode="auto">
                  <a:xfrm flipH="1">
                    <a:off x="1666954" y="4528344"/>
                    <a:ext cx="0" cy="92075"/>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363636"/>
                      </a:solidFill>
                      <a:effectLst/>
                      <a:uLnTx/>
                      <a:uFillTx/>
                      <a:latin typeface="Arial" panose="020B0604020202020204"/>
                      <a:ea typeface="+mn-ea"/>
                      <a:cs typeface="Arial" panose="020B0604020202020204"/>
                    </a:endParaRPr>
                  </a:p>
                </p:txBody>
              </p:sp>
              <p:sp>
                <p:nvSpPr>
                  <p:cNvPr id="60" name="Line 20"/>
                  <p:cNvSpPr>
                    <a:spLocks noChangeShapeType="1"/>
                  </p:cNvSpPr>
                  <p:nvPr/>
                </p:nvSpPr>
                <p:spPr bwMode="auto">
                  <a:xfrm flipH="1">
                    <a:off x="1296233" y="4528344"/>
                    <a:ext cx="0" cy="92075"/>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363636"/>
                      </a:solidFill>
                      <a:effectLst/>
                      <a:uLnTx/>
                      <a:uFillTx/>
                      <a:latin typeface="Arial" panose="020B0604020202020204"/>
                      <a:ea typeface="+mn-ea"/>
                      <a:cs typeface="Arial" panose="020B0604020202020204"/>
                    </a:endParaRPr>
                  </a:p>
                </p:txBody>
              </p:sp>
              <p:sp>
                <p:nvSpPr>
                  <p:cNvPr id="61" name="Line 21"/>
                  <p:cNvSpPr>
                    <a:spLocks noChangeShapeType="1"/>
                  </p:cNvSpPr>
                  <p:nvPr/>
                </p:nvSpPr>
                <p:spPr bwMode="auto">
                  <a:xfrm flipH="1">
                    <a:off x="925515" y="4528344"/>
                    <a:ext cx="0" cy="92075"/>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363636"/>
                      </a:solidFill>
                      <a:effectLst/>
                      <a:uLnTx/>
                      <a:uFillTx/>
                      <a:latin typeface="Arial" panose="020B0604020202020204"/>
                      <a:ea typeface="+mn-ea"/>
                      <a:cs typeface="Arial" panose="020B0604020202020204"/>
                    </a:endParaRPr>
                  </a:p>
                </p:txBody>
              </p:sp>
            </p:grpSp>
            <p:sp>
              <p:nvSpPr>
                <p:cNvPr id="29" name="TextBox 28"/>
                <p:cNvSpPr txBox="1"/>
                <p:nvPr/>
              </p:nvSpPr>
              <p:spPr>
                <a:xfrm rot="16200000">
                  <a:off x="1853379" y="3293047"/>
                  <a:ext cx="387595" cy="298430"/>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200" b="0" i="0" u="none" strike="noStrike" cap="none" baseline="0">
                      <a:solidFill>
                        <a:srgbClr val="363636"/>
                      </a:solidFill>
                      <a:effectLst/>
                      <a:uFillTx/>
                      <a:ea typeface="MS UI Gothic" panose="020B0600070205080204" charset="-128"/>
                    </a:rPr>
                    <a:t>累積生存率</a:t>
                  </a:r>
                </a:p>
              </p:txBody>
            </p:sp>
            <p:sp>
              <p:nvSpPr>
                <p:cNvPr id="30" name="TextBox 29"/>
                <p:cNvSpPr txBox="1"/>
                <p:nvPr/>
              </p:nvSpPr>
              <p:spPr>
                <a:xfrm>
                  <a:off x="4291426" y="4737319"/>
                  <a:ext cx="665251" cy="267692"/>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200" b="0" i="0" u="none" strike="noStrike" cap="none" baseline="0">
                      <a:solidFill>
                        <a:srgbClr val="363636"/>
                      </a:solidFill>
                      <a:effectLst/>
                      <a:uFillTx/>
                      <a:ea typeface="MS UI Gothic" panose="020B0600070205080204" charset="-128"/>
                    </a:rPr>
                    <a:t>無作為化後の経過期間</a:t>
                  </a:r>
                </a:p>
              </p:txBody>
            </p:sp>
            <p:sp>
              <p:nvSpPr>
                <p:cNvPr id="31" name="TextBox 30"/>
                <p:cNvSpPr txBox="1"/>
                <p:nvPr/>
              </p:nvSpPr>
              <p:spPr>
                <a:xfrm>
                  <a:off x="2254825" y="2260393"/>
                  <a:ext cx="428648" cy="267692"/>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ct val="0"/>
                    </a:spcBef>
                    <a:spcAft>
                      <a:spcPct val="0"/>
                    </a:spcAft>
                    <a:buClrTx/>
                    <a:buSzTx/>
                    <a:buFontTx/>
                    <a:buNone/>
                    <a:defRPr/>
                  </a:pPr>
                  <a:r>
                    <a:rPr lang="ja-JP" sz="1200" b="0" i="0" u="none" strike="noStrike" cap="none" baseline="0">
                      <a:solidFill>
                        <a:srgbClr val="4D4D4D"/>
                      </a:solidFill>
                      <a:effectLst/>
                      <a:uFillTx/>
                      <a:ea typeface="MS UI Gothic" panose="020B0600070205080204" charset="-128"/>
                    </a:rPr>
                    <a:t>1.0</a:t>
                  </a:r>
                </a:p>
              </p:txBody>
            </p:sp>
            <p:sp>
              <p:nvSpPr>
                <p:cNvPr id="32" name="TextBox 31"/>
                <p:cNvSpPr txBox="1"/>
                <p:nvPr/>
              </p:nvSpPr>
              <p:spPr>
                <a:xfrm>
                  <a:off x="2254825" y="2677872"/>
                  <a:ext cx="428648" cy="267692"/>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ct val="0"/>
                    </a:spcBef>
                    <a:spcAft>
                      <a:spcPct val="0"/>
                    </a:spcAft>
                    <a:buClrTx/>
                    <a:buSzTx/>
                    <a:buFontTx/>
                    <a:buNone/>
                    <a:defRPr/>
                  </a:pPr>
                  <a:r>
                    <a:rPr lang="ja-JP" sz="1200" b="0" i="0" u="none" strike="noStrike" cap="none" baseline="0">
                      <a:solidFill>
                        <a:srgbClr val="4D4D4D"/>
                      </a:solidFill>
                      <a:effectLst/>
                      <a:uFillTx/>
                      <a:ea typeface="MS UI Gothic" panose="020B0600070205080204" charset="-128"/>
                    </a:rPr>
                    <a:t>0.8</a:t>
                  </a:r>
                </a:p>
              </p:txBody>
            </p:sp>
            <p:sp>
              <p:nvSpPr>
                <p:cNvPr id="33" name="TextBox 32"/>
                <p:cNvSpPr txBox="1"/>
                <p:nvPr/>
              </p:nvSpPr>
              <p:spPr>
                <a:xfrm>
                  <a:off x="2254825" y="3093612"/>
                  <a:ext cx="428648" cy="267692"/>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ct val="0"/>
                    </a:spcBef>
                    <a:spcAft>
                      <a:spcPct val="0"/>
                    </a:spcAft>
                    <a:buClrTx/>
                    <a:buSzTx/>
                    <a:buFontTx/>
                    <a:buNone/>
                    <a:defRPr/>
                  </a:pPr>
                  <a:r>
                    <a:rPr lang="ja-JP" sz="1200" b="0" i="0" u="none" strike="noStrike" cap="none" baseline="0">
                      <a:solidFill>
                        <a:srgbClr val="4D4D4D"/>
                      </a:solidFill>
                      <a:effectLst/>
                      <a:uFillTx/>
                      <a:ea typeface="MS UI Gothic" panose="020B0600070205080204" charset="-128"/>
                    </a:rPr>
                    <a:t>0.6</a:t>
                  </a:r>
                </a:p>
              </p:txBody>
            </p:sp>
            <p:sp>
              <p:nvSpPr>
                <p:cNvPr id="34" name="TextBox 33"/>
                <p:cNvSpPr txBox="1"/>
                <p:nvPr/>
              </p:nvSpPr>
              <p:spPr>
                <a:xfrm>
                  <a:off x="2254825" y="3509352"/>
                  <a:ext cx="428648" cy="267692"/>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ct val="0"/>
                    </a:spcBef>
                    <a:spcAft>
                      <a:spcPct val="0"/>
                    </a:spcAft>
                    <a:buClrTx/>
                    <a:buSzTx/>
                    <a:buFontTx/>
                    <a:buNone/>
                    <a:defRPr/>
                  </a:pPr>
                  <a:r>
                    <a:rPr lang="ja-JP" sz="1200" b="0" i="0" u="none" strike="noStrike" cap="none" baseline="0">
                      <a:solidFill>
                        <a:srgbClr val="4D4D4D"/>
                      </a:solidFill>
                      <a:effectLst/>
                      <a:uFillTx/>
                      <a:ea typeface="MS UI Gothic" panose="020B0600070205080204" charset="-128"/>
                    </a:rPr>
                    <a:t>0.4</a:t>
                  </a:r>
                </a:p>
              </p:txBody>
            </p:sp>
            <p:sp>
              <p:nvSpPr>
                <p:cNvPr id="35" name="TextBox 34"/>
                <p:cNvSpPr txBox="1"/>
                <p:nvPr/>
              </p:nvSpPr>
              <p:spPr>
                <a:xfrm>
                  <a:off x="2254825" y="3925093"/>
                  <a:ext cx="428648" cy="267692"/>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ct val="0"/>
                    </a:spcBef>
                    <a:spcAft>
                      <a:spcPct val="0"/>
                    </a:spcAft>
                    <a:buClrTx/>
                    <a:buSzTx/>
                    <a:buFontTx/>
                    <a:buNone/>
                    <a:defRPr/>
                  </a:pPr>
                  <a:r>
                    <a:rPr lang="ja-JP" sz="1200" b="0" i="0" u="none" strike="noStrike" cap="none" baseline="0">
                      <a:solidFill>
                        <a:srgbClr val="4D4D4D"/>
                      </a:solidFill>
                      <a:effectLst/>
                      <a:uFillTx/>
                      <a:ea typeface="MS UI Gothic" panose="020B0600070205080204" charset="-128"/>
                    </a:rPr>
                    <a:t>0.2</a:t>
                  </a:r>
                </a:p>
              </p:txBody>
            </p:sp>
            <p:sp>
              <p:nvSpPr>
                <p:cNvPr id="36" name="TextBox 35"/>
                <p:cNvSpPr txBox="1"/>
                <p:nvPr/>
              </p:nvSpPr>
              <p:spPr>
                <a:xfrm>
                  <a:off x="2392987" y="4340832"/>
                  <a:ext cx="290486" cy="267692"/>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ct val="0"/>
                    </a:spcBef>
                    <a:spcAft>
                      <a:spcPct val="0"/>
                    </a:spcAft>
                    <a:buClrTx/>
                    <a:buSzTx/>
                    <a:buFontTx/>
                    <a:buNone/>
                    <a:defRPr/>
                  </a:pPr>
                  <a:r>
                    <a:rPr lang="ja-JP" sz="1200" b="0" i="0" u="none" strike="noStrike" cap="none" baseline="0">
                      <a:solidFill>
                        <a:srgbClr val="4D4D4D"/>
                      </a:solidFill>
                      <a:effectLst/>
                      <a:uFillTx/>
                      <a:ea typeface="MS UI Gothic" panose="020B0600070205080204" charset="-128"/>
                    </a:rPr>
                    <a:t>0</a:t>
                  </a:r>
                </a:p>
              </p:txBody>
            </p:sp>
            <p:sp>
              <p:nvSpPr>
                <p:cNvPr id="37" name="TextBox 36"/>
                <p:cNvSpPr txBox="1"/>
                <p:nvPr/>
              </p:nvSpPr>
              <p:spPr>
                <a:xfrm>
                  <a:off x="2524274" y="4522749"/>
                  <a:ext cx="368202" cy="1070767"/>
                </a:xfrm>
                <a:prstGeom prst="rect">
                  <a:avLst/>
                </a:prstGeom>
                <a:noFill/>
              </p:spPr>
              <p:txBody>
                <a:bodyPr wrap="none" rtlCol="0" anchor="t" anchorCtr="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lang="ja-JP" sz="1100" b="0" i="0" u="none" strike="noStrike" cap="none" baseline="0">
                      <a:solidFill>
                        <a:srgbClr val="000000"/>
                      </a:solidFill>
                      <a:effectLst/>
                      <a:uFillTx/>
                      <a:ea typeface="MS UI Gothic" panose="020B0600070205080204" charset="-128"/>
                    </a:rPr>
                    <a:t>0</a:t>
                  </a:r>
                </a:p>
                <a:p>
                  <a:pPr marL="0" marR="0" lvl="0" indent="0" algn="ctr" defTabSz="914400" rtl="0" eaLnBrk="1" fontAlgn="auto" latinLnBrk="0" hangingPunct="1">
                    <a:lnSpc>
                      <a:spcPct val="100000"/>
                    </a:lnSpc>
                    <a:spcBef>
                      <a:spcPct val="0"/>
                    </a:spcBef>
                    <a:spcAft>
                      <a:spcPct val="0"/>
                    </a:spcAft>
                    <a:buClrTx/>
                    <a:buSzTx/>
                    <a:buFontTx/>
                    <a:buNone/>
                    <a:defRPr/>
                  </a:pPr>
                  <a:endParaRPr kumimoji="0" lang="en-GB" sz="1100" b="0" i="0" u="none" strike="noStrike" kern="1200" cap="none" spc="0" normalizeH="0" baseline="0" noProof="0">
                    <a:ln>
                      <a:noFill/>
                    </a:ln>
                    <a:solidFill>
                      <a:srgbClr val="000000"/>
                    </a:solidFill>
                    <a:effectLst/>
                    <a:uLnTx/>
                    <a:uFillTx/>
                    <a:latin typeface="Arial" panose="020B0604020202020204"/>
                    <a:ea typeface="+mn-ea"/>
                    <a:cs typeface="Arial" panose="020B0604020202020204"/>
                  </a:endParaRPr>
                </a:p>
                <a:p>
                  <a:pPr marL="0" marR="0" lvl="0" indent="0" algn="ctr" defTabSz="914400" rtl="0" eaLnBrk="1" fontAlgn="auto" latinLnBrk="0" hangingPunct="1">
                    <a:lnSpc>
                      <a:spcPct val="100000"/>
                    </a:lnSpc>
                    <a:spcBef>
                      <a:spcPct val="0"/>
                    </a:spcBef>
                    <a:spcAft>
                      <a:spcPct val="0"/>
                    </a:spcAft>
                    <a:buClrTx/>
                    <a:buSzTx/>
                    <a:buFontTx/>
                    <a:buNone/>
                    <a:defRPr/>
                  </a:pPr>
                  <a:endParaRPr kumimoji="0" lang="en-GB" sz="1100" b="0" i="0" u="none" strike="noStrike" kern="1200" cap="none" spc="0" normalizeH="0" baseline="0" noProof="0" smtClean="0">
                    <a:ln>
                      <a:noFill/>
                    </a:ln>
                    <a:solidFill>
                      <a:srgbClr val="000000"/>
                    </a:solidFill>
                    <a:effectLst/>
                    <a:uLnTx/>
                    <a:uFillTx/>
                    <a:latin typeface="Arial" panose="020B0604020202020204"/>
                    <a:ea typeface="+mn-ea"/>
                    <a:cs typeface="Arial" panose="020B0604020202020204"/>
                  </a:endParaRPr>
                </a:p>
                <a:p>
                  <a:pPr marL="0" marR="0" lvl="0" indent="0" algn="ctr" defTabSz="914400" rtl="0" eaLnBrk="1" fontAlgn="auto" latinLnBrk="0" hangingPunct="1">
                    <a:lnSpc>
                      <a:spcPct val="100000"/>
                    </a:lnSpc>
                    <a:spcBef>
                      <a:spcPct val="0"/>
                    </a:spcBef>
                    <a:spcAft>
                      <a:spcPct val="0"/>
                    </a:spcAft>
                    <a:buClrTx/>
                    <a:buSzTx/>
                    <a:buFontTx/>
                    <a:buNone/>
                    <a:defRPr/>
                  </a:pPr>
                  <a:r>
                    <a:rPr lang="ja-JP" sz="1100" b="0" i="0" u="none" strike="noStrike" cap="none" baseline="0">
                      <a:solidFill>
                        <a:srgbClr val="000000"/>
                      </a:solidFill>
                      <a:effectLst/>
                      <a:uFillTx/>
                      <a:ea typeface="MS UI Gothic" panose="020B0600070205080204" charset="-128"/>
                    </a:rPr>
                    <a:t>91</a:t>
                  </a:r>
                </a:p>
                <a:p>
                  <a:pPr marL="0" marR="0" lvl="0" indent="0" algn="ctr" defTabSz="914400" rtl="0" eaLnBrk="1" fontAlgn="auto" latinLnBrk="0" hangingPunct="1">
                    <a:lnSpc>
                      <a:spcPct val="100000"/>
                    </a:lnSpc>
                    <a:spcBef>
                      <a:spcPct val="0"/>
                    </a:spcBef>
                    <a:spcAft>
                      <a:spcPct val="0"/>
                    </a:spcAft>
                    <a:buClrTx/>
                    <a:buSzTx/>
                    <a:buFontTx/>
                    <a:buNone/>
                    <a:defRPr/>
                  </a:pPr>
                  <a:endParaRPr kumimoji="0" lang="en-GB" sz="1100" b="0" i="0" u="none" strike="noStrike" kern="1200" cap="none" spc="0" normalizeH="0" baseline="0" noProof="0">
                    <a:ln>
                      <a:noFill/>
                    </a:ln>
                    <a:solidFill>
                      <a:srgbClr val="000000"/>
                    </a:solidFill>
                    <a:effectLst/>
                    <a:uLnTx/>
                    <a:uFillTx/>
                    <a:latin typeface="Arial" panose="020B0604020202020204"/>
                    <a:ea typeface="+mn-ea"/>
                    <a:cs typeface="Arial" panose="020B0604020202020204"/>
                  </a:endParaRPr>
                </a:p>
                <a:p>
                  <a:pPr marL="0" marR="0" lvl="0" indent="0" algn="ctr" defTabSz="914400" rtl="0" eaLnBrk="1" fontAlgn="auto" latinLnBrk="0" hangingPunct="1">
                    <a:lnSpc>
                      <a:spcPct val="100000"/>
                    </a:lnSpc>
                    <a:spcBef>
                      <a:spcPct val="0"/>
                    </a:spcBef>
                    <a:spcAft>
                      <a:spcPct val="0"/>
                    </a:spcAft>
                    <a:buClrTx/>
                    <a:buSzTx/>
                    <a:buFontTx/>
                    <a:buNone/>
                    <a:defRPr/>
                  </a:pPr>
                  <a:r>
                    <a:rPr lang="ja-JP" sz="1100" b="0" i="0" u="none" strike="noStrike" cap="none" baseline="0">
                      <a:solidFill>
                        <a:srgbClr val="000000"/>
                      </a:solidFill>
                      <a:effectLst/>
                      <a:uFillTx/>
                      <a:ea typeface="MS UI Gothic" panose="020B0600070205080204" charset="-128"/>
                    </a:rPr>
                    <a:t>72</a:t>
                  </a:r>
                </a:p>
              </p:txBody>
            </p:sp>
            <p:sp>
              <p:nvSpPr>
                <p:cNvPr id="38" name="TextBox 37"/>
                <p:cNvSpPr txBox="1"/>
                <p:nvPr/>
              </p:nvSpPr>
              <p:spPr>
                <a:xfrm>
                  <a:off x="2889828" y="4522749"/>
                  <a:ext cx="368202" cy="1070767"/>
                </a:xfrm>
                <a:prstGeom prst="rect">
                  <a:avLst/>
                </a:prstGeom>
                <a:noFill/>
              </p:spPr>
              <p:txBody>
                <a:bodyPr wrap="none" rtlCol="0" anchor="t" anchorCtr="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lang="ja-JP" sz="1100" b="0" i="0" u="none" strike="noStrike" cap="none" baseline="0">
                      <a:solidFill>
                        <a:srgbClr val="000000"/>
                      </a:solidFill>
                      <a:effectLst/>
                      <a:uFillTx/>
                      <a:ea typeface="MS UI Gothic" panose="020B0600070205080204" charset="-128"/>
                    </a:rPr>
                    <a:t>6</a:t>
                  </a:r>
                </a:p>
                <a:p>
                  <a:pPr marL="0" marR="0" lvl="0" indent="0" algn="ctr" defTabSz="914400" rtl="0" eaLnBrk="1" fontAlgn="auto" latinLnBrk="0" hangingPunct="1">
                    <a:lnSpc>
                      <a:spcPct val="100000"/>
                    </a:lnSpc>
                    <a:spcBef>
                      <a:spcPct val="0"/>
                    </a:spcBef>
                    <a:spcAft>
                      <a:spcPct val="0"/>
                    </a:spcAft>
                    <a:buClrTx/>
                    <a:buSzTx/>
                    <a:buFontTx/>
                    <a:buNone/>
                    <a:defRPr/>
                  </a:pPr>
                  <a:endParaRPr kumimoji="0" lang="en-GB" sz="1100" b="0" i="0" u="none" strike="noStrike" kern="1200" cap="none" spc="0" normalizeH="0" baseline="0" noProof="0">
                    <a:ln>
                      <a:noFill/>
                    </a:ln>
                    <a:solidFill>
                      <a:srgbClr val="000000"/>
                    </a:solidFill>
                    <a:effectLst/>
                    <a:uLnTx/>
                    <a:uFillTx/>
                    <a:latin typeface="Arial" panose="020B0604020202020204"/>
                    <a:ea typeface="+mn-ea"/>
                    <a:cs typeface="Arial" panose="020B0604020202020204"/>
                  </a:endParaRPr>
                </a:p>
                <a:p>
                  <a:pPr marL="0" marR="0" lvl="0" indent="0" algn="ctr" defTabSz="914400" rtl="0" eaLnBrk="1" fontAlgn="auto" latinLnBrk="0" hangingPunct="1">
                    <a:lnSpc>
                      <a:spcPct val="100000"/>
                    </a:lnSpc>
                    <a:spcBef>
                      <a:spcPct val="0"/>
                    </a:spcBef>
                    <a:spcAft>
                      <a:spcPct val="0"/>
                    </a:spcAft>
                    <a:buClrTx/>
                    <a:buSzTx/>
                    <a:buFontTx/>
                    <a:buNone/>
                    <a:defRPr/>
                  </a:pPr>
                  <a:endParaRPr kumimoji="0" lang="en-GB" sz="1100" b="0" i="0" u="none" strike="noStrike" kern="1200" cap="none" spc="0" normalizeH="0" baseline="0" noProof="0" smtClean="0">
                    <a:ln>
                      <a:noFill/>
                    </a:ln>
                    <a:solidFill>
                      <a:srgbClr val="000000"/>
                    </a:solidFill>
                    <a:effectLst/>
                    <a:uLnTx/>
                    <a:uFillTx/>
                    <a:latin typeface="Arial" panose="020B0604020202020204"/>
                    <a:ea typeface="+mn-ea"/>
                    <a:cs typeface="Arial" panose="020B0604020202020204"/>
                  </a:endParaRPr>
                </a:p>
                <a:p>
                  <a:pPr marL="0" marR="0" lvl="0" indent="0" algn="ctr" defTabSz="914400" rtl="0" eaLnBrk="1" fontAlgn="auto" latinLnBrk="0" hangingPunct="1">
                    <a:lnSpc>
                      <a:spcPct val="100000"/>
                    </a:lnSpc>
                    <a:spcBef>
                      <a:spcPct val="0"/>
                    </a:spcBef>
                    <a:spcAft>
                      <a:spcPct val="0"/>
                    </a:spcAft>
                    <a:buClrTx/>
                    <a:buSzTx/>
                    <a:buFontTx/>
                    <a:buNone/>
                    <a:defRPr/>
                  </a:pPr>
                  <a:r>
                    <a:rPr lang="ja-JP" sz="1100" b="0" i="0" u="none" strike="noStrike" cap="none" baseline="0">
                      <a:solidFill>
                        <a:srgbClr val="000000"/>
                      </a:solidFill>
                      <a:effectLst/>
                      <a:uFillTx/>
                      <a:ea typeface="MS UI Gothic" panose="020B0600070205080204" charset="-128"/>
                    </a:rPr>
                    <a:t>84</a:t>
                  </a:r>
                </a:p>
                <a:p>
                  <a:pPr marL="0" marR="0" lvl="0" indent="0" algn="ctr" defTabSz="914400" rtl="0" eaLnBrk="1" fontAlgn="auto" latinLnBrk="0" hangingPunct="1">
                    <a:lnSpc>
                      <a:spcPct val="100000"/>
                    </a:lnSpc>
                    <a:spcBef>
                      <a:spcPct val="0"/>
                    </a:spcBef>
                    <a:spcAft>
                      <a:spcPct val="0"/>
                    </a:spcAft>
                    <a:buClrTx/>
                    <a:buSzTx/>
                    <a:buFontTx/>
                    <a:buNone/>
                    <a:defRPr/>
                  </a:pPr>
                  <a:endParaRPr kumimoji="0" lang="en-GB" sz="1100" b="0" i="0" u="none" strike="noStrike" kern="1200" cap="none" spc="0" normalizeH="0" baseline="0" noProof="0">
                    <a:ln>
                      <a:noFill/>
                    </a:ln>
                    <a:solidFill>
                      <a:srgbClr val="000000"/>
                    </a:solidFill>
                    <a:effectLst/>
                    <a:uLnTx/>
                    <a:uFillTx/>
                    <a:latin typeface="Arial" panose="020B0604020202020204"/>
                    <a:ea typeface="+mn-ea"/>
                    <a:cs typeface="Arial" panose="020B0604020202020204"/>
                  </a:endParaRPr>
                </a:p>
                <a:p>
                  <a:pPr marL="0" marR="0" lvl="0" indent="0" algn="ctr" defTabSz="914400" rtl="0" eaLnBrk="1" fontAlgn="auto" latinLnBrk="0" hangingPunct="1">
                    <a:lnSpc>
                      <a:spcPct val="100000"/>
                    </a:lnSpc>
                    <a:spcBef>
                      <a:spcPct val="0"/>
                    </a:spcBef>
                    <a:spcAft>
                      <a:spcPct val="0"/>
                    </a:spcAft>
                    <a:buClrTx/>
                    <a:buSzTx/>
                    <a:buFontTx/>
                    <a:buNone/>
                    <a:defRPr/>
                  </a:pPr>
                  <a:r>
                    <a:rPr lang="ja-JP" sz="1100" b="0" i="0" u="none" strike="noStrike" cap="none" baseline="0">
                      <a:solidFill>
                        <a:srgbClr val="000000"/>
                      </a:solidFill>
                      <a:effectLst/>
                      <a:uFillTx/>
                      <a:ea typeface="MS UI Gothic" panose="020B0600070205080204" charset="-128"/>
                    </a:rPr>
                    <a:t>69</a:t>
                  </a:r>
                </a:p>
              </p:txBody>
            </p:sp>
            <p:sp>
              <p:nvSpPr>
                <p:cNvPr id="39" name="TextBox 38"/>
                <p:cNvSpPr txBox="1"/>
                <p:nvPr/>
              </p:nvSpPr>
              <p:spPr>
                <a:xfrm>
                  <a:off x="3262699" y="4522749"/>
                  <a:ext cx="368202" cy="1070767"/>
                </a:xfrm>
                <a:prstGeom prst="rect">
                  <a:avLst/>
                </a:prstGeom>
                <a:noFill/>
              </p:spPr>
              <p:txBody>
                <a:bodyPr wrap="none" rtlCol="0" anchor="t" anchorCtr="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lang="ja-JP" sz="1100" b="0" i="0" u="none" strike="noStrike" cap="none" baseline="0">
                      <a:solidFill>
                        <a:srgbClr val="000000"/>
                      </a:solidFill>
                      <a:effectLst/>
                      <a:uFillTx/>
                      <a:ea typeface="MS UI Gothic" panose="020B0600070205080204" charset="-128"/>
                    </a:rPr>
                    <a:t>12</a:t>
                  </a:r>
                </a:p>
                <a:p>
                  <a:pPr marL="0" marR="0" lvl="0" indent="0" algn="ctr" defTabSz="914400" rtl="0" eaLnBrk="1" fontAlgn="auto" latinLnBrk="0" hangingPunct="1">
                    <a:lnSpc>
                      <a:spcPct val="100000"/>
                    </a:lnSpc>
                    <a:spcBef>
                      <a:spcPct val="0"/>
                    </a:spcBef>
                    <a:spcAft>
                      <a:spcPct val="0"/>
                    </a:spcAft>
                    <a:buClrTx/>
                    <a:buSzTx/>
                    <a:buFontTx/>
                    <a:buNone/>
                    <a:defRPr/>
                  </a:pPr>
                  <a:endParaRPr kumimoji="0" lang="en-GB" sz="1100" b="0" i="0" u="none" strike="noStrike" kern="1200" cap="none" spc="0" normalizeH="0" baseline="0" noProof="0">
                    <a:ln>
                      <a:noFill/>
                    </a:ln>
                    <a:solidFill>
                      <a:srgbClr val="000000"/>
                    </a:solidFill>
                    <a:effectLst/>
                    <a:uLnTx/>
                    <a:uFillTx/>
                    <a:latin typeface="Arial" panose="020B0604020202020204"/>
                    <a:ea typeface="+mn-ea"/>
                    <a:cs typeface="Arial" panose="020B0604020202020204"/>
                  </a:endParaRPr>
                </a:p>
                <a:p>
                  <a:pPr marL="0" marR="0" lvl="0" indent="0" algn="ctr" defTabSz="914400" rtl="0" eaLnBrk="1" fontAlgn="auto" latinLnBrk="0" hangingPunct="1">
                    <a:lnSpc>
                      <a:spcPct val="100000"/>
                    </a:lnSpc>
                    <a:spcBef>
                      <a:spcPct val="0"/>
                    </a:spcBef>
                    <a:spcAft>
                      <a:spcPct val="0"/>
                    </a:spcAft>
                    <a:buClrTx/>
                    <a:buSzTx/>
                    <a:buFontTx/>
                    <a:buNone/>
                    <a:defRPr/>
                  </a:pPr>
                  <a:endParaRPr kumimoji="0" lang="en-GB" sz="1100" b="0" i="0" u="none" strike="noStrike" kern="1200" cap="none" spc="0" normalizeH="0" baseline="0" noProof="0" smtClean="0">
                    <a:ln>
                      <a:noFill/>
                    </a:ln>
                    <a:solidFill>
                      <a:srgbClr val="000000"/>
                    </a:solidFill>
                    <a:effectLst/>
                    <a:uLnTx/>
                    <a:uFillTx/>
                    <a:latin typeface="Arial" panose="020B0604020202020204"/>
                    <a:ea typeface="+mn-ea"/>
                    <a:cs typeface="Arial" panose="020B0604020202020204"/>
                  </a:endParaRPr>
                </a:p>
                <a:p>
                  <a:pPr marL="0" marR="0" lvl="0" indent="0" algn="ctr" defTabSz="914400" rtl="0" eaLnBrk="1" fontAlgn="auto" latinLnBrk="0" hangingPunct="1">
                    <a:lnSpc>
                      <a:spcPct val="100000"/>
                    </a:lnSpc>
                    <a:spcBef>
                      <a:spcPct val="0"/>
                    </a:spcBef>
                    <a:spcAft>
                      <a:spcPct val="0"/>
                    </a:spcAft>
                    <a:buClrTx/>
                    <a:buSzTx/>
                    <a:buFontTx/>
                    <a:buNone/>
                    <a:defRPr/>
                  </a:pPr>
                  <a:r>
                    <a:rPr lang="ja-JP" sz="1100" b="0" i="0" u="none" strike="noStrike" cap="none" baseline="0">
                      <a:solidFill>
                        <a:srgbClr val="000000"/>
                      </a:solidFill>
                      <a:effectLst/>
                      <a:uFillTx/>
                      <a:ea typeface="MS UI Gothic" panose="020B0600070205080204" charset="-128"/>
                    </a:rPr>
                    <a:t>53</a:t>
                  </a:r>
                </a:p>
                <a:p>
                  <a:pPr marL="0" marR="0" lvl="0" indent="0" algn="ctr" defTabSz="914400" rtl="0" eaLnBrk="1" fontAlgn="auto" latinLnBrk="0" hangingPunct="1">
                    <a:lnSpc>
                      <a:spcPct val="100000"/>
                    </a:lnSpc>
                    <a:spcBef>
                      <a:spcPct val="0"/>
                    </a:spcBef>
                    <a:spcAft>
                      <a:spcPct val="0"/>
                    </a:spcAft>
                    <a:buClrTx/>
                    <a:buSzTx/>
                    <a:buFontTx/>
                    <a:buNone/>
                    <a:defRPr/>
                  </a:pPr>
                  <a:endParaRPr kumimoji="0" lang="en-GB" sz="1100" b="0" i="0" u="none" strike="noStrike" kern="1200" cap="none" spc="0" normalizeH="0" baseline="0" noProof="0">
                    <a:ln>
                      <a:noFill/>
                    </a:ln>
                    <a:solidFill>
                      <a:srgbClr val="000000"/>
                    </a:solidFill>
                    <a:effectLst/>
                    <a:uLnTx/>
                    <a:uFillTx/>
                    <a:latin typeface="Arial" panose="020B0604020202020204"/>
                    <a:ea typeface="+mn-ea"/>
                    <a:cs typeface="Arial" panose="020B0604020202020204"/>
                  </a:endParaRPr>
                </a:p>
                <a:p>
                  <a:pPr marL="0" marR="0" lvl="0" indent="0" algn="ctr" defTabSz="914400" rtl="0" eaLnBrk="1" fontAlgn="auto" latinLnBrk="0" hangingPunct="1">
                    <a:lnSpc>
                      <a:spcPct val="100000"/>
                    </a:lnSpc>
                    <a:spcBef>
                      <a:spcPct val="0"/>
                    </a:spcBef>
                    <a:spcAft>
                      <a:spcPct val="0"/>
                    </a:spcAft>
                    <a:buClrTx/>
                    <a:buSzTx/>
                    <a:buFontTx/>
                    <a:buNone/>
                    <a:defRPr/>
                  </a:pPr>
                  <a:r>
                    <a:rPr lang="ja-JP" sz="1100" b="0" i="0" u="none" strike="noStrike" cap="none" baseline="0">
                      <a:solidFill>
                        <a:srgbClr val="000000"/>
                      </a:solidFill>
                      <a:effectLst/>
                      <a:uFillTx/>
                      <a:ea typeface="MS UI Gothic" panose="020B0600070205080204" charset="-128"/>
                    </a:rPr>
                    <a:t>58</a:t>
                  </a:r>
                </a:p>
              </p:txBody>
            </p:sp>
            <p:sp>
              <p:nvSpPr>
                <p:cNvPr id="40" name="TextBox 39"/>
                <p:cNvSpPr txBox="1"/>
                <p:nvPr/>
              </p:nvSpPr>
              <p:spPr>
                <a:xfrm>
                  <a:off x="3666630" y="4522749"/>
                  <a:ext cx="368202" cy="1070767"/>
                </a:xfrm>
                <a:prstGeom prst="rect">
                  <a:avLst/>
                </a:prstGeom>
                <a:noFill/>
              </p:spPr>
              <p:txBody>
                <a:bodyPr wrap="none" rtlCol="0" anchor="t" anchorCtr="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lang="ja-JP" sz="1100" b="0" i="0" u="none" strike="noStrike" cap="none" baseline="0">
                      <a:solidFill>
                        <a:srgbClr val="000000"/>
                      </a:solidFill>
                      <a:effectLst/>
                      <a:uFillTx/>
                      <a:ea typeface="MS UI Gothic" panose="020B0600070205080204" charset="-128"/>
                    </a:rPr>
                    <a:t>18</a:t>
                  </a:r>
                </a:p>
                <a:p>
                  <a:pPr marL="0" marR="0" lvl="0" indent="0" algn="ctr" defTabSz="914400" rtl="0" eaLnBrk="1" fontAlgn="auto" latinLnBrk="0" hangingPunct="1">
                    <a:lnSpc>
                      <a:spcPct val="100000"/>
                    </a:lnSpc>
                    <a:spcBef>
                      <a:spcPct val="0"/>
                    </a:spcBef>
                    <a:spcAft>
                      <a:spcPct val="0"/>
                    </a:spcAft>
                    <a:buClrTx/>
                    <a:buSzTx/>
                    <a:buFontTx/>
                    <a:buNone/>
                    <a:defRPr/>
                  </a:pPr>
                  <a:endParaRPr kumimoji="0" lang="en-GB" sz="1100" b="0" i="0" u="none" strike="noStrike" kern="1200" cap="none" spc="0" normalizeH="0" baseline="0" noProof="0">
                    <a:ln>
                      <a:noFill/>
                    </a:ln>
                    <a:solidFill>
                      <a:srgbClr val="000000"/>
                    </a:solidFill>
                    <a:effectLst/>
                    <a:uLnTx/>
                    <a:uFillTx/>
                    <a:latin typeface="Arial" panose="020B0604020202020204"/>
                    <a:ea typeface="+mn-ea"/>
                    <a:cs typeface="Arial" panose="020B0604020202020204"/>
                  </a:endParaRPr>
                </a:p>
                <a:p>
                  <a:pPr marL="0" marR="0" lvl="0" indent="0" algn="ctr" defTabSz="914400" rtl="0" eaLnBrk="1" fontAlgn="auto" latinLnBrk="0" hangingPunct="1">
                    <a:lnSpc>
                      <a:spcPct val="100000"/>
                    </a:lnSpc>
                    <a:spcBef>
                      <a:spcPct val="0"/>
                    </a:spcBef>
                    <a:spcAft>
                      <a:spcPct val="0"/>
                    </a:spcAft>
                    <a:buClrTx/>
                    <a:buSzTx/>
                    <a:buFontTx/>
                    <a:buNone/>
                    <a:defRPr/>
                  </a:pPr>
                  <a:endParaRPr kumimoji="0" lang="en-GB" sz="1100" b="0" i="0" u="none" strike="noStrike" kern="1200" cap="none" spc="0" normalizeH="0" baseline="0" noProof="0" smtClean="0">
                    <a:ln>
                      <a:noFill/>
                    </a:ln>
                    <a:solidFill>
                      <a:srgbClr val="000000"/>
                    </a:solidFill>
                    <a:effectLst/>
                    <a:uLnTx/>
                    <a:uFillTx/>
                    <a:latin typeface="Arial" panose="020B0604020202020204"/>
                    <a:ea typeface="+mn-ea"/>
                    <a:cs typeface="Arial" panose="020B0604020202020204"/>
                  </a:endParaRPr>
                </a:p>
                <a:p>
                  <a:pPr marL="0" marR="0" lvl="0" indent="0" algn="ctr" defTabSz="914400" rtl="0" eaLnBrk="1" fontAlgn="auto" latinLnBrk="0" hangingPunct="1">
                    <a:lnSpc>
                      <a:spcPct val="100000"/>
                    </a:lnSpc>
                    <a:spcBef>
                      <a:spcPct val="0"/>
                    </a:spcBef>
                    <a:spcAft>
                      <a:spcPct val="0"/>
                    </a:spcAft>
                    <a:buClrTx/>
                    <a:buSzTx/>
                    <a:buFontTx/>
                    <a:buNone/>
                    <a:defRPr/>
                  </a:pPr>
                  <a:r>
                    <a:rPr lang="ja-JP" sz="1100" b="0" i="0" u="none" strike="noStrike" cap="none" baseline="0">
                      <a:solidFill>
                        <a:srgbClr val="000000"/>
                      </a:solidFill>
                      <a:effectLst/>
                      <a:uFillTx/>
                      <a:ea typeface="MS UI Gothic" panose="020B0600070205080204" charset="-128"/>
                    </a:rPr>
                    <a:t>30</a:t>
                  </a:r>
                </a:p>
                <a:p>
                  <a:pPr marL="0" marR="0" lvl="0" indent="0" algn="ctr" defTabSz="914400" rtl="0" eaLnBrk="1" fontAlgn="auto" latinLnBrk="0" hangingPunct="1">
                    <a:lnSpc>
                      <a:spcPct val="100000"/>
                    </a:lnSpc>
                    <a:spcBef>
                      <a:spcPct val="0"/>
                    </a:spcBef>
                    <a:spcAft>
                      <a:spcPct val="0"/>
                    </a:spcAft>
                    <a:buClrTx/>
                    <a:buSzTx/>
                    <a:buFontTx/>
                    <a:buNone/>
                    <a:defRPr/>
                  </a:pPr>
                  <a:endParaRPr kumimoji="0" lang="en-GB" sz="1100" b="0" i="0" u="none" strike="noStrike" kern="1200" cap="none" spc="0" normalizeH="0" baseline="0" noProof="0">
                    <a:ln>
                      <a:noFill/>
                    </a:ln>
                    <a:solidFill>
                      <a:srgbClr val="000000"/>
                    </a:solidFill>
                    <a:effectLst/>
                    <a:uLnTx/>
                    <a:uFillTx/>
                    <a:latin typeface="Arial" panose="020B0604020202020204"/>
                    <a:ea typeface="+mn-ea"/>
                    <a:cs typeface="Arial" panose="020B0604020202020204"/>
                  </a:endParaRPr>
                </a:p>
                <a:p>
                  <a:pPr marL="0" marR="0" lvl="0" indent="0" algn="ctr" defTabSz="914400" rtl="0" eaLnBrk="1" fontAlgn="auto" latinLnBrk="0" hangingPunct="1">
                    <a:lnSpc>
                      <a:spcPct val="100000"/>
                    </a:lnSpc>
                    <a:spcBef>
                      <a:spcPct val="0"/>
                    </a:spcBef>
                    <a:spcAft>
                      <a:spcPct val="0"/>
                    </a:spcAft>
                    <a:buClrTx/>
                    <a:buSzTx/>
                    <a:buFontTx/>
                    <a:buNone/>
                    <a:defRPr/>
                  </a:pPr>
                  <a:r>
                    <a:rPr lang="ja-JP" sz="1100" b="0" i="0" u="none" strike="noStrike" cap="none" baseline="0">
                      <a:solidFill>
                        <a:srgbClr val="000000"/>
                      </a:solidFill>
                      <a:effectLst/>
                      <a:uFillTx/>
                      <a:ea typeface="MS UI Gothic" panose="020B0600070205080204" charset="-128"/>
                    </a:rPr>
                    <a:t>41</a:t>
                  </a:r>
                </a:p>
              </p:txBody>
            </p:sp>
            <p:sp>
              <p:nvSpPr>
                <p:cNvPr id="41" name="TextBox 40"/>
                <p:cNvSpPr txBox="1"/>
                <p:nvPr/>
              </p:nvSpPr>
              <p:spPr>
                <a:xfrm>
                  <a:off x="4030046" y="4522749"/>
                  <a:ext cx="368202" cy="1070767"/>
                </a:xfrm>
                <a:prstGeom prst="rect">
                  <a:avLst/>
                </a:prstGeom>
                <a:noFill/>
              </p:spPr>
              <p:txBody>
                <a:bodyPr wrap="none" rtlCol="0" anchor="t" anchorCtr="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lang="ja-JP" sz="1100" b="0" i="0" u="none" strike="noStrike" cap="none" baseline="0">
                      <a:solidFill>
                        <a:srgbClr val="000000"/>
                      </a:solidFill>
                      <a:effectLst/>
                      <a:uFillTx/>
                      <a:ea typeface="MS UI Gothic" panose="020B0600070205080204" charset="-128"/>
                    </a:rPr>
                    <a:t>24</a:t>
                  </a:r>
                </a:p>
                <a:p>
                  <a:pPr marL="0" marR="0" lvl="0" indent="0" algn="ctr" defTabSz="914400" rtl="0" eaLnBrk="1" fontAlgn="auto" latinLnBrk="0" hangingPunct="1">
                    <a:lnSpc>
                      <a:spcPct val="100000"/>
                    </a:lnSpc>
                    <a:spcBef>
                      <a:spcPct val="0"/>
                    </a:spcBef>
                    <a:spcAft>
                      <a:spcPct val="0"/>
                    </a:spcAft>
                    <a:buClrTx/>
                    <a:buSzTx/>
                    <a:buFontTx/>
                    <a:buNone/>
                    <a:defRPr/>
                  </a:pPr>
                  <a:endParaRPr kumimoji="0" lang="en-GB" sz="1100" b="0" i="0" u="none" strike="noStrike" kern="1200" cap="none" spc="0" normalizeH="0" baseline="0" noProof="0">
                    <a:ln>
                      <a:noFill/>
                    </a:ln>
                    <a:solidFill>
                      <a:srgbClr val="000000"/>
                    </a:solidFill>
                    <a:effectLst/>
                    <a:uLnTx/>
                    <a:uFillTx/>
                    <a:latin typeface="Arial" panose="020B0604020202020204"/>
                    <a:ea typeface="+mn-ea"/>
                    <a:cs typeface="Arial" panose="020B0604020202020204"/>
                  </a:endParaRPr>
                </a:p>
                <a:p>
                  <a:pPr marL="0" marR="0" lvl="0" indent="0" algn="ctr" defTabSz="914400" rtl="0" eaLnBrk="1" fontAlgn="auto" latinLnBrk="0" hangingPunct="1">
                    <a:lnSpc>
                      <a:spcPct val="100000"/>
                    </a:lnSpc>
                    <a:spcBef>
                      <a:spcPct val="0"/>
                    </a:spcBef>
                    <a:spcAft>
                      <a:spcPct val="0"/>
                    </a:spcAft>
                    <a:buClrTx/>
                    <a:buSzTx/>
                    <a:buFontTx/>
                    <a:buNone/>
                    <a:defRPr/>
                  </a:pPr>
                  <a:endParaRPr kumimoji="0" lang="en-GB" sz="1100" b="0" i="0" u="none" strike="noStrike" kern="1200" cap="none" spc="0" normalizeH="0" baseline="0" noProof="0" smtClean="0">
                    <a:ln>
                      <a:noFill/>
                    </a:ln>
                    <a:solidFill>
                      <a:srgbClr val="000000"/>
                    </a:solidFill>
                    <a:effectLst/>
                    <a:uLnTx/>
                    <a:uFillTx/>
                    <a:latin typeface="Arial" panose="020B0604020202020204"/>
                    <a:ea typeface="+mn-ea"/>
                    <a:cs typeface="Arial" panose="020B0604020202020204"/>
                  </a:endParaRPr>
                </a:p>
                <a:p>
                  <a:pPr marL="0" marR="0" lvl="0" indent="0" algn="ctr" defTabSz="914400" rtl="0" eaLnBrk="1" fontAlgn="auto" latinLnBrk="0" hangingPunct="1">
                    <a:lnSpc>
                      <a:spcPct val="100000"/>
                    </a:lnSpc>
                    <a:spcBef>
                      <a:spcPct val="0"/>
                    </a:spcBef>
                    <a:spcAft>
                      <a:spcPct val="0"/>
                    </a:spcAft>
                    <a:buClrTx/>
                    <a:buSzTx/>
                    <a:buFontTx/>
                    <a:buNone/>
                    <a:defRPr/>
                  </a:pPr>
                  <a:r>
                    <a:rPr lang="ja-JP" sz="1100" b="0" i="0" u="none" strike="noStrike" cap="none" baseline="0">
                      <a:solidFill>
                        <a:srgbClr val="000000"/>
                      </a:solidFill>
                      <a:effectLst/>
                      <a:uFillTx/>
                      <a:ea typeface="MS UI Gothic" panose="020B0600070205080204" charset="-128"/>
                    </a:rPr>
                    <a:t>21</a:t>
                  </a:r>
                </a:p>
                <a:p>
                  <a:pPr marL="0" marR="0" lvl="0" indent="0" algn="ctr" defTabSz="914400" rtl="0" eaLnBrk="1" fontAlgn="auto" latinLnBrk="0" hangingPunct="1">
                    <a:lnSpc>
                      <a:spcPct val="100000"/>
                    </a:lnSpc>
                    <a:spcBef>
                      <a:spcPct val="0"/>
                    </a:spcBef>
                    <a:spcAft>
                      <a:spcPct val="0"/>
                    </a:spcAft>
                    <a:buClrTx/>
                    <a:buSzTx/>
                    <a:buFontTx/>
                    <a:buNone/>
                    <a:defRPr/>
                  </a:pPr>
                  <a:endParaRPr kumimoji="0" lang="en-GB" sz="1100" b="0" i="0" u="none" strike="noStrike" kern="1200" cap="none" spc="0" normalizeH="0" baseline="0" noProof="0">
                    <a:ln>
                      <a:noFill/>
                    </a:ln>
                    <a:solidFill>
                      <a:srgbClr val="000000"/>
                    </a:solidFill>
                    <a:effectLst/>
                    <a:uLnTx/>
                    <a:uFillTx/>
                    <a:latin typeface="Arial" panose="020B0604020202020204"/>
                    <a:ea typeface="+mn-ea"/>
                    <a:cs typeface="Arial" panose="020B0604020202020204"/>
                  </a:endParaRPr>
                </a:p>
                <a:p>
                  <a:pPr marL="0" marR="0" lvl="0" indent="0" algn="ctr" defTabSz="914400" rtl="0" eaLnBrk="1" fontAlgn="auto" latinLnBrk="0" hangingPunct="1">
                    <a:lnSpc>
                      <a:spcPct val="100000"/>
                    </a:lnSpc>
                    <a:spcBef>
                      <a:spcPct val="0"/>
                    </a:spcBef>
                    <a:spcAft>
                      <a:spcPct val="0"/>
                    </a:spcAft>
                    <a:buClrTx/>
                    <a:buSzTx/>
                    <a:buFontTx/>
                    <a:buNone/>
                    <a:defRPr/>
                  </a:pPr>
                  <a:r>
                    <a:rPr lang="ja-JP" sz="1100" b="0" i="0" u="none" strike="noStrike" cap="none" baseline="0">
                      <a:solidFill>
                        <a:srgbClr val="000000"/>
                      </a:solidFill>
                      <a:effectLst/>
                      <a:uFillTx/>
                      <a:ea typeface="MS UI Gothic" panose="020B0600070205080204" charset="-128"/>
                    </a:rPr>
                    <a:t>23</a:t>
                  </a:r>
                </a:p>
              </p:txBody>
            </p:sp>
            <p:sp>
              <p:nvSpPr>
                <p:cNvPr id="42" name="TextBox 41"/>
                <p:cNvSpPr txBox="1"/>
                <p:nvPr/>
              </p:nvSpPr>
              <p:spPr>
                <a:xfrm>
                  <a:off x="4420584" y="4522749"/>
                  <a:ext cx="368202" cy="1070767"/>
                </a:xfrm>
                <a:prstGeom prst="rect">
                  <a:avLst/>
                </a:prstGeom>
                <a:noFill/>
              </p:spPr>
              <p:txBody>
                <a:bodyPr wrap="none" rtlCol="0" anchor="t" anchorCtr="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lang="ja-JP" sz="1100" b="0" i="0" u="none" strike="noStrike" cap="none" baseline="0">
                      <a:solidFill>
                        <a:srgbClr val="000000"/>
                      </a:solidFill>
                      <a:effectLst/>
                      <a:uFillTx/>
                      <a:ea typeface="MS UI Gothic" panose="020B0600070205080204" charset="-128"/>
                    </a:rPr>
                    <a:t>30</a:t>
                  </a:r>
                </a:p>
                <a:p>
                  <a:pPr marL="0" marR="0" lvl="0" indent="0" algn="ctr" defTabSz="914400" rtl="0" eaLnBrk="1" fontAlgn="auto" latinLnBrk="0" hangingPunct="1">
                    <a:lnSpc>
                      <a:spcPct val="100000"/>
                    </a:lnSpc>
                    <a:spcBef>
                      <a:spcPct val="0"/>
                    </a:spcBef>
                    <a:spcAft>
                      <a:spcPct val="0"/>
                    </a:spcAft>
                    <a:buClrTx/>
                    <a:buSzTx/>
                    <a:buFontTx/>
                    <a:buNone/>
                    <a:defRPr/>
                  </a:pPr>
                  <a:endParaRPr kumimoji="0" lang="en-GB" sz="1100" b="0" i="0" u="none" strike="noStrike" kern="1200" cap="none" spc="0" normalizeH="0" baseline="0" noProof="0">
                    <a:ln>
                      <a:noFill/>
                    </a:ln>
                    <a:solidFill>
                      <a:srgbClr val="000000"/>
                    </a:solidFill>
                    <a:effectLst/>
                    <a:uLnTx/>
                    <a:uFillTx/>
                    <a:latin typeface="Arial" panose="020B0604020202020204"/>
                    <a:ea typeface="+mn-ea"/>
                    <a:cs typeface="Arial" panose="020B0604020202020204"/>
                  </a:endParaRPr>
                </a:p>
                <a:p>
                  <a:pPr marL="0" marR="0" lvl="0" indent="0" algn="ctr" defTabSz="914400" rtl="0" eaLnBrk="1" fontAlgn="auto" latinLnBrk="0" hangingPunct="1">
                    <a:lnSpc>
                      <a:spcPct val="100000"/>
                    </a:lnSpc>
                    <a:spcBef>
                      <a:spcPct val="0"/>
                    </a:spcBef>
                    <a:spcAft>
                      <a:spcPct val="0"/>
                    </a:spcAft>
                    <a:buClrTx/>
                    <a:buSzTx/>
                    <a:buFontTx/>
                    <a:buNone/>
                    <a:defRPr/>
                  </a:pPr>
                  <a:endParaRPr kumimoji="0" lang="en-GB" sz="1100" b="0" i="0" u="none" strike="noStrike" kern="1200" cap="none" spc="0" normalizeH="0" baseline="0" noProof="0" smtClean="0">
                    <a:ln>
                      <a:noFill/>
                    </a:ln>
                    <a:solidFill>
                      <a:srgbClr val="000000"/>
                    </a:solidFill>
                    <a:effectLst/>
                    <a:uLnTx/>
                    <a:uFillTx/>
                    <a:latin typeface="Arial" panose="020B0604020202020204"/>
                    <a:ea typeface="+mn-ea"/>
                    <a:cs typeface="Arial" panose="020B0604020202020204"/>
                  </a:endParaRPr>
                </a:p>
                <a:p>
                  <a:pPr marL="0" marR="0" lvl="0" indent="0" algn="r" defTabSz="914400" rtl="0" eaLnBrk="1" fontAlgn="auto" latinLnBrk="0" hangingPunct="1">
                    <a:lnSpc>
                      <a:spcPct val="100000"/>
                    </a:lnSpc>
                    <a:spcBef>
                      <a:spcPct val="0"/>
                    </a:spcBef>
                    <a:spcAft>
                      <a:spcPct val="0"/>
                    </a:spcAft>
                    <a:buClrTx/>
                    <a:buSzTx/>
                    <a:buFontTx/>
                    <a:buNone/>
                    <a:defRPr/>
                  </a:pPr>
                  <a:r>
                    <a:rPr lang="ja-JP" sz="1100" b="0" i="0" u="none" strike="noStrike" cap="none" baseline="0">
                      <a:solidFill>
                        <a:srgbClr val="000000"/>
                      </a:solidFill>
                      <a:effectLst/>
                      <a:uFillTx/>
                      <a:ea typeface="MS UI Gothic" panose="020B0600070205080204" charset="-128"/>
                    </a:rPr>
                    <a:t>9</a:t>
                  </a:r>
                </a:p>
                <a:p>
                  <a:pPr marL="0" marR="0" lvl="0" indent="0" algn="r" defTabSz="914400" rtl="0" eaLnBrk="1" fontAlgn="auto" latinLnBrk="0" hangingPunct="1">
                    <a:lnSpc>
                      <a:spcPct val="100000"/>
                    </a:lnSpc>
                    <a:spcBef>
                      <a:spcPct val="0"/>
                    </a:spcBef>
                    <a:spcAft>
                      <a:spcPct val="0"/>
                    </a:spcAft>
                    <a:buClrTx/>
                    <a:buSzTx/>
                    <a:buFontTx/>
                    <a:buNone/>
                    <a:defRPr/>
                  </a:pPr>
                  <a:endParaRPr kumimoji="0" lang="en-GB" sz="1100" b="0" i="0" u="none" strike="noStrike" kern="1200" cap="none" spc="0" normalizeH="0" baseline="0" noProof="0">
                    <a:ln>
                      <a:noFill/>
                    </a:ln>
                    <a:solidFill>
                      <a:srgbClr val="000000"/>
                    </a:solidFill>
                    <a:effectLst/>
                    <a:uLnTx/>
                    <a:uFillTx/>
                    <a:latin typeface="Arial" panose="020B0604020202020204"/>
                    <a:ea typeface="+mn-ea"/>
                    <a:cs typeface="Arial" panose="020B0604020202020204"/>
                  </a:endParaRPr>
                </a:p>
                <a:p>
                  <a:pPr marL="0" marR="0" lvl="0" indent="0" algn="r" defTabSz="914400" rtl="0" eaLnBrk="1" fontAlgn="auto" latinLnBrk="0" hangingPunct="1">
                    <a:lnSpc>
                      <a:spcPct val="100000"/>
                    </a:lnSpc>
                    <a:spcBef>
                      <a:spcPct val="0"/>
                    </a:spcBef>
                    <a:spcAft>
                      <a:spcPct val="0"/>
                    </a:spcAft>
                    <a:buClrTx/>
                    <a:buSzTx/>
                    <a:buFontTx/>
                    <a:buNone/>
                    <a:defRPr/>
                  </a:pPr>
                  <a:r>
                    <a:rPr lang="ja-JP" sz="1100" b="0" i="0" u="none" strike="noStrike" cap="none" baseline="0">
                      <a:solidFill>
                        <a:srgbClr val="000000"/>
                      </a:solidFill>
                      <a:effectLst/>
                      <a:uFillTx/>
                      <a:ea typeface="MS UI Gothic" panose="020B0600070205080204" charset="-128"/>
                    </a:rPr>
                    <a:t>11</a:t>
                  </a:r>
                </a:p>
              </p:txBody>
            </p:sp>
            <p:sp>
              <p:nvSpPr>
                <p:cNvPr id="43" name="TextBox 42"/>
                <p:cNvSpPr txBox="1"/>
                <p:nvPr/>
              </p:nvSpPr>
              <p:spPr>
                <a:xfrm>
                  <a:off x="4796491" y="4522749"/>
                  <a:ext cx="368202" cy="1070767"/>
                </a:xfrm>
                <a:prstGeom prst="rect">
                  <a:avLst/>
                </a:prstGeom>
                <a:noFill/>
              </p:spPr>
              <p:txBody>
                <a:bodyPr wrap="none" rtlCol="0" anchor="t" anchorCtr="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lang="ja-JP" sz="1100" b="0" i="0" u="none" strike="noStrike" cap="none" baseline="0">
                      <a:solidFill>
                        <a:srgbClr val="000000"/>
                      </a:solidFill>
                      <a:effectLst/>
                      <a:uFillTx/>
                      <a:ea typeface="MS UI Gothic" panose="020B0600070205080204" charset="-128"/>
                    </a:rPr>
                    <a:t>36</a:t>
                  </a:r>
                </a:p>
                <a:p>
                  <a:pPr marL="0" marR="0" lvl="0" indent="0" algn="ctr" defTabSz="914400" rtl="0" eaLnBrk="1" fontAlgn="auto" latinLnBrk="0" hangingPunct="1">
                    <a:lnSpc>
                      <a:spcPct val="100000"/>
                    </a:lnSpc>
                    <a:spcBef>
                      <a:spcPct val="0"/>
                    </a:spcBef>
                    <a:spcAft>
                      <a:spcPct val="0"/>
                    </a:spcAft>
                    <a:buClrTx/>
                    <a:buSzTx/>
                    <a:buFontTx/>
                    <a:buNone/>
                    <a:defRPr/>
                  </a:pPr>
                  <a:endParaRPr kumimoji="0" lang="en-GB" sz="1100" b="0" i="0" u="none" strike="noStrike" kern="1200" cap="none" spc="0" normalizeH="0" baseline="0" noProof="0">
                    <a:ln>
                      <a:noFill/>
                    </a:ln>
                    <a:solidFill>
                      <a:srgbClr val="000000"/>
                    </a:solidFill>
                    <a:effectLst/>
                    <a:uLnTx/>
                    <a:uFillTx/>
                    <a:latin typeface="Arial" panose="020B0604020202020204"/>
                    <a:ea typeface="+mn-ea"/>
                    <a:cs typeface="Arial" panose="020B0604020202020204"/>
                  </a:endParaRPr>
                </a:p>
                <a:p>
                  <a:pPr marL="0" marR="0" lvl="0" indent="0" algn="ctr" defTabSz="914400" rtl="0" eaLnBrk="1" fontAlgn="auto" latinLnBrk="0" hangingPunct="1">
                    <a:lnSpc>
                      <a:spcPct val="100000"/>
                    </a:lnSpc>
                    <a:spcBef>
                      <a:spcPct val="0"/>
                    </a:spcBef>
                    <a:spcAft>
                      <a:spcPct val="0"/>
                    </a:spcAft>
                    <a:buClrTx/>
                    <a:buSzTx/>
                    <a:buFontTx/>
                    <a:buNone/>
                    <a:defRPr/>
                  </a:pPr>
                  <a:endParaRPr kumimoji="0" lang="en-GB" sz="1100" b="0" i="0" u="none" strike="noStrike" kern="1200" cap="none" spc="0" normalizeH="0" baseline="0" noProof="0" smtClean="0">
                    <a:ln>
                      <a:noFill/>
                    </a:ln>
                    <a:solidFill>
                      <a:srgbClr val="000000"/>
                    </a:solidFill>
                    <a:effectLst/>
                    <a:uLnTx/>
                    <a:uFillTx/>
                    <a:latin typeface="Arial" panose="020B0604020202020204"/>
                    <a:ea typeface="+mn-ea"/>
                    <a:cs typeface="Arial" panose="020B0604020202020204"/>
                  </a:endParaRPr>
                </a:p>
                <a:p>
                  <a:pPr marL="0" marR="0" lvl="0" indent="0" algn="ctr" defTabSz="914400" rtl="0" eaLnBrk="1" fontAlgn="auto" latinLnBrk="0" hangingPunct="1">
                    <a:lnSpc>
                      <a:spcPct val="100000"/>
                    </a:lnSpc>
                    <a:spcBef>
                      <a:spcPct val="0"/>
                    </a:spcBef>
                    <a:spcAft>
                      <a:spcPct val="0"/>
                    </a:spcAft>
                    <a:buClrTx/>
                    <a:buSzTx/>
                    <a:buFontTx/>
                    <a:buNone/>
                    <a:defRPr/>
                  </a:pPr>
                  <a:r>
                    <a:rPr lang="ja-JP" sz="1100" b="0" i="0" u="none" strike="noStrike" cap="none" baseline="0">
                      <a:solidFill>
                        <a:srgbClr val="000000"/>
                      </a:solidFill>
                      <a:effectLst/>
                      <a:uFillTx/>
                      <a:ea typeface="MS UI Gothic" panose="020B0600070205080204" charset="-128"/>
                    </a:rPr>
                    <a:t>4</a:t>
                  </a:r>
                </a:p>
                <a:p>
                  <a:pPr marL="0" marR="0" lvl="0" indent="0" algn="ctr" defTabSz="914400" rtl="0" eaLnBrk="1" fontAlgn="auto" latinLnBrk="0" hangingPunct="1">
                    <a:lnSpc>
                      <a:spcPct val="100000"/>
                    </a:lnSpc>
                    <a:spcBef>
                      <a:spcPct val="0"/>
                    </a:spcBef>
                    <a:spcAft>
                      <a:spcPct val="0"/>
                    </a:spcAft>
                    <a:buClrTx/>
                    <a:buSzTx/>
                    <a:buFontTx/>
                    <a:buNone/>
                    <a:defRPr/>
                  </a:pPr>
                  <a:endParaRPr kumimoji="0" lang="en-GB" sz="1100" b="0" i="0" u="none" strike="noStrike" kern="1200" cap="none" spc="0" normalizeH="0" baseline="0" noProof="0">
                    <a:ln>
                      <a:noFill/>
                    </a:ln>
                    <a:solidFill>
                      <a:srgbClr val="000000"/>
                    </a:solidFill>
                    <a:effectLst/>
                    <a:uLnTx/>
                    <a:uFillTx/>
                    <a:latin typeface="Arial" panose="020B0604020202020204"/>
                    <a:ea typeface="+mn-ea"/>
                    <a:cs typeface="Arial" panose="020B0604020202020204"/>
                  </a:endParaRPr>
                </a:p>
                <a:p>
                  <a:pPr marL="0" marR="0" lvl="0" indent="0" algn="ctr" defTabSz="914400" rtl="0" eaLnBrk="1" fontAlgn="auto" latinLnBrk="0" hangingPunct="1">
                    <a:lnSpc>
                      <a:spcPct val="100000"/>
                    </a:lnSpc>
                    <a:spcBef>
                      <a:spcPct val="0"/>
                    </a:spcBef>
                    <a:spcAft>
                      <a:spcPct val="0"/>
                    </a:spcAft>
                    <a:buClrTx/>
                    <a:buSzTx/>
                    <a:buFontTx/>
                    <a:buNone/>
                    <a:defRPr/>
                  </a:pPr>
                  <a:r>
                    <a:rPr lang="ja-JP" sz="1100" b="0" i="0" u="none" strike="noStrike" cap="none" baseline="0">
                      <a:solidFill>
                        <a:srgbClr val="000000"/>
                      </a:solidFill>
                      <a:effectLst/>
                      <a:uFillTx/>
                      <a:ea typeface="MS UI Gothic" panose="020B0600070205080204" charset="-128"/>
                    </a:rPr>
                    <a:t>8</a:t>
                  </a:r>
                </a:p>
              </p:txBody>
            </p:sp>
            <p:sp>
              <p:nvSpPr>
                <p:cNvPr id="44" name="TextBox 43"/>
                <p:cNvSpPr txBox="1"/>
                <p:nvPr/>
              </p:nvSpPr>
              <p:spPr>
                <a:xfrm>
                  <a:off x="5172402" y="4522749"/>
                  <a:ext cx="368202" cy="1070767"/>
                </a:xfrm>
                <a:prstGeom prst="rect">
                  <a:avLst/>
                </a:prstGeom>
                <a:noFill/>
              </p:spPr>
              <p:txBody>
                <a:bodyPr wrap="none" rtlCol="0" anchor="t" anchorCtr="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lang="ja-JP" sz="1100" b="0" i="0" u="none" strike="noStrike" cap="none" baseline="0">
                      <a:solidFill>
                        <a:srgbClr val="000000"/>
                      </a:solidFill>
                      <a:effectLst/>
                      <a:uFillTx/>
                      <a:ea typeface="MS UI Gothic" panose="020B0600070205080204" charset="-128"/>
                    </a:rPr>
                    <a:t>42</a:t>
                  </a:r>
                </a:p>
                <a:p>
                  <a:pPr marL="0" marR="0" lvl="0" indent="0" algn="ctr" defTabSz="914400" rtl="0" eaLnBrk="1" fontAlgn="auto" latinLnBrk="0" hangingPunct="1">
                    <a:lnSpc>
                      <a:spcPct val="100000"/>
                    </a:lnSpc>
                    <a:spcBef>
                      <a:spcPct val="0"/>
                    </a:spcBef>
                    <a:spcAft>
                      <a:spcPct val="0"/>
                    </a:spcAft>
                    <a:buClrTx/>
                    <a:buSzTx/>
                    <a:buFontTx/>
                    <a:buNone/>
                    <a:defRPr/>
                  </a:pPr>
                  <a:endParaRPr kumimoji="0" lang="en-GB" sz="1100" b="0" i="0" u="none" strike="noStrike" kern="1200" cap="none" spc="0" normalizeH="0" baseline="0" noProof="0">
                    <a:ln>
                      <a:noFill/>
                    </a:ln>
                    <a:solidFill>
                      <a:srgbClr val="000000"/>
                    </a:solidFill>
                    <a:effectLst/>
                    <a:uLnTx/>
                    <a:uFillTx/>
                    <a:latin typeface="Arial" panose="020B0604020202020204"/>
                    <a:ea typeface="+mn-ea"/>
                    <a:cs typeface="Arial" panose="020B0604020202020204"/>
                  </a:endParaRPr>
                </a:p>
                <a:p>
                  <a:pPr marL="0" marR="0" lvl="0" indent="0" algn="ctr" defTabSz="914400" rtl="0" eaLnBrk="1" fontAlgn="auto" latinLnBrk="0" hangingPunct="1">
                    <a:lnSpc>
                      <a:spcPct val="100000"/>
                    </a:lnSpc>
                    <a:spcBef>
                      <a:spcPct val="0"/>
                    </a:spcBef>
                    <a:spcAft>
                      <a:spcPct val="0"/>
                    </a:spcAft>
                    <a:buClrTx/>
                    <a:buSzTx/>
                    <a:buFontTx/>
                    <a:buNone/>
                    <a:defRPr/>
                  </a:pPr>
                  <a:endParaRPr kumimoji="0" lang="en-GB" sz="1100" b="0" i="0" u="none" strike="noStrike" kern="1200" cap="none" spc="0" normalizeH="0" baseline="0" noProof="0" smtClean="0">
                    <a:ln>
                      <a:noFill/>
                    </a:ln>
                    <a:solidFill>
                      <a:srgbClr val="000000"/>
                    </a:solidFill>
                    <a:effectLst/>
                    <a:uLnTx/>
                    <a:uFillTx/>
                    <a:latin typeface="Arial" panose="020B0604020202020204"/>
                    <a:ea typeface="+mn-ea"/>
                    <a:cs typeface="Arial" panose="020B0604020202020204"/>
                  </a:endParaRPr>
                </a:p>
                <a:p>
                  <a:pPr marL="0" marR="0" lvl="0" indent="0" algn="ctr" defTabSz="914400" rtl="0" eaLnBrk="1" fontAlgn="auto" latinLnBrk="0" hangingPunct="1">
                    <a:lnSpc>
                      <a:spcPct val="100000"/>
                    </a:lnSpc>
                    <a:spcBef>
                      <a:spcPct val="0"/>
                    </a:spcBef>
                    <a:spcAft>
                      <a:spcPct val="0"/>
                    </a:spcAft>
                    <a:buClrTx/>
                    <a:buSzTx/>
                    <a:buFontTx/>
                    <a:buNone/>
                    <a:defRPr/>
                  </a:pPr>
                  <a:r>
                    <a:rPr lang="ja-JP" sz="1100" b="0" i="0" u="none" strike="noStrike" cap="none" baseline="0">
                      <a:solidFill>
                        <a:srgbClr val="000000"/>
                      </a:solidFill>
                      <a:effectLst/>
                      <a:uFillTx/>
                      <a:ea typeface="MS UI Gothic" panose="020B0600070205080204" charset="-128"/>
                    </a:rPr>
                    <a:t>1</a:t>
                  </a:r>
                </a:p>
                <a:p>
                  <a:pPr marL="0" marR="0" lvl="0" indent="0" algn="ctr" defTabSz="914400" rtl="0" eaLnBrk="1" fontAlgn="auto" latinLnBrk="0" hangingPunct="1">
                    <a:lnSpc>
                      <a:spcPct val="100000"/>
                    </a:lnSpc>
                    <a:spcBef>
                      <a:spcPct val="0"/>
                    </a:spcBef>
                    <a:spcAft>
                      <a:spcPct val="0"/>
                    </a:spcAft>
                    <a:buClrTx/>
                    <a:buSzTx/>
                    <a:buFontTx/>
                    <a:buNone/>
                    <a:defRPr/>
                  </a:pPr>
                  <a:endParaRPr kumimoji="0" lang="en-GB" sz="1100" b="0" i="0" u="none" strike="noStrike" kern="1200" cap="none" spc="0" normalizeH="0" baseline="0" noProof="0">
                    <a:ln>
                      <a:noFill/>
                    </a:ln>
                    <a:solidFill>
                      <a:srgbClr val="000000"/>
                    </a:solidFill>
                    <a:effectLst/>
                    <a:uLnTx/>
                    <a:uFillTx/>
                    <a:latin typeface="Arial" panose="020B0604020202020204"/>
                    <a:ea typeface="+mn-ea"/>
                    <a:cs typeface="Arial" panose="020B0604020202020204"/>
                  </a:endParaRPr>
                </a:p>
                <a:p>
                  <a:pPr marL="0" marR="0" lvl="0" indent="0" algn="ctr" defTabSz="914400" rtl="0" eaLnBrk="1" fontAlgn="auto" latinLnBrk="0" hangingPunct="1">
                    <a:lnSpc>
                      <a:spcPct val="100000"/>
                    </a:lnSpc>
                    <a:spcBef>
                      <a:spcPct val="0"/>
                    </a:spcBef>
                    <a:spcAft>
                      <a:spcPct val="0"/>
                    </a:spcAft>
                    <a:buClrTx/>
                    <a:buSzTx/>
                    <a:buFontTx/>
                    <a:buNone/>
                    <a:defRPr/>
                  </a:pPr>
                  <a:r>
                    <a:rPr lang="ja-JP" sz="1100" b="0" i="0" u="none" strike="noStrike" cap="none" baseline="0">
                      <a:solidFill>
                        <a:srgbClr val="000000"/>
                      </a:solidFill>
                      <a:effectLst/>
                      <a:uFillTx/>
                      <a:ea typeface="MS UI Gothic" panose="020B0600070205080204" charset="-128"/>
                    </a:rPr>
                    <a:t>7</a:t>
                  </a:r>
                </a:p>
              </p:txBody>
            </p:sp>
            <p:sp>
              <p:nvSpPr>
                <p:cNvPr id="45" name="TextBox 44"/>
                <p:cNvSpPr txBox="1"/>
                <p:nvPr/>
              </p:nvSpPr>
              <p:spPr>
                <a:xfrm>
                  <a:off x="5558659" y="4522749"/>
                  <a:ext cx="368202" cy="1070767"/>
                </a:xfrm>
                <a:prstGeom prst="rect">
                  <a:avLst/>
                </a:prstGeom>
                <a:noFill/>
              </p:spPr>
              <p:txBody>
                <a:bodyPr wrap="none" rtlCol="0" anchor="t" anchorCtr="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lang="ja-JP" sz="1100" b="0" i="0" u="none" strike="noStrike" cap="none" baseline="0">
                      <a:solidFill>
                        <a:srgbClr val="000000"/>
                      </a:solidFill>
                      <a:effectLst/>
                      <a:uFillTx/>
                      <a:ea typeface="MS UI Gothic" panose="020B0600070205080204" charset="-128"/>
                    </a:rPr>
                    <a:t>48</a:t>
                  </a:r>
                </a:p>
                <a:p>
                  <a:pPr marL="0" marR="0" lvl="0" indent="0" algn="ctr" defTabSz="914400" rtl="0" eaLnBrk="1" fontAlgn="auto" latinLnBrk="0" hangingPunct="1">
                    <a:lnSpc>
                      <a:spcPct val="100000"/>
                    </a:lnSpc>
                    <a:spcBef>
                      <a:spcPct val="0"/>
                    </a:spcBef>
                    <a:spcAft>
                      <a:spcPct val="0"/>
                    </a:spcAft>
                    <a:buClrTx/>
                    <a:buSzTx/>
                    <a:buFontTx/>
                    <a:buNone/>
                    <a:defRPr/>
                  </a:pPr>
                  <a:endParaRPr kumimoji="0" lang="en-GB" sz="1100" b="0" i="0" u="none" strike="noStrike" kern="1200" cap="none" spc="0" normalizeH="0" baseline="0" noProof="0">
                    <a:ln>
                      <a:noFill/>
                    </a:ln>
                    <a:solidFill>
                      <a:srgbClr val="000000"/>
                    </a:solidFill>
                    <a:effectLst/>
                    <a:uLnTx/>
                    <a:uFillTx/>
                    <a:latin typeface="Arial" panose="020B0604020202020204"/>
                    <a:ea typeface="+mn-ea"/>
                    <a:cs typeface="Arial" panose="020B0604020202020204"/>
                  </a:endParaRPr>
                </a:p>
                <a:p>
                  <a:pPr marL="0" marR="0" lvl="0" indent="0" algn="ctr" defTabSz="914400" rtl="0" eaLnBrk="1" fontAlgn="auto" latinLnBrk="0" hangingPunct="1">
                    <a:lnSpc>
                      <a:spcPct val="100000"/>
                    </a:lnSpc>
                    <a:spcBef>
                      <a:spcPct val="0"/>
                    </a:spcBef>
                    <a:spcAft>
                      <a:spcPct val="0"/>
                    </a:spcAft>
                    <a:buClrTx/>
                    <a:buSzTx/>
                    <a:buFontTx/>
                    <a:buNone/>
                    <a:defRPr/>
                  </a:pPr>
                  <a:endParaRPr kumimoji="0" lang="en-GB" sz="1100" b="0" i="0" u="none" strike="noStrike" kern="1200" cap="none" spc="0" normalizeH="0" baseline="0" noProof="0" smtClean="0">
                    <a:ln>
                      <a:noFill/>
                    </a:ln>
                    <a:solidFill>
                      <a:srgbClr val="000000"/>
                    </a:solidFill>
                    <a:effectLst/>
                    <a:uLnTx/>
                    <a:uFillTx/>
                    <a:latin typeface="Arial" panose="020B0604020202020204"/>
                    <a:ea typeface="+mn-ea"/>
                    <a:cs typeface="Arial" panose="020B0604020202020204"/>
                  </a:endParaRPr>
                </a:p>
                <a:p>
                  <a:pPr marL="0" marR="0" lvl="0" indent="0" algn="ctr" defTabSz="914400" rtl="0" eaLnBrk="1" fontAlgn="auto" latinLnBrk="0" hangingPunct="1">
                    <a:lnSpc>
                      <a:spcPct val="100000"/>
                    </a:lnSpc>
                    <a:spcBef>
                      <a:spcPct val="0"/>
                    </a:spcBef>
                    <a:spcAft>
                      <a:spcPct val="0"/>
                    </a:spcAft>
                    <a:buClrTx/>
                    <a:buSzTx/>
                    <a:buFontTx/>
                    <a:buNone/>
                    <a:defRPr/>
                  </a:pPr>
                  <a:r>
                    <a:rPr lang="ja-JP" sz="1100" b="0" i="0" u="none" strike="noStrike" cap="none" baseline="0">
                      <a:solidFill>
                        <a:srgbClr val="000000"/>
                      </a:solidFill>
                      <a:effectLst/>
                      <a:uFillTx/>
                      <a:ea typeface="MS UI Gothic" panose="020B0600070205080204" charset="-128"/>
                    </a:rPr>
                    <a:t>1</a:t>
                  </a:r>
                </a:p>
                <a:p>
                  <a:pPr marL="0" marR="0" lvl="0" indent="0" algn="ctr" defTabSz="914400" rtl="0" eaLnBrk="1" fontAlgn="auto" latinLnBrk="0" hangingPunct="1">
                    <a:lnSpc>
                      <a:spcPct val="100000"/>
                    </a:lnSpc>
                    <a:spcBef>
                      <a:spcPct val="0"/>
                    </a:spcBef>
                    <a:spcAft>
                      <a:spcPct val="0"/>
                    </a:spcAft>
                    <a:buClrTx/>
                    <a:buSzTx/>
                    <a:buFontTx/>
                    <a:buNone/>
                    <a:defRPr/>
                  </a:pPr>
                  <a:endParaRPr kumimoji="0" lang="en-GB" sz="1100" b="0" i="0" u="none" strike="noStrike" kern="1200" cap="none" spc="0" normalizeH="0" baseline="0" noProof="0">
                    <a:ln>
                      <a:noFill/>
                    </a:ln>
                    <a:solidFill>
                      <a:srgbClr val="000000"/>
                    </a:solidFill>
                    <a:effectLst/>
                    <a:uLnTx/>
                    <a:uFillTx/>
                    <a:latin typeface="Arial" panose="020B0604020202020204"/>
                    <a:ea typeface="+mn-ea"/>
                    <a:cs typeface="Arial" panose="020B0604020202020204"/>
                  </a:endParaRPr>
                </a:p>
                <a:p>
                  <a:pPr marL="0" marR="0" lvl="0" indent="0" algn="ctr" defTabSz="914400" rtl="0" eaLnBrk="1" fontAlgn="auto" latinLnBrk="0" hangingPunct="1">
                    <a:lnSpc>
                      <a:spcPct val="100000"/>
                    </a:lnSpc>
                    <a:spcBef>
                      <a:spcPct val="0"/>
                    </a:spcBef>
                    <a:spcAft>
                      <a:spcPct val="0"/>
                    </a:spcAft>
                    <a:buClrTx/>
                    <a:buSzTx/>
                    <a:buFontTx/>
                    <a:buNone/>
                    <a:defRPr/>
                  </a:pPr>
                  <a:r>
                    <a:rPr lang="ja-JP" sz="1100" b="0" i="0" u="none" strike="noStrike" cap="none" baseline="0">
                      <a:solidFill>
                        <a:srgbClr val="000000"/>
                      </a:solidFill>
                      <a:effectLst/>
                      <a:uFillTx/>
                      <a:ea typeface="MS UI Gothic" panose="020B0600070205080204" charset="-128"/>
                    </a:rPr>
                    <a:t>5</a:t>
                  </a:r>
                </a:p>
              </p:txBody>
            </p:sp>
          </p:grpSp>
          <p:sp>
            <p:nvSpPr>
              <p:cNvPr id="15" name="Rectangle 14"/>
              <p:cNvSpPr/>
              <p:nvPr/>
            </p:nvSpPr>
            <p:spPr>
              <a:xfrm>
                <a:off x="343896" y="4959161"/>
                <a:ext cx="469099" cy="427147"/>
              </a:xfrm>
              <a:prstGeom prst="rect">
                <a:avLst/>
              </a:prstGeom>
            </p:spPr>
            <p:txBody>
              <a:bodyPr wrap="none">
                <a:spAutoFit/>
              </a:bodyPr>
              <a:lstStyle/>
              <a:p>
                <a:pPr marL="0" marR="0" lvl="0" indent="0" algn="l" defTabSz="892175" rtl="0" eaLnBrk="0" fontAlgn="auto" latinLnBrk="0" hangingPunct="0">
                  <a:lnSpc>
                    <a:spcPct val="100000"/>
                  </a:lnSpc>
                  <a:spcBef>
                    <a:spcPct val="0"/>
                  </a:spcBef>
                  <a:spcAft>
                    <a:spcPct val="0"/>
                  </a:spcAft>
                  <a:buClrTx/>
                  <a:buSzTx/>
                  <a:buFontTx/>
                  <a:buNone/>
                  <a:defRPr/>
                </a:pPr>
                <a:r>
                  <a:rPr lang="ja-JP" sz="1100" b="0" i="0" u="none" strike="noStrike" cap="none" baseline="0">
                    <a:solidFill>
                      <a:srgbClr val="C00000"/>
                    </a:solidFill>
                    <a:effectLst/>
                    <a:uFillTx/>
                    <a:ea typeface="MS UI Gothic" panose="020B0600070205080204" charset="-128"/>
                  </a:rPr>
                  <a:t>術前</a:t>
                </a:r>
                <a:r>
                  <a:rPr sz="1100"/>
                  <a:t/>
                </a:r>
                <a:br>
                  <a:rPr sz="1100"/>
                </a:br>
                <a:r>
                  <a:rPr lang="ja-JP" sz="1100" b="0" i="0" u="none" strike="noStrike" cap="none" baseline="0">
                    <a:solidFill>
                      <a:srgbClr val="C00000"/>
                    </a:solidFill>
                    <a:effectLst/>
                    <a:uFillTx/>
                    <a:ea typeface="MS UI Gothic" panose="020B0600070205080204" charset="-128"/>
                  </a:rPr>
                  <a:t>CRT</a:t>
                </a:r>
              </a:p>
            </p:txBody>
          </p:sp>
          <p:sp>
            <p:nvSpPr>
              <p:cNvPr id="16" name="Rectangle 15"/>
              <p:cNvSpPr/>
              <p:nvPr/>
            </p:nvSpPr>
            <p:spPr>
              <a:xfrm>
                <a:off x="343896" y="4629492"/>
                <a:ext cx="259339" cy="427147"/>
              </a:xfrm>
              <a:prstGeom prst="rect">
                <a:avLst/>
              </a:prstGeom>
            </p:spPr>
            <p:txBody>
              <a:bodyPr wrap="none">
                <a:spAutoFit/>
              </a:bodyPr>
              <a:lstStyle/>
              <a:p>
                <a:pPr marL="0" marR="0" lvl="0" indent="0" algn="l" defTabSz="892175" rtl="0" eaLnBrk="0" fontAlgn="auto" latinLnBrk="0" hangingPunct="0">
                  <a:lnSpc>
                    <a:spcPct val="100000"/>
                  </a:lnSpc>
                  <a:spcBef>
                    <a:spcPct val="0"/>
                  </a:spcBef>
                  <a:spcAft>
                    <a:spcPct val="0"/>
                  </a:spcAft>
                  <a:buClrTx/>
                  <a:buSzTx/>
                  <a:buFontTx/>
                  <a:buNone/>
                  <a:defRPr/>
                </a:pPr>
                <a:r>
                  <a:rPr lang="ja-JP" sz="1100" b="0" i="0" u="none" strike="noStrike" cap="none" baseline="0" dirty="0">
                    <a:solidFill>
                      <a:srgbClr val="B2C0EC"/>
                    </a:solidFill>
                    <a:effectLst/>
                    <a:uFillTx/>
                    <a:ea typeface="MS UI Gothic" panose="020B0600070205080204" charset="-128"/>
                  </a:rPr>
                  <a:t>即時</a:t>
                </a:r>
                <a:r>
                  <a:rPr sz="1100" dirty="0"/>
                  <a:t/>
                </a:r>
                <a:br>
                  <a:rPr sz="1100" dirty="0"/>
                </a:br>
                <a:r>
                  <a:rPr lang="ja-JP" sz="1100" b="0" i="0" u="none" strike="noStrike" cap="none" baseline="0" dirty="0">
                    <a:solidFill>
                      <a:srgbClr val="B2C0EC"/>
                    </a:solidFill>
                    <a:effectLst/>
                    <a:uFillTx/>
                    <a:ea typeface="MS UI Gothic" panose="020B0600070205080204" charset="-128"/>
                  </a:rPr>
                  <a:t>手術</a:t>
                </a:r>
              </a:p>
            </p:txBody>
          </p:sp>
          <p:sp>
            <p:nvSpPr>
              <p:cNvPr id="17" name="TextBox 16"/>
              <p:cNvSpPr txBox="1"/>
              <p:nvPr/>
            </p:nvSpPr>
            <p:spPr>
              <a:xfrm>
                <a:off x="13337" y="4408003"/>
                <a:ext cx="678858" cy="259339"/>
              </a:xfrm>
              <a:prstGeom prst="rect">
                <a:avLst/>
              </a:prstGeom>
              <a:noFill/>
            </p:spPr>
            <p:txBody>
              <a:bodyPr wrap="none" rtlCol="0">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lang="ja-JP" sz="1100" b="0" i="0" u="none" strike="noStrike" cap="none" baseline="0">
                    <a:solidFill>
                      <a:srgbClr val="4D4D4D"/>
                    </a:solidFill>
                    <a:effectLst/>
                    <a:uFillTx/>
                    <a:ea typeface="MS UI Gothic" panose="020B0600070205080204" charset="-128"/>
                  </a:rPr>
                  <a:t>リスクに晒されていた患者数</a:t>
                </a:r>
              </a:p>
            </p:txBody>
          </p:sp>
          <p:sp>
            <p:nvSpPr>
              <p:cNvPr id="18" name="Rectangle 17"/>
              <p:cNvSpPr/>
              <p:nvPr/>
            </p:nvSpPr>
            <p:spPr>
              <a:xfrm>
                <a:off x="2513098" y="2082475"/>
                <a:ext cx="545375" cy="259339"/>
              </a:xfrm>
              <a:prstGeom prst="rect">
                <a:avLst/>
              </a:prstGeom>
            </p:spPr>
            <p:txBody>
              <a:bodyPr wrap="none">
                <a:spAutoFit/>
              </a:bodyPr>
              <a:lstStyle/>
              <a:p>
                <a:pPr marL="0" marR="0" lvl="0" indent="0" algn="l" defTabSz="892175" rtl="0" eaLnBrk="0" fontAlgn="auto" latinLnBrk="0" hangingPunct="0">
                  <a:lnSpc>
                    <a:spcPct val="100000"/>
                  </a:lnSpc>
                  <a:spcBef>
                    <a:spcPct val="0"/>
                  </a:spcBef>
                  <a:spcAft>
                    <a:spcPct val="0"/>
                  </a:spcAft>
                  <a:buClrTx/>
                  <a:buSzTx/>
                  <a:buFontTx/>
                  <a:buNone/>
                  <a:defRPr/>
                </a:pPr>
                <a:r>
                  <a:rPr lang="ja-JP" sz="1100" b="0" i="0" u="none" strike="noStrike" cap="none" baseline="0">
                    <a:solidFill>
                      <a:srgbClr val="000000"/>
                    </a:solidFill>
                    <a:effectLst/>
                    <a:uFillTx/>
                    <a:ea typeface="MS UI Gothic" panose="020B0600070205080204" charset="-128"/>
                  </a:rPr>
                  <a:t>術前CRT</a:t>
                </a:r>
              </a:p>
            </p:txBody>
          </p:sp>
          <p:sp>
            <p:nvSpPr>
              <p:cNvPr id="19" name="Rectangle 18"/>
              <p:cNvSpPr/>
              <p:nvPr/>
            </p:nvSpPr>
            <p:spPr>
              <a:xfrm>
                <a:off x="2513098" y="1892801"/>
                <a:ext cx="335615" cy="259339"/>
              </a:xfrm>
              <a:prstGeom prst="rect">
                <a:avLst/>
              </a:prstGeom>
            </p:spPr>
            <p:txBody>
              <a:bodyPr wrap="none">
                <a:spAutoFit/>
              </a:bodyPr>
              <a:lstStyle/>
              <a:p>
                <a:pPr marL="0" marR="0" lvl="0" indent="0" algn="l" defTabSz="892175" rtl="0" eaLnBrk="0" fontAlgn="auto" latinLnBrk="0" hangingPunct="0">
                  <a:lnSpc>
                    <a:spcPct val="100000"/>
                  </a:lnSpc>
                  <a:spcBef>
                    <a:spcPct val="0"/>
                  </a:spcBef>
                  <a:spcAft>
                    <a:spcPct val="0"/>
                  </a:spcAft>
                  <a:buClrTx/>
                  <a:buSzTx/>
                  <a:buFontTx/>
                  <a:buNone/>
                  <a:defRPr/>
                </a:pPr>
                <a:r>
                  <a:rPr lang="ja-JP" sz="1100" b="0" i="0" u="none" strike="noStrike" cap="none" baseline="0">
                    <a:solidFill>
                      <a:srgbClr val="000000"/>
                    </a:solidFill>
                    <a:effectLst/>
                    <a:uFillTx/>
                    <a:ea typeface="MS UI Gothic" panose="020B0600070205080204" charset="-128"/>
                  </a:rPr>
                  <a:t>即時手術</a:t>
                </a:r>
              </a:p>
            </p:txBody>
          </p:sp>
          <p:sp>
            <p:nvSpPr>
              <p:cNvPr id="20" name="Rectangle 19"/>
              <p:cNvSpPr/>
              <p:nvPr/>
            </p:nvSpPr>
            <p:spPr>
              <a:xfrm>
                <a:off x="2513098" y="2246383"/>
                <a:ext cx="939469" cy="259339"/>
              </a:xfrm>
              <a:prstGeom prst="rect">
                <a:avLst/>
              </a:prstGeom>
            </p:spPr>
            <p:txBody>
              <a:bodyPr wrap="none">
                <a:spAutoFit/>
              </a:bodyPr>
              <a:lstStyle/>
              <a:p>
                <a:pPr marL="0" marR="0" lvl="0" indent="0" algn="l" defTabSz="892175" rtl="0" eaLnBrk="0" fontAlgn="auto" latinLnBrk="0" hangingPunct="0">
                  <a:lnSpc>
                    <a:spcPct val="100000"/>
                  </a:lnSpc>
                  <a:spcBef>
                    <a:spcPct val="0"/>
                  </a:spcBef>
                  <a:spcAft>
                    <a:spcPct val="0"/>
                  </a:spcAft>
                  <a:buClrTx/>
                  <a:buSzTx/>
                  <a:buFontTx/>
                  <a:buNone/>
                  <a:defRPr/>
                </a:pPr>
                <a:r>
                  <a:rPr lang="ja-JP" sz="1100" b="0" i="0" u="none" strike="noStrike" cap="none" baseline="0">
                    <a:solidFill>
                      <a:srgbClr val="000000"/>
                    </a:solidFill>
                    <a:effectLst/>
                    <a:uFillTx/>
                    <a:ea typeface="MS UI Gothic" panose="020B0600070205080204" charset="-128"/>
                  </a:rPr>
                  <a:t>*P値：3 x 10</a:t>
                </a:r>
                <a:r>
                  <a:rPr lang="ja-JP" sz="1100" b="0" i="0" u="none" strike="noStrike" cap="none" baseline="30000">
                    <a:solidFill>
                      <a:srgbClr val="000000"/>
                    </a:solidFill>
                    <a:effectLst/>
                    <a:uFillTx/>
                    <a:ea typeface="MS UI Gothic" panose="020B0600070205080204" charset="-128"/>
                  </a:rPr>
                  <a:t>–04</a:t>
                </a:r>
              </a:p>
            </p:txBody>
          </p:sp>
          <p:cxnSp>
            <p:nvCxnSpPr>
              <p:cNvPr id="21" name="Straight Connector 20"/>
              <p:cNvCxnSpPr/>
              <p:nvPr/>
            </p:nvCxnSpPr>
            <p:spPr>
              <a:xfrm>
                <a:off x="2139739" y="2023606"/>
                <a:ext cx="300609" cy="0"/>
              </a:xfrm>
              <a:prstGeom prst="line">
                <a:avLst/>
              </a:prstGeom>
              <a:ln w="22225">
                <a:solidFill>
                  <a:srgbClr val="B2C0EC"/>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2139738" y="2199085"/>
                <a:ext cx="300609" cy="0"/>
              </a:xfrm>
              <a:prstGeom prst="line">
                <a:avLst/>
              </a:prstGeom>
              <a:ln w="2222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029681" y="3013749"/>
                <a:ext cx="2124000" cy="0"/>
              </a:xfrm>
              <a:prstGeom prst="line">
                <a:avLst/>
              </a:prstGeom>
              <a:ln w="19050">
                <a:solidFill>
                  <a:srgbClr val="000000"/>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H="1">
                <a:off x="3167585" y="3006844"/>
                <a:ext cx="0" cy="1059038"/>
              </a:xfrm>
              <a:prstGeom prst="line">
                <a:avLst/>
              </a:prstGeom>
              <a:ln w="2222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H="1">
                <a:off x="1903249" y="3006844"/>
                <a:ext cx="0" cy="1059038"/>
              </a:xfrm>
              <a:prstGeom prst="line">
                <a:avLst/>
              </a:prstGeom>
              <a:ln w="22225">
                <a:solidFill>
                  <a:srgbClr val="B2C0EC"/>
                </a:solidFill>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1459845" y="3786900"/>
                <a:ext cx="454797" cy="259339"/>
              </a:xfrm>
              <a:prstGeom prst="rect">
                <a:avLst/>
              </a:prstGeom>
              <a:noFill/>
            </p:spPr>
            <p:txBody>
              <a:bodyPr wrap="none" rtlCol="0">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lang="ja-JP" sz="1100" b="0" i="0" u="none" strike="noStrike" cap="none" baseline="0">
                    <a:solidFill>
                      <a:srgbClr val="4D4D4D"/>
                    </a:solidFill>
                    <a:effectLst/>
                    <a:uFillTx/>
                    <a:ea typeface="MS UI Gothic" panose="020B0600070205080204" charset="-128"/>
                  </a:rPr>
                  <a:t>16.8</a:t>
                </a:r>
              </a:p>
            </p:txBody>
          </p:sp>
          <p:sp>
            <p:nvSpPr>
              <p:cNvPr id="27" name="TextBox 26"/>
              <p:cNvSpPr txBox="1"/>
              <p:nvPr/>
            </p:nvSpPr>
            <p:spPr>
              <a:xfrm>
                <a:off x="3167676" y="3786900"/>
                <a:ext cx="454797" cy="259339"/>
              </a:xfrm>
              <a:prstGeom prst="rect">
                <a:avLst/>
              </a:prstGeom>
              <a:noFill/>
            </p:spPr>
            <p:txBody>
              <a:bodyPr wrap="none" rtlCol="0">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lang="ja-JP" sz="1100" b="0" i="0" u="none" strike="noStrike" cap="none" baseline="0">
                    <a:solidFill>
                      <a:srgbClr val="4D4D4D"/>
                    </a:solidFill>
                    <a:effectLst/>
                    <a:uFillTx/>
                    <a:ea typeface="MS UI Gothic" panose="020B0600070205080204" charset="-128"/>
                  </a:rPr>
                  <a:t>42.1</a:t>
                </a:r>
              </a:p>
            </p:txBody>
          </p:sp>
        </p:grpSp>
      </p:grpSp>
      <p:sp>
        <p:nvSpPr>
          <p:cNvPr id="4" name="Freeform 3"/>
          <p:cNvSpPr/>
          <p:nvPr/>
        </p:nvSpPr>
        <p:spPr bwMode="auto">
          <a:xfrm>
            <a:off x="1011233" y="1949603"/>
            <a:ext cx="2985816" cy="1656000"/>
          </a:xfrm>
          <a:custGeom>
            <a:avLst/>
            <a:gdLst>
              <a:gd name="T0" fmla="*/ 234 w 234"/>
              <a:gd name="T1" fmla="*/ 131 h 131"/>
              <a:gd name="T2" fmla="*/ 222 w 234"/>
              <a:gd name="T3" fmla="*/ 131 h 131"/>
              <a:gd name="T4" fmla="*/ 222 w 234"/>
              <a:gd name="T5" fmla="*/ 94 h 131"/>
              <a:gd name="T6" fmla="*/ 168 w 234"/>
              <a:gd name="T7" fmla="*/ 94 h 131"/>
              <a:gd name="T8" fmla="*/ 168 w 234"/>
              <a:gd name="T9" fmla="*/ 80 h 131"/>
              <a:gd name="T10" fmla="*/ 120 w 234"/>
              <a:gd name="T11" fmla="*/ 80 h 131"/>
              <a:gd name="T12" fmla="*/ 120 w 234"/>
              <a:gd name="T13" fmla="*/ 71 h 131"/>
              <a:gd name="T14" fmla="*/ 115 w 234"/>
              <a:gd name="T15" fmla="*/ 71 h 131"/>
              <a:gd name="T16" fmla="*/ 115 w 234"/>
              <a:gd name="T17" fmla="*/ 64 h 131"/>
              <a:gd name="T18" fmla="*/ 104 w 234"/>
              <a:gd name="T19" fmla="*/ 64 h 131"/>
              <a:gd name="T20" fmla="*/ 104 w 234"/>
              <a:gd name="T21" fmla="*/ 57 h 131"/>
              <a:gd name="T22" fmla="*/ 82 w 234"/>
              <a:gd name="T23" fmla="*/ 57 h 131"/>
              <a:gd name="T24" fmla="*/ 82 w 234"/>
              <a:gd name="T25" fmla="*/ 53 h 131"/>
              <a:gd name="T26" fmla="*/ 80 w 234"/>
              <a:gd name="T27" fmla="*/ 53 h 131"/>
              <a:gd name="T28" fmla="*/ 80 w 234"/>
              <a:gd name="T29" fmla="*/ 50 h 131"/>
              <a:gd name="T30" fmla="*/ 74 w 234"/>
              <a:gd name="T31" fmla="*/ 50 h 131"/>
              <a:gd name="T32" fmla="*/ 74 w 234"/>
              <a:gd name="T33" fmla="*/ 45 h 131"/>
              <a:gd name="T34" fmla="*/ 68 w 234"/>
              <a:gd name="T35" fmla="*/ 45 h 131"/>
              <a:gd name="T36" fmla="*/ 68 w 234"/>
              <a:gd name="T37" fmla="*/ 41 h 131"/>
              <a:gd name="T38" fmla="*/ 64 w 234"/>
              <a:gd name="T39" fmla="*/ 41 h 131"/>
              <a:gd name="T40" fmla="*/ 64 w 234"/>
              <a:gd name="T41" fmla="*/ 39 h 131"/>
              <a:gd name="T42" fmla="*/ 63 w 234"/>
              <a:gd name="T43" fmla="*/ 39 h 131"/>
              <a:gd name="T44" fmla="*/ 63 w 234"/>
              <a:gd name="T45" fmla="*/ 33 h 131"/>
              <a:gd name="T46" fmla="*/ 60 w 234"/>
              <a:gd name="T47" fmla="*/ 33 h 131"/>
              <a:gd name="T48" fmla="*/ 60 w 234"/>
              <a:gd name="T49" fmla="*/ 30 h 131"/>
              <a:gd name="T50" fmla="*/ 52 w 234"/>
              <a:gd name="T51" fmla="*/ 30 h 131"/>
              <a:gd name="T52" fmla="*/ 52 w 234"/>
              <a:gd name="T53" fmla="*/ 22 h 131"/>
              <a:gd name="T54" fmla="*/ 47 w 234"/>
              <a:gd name="T55" fmla="*/ 22 h 131"/>
              <a:gd name="T56" fmla="*/ 47 w 234"/>
              <a:gd name="T57" fmla="*/ 18 h 131"/>
              <a:gd name="T58" fmla="*/ 40 w 234"/>
              <a:gd name="T59" fmla="*/ 18 h 131"/>
              <a:gd name="T60" fmla="*/ 40 w 234"/>
              <a:gd name="T61" fmla="*/ 16 h 131"/>
              <a:gd name="T62" fmla="*/ 35 w 234"/>
              <a:gd name="T63" fmla="*/ 16 h 131"/>
              <a:gd name="T64" fmla="*/ 35 w 234"/>
              <a:gd name="T65" fmla="*/ 12 h 131"/>
              <a:gd name="T66" fmla="*/ 28 w 234"/>
              <a:gd name="T67" fmla="*/ 12 h 131"/>
              <a:gd name="T68" fmla="*/ 28 w 234"/>
              <a:gd name="T69" fmla="*/ 10 h 131"/>
              <a:gd name="T70" fmla="*/ 23 w 234"/>
              <a:gd name="T71" fmla="*/ 10 h 131"/>
              <a:gd name="T72" fmla="*/ 23 w 234"/>
              <a:gd name="T73" fmla="*/ 5 h 131"/>
              <a:gd name="T74" fmla="*/ 17 w 234"/>
              <a:gd name="T75" fmla="*/ 5 h 131"/>
              <a:gd name="T76" fmla="*/ 17 w 234"/>
              <a:gd name="T77" fmla="*/ 2 h 131"/>
              <a:gd name="T78" fmla="*/ 8 w 234"/>
              <a:gd name="T79" fmla="*/ 2 h 131"/>
              <a:gd name="T80" fmla="*/ 8 w 234"/>
              <a:gd name="T81" fmla="*/ 0 h 131"/>
              <a:gd name="T82" fmla="*/ 0 w 234"/>
              <a:gd name="T83" fmla="*/ 0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34" h="131">
                <a:moveTo>
                  <a:pt x="234" y="131"/>
                </a:moveTo>
                <a:lnTo>
                  <a:pt x="222" y="131"/>
                </a:lnTo>
                <a:lnTo>
                  <a:pt x="222" y="94"/>
                </a:lnTo>
                <a:lnTo>
                  <a:pt x="168" y="94"/>
                </a:lnTo>
                <a:lnTo>
                  <a:pt x="168" y="80"/>
                </a:lnTo>
                <a:lnTo>
                  <a:pt x="120" y="80"/>
                </a:lnTo>
                <a:lnTo>
                  <a:pt x="120" y="71"/>
                </a:lnTo>
                <a:lnTo>
                  <a:pt x="115" y="71"/>
                </a:lnTo>
                <a:lnTo>
                  <a:pt x="115" y="64"/>
                </a:lnTo>
                <a:lnTo>
                  <a:pt x="104" y="64"/>
                </a:lnTo>
                <a:lnTo>
                  <a:pt x="104" y="57"/>
                </a:lnTo>
                <a:lnTo>
                  <a:pt x="82" y="57"/>
                </a:lnTo>
                <a:lnTo>
                  <a:pt x="82" y="53"/>
                </a:lnTo>
                <a:lnTo>
                  <a:pt x="80" y="53"/>
                </a:lnTo>
                <a:lnTo>
                  <a:pt x="80" y="50"/>
                </a:lnTo>
                <a:lnTo>
                  <a:pt x="74" y="50"/>
                </a:lnTo>
                <a:lnTo>
                  <a:pt x="74" y="45"/>
                </a:lnTo>
                <a:lnTo>
                  <a:pt x="68" y="45"/>
                </a:lnTo>
                <a:lnTo>
                  <a:pt x="68" y="41"/>
                </a:lnTo>
                <a:lnTo>
                  <a:pt x="64" y="41"/>
                </a:lnTo>
                <a:lnTo>
                  <a:pt x="64" y="39"/>
                </a:lnTo>
                <a:lnTo>
                  <a:pt x="63" y="39"/>
                </a:lnTo>
                <a:lnTo>
                  <a:pt x="63" y="33"/>
                </a:lnTo>
                <a:lnTo>
                  <a:pt x="60" y="33"/>
                </a:lnTo>
                <a:lnTo>
                  <a:pt x="60" y="30"/>
                </a:lnTo>
                <a:lnTo>
                  <a:pt x="52" y="30"/>
                </a:lnTo>
                <a:lnTo>
                  <a:pt x="52" y="22"/>
                </a:lnTo>
                <a:lnTo>
                  <a:pt x="47" y="22"/>
                </a:lnTo>
                <a:lnTo>
                  <a:pt x="47" y="18"/>
                </a:lnTo>
                <a:lnTo>
                  <a:pt x="40" y="18"/>
                </a:lnTo>
                <a:lnTo>
                  <a:pt x="40" y="16"/>
                </a:lnTo>
                <a:lnTo>
                  <a:pt x="35" y="16"/>
                </a:lnTo>
                <a:lnTo>
                  <a:pt x="35" y="12"/>
                </a:lnTo>
                <a:lnTo>
                  <a:pt x="28" y="12"/>
                </a:lnTo>
                <a:lnTo>
                  <a:pt x="28" y="10"/>
                </a:lnTo>
                <a:lnTo>
                  <a:pt x="23" y="10"/>
                </a:lnTo>
                <a:lnTo>
                  <a:pt x="23" y="5"/>
                </a:lnTo>
                <a:lnTo>
                  <a:pt x="17" y="5"/>
                </a:lnTo>
                <a:lnTo>
                  <a:pt x="17" y="2"/>
                </a:lnTo>
                <a:lnTo>
                  <a:pt x="8" y="2"/>
                </a:lnTo>
                <a:lnTo>
                  <a:pt x="8" y="0"/>
                </a:lnTo>
                <a:lnTo>
                  <a:pt x="0" y="0"/>
                </a:lnTo>
              </a:path>
            </a:pathLst>
          </a:custGeom>
          <a:ln w="22225">
            <a:solidFill>
              <a:srgbClr val="C00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6" name="Freeform 4"/>
          <p:cNvSpPr/>
          <p:nvPr/>
        </p:nvSpPr>
        <p:spPr bwMode="auto">
          <a:xfrm>
            <a:off x="1011233" y="1949603"/>
            <a:ext cx="2018214" cy="1674000"/>
          </a:xfrm>
          <a:custGeom>
            <a:avLst/>
            <a:gdLst>
              <a:gd name="T0" fmla="*/ 139 w 158"/>
              <a:gd name="T1" fmla="*/ 133 h 133"/>
              <a:gd name="T2" fmla="*/ 138 w 158"/>
              <a:gd name="T3" fmla="*/ 124 h 133"/>
              <a:gd name="T4" fmla="*/ 119 w 158"/>
              <a:gd name="T5" fmla="*/ 115 h 133"/>
              <a:gd name="T6" fmla="*/ 100 w 158"/>
              <a:gd name="T7" fmla="*/ 109 h 133"/>
              <a:gd name="T8" fmla="*/ 96 w 158"/>
              <a:gd name="T9" fmla="*/ 106 h 133"/>
              <a:gd name="T10" fmla="*/ 80 w 158"/>
              <a:gd name="T11" fmla="*/ 102 h 133"/>
              <a:gd name="T12" fmla="*/ 78 w 158"/>
              <a:gd name="T13" fmla="*/ 99 h 133"/>
              <a:gd name="T14" fmla="*/ 77 w 158"/>
              <a:gd name="T15" fmla="*/ 96 h 133"/>
              <a:gd name="T16" fmla="*/ 71 w 158"/>
              <a:gd name="T17" fmla="*/ 94 h 133"/>
              <a:gd name="T18" fmla="*/ 69 w 158"/>
              <a:gd name="T19" fmla="*/ 92 h 133"/>
              <a:gd name="T20" fmla="*/ 68 w 158"/>
              <a:gd name="T21" fmla="*/ 87 h 133"/>
              <a:gd name="T22" fmla="*/ 64 w 158"/>
              <a:gd name="T23" fmla="*/ 82 h 133"/>
              <a:gd name="T24" fmla="*/ 63 w 158"/>
              <a:gd name="T25" fmla="*/ 80 h 133"/>
              <a:gd name="T26" fmla="*/ 63 w 158"/>
              <a:gd name="T27" fmla="*/ 75 h 133"/>
              <a:gd name="T28" fmla="*/ 58 w 158"/>
              <a:gd name="T29" fmla="*/ 73 h 133"/>
              <a:gd name="T30" fmla="*/ 57 w 158"/>
              <a:gd name="T31" fmla="*/ 71 h 133"/>
              <a:gd name="T32" fmla="*/ 55 w 158"/>
              <a:gd name="T33" fmla="*/ 66 h 133"/>
              <a:gd name="T34" fmla="*/ 53 w 158"/>
              <a:gd name="T35" fmla="*/ 62 h 133"/>
              <a:gd name="T36" fmla="*/ 52 w 158"/>
              <a:gd name="T37" fmla="*/ 60 h 133"/>
              <a:gd name="T38" fmla="*/ 50 w 158"/>
              <a:gd name="T39" fmla="*/ 57 h 133"/>
              <a:gd name="T40" fmla="*/ 46 w 158"/>
              <a:gd name="T41" fmla="*/ 55 h 133"/>
              <a:gd name="T42" fmla="*/ 45 w 158"/>
              <a:gd name="T43" fmla="*/ 50 h 133"/>
              <a:gd name="T44" fmla="*/ 43 w 158"/>
              <a:gd name="T45" fmla="*/ 49 h 133"/>
              <a:gd name="T46" fmla="*/ 42 w 158"/>
              <a:gd name="T47" fmla="*/ 42 h 133"/>
              <a:gd name="T48" fmla="*/ 41 w 158"/>
              <a:gd name="T49" fmla="*/ 37 h 133"/>
              <a:gd name="T50" fmla="*/ 40 w 158"/>
              <a:gd name="T51" fmla="*/ 34 h 133"/>
              <a:gd name="T52" fmla="*/ 39 w 158"/>
              <a:gd name="T53" fmla="*/ 32 h 133"/>
              <a:gd name="T54" fmla="*/ 37 w 158"/>
              <a:gd name="T55" fmla="*/ 30 h 133"/>
              <a:gd name="T56" fmla="*/ 36 w 158"/>
              <a:gd name="T57" fmla="*/ 28 h 133"/>
              <a:gd name="T58" fmla="*/ 33 w 158"/>
              <a:gd name="T59" fmla="*/ 26 h 133"/>
              <a:gd name="T60" fmla="*/ 31 w 158"/>
              <a:gd name="T61" fmla="*/ 24 h 133"/>
              <a:gd name="T62" fmla="*/ 28 w 158"/>
              <a:gd name="T63" fmla="*/ 22 h 133"/>
              <a:gd name="T64" fmla="*/ 27 w 158"/>
              <a:gd name="T65" fmla="*/ 20 h 133"/>
              <a:gd name="T66" fmla="*/ 25 w 158"/>
              <a:gd name="T67" fmla="*/ 18 h 133"/>
              <a:gd name="T68" fmla="*/ 23 w 158"/>
              <a:gd name="T69" fmla="*/ 15 h 133"/>
              <a:gd name="T70" fmla="*/ 20 w 158"/>
              <a:gd name="T71" fmla="*/ 13 h 133"/>
              <a:gd name="T72" fmla="*/ 18 w 158"/>
              <a:gd name="T73" fmla="*/ 11 h 133"/>
              <a:gd name="T74" fmla="*/ 17 w 158"/>
              <a:gd name="T75" fmla="*/ 10 h 133"/>
              <a:gd name="T76" fmla="*/ 10 w 158"/>
              <a:gd name="T77" fmla="*/ 8 h 133"/>
              <a:gd name="T78" fmla="*/ 5 w 158"/>
              <a:gd name="T79" fmla="*/ 6 h 133"/>
              <a:gd name="T80" fmla="*/ 3 w 158"/>
              <a:gd name="T81" fmla="*/ 2 h 133"/>
              <a:gd name="T82" fmla="*/ 0 w 158"/>
              <a:gd name="T83"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58" h="133">
                <a:moveTo>
                  <a:pt x="158" y="133"/>
                </a:moveTo>
                <a:lnTo>
                  <a:pt x="139" y="133"/>
                </a:lnTo>
                <a:lnTo>
                  <a:pt x="139" y="124"/>
                </a:lnTo>
                <a:lnTo>
                  <a:pt x="138" y="124"/>
                </a:lnTo>
                <a:lnTo>
                  <a:pt x="138" y="115"/>
                </a:lnTo>
                <a:lnTo>
                  <a:pt x="119" y="115"/>
                </a:lnTo>
                <a:lnTo>
                  <a:pt x="119" y="109"/>
                </a:lnTo>
                <a:lnTo>
                  <a:pt x="100" y="109"/>
                </a:lnTo>
                <a:lnTo>
                  <a:pt x="100" y="106"/>
                </a:lnTo>
                <a:lnTo>
                  <a:pt x="96" y="106"/>
                </a:lnTo>
                <a:lnTo>
                  <a:pt x="96" y="102"/>
                </a:lnTo>
                <a:lnTo>
                  <a:pt x="80" y="102"/>
                </a:lnTo>
                <a:lnTo>
                  <a:pt x="80" y="99"/>
                </a:lnTo>
                <a:lnTo>
                  <a:pt x="78" y="99"/>
                </a:lnTo>
                <a:lnTo>
                  <a:pt x="78" y="96"/>
                </a:lnTo>
                <a:lnTo>
                  <a:pt x="77" y="96"/>
                </a:lnTo>
                <a:lnTo>
                  <a:pt x="77" y="94"/>
                </a:lnTo>
                <a:lnTo>
                  <a:pt x="71" y="94"/>
                </a:lnTo>
                <a:lnTo>
                  <a:pt x="71" y="92"/>
                </a:lnTo>
                <a:lnTo>
                  <a:pt x="69" y="92"/>
                </a:lnTo>
                <a:lnTo>
                  <a:pt x="69" y="87"/>
                </a:lnTo>
                <a:lnTo>
                  <a:pt x="68" y="87"/>
                </a:lnTo>
                <a:lnTo>
                  <a:pt x="68" y="82"/>
                </a:lnTo>
                <a:lnTo>
                  <a:pt x="64" y="82"/>
                </a:lnTo>
                <a:lnTo>
                  <a:pt x="64" y="80"/>
                </a:lnTo>
                <a:lnTo>
                  <a:pt x="63" y="80"/>
                </a:lnTo>
                <a:lnTo>
                  <a:pt x="63" y="78"/>
                </a:lnTo>
                <a:lnTo>
                  <a:pt x="63" y="75"/>
                </a:lnTo>
                <a:lnTo>
                  <a:pt x="58" y="75"/>
                </a:lnTo>
                <a:lnTo>
                  <a:pt x="58" y="73"/>
                </a:lnTo>
                <a:lnTo>
                  <a:pt x="58" y="71"/>
                </a:lnTo>
                <a:lnTo>
                  <a:pt x="57" y="71"/>
                </a:lnTo>
                <a:lnTo>
                  <a:pt x="57" y="66"/>
                </a:lnTo>
                <a:lnTo>
                  <a:pt x="55" y="66"/>
                </a:lnTo>
                <a:lnTo>
                  <a:pt x="55" y="62"/>
                </a:lnTo>
                <a:lnTo>
                  <a:pt x="53" y="62"/>
                </a:lnTo>
                <a:lnTo>
                  <a:pt x="53" y="60"/>
                </a:lnTo>
                <a:lnTo>
                  <a:pt x="52" y="60"/>
                </a:lnTo>
                <a:lnTo>
                  <a:pt x="52" y="57"/>
                </a:lnTo>
                <a:lnTo>
                  <a:pt x="50" y="57"/>
                </a:lnTo>
                <a:lnTo>
                  <a:pt x="50" y="55"/>
                </a:lnTo>
                <a:lnTo>
                  <a:pt x="46" y="55"/>
                </a:lnTo>
                <a:lnTo>
                  <a:pt x="46" y="50"/>
                </a:lnTo>
                <a:lnTo>
                  <a:pt x="45" y="50"/>
                </a:lnTo>
                <a:lnTo>
                  <a:pt x="45" y="49"/>
                </a:lnTo>
                <a:lnTo>
                  <a:pt x="43" y="49"/>
                </a:lnTo>
                <a:lnTo>
                  <a:pt x="43" y="42"/>
                </a:lnTo>
                <a:lnTo>
                  <a:pt x="42" y="42"/>
                </a:lnTo>
                <a:lnTo>
                  <a:pt x="42" y="37"/>
                </a:lnTo>
                <a:lnTo>
                  <a:pt x="41" y="37"/>
                </a:lnTo>
                <a:lnTo>
                  <a:pt x="41" y="34"/>
                </a:lnTo>
                <a:lnTo>
                  <a:pt x="40" y="34"/>
                </a:lnTo>
                <a:lnTo>
                  <a:pt x="40" y="32"/>
                </a:lnTo>
                <a:lnTo>
                  <a:pt x="39" y="32"/>
                </a:lnTo>
                <a:lnTo>
                  <a:pt x="39" y="30"/>
                </a:lnTo>
                <a:lnTo>
                  <a:pt x="37" y="30"/>
                </a:lnTo>
                <a:lnTo>
                  <a:pt x="37" y="28"/>
                </a:lnTo>
                <a:lnTo>
                  <a:pt x="36" y="28"/>
                </a:lnTo>
                <a:lnTo>
                  <a:pt x="36" y="26"/>
                </a:lnTo>
                <a:lnTo>
                  <a:pt x="33" y="26"/>
                </a:lnTo>
                <a:lnTo>
                  <a:pt x="33" y="24"/>
                </a:lnTo>
                <a:lnTo>
                  <a:pt x="31" y="24"/>
                </a:lnTo>
                <a:lnTo>
                  <a:pt x="31" y="22"/>
                </a:lnTo>
                <a:lnTo>
                  <a:pt x="28" y="22"/>
                </a:lnTo>
                <a:lnTo>
                  <a:pt x="28" y="20"/>
                </a:lnTo>
                <a:lnTo>
                  <a:pt x="27" y="20"/>
                </a:lnTo>
                <a:lnTo>
                  <a:pt x="27" y="18"/>
                </a:lnTo>
                <a:lnTo>
                  <a:pt x="25" y="18"/>
                </a:lnTo>
                <a:lnTo>
                  <a:pt x="25" y="15"/>
                </a:lnTo>
                <a:lnTo>
                  <a:pt x="23" y="15"/>
                </a:lnTo>
                <a:lnTo>
                  <a:pt x="23" y="13"/>
                </a:lnTo>
                <a:lnTo>
                  <a:pt x="20" y="13"/>
                </a:lnTo>
                <a:lnTo>
                  <a:pt x="20" y="11"/>
                </a:lnTo>
                <a:lnTo>
                  <a:pt x="18" y="11"/>
                </a:lnTo>
                <a:lnTo>
                  <a:pt x="18" y="10"/>
                </a:lnTo>
                <a:lnTo>
                  <a:pt x="17" y="10"/>
                </a:lnTo>
                <a:lnTo>
                  <a:pt x="17" y="8"/>
                </a:lnTo>
                <a:lnTo>
                  <a:pt x="10" y="8"/>
                </a:lnTo>
                <a:lnTo>
                  <a:pt x="10" y="6"/>
                </a:lnTo>
                <a:lnTo>
                  <a:pt x="5" y="6"/>
                </a:lnTo>
                <a:lnTo>
                  <a:pt x="5" y="2"/>
                </a:lnTo>
                <a:lnTo>
                  <a:pt x="3" y="2"/>
                </a:lnTo>
                <a:lnTo>
                  <a:pt x="3" y="0"/>
                </a:lnTo>
                <a:lnTo>
                  <a:pt x="0" y="0"/>
                </a:lnTo>
              </a:path>
            </a:pathLst>
          </a:custGeom>
          <a:ln w="22225">
            <a:solidFill>
              <a:srgbClr val="B2C0EC"/>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sz="1800" b="1" i="0" u="none" strike="noStrike" cap="none" baseline="0" dirty="0">
                <a:solidFill>
                  <a:srgbClr val="043882"/>
                </a:solidFill>
                <a:effectLst/>
                <a:uFillTx/>
                <a:ea typeface="MS UI Gothic" panose="020B0600070205080204" charset="-128"/>
              </a:rPr>
              <a:t>膵癌及び胆道癌において、ゲムシタビン療法を超えていける</a:t>
            </a:r>
            <a:r>
              <a:rPr lang="ja-JP" sz="1800" b="1" i="0" u="none" strike="noStrike" cap="none" baseline="0" dirty="0" smtClean="0">
                <a:solidFill>
                  <a:srgbClr val="043882"/>
                </a:solidFill>
                <a:effectLst/>
                <a:uFillTx/>
                <a:ea typeface="MS UI Gothic" panose="020B0600070205080204" charset="-128"/>
              </a:rPr>
              <a:t>か</a:t>
            </a:r>
            <a:r>
              <a:rPr lang="en-US" altLang="ja-JP" sz="1800" b="1" i="0" u="none" strike="noStrike" cap="none" baseline="0" dirty="0" smtClean="0">
                <a:solidFill>
                  <a:srgbClr val="043882"/>
                </a:solidFill>
                <a:effectLst/>
                <a:uFillTx/>
                <a:ea typeface="MS UI Gothic" panose="020B0600070205080204" charset="-128"/>
              </a:rPr>
              <a:t/>
            </a:r>
            <a:br>
              <a:rPr lang="en-US" altLang="ja-JP" sz="1800" b="1" i="0" u="none" strike="noStrike" cap="none" baseline="0" dirty="0" smtClean="0">
                <a:solidFill>
                  <a:srgbClr val="043882"/>
                </a:solidFill>
                <a:effectLst/>
                <a:uFillTx/>
                <a:ea typeface="MS UI Gothic" panose="020B0600070205080204" charset="-128"/>
              </a:rPr>
            </a:br>
            <a:r>
              <a:rPr lang="ja-JP" sz="1800" b="1" i="0" u="none" strike="noStrike" cap="none" baseline="0" dirty="0" smtClean="0">
                <a:solidFill>
                  <a:srgbClr val="043882"/>
                </a:solidFill>
                <a:effectLst/>
                <a:uFillTx/>
                <a:ea typeface="MS UI Gothic" panose="020B0600070205080204" charset="-128"/>
              </a:rPr>
              <a:t>討議者 </a:t>
            </a:r>
            <a:r>
              <a:rPr lang="ja-JP" sz="1800" b="1" i="0" u="none" strike="noStrike" cap="none" baseline="0" dirty="0">
                <a:solidFill>
                  <a:srgbClr val="043882"/>
                </a:solidFill>
                <a:effectLst/>
                <a:uFillTx/>
                <a:ea typeface="MS UI Gothic" panose="020B0600070205080204" charset="-128"/>
              </a:rPr>
              <a:t>– Shroff RT</a:t>
            </a:r>
          </a:p>
        </p:txBody>
      </p:sp>
      <p:sp>
        <p:nvSpPr>
          <p:cNvPr id="3" name="Content Placeholder 2"/>
          <p:cNvSpPr>
            <a:spLocks noGrp="1"/>
          </p:cNvSpPr>
          <p:nvPr>
            <p:ph idx="1"/>
          </p:nvPr>
        </p:nvSpPr>
        <p:spPr>
          <a:xfrm>
            <a:off x="365124" y="1254035"/>
            <a:ext cx="8413751" cy="4257418"/>
          </a:xfrm>
        </p:spPr>
        <p:txBody>
          <a:bodyPr/>
          <a:lstStyle/>
          <a:p>
            <a:pPr marL="0" indent="0">
              <a:buNone/>
            </a:pPr>
            <a:r>
              <a:rPr lang="ja-JP" sz="1600" b="1" i="0" u="none" strike="noStrike" cap="none" baseline="0" dirty="0">
                <a:solidFill>
                  <a:srgbClr val="4D4D4D"/>
                </a:solidFill>
                <a:effectLst/>
                <a:uFillTx/>
                <a:ea typeface="MS UI Gothic" panose="020B0600070205080204" charset="-128"/>
              </a:rPr>
              <a:t>試験の目的（JCOG1113: Abstract 4014 – Ueno M, et al）</a:t>
            </a:r>
          </a:p>
          <a:p>
            <a:r>
              <a:rPr lang="ja-JP" sz="1600" b="1" i="0" u="none" strike="noStrike" cap="none" baseline="0" dirty="0">
                <a:solidFill>
                  <a:srgbClr val="4D4D4D"/>
                </a:solidFill>
                <a:effectLst/>
                <a:uFillTx/>
                <a:ea typeface="MS UI Gothic" panose="020B0600070205080204" charset="-128"/>
              </a:rPr>
              <a:t>進行胆道癌患者を対象として、ゲムシタビン＋S-1とゲムシタビン＋シスプラチンの有効性及び安全性を比較する</a:t>
            </a:r>
          </a:p>
          <a:p>
            <a:pPr marL="0" indent="0">
              <a:spcBef>
                <a:spcPts val="1200"/>
              </a:spcBef>
              <a:buNone/>
            </a:pPr>
            <a:r>
              <a:rPr lang="ja-JP" sz="1600" b="1" i="0" u="none" strike="noStrike" cap="none" baseline="0" dirty="0">
                <a:solidFill>
                  <a:srgbClr val="4D4D4D"/>
                </a:solidFill>
                <a:effectLst/>
                <a:uFillTx/>
                <a:ea typeface="MS UI Gothic" panose="020B0600070205080204" charset="-128"/>
              </a:rPr>
              <a:t>試験デザイン</a:t>
            </a:r>
          </a:p>
          <a:p>
            <a:r>
              <a:rPr lang="ja-JP" sz="1600" b="0" i="0" u="none" strike="noStrike" cap="none" baseline="0" dirty="0">
                <a:solidFill>
                  <a:srgbClr val="4D4D4D"/>
                </a:solidFill>
                <a:effectLst/>
                <a:uFillTx/>
                <a:ea typeface="MS UI Gothic" panose="020B0600070205080204" charset="-128"/>
              </a:rPr>
              <a:t>患者（n=354）をゲムシタビン*＋シスプラチン</a:t>
            </a:r>
            <a:r>
              <a:rPr lang="ja-JP" sz="1600" b="0" i="0" u="none" strike="noStrike" cap="none" baseline="30000" dirty="0">
                <a:solidFill>
                  <a:srgbClr val="4D4D4D"/>
                </a:solidFill>
                <a:effectLst/>
                <a:uFillTx/>
                <a:ea typeface="MS UI Gothic" panose="020B0600070205080204" charset="-128"/>
              </a:rPr>
              <a:t>†</a:t>
            </a:r>
            <a:r>
              <a:rPr lang="ja-JP" sz="1600" b="0" i="0" u="none" strike="noStrike" cap="none" baseline="0" dirty="0">
                <a:solidFill>
                  <a:srgbClr val="4D4D4D"/>
                </a:solidFill>
                <a:effectLst/>
                <a:uFillTx/>
                <a:ea typeface="MS UI Gothic" panose="020B0600070205080204" charset="-128"/>
              </a:rPr>
              <a:t>投与群とゲムシタビン*＋S-1</a:t>
            </a:r>
            <a:r>
              <a:rPr lang="ja-JP" sz="1600" b="0" i="0" u="none" strike="noStrike" cap="none" baseline="30000" dirty="0">
                <a:solidFill>
                  <a:srgbClr val="4D4D4D"/>
                </a:solidFill>
                <a:effectLst/>
                <a:uFillTx/>
                <a:ea typeface="MS UI Gothic" panose="020B0600070205080204" charset="-128"/>
              </a:rPr>
              <a:t>‡</a:t>
            </a:r>
            <a:r>
              <a:rPr lang="ja-JP" b="0" i="0" u="none" strike="noStrike" cap="none" baseline="0" dirty="0">
                <a:effectLst/>
                <a:uFillTx/>
              </a:rPr>
              <a:t>投与群に（1:1で）無作為化した</a:t>
            </a:r>
          </a:p>
          <a:p>
            <a:pPr marL="0" indent="0">
              <a:spcBef>
                <a:spcPts val="1200"/>
              </a:spcBef>
              <a:buNone/>
            </a:pPr>
            <a:r>
              <a:rPr lang="ja-JP" sz="1600" b="1" i="0" u="none" strike="noStrike" cap="none" baseline="0" dirty="0">
                <a:solidFill>
                  <a:srgbClr val="4D4D4D"/>
                </a:solidFill>
                <a:effectLst/>
                <a:uFillTx/>
                <a:ea typeface="MS UI Gothic" panose="020B0600070205080204" charset="-128"/>
              </a:rPr>
              <a:t>主な結果</a:t>
            </a:r>
          </a:p>
          <a:p>
            <a:endParaRPr lang="en-GB" b="1" dirty="0" smtClean="0"/>
          </a:p>
          <a:p>
            <a:endParaRPr lang="en-GB" b="1" dirty="0"/>
          </a:p>
          <a:p>
            <a:endParaRPr lang="en-GB" b="1" dirty="0" smtClean="0"/>
          </a:p>
          <a:p>
            <a:pPr marL="0" indent="0">
              <a:buNone/>
            </a:pPr>
            <a:endParaRPr lang="en-GB" b="1" dirty="0" smtClean="0"/>
          </a:p>
          <a:p>
            <a:endParaRPr lang="en-GB" dirty="0" smtClean="0"/>
          </a:p>
          <a:p>
            <a:endParaRPr lang="en-GB" dirty="0" smtClean="0"/>
          </a:p>
          <a:p>
            <a:r>
              <a:rPr lang="ja-JP" sz="1600" b="0" i="0" u="none" strike="noStrike" cap="none" baseline="0" dirty="0">
                <a:solidFill>
                  <a:srgbClr val="4D4D4D"/>
                </a:solidFill>
                <a:effectLst/>
                <a:uFillTx/>
                <a:ea typeface="MS UI Gothic" panose="020B0600070205080204" charset="-128"/>
              </a:rPr>
              <a:t>臨床的に重要なAEが、ゲムシタビン＋シスプラチン投与患者の35.1%、ゲムシタビン＋S-1投与患者の29.9%で認められた</a:t>
            </a:r>
          </a:p>
        </p:txBody>
      </p:sp>
      <p:sp>
        <p:nvSpPr>
          <p:cNvPr id="4" name="Text Placeholder 3"/>
          <p:cNvSpPr>
            <a:spLocks noGrp="1"/>
          </p:cNvSpPr>
          <p:nvPr>
            <p:ph type="body" sz="quarter" idx="10"/>
          </p:nvPr>
        </p:nvSpPr>
        <p:spPr/>
        <p:txBody>
          <a:bodyPr/>
          <a:lstStyle/>
          <a:p>
            <a:r>
              <a:rPr lang="ja-JP" sz="1200" b="0" i="0" u="none" strike="noStrike" cap="none" baseline="0">
                <a:solidFill>
                  <a:srgbClr val="4D4D4D"/>
                </a:solidFill>
                <a:effectLst/>
                <a:uFillTx/>
                <a:ea typeface="MS UI Gothic" panose="020B0600070205080204" charset="-128"/>
              </a:rPr>
              <a:t>*1000 mg/m</a:t>
            </a:r>
            <a:r>
              <a:rPr lang="ja-JP" sz="1200" b="0" i="0" u="none" strike="noStrike" cap="none" baseline="30000">
                <a:solidFill>
                  <a:srgbClr val="4D4D4D"/>
                </a:solidFill>
                <a:effectLst/>
                <a:uFillTx/>
                <a:ea typeface="MS UI Gothic" panose="020B0600070205080204" charset="-128"/>
              </a:rPr>
              <a:t>2</a:t>
            </a:r>
            <a:r>
              <a:rPr lang="ja-JP" sz="1200" b="0" i="0" u="none" strike="noStrike" cap="none" baseline="0">
                <a:solidFill>
                  <a:srgbClr val="4D4D4D"/>
                </a:solidFill>
                <a:effectLst/>
                <a:uFillTx/>
                <a:ea typeface="MS UI Gothic" panose="020B0600070205080204" charset="-128"/>
              </a:rPr>
              <a:t> d1、8; </a:t>
            </a:r>
            <a:r>
              <a:rPr lang="ja-JP" sz="1200" b="0" i="0" u="none" strike="noStrike" cap="none" baseline="30000">
                <a:solidFill>
                  <a:srgbClr val="4D4D4D"/>
                </a:solidFill>
                <a:effectLst/>
                <a:uFillTx/>
                <a:ea typeface="MS UI Gothic" panose="020B0600070205080204" charset="-128"/>
              </a:rPr>
              <a:t>†</a:t>
            </a:r>
            <a:r>
              <a:rPr lang="ja-JP" sz="1200" b="0" i="0" u="none" strike="noStrike" cap="none" baseline="0">
                <a:solidFill>
                  <a:srgbClr val="4D4D4D"/>
                </a:solidFill>
                <a:effectLst/>
                <a:uFillTx/>
                <a:ea typeface="MS UI Gothic" panose="020B0600070205080204" charset="-128"/>
              </a:rPr>
              <a:t>25 mg/m</a:t>
            </a:r>
            <a:r>
              <a:rPr lang="ja-JP" sz="1200" b="0" i="0" u="none" strike="noStrike" cap="none" baseline="30000">
                <a:solidFill>
                  <a:srgbClr val="4D4D4D"/>
                </a:solidFill>
                <a:effectLst/>
                <a:uFillTx/>
                <a:ea typeface="MS UI Gothic" panose="020B0600070205080204" charset="-128"/>
              </a:rPr>
              <a:t>2</a:t>
            </a:r>
            <a:r>
              <a:rPr lang="ja-JP" sz="1200" b="0" i="0" u="none" strike="noStrike" cap="none" baseline="0">
                <a:solidFill>
                  <a:srgbClr val="4D4D4D"/>
                </a:solidFill>
                <a:effectLst/>
                <a:uFillTx/>
                <a:ea typeface="MS UI Gothic" panose="020B0600070205080204" charset="-128"/>
              </a:rPr>
              <a:t> d1、8 q3w; </a:t>
            </a:r>
            <a:r>
              <a:rPr sz="1200"/>
              <a:t/>
            </a:r>
            <a:br>
              <a:rPr sz="1200"/>
            </a:br>
            <a:r>
              <a:rPr lang="ja-JP" sz="1200" b="0" i="0" u="none" strike="noStrike" cap="none" baseline="30000">
                <a:solidFill>
                  <a:srgbClr val="4D4D4D"/>
                </a:solidFill>
                <a:effectLst/>
                <a:uFillTx/>
                <a:ea typeface="MS UI Gothic" panose="020B0600070205080204" charset="-128"/>
              </a:rPr>
              <a:t>‡</a:t>
            </a:r>
            <a:r>
              <a:rPr lang="ja-JP" sz="1200" b="0" i="0" u="none" strike="noStrike" cap="none" baseline="0">
                <a:solidFill>
                  <a:srgbClr val="4D4D4D"/>
                </a:solidFill>
                <a:effectLst/>
                <a:uFillTx/>
                <a:ea typeface="MS UI Gothic" panose="020B0600070205080204" charset="-128"/>
              </a:rPr>
              <a:t>60、80、100 mg/body／日 d1～14 q3w</a:t>
            </a:r>
          </a:p>
        </p:txBody>
      </p:sp>
      <p:sp>
        <p:nvSpPr>
          <p:cNvPr id="5" name="Text Placeholder 4"/>
          <p:cNvSpPr>
            <a:spLocks noGrp="1"/>
          </p:cNvSpPr>
          <p:nvPr>
            <p:ph type="body" sz="quarter" idx="11"/>
          </p:nvPr>
        </p:nvSpPr>
        <p:spPr/>
        <p:txBody>
          <a:bodyPr/>
          <a:lstStyle/>
          <a:p>
            <a:r>
              <a:rPr lang="ja-JP" sz="1200" b="0" i="0" u="none" strike="noStrike" cap="none" baseline="0">
                <a:solidFill>
                  <a:srgbClr val="4D4D4D"/>
                </a:solidFill>
                <a:effectLst/>
                <a:uFillTx/>
                <a:ea typeface="MS UI Gothic" panose="020B0600070205080204" charset="-128"/>
              </a:rPr>
              <a:t>Ueno M, et al. J Clin Oncol 2018;36(suppl):abstr 4014</a:t>
            </a:r>
            <a:r>
              <a:rPr sz="1200"/>
              <a:t/>
            </a:r>
            <a:br>
              <a:rPr sz="1200"/>
            </a:br>
            <a:r>
              <a:rPr lang="ja-JP" sz="1200" b="0" i="0" u="none" strike="noStrike" cap="none" baseline="0">
                <a:solidFill>
                  <a:srgbClr val="4D4D4D"/>
                </a:solidFill>
                <a:effectLst/>
                <a:uFillTx/>
                <a:ea typeface="MS UI Gothic" panose="020B0600070205080204" charset="-128"/>
              </a:rPr>
              <a:t>Bahary N, et al. J Clin Oncol 2018;36(suppl):abstr 4015 Picozzi VJ, et al. J Clin Oncol 2018;36(suppl):abstr 4016</a:t>
            </a:r>
          </a:p>
        </p:txBody>
      </p:sp>
      <p:graphicFrame>
        <p:nvGraphicFramePr>
          <p:cNvPr id="6" name="Table 5"/>
          <p:cNvGraphicFramePr>
            <a:graphicFrameLocks noGrp="1"/>
          </p:cNvGraphicFramePr>
          <p:nvPr/>
        </p:nvGraphicFramePr>
        <p:xfrm>
          <a:off x="369888" y="3635021"/>
          <a:ext cx="8420100" cy="1474046"/>
        </p:xfrm>
        <a:graphic>
          <a:graphicData uri="http://schemas.openxmlformats.org/drawingml/2006/table">
            <a:tbl>
              <a:tblPr firstRow="1" bandRow="1">
                <a:tableStyleId>{69012ECD-51FC-41F1-AA8D-1B2483CD663E}</a:tableStyleId>
              </a:tblPr>
              <a:tblGrid>
                <a:gridCol w="1600011">
                  <a:extLst>
                    <a:ext uri="{9D8B030D-6E8A-4147-A177-3AD203B41FA5}">
                      <a16:colId xmlns:a16="http://schemas.microsoft.com/office/drawing/2014/main" val="20000"/>
                    </a:ext>
                  </a:extLst>
                </a:gridCol>
                <a:gridCol w="1905282">
                  <a:extLst>
                    <a:ext uri="{9D8B030D-6E8A-4147-A177-3AD203B41FA5}">
                      <a16:colId xmlns:a16="http://schemas.microsoft.com/office/drawing/2014/main" val="20001"/>
                    </a:ext>
                  </a:extLst>
                </a:gridCol>
                <a:gridCol w="1637098">
                  <a:extLst>
                    <a:ext uri="{9D8B030D-6E8A-4147-A177-3AD203B41FA5}">
                      <a16:colId xmlns:a16="http://schemas.microsoft.com/office/drawing/2014/main" val="20002"/>
                    </a:ext>
                  </a:extLst>
                </a:gridCol>
                <a:gridCol w="2441276">
                  <a:extLst>
                    <a:ext uri="{9D8B030D-6E8A-4147-A177-3AD203B41FA5}">
                      <a16:colId xmlns:a16="http://schemas.microsoft.com/office/drawing/2014/main" val="20003"/>
                    </a:ext>
                  </a:extLst>
                </a:gridCol>
                <a:gridCol w="836433">
                  <a:extLst>
                    <a:ext uri="{9D8B030D-6E8A-4147-A177-3AD203B41FA5}">
                      <a16:colId xmlns:a16="http://schemas.microsoft.com/office/drawing/2014/main" val="20004"/>
                    </a:ext>
                  </a:extLst>
                </a:gridCol>
              </a:tblGrid>
              <a:tr h="437726">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endParaRPr kumimoji="0" lang="en-GB" sz="1400" b="1" i="0" u="none" strike="noStrike" cap="none" normalizeH="0" baseline="0" noProof="0">
                        <a:ln>
                          <a:noFill/>
                        </a:ln>
                        <a:solidFill>
                          <a:schemeClr val="tx2"/>
                        </a:solidFill>
                        <a:effectLst/>
                        <a:latin typeface="+mn-lt"/>
                        <a:cs typeface="Arial" panose="020B0604020202020204"/>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ja-JP" sz="1400" b="1" i="0" u="none" strike="noStrike" cap="none" baseline="0">
                          <a:solidFill>
                            <a:srgbClr val="FFFFFF"/>
                          </a:solidFill>
                          <a:effectLst/>
                          <a:uFillTx/>
                          <a:ea typeface="MS UI Gothic" panose="020B0600070205080204" charset="-128"/>
                        </a:rPr>
                        <a:t>ゲムシタビン＋シスプラチン (n=175)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ja-JP" sz="1400" b="1" i="0" u="none" strike="noStrike" cap="none" baseline="0">
                          <a:solidFill>
                            <a:srgbClr val="FFFFFF"/>
                          </a:solidFill>
                          <a:effectLst/>
                          <a:uFillTx/>
                          <a:ea typeface="MS UI Gothic" panose="020B0600070205080204" charset="-128"/>
                        </a:rPr>
                        <a:t>ゲムシタビン＋</a:t>
                      </a:r>
                      <a:r>
                        <a:rPr sz="1400"/>
                        <a:t/>
                      </a:r>
                      <a:br>
                        <a:rPr sz="1400"/>
                      </a:br>
                      <a:r>
                        <a:rPr lang="ja-JP" sz="1400" b="1" i="0" u="none" strike="noStrike" cap="none" baseline="0">
                          <a:solidFill>
                            <a:srgbClr val="FFFFFF"/>
                          </a:solidFill>
                          <a:effectLst/>
                          <a:uFillTx/>
                          <a:ea typeface="MS UI Gothic" panose="020B0600070205080204" charset="-128"/>
                        </a:rPr>
                        <a:t>S-1 (n=179)</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ja-JP" sz="1400" b="1" i="0" u="none" strike="noStrike" cap="none" baseline="0">
                          <a:solidFill>
                            <a:srgbClr val="FFFFFF"/>
                          </a:solidFill>
                          <a:effectLst/>
                          <a:uFillTx/>
                          <a:ea typeface="MS UI Gothic" panose="020B0600070205080204" charset="-128"/>
                        </a:rPr>
                        <a:t>HR</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ja-JP" sz="1400" b="1" i="0" u="none" strike="noStrike" cap="none" baseline="0">
                          <a:solidFill>
                            <a:srgbClr val="FFFFFF"/>
                          </a:solidFill>
                          <a:effectLst/>
                          <a:uFillTx/>
                          <a:ea typeface="MS UI Gothic" panose="020B0600070205080204" charset="-128"/>
                        </a:rPr>
                        <a:t>P値</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0"/>
                  </a:ext>
                </a:extLst>
              </a:tr>
              <a:tr h="437726">
                <a:tc>
                  <a:txBody>
                    <a:bodyPr/>
                    <a:lstStyle/>
                    <a:p>
                      <a:r>
                        <a:rPr lang="ja-JP" sz="1400" b="0" i="0" u="none" strike="noStrike" cap="none" baseline="0">
                          <a:solidFill>
                            <a:srgbClr val="4D4D4D"/>
                          </a:solidFill>
                          <a:effectLst/>
                          <a:uFillTx/>
                          <a:ea typeface="MS UI Gothic" panose="020B0600070205080204" charset="-128"/>
                        </a:rPr>
                        <a:t>OS中央値、月（95%CI）</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ja-JP" sz="1400" b="0" i="0" u="none" strike="noStrike" cap="none" baseline="0">
                          <a:solidFill>
                            <a:srgbClr val="4D4D4D"/>
                          </a:solidFill>
                          <a:effectLst/>
                          <a:uFillTx/>
                          <a:ea typeface="MS UI Gothic" panose="020B0600070205080204" charset="-128"/>
                        </a:rPr>
                        <a:t>13.4 (12.4, 15.5)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ja-JP" sz="1400" b="0" i="0" u="none" strike="noStrike" cap="none" baseline="0">
                          <a:solidFill>
                            <a:srgbClr val="4D4D4D"/>
                          </a:solidFill>
                          <a:effectLst/>
                          <a:uFillTx/>
                          <a:ea typeface="MS UI Gothic" panose="020B0600070205080204" charset="-128"/>
                        </a:rPr>
                        <a:t>15.1 (12.2, 16.4)</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indent="0" algn="ctr" defTabSz="914400" rtl="0" eaLnBrk="1" fontAlgn="auto" latinLnBrk="0" hangingPunct="1">
                        <a:lnSpc>
                          <a:spcPct val="100000"/>
                        </a:lnSpc>
                        <a:spcBef>
                          <a:spcPct val="0"/>
                        </a:spcBef>
                        <a:spcAft>
                          <a:spcPct val="0"/>
                        </a:spcAft>
                        <a:buClrTx/>
                        <a:buSzTx/>
                        <a:buFontTx/>
                        <a:buNone/>
                        <a:defRPr/>
                      </a:pPr>
                      <a:r>
                        <a:rPr lang="ja-JP" sz="1400" b="0" i="0" u="none" strike="noStrike" cap="none" baseline="0">
                          <a:solidFill>
                            <a:srgbClr val="4D4D4D"/>
                          </a:solidFill>
                          <a:effectLst/>
                          <a:uFillTx/>
                          <a:ea typeface="MS UI Gothic" panose="020B0600070205080204" charset="-128"/>
                        </a:rPr>
                        <a:t>0.945 (90%CI 0.777, 1.149)</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indent="0" algn="ctr" defTabSz="914400" rtl="0" eaLnBrk="1" fontAlgn="auto" latinLnBrk="0" hangingPunct="1">
                        <a:lnSpc>
                          <a:spcPct val="100000"/>
                        </a:lnSpc>
                        <a:spcBef>
                          <a:spcPct val="0"/>
                        </a:spcBef>
                        <a:spcAft>
                          <a:spcPct val="0"/>
                        </a:spcAft>
                        <a:buClrTx/>
                        <a:buSzTx/>
                        <a:buFontTx/>
                        <a:buNone/>
                        <a:defRPr/>
                      </a:pPr>
                      <a:r>
                        <a:rPr lang="ja-JP" sz="1400" b="0" i="0" u="none" strike="noStrike" cap="none" baseline="0">
                          <a:solidFill>
                            <a:srgbClr val="4D4D4D"/>
                          </a:solidFill>
                          <a:effectLst/>
                          <a:uFillTx/>
                          <a:ea typeface="MS UI Gothic" panose="020B0600070205080204" charset="-128"/>
                        </a:rPr>
                        <a:t>0.0459</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val="10001"/>
                  </a:ext>
                </a:extLst>
              </a:tr>
              <a:tr h="437726">
                <a:tc>
                  <a:txBody>
                    <a:bodyPr/>
                    <a:lstStyle/>
                    <a:p>
                      <a:r>
                        <a:rPr lang="ja-JP" sz="1400" b="0" i="0" u="none" strike="noStrike" cap="none" baseline="0">
                          <a:solidFill>
                            <a:srgbClr val="4D4D4D"/>
                          </a:solidFill>
                          <a:effectLst/>
                          <a:uFillTx/>
                          <a:ea typeface="MS UI Gothic" panose="020B0600070205080204" charset="-128"/>
                        </a:rPr>
                        <a:t>PFS中央値、月</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algn="ctr"/>
                      <a:r>
                        <a:rPr lang="ja-JP" sz="1400" b="0" i="0" u="none" strike="noStrike" cap="none" baseline="0">
                          <a:solidFill>
                            <a:srgbClr val="4D4D4D"/>
                          </a:solidFill>
                          <a:effectLst/>
                          <a:uFillTx/>
                          <a:ea typeface="MS UI Gothic" panose="020B0600070205080204" charset="-128"/>
                        </a:rPr>
                        <a:t>5.8</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algn="ctr"/>
                      <a:r>
                        <a:rPr lang="ja-JP" sz="1400" b="0" i="0" u="none" strike="noStrike" cap="none" baseline="0">
                          <a:solidFill>
                            <a:srgbClr val="4D4D4D"/>
                          </a:solidFill>
                          <a:effectLst/>
                          <a:uFillTx/>
                          <a:ea typeface="MS UI Gothic" panose="020B0600070205080204" charset="-128"/>
                        </a:rPr>
                        <a:t>6.8</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algn="ctr"/>
                      <a:r>
                        <a:rPr lang="ja-JP" sz="1400" b="0" i="0" u="none" strike="noStrike" cap="none" baseline="0">
                          <a:solidFill>
                            <a:srgbClr val="4D4D4D"/>
                          </a:solidFill>
                          <a:effectLst/>
                          <a:uFillTx/>
                          <a:ea typeface="MS UI Gothic" panose="020B0600070205080204" charset="-128"/>
                        </a:rPr>
                        <a:t>0.86 (95%CI 0.70, 1.07)</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algn="ctr"/>
                      <a:r>
                        <a:rPr lang="en-GB" sz="1400" noProof="0" smtClean="0">
                          <a:solidFill>
                            <a:schemeClr val="tx1"/>
                          </a:solidFill>
                          <a:latin typeface="+mn-lt"/>
                          <a:cs typeface="Arial" panose="020B0604020202020204" pitchFamily="34" charset="0"/>
                        </a:rPr>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10002"/>
                  </a:ext>
                </a:extLst>
              </a:tr>
            </a:tbl>
          </a:graphicData>
        </a:graphic>
      </p:graphicFrame>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sz="1800" b="1" i="0" u="none" strike="noStrike" cap="none" baseline="0" dirty="0">
                <a:solidFill>
                  <a:srgbClr val="043882"/>
                </a:solidFill>
                <a:effectLst/>
                <a:uFillTx/>
                <a:ea typeface="MS UI Gothic" panose="020B0600070205080204" charset="-128"/>
              </a:rPr>
              <a:t>膵癌及び胆道癌において、ゲムシタビン療法を超えていける</a:t>
            </a:r>
            <a:r>
              <a:rPr lang="ja-JP" sz="1800" b="1" i="0" u="none" strike="noStrike" cap="none" baseline="0" dirty="0" smtClean="0">
                <a:solidFill>
                  <a:srgbClr val="043882"/>
                </a:solidFill>
                <a:effectLst/>
                <a:uFillTx/>
                <a:ea typeface="MS UI Gothic" panose="020B0600070205080204" charset="-128"/>
              </a:rPr>
              <a:t>か</a:t>
            </a:r>
            <a:r>
              <a:rPr lang="en-US" altLang="ja-JP" sz="1800" b="1" i="0" u="none" strike="noStrike" cap="none" baseline="0" dirty="0" smtClean="0">
                <a:solidFill>
                  <a:srgbClr val="043882"/>
                </a:solidFill>
                <a:effectLst/>
                <a:uFillTx/>
                <a:ea typeface="MS UI Gothic" panose="020B0600070205080204" charset="-128"/>
              </a:rPr>
              <a:t/>
            </a:r>
            <a:br>
              <a:rPr lang="en-US" altLang="ja-JP" sz="1800" b="1" i="0" u="none" strike="noStrike" cap="none" baseline="0" dirty="0" smtClean="0">
                <a:solidFill>
                  <a:srgbClr val="043882"/>
                </a:solidFill>
                <a:effectLst/>
                <a:uFillTx/>
                <a:ea typeface="MS UI Gothic" panose="020B0600070205080204" charset="-128"/>
              </a:rPr>
            </a:br>
            <a:r>
              <a:rPr lang="ja-JP" sz="1800" b="1" i="0" u="none" strike="noStrike" cap="none" baseline="0" dirty="0" smtClean="0">
                <a:solidFill>
                  <a:srgbClr val="043882"/>
                </a:solidFill>
                <a:effectLst/>
                <a:uFillTx/>
                <a:ea typeface="MS UI Gothic" panose="020B0600070205080204" charset="-128"/>
              </a:rPr>
              <a:t>討議者 </a:t>
            </a:r>
            <a:r>
              <a:rPr lang="ja-JP" sz="1800" b="1" i="0" u="none" strike="noStrike" cap="none" baseline="0" dirty="0">
                <a:solidFill>
                  <a:srgbClr val="043882"/>
                </a:solidFill>
                <a:effectLst/>
                <a:uFillTx/>
                <a:ea typeface="MS UI Gothic" panose="020B0600070205080204" charset="-128"/>
              </a:rPr>
              <a:t>– Shroff RT</a:t>
            </a:r>
          </a:p>
        </p:txBody>
      </p:sp>
      <p:sp>
        <p:nvSpPr>
          <p:cNvPr id="3" name="Content Placeholder 2"/>
          <p:cNvSpPr>
            <a:spLocks noGrp="1"/>
          </p:cNvSpPr>
          <p:nvPr>
            <p:ph idx="1"/>
          </p:nvPr>
        </p:nvSpPr>
        <p:spPr>
          <a:xfrm>
            <a:off x="365124" y="1254035"/>
            <a:ext cx="8539033" cy="4257418"/>
          </a:xfrm>
        </p:spPr>
        <p:txBody>
          <a:bodyPr/>
          <a:lstStyle/>
          <a:p>
            <a:pPr marL="0" indent="0">
              <a:buNone/>
            </a:pPr>
            <a:r>
              <a:rPr lang="ja-JP" sz="1600" b="1" i="0" u="none" strike="noStrike" cap="none" baseline="0" dirty="0">
                <a:solidFill>
                  <a:srgbClr val="4D4D4D"/>
                </a:solidFill>
                <a:effectLst/>
                <a:uFillTx/>
                <a:ea typeface="MS UI Gothic" panose="020B0600070205080204" charset="-128"/>
              </a:rPr>
              <a:t>試験の目的（Abstract 4015 – Bahary N, et al）</a:t>
            </a:r>
          </a:p>
          <a:p>
            <a:r>
              <a:rPr lang="ja-JP" sz="1600" b="1" i="0" u="none" strike="noStrike" cap="none" baseline="0" dirty="0">
                <a:solidFill>
                  <a:srgbClr val="4D4D4D"/>
                </a:solidFill>
                <a:effectLst/>
                <a:uFillTx/>
                <a:ea typeface="MS UI Gothic" panose="020B0600070205080204" charset="-128"/>
              </a:rPr>
              <a:t>治療歴のない転移性膵癌患者を対象として、1L治療としてのインドキシモド＋ゲムシタビン及びnab-パクリタキセルの有効性及び安全性を評価する</a:t>
            </a:r>
          </a:p>
          <a:p>
            <a:pPr marL="0" indent="0">
              <a:spcBef>
                <a:spcPts val="1200"/>
              </a:spcBef>
              <a:buNone/>
            </a:pPr>
            <a:r>
              <a:rPr lang="ja-JP" sz="1600" b="1" i="0" u="none" strike="noStrike" cap="none" baseline="0" dirty="0">
                <a:solidFill>
                  <a:srgbClr val="4D4D4D"/>
                </a:solidFill>
                <a:effectLst/>
                <a:uFillTx/>
                <a:ea typeface="MS UI Gothic" panose="020B0600070205080204" charset="-128"/>
              </a:rPr>
              <a:t>試験デザイン</a:t>
            </a:r>
          </a:p>
          <a:p>
            <a:r>
              <a:rPr lang="ja-JP" sz="1600" b="0" i="0" u="none" strike="noStrike" cap="none" baseline="0" dirty="0">
                <a:solidFill>
                  <a:srgbClr val="4D4D4D"/>
                </a:solidFill>
                <a:effectLst/>
                <a:uFillTx/>
                <a:ea typeface="MS UI Gothic" panose="020B0600070205080204" charset="-128"/>
              </a:rPr>
              <a:t>患者（n=181）に、インドキシモド*＋ゲムシタビン</a:t>
            </a:r>
            <a:r>
              <a:rPr lang="ja-JP" sz="1600" b="0" i="0" u="none" strike="noStrike" cap="none" baseline="30000" dirty="0">
                <a:solidFill>
                  <a:srgbClr val="4D4D4D"/>
                </a:solidFill>
                <a:effectLst/>
                <a:uFillTx/>
                <a:ea typeface="MS UI Gothic" panose="020B0600070205080204" charset="-128"/>
              </a:rPr>
              <a:t>†</a:t>
            </a:r>
            <a:r>
              <a:rPr lang="ja-JP" sz="1600" b="0" i="0" u="none" strike="noStrike" cap="none" baseline="0" dirty="0">
                <a:solidFill>
                  <a:srgbClr val="4D4D4D"/>
                </a:solidFill>
                <a:effectLst/>
                <a:uFillTx/>
                <a:ea typeface="MS UI Gothic" panose="020B0600070205080204" charset="-128"/>
              </a:rPr>
              <a:t>及びnab-パクリタキセル</a:t>
            </a:r>
            <a:r>
              <a:rPr lang="ja-JP" sz="1600" b="0" i="0" u="none" strike="noStrike" cap="none" baseline="30000" dirty="0">
                <a:solidFill>
                  <a:srgbClr val="4D4D4D"/>
                </a:solidFill>
                <a:effectLst/>
                <a:uFillTx/>
                <a:ea typeface="MS UI Gothic" panose="020B0600070205080204" charset="-128"/>
              </a:rPr>
              <a:t>‡</a:t>
            </a:r>
            <a:r>
              <a:rPr lang="ja-JP" b="0" i="0" u="none" strike="noStrike" cap="none" baseline="0" dirty="0">
                <a:effectLst/>
                <a:uFillTx/>
              </a:rPr>
              <a:t>を投与した</a:t>
            </a:r>
          </a:p>
          <a:p>
            <a:pPr marL="0" indent="0">
              <a:spcBef>
                <a:spcPts val="1200"/>
              </a:spcBef>
              <a:buNone/>
            </a:pPr>
            <a:r>
              <a:rPr lang="ja-JP" sz="1600" b="1" i="0" u="none" strike="noStrike" cap="none" baseline="0" dirty="0">
                <a:solidFill>
                  <a:srgbClr val="4D4D4D"/>
                </a:solidFill>
                <a:effectLst/>
                <a:uFillTx/>
                <a:ea typeface="MS UI Gothic" panose="020B0600070205080204" charset="-128"/>
              </a:rPr>
              <a:t>主な結果</a:t>
            </a:r>
          </a:p>
          <a:p>
            <a:endParaRPr lang="en-GB" b="1" dirty="0" smtClean="0"/>
          </a:p>
          <a:p>
            <a:endParaRPr lang="en-GB" b="1" dirty="0"/>
          </a:p>
          <a:p>
            <a:endParaRPr lang="en-GB" b="1" dirty="0" smtClean="0"/>
          </a:p>
          <a:p>
            <a:pPr marL="0" indent="0">
              <a:buNone/>
            </a:pPr>
            <a:endParaRPr lang="en-GB" b="1" dirty="0" smtClean="0"/>
          </a:p>
          <a:p>
            <a:pPr marL="0" indent="0">
              <a:buNone/>
            </a:pPr>
            <a:endParaRPr lang="en-GB" dirty="0" smtClean="0"/>
          </a:p>
          <a:p>
            <a:pPr>
              <a:spcBef>
                <a:spcPts val="1200"/>
              </a:spcBef>
            </a:pPr>
            <a:r>
              <a:rPr lang="ja-JP" sz="1600" b="0" i="0" u="none" strike="noStrike" cap="none" baseline="0" dirty="0">
                <a:solidFill>
                  <a:srgbClr val="4D4D4D"/>
                </a:solidFill>
                <a:effectLst/>
                <a:uFillTx/>
                <a:ea typeface="MS UI Gothic" panose="020B0600070205080204" charset="-128"/>
              </a:rPr>
              <a:t>投与後、CD8/FOXp3のT細胞比について臨床的に有意な上昇が認められた</a:t>
            </a:r>
          </a:p>
        </p:txBody>
      </p:sp>
      <p:sp>
        <p:nvSpPr>
          <p:cNvPr id="4" name="Text Placeholder 3"/>
          <p:cNvSpPr>
            <a:spLocks noGrp="1"/>
          </p:cNvSpPr>
          <p:nvPr>
            <p:ph type="body" sz="quarter" idx="10"/>
          </p:nvPr>
        </p:nvSpPr>
        <p:spPr/>
        <p:txBody>
          <a:bodyPr/>
          <a:lstStyle/>
          <a:p>
            <a:r>
              <a:rPr lang="ja-JP" sz="1200" b="0" i="0" u="none" strike="noStrike" cap="none" baseline="0">
                <a:solidFill>
                  <a:srgbClr val="4D4D4D"/>
                </a:solidFill>
                <a:effectLst/>
                <a:uFillTx/>
                <a:ea typeface="MS UI Gothic" panose="020B0600070205080204" charset="-128"/>
              </a:rPr>
              <a:t>*1200 mgを経口で1日2回連続投与; </a:t>
            </a:r>
            <a:r>
              <a:rPr lang="ja-JP" sz="1200" b="0" i="0" u="none" strike="noStrike" cap="none" baseline="30000">
                <a:solidFill>
                  <a:srgbClr val="4D4D4D"/>
                </a:solidFill>
                <a:effectLst/>
                <a:uFillTx/>
                <a:ea typeface="MS UI Gothic" panose="020B0600070205080204" charset="-128"/>
              </a:rPr>
              <a:t>†</a:t>
            </a:r>
            <a:r>
              <a:rPr lang="ja-JP" sz="1200" b="0" i="0" u="none" strike="noStrike" cap="none" baseline="0">
                <a:solidFill>
                  <a:srgbClr val="4D4D4D"/>
                </a:solidFill>
                <a:effectLst/>
                <a:uFillTx/>
                <a:ea typeface="MS UI Gothic" panose="020B0600070205080204" charset="-128"/>
              </a:rPr>
              <a:t>1000 mg/m</a:t>
            </a:r>
            <a:r>
              <a:rPr lang="ja-JP" sz="1200" b="0" i="0" u="none" strike="noStrike" cap="none" baseline="30000">
                <a:solidFill>
                  <a:srgbClr val="4D4D4D"/>
                </a:solidFill>
                <a:effectLst/>
                <a:uFillTx/>
                <a:ea typeface="MS UI Gothic" panose="020B0600070205080204" charset="-128"/>
              </a:rPr>
              <a:t>2</a:t>
            </a:r>
            <a:r>
              <a:rPr lang="ja-JP" sz="1200" b="0" i="0" u="none" strike="noStrike" cap="none" baseline="0">
                <a:solidFill>
                  <a:srgbClr val="4D4D4D"/>
                </a:solidFill>
                <a:effectLst/>
                <a:uFillTx/>
                <a:ea typeface="MS UI Gothic" panose="020B0600070205080204" charset="-128"/>
              </a:rPr>
              <a:t> iv; </a:t>
            </a:r>
            <a:r>
              <a:rPr lang="ja-JP" sz="1200" b="0" i="0" u="none" strike="noStrike" cap="none" baseline="30000">
                <a:solidFill>
                  <a:srgbClr val="4D4D4D"/>
                </a:solidFill>
                <a:effectLst/>
                <a:uFillTx/>
                <a:ea typeface="MS UI Gothic" panose="020B0600070205080204" charset="-128"/>
              </a:rPr>
              <a:t>‡</a:t>
            </a:r>
            <a:r>
              <a:rPr lang="ja-JP" sz="1200" b="0" i="0" u="none" strike="noStrike" cap="none" baseline="0">
                <a:solidFill>
                  <a:srgbClr val="4D4D4D"/>
                </a:solidFill>
                <a:effectLst/>
                <a:uFillTx/>
                <a:ea typeface="MS UI Gothic" panose="020B0600070205080204" charset="-128"/>
              </a:rPr>
              <a:t>125 mg/m</a:t>
            </a:r>
            <a:r>
              <a:rPr lang="ja-JP" sz="1200" b="0" i="0" u="none" strike="noStrike" cap="none" baseline="30000">
                <a:solidFill>
                  <a:srgbClr val="4D4D4D"/>
                </a:solidFill>
                <a:effectLst/>
                <a:uFillTx/>
                <a:ea typeface="MS UI Gothic" panose="020B0600070205080204" charset="-128"/>
              </a:rPr>
              <a:t>2</a:t>
            </a:r>
            <a:r>
              <a:rPr lang="ja-JP" sz="1200" b="0" i="0" u="none" strike="noStrike" cap="none" baseline="0">
                <a:solidFill>
                  <a:srgbClr val="4D4D4D"/>
                </a:solidFill>
                <a:effectLst/>
                <a:uFillTx/>
                <a:ea typeface="MS UI Gothic" panose="020B0600070205080204" charset="-128"/>
              </a:rPr>
              <a:t> ivで4週サイクルのd1、8、15に投与</a:t>
            </a:r>
          </a:p>
        </p:txBody>
      </p:sp>
      <p:sp>
        <p:nvSpPr>
          <p:cNvPr id="5" name="Text Placeholder 4"/>
          <p:cNvSpPr>
            <a:spLocks noGrp="1"/>
          </p:cNvSpPr>
          <p:nvPr>
            <p:ph type="body" sz="quarter" idx="11"/>
          </p:nvPr>
        </p:nvSpPr>
        <p:spPr/>
        <p:txBody>
          <a:bodyPr/>
          <a:lstStyle/>
          <a:p>
            <a:r>
              <a:rPr lang="ja-JP" sz="1200" b="0" i="0" u="none" strike="noStrike" cap="none" baseline="0">
                <a:solidFill>
                  <a:srgbClr val="4D4D4D"/>
                </a:solidFill>
                <a:effectLst/>
                <a:uFillTx/>
                <a:ea typeface="MS UI Gothic" panose="020B0600070205080204" charset="-128"/>
              </a:rPr>
              <a:t>Ueno M, et al. J Clin Oncol 2018;36(suppl):abstr 4014</a:t>
            </a:r>
            <a:r>
              <a:rPr sz="1200"/>
              <a:t/>
            </a:r>
            <a:br>
              <a:rPr sz="1200"/>
            </a:br>
            <a:r>
              <a:rPr lang="ja-JP" sz="1200" b="0" i="0" u="none" strike="noStrike" cap="none" baseline="0">
                <a:solidFill>
                  <a:srgbClr val="4D4D4D"/>
                </a:solidFill>
                <a:effectLst/>
                <a:uFillTx/>
                <a:ea typeface="MS UI Gothic" panose="020B0600070205080204" charset="-128"/>
              </a:rPr>
              <a:t>Bahary N, et al. J Clin Oncol 2018;36(suppl):abstr 4015 Picozzi VJ, et al. J Clin Oncol 2018;36(suppl):abstr 4016</a:t>
            </a:r>
          </a:p>
        </p:txBody>
      </p:sp>
      <p:graphicFrame>
        <p:nvGraphicFramePr>
          <p:cNvPr id="6" name="Table 5"/>
          <p:cNvGraphicFramePr>
            <a:graphicFrameLocks noGrp="1"/>
          </p:cNvGraphicFramePr>
          <p:nvPr>
            <p:extLst>
              <p:ext uri="{D42A27DB-BD31-4B8C-83A1-F6EECF244321}">
                <p14:modId xmlns:p14="http://schemas.microsoft.com/office/powerpoint/2010/main" val="1256625368"/>
              </p:ext>
            </p:extLst>
          </p:nvPr>
        </p:nvGraphicFramePr>
        <p:xfrm>
          <a:off x="361950" y="3355709"/>
          <a:ext cx="8420099" cy="1432560"/>
        </p:xfrm>
        <a:graphic>
          <a:graphicData uri="http://schemas.openxmlformats.org/drawingml/2006/table">
            <a:tbl>
              <a:tblPr firstRow="1" bandRow="1">
                <a:tableStyleId>{69012ECD-51FC-41F1-AA8D-1B2483CD663E}</a:tableStyleId>
              </a:tblPr>
              <a:tblGrid>
                <a:gridCol w="2568627">
                  <a:extLst>
                    <a:ext uri="{9D8B030D-6E8A-4147-A177-3AD203B41FA5}">
                      <a16:colId xmlns:a16="http://schemas.microsoft.com/office/drawing/2014/main" val="20000"/>
                    </a:ext>
                  </a:extLst>
                </a:gridCol>
                <a:gridCol w="2690734">
                  <a:extLst>
                    <a:ext uri="{9D8B030D-6E8A-4147-A177-3AD203B41FA5}">
                      <a16:colId xmlns:a16="http://schemas.microsoft.com/office/drawing/2014/main" val="20001"/>
                    </a:ext>
                  </a:extLst>
                </a:gridCol>
                <a:gridCol w="3160738">
                  <a:extLst>
                    <a:ext uri="{9D8B030D-6E8A-4147-A177-3AD203B41FA5}">
                      <a16:colId xmlns:a16="http://schemas.microsoft.com/office/drawing/2014/main" val="20002"/>
                    </a:ext>
                  </a:extLst>
                </a:gridCol>
              </a:tblGrid>
              <a:tr h="33674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endParaRPr lang="en-GB" sz="1400" kern="1200" noProof="0">
                        <a:solidFill>
                          <a:schemeClr val="tx1"/>
                        </a:solidFill>
                        <a:latin typeface="+mn-lt"/>
                        <a:ea typeface="+mn-ea"/>
                        <a:cs typeface="Arial" panose="020B0604020202020204" pitchFamily="34"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algn="ctr" defTabSz="914400" rtl="0" eaLnBrk="1" latinLnBrk="0" hangingPunct="1"/>
                      <a:r>
                        <a:rPr lang="ja-JP" sz="1400" b="1" i="0" u="none" strike="noStrike" cap="none" baseline="0" dirty="0">
                          <a:solidFill>
                            <a:srgbClr val="FFFFFF"/>
                          </a:solidFill>
                          <a:effectLst/>
                          <a:uFillTx/>
                          <a:ea typeface="MS UI Gothic" panose="020B0600070205080204" charset="-128"/>
                        </a:rPr>
                        <a:t>有効性評価可能集団 </a:t>
                      </a:r>
                      <a:r>
                        <a:rPr lang="en-GB" altLang="ja-JP" sz="1400" b="1" i="0" u="none" strike="noStrike" cap="none" baseline="0" dirty="0" smtClean="0">
                          <a:solidFill>
                            <a:srgbClr val="FFFFFF"/>
                          </a:solidFill>
                          <a:effectLst/>
                          <a:uFillTx/>
                          <a:ea typeface="MS UI Gothic" panose="020B0600070205080204" charset="-128"/>
                        </a:rPr>
                        <a:t/>
                      </a:r>
                      <a:br>
                        <a:rPr lang="en-GB" altLang="ja-JP" sz="1400" b="1" i="0" u="none" strike="noStrike" cap="none" baseline="0" dirty="0" smtClean="0">
                          <a:solidFill>
                            <a:srgbClr val="FFFFFF"/>
                          </a:solidFill>
                          <a:effectLst/>
                          <a:uFillTx/>
                          <a:ea typeface="MS UI Gothic" panose="020B0600070205080204" charset="-128"/>
                        </a:rPr>
                      </a:br>
                      <a:r>
                        <a:rPr lang="ja-JP" sz="1400" b="1" i="0" u="none" strike="noStrike" cap="none" baseline="0" dirty="0" smtClean="0">
                          <a:solidFill>
                            <a:srgbClr val="FFFFFF"/>
                          </a:solidFill>
                          <a:effectLst/>
                          <a:uFillTx/>
                          <a:ea typeface="MS UI Gothic" panose="020B0600070205080204" charset="-128"/>
                        </a:rPr>
                        <a:t>(</a:t>
                      </a:r>
                      <a:r>
                        <a:rPr lang="ja-JP" sz="1400" b="1" i="0" u="none" strike="noStrike" cap="none" baseline="0" dirty="0">
                          <a:solidFill>
                            <a:srgbClr val="FFFFFF"/>
                          </a:solidFill>
                          <a:effectLst/>
                          <a:uFillTx/>
                          <a:ea typeface="MS UI Gothic" panose="020B0600070205080204" charset="-128"/>
                        </a:rPr>
                        <a:t>n=77)</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algn="ctr" defTabSz="914400" rtl="0" eaLnBrk="1" latinLnBrk="0" hangingPunct="1"/>
                      <a:r>
                        <a:rPr lang="ja-JP" sz="1400" b="1" i="0" u="none" strike="noStrike" cap="none" baseline="0">
                          <a:solidFill>
                            <a:srgbClr val="FFFFFF"/>
                          </a:solidFill>
                          <a:effectLst/>
                          <a:uFillTx/>
                          <a:ea typeface="MS UI Gothic" panose="020B0600070205080204" charset="-128"/>
                        </a:rPr>
                        <a:t>有効性評価可能＋生検コホート (n=104)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0"/>
                  </a:ext>
                </a:extLst>
              </a:tr>
              <a:tr h="229815">
                <a:tc>
                  <a:txBody>
                    <a:bodyPr/>
                    <a:lstStyle/>
                    <a:p>
                      <a:r>
                        <a:rPr lang="ja-JP" sz="1400" b="0" i="0" u="none" strike="noStrike" cap="none" baseline="0">
                          <a:solidFill>
                            <a:srgbClr val="4D4D4D"/>
                          </a:solidFill>
                          <a:effectLst/>
                          <a:uFillTx/>
                          <a:ea typeface="MS UI Gothic" panose="020B0600070205080204" charset="-128"/>
                        </a:rPr>
                        <a:t>OS中央値、月（95%CI）</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ja-JP" sz="1400" b="0" i="0" u="none" strike="noStrike" cap="none" baseline="0">
                          <a:solidFill>
                            <a:srgbClr val="4D4D4D"/>
                          </a:solidFill>
                          <a:effectLst/>
                          <a:uFillTx/>
                          <a:ea typeface="MS UI Gothic" panose="020B0600070205080204" charset="-128"/>
                        </a:rPr>
                        <a:t>11.4 (9.4, 14.0)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ja-JP" sz="1400" b="0" i="0" u="none" strike="noStrike" cap="none" baseline="0">
                          <a:solidFill>
                            <a:srgbClr val="4D4D4D"/>
                          </a:solidFill>
                          <a:effectLst/>
                          <a:uFillTx/>
                          <a:ea typeface="MS UI Gothic" panose="020B0600070205080204" charset="-128"/>
                        </a:rPr>
                        <a:t>10.9 (8.9, 13.7)</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val="10001"/>
                  </a:ext>
                </a:extLst>
              </a:tr>
              <a:tr h="229815">
                <a:tc>
                  <a:txBody>
                    <a:bodyPr/>
                    <a:lstStyle/>
                    <a:p>
                      <a:r>
                        <a:rPr lang="ja-JP" sz="1400" b="0" i="0" u="none" strike="noStrike" cap="none" baseline="0">
                          <a:solidFill>
                            <a:srgbClr val="4D4D4D"/>
                          </a:solidFill>
                          <a:effectLst/>
                          <a:uFillTx/>
                          <a:ea typeface="MS UI Gothic" panose="020B0600070205080204" charset="-128"/>
                        </a:rPr>
                        <a:t>PFS中央値、月（95%CI）</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algn="ctr"/>
                      <a:r>
                        <a:rPr lang="ja-JP" sz="1400" b="0" i="0" u="none" strike="noStrike" cap="none" baseline="0">
                          <a:solidFill>
                            <a:srgbClr val="4D4D4D"/>
                          </a:solidFill>
                          <a:effectLst/>
                          <a:uFillTx/>
                          <a:ea typeface="MS UI Gothic" panose="020B0600070205080204" charset="-128"/>
                        </a:rPr>
                        <a:t>6.0 (5.1, 7.4)</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algn="ctr"/>
                      <a:r>
                        <a:rPr lang="ja-JP" sz="1400" b="0" i="0" u="none" strike="noStrike" cap="none" baseline="0">
                          <a:solidFill>
                            <a:srgbClr val="4D4D4D"/>
                          </a:solidFill>
                          <a:effectLst/>
                          <a:uFillTx/>
                          <a:ea typeface="MS UI Gothic" panose="020B0600070205080204" charset="-128"/>
                        </a:rPr>
                        <a:t>5.8 (4.1, 7.3)</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10002"/>
                  </a:ext>
                </a:extLst>
              </a:tr>
              <a:tr h="229815">
                <a:tc>
                  <a:txBody>
                    <a:bodyPr/>
                    <a:lstStyle/>
                    <a:p>
                      <a:r>
                        <a:rPr lang="ja-JP" sz="1400" b="0" i="0" u="none" strike="noStrike" cap="none" baseline="0">
                          <a:solidFill>
                            <a:srgbClr val="4D4D4D"/>
                          </a:solidFill>
                          <a:effectLst/>
                          <a:uFillTx/>
                          <a:ea typeface="MS UI Gothic" panose="020B0600070205080204" charset="-128"/>
                        </a:rPr>
                        <a:t>ORR、n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ja-JP" sz="1400" b="0" i="0" u="none" strike="noStrike" cap="none" baseline="0">
                          <a:solidFill>
                            <a:srgbClr val="4D4D4D"/>
                          </a:solidFill>
                          <a:effectLst/>
                          <a:uFillTx/>
                          <a:ea typeface="MS UI Gothic" panose="020B0600070205080204" charset="-128"/>
                        </a:rPr>
                        <a:t>33 (43)</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ja-JP" sz="1400" b="0" i="0" u="none" strike="noStrike" cap="none" baseline="0" dirty="0">
                          <a:solidFill>
                            <a:srgbClr val="4D4D4D"/>
                          </a:solidFill>
                          <a:effectLst/>
                          <a:uFillTx/>
                          <a:ea typeface="MS UI Gothic" panose="020B0600070205080204" charset="-128"/>
                        </a:rPr>
                        <a:t>48 (46)</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val="10003"/>
                  </a:ext>
                </a:extLst>
              </a:tr>
            </a:tbl>
          </a:graphicData>
        </a:graphic>
      </p:graphicFrame>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sz="1800" b="1" i="0" u="none" strike="noStrike" cap="none" baseline="0" dirty="0">
                <a:solidFill>
                  <a:srgbClr val="043882"/>
                </a:solidFill>
                <a:effectLst/>
                <a:uFillTx/>
                <a:ea typeface="MS UI Gothic" panose="020B0600070205080204" charset="-128"/>
              </a:rPr>
              <a:t>膵癌及び胆道癌において、ゲムシタビン療法を超えていける</a:t>
            </a:r>
            <a:r>
              <a:rPr lang="ja-JP" sz="1800" b="1" i="0" u="none" strike="noStrike" cap="none" baseline="0" dirty="0" smtClean="0">
                <a:solidFill>
                  <a:srgbClr val="043882"/>
                </a:solidFill>
                <a:effectLst/>
                <a:uFillTx/>
                <a:ea typeface="MS UI Gothic" panose="020B0600070205080204" charset="-128"/>
              </a:rPr>
              <a:t>か</a:t>
            </a:r>
            <a:r>
              <a:rPr sz="1800" dirty="0"/>
              <a:t/>
            </a:r>
            <a:br>
              <a:rPr sz="1800" dirty="0"/>
            </a:br>
            <a:r>
              <a:rPr lang="ja-JP" sz="1800" b="1" i="0" u="none" strike="noStrike" cap="none" baseline="0" dirty="0">
                <a:solidFill>
                  <a:srgbClr val="043882"/>
                </a:solidFill>
                <a:effectLst/>
                <a:uFillTx/>
                <a:ea typeface="MS UI Gothic" panose="020B0600070205080204" charset="-128"/>
              </a:rPr>
              <a:t>討議者 – Shroff RT</a:t>
            </a:r>
          </a:p>
        </p:txBody>
      </p:sp>
      <p:sp>
        <p:nvSpPr>
          <p:cNvPr id="3" name="Content Placeholder 2"/>
          <p:cNvSpPr>
            <a:spLocks noGrp="1"/>
          </p:cNvSpPr>
          <p:nvPr>
            <p:ph idx="1"/>
          </p:nvPr>
        </p:nvSpPr>
        <p:spPr>
          <a:xfrm>
            <a:off x="365124" y="1254035"/>
            <a:ext cx="8413751" cy="4683302"/>
          </a:xfrm>
        </p:spPr>
        <p:txBody>
          <a:bodyPr/>
          <a:lstStyle/>
          <a:p>
            <a:pPr marL="0" indent="0">
              <a:buNone/>
            </a:pPr>
            <a:r>
              <a:rPr lang="ja-JP" sz="1600" b="1" i="0" u="none" strike="noStrike" cap="none" baseline="0">
                <a:solidFill>
                  <a:srgbClr val="4D4D4D"/>
                </a:solidFill>
                <a:effectLst/>
                <a:uFillTx/>
                <a:ea typeface="MS UI Gothic" panose="020B0600070205080204" charset="-128"/>
              </a:rPr>
              <a:t>試験の目的（Abstract 4016 – Picozzi VJ, et al）</a:t>
            </a:r>
          </a:p>
          <a:p>
            <a:r>
              <a:rPr lang="ja-JP" sz="1600" b="1" i="0" u="none" strike="noStrike" cap="none" baseline="0">
                <a:solidFill>
                  <a:srgbClr val="4D4D4D"/>
                </a:solidFill>
                <a:effectLst/>
                <a:uFillTx/>
                <a:ea typeface="MS UI Gothic" panose="020B0600070205080204" charset="-128"/>
              </a:rPr>
              <a:t>局所進行性、切除不能膵癌患者を対象として、1L治療としてのゲムシタビン／nab-パクリタキセルと、ゲムシタビン／nab-パクリタキセル＋パムレブルマブ（抗CTGFヒト遺伝子組換えmAb）の有効性及び安全性を評価する</a:t>
            </a:r>
          </a:p>
          <a:p>
            <a:pPr marL="0" indent="0">
              <a:spcBef>
                <a:spcPts val="1200"/>
              </a:spcBef>
              <a:buNone/>
            </a:pPr>
            <a:r>
              <a:rPr lang="ja-JP" sz="1600" b="1" i="0" u="none" strike="noStrike" cap="none" baseline="0">
                <a:solidFill>
                  <a:srgbClr val="4D4D4D"/>
                </a:solidFill>
                <a:effectLst/>
                <a:uFillTx/>
                <a:ea typeface="MS UI Gothic" panose="020B0600070205080204" charset="-128"/>
              </a:rPr>
              <a:t>試験デザイン</a:t>
            </a:r>
          </a:p>
          <a:p>
            <a:r>
              <a:rPr lang="ja-JP" sz="1600" b="0" i="0" u="none" strike="noStrike" cap="none" baseline="0">
                <a:solidFill>
                  <a:srgbClr val="4D4D4D"/>
                </a:solidFill>
                <a:effectLst/>
                <a:uFillTx/>
                <a:ea typeface="MS UI Gothic" panose="020B0600070205080204" charset="-128"/>
              </a:rPr>
              <a:t>患者（n=37）をゲムシタビン／nab-パクリタキセル＋パムレブルマブを6サイクル（28日／サイクル）行う群（n=24）と、ゲムシタビン／nab-パクリタキセルを投与する群（n=13）に（2:1で）無作為化した</a:t>
            </a:r>
          </a:p>
          <a:p>
            <a:pPr marL="0" indent="0">
              <a:spcBef>
                <a:spcPts val="1200"/>
              </a:spcBef>
              <a:buNone/>
            </a:pPr>
            <a:r>
              <a:rPr lang="ja-JP" sz="1600" b="1" i="0" u="none" strike="noStrike" cap="none" baseline="0">
                <a:solidFill>
                  <a:srgbClr val="4D4D4D"/>
                </a:solidFill>
                <a:effectLst/>
                <a:uFillTx/>
                <a:ea typeface="MS UI Gothic" panose="020B0600070205080204" charset="-128"/>
              </a:rPr>
              <a:t>主な結果</a:t>
            </a:r>
          </a:p>
          <a:p>
            <a:r>
              <a:rPr lang="ja-JP" sz="1600" b="0" i="0" u="none" strike="noStrike" cap="none" baseline="0">
                <a:solidFill>
                  <a:srgbClr val="4D4D4D"/>
                </a:solidFill>
                <a:effectLst/>
                <a:uFillTx/>
                <a:ea typeface="MS UI Gothic" panose="020B0600070205080204" charset="-128"/>
              </a:rPr>
              <a:t>切除又はborderline切除は、ゲムシタビン／nab-パクリタキセル＋パムレブルマブ投与群の20.8%、ゲムシタビン／nab-パクリタキセル投与群の7.7%で達成された </a:t>
            </a:r>
          </a:p>
          <a:p>
            <a:r>
              <a:rPr lang="ja-JP" sz="1600" b="0" i="0" u="none" strike="noStrike" cap="none" baseline="0">
                <a:solidFill>
                  <a:srgbClr val="4D4D4D"/>
                </a:solidFill>
                <a:effectLst/>
                <a:uFillTx/>
                <a:ea typeface="MS UI Gothic" panose="020B0600070205080204" charset="-128"/>
              </a:rPr>
              <a:t>適格患者と非適格患者におけるOSは、それぞれ27.7カ月（95%CI 15.01, NE）と18.4カ月（10.68, 20.21）であった (p=0.0766)</a:t>
            </a:r>
          </a:p>
          <a:p>
            <a:r>
              <a:rPr lang="ja-JP" sz="1600" b="0" i="0" u="none" strike="noStrike" cap="none" baseline="0">
                <a:solidFill>
                  <a:srgbClr val="4D4D4D"/>
                </a:solidFill>
                <a:effectLst/>
                <a:uFillTx/>
                <a:ea typeface="MS UI Gothic" panose="020B0600070205080204" charset="-128"/>
              </a:rPr>
              <a:t>切除例と非切除例におけるOSは、NE（95%CI 15.01, NE）と18.8カ月（13.27, 20.21）であった (p=0.0141)</a:t>
            </a:r>
          </a:p>
        </p:txBody>
      </p:sp>
      <p:sp>
        <p:nvSpPr>
          <p:cNvPr id="4" name="Text Placeholder 3"/>
          <p:cNvSpPr>
            <a:spLocks noGrp="1"/>
          </p:cNvSpPr>
          <p:nvPr>
            <p:ph type="body" sz="quarter" idx="10"/>
          </p:nvPr>
        </p:nvSpPr>
        <p:spPr/>
        <p:txBody>
          <a:bodyPr/>
          <a:lstStyle/>
          <a:p>
            <a:r>
              <a:rPr lang="en-GB" smtClean="0"/>
              <a:t> </a:t>
            </a:r>
            <a:endParaRPr lang="en-GB" baseline="30000"/>
          </a:p>
        </p:txBody>
      </p:sp>
      <p:sp>
        <p:nvSpPr>
          <p:cNvPr id="5" name="Text Placeholder 4"/>
          <p:cNvSpPr>
            <a:spLocks noGrp="1"/>
          </p:cNvSpPr>
          <p:nvPr>
            <p:ph type="body" sz="quarter" idx="11"/>
          </p:nvPr>
        </p:nvSpPr>
        <p:spPr/>
        <p:txBody>
          <a:bodyPr/>
          <a:lstStyle/>
          <a:p>
            <a:r>
              <a:rPr lang="ja-JP" sz="1200" b="0" i="0" u="none" strike="noStrike" cap="none" baseline="0">
                <a:solidFill>
                  <a:srgbClr val="4D4D4D"/>
                </a:solidFill>
                <a:effectLst/>
                <a:uFillTx/>
                <a:ea typeface="MS UI Gothic" panose="020B0600070205080204" charset="-128"/>
              </a:rPr>
              <a:t>Ueno M, et al. J Clin Oncol 2018;36(suppl):abstr 4014</a:t>
            </a:r>
            <a:r>
              <a:rPr sz="1200"/>
              <a:t/>
            </a:r>
            <a:br>
              <a:rPr sz="1200"/>
            </a:br>
            <a:r>
              <a:rPr lang="ja-JP" sz="1200" b="0" i="0" u="none" strike="noStrike" cap="none" baseline="0">
                <a:solidFill>
                  <a:srgbClr val="4D4D4D"/>
                </a:solidFill>
                <a:effectLst/>
                <a:uFillTx/>
                <a:ea typeface="MS UI Gothic" panose="020B0600070205080204" charset="-128"/>
              </a:rPr>
              <a:t>Bahary N, et al. J Clin Oncol 2018;36(suppl):abstr 4015 Picozzi VJ, et al. J Clin Oncol 2018;36(suppl):abstr 4016</a:t>
            </a:r>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sz="1800" b="1" i="0" u="none" strike="noStrike" cap="none" baseline="0">
                <a:solidFill>
                  <a:srgbClr val="043882"/>
                </a:solidFill>
                <a:effectLst/>
                <a:uFillTx/>
                <a:ea typeface="MS UI Gothic" panose="020B0600070205080204" charset="-128"/>
              </a:rPr>
              <a:t>膵癌及び胆道癌において、ゲムシタビン療法を超えていけるか </a:t>
            </a:r>
            <a:r>
              <a:rPr sz="1800"/>
              <a:t/>
            </a:r>
            <a:br>
              <a:rPr sz="1800"/>
            </a:br>
            <a:r>
              <a:rPr lang="ja-JP" sz="1800" b="1" i="0" u="none" strike="noStrike" cap="none" baseline="0">
                <a:solidFill>
                  <a:srgbClr val="043882"/>
                </a:solidFill>
                <a:effectLst/>
                <a:uFillTx/>
                <a:ea typeface="MS UI Gothic" panose="020B0600070205080204" charset="-128"/>
              </a:rPr>
              <a:t>討議者 – Shroff RT</a:t>
            </a:r>
          </a:p>
        </p:txBody>
      </p:sp>
      <p:sp>
        <p:nvSpPr>
          <p:cNvPr id="3" name="Content Placeholder 2"/>
          <p:cNvSpPr>
            <a:spLocks noGrp="1"/>
          </p:cNvSpPr>
          <p:nvPr>
            <p:ph idx="1"/>
          </p:nvPr>
        </p:nvSpPr>
        <p:spPr>
          <a:xfrm>
            <a:off x="365124" y="1254035"/>
            <a:ext cx="8413751" cy="4683302"/>
          </a:xfrm>
        </p:spPr>
        <p:txBody>
          <a:bodyPr/>
          <a:lstStyle/>
          <a:p>
            <a:pPr marL="0" indent="0">
              <a:buNone/>
            </a:pPr>
            <a:r>
              <a:rPr lang="ja-JP" sz="1600" b="1" i="0" u="none" strike="noStrike" cap="none" baseline="0">
                <a:solidFill>
                  <a:srgbClr val="4D4D4D"/>
                </a:solidFill>
                <a:effectLst/>
                <a:uFillTx/>
                <a:ea typeface="MS UI Gothic" panose="020B0600070205080204" charset="-128"/>
              </a:rPr>
              <a:t>発表者による今後の展望に関するメッセージ</a:t>
            </a:r>
          </a:p>
          <a:p>
            <a:r>
              <a:rPr lang="ja-JP" sz="1600" b="1" i="0" u="none" strike="noStrike" cap="none" baseline="0">
                <a:solidFill>
                  <a:srgbClr val="4D4D4D"/>
                </a:solidFill>
                <a:effectLst/>
                <a:uFillTx/>
                <a:ea typeface="MS UI Gothic" panose="020B0600070205080204" charset="-128"/>
              </a:rPr>
              <a:t>Uenoらの試験は、ABC-02以降、当該患者集団を対象として最初に実施された第III相試験であり、ゲムシタビン／S-1がゲムシタビン／シスプラチンに対して非劣性であることが示され、忍容性及び投与の簡便性が良好であった</a:t>
            </a:r>
          </a:p>
          <a:p>
            <a:r>
              <a:rPr lang="ja-JP" sz="1600" b="1" i="0" u="none" strike="noStrike" cap="none" baseline="0">
                <a:solidFill>
                  <a:srgbClr val="4D4D4D"/>
                </a:solidFill>
                <a:effectLst/>
                <a:uFillTx/>
                <a:ea typeface="MS UI Gothic" panose="020B0600070205080204" charset="-128"/>
              </a:rPr>
              <a:t>Baharyらは、ゲムシタビン／nab-パクリタキセルにインドキシモドを追加しても、OS中央値に有意な改善が見られないことを示したが、一部、ORRに効果が見られた。インドールアミン2,3 - ジオキシゲナーゼ阻害剤に関する次の一手は何か。</a:t>
            </a:r>
          </a:p>
          <a:p>
            <a:r>
              <a:rPr lang="ja-JP" sz="1600" b="1" i="0" u="none" strike="noStrike" cap="none" baseline="0">
                <a:solidFill>
                  <a:srgbClr val="4D4D4D"/>
                </a:solidFill>
                <a:effectLst/>
                <a:uFillTx/>
                <a:ea typeface="MS UI Gothic" panose="020B0600070205080204" charset="-128"/>
              </a:rPr>
              <a:t>Picozziらは、ゲムシタビン／nab-パクリタキセルにパムレブルマブを追加することで、局所進行性膵癌の外科的探索の可能性を改善できるかもしれないことが示されたが、この結果を確定するために、大規模な対象集団が必要である</a:t>
            </a:r>
          </a:p>
        </p:txBody>
      </p:sp>
      <p:sp>
        <p:nvSpPr>
          <p:cNvPr id="4" name="Text Placeholder 3"/>
          <p:cNvSpPr>
            <a:spLocks noGrp="1"/>
          </p:cNvSpPr>
          <p:nvPr>
            <p:ph type="body" sz="quarter" idx="10"/>
          </p:nvPr>
        </p:nvSpPr>
        <p:spPr/>
        <p:txBody>
          <a:bodyPr/>
          <a:lstStyle/>
          <a:p>
            <a:r>
              <a:rPr lang="en-GB" smtClean="0"/>
              <a:t> </a:t>
            </a:r>
            <a:endParaRPr lang="en-GB" baseline="30000"/>
          </a:p>
        </p:txBody>
      </p:sp>
      <p:sp>
        <p:nvSpPr>
          <p:cNvPr id="5" name="Text Placeholder 4"/>
          <p:cNvSpPr>
            <a:spLocks noGrp="1"/>
          </p:cNvSpPr>
          <p:nvPr>
            <p:ph type="body" sz="quarter" idx="11"/>
          </p:nvPr>
        </p:nvSpPr>
        <p:spPr/>
        <p:txBody>
          <a:bodyPr/>
          <a:lstStyle/>
          <a:p>
            <a:r>
              <a:rPr lang="ja-JP" sz="1200" b="0" i="0" u="none" strike="noStrike" cap="none" baseline="0">
                <a:solidFill>
                  <a:srgbClr val="4D4D4D"/>
                </a:solidFill>
                <a:effectLst/>
                <a:uFillTx/>
                <a:ea typeface="MS UI Gothic" panose="020B0600070205080204" charset="-128"/>
              </a:rPr>
              <a:t>Ueno M, et al. J Clin Oncol 2018;36(suppl):abstr 4014</a:t>
            </a:r>
            <a:r>
              <a:rPr sz="1200"/>
              <a:t/>
            </a:r>
            <a:br>
              <a:rPr sz="1200"/>
            </a:br>
            <a:r>
              <a:rPr lang="ja-JP" sz="1200" b="0" i="0" u="none" strike="noStrike" cap="none" baseline="0">
                <a:solidFill>
                  <a:srgbClr val="4D4D4D"/>
                </a:solidFill>
                <a:effectLst/>
                <a:uFillTx/>
                <a:ea typeface="MS UI Gothic" panose="020B0600070205080204" charset="-128"/>
              </a:rPr>
              <a:t>Bahary N, et al. J Clin Oncol 2018;36(suppl):abstr 4015 Picozzi VJ, et al. J Clin Oncol 2018;36(suppl):abstr 4016</a:t>
            </a:r>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ja-JP" sz="4000" b="1" i="0" u="none" strike="noStrike" cap="all" baseline="0">
                <a:solidFill>
                  <a:srgbClr val="043882"/>
                </a:solidFill>
                <a:effectLst/>
                <a:uFillTx/>
                <a:ea typeface="MS UI Gothic" panose="020B0600070205080204" charset="-128"/>
              </a:rPr>
              <a:t>肝細胞癌</a:t>
            </a:r>
          </a:p>
        </p:txBody>
      </p:sp>
      <p:sp>
        <p:nvSpPr>
          <p:cNvPr id="3" name="Text Placeholder 2"/>
          <p:cNvSpPr>
            <a:spLocks noGrp="1"/>
          </p:cNvSpPr>
          <p:nvPr>
            <p:ph type="body" idx="1"/>
          </p:nvPr>
        </p:nvSpPr>
        <p:spPr/>
        <p:txBody>
          <a:bodyPr/>
          <a:lstStyle/>
          <a:p>
            <a:r>
              <a:rPr lang="ja-JP" sz="2000" b="1" i="0" u="none" strike="noStrike" cap="none" baseline="0">
                <a:solidFill>
                  <a:srgbClr val="4D4D4D"/>
                </a:solidFill>
                <a:effectLst/>
                <a:uFillTx/>
                <a:ea typeface="MS UI Gothic" panose="020B0600070205080204" charset="-128"/>
              </a:rPr>
              <a:t>膵・小腸・肝胆道癌</a:t>
            </a: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sz="1800" b="1" i="0" u="none" strike="noStrike" cap="none" baseline="0">
                <a:solidFill>
                  <a:srgbClr val="043882"/>
                </a:solidFill>
                <a:effectLst/>
                <a:uFillTx/>
                <a:ea typeface="MS Gothic" pitchFamily="49" charset="-128"/>
              </a:rPr>
              <a:t>ESDO腫瘍内科研究スライドデッキ</a:t>
            </a:r>
            <a:r>
              <a:rPr sz="1800">
                <a:ea typeface="MS Gothic" pitchFamily="49" charset="-128"/>
              </a:rPr>
              <a:t/>
            </a:r>
            <a:br>
              <a:rPr sz="1800">
                <a:ea typeface="MS Gothic" pitchFamily="49" charset="-128"/>
              </a:rPr>
            </a:br>
            <a:r>
              <a:rPr lang="ja-JP" sz="1800" b="0" i="0" u="none" strike="noStrike" cap="none" baseline="0">
                <a:solidFill>
                  <a:srgbClr val="043882"/>
                </a:solidFill>
                <a:effectLst/>
                <a:uFillTx/>
                <a:ea typeface="MS Gothic" pitchFamily="49" charset="-128"/>
              </a:rPr>
              <a:t>編集者（2018年）</a:t>
            </a:r>
          </a:p>
        </p:txBody>
      </p:sp>
      <p:sp>
        <p:nvSpPr>
          <p:cNvPr id="6" name="Content Placeholder 9"/>
          <p:cNvSpPr txBox="1"/>
          <p:nvPr/>
        </p:nvSpPr>
        <p:spPr bwMode="auto">
          <a:xfrm>
            <a:off x="365124" y="5031296"/>
            <a:ext cx="8441919" cy="822916"/>
          </a:xfrm>
          <a:prstGeom prst="rect">
            <a:avLst/>
          </a:prstGeom>
          <a:solidFill>
            <a:schemeClr val="bg2">
              <a:lumMod val="20000"/>
              <a:lumOff val="80000"/>
            </a:schemeClr>
          </a:solidFill>
          <a:ln>
            <a:noFill/>
          </a:ln>
          <a:effectLst/>
          <a:scene3d>
            <a:camera prst="orthographicFront">
              <a:rot lat="0" lon="0" rev="0"/>
            </a:camera>
            <a:lightRig rig="balanced" dir="t">
              <a:rot lat="0" lon="0" rev="8700000"/>
            </a:lightRig>
          </a:scene3d>
        </p:spPr>
        <p:txBody>
          <a:bodyPr vert="horz" wrap="none" lIns="91440" tIns="45720" rIns="45720" bIns="45720" numCol="1" anchor="ctr" anchorCtr="0" compatLnSpc="1"/>
          <a:lstStyle>
            <a:lvl1pPr marL="0" indent="0" fontAlgn="auto">
              <a:spcBef>
                <a:spcPct val="0"/>
              </a:spcBef>
              <a:spcAft>
                <a:spcPct val="20000"/>
              </a:spcAft>
              <a:buClrTx/>
              <a:buSzTx/>
              <a:buFontTx/>
              <a:buNone/>
              <a:defRPr sz="1600">
                <a:solidFill>
                  <a:schemeClr val="tx2"/>
                </a:solidFill>
              </a:defRPr>
            </a:lvl1pPr>
            <a:lvl2pPr marL="561975" indent="-309880">
              <a:spcBef>
                <a:spcPct val="20000"/>
              </a:spcBef>
              <a:buClr>
                <a:schemeClr val="bg1"/>
              </a:buClr>
              <a:buChar char="–"/>
              <a:defRPr sz="2000">
                <a:latin typeface="+mn-lt"/>
                <a:cs typeface="+mn-cs"/>
              </a:defRPr>
            </a:lvl2pPr>
            <a:lvl3pPr marL="812800" indent="-249555">
              <a:spcBef>
                <a:spcPct val="20000"/>
              </a:spcBef>
              <a:buClr>
                <a:schemeClr val="bg1"/>
              </a:buClr>
              <a:buChar char="•"/>
              <a:defRPr sz="2000">
                <a:latin typeface="+mn-lt"/>
                <a:cs typeface="+mn-cs"/>
              </a:defRPr>
            </a:lvl3pPr>
            <a:lvl4pPr marL="1101725" indent="-287655">
              <a:spcBef>
                <a:spcPct val="20000"/>
              </a:spcBef>
              <a:buClr>
                <a:schemeClr val="bg1"/>
              </a:buClr>
              <a:buChar char="–"/>
              <a:defRPr sz="2000">
                <a:latin typeface="+mn-lt"/>
                <a:cs typeface="+mn-cs"/>
              </a:defRPr>
            </a:lvl4pPr>
            <a:lvl5pPr marL="1390650" indent="-287655">
              <a:spcBef>
                <a:spcPct val="20000"/>
              </a:spcBef>
              <a:buClr>
                <a:schemeClr val="bg1"/>
              </a:buClr>
              <a:buChar char="»"/>
              <a:defRPr sz="2000">
                <a:latin typeface="+mn-lt"/>
                <a:cs typeface="+mn-cs"/>
              </a:defRPr>
            </a:lvl5pPr>
            <a:lvl6pPr marL="1847850" indent="-287655" fontAlgn="base">
              <a:spcBef>
                <a:spcPct val="20000"/>
              </a:spcBef>
              <a:spcAft>
                <a:spcPct val="0"/>
              </a:spcAft>
              <a:buChar char="»"/>
              <a:defRPr sz="2000">
                <a:latin typeface="+mn-lt"/>
                <a:cs typeface="+mn-cs"/>
              </a:defRPr>
            </a:lvl6pPr>
            <a:lvl7pPr marL="2305050" indent="-287655" fontAlgn="base">
              <a:spcBef>
                <a:spcPct val="20000"/>
              </a:spcBef>
              <a:spcAft>
                <a:spcPct val="0"/>
              </a:spcAft>
              <a:buChar char="»"/>
              <a:defRPr sz="2000">
                <a:latin typeface="+mn-lt"/>
                <a:cs typeface="+mn-cs"/>
              </a:defRPr>
            </a:lvl7pPr>
            <a:lvl8pPr marL="2762250" indent="-287655" fontAlgn="base">
              <a:spcBef>
                <a:spcPct val="20000"/>
              </a:spcBef>
              <a:spcAft>
                <a:spcPct val="0"/>
              </a:spcAft>
              <a:buChar char="»"/>
              <a:defRPr sz="2000">
                <a:latin typeface="+mn-lt"/>
                <a:cs typeface="+mn-cs"/>
              </a:defRPr>
            </a:lvl8pPr>
            <a:lvl9pPr marL="3219450" indent="-287655" fontAlgn="base">
              <a:spcBef>
                <a:spcPct val="20000"/>
              </a:spcBef>
              <a:spcAft>
                <a:spcPct val="0"/>
              </a:spcAft>
              <a:buChar char="»"/>
              <a:defRPr sz="2000">
                <a:latin typeface="+mn-lt"/>
                <a:cs typeface="+mn-cs"/>
              </a:defRPr>
            </a:lvl9pPr>
          </a:lstStyle>
          <a:p>
            <a:pPr>
              <a:spcAft>
                <a:spcPts val="600"/>
              </a:spcAft>
            </a:pPr>
            <a:r>
              <a:rPr lang="ja-JP" sz="1400" b="1" i="0" u="none" strike="noStrike" cap="none" baseline="0" dirty="0">
                <a:solidFill>
                  <a:srgbClr val="043882"/>
                </a:solidFill>
                <a:effectLst/>
                <a:uFillTx/>
                <a:ea typeface="MS Gothic" pitchFamily="49" charset="-128"/>
              </a:rPr>
              <a:t>バイオマーカー</a:t>
            </a:r>
          </a:p>
          <a:p>
            <a:pPr defTabSz="-635">
              <a:lnSpc>
                <a:spcPct val="150000"/>
              </a:lnSpc>
              <a:spcAft>
                <a:spcPct val="0"/>
              </a:spcAft>
              <a:tabLst>
                <a:tab pos="1972945" algn="l"/>
              </a:tabLst>
            </a:pPr>
            <a:r>
              <a:rPr lang="ja-JP" sz="1100" b="1" i="0" u="none" strike="noStrike" cap="none" baseline="0" dirty="0">
                <a:solidFill>
                  <a:srgbClr val="4D4D4D"/>
                </a:solidFill>
                <a:effectLst/>
                <a:uFillTx/>
                <a:ea typeface="MS Gothic" pitchFamily="49" charset="-128"/>
              </a:rPr>
              <a:t>Eric Van Cutsem教授	</a:t>
            </a:r>
            <a:r>
              <a:rPr lang="ja-JP" sz="1100" b="0" i="0" u="none" strike="noStrike" cap="none" baseline="0" dirty="0">
                <a:solidFill>
                  <a:srgbClr val="4D4D4D"/>
                </a:solidFill>
                <a:effectLst/>
                <a:uFillTx/>
                <a:ea typeface="MS Gothic" pitchFamily="49" charset="-128"/>
              </a:rPr>
              <a:t>ベルギー、ルーバン、大学病院、消化器腫瘍科</a:t>
            </a:r>
          </a:p>
          <a:p>
            <a:pPr defTabSz="-635">
              <a:lnSpc>
                <a:spcPct val="150000"/>
              </a:lnSpc>
              <a:spcAft>
                <a:spcPct val="0"/>
              </a:spcAft>
              <a:tabLst>
                <a:tab pos="1972945" algn="l"/>
              </a:tabLst>
            </a:pPr>
            <a:r>
              <a:rPr lang="ja-JP" sz="1100" b="1" i="0" u="none" strike="noStrike" cap="none" baseline="0" dirty="0">
                <a:solidFill>
                  <a:srgbClr val="4D4D4D"/>
                </a:solidFill>
                <a:effectLst/>
                <a:uFillTx/>
                <a:ea typeface="MS Gothic" pitchFamily="49" charset="-128"/>
              </a:rPr>
              <a:t>Thomas Seufferlein教授	</a:t>
            </a:r>
            <a:r>
              <a:rPr lang="ja-JP" sz="1100" b="0" i="0" u="none" strike="noStrike" cap="none" baseline="0" dirty="0">
                <a:solidFill>
                  <a:srgbClr val="4D4D4D"/>
                </a:solidFill>
                <a:effectLst/>
                <a:uFillTx/>
                <a:ea typeface="MS Gothic" pitchFamily="49" charset="-128"/>
              </a:rPr>
              <a:t>ドイツ、ウルム、ウルム大学、内科 I</a:t>
            </a:r>
          </a:p>
        </p:txBody>
      </p:sp>
      <p:pic>
        <p:nvPicPr>
          <p:cNvPr id="10" name="Picture 9"/>
          <p:cNvPicPr>
            <a:picLocks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8201878" y="5031295"/>
            <a:ext cx="603109" cy="728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98844" y="5955817"/>
            <a:ext cx="495089" cy="740082"/>
          </a:xfrm>
          <a:prstGeom prst="rect">
            <a:avLst/>
          </a:prstGeom>
        </p:spPr>
      </p:pic>
      <p:sp>
        <p:nvSpPr>
          <p:cNvPr id="4" name="Content Placeholder 9"/>
          <p:cNvSpPr txBox="1"/>
          <p:nvPr/>
        </p:nvSpPr>
        <p:spPr bwMode="auto">
          <a:xfrm>
            <a:off x="365125" y="1307745"/>
            <a:ext cx="8428808" cy="1377071"/>
          </a:xfrm>
          <a:prstGeom prst="rect">
            <a:avLst/>
          </a:prstGeom>
          <a:solidFill>
            <a:schemeClr val="bg2">
              <a:lumMod val="20000"/>
              <a:lumOff val="80000"/>
            </a:schemeClr>
          </a:solidFill>
          <a:ln>
            <a:noFill/>
          </a:ln>
          <a:effectLst/>
          <a:scene3d>
            <a:camera prst="orthographicFront">
              <a:rot lat="0" lon="0" rev="0"/>
            </a:camera>
            <a:lightRig rig="balanced" dir="t">
              <a:rot lat="0" lon="0" rev="8700000"/>
            </a:lightRig>
          </a:scene3d>
        </p:spPr>
        <p:txBody>
          <a:bodyPr wrap="none" lIns="91440" anchor="ctr"/>
          <a:lstStyle>
            <a:defPPr>
              <a:defRPr lang="en-GB"/>
            </a:defPPr>
            <a:lvl1pPr marL="0" marR="0" lvl="0" indent="0" defTabSz="914400" eaLnBrk="1" fontAlgn="auto" latinLnBrk="0" hangingPunct="1">
              <a:lnSpc>
                <a:spcPct val="100000"/>
              </a:lnSpc>
              <a:spcBef>
                <a:spcPct val="0"/>
              </a:spcBef>
              <a:spcAft>
                <a:spcPct val="20000"/>
              </a:spcAft>
              <a:buClrTx/>
              <a:buSzTx/>
              <a:buFontTx/>
              <a:buNone/>
              <a:defRPr kumimoji="0" sz="2000" b="0" i="0" u="none" strike="noStrike" kern="0" cap="none" spc="0" normalizeH="0" baseline="0">
                <a:ln>
                  <a:noFill/>
                </a:ln>
                <a:solidFill>
                  <a:schemeClr val="tx2"/>
                </a:solidFill>
                <a:effectLst/>
                <a:uLnTx/>
                <a:uFillTx/>
              </a:defRPr>
            </a:lvl1pPr>
          </a:lstStyle>
          <a:p>
            <a:pPr>
              <a:spcAft>
                <a:spcPts val="600"/>
              </a:spcAft>
            </a:pPr>
            <a:r>
              <a:rPr lang="ja-JP" sz="1400" b="1" i="0" u="none" strike="noStrike" cap="none" baseline="0" dirty="0">
                <a:solidFill>
                  <a:srgbClr val="043882"/>
                </a:solidFill>
                <a:effectLst/>
                <a:uFillTx/>
                <a:ea typeface="MS Gothic" pitchFamily="49" charset="-128"/>
              </a:rPr>
              <a:t>結腸直腸癌</a:t>
            </a:r>
          </a:p>
          <a:p>
            <a:pPr defTabSz="-635">
              <a:lnSpc>
                <a:spcPct val="150000"/>
              </a:lnSpc>
              <a:spcAft>
                <a:spcPct val="0"/>
              </a:spcAft>
              <a:tabLst>
                <a:tab pos="1972945" algn="l"/>
              </a:tabLst>
            </a:pPr>
            <a:r>
              <a:rPr lang="ja-JP" sz="1100" b="1" i="0" u="none" strike="noStrike" cap="none" baseline="0" dirty="0">
                <a:solidFill>
                  <a:srgbClr val="4D4D4D"/>
                </a:solidFill>
                <a:effectLst/>
                <a:uFillTx/>
                <a:ea typeface="MS Gothic" pitchFamily="49" charset="-128"/>
              </a:rPr>
              <a:t>Eric Van Cutsem教授	</a:t>
            </a:r>
            <a:r>
              <a:rPr lang="ja-JP" sz="1100" kern="1200" dirty="0">
                <a:solidFill>
                  <a:srgbClr val="4D4D4D"/>
                </a:solidFill>
                <a:ea typeface="MS Gothic" pitchFamily="49" charset="-128"/>
              </a:rPr>
              <a:t>ベルギー、ルーバン、大学病院、消化器腫瘍科</a:t>
            </a:r>
          </a:p>
          <a:p>
            <a:pPr defTabSz="-635">
              <a:lnSpc>
                <a:spcPct val="150000"/>
              </a:lnSpc>
              <a:spcAft>
                <a:spcPct val="0"/>
              </a:spcAft>
              <a:tabLst>
                <a:tab pos="1972945" algn="l"/>
              </a:tabLst>
            </a:pPr>
            <a:r>
              <a:rPr lang="ja-JP" sz="1100" b="1" i="0" u="none" strike="noStrike" cap="none" baseline="0" dirty="0">
                <a:solidFill>
                  <a:srgbClr val="4D4D4D"/>
                </a:solidFill>
                <a:effectLst/>
                <a:uFillTx/>
                <a:ea typeface="MS Gothic" pitchFamily="49" charset="-128"/>
              </a:rPr>
              <a:t>Wolff Schmiegel教授</a:t>
            </a:r>
            <a:r>
              <a:rPr lang="ja-JP" sz="1100" b="0" i="0" u="none" strike="noStrike" cap="none" baseline="0" dirty="0">
                <a:solidFill>
                  <a:srgbClr val="4D4D4D"/>
                </a:solidFill>
                <a:effectLst/>
                <a:uFillTx/>
                <a:ea typeface="MS Gothic" pitchFamily="49" charset="-128"/>
              </a:rPr>
              <a:t> 	ドイツ、ボーフム、フール大学、医学部</a:t>
            </a:r>
          </a:p>
          <a:p>
            <a:pPr defTabSz="-635">
              <a:lnSpc>
                <a:spcPct val="150000"/>
              </a:lnSpc>
              <a:spcAft>
                <a:spcPct val="0"/>
              </a:spcAft>
              <a:tabLst>
                <a:tab pos="1972945" algn="l"/>
              </a:tabLst>
            </a:pPr>
            <a:r>
              <a:rPr lang="ja-JP" sz="1100" b="1" i="0" u="none" strike="noStrike" cap="none" baseline="0" dirty="0">
                <a:solidFill>
                  <a:srgbClr val="4D4D4D"/>
                </a:solidFill>
                <a:effectLst/>
                <a:uFillTx/>
                <a:ea typeface="MS Gothic" pitchFamily="49" charset="-128"/>
              </a:rPr>
              <a:t>Thomas Gruenberger教授	</a:t>
            </a:r>
            <a:r>
              <a:rPr lang="ja-JP" sz="1100" b="0" i="0" u="none" strike="noStrike" cap="none" baseline="0" dirty="0">
                <a:solidFill>
                  <a:srgbClr val="4D4D4D"/>
                </a:solidFill>
                <a:effectLst/>
                <a:uFillTx/>
                <a:ea typeface="MS Gothic" pitchFamily="49" charset="-128"/>
              </a:rPr>
              <a:t>オーストリア、ウィーン、カイザー・フランズ・ヨーゼフ病院、外科</a:t>
            </a:r>
          </a:p>
          <a:p>
            <a:pPr defTabSz="-635">
              <a:lnSpc>
                <a:spcPct val="150000"/>
              </a:lnSpc>
              <a:spcAft>
                <a:spcPct val="0"/>
              </a:spcAft>
              <a:tabLst>
                <a:tab pos="1972945" algn="l"/>
              </a:tabLst>
            </a:pPr>
            <a:r>
              <a:rPr lang="ja-JP" sz="1100" b="1" i="0" u="none" strike="noStrike" cap="none" baseline="0" dirty="0">
                <a:solidFill>
                  <a:srgbClr val="4D4D4D"/>
                </a:solidFill>
                <a:effectLst/>
                <a:uFillTx/>
                <a:ea typeface="MS Gothic" pitchFamily="49" charset="-128"/>
              </a:rPr>
              <a:t>Jaroslaw Regula教授	</a:t>
            </a:r>
            <a:r>
              <a:rPr lang="ja-JP" sz="1100" b="0" i="0" u="none" strike="noStrike" cap="none" baseline="0" dirty="0">
                <a:solidFill>
                  <a:srgbClr val="4D4D4D"/>
                </a:solidFill>
                <a:effectLst/>
                <a:uFillTx/>
                <a:ea typeface="MS Gothic" pitchFamily="49" charset="-128"/>
              </a:rPr>
              <a:t>ポーランド、ワルシャワ、腫瘍学研究所、消化器病学・肝臓学</a:t>
            </a:r>
          </a:p>
        </p:txBody>
      </p:sp>
      <p:pic>
        <p:nvPicPr>
          <p:cNvPr id="7" name="Picture 6"/>
          <p:cNvPicPr/>
          <p:nvPr/>
        </p:nvPicPr>
        <p:blipFill>
          <a:blip r:embed="rId4" cstate="print">
            <a:extLst>
              <a:ext uri="{28A0092B-C50C-407E-A947-70E740481C1C}">
                <a14:useLocalDpi xmlns:a14="http://schemas.microsoft.com/office/drawing/2010/main" val="0"/>
              </a:ext>
            </a:extLst>
          </a:blip>
          <a:srcRect t="2449" b="14763"/>
          <a:stretch>
            <a:fillRect/>
          </a:stretch>
        </p:blipFill>
        <p:spPr>
          <a:xfrm>
            <a:off x="6924996" y="1307743"/>
            <a:ext cx="603111" cy="723731"/>
          </a:xfrm>
          <a:prstGeom prst="rect">
            <a:avLst/>
          </a:prstGeom>
        </p:spPr>
      </p:pic>
      <p:pic>
        <p:nvPicPr>
          <p:cNvPr id="16" name="Picture 15"/>
          <p:cNvPicPr>
            <a:picLocks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7563409" y="1307743"/>
            <a:ext cx="603111" cy="7237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10"/>
          <p:cNvPicPr>
            <a:picLocks noChangeAspect="1"/>
          </p:cNvPicPr>
          <p:nvPr/>
        </p:nvPicPr>
        <p:blipFill>
          <a:blip r:embed="rId6" cstate="print">
            <a:extLst>
              <a:ext uri="{28A0092B-C50C-407E-A947-70E740481C1C}">
                <a14:useLocalDpi xmlns:a14="http://schemas.microsoft.com/office/drawing/2010/main" val="0"/>
              </a:ext>
            </a:extLst>
          </a:blip>
          <a:srcRect t="5212" b="14357"/>
          <a:stretch>
            <a:fillRect/>
          </a:stretch>
        </p:blipFill>
        <p:spPr>
          <a:xfrm>
            <a:off x="8201825" y="1307743"/>
            <a:ext cx="603110" cy="724256"/>
          </a:xfrm>
          <a:prstGeom prst="rect">
            <a:avLst/>
          </a:prstGeom>
        </p:spPr>
      </p:pic>
      <p:grpSp>
        <p:nvGrpSpPr>
          <p:cNvPr id="8" name="Group 25"/>
          <p:cNvGrpSpPr/>
          <p:nvPr/>
        </p:nvGrpSpPr>
        <p:grpSpPr>
          <a:xfrm>
            <a:off x="365124" y="2748652"/>
            <a:ext cx="8439811" cy="1109293"/>
            <a:chOff x="365124" y="2819781"/>
            <a:chExt cx="8439811" cy="1109293"/>
          </a:xfrm>
        </p:grpSpPr>
        <p:grpSp>
          <p:nvGrpSpPr>
            <p:cNvPr id="9" name="Group 17"/>
            <p:cNvGrpSpPr/>
            <p:nvPr/>
          </p:nvGrpSpPr>
          <p:grpSpPr>
            <a:xfrm>
              <a:off x="365124" y="2819781"/>
              <a:ext cx="8439811" cy="1109293"/>
              <a:chOff x="365124" y="2654295"/>
              <a:chExt cx="8439811" cy="1109293"/>
            </a:xfrm>
          </p:grpSpPr>
          <p:sp>
            <p:nvSpPr>
              <p:cNvPr id="3" name="Content Placeholder 9"/>
              <p:cNvSpPr txBox="1"/>
              <p:nvPr/>
            </p:nvSpPr>
            <p:spPr>
              <a:xfrm>
                <a:off x="365124" y="2654295"/>
                <a:ext cx="8439811" cy="1109293"/>
              </a:xfrm>
              <a:prstGeom prst="rect">
                <a:avLst/>
              </a:prstGeom>
              <a:solidFill>
                <a:schemeClr val="bg2">
                  <a:lumMod val="20000"/>
                  <a:lumOff val="80000"/>
                </a:schemeClr>
              </a:solidFill>
              <a:ln>
                <a:noFill/>
              </a:ln>
              <a:effectLst/>
              <a:scene3d>
                <a:camera prst="orthographicFront">
                  <a:rot lat="0" lon="0" rev="0"/>
                </a:camera>
                <a:lightRig rig="balanced" dir="t">
                  <a:rot lat="0" lon="0" rev="8700000"/>
                </a:lightRig>
              </a:scene3d>
            </p:spPr>
            <p:txBody>
              <a:bodyPr wrap="none" lIns="91440" rIns="45720" anchor="ctr"/>
              <a:lstStyle>
                <a:lvl1pPr marL="250825" indent="-250825" algn="l" rtl="0" fontAlgn="base">
                  <a:spcBef>
                    <a:spcPct val="20000"/>
                  </a:spcBef>
                  <a:spcAft>
                    <a:spcPct val="0"/>
                  </a:spcAft>
                  <a:buClr>
                    <a:schemeClr val="bg1"/>
                  </a:buClr>
                  <a:buSzPct val="110000"/>
                  <a:buChar char="•"/>
                  <a:defRPr sz="2000">
                    <a:solidFill>
                      <a:schemeClr val="tx1"/>
                    </a:solidFill>
                    <a:latin typeface="+mn-lt"/>
                    <a:ea typeface="+mn-ea"/>
                    <a:cs typeface="+mn-cs"/>
                  </a:defRPr>
                </a:lvl1pPr>
                <a:lvl2pPr marL="561975" indent="-309880" algn="l" rtl="0" fontAlgn="base">
                  <a:spcBef>
                    <a:spcPct val="20000"/>
                  </a:spcBef>
                  <a:spcAft>
                    <a:spcPct val="0"/>
                  </a:spcAft>
                  <a:buClr>
                    <a:schemeClr val="bg1"/>
                  </a:buClr>
                  <a:buChar char="–"/>
                  <a:defRPr sz="2000">
                    <a:solidFill>
                      <a:schemeClr val="tx1"/>
                    </a:solidFill>
                    <a:latin typeface="+mn-lt"/>
                    <a:cs typeface="+mn-cs"/>
                  </a:defRPr>
                </a:lvl2pPr>
                <a:lvl3pPr marL="812800" indent="-249555" algn="l" rtl="0" fontAlgn="base">
                  <a:spcBef>
                    <a:spcPct val="20000"/>
                  </a:spcBef>
                  <a:spcAft>
                    <a:spcPct val="0"/>
                  </a:spcAft>
                  <a:buClr>
                    <a:schemeClr val="bg1"/>
                  </a:buClr>
                  <a:buChar char="•"/>
                  <a:defRPr sz="2000">
                    <a:solidFill>
                      <a:schemeClr val="tx1"/>
                    </a:solidFill>
                    <a:latin typeface="+mn-lt"/>
                    <a:cs typeface="+mn-cs"/>
                  </a:defRPr>
                </a:lvl3pPr>
                <a:lvl4pPr marL="1101725" indent="-287655" algn="l" rtl="0" fontAlgn="base">
                  <a:spcBef>
                    <a:spcPct val="20000"/>
                  </a:spcBef>
                  <a:spcAft>
                    <a:spcPct val="0"/>
                  </a:spcAft>
                  <a:buClr>
                    <a:schemeClr val="bg1"/>
                  </a:buClr>
                  <a:buChar char="–"/>
                  <a:defRPr sz="2000">
                    <a:solidFill>
                      <a:schemeClr val="tx1"/>
                    </a:solidFill>
                    <a:latin typeface="+mn-lt"/>
                    <a:cs typeface="+mn-cs"/>
                  </a:defRPr>
                </a:lvl4pPr>
                <a:lvl5pPr marL="1390650" indent="-287655" algn="l" rtl="0" fontAlgn="base">
                  <a:spcBef>
                    <a:spcPct val="20000"/>
                  </a:spcBef>
                  <a:spcAft>
                    <a:spcPct val="0"/>
                  </a:spcAft>
                  <a:buClr>
                    <a:schemeClr val="bg1"/>
                  </a:buClr>
                  <a:buChar char="»"/>
                  <a:defRPr sz="2000">
                    <a:solidFill>
                      <a:schemeClr val="tx1"/>
                    </a:solidFill>
                    <a:latin typeface="+mn-lt"/>
                    <a:cs typeface="+mn-cs"/>
                  </a:defRPr>
                </a:lvl5pPr>
                <a:lvl6pPr marL="1847850" indent="-287655" algn="l" rtl="0" fontAlgn="base">
                  <a:spcBef>
                    <a:spcPct val="20000"/>
                  </a:spcBef>
                  <a:spcAft>
                    <a:spcPct val="0"/>
                  </a:spcAft>
                  <a:buChar char="»"/>
                  <a:defRPr sz="2000">
                    <a:solidFill>
                      <a:schemeClr val="tx1"/>
                    </a:solidFill>
                    <a:latin typeface="+mn-lt"/>
                    <a:cs typeface="+mn-cs"/>
                  </a:defRPr>
                </a:lvl6pPr>
                <a:lvl7pPr marL="2305050" indent="-287655" algn="l" rtl="0" fontAlgn="base">
                  <a:spcBef>
                    <a:spcPct val="20000"/>
                  </a:spcBef>
                  <a:spcAft>
                    <a:spcPct val="0"/>
                  </a:spcAft>
                  <a:buChar char="»"/>
                  <a:defRPr sz="2000">
                    <a:solidFill>
                      <a:schemeClr val="tx1"/>
                    </a:solidFill>
                    <a:latin typeface="+mn-lt"/>
                    <a:cs typeface="+mn-cs"/>
                  </a:defRPr>
                </a:lvl7pPr>
                <a:lvl8pPr marL="2762250" indent="-287655" algn="l" rtl="0" fontAlgn="base">
                  <a:spcBef>
                    <a:spcPct val="20000"/>
                  </a:spcBef>
                  <a:spcAft>
                    <a:spcPct val="0"/>
                  </a:spcAft>
                  <a:buChar char="»"/>
                  <a:defRPr sz="2000">
                    <a:solidFill>
                      <a:schemeClr val="tx1"/>
                    </a:solidFill>
                    <a:latin typeface="+mn-lt"/>
                    <a:cs typeface="+mn-cs"/>
                  </a:defRPr>
                </a:lvl8pPr>
                <a:lvl9pPr marL="3219450" indent="-287655" algn="l" rtl="0" fontAlgn="base">
                  <a:spcBef>
                    <a:spcPct val="20000"/>
                  </a:spcBef>
                  <a:spcAft>
                    <a:spcPct val="0"/>
                  </a:spcAft>
                  <a:buChar char="»"/>
                  <a:defRPr sz="2000">
                    <a:solidFill>
                      <a:schemeClr val="tx1"/>
                    </a:solidFill>
                    <a:latin typeface="+mn-lt"/>
                    <a:cs typeface="+mn-cs"/>
                  </a:defRPr>
                </a:lvl9pPr>
              </a:lstStyle>
              <a:p>
                <a:pPr marL="0" indent="0" fontAlgn="auto">
                  <a:spcBef>
                    <a:spcPct val="0"/>
                  </a:spcBef>
                  <a:spcAft>
                    <a:spcPts val="600"/>
                  </a:spcAft>
                  <a:buClrTx/>
                  <a:buSzTx/>
                  <a:buFontTx/>
                  <a:buNone/>
                </a:pPr>
                <a:r>
                  <a:rPr lang="ja-JP" sz="1400" b="1" i="0" u="none" strike="noStrike" cap="none" baseline="0" dirty="0">
                    <a:solidFill>
                      <a:srgbClr val="043882"/>
                    </a:solidFill>
                    <a:effectLst/>
                    <a:uFillTx/>
                    <a:ea typeface="MS Gothic" pitchFamily="49" charset="-128"/>
                  </a:rPr>
                  <a:t>膵癌および肝胆道系腫瘍</a:t>
                </a:r>
              </a:p>
              <a:p>
                <a:pPr marL="0" indent="0" defTabSz="-635" fontAlgn="auto">
                  <a:lnSpc>
                    <a:spcPct val="150000"/>
                  </a:lnSpc>
                  <a:spcBef>
                    <a:spcPct val="0"/>
                  </a:spcBef>
                  <a:spcAft>
                    <a:spcPct val="0"/>
                  </a:spcAft>
                  <a:buClrTx/>
                  <a:buSzTx/>
                  <a:buFontTx/>
                  <a:buNone/>
                  <a:tabLst>
                    <a:tab pos="1972945" algn="l"/>
                  </a:tabLst>
                </a:pPr>
                <a:r>
                  <a:rPr lang="ja-JP" sz="1100" b="1" i="0" u="none" strike="noStrike" cap="none" baseline="0" dirty="0">
                    <a:solidFill>
                      <a:srgbClr val="4D4D4D"/>
                    </a:solidFill>
                    <a:effectLst/>
                    <a:uFillTx/>
                    <a:ea typeface="MS Gothic" pitchFamily="49" charset="-128"/>
                  </a:rPr>
                  <a:t>Jean-Luc Van Laethem教授	</a:t>
                </a:r>
                <a:r>
                  <a:rPr lang="ja-JP" sz="1100" b="0" i="0" u="none" strike="noStrike" cap="none" baseline="0" dirty="0">
                    <a:solidFill>
                      <a:srgbClr val="4D4D4D"/>
                    </a:solidFill>
                    <a:effectLst/>
                    <a:uFillTx/>
                    <a:ea typeface="MS Gothic" pitchFamily="49" charset="-128"/>
                  </a:rPr>
                  <a:t>ベルギー、ブリュッセル、エラスムス大学病院、消化器癌</a:t>
                </a:r>
              </a:p>
              <a:p>
                <a:pPr marL="0" indent="0" defTabSz="-635" fontAlgn="auto">
                  <a:lnSpc>
                    <a:spcPct val="150000"/>
                  </a:lnSpc>
                  <a:spcBef>
                    <a:spcPct val="0"/>
                  </a:spcBef>
                  <a:spcAft>
                    <a:spcPct val="0"/>
                  </a:spcAft>
                  <a:buClrTx/>
                  <a:buSzTx/>
                  <a:buFontTx/>
                  <a:buNone/>
                  <a:tabLst>
                    <a:tab pos="1972945" algn="l"/>
                  </a:tabLst>
                </a:pPr>
                <a:r>
                  <a:rPr lang="ja-JP" sz="1100" b="1" i="0" u="none" strike="noStrike" cap="none" baseline="0" dirty="0">
                    <a:solidFill>
                      <a:srgbClr val="4D4D4D"/>
                    </a:solidFill>
                    <a:effectLst/>
                    <a:uFillTx/>
                    <a:ea typeface="MS Gothic" pitchFamily="49" charset="-128"/>
                  </a:rPr>
                  <a:t>Thomas Seufferlein教授	</a:t>
                </a:r>
                <a:r>
                  <a:rPr lang="ja-JP" sz="1100" b="0" i="0" u="none" strike="noStrike" cap="none" baseline="0" dirty="0">
                    <a:solidFill>
                      <a:srgbClr val="4D4D4D"/>
                    </a:solidFill>
                    <a:effectLst/>
                    <a:uFillTx/>
                    <a:ea typeface="MS Gothic" pitchFamily="49" charset="-128"/>
                  </a:rPr>
                  <a:t>ドイツ、ウルム、ウルム大学、内科 I</a:t>
                </a:r>
              </a:p>
              <a:p>
                <a:pPr marL="0" indent="0" defTabSz="-635" fontAlgn="auto">
                  <a:lnSpc>
                    <a:spcPct val="150000"/>
                  </a:lnSpc>
                  <a:spcBef>
                    <a:spcPct val="0"/>
                  </a:spcBef>
                  <a:spcAft>
                    <a:spcPct val="0"/>
                  </a:spcAft>
                  <a:buClrTx/>
                  <a:buSzTx/>
                  <a:buFontTx/>
                  <a:buNone/>
                  <a:tabLst>
                    <a:tab pos="1972945" algn="l"/>
                  </a:tabLst>
                </a:pPr>
                <a:r>
                  <a:rPr lang="ja-JP" sz="1100" b="1" i="0" u="none" strike="noStrike" cap="none" baseline="0" dirty="0">
                    <a:solidFill>
                      <a:srgbClr val="4D4D4D"/>
                    </a:solidFill>
                    <a:effectLst/>
                    <a:uFillTx/>
                    <a:ea typeface="MS Gothic" pitchFamily="49" charset="-128"/>
                  </a:rPr>
                  <a:t>Ulrich Güller教授</a:t>
                </a:r>
                <a:r>
                  <a:rPr lang="ja-JP" sz="1100" b="0" i="0" u="none" strike="noStrike" cap="none" baseline="0" dirty="0">
                    <a:solidFill>
                      <a:srgbClr val="4D4D4D"/>
                    </a:solidFill>
                    <a:effectLst/>
                    <a:uFillTx/>
                    <a:ea typeface="MS Gothic" pitchFamily="49" charset="-128"/>
                  </a:rPr>
                  <a:t>	スイス、ザンクトガレン、ザンクトガレン州立病院、臨床腫瘍内科・血液科</a:t>
                </a:r>
              </a:p>
            </p:txBody>
          </p:sp>
          <p:grpSp>
            <p:nvGrpSpPr>
              <p:cNvPr id="18" name="Group 19"/>
              <p:cNvGrpSpPr/>
              <p:nvPr/>
            </p:nvGrpSpPr>
            <p:grpSpPr>
              <a:xfrm>
                <a:off x="6918444" y="2654295"/>
                <a:ext cx="1231125" cy="728286"/>
                <a:chOff x="6501402" y="3166725"/>
                <a:chExt cx="989277" cy="585218"/>
              </a:xfrm>
            </p:grpSpPr>
            <p:pic>
              <p:nvPicPr>
                <p:cNvPr id="13" name="Picture 12"/>
                <p:cNvPicPr>
                  <a:picLocks noChangeArrowheads="1"/>
                </p:cNvPicPr>
                <p:nvPr/>
              </p:nvPicPr>
              <p:blipFill>
                <a:blip r:embed="rId7" cstate="print">
                  <a:extLst>
                    <a:ext uri="{28A0092B-C50C-407E-A947-70E740481C1C}">
                      <a14:useLocalDpi xmlns:a14="http://schemas.microsoft.com/office/drawing/2010/main" val="0"/>
                    </a:ext>
                  </a:extLst>
                </a:blip>
                <a:stretch>
                  <a:fillRect/>
                </a:stretch>
              </p:blipFill>
              <p:spPr bwMode="auto">
                <a:xfrm>
                  <a:off x="6501402" y="3166727"/>
                  <a:ext cx="484632" cy="585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13"/>
                <p:cNvPicPr>
                  <a:picLocks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7006047" y="3166725"/>
                  <a:ext cx="484632" cy="585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pic>
          <p:nvPicPr>
            <p:cNvPr id="25" name="Picture 24"/>
            <p:cNvPicPr>
              <a:picLocks noChangeAspect="1"/>
            </p:cNvPicPr>
            <p:nvPr/>
          </p:nvPicPr>
          <p:blipFill>
            <a:blip r:embed="rId8" cstate="print">
              <a:extLst>
                <a:ext uri="{28A0092B-C50C-407E-A947-70E740481C1C}">
                  <a14:useLocalDpi xmlns:a14="http://schemas.microsoft.com/office/drawing/2010/main" val="0"/>
                </a:ext>
              </a:extLst>
            </a:blip>
            <a:srcRect b="17216"/>
            <a:stretch>
              <a:fillRect/>
            </a:stretch>
          </p:blipFill>
          <p:spPr>
            <a:xfrm>
              <a:off x="8201825" y="2819781"/>
              <a:ext cx="603110" cy="729886"/>
            </a:xfrm>
            <a:prstGeom prst="rect">
              <a:avLst/>
            </a:prstGeom>
          </p:spPr>
        </p:pic>
      </p:grpSp>
      <p:sp>
        <p:nvSpPr>
          <p:cNvPr id="5" name="Content Placeholder 9"/>
          <p:cNvSpPr txBox="1"/>
          <p:nvPr/>
        </p:nvSpPr>
        <p:spPr bwMode="auto">
          <a:xfrm>
            <a:off x="365125" y="3921782"/>
            <a:ext cx="8428808" cy="1045675"/>
          </a:xfrm>
          <a:prstGeom prst="rect">
            <a:avLst/>
          </a:prstGeom>
          <a:solidFill>
            <a:schemeClr val="bg2">
              <a:lumMod val="20000"/>
              <a:lumOff val="80000"/>
            </a:schemeClr>
          </a:solidFill>
          <a:ln>
            <a:noFill/>
          </a:ln>
          <a:effectLst/>
          <a:scene3d>
            <a:camera prst="orthographicFront">
              <a:rot lat="0" lon="0" rev="0"/>
            </a:camera>
            <a:lightRig rig="balanced" dir="t">
              <a:rot lat="0" lon="0" rev="8700000"/>
            </a:lightRig>
          </a:scene3d>
        </p:spPr>
        <p:txBody>
          <a:bodyPr vert="horz" wrap="none" lIns="91440" tIns="45720" rIns="45720" bIns="45720" numCol="1" anchor="ctr" anchorCtr="0" compatLnSpc="1"/>
          <a:lstStyle>
            <a:lvl1pPr marL="0" indent="0" fontAlgn="auto">
              <a:spcBef>
                <a:spcPct val="0"/>
              </a:spcBef>
              <a:spcAft>
                <a:spcPct val="20000"/>
              </a:spcAft>
              <a:buClrTx/>
              <a:buSzTx/>
              <a:buFontTx/>
              <a:buNone/>
              <a:defRPr sz="1600">
                <a:solidFill>
                  <a:schemeClr val="tx2"/>
                </a:solidFill>
              </a:defRPr>
            </a:lvl1pPr>
            <a:lvl2pPr marL="561975" indent="-309880">
              <a:spcBef>
                <a:spcPct val="20000"/>
              </a:spcBef>
              <a:buClr>
                <a:schemeClr val="bg1"/>
              </a:buClr>
              <a:buChar char="–"/>
              <a:defRPr sz="2000">
                <a:latin typeface="+mn-lt"/>
                <a:cs typeface="+mn-cs"/>
              </a:defRPr>
            </a:lvl2pPr>
            <a:lvl3pPr marL="812800" indent="-249555">
              <a:spcBef>
                <a:spcPct val="20000"/>
              </a:spcBef>
              <a:buClr>
                <a:schemeClr val="bg1"/>
              </a:buClr>
              <a:buChar char="•"/>
              <a:defRPr sz="2000">
                <a:latin typeface="+mn-lt"/>
                <a:cs typeface="+mn-cs"/>
              </a:defRPr>
            </a:lvl3pPr>
            <a:lvl4pPr marL="1101725" indent="-287655">
              <a:spcBef>
                <a:spcPct val="20000"/>
              </a:spcBef>
              <a:buClr>
                <a:schemeClr val="bg1"/>
              </a:buClr>
              <a:buChar char="–"/>
              <a:defRPr sz="2000">
                <a:latin typeface="+mn-lt"/>
                <a:cs typeface="+mn-cs"/>
              </a:defRPr>
            </a:lvl4pPr>
            <a:lvl5pPr marL="1390650" indent="-287655">
              <a:spcBef>
                <a:spcPct val="20000"/>
              </a:spcBef>
              <a:buClr>
                <a:schemeClr val="bg1"/>
              </a:buClr>
              <a:buChar char="»"/>
              <a:defRPr sz="2000">
                <a:latin typeface="+mn-lt"/>
                <a:cs typeface="+mn-cs"/>
              </a:defRPr>
            </a:lvl5pPr>
            <a:lvl6pPr marL="1847850" indent="-287655" fontAlgn="base">
              <a:spcBef>
                <a:spcPct val="20000"/>
              </a:spcBef>
              <a:spcAft>
                <a:spcPct val="0"/>
              </a:spcAft>
              <a:buChar char="»"/>
              <a:defRPr sz="2000">
                <a:latin typeface="+mn-lt"/>
                <a:cs typeface="+mn-cs"/>
              </a:defRPr>
            </a:lvl6pPr>
            <a:lvl7pPr marL="2305050" indent="-287655" fontAlgn="base">
              <a:spcBef>
                <a:spcPct val="20000"/>
              </a:spcBef>
              <a:spcAft>
                <a:spcPct val="0"/>
              </a:spcAft>
              <a:buChar char="»"/>
              <a:defRPr sz="2000">
                <a:latin typeface="+mn-lt"/>
                <a:cs typeface="+mn-cs"/>
              </a:defRPr>
            </a:lvl7pPr>
            <a:lvl8pPr marL="2762250" indent="-287655" fontAlgn="base">
              <a:spcBef>
                <a:spcPct val="20000"/>
              </a:spcBef>
              <a:spcAft>
                <a:spcPct val="0"/>
              </a:spcAft>
              <a:buChar char="»"/>
              <a:defRPr sz="2000">
                <a:latin typeface="+mn-lt"/>
                <a:cs typeface="+mn-cs"/>
              </a:defRPr>
            </a:lvl8pPr>
            <a:lvl9pPr marL="3219450" indent="-287655" fontAlgn="base">
              <a:spcBef>
                <a:spcPct val="20000"/>
              </a:spcBef>
              <a:spcAft>
                <a:spcPct val="0"/>
              </a:spcAft>
              <a:buChar char="»"/>
              <a:defRPr sz="2000">
                <a:latin typeface="+mn-lt"/>
                <a:cs typeface="+mn-cs"/>
              </a:defRPr>
            </a:lvl9pPr>
          </a:lstStyle>
          <a:p>
            <a:pPr>
              <a:spcAft>
                <a:spcPts val="600"/>
              </a:spcAft>
            </a:pPr>
            <a:r>
              <a:rPr lang="ja-JP" sz="1400" b="1" i="0" u="none" strike="noStrike" cap="none" baseline="0" dirty="0">
                <a:solidFill>
                  <a:srgbClr val="043882"/>
                </a:solidFill>
                <a:effectLst/>
                <a:uFillTx/>
                <a:ea typeface="MS Gothic" pitchFamily="49" charset="-128"/>
              </a:rPr>
              <a:t>胃食道・神経内分泌腫瘍 </a:t>
            </a:r>
          </a:p>
          <a:p>
            <a:pPr defTabSz="-635">
              <a:lnSpc>
                <a:spcPct val="150000"/>
              </a:lnSpc>
              <a:spcAft>
                <a:spcPct val="0"/>
              </a:spcAft>
              <a:tabLst>
                <a:tab pos="1972945" algn="l"/>
              </a:tabLst>
            </a:pPr>
            <a:r>
              <a:rPr lang="ja-JP" sz="1100" b="1" i="0" u="none" strike="noStrike" cap="none" baseline="0" dirty="0">
                <a:solidFill>
                  <a:srgbClr val="4D4D4D"/>
                </a:solidFill>
                <a:effectLst/>
                <a:uFillTx/>
                <a:ea typeface="MS Gothic" pitchFamily="49" charset="-128"/>
              </a:rPr>
              <a:t>Côme Lepage教授	</a:t>
            </a:r>
            <a:r>
              <a:rPr lang="ja-JP" sz="1100" b="0" i="0" u="none" strike="noStrike" cap="none" baseline="0" dirty="0">
                <a:solidFill>
                  <a:srgbClr val="4D4D4D"/>
                </a:solidFill>
                <a:effectLst/>
                <a:uFillTx/>
                <a:ea typeface="MS Gothic" pitchFamily="49" charset="-128"/>
              </a:rPr>
              <a:t>フランス、ディジョン、大学病院および国立衛生医学研究所</a:t>
            </a:r>
          </a:p>
          <a:p>
            <a:pPr defTabSz="-635">
              <a:spcBef>
                <a:spcPts val="600"/>
              </a:spcBef>
              <a:spcAft>
                <a:spcPct val="0"/>
              </a:spcAft>
              <a:tabLst>
                <a:tab pos="1972945" algn="l"/>
              </a:tabLst>
            </a:pPr>
            <a:r>
              <a:rPr lang="ja-JP" sz="1100" b="1" i="0" u="none" strike="noStrike" cap="none" baseline="0" dirty="0">
                <a:solidFill>
                  <a:srgbClr val="4D4D4D"/>
                </a:solidFill>
                <a:effectLst/>
                <a:uFillTx/>
                <a:ea typeface="MS Gothic" pitchFamily="49" charset="-128"/>
              </a:rPr>
              <a:t>Tamara Matysiak教授</a:t>
            </a:r>
            <a:r>
              <a:rPr lang="ja-JP" sz="1100" b="0" i="0" u="none" strike="noStrike" cap="none" baseline="0" dirty="0">
                <a:solidFill>
                  <a:srgbClr val="4D4D4D"/>
                </a:solidFill>
                <a:effectLst/>
                <a:uFillTx/>
                <a:ea typeface="MS Gothic" pitchFamily="49" charset="-128"/>
              </a:rPr>
              <a:t>	フランス、ナント、消化器系疾患研究所、肝胆膵・消化器病・ </a:t>
            </a:r>
            <a:r>
              <a:rPr sz="1100" dirty="0">
                <a:ea typeface="MS Gothic" pitchFamily="49" charset="-128"/>
              </a:rPr>
              <a:t/>
            </a:r>
            <a:br>
              <a:rPr sz="1100" dirty="0">
                <a:ea typeface="MS Gothic" pitchFamily="49" charset="-128"/>
              </a:rPr>
            </a:br>
            <a:r>
              <a:rPr lang="ja-JP" sz="1100" b="0" i="0" u="none" strike="noStrike" cap="none" baseline="0" dirty="0">
                <a:solidFill>
                  <a:srgbClr val="4D4D4D"/>
                </a:solidFill>
                <a:effectLst/>
                <a:uFillTx/>
                <a:ea typeface="MS Gothic" pitchFamily="49" charset="-128"/>
              </a:rPr>
              <a:t>	消化器腫瘍学</a:t>
            </a:r>
          </a:p>
        </p:txBody>
      </p:sp>
      <p:pic>
        <p:nvPicPr>
          <p:cNvPr id="12" name="Picture 11"/>
          <p:cNvPicPr>
            <a:picLocks noChangeArrowheads="1"/>
          </p:cNvPicPr>
          <p:nvPr/>
        </p:nvPicPr>
        <p:blipFill>
          <a:blip r:embed="rId9" cstate="print">
            <a:extLst>
              <a:ext uri="{28A0092B-C50C-407E-A947-70E740481C1C}">
                <a14:useLocalDpi xmlns:a14="http://schemas.microsoft.com/office/drawing/2010/main" val="0"/>
              </a:ext>
            </a:extLst>
          </a:blip>
          <a:stretch>
            <a:fillRect/>
          </a:stretch>
        </p:blipFill>
        <p:spPr bwMode="auto">
          <a:xfrm>
            <a:off x="7546458" y="3921781"/>
            <a:ext cx="603110" cy="728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 name="Picture 26"/>
          <p:cNvPicPr>
            <a:picLocks noChangeAspect="1"/>
          </p:cNvPicPr>
          <p:nvPr/>
        </p:nvPicPr>
        <p:blipFill>
          <a:blip r:embed="rId10" cstate="print">
            <a:extLst>
              <a:ext uri="{28A0092B-C50C-407E-A947-70E740481C1C}">
                <a14:useLocalDpi xmlns:a14="http://schemas.microsoft.com/office/drawing/2010/main" val="0"/>
              </a:ext>
            </a:extLst>
          </a:blip>
          <a:srcRect l="19305" t="10567" r="8517" b="24084"/>
          <a:stretch>
            <a:fillRect/>
          </a:stretch>
        </p:blipFill>
        <p:spPr>
          <a:xfrm>
            <a:off x="8207839" y="3921781"/>
            <a:ext cx="586094" cy="707524"/>
          </a:xfrm>
          <a:prstGeom prst="rect">
            <a:avLst/>
          </a:prstGeom>
        </p:spPr>
      </p:pic>
      <p:pic>
        <p:nvPicPr>
          <p:cNvPr id="15" name="Picture 14"/>
          <p:cNvPicPr>
            <a:picLocks noChangeAspect="1"/>
          </p:cNvPicPr>
          <p:nvPr/>
        </p:nvPicPr>
        <p:blipFill>
          <a:blip r:embed="rId11" cstate="print">
            <a:extLst>
              <a:ext uri="{28A0092B-C50C-407E-A947-70E740481C1C}">
                <a14:useLocalDpi xmlns:a14="http://schemas.microsoft.com/office/drawing/2010/main" val="0"/>
              </a:ext>
            </a:extLst>
          </a:blip>
          <a:srcRect l="19785" r="29888" b="49999"/>
          <a:stretch>
            <a:fillRect/>
          </a:stretch>
        </p:blipFill>
        <p:spPr>
          <a:xfrm>
            <a:off x="6284884" y="1304114"/>
            <a:ext cx="587384" cy="727360"/>
          </a:xfrm>
          <a:prstGeom prst="rect">
            <a:avLst/>
          </a:prstGeom>
        </p:spPr>
      </p:pic>
      <p:pic>
        <p:nvPicPr>
          <p:cNvPr id="31" name="Picture 30"/>
          <p:cNvPicPr>
            <a:picLocks noChangeAspect="1"/>
          </p:cNvPicPr>
          <p:nvPr/>
        </p:nvPicPr>
        <p:blipFill>
          <a:blip r:embed="rId11" cstate="print">
            <a:extLst>
              <a:ext uri="{28A0092B-C50C-407E-A947-70E740481C1C}">
                <a14:useLocalDpi xmlns:a14="http://schemas.microsoft.com/office/drawing/2010/main" val="0"/>
              </a:ext>
            </a:extLst>
          </a:blip>
          <a:srcRect l="19785" r="29888" b="49999"/>
          <a:stretch>
            <a:fillRect/>
          </a:stretch>
        </p:blipFill>
        <p:spPr>
          <a:xfrm>
            <a:off x="7546458" y="5031295"/>
            <a:ext cx="587384" cy="727360"/>
          </a:xfrm>
          <a:prstGeom prst="rect">
            <a:avLst/>
          </a:prstGeom>
        </p:spPr>
      </p:pic>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sz="1800" b="1" i="0" u="none" strike="noStrike" cap="none" baseline="0" dirty="0">
                <a:solidFill>
                  <a:srgbClr val="043882"/>
                </a:solidFill>
                <a:effectLst/>
                <a:uFillTx/>
                <a:ea typeface="MS UI Gothic" panose="020B0600070205080204" charset="-128"/>
              </a:rPr>
              <a:t>4003: REACH-2：進行性肝細胞癌（HCC）を有し、ソラフェニブによる第一選択治療後にベースラインのα-フェトプロテイン（AFP）が上昇した患者を対象として、第二選択治療としてのラムシルマブとプラセボを比較する、第III相無作為化二重盲検プラセボ対照試験 </a:t>
            </a:r>
            <a:r>
              <a:rPr lang="en-GB" altLang="ja-JP" sz="1800" b="1" i="0" u="none" strike="noStrike" cap="none" baseline="0" dirty="0" smtClean="0">
                <a:solidFill>
                  <a:srgbClr val="043882"/>
                </a:solidFill>
                <a:effectLst/>
                <a:uFillTx/>
                <a:ea typeface="MS UI Gothic" panose="020B0600070205080204" charset="-128"/>
              </a:rPr>
              <a:t/>
            </a:r>
            <a:br>
              <a:rPr lang="en-GB" altLang="ja-JP" sz="1800" b="1" i="0" u="none" strike="noStrike" cap="none" baseline="0" dirty="0" smtClean="0">
                <a:solidFill>
                  <a:srgbClr val="043882"/>
                </a:solidFill>
                <a:effectLst/>
                <a:uFillTx/>
                <a:ea typeface="MS UI Gothic" panose="020B0600070205080204" charset="-128"/>
              </a:rPr>
            </a:br>
            <a:r>
              <a:rPr lang="ja-JP" sz="1800" b="1" i="0" u="none" strike="noStrike" cap="none" baseline="0" dirty="0" smtClean="0">
                <a:solidFill>
                  <a:srgbClr val="043882"/>
                </a:solidFill>
                <a:effectLst/>
                <a:uFillTx/>
                <a:ea typeface="MS UI Gothic" panose="020B0600070205080204" charset="-128"/>
              </a:rPr>
              <a:t>–</a:t>
            </a:r>
            <a:r>
              <a:rPr lang="en-GB" altLang="ja-JP" sz="1800" b="1" i="0" u="none" strike="noStrike" cap="none" baseline="0" dirty="0" smtClean="0">
                <a:solidFill>
                  <a:srgbClr val="043882"/>
                </a:solidFill>
                <a:effectLst/>
                <a:uFillTx/>
                <a:ea typeface="MS UI Gothic" panose="020B0600070205080204" charset="-128"/>
              </a:rPr>
              <a:t> </a:t>
            </a:r>
            <a:r>
              <a:rPr lang="ja-JP" sz="1800" b="1" i="0" u="none" strike="noStrike" cap="none" baseline="0" dirty="0" smtClean="0">
                <a:solidFill>
                  <a:srgbClr val="043882"/>
                </a:solidFill>
                <a:effectLst/>
                <a:uFillTx/>
                <a:ea typeface="MS UI Gothic" panose="020B0600070205080204" charset="-128"/>
              </a:rPr>
              <a:t>Z</a:t>
            </a:r>
            <a:r>
              <a:rPr lang="ja-JP" sz="1800" b="1" i="0" u="none" strike="noStrike" cap="none" baseline="0" dirty="0" smtClean="0">
                <a:solidFill>
                  <a:srgbClr val="043882"/>
                </a:solidFill>
                <a:effectLst/>
                <a:uFillTx/>
                <a:ea typeface="MS UI Gothic" panose="020B0600070205080204" charset="-128"/>
              </a:rPr>
              <a:t>hu </a:t>
            </a:r>
            <a:r>
              <a:rPr lang="ja-JP" sz="1800" b="1" i="0" u="none" strike="noStrike" cap="none" baseline="0" dirty="0">
                <a:solidFill>
                  <a:srgbClr val="043882"/>
                </a:solidFill>
                <a:effectLst/>
                <a:uFillTx/>
                <a:ea typeface="MS UI Gothic" panose="020B0600070205080204" charset="-128"/>
              </a:rPr>
              <a:t>AX, et al</a:t>
            </a:r>
          </a:p>
        </p:txBody>
      </p:sp>
      <p:sp>
        <p:nvSpPr>
          <p:cNvPr id="3" name="Content Placeholder 2"/>
          <p:cNvSpPr>
            <a:spLocks noGrp="1"/>
          </p:cNvSpPr>
          <p:nvPr>
            <p:ph idx="1"/>
          </p:nvPr>
        </p:nvSpPr>
        <p:spPr/>
        <p:txBody>
          <a:bodyPr/>
          <a:lstStyle/>
          <a:p>
            <a:pPr marL="0" indent="0">
              <a:buFontTx/>
              <a:buNone/>
            </a:pPr>
            <a:r>
              <a:rPr lang="ja-JP" sz="1600" b="1" i="0" u="none" strike="noStrike" cap="none" baseline="0" dirty="0">
                <a:solidFill>
                  <a:srgbClr val="4D4D4D"/>
                </a:solidFill>
                <a:effectLst/>
                <a:uFillTx/>
                <a:ea typeface="MS UI Gothic" panose="020B0600070205080204" charset="-128"/>
              </a:rPr>
              <a:t>試験の目的</a:t>
            </a:r>
          </a:p>
          <a:p>
            <a:r>
              <a:rPr lang="ja-JP" sz="1600" b="0" i="0" u="none" strike="noStrike" cap="none" baseline="0" dirty="0">
                <a:solidFill>
                  <a:srgbClr val="4D4D4D"/>
                </a:solidFill>
                <a:effectLst/>
                <a:uFillTx/>
                <a:ea typeface="MS UI Gothic" panose="020B0600070205080204" charset="-128"/>
              </a:rPr>
              <a:t>REACH-2試験において、HCCを有し、ベースラインAFP ≥400 ng/mLの患者を対象としてラムシルマブの有用性を評価する</a:t>
            </a:r>
          </a:p>
        </p:txBody>
      </p:sp>
      <p:sp>
        <p:nvSpPr>
          <p:cNvPr id="5" name="Text Placeholder 4"/>
          <p:cNvSpPr>
            <a:spLocks noGrp="1"/>
          </p:cNvSpPr>
          <p:nvPr>
            <p:ph type="body" sz="quarter" idx="11"/>
          </p:nvPr>
        </p:nvSpPr>
        <p:spPr>
          <a:xfrm>
            <a:off x="4519534" y="6096000"/>
            <a:ext cx="4259341" cy="487363"/>
          </a:xfrm>
        </p:spPr>
        <p:txBody>
          <a:bodyPr/>
          <a:lstStyle/>
          <a:p>
            <a:r>
              <a:rPr sz="1200"/>
              <a:t/>
            </a:r>
            <a:br>
              <a:rPr sz="1200"/>
            </a:br>
            <a:r>
              <a:rPr lang="ja-JP" sz="1200" b="0" i="0" u="none" strike="noStrike" cap="none" baseline="0">
                <a:solidFill>
                  <a:srgbClr val="4D4D4D"/>
                </a:solidFill>
                <a:effectLst/>
                <a:uFillTx/>
                <a:ea typeface="MS UI Gothic" panose="020B0600070205080204" charset="-128"/>
              </a:rPr>
              <a:t>Zhu AX, et al. J Clin Oncol 2018;36(suppl):abstr 4003</a:t>
            </a:r>
          </a:p>
        </p:txBody>
      </p:sp>
      <p:sp>
        <p:nvSpPr>
          <p:cNvPr id="7" name="Oval 14"/>
          <p:cNvSpPr>
            <a:spLocks noChangeArrowheads="1"/>
          </p:cNvSpPr>
          <p:nvPr/>
        </p:nvSpPr>
        <p:spPr bwMode="auto">
          <a:xfrm>
            <a:off x="4593608" y="3502139"/>
            <a:ext cx="583595" cy="584200"/>
          </a:xfrm>
          <a:prstGeom prst="ellipse">
            <a:avLst/>
          </a:prstGeom>
          <a:noFill/>
          <a:ln w="57150">
            <a:solidFill>
              <a:schemeClr val="bg2">
                <a:lumMod val="60000"/>
                <a:lumOff val="40000"/>
              </a:schemeClr>
            </a:solidFill>
            <a:round/>
            <a:tailEnd type="triangle" w="med" len="me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r>
              <a:rPr lang="ja-JP" sz="1600" b="1" i="0" u="none" strike="noStrike" cap="none" baseline="0">
                <a:solidFill>
                  <a:srgbClr val="043882"/>
                </a:solidFill>
                <a:effectLst/>
                <a:uFillTx/>
                <a:ea typeface="MS UI Gothic" panose="020B0600070205080204" charset="-128"/>
              </a:rPr>
              <a:t>R</a:t>
            </a:r>
          </a:p>
          <a:p>
            <a:pPr marL="0" marR="0" lvl="0" indent="0" algn="ctr" defTabSz="914400" rtl="0" eaLnBrk="1" fontAlgn="base" latinLnBrk="0" hangingPunct="1">
              <a:lnSpc>
                <a:spcPct val="100000"/>
              </a:lnSpc>
              <a:spcBef>
                <a:spcPct val="0"/>
              </a:spcBef>
              <a:spcAft>
                <a:spcPct val="0"/>
              </a:spcAft>
              <a:buClrTx/>
              <a:buSzTx/>
              <a:buFontTx/>
              <a:buNone/>
              <a:defRPr/>
            </a:pPr>
            <a:r>
              <a:rPr lang="ja-JP" sz="1600" b="1" i="0" u="none" strike="noStrike" cap="none" baseline="0">
                <a:solidFill>
                  <a:srgbClr val="043882"/>
                </a:solidFill>
                <a:effectLst/>
                <a:uFillTx/>
                <a:ea typeface="MS UI Gothic" panose="020B0600070205080204" charset="-128"/>
              </a:rPr>
              <a:t>2:1</a:t>
            </a:r>
          </a:p>
        </p:txBody>
      </p:sp>
      <p:cxnSp>
        <p:nvCxnSpPr>
          <p:cNvPr id="8" name="AutoShape 15"/>
          <p:cNvCxnSpPr>
            <a:cxnSpLocks noChangeShapeType="1"/>
            <a:stCxn id="7" idx="0"/>
            <a:endCxn id="13" idx="1"/>
          </p:cNvCxnSpPr>
          <p:nvPr/>
        </p:nvCxnSpPr>
        <p:spPr bwMode="auto">
          <a:xfrm rot="5400000" flipH="1" flipV="1">
            <a:off x="4625475" y="2918434"/>
            <a:ext cx="843636" cy="323775"/>
          </a:xfrm>
          <a:prstGeom prst="bentConnector2">
            <a:avLst/>
          </a:prstGeom>
          <a:noFill/>
          <a:ln w="57150">
            <a:solidFill>
              <a:schemeClr val="bg2">
                <a:lumMod val="60000"/>
                <a:lumOff val="40000"/>
              </a:schemeClr>
            </a:solidFill>
            <a:round/>
            <a:tailEnd type="triangle" w="med" len="med"/>
          </a:ln>
        </p:spPr>
      </p:cxnSp>
      <p:sp>
        <p:nvSpPr>
          <p:cNvPr id="9" name="AutoShape 12"/>
          <p:cNvSpPr>
            <a:spLocks noChangeArrowheads="1"/>
          </p:cNvSpPr>
          <p:nvPr/>
        </p:nvSpPr>
        <p:spPr bwMode="auto">
          <a:xfrm>
            <a:off x="8011504" y="2349083"/>
            <a:ext cx="1027565" cy="618839"/>
          </a:xfrm>
          <a:prstGeom prst="rect">
            <a:avLst/>
          </a:prstGeom>
          <a:solidFill>
            <a:schemeClr val="tx1"/>
          </a:solidFill>
          <a:ln w="9525" algn="ctr">
            <a:noFill/>
            <a:rou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defRPr/>
            </a:pPr>
            <a:r>
              <a:rPr lang="ja-JP" sz="1800" b="0" i="0" u="none" strike="noStrike" cap="none" baseline="0">
                <a:solidFill>
                  <a:srgbClr val="FFFFFF"/>
                </a:solidFill>
                <a:effectLst/>
                <a:uFillTx/>
                <a:ea typeface="MS UI Gothic" panose="020B0600070205080204" charset="-128"/>
              </a:rPr>
              <a:t>PD/</a:t>
            </a:r>
            <a:r>
              <a:rPr sz="1800"/>
              <a:t/>
            </a:r>
            <a:br>
              <a:rPr sz="1800"/>
            </a:br>
            <a:r>
              <a:rPr lang="ja-JP" sz="1800" b="0" i="0" u="none" strike="noStrike" cap="none" baseline="0">
                <a:solidFill>
                  <a:srgbClr val="FFFFFF"/>
                </a:solidFill>
                <a:effectLst/>
                <a:uFillTx/>
                <a:ea typeface="MS UI Gothic" panose="020B0600070205080204" charset="-128"/>
              </a:rPr>
              <a:t>毒性</a:t>
            </a:r>
          </a:p>
        </p:txBody>
      </p:sp>
      <p:sp>
        <p:nvSpPr>
          <p:cNvPr id="10" name="Content Placeholder 26"/>
          <p:cNvSpPr txBox="1"/>
          <p:nvPr/>
        </p:nvSpPr>
        <p:spPr bwMode="auto">
          <a:xfrm>
            <a:off x="5268856" y="3152009"/>
            <a:ext cx="3875144" cy="848939"/>
          </a:xfrm>
          <a:prstGeom prst="rect">
            <a:avLst/>
          </a:prstGeom>
          <a:noFill/>
          <a:ln w="9525">
            <a:noFill/>
            <a:miter lim="800000"/>
          </a:ln>
        </p:spPr>
        <p:txBody>
          <a:bodyPr/>
          <a:lstStyle/>
          <a:p>
            <a:pPr marL="190500" marR="0" lvl="0" indent="-190500" algn="l" defTabSz="914400" rtl="0" eaLnBrk="1" fontAlgn="base" latinLnBrk="0" hangingPunct="1">
              <a:lnSpc>
                <a:spcPct val="100000"/>
              </a:lnSpc>
              <a:spcBef>
                <a:spcPct val="0"/>
              </a:spcBef>
              <a:spcAft>
                <a:spcPct val="0"/>
              </a:spcAft>
              <a:buClrTx/>
              <a:buSzTx/>
              <a:buFontTx/>
              <a:buNone/>
              <a:defRPr/>
            </a:pPr>
            <a:r>
              <a:rPr lang="ja-JP" sz="1400" b="1" i="0" u="none" strike="noStrike" cap="none" baseline="0">
                <a:solidFill>
                  <a:srgbClr val="043882"/>
                </a:solidFill>
                <a:effectLst/>
                <a:uFillTx/>
                <a:ea typeface="MS UI Gothic" panose="020B0600070205080204" charset="-128"/>
              </a:rPr>
              <a:t>層別化</a:t>
            </a:r>
          </a:p>
          <a:p>
            <a:pPr marL="203200" marR="0" lvl="0" indent="-203200" algn="l" defTabSz="914400" rtl="0" eaLnBrk="1" fontAlgn="base" latinLnBrk="0" hangingPunct="1">
              <a:lnSpc>
                <a:spcPct val="100000"/>
              </a:lnSpc>
              <a:spcBef>
                <a:spcPct val="0"/>
              </a:spcBef>
              <a:spcAft>
                <a:spcPct val="0"/>
              </a:spcAft>
              <a:buClrTx/>
              <a:buSzTx/>
              <a:buFont typeface="Arial" panose="020B0604020202020204" pitchFamily="34" charset="0"/>
              <a:buChar char="•"/>
              <a:defRPr/>
            </a:pPr>
            <a:r>
              <a:rPr lang="ja-JP" sz="1400" b="0" i="0" u="none" strike="noStrike" cap="none" baseline="0">
                <a:solidFill>
                  <a:srgbClr val="4D4D4D"/>
                </a:solidFill>
                <a:effectLst/>
                <a:uFillTx/>
                <a:ea typeface="MS UI Gothic" panose="020B0600070205080204" charset="-128"/>
              </a:rPr>
              <a:t>肉眼的浸潤（有無）</a:t>
            </a:r>
          </a:p>
          <a:p>
            <a:pPr marL="203200" marR="0" lvl="0" indent="-203200" algn="l" defTabSz="914400" rtl="0" eaLnBrk="1" fontAlgn="base" latinLnBrk="0" hangingPunct="1">
              <a:lnSpc>
                <a:spcPct val="100000"/>
              </a:lnSpc>
              <a:spcBef>
                <a:spcPct val="0"/>
              </a:spcBef>
              <a:spcAft>
                <a:spcPct val="0"/>
              </a:spcAft>
              <a:buClrTx/>
              <a:buSzTx/>
              <a:buFont typeface="Arial" panose="020B0604020202020204" pitchFamily="34" charset="0"/>
              <a:buChar char="•"/>
              <a:defRPr/>
            </a:pPr>
            <a:r>
              <a:rPr lang="ja-JP" sz="1400" b="0" i="0" u="none" strike="noStrike" cap="none" baseline="0">
                <a:solidFill>
                  <a:srgbClr val="4D4D4D"/>
                </a:solidFill>
                <a:effectLst/>
                <a:uFillTx/>
                <a:ea typeface="MS UI Gothic" panose="020B0600070205080204" charset="-128"/>
              </a:rPr>
              <a:t>ECOGのPSスコア（0 vs. 1)</a:t>
            </a:r>
          </a:p>
          <a:p>
            <a:pPr marL="203200" marR="0" lvl="0" indent="-203200" algn="l" defTabSz="914400" rtl="0" eaLnBrk="1" fontAlgn="base" latinLnBrk="0" hangingPunct="1">
              <a:lnSpc>
                <a:spcPct val="100000"/>
              </a:lnSpc>
              <a:spcBef>
                <a:spcPct val="0"/>
              </a:spcBef>
              <a:spcAft>
                <a:spcPct val="0"/>
              </a:spcAft>
              <a:buClrTx/>
              <a:buSzTx/>
              <a:buFont typeface="Arial" panose="020B0604020202020204" pitchFamily="34" charset="0"/>
              <a:buChar char="•"/>
              <a:defRPr/>
            </a:pPr>
            <a:r>
              <a:rPr lang="ja-JP" sz="1400" b="0" i="0" u="none" strike="noStrike" cap="none" baseline="0">
                <a:solidFill>
                  <a:srgbClr val="4D4D4D"/>
                </a:solidFill>
                <a:effectLst/>
                <a:uFillTx/>
                <a:ea typeface="MS UI Gothic" panose="020B0600070205080204" charset="-128"/>
              </a:rPr>
              <a:t>地理的地域［米国、欧州、オーストラリア vs. アジア（日本を除く） vs. 日本］</a:t>
            </a:r>
          </a:p>
        </p:txBody>
      </p:sp>
      <p:cxnSp>
        <p:nvCxnSpPr>
          <p:cNvPr id="11" name="AutoShape 19"/>
          <p:cNvCxnSpPr>
            <a:cxnSpLocks noChangeShapeType="1"/>
            <a:stCxn id="14" idx="3"/>
            <a:endCxn id="7" idx="2"/>
          </p:cNvCxnSpPr>
          <p:nvPr/>
        </p:nvCxnSpPr>
        <p:spPr bwMode="auto">
          <a:xfrm flipV="1">
            <a:off x="4396789" y="3794239"/>
            <a:ext cx="196819" cy="1"/>
          </a:xfrm>
          <a:prstGeom prst="straightConnector1">
            <a:avLst/>
          </a:prstGeom>
          <a:noFill/>
          <a:ln w="57150">
            <a:solidFill>
              <a:schemeClr val="bg2">
                <a:lumMod val="60000"/>
                <a:lumOff val="40000"/>
              </a:schemeClr>
            </a:solidFill>
            <a:round/>
            <a:headEnd type="none" w="med" len="med"/>
            <a:tailEnd type="none" w="med" len="med"/>
          </a:ln>
        </p:spPr>
      </p:cxnSp>
      <p:cxnSp>
        <p:nvCxnSpPr>
          <p:cNvPr id="12" name="AutoShape 21"/>
          <p:cNvCxnSpPr>
            <a:cxnSpLocks noChangeShapeType="1"/>
            <a:stCxn id="13" idx="3"/>
            <a:endCxn id="9" idx="1"/>
          </p:cNvCxnSpPr>
          <p:nvPr/>
        </p:nvCxnSpPr>
        <p:spPr bwMode="auto">
          <a:xfrm>
            <a:off x="7716185" y="2658503"/>
            <a:ext cx="295319" cy="0"/>
          </a:xfrm>
          <a:prstGeom prst="straightConnector1">
            <a:avLst/>
          </a:prstGeom>
          <a:noFill/>
          <a:ln w="57150">
            <a:solidFill>
              <a:schemeClr val="bg2">
                <a:lumMod val="60000"/>
                <a:lumOff val="40000"/>
              </a:schemeClr>
            </a:solidFill>
            <a:round/>
            <a:tailEnd type="triangle" w="med" len="med"/>
          </a:ln>
        </p:spPr>
      </p:cxnSp>
      <p:sp>
        <p:nvSpPr>
          <p:cNvPr id="13" name="AutoShape 8"/>
          <p:cNvSpPr>
            <a:spLocks noChangeArrowheads="1"/>
          </p:cNvSpPr>
          <p:nvPr/>
        </p:nvSpPr>
        <p:spPr bwMode="auto">
          <a:xfrm>
            <a:off x="5209181" y="2248134"/>
            <a:ext cx="2507004" cy="820737"/>
          </a:xfrm>
          <a:prstGeom prst="rect">
            <a:avLst/>
          </a:prstGeom>
          <a:solidFill>
            <a:schemeClr val="accent3"/>
          </a:solidFill>
          <a:ln w="9525" algn="ctr">
            <a:noFill/>
            <a:rou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defRPr/>
            </a:pPr>
            <a:r>
              <a:rPr lang="ja-JP" sz="1800" b="0" i="0" u="none" strike="noStrike" cap="none" baseline="0" dirty="0">
                <a:solidFill>
                  <a:srgbClr val="FFFFFF"/>
                </a:solidFill>
                <a:effectLst/>
                <a:uFillTx/>
                <a:ea typeface="MS UI Gothic" panose="020B0600070205080204" charset="-128"/>
              </a:rPr>
              <a:t>ラムシルマブ</a:t>
            </a:r>
            <a:r>
              <a:rPr sz="1800" dirty="0"/>
              <a:t/>
            </a:r>
            <a:br>
              <a:rPr sz="1800" dirty="0"/>
            </a:br>
            <a:r>
              <a:rPr lang="ja-JP" sz="1800" b="0" i="0" u="none" strike="noStrike" cap="none" baseline="0" dirty="0">
                <a:solidFill>
                  <a:srgbClr val="FFFFFF"/>
                </a:solidFill>
                <a:effectLst/>
                <a:uFillTx/>
                <a:ea typeface="MS UI Gothic" panose="020B0600070205080204" charset="-128"/>
              </a:rPr>
              <a:t>8 mg/kg iv q2w＋BSC</a:t>
            </a:r>
          </a:p>
          <a:p>
            <a:pPr marL="0" marR="0" lvl="0" indent="0" algn="ctr" defTabSz="892175" rtl="0" eaLnBrk="0" fontAlgn="base" latinLnBrk="0" hangingPunct="0">
              <a:lnSpc>
                <a:spcPct val="100000"/>
              </a:lnSpc>
              <a:spcBef>
                <a:spcPct val="0"/>
              </a:spcBef>
              <a:spcAft>
                <a:spcPct val="0"/>
              </a:spcAft>
              <a:buClrTx/>
              <a:buSzTx/>
              <a:buFontTx/>
              <a:buNone/>
              <a:defRPr/>
            </a:pPr>
            <a:r>
              <a:rPr lang="ja-JP" sz="1800" b="0" i="0" u="none" strike="noStrike" cap="none" baseline="0" dirty="0">
                <a:solidFill>
                  <a:srgbClr val="FFFFFF"/>
                </a:solidFill>
                <a:effectLst/>
                <a:uFillTx/>
                <a:ea typeface="MS UI Gothic" panose="020B0600070205080204" charset="-128"/>
              </a:rPr>
              <a:t>(n=197)</a:t>
            </a:r>
          </a:p>
        </p:txBody>
      </p:sp>
      <p:sp>
        <p:nvSpPr>
          <p:cNvPr id="14" name="AutoShape 9"/>
          <p:cNvSpPr>
            <a:spLocks noChangeArrowheads="1"/>
          </p:cNvSpPr>
          <p:nvPr/>
        </p:nvSpPr>
        <p:spPr bwMode="auto">
          <a:xfrm>
            <a:off x="305746" y="2392061"/>
            <a:ext cx="4091043" cy="2804357"/>
          </a:xfrm>
          <a:prstGeom prst="roundRect">
            <a:avLst>
              <a:gd name="adj" fmla="val 0"/>
            </a:avLst>
          </a:prstGeom>
          <a:solidFill>
            <a:schemeClr val="accent1"/>
          </a:solidFill>
          <a:ln w="9525" algn="ctr">
            <a:noFill/>
            <a:round/>
          </a:ln>
        </p:spPr>
        <p:txBody>
          <a:bodyPr wrap="square" lIns="90488" tIns="44450" rIns="90488" bIns="44450">
            <a:spAutoFit/>
          </a:bodyPr>
          <a:lstStyle/>
          <a:p>
            <a:pPr marL="0" marR="0" lvl="0" indent="0" algn="l" defTabSz="892175" rtl="0" eaLnBrk="0" fontAlgn="base" latinLnBrk="0" hangingPunct="0">
              <a:lnSpc>
                <a:spcPct val="100000"/>
              </a:lnSpc>
              <a:spcBef>
                <a:spcPct val="0"/>
              </a:spcBef>
              <a:spcAft>
                <a:spcPct val="30000"/>
              </a:spcAft>
              <a:buClrTx/>
              <a:buSzTx/>
              <a:buFontTx/>
              <a:buNone/>
              <a:defRPr/>
            </a:pPr>
            <a:r>
              <a:rPr lang="ja-JP" sz="1800" b="0" i="0" u="none" strike="noStrike" cap="none" baseline="0" dirty="0">
                <a:solidFill>
                  <a:srgbClr val="FFFFFF"/>
                </a:solidFill>
                <a:effectLst/>
                <a:uFillTx/>
                <a:ea typeface="MS UI Gothic" panose="020B0600070205080204" charset="-128"/>
              </a:rPr>
              <a:t>主要な患者選択基準</a:t>
            </a:r>
          </a:p>
          <a:p>
            <a:pPr marL="285750" marR="0" lvl="0" indent="-285750" algn="l" defTabSz="892175" rtl="0" eaLnBrk="0" fontAlgn="base" latinLnBrk="0" hangingPunct="0">
              <a:lnSpc>
                <a:spcPct val="100000"/>
              </a:lnSpc>
              <a:spcBef>
                <a:spcPct val="0"/>
              </a:spcBef>
              <a:spcAft>
                <a:spcPct val="30000"/>
              </a:spcAft>
              <a:buClrTx/>
              <a:buSzTx/>
              <a:buFont typeface="Arial" panose="020B0604020202020204" pitchFamily="34" charset="0"/>
              <a:buChar char="•"/>
              <a:defRPr/>
            </a:pPr>
            <a:r>
              <a:rPr lang="ja-JP" sz="1800" b="0" i="0" u="none" strike="noStrike" cap="none" baseline="0" dirty="0">
                <a:solidFill>
                  <a:srgbClr val="FFFFFF"/>
                </a:solidFill>
                <a:effectLst/>
                <a:uFillTx/>
                <a:ea typeface="MS UI Gothic" panose="020B0600070205080204" charset="-128"/>
              </a:rPr>
              <a:t>BCLCステージB又はCのHCC、局所療法に対して治療抵抗性又は継続不能</a:t>
            </a:r>
          </a:p>
          <a:p>
            <a:pPr marL="285750" marR="0" lvl="0" indent="-285750" algn="l" defTabSz="892175" rtl="0" eaLnBrk="0" fontAlgn="base" latinLnBrk="0" hangingPunct="0">
              <a:lnSpc>
                <a:spcPct val="100000"/>
              </a:lnSpc>
              <a:spcBef>
                <a:spcPct val="0"/>
              </a:spcBef>
              <a:spcAft>
                <a:spcPct val="30000"/>
              </a:spcAft>
              <a:buClrTx/>
              <a:buSzTx/>
              <a:buFont typeface="Arial" panose="020B0604020202020204" pitchFamily="34" charset="0"/>
              <a:buChar char="•"/>
              <a:defRPr/>
            </a:pPr>
            <a:r>
              <a:rPr lang="ja-JP" sz="1800" b="0" i="0" u="none" strike="noStrike" cap="none" baseline="0" dirty="0">
                <a:solidFill>
                  <a:srgbClr val="FFFFFF"/>
                </a:solidFill>
                <a:effectLst/>
                <a:uFillTx/>
                <a:ea typeface="MS UI Gothic" panose="020B0600070205080204" charset="-128"/>
              </a:rPr>
              <a:t>ソラフェニブ治療歴 </a:t>
            </a:r>
          </a:p>
          <a:p>
            <a:pPr marL="285750" marR="0" lvl="0" indent="-285750" algn="l" defTabSz="892175" rtl="0" eaLnBrk="0" fontAlgn="base" latinLnBrk="0" hangingPunct="0">
              <a:lnSpc>
                <a:spcPct val="100000"/>
              </a:lnSpc>
              <a:spcBef>
                <a:spcPct val="0"/>
              </a:spcBef>
              <a:spcAft>
                <a:spcPct val="30000"/>
              </a:spcAft>
              <a:buClrTx/>
              <a:buSzTx/>
              <a:buFont typeface="Arial" panose="020B0604020202020204" pitchFamily="34" charset="0"/>
              <a:buChar char="•"/>
              <a:defRPr/>
            </a:pPr>
            <a:r>
              <a:rPr lang="ja-JP" sz="1800" b="0" i="0" u="none" strike="noStrike" cap="none" baseline="0" dirty="0">
                <a:solidFill>
                  <a:srgbClr val="FFFFFF"/>
                </a:solidFill>
                <a:effectLst/>
                <a:uFillTx/>
                <a:ea typeface="MS UI Gothic" panose="020B0600070205080204" charset="-128"/>
              </a:rPr>
              <a:t>Child-Pugh分類A</a:t>
            </a:r>
          </a:p>
          <a:p>
            <a:pPr marL="285750" marR="0" lvl="0" indent="-285750" algn="l" defTabSz="892175" rtl="0" eaLnBrk="0" fontAlgn="base" latinLnBrk="0" hangingPunct="0">
              <a:lnSpc>
                <a:spcPct val="100000"/>
              </a:lnSpc>
              <a:spcBef>
                <a:spcPct val="0"/>
              </a:spcBef>
              <a:spcAft>
                <a:spcPct val="30000"/>
              </a:spcAft>
              <a:buClrTx/>
              <a:buSzTx/>
              <a:buFont typeface="Arial" panose="020B0604020202020204" pitchFamily="34" charset="0"/>
              <a:buChar char="•"/>
              <a:defRPr/>
            </a:pPr>
            <a:r>
              <a:rPr lang="ja-JP" sz="1800" b="0" i="0" u="none" strike="noStrike" cap="none" baseline="0" dirty="0">
                <a:solidFill>
                  <a:srgbClr val="FFFFFF"/>
                </a:solidFill>
                <a:effectLst/>
                <a:uFillTx/>
                <a:ea typeface="MS UI Gothic" panose="020B0600070205080204" charset="-128"/>
              </a:rPr>
              <a:t>ベースラインAFP ≥400 ng/mL</a:t>
            </a:r>
          </a:p>
          <a:p>
            <a:pPr marL="285750" marR="0" lvl="0" indent="-285750" algn="l" defTabSz="892175" rtl="0" eaLnBrk="0" fontAlgn="base" latinLnBrk="0" hangingPunct="0">
              <a:lnSpc>
                <a:spcPct val="100000"/>
              </a:lnSpc>
              <a:spcBef>
                <a:spcPct val="0"/>
              </a:spcBef>
              <a:spcAft>
                <a:spcPct val="30000"/>
              </a:spcAft>
              <a:buClrTx/>
              <a:buSzTx/>
              <a:buFont typeface="Arial" panose="020B0604020202020204" pitchFamily="34" charset="0"/>
              <a:buChar char="•"/>
              <a:defRPr/>
            </a:pPr>
            <a:r>
              <a:rPr lang="ja-JP" sz="1800" b="0" i="0" u="none" strike="noStrike" cap="none" baseline="0" dirty="0">
                <a:solidFill>
                  <a:srgbClr val="FFFFFF"/>
                </a:solidFill>
                <a:effectLst/>
                <a:uFillTx/>
                <a:ea typeface="MS UI Gothic" panose="020B0600070205080204" charset="-128"/>
              </a:rPr>
              <a:t>ECOGのPSスコアが0～1</a:t>
            </a:r>
          </a:p>
          <a:p>
            <a:pPr marL="0" marR="0" lvl="0" indent="0" algn="l" defTabSz="892175" rtl="0" eaLnBrk="0" fontAlgn="base" latinLnBrk="0" hangingPunct="0">
              <a:lnSpc>
                <a:spcPct val="100000"/>
              </a:lnSpc>
              <a:spcBef>
                <a:spcPct val="0"/>
              </a:spcBef>
              <a:spcAft>
                <a:spcPct val="30000"/>
              </a:spcAft>
              <a:buClrTx/>
              <a:buSzTx/>
              <a:buFontTx/>
              <a:buNone/>
              <a:defRPr/>
            </a:pPr>
            <a:r>
              <a:rPr lang="ja-JP" sz="1800" b="0" i="0" u="none" strike="noStrike" cap="none" baseline="0" dirty="0">
                <a:solidFill>
                  <a:srgbClr val="FFFFFF"/>
                </a:solidFill>
                <a:effectLst/>
                <a:uFillTx/>
                <a:ea typeface="MS UI Gothic" panose="020B0600070205080204" charset="-128"/>
              </a:rPr>
              <a:t>(n=292)</a:t>
            </a:r>
          </a:p>
        </p:txBody>
      </p:sp>
      <p:sp>
        <p:nvSpPr>
          <p:cNvPr id="15" name="Rectangle 9"/>
          <p:cNvSpPr txBox="1">
            <a:spLocks noChangeArrowheads="1"/>
          </p:cNvSpPr>
          <p:nvPr/>
        </p:nvSpPr>
        <p:spPr bwMode="auto">
          <a:xfrm>
            <a:off x="365124" y="5468250"/>
            <a:ext cx="4130676" cy="7990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lstStyle>
            <a:lvl1pPr marL="250825" indent="-250825" algn="l" rtl="0" fontAlgn="base">
              <a:spcBef>
                <a:spcPct val="0"/>
              </a:spcBef>
              <a:spcAft>
                <a:spcPts val="400"/>
              </a:spcAft>
              <a:buClr>
                <a:schemeClr val="bg1"/>
              </a:buClr>
              <a:buSzPct val="110000"/>
              <a:buChar char="•"/>
              <a:defRPr sz="1600">
                <a:solidFill>
                  <a:srgbClr val="4D4D4D"/>
                </a:solidFill>
                <a:latin typeface="+mn-lt"/>
                <a:ea typeface="+mn-ea"/>
                <a:cs typeface="+mn-cs"/>
              </a:defRPr>
            </a:lvl1pPr>
            <a:lvl2pPr marL="561975" indent="-309880" algn="l" rtl="0" fontAlgn="base">
              <a:spcBef>
                <a:spcPct val="0"/>
              </a:spcBef>
              <a:spcAft>
                <a:spcPts val="400"/>
              </a:spcAft>
              <a:buClr>
                <a:schemeClr val="bg1"/>
              </a:buClr>
              <a:buChar char="–"/>
              <a:defRPr sz="1600">
                <a:solidFill>
                  <a:srgbClr val="4D4D4D"/>
                </a:solidFill>
                <a:latin typeface="+mn-lt"/>
                <a:cs typeface="+mn-cs"/>
              </a:defRPr>
            </a:lvl2pPr>
            <a:lvl3pPr marL="812800" indent="-249555" algn="l" rtl="0" fontAlgn="base">
              <a:spcBef>
                <a:spcPct val="0"/>
              </a:spcBef>
              <a:spcAft>
                <a:spcPts val="400"/>
              </a:spcAft>
              <a:buClr>
                <a:schemeClr val="bg1"/>
              </a:buClr>
              <a:buChar char="•"/>
              <a:defRPr sz="1600">
                <a:solidFill>
                  <a:srgbClr val="4D4D4D"/>
                </a:solidFill>
                <a:latin typeface="+mn-lt"/>
                <a:cs typeface="+mn-cs"/>
              </a:defRPr>
            </a:lvl3pPr>
            <a:lvl4pPr marL="1101725" indent="-287655" algn="l" rtl="0" fontAlgn="base">
              <a:spcBef>
                <a:spcPct val="0"/>
              </a:spcBef>
              <a:spcAft>
                <a:spcPts val="400"/>
              </a:spcAft>
              <a:buClr>
                <a:schemeClr val="bg1"/>
              </a:buClr>
              <a:buChar char="–"/>
              <a:defRPr sz="1600">
                <a:solidFill>
                  <a:srgbClr val="4D4D4D"/>
                </a:solidFill>
                <a:latin typeface="+mn-lt"/>
                <a:cs typeface="+mn-cs"/>
              </a:defRPr>
            </a:lvl4pPr>
            <a:lvl5pPr marL="1390650" indent="-287655" algn="l" rtl="0" fontAlgn="base">
              <a:spcBef>
                <a:spcPct val="0"/>
              </a:spcBef>
              <a:spcAft>
                <a:spcPts val="400"/>
              </a:spcAft>
              <a:buClr>
                <a:schemeClr val="bg1"/>
              </a:buClr>
              <a:buChar char="»"/>
              <a:defRPr sz="1600">
                <a:solidFill>
                  <a:srgbClr val="4D4D4D"/>
                </a:solidFill>
                <a:latin typeface="+mn-lt"/>
                <a:cs typeface="+mn-cs"/>
              </a:defRPr>
            </a:lvl5pPr>
            <a:lvl6pPr marL="1847850" indent="-287655" algn="l" rtl="0" fontAlgn="base">
              <a:spcBef>
                <a:spcPct val="20000"/>
              </a:spcBef>
              <a:spcAft>
                <a:spcPct val="0"/>
              </a:spcAft>
              <a:buChar char="»"/>
              <a:defRPr sz="2000">
                <a:solidFill>
                  <a:schemeClr val="tx1"/>
                </a:solidFill>
                <a:latin typeface="+mn-lt"/>
                <a:cs typeface="+mn-cs"/>
              </a:defRPr>
            </a:lvl6pPr>
            <a:lvl7pPr marL="2305050" indent="-287655" algn="l" rtl="0" fontAlgn="base">
              <a:spcBef>
                <a:spcPct val="20000"/>
              </a:spcBef>
              <a:spcAft>
                <a:spcPct val="0"/>
              </a:spcAft>
              <a:buChar char="»"/>
              <a:defRPr sz="2000">
                <a:solidFill>
                  <a:schemeClr val="tx1"/>
                </a:solidFill>
                <a:latin typeface="+mn-lt"/>
                <a:cs typeface="+mn-cs"/>
              </a:defRPr>
            </a:lvl7pPr>
            <a:lvl8pPr marL="2762250" indent="-287655" algn="l" rtl="0" fontAlgn="base">
              <a:spcBef>
                <a:spcPct val="20000"/>
              </a:spcBef>
              <a:spcAft>
                <a:spcPct val="0"/>
              </a:spcAft>
              <a:buChar char="»"/>
              <a:defRPr sz="2000">
                <a:solidFill>
                  <a:schemeClr val="tx1"/>
                </a:solidFill>
                <a:latin typeface="+mn-lt"/>
                <a:cs typeface="+mn-cs"/>
              </a:defRPr>
            </a:lvl8pPr>
            <a:lvl9pPr marL="3219450" indent="-287655"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ct val="0"/>
              </a:spcBef>
              <a:spcAft>
                <a:spcPts val="400"/>
              </a:spcAft>
              <a:buClr>
                <a:srgbClr val="043882"/>
              </a:buClr>
              <a:buSzPct val="110000"/>
              <a:buFontTx/>
              <a:buNone/>
              <a:defRPr/>
            </a:pPr>
            <a:r>
              <a:rPr lang="ja-JP" sz="1600" b="1" i="0" u="none" strike="noStrike" cap="none" baseline="0" dirty="0">
                <a:solidFill>
                  <a:srgbClr val="A0A0A0"/>
                </a:solidFill>
                <a:effectLst/>
                <a:uFillTx/>
                <a:ea typeface="MS UI Gothic" panose="020B0600070205080204" charset="-128"/>
              </a:rPr>
              <a:t>主要エンドポイント</a:t>
            </a:r>
          </a:p>
          <a:p>
            <a:pPr marL="250825" marR="0" lvl="0" indent="-250825" algn="l" defTabSz="914400" rtl="0" eaLnBrk="1" fontAlgn="base" latinLnBrk="0" hangingPunct="1">
              <a:lnSpc>
                <a:spcPct val="100000"/>
              </a:lnSpc>
              <a:spcBef>
                <a:spcPct val="0"/>
              </a:spcBef>
              <a:spcAft>
                <a:spcPts val="400"/>
              </a:spcAft>
              <a:buClr>
                <a:srgbClr val="043882"/>
              </a:buClr>
              <a:buSzPct val="110000"/>
              <a:buFontTx/>
              <a:buChar char="•"/>
              <a:defRPr/>
            </a:pPr>
            <a:r>
              <a:rPr lang="ja-JP" sz="1600" b="0" i="0" u="none" strike="noStrike" cap="none" baseline="0" dirty="0">
                <a:solidFill>
                  <a:srgbClr val="4D4D4D"/>
                </a:solidFill>
                <a:effectLst/>
                <a:uFillTx/>
                <a:ea typeface="MS UI Gothic" panose="020B0600070205080204" charset="-128"/>
              </a:rPr>
              <a:t>OS</a:t>
            </a:r>
          </a:p>
          <a:p>
            <a:pPr marL="250825" marR="0" lvl="0" indent="-250825" algn="l" defTabSz="914400" rtl="0" eaLnBrk="1" fontAlgn="base" latinLnBrk="0" hangingPunct="1">
              <a:lnSpc>
                <a:spcPct val="100000"/>
              </a:lnSpc>
              <a:spcBef>
                <a:spcPct val="0"/>
              </a:spcBef>
              <a:spcAft>
                <a:spcPts val="400"/>
              </a:spcAft>
              <a:buClr>
                <a:srgbClr val="043882"/>
              </a:buClr>
              <a:buSzPct val="110000"/>
              <a:buFontTx/>
              <a:buChar char="•"/>
              <a:defRPr/>
            </a:pPr>
            <a:endParaRPr kumimoji="0" lang="en-GB" sz="1600" b="0" i="0" u="none" strike="noStrike" kern="1200" cap="none" spc="0" normalizeH="0" baseline="0" noProof="0" dirty="0">
              <a:ln>
                <a:noFill/>
              </a:ln>
              <a:solidFill>
                <a:srgbClr val="4D4D4D"/>
              </a:solidFill>
              <a:effectLst/>
              <a:uLnTx/>
              <a:uFillTx/>
              <a:latin typeface="Arial" panose="020B0604020202020204"/>
              <a:ea typeface="+mn-ea"/>
              <a:cs typeface="Arial" panose="020B0604020202020204"/>
            </a:endParaRPr>
          </a:p>
        </p:txBody>
      </p:sp>
      <p:sp>
        <p:nvSpPr>
          <p:cNvPr id="16" name="Content Placeholder 26"/>
          <p:cNvSpPr txBox="1"/>
          <p:nvPr/>
        </p:nvSpPr>
        <p:spPr>
          <a:xfrm>
            <a:off x="4648200" y="5468250"/>
            <a:ext cx="4130675" cy="799043"/>
          </a:xfrm>
          <a:prstGeom prst="rect">
            <a:avLst/>
          </a:prstGeom>
        </p:spPr>
        <p:txBody>
          <a:bodyPr/>
          <a:lstStyle>
            <a:lvl1pPr marL="250825" indent="-250825" algn="l" rtl="0" fontAlgn="base">
              <a:spcBef>
                <a:spcPct val="0"/>
              </a:spcBef>
              <a:spcAft>
                <a:spcPts val="400"/>
              </a:spcAft>
              <a:buClr>
                <a:schemeClr val="bg1"/>
              </a:buClr>
              <a:buSzPct val="110000"/>
              <a:buChar char="•"/>
              <a:defRPr sz="1600">
                <a:solidFill>
                  <a:srgbClr val="4D4D4D"/>
                </a:solidFill>
                <a:latin typeface="+mn-lt"/>
                <a:ea typeface="+mn-ea"/>
                <a:cs typeface="+mn-cs"/>
              </a:defRPr>
            </a:lvl1pPr>
            <a:lvl2pPr marL="561975" indent="-309880" algn="l" rtl="0" fontAlgn="base">
              <a:spcBef>
                <a:spcPct val="0"/>
              </a:spcBef>
              <a:spcAft>
                <a:spcPts val="400"/>
              </a:spcAft>
              <a:buClr>
                <a:schemeClr val="bg1"/>
              </a:buClr>
              <a:buChar char="–"/>
              <a:defRPr sz="1600">
                <a:solidFill>
                  <a:srgbClr val="4D4D4D"/>
                </a:solidFill>
                <a:latin typeface="+mn-lt"/>
                <a:cs typeface="+mn-cs"/>
              </a:defRPr>
            </a:lvl2pPr>
            <a:lvl3pPr marL="812800" indent="-249555" algn="l" rtl="0" fontAlgn="base">
              <a:spcBef>
                <a:spcPct val="0"/>
              </a:spcBef>
              <a:spcAft>
                <a:spcPts val="400"/>
              </a:spcAft>
              <a:buClr>
                <a:schemeClr val="bg1"/>
              </a:buClr>
              <a:buChar char="•"/>
              <a:defRPr sz="1600">
                <a:solidFill>
                  <a:srgbClr val="4D4D4D"/>
                </a:solidFill>
                <a:latin typeface="+mn-lt"/>
                <a:cs typeface="+mn-cs"/>
              </a:defRPr>
            </a:lvl3pPr>
            <a:lvl4pPr marL="1101725" indent="-287655" algn="l" rtl="0" fontAlgn="base">
              <a:spcBef>
                <a:spcPct val="0"/>
              </a:spcBef>
              <a:spcAft>
                <a:spcPts val="400"/>
              </a:spcAft>
              <a:buClr>
                <a:schemeClr val="bg1"/>
              </a:buClr>
              <a:buChar char="–"/>
              <a:defRPr sz="1600">
                <a:solidFill>
                  <a:srgbClr val="4D4D4D"/>
                </a:solidFill>
                <a:latin typeface="+mn-lt"/>
                <a:cs typeface="+mn-cs"/>
              </a:defRPr>
            </a:lvl4pPr>
            <a:lvl5pPr marL="1390650" indent="-287655" algn="l" rtl="0" fontAlgn="base">
              <a:spcBef>
                <a:spcPct val="0"/>
              </a:spcBef>
              <a:spcAft>
                <a:spcPts val="400"/>
              </a:spcAft>
              <a:buClr>
                <a:schemeClr val="bg1"/>
              </a:buClr>
              <a:buChar char="»"/>
              <a:defRPr sz="1600">
                <a:solidFill>
                  <a:srgbClr val="4D4D4D"/>
                </a:solidFill>
                <a:latin typeface="+mn-lt"/>
                <a:cs typeface="+mn-cs"/>
              </a:defRPr>
            </a:lvl5pPr>
            <a:lvl6pPr marL="1847850" indent="-287655" algn="l" rtl="0" fontAlgn="base">
              <a:spcBef>
                <a:spcPct val="20000"/>
              </a:spcBef>
              <a:spcAft>
                <a:spcPct val="0"/>
              </a:spcAft>
              <a:buChar char="»"/>
              <a:defRPr sz="2000">
                <a:solidFill>
                  <a:schemeClr val="tx1"/>
                </a:solidFill>
                <a:latin typeface="+mn-lt"/>
                <a:cs typeface="+mn-cs"/>
              </a:defRPr>
            </a:lvl6pPr>
            <a:lvl7pPr marL="2305050" indent="-287655" algn="l" rtl="0" fontAlgn="base">
              <a:spcBef>
                <a:spcPct val="20000"/>
              </a:spcBef>
              <a:spcAft>
                <a:spcPct val="0"/>
              </a:spcAft>
              <a:buChar char="»"/>
              <a:defRPr sz="2000">
                <a:solidFill>
                  <a:schemeClr val="tx1"/>
                </a:solidFill>
                <a:latin typeface="+mn-lt"/>
                <a:cs typeface="+mn-cs"/>
              </a:defRPr>
            </a:lvl7pPr>
            <a:lvl8pPr marL="2762250" indent="-287655" algn="l" rtl="0" fontAlgn="base">
              <a:spcBef>
                <a:spcPct val="20000"/>
              </a:spcBef>
              <a:spcAft>
                <a:spcPct val="0"/>
              </a:spcAft>
              <a:buChar char="»"/>
              <a:defRPr sz="2000">
                <a:solidFill>
                  <a:schemeClr val="tx1"/>
                </a:solidFill>
                <a:latin typeface="+mn-lt"/>
                <a:cs typeface="+mn-cs"/>
              </a:defRPr>
            </a:lvl8pPr>
            <a:lvl9pPr marL="3219450" indent="-287655"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ct val="0"/>
              </a:spcBef>
              <a:spcAft>
                <a:spcPts val="400"/>
              </a:spcAft>
              <a:buClr>
                <a:srgbClr val="043882"/>
              </a:buClr>
              <a:buSzPct val="110000"/>
              <a:buFontTx/>
              <a:buNone/>
              <a:defRPr/>
            </a:pPr>
            <a:r>
              <a:rPr lang="ja-JP" sz="1600" b="1" i="0" u="none" strike="noStrike" cap="none" baseline="0" dirty="0">
                <a:solidFill>
                  <a:srgbClr val="A0A0A0"/>
                </a:solidFill>
                <a:effectLst/>
                <a:uFillTx/>
                <a:ea typeface="MS UI Gothic" panose="020B0600070205080204" charset="-128"/>
              </a:rPr>
              <a:t>副次的エンドポイント</a:t>
            </a:r>
          </a:p>
          <a:p>
            <a:pPr marL="250825" marR="0" lvl="0" indent="-250825" algn="l" defTabSz="914400" rtl="0" eaLnBrk="1" fontAlgn="base" latinLnBrk="0" hangingPunct="1">
              <a:lnSpc>
                <a:spcPct val="100000"/>
              </a:lnSpc>
              <a:spcBef>
                <a:spcPct val="0"/>
              </a:spcBef>
              <a:spcAft>
                <a:spcPts val="400"/>
              </a:spcAft>
              <a:buClr>
                <a:srgbClr val="043882"/>
              </a:buClr>
              <a:buSzPct val="110000"/>
              <a:buFontTx/>
              <a:buChar char="•"/>
              <a:defRPr/>
            </a:pPr>
            <a:r>
              <a:rPr lang="ja-JP" sz="1600" b="0" i="0" u="none" strike="noStrike" cap="none" baseline="0" dirty="0">
                <a:solidFill>
                  <a:srgbClr val="4D4D4D"/>
                </a:solidFill>
                <a:effectLst/>
                <a:uFillTx/>
                <a:ea typeface="MS UI Gothic" panose="020B0600070205080204" charset="-128"/>
              </a:rPr>
              <a:t>PFS、TTP、ORR、安全性</a:t>
            </a:r>
          </a:p>
        </p:txBody>
      </p:sp>
      <p:cxnSp>
        <p:nvCxnSpPr>
          <p:cNvPr id="17" name="AutoShape 16"/>
          <p:cNvCxnSpPr>
            <a:cxnSpLocks noChangeShapeType="1"/>
            <a:stCxn id="7" idx="4"/>
            <a:endCxn id="20" idx="1"/>
          </p:cNvCxnSpPr>
          <p:nvPr/>
        </p:nvCxnSpPr>
        <p:spPr bwMode="auto">
          <a:xfrm rot="16200000" flipH="1">
            <a:off x="4660699" y="4311045"/>
            <a:ext cx="773086" cy="323673"/>
          </a:xfrm>
          <a:prstGeom prst="bentConnector2">
            <a:avLst/>
          </a:prstGeom>
          <a:noFill/>
          <a:ln w="57150">
            <a:solidFill>
              <a:schemeClr val="bg2">
                <a:lumMod val="60000"/>
                <a:lumOff val="40000"/>
              </a:schemeClr>
            </a:solidFill>
            <a:round/>
            <a:tailEnd type="triangle" w="med" len="med"/>
          </a:ln>
        </p:spPr>
      </p:cxnSp>
      <p:cxnSp>
        <p:nvCxnSpPr>
          <p:cNvPr id="19" name="AutoShape 20"/>
          <p:cNvCxnSpPr>
            <a:cxnSpLocks noChangeShapeType="1"/>
            <a:stCxn id="20" idx="3"/>
            <a:endCxn id="36" idx="1"/>
          </p:cNvCxnSpPr>
          <p:nvPr/>
        </p:nvCxnSpPr>
        <p:spPr bwMode="auto">
          <a:xfrm>
            <a:off x="7714604" y="4859425"/>
            <a:ext cx="296900" cy="1"/>
          </a:xfrm>
          <a:prstGeom prst="straightConnector1">
            <a:avLst/>
          </a:prstGeom>
          <a:noFill/>
          <a:ln w="57150">
            <a:solidFill>
              <a:schemeClr val="bg2">
                <a:lumMod val="60000"/>
                <a:lumOff val="40000"/>
              </a:schemeClr>
            </a:solidFill>
            <a:prstDash val="sysDot"/>
            <a:round/>
            <a:tailEnd type="triangle" w="med" len="med"/>
          </a:ln>
        </p:spPr>
      </p:cxnSp>
      <p:sp>
        <p:nvSpPr>
          <p:cNvPr id="20" name="AutoShape 12"/>
          <p:cNvSpPr>
            <a:spLocks noChangeArrowheads="1"/>
          </p:cNvSpPr>
          <p:nvPr/>
        </p:nvSpPr>
        <p:spPr bwMode="auto">
          <a:xfrm>
            <a:off x="5209079" y="4449057"/>
            <a:ext cx="2505525" cy="820736"/>
          </a:xfrm>
          <a:prstGeom prst="rect">
            <a:avLst/>
          </a:prstGeom>
          <a:solidFill>
            <a:schemeClr val="accent2"/>
          </a:solidFill>
          <a:ln w="9525" algn="ctr">
            <a:noFill/>
            <a:rou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defRPr/>
            </a:pPr>
            <a:r>
              <a:rPr lang="ja-JP" sz="1800" b="0" i="0" u="none" strike="noStrike" cap="none" baseline="0" dirty="0">
                <a:solidFill>
                  <a:srgbClr val="4D4D4D"/>
                </a:solidFill>
                <a:effectLst/>
                <a:uFillTx/>
                <a:ea typeface="MS UI Gothic" panose="020B0600070205080204" charset="-128"/>
              </a:rPr>
              <a:t>プラセボ＋BSC</a:t>
            </a:r>
            <a:r>
              <a:rPr sz="1800" dirty="0"/>
              <a:t/>
            </a:r>
            <a:br>
              <a:rPr sz="1800" dirty="0"/>
            </a:br>
            <a:r>
              <a:rPr lang="ja-JP" sz="1800" b="0" i="0" u="none" strike="noStrike" cap="none" baseline="0" dirty="0">
                <a:solidFill>
                  <a:srgbClr val="4D4D4D"/>
                </a:solidFill>
                <a:effectLst/>
                <a:uFillTx/>
                <a:ea typeface="MS UI Gothic" panose="020B0600070205080204" charset="-128"/>
              </a:rPr>
              <a:t>(n=95)</a:t>
            </a:r>
          </a:p>
        </p:txBody>
      </p:sp>
      <p:sp>
        <p:nvSpPr>
          <p:cNvPr id="36" name="AutoShape 12"/>
          <p:cNvSpPr>
            <a:spLocks noChangeArrowheads="1"/>
          </p:cNvSpPr>
          <p:nvPr/>
        </p:nvSpPr>
        <p:spPr bwMode="auto">
          <a:xfrm>
            <a:off x="8011504" y="4550006"/>
            <a:ext cx="1027565" cy="618839"/>
          </a:xfrm>
          <a:prstGeom prst="rect">
            <a:avLst/>
          </a:prstGeom>
          <a:solidFill>
            <a:schemeClr val="tx1"/>
          </a:solidFill>
          <a:ln w="9525" algn="ctr">
            <a:noFill/>
            <a:rou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defRPr/>
            </a:pPr>
            <a:r>
              <a:rPr lang="ja-JP" sz="1800" b="0" i="0" u="none" strike="noStrike" cap="none" baseline="0">
                <a:solidFill>
                  <a:srgbClr val="FFFFFF"/>
                </a:solidFill>
                <a:effectLst/>
                <a:uFillTx/>
                <a:ea typeface="MS UI Gothic" panose="020B0600070205080204" charset="-128"/>
              </a:rPr>
              <a:t>PD/</a:t>
            </a:r>
            <a:r>
              <a:rPr sz="1800"/>
              <a:t/>
            </a:r>
            <a:br>
              <a:rPr sz="1800"/>
            </a:br>
            <a:r>
              <a:rPr lang="ja-JP" sz="1800" b="0" i="0" u="none" strike="noStrike" cap="none" baseline="0">
                <a:solidFill>
                  <a:srgbClr val="FFFFFF"/>
                </a:solidFill>
                <a:effectLst/>
                <a:uFillTx/>
                <a:ea typeface="MS UI Gothic" panose="020B0600070205080204" charset="-128"/>
              </a:rPr>
              <a:t>毒性</a:t>
            </a:r>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sz="1800" b="1" i="0" u="none" strike="noStrike" cap="none" baseline="0" dirty="0">
                <a:solidFill>
                  <a:srgbClr val="043882"/>
                </a:solidFill>
                <a:effectLst/>
                <a:uFillTx/>
                <a:ea typeface="MS UI Gothic" panose="020B0600070205080204" charset="-128"/>
              </a:rPr>
              <a:t>4003: REACH-2：進行性肝細胞癌（HCC）を有し、ソラフェニブによる第一選択治療後にベースラインのα-フェトプロテイン（AFP）が上昇した患者を対象として、第二選択治療としてのラムシルマブとプラセボを比較する、第III相無作為化二重盲検プラセボ対照試験 </a:t>
            </a:r>
            <a:r>
              <a:rPr lang="en-GB" altLang="ja-JP" sz="1800" b="1" i="0" u="none" strike="noStrike" cap="none" baseline="0" dirty="0" smtClean="0">
                <a:solidFill>
                  <a:srgbClr val="043882"/>
                </a:solidFill>
                <a:effectLst/>
                <a:uFillTx/>
                <a:ea typeface="MS UI Gothic" panose="020B0600070205080204" charset="-128"/>
              </a:rPr>
              <a:t/>
            </a:r>
            <a:br>
              <a:rPr lang="en-GB" altLang="ja-JP" sz="1800" b="1" i="0" u="none" strike="noStrike" cap="none" baseline="0" dirty="0" smtClean="0">
                <a:solidFill>
                  <a:srgbClr val="043882"/>
                </a:solidFill>
                <a:effectLst/>
                <a:uFillTx/>
                <a:ea typeface="MS UI Gothic" panose="020B0600070205080204" charset="-128"/>
              </a:rPr>
            </a:br>
            <a:r>
              <a:rPr lang="ja-JP" sz="1800" b="1" i="0" u="none" strike="noStrike" cap="none" baseline="0" dirty="0" smtClean="0">
                <a:solidFill>
                  <a:srgbClr val="043882"/>
                </a:solidFill>
                <a:effectLst/>
                <a:uFillTx/>
                <a:ea typeface="MS UI Gothic" panose="020B0600070205080204" charset="-128"/>
              </a:rPr>
              <a:t>–</a:t>
            </a:r>
            <a:r>
              <a:rPr lang="en-GB" altLang="ja-JP" sz="1800" b="1" i="0" u="none" strike="noStrike" cap="none" baseline="0" dirty="0" smtClean="0">
                <a:solidFill>
                  <a:srgbClr val="043882"/>
                </a:solidFill>
                <a:effectLst/>
                <a:uFillTx/>
                <a:ea typeface="MS UI Gothic" panose="020B0600070205080204" charset="-128"/>
              </a:rPr>
              <a:t> </a:t>
            </a:r>
            <a:r>
              <a:rPr lang="ja-JP" sz="1800" b="1" i="0" u="none" strike="noStrike" cap="none" baseline="0" dirty="0" smtClean="0">
                <a:solidFill>
                  <a:srgbClr val="043882"/>
                </a:solidFill>
                <a:effectLst/>
                <a:uFillTx/>
                <a:ea typeface="MS UI Gothic" panose="020B0600070205080204" charset="-128"/>
              </a:rPr>
              <a:t>Z</a:t>
            </a:r>
            <a:r>
              <a:rPr lang="ja-JP" sz="1800" b="1" i="0" u="none" strike="noStrike" cap="none" baseline="0" dirty="0" smtClean="0">
                <a:solidFill>
                  <a:srgbClr val="043882"/>
                </a:solidFill>
                <a:effectLst/>
                <a:uFillTx/>
                <a:ea typeface="MS UI Gothic" panose="020B0600070205080204" charset="-128"/>
              </a:rPr>
              <a:t>hu </a:t>
            </a:r>
            <a:r>
              <a:rPr lang="ja-JP" sz="1800" b="1" i="0" u="none" strike="noStrike" cap="none" baseline="0" dirty="0">
                <a:solidFill>
                  <a:srgbClr val="043882"/>
                </a:solidFill>
                <a:effectLst/>
                <a:uFillTx/>
                <a:ea typeface="MS UI Gothic" panose="020B0600070205080204" charset="-128"/>
              </a:rPr>
              <a:t>AX, et al</a:t>
            </a:r>
          </a:p>
        </p:txBody>
      </p:sp>
      <p:sp>
        <p:nvSpPr>
          <p:cNvPr id="3" name="Content Placeholder 2"/>
          <p:cNvSpPr>
            <a:spLocks noGrp="1"/>
          </p:cNvSpPr>
          <p:nvPr>
            <p:ph idx="1"/>
          </p:nvPr>
        </p:nvSpPr>
        <p:spPr/>
        <p:txBody>
          <a:bodyPr/>
          <a:lstStyle/>
          <a:p>
            <a:pPr marL="0" indent="0">
              <a:buNone/>
            </a:pPr>
            <a:r>
              <a:rPr lang="ja-JP" sz="1600" b="1" i="0" u="none" strike="noStrike" cap="none" baseline="0">
                <a:solidFill>
                  <a:srgbClr val="4D4D4D"/>
                </a:solidFill>
                <a:effectLst/>
                <a:uFillTx/>
                <a:ea typeface="MS UI Gothic" panose="020B0600070205080204" charset="-128"/>
              </a:rPr>
              <a:t>主な結果</a:t>
            </a:r>
          </a:p>
          <a:p>
            <a:endParaRPr lang="en-GB"/>
          </a:p>
        </p:txBody>
      </p:sp>
      <p:sp>
        <p:nvSpPr>
          <p:cNvPr id="5" name="Text Placeholder 4"/>
          <p:cNvSpPr>
            <a:spLocks noGrp="1"/>
          </p:cNvSpPr>
          <p:nvPr>
            <p:ph type="body" sz="quarter" idx="11"/>
          </p:nvPr>
        </p:nvSpPr>
        <p:spPr>
          <a:xfrm>
            <a:off x="4519534" y="6096000"/>
            <a:ext cx="4259341" cy="487363"/>
          </a:xfrm>
        </p:spPr>
        <p:txBody>
          <a:bodyPr/>
          <a:lstStyle/>
          <a:p>
            <a:r>
              <a:rPr sz="1200"/>
              <a:t/>
            </a:r>
            <a:br>
              <a:rPr sz="1200"/>
            </a:br>
            <a:r>
              <a:rPr lang="ja-JP" sz="1200" b="0" i="0" u="none" strike="noStrike" cap="none" baseline="0">
                <a:solidFill>
                  <a:srgbClr val="4D4D4D"/>
                </a:solidFill>
                <a:effectLst/>
                <a:uFillTx/>
                <a:ea typeface="MS UI Gothic" panose="020B0600070205080204" charset="-128"/>
              </a:rPr>
              <a:t>Zhu AX, et al. J Clin Oncol 2018;36(suppl):abstr 4003</a:t>
            </a:r>
          </a:p>
        </p:txBody>
      </p:sp>
      <p:graphicFrame>
        <p:nvGraphicFramePr>
          <p:cNvPr id="7" name="Table 6"/>
          <p:cNvGraphicFramePr>
            <a:graphicFrameLocks noGrp="1"/>
          </p:cNvGraphicFramePr>
          <p:nvPr/>
        </p:nvGraphicFramePr>
        <p:xfrm>
          <a:off x="4260018" y="2167475"/>
          <a:ext cx="3745225" cy="1329010"/>
        </p:xfrm>
        <a:graphic>
          <a:graphicData uri="http://schemas.openxmlformats.org/drawingml/2006/table">
            <a:tbl>
              <a:tblPr firstRow="1" bandRow="1">
                <a:tableStyleId>{2D5ABB26-0587-4C30-8999-92F81FD0307C}</a:tableStyleId>
              </a:tblPr>
              <a:tblGrid>
                <a:gridCol w="1236135">
                  <a:extLst>
                    <a:ext uri="{9D8B030D-6E8A-4147-A177-3AD203B41FA5}">
                      <a16:colId xmlns:a16="http://schemas.microsoft.com/office/drawing/2014/main" val="20000"/>
                    </a:ext>
                  </a:extLst>
                </a:gridCol>
                <a:gridCol w="1107440">
                  <a:extLst>
                    <a:ext uri="{9D8B030D-6E8A-4147-A177-3AD203B41FA5}">
                      <a16:colId xmlns:a16="http://schemas.microsoft.com/office/drawing/2014/main" val="20001"/>
                    </a:ext>
                  </a:extLst>
                </a:gridCol>
                <a:gridCol w="695301">
                  <a:extLst>
                    <a:ext uri="{9D8B030D-6E8A-4147-A177-3AD203B41FA5}">
                      <a16:colId xmlns:a16="http://schemas.microsoft.com/office/drawing/2014/main" val="20002"/>
                    </a:ext>
                  </a:extLst>
                </a:gridCol>
                <a:gridCol w="706349">
                  <a:extLst>
                    <a:ext uri="{9D8B030D-6E8A-4147-A177-3AD203B41FA5}">
                      <a16:colId xmlns:a16="http://schemas.microsoft.com/office/drawing/2014/main" val="20003"/>
                    </a:ext>
                  </a:extLst>
                </a:gridCol>
              </a:tblGrid>
              <a:tr h="280170">
                <a:tc>
                  <a:txBody>
                    <a:bodyPr/>
                    <a:lstStyle/>
                    <a:p>
                      <a:endParaRPr lang="en-US" sz="1050" dirty="0"/>
                    </a:p>
                  </a:txBody>
                  <a:tcPr anchor="ct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tx2"/>
                    </a:solidFill>
                  </a:tcPr>
                </a:tc>
                <a:tc>
                  <a:txBody>
                    <a:bodyPr/>
                    <a:lstStyle/>
                    <a:p>
                      <a:pPr algn="ctr"/>
                      <a:r>
                        <a:rPr lang="ja-JP" sz="1050" b="1" i="0" u="none" strike="noStrike" cap="none" baseline="0">
                          <a:solidFill>
                            <a:srgbClr val="4D4D4D"/>
                          </a:solidFill>
                          <a:effectLst/>
                          <a:uFillTx/>
                          <a:ea typeface="MS UI Gothic" panose="020B0600070205080204" charset="-128"/>
                        </a:rPr>
                        <a:t>ラムシルマブ</a:t>
                      </a:r>
                    </a:p>
                  </a:txBody>
                  <a:tcPr anchor="ct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tx2"/>
                    </a:solidFill>
                  </a:tcPr>
                </a:tc>
                <a:tc>
                  <a:txBody>
                    <a:bodyPr/>
                    <a:lstStyle/>
                    <a:p>
                      <a:pPr algn="ctr"/>
                      <a:r>
                        <a:rPr lang="ja-JP" sz="1050" b="1" i="0" u="none" strike="noStrike" cap="none" baseline="0">
                          <a:solidFill>
                            <a:srgbClr val="4D4D4D"/>
                          </a:solidFill>
                          <a:effectLst/>
                          <a:uFillTx/>
                          <a:ea typeface="MS UI Gothic" panose="020B0600070205080204" charset="-128"/>
                        </a:rPr>
                        <a:t>プラセボ</a:t>
                      </a:r>
                    </a:p>
                  </a:txBody>
                  <a:tcPr anchor="ct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tx2"/>
                    </a:solidFill>
                  </a:tcPr>
                </a:tc>
                <a:tc>
                  <a:txBody>
                    <a:bodyPr/>
                    <a:lstStyle/>
                    <a:p>
                      <a:pPr algn="ctr"/>
                      <a:r>
                        <a:rPr lang="ja-JP" sz="1050" b="1" i="0" u="none" strike="noStrike" cap="none" baseline="0">
                          <a:solidFill>
                            <a:srgbClr val="4D4D4D"/>
                          </a:solidFill>
                          <a:effectLst/>
                          <a:uFillTx/>
                          <a:ea typeface="MS UI Gothic" panose="020B0600070205080204" charset="-128"/>
                        </a:rPr>
                        <a:t>P値</a:t>
                      </a:r>
                    </a:p>
                  </a:txBody>
                  <a:tcPr anchor="ct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tx2"/>
                    </a:solidFill>
                  </a:tcPr>
                </a:tc>
                <a:extLst>
                  <a:ext uri="{0D108BD9-81ED-4DB2-BD59-A6C34878D82A}">
                    <a16:rowId xmlns:a16="http://schemas.microsoft.com/office/drawing/2014/main" val="10000"/>
                  </a:ext>
                </a:extLst>
              </a:tr>
              <a:tr h="262210">
                <a:tc>
                  <a:txBody>
                    <a:bodyPr/>
                    <a:lstStyle/>
                    <a:p>
                      <a:r>
                        <a:rPr lang="ja-JP" sz="1050" b="0" i="0" u="none" strike="noStrike" cap="none" baseline="0">
                          <a:solidFill>
                            <a:srgbClr val="4D4D4D"/>
                          </a:solidFill>
                          <a:effectLst/>
                          <a:uFillTx/>
                          <a:ea typeface="MS UI Gothic" panose="020B0600070205080204" charset="-128"/>
                        </a:rPr>
                        <a:t>mOS、月</a:t>
                      </a:r>
                    </a:p>
                  </a:txBody>
                  <a:tcPr anchor="ctr">
                    <a:lnT w="19050" cap="flat" cmpd="sng" algn="ctr">
                      <a:solidFill>
                        <a:schemeClr val="tx1"/>
                      </a:solidFill>
                      <a:prstDash val="solid"/>
                      <a:round/>
                      <a:headEnd type="none" w="med" len="med"/>
                      <a:tailEnd type="none" w="med" len="med"/>
                    </a:lnT>
                    <a:solidFill>
                      <a:schemeClr val="tx2"/>
                    </a:solidFill>
                  </a:tcPr>
                </a:tc>
                <a:tc>
                  <a:txBody>
                    <a:bodyPr/>
                    <a:lstStyle/>
                    <a:p>
                      <a:pPr algn="ctr"/>
                      <a:r>
                        <a:rPr lang="ja-JP" sz="1050" b="0" i="0" u="none" strike="noStrike" cap="none" baseline="0">
                          <a:solidFill>
                            <a:srgbClr val="4D4D4D"/>
                          </a:solidFill>
                          <a:effectLst/>
                          <a:uFillTx/>
                          <a:ea typeface="MS UI Gothic" panose="020B0600070205080204" charset="-128"/>
                        </a:rPr>
                        <a:t>8.5</a:t>
                      </a:r>
                    </a:p>
                  </a:txBody>
                  <a:tcPr anchor="ctr">
                    <a:lnT w="19050" cap="flat" cmpd="sng" algn="ctr">
                      <a:solidFill>
                        <a:schemeClr val="tx1"/>
                      </a:solidFill>
                      <a:prstDash val="solid"/>
                      <a:round/>
                      <a:headEnd type="none" w="med" len="med"/>
                      <a:tailEnd type="none" w="med" len="med"/>
                    </a:lnT>
                    <a:solidFill>
                      <a:schemeClr val="tx2"/>
                    </a:solidFill>
                  </a:tcPr>
                </a:tc>
                <a:tc>
                  <a:txBody>
                    <a:bodyPr/>
                    <a:lstStyle/>
                    <a:p>
                      <a:pPr algn="ctr"/>
                      <a:r>
                        <a:rPr lang="ja-JP" sz="1050" b="0" i="0" u="none" strike="noStrike" cap="none" baseline="0">
                          <a:solidFill>
                            <a:srgbClr val="4D4D4D"/>
                          </a:solidFill>
                          <a:effectLst/>
                          <a:uFillTx/>
                          <a:ea typeface="MS UI Gothic" panose="020B0600070205080204" charset="-128"/>
                        </a:rPr>
                        <a:t>7.3</a:t>
                      </a:r>
                    </a:p>
                  </a:txBody>
                  <a:tcPr anchor="ctr">
                    <a:lnT w="19050" cap="flat" cmpd="sng" algn="ctr">
                      <a:solidFill>
                        <a:schemeClr val="tx1"/>
                      </a:solidFill>
                      <a:prstDash val="solid"/>
                      <a:round/>
                      <a:headEnd type="none" w="med" len="med"/>
                      <a:tailEnd type="none" w="med" len="med"/>
                    </a:lnT>
                    <a:solidFill>
                      <a:schemeClr val="tx2"/>
                    </a:solidFill>
                  </a:tcPr>
                </a:tc>
                <a:tc>
                  <a:txBody>
                    <a:bodyPr/>
                    <a:lstStyle/>
                    <a:p>
                      <a:pPr algn="ctr"/>
                      <a:r>
                        <a:rPr lang="en-US" sz="1050" smtClean="0"/>
                        <a:t>-</a:t>
                      </a:r>
                      <a:endParaRPr lang="en-US" sz="1050"/>
                    </a:p>
                  </a:txBody>
                  <a:tcPr anchor="ctr">
                    <a:lnT w="19050" cap="flat" cmpd="sng" algn="ctr">
                      <a:solidFill>
                        <a:schemeClr val="tx1"/>
                      </a:solidFill>
                      <a:prstDash val="solid"/>
                      <a:round/>
                      <a:headEnd type="none" w="med" len="med"/>
                      <a:tailEnd type="none" w="med" len="med"/>
                    </a:lnT>
                    <a:solidFill>
                      <a:schemeClr val="tx2"/>
                    </a:solidFill>
                  </a:tcPr>
                </a:tc>
                <a:extLst>
                  <a:ext uri="{0D108BD9-81ED-4DB2-BD59-A6C34878D82A}">
                    <a16:rowId xmlns:a16="http://schemas.microsoft.com/office/drawing/2014/main" val="10001"/>
                  </a:ext>
                </a:extLst>
              </a:tr>
              <a:tr h="262210">
                <a:tc>
                  <a:txBody>
                    <a:bodyPr/>
                    <a:lstStyle/>
                    <a:p>
                      <a:pPr marL="85725" indent="0"/>
                      <a:r>
                        <a:rPr lang="ja-JP" sz="1050" b="0" i="0" u="none" strike="noStrike" cap="none" baseline="0" dirty="0">
                          <a:solidFill>
                            <a:srgbClr val="4D4D4D"/>
                          </a:solidFill>
                          <a:effectLst/>
                          <a:uFillTx/>
                          <a:ea typeface="MS UI Gothic" panose="020B0600070205080204" charset="-128"/>
                        </a:rPr>
                        <a:t>HR (95%CI)</a:t>
                      </a:r>
                    </a:p>
                  </a:txBody>
                  <a:tcPr anchor="ctr">
                    <a:solidFill>
                      <a:schemeClr val="tx2"/>
                    </a:solidFill>
                  </a:tcPr>
                </a:tc>
                <a:tc gridSpan="2">
                  <a:txBody>
                    <a:bodyPr/>
                    <a:lstStyle/>
                    <a:p>
                      <a:pPr algn="ctr"/>
                      <a:r>
                        <a:rPr lang="ja-JP" sz="1050" b="0" i="0" u="none" strike="noStrike" cap="none" baseline="0">
                          <a:solidFill>
                            <a:srgbClr val="4D4D4D"/>
                          </a:solidFill>
                          <a:effectLst/>
                          <a:uFillTx/>
                          <a:ea typeface="MS UI Gothic" panose="020B0600070205080204" charset="-128"/>
                        </a:rPr>
                        <a:t>0.710 (0.531, 0.949)</a:t>
                      </a:r>
                    </a:p>
                  </a:txBody>
                  <a:tcPr anchor="ctr">
                    <a:solidFill>
                      <a:schemeClr val="tx2"/>
                    </a:solidFill>
                  </a:tcPr>
                </a:tc>
                <a:tc hMerge="1">
                  <a:txBody>
                    <a:bodyPr/>
                    <a:lstStyle/>
                    <a:p>
                      <a:endParaRPr lang="en-US"/>
                    </a:p>
                  </a:txBody>
                  <a:tcPr/>
                </a:tc>
                <a:tc>
                  <a:txBody>
                    <a:bodyPr/>
                    <a:lstStyle/>
                    <a:p>
                      <a:pPr algn="ctr"/>
                      <a:r>
                        <a:rPr lang="ja-JP" sz="1050" b="0" i="0" u="none" strike="noStrike" cap="none" baseline="0">
                          <a:solidFill>
                            <a:srgbClr val="4D4D4D"/>
                          </a:solidFill>
                          <a:effectLst/>
                          <a:uFillTx/>
                          <a:ea typeface="MS UI Gothic" panose="020B0600070205080204" charset="-128"/>
                        </a:rPr>
                        <a:t>0.0199</a:t>
                      </a:r>
                    </a:p>
                  </a:txBody>
                  <a:tcPr anchor="ctr">
                    <a:solidFill>
                      <a:schemeClr val="tx2"/>
                    </a:solidFill>
                  </a:tcPr>
                </a:tc>
                <a:extLst>
                  <a:ext uri="{0D108BD9-81ED-4DB2-BD59-A6C34878D82A}">
                    <a16:rowId xmlns:a16="http://schemas.microsoft.com/office/drawing/2014/main" val="10002"/>
                  </a:ext>
                </a:extLst>
              </a:tr>
              <a:tr h="262210">
                <a:tc>
                  <a:txBody>
                    <a:bodyPr/>
                    <a:lstStyle/>
                    <a:p>
                      <a:r>
                        <a:rPr lang="ja-JP" sz="1050" b="0" i="0" u="none" strike="noStrike" cap="none" baseline="0">
                          <a:solidFill>
                            <a:srgbClr val="4D4D4D"/>
                          </a:solidFill>
                          <a:effectLst/>
                          <a:uFillTx/>
                          <a:ea typeface="MS UI Gothic" panose="020B0600070205080204" charset="-128"/>
                        </a:rPr>
                        <a:t>12カ月OS、%</a:t>
                      </a:r>
                    </a:p>
                  </a:txBody>
                  <a:tcPr anchor="ctr">
                    <a:solidFill>
                      <a:schemeClr val="tx2"/>
                    </a:solidFill>
                  </a:tcPr>
                </a:tc>
                <a:tc>
                  <a:txBody>
                    <a:bodyPr/>
                    <a:lstStyle/>
                    <a:p>
                      <a:pPr algn="ctr"/>
                      <a:r>
                        <a:rPr lang="ja-JP" sz="1050" b="0" i="0" u="none" strike="noStrike" cap="none" baseline="0">
                          <a:solidFill>
                            <a:srgbClr val="4D4D4D"/>
                          </a:solidFill>
                          <a:effectLst/>
                          <a:uFillTx/>
                          <a:ea typeface="MS UI Gothic" panose="020B0600070205080204" charset="-128"/>
                        </a:rPr>
                        <a:t>36.8</a:t>
                      </a:r>
                    </a:p>
                  </a:txBody>
                  <a:tcPr anchor="ctr">
                    <a:solidFill>
                      <a:schemeClr val="tx2"/>
                    </a:solidFill>
                  </a:tcPr>
                </a:tc>
                <a:tc>
                  <a:txBody>
                    <a:bodyPr/>
                    <a:lstStyle/>
                    <a:p>
                      <a:pPr algn="ctr"/>
                      <a:r>
                        <a:rPr lang="ja-JP" sz="1050" b="0" i="0" u="none" strike="noStrike" cap="none" baseline="0">
                          <a:solidFill>
                            <a:srgbClr val="4D4D4D"/>
                          </a:solidFill>
                          <a:effectLst/>
                          <a:uFillTx/>
                          <a:ea typeface="MS UI Gothic" panose="020B0600070205080204" charset="-128"/>
                        </a:rPr>
                        <a:t>30.3</a:t>
                      </a:r>
                    </a:p>
                  </a:txBody>
                  <a:tcPr anchor="ctr">
                    <a:solidFill>
                      <a:schemeClr val="tx2"/>
                    </a:solidFill>
                  </a:tcPr>
                </a:tc>
                <a:tc>
                  <a:txBody>
                    <a:bodyPr/>
                    <a:lstStyle/>
                    <a:p>
                      <a:pPr algn="ctr"/>
                      <a:r>
                        <a:rPr lang="ja-JP" sz="1050" b="0" i="0" u="none" strike="noStrike" cap="none" baseline="0">
                          <a:solidFill>
                            <a:srgbClr val="4D4D4D"/>
                          </a:solidFill>
                          <a:effectLst/>
                          <a:uFillTx/>
                          <a:ea typeface="MS UI Gothic" panose="020B0600070205080204" charset="-128"/>
                        </a:rPr>
                        <a:t>0.293</a:t>
                      </a:r>
                    </a:p>
                  </a:txBody>
                  <a:tcPr anchor="ctr">
                    <a:solidFill>
                      <a:schemeClr val="tx2"/>
                    </a:solidFill>
                  </a:tcPr>
                </a:tc>
                <a:extLst>
                  <a:ext uri="{0D108BD9-81ED-4DB2-BD59-A6C34878D82A}">
                    <a16:rowId xmlns:a16="http://schemas.microsoft.com/office/drawing/2014/main" val="10003"/>
                  </a:ext>
                </a:extLst>
              </a:tr>
              <a:tr h="262210">
                <a:tc>
                  <a:txBody>
                    <a:bodyPr/>
                    <a:lstStyle/>
                    <a:p>
                      <a:pPr marL="0" marR="0" indent="0" algn="l" defTabSz="914400" rtl="0" eaLnBrk="1" fontAlgn="auto" latinLnBrk="0" hangingPunct="1">
                        <a:lnSpc>
                          <a:spcPct val="100000"/>
                        </a:lnSpc>
                        <a:spcBef>
                          <a:spcPct val="0"/>
                        </a:spcBef>
                        <a:spcAft>
                          <a:spcPct val="0"/>
                        </a:spcAft>
                        <a:buClrTx/>
                        <a:buSzTx/>
                        <a:buFontTx/>
                        <a:buNone/>
                        <a:defRPr/>
                      </a:pPr>
                      <a:r>
                        <a:rPr lang="ja-JP" sz="1050" b="0" i="0" u="none" strike="noStrike" cap="none" baseline="0">
                          <a:solidFill>
                            <a:srgbClr val="4D4D4D"/>
                          </a:solidFill>
                          <a:effectLst/>
                          <a:uFillTx/>
                          <a:ea typeface="MS UI Gothic" panose="020B0600070205080204" charset="-128"/>
                        </a:rPr>
                        <a:t>18カ月OS、%</a:t>
                      </a:r>
                    </a:p>
                  </a:txBody>
                  <a:tcPr anchor="ctr">
                    <a:lnB w="19050" cap="flat" cmpd="sng" algn="ctr">
                      <a:solidFill>
                        <a:schemeClr val="tx1"/>
                      </a:solidFill>
                      <a:prstDash val="solid"/>
                      <a:round/>
                      <a:headEnd type="none" w="med" len="med"/>
                      <a:tailEnd type="none" w="med" len="med"/>
                    </a:lnB>
                    <a:solidFill>
                      <a:schemeClr val="tx2"/>
                    </a:solidFill>
                  </a:tcPr>
                </a:tc>
                <a:tc>
                  <a:txBody>
                    <a:bodyPr/>
                    <a:lstStyle/>
                    <a:p>
                      <a:pPr algn="ctr"/>
                      <a:r>
                        <a:rPr lang="ja-JP" sz="1050" b="0" i="0" u="none" strike="noStrike" cap="none" baseline="0">
                          <a:solidFill>
                            <a:srgbClr val="4D4D4D"/>
                          </a:solidFill>
                          <a:effectLst/>
                          <a:uFillTx/>
                          <a:ea typeface="MS UI Gothic" panose="020B0600070205080204" charset="-128"/>
                        </a:rPr>
                        <a:t>24.5</a:t>
                      </a:r>
                    </a:p>
                  </a:txBody>
                  <a:tcPr anchor="ctr">
                    <a:lnB w="19050" cap="flat" cmpd="sng" algn="ctr">
                      <a:solidFill>
                        <a:schemeClr val="tx1"/>
                      </a:solidFill>
                      <a:prstDash val="solid"/>
                      <a:round/>
                      <a:headEnd type="none" w="med" len="med"/>
                      <a:tailEnd type="none" w="med" len="med"/>
                    </a:lnB>
                    <a:solidFill>
                      <a:schemeClr val="tx2"/>
                    </a:solidFill>
                  </a:tcPr>
                </a:tc>
                <a:tc>
                  <a:txBody>
                    <a:bodyPr/>
                    <a:lstStyle/>
                    <a:p>
                      <a:pPr algn="ctr"/>
                      <a:r>
                        <a:rPr lang="ja-JP" sz="1050" b="0" i="0" u="none" strike="noStrike" cap="none" baseline="0">
                          <a:solidFill>
                            <a:srgbClr val="4D4D4D"/>
                          </a:solidFill>
                          <a:effectLst/>
                          <a:uFillTx/>
                          <a:ea typeface="MS UI Gothic" panose="020B0600070205080204" charset="-128"/>
                        </a:rPr>
                        <a:t>11.3</a:t>
                      </a:r>
                    </a:p>
                  </a:txBody>
                  <a:tcPr anchor="ctr">
                    <a:lnB w="19050" cap="flat" cmpd="sng" algn="ctr">
                      <a:solidFill>
                        <a:schemeClr val="tx1"/>
                      </a:solidFill>
                      <a:prstDash val="solid"/>
                      <a:round/>
                      <a:headEnd type="none" w="med" len="med"/>
                      <a:tailEnd type="none" w="med" len="med"/>
                    </a:lnB>
                    <a:solidFill>
                      <a:schemeClr val="tx2"/>
                    </a:solidFill>
                  </a:tcPr>
                </a:tc>
                <a:tc>
                  <a:txBody>
                    <a:bodyPr/>
                    <a:lstStyle/>
                    <a:p>
                      <a:pPr algn="ctr"/>
                      <a:r>
                        <a:rPr lang="ja-JP" sz="1050" b="0" i="0" u="none" strike="noStrike" cap="none" baseline="0">
                          <a:solidFill>
                            <a:srgbClr val="4D4D4D"/>
                          </a:solidFill>
                          <a:effectLst/>
                          <a:uFillTx/>
                          <a:ea typeface="MS UI Gothic" panose="020B0600070205080204" charset="-128"/>
                        </a:rPr>
                        <a:t>0.0187</a:t>
                      </a:r>
                    </a:p>
                  </a:txBody>
                  <a:tcPr anchor="ctr">
                    <a:lnB w="19050" cap="flat" cmpd="sng" algn="ctr">
                      <a:solidFill>
                        <a:schemeClr val="tx1"/>
                      </a:solidFill>
                      <a:prstDash val="solid"/>
                      <a:round/>
                      <a:headEnd type="none" w="med" len="med"/>
                      <a:tailEnd type="none" w="med" len="med"/>
                    </a:lnB>
                    <a:solidFill>
                      <a:schemeClr val="tx2"/>
                    </a:solidFill>
                  </a:tcPr>
                </a:tc>
                <a:extLst>
                  <a:ext uri="{0D108BD9-81ED-4DB2-BD59-A6C34878D82A}">
                    <a16:rowId xmlns:a16="http://schemas.microsoft.com/office/drawing/2014/main" val="10004"/>
                  </a:ext>
                </a:extLst>
              </a:tr>
            </a:tbl>
          </a:graphicData>
        </a:graphic>
      </p:graphicFrame>
      <p:sp>
        <p:nvSpPr>
          <p:cNvPr id="9" name="TextBox 8"/>
          <p:cNvSpPr txBox="1"/>
          <p:nvPr/>
        </p:nvSpPr>
        <p:spPr>
          <a:xfrm>
            <a:off x="889188" y="1473199"/>
            <a:ext cx="7119610" cy="366126"/>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800" b="1" i="0" u="none" strike="noStrike" cap="none" baseline="0">
                <a:solidFill>
                  <a:srgbClr val="4D4D4D"/>
                </a:solidFill>
                <a:effectLst/>
                <a:uFillTx/>
                <a:ea typeface="MS UI Gothic" panose="020B0600070205080204" charset="-128"/>
              </a:rPr>
              <a:t>OS</a:t>
            </a:r>
          </a:p>
        </p:txBody>
      </p:sp>
      <p:grpSp>
        <p:nvGrpSpPr>
          <p:cNvPr id="10" name="Group 9"/>
          <p:cNvGrpSpPr/>
          <p:nvPr/>
        </p:nvGrpSpPr>
        <p:grpSpPr>
          <a:xfrm>
            <a:off x="886664" y="1745636"/>
            <a:ext cx="7148593" cy="4520273"/>
            <a:chOff x="2314299" y="2306660"/>
            <a:chExt cx="4333529" cy="2858327"/>
          </a:xfrm>
        </p:grpSpPr>
        <p:grpSp>
          <p:nvGrpSpPr>
            <p:cNvPr id="11" name="Group 10"/>
            <p:cNvGrpSpPr/>
            <p:nvPr/>
          </p:nvGrpSpPr>
          <p:grpSpPr>
            <a:xfrm>
              <a:off x="2658963" y="2396465"/>
              <a:ext cx="3885487" cy="2125153"/>
              <a:chOff x="880955" y="2448719"/>
              <a:chExt cx="3885487" cy="2125153"/>
            </a:xfrm>
          </p:grpSpPr>
          <p:sp>
            <p:nvSpPr>
              <p:cNvPr id="29" name="Freeform 28"/>
              <p:cNvSpPr/>
              <p:nvPr/>
            </p:nvSpPr>
            <p:spPr bwMode="auto">
              <a:xfrm>
                <a:off x="925514" y="2448720"/>
                <a:ext cx="3840928" cy="2079281"/>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000000"/>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363636"/>
                  </a:solidFill>
                  <a:effectLst/>
                  <a:uLnTx/>
                  <a:uFillTx/>
                  <a:latin typeface="Arial" panose="020B0604020202020204"/>
                  <a:ea typeface="+mn-ea"/>
                  <a:cs typeface="Arial" panose="020B0604020202020204"/>
                </a:endParaRPr>
              </a:p>
            </p:txBody>
          </p:sp>
          <p:sp>
            <p:nvSpPr>
              <p:cNvPr id="30" name="Line 6"/>
              <p:cNvSpPr>
                <a:spLocks noChangeShapeType="1"/>
              </p:cNvSpPr>
              <p:nvPr/>
            </p:nvSpPr>
            <p:spPr bwMode="auto">
              <a:xfrm>
                <a:off x="880955" y="2448719"/>
                <a:ext cx="43647" cy="0"/>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363636"/>
                  </a:solidFill>
                  <a:effectLst/>
                  <a:uLnTx/>
                  <a:uFillTx/>
                  <a:latin typeface="Arial" panose="020B0604020202020204"/>
                  <a:ea typeface="+mn-ea"/>
                  <a:cs typeface="Arial" panose="020B0604020202020204"/>
                </a:endParaRPr>
              </a:p>
            </p:txBody>
          </p:sp>
          <p:sp>
            <p:nvSpPr>
              <p:cNvPr id="31" name="Line 7"/>
              <p:cNvSpPr>
                <a:spLocks noChangeShapeType="1"/>
              </p:cNvSpPr>
              <p:nvPr/>
            </p:nvSpPr>
            <p:spPr bwMode="auto">
              <a:xfrm>
                <a:off x="880955" y="2864644"/>
                <a:ext cx="43647" cy="0"/>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363636"/>
                  </a:solidFill>
                  <a:effectLst/>
                  <a:uLnTx/>
                  <a:uFillTx/>
                  <a:latin typeface="Arial" panose="020B0604020202020204"/>
                  <a:ea typeface="+mn-ea"/>
                  <a:cs typeface="Arial" panose="020B0604020202020204"/>
                </a:endParaRPr>
              </a:p>
            </p:txBody>
          </p:sp>
          <p:sp>
            <p:nvSpPr>
              <p:cNvPr id="32" name="Line 8"/>
              <p:cNvSpPr>
                <a:spLocks noChangeShapeType="1"/>
              </p:cNvSpPr>
              <p:nvPr/>
            </p:nvSpPr>
            <p:spPr bwMode="auto">
              <a:xfrm>
                <a:off x="880955" y="3280569"/>
                <a:ext cx="43647" cy="0"/>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363636"/>
                  </a:solidFill>
                  <a:effectLst/>
                  <a:uLnTx/>
                  <a:uFillTx/>
                  <a:latin typeface="Arial" panose="020B0604020202020204"/>
                  <a:ea typeface="+mn-ea"/>
                  <a:cs typeface="Arial" panose="020B0604020202020204"/>
                </a:endParaRPr>
              </a:p>
            </p:txBody>
          </p:sp>
          <p:sp>
            <p:nvSpPr>
              <p:cNvPr id="33" name="Line 9"/>
              <p:cNvSpPr>
                <a:spLocks noChangeShapeType="1"/>
              </p:cNvSpPr>
              <p:nvPr/>
            </p:nvSpPr>
            <p:spPr bwMode="auto">
              <a:xfrm>
                <a:off x="880955" y="3696494"/>
                <a:ext cx="43647" cy="0"/>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363636"/>
                  </a:solidFill>
                  <a:effectLst/>
                  <a:uLnTx/>
                  <a:uFillTx/>
                  <a:latin typeface="Arial" panose="020B0604020202020204"/>
                  <a:ea typeface="+mn-ea"/>
                  <a:cs typeface="Arial" panose="020B0604020202020204"/>
                </a:endParaRPr>
              </a:p>
            </p:txBody>
          </p:sp>
          <p:sp>
            <p:nvSpPr>
              <p:cNvPr id="34" name="Line 10"/>
              <p:cNvSpPr>
                <a:spLocks noChangeShapeType="1"/>
              </p:cNvSpPr>
              <p:nvPr/>
            </p:nvSpPr>
            <p:spPr bwMode="auto">
              <a:xfrm>
                <a:off x="880955" y="4112419"/>
                <a:ext cx="43647" cy="0"/>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363636"/>
                  </a:solidFill>
                  <a:effectLst/>
                  <a:uLnTx/>
                  <a:uFillTx/>
                  <a:latin typeface="Arial" panose="020B0604020202020204"/>
                  <a:ea typeface="+mn-ea"/>
                  <a:cs typeface="Arial" panose="020B0604020202020204"/>
                </a:endParaRPr>
              </a:p>
            </p:txBody>
          </p:sp>
          <p:sp>
            <p:nvSpPr>
              <p:cNvPr id="35" name="Line 11"/>
              <p:cNvSpPr>
                <a:spLocks noChangeShapeType="1"/>
              </p:cNvSpPr>
              <p:nvPr/>
            </p:nvSpPr>
            <p:spPr bwMode="auto">
              <a:xfrm>
                <a:off x="880955" y="4528344"/>
                <a:ext cx="43647" cy="0"/>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363636"/>
                  </a:solidFill>
                  <a:effectLst/>
                  <a:uLnTx/>
                  <a:uFillTx/>
                  <a:latin typeface="Arial" panose="020B0604020202020204"/>
                  <a:ea typeface="+mn-ea"/>
                  <a:cs typeface="Arial" panose="020B0604020202020204"/>
                </a:endParaRPr>
              </a:p>
            </p:txBody>
          </p:sp>
          <p:sp>
            <p:nvSpPr>
              <p:cNvPr id="36" name="Line 12"/>
              <p:cNvSpPr>
                <a:spLocks noChangeShapeType="1"/>
              </p:cNvSpPr>
              <p:nvPr/>
            </p:nvSpPr>
            <p:spPr bwMode="auto">
              <a:xfrm flipH="1">
                <a:off x="3058658" y="4528344"/>
                <a:ext cx="0" cy="45528"/>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363636"/>
                  </a:solidFill>
                  <a:effectLst/>
                  <a:uLnTx/>
                  <a:uFillTx/>
                  <a:latin typeface="Arial" panose="020B0604020202020204"/>
                  <a:ea typeface="+mn-ea"/>
                  <a:cs typeface="Arial" panose="020B0604020202020204"/>
                </a:endParaRPr>
              </a:p>
            </p:txBody>
          </p:sp>
          <p:sp>
            <p:nvSpPr>
              <p:cNvPr id="37" name="Line 13"/>
              <p:cNvSpPr>
                <a:spLocks noChangeShapeType="1"/>
              </p:cNvSpPr>
              <p:nvPr/>
            </p:nvSpPr>
            <p:spPr bwMode="auto">
              <a:xfrm flipH="1">
                <a:off x="2633071" y="4528344"/>
                <a:ext cx="0" cy="45528"/>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363636"/>
                  </a:solidFill>
                  <a:effectLst/>
                  <a:uLnTx/>
                  <a:uFillTx/>
                  <a:latin typeface="Arial" panose="020B0604020202020204"/>
                  <a:ea typeface="+mn-ea"/>
                  <a:cs typeface="Arial" panose="020B0604020202020204"/>
                </a:endParaRPr>
              </a:p>
            </p:txBody>
          </p:sp>
          <p:sp>
            <p:nvSpPr>
              <p:cNvPr id="38" name="Line 14"/>
              <p:cNvSpPr>
                <a:spLocks noChangeShapeType="1"/>
              </p:cNvSpPr>
              <p:nvPr/>
            </p:nvSpPr>
            <p:spPr bwMode="auto">
              <a:xfrm flipH="1">
                <a:off x="3910645" y="4528344"/>
                <a:ext cx="0" cy="45528"/>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363636"/>
                  </a:solidFill>
                  <a:effectLst/>
                  <a:uLnTx/>
                  <a:uFillTx/>
                  <a:latin typeface="Arial" panose="020B0604020202020204"/>
                  <a:ea typeface="+mn-ea"/>
                  <a:cs typeface="Arial" panose="020B0604020202020204"/>
                </a:endParaRPr>
              </a:p>
            </p:txBody>
          </p:sp>
          <p:sp>
            <p:nvSpPr>
              <p:cNvPr id="39" name="Line 15"/>
              <p:cNvSpPr>
                <a:spLocks noChangeShapeType="1"/>
              </p:cNvSpPr>
              <p:nvPr/>
            </p:nvSpPr>
            <p:spPr bwMode="auto">
              <a:xfrm flipH="1">
                <a:off x="3485058" y="4528344"/>
                <a:ext cx="0" cy="45528"/>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363636"/>
                  </a:solidFill>
                  <a:effectLst/>
                  <a:uLnTx/>
                  <a:uFillTx/>
                  <a:latin typeface="Arial" panose="020B0604020202020204"/>
                  <a:ea typeface="+mn-ea"/>
                  <a:cs typeface="Arial" panose="020B0604020202020204"/>
                </a:endParaRPr>
              </a:p>
            </p:txBody>
          </p:sp>
          <p:sp>
            <p:nvSpPr>
              <p:cNvPr id="40" name="Line 17"/>
              <p:cNvSpPr>
                <a:spLocks noChangeShapeType="1"/>
              </p:cNvSpPr>
              <p:nvPr/>
            </p:nvSpPr>
            <p:spPr bwMode="auto">
              <a:xfrm flipH="1">
                <a:off x="4759305" y="4528344"/>
                <a:ext cx="0" cy="45528"/>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363636"/>
                  </a:solidFill>
                  <a:effectLst/>
                  <a:uLnTx/>
                  <a:uFillTx/>
                  <a:latin typeface="Arial" panose="020B0604020202020204"/>
                  <a:ea typeface="+mn-ea"/>
                  <a:cs typeface="Arial" panose="020B0604020202020204"/>
                </a:endParaRPr>
              </a:p>
            </p:txBody>
          </p:sp>
          <p:sp>
            <p:nvSpPr>
              <p:cNvPr id="41" name="Line 18"/>
              <p:cNvSpPr>
                <a:spLocks noChangeShapeType="1"/>
              </p:cNvSpPr>
              <p:nvPr/>
            </p:nvSpPr>
            <p:spPr bwMode="auto">
              <a:xfrm flipH="1">
                <a:off x="2205490" y="4528344"/>
                <a:ext cx="0" cy="45528"/>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363636"/>
                  </a:solidFill>
                  <a:effectLst/>
                  <a:uLnTx/>
                  <a:uFillTx/>
                  <a:latin typeface="Arial" panose="020B0604020202020204"/>
                  <a:ea typeface="+mn-ea"/>
                  <a:cs typeface="Arial" panose="020B0604020202020204"/>
                </a:endParaRPr>
              </a:p>
            </p:txBody>
          </p:sp>
          <p:sp>
            <p:nvSpPr>
              <p:cNvPr id="42" name="Line 19"/>
              <p:cNvSpPr>
                <a:spLocks noChangeShapeType="1"/>
              </p:cNvSpPr>
              <p:nvPr/>
            </p:nvSpPr>
            <p:spPr bwMode="auto">
              <a:xfrm flipH="1">
                <a:off x="1778683" y="4528344"/>
                <a:ext cx="0" cy="45528"/>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363636"/>
                  </a:solidFill>
                  <a:effectLst/>
                  <a:uLnTx/>
                  <a:uFillTx/>
                  <a:latin typeface="Arial" panose="020B0604020202020204"/>
                  <a:ea typeface="+mn-ea"/>
                  <a:cs typeface="Arial" panose="020B0604020202020204"/>
                </a:endParaRPr>
              </a:p>
            </p:txBody>
          </p:sp>
          <p:sp>
            <p:nvSpPr>
              <p:cNvPr id="43" name="Line 20"/>
              <p:cNvSpPr>
                <a:spLocks noChangeShapeType="1"/>
              </p:cNvSpPr>
              <p:nvPr/>
            </p:nvSpPr>
            <p:spPr bwMode="auto">
              <a:xfrm flipH="1">
                <a:off x="1353715" y="4528344"/>
                <a:ext cx="0" cy="45528"/>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363636"/>
                  </a:solidFill>
                  <a:effectLst/>
                  <a:uLnTx/>
                  <a:uFillTx/>
                  <a:latin typeface="Arial" panose="020B0604020202020204"/>
                  <a:ea typeface="+mn-ea"/>
                  <a:cs typeface="Arial" panose="020B0604020202020204"/>
                </a:endParaRPr>
              </a:p>
            </p:txBody>
          </p:sp>
          <p:sp>
            <p:nvSpPr>
              <p:cNvPr id="44" name="Line 21"/>
              <p:cNvSpPr>
                <a:spLocks noChangeShapeType="1"/>
              </p:cNvSpPr>
              <p:nvPr/>
            </p:nvSpPr>
            <p:spPr bwMode="auto">
              <a:xfrm flipH="1">
                <a:off x="925515" y="4528344"/>
                <a:ext cx="0" cy="45528"/>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363636"/>
                  </a:solidFill>
                  <a:effectLst/>
                  <a:uLnTx/>
                  <a:uFillTx/>
                  <a:latin typeface="Arial" panose="020B0604020202020204"/>
                  <a:ea typeface="+mn-ea"/>
                  <a:cs typeface="Arial" panose="020B0604020202020204"/>
                </a:endParaRPr>
              </a:p>
            </p:txBody>
          </p:sp>
          <p:sp>
            <p:nvSpPr>
              <p:cNvPr id="45" name="Line 17"/>
              <p:cNvSpPr>
                <a:spLocks noChangeShapeType="1"/>
              </p:cNvSpPr>
              <p:nvPr/>
            </p:nvSpPr>
            <p:spPr bwMode="auto">
              <a:xfrm flipH="1">
                <a:off x="4335260" y="4528344"/>
                <a:ext cx="0" cy="45528"/>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363636"/>
                  </a:solidFill>
                  <a:effectLst/>
                  <a:uLnTx/>
                  <a:uFillTx/>
                  <a:latin typeface="Arial" panose="020B0604020202020204"/>
                  <a:ea typeface="+mn-ea"/>
                  <a:cs typeface="Arial" panose="020B0604020202020204"/>
                </a:endParaRPr>
              </a:p>
            </p:txBody>
          </p:sp>
        </p:grpSp>
        <p:sp>
          <p:nvSpPr>
            <p:cNvPr id="12" name="TextBox 11"/>
            <p:cNvSpPr txBox="1"/>
            <p:nvPr/>
          </p:nvSpPr>
          <p:spPr>
            <a:xfrm rot="16200000">
              <a:off x="2213544" y="3359031"/>
              <a:ext cx="367971" cy="166461"/>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200" b="0" i="0" u="none" strike="noStrike" cap="none" baseline="0">
                  <a:solidFill>
                    <a:srgbClr val="000000"/>
                  </a:solidFill>
                  <a:effectLst/>
                  <a:uFillTx/>
                  <a:ea typeface="MS UI Gothic" panose="020B0600070205080204" charset="-128"/>
                </a:rPr>
                <a:t>OS、%</a:t>
              </a:r>
            </a:p>
          </p:txBody>
        </p:sp>
        <p:sp>
          <p:nvSpPr>
            <p:cNvPr id="13" name="TextBox 12"/>
            <p:cNvSpPr txBox="1"/>
            <p:nvPr/>
          </p:nvSpPr>
          <p:spPr>
            <a:xfrm>
              <a:off x="4461844" y="4672837"/>
              <a:ext cx="267031" cy="173636"/>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200" b="0" i="0" u="none" strike="noStrike" cap="none" baseline="0">
                  <a:solidFill>
                    <a:srgbClr val="000000"/>
                  </a:solidFill>
                  <a:effectLst/>
                  <a:uFillTx/>
                  <a:ea typeface="MS UI Gothic" panose="020B0600070205080204" charset="-128"/>
                </a:rPr>
                <a:t>経過期間、月</a:t>
              </a:r>
            </a:p>
          </p:txBody>
        </p:sp>
        <p:sp>
          <p:nvSpPr>
            <p:cNvPr id="14" name="TextBox 13"/>
            <p:cNvSpPr txBox="1"/>
            <p:nvPr/>
          </p:nvSpPr>
          <p:spPr>
            <a:xfrm>
              <a:off x="2397166" y="2307420"/>
              <a:ext cx="264141" cy="173636"/>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ct val="0"/>
                </a:spcBef>
                <a:spcAft>
                  <a:spcPct val="0"/>
                </a:spcAft>
                <a:buClrTx/>
                <a:buSzTx/>
                <a:buFontTx/>
                <a:buNone/>
                <a:defRPr/>
              </a:pPr>
              <a:r>
                <a:rPr lang="ja-JP" sz="1200" b="0" i="0" u="none" strike="noStrike" cap="none" baseline="0">
                  <a:solidFill>
                    <a:srgbClr val="000000"/>
                  </a:solidFill>
                  <a:effectLst/>
                  <a:uFillTx/>
                  <a:ea typeface="MS UI Gothic" panose="020B0600070205080204" charset="-128"/>
                </a:rPr>
                <a:t>100</a:t>
              </a:r>
            </a:p>
          </p:txBody>
        </p:sp>
        <p:sp>
          <p:nvSpPr>
            <p:cNvPr id="15" name="TextBox 14"/>
            <p:cNvSpPr txBox="1"/>
            <p:nvPr/>
          </p:nvSpPr>
          <p:spPr>
            <a:xfrm>
              <a:off x="2448220" y="2724899"/>
              <a:ext cx="213086" cy="173636"/>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ct val="0"/>
                </a:spcBef>
                <a:spcAft>
                  <a:spcPct val="0"/>
                </a:spcAft>
                <a:buClrTx/>
                <a:buSzTx/>
                <a:buFontTx/>
                <a:buNone/>
                <a:defRPr/>
              </a:pPr>
              <a:r>
                <a:rPr lang="ja-JP" sz="1200" b="0" i="0" u="none" strike="noStrike" cap="none" baseline="0">
                  <a:solidFill>
                    <a:srgbClr val="000000"/>
                  </a:solidFill>
                  <a:effectLst/>
                  <a:uFillTx/>
                  <a:ea typeface="MS UI Gothic" panose="020B0600070205080204" charset="-128"/>
                </a:rPr>
                <a:t>80</a:t>
              </a:r>
            </a:p>
          </p:txBody>
        </p:sp>
        <p:sp>
          <p:nvSpPr>
            <p:cNvPr id="16" name="TextBox 15"/>
            <p:cNvSpPr txBox="1"/>
            <p:nvPr/>
          </p:nvSpPr>
          <p:spPr>
            <a:xfrm>
              <a:off x="2448220" y="3140639"/>
              <a:ext cx="213086" cy="173636"/>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ct val="0"/>
                </a:spcBef>
                <a:spcAft>
                  <a:spcPct val="0"/>
                </a:spcAft>
                <a:buClrTx/>
                <a:buSzTx/>
                <a:buFontTx/>
                <a:buNone/>
                <a:defRPr/>
              </a:pPr>
              <a:r>
                <a:rPr lang="ja-JP" sz="1200" b="0" i="0" u="none" strike="noStrike" cap="none" baseline="0">
                  <a:solidFill>
                    <a:srgbClr val="000000"/>
                  </a:solidFill>
                  <a:effectLst/>
                  <a:uFillTx/>
                  <a:ea typeface="MS UI Gothic" panose="020B0600070205080204" charset="-128"/>
                </a:rPr>
                <a:t>60</a:t>
              </a:r>
            </a:p>
          </p:txBody>
        </p:sp>
        <p:sp>
          <p:nvSpPr>
            <p:cNvPr id="17" name="TextBox 16"/>
            <p:cNvSpPr txBox="1"/>
            <p:nvPr/>
          </p:nvSpPr>
          <p:spPr>
            <a:xfrm>
              <a:off x="2448220" y="3556379"/>
              <a:ext cx="213086" cy="173636"/>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ct val="0"/>
                </a:spcBef>
                <a:spcAft>
                  <a:spcPct val="0"/>
                </a:spcAft>
                <a:buClrTx/>
                <a:buSzTx/>
                <a:buFontTx/>
                <a:buNone/>
                <a:defRPr/>
              </a:pPr>
              <a:r>
                <a:rPr lang="ja-JP" sz="1200" b="0" i="0" u="none" strike="noStrike" cap="none" baseline="0">
                  <a:solidFill>
                    <a:srgbClr val="000000"/>
                  </a:solidFill>
                  <a:effectLst/>
                  <a:uFillTx/>
                  <a:ea typeface="MS UI Gothic" panose="020B0600070205080204" charset="-128"/>
                </a:rPr>
                <a:t>40</a:t>
              </a:r>
            </a:p>
          </p:txBody>
        </p:sp>
        <p:sp>
          <p:nvSpPr>
            <p:cNvPr id="18" name="TextBox 17"/>
            <p:cNvSpPr txBox="1"/>
            <p:nvPr/>
          </p:nvSpPr>
          <p:spPr>
            <a:xfrm>
              <a:off x="2448220" y="3972120"/>
              <a:ext cx="213086" cy="173636"/>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ct val="0"/>
                </a:spcBef>
                <a:spcAft>
                  <a:spcPct val="0"/>
                </a:spcAft>
                <a:buClrTx/>
                <a:buSzTx/>
                <a:buFontTx/>
                <a:buNone/>
                <a:defRPr/>
              </a:pPr>
              <a:r>
                <a:rPr lang="ja-JP" sz="1200" b="0" i="0" u="none" strike="noStrike" cap="none" baseline="0">
                  <a:solidFill>
                    <a:srgbClr val="000000"/>
                  </a:solidFill>
                  <a:effectLst/>
                  <a:uFillTx/>
                  <a:ea typeface="MS UI Gothic" panose="020B0600070205080204" charset="-128"/>
                </a:rPr>
                <a:t>20</a:t>
              </a:r>
            </a:p>
          </p:txBody>
        </p:sp>
        <p:sp>
          <p:nvSpPr>
            <p:cNvPr id="19" name="TextBox 18"/>
            <p:cNvSpPr txBox="1"/>
            <p:nvPr/>
          </p:nvSpPr>
          <p:spPr>
            <a:xfrm>
              <a:off x="2499278" y="4387859"/>
              <a:ext cx="162030" cy="173636"/>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ct val="0"/>
                </a:spcBef>
                <a:spcAft>
                  <a:spcPct val="0"/>
                </a:spcAft>
                <a:buClrTx/>
                <a:buSzTx/>
                <a:buFontTx/>
                <a:buNone/>
                <a:defRPr/>
              </a:pPr>
              <a:r>
                <a:rPr lang="ja-JP" sz="1200" b="0" i="0" u="none" strike="noStrike" cap="none" baseline="0">
                  <a:solidFill>
                    <a:srgbClr val="000000"/>
                  </a:solidFill>
                  <a:effectLst/>
                  <a:uFillTx/>
                  <a:ea typeface="MS UI Gothic" panose="020B0600070205080204" charset="-128"/>
                </a:rPr>
                <a:t>0</a:t>
              </a:r>
            </a:p>
          </p:txBody>
        </p:sp>
        <p:sp>
          <p:nvSpPr>
            <p:cNvPr id="20" name="TextBox 19"/>
            <p:cNvSpPr txBox="1"/>
            <p:nvPr/>
          </p:nvSpPr>
          <p:spPr>
            <a:xfrm>
              <a:off x="2576304" y="4522748"/>
              <a:ext cx="264141" cy="636664"/>
            </a:xfrm>
            <a:prstGeom prst="rect">
              <a:avLst/>
            </a:prstGeom>
            <a:noFill/>
          </p:spPr>
          <p:txBody>
            <a:bodyPr wrap="none" rtlCol="0" anchor="t" anchorCtr="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lang="ja-JP" sz="1200" b="0" i="0" u="none" strike="noStrike" cap="none" baseline="0">
                  <a:solidFill>
                    <a:srgbClr val="000000"/>
                  </a:solidFill>
                  <a:effectLst/>
                  <a:uFillTx/>
                  <a:ea typeface="MS UI Gothic" panose="020B0600070205080204" charset="-128"/>
                </a:rPr>
                <a:t>0</a:t>
              </a:r>
            </a:p>
            <a:p>
              <a:pPr marL="0" marR="0" lvl="0" indent="0" algn="ctr" defTabSz="914400" rtl="0" eaLnBrk="1" fontAlgn="auto" latinLnBrk="0" hangingPunct="1">
                <a:lnSpc>
                  <a:spcPct val="100000"/>
                </a:lnSpc>
                <a:spcBef>
                  <a:spcPct val="0"/>
                </a:spcBef>
                <a:spcAft>
                  <a:spcPct val="0"/>
                </a:spcAft>
                <a:buClrTx/>
                <a:buSzTx/>
                <a:buFontTx/>
                <a:buNone/>
                <a:defRPr/>
              </a:pPr>
              <a:endParaRPr kumimoji="0" lang="en-GB" sz="1200" b="0" i="0" u="none" strike="noStrike" kern="1200" cap="none" spc="0" normalizeH="0" baseline="0" noProof="0">
                <a:ln>
                  <a:noFill/>
                </a:ln>
                <a:solidFill>
                  <a:srgbClr val="000000"/>
                </a:solidFill>
                <a:effectLst/>
                <a:uLnTx/>
                <a:uFillTx/>
                <a:latin typeface="Arial" panose="020B0604020202020204"/>
                <a:ea typeface="+mn-ea"/>
                <a:cs typeface="Arial" panose="020B0604020202020204"/>
              </a:endParaRPr>
            </a:p>
            <a:p>
              <a:pPr marL="0" marR="0" lvl="0" indent="0" algn="ctr" defTabSz="914400" rtl="0" eaLnBrk="1" fontAlgn="auto" latinLnBrk="0" hangingPunct="1">
                <a:lnSpc>
                  <a:spcPct val="100000"/>
                </a:lnSpc>
                <a:spcBef>
                  <a:spcPct val="0"/>
                </a:spcBef>
                <a:spcAft>
                  <a:spcPct val="0"/>
                </a:spcAft>
                <a:buClrTx/>
                <a:buSzTx/>
                <a:buFontTx/>
                <a:buNone/>
                <a:defRPr/>
              </a:pPr>
              <a:endParaRPr kumimoji="0" lang="en-GB" sz="1200" b="0" i="0" u="none" strike="noStrike" kern="1200" cap="none" spc="0" normalizeH="0" baseline="0" noProof="0" smtClean="0">
                <a:ln>
                  <a:noFill/>
                </a:ln>
                <a:solidFill>
                  <a:srgbClr val="000000"/>
                </a:solidFill>
                <a:effectLst/>
                <a:uLnTx/>
                <a:uFillTx/>
                <a:latin typeface="Arial" panose="020B0604020202020204"/>
                <a:ea typeface="+mn-ea"/>
                <a:cs typeface="Arial" panose="020B0604020202020204"/>
              </a:endParaRPr>
            </a:p>
            <a:p>
              <a:pPr marL="0" marR="0" lvl="0" indent="0" algn="ctr" defTabSz="914400" rtl="0" eaLnBrk="1" fontAlgn="auto" latinLnBrk="0" hangingPunct="1">
                <a:lnSpc>
                  <a:spcPct val="100000"/>
                </a:lnSpc>
                <a:spcBef>
                  <a:spcPct val="0"/>
                </a:spcBef>
                <a:spcAft>
                  <a:spcPct val="0"/>
                </a:spcAft>
                <a:buClrTx/>
                <a:buSzTx/>
                <a:buFontTx/>
                <a:buNone/>
                <a:defRPr/>
              </a:pPr>
              <a:r>
                <a:rPr lang="ja-JP" sz="1200" b="0" i="0" u="none" strike="noStrike" cap="none" baseline="0">
                  <a:solidFill>
                    <a:srgbClr val="B60D27"/>
                  </a:solidFill>
                  <a:effectLst/>
                  <a:uFillTx/>
                  <a:ea typeface="MS UI Gothic" panose="020B0600070205080204" charset="-128"/>
                </a:rPr>
                <a:t>197</a:t>
              </a:r>
            </a:p>
            <a:p>
              <a:pPr marL="0" marR="0" lvl="0" indent="0" algn="ctr" defTabSz="914400" rtl="0" eaLnBrk="1" fontAlgn="auto" latinLnBrk="0" hangingPunct="1">
                <a:lnSpc>
                  <a:spcPct val="100000"/>
                </a:lnSpc>
                <a:spcBef>
                  <a:spcPct val="0"/>
                </a:spcBef>
                <a:spcAft>
                  <a:spcPct val="0"/>
                </a:spcAft>
                <a:buClrTx/>
                <a:buSzTx/>
                <a:buFontTx/>
                <a:buNone/>
                <a:defRPr/>
              </a:pPr>
              <a:r>
                <a:rPr lang="ja-JP" sz="1200" b="0" i="0" u="none" strike="noStrike" cap="none" baseline="0">
                  <a:solidFill>
                    <a:srgbClr val="B2C0D8"/>
                  </a:solidFill>
                  <a:effectLst/>
                  <a:uFillTx/>
                  <a:ea typeface="MS UI Gothic" panose="020B0600070205080204" charset="-128"/>
                </a:rPr>
                <a:t>95</a:t>
              </a:r>
            </a:p>
          </p:txBody>
        </p:sp>
        <p:sp>
          <p:nvSpPr>
            <p:cNvPr id="21" name="TextBox 20"/>
            <p:cNvSpPr txBox="1"/>
            <p:nvPr/>
          </p:nvSpPr>
          <p:spPr>
            <a:xfrm>
              <a:off x="2999341" y="4522748"/>
              <a:ext cx="264141" cy="636664"/>
            </a:xfrm>
            <a:prstGeom prst="rect">
              <a:avLst/>
            </a:prstGeom>
            <a:noFill/>
          </p:spPr>
          <p:txBody>
            <a:bodyPr wrap="none" rtlCol="0" anchor="t" anchorCtr="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lang="ja-JP" sz="1200" b="0" i="0" u="none" strike="noStrike" cap="none" baseline="0">
                  <a:solidFill>
                    <a:srgbClr val="000000"/>
                  </a:solidFill>
                  <a:effectLst/>
                  <a:uFillTx/>
                  <a:ea typeface="MS UI Gothic" panose="020B0600070205080204" charset="-128"/>
                </a:rPr>
                <a:t>3</a:t>
              </a:r>
            </a:p>
            <a:p>
              <a:pPr marL="0" marR="0" lvl="0" indent="0" algn="ctr" defTabSz="914400" rtl="0" eaLnBrk="1" fontAlgn="auto" latinLnBrk="0" hangingPunct="1">
                <a:lnSpc>
                  <a:spcPct val="100000"/>
                </a:lnSpc>
                <a:spcBef>
                  <a:spcPct val="0"/>
                </a:spcBef>
                <a:spcAft>
                  <a:spcPct val="0"/>
                </a:spcAft>
                <a:buClrTx/>
                <a:buSzTx/>
                <a:buFontTx/>
                <a:buNone/>
                <a:defRPr/>
              </a:pPr>
              <a:endParaRPr kumimoji="0" lang="en-GB" sz="1200" b="0" i="0" u="none" strike="noStrike" kern="1200" cap="none" spc="0" normalizeH="0" baseline="0" noProof="0">
                <a:ln>
                  <a:noFill/>
                </a:ln>
                <a:solidFill>
                  <a:srgbClr val="000000"/>
                </a:solidFill>
                <a:effectLst/>
                <a:uLnTx/>
                <a:uFillTx/>
                <a:latin typeface="Arial" panose="020B0604020202020204"/>
                <a:ea typeface="+mn-ea"/>
                <a:cs typeface="Arial" panose="020B0604020202020204"/>
              </a:endParaRPr>
            </a:p>
            <a:p>
              <a:pPr marL="0" marR="0" lvl="0" indent="0" algn="ctr" defTabSz="914400" rtl="0" eaLnBrk="1" fontAlgn="auto" latinLnBrk="0" hangingPunct="1">
                <a:lnSpc>
                  <a:spcPct val="100000"/>
                </a:lnSpc>
                <a:spcBef>
                  <a:spcPct val="0"/>
                </a:spcBef>
                <a:spcAft>
                  <a:spcPct val="0"/>
                </a:spcAft>
                <a:buClrTx/>
                <a:buSzTx/>
                <a:buFontTx/>
                <a:buNone/>
                <a:defRPr/>
              </a:pPr>
              <a:endParaRPr kumimoji="0" lang="en-GB" sz="1200" b="0" i="0" u="none" strike="noStrike" kern="1200" cap="none" spc="0" normalizeH="0" baseline="0" noProof="0" smtClean="0">
                <a:ln>
                  <a:noFill/>
                </a:ln>
                <a:solidFill>
                  <a:srgbClr val="000000"/>
                </a:solidFill>
                <a:effectLst/>
                <a:uLnTx/>
                <a:uFillTx/>
                <a:latin typeface="Arial" panose="020B0604020202020204"/>
                <a:ea typeface="+mn-ea"/>
                <a:cs typeface="Arial" panose="020B0604020202020204"/>
              </a:endParaRPr>
            </a:p>
            <a:p>
              <a:pPr marL="0" marR="0" lvl="0" indent="0" algn="ctr" defTabSz="914400" rtl="0" eaLnBrk="1" fontAlgn="auto" latinLnBrk="0" hangingPunct="1">
                <a:lnSpc>
                  <a:spcPct val="100000"/>
                </a:lnSpc>
                <a:spcBef>
                  <a:spcPct val="0"/>
                </a:spcBef>
                <a:spcAft>
                  <a:spcPct val="0"/>
                </a:spcAft>
                <a:buClrTx/>
                <a:buSzTx/>
                <a:buFontTx/>
                <a:buNone/>
                <a:defRPr/>
              </a:pPr>
              <a:r>
                <a:rPr lang="ja-JP" sz="1200" b="0" i="0" u="none" strike="noStrike" cap="none" baseline="0">
                  <a:solidFill>
                    <a:srgbClr val="B60D27"/>
                  </a:solidFill>
                  <a:effectLst/>
                  <a:uFillTx/>
                  <a:ea typeface="MS UI Gothic" panose="020B0600070205080204" charset="-128"/>
                </a:rPr>
                <a:t>172</a:t>
              </a:r>
            </a:p>
            <a:p>
              <a:pPr marL="0" marR="0" lvl="0" indent="0" algn="ctr" defTabSz="914400" rtl="0" eaLnBrk="1" fontAlgn="auto" latinLnBrk="0" hangingPunct="1">
                <a:lnSpc>
                  <a:spcPct val="100000"/>
                </a:lnSpc>
                <a:spcBef>
                  <a:spcPct val="0"/>
                </a:spcBef>
                <a:spcAft>
                  <a:spcPct val="0"/>
                </a:spcAft>
                <a:buClrTx/>
                <a:buSzTx/>
                <a:buFontTx/>
                <a:buNone/>
                <a:defRPr/>
              </a:pPr>
              <a:r>
                <a:rPr lang="ja-JP" sz="1200" b="0" i="0" u="none" strike="noStrike" cap="none" baseline="0">
                  <a:solidFill>
                    <a:srgbClr val="B2C0D8"/>
                  </a:solidFill>
                  <a:effectLst/>
                  <a:uFillTx/>
                  <a:ea typeface="MS UI Gothic" panose="020B0600070205080204" charset="-128"/>
                </a:rPr>
                <a:t>76</a:t>
              </a:r>
            </a:p>
          </p:txBody>
        </p:sp>
        <p:sp>
          <p:nvSpPr>
            <p:cNvPr id="22" name="TextBox 21"/>
            <p:cNvSpPr txBox="1"/>
            <p:nvPr/>
          </p:nvSpPr>
          <p:spPr>
            <a:xfrm>
              <a:off x="3426458" y="4522748"/>
              <a:ext cx="264141" cy="636664"/>
            </a:xfrm>
            <a:prstGeom prst="rect">
              <a:avLst/>
            </a:prstGeom>
            <a:noFill/>
          </p:spPr>
          <p:txBody>
            <a:bodyPr wrap="none" rtlCol="0" anchor="t" anchorCtr="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lang="ja-JP" sz="1200" b="0" i="0" u="none" strike="noStrike" cap="none" baseline="0">
                  <a:solidFill>
                    <a:srgbClr val="000000"/>
                  </a:solidFill>
                  <a:effectLst/>
                  <a:uFillTx/>
                  <a:ea typeface="MS UI Gothic" panose="020B0600070205080204" charset="-128"/>
                </a:rPr>
                <a:t>6</a:t>
              </a:r>
            </a:p>
            <a:p>
              <a:pPr marL="0" marR="0" lvl="0" indent="0" algn="ctr" defTabSz="914400" rtl="0" eaLnBrk="1" fontAlgn="auto" latinLnBrk="0" hangingPunct="1">
                <a:lnSpc>
                  <a:spcPct val="100000"/>
                </a:lnSpc>
                <a:spcBef>
                  <a:spcPct val="0"/>
                </a:spcBef>
                <a:spcAft>
                  <a:spcPct val="0"/>
                </a:spcAft>
                <a:buClrTx/>
                <a:buSzTx/>
                <a:buFontTx/>
                <a:buNone/>
                <a:defRPr/>
              </a:pPr>
              <a:endParaRPr kumimoji="0" lang="en-GB" sz="1200" b="0" i="0" u="none" strike="noStrike" kern="1200" cap="none" spc="0" normalizeH="0" baseline="0" noProof="0">
                <a:ln>
                  <a:noFill/>
                </a:ln>
                <a:solidFill>
                  <a:srgbClr val="000000"/>
                </a:solidFill>
                <a:effectLst/>
                <a:uLnTx/>
                <a:uFillTx/>
                <a:latin typeface="Arial" panose="020B0604020202020204"/>
                <a:ea typeface="+mn-ea"/>
                <a:cs typeface="Arial" panose="020B0604020202020204"/>
              </a:endParaRPr>
            </a:p>
            <a:p>
              <a:pPr marL="0" marR="0" lvl="0" indent="0" algn="ctr" defTabSz="914400" rtl="0" eaLnBrk="1" fontAlgn="auto" latinLnBrk="0" hangingPunct="1">
                <a:lnSpc>
                  <a:spcPct val="100000"/>
                </a:lnSpc>
                <a:spcBef>
                  <a:spcPct val="0"/>
                </a:spcBef>
                <a:spcAft>
                  <a:spcPct val="0"/>
                </a:spcAft>
                <a:buClrTx/>
                <a:buSzTx/>
                <a:buFontTx/>
                <a:buNone/>
                <a:defRPr/>
              </a:pPr>
              <a:endParaRPr kumimoji="0" lang="en-GB" sz="1200" b="0" i="0" u="none" strike="noStrike" kern="1200" cap="none" spc="0" normalizeH="0" baseline="0" noProof="0" smtClean="0">
                <a:ln>
                  <a:noFill/>
                </a:ln>
                <a:solidFill>
                  <a:srgbClr val="000000"/>
                </a:solidFill>
                <a:effectLst/>
                <a:uLnTx/>
                <a:uFillTx/>
                <a:latin typeface="Arial" panose="020B0604020202020204"/>
                <a:ea typeface="+mn-ea"/>
                <a:cs typeface="Arial" panose="020B0604020202020204"/>
              </a:endParaRPr>
            </a:p>
            <a:p>
              <a:pPr marL="0" marR="0" lvl="0" indent="0" algn="r" defTabSz="914400" rtl="0" eaLnBrk="1" fontAlgn="auto" latinLnBrk="0" hangingPunct="1">
                <a:lnSpc>
                  <a:spcPct val="100000"/>
                </a:lnSpc>
                <a:spcBef>
                  <a:spcPct val="0"/>
                </a:spcBef>
                <a:spcAft>
                  <a:spcPct val="0"/>
                </a:spcAft>
                <a:buClrTx/>
                <a:buSzTx/>
                <a:buFontTx/>
                <a:buNone/>
                <a:defRPr/>
              </a:pPr>
              <a:r>
                <a:rPr lang="ja-JP" sz="1200" b="0" i="0" u="none" strike="noStrike" cap="none" baseline="0">
                  <a:solidFill>
                    <a:srgbClr val="B60D27"/>
                  </a:solidFill>
                  <a:effectLst/>
                  <a:uFillTx/>
                  <a:ea typeface="MS UI Gothic" panose="020B0600070205080204" charset="-128"/>
                </a:rPr>
                <a:t>121</a:t>
              </a:r>
            </a:p>
            <a:p>
              <a:pPr marL="0" marR="0" lvl="0" indent="0" algn="r" defTabSz="914400" rtl="0" eaLnBrk="1" fontAlgn="auto" latinLnBrk="0" hangingPunct="1">
                <a:lnSpc>
                  <a:spcPct val="100000"/>
                </a:lnSpc>
                <a:spcBef>
                  <a:spcPct val="0"/>
                </a:spcBef>
                <a:spcAft>
                  <a:spcPct val="0"/>
                </a:spcAft>
                <a:buClrTx/>
                <a:buSzTx/>
                <a:buFontTx/>
                <a:buNone/>
                <a:defRPr/>
              </a:pPr>
              <a:r>
                <a:rPr lang="ja-JP" sz="1200" b="0" i="0" u="none" strike="noStrike" cap="none" baseline="0">
                  <a:solidFill>
                    <a:srgbClr val="B2C0D8"/>
                  </a:solidFill>
                  <a:effectLst/>
                  <a:uFillTx/>
                  <a:ea typeface="MS UI Gothic" panose="020B0600070205080204" charset="-128"/>
                </a:rPr>
                <a:t>50</a:t>
              </a:r>
            </a:p>
          </p:txBody>
        </p:sp>
        <p:sp>
          <p:nvSpPr>
            <p:cNvPr id="23" name="TextBox 22"/>
            <p:cNvSpPr txBox="1"/>
            <p:nvPr/>
          </p:nvSpPr>
          <p:spPr>
            <a:xfrm>
              <a:off x="3885705" y="4522748"/>
              <a:ext cx="213086" cy="636664"/>
            </a:xfrm>
            <a:prstGeom prst="rect">
              <a:avLst/>
            </a:prstGeom>
            <a:noFill/>
          </p:spPr>
          <p:txBody>
            <a:bodyPr wrap="none" rtlCol="0" anchor="t" anchorCtr="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lang="ja-JP" sz="1200" b="0" i="0" u="none" strike="noStrike" cap="none" baseline="0">
                  <a:solidFill>
                    <a:srgbClr val="000000"/>
                  </a:solidFill>
                  <a:effectLst/>
                  <a:uFillTx/>
                  <a:ea typeface="MS UI Gothic" panose="020B0600070205080204" charset="-128"/>
                </a:rPr>
                <a:t>9</a:t>
              </a:r>
            </a:p>
            <a:p>
              <a:pPr marL="0" marR="0" lvl="0" indent="0" algn="ctr" defTabSz="914400" rtl="0" eaLnBrk="1" fontAlgn="auto" latinLnBrk="0" hangingPunct="1">
                <a:lnSpc>
                  <a:spcPct val="100000"/>
                </a:lnSpc>
                <a:spcBef>
                  <a:spcPct val="0"/>
                </a:spcBef>
                <a:spcAft>
                  <a:spcPct val="0"/>
                </a:spcAft>
                <a:buClrTx/>
                <a:buSzTx/>
                <a:buFontTx/>
                <a:buNone/>
                <a:defRPr/>
              </a:pPr>
              <a:endParaRPr kumimoji="0" lang="en-GB" sz="1200" b="0" i="0" u="none" strike="noStrike" kern="1200" cap="none" spc="0" normalizeH="0" baseline="0" noProof="0">
                <a:ln>
                  <a:noFill/>
                </a:ln>
                <a:solidFill>
                  <a:srgbClr val="000000"/>
                </a:solidFill>
                <a:effectLst/>
                <a:uLnTx/>
                <a:uFillTx/>
                <a:latin typeface="Arial" panose="020B0604020202020204"/>
                <a:ea typeface="+mn-ea"/>
                <a:cs typeface="Arial" panose="020B0604020202020204"/>
              </a:endParaRPr>
            </a:p>
            <a:p>
              <a:pPr marL="0" marR="0" lvl="0" indent="0" algn="ctr" defTabSz="914400" rtl="0" eaLnBrk="1" fontAlgn="auto" latinLnBrk="0" hangingPunct="1">
                <a:lnSpc>
                  <a:spcPct val="100000"/>
                </a:lnSpc>
                <a:spcBef>
                  <a:spcPct val="0"/>
                </a:spcBef>
                <a:spcAft>
                  <a:spcPct val="0"/>
                </a:spcAft>
                <a:buClrTx/>
                <a:buSzTx/>
                <a:buFontTx/>
                <a:buNone/>
                <a:defRPr/>
              </a:pPr>
              <a:endParaRPr kumimoji="0" lang="en-GB" sz="1200" b="0" i="0" u="none" strike="noStrike" kern="1200" cap="none" spc="0" normalizeH="0" baseline="0" noProof="0" smtClean="0">
                <a:ln>
                  <a:noFill/>
                </a:ln>
                <a:solidFill>
                  <a:srgbClr val="000000"/>
                </a:solidFill>
                <a:effectLst/>
                <a:uLnTx/>
                <a:uFillTx/>
                <a:latin typeface="Arial" panose="020B0604020202020204"/>
                <a:ea typeface="+mn-ea"/>
                <a:cs typeface="Arial" panose="020B0604020202020204"/>
              </a:endParaRPr>
            </a:p>
            <a:p>
              <a:pPr marL="0" marR="0" lvl="0" indent="0" algn="ctr" defTabSz="914400" rtl="0" eaLnBrk="1" fontAlgn="auto" latinLnBrk="0" hangingPunct="1">
                <a:lnSpc>
                  <a:spcPct val="100000"/>
                </a:lnSpc>
                <a:spcBef>
                  <a:spcPct val="0"/>
                </a:spcBef>
                <a:spcAft>
                  <a:spcPct val="0"/>
                </a:spcAft>
                <a:buClrTx/>
                <a:buSzTx/>
                <a:buFontTx/>
                <a:buNone/>
                <a:defRPr/>
              </a:pPr>
              <a:r>
                <a:rPr lang="ja-JP" sz="1200" b="0" i="0" u="none" strike="noStrike" cap="none" baseline="0">
                  <a:solidFill>
                    <a:srgbClr val="B60D27"/>
                  </a:solidFill>
                  <a:effectLst/>
                  <a:uFillTx/>
                  <a:ea typeface="MS UI Gothic" panose="020B0600070205080204" charset="-128"/>
                </a:rPr>
                <a:t>87</a:t>
              </a:r>
            </a:p>
            <a:p>
              <a:pPr marL="0" marR="0" lvl="0" indent="0" algn="ctr" defTabSz="914400" rtl="0" eaLnBrk="1" fontAlgn="auto" latinLnBrk="0" hangingPunct="1">
                <a:lnSpc>
                  <a:spcPct val="100000"/>
                </a:lnSpc>
                <a:spcBef>
                  <a:spcPct val="0"/>
                </a:spcBef>
                <a:spcAft>
                  <a:spcPct val="0"/>
                </a:spcAft>
                <a:buClrTx/>
                <a:buSzTx/>
                <a:buFontTx/>
                <a:buNone/>
                <a:defRPr/>
              </a:pPr>
              <a:r>
                <a:rPr lang="ja-JP" sz="1200" b="0" i="0" u="none" strike="noStrike" cap="none" baseline="0">
                  <a:solidFill>
                    <a:srgbClr val="B2C0D8"/>
                  </a:solidFill>
                  <a:effectLst/>
                  <a:uFillTx/>
                  <a:ea typeface="MS UI Gothic" panose="020B0600070205080204" charset="-128"/>
                </a:rPr>
                <a:t>36</a:t>
              </a:r>
            </a:p>
          </p:txBody>
        </p:sp>
        <p:sp>
          <p:nvSpPr>
            <p:cNvPr id="24" name="TextBox 23"/>
            <p:cNvSpPr txBox="1"/>
            <p:nvPr/>
          </p:nvSpPr>
          <p:spPr>
            <a:xfrm>
              <a:off x="4300806" y="4522748"/>
              <a:ext cx="213086" cy="636664"/>
            </a:xfrm>
            <a:prstGeom prst="rect">
              <a:avLst/>
            </a:prstGeom>
            <a:noFill/>
          </p:spPr>
          <p:txBody>
            <a:bodyPr wrap="none" rtlCol="0" anchor="t" anchorCtr="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lang="ja-JP" sz="1200" b="0" i="0" u="none" strike="noStrike" cap="none" baseline="0">
                  <a:solidFill>
                    <a:srgbClr val="000000"/>
                  </a:solidFill>
                  <a:effectLst/>
                  <a:uFillTx/>
                  <a:ea typeface="MS UI Gothic" panose="020B0600070205080204" charset="-128"/>
                </a:rPr>
                <a:t>12</a:t>
              </a:r>
            </a:p>
            <a:p>
              <a:pPr marL="0" marR="0" lvl="0" indent="0" algn="ctr" defTabSz="914400" rtl="0" eaLnBrk="1" fontAlgn="auto" latinLnBrk="0" hangingPunct="1">
                <a:lnSpc>
                  <a:spcPct val="100000"/>
                </a:lnSpc>
                <a:spcBef>
                  <a:spcPct val="0"/>
                </a:spcBef>
                <a:spcAft>
                  <a:spcPct val="0"/>
                </a:spcAft>
                <a:buClrTx/>
                <a:buSzTx/>
                <a:buFontTx/>
                <a:buNone/>
                <a:defRPr/>
              </a:pPr>
              <a:endParaRPr kumimoji="0" lang="en-GB" sz="1200" b="0" i="0" u="none" strike="noStrike" kern="1200" cap="none" spc="0" normalizeH="0" baseline="0" noProof="0">
                <a:ln>
                  <a:noFill/>
                </a:ln>
                <a:solidFill>
                  <a:srgbClr val="000000"/>
                </a:solidFill>
                <a:effectLst/>
                <a:uLnTx/>
                <a:uFillTx/>
                <a:latin typeface="Arial" panose="020B0604020202020204"/>
                <a:ea typeface="+mn-ea"/>
                <a:cs typeface="Arial" panose="020B0604020202020204"/>
              </a:endParaRPr>
            </a:p>
            <a:p>
              <a:pPr marL="0" marR="0" lvl="0" indent="0" algn="ctr" defTabSz="914400" rtl="0" eaLnBrk="1" fontAlgn="auto" latinLnBrk="0" hangingPunct="1">
                <a:lnSpc>
                  <a:spcPct val="100000"/>
                </a:lnSpc>
                <a:spcBef>
                  <a:spcPct val="0"/>
                </a:spcBef>
                <a:spcAft>
                  <a:spcPct val="0"/>
                </a:spcAft>
                <a:buClrTx/>
                <a:buSzTx/>
                <a:buFontTx/>
                <a:buNone/>
                <a:defRPr/>
              </a:pPr>
              <a:endParaRPr kumimoji="0" lang="en-GB" sz="1200" b="0" i="0" u="none" strike="noStrike" kern="1200" cap="none" spc="0" normalizeH="0" baseline="0" noProof="0" smtClean="0">
                <a:ln>
                  <a:noFill/>
                </a:ln>
                <a:solidFill>
                  <a:srgbClr val="000000"/>
                </a:solidFill>
                <a:effectLst/>
                <a:uLnTx/>
                <a:uFillTx/>
                <a:latin typeface="Arial" panose="020B0604020202020204"/>
                <a:ea typeface="+mn-ea"/>
                <a:cs typeface="Arial" panose="020B0604020202020204"/>
              </a:endParaRPr>
            </a:p>
            <a:p>
              <a:pPr marL="0" marR="0" lvl="0" indent="0" algn="ctr" defTabSz="914400" rtl="0" eaLnBrk="1" fontAlgn="auto" latinLnBrk="0" hangingPunct="1">
                <a:lnSpc>
                  <a:spcPct val="100000"/>
                </a:lnSpc>
                <a:spcBef>
                  <a:spcPct val="0"/>
                </a:spcBef>
                <a:spcAft>
                  <a:spcPct val="0"/>
                </a:spcAft>
                <a:buClrTx/>
                <a:buSzTx/>
                <a:buFontTx/>
                <a:buNone/>
                <a:defRPr/>
              </a:pPr>
              <a:r>
                <a:rPr lang="ja-JP" sz="1200" b="0" i="0" u="none" strike="noStrike" cap="none" baseline="0">
                  <a:solidFill>
                    <a:srgbClr val="B60D27"/>
                  </a:solidFill>
                  <a:effectLst/>
                  <a:uFillTx/>
                  <a:ea typeface="MS UI Gothic" panose="020B0600070205080204" charset="-128"/>
                </a:rPr>
                <a:t>56</a:t>
              </a:r>
            </a:p>
            <a:p>
              <a:pPr marL="0" marR="0" lvl="0" indent="0" algn="ctr" defTabSz="914400" rtl="0" eaLnBrk="1" fontAlgn="auto" latinLnBrk="0" hangingPunct="1">
                <a:lnSpc>
                  <a:spcPct val="100000"/>
                </a:lnSpc>
                <a:spcBef>
                  <a:spcPct val="0"/>
                </a:spcBef>
                <a:spcAft>
                  <a:spcPct val="0"/>
                </a:spcAft>
                <a:buClrTx/>
                <a:buSzTx/>
                <a:buFontTx/>
                <a:buNone/>
                <a:defRPr/>
              </a:pPr>
              <a:r>
                <a:rPr lang="ja-JP" sz="1200" b="0" i="0" u="none" strike="noStrike" cap="none" baseline="0">
                  <a:solidFill>
                    <a:srgbClr val="B2C0D8"/>
                  </a:solidFill>
                  <a:effectLst/>
                  <a:uFillTx/>
                  <a:ea typeface="MS UI Gothic" panose="020B0600070205080204" charset="-128"/>
                </a:rPr>
                <a:t>19</a:t>
              </a:r>
            </a:p>
          </p:txBody>
        </p:sp>
        <p:sp>
          <p:nvSpPr>
            <p:cNvPr id="25" name="TextBox 24"/>
            <p:cNvSpPr txBox="1"/>
            <p:nvPr/>
          </p:nvSpPr>
          <p:spPr>
            <a:xfrm>
              <a:off x="4735858" y="4522748"/>
              <a:ext cx="213086" cy="636664"/>
            </a:xfrm>
            <a:prstGeom prst="rect">
              <a:avLst/>
            </a:prstGeom>
            <a:noFill/>
          </p:spPr>
          <p:txBody>
            <a:bodyPr wrap="none" rtlCol="0" anchor="t" anchorCtr="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lang="ja-JP" sz="1200" b="0" i="0" u="none" strike="noStrike" cap="none" baseline="0">
                  <a:solidFill>
                    <a:srgbClr val="000000"/>
                  </a:solidFill>
                  <a:effectLst/>
                  <a:uFillTx/>
                  <a:ea typeface="MS UI Gothic" panose="020B0600070205080204" charset="-128"/>
                </a:rPr>
                <a:t>15</a:t>
              </a:r>
            </a:p>
            <a:p>
              <a:pPr marL="0" marR="0" lvl="0" indent="0" algn="ctr" defTabSz="914400" rtl="0" eaLnBrk="1" fontAlgn="auto" latinLnBrk="0" hangingPunct="1">
                <a:lnSpc>
                  <a:spcPct val="100000"/>
                </a:lnSpc>
                <a:spcBef>
                  <a:spcPct val="0"/>
                </a:spcBef>
                <a:spcAft>
                  <a:spcPct val="0"/>
                </a:spcAft>
                <a:buClrTx/>
                <a:buSzTx/>
                <a:buFontTx/>
                <a:buNone/>
                <a:defRPr/>
              </a:pPr>
              <a:endParaRPr kumimoji="0" lang="en-GB" sz="1200" b="0" i="0" u="none" strike="noStrike" kern="1200" cap="none" spc="0" normalizeH="0" baseline="0" noProof="0">
                <a:ln>
                  <a:noFill/>
                </a:ln>
                <a:solidFill>
                  <a:srgbClr val="000000"/>
                </a:solidFill>
                <a:effectLst/>
                <a:uLnTx/>
                <a:uFillTx/>
                <a:latin typeface="Arial" panose="020B0604020202020204"/>
                <a:ea typeface="+mn-ea"/>
                <a:cs typeface="Arial" panose="020B0604020202020204"/>
              </a:endParaRPr>
            </a:p>
            <a:p>
              <a:pPr marL="0" marR="0" lvl="0" indent="0" algn="ctr" defTabSz="914400" rtl="0" eaLnBrk="1" fontAlgn="auto" latinLnBrk="0" hangingPunct="1">
                <a:lnSpc>
                  <a:spcPct val="100000"/>
                </a:lnSpc>
                <a:spcBef>
                  <a:spcPct val="0"/>
                </a:spcBef>
                <a:spcAft>
                  <a:spcPct val="0"/>
                </a:spcAft>
                <a:buClrTx/>
                <a:buSzTx/>
                <a:buFontTx/>
                <a:buNone/>
                <a:defRPr/>
              </a:pPr>
              <a:endParaRPr kumimoji="0" lang="en-GB" sz="1200" b="0" i="0" u="none" strike="noStrike" kern="1200" cap="none" spc="0" normalizeH="0" baseline="0" noProof="0" smtClean="0">
                <a:ln>
                  <a:noFill/>
                </a:ln>
                <a:solidFill>
                  <a:srgbClr val="000000"/>
                </a:solidFill>
                <a:effectLst/>
                <a:uLnTx/>
                <a:uFillTx/>
                <a:latin typeface="Arial" panose="020B0604020202020204"/>
                <a:ea typeface="+mn-ea"/>
                <a:cs typeface="Arial" panose="020B0604020202020204"/>
              </a:endParaRPr>
            </a:p>
            <a:p>
              <a:pPr marL="0" marR="0" lvl="0" indent="0" algn="ctr" defTabSz="914400" rtl="0" eaLnBrk="1" fontAlgn="auto" latinLnBrk="0" hangingPunct="1">
                <a:lnSpc>
                  <a:spcPct val="100000"/>
                </a:lnSpc>
                <a:spcBef>
                  <a:spcPct val="0"/>
                </a:spcBef>
                <a:spcAft>
                  <a:spcPct val="0"/>
                </a:spcAft>
                <a:buClrTx/>
                <a:buSzTx/>
                <a:buFontTx/>
                <a:buNone/>
                <a:defRPr/>
              </a:pPr>
              <a:r>
                <a:rPr lang="ja-JP" sz="1200" b="0" i="0" u="none" strike="noStrike" cap="none" baseline="0">
                  <a:solidFill>
                    <a:srgbClr val="B60D27"/>
                  </a:solidFill>
                  <a:effectLst/>
                  <a:uFillTx/>
                  <a:ea typeface="MS UI Gothic" panose="020B0600070205080204" charset="-128"/>
                </a:rPr>
                <a:t>37</a:t>
              </a:r>
            </a:p>
            <a:p>
              <a:pPr marL="0" marR="0" lvl="0" indent="0" algn="ctr" defTabSz="914400" rtl="0" eaLnBrk="1" fontAlgn="auto" latinLnBrk="0" hangingPunct="1">
                <a:lnSpc>
                  <a:spcPct val="100000"/>
                </a:lnSpc>
                <a:spcBef>
                  <a:spcPct val="0"/>
                </a:spcBef>
                <a:spcAft>
                  <a:spcPct val="0"/>
                </a:spcAft>
                <a:buClrTx/>
                <a:buSzTx/>
                <a:buFontTx/>
                <a:buNone/>
                <a:defRPr/>
              </a:pPr>
              <a:r>
                <a:rPr lang="ja-JP" sz="1200" b="0" i="0" u="none" strike="noStrike" cap="none" baseline="0">
                  <a:solidFill>
                    <a:srgbClr val="B2C0D8"/>
                  </a:solidFill>
                  <a:effectLst/>
                  <a:uFillTx/>
                  <a:ea typeface="MS UI Gothic" panose="020B0600070205080204" charset="-128"/>
                </a:rPr>
                <a:t>12</a:t>
              </a:r>
            </a:p>
          </p:txBody>
        </p:sp>
        <p:sp>
          <p:nvSpPr>
            <p:cNvPr id="26" name="TextBox 25"/>
            <p:cNvSpPr txBox="1"/>
            <p:nvPr/>
          </p:nvSpPr>
          <p:spPr>
            <a:xfrm>
              <a:off x="5160268" y="4522748"/>
              <a:ext cx="213086" cy="636664"/>
            </a:xfrm>
            <a:prstGeom prst="rect">
              <a:avLst/>
            </a:prstGeom>
            <a:noFill/>
          </p:spPr>
          <p:txBody>
            <a:bodyPr wrap="none" rtlCol="0" anchor="t" anchorCtr="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lang="ja-JP" sz="1200" b="0" i="0" u="none" strike="noStrike" cap="none" baseline="0">
                  <a:solidFill>
                    <a:srgbClr val="000000"/>
                  </a:solidFill>
                  <a:effectLst/>
                  <a:uFillTx/>
                  <a:ea typeface="MS UI Gothic" panose="020B0600070205080204" charset="-128"/>
                </a:rPr>
                <a:t>18</a:t>
              </a:r>
            </a:p>
            <a:p>
              <a:pPr marL="0" marR="0" lvl="0" indent="0" algn="ctr" defTabSz="914400" rtl="0" eaLnBrk="1" fontAlgn="auto" latinLnBrk="0" hangingPunct="1">
                <a:lnSpc>
                  <a:spcPct val="100000"/>
                </a:lnSpc>
                <a:spcBef>
                  <a:spcPct val="0"/>
                </a:spcBef>
                <a:spcAft>
                  <a:spcPct val="0"/>
                </a:spcAft>
                <a:buClrTx/>
                <a:buSzTx/>
                <a:buFontTx/>
                <a:buNone/>
                <a:defRPr/>
              </a:pPr>
              <a:endParaRPr kumimoji="0" lang="en-GB" sz="1200" b="0" i="0" u="none" strike="noStrike" kern="1200" cap="none" spc="0" normalizeH="0" baseline="0" noProof="0">
                <a:ln>
                  <a:noFill/>
                </a:ln>
                <a:solidFill>
                  <a:srgbClr val="000000"/>
                </a:solidFill>
                <a:effectLst/>
                <a:uLnTx/>
                <a:uFillTx/>
                <a:latin typeface="Arial" panose="020B0604020202020204"/>
                <a:ea typeface="+mn-ea"/>
                <a:cs typeface="Arial" panose="020B0604020202020204"/>
              </a:endParaRPr>
            </a:p>
            <a:p>
              <a:pPr marL="0" marR="0" lvl="0" indent="0" algn="ctr" defTabSz="914400" rtl="0" eaLnBrk="1" fontAlgn="auto" latinLnBrk="0" hangingPunct="1">
                <a:lnSpc>
                  <a:spcPct val="100000"/>
                </a:lnSpc>
                <a:spcBef>
                  <a:spcPct val="0"/>
                </a:spcBef>
                <a:spcAft>
                  <a:spcPct val="0"/>
                </a:spcAft>
                <a:buClrTx/>
                <a:buSzTx/>
                <a:buFontTx/>
                <a:buNone/>
                <a:defRPr/>
              </a:pPr>
              <a:endParaRPr kumimoji="0" lang="en-GB" sz="1200" b="0" i="0" u="none" strike="noStrike" kern="1200" cap="none" spc="0" normalizeH="0" baseline="0" noProof="0" smtClean="0">
                <a:ln>
                  <a:noFill/>
                </a:ln>
                <a:solidFill>
                  <a:srgbClr val="000000"/>
                </a:solidFill>
                <a:effectLst/>
                <a:uLnTx/>
                <a:uFillTx/>
                <a:latin typeface="Arial" panose="020B0604020202020204"/>
                <a:ea typeface="+mn-ea"/>
                <a:cs typeface="Arial" panose="020B0604020202020204"/>
              </a:endParaRPr>
            </a:p>
            <a:p>
              <a:pPr marL="0" marR="0" lvl="0" indent="0" algn="r" defTabSz="914400" rtl="0" eaLnBrk="1" fontAlgn="auto" latinLnBrk="0" hangingPunct="1">
                <a:lnSpc>
                  <a:spcPct val="100000"/>
                </a:lnSpc>
                <a:spcBef>
                  <a:spcPct val="0"/>
                </a:spcBef>
                <a:spcAft>
                  <a:spcPct val="0"/>
                </a:spcAft>
                <a:buClrTx/>
                <a:buSzTx/>
                <a:buFontTx/>
                <a:buNone/>
                <a:defRPr/>
              </a:pPr>
              <a:r>
                <a:rPr lang="ja-JP" sz="1200" b="0" i="0" u="none" strike="noStrike" cap="none" baseline="0">
                  <a:solidFill>
                    <a:srgbClr val="B60D27"/>
                  </a:solidFill>
                  <a:effectLst/>
                  <a:uFillTx/>
                  <a:ea typeface="MS UI Gothic" panose="020B0600070205080204" charset="-128"/>
                </a:rPr>
                <a:t>26</a:t>
              </a:r>
            </a:p>
            <a:p>
              <a:pPr marL="0" marR="0" lvl="0" indent="0" algn="r" defTabSz="914400" rtl="0" eaLnBrk="1" fontAlgn="auto" latinLnBrk="0" hangingPunct="1">
                <a:lnSpc>
                  <a:spcPct val="100000"/>
                </a:lnSpc>
                <a:spcBef>
                  <a:spcPct val="0"/>
                </a:spcBef>
                <a:spcAft>
                  <a:spcPct val="0"/>
                </a:spcAft>
                <a:buClrTx/>
                <a:buSzTx/>
                <a:buFontTx/>
                <a:buNone/>
                <a:defRPr/>
              </a:pPr>
              <a:r>
                <a:rPr lang="ja-JP" sz="1200" b="0" i="0" u="none" strike="noStrike" cap="none" baseline="0">
                  <a:solidFill>
                    <a:srgbClr val="B2C0D8"/>
                  </a:solidFill>
                  <a:effectLst/>
                  <a:uFillTx/>
                  <a:ea typeface="MS UI Gothic" panose="020B0600070205080204" charset="-128"/>
                </a:rPr>
                <a:t>4</a:t>
              </a:r>
            </a:p>
          </p:txBody>
        </p:sp>
        <p:sp>
          <p:nvSpPr>
            <p:cNvPr id="27" name="TextBox 26"/>
            <p:cNvSpPr txBox="1"/>
            <p:nvPr/>
          </p:nvSpPr>
          <p:spPr>
            <a:xfrm>
              <a:off x="5580690" y="4522748"/>
              <a:ext cx="213086" cy="636664"/>
            </a:xfrm>
            <a:prstGeom prst="rect">
              <a:avLst/>
            </a:prstGeom>
            <a:noFill/>
          </p:spPr>
          <p:txBody>
            <a:bodyPr wrap="none" rtlCol="0" anchor="t" anchorCtr="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lang="ja-JP" sz="1200" b="0" i="0" u="none" strike="noStrike" cap="none" baseline="0">
                  <a:solidFill>
                    <a:srgbClr val="000000"/>
                  </a:solidFill>
                  <a:effectLst/>
                  <a:uFillTx/>
                  <a:ea typeface="MS UI Gothic" panose="020B0600070205080204" charset="-128"/>
                </a:rPr>
                <a:t>21</a:t>
              </a:r>
            </a:p>
            <a:p>
              <a:pPr marL="0" marR="0" lvl="0" indent="0" algn="ctr" defTabSz="914400" rtl="0" eaLnBrk="1" fontAlgn="auto" latinLnBrk="0" hangingPunct="1">
                <a:lnSpc>
                  <a:spcPct val="100000"/>
                </a:lnSpc>
                <a:spcBef>
                  <a:spcPct val="0"/>
                </a:spcBef>
                <a:spcAft>
                  <a:spcPct val="0"/>
                </a:spcAft>
                <a:buClrTx/>
                <a:buSzTx/>
                <a:buFontTx/>
                <a:buNone/>
                <a:defRPr/>
              </a:pPr>
              <a:endParaRPr kumimoji="0" lang="en-GB" sz="1200" b="0" i="0" u="none" strike="noStrike" kern="1200" cap="none" spc="0" normalizeH="0" baseline="0" noProof="0">
                <a:ln>
                  <a:noFill/>
                </a:ln>
                <a:solidFill>
                  <a:srgbClr val="000000"/>
                </a:solidFill>
                <a:effectLst/>
                <a:uLnTx/>
                <a:uFillTx/>
                <a:latin typeface="Arial" panose="020B0604020202020204"/>
                <a:ea typeface="+mn-ea"/>
                <a:cs typeface="Arial" panose="020B0604020202020204"/>
              </a:endParaRPr>
            </a:p>
            <a:p>
              <a:pPr marL="0" marR="0" lvl="0" indent="0" algn="ctr" defTabSz="914400" rtl="0" eaLnBrk="1" fontAlgn="auto" latinLnBrk="0" hangingPunct="1">
                <a:lnSpc>
                  <a:spcPct val="100000"/>
                </a:lnSpc>
                <a:spcBef>
                  <a:spcPct val="0"/>
                </a:spcBef>
                <a:spcAft>
                  <a:spcPct val="0"/>
                </a:spcAft>
                <a:buClrTx/>
                <a:buSzTx/>
                <a:buFontTx/>
                <a:buNone/>
                <a:defRPr/>
              </a:pPr>
              <a:endParaRPr kumimoji="0" lang="en-GB" sz="1200" b="0" i="0" u="none" strike="noStrike" kern="1200" cap="none" spc="0" normalizeH="0" baseline="0" noProof="0" smtClean="0">
                <a:ln>
                  <a:noFill/>
                </a:ln>
                <a:solidFill>
                  <a:srgbClr val="000000"/>
                </a:solidFill>
                <a:effectLst/>
                <a:uLnTx/>
                <a:uFillTx/>
                <a:latin typeface="Arial" panose="020B0604020202020204"/>
                <a:ea typeface="+mn-ea"/>
                <a:cs typeface="Arial" panose="020B0604020202020204"/>
              </a:endParaRPr>
            </a:p>
            <a:p>
              <a:pPr marL="0" marR="0" lvl="0" indent="0" algn="r" defTabSz="914400" rtl="0" eaLnBrk="1" fontAlgn="auto" latinLnBrk="0" hangingPunct="1">
                <a:lnSpc>
                  <a:spcPct val="100000"/>
                </a:lnSpc>
                <a:spcBef>
                  <a:spcPct val="0"/>
                </a:spcBef>
                <a:spcAft>
                  <a:spcPct val="0"/>
                </a:spcAft>
                <a:buClrTx/>
                <a:buSzTx/>
                <a:buFontTx/>
                <a:buNone/>
                <a:defRPr/>
              </a:pPr>
              <a:r>
                <a:rPr lang="ja-JP" sz="1200" b="0" i="0" u="none" strike="noStrike" cap="none" baseline="0">
                  <a:solidFill>
                    <a:srgbClr val="B60D27"/>
                  </a:solidFill>
                  <a:effectLst/>
                  <a:uFillTx/>
                  <a:ea typeface="MS UI Gothic" panose="020B0600070205080204" charset="-128"/>
                </a:rPr>
                <a:t>14</a:t>
              </a:r>
            </a:p>
            <a:p>
              <a:pPr marL="0" marR="0" lvl="0" indent="0" algn="r" defTabSz="914400" rtl="0" eaLnBrk="1" fontAlgn="auto" latinLnBrk="0" hangingPunct="1">
                <a:lnSpc>
                  <a:spcPct val="100000"/>
                </a:lnSpc>
                <a:spcBef>
                  <a:spcPct val="0"/>
                </a:spcBef>
                <a:spcAft>
                  <a:spcPct val="0"/>
                </a:spcAft>
                <a:buClrTx/>
                <a:buSzTx/>
                <a:buFontTx/>
                <a:buNone/>
                <a:defRPr/>
              </a:pPr>
              <a:r>
                <a:rPr lang="ja-JP" sz="1200" b="0" i="0" u="none" strike="noStrike" cap="none" baseline="0">
                  <a:solidFill>
                    <a:srgbClr val="B2C0D8"/>
                  </a:solidFill>
                  <a:effectLst/>
                  <a:uFillTx/>
                  <a:ea typeface="MS UI Gothic" panose="020B0600070205080204" charset="-128"/>
                </a:rPr>
                <a:t>1</a:t>
              </a:r>
            </a:p>
          </p:txBody>
        </p:sp>
        <p:sp>
          <p:nvSpPr>
            <p:cNvPr id="28" name="TextBox 27"/>
            <p:cNvSpPr txBox="1"/>
            <p:nvPr/>
          </p:nvSpPr>
          <p:spPr>
            <a:xfrm>
              <a:off x="6433810" y="4522748"/>
              <a:ext cx="213086" cy="636664"/>
            </a:xfrm>
            <a:prstGeom prst="rect">
              <a:avLst/>
            </a:prstGeom>
            <a:noFill/>
          </p:spPr>
          <p:txBody>
            <a:bodyPr wrap="none" rtlCol="0" anchor="t" anchorCtr="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lang="ja-JP" sz="1200" b="0" i="0" u="none" strike="noStrike" cap="none" baseline="0">
                  <a:solidFill>
                    <a:srgbClr val="000000"/>
                  </a:solidFill>
                  <a:effectLst/>
                  <a:uFillTx/>
                  <a:ea typeface="MS UI Gothic" panose="020B0600070205080204" charset="-128"/>
                </a:rPr>
                <a:t>27</a:t>
              </a:r>
            </a:p>
            <a:p>
              <a:pPr marL="0" marR="0" lvl="0" indent="0" algn="ctr" defTabSz="914400" rtl="0" eaLnBrk="1" fontAlgn="auto" latinLnBrk="0" hangingPunct="1">
                <a:lnSpc>
                  <a:spcPct val="100000"/>
                </a:lnSpc>
                <a:spcBef>
                  <a:spcPct val="0"/>
                </a:spcBef>
                <a:spcAft>
                  <a:spcPct val="0"/>
                </a:spcAft>
                <a:buClrTx/>
                <a:buSzTx/>
                <a:buFontTx/>
                <a:buNone/>
                <a:defRPr/>
              </a:pPr>
              <a:endParaRPr kumimoji="0" lang="en-GB" sz="1200" b="0" i="0" u="none" strike="noStrike" kern="1200" cap="none" spc="0" normalizeH="0" baseline="0" noProof="0">
                <a:ln>
                  <a:noFill/>
                </a:ln>
                <a:solidFill>
                  <a:srgbClr val="000000"/>
                </a:solidFill>
                <a:effectLst/>
                <a:uLnTx/>
                <a:uFillTx/>
                <a:latin typeface="Arial" panose="020B0604020202020204"/>
                <a:ea typeface="+mn-ea"/>
                <a:cs typeface="Arial" panose="020B0604020202020204"/>
              </a:endParaRPr>
            </a:p>
            <a:p>
              <a:pPr marL="0" marR="0" lvl="0" indent="0" algn="ctr" defTabSz="914400" rtl="0" eaLnBrk="1" fontAlgn="auto" latinLnBrk="0" hangingPunct="1">
                <a:lnSpc>
                  <a:spcPct val="100000"/>
                </a:lnSpc>
                <a:spcBef>
                  <a:spcPct val="0"/>
                </a:spcBef>
                <a:spcAft>
                  <a:spcPct val="0"/>
                </a:spcAft>
                <a:buClrTx/>
                <a:buSzTx/>
                <a:buFontTx/>
                <a:buNone/>
                <a:defRPr/>
              </a:pPr>
              <a:endParaRPr kumimoji="0" lang="en-GB" sz="1200" b="0" i="0" u="none" strike="noStrike" kern="1200" cap="none" spc="0" normalizeH="0" baseline="0" noProof="0" smtClean="0">
                <a:ln>
                  <a:noFill/>
                </a:ln>
                <a:solidFill>
                  <a:srgbClr val="000000"/>
                </a:solidFill>
                <a:effectLst/>
                <a:uLnTx/>
                <a:uFillTx/>
                <a:latin typeface="Arial" panose="020B0604020202020204"/>
                <a:ea typeface="+mn-ea"/>
                <a:cs typeface="Arial" panose="020B0604020202020204"/>
              </a:endParaRPr>
            </a:p>
            <a:p>
              <a:pPr marL="0" marR="0" lvl="0" indent="0" algn="ctr" defTabSz="914400" rtl="0" eaLnBrk="1" fontAlgn="auto" latinLnBrk="0" hangingPunct="1">
                <a:lnSpc>
                  <a:spcPct val="100000"/>
                </a:lnSpc>
                <a:spcBef>
                  <a:spcPct val="0"/>
                </a:spcBef>
                <a:spcAft>
                  <a:spcPct val="0"/>
                </a:spcAft>
                <a:buClrTx/>
                <a:buSzTx/>
                <a:buFontTx/>
                <a:buNone/>
                <a:defRPr/>
              </a:pPr>
              <a:r>
                <a:rPr lang="ja-JP" sz="1200" b="0" i="0" u="none" strike="noStrike" cap="none" baseline="0">
                  <a:solidFill>
                    <a:srgbClr val="B60D27"/>
                  </a:solidFill>
                  <a:effectLst/>
                  <a:uFillTx/>
                  <a:ea typeface="MS UI Gothic" panose="020B0600070205080204" charset="-128"/>
                </a:rPr>
                <a:t>0</a:t>
              </a:r>
            </a:p>
            <a:p>
              <a:pPr marL="0" marR="0" lvl="0" indent="0" algn="ctr" defTabSz="914400" rtl="0" eaLnBrk="1" fontAlgn="auto" latinLnBrk="0" hangingPunct="1">
                <a:lnSpc>
                  <a:spcPct val="100000"/>
                </a:lnSpc>
                <a:spcBef>
                  <a:spcPct val="0"/>
                </a:spcBef>
                <a:spcAft>
                  <a:spcPct val="0"/>
                </a:spcAft>
                <a:buClrTx/>
                <a:buSzTx/>
                <a:buFontTx/>
                <a:buNone/>
                <a:defRPr/>
              </a:pPr>
              <a:r>
                <a:rPr lang="ja-JP" sz="1200" b="0" i="0" u="none" strike="noStrike" cap="none" baseline="0">
                  <a:solidFill>
                    <a:srgbClr val="B2C0D8"/>
                  </a:solidFill>
                  <a:effectLst/>
                  <a:uFillTx/>
                  <a:ea typeface="MS UI Gothic" panose="020B0600070205080204" charset="-128"/>
                </a:rPr>
                <a:t>0</a:t>
              </a:r>
            </a:p>
          </p:txBody>
        </p:sp>
        <p:sp>
          <p:nvSpPr>
            <p:cNvPr id="46" name="TextBox 45"/>
            <p:cNvSpPr txBox="1"/>
            <p:nvPr/>
          </p:nvSpPr>
          <p:spPr>
            <a:xfrm>
              <a:off x="6009764" y="4522748"/>
              <a:ext cx="213086" cy="636664"/>
            </a:xfrm>
            <a:prstGeom prst="rect">
              <a:avLst/>
            </a:prstGeom>
            <a:noFill/>
          </p:spPr>
          <p:txBody>
            <a:bodyPr wrap="none" rtlCol="0" anchor="t" anchorCtr="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lang="ja-JP" sz="1200" b="0" i="0" u="none" strike="noStrike" cap="none" baseline="0">
                  <a:solidFill>
                    <a:srgbClr val="000000"/>
                  </a:solidFill>
                  <a:effectLst/>
                  <a:uFillTx/>
                  <a:ea typeface="MS UI Gothic" panose="020B0600070205080204" charset="-128"/>
                </a:rPr>
                <a:t>24</a:t>
              </a:r>
            </a:p>
            <a:p>
              <a:pPr marL="0" marR="0" lvl="0" indent="0" algn="ctr" defTabSz="914400" rtl="0" eaLnBrk="1" fontAlgn="auto" latinLnBrk="0" hangingPunct="1">
                <a:lnSpc>
                  <a:spcPct val="100000"/>
                </a:lnSpc>
                <a:spcBef>
                  <a:spcPct val="0"/>
                </a:spcBef>
                <a:spcAft>
                  <a:spcPct val="0"/>
                </a:spcAft>
                <a:buClrTx/>
                <a:buSzTx/>
                <a:buFontTx/>
                <a:buNone/>
                <a:defRPr/>
              </a:pPr>
              <a:endParaRPr kumimoji="0" lang="en-GB" sz="1200" b="0" i="0" u="none" strike="noStrike" kern="1200" cap="none" spc="0" normalizeH="0" baseline="0" noProof="0">
                <a:ln>
                  <a:noFill/>
                </a:ln>
                <a:solidFill>
                  <a:srgbClr val="000000"/>
                </a:solidFill>
                <a:effectLst/>
                <a:uLnTx/>
                <a:uFillTx/>
                <a:latin typeface="Arial" panose="020B0604020202020204"/>
                <a:ea typeface="+mn-ea"/>
                <a:cs typeface="Arial" panose="020B0604020202020204"/>
              </a:endParaRPr>
            </a:p>
            <a:p>
              <a:pPr marL="0" marR="0" lvl="0" indent="0" algn="ctr" defTabSz="914400" rtl="0" eaLnBrk="1" fontAlgn="auto" latinLnBrk="0" hangingPunct="1">
                <a:lnSpc>
                  <a:spcPct val="100000"/>
                </a:lnSpc>
                <a:spcBef>
                  <a:spcPct val="0"/>
                </a:spcBef>
                <a:spcAft>
                  <a:spcPct val="0"/>
                </a:spcAft>
                <a:buClrTx/>
                <a:buSzTx/>
                <a:buFontTx/>
                <a:buNone/>
                <a:defRPr/>
              </a:pPr>
              <a:endParaRPr kumimoji="0" lang="en-GB" sz="1200" b="0" i="0" u="none" strike="noStrike" kern="1200" cap="none" spc="0" normalizeH="0" baseline="0" noProof="0" smtClean="0">
                <a:ln>
                  <a:noFill/>
                </a:ln>
                <a:solidFill>
                  <a:srgbClr val="000000"/>
                </a:solidFill>
                <a:effectLst/>
                <a:uLnTx/>
                <a:uFillTx/>
                <a:latin typeface="Arial" panose="020B0604020202020204"/>
                <a:ea typeface="+mn-ea"/>
                <a:cs typeface="Arial" panose="020B0604020202020204"/>
              </a:endParaRPr>
            </a:p>
            <a:p>
              <a:pPr marL="0" marR="0" lvl="0" indent="0" algn="ctr" defTabSz="914400" rtl="0" eaLnBrk="1" fontAlgn="auto" latinLnBrk="0" hangingPunct="1">
                <a:lnSpc>
                  <a:spcPct val="100000"/>
                </a:lnSpc>
                <a:spcBef>
                  <a:spcPct val="0"/>
                </a:spcBef>
                <a:spcAft>
                  <a:spcPct val="0"/>
                </a:spcAft>
                <a:buClrTx/>
                <a:buSzTx/>
                <a:buFontTx/>
                <a:buNone/>
                <a:defRPr/>
              </a:pPr>
              <a:r>
                <a:rPr lang="ja-JP" sz="1200" b="0" i="0" u="none" strike="noStrike" cap="none" baseline="0">
                  <a:solidFill>
                    <a:srgbClr val="B60D27"/>
                  </a:solidFill>
                  <a:effectLst/>
                  <a:uFillTx/>
                  <a:ea typeface="MS UI Gothic" panose="020B0600070205080204" charset="-128"/>
                </a:rPr>
                <a:t>4</a:t>
              </a:r>
            </a:p>
            <a:p>
              <a:pPr marL="0" marR="0" lvl="0" indent="0" algn="ctr" defTabSz="914400" rtl="0" eaLnBrk="1" fontAlgn="auto" latinLnBrk="0" hangingPunct="1">
                <a:lnSpc>
                  <a:spcPct val="100000"/>
                </a:lnSpc>
                <a:spcBef>
                  <a:spcPct val="0"/>
                </a:spcBef>
                <a:spcAft>
                  <a:spcPct val="0"/>
                </a:spcAft>
                <a:buClrTx/>
                <a:buSzTx/>
                <a:buFontTx/>
                <a:buNone/>
                <a:defRPr/>
              </a:pPr>
              <a:r>
                <a:rPr lang="ja-JP" sz="1200" b="0" i="0" u="none" strike="noStrike" cap="none" baseline="0">
                  <a:solidFill>
                    <a:srgbClr val="B2C0D8"/>
                  </a:solidFill>
                  <a:effectLst/>
                  <a:uFillTx/>
                  <a:ea typeface="MS UI Gothic" panose="020B0600070205080204" charset="-128"/>
                </a:rPr>
                <a:t>0</a:t>
              </a:r>
            </a:p>
          </p:txBody>
        </p:sp>
        <p:sp>
          <p:nvSpPr>
            <p:cNvPr id="47" name="TextBox 46"/>
            <p:cNvSpPr txBox="1"/>
            <p:nvPr/>
          </p:nvSpPr>
          <p:spPr>
            <a:xfrm>
              <a:off x="2920474" y="3984137"/>
              <a:ext cx="267031" cy="405150"/>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lang="ja-JP" sz="1200" b="0" i="0" u="none" strike="noStrike" cap="none" baseline="0">
                  <a:solidFill>
                    <a:srgbClr val="000000"/>
                  </a:solidFill>
                  <a:effectLst/>
                  <a:uFillTx/>
                  <a:ea typeface="MS UI Gothic" panose="020B0600070205080204" charset="-128"/>
                </a:rPr>
                <a:t>打ち切り時点</a:t>
              </a:r>
            </a:p>
            <a:p>
              <a:pPr marL="0" marR="0" lvl="0" indent="0" algn="l" defTabSz="914400" rtl="0" eaLnBrk="1" fontAlgn="base" latinLnBrk="0" hangingPunct="1">
                <a:lnSpc>
                  <a:spcPct val="100000"/>
                </a:lnSpc>
                <a:spcBef>
                  <a:spcPct val="0"/>
                </a:spcBef>
                <a:spcAft>
                  <a:spcPct val="0"/>
                </a:spcAft>
                <a:buClrTx/>
                <a:buSzTx/>
                <a:buFontTx/>
                <a:buNone/>
                <a:defRPr/>
              </a:pPr>
              <a:r>
                <a:rPr lang="ja-JP" sz="1200" b="0" i="0" u="none" strike="noStrike" cap="none" baseline="0">
                  <a:solidFill>
                    <a:srgbClr val="000000"/>
                  </a:solidFill>
                  <a:effectLst/>
                  <a:uFillTx/>
                  <a:ea typeface="MS UI Gothic" panose="020B0600070205080204" charset="-128"/>
                </a:rPr>
                <a:t>ラムシルマブ</a:t>
              </a:r>
            </a:p>
            <a:p>
              <a:pPr marL="0" marR="0" lvl="0" indent="0" algn="l" defTabSz="914400" rtl="0" eaLnBrk="1" fontAlgn="base" latinLnBrk="0" hangingPunct="1">
                <a:lnSpc>
                  <a:spcPct val="100000"/>
                </a:lnSpc>
                <a:spcBef>
                  <a:spcPct val="0"/>
                </a:spcBef>
                <a:spcAft>
                  <a:spcPct val="0"/>
                </a:spcAft>
                <a:buClrTx/>
                <a:buSzTx/>
                <a:buFontTx/>
                <a:buNone/>
                <a:defRPr/>
              </a:pPr>
              <a:r>
                <a:rPr lang="ja-JP" sz="1200" b="0" i="0" u="none" strike="noStrike" cap="none" baseline="0">
                  <a:solidFill>
                    <a:srgbClr val="000000"/>
                  </a:solidFill>
                  <a:effectLst/>
                  <a:uFillTx/>
                  <a:ea typeface="MS UI Gothic" panose="020B0600070205080204" charset="-128"/>
                </a:rPr>
                <a:t>プラセボ</a:t>
              </a:r>
            </a:p>
          </p:txBody>
        </p:sp>
      </p:grpSp>
      <p:sp>
        <p:nvSpPr>
          <p:cNvPr id="4" name="TextBox 3"/>
          <p:cNvSpPr txBox="1"/>
          <p:nvPr/>
        </p:nvSpPr>
        <p:spPr>
          <a:xfrm>
            <a:off x="706877" y="5570446"/>
            <a:ext cx="740833" cy="274594"/>
          </a:xfrm>
          <a:prstGeom prst="rect">
            <a:avLst/>
          </a:prstGeom>
          <a:noFill/>
        </p:spPr>
        <p:txBody>
          <a:bodyPr wrap="none" rtlCol="0">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lang="ja-JP" sz="1200" b="0" i="0" u="none" strike="noStrike" cap="none" baseline="0">
                <a:solidFill>
                  <a:srgbClr val="000000"/>
                </a:solidFill>
                <a:effectLst/>
                <a:uFillTx/>
                <a:ea typeface="MS UI Gothic" panose="020B0600070205080204" charset="-128"/>
              </a:rPr>
              <a:t>リスクに晒されていた患者数</a:t>
            </a:r>
          </a:p>
        </p:txBody>
      </p:sp>
      <p:cxnSp>
        <p:nvCxnSpPr>
          <p:cNvPr id="49" name="Straight Connector 48"/>
          <p:cNvCxnSpPr/>
          <p:nvPr/>
        </p:nvCxnSpPr>
        <p:spPr>
          <a:xfrm>
            <a:off x="1675708" y="4721630"/>
            <a:ext cx="199377" cy="0"/>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1675708" y="4902993"/>
            <a:ext cx="199377" cy="0"/>
          </a:xfrm>
          <a:prstGeom prst="line">
            <a:avLst/>
          </a:prstGeom>
          <a:ln w="25400">
            <a:solidFill>
              <a:srgbClr val="B2C0D8"/>
            </a:solidFill>
          </a:ln>
        </p:spPr>
        <p:style>
          <a:lnRef idx="1">
            <a:schemeClr val="accent1"/>
          </a:lnRef>
          <a:fillRef idx="0">
            <a:schemeClr val="accent1"/>
          </a:fillRef>
          <a:effectRef idx="0">
            <a:schemeClr val="accent1"/>
          </a:effectRef>
          <a:fontRef idx="minor">
            <a:schemeClr val="tx1"/>
          </a:fontRef>
        </p:style>
      </p:cxnSp>
      <p:grpSp>
        <p:nvGrpSpPr>
          <p:cNvPr id="53" name="Group 52"/>
          <p:cNvGrpSpPr/>
          <p:nvPr/>
        </p:nvGrpSpPr>
        <p:grpSpPr>
          <a:xfrm>
            <a:off x="1725552" y="4451587"/>
            <a:ext cx="99688" cy="144000"/>
            <a:chOff x="1700536" y="4518699"/>
            <a:chExt cx="99688" cy="144000"/>
          </a:xfrm>
        </p:grpSpPr>
        <p:cxnSp>
          <p:nvCxnSpPr>
            <p:cNvPr id="51" name="Straight Connector 50"/>
            <p:cNvCxnSpPr/>
            <p:nvPr/>
          </p:nvCxnSpPr>
          <p:spPr>
            <a:xfrm rot="5400000">
              <a:off x="1628536" y="4590699"/>
              <a:ext cx="144000" cy="0"/>
            </a:xfrm>
            <a:prstGeom prst="line">
              <a:avLst/>
            </a:prstGeom>
            <a:ln w="25400">
              <a:solidFill>
                <a:srgbClr val="B2C0D8"/>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rot="5400000">
              <a:off x="1728224" y="4590699"/>
              <a:ext cx="144000" cy="0"/>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cxnSp>
      </p:grpSp>
      <p:grpSp>
        <p:nvGrpSpPr>
          <p:cNvPr id="54" name="Group 2"/>
          <p:cNvGrpSpPr/>
          <p:nvPr/>
        </p:nvGrpSpPr>
        <p:grpSpPr>
          <a:xfrm>
            <a:off x="1528429" y="1883371"/>
            <a:ext cx="5198942" cy="3290853"/>
            <a:chOff x="1651" y="1379"/>
            <a:chExt cx="2454" cy="1560"/>
          </a:xfrm>
        </p:grpSpPr>
        <p:sp>
          <p:nvSpPr>
            <p:cNvPr id="55" name="Line 3"/>
            <p:cNvSpPr>
              <a:spLocks noChangeShapeType="1"/>
            </p:cNvSpPr>
            <p:nvPr/>
          </p:nvSpPr>
          <p:spPr bwMode="auto">
            <a:xfrm flipH="1">
              <a:off x="1735" y="1409"/>
              <a:ext cx="0" cy="30"/>
            </a:xfrm>
            <a:prstGeom prst="line">
              <a:avLst/>
            </a:prstGeom>
            <a:ln w="25400">
              <a:solidFill>
                <a:srgbClr val="B2C0D8"/>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56" name="Line 4"/>
            <p:cNvSpPr>
              <a:spLocks noChangeShapeType="1"/>
            </p:cNvSpPr>
            <p:nvPr/>
          </p:nvSpPr>
          <p:spPr bwMode="auto">
            <a:xfrm flipH="1">
              <a:off x="1747" y="1409"/>
              <a:ext cx="0" cy="30"/>
            </a:xfrm>
            <a:prstGeom prst="line">
              <a:avLst/>
            </a:prstGeom>
            <a:ln w="25400">
              <a:solidFill>
                <a:srgbClr val="B2C0D8"/>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57" name="Line 5"/>
            <p:cNvSpPr>
              <a:spLocks noChangeShapeType="1"/>
            </p:cNvSpPr>
            <p:nvPr/>
          </p:nvSpPr>
          <p:spPr bwMode="auto">
            <a:xfrm flipH="1">
              <a:off x="1813" y="1421"/>
              <a:ext cx="0" cy="36"/>
            </a:xfrm>
            <a:prstGeom prst="line">
              <a:avLst/>
            </a:prstGeom>
            <a:ln w="25400">
              <a:solidFill>
                <a:srgbClr val="B2C0D8"/>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58" name="Line 6"/>
            <p:cNvSpPr>
              <a:spLocks noChangeShapeType="1"/>
            </p:cNvSpPr>
            <p:nvPr/>
          </p:nvSpPr>
          <p:spPr bwMode="auto">
            <a:xfrm flipH="1">
              <a:off x="2011" y="1619"/>
              <a:ext cx="0" cy="36"/>
            </a:xfrm>
            <a:prstGeom prst="line">
              <a:avLst/>
            </a:prstGeom>
            <a:ln w="25400">
              <a:solidFill>
                <a:srgbClr val="B2C0D8"/>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59" name="Line 7"/>
            <p:cNvSpPr>
              <a:spLocks noChangeShapeType="1"/>
            </p:cNvSpPr>
            <p:nvPr/>
          </p:nvSpPr>
          <p:spPr bwMode="auto">
            <a:xfrm flipH="1">
              <a:off x="3457" y="2705"/>
              <a:ext cx="0" cy="30"/>
            </a:xfrm>
            <a:prstGeom prst="line">
              <a:avLst/>
            </a:prstGeom>
            <a:ln w="25400">
              <a:solidFill>
                <a:srgbClr val="B2C0D8"/>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60" name="Line 8"/>
            <p:cNvSpPr>
              <a:spLocks noChangeShapeType="1"/>
            </p:cNvSpPr>
            <p:nvPr/>
          </p:nvSpPr>
          <p:spPr bwMode="auto">
            <a:xfrm flipH="1">
              <a:off x="3409" y="2657"/>
              <a:ext cx="0" cy="36"/>
            </a:xfrm>
            <a:prstGeom prst="line">
              <a:avLst/>
            </a:prstGeom>
            <a:ln w="25400">
              <a:solidFill>
                <a:srgbClr val="B2C0D8"/>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61" name="Line 9"/>
            <p:cNvSpPr>
              <a:spLocks noChangeShapeType="1"/>
            </p:cNvSpPr>
            <p:nvPr/>
          </p:nvSpPr>
          <p:spPr bwMode="auto">
            <a:xfrm flipH="1">
              <a:off x="3271" y="2567"/>
              <a:ext cx="0" cy="30"/>
            </a:xfrm>
            <a:prstGeom prst="line">
              <a:avLst/>
            </a:prstGeom>
            <a:ln w="25400">
              <a:solidFill>
                <a:srgbClr val="B2C0D8"/>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62" name="Line 10"/>
            <p:cNvSpPr>
              <a:spLocks noChangeShapeType="1"/>
            </p:cNvSpPr>
            <p:nvPr/>
          </p:nvSpPr>
          <p:spPr bwMode="auto">
            <a:xfrm flipH="1">
              <a:off x="3373" y="2627"/>
              <a:ext cx="0" cy="30"/>
            </a:xfrm>
            <a:prstGeom prst="line">
              <a:avLst/>
            </a:prstGeom>
            <a:ln w="25400">
              <a:solidFill>
                <a:srgbClr val="B2C0D8"/>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63" name="Line 11"/>
            <p:cNvSpPr>
              <a:spLocks noChangeShapeType="1"/>
            </p:cNvSpPr>
            <p:nvPr/>
          </p:nvSpPr>
          <p:spPr bwMode="auto">
            <a:xfrm flipH="1">
              <a:off x="3241" y="2573"/>
              <a:ext cx="0" cy="36"/>
            </a:xfrm>
            <a:prstGeom prst="line">
              <a:avLst/>
            </a:prstGeom>
            <a:ln w="25400">
              <a:solidFill>
                <a:srgbClr val="B2C0D8"/>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64" name="Line 12"/>
            <p:cNvSpPr>
              <a:spLocks noChangeShapeType="1"/>
            </p:cNvSpPr>
            <p:nvPr/>
          </p:nvSpPr>
          <p:spPr bwMode="auto">
            <a:xfrm flipH="1">
              <a:off x="3853" y="2795"/>
              <a:ext cx="0" cy="30"/>
            </a:xfrm>
            <a:prstGeom prst="line">
              <a:avLst/>
            </a:prstGeom>
            <a:ln w="25400">
              <a:solidFill>
                <a:srgbClr val="B2C0D8"/>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65" name="Line 13"/>
            <p:cNvSpPr>
              <a:spLocks noChangeShapeType="1"/>
            </p:cNvSpPr>
            <p:nvPr/>
          </p:nvSpPr>
          <p:spPr bwMode="auto">
            <a:xfrm flipH="1">
              <a:off x="2935" y="2447"/>
              <a:ext cx="0" cy="30"/>
            </a:xfrm>
            <a:prstGeom prst="line">
              <a:avLst/>
            </a:prstGeom>
            <a:ln w="25400">
              <a:solidFill>
                <a:srgbClr val="B2C0D8"/>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66" name="Line 14"/>
            <p:cNvSpPr>
              <a:spLocks noChangeShapeType="1"/>
            </p:cNvSpPr>
            <p:nvPr/>
          </p:nvSpPr>
          <p:spPr bwMode="auto">
            <a:xfrm flipH="1">
              <a:off x="2677" y="2303"/>
              <a:ext cx="0" cy="36"/>
            </a:xfrm>
            <a:prstGeom prst="line">
              <a:avLst/>
            </a:prstGeom>
            <a:ln w="25400">
              <a:solidFill>
                <a:srgbClr val="B2C0D8"/>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67" name="Line 15"/>
            <p:cNvSpPr>
              <a:spLocks noChangeShapeType="1"/>
            </p:cNvSpPr>
            <p:nvPr/>
          </p:nvSpPr>
          <p:spPr bwMode="auto">
            <a:xfrm flipH="1">
              <a:off x="2791" y="2381"/>
              <a:ext cx="0" cy="36"/>
            </a:xfrm>
            <a:prstGeom prst="line">
              <a:avLst/>
            </a:prstGeom>
            <a:ln w="25400">
              <a:solidFill>
                <a:srgbClr val="B2C0D8"/>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68" name="Line 16"/>
            <p:cNvSpPr>
              <a:spLocks noChangeShapeType="1"/>
            </p:cNvSpPr>
            <p:nvPr/>
          </p:nvSpPr>
          <p:spPr bwMode="auto">
            <a:xfrm flipH="1">
              <a:off x="2887" y="2453"/>
              <a:ext cx="0" cy="30"/>
            </a:xfrm>
            <a:prstGeom prst="line">
              <a:avLst/>
            </a:prstGeom>
            <a:ln w="25400">
              <a:solidFill>
                <a:srgbClr val="B2C0D8"/>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69" name="Line 17"/>
            <p:cNvSpPr>
              <a:spLocks noChangeShapeType="1"/>
            </p:cNvSpPr>
            <p:nvPr/>
          </p:nvSpPr>
          <p:spPr bwMode="auto">
            <a:xfrm flipH="1">
              <a:off x="2611" y="2213"/>
              <a:ext cx="0" cy="36"/>
            </a:xfrm>
            <a:prstGeom prst="line">
              <a:avLst/>
            </a:prstGeom>
            <a:ln w="25400">
              <a:solidFill>
                <a:srgbClr val="B2C0D8"/>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70" name="Line 18"/>
            <p:cNvSpPr>
              <a:spLocks noChangeShapeType="1"/>
            </p:cNvSpPr>
            <p:nvPr/>
          </p:nvSpPr>
          <p:spPr bwMode="auto">
            <a:xfrm flipH="1">
              <a:off x="2707" y="2363"/>
              <a:ext cx="0" cy="30"/>
            </a:xfrm>
            <a:prstGeom prst="line">
              <a:avLst/>
            </a:prstGeom>
            <a:ln w="25400">
              <a:solidFill>
                <a:srgbClr val="B2C0D8"/>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71" name="Line 19"/>
            <p:cNvSpPr>
              <a:spLocks noChangeShapeType="1"/>
            </p:cNvSpPr>
            <p:nvPr/>
          </p:nvSpPr>
          <p:spPr bwMode="auto">
            <a:xfrm flipH="1">
              <a:off x="2731" y="2351"/>
              <a:ext cx="0" cy="36"/>
            </a:xfrm>
            <a:prstGeom prst="line">
              <a:avLst/>
            </a:prstGeom>
            <a:ln w="25400">
              <a:solidFill>
                <a:srgbClr val="B2C0D8"/>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72" name="Line 20"/>
            <p:cNvSpPr>
              <a:spLocks noChangeShapeType="1"/>
            </p:cNvSpPr>
            <p:nvPr/>
          </p:nvSpPr>
          <p:spPr bwMode="auto">
            <a:xfrm flipH="1">
              <a:off x="2797" y="2381"/>
              <a:ext cx="0" cy="36"/>
            </a:xfrm>
            <a:prstGeom prst="line">
              <a:avLst/>
            </a:prstGeom>
            <a:ln w="25400">
              <a:solidFill>
                <a:srgbClr val="B2C0D8"/>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73" name="Freeform 21"/>
            <p:cNvSpPr/>
            <p:nvPr/>
          </p:nvSpPr>
          <p:spPr bwMode="auto">
            <a:xfrm>
              <a:off x="1651" y="1379"/>
              <a:ext cx="2454" cy="1560"/>
            </a:xfrm>
            <a:custGeom>
              <a:avLst/>
              <a:gdLst>
                <a:gd name="T0" fmla="*/ 409 w 409"/>
                <a:gd name="T1" fmla="*/ 250 h 260"/>
                <a:gd name="T2" fmla="*/ 372 w 409"/>
                <a:gd name="T3" fmla="*/ 238 h 260"/>
                <a:gd name="T4" fmla="*/ 349 w 409"/>
                <a:gd name="T5" fmla="*/ 231 h 260"/>
                <a:gd name="T6" fmla="*/ 332 w 409"/>
                <a:gd name="T7" fmla="*/ 224 h 260"/>
                <a:gd name="T8" fmla="*/ 298 w 409"/>
                <a:gd name="T9" fmla="*/ 217 h 260"/>
                <a:gd name="T10" fmla="*/ 289 w 409"/>
                <a:gd name="T11" fmla="*/ 211 h 260"/>
                <a:gd name="T12" fmla="*/ 283 w 409"/>
                <a:gd name="T13" fmla="*/ 208 h 260"/>
                <a:gd name="T14" fmla="*/ 281 w 409"/>
                <a:gd name="T15" fmla="*/ 203 h 260"/>
                <a:gd name="T16" fmla="*/ 263 w 409"/>
                <a:gd name="T17" fmla="*/ 198 h 260"/>
                <a:gd name="T18" fmla="*/ 240 w 409"/>
                <a:gd name="T19" fmla="*/ 185 h 260"/>
                <a:gd name="T20" fmla="*/ 235 w 409"/>
                <a:gd name="T21" fmla="*/ 181 h 260"/>
                <a:gd name="T22" fmla="*/ 200 w 409"/>
                <a:gd name="T23" fmla="*/ 177 h 260"/>
                <a:gd name="T24" fmla="*/ 196 w 409"/>
                <a:gd name="T25" fmla="*/ 174 h 260"/>
                <a:gd name="T26" fmla="*/ 193 w 409"/>
                <a:gd name="T27" fmla="*/ 171 h 260"/>
                <a:gd name="T28" fmla="*/ 186 w 409"/>
                <a:gd name="T29" fmla="*/ 167 h 260"/>
                <a:gd name="T30" fmla="*/ 176 w 409"/>
                <a:gd name="T31" fmla="*/ 162 h 260"/>
                <a:gd name="T32" fmla="*/ 172 w 409"/>
                <a:gd name="T33" fmla="*/ 158 h 260"/>
                <a:gd name="T34" fmla="*/ 169 w 409"/>
                <a:gd name="T35" fmla="*/ 154 h 260"/>
                <a:gd name="T36" fmla="*/ 166 w 409"/>
                <a:gd name="T37" fmla="*/ 150 h 260"/>
                <a:gd name="T38" fmla="*/ 164 w 409"/>
                <a:gd name="T39" fmla="*/ 146 h 260"/>
                <a:gd name="T40" fmla="*/ 161 w 409"/>
                <a:gd name="T41" fmla="*/ 142 h 260"/>
                <a:gd name="T42" fmla="*/ 156 w 409"/>
                <a:gd name="T43" fmla="*/ 137 h 260"/>
                <a:gd name="T44" fmla="*/ 149 w 409"/>
                <a:gd name="T45" fmla="*/ 133 h 260"/>
                <a:gd name="T46" fmla="*/ 136 w 409"/>
                <a:gd name="T47" fmla="*/ 128 h 260"/>
                <a:gd name="T48" fmla="*/ 131 w 409"/>
                <a:gd name="T49" fmla="*/ 125 h 260"/>
                <a:gd name="T50" fmla="*/ 124 w 409"/>
                <a:gd name="T51" fmla="*/ 122 h 260"/>
                <a:gd name="T52" fmla="*/ 122 w 409"/>
                <a:gd name="T53" fmla="*/ 120 h 260"/>
                <a:gd name="T54" fmla="*/ 116 w 409"/>
                <a:gd name="T55" fmla="*/ 116 h 260"/>
                <a:gd name="T56" fmla="*/ 112 w 409"/>
                <a:gd name="T57" fmla="*/ 113 h 260"/>
                <a:gd name="T58" fmla="*/ 107 w 409"/>
                <a:gd name="T59" fmla="*/ 105 h 260"/>
                <a:gd name="T60" fmla="*/ 100 w 409"/>
                <a:gd name="T61" fmla="*/ 100 h 260"/>
                <a:gd name="T62" fmla="*/ 96 w 409"/>
                <a:gd name="T63" fmla="*/ 90 h 260"/>
                <a:gd name="T64" fmla="*/ 93 w 409"/>
                <a:gd name="T65" fmla="*/ 84 h 260"/>
                <a:gd name="T66" fmla="*/ 85 w 409"/>
                <a:gd name="T67" fmla="*/ 80 h 260"/>
                <a:gd name="T68" fmla="*/ 80 w 409"/>
                <a:gd name="T69" fmla="*/ 75 h 260"/>
                <a:gd name="T70" fmla="*/ 77 w 409"/>
                <a:gd name="T71" fmla="*/ 68 h 260"/>
                <a:gd name="T72" fmla="*/ 75 w 409"/>
                <a:gd name="T73" fmla="*/ 63 h 260"/>
                <a:gd name="T74" fmla="*/ 73 w 409"/>
                <a:gd name="T75" fmla="*/ 61 h 260"/>
                <a:gd name="T76" fmla="*/ 68 w 409"/>
                <a:gd name="T77" fmla="*/ 55 h 260"/>
                <a:gd name="T78" fmla="*/ 64 w 409"/>
                <a:gd name="T79" fmla="*/ 49 h 260"/>
                <a:gd name="T80" fmla="*/ 60 w 409"/>
                <a:gd name="T81" fmla="*/ 43 h 260"/>
                <a:gd name="T82" fmla="*/ 57 w 409"/>
                <a:gd name="T83" fmla="*/ 40 h 260"/>
                <a:gd name="T84" fmla="*/ 52 w 409"/>
                <a:gd name="T85" fmla="*/ 36 h 260"/>
                <a:gd name="T86" fmla="*/ 50 w 409"/>
                <a:gd name="T87" fmla="*/ 35 h 260"/>
                <a:gd name="T88" fmla="*/ 48 w 409"/>
                <a:gd name="T89" fmla="*/ 30 h 260"/>
                <a:gd name="T90" fmla="*/ 45 w 409"/>
                <a:gd name="T91" fmla="*/ 27 h 260"/>
                <a:gd name="T92" fmla="*/ 42 w 409"/>
                <a:gd name="T93" fmla="*/ 24 h 260"/>
                <a:gd name="T94" fmla="*/ 39 w 409"/>
                <a:gd name="T95" fmla="*/ 20 h 260"/>
                <a:gd name="T96" fmla="*/ 36 w 409"/>
                <a:gd name="T97" fmla="*/ 17 h 260"/>
                <a:gd name="T98" fmla="*/ 33 w 409"/>
                <a:gd name="T99" fmla="*/ 15 h 260"/>
                <a:gd name="T100" fmla="*/ 28 w 409"/>
                <a:gd name="T101" fmla="*/ 11 h 260"/>
                <a:gd name="T102" fmla="*/ 19 w 409"/>
                <a:gd name="T103" fmla="*/ 9 h 260"/>
                <a:gd name="T104" fmla="*/ 11 w 409"/>
                <a:gd name="T105" fmla="*/ 7 h 260"/>
                <a:gd name="T106" fmla="*/ 9 w 409"/>
                <a:gd name="T107" fmla="*/ 4 h 260"/>
                <a:gd name="T108" fmla="*/ 0 w 409"/>
                <a:gd name="T109" fmla="*/ 0 h 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09" h="260">
                  <a:moveTo>
                    <a:pt x="409" y="260"/>
                  </a:moveTo>
                  <a:lnTo>
                    <a:pt x="409" y="250"/>
                  </a:lnTo>
                  <a:lnTo>
                    <a:pt x="372" y="250"/>
                  </a:lnTo>
                  <a:lnTo>
                    <a:pt x="372" y="238"/>
                  </a:lnTo>
                  <a:lnTo>
                    <a:pt x="349" y="238"/>
                  </a:lnTo>
                  <a:lnTo>
                    <a:pt x="349" y="231"/>
                  </a:lnTo>
                  <a:lnTo>
                    <a:pt x="332" y="231"/>
                  </a:lnTo>
                  <a:lnTo>
                    <a:pt x="332" y="224"/>
                  </a:lnTo>
                  <a:lnTo>
                    <a:pt x="298" y="224"/>
                  </a:lnTo>
                  <a:lnTo>
                    <a:pt x="298" y="217"/>
                  </a:lnTo>
                  <a:lnTo>
                    <a:pt x="289" y="217"/>
                  </a:lnTo>
                  <a:lnTo>
                    <a:pt x="289" y="211"/>
                  </a:lnTo>
                  <a:lnTo>
                    <a:pt x="283" y="211"/>
                  </a:lnTo>
                  <a:lnTo>
                    <a:pt x="283" y="208"/>
                  </a:lnTo>
                  <a:lnTo>
                    <a:pt x="281" y="208"/>
                  </a:lnTo>
                  <a:lnTo>
                    <a:pt x="281" y="203"/>
                  </a:lnTo>
                  <a:lnTo>
                    <a:pt x="263" y="203"/>
                  </a:lnTo>
                  <a:lnTo>
                    <a:pt x="263" y="198"/>
                  </a:lnTo>
                  <a:lnTo>
                    <a:pt x="240" y="198"/>
                  </a:lnTo>
                  <a:lnTo>
                    <a:pt x="240" y="185"/>
                  </a:lnTo>
                  <a:lnTo>
                    <a:pt x="235" y="185"/>
                  </a:lnTo>
                  <a:lnTo>
                    <a:pt x="235" y="181"/>
                  </a:lnTo>
                  <a:lnTo>
                    <a:pt x="200" y="181"/>
                  </a:lnTo>
                  <a:lnTo>
                    <a:pt x="200" y="177"/>
                  </a:lnTo>
                  <a:lnTo>
                    <a:pt x="196" y="177"/>
                  </a:lnTo>
                  <a:lnTo>
                    <a:pt x="196" y="174"/>
                  </a:lnTo>
                  <a:lnTo>
                    <a:pt x="193" y="174"/>
                  </a:lnTo>
                  <a:lnTo>
                    <a:pt x="193" y="171"/>
                  </a:lnTo>
                  <a:lnTo>
                    <a:pt x="186" y="171"/>
                  </a:lnTo>
                  <a:lnTo>
                    <a:pt x="186" y="167"/>
                  </a:lnTo>
                  <a:lnTo>
                    <a:pt x="176" y="167"/>
                  </a:lnTo>
                  <a:lnTo>
                    <a:pt x="176" y="162"/>
                  </a:lnTo>
                  <a:lnTo>
                    <a:pt x="172" y="162"/>
                  </a:lnTo>
                  <a:lnTo>
                    <a:pt x="172" y="158"/>
                  </a:lnTo>
                  <a:lnTo>
                    <a:pt x="169" y="158"/>
                  </a:lnTo>
                  <a:lnTo>
                    <a:pt x="169" y="154"/>
                  </a:lnTo>
                  <a:lnTo>
                    <a:pt x="166" y="154"/>
                  </a:lnTo>
                  <a:lnTo>
                    <a:pt x="166" y="150"/>
                  </a:lnTo>
                  <a:lnTo>
                    <a:pt x="164" y="150"/>
                  </a:lnTo>
                  <a:lnTo>
                    <a:pt x="164" y="146"/>
                  </a:lnTo>
                  <a:lnTo>
                    <a:pt x="161" y="146"/>
                  </a:lnTo>
                  <a:lnTo>
                    <a:pt x="161" y="142"/>
                  </a:lnTo>
                  <a:lnTo>
                    <a:pt x="156" y="142"/>
                  </a:lnTo>
                  <a:lnTo>
                    <a:pt x="156" y="137"/>
                  </a:lnTo>
                  <a:lnTo>
                    <a:pt x="149" y="137"/>
                  </a:lnTo>
                  <a:lnTo>
                    <a:pt x="149" y="133"/>
                  </a:lnTo>
                  <a:lnTo>
                    <a:pt x="136" y="133"/>
                  </a:lnTo>
                  <a:lnTo>
                    <a:pt x="136" y="128"/>
                  </a:lnTo>
                  <a:lnTo>
                    <a:pt x="131" y="128"/>
                  </a:lnTo>
                  <a:lnTo>
                    <a:pt x="131" y="125"/>
                  </a:lnTo>
                  <a:lnTo>
                    <a:pt x="124" y="125"/>
                  </a:lnTo>
                  <a:lnTo>
                    <a:pt x="124" y="122"/>
                  </a:lnTo>
                  <a:lnTo>
                    <a:pt x="122" y="122"/>
                  </a:lnTo>
                  <a:lnTo>
                    <a:pt x="122" y="120"/>
                  </a:lnTo>
                  <a:lnTo>
                    <a:pt x="116" y="120"/>
                  </a:lnTo>
                  <a:lnTo>
                    <a:pt x="116" y="116"/>
                  </a:lnTo>
                  <a:lnTo>
                    <a:pt x="112" y="116"/>
                  </a:lnTo>
                  <a:lnTo>
                    <a:pt x="112" y="113"/>
                  </a:lnTo>
                  <a:lnTo>
                    <a:pt x="107" y="113"/>
                  </a:lnTo>
                  <a:lnTo>
                    <a:pt x="107" y="105"/>
                  </a:lnTo>
                  <a:lnTo>
                    <a:pt x="100" y="105"/>
                  </a:lnTo>
                  <a:lnTo>
                    <a:pt x="100" y="100"/>
                  </a:lnTo>
                  <a:lnTo>
                    <a:pt x="96" y="100"/>
                  </a:lnTo>
                  <a:lnTo>
                    <a:pt x="96" y="90"/>
                  </a:lnTo>
                  <a:lnTo>
                    <a:pt x="93" y="90"/>
                  </a:lnTo>
                  <a:lnTo>
                    <a:pt x="93" y="84"/>
                  </a:lnTo>
                  <a:lnTo>
                    <a:pt x="85" y="84"/>
                  </a:lnTo>
                  <a:lnTo>
                    <a:pt x="85" y="80"/>
                  </a:lnTo>
                  <a:lnTo>
                    <a:pt x="80" y="80"/>
                  </a:lnTo>
                  <a:lnTo>
                    <a:pt x="80" y="75"/>
                  </a:lnTo>
                  <a:lnTo>
                    <a:pt x="77" y="75"/>
                  </a:lnTo>
                  <a:lnTo>
                    <a:pt x="77" y="68"/>
                  </a:lnTo>
                  <a:lnTo>
                    <a:pt x="75" y="68"/>
                  </a:lnTo>
                  <a:lnTo>
                    <a:pt x="75" y="63"/>
                  </a:lnTo>
                  <a:lnTo>
                    <a:pt x="73" y="63"/>
                  </a:lnTo>
                  <a:lnTo>
                    <a:pt x="73" y="61"/>
                  </a:lnTo>
                  <a:lnTo>
                    <a:pt x="68" y="61"/>
                  </a:lnTo>
                  <a:lnTo>
                    <a:pt x="68" y="55"/>
                  </a:lnTo>
                  <a:lnTo>
                    <a:pt x="64" y="55"/>
                  </a:lnTo>
                  <a:lnTo>
                    <a:pt x="64" y="49"/>
                  </a:lnTo>
                  <a:lnTo>
                    <a:pt x="60" y="49"/>
                  </a:lnTo>
                  <a:lnTo>
                    <a:pt x="60" y="43"/>
                  </a:lnTo>
                  <a:lnTo>
                    <a:pt x="57" y="43"/>
                  </a:lnTo>
                  <a:lnTo>
                    <a:pt x="57" y="40"/>
                  </a:lnTo>
                  <a:lnTo>
                    <a:pt x="52" y="40"/>
                  </a:lnTo>
                  <a:lnTo>
                    <a:pt x="52" y="36"/>
                  </a:lnTo>
                  <a:lnTo>
                    <a:pt x="50" y="36"/>
                  </a:lnTo>
                  <a:lnTo>
                    <a:pt x="50" y="35"/>
                  </a:lnTo>
                  <a:lnTo>
                    <a:pt x="48" y="35"/>
                  </a:lnTo>
                  <a:lnTo>
                    <a:pt x="48" y="30"/>
                  </a:lnTo>
                  <a:lnTo>
                    <a:pt x="45" y="30"/>
                  </a:lnTo>
                  <a:lnTo>
                    <a:pt x="45" y="27"/>
                  </a:lnTo>
                  <a:lnTo>
                    <a:pt x="42" y="27"/>
                  </a:lnTo>
                  <a:lnTo>
                    <a:pt x="42" y="24"/>
                  </a:lnTo>
                  <a:lnTo>
                    <a:pt x="42" y="20"/>
                  </a:lnTo>
                  <a:lnTo>
                    <a:pt x="39" y="20"/>
                  </a:lnTo>
                  <a:lnTo>
                    <a:pt x="39" y="17"/>
                  </a:lnTo>
                  <a:lnTo>
                    <a:pt x="36" y="17"/>
                  </a:lnTo>
                  <a:lnTo>
                    <a:pt x="36" y="15"/>
                  </a:lnTo>
                  <a:lnTo>
                    <a:pt x="33" y="15"/>
                  </a:lnTo>
                  <a:lnTo>
                    <a:pt x="33" y="11"/>
                  </a:lnTo>
                  <a:lnTo>
                    <a:pt x="28" y="11"/>
                  </a:lnTo>
                  <a:lnTo>
                    <a:pt x="28" y="9"/>
                  </a:lnTo>
                  <a:lnTo>
                    <a:pt x="19" y="9"/>
                  </a:lnTo>
                  <a:lnTo>
                    <a:pt x="19" y="7"/>
                  </a:lnTo>
                  <a:lnTo>
                    <a:pt x="11" y="7"/>
                  </a:lnTo>
                  <a:lnTo>
                    <a:pt x="11" y="4"/>
                  </a:lnTo>
                  <a:lnTo>
                    <a:pt x="9" y="4"/>
                  </a:lnTo>
                  <a:lnTo>
                    <a:pt x="9" y="0"/>
                  </a:lnTo>
                  <a:lnTo>
                    <a:pt x="0" y="0"/>
                  </a:lnTo>
                </a:path>
              </a:pathLst>
            </a:custGeom>
            <a:ln w="25400">
              <a:solidFill>
                <a:srgbClr val="B2C0D8"/>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grpSp>
      <p:grpSp>
        <p:nvGrpSpPr>
          <p:cNvPr id="74" name="Group 22"/>
          <p:cNvGrpSpPr/>
          <p:nvPr/>
        </p:nvGrpSpPr>
        <p:grpSpPr>
          <a:xfrm>
            <a:off x="1528429" y="1883371"/>
            <a:ext cx="6324524" cy="3078000"/>
            <a:chOff x="1384" y="1432"/>
            <a:chExt cx="2988" cy="1452"/>
          </a:xfrm>
        </p:grpSpPr>
        <p:sp>
          <p:nvSpPr>
            <p:cNvPr id="75" name="Line 23"/>
            <p:cNvSpPr>
              <a:spLocks noChangeShapeType="1"/>
            </p:cNvSpPr>
            <p:nvPr/>
          </p:nvSpPr>
          <p:spPr bwMode="auto">
            <a:xfrm flipH="1">
              <a:off x="1468" y="1456"/>
              <a:ext cx="0" cy="36"/>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76" name="Line 24"/>
            <p:cNvSpPr>
              <a:spLocks noChangeShapeType="1"/>
            </p:cNvSpPr>
            <p:nvPr/>
          </p:nvSpPr>
          <p:spPr bwMode="auto">
            <a:xfrm flipH="1">
              <a:off x="1480" y="1456"/>
              <a:ext cx="0" cy="36"/>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77" name="Line 25"/>
            <p:cNvSpPr>
              <a:spLocks noChangeShapeType="1"/>
            </p:cNvSpPr>
            <p:nvPr/>
          </p:nvSpPr>
          <p:spPr bwMode="auto">
            <a:xfrm flipH="1">
              <a:off x="1546" y="1456"/>
              <a:ext cx="0" cy="36"/>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78" name="Line 26"/>
            <p:cNvSpPr>
              <a:spLocks noChangeShapeType="1"/>
            </p:cNvSpPr>
            <p:nvPr/>
          </p:nvSpPr>
          <p:spPr bwMode="auto">
            <a:xfrm flipH="1">
              <a:off x="1570" y="1462"/>
              <a:ext cx="0" cy="36"/>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79" name="Line 27"/>
            <p:cNvSpPr>
              <a:spLocks noChangeShapeType="1"/>
            </p:cNvSpPr>
            <p:nvPr/>
          </p:nvSpPr>
          <p:spPr bwMode="auto">
            <a:xfrm flipH="1">
              <a:off x="3208" y="2560"/>
              <a:ext cx="0" cy="36"/>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80" name="Line 28"/>
            <p:cNvSpPr>
              <a:spLocks noChangeShapeType="1"/>
            </p:cNvSpPr>
            <p:nvPr/>
          </p:nvSpPr>
          <p:spPr bwMode="auto">
            <a:xfrm flipH="1">
              <a:off x="3238" y="2560"/>
              <a:ext cx="0" cy="36"/>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81" name="Line 29"/>
            <p:cNvSpPr>
              <a:spLocks noChangeShapeType="1"/>
            </p:cNvSpPr>
            <p:nvPr/>
          </p:nvSpPr>
          <p:spPr bwMode="auto">
            <a:xfrm flipH="1">
              <a:off x="2854" y="2428"/>
              <a:ext cx="0" cy="36"/>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82" name="Line 30"/>
            <p:cNvSpPr>
              <a:spLocks noChangeShapeType="1"/>
            </p:cNvSpPr>
            <p:nvPr/>
          </p:nvSpPr>
          <p:spPr bwMode="auto">
            <a:xfrm flipH="1">
              <a:off x="2608" y="2332"/>
              <a:ext cx="0" cy="36"/>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83" name="Line 31"/>
            <p:cNvSpPr>
              <a:spLocks noChangeShapeType="1"/>
            </p:cNvSpPr>
            <p:nvPr/>
          </p:nvSpPr>
          <p:spPr bwMode="auto">
            <a:xfrm flipH="1">
              <a:off x="2758" y="2410"/>
              <a:ext cx="0" cy="36"/>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84" name="Line 32"/>
            <p:cNvSpPr>
              <a:spLocks noChangeShapeType="1"/>
            </p:cNvSpPr>
            <p:nvPr/>
          </p:nvSpPr>
          <p:spPr bwMode="auto">
            <a:xfrm flipH="1">
              <a:off x="2770" y="2410"/>
              <a:ext cx="0" cy="36"/>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85" name="Line 33"/>
            <p:cNvSpPr>
              <a:spLocks noChangeShapeType="1"/>
            </p:cNvSpPr>
            <p:nvPr/>
          </p:nvSpPr>
          <p:spPr bwMode="auto">
            <a:xfrm flipH="1">
              <a:off x="2920" y="2488"/>
              <a:ext cx="0" cy="30"/>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86" name="Line 34"/>
            <p:cNvSpPr>
              <a:spLocks noChangeShapeType="1"/>
            </p:cNvSpPr>
            <p:nvPr/>
          </p:nvSpPr>
          <p:spPr bwMode="auto">
            <a:xfrm flipH="1">
              <a:off x="2956" y="2488"/>
              <a:ext cx="0" cy="30"/>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87" name="Line 35"/>
            <p:cNvSpPr>
              <a:spLocks noChangeShapeType="1"/>
            </p:cNvSpPr>
            <p:nvPr/>
          </p:nvSpPr>
          <p:spPr bwMode="auto">
            <a:xfrm flipH="1">
              <a:off x="2524" y="2302"/>
              <a:ext cx="0" cy="36"/>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88" name="Line 36"/>
            <p:cNvSpPr>
              <a:spLocks noChangeShapeType="1"/>
            </p:cNvSpPr>
            <p:nvPr/>
          </p:nvSpPr>
          <p:spPr bwMode="auto">
            <a:xfrm flipH="1">
              <a:off x="2542" y="2302"/>
              <a:ext cx="0" cy="36"/>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89" name="Line 37"/>
            <p:cNvSpPr>
              <a:spLocks noChangeShapeType="1"/>
            </p:cNvSpPr>
            <p:nvPr/>
          </p:nvSpPr>
          <p:spPr bwMode="auto">
            <a:xfrm flipH="1">
              <a:off x="2512" y="2284"/>
              <a:ext cx="0" cy="36"/>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90" name="Line 38"/>
            <p:cNvSpPr>
              <a:spLocks noChangeShapeType="1"/>
            </p:cNvSpPr>
            <p:nvPr/>
          </p:nvSpPr>
          <p:spPr bwMode="auto">
            <a:xfrm flipH="1">
              <a:off x="2452" y="2260"/>
              <a:ext cx="0" cy="36"/>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91" name="Line 39"/>
            <p:cNvSpPr>
              <a:spLocks noChangeShapeType="1"/>
            </p:cNvSpPr>
            <p:nvPr/>
          </p:nvSpPr>
          <p:spPr bwMode="auto">
            <a:xfrm flipH="1">
              <a:off x="3250" y="2559"/>
              <a:ext cx="0" cy="30"/>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92" name="Line 40"/>
            <p:cNvSpPr>
              <a:spLocks noChangeShapeType="1"/>
            </p:cNvSpPr>
            <p:nvPr/>
          </p:nvSpPr>
          <p:spPr bwMode="auto">
            <a:xfrm flipH="1">
              <a:off x="2800" y="2410"/>
              <a:ext cx="0" cy="30"/>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93" name="Line 41"/>
            <p:cNvSpPr>
              <a:spLocks noChangeShapeType="1"/>
            </p:cNvSpPr>
            <p:nvPr/>
          </p:nvSpPr>
          <p:spPr bwMode="auto">
            <a:xfrm flipH="1">
              <a:off x="3178" y="2530"/>
              <a:ext cx="0" cy="36"/>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94" name="Line 42"/>
            <p:cNvSpPr>
              <a:spLocks noChangeShapeType="1"/>
            </p:cNvSpPr>
            <p:nvPr/>
          </p:nvSpPr>
          <p:spPr bwMode="auto">
            <a:xfrm flipH="1">
              <a:off x="2638" y="2344"/>
              <a:ext cx="0" cy="36"/>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95" name="Line 43"/>
            <p:cNvSpPr>
              <a:spLocks noChangeShapeType="1"/>
            </p:cNvSpPr>
            <p:nvPr/>
          </p:nvSpPr>
          <p:spPr bwMode="auto">
            <a:xfrm flipH="1">
              <a:off x="2470" y="2266"/>
              <a:ext cx="0" cy="36"/>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96" name="Line 44"/>
            <p:cNvSpPr>
              <a:spLocks noChangeShapeType="1"/>
            </p:cNvSpPr>
            <p:nvPr/>
          </p:nvSpPr>
          <p:spPr bwMode="auto">
            <a:xfrm flipH="1">
              <a:off x="2410" y="2260"/>
              <a:ext cx="0" cy="36"/>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97" name="Line 45"/>
            <p:cNvSpPr>
              <a:spLocks noChangeShapeType="1"/>
            </p:cNvSpPr>
            <p:nvPr/>
          </p:nvSpPr>
          <p:spPr bwMode="auto">
            <a:xfrm flipH="1">
              <a:off x="3274" y="2572"/>
              <a:ext cx="0" cy="36"/>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98" name="Line 46"/>
            <p:cNvSpPr>
              <a:spLocks noChangeShapeType="1"/>
            </p:cNvSpPr>
            <p:nvPr/>
          </p:nvSpPr>
          <p:spPr bwMode="auto">
            <a:xfrm flipH="1">
              <a:off x="2392" y="2236"/>
              <a:ext cx="0" cy="36"/>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99" name="Line 47"/>
            <p:cNvSpPr>
              <a:spLocks noChangeShapeType="1"/>
            </p:cNvSpPr>
            <p:nvPr/>
          </p:nvSpPr>
          <p:spPr bwMode="auto">
            <a:xfrm flipH="1">
              <a:off x="1570" y="1468"/>
              <a:ext cx="0" cy="36"/>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100" name="Line 48"/>
            <p:cNvSpPr>
              <a:spLocks noChangeShapeType="1"/>
            </p:cNvSpPr>
            <p:nvPr/>
          </p:nvSpPr>
          <p:spPr bwMode="auto">
            <a:xfrm flipH="1">
              <a:off x="2248" y="2146"/>
              <a:ext cx="0" cy="36"/>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101" name="Line 49"/>
            <p:cNvSpPr>
              <a:spLocks noChangeShapeType="1"/>
            </p:cNvSpPr>
            <p:nvPr/>
          </p:nvSpPr>
          <p:spPr bwMode="auto">
            <a:xfrm flipH="1">
              <a:off x="2260" y="2146"/>
              <a:ext cx="0" cy="36"/>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102" name="Line 50"/>
            <p:cNvSpPr>
              <a:spLocks noChangeShapeType="1"/>
            </p:cNvSpPr>
            <p:nvPr/>
          </p:nvSpPr>
          <p:spPr bwMode="auto">
            <a:xfrm flipH="1">
              <a:off x="2110" y="2044"/>
              <a:ext cx="0" cy="36"/>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103" name="Line 51"/>
            <p:cNvSpPr>
              <a:spLocks noChangeShapeType="1"/>
            </p:cNvSpPr>
            <p:nvPr/>
          </p:nvSpPr>
          <p:spPr bwMode="auto">
            <a:xfrm flipH="1">
              <a:off x="2110" y="2044"/>
              <a:ext cx="0" cy="36"/>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104" name="Line 52"/>
            <p:cNvSpPr>
              <a:spLocks noChangeShapeType="1"/>
            </p:cNvSpPr>
            <p:nvPr/>
          </p:nvSpPr>
          <p:spPr bwMode="auto">
            <a:xfrm flipH="1">
              <a:off x="2164" y="2086"/>
              <a:ext cx="0" cy="36"/>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105" name="Line 53"/>
            <p:cNvSpPr>
              <a:spLocks noChangeShapeType="1"/>
            </p:cNvSpPr>
            <p:nvPr/>
          </p:nvSpPr>
          <p:spPr bwMode="auto">
            <a:xfrm flipH="1">
              <a:off x="2224" y="2128"/>
              <a:ext cx="0" cy="36"/>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106" name="Freeform 54"/>
            <p:cNvSpPr/>
            <p:nvPr/>
          </p:nvSpPr>
          <p:spPr bwMode="auto">
            <a:xfrm>
              <a:off x="1384" y="1432"/>
              <a:ext cx="2982" cy="1434"/>
            </a:xfrm>
            <a:custGeom>
              <a:avLst/>
              <a:gdLst>
                <a:gd name="T0" fmla="*/ 438 w 497"/>
                <a:gd name="T1" fmla="*/ 233 h 239"/>
                <a:gd name="T2" fmla="*/ 404 w 497"/>
                <a:gd name="T3" fmla="*/ 222 h 239"/>
                <a:gd name="T4" fmla="*/ 387 w 497"/>
                <a:gd name="T5" fmla="*/ 215 h 239"/>
                <a:gd name="T6" fmla="*/ 374 w 497"/>
                <a:gd name="T7" fmla="*/ 208 h 239"/>
                <a:gd name="T8" fmla="*/ 350 w 497"/>
                <a:gd name="T9" fmla="*/ 203 h 239"/>
                <a:gd name="T10" fmla="*/ 335 w 497"/>
                <a:gd name="T11" fmla="*/ 198 h 239"/>
                <a:gd name="T12" fmla="*/ 310 w 497"/>
                <a:gd name="T13" fmla="*/ 193 h 239"/>
                <a:gd name="T14" fmla="*/ 298 w 497"/>
                <a:gd name="T15" fmla="*/ 189 h 239"/>
                <a:gd name="T16" fmla="*/ 275 w 497"/>
                <a:gd name="T17" fmla="*/ 184 h 239"/>
                <a:gd name="T18" fmla="*/ 265 w 497"/>
                <a:gd name="T19" fmla="*/ 180 h 239"/>
                <a:gd name="T20" fmla="*/ 251 w 497"/>
                <a:gd name="T21" fmla="*/ 177 h 239"/>
                <a:gd name="T22" fmla="*/ 246 w 497"/>
                <a:gd name="T23" fmla="*/ 173 h 239"/>
                <a:gd name="T24" fmla="*/ 236 w 497"/>
                <a:gd name="T25" fmla="*/ 168 h 239"/>
                <a:gd name="T26" fmla="*/ 222 w 497"/>
                <a:gd name="T27" fmla="*/ 164 h 239"/>
                <a:gd name="T28" fmla="*/ 214 w 497"/>
                <a:gd name="T29" fmla="*/ 159 h 239"/>
                <a:gd name="T30" fmla="*/ 205 w 497"/>
                <a:gd name="T31" fmla="*/ 155 h 239"/>
                <a:gd name="T32" fmla="*/ 198 w 497"/>
                <a:gd name="T33" fmla="*/ 150 h 239"/>
                <a:gd name="T34" fmla="*/ 188 w 497"/>
                <a:gd name="T35" fmla="*/ 147 h 239"/>
                <a:gd name="T36" fmla="*/ 178 w 497"/>
                <a:gd name="T37" fmla="*/ 142 h 239"/>
                <a:gd name="T38" fmla="*/ 166 w 497"/>
                <a:gd name="T39" fmla="*/ 138 h 239"/>
                <a:gd name="T40" fmla="*/ 161 w 497"/>
                <a:gd name="T41" fmla="*/ 135 h 239"/>
                <a:gd name="T42" fmla="*/ 152 w 497"/>
                <a:gd name="T43" fmla="*/ 129 h 239"/>
                <a:gd name="T44" fmla="*/ 146 w 497"/>
                <a:gd name="T45" fmla="*/ 125 h 239"/>
                <a:gd name="T46" fmla="*/ 140 w 497"/>
                <a:gd name="T47" fmla="*/ 120 h 239"/>
                <a:gd name="T48" fmla="*/ 134 w 497"/>
                <a:gd name="T49" fmla="*/ 116 h 239"/>
                <a:gd name="T50" fmla="*/ 129 w 497"/>
                <a:gd name="T51" fmla="*/ 111 h 239"/>
                <a:gd name="T52" fmla="*/ 123 w 497"/>
                <a:gd name="T53" fmla="*/ 108 h 239"/>
                <a:gd name="T54" fmla="*/ 119 w 497"/>
                <a:gd name="T55" fmla="*/ 105 h 239"/>
                <a:gd name="T56" fmla="*/ 112 w 497"/>
                <a:gd name="T57" fmla="*/ 99 h 239"/>
                <a:gd name="T58" fmla="*/ 108 w 497"/>
                <a:gd name="T59" fmla="*/ 95 h 239"/>
                <a:gd name="T60" fmla="*/ 104 w 497"/>
                <a:gd name="T61" fmla="*/ 92 h 239"/>
                <a:gd name="T62" fmla="*/ 98 w 497"/>
                <a:gd name="T63" fmla="*/ 88 h 239"/>
                <a:gd name="T64" fmla="*/ 95 w 497"/>
                <a:gd name="T65" fmla="*/ 84 h 239"/>
                <a:gd name="T66" fmla="*/ 91 w 497"/>
                <a:gd name="T67" fmla="*/ 79 h 239"/>
                <a:gd name="T68" fmla="*/ 87 w 497"/>
                <a:gd name="T69" fmla="*/ 70 h 239"/>
                <a:gd name="T70" fmla="*/ 82 w 497"/>
                <a:gd name="T71" fmla="*/ 64 h 239"/>
                <a:gd name="T72" fmla="*/ 75 w 497"/>
                <a:gd name="T73" fmla="*/ 59 h 239"/>
                <a:gd name="T74" fmla="*/ 71 w 497"/>
                <a:gd name="T75" fmla="*/ 53 h 239"/>
                <a:gd name="T76" fmla="*/ 66 w 497"/>
                <a:gd name="T77" fmla="*/ 47 h 239"/>
                <a:gd name="T78" fmla="*/ 63 w 497"/>
                <a:gd name="T79" fmla="*/ 40 h 239"/>
                <a:gd name="T80" fmla="*/ 57 w 497"/>
                <a:gd name="T81" fmla="*/ 34 h 239"/>
                <a:gd name="T82" fmla="*/ 52 w 497"/>
                <a:gd name="T83" fmla="*/ 30 h 239"/>
                <a:gd name="T84" fmla="*/ 47 w 497"/>
                <a:gd name="T85" fmla="*/ 27 h 239"/>
                <a:gd name="T86" fmla="*/ 43 w 497"/>
                <a:gd name="T87" fmla="*/ 23 h 239"/>
                <a:gd name="T88" fmla="*/ 38 w 497"/>
                <a:gd name="T89" fmla="*/ 14 h 239"/>
                <a:gd name="T90" fmla="*/ 37 w 497"/>
                <a:gd name="T91" fmla="*/ 8 h 239"/>
                <a:gd name="T92" fmla="*/ 22 w 497"/>
                <a:gd name="T93" fmla="*/ 5 h 239"/>
                <a:gd name="T94" fmla="*/ 7 w 497"/>
                <a:gd name="T95" fmla="*/ 2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97" h="239">
                  <a:moveTo>
                    <a:pt x="497" y="239"/>
                  </a:moveTo>
                  <a:lnTo>
                    <a:pt x="444" y="239"/>
                  </a:lnTo>
                  <a:lnTo>
                    <a:pt x="444" y="233"/>
                  </a:lnTo>
                  <a:lnTo>
                    <a:pt x="438" y="233"/>
                  </a:lnTo>
                  <a:lnTo>
                    <a:pt x="438" y="226"/>
                  </a:lnTo>
                  <a:lnTo>
                    <a:pt x="414" y="226"/>
                  </a:lnTo>
                  <a:lnTo>
                    <a:pt x="414" y="222"/>
                  </a:lnTo>
                  <a:lnTo>
                    <a:pt x="404" y="222"/>
                  </a:lnTo>
                  <a:lnTo>
                    <a:pt x="404" y="219"/>
                  </a:lnTo>
                  <a:lnTo>
                    <a:pt x="403" y="219"/>
                  </a:lnTo>
                  <a:lnTo>
                    <a:pt x="403" y="215"/>
                  </a:lnTo>
                  <a:lnTo>
                    <a:pt x="387" y="215"/>
                  </a:lnTo>
                  <a:lnTo>
                    <a:pt x="387" y="211"/>
                  </a:lnTo>
                  <a:lnTo>
                    <a:pt x="378" y="211"/>
                  </a:lnTo>
                  <a:lnTo>
                    <a:pt x="378" y="208"/>
                  </a:lnTo>
                  <a:lnTo>
                    <a:pt x="374" y="208"/>
                  </a:lnTo>
                  <a:lnTo>
                    <a:pt x="374" y="205"/>
                  </a:lnTo>
                  <a:lnTo>
                    <a:pt x="364" y="205"/>
                  </a:lnTo>
                  <a:lnTo>
                    <a:pt x="364" y="203"/>
                  </a:lnTo>
                  <a:lnTo>
                    <a:pt x="350" y="203"/>
                  </a:lnTo>
                  <a:lnTo>
                    <a:pt x="350" y="201"/>
                  </a:lnTo>
                  <a:lnTo>
                    <a:pt x="348" y="201"/>
                  </a:lnTo>
                  <a:lnTo>
                    <a:pt x="348" y="198"/>
                  </a:lnTo>
                  <a:lnTo>
                    <a:pt x="335" y="198"/>
                  </a:lnTo>
                  <a:lnTo>
                    <a:pt x="335" y="196"/>
                  </a:lnTo>
                  <a:lnTo>
                    <a:pt x="316" y="196"/>
                  </a:lnTo>
                  <a:lnTo>
                    <a:pt x="316" y="193"/>
                  </a:lnTo>
                  <a:lnTo>
                    <a:pt x="310" y="193"/>
                  </a:lnTo>
                  <a:lnTo>
                    <a:pt x="310" y="191"/>
                  </a:lnTo>
                  <a:lnTo>
                    <a:pt x="301" y="191"/>
                  </a:lnTo>
                  <a:lnTo>
                    <a:pt x="301" y="189"/>
                  </a:lnTo>
                  <a:lnTo>
                    <a:pt x="298" y="189"/>
                  </a:lnTo>
                  <a:lnTo>
                    <a:pt x="298" y="185"/>
                  </a:lnTo>
                  <a:lnTo>
                    <a:pt x="294" y="185"/>
                  </a:lnTo>
                  <a:lnTo>
                    <a:pt x="294" y="184"/>
                  </a:lnTo>
                  <a:lnTo>
                    <a:pt x="275" y="184"/>
                  </a:lnTo>
                  <a:lnTo>
                    <a:pt x="275" y="182"/>
                  </a:lnTo>
                  <a:lnTo>
                    <a:pt x="269" y="182"/>
                  </a:lnTo>
                  <a:lnTo>
                    <a:pt x="269" y="180"/>
                  </a:lnTo>
                  <a:lnTo>
                    <a:pt x="265" y="180"/>
                  </a:lnTo>
                  <a:lnTo>
                    <a:pt x="265" y="178"/>
                  </a:lnTo>
                  <a:lnTo>
                    <a:pt x="252" y="178"/>
                  </a:lnTo>
                  <a:lnTo>
                    <a:pt x="252" y="177"/>
                  </a:lnTo>
                  <a:lnTo>
                    <a:pt x="251" y="177"/>
                  </a:lnTo>
                  <a:lnTo>
                    <a:pt x="251" y="175"/>
                  </a:lnTo>
                  <a:lnTo>
                    <a:pt x="249" y="175"/>
                  </a:lnTo>
                  <a:lnTo>
                    <a:pt x="249" y="173"/>
                  </a:lnTo>
                  <a:lnTo>
                    <a:pt x="246" y="173"/>
                  </a:lnTo>
                  <a:lnTo>
                    <a:pt x="246" y="169"/>
                  </a:lnTo>
                  <a:lnTo>
                    <a:pt x="238" y="169"/>
                  </a:lnTo>
                  <a:lnTo>
                    <a:pt x="238" y="168"/>
                  </a:lnTo>
                  <a:lnTo>
                    <a:pt x="236" y="168"/>
                  </a:lnTo>
                  <a:lnTo>
                    <a:pt x="236" y="165"/>
                  </a:lnTo>
                  <a:lnTo>
                    <a:pt x="227" y="165"/>
                  </a:lnTo>
                  <a:lnTo>
                    <a:pt x="227" y="164"/>
                  </a:lnTo>
                  <a:lnTo>
                    <a:pt x="222" y="164"/>
                  </a:lnTo>
                  <a:lnTo>
                    <a:pt x="222" y="162"/>
                  </a:lnTo>
                  <a:lnTo>
                    <a:pt x="217" y="162"/>
                  </a:lnTo>
                  <a:lnTo>
                    <a:pt x="217" y="159"/>
                  </a:lnTo>
                  <a:lnTo>
                    <a:pt x="214" y="159"/>
                  </a:lnTo>
                  <a:lnTo>
                    <a:pt x="214" y="157"/>
                  </a:lnTo>
                  <a:lnTo>
                    <a:pt x="210" y="157"/>
                  </a:lnTo>
                  <a:lnTo>
                    <a:pt x="210" y="155"/>
                  </a:lnTo>
                  <a:lnTo>
                    <a:pt x="205" y="155"/>
                  </a:lnTo>
                  <a:lnTo>
                    <a:pt x="205" y="154"/>
                  </a:lnTo>
                  <a:lnTo>
                    <a:pt x="202" y="154"/>
                  </a:lnTo>
                  <a:lnTo>
                    <a:pt x="202" y="150"/>
                  </a:lnTo>
                  <a:lnTo>
                    <a:pt x="198" y="150"/>
                  </a:lnTo>
                  <a:lnTo>
                    <a:pt x="198" y="149"/>
                  </a:lnTo>
                  <a:lnTo>
                    <a:pt x="193" y="149"/>
                  </a:lnTo>
                  <a:lnTo>
                    <a:pt x="193" y="147"/>
                  </a:lnTo>
                  <a:lnTo>
                    <a:pt x="188" y="147"/>
                  </a:lnTo>
                  <a:lnTo>
                    <a:pt x="188" y="145"/>
                  </a:lnTo>
                  <a:lnTo>
                    <a:pt x="182" y="145"/>
                  </a:lnTo>
                  <a:lnTo>
                    <a:pt x="182" y="142"/>
                  </a:lnTo>
                  <a:lnTo>
                    <a:pt x="178" y="142"/>
                  </a:lnTo>
                  <a:lnTo>
                    <a:pt x="178" y="141"/>
                  </a:lnTo>
                  <a:lnTo>
                    <a:pt x="170" y="141"/>
                  </a:lnTo>
                  <a:lnTo>
                    <a:pt x="170" y="138"/>
                  </a:lnTo>
                  <a:lnTo>
                    <a:pt x="166" y="138"/>
                  </a:lnTo>
                  <a:lnTo>
                    <a:pt x="166" y="136"/>
                  </a:lnTo>
                  <a:lnTo>
                    <a:pt x="164" y="136"/>
                  </a:lnTo>
                  <a:lnTo>
                    <a:pt x="164" y="135"/>
                  </a:lnTo>
                  <a:lnTo>
                    <a:pt x="161" y="135"/>
                  </a:lnTo>
                  <a:lnTo>
                    <a:pt x="161" y="132"/>
                  </a:lnTo>
                  <a:lnTo>
                    <a:pt x="158" y="132"/>
                  </a:lnTo>
                  <a:lnTo>
                    <a:pt x="158" y="129"/>
                  </a:lnTo>
                  <a:lnTo>
                    <a:pt x="152" y="129"/>
                  </a:lnTo>
                  <a:lnTo>
                    <a:pt x="152" y="128"/>
                  </a:lnTo>
                  <a:lnTo>
                    <a:pt x="147" y="128"/>
                  </a:lnTo>
                  <a:lnTo>
                    <a:pt x="147" y="125"/>
                  </a:lnTo>
                  <a:lnTo>
                    <a:pt x="146" y="125"/>
                  </a:lnTo>
                  <a:lnTo>
                    <a:pt x="146" y="122"/>
                  </a:lnTo>
                  <a:lnTo>
                    <a:pt x="142" y="122"/>
                  </a:lnTo>
                  <a:lnTo>
                    <a:pt x="142" y="120"/>
                  </a:lnTo>
                  <a:lnTo>
                    <a:pt x="140" y="120"/>
                  </a:lnTo>
                  <a:lnTo>
                    <a:pt x="140" y="118"/>
                  </a:lnTo>
                  <a:lnTo>
                    <a:pt x="139" y="118"/>
                  </a:lnTo>
                  <a:lnTo>
                    <a:pt x="139" y="116"/>
                  </a:lnTo>
                  <a:lnTo>
                    <a:pt x="134" y="116"/>
                  </a:lnTo>
                  <a:lnTo>
                    <a:pt x="134" y="114"/>
                  </a:lnTo>
                  <a:lnTo>
                    <a:pt x="131" y="114"/>
                  </a:lnTo>
                  <a:lnTo>
                    <a:pt x="131" y="111"/>
                  </a:lnTo>
                  <a:lnTo>
                    <a:pt x="129" y="111"/>
                  </a:lnTo>
                  <a:lnTo>
                    <a:pt x="129" y="110"/>
                  </a:lnTo>
                  <a:lnTo>
                    <a:pt x="125" y="110"/>
                  </a:lnTo>
                  <a:lnTo>
                    <a:pt x="125" y="108"/>
                  </a:lnTo>
                  <a:lnTo>
                    <a:pt x="123" y="108"/>
                  </a:lnTo>
                  <a:lnTo>
                    <a:pt x="123" y="106"/>
                  </a:lnTo>
                  <a:lnTo>
                    <a:pt x="121" y="106"/>
                  </a:lnTo>
                  <a:lnTo>
                    <a:pt x="121" y="105"/>
                  </a:lnTo>
                  <a:lnTo>
                    <a:pt x="119" y="105"/>
                  </a:lnTo>
                  <a:lnTo>
                    <a:pt x="119" y="102"/>
                  </a:lnTo>
                  <a:lnTo>
                    <a:pt x="115" y="102"/>
                  </a:lnTo>
                  <a:lnTo>
                    <a:pt x="115" y="99"/>
                  </a:lnTo>
                  <a:lnTo>
                    <a:pt x="112" y="99"/>
                  </a:lnTo>
                  <a:lnTo>
                    <a:pt x="112" y="98"/>
                  </a:lnTo>
                  <a:lnTo>
                    <a:pt x="110" y="98"/>
                  </a:lnTo>
                  <a:lnTo>
                    <a:pt x="110" y="95"/>
                  </a:lnTo>
                  <a:lnTo>
                    <a:pt x="108" y="95"/>
                  </a:lnTo>
                  <a:lnTo>
                    <a:pt x="108" y="94"/>
                  </a:lnTo>
                  <a:lnTo>
                    <a:pt x="106" y="94"/>
                  </a:lnTo>
                  <a:lnTo>
                    <a:pt x="106" y="92"/>
                  </a:lnTo>
                  <a:lnTo>
                    <a:pt x="104" y="92"/>
                  </a:lnTo>
                  <a:lnTo>
                    <a:pt x="104" y="90"/>
                  </a:lnTo>
                  <a:lnTo>
                    <a:pt x="101" y="90"/>
                  </a:lnTo>
                  <a:lnTo>
                    <a:pt x="101" y="88"/>
                  </a:lnTo>
                  <a:lnTo>
                    <a:pt x="98" y="88"/>
                  </a:lnTo>
                  <a:lnTo>
                    <a:pt x="98" y="87"/>
                  </a:lnTo>
                  <a:lnTo>
                    <a:pt x="97" y="87"/>
                  </a:lnTo>
                  <a:lnTo>
                    <a:pt x="97" y="84"/>
                  </a:lnTo>
                  <a:lnTo>
                    <a:pt x="95" y="84"/>
                  </a:lnTo>
                  <a:lnTo>
                    <a:pt x="95" y="81"/>
                  </a:lnTo>
                  <a:lnTo>
                    <a:pt x="94" y="81"/>
                  </a:lnTo>
                  <a:lnTo>
                    <a:pt x="94" y="79"/>
                  </a:lnTo>
                  <a:lnTo>
                    <a:pt x="91" y="79"/>
                  </a:lnTo>
                  <a:lnTo>
                    <a:pt x="91" y="74"/>
                  </a:lnTo>
                  <a:lnTo>
                    <a:pt x="89" y="74"/>
                  </a:lnTo>
                  <a:lnTo>
                    <a:pt x="89" y="70"/>
                  </a:lnTo>
                  <a:lnTo>
                    <a:pt x="87" y="70"/>
                  </a:lnTo>
                  <a:lnTo>
                    <a:pt x="87" y="66"/>
                  </a:lnTo>
                  <a:lnTo>
                    <a:pt x="84" y="66"/>
                  </a:lnTo>
                  <a:lnTo>
                    <a:pt x="84" y="64"/>
                  </a:lnTo>
                  <a:lnTo>
                    <a:pt x="82" y="64"/>
                  </a:lnTo>
                  <a:lnTo>
                    <a:pt x="82" y="61"/>
                  </a:lnTo>
                  <a:lnTo>
                    <a:pt x="79" y="61"/>
                  </a:lnTo>
                  <a:lnTo>
                    <a:pt x="79" y="59"/>
                  </a:lnTo>
                  <a:lnTo>
                    <a:pt x="75" y="59"/>
                  </a:lnTo>
                  <a:lnTo>
                    <a:pt x="75" y="56"/>
                  </a:lnTo>
                  <a:lnTo>
                    <a:pt x="73" y="56"/>
                  </a:lnTo>
                  <a:lnTo>
                    <a:pt x="73" y="53"/>
                  </a:lnTo>
                  <a:lnTo>
                    <a:pt x="71" y="53"/>
                  </a:lnTo>
                  <a:lnTo>
                    <a:pt x="71" y="51"/>
                  </a:lnTo>
                  <a:lnTo>
                    <a:pt x="68" y="51"/>
                  </a:lnTo>
                  <a:lnTo>
                    <a:pt x="68" y="47"/>
                  </a:lnTo>
                  <a:lnTo>
                    <a:pt x="66" y="47"/>
                  </a:lnTo>
                  <a:lnTo>
                    <a:pt x="66" y="44"/>
                  </a:lnTo>
                  <a:lnTo>
                    <a:pt x="64" y="44"/>
                  </a:lnTo>
                  <a:lnTo>
                    <a:pt x="64" y="40"/>
                  </a:lnTo>
                  <a:lnTo>
                    <a:pt x="63" y="40"/>
                  </a:lnTo>
                  <a:lnTo>
                    <a:pt x="63" y="36"/>
                  </a:lnTo>
                  <a:lnTo>
                    <a:pt x="59" y="36"/>
                  </a:lnTo>
                  <a:lnTo>
                    <a:pt x="59" y="34"/>
                  </a:lnTo>
                  <a:lnTo>
                    <a:pt x="57" y="34"/>
                  </a:lnTo>
                  <a:lnTo>
                    <a:pt x="57" y="32"/>
                  </a:lnTo>
                  <a:lnTo>
                    <a:pt x="54" y="32"/>
                  </a:lnTo>
                  <a:lnTo>
                    <a:pt x="54" y="30"/>
                  </a:lnTo>
                  <a:lnTo>
                    <a:pt x="52" y="30"/>
                  </a:lnTo>
                  <a:lnTo>
                    <a:pt x="52" y="29"/>
                  </a:lnTo>
                  <a:lnTo>
                    <a:pt x="51" y="29"/>
                  </a:lnTo>
                  <a:lnTo>
                    <a:pt x="51" y="27"/>
                  </a:lnTo>
                  <a:lnTo>
                    <a:pt x="47" y="27"/>
                  </a:lnTo>
                  <a:lnTo>
                    <a:pt x="47" y="25"/>
                  </a:lnTo>
                  <a:lnTo>
                    <a:pt x="44" y="25"/>
                  </a:lnTo>
                  <a:lnTo>
                    <a:pt x="44" y="23"/>
                  </a:lnTo>
                  <a:lnTo>
                    <a:pt x="43" y="23"/>
                  </a:lnTo>
                  <a:lnTo>
                    <a:pt x="43" y="17"/>
                  </a:lnTo>
                  <a:lnTo>
                    <a:pt x="41" y="17"/>
                  </a:lnTo>
                  <a:lnTo>
                    <a:pt x="41" y="14"/>
                  </a:lnTo>
                  <a:lnTo>
                    <a:pt x="38" y="14"/>
                  </a:lnTo>
                  <a:lnTo>
                    <a:pt x="38" y="12"/>
                  </a:lnTo>
                  <a:lnTo>
                    <a:pt x="37" y="12"/>
                  </a:lnTo>
                  <a:lnTo>
                    <a:pt x="37" y="11"/>
                  </a:lnTo>
                  <a:lnTo>
                    <a:pt x="37" y="8"/>
                  </a:lnTo>
                  <a:lnTo>
                    <a:pt x="29" y="8"/>
                  </a:lnTo>
                  <a:lnTo>
                    <a:pt x="29" y="7"/>
                  </a:lnTo>
                  <a:lnTo>
                    <a:pt x="22" y="7"/>
                  </a:lnTo>
                  <a:lnTo>
                    <a:pt x="22" y="5"/>
                  </a:lnTo>
                  <a:lnTo>
                    <a:pt x="20" y="5"/>
                  </a:lnTo>
                  <a:lnTo>
                    <a:pt x="20" y="3"/>
                  </a:lnTo>
                  <a:lnTo>
                    <a:pt x="7" y="3"/>
                  </a:lnTo>
                  <a:lnTo>
                    <a:pt x="7" y="2"/>
                  </a:lnTo>
                  <a:lnTo>
                    <a:pt x="5" y="2"/>
                  </a:lnTo>
                  <a:lnTo>
                    <a:pt x="5" y="0"/>
                  </a:lnTo>
                  <a:lnTo>
                    <a:pt x="0" y="0"/>
                  </a:lnTo>
                </a:path>
              </a:pathLst>
            </a:cu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107" name="Line 55"/>
            <p:cNvSpPr>
              <a:spLocks noChangeShapeType="1"/>
            </p:cNvSpPr>
            <p:nvPr/>
          </p:nvSpPr>
          <p:spPr bwMode="auto">
            <a:xfrm flipH="1">
              <a:off x="3892" y="2776"/>
              <a:ext cx="0" cy="30"/>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108" name="Line 56"/>
            <p:cNvSpPr>
              <a:spLocks noChangeShapeType="1"/>
            </p:cNvSpPr>
            <p:nvPr/>
          </p:nvSpPr>
          <p:spPr bwMode="auto">
            <a:xfrm flipH="1">
              <a:off x="3430" y="2602"/>
              <a:ext cx="0" cy="30"/>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109" name="Line 57"/>
            <p:cNvSpPr>
              <a:spLocks noChangeShapeType="1"/>
            </p:cNvSpPr>
            <p:nvPr/>
          </p:nvSpPr>
          <p:spPr bwMode="auto">
            <a:xfrm flipH="1">
              <a:off x="3766" y="2704"/>
              <a:ext cx="0" cy="30"/>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110" name="Line 58"/>
            <p:cNvSpPr>
              <a:spLocks noChangeShapeType="1"/>
            </p:cNvSpPr>
            <p:nvPr/>
          </p:nvSpPr>
          <p:spPr bwMode="auto">
            <a:xfrm flipH="1">
              <a:off x="4066" y="2848"/>
              <a:ext cx="0" cy="36"/>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111" name="Line 59"/>
            <p:cNvSpPr>
              <a:spLocks noChangeShapeType="1"/>
            </p:cNvSpPr>
            <p:nvPr/>
          </p:nvSpPr>
          <p:spPr bwMode="auto">
            <a:xfrm flipH="1">
              <a:off x="3526" y="2632"/>
              <a:ext cx="0" cy="36"/>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112" name="Line 60"/>
            <p:cNvSpPr>
              <a:spLocks noChangeShapeType="1"/>
            </p:cNvSpPr>
            <p:nvPr/>
          </p:nvSpPr>
          <p:spPr bwMode="auto">
            <a:xfrm flipH="1">
              <a:off x="4078" y="2848"/>
              <a:ext cx="0" cy="30"/>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113" name="Line 61"/>
            <p:cNvSpPr>
              <a:spLocks noChangeShapeType="1"/>
            </p:cNvSpPr>
            <p:nvPr/>
          </p:nvSpPr>
          <p:spPr bwMode="auto">
            <a:xfrm flipH="1" flipV="1">
              <a:off x="4372" y="2848"/>
              <a:ext cx="0" cy="30"/>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114" name="Line 62"/>
            <p:cNvSpPr>
              <a:spLocks noChangeShapeType="1"/>
            </p:cNvSpPr>
            <p:nvPr/>
          </p:nvSpPr>
          <p:spPr bwMode="auto">
            <a:xfrm flipH="1">
              <a:off x="3658" y="2686"/>
              <a:ext cx="0" cy="30"/>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115" name="Line 63"/>
            <p:cNvSpPr>
              <a:spLocks noChangeShapeType="1"/>
            </p:cNvSpPr>
            <p:nvPr/>
          </p:nvSpPr>
          <p:spPr bwMode="auto">
            <a:xfrm flipH="1">
              <a:off x="3694" y="2686"/>
              <a:ext cx="0" cy="30"/>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116" name="Line 64"/>
            <p:cNvSpPr>
              <a:spLocks noChangeShapeType="1"/>
            </p:cNvSpPr>
            <p:nvPr/>
          </p:nvSpPr>
          <p:spPr bwMode="auto">
            <a:xfrm flipH="1">
              <a:off x="3712" y="2704"/>
              <a:ext cx="0" cy="30"/>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117" name="Line 65"/>
            <p:cNvSpPr>
              <a:spLocks noChangeShapeType="1"/>
            </p:cNvSpPr>
            <p:nvPr/>
          </p:nvSpPr>
          <p:spPr bwMode="auto">
            <a:xfrm flipH="1">
              <a:off x="3640" y="2662"/>
              <a:ext cx="0" cy="36"/>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118" name="Line 66"/>
            <p:cNvSpPr>
              <a:spLocks noChangeShapeType="1"/>
            </p:cNvSpPr>
            <p:nvPr/>
          </p:nvSpPr>
          <p:spPr bwMode="auto">
            <a:xfrm flipH="1">
              <a:off x="3586" y="2650"/>
              <a:ext cx="0" cy="30"/>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119" name="Line 67"/>
            <p:cNvSpPr>
              <a:spLocks noChangeShapeType="1"/>
            </p:cNvSpPr>
            <p:nvPr/>
          </p:nvSpPr>
          <p:spPr bwMode="auto">
            <a:xfrm flipH="1">
              <a:off x="3970" y="2776"/>
              <a:ext cx="0" cy="36"/>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grpSp>
      <p:sp>
        <p:nvSpPr>
          <p:cNvPr id="120" name="TextBox 119"/>
          <p:cNvSpPr txBox="1"/>
          <p:nvPr/>
        </p:nvSpPr>
        <p:spPr>
          <a:xfrm>
            <a:off x="1015008" y="5791227"/>
            <a:ext cx="440495" cy="457657"/>
          </a:xfrm>
          <a:prstGeom prst="rect">
            <a:avLst/>
          </a:prstGeom>
          <a:noFill/>
        </p:spPr>
        <p:txBody>
          <a:bodyPr wrap="none" rtlCol="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ja-JP" sz="1200" b="0" i="0" u="none" strike="noStrike" cap="none" baseline="0">
                <a:solidFill>
                  <a:srgbClr val="B60D27"/>
                </a:solidFill>
                <a:effectLst/>
                <a:uFillTx/>
                <a:ea typeface="MS UI Gothic" panose="020B0600070205080204" charset="-128"/>
              </a:rPr>
              <a:t>ラムシルマブ</a:t>
            </a:r>
          </a:p>
          <a:p>
            <a:pPr marL="0" marR="0" lvl="0" indent="0" algn="r" defTabSz="914400" rtl="0" eaLnBrk="1" fontAlgn="base" latinLnBrk="0" hangingPunct="1">
              <a:lnSpc>
                <a:spcPct val="100000"/>
              </a:lnSpc>
              <a:spcBef>
                <a:spcPct val="0"/>
              </a:spcBef>
              <a:spcAft>
                <a:spcPct val="0"/>
              </a:spcAft>
              <a:buClrTx/>
              <a:buSzTx/>
              <a:buFontTx/>
              <a:buNone/>
              <a:defRPr/>
            </a:pPr>
            <a:r>
              <a:rPr lang="ja-JP" sz="1200" b="0" i="0" u="none" strike="noStrike" cap="none" baseline="0">
                <a:solidFill>
                  <a:srgbClr val="B2C0D8"/>
                </a:solidFill>
                <a:effectLst/>
                <a:uFillTx/>
                <a:ea typeface="MS UI Gothic" panose="020B0600070205080204" charset="-128"/>
              </a:rPr>
              <a:t>プラセボ</a:t>
            </a:r>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sz="1800" b="1" i="0" u="none" strike="noStrike" cap="none" baseline="0" dirty="0">
                <a:solidFill>
                  <a:srgbClr val="043882"/>
                </a:solidFill>
                <a:effectLst/>
                <a:uFillTx/>
                <a:ea typeface="MS UI Gothic" panose="020B0600070205080204" charset="-128"/>
              </a:rPr>
              <a:t>4003: REACH-2：進行性肝細胞癌（HCC）を有し、ソラフェニブによる第一選択治療後にベースラインのα-フェトプロテイン（AFP）が上昇した患者を対象として、第二選択治療としてのラムシルマブとプラセボを比較する、第III相無作為化二重盲検プラセボ対照試験 </a:t>
            </a:r>
            <a:r>
              <a:rPr lang="en-GB" altLang="ja-JP" sz="1800" b="1" i="0" u="none" strike="noStrike" cap="none" baseline="0" dirty="0" smtClean="0">
                <a:solidFill>
                  <a:srgbClr val="043882"/>
                </a:solidFill>
                <a:effectLst/>
                <a:uFillTx/>
                <a:ea typeface="MS UI Gothic" panose="020B0600070205080204" charset="-128"/>
              </a:rPr>
              <a:t/>
            </a:r>
            <a:br>
              <a:rPr lang="en-GB" altLang="ja-JP" sz="1800" b="1" i="0" u="none" strike="noStrike" cap="none" baseline="0" dirty="0" smtClean="0">
                <a:solidFill>
                  <a:srgbClr val="043882"/>
                </a:solidFill>
                <a:effectLst/>
                <a:uFillTx/>
                <a:ea typeface="MS UI Gothic" panose="020B0600070205080204" charset="-128"/>
              </a:rPr>
            </a:br>
            <a:r>
              <a:rPr lang="ja-JP" sz="1800" b="1" i="0" u="none" strike="noStrike" cap="none" baseline="0" dirty="0" smtClean="0">
                <a:solidFill>
                  <a:srgbClr val="043882"/>
                </a:solidFill>
                <a:effectLst/>
                <a:uFillTx/>
                <a:ea typeface="MS UI Gothic" panose="020B0600070205080204" charset="-128"/>
              </a:rPr>
              <a:t>–</a:t>
            </a:r>
            <a:r>
              <a:rPr lang="en-GB" altLang="ja-JP" sz="1800" b="1" i="0" u="none" strike="noStrike" cap="none" baseline="0" dirty="0" smtClean="0">
                <a:solidFill>
                  <a:srgbClr val="043882"/>
                </a:solidFill>
                <a:effectLst/>
                <a:uFillTx/>
                <a:ea typeface="MS UI Gothic" panose="020B0600070205080204" charset="-128"/>
              </a:rPr>
              <a:t> </a:t>
            </a:r>
            <a:r>
              <a:rPr lang="ja-JP" sz="1800" b="1" i="0" u="none" strike="noStrike" cap="none" baseline="0" dirty="0" smtClean="0">
                <a:solidFill>
                  <a:srgbClr val="043882"/>
                </a:solidFill>
                <a:effectLst/>
                <a:uFillTx/>
                <a:ea typeface="MS UI Gothic" panose="020B0600070205080204" charset="-128"/>
              </a:rPr>
              <a:t>Z</a:t>
            </a:r>
            <a:r>
              <a:rPr lang="ja-JP" sz="1800" b="1" i="0" u="none" strike="noStrike" cap="none" baseline="0" dirty="0" smtClean="0">
                <a:solidFill>
                  <a:srgbClr val="043882"/>
                </a:solidFill>
                <a:effectLst/>
                <a:uFillTx/>
                <a:ea typeface="MS UI Gothic" panose="020B0600070205080204" charset="-128"/>
              </a:rPr>
              <a:t>hu </a:t>
            </a:r>
            <a:r>
              <a:rPr lang="ja-JP" sz="1800" b="1" i="0" u="none" strike="noStrike" cap="none" baseline="0" dirty="0">
                <a:solidFill>
                  <a:srgbClr val="043882"/>
                </a:solidFill>
                <a:effectLst/>
                <a:uFillTx/>
                <a:ea typeface="MS UI Gothic" panose="020B0600070205080204" charset="-128"/>
              </a:rPr>
              <a:t>AX, et al</a:t>
            </a:r>
          </a:p>
        </p:txBody>
      </p:sp>
      <p:sp>
        <p:nvSpPr>
          <p:cNvPr id="3" name="Content Placeholder 2"/>
          <p:cNvSpPr>
            <a:spLocks noGrp="1"/>
          </p:cNvSpPr>
          <p:nvPr>
            <p:ph idx="1"/>
          </p:nvPr>
        </p:nvSpPr>
        <p:spPr/>
        <p:txBody>
          <a:bodyPr/>
          <a:lstStyle/>
          <a:p>
            <a:pPr marL="0" indent="0">
              <a:buNone/>
            </a:pPr>
            <a:r>
              <a:rPr lang="ja-JP" sz="1600" b="1" i="0" u="none" strike="noStrike" cap="none" baseline="0">
                <a:solidFill>
                  <a:srgbClr val="4D4D4D"/>
                </a:solidFill>
                <a:effectLst/>
                <a:uFillTx/>
                <a:ea typeface="MS UI Gothic" panose="020B0600070205080204" charset="-128"/>
              </a:rPr>
              <a:t>主要な結果（続き）</a:t>
            </a:r>
          </a:p>
          <a:p>
            <a:endParaRPr lang="en-GB"/>
          </a:p>
        </p:txBody>
      </p:sp>
      <p:sp>
        <p:nvSpPr>
          <p:cNvPr id="5" name="Text Placeholder 4"/>
          <p:cNvSpPr>
            <a:spLocks noGrp="1"/>
          </p:cNvSpPr>
          <p:nvPr>
            <p:ph type="body" sz="quarter" idx="11"/>
          </p:nvPr>
        </p:nvSpPr>
        <p:spPr>
          <a:xfrm>
            <a:off x="4519534" y="6096000"/>
            <a:ext cx="4259341" cy="487363"/>
          </a:xfrm>
        </p:spPr>
        <p:txBody>
          <a:bodyPr/>
          <a:lstStyle/>
          <a:p>
            <a:r>
              <a:rPr sz="1200"/>
              <a:t/>
            </a:r>
            <a:br>
              <a:rPr sz="1200"/>
            </a:br>
            <a:r>
              <a:rPr lang="ja-JP" sz="1200" b="0" i="0" u="none" strike="noStrike" cap="none" baseline="0">
                <a:solidFill>
                  <a:srgbClr val="4D4D4D"/>
                </a:solidFill>
                <a:effectLst/>
                <a:uFillTx/>
                <a:ea typeface="MS UI Gothic" panose="020B0600070205080204" charset="-128"/>
              </a:rPr>
              <a:t>Zhu AX, et al. J Clin Oncol 2018;36(suppl):abstr 4003</a:t>
            </a:r>
          </a:p>
        </p:txBody>
      </p:sp>
      <p:sp>
        <p:nvSpPr>
          <p:cNvPr id="7" name="TextBox 6"/>
          <p:cNvSpPr txBox="1"/>
          <p:nvPr/>
        </p:nvSpPr>
        <p:spPr>
          <a:xfrm>
            <a:off x="2114089" y="1456265"/>
            <a:ext cx="5154871" cy="366126"/>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800" b="1" i="0" u="none" strike="noStrike" cap="none" baseline="0">
                <a:solidFill>
                  <a:srgbClr val="4D4D4D"/>
                </a:solidFill>
                <a:effectLst/>
                <a:uFillTx/>
                <a:ea typeface="MS UI Gothic" panose="020B0600070205080204" charset="-128"/>
              </a:rPr>
              <a:t>PFS</a:t>
            </a:r>
          </a:p>
        </p:txBody>
      </p:sp>
      <p:graphicFrame>
        <p:nvGraphicFramePr>
          <p:cNvPr id="8" name="Group 88"/>
          <p:cNvGraphicFramePr>
            <a:graphicFrameLocks noGrp="1"/>
          </p:cNvGraphicFramePr>
          <p:nvPr/>
        </p:nvGraphicFramePr>
        <p:xfrm>
          <a:off x="369888" y="5239930"/>
          <a:ext cx="8408988" cy="914400"/>
        </p:xfrm>
        <a:graphic>
          <a:graphicData uri="http://schemas.openxmlformats.org/drawingml/2006/table">
            <a:tbl>
              <a:tblPr firstRow="1" bandRow="1">
                <a:tableStyleId>{69012ECD-51FC-41F1-AA8D-1B2483CD663E}</a:tableStyleId>
              </a:tblPr>
              <a:tblGrid>
                <a:gridCol w="1839912">
                  <a:extLst>
                    <a:ext uri="{9D8B030D-6E8A-4147-A177-3AD203B41FA5}">
                      <a16:colId xmlns:a16="http://schemas.microsoft.com/office/drawing/2014/main" val="20000"/>
                    </a:ext>
                  </a:extLst>
                </a:gridCol>
                <a:gridCol w="2189692">
                  <a:extLst>
                    <a:ext uri="{9D8B030D-6E8A-4147-A177-3AD203B41FA5}">
                      <a16:colId xmlns:a16="http://schemas.microsoft.com/office/drawing/2014/main" val="20001"/>
                    </a:ext>
                  </a:extLst>
                </a:gridCol>
                <a:gridCol w="2189692">
                  <a:extLst>
                    <a:ext uri="{9D8B030D-6E8A-4147-A177-3AD203B41FA5}">
                      <a16:colId xmlns:a16="http://schemas.microsoft.com/office/drawing/2014/main" val="20002"/>
                    </a:ext>
                  </a:extLst>
                </a:gridCol>
                <a:gridCol w="2189692">
                  <a:extLst>
                    <a:ext uri="{9D8B030D-6E8A-4147-A177-3AD203B41FA5}">
                      <a16:colId xmlns:a16="http://schemas.microsoft.com/office/drawing/2014/main" val="20003"/>
                    </a:ext>
                  </a:extLst>
                </a:gridCol>
              </a:tblGrid>
              <a:tr h="15539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endParaRPr kumimoji="0" lang="en-US" sz="1400" b="1" i="0" u="none" strike="noStrike" cap="none" normalizeH="0" baseline="0">
                        <a:ln>
                          <a:noFill/>
                        </a:ln>
                        <a:solidFill>
                          <a:schemeClr val="tx2"/>
                        </a:solidFill>
                        <a:effectLst/>
                        <a:latin typeface="Arial" panose="020B0604020202020204"/>
                        <a:cs typeface="Arial" panose="020B0604020202020204"/>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1" i="0" u="none" strike="noStrike" cap="none" baseline="0">
                          <a:solidFill>
                            <a:srgbClr val="FFFFFF"/>
                          </a:solidFill>
                          <a:effectLst/>
                          <a:uFillTx/>
                          <a:ea typeface="MS UI Gothic" panose="020B0600070205080204" charset="-128"/>
                        </a:rPr>
                        <a:t>ラムシルマブ (n=197)</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1" i="0" u="none" strike="noStrike" cap="none" baseline="0">
                          <a:solidFill>
                            <a:srgbClr val="FFFFFF"/>
                          </a:solidFill>
                          <a:effectLst/>
                          <a:uFillTx/>
                          <a:ea typeface="MS UI Gothic" panose="020B0600070205080204" charset="-128"/>
                        </a:rPr>
                        <a:t>プラセボ (n=95)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1" i="0" u="none" strike="noStrike" cap="none" baseline="0">
                          <a:solidFill>
                            <a:srgbClr val="FFFFFF"/>
                          </a:solidFill>
                          <a:effectLst/>
                          <a:uFillTx/>
                          <a:ea typeface="MS UI Gothic" panose="020B0600070205080204" charset="-128"/>
                        </a:rPr>
                        <a:t>P値</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0"/>
                  </a:ext>
                </a:extLst>
              </a:tr>
              <a:tr h="15539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a:solidFill>
                            <a:srgbClr val="000000"/>
                          </a:solidFill>
                          <a:effectLst/>
                          <a:uFillTx/>
                          <a:ea typeface="MS UI Gothic" panose="020B0600070205080204" charset="-128"/>
                        </a:rPr>
                        <a:t>ORR, n (%) [95%CI]</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ja-JP" sz="1400" b="0" i="0" u="none" strike="noStrike" cap="none" baseline="0">
                          <a:solidFill>
                            <a:srgbClr val="000000"/>
                          </a:solidFill>
                          <a:effectLst/>
                          <a:uFillTx/>
                          <a:ea typeface="MS UI Gothic" panose="020B0600070205080204" charset="-128"/>
                        </a:rPr>
                        <a:t>9 (4.6) [1.7, 7.5]</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ja-JP" sz="1400" b="0" i="0" u="none" strike="noStrike" cap="none" baseline="0">
                          <a:solidFill>
                            <a:srgbClr val="000000"/>
                          </a:solidFill>
                          <a:effectLst/>
                          <a:uFillTx/>
                          <a:ea typeface="MS UI Gothic" panose="020B0600070205080204" charset="-128"/>
                        </a:rPr>
                        <a:t>1 (1.1) [0.0, 3.1]</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a:solidFill>
                            <a:srgbClr val="000000"/>
                          </a:solidFill>
                          <a:effectLst/>
                          <a:uFillTx/>
                          <a:ea typeface="MS UI Gothic" panose="020B0600070205080204" charset="-128"/>
                        </a:rPr>
                        <a:t>0.1697</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val="10001"/>
                  </a:ext>
                </a:extLst>
              </a:tr>
              <a:tr h="15539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a:solidFill>
                            <a:srgbClr val="000000"/>
                          </a:solidFill>
                          <a:effectLst/>
                          <a:uFillTx/>
                          <a:ea typeface="MS UI Gothic" panose="020B0600070205080204" charset="-128"/>
                        </a:rPr>
                        <a:t>DCR</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a:solidFill>
                            <a:srgbClr val="000000"/>
                          </a:solidFill>
                          <a:effectLst/>
                          <a:uFillTx/>
                          <a:ea typeface="MS UI Gothic" panose="020B0600070205080204" charset="-128"/>
                        </a:rPr>
                        <a:t>118 (59.9) [53.1, 66.7]</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a:solidFill>
                            <a:srgbClr val="000000"/>
                          </a:solidFill>
                          <a:effectLst/>
                          <a:uFillTx/>
                          <a:ea typeface="MS UI Gothic" panose="020B0600070205080204" charset="-128"/>
                        </a:rPr>
                        <a:t>37 (38.9) [29.1, 48.8]</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a:solidFill>
                            <a:srgbClr val="000000"/>
                          </a:solidFill>
                          <a:effectLst/>
                          <a:uFillTx/>
                          <a:ea typeface="MS UI Gothic" panose="020B0600070205080204" charset="-128"/>
                        </a:rPr>
                        <a:t>0.0006</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a16="http://schemas.microsoft.com/office/drawing/2014/main" val="10002"/>
                  </a:ext>
                </a:extLst>
              </a:tr>
            </a:tbl>
          </a:graphicData>
        </a:graphic>
      </p:graphicFrame>
      <p:graphicFrame>
        <p:nvGraphicFramePr>
          <p:cNvPr id="10" name="Table 9"/>
          <p:cNvGraphicFramePr>
            <a:graphicFrameLocks noGrp="1"/>
          </p:cNvGraphicFramePr>
          <p:nvPr/>
        </p:nvGraphicFramePr>
        <p:xfrm>
          <a:off x="3506453" y="2150507"/>
          <a:ext cx="3745225" cy="804590"/>
        </p:xfrm>
        <a:graphic>
          <a:graphicData uri="http://schemas.openxmlformats.org/drawingml/2006/table">
            <a:tbl>
              <a:tblPr firstRow="1" bandRow="1">
                <a:tableStyleId>{2D5ABB26-0587-4C30-8999-92F81FD0307C}</a:tableStyleId>
              </a:tblPr>
              <a:tblGrid>
                <a:gridCol w="1236135">
                  <a:extLst>
                    <a:ext uri="{9D8B030D-6E8A-4147-A177-3AD203B41FA5}">
                      <a16:colId xmlns:a16="http://schemas.microsoft.com/office/drawing/2014/main" val="20000"/>
                    </a:ext>
                  </a:extLst>
                </a:gridCol>
                <a:gridCol w="1107440">
                  <a:extLst>
                    <a:ext uri="{9D8B030D-6E8A-4147-A177-3AD203B41FA5}">
                      <a16:colId xmlns:a16="http://schemas.microsoft.com/office/drawing/2014/main" val="20001"/>
                    </a:ext>
                  </a:extLst>
                </a:gridCol>
                <a:gridCol w="695301">
                  <a:extLst>
                    <a:ext uri="{9D8B030D-6E8A-4147-A177-3AD203B41FA5}">
                      <a16:colId xmlns:a16="http://schemas.microsoft.com/office/drawing/2014/main" val="20002"/>
                    </a:ext>
                  </a:extLst>
                </a:gridCol>
                <a:gridCol w="706349">
                  <a:extLst>
                    <a:ext uri="{9D8B030D-6E8A-4147-A177-3AD203B41FA5}">
                      <a16:colId xmlns:a16="http://schemas.microsoft.com/office/drawing/2014/main" val="20003"/>
                    </a:ext>
                  </a:extLst>
                </a:gridCol>
              </a:tblGrid>
              <a:tr h="280170">
                <a:tc>
                  <a:txBody>
                    <a:bodyPr/>
                    <a:lstStyle/>
                    <a:p>
                      <a:endParaRPr lang="en-US" sz="1050" dirty="0"/>
                    </a:p>
                  </a:txBody>
                  <a:tcPr anchor="ct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tx2"/>
                    </a:solidFill>
                  </a:tcPr>
                </a:tc>
                <a:tc>
                  <a:txBody>
                    <a:bodyPr/>
                    <a:lstStyle/>
                    <a:p>
                      <a:pPr algn="ctr"/>
                      <a:r>
                        <a:rPr lang="ja-JP" sz="1050" b="1" i="0" u="none" strike="noStrike" cap="none" baseline="0">
                          <a:solidFill>
                            <a:srgbClr val="4D4D4D"/>
                          </a:solidFill>
                          <a:effectLst/>
                          <a:uFillTx/>
                          <a:ea typeface="MS UI Gothic" panose="020B0600070205080204" charset="-128"/>
                        </a:rPr>
                        <a:t>ラムシルマブ</a:t>
                      </a:r>
                    </a:p>
                  </a:txBody>
                  <a:tcPr anchor="ct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tx2"/>
                    </a:solidFill>
                  </a:tcPr>
                </a:tc>
                <a:tc>
                  <a:txBody>
                    <a:bodyPr/>
                    <a:lstStyle/>
                    <a:p>
                      <a:pPr algn="ctr"/>
                      <a:r>
                        <a:rPr lang="ja-JP" sz="1050" b="1" i="0" u="none" strike="noStrike" cap="none" baseline="0">
                          <a:solidFill>
                            <a:srgbClr val="4D4D4D"/>
                          </a:solidFill>
                          <a:effectLst/>
                          <a:uFillTx/>
                          <a:ea typeface="MS UI Gothic" panose="020B0600070205080204" charset="-128"/>
                        </a:rPr>
                        <a:t>プラセボ</a:t>
                      </a:r>
                    </a:p>
                  </a:txBody>
                  <a:tcPr anchor="ct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tx2"/>
                    </a:solidFill>
                  </a:tcPr>
                </a:tc>
                <a:tc>
                  <a:txBody>
                    <a:bodyPr/>
                    <a:lstStyle/>
                    <a:p>
                      <a:pPr algn="ctr"/>
                      <a:r>
                        <a:rPr lang="ja-JP" sz="1050" b="1" i="0" u="none" strike="noStrike" cap="none" baseline="0">
                          <a:solidFill>
                            <a:srgbClr val="4D4D4D"/>
                          </a:solidFill>
                          <a:effectLst/>
                          <a:uFillTx/>
                          <a:ea typeface="MS UI Gothic" panose="020B0600070205080204" charset="-128"/>
                        </a:rPr>
                        <a:t>P値</a:t>
                      </a:r>
                    </a:p>
                  </a:txBody>
                  <a:tcPr anchor="ct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tx2"/>
                    </a:solidFill>
                  </a:tcPr>
                </a:tc>
                <a:extLst>
                  <a:ext uri="{0D108BD9-81ED-4DB2-BD59-A6C34878D82A}">
                    <a16:rowId xmlns:a16="http://schemas.microsoft.com/office/drawing/2014/main" val="10000"/>
                  </a:ext>
                </a:extLst>
              </a:tr>
              <a:tr h="262210">
                <a:tc>
                  <a:txBody>
                    <a:bodyPr/>
                    <a:lstStyle/>
                    <a:p>
                      <a:pPr algn="l"/>
                      <a:r>
                        <a:rPr lang="ja-JP" sz="1050" b="0" i="0" u="none" strike="noStrike" cap="none" baseline="0">
                          <a:solidFill>
                            <a:srgbClr val="4D4D4D"/>
                          </a:solidFill>
                          <a:effectLst/>
                          <a:uFillTx/>
                          <a:ea typeface="MS UI Gothic" panose="020B0600070205080204" charset="-128"/>
                        </a:rPr>
                        <a:t>mPFS、月</a:t>
                      </a:r>
                    </a:p>
                  </a:txBody>
                  <a:tcPr anchor="ctr">
                    <a:lnT w="19050" cap="flat" cmpd="sng" algn="ctr">
                      <a:solidFill>
                        <a:schemeClr val="tx1"/>
                      </a:solidFill>
                      <a:prstDash val="solid"/>
                      <a:round/>
                      <a:headEnd type="none" w="med" len="med"/>
                      <a:tailEnd type="none" w="med" len="med"/>
                    </a:lnT>
                    <a:solidFill>
                      <a:schemeClr val="tx2"/>
                    </a:solidFill>
                  </a:tcPr>
                </a:tc>
                <a:tc>
                  <a:txBody>
                    <a:bodyPr/>
                    <a:lstStyle/>
                    <a:p>
                      <a:pPr algn="ctr"/>
                      <a:r>
                        <a:rPr lang="ja-JP" sz="1050" b="0" i="0" u="none" strike="noStrike" cap="none" baseline="0">
                          <a:solidFill>
                            <a:srgbClr val="4D4D4D"/>
                          </a:solidFill>
                          <a:effectLst/>
                          <a:uFillTx/>
                          <a:ea typeface="MS UI Gothic" panose="020B0600070205080204" charset="-128"/>
                        </a:rPr>
                        <a:t>2.8</a:t>
                      </a:r>
                    </a:p>
                  </a:txBody>
                  <a:tcPr anchor="ctr">
                    <a:lnT w="19050" cap="flat" cmpd="sng" algn="ctr">
                      <a:solidFill>
                        <a:schemeClr val="tx1"/>
                      </a:solidFill>
                      <a:prstDash val="solid"/>
                      <a:round/>
                      <a:headEnd type="none" w="med" len="med"/>
                      <a:tailEnd type="none" w="med" len="med"/>
                    </a:lnT>
                    <a:solidFill>
                      <a:schemeClr val="tx2"/>
                    </a:solidFill>
                  </a:tcPr>
                </a:tc>
                <a:tc>
                  <a:txBody>
                    <a:bodyPr/>
                    <a:lstStyle/>
                    <a:p>
                      <a:pPr algn="ctr"/>
                      <a:r>
                        <a:rPr lang="ja-JP" sz="1050" b="0" i="0" u="none" strike="noStrike" cap="none" baseline="0">
                          <a:solidFill>
                            <a:srgbClr val="4D4D4D"/>
                          </a:solidFill>
                          <a:effectLst/>
                          <a:uFillTx/>
                          <a:ea typeface="MS UI Gothic" panose="020B0600070205080204" charset="-128"/>
                        </a:rPr>
                        <a:t>1.6</a:t>
                      </a:r>
                    </a:p>
                  </a:txBody>
                  <a:tcPr anchor="ctr">
                    <a:lnT w="19050" cap="flat" cmpd="sng" algn="ctr">
                      <a:solidFill>
                        <a:schemeClr val="tx1"/>
                      </a:solidFill>
                      <a:prstDash val="solid"/>
                      <a:round/>
                      <a:headEnd type="none" w="med" len="med"/>
                      <a:tailEnd type="none" w="med" len="med"/>
                    </a:lnT>
                    <a:solidFill>
                      <a:schemeClr val="tx2"/>
                    </a:solidFill>
                  </a:tcPr>
                </a:tc>
                <a:tc>
                  <a:txBody>
                    <a:bodyPr/>
                    <a:lstStyle/>
                    <a:p>
                      <a:pPr algn="ctr"/>
                      <a:r>
                        <a:rPr lang="en-US" sz="1050" smtClean="0"/>
                        <a:t>-</a:t>
                      </a:r>
                      <a:endParaRPr lang="en-US" sz="1050"/>
                    </a:p>
                  </a:txBody>
                  <a:tcPr anchor="ctr">
                    <a:lnT w="19050" cap="flat" cmpd="sng" algn="ctr">
                      <a:solidFill>
                        <a:schemeClr val="tx1"/>
                      </a:solidFill>
                      <a:prstDash val="solid"/>
                      <a:round/>
                      <a:headEnd type="none" w="med" len="med"/>
                      <a:tailEnd type="none" w="med" len="med"/>
                    </a:lnT>
                    <a:solidFill>
                      <a:schemeClr val="tx2"/>
                    </a:solidFill>
                  </a:tcPr>
                </a:tc>
                <a:extLst>
                  <a:ext uri="{0D108BD9-81ED-4DB2-BD59-A6C34878D82A}">
                    <a16:rowId xmlns:a16="http://schemas.microsoft.com/office/drawing/2014/main" val="10001"/>
                  </a:ext>
                </a:extLst>
              </a:tr>
              <a:tr h="262210">
                <a:tc>
                  <a:txBody>
                    <a:bodyPr/>
                    <a:lstStyle/>
                    <a:p>
                      <a:pPr marL="85725" indent="0" algn="l"/>
                      <a:r>
                        <a:rPr lang="ja-JP" sz="1050" b="0" i="0" u="none" strike="noStrike" cap="none" baseline="0" dirty="0">
                          <a:solidFill>
                            <a:srgbClr val="4D4D4D"/>
                          </a:solidFill>
                          <a:effectLst/>
                          <a:uFillTx/>
                          <a:ea typeface="MS UI Gothic" panose="020B0600070205080204" charset="-128"/>
                        </a:rPr>
                        <a:t>HR (95%CI)</a:t>
                      </a:r>
                    </a:p>
                  </a:txBody>
                  <a:tcPr anchor="ctr">
                    <a:lnB w="19050" cap="flat" cmpd="sng" algn="ctr">
                      <a:solidFill>
                        <a:schemeClr val="tx1"/>
                      </a:solidFill>
                      <a:prstDash val="solid"/>
                      <a:round/>
                      <a:headEnd type="none" w="med" len="med"/>
                      <a:tailEnd type="none" w="med" len="med"/>
                    </a:lnB>
                    <a:solidFill>
                      <a:schemeClr val="tx2"/>
                    </a:solidFill>
                  </a:tcPr>
                </a:tc>
                <a:tc gridSpan="2">
                  <a:txBody>
                    <a:bodyPr/>
                    <a:lstStyle/>
                    <a:p>
                      <a:pPr algn="ctr"/>
                      <a:r>
                        <a:rPr lang="ja-JP" sz="1050" b="0" i="0" u="none" strike="noStrike" cap="none" baseline="0">
                          <a:solidFill>
                            <a:srgbClr val="4D4D4D"/>
                          </a:solidFill>
                          <a:effectLst/>
                          <a:uFillTx/>
                          <a:ea typeface="MS UI Gothic" panose="020B0600070205080204" charset="-128"/>
                        </a:rPr>
                        <a:t>0.452 (0.339, 0.603)</a:t>
                      </a:r>
                    </a:p>
                  </a:txBody>
                  <a:tcPr anchor="ctr">
                    <a:lnB w="19050" cap="flat" cmpd="sng" algn="ctr">
                      <a:solidFill>
                        <a:schemeClr val="tx1"/>
                      </a:solidFill>
                      <a:prstDash val="solid"/>
                      <a:round/>
                      <a:headEnd type="none" w="med" len="med"/>
                      <a:tailEnd type="none" w="med" len="med"/>
                    </a:lnB>
                    <a:solidFill>
                      <a:schemeClr val="tx2"/>
                    </a:solidFill>
                  </a:tcPr>
                </a:tc>
                <a:tc hMerge="1">
                  <a:txBody>
                    <a:bodyPr/>
                    <a:lstStyle/>
                    <a:p>
                      <a:endParaRPr lang="en-US"/>
                    </a:p>
                  </a:txBody>
                  <a:tcPr/>
                </a:tc>
                <a:tc>
                  <a:txBody>
                    <a:bodyPr/>
                    <a:lstStyle/>
                    <a:p>
                      <a:pPr algn="ctr"/>
                      <a:r>
                        <a:rPr lang="ja-JP" sz="1050" b="0" i="0" u="none" strike="noStrike" cap="none" baseline="0">
                          <a:solidFill>
                            <a:srgbClr val="4D4D4D"/>
                          </a:solidFill>
                          <a:effectLst/>
                          <a:uFillTx/>
                          <a:ea typeface="MS UI Gothic" panose="020B0600070205080204" charset="-128"/>
                        </a:rPr>
                        <a:t>&lt;0.0001</a:t>
                      </a:r>
                    </a:p>
                  </a:txBody>
                  <a:tcPr anchor="ctr">
                    <a:lnB w="19050" cap="flat" cmpd="sng" algn="ctr">
                      <a:solidFill>
                        <a:schemeClr val="tx1"/>
                      </a:solidFill>
                      <a:prstDash val="solid"/>
                      <a:round/>
                      <a:headEnd type="none" w="med" len="med"/>
                      <a:tailEnd type="none" w="med" len="med"/>
                    </a:lnB>
                    <a:solidFill>
                      <a:schemeClr val="tx2"/>
                    </a:solidFill>
                  </a:tcPr>
                </a:tc>
                <a:extLst>
                  <a:ext uri="{0D108BD9-81ED-4DB2-BD59-A6C34878D82A}">
                    <a16:rowId xmlns:a16="http://schemas.microsoft.com/office/drawing/2014/main" val="10002"/>
                  </a:ext>
                </a:extLst>
              </a:tr>
            </a:tbl>
          </a:graphicData>
        </a:graphic>
      </p:graphicFrame>
      <p:grpSp>
        <p:nvGrpSpPr>
          <p:cNvPr id="12" name="Group 11"/>
          <p:cNvGrpSpPr/>
          <p:nvPr/>
        </p:nvGrpSpPr>
        <p:grpSpPr>
          <a:xfrm>
            <a:off x="2110524" y="1721426"/>
            <a:ext cx="5229422" cy="3416304"/>
            <a:chOff x="2293766" y="2286464"/>
            <a:chExt cx="3945418" cy="2990698"/>
          </a:xfrm>
        </p:grpSpPr>
        <p:grpSp>
          <p:nvGrpSpPr>
            <p:cNvPr id="13" name="Group 12"/>
            <p:cNvGrpSpPr/>
            <p:nvPr/>
          </p:nvGrpSpPr>
          <p:grpSpPr>
            <a:xfrm>
              <a:off x="2658963" y="2396465"/>
              <a:ext cx="3457344" cy="2125153"/>
              <a:chOff x="880955" y="2448719"/>
              <a:chExt cx="3457344" cy="2125153"/>
            </a:xfrm>
          </p:grpSpPr>
          <p:sp>
            <p:nvSpPr>
              <p:cNvPr id="33" name="Freeform 32"/>
              <p:cNvSpPr/>
              <p:nvPr/>
            </p:nvSpPr>
            <p:spPr bwMode="auto">
              <a:xfrm>
                <a:off x="925514" y="2448720"/>
                <a:ext cx="3412785" cy="2079281"/>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000000"/>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363636"/>
                  </a:solidFill>
                  <a:effectLst/>
                  <a:uLnTx/>
                  <a:uFillTx/>
                  <a:latin typeface="Arial" panose="020B0604020202020204"/>
                  <a:ea typeface="+mn-ea"/>
                  <a:cs typeface="Arial" panose="020B0604020202020204"/>
                </a:endParaRPr>
              </a:p>
            </p:txBody>
          </p:sp>
          <p:sp>
            <p:nvSpPr>
              <p:cNvPr id="34" name="Line 6"/>
              <p:cNvSpPr>
                <a:spLocks noChangeShapeType="1"/>
              </p:cNvSpPr>
              <p:nvPr/>
            </p:nvSpPr>
            <p:spPr bwMode="auto">
              <a:xfrm>
                <a:off x="880955" y="2448719"/>
                <a:ext cx="43647" cy="0"/>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363636"/>
                  </a:solidFill>
                  <a:effectLst/>
                  <a:uLnTx/>
                  <a:uFillTx/>
                  <a:latin typeface="Arial" panose="020B0604020202020204"/>
                  <a:ea typeface="+mn-ea"/>
                  <a:cs typeface="Arial" panose="020B0604020202020204"/>
                </a:endParaRPr>
              </a:p>
            </p:txBody>
          </p:sp>
          <p:sp>
            <p:nvSpPr>
              <p:cNvPr id="35" name="Line 7"/>
              <p:cNvSpPr>
                <a:spLocks noChangeShapeType="1"/>
              </p:cNvSpPr>
              <p:nvPr/>
            </p:nvSpPr>
            <p:spPr bwMode="auto">
              <a:xfrm>
                <a:off x="880955" y="2864644"/>
                <a:ext cx="43647" cy="0"/>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363636"/>
                  </a:solidFill>
                  <a:effectLst/>
                  <a:uLnTx/>
                  <a:uFillTx/>
                  <a:latin typeface="Arial" panose="020B0604020202020204"/>
                  <a:ea typeface="+mn-ea"/>
                  <a:cs typeface="Arial" panose="020B0604020202020204"/>
                </a:endParaRPr>
              </a:p>
            </p:txBody>
          </p:sp>
          <p:sp>
            <p:nvSpPr>
              <p:cNvPr id="36" name="Line 8"/>
              <p:cNvSpPr>
                <a:spLocks noChangeShapeType="1"/>
              </p:cNvSpPr>
              <p:nvPr/>
            </p:nvSpPr>
            <p:spPr bwMode="auto">
              <a:xfrm>
                <a:off x="880955" y="3280569"/>
                <a:ext cx="43647" cy="0"/>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363636"/>
                  </a:solidFill>
                  <a:effectLst/>
                  <a:uLnTx/>
                  <a:uFillTx/>
                  <a:latin typeface="Arial" panose="020B0604020202020204"/>
                  <a:ea typeface="+mn-ea"/>
                  <a:cs typeface="Arial" panose="020B0604020202020204"/>
                </a:endParaRPr>
              </a:p>
            </p:txBody>
          </p:sp>
          <p:sp>
            <p:nvSpPr>
              <p:cNvPr id="37" name="Line 9"/>
              <p:cNvSpPr>
                <a:spLocks noChangeShapeType="1"/>
              </p:cNvSpPr>
              <p:nvPr/>
            </p:nvSpPr>
            <p:spPr bwMode="auto">
              <a:xfrm>
                <a:off x="880955" y="3696494"/>
                <a:ext cx="43647" cy="0"/>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363636"/>
                  </a:solidFill>
                  <a:effectLst/>
                  <a:uLnTx/>
                  <a:uFillTx/>
                  <a:latin typeface="Arial" panose="020B0604020202020204"/>
                  <a:ea typeface="+mn-ea"/>
                  <a:cs typeface="Arial" panose="020B0604020202020204"/>
                </a:endParaRPr>
              </a:p>
            </p:txBody>
          </p:sp>
          <p:sp>
            <p:nvSpPr>
              <p:cNvPr id="38" name="Line 10"/>
              <p:cNvSpPr>
                <a:spLocks noChangeShapeType="1"/>
              </p:cNvSpPr>
              <p:nvPr/>
            </p:nvSpPr>
            <p:spPr bwMode="auto">
              <a:xfrm>
                <a:off x="880955" y="4112419"/>
                <a:ext cx="43647" cy="0"/>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363636"/>
                  </a:solidFill>
                  <a:effectLst/>
                  <a:uLnTx/>
                  <a:uFillTx/>
                  <a:latin typeface="Arial" panose="020B0604020202020204"/>
                  <a:ea typeface="+mn-ea"/>
                  <a:cs typeface="Arial" panose="020B0604020202020204"/>
                </a:endParaRPr>
              </a:p>
            </p:txBody>
          </p:sp>
          <p:sp>
            <p:nvSpPr>
              <p:cNvPr id="39" name="Line 11"/>
              <p:cNvSpPr>
                <a:spLocks noChangeShapeType="1"/>
              </p:cNvSpPr>
              <p:nvPr/>
            </p:nvSpPr>
            <p:spPr bwMode="auto">
              <a:xfrm>
                <a:off x="880955" y="4528344"/>
                <a:ext cx="43647" cy="0"/>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363636"/>
                  </a:solidFill>
                  <a:effectLst/>
                  <a:uLnTx/>
                  <a:uFillTx/>
                  <a:latin typeface="Arial" panose="020B0604020202020204"/>
                  <a:ea typeface="+mn-ea"/>
                  <a:cs typeface="Arial" panose="020B0604020202020204"/>
                </a:endParaRPr>
              </a:p>
            </p:txBody>
          </p:sp>
          <p:sp>
            <p:nvSpPr>
              <p:cNvPr id="40" name="Line 12"/>
              <p:cNvSpPr>
                <a:spLocks noChangeShapeType="1"/>
              </p:cNvSpPr>
              <p:nvPr/>
            </p:nvSpPr>
            <p:spPr bwMode="auto">
              <a:xfrm flipH="1">
                <a:off x="3058658" y="4528344"/>
                <a:ext cx="0" cy="45528"/>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363636"/>
                  </a:solidFill>
                  <a:effectLst/>
                  <a:uLnTx/>
                  <a:uFillTx/>
                  <a:latin typeface="Arial" panose="020B0604020202020204"/>
                  <a:ea typeface="+mn-ea"/>
                  <a:cs typeface="Arial" panose="020B0604020202020204"/>
                </a:endParaRPr>
              </a:p>
            </p:txBody>
          </p:sp>
          <p:sp>
            <p:nvSpPr>
              <p:cNvPr id="41" name="Line 13"/>
              <p:cNvSpPr>
                <a:spLocks noChangeShapeType="1"/>
              </p:cNvSpPr>
              <p:nvPr/>
            </p:nvSpPr>
            <p:spPr bwMode="auto">
              <a:xfrm flipH="1">
                <a:off x="2633071" y="4528344"/>
                <a:ext cx="0" cy="45528"/>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363636"/>
                  </a:solidFill>
                  <a:effectLst/>
                  <a:uLnTx/>
                  <a:uFillTx/>
                  <a:latin typeface="Arial" panose="020B0604020202020204"/>
                  <a:ea typeface="+mn-ea"/>
                  <a:cs typeface="Arial" panose="020B0604020202020204"/>
                </a:endParaRPr>
              </a:p>
            </p:txBody>
          </p:sp>
          <p:sp>
            <p:nvSpPr>
              <p:cNvPr id="42" name="Line 14"/>
              <p:cNvSpPr>
                <a:spLocks noChangeShapeType="1"/>
              </p:cNvSpPr>
              <p:nvPr/>
            </p:nvSpPr>
            <p:spPr bwMode="auto">
              <a:xfrm flipH="1">
                <a:off x="3910645" y="4528344"/>
                <a:ext cx="0" cy="45528"/>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363636"/>
                  </a:solidFill>
                  <a:effectLst/>
                  <a:uLnTx/>
                  <a:uFillTx/>
                  <a:latin typeface="Arial" panose="020B0604020202020204"/>
                  <a:ea typeface="+mn-ea"/>
                  <a:cs typeface="Arial" panose="020B0604020202020204"/>
                </a:endParaRPr>
              </a:p>
            </p:txBody>
          </p:sp>
          <p:sp>
            <p:nvSpPr>
              <p:cNvPr id="43" name="Line 15"/>
              <p:cNvSpPr>
                <a:spLocks noChangeShapeType="1"/>
              </p:cNvSpPr>
              <p:nvPr/>
            </p:nvSpPr>
            <p:spPr bwMode="auto">
              <a:xfrm flipH="1">
                <a:off x="3485058" y="4528344"/>
                <a:ext cx="0" cy="45528"/>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363636"/>
                  </a:solidFill>
                  <a:effectLst/>
                  <a:uLnTx/>
                  <a:uFillTx/>
                  <a:latin typeface="Arial" panose="020B0604020202020204"/>
                  <a:ea typeface="+mn-ea"/>
                  <a:cs typeface="Arial" panose="020B0604020202020204"/>
                </a:endParaRPr>
              </a:p>
            </p:txBody>
          </p:sp>
          <p:sp>
            <p:nvSpPr>
              <p:cNvPr id="45" name="Line 18"/>
              <p:cNvSpPr>
                <a:spLocks noChangeShapeType="1"/>
              </p:cNvSpPr>
              <p:nvPr/>
            </p:nvSpPr>
            <p:spPr bwMode="auto">
              <a:xfrm flipH="1">
                <a:off x="2205490" y="4528344"/>
                <a:ext cx="0" cy="45528"/>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363636"/>
                  </a:solidFill>
                  <a:effectLst/>
                  <a:uLnTx/>
                  <a:uFillTx/>
                  <a:latin typeface="Arial" panose="020B0604020202020204"/>
                  <a:ea typeface="+mn-ea"/>
                  <a:cs typeface="Arial" panose="020B0604020202020204"/>
                </a:endParaRPr>
              </a:p>
            </p:txBody>
          </p:sp>
          <p:sp>
            <p:nvSpPr>
              <p:cNvPr id="46" name="Line 19"/>
              <p:cNvSpPr>
                <a:spLocks noChangeShapeType="1"/>
              </p:cNvSpPr>
              <p:nvPr/>
            </p:nvSpPr>
            <p:spPr bwMode="auto">
              <a:xfrm flipH="1">
                <a:off x="1778683" y="4528344"/>
                <a:ext cx="0" cy="45528"/>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363636"/>
                  </a:solidFill>
                  <a:effectLst/>
                  <a:uLnTx/>
                  <a:uFillTx/>
                  <a:latin typeface="Arial" panose="020B0604020202020204"/>
                  <a:ea typeface="+mn-ea"/>
                  <a:cs typeface="Arial" panose="020B0604020202020204"/>
                </a:endParaRPr>
              </a:p>
            </p:txBody>
          </p:sp>
          <p:sp>
            <p:nvSpPr>
              <p:cNvPr id="47" name="Line 20"/>
              <p:cNvSpPr>
                <a:spLocks noChangeShapeType="1"/>
              </p:cNvSpPr>
              <p:nvPr/>
            </p:nvSpPr>
            <p:spPr bwMode="auto">
              <a:xfrm flipH="1">
                <a:off x="1353715" y="4528344"/>
                <a:ext cx="0" cy="45528"/>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363636"/>
                  </a:solidFill>
                  <a:effectLst/>
                  <a:uLnTx/>
                  <a:uFillTx/>
                  <a:latin typeface="Arial" panose="020B0604020202020204"/>
                  <a:ea typeface="+mn-ea"/>
                  <a:cs typeface="Arial" panose="020B0604020202020204"/>
                </a:endParaRPr>
              </a:p>
            </p:txBody>
          </p:sp>
          <p:sp>
            <p:nvSpPr>
              <p:cNvPr id="48" name="Line 21"/>
              <p:cNvSpPr>
                <a:spLocks noChangeShapeType="1"/>
              </p:cNvSpPr>
              <p:nvPr/>
            </p:nvSpPr>
            <p:spPr bwMode="auto">
              <a:xfrm flipH="1">
                <a:off x="925515" y="4528344"/>
                <a:ext cx="0" cy="45528"/>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363636"/>
                  </a:solidFill>
                  <a:effectLst/>
                  <a:uLnTx/>
                  <a:uFillTx/>
                  <a:latin typeface="Arial" panose="020B0604020202020204"/>
                  <a:ea typeface="+mn-ea"/>
                  <a:cs typeface="Arial" panose="020B0604020202020204"/>
                </a:endParaRPr>
              </a:p>
            </p:txBody>
          </p:sp>
          <p:sp>
            <p:nvSpPr>
              <p:cNvPr id="49" name="Line 17"/>
              <p:cNvSpPr>
                <a:spLocks noChangeShapeType="1"/>
              </p:cNvSpPr>
              <p:nvPr/>
            </p:nvSpPr>
            <p:spPr bwMode="auto">
              <a:xfrm flipH="1">
                <a:off x="4335260" y="4528344"/>
                <a:ext cx="0" cy="45528"/>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363636"/>
                  </a:solidFill>
                  <a:effectLst/>
                  <a:uLnTx/>
                  <a:uFillTx/>
                  <a:latin typeface="Arial" panose="020B0604020202020204"/>
                  <a:ea typeface="+mn-ea"/>
                  <a:cs typeface="Arial" panose="020B0604020202020204"/>
                </a:endParaRPr>
              </a:p>
            </p:txBody>
          </p:sp>
        </p:grpSp>
        <p:sp>
          <p:nvSpPr>
            <p:cNvPr id="14" name="TextBox 13"/>
            <p:cNvSpPr txBox="1"/>
            <p:nvPr/>
          </p:nvSpPr>
          <p:spPr>
            <a:xfrm rot="16200000">
              <a:off x="2109252" y="3338675"/>
              <a:ext cx="576201" cy="207172"/>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200" b="0" i="0" u="none" strike="noStrike" cap="none" baseline="0">
                  <a:solidFill>
                    <a:srgbClr val="000000"/>
                  </a:solidFill>
                  <a:effectLst/>
                  <a:uFillTx/>
                  <a:ea typeface="MS UI Gothic" panose="020B0600070205080204" charset="-128"/>
                </a:rPr>
                <a:t>PFS、%</a:t>
              </a:r>
            </a:p>
          </p:txBody>
        </p:sp>
        <p:sp>
          <p:nvSpPr>
            <p:cNvPr id="15" name="TextBox 14"/>
            <p:cNvSpPr txBox="1"/>
            <p:nvPr/>
          </p:nvSpPr>
          <p:spPr>
            <a:xfrm>
              <a:off x="4429192" y="4672837"/>
              <a:ext cx="332338" cy="240385"/>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200" b="0" i="0" u="none" strike="noStrike" cap="none" baseline="0">
                  <a:solidFill>
                    <a:srgbClr val="000000"/>
                  </a:solidFill>
                  <a:effectLst/>
                  <a:uFillTx/>
                  <a:ea typeface="MS UI Gothic" panose="020B0600070205080204" charset="-128"/>
                </a:rPr>
                <a:t>経過期間、月</a:t>
              </a:r>
            </a:p>
          </p:txBody>
        </p:sp>
        <p:sp>
          <p:nvSpPr>
            <p:cNvPr id="16" name="TextBox 15"/>
            <p:cNvSpPr txBox="1"/>
            <p:nvPr/>
          </p:nvSpPr>
          <p:spPr>
            <a:xfrm>
              <a:off x="2424412" y="2287400"/>
              <a:ext cx="296371" cy="213676"/>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ct val="0"/>
                </a:spcBef>
                <a:spcAft>
                  <a:spcPct val="0"/>
                </a:spcAft>
                <a:buClrTx/>
                <a:buSzTx/>
                <a:buFontTx/>
                <a:buNone/>
                <a:defRPr/>
              </a:pPr>
              <a:r>
                <a:rPr lang="ja-JP" sz="1000" b="0" i="0" u="none" strike="noStrike" cap="none" baseline="0">
                  <a:solidFill>
                    <a:srgbClr val="000000"/>
                  </a:solidFill>
                  <a:effectLst/>
                  <a:uFillTx/>
                  <a:ea typeface="MS UI Gothic" panose="020B0600070205080204" charset="-128"/>
                </a:rPr>
                <a:t>100</a:t>
              </a:r>
            </a:p>
          </p:txBody>
        </p:sp>
        <p:sp>
          <p:nvSpPr>
            <p:cNvPr id="17" name="TextBox 16"/>
            <p:cNvSpPr txBox="1"/>
            <p:nvPr/>
          </p:nvSpPr>
          <p:spPr>
            <a:xfrm>
              <a:off x="2477163" y="2704878"/>
              <a:ext cx="243619" cy="213676"/>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ct val="0"/>
                </a:spcBef>
                <a:spcAft>
                  <a:spcPct val="0"/>
                </a:spcAft>
                <a:buClrTx/>
                <a:buSzTx/>
                <a:buFontTx/>
                <a:buNone/>
                <a:defRPr/>
              </a:pPr>
              <a:r>
                <a:rPr lang="ja-JP" sz="1000" b="0" i="0" u="none" strike="noStrike" cap="none" baseline="0">
                  <a:solidFill>
                    <a:srgbClr val="000000"/>
                  </a:solidFill>
                  <a:effectLst/>
                  <a:uFillTx/>
                  <a:ea typeface="MS UI Gothic" panose="020B0600070205080204" charset="-128"/>
                </a:rPr>
                <a:t>80</a:t>
              </a:r>
            </a:p>
          </p:txBody>
        </p:sp>
        <p:sp>
          <p:nvSpPr>
            <p:cNvPr id="18" name="TextBox 17"/>
            <p:cNvSpPr txBox="1"/>
            <p:nvPr/>
          </p:nvSpPr>
          <p:spPr>
            <a:xfrm>
              <a:off x="2477163" y="3120619"/>
              <a:ext cx="243619" cy="213676"/>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ct val="0"/>
                </a:spcBef>
                <a:spcAft>
                  <a:spcPct val="0"/>
                </a:spcAft>
                <a:buClrTx/>
                <a:buSzTx/>
                <a:buFontTx/>
                <a:buNone/>
                <a:defRPr/>
              </a:pPr>
              <a:r>
                <a:rPr lang="ja-JP" sz="1000" b="0" i="0" u="none" strike="noStrike" cap="none" baseline="0">
                  <a:solidFill>
                    <a:srgbClr val="000000"/>
                  </a:solidFill>
                  <a:effectLst/>
                  <a:uFillTx/>
                  <a:ea typeface="MS UI Gothic" panose="020B0600070205080204" charset="-128"/>
                </a:rPr>
                <a:t>60</a:t>
              </a:r>
            </a:p>
          </p:txBody>
        </p:sp>
        <p:sp>
          <p:nvSpPr>
            <p:cNvPr id="19" name="TextBox 18"/>
            <p:cNvSpPr txBox="1"/>
            <p:nvPr/>
          </p:nvSpPr>
          <p:spPr>
            <a:xfrm>
              <a:off x="2477163" y="3536358"/>
              <a:ext cx="243619" cy="213676"/>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ct val="0"/>
                </a:spcBef>
                <a:spcAft>
                  <a:spcPct val="0"/>
                </a:spcAft>
                <a:buClrTx/>
                <a:buSzTx/>
                <a:buFontTx/>
                <a:buNone/>
                <a:defRPr/>
              </a:pPr>
              <a:r>
                <a:rPr lang="ja-JP" sz="1000" b="0" i="0" u="none" strike="noStrike" cap="none" baseline="0">
                  <a:solidFill>
                    <a:srgbClr val="000000"/>
                  </a:solidFill>
                  <a:effectLst/>
                  <a:uFillTx/>
                  <a:ea typeface="MS UI Gothic" panose="020B0600070205080204" charset="-128"/>
                </a:rPr>
                <a:t>40</a:t>
              </a:r>
            </a:p>
          </p:txBody>
        </p:sp>
        <p:sp>
          <p:nvSpPr>
            <p:cNvPr id="20" name="TextBox 19"/>
            <p:cNvSpPr txBox="1"/>
            <p:nvPr/>
          </p:nvSpPr>
          <p:spPr>
            <a:xfrm>
              <a:off x="2477163" y="3952099"/>
              <a:ext cx="243619" cy="213676"/>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ct val="0"/>
                </a:spcBef>
                <a:spcAft>
                  <a:spcPct val="0"/>
                </a:spcAft>
                <a:buClrTx/>
                <a:buSzTx/>
                <a:buFontTx/>
                <a:buNone/>
                <a:defRPr/>
              </a:pPr>
              <a:r>
                <a:rPr lang="ja-JP" sz="1000" b="0" i="0" u="none" strike="noStrike" cap="none" baseline="0">
                  <a:solidFill>
                    <a:srgbClr val="000000"/>
                  </a:solidFill>
                  <a:effectLst/>
                  <a:uFillTx/>
                  <a:ea typeface="MS UI Gothic" panose="020B0600070205080204" charset="-128"/>
                </a:rPr>
                <a:t>20</a:t>
              </a:r>
            </a:p>
          </p:txBody>
        </p:sp>
        <p:sp>
          <p:nvSpPr>
            <p:cNvPr id="21" name="TextBox 20"/>
            <p:cNvSpPr txBox="1"/>
            <p:nvPr/>
          </p:nvSpPr>
          <p:spPr>
            <a:xfrm>
              <a:off x="2529916" y="4367838"/>
              <a:ext cx="190867" cy="213676"/>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ct val="0"/>
                </a:spcBef>
                <a:spcAft>
                  <a:spcPct val="0"/>
                </a:spcAft>
                <a:buClrTx/>
                <a:buSzTx/>
                <a:buFontTx/>
                <a:buNone/>
                <a:defRPr/>
              </a:pPr>
              <a:r>
                <a:rPr lang="ja-JP" sz="1000" b="0" i="0" u="none" strike="noStrike" cap="none" baseline="0">
                  <a:solidFill>
                    <a:srgbClr val="000000"/>
                  </a:solidFill>
                  <a:effectLst/>
                  <a:uFillTx/>
                  <a:ea typeface="MS UI Gothic" panose="020B0600070205080204" charset="-128"/>
                </a:rPr>
                <a:t>0</a:t>
              </a:r>
            </a:p>
          </p:txBody>
        </p:sp>
        <p:sp>
          <p:nvSpPr>
            <p:cNvPr id="22" name="TextBox 21"/>
            <p:cNvSpPr txBox="1"/>
            <p:nvPr/>
          </p:nvSpPr>
          <p:spPr>
            <a:xfrm>
              <a:off x="2560190" y="4522748"/>
              <a:ext cx="296371" cy="747865"/>
            </a:xfrm>
            <a:prstGeom prst="rect">
              <a:avLst/>
            </a:prstGeom>
            <a:noFill/>
          </p:spPr>
          <p:txBody>
            <a:bodyPr wrap="none" rtlCol="0" anchor="t" anchorCtr="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lang="ja-JP" sz="1000" b="0" i="0" u="none" strike="noStrike" cap="none" baseline="0">
                  <a:solidFill>
                    <a:srgbClr val="000000"/>
                  </a:solidFill>
                  <a:effectLst/>
                  <a:uFillTx/>
                  <a:ea typeface="MS UI Gothic" panose="020B0600070205080204" charset="-128"/>
                </a:rPr>
                <a:t>0</a:t>
              </a:r>
            </a:p>
            <a:p>
              <a:pPr marL="0" marR="0" lvl="0" indent="0" algn="ctr" defTabSz="914400" rtl="0" eaLnBrk="1" fontAlgn="auto" latinLnBrk="0" hangingPunct="1">
                <a:lnSpc>
                  <a:spcPct val="100000"/>
                </a:lnSpc>
                <a:spcBef>
                  <a:spcPct val="0"/>
                </a:spcBef>
                <a:spcAft>
                  <a:spcPct val="0"/>
                </a:spcAft>
                <a:buClrTx/>
                <a:buSzTx/>
                <a:buFontTx/>
                <a:buNone/>
                <a:defRPr/>
              </a:pPr>
              <a:endParaRPr kumimoji="0" lang="en-GB" sz="1000" b="0" i="0" u="none" strike="noStrike" kern="1200" cap="none" spc="0" normalizeH="0" baseline="0" noProof="0">
                <a:ln>
                  <a:noFill/>
                </a:ln>
                <a:solidFill>
                  <a:srgbClr val="000000"/>
                </a:solidFill>
                <a:effectLst/>
                <a:uLnTx/>
                <a:uFillTx/>
                <a:latin typeface="Arial" panose="020B0604020202020204"/>
                <a:ea typeface="+mn-ea"/>
                <a:cs typeface="Arial" panose="020B0604020202020204"/>
              </a:endParaRPr>
            </a:p>
            <a:p>
              <a:pPr marL="0" marR="0" lvl="0" indent="0" algn="ctr" defTabSz="914400" rtl="0" eaLnBrk="1" fontAlgn="auto" latinLnBrk="0" hangingPunct="1">
                <a:lnSpc>
                  <a:spcPct val="100000"/>
                </a:lnSpc>
                <a:spcBef>
                  <a:spcPct val="0"/>
                </a:spcBef>
                <a:spcAft>
                  <a:spcPct val="0"/>
                </a:spcAft>
                <a:buClrTx/>
                <a:buSzTx/>
                <a:buFontTx/>
                <a:buNone/>
                <a:defRPr/>
              </a:pPr>
              <a:endParaRPr kumimoji="0" lang="en-GB" sz="1000" b="0" i="0" u="none" strike="noStrike" kern="1200" cap="none" spc="0" normalizeH="0" baseline="0" noProof="0" smtClean="0">
                <a:ln>
                  <a:noFill/>
                </a:ln>
                <a:solidFill>
                  <a:srgbClr val="000000"/>
                </a:solidFill>
                <a:effectLst/>
                <a:uLnTx/>
                <a:uFillTx/>
                <a:latin typeface="Arial" panose="020B0604020202020204"/>
                <a:ea typeface="+mn-ea"/>
                <a:cs typeface="Arial" panose="020B0604020202020204"/>
              </a:endParaRPr>
            </a:p>
            <a:p>
              <a:pPr marL="0" marR="0" lvl="0" indent="0" algn="ctr" defTabSz="914400" rtl="0" eaLnBrk="1" fontAlgn="auto" latinLnBrk="0" hangingPunct="1">
                <a:lnSpc>
                  <a:spcPct val="100000"/>
                </a:lnSpc>
                <a:spcBef>
                  <a:spcPct val="0"/>
                </a:spcBef>
                <a:spcAft>
                  <a:spcPct val="0"/>
                </a:spcAft>
                <a:buClrTx/>
                <a:buSzTx/>
                <a:buFontTx/>
                <a:buNone/>
                <a:defRPr/>
              </a:pPr>
              <a:r>
                <a:rPr lang="ja-JP" sz="1000" b="0" i="0" u="none" strike="noStrike" cap="none" baseline="0">
                  <a:solidFill>
                    <a:srgbClr val="B60D27"/>
                  </a:solidFill>
                  <a:effectLst/>
                  <a:uFillTx/>
                  <a:ea typeface="MS UI Gothic" panose="020B0600070205080204" charset="-128"/>
                </a:rPr>
                <a:t>197</a:t>
              </a:r>
            </a:p>
            <a:p>
              <a:pPr marL="0" marR="0" lvl="0" indent="0" algn="ctr" defTabSz="914400" rtl="0" eaLnBrk="1" fontAlgn="auto" latinLnBrk="0" hangingPunct="1">
                <a:lnSpc>
                  <a:spcPct val="100000"/>
                </a:lnSpc>
                <a:spcBef>
                  <a:spcPct val="0"/>
                </a:spcBef>
                <a:spcAft>
                  <a:spcPct val="0"/>
                </a:spcAft>
                <a:buClrTx/>
                <a:buSzTx/>
                <a:buFontTx/>
                <a:buNone/>
                <a:defRPr/>
              </a:pPr>
              <a:r>
                <a:rPr lang="ja-JP" sz="1000" b="0" i="0" u="none" strike="noStrike" cap="none" baseline="0">
                  <a:solidFill>
                    <a:srgbClr val="B2C0D8"/>
                  </a:solidFill>
                  <a:effectLst/>
                  <a:uFillTx/>
                  <a:ea typeface="MS UI Gothic" panose="020B0600070205080204" charset="-128"/>
                </a:rPr>
                <a:t>95</a:t>
              </a:r>
            </a:p>
          </p:txBody>
        </p:sp>
        <p:sp>
          <p:nvSpPr>
            <p:cNvPr id="23" name="TextBox 22"/>
            <p:cNvSpPr txBox="1"/>
            <p:nvPr/>
          </p:nvSpPr>
          <p:spPr>
            <a:xfrm>
              <a:off x="3009602" y="4522748"/>
              <a:ext cx="243619" cy="747865"/>
            </a:xfrm>
            <a:prstGeom prst="rect">
              <a:avLst/>
            </a:prstGeom>
            <a:noFill/>
          </p:spPr>
          <p:txBody>
            <a:bodyPr wrap="none" rtlCol="0" anchor="t" anchorCtr="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lang="ja-JP" sz="1000" b="0" i="0" u="none" strike="noStrike" cap="none" baseline="0">
                  <a:solidFill>
                    <a:srgbClr val="000000"/>
                  </a:solidFill>
                  <a:effectLst/>
                  <a:uFillTx/>
                  <a:ea typeface="MS UI Gothic" panose="020B0600070205080204" charset="-128"/>
                </a:rPr>
                <a:t>3</a:t>
              </a:r>
            </a:p>
            <a:p>
              <a:pPr marL="0" marR="0" lvl="0" indent="0" algn="ctr" defTabSz="914400" rtl="0" eaLnBrk="1" fontAlgn="auto" latinLnBrk="0" hangingPunct="1">
                <a:lnSpc>
                  <a:spcPct val="100000"/>
                </a:lnSpc>
                <a:spcBef>
                  <a:spcPct val="0"/>
                </a:spcBef>
                <a:spcAft>
                  <a:spcPct val="0"/>
                </a:spcAft>
                <a:buClrTx/>
                <a:buSzTx/>
                <a:buFontTx/>
                <a:buNone/>
                <a:defRPr/>
              </a:pPr>
              <a:endParaRPr kumimoji="0" lang="en-GB" sz="1000" b="0" i="0" u="none" strike="noStrike" kern="1200" cap="none" spc="0" normalizeH="0" baseline="0" noProof="0">
                <a:ln>
                  <a:noFill/>
                </a:ln>
                <a:solidFill>
                  <a:srgbClr val="000000"/>
                </a:solidFill>
                <a:effectLst/>
                <a:uLnTx/>
                <a:uFillTx/>
                <a:latin typeface="Arial" panose="020B0604020202020204"/>
                <a:ea typeface="+mn-ea"/>
                <a:cs typeface="Arial" panose="020B0604020202020204"/>
              </a:endParaRPr>
            </a:p>
            <a:p>
              <a:pPr marL="0" marR="0" lvl="0" indent="0" algn="ctr" defTabSz="914400" rtl="0" eaLnBrk="1" fontAlgn="auto" latinLnBrk="0" hangingPunct="1">
                <a:lnSpc>
                  <a:spcPct val="100000"/>
                </a:lnSpc>
                <a:spcBef>
                  <a:spcPct val="0"/>
                </a:spcBef>
                <a:spcAft>
                  <a:spcPct val="0"/>
                </a:spcAft>
                <a:buClrTx/>
                <a:buSzTx/>
                <a:buFontTx/>
                <a:buNone/>
                <a:defRPr/>
              </a:pPr>
              <a:endParaRPr kumimoji="0" lang="en-GB" sz="1000" b="0" i="0" u="none" strike="noStrike" kern="1200" cap="none" spc="0" normalizeH="0" baseline="0" noProof="0" smtClean="0">
                <a:ln>
                  <a:noFill/>
                </a:ln>
                <a:solidFill>
                  <a:srgbClr val="000000"/>
                </a:solidFill>
                <a:effectLst/>
                <a:uLnTx/>
                <a:uFillTx/>
                <a:latin typeface="Arial" panose="020B0604020202020204"/>
                <a:ea typeface="+mn-ea"/>
                <a:cs typeface="Arial" panose="020B0604020202020204"/>
              </a:endParaRPr>
            </a:p>
            <a:p>
              <a:pPr marL="0" marR="0" lvl="0" indent="0" algn="ctr" defTabSz="914400" rtl="0" eaLnBrk="1" fontAlgn="auto" latinLnBrk="0" hangingPunct="1">
                <a:lnSpc>
                  <a:spcPct val="100000"/>
                </a:lnSpc>
                <a:spcBef>
                  <a:spcPct val="0"/>
                </a:spcBef>
                <a:spcAft>
                  <a:spcPct val="0"/>
                </a:spcAft>
                <a:buClrTx/>
                <a:buSzTx/>
                <a:buFontTx/>
                <a:buNone/>
                <a:defRPr/>
              </a:pPr>
              <a:r>
                <a:rPr lang="ja-JP" sz="1000" b="0" i="0" u="none" strike="noStrike" cap="none" baseline="0">
                  <a:solidFill>
                    <a:srgbClr val="B60D27"/>
                  </a:solidFill>
                  <a:effectLst/>
                  <a:uFillTx/>
                  <a:ea typeface="MS UI Gothic" panose="020B0600070205080204" charset="-128"/>
                </a:rPr>
                <a:t>87</a:t>
              </a:r>
            </a:p>
            <a:p>
              <a:pPr marL="0" marR="0" lvl="0" indent="0" algn="ctr" defTabSz="914400" rtl="0" eaLnBrk="1" fontAlgn="auto" latinLnBrk="0" hangingPunct="1">
                <a:lnSpc>
                  <a:spcPct val="100000"/>
                </a:lnSpc>
                <a:spcBef>
                  <a:spcPct val="0"/>
                </a:spcBef>
                <a:spcAft>
                  <a:spcPct val="0"/>
                </a:spcAft>
                <a:buClrTx/>
                <a:buSzTx/>
                <a:buFontTx/>
                <a:buNone/>
                <a:defRPr/>
              </a:pPr>
              <a:r>
                <a:rPr lang="ja-JP" sz="1000" b="0" i="0" u="none" strike="noStrike" cap="none" baseline="0">
                  <a:solidFill>
                    <a:srgbClr val="B2C0D8"/>
                  </a:solidFill>
                  <a:effectLst/>
                  <a:uFillTx/>
                  <a:ea typeface="MS UI Gothic" panose="020B0600070205080204" charset="-128"/>
                </a:rPr>
                <a:t>15</a:t>
              </a:r>
            </a:p>
          </p:txBody>
        </p:sp>
        <p:sp>
          <p:nvSpPr>
            <p:cNvPr id="24" name="TextBox 23"/>
            <p:cNvSpPr txBox="1"/>
            <p:nvPr/>
          </p:nvSpPr>
          <p:spPr>
            <a:xfrm>
              <a:off x="3436718" y="4522748"/>
              <a:ext cx="243619" cy="747865"/>
            </a:xfrm>
            <a:prstGeom prst="rect">
              <a:avLst/>
            </a:prstGeom>
            <a:noFill/>
          </p:spPr>
          <p:txBody>
            <a:bodyPr wrap="none" rtlCol="0" anchor="t" anchorCtr="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lang="ja-JP" sz="1000" b="0" i="0" u="none" strike="noStrike" cap="none" baseline="0">
                  <a:solidFill>
                    <a:srgbClr val="000000"/>
                  </a:solidFill>
                  <a:effectLst/>
                  <a:uFillTx/>
                  <a:ea typeface="MS UI Gothic" panose="020B0600070205080204" charset="-128"/>
                </a:rPr>
                <a:t>6</a:t>
              </a:r>
            </a:p>
            <a:p>
              <a:pPr marL="0" marR="0" lvl="0" indent="0" algn="ctr" defTabSz="914400" rtl="0" eaLnBrk="1" fontAlgn="auto" latinLnBrk="0" hangingPunct="1">
                <a:lnSpc>
                  <a:spcPct val="100000"/>
                </a:lnSpc>
                <a:spcBef>
                  <a:spcPct val="0"/>
                </a:spcBef>
                <a:spcAft>
                  <a:spcPct val="0"/>
                </a:spcAft>
                <a:buClrTx/>
                <a:buSzTx/>
                <a:buFontTx/>
                <a:buNone/>
                <a:defRPr/>
              </a:pPr>
              <a:endParaRPr kumimoji="0" lang="en-GB" sz="1000" b="0" i="0" u="none" strike="noStrike" kern="1200" cap="none" spc="0" normalizeH="0" baseline="0" noProof="0">
                <a:ln>
                  <a:noFill/>
                </a:ln>
                <a:solidFill>
                  <a:srgbClr val="000000"/>
                </a:solidFill>
                <a:effectLst/>
                <a:uLnTx/>
                <a:uFillTx/>
                <a:latin typeface="Arial" panose="020B0604020202020204"/>
                <a:ea typeface="+mn-ea"/>
                <a:cs typeface="Arial" panose="020B0604020202020204"/>
              </a:endParaRPr>
            </a:p>
            <a:p>
              <a:pPr marL="0" marR="0" lvl="0" indent="0" algn="ctr" defTabSz="914400" rtl="0" eaLnBrk="1" fontAlgn="auto" latinLnBrk="0" hangingPunct="1">
                <a:lnSpc>
                  <a:spcPct val="100000"/>
                </a:lnSpc>
                <a:spcBef>
                  <a:spcPct val="0"/>
                </a:spcBef>
                <a:spcAft>
                  <a:spcPct val="0"/>
                </a:spcAft>
                <a:buClrTx/>
                <a:buSzTx/>
                <a:buFontTx/>
                <a:buNone/>
                <a:defRPr/>
              </a:pPr>
              <a:endParaRPr kumimoji="0" lang="en-GB" sz="1000" b="0" i="0" u="none" strike="noStrike" kern="1200" cap="none" spc="0" normalizeH="0" baseline="0" noProof="0" smtClean="0">
                <a:ln>
                  <a:noFill/>
                </a:ln>
                <a:solidFill>
                  <a:srgbClr val="000000"/>
                </a:solidFill>
                <a:effectLst/>
                <a:uLnTx/>
                <a:uFillTx/>
                <a:latin typeface="Arial" panose="020B0604020202020204"/>
                <a:ea typeface="+mn-ea"/>
                <a:cs typeface="Arial" panose="020B0604020202020204"/>
              </a:endParaRPr>
            </a:p>
            <a:p>
              <a:pPr marL="0" marR="0" lvl="0" indent="0" algn="r" defTabSz="914400" rtl="0" eaLnBrk="1" fontAlgn="auto" latinLnBrk="0" hangingPunct="1">
                <a:lnSpc>
                  <a:spcPct val="100000"/>
                </a:lnSpc>
                <a:spcBef>
                  <a:spcPct val="0"/>
                </a:spcBef>
                <a:spcAft>
                  <a:spcPct val="0"/>
                </a:spcAft>
                <a:buClrTx/>
                <a:buSzTx/>
                <a:buFontTx/>
                <a:buNone/>
                <a:defRPr/>
              </a:pPr>
              <a:r>
                <a:rPr lang="ja-JP" sz="1000" b="0" i="0" u="none" strike="noStrike" cap="none" baseline="0">
                  <a:solidFill>
                    <a:srgbClr val="B60D27"/>
                  </a:solidFill>
                  <a:effectLst/>
                  <a:uFillTx/>
                  <a:ea typeface="MS UI Gothic" panose="020B0600070205080204" charset="-128"/>
                </a:rPr>
                <a:t>44</a:t>
              </a:r>
            </a:p>
            <a:p>
              <a:pPr marL="0" marR="0" lvl="0" indent="0" algn="r" defTabSz="914400" rtl="0" eaLnBrk="1" fontAlgn="auto" latinLnBrk="0" hangingPunct="1">
                <a:lnSpc>
                  <a:spcPct val="100000"/>
                </a:lnSpc>
                <a:spcBef>
                  <a:spcPct val="0"/>
                </a:spcBef>
                <a:spcAft>
                  <a:spcPct val="0"/>
                </a:spcAft>
                <a:buClrTx/>
                <a:buSzTx/>
                <a:buFontTx/>
                <a:buNone/>
                <a:defRPr/>
              </a:pPr>
              <a:r>
                <a:rPr lang="ja-JP" sz="1000" b="0" i="0" u="none" strike="noStrike" cap="none" baseline="0">
                  <a:solidFill>
                    <a:srgbClr val="B2C0D8"/>
                  </a:solidFill>
                  <a:effectLst/>
                  <a:uFillTx/>
                  <a:ea typeface="MS UI Gothic" panose="020B0600070205080204" charset="-128"/>
                </a:rPr>
                <a:t>5</a:t>
              </a:r>
            </a:p>
          </p:txBody>
        </p:sp>
        <p:sp>
          <p:nvSpPr>
            <p:cNvPr id="25" name="TextBox 24"/>
            <p:cNvSpPr txBox="1"/>
            <p:nvPr/>
          </p:nvSpPr>
          <p:spPr>
            <a:xfrm>
              <a:off x="3870439" y="4522748"/>
              <a:ext cx="243619" cy="747865"/>
            </a:xfrm>
            <a:prstGeom prst="rect">
              <a:avLst/>
            </a:prstGeom>
            <a:noFill/>
          </p:spPr>
          <p:txBody>
            <a:bodyPr wrap="none" rtlCol="0" anchor="t" anchorCtr="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lang="ja-JP" sz="1000" b="0" i="0" u="none" strike="noStrike" cap="none" baseline="0">
                  <a:solidFill>
                    <a:srgbClr val="000000"/>
                  </a:solidFill>
                  <a:effectLst/>
                  <a:uFillTx/>
                  <a:ea typeface="MS UI Gothic" panose="020B0600070205080204" charset="-128"/>
                </a:rPr>
                <a:t>9</a:t>
              </a:r>
            </a:p>
            <a:p>
              <a:pPr marL="0" marR="0" lvl="0" indent="0" algn="ctr" defTabSz="914400" rtl="0" eaLnBrk="1" fontAlgn="auto" latinLnBrk="0" hangingPunct="1">
                <a:lnSpc>
                  <a:spcPct val="100000"/>
                </a:lnSpc>
                <a:spcBef>
                  <a:spcPct val="0"/>
                </a:spcBef>
                <a:spcAft>
                  <a:spcPct val="0"/>
                </a:spcAft>
                <a:buClrTx/>
                <a:buSzTx/>
                <a:buFontTx/>
                <a:buNone/>
                <a:defRPr/>
              </a:pPr>
              <a:endParaRPr kumimoji="0" lang="en-GB" sz="1000" b="0" i="0" u="none" strike="noStrike" kern="1200" cap="none" spc="0" normalizeH="0" baseline="0" noProof="0">
                <a:ln>
                  <a:noFill/>
                </a:ln>
                <a:solidFill>
                  <a:srgbClr val="000000"/>
                </a:solidFill>
                <a:effectLst/>
                <a:uLnTx/>
                <a:uFillTx/>
                <a:latin typeface="Arial" panose="020B0604020202020204"/>
                <a:ea typeface="+mn-ea"/>
                <a:cs typeface="Arial" panose="020B0604020202020204"/>
              </a:endParaRPr>
            </a:p>
            <a:p>
              <a:pPr marL="0" marR="0" lvl="0" indent="0" algn="ctr" defTabSz="914400" rtl="0" eaLnBrk="1" fontAlgn="auto" latinLnBrk="0" hangingPunct="1">
                <a:lnSpc>
                  <a:spcPct val="100000"/>
                </a:lnSpc>
                <a:spcBef>
                  <a:spcPct val="0"/>
                </a:spcBef>
                <a:spcAft>
                  <a:spcPct val="0"/>
                </a:spcAft>
                <a:buClrTx/>
                <a:buSzTx/>
                <a:buFontTx/>
                <a:buNone/>
                <a:defRPr/>
              </a:pPr>
              <a:endParaRPr kumimoji="0" lang="en-GB" sz="1000" b="0" i="0" u="none" strike="noStrike" kern="1200" cap="none" spc="0" normalizeH="0" baseline="0" noProof="0" smtClean="0">
                <a:ln>
                  <a:noFill/>
                </a:ln>
                <a:solidFill>
                  <a:srgbClr val="000000"/>
                </a:solidFill>
                <a:effectLst/>
                <a:uLnTx/>
                <a:uFillTx/>
                <a:latin typeface="Arial" panose="020B0604020202020204"/>
                <a:ea typeface="+mn-ea"/>
                <a:cs typeface="Arial" panose="020B0604020202020204"/>
              </a:endParaRPr>
            </a:p>
            <a:p>
              <a:pPr marL="0" marR="0" lvl="0" indent="0" algn="ctr" defTabSz="914400" rtl="0" eaLnBrk="1" fontAlgn="auto" latinLnBrk="0" hangingPunct="1">
                <a:lnSpc>
                  <a:spcPct val="100000"/>
                </a:lnSpc>
                <a:spcBef>
                  <a:spcPct val="0"/>
                </a:spcBef>
                <a:spcAft>
                  <a:spcPct val="0"/>
                </a:spcAft>
                <a:buClrTx/>
                <a:buSzTx/>
                <a:buFontTx/>
                <a:buNone/>
                <a:defRPr/>
              </a:pPr>
              <a:r>
                <a:rPr lang="ja-JP" sz="1000" b="0" i="0" u="none" strike="noStrike" cap="none" baseline="0">
                  <a:solidFill>
                    <a:srgbClr val="B60D27"/>
                  </a:solidFill>
                  <a:effectLst/>
                  <a:uFillTx/>
                  <a:ea typeface="MS UI Gothic" panose="020B0600070205080204" charset="-128"/>
                </a:rPr>
                <a:t>25</a:t>
              </a:r>
            </a:p>
            <a:p>
              <a:pPr marL="0" marR="0" lvl="0" indent="0" algn="ctr" defTabSz="914400" rtl="0" eaLnBrk="1" fontAlgn="auto" latinLnBrk="0" hangingPunct="1">
                <a:lnSpc>
                  <a:spcPct val="100000"/>
                </a:lnSpc>
                <a:spcBef>
                  <a:spcPct val="0"/>
                </a:spcBef>
                <a:spcAft>
                  <a:spcPct val="0"/>
                </a:spcAft>
                <a:buClrTx/>
                <a:buSzTx/>
                <a:buFontTx/>
                <a:buNone/>
                <a:defRPr/>
              </a:pPr>
              <a:r>
                <a:rPr lang="ja-JP" sz="1000" b="0" i="0" u="none" strike="noStrike" cap="none" baseline="0">
                  <a:solidFill>
                    <a:srgbClr val="B2C0D8"/>
                  </a:solidFill>
                  <a:effectLst/>
                  <a:uFillTx/>
                  <a:ea typeface="MS UI Gothic" panose="020B0600070205080204" charset="-128"/>
                </a:rPr>
                <a:t>0</a:t>
              </a:r>
            </a:p>
          </p:txBody>
        </p:sp>
        <p:sp>
          <p:nvSpPr>
            <p:cNvPr id="26" name="TextBox 25"/>
            <p:cNvSpPr txBox="1"/>
            <p:nvPr/>
          </p:nvSpPr>
          <p:spPr>
            <a:xfrm>
              <a:off x="4285540" y="4522748"/>
              <a:ext cx="243619" cy="747865"/>
            </a:xfrm>
            <a:prstGeom prst="rect">
              <a:avLst/>
            </a:prstGeom>
            <a:noFill/>
          </p:spPr>
          <p:txBody>
            <a:bodyPr wrap="none" rtlCol="0" anchor="t" anchorCtr="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lang="ja-JP" sz="1000" b="0" i="0" u="none" strike="noStrike" cap="none" baseline="0">
                  <a:solidFill>
                    <a:srgbClr val="000000"/>
                  </a:solidFill>
                  <a:effectLst/>
                  <a:uFillTx/>
                  <a:ea typeface="MS UI Gothic" panose="020B0600070205080204" charset="-128"/>
                </a:rPr>
                <a:t>12</a:t>
              </a:r>
            </a:p>
            <a:p>
              <a:pPr marL="0" marR="0" lvl="0" indent="0" algn="ctr" defTabSz="914400" rtl="0" eaLnBrk="1" fontAlgn="auto" latinLnBrk="0" hangingPunct="1">
                <a:lnSpc>
                  <a:spcPct val="100000"/>
                </a:lnSpc>
                <a:spcBef>
                  <a:spcPct val="0"/>
                </a:spcBef>
                <a:spcAft>
                  <a:spcPct val="0"/>
                </a:spcAft>
                <a:buClrTx/>
                <a:buSzTx/>
                <a:buFontTx/>
                <a:buNone/>
                <a:defRPr/>
              </a:pPr>
              <a:endParaRPr kumimoji="0" lang="en-GB" sz="1000" b="0" i="0" u="none" strike="noStrike" kern="1200" cap="none" spc="0" normalizeH="0" baseline="0" noProof="0">
                <a:ln>
                  <a:noFill/>
                </a:ln>
                <a:solidFill>
                  <a:srgbClr val="000000"/>
                </a:solidFill>
                <a:effectLst/>
                <a:uLnTx/>
                <a:uFillTx/>
                <a:latin typeface="Arial" panose="020B0604020202020204"/>
                <a:ea typeface="+mn-ea"/>
                <a:cs typeface="Arial" panose="020B0604020202020204"/>
              </a:endParaRPr>
            </a:p>
            <a:p>
              <a:pPr marL="0" marR="0" lvl="0" indent="0" algn="ctr" defTabSz="914400" rtl="0" eaLnBrk="1" fontAlgn="auto" latinLnBrk="0" hangingPunct="1">
                <a:lnSpc>
                  <a:spcPct val="100000"/>
                </a:lnSpc>
                <a:spcBef>
                  <a:spcPct val="0"/>
                </a:spcBef>
                <a:spcAft>
                  <a:spcPct val="0"/>
                </a:spcAft>
                <a:buClrTx/>
                <a:buSzTx/>
                <a:buFontTx/>
                <a:buNone/>
                <a:defRPr/>
              </a:pPr>
              <a:endParaRPr kumimoji="0" lang="en-GB" sz="1000" b="0" i="0" u="none" strike="noStrike" kern="1200" cap="none" spc="0" normalizeH="0" baseline="0" noProof="0" smtClean="0">
                <a:ln>
                  <a:noFill/>
                </a:ln>
                <a:solidFill>
                  <a:srgbClr val="000000"/>
                </a:solidFill>
                <a:effectLst/>
                <a:uLnTx/>
                <a:uFillTx/>
                <a:latin typeface="Arial" panose="020B0604020202020204"/>
                <a:ea typeface="+mn-ea"/>
                <a:cs typeface="Arial" panose="020B0604020202020204"/>
              </a:endParaRPr>
            </a:p>
            <a:p>
              <a:pPr marL="0" marR="0" lvl="0" indent="0" algn="r" defTabSz="914400" rtl="0" eaLnBrk="1" fontAlgn="auto" latinLnBrk="0" hangingPunct="1">
                <a:lnSpc>
                  <a:spcPct val="100000"/>
                </a:lnSpc>
                <a:spcBef>
                  <a:spcPct val="0"/>
                </a:spcBef>
                <a:spcAft>
                  <a:spcPct val="0"/>
                </a:spcAft>
                <a:buClrTx/>
                <a:buSzTx/>
                <a:buFontTx/>
                <a:buNone/>
                <a:defRPr/>
              </a:pPr>
              <a:r>
                <a:rPr lang="ja-JP" sz="1000" b="0" i="0" u="none" strike="noStrike" cap="none" baseline="0">
                  <a:solidFill>
                    <a:srgbClr val="B60D27"/>
                  </a:solidFill>
                  <a:effectLst/>
                  <a:uFillTx/>
                  <a:ea typeface="MS UI Gothic" panose="020B0600070205080204" charset="-128"/>
                </a:rPr>
                <a:t>11</a:t>
              </a:r>
            </a:p>
            <a:p>
              <a:pPr marL="0" marR="0" lvl="0" indent="0" algn="r" defTabSz="914400" rtl="0" eaLnBrk="1" fontAlgn="auto" latinLnBrk="0" hangingPunct="1">
                <a:lnSpc>
                  <a:spcPct val="100000"/>
                </a:lnSpc>
                <a:spcBef>
                  <a:spcPct val="0"/>
                </a:spcBef>
                <a:spcAft>
                  <a:spcPct val="0"/>
                </a:spcAft>
                <a:buClrTx/>
                <a:buSzTx/>
                <a:buFontTx/>
                <a:buNone/>
                <a:defRPr/>
              </a:pPr>
              <a:r>
                <a:rPr lang="ja-JP" sz="1000" b="0" i="0" u="none" strike="noStrike" cap="none" baseline="0">
                  <a:solidFill>
                    <a:srgbClr val="B2C0D8"/>
                  </a:solidFill>
                  <a:effectLst/>
                  <a:uFillTx/>
                  <a:ea typeface="MS UI Gothic" panose="020B0600070205080204" charset="-128"/>
                </a:rPr>
                <a:t>0</a:t>
              </a:r>
            </a:p>
          </p:txBody>
        </p:sp>
        <p:sp>
          <p:nvSpPr>
            <p:cNvPr id="27" name="TextBox 26"/>
            <p:cNvSpPr txBox="1"/>
            <p:nvPr/>
          </p:nvSpPr>
          <p:spPr>
            <a:xfrm>
              <a:off x="4720592" y="4522748"/>
              <a:ext cx="243619" cy="747865"/>
            </a:xfrm>
            <a:prstGeom prst="rect">
              <a:avLst/>
            </a:prstGeom>
            <a:noFill/>
          </p:spPr>
          <p:txBody>
            <a:bodyPr wrap="none" rtlCol="0" anchor="t" anchorCtr="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lang="ja-JP" sz="1000" b="0" i="0" u="none" strike="noStrike" cap="none" baseline="0">
                  <a:solidFill>
                    <a:srgbClr val="000000"/>
                  </a:solidFill>
                  <a:effectLst/>
                  <a:uFillTx/>
                  <a:ea typeface="MS UI Gothic" panose="020B0600070205080204" charset="-128"/>
                </a:rPr>
                <a:t>15</a:t>
              </a:r>
            </a:p>
            <a:p>
              <a:pPr marL="0" marR="0" lvl="0" indent="0" algn="ctr" defTabSz="914400" rtl="0" eaLnBrk="1" fontAlgn="auto" latinLnBrk="0" hangingPunct="1">
                <a:lnSpc>
                  <a:spcPct val="100000"/>
                </a:lnSpc>
                <a:spcBef>
                  <a:spcPct val="0"/>
                </a:spcBef>
                <a:spcAft>
                  <a:spcPct val="0"/>
                </a:spcAft>
                <a:buClrTx/>
                <a:buSzTx/>
                <a:buFontTx/>
                <a:buNone/>
                <a:defRPr/>
              </a:pPr>
              <a:endParaRPr kumimoji="0" lang="en-GB" sz="1000" b="0" i="0" u="none" strike="noStrike" kern="1200" cap="none" spc="0" normalizeH="0" baseline="0" noProof="0">
                <a:ln>
                  <a:noFill/>
                </a:ln>
                <a:solidFill>
                  <a:srgbClr val="000000"/>
                </a:solidFill>
                <a:effectLst/>
                <a:uLnTx/>
                <a:uFillTx/>
                <a:latin typeface="Arial" panose="020B0604020202020204"/>
                <a:ea typeface="+mn-ea"/>
                <a:cs typeface="Arial" panose="020B0604020202020204"/>
              </a:endParaRPr>
            </a:p>
            <a:p>
              <a:pPr marL="0" marR="0" lvl="0" indent="0" algn="ctr" defTabSz="914400" rtl="0" eaLnBrk="1" fontAlgn="auto" latinLnBrk="0" hangingPunct="1">
                <a:lnSpc>
                  <a:spcPct val="100000"/>
                </a:lnSpc>
                <a:spcBef>
                  <a:spcPct val="0"/>
                </a:spcBef>
                <a:spcAft>
                  <a:spcPct val="0"/>
                </a:spcAft>
                <a:buClrTx/>
                <a:buSzTx/>
                <a:buFontTx/>
                <a:buNone/>
                <a:defRPr/>
              </a:pPr>
              <a:endParaRPr kumimoji="0" lang="en-GB" sz="1000" b="0" i="0" u="none" strike="noStrike" kern="1200" cap="none" spc="0" normalizeH="0" baseline="0" noProof="0" smtClean="0">
                <a:ln>
                  <a:noFill/>
                </a:ln>
                <a:solidFill>
                  <a:srgbClr val="000000"/>
                </a:solidFill>
                <a:effectLst/>
                <a:uLnTx/>
                <a:uFillTx/>
                <a:latin typeface="Arial" panose="020B0604020202020204"/>
                <a:ea typeface="+mn-ea"/>
                <a:cs typeface="Arial" panose="020B0604020202020204"/>
              </a:endParaRPr>
            </a:p>
            <a:p>
              <a:pPr marL="0" marR="0" lvl="0" indent="0" algn="ctr" defTabSz="914400" rtl="0" eaLnBrk="1" fontAlgn="auto" latinLnBrk="0" hangingPunct="1">
                <a:lnSpc>
                  <a:spcPct val="100000"/>
                </a:lnSpc>
                <a:spcBef>
                  <a:spcPct val="0"/>
                </a:spcBef>
                <a:spcAft>
                  <a:spcPct val="0"/>
                </a:spcAft>
                <a:buClrTx/>
                <a:buSzTx/>
                <a:buFontTx/>
                <a:buNone/>
                <a:defRPr/>
              </a:pPr>
              <a:r>
                <a:rPr lang="ja-JP" sz="1000" b="0" i="0" u="none" strike="noStrike" cap="none" baseline="0">
                  <a:solidFill>
                    <a:srgbClr val="B60D27"/>
                  </a:solidFill>
                  <a:effectLst/>
                  <a:uFillTx/>
                  <a:ea typeface="MS UI Gothic" panose="020B0600070205080204" charset="-128"/>
                </a:rPr>
                <a:t>6</a:t>
              </a:r>
            </a:p>
            <a:p>
              <a:pPr marL="0" marR="0" lvl="0" indent="0" algn="ctr" defTabSz="914400" rtl="0" eaLnBrk="1" fontAlgn="auto" latinLnBrk="0" hangingPunct="1">
                <a:lnSpc>
                  <a:spcPct val="100000"/>
                </a:lnSpc>
                <a:spcBef>
                  <a:spcPct val="0"/>
                </a:spcBef>
                <a:spcAft>
                  <a:spcPct val="0"/>
                </a:spcAft>
                <a:buClrTx/>
                <a:buSzTx/>
                <a:buFontTx/>
                <a:buNone/>
                <a:defRPr/>
              </a:pPr>
              <a:r>
                <a:rPr lang="ja-JP" sz="1000" b="0" i="0" u="none" strike="noStrike" cap="none" baseline="0">
                  <a:solidFill>
                    <a:srgbClr val="B2C0D8"/>
                  </a:solidFill>
                  <a:effectLst/>
                  <a:uFillTx/>
                  <a:ea typeface="MS UI Gothic" panose="020B0600070205080204" charset="-128"/>
                </a:rPr>
                <a:t>0</a:t>
              </a:r>
            </a:p>
          </p:txBody>
        </p:sp>
        <p:sp>
          <p:nvSpPr>
            <p:cNvPr id="28" name="TextBox 27"/>
            <p:cNvSpPr txBox="1"/>
            <p:nvPr/>
          </p:nvSpPr>
          <p:spPr>
            <a:xfrm>
              <a:off x="5145000" y="4522748"/>
              <a:ext cx="243619" cy="747865"/>
            </a:xfrm>
            <a:prstGeom prst="rect">
              <a:avLst/>
            </a:prstGeom>
            <a:noFill/>
          </p:spPr>
          <p:txBody>
            <a:bodyPr wrap="none" rtlCol="0" anchor="t" anchorCtr="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lang="ja-JP" sz="1000" b="0" i="0" u="none" strike="noStrike" cap="none" baseline="0">
                  <a:solidFill>
                    <a:srgbClr val="000000"/>
                  </a:solidFill>
                  <a:effectLst/>
                  <a:uFillTx/>
                  <a:ea typeface="MS UI Gothic" panose="020B0600070205080204" charset="-128"/>
                </a:rPr>
                <a:t>18</a:t>
              </a:r>
            </a:p>
            <a:p>
              <a:pPr marL="0" marR="0" lvl="0" indent="0" algn="ctr" defTabSz="914400" rtl="0" eaLnBrk="1" fontAlgn="auto" latinLnBrk="0" hangingPunct="1">
                <a:lnSpc>
                  <a:spcPct val="100000"/>
                </a:lnSpc>
                <a:spcBef>
                  <a:spcPct val="0"/>
                </a:spcBef>
                <a:spcAft>
                  <a:spcPct val="0"/>
                </a:spcAft>
                <a:buClrTx/>
                <a:buSzTx/>
                <a:buFontTx/>
                <a:buNone/>
                <a:defRPr/>
              </a:pPr>
              <a:endParaRPr kumimoji="0" lang="en-GB" sz="1000" b="0" i="0" u="none" strike="noStrike" kern="1200" cap="none" spc="0" normalizeH="0" baseline="0" noProof="0">
                <a:ln>
                  <a:noFill/>
                </a:ln>
                <a:solidFill>
                  <a:srgbClr val="000000"/>
                </a:solidFill>
                <a:effectLst/>
                <a:uLnTx/>
                <a:uFillTx/>
                <a:latin typeface="Arial" panose="020B0604020202020204"/>
                <a:ea typeface="+mn-ea"/>
                <a:cs typeface="Arial" panose="020B0604020202020204"/>
              </a:endParaRPr>
            </a:p>
            <a:p>
              <a:pPr marL="0" marR="0" lvl="0" indent="0" algn="ctr" defTabSz="914400" rtl="0" eaLnBrk="1" fontAlgn="auto" latinLnBrk="0" hangingPunct="1">
                <a:lnSpc>
                  <a:spcPct val="100000"/>
                </a:lnSpc>
                <a:spcBef>
                  <a:spcPct val="0"/>
                </a:spcBef>
                <a:spcAft>
                  <a:spcPct val="0"/>
                </a:spcAft>
                <a:buClrTx/>
                <a:buSzTx/>
                <a:buFontTx/>
                <a:buNone/>
                <a:defRPr/>
              </a:pPr>
              <a:endParaRPr kumimoji="0" lang="en-GB" sz="1000" b="0" i="0" u="none" strike="noStrike" kern="1200" cap="none" spc="0" normalizeH="0" baseline="0" noProof="0" smtClean="0">
                <a:ln>
                  <a:noFill/>
                </a:ln>
                <a:solidFill>
                  <a:srgbClr val="000000"/>
                </a:solidFill>
                <a:effectLst/>
                <a:uLnTx/>
                <a:uFillTx/>
                <a:latin typeface="Arial" panose="020B0604020202020204"/>
                <a:ea typeface="+mn-ea"/>
                <a:cs typeface="Arial" panose="020B0604020202020204"/>
              </a:endParaRPr>
            </a:p>
            <a:p>
              <a:pPr marL="0" marR="0" lvl="0" indent="0" algn="r" defTabSz="914400" rtl="0" eaLnBrk="1" fontAlgn="auto" latinLnBrk="0" hangingPunct="1">
                <a:lnSpc>
                  <a:spcPct val="100000"/>
                </a:lnSpc>
                <a:spcBef>
                  <a:spcPct val="0"/>
                </a:spcBef>
                <a:spcAft>
                  <a:spcPct val="0"/>
                </a:spcAft>
                <a:buClrTx/>
                <a:buSzTx/>
                <a:buFontTx/>
                <a:buNone/>
                <a:defRPr/>
              </a:pPr>
              <a:r>
                <a:rPr lang="ja-JP" sz="1000" b="0" i="0" u="none" strike="noStrike" cap="none" baseline="0">
                  <a:solidFill>
                    <a:srgbClr val="B60D27"/>
                  </a:solidFill>
                  <a:effectLst/>
                  <a:uFillTx/>
                  <a:ea typeface="MS UI Gothic" panose="020B0600070205080204" charset="-128"/>
                </a:rPr>
                <a:t>1</a:t>
              </a:r>
            </a:p>
            <a:p>
              <a:pPr marL="0" marR="0" lvl="0" indent="0" algn="r" defTabSz="914400" rtl="0" eaLnBrk="1" fontAlgn="auto" latinLnBrk="0" hangingPunct="1">
                <a:lnSpc>
                  <a:spcPct val="100000"/>
                </a:lnSpc>
                <a:spcBef>
                  <a:spcPct val="0"/>
                </a:spcBef>
                <a:spcAft>
                  <a:spcPct val="0"/>
                </a:spcAft>
                <a:buClrTx/>
                <a:buSzTx/>
                <a:buFontTx/>
                <a:buNone/>
                <a:defRPr/>
              </a:pPr>
              <a:r>
                <a:rPr lang="ja-JP" sz="1000" b="0" i="0" u="none" strike="noStrike" cap="none" baseline="0">
                  <a:solidFill>
                    <a:srgbClr val="B2C0D8"/>
                  </a:solidFill>
                  <a:effectLst/>
                  <a:uFillTx/>
                  <a:ea typeface="MS UI Gothic" panose="020B0600070205080204" charset="-128"/>
                </a:rPr>
                <a:t>0</a:t>
              </a:r>
            </a:p>
          </p:txBody>
        </p:sp>
        <p:sp>
          <p:nvSpPr>
            <p:cNvPr id="29" name="TextBox 28"/>
            <p:cNvSpPr txBox="1"/>
            <p:nvPr/>
          </p:nvSpPr>
          <p:spPr>
            <a:xfrm>
              <a:off x="5565422" y="4522748"/>
              <a:ext cx="243619" cy="747865"/>
            </a:xfrm>
            <a:prstGeom prst="rect">
              <a:avLst/>
            </a:prstGeom>
            <a:noFill/>
          </p:spPr>
          <p:txBody>
            <a:bodyPr wrap="none" rtlCol="0" anchor="t" anchorCtr="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lang="ja-JP" sz="1000" b="0" i="0" u="none" strike="noStrike" cap="none" baseline="0">
                  <a:solidFill>
                    <a:srgbClr val="000000"/>
                  </a:solidFill>
                  <a:effectLst/>
                  <a:uFillTx/>
                  <a:ea typeface="MS UI Gothic" panose="020B0600070205080204" charset="-128"/>
                </a:rPr>
                <a:t>21</a:t>
              </a:r>
            </a:p>
            <a:p>
              <a:pPr marL="0" marR="0" lvl="0" indent="0" algn="ctr" defTabSz="914400" rtl="0" eaLnBrk="1" fontAlgn="auto" latinLnBrk="0" hangingPunct="1">
                <a:lnSpc>
                  <a:spcPct val="100000"/>
                </a:lnSpc>
                <a:spcBef>
                  <a:spcPct val="0"/>
                </a:spcBef>
                <a:spcAft>
                  <a:spcPct val="0"/>
                </a:spcAft>
                <a:buClrTx/>
                <a:buSzTx/>
                <a:buFontTx/>
                <a:buNone/>
                <a:defRPr/>
              </a:pPr>
              <a:endParaRPr kumimoji="0" lang="en-GB" sz="1000" b="0" i="0" u="none" strike="noStrike" kern="1200" cap="none" spc="0" normalizeH="0" baseline="0" noProof="0">
                <a:ln>
                  <a:noFill/>
                </a:ln>
                <a:solidFill>
                  <a:srgbClr val="000000"/>
                </a:solidFill>
                <a:effectLst/>
                <a:uLnTx/>
                <a:uFillTx/>
                <a:latin typeface="Arial" panose="020B0604020202020204"/>
                <a:ea typeface="+mn-ea"/>
                <a:cs typeface="Arial" panose="020B0604020202020204"/>
              </a:endParaRPr>
            </a:p>
            <a:p>
              <a:pPr marL="0" marR="0" lvl="0" indent="0" algn="ctr" defTabSz="914400" rtl="0" eaLnBrk="1" fontAlgn="auto" latinLnBrk="0" hangingPunct="1">
                <a:lnSpc>
                  <a:spcPct val="100000"/>
                </a:lnSpc>
                <a:spcBef>
                  <a:spcPct val="0"/>
                </a:spcBef>
                <a:spcAft>
                  <a:spcPct val="0"/>
                </a:spcAft>
                <a:buClrTx/>
                <a:buSzTx/>
                <a:buFontTx/>
                <a:buNone/>
                <a:defRPr/>
              </a:pPr>
              <a:endParaRPr kumimoji="0" lang="en-GB" sz="1000" b="0" i="0" u="none" strike="noStrike" kern="1200" cap="none" spc="0" normalizeH="0" baseline="0" noProof="0" smtClean="0">
                <a:ln>
                  <a:noFill/>
                </a:ln>
                <a:solidFill>
                  <a:srgbClr val="000000"/>
                </a:solidFill>
                <a:effectLst/>
                <a:uLnTx/>
                <a:uFillTx/>
                <a:latin typeface="Arial" panose="020B0604020202020204"/>
                <a:ea typeface="+mn-ea"/>
                <a:cs typeface="Arial" panose="020B0604020202020204"/>
              </a:endParaRPr>
            </a:p>
            <a:p>
              <a:pPr marL="0" marR="0" lvl="0" indent="0" algn="ctr" defTabSz="914400" rtl="0" eaLnBrk="1" fontAlgn="auto" latinLnBrk="0" hangingPunct="1">
                <a:lnSpc>
                  <a:spcPct val="100000"/>
                </a:lnSpc>
                <a:spcBef>
                  <a:spcPct val="0"/>
                </a:spcBef>
                <a:spcAft>
                  <a:spcPct val="0"/>
                </a:spcAft>
                <a:buClrTx/>
                <a:buSzTx/>
                <a:buFontTx/>
                <a:buNone/>
                <a:defRPr/>
              </a:pPr>
              <a:r>
                <a:rPr lang="ja-JP" sz="1000" b="0" i="0" u="none" strike="noStrike" cap="none" baseline="0">
                  <a:solidFill>
                    <a:srgbClr val="B60D27"/>
                  </a:solidFill>
                  <a:effectLst/>
                  <a:uFillTx/>
                  <a:ea typeface="MS UI Gothic" panose="020B0600070205080204" charset="-128"/>
                </a:rPr>
                <a:t>1</a:t>
              </a:r>
            </a:p>
            <a:p>
              <a:pPr marL="0" marR="0" lvl="0" indent="0" algn="ctr" defTabSz="914400" rtl="0" eaLnBrk="1" fontAlgn="auto" latinLnBrk="0" hangingPunct="1">
                <a:lnSpc>
                  <a:spcPct val="100000"/>
                </a:lnSpc>
                <a:spcBef>
                  <a:spcPct val="0"/>
                </a:spcBef>
                <a:spcAft>
                  <a:spcPct val="0"/>
                </a:spcAft>
                <a:buClrTx/>
                <a:buSzTx/>
                <a:buFontTx/>
                <a:buNone/>
                <a:defRPr/>
              </a:pPr>
              <a:r>
                <a:rPr lang="ja-JP" sz="1000" b="0" i="0" u="none" strike="noStrike" cap="none" baseline="0">
                  <a:solidFill>
                    <a:srgbClr val="B2C0D8"/>
                  </a:solidFill>
                  <a:effectLst/>
                  <a:uFillTx/>
                  <a:ea typeface="MS UI Gothic" panose="020B0600070205080204" charset="-128"/>
                </a:rPr>
                <a:t>0</a:t>
              </a:r>
            </a:p>
          </p:txBody>
        </p:sp>
        <p:sp>
          <p:nvSpPr>
            <p:cNvPr id="31" name="TextBox 30"/>
            <p:cNvSpPr txBox="1"/>
            <p:nvPr/>
          </p:nvSpPr>
          <p:spPr>
            <a:xfrm>
              <a:off x="5994498" y="4522749"/>
              <a:ext cx="243619" cy="747865"/>
            </a:xfrm>
            <a:prstGeom prst="rect">
              <a:avLst/>
            </a:prstGeom>
            <a:noFill/>
          </p:spPr>
          <p:txBody>
            <a:bodyPr wrap="none" rtlCol="0" anchor="t" anchorCtr="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lang="ja-JP" sz="1000" b="0" i="0" u="none" strike="noStrike" cap="none" baseline="0">
                  <a:solidFill>
                    <a:srgbClr val="000000"/>
                  </a:solidFill>
                  <a:effectLst/>
                  <a:uFillTx/>
                  <a:ea typeface="MS UI Gothic" panose="020B0600070205080204" charset="-128"/>
                </a:rPr>
                <a:t>24</a:t>
              </a:r>
            </a:p>
            <a:p>
              <a:pPr marL="0" marR="0" lvl="0" indent="0" algn="ctr" defTabSz="914400" rtl="0" eaLnBrk="1" fontAlgn="auto" latinLnBrk="0" hangingPunct="1">
                <a:lnSpc>
                  <a:spcPct val="100000"/>
                </a:lnSpc>
                <a:spcBef>
                  <a:spcPct val="0"/>
                </a:spcBef>
                <a:spcAft>
                  <a:spcPct val="0"/>
                </a:spcAft>
                <a:buClrTx/>
                <a:buSzTx/>
                <a:buFontTx/>
                <a:buNone/>
                <a:defRPr/>
              </a:pPr>
              <a:endParaRPr kumimoji="0" lang="en-GB" sz="1000" b="0" i="0" u="none" strike="noStrike" kern="1200" cap="none" spc="0" normalizeH="0" baseline="0" noProof="0">
                <a:ln>
                  <a:noFill/>
                </a:ln>
                <a:solidFill>
                  <a:srgbClr val="000000"/>
                </a:solidFill>
                <a:effectLst/>
                <a:uLnTx/>
                <a:uFillTx/>
                <a:latin typeface="Arial" panose="020B0604020202020204"/>
                <a:ea typeface="+mn-ea"/>
                <a:cs typeface="Arial" panose="020B0604020202020204"/>
              </a:endParaRPr>
            </a:p>
            <a:p>
              <a:pPr marL="0" marR="0" lvl="0" indent="0" algn="ctr" defTabSz="914400" rtl="0" eaLnBrk="1" fontAlgn="auto" latinLnBrk="0" hangingPunct="1">
                <a:lnSpc>
                  <a:spcPct val="100000"/>
                </a:lnSpc>
                <a:spcBef>
                  <a:spcPct val="0"/>
                </a:spcBef>
                <a:spcAft>
                  <a:spcPct val="0"/>
                </a:spcAft>
                <a:buClrTx/>
                <a:buSzTx/>
                <a:buFontTx/>
                <a:buNone/>
                <a:defRPr/>
              </a:pPr>
              <a:endParaRPr kumimoji="0" lang="en-GB" sz="1000" b="0" i="0" u="none" strike="noStrike" kern="1200" cap="none" spc="0" normalizeH="0" baseline="0" noProof="0" smtClean="0">
                <a:ln>
                  <a:noFill/>
                </a:ln>
                <a:solidFill>
                  <a:srgbClr val="000000"/>
                </a:solidFill>
                <a:effectLst/>
                <a:uLnTx/>
                <a:uFillTx/>
                <a:latin typeface="Arial" panose="020B0604020202020204"/>
                <a:ea typeface="+mn-ea"/>
                <a:cs typeface="Arial" panose="020B0604020202020204"/>
              </a:endParaRPr>
            </a:p>
            <a:p>
              <a:pPr marL="0" marR="0" lvl="0" indent="0" algn="ctr" defTabSz="914400" rtl="0" eaLnBrk="1" fontAlgn="auto" latinLnBrk="0" hangingPunct="1">
                <a:lnSpc>
                  <a:spcPct val="100000"/>
                </a:lnSpc>
                <a:spcBef>
                  <a:spcPct val="0"/>
                </a:spcBef>
                <a:spcAft>
                  <a:spcPct val="0"/>
                </a:spcAft>
                <a:buClrTx/>
                <a:buSzTx/>
                <a:buFontTx/>
                <a:buNone/>
                <a:defRPr/>
              </a:pPr>
              <a:r>
                <a:rPr lang="ja-JP" sz="1000" b="0" i="0" u="none" strike="noStrike" cap="none" baseline="0">
                  <a:solidFill>
                    <a:srgbClr val="B60D27"/>
                  </a:solidFill>
                  <a:effectLst/>
                  <a:uFillTx/>
                  <a:ea typeface="MS UI Gothic" panose="020B0600070205080204" charset="-128"/>
                </a:rPr>
                <a:t>0</a:t>
              </a:r>
            </a:p>
            <a:p>
              <a:pPr marL="0" marR="0" lvl="0" indent="0" algn="ctr" defTabSz="914400" rtl="0" eaLnBrk="1" fontAlgn="auto" latinLnBrk="0" hangingPunct="1">
                <a:lnSpc>
                  <a:spcPct val="100000"/>
                </a:lnSpc>
                <a:spcBef>
                  <a:spcPct val="0"/>
                </a:spcBef>
                <a:spcAft>
                  <a:spcPct val="0"/>
                </a:spcAft>
                <a:buClrTx/>
                <a:buSzTx/>
                <a:buFontTx/>
                <a:buNone/>
                <a:defRPr/>
              </a:pPr>
              <a:r>
                <a:rPr lang="ja-JP" sz="1000" b="0" i="0" u="none" strike="noStrike" cap="none" baseline="0">
                  <a:solidFill>
                    <a:srgbClr val="B2C0D8"/>
                  </a:solidFill>
                  <a:effectLst/>
                  <a:uFillTx/>
                  <a:ea typeface="MS UI Gothic" panose="020B0600070205080204" charset="-128"/>
                </a:rPr>
                <a:t>0</a:t>
              </a:r>
            </a:p>
          </p:txBody>
        </p:sp>
        <p:sp>
          <p:nvSpPr>
            <p:cNvPr id="32" name="TextBox 31"/>
            <p:cNvSpPr txBox="1"/>
            <p:nvPr/>
          </p:nvSpPr>
          <p:spPr>
            <a:xfrm>
              <a:off x="4755328" y="3597772"/>
              <a:ext cx="296371" cy="480770"/>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lang="ja-JP" sz="1000" b="0" i="0" u="none" strike="noStrike" cap="none" baseline="0">
                  <a:solidFill>
                    <a:srgbClr val="000000"/>
                  </a:solidFill>
                  <a:effectLst/>
                  <a:uFillTx/>
                  <a:ea typeface="MS UI Gothic" panose="020B0600070205080204" charset="-128"/>
                </a:rPr>
                <a:t>打ち切り時点</a:t>
              </a:r>
            </a:p>
            <a:p>
              <a:pPr marL="0" marR="0" lvl="0" indent="0" algn="l" defTabSz="914400" rtl="0" eaLnBrk="1" fontAlgn="base" latinLnBrk="0" hangingPunct="1">
                <a:lnSpc>
                  <a:spcPct val="100000"/>
                </a:lnSpc>
                <a:spcBef>
                  <a:spcPct val="0"/>
                </a:spcBef>
                <a:spcAft>
                  <a:spcPct val="0"/>
                </a:spcAft>
                <a:buClrTx/>
                <a:buSzTx/>
                <a:buFontTx/>
                <a:buNone/>
                <a:defRPr/>
              </a:pPr>
              <a:r>
                <a:rPr lang="ja-JP" sz="1000" b="0" i="0" u="none" strike="noStrike" cap="none" baseline="0">
                  <a:solidFill>
                    <a:srgbClr val="000000"/>
                  </a:solidFill>
                  <a:effectLst/>
                  <a:uFillTx/>
                  <a:ea typeface="MS UI Gothic" panose="020B0600070205080204" charset="-128"/>
                </a:rPr>
                <a:t>ラムシルマブ</a:t>
              </a:r>
            </a:p>
            <a:p>
              <a:pPr marL="0" marR="0" lvl="0" indent="0" algn="l" defTabSz="914400" rtl="0" eaLnBrk="1" fontAlgn="base" latinLnBrk="0" hangingPunct="1">
                <a:lnSpc>
                  <a:spcPct val="100000"/>
                </a:lnSpc>
                <a:spcBef>
                  <a:spcPct val="0"/>
                </a:spcBef>
                <a:spcAft>
                  <a:spcPct val="0"/>
                </a:spcAft>
                <a:buClrTx/>
                <a:buSzTx/>
                <a:buFontTx/>
                <a:buNone/>
                <a:defRPr/>
              </a:pPr>
              <a:r>
                <a:rPr lang="ja-JP" sz="1000" b="0" i="0" u="none" strike="noStrike" cap="none" baseline="0">
                  <a:solidFill>
                    <a:srgbClr val="000000"/>
                  </a:solidFill>
                  <a:effectLst/>
                  <a:uFillTx/>
                  <a:ea typeface="MS UI Gothic" panose="020B0600070205080204" charset="-128"/>
                </a:rPr>
                <a:t>プラセボ</a:t>
              </a:r>
            </a:p>
          </p:txBody>
        </p:sp>
      </p:grpSp>
      <p:sp>
        <p:nvSpPr>
          <p:cNvPr id="50" name="TextBox 49"/>
          <p:cNvSpPr txBox="1"/>
          <p:nvPr/>
        </p:nvSpPr>
        <p:spPr>
          <a:xfrm>
            <a:off x="1988521" y="4562254"/>
            <a:ext cx="637542" cy="244084"/>
          </a:xfrm>
          <a:prstGeom prst="rect">
            <a:avLst/>
          </a:prstGeom>
          <a:noFill/>
        </p:spPr>
        <p:txBody>
          <a:bodyPr wrap="none" rtlCol="0">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lang="ja-JP" sz="1000" b="0" i="0" u="none" strike="noStrike" cap="none" baseline="0">
                <a:solidFill>
                  <a:srgbClr val="000000"/>
                </a:solidFill>
                <a:effectLst/>
                <a:uFillTx/>
                <a:ea typeface="MS UI Gothic" panose="020B0600070205080204" charset="-128"/>
              </a:rPr>
              <a:t>リスクに晒されていた患者数</a:t>
            </a:r>
          </a:p>
        </p:txBody>
      </p:sp>
      <p:cxnSp>
        <p:nvCxnSpPr>
          <p:cNvPr id="51" name="Straight Connector 50"/>
          <p:cNvCxnSpPr/>
          <p:nvPr/>
        </p:nvCxnSpPr>
        <p:spPr>
          <a:xfrm>
            <a:off x="5217245" y="3509990"/>
            <a:ext cx="151724" cy="0"/>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5217245" y="3661252"/>
            <a:ext cx="151724" cy="0"/>
          </a:xfrm>
          <a:prstGeom prst="line">
            <a:avLst/>
          </a:prstGeom>
          <a:ln w="25400">
            <a:solidFill>
              <a:srgbClr val="B2C0D8"/>
            </a:solidFill>
          </a:ln>
        </p:spPr>
        <p:style>
          <a:lnRef idx="1">
            <a:schemeClr val="accent1"/>
          </a:lnRef>
          <a:fillRef idx="0">
            <a:schemeClr val="accent1"/>
          </a:fillRef>
          <a:effectRef idx="0">
            <a:schemeClr val="accent1"/>
          </a:effectRef>
          <a:fontRef idx="minor">
            <a:schemeClr val="tx1"/>
          </a:fontRef>
        </p:style>
      </p:cxnSp>
      <p:grpSp>
        <p:nvGrpSpPr>
          <p:cNvPr id="53" name="Group 52"/>
          <p:cNvGrpSpPr/>
          <p:nvPr/>
        </p:nvGrpSpPr>
        <p:grpSpPr>
          <a:xfrm>
            <a:off x="5255947" y="3289203"/>
            <a:ext cx="75861" cy="123618"/>
            <a:chOff x="1700536" y="4518699"/>
            <a:chExt cx="99688" cy="144000"/>
          </a:xfrm>
        </p:grpSpPr>
        <p:cxnSp>
          <p:nvCxnSpPr>
            <p:cNvPr id="54" name="Straight Connector 53"/>
            <p:cNvCxnSpPr/>
            <p:nvPr/>
          </p:nvCxnSpPr>
          <p:spPr>
            <a:xfrm rot="5400000">
              <a:off x="1628536" y="4590699"/>
              <a:ext cx="144000" cy="0"/>
            </a:xfrm>
            <a:prstGeom prst="line">
              <a:avLst/>
            </a:prstGeom>
            <a:ln w="25400">
              <a:solidFill>
                <a:srgbClr val="B2C0D8"/>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rot="5400000">
              <a:off x="1728224" y="4590699"/>
              <a:ext cx="144000" cy="0"/>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cxnSp>
      </p:grpSp>
      <p:grpSp>
        <p:nvGrpSpPr>
          <p:cNvPr id="9" name="Group 2"/>
          <p:cNvGrpSpPr/>
          <p:nvPr/>
        </p:nvGrpSpPr>
        <p:grpSpPr>
          <a:xfrm>
            <a:off x="2655251" y="1846732"/>
            <a:ext cx="4250374" cy="2343249"/>
            <a:chOff x="1951" y="1609"/>
            <a:chExt cx="2004" cy="1102"/>
          </a:xfrm>
        </p:grpSpPr>
        <p:sp>
          <p:nvSpPr>
            <p:cNvPr id="122" name="Freeform 3"/>
            <p:cNvSpPr/>
            <p:nvPr/>
          </p:nvSpPr>
          <p:spPr bwMode="auto">
            <a:xfrm>
              <a:off x="1951" y="1609"/>
              <a:ext cx="2004" cy="1086"/>
            </a:xfrm>
            <a:custGeom>
              <a:avLst/>
              <a:gdLst>
                <a:gd name="T0" fmla="*/ 253 w 334"/>
                <a:gd name="T1" fmla="*/ 181 h 181"/>
                <a:gd name="T2" fmla="*/ 236 w 334"/>
                <a:gd name="T3" fmla="*/ 178 h 181"/>
                <a:gd name="T4" fmla="*/ 221 w 334"/>
                <a:gd name="T5" fmla="*/ 177 h 181"/>
                <a:gd name="T6" fmla="*/ 210 w 334"/>
                <a:gd name="T7" fmla="*/ 174 h 181"/>
                <a:gd name="T8" fmla="*/ 205 w 334"/>
                <a:gd name="T9" fmla="*/ 173 h 181"/>
                <a:gd name="T10" fmla="*/ 190 w 334"/>
                <a:gd name="T11" fmla="*/ 171 h 181"/>
                <a:gd name="T12" fmla="*/ 176 w 334"/>
                <a:gd name="T13" fmla="*/ 170 h 181"/>
                <a:gd name="T14" fmla="*/ 175 w 334"/>
                <a:gd name="T15" fmla="*/ 168 h 181"/>
                <a:gd name="T16" fmla="*/ 171 w 334"/>
                <a:gd name="T17" fmla="*/ 165 h 181"/>
                <a:gd name="T18" fmla="*/ 165 w 334"/>
                <a:gd name="T19" fmla="*/ 164 h 181"/>
                <a:gd name="T20" fmla="*/ 149 w 334"/>
                <a:gd name="T21" fmla="*/ 162 h 181"/>
                <a:gd name="T22" fmla="*/ 144 w 334"/>
                <a:gd name="T23" fmla="*/ 160 h 181"/>
                <a:gd name="T24" fmla="*/ 142 w 334"/>
                <a:gd name="T25" fmla="*/ 158 h 181"/>
                <a:gd name="T26" fmla="*/ 127 w 334"/>
                <a:gd name="T27" fmla="*/ 156 h 181"/>
                <a:gd name="T28" fmla="*/ 118 w 334"/>
                <a:gd name="T29" fmla="*/ 153 h 181"/>
                <a:gd name="T30" fmla="*/ 114 w 334"/>
                <a:gd name="T31" fmla="*/ 151 h 181"/>
                <a:gd name="T32" fmla="*/ 112 w 334"/>
                <a:gd name="T33" fmla="*/ 149 h 181"/>
                <a:gd name="T34" fmla="*/ 111 w 334"/>
                <a:gd name="T35" fmla="*/ 145 h 181"/>
                <a:gd name="T36" fmla="*/ 102 w 334"/>
                <a:gd name="T37" fmla="*/ 142 h 181"/>
                <a:gd name="T38" fmla="*/ 96 w 334"/>
                <a:gd name="T39" fmla="*/ 141 h 181"/>
                <a:gd name="T40" fmla="*/ 90 w 334"/>
                <a:gd name="T41" fmla="*/ 139 h 181"/>
                <a:gd name="T42" fmla="*/ 84 w 334"/>
                <a:gd name="T43" fmla="*/ 138 h 181"/>
                <a:gd name="T44" fmla="*/ 83 w 334"/>
                <a:gd name="T45" fmla="*/ 136 h 181"/>
                <a:gd name="T46" fmla="*/ 82 w 334"/>
                <a:gd name="T47" fmla="*/ 133 h 181"/>
                <a:gd name="T48" fmla="*/ 81 w 334"/>
                <a:gd name="T49" fmla="*/ 127 h 181"/>
                <a:gd name="T50" fmla="*/ 75 w 334"/>
                <a:gd name="T51" fmla="*/ 125 h 181"/>
                <a:gd name="T52" fmla="*/ 71 w 334"/>
                <a:gd name="T53" fmla="*/ 123 h 181"/>
                <a:gd name="T54" fmla="*/ 65 w 334"/>
                <a:gd name="T55" fmla="*/ 121 h 181"/>
                <a:gd name="T56" fmla="*/ 63 w 334"/>
                <a:gd name="T57" fmla="*/ 119 h 181"/>
                <a:gd name="T58" fmla="*/ 62 w 334"/>
                <a:gd name="T59" fmla="*/ 115 h 181"/>
                <a:gd name="T60" fmla="*/ 60 w 334"/>
                <a:gd name="T61" fmla="*/ 112 h 181"/>
                <a:gd name="T62" fmla="*/ 59 w 334"/>
                <a:gd name="T63" fmla="*/ 106 h 181"/>
                <a:gd name="T64" fmla="*/ 55 w 334"/>
                <a:gd name="T65" fmla="*/ 104 h 181"/>
                <a:gd name="T66" fmla="*/ 53 w 334"/>
                <a:gd name="T67" fmla="*/ 101 h 181"/>
                <a:gd name="T68" fmla="*/ 44 w 334"/>
                <a:gd name="T69" fmla="*/ 99 h 181"/>
                <a:gd name="T70" fmla="*/ 43 w 334"/>
                <a:gd name="T71" fmla="*/ 97 h 181"/>
                <a:gd name="T72" fmla="*/ 42 w 334"/>
                <a:gd name="T73" fmla="*/ 96 h 181"/>
                <a:gd name="T74" fmla="*/ 41 w 334"/>
                <a:gd name="T75" fmla="*/ 91 h 181"/>
                <a:gd name="T76" fmla="*/ 41 w 334"/>
                <a:gd name="T77" fmla="*/ 73 h 181"/>
                <a:gd name="T78" fmla="*/ 38 w 334"/>
                <a:gd name="T79" fmla="*/ 71 h 181"/>
                <a:gd name="T80" fmla="*/ 37 w 334"/>
                <a:gd name="T81" fmla="*/ 70 h 181"/>
                <a:gd name="T82" fmla="*/ 34 w 334"/>
                <a:gd name="T83" fmla="*/ 68 h 181"/>
                <a:gd name="T84" fmla="*/ 33 w 334"/>
                <a:gd name="T85" fmla="*/ 67 h 181"/>
                <a:gd name="T86" fmla="*/ 31 w 334"/>
                <a:gd name="T87" fmla="*/ 65 h 181"/>
                <a:gd name="T88" fmla="*/ 29 w 334"/>
                <a:gd name="T89" fmla="*/ 62 h 181"/>
                <a:gd name="T90" fmla="*/ 27 w 334"/>
                <a:gd name="T91" fmla="*/ 60 h 181"/>
                <a:gd name="T92" fmla="*/ 26 w 334"/>
                <a:gd name="T93" fmla="*/ 59 h 181"/>
                <a:gd name="T94" fmla="*/ 24 w 334"/>
                <a:gd name="T95" fmla="*/ 56 h 181"/>
                <a:gd name="T96" fmla="*/ 23 w 334"/>
                <a:gd name="T97" fmla="*/ 50 h 181"/>
                <a:gd name="T98" fmla="*/ 21 w 334"/>
                <a:gd name="T99" fmla="*/ 38 h 181"/>
                <a:gd name="T100" fmla="*/ 19 w 334"/>
                <a:gd name="T101" fmla="*/ 20 h 181"/>
                <a:gd name="T102" fmla="*/ 19 w 334"/>
                <a:gd name="T103" fmla="*/ 11 h 181"/>
                <a:gd name="T104" fmla="*/ 18 w 334"/>
                <a:gd name="T105" fmla="*/ 8 h 181"/>
                <a:gd name="T106" fmla="*/ 16 w 334"/>
                <a:gd name="T107" fmla="*/ 6 h 181"/>
                <a:gd name="T108" fmla="*/ 15 w 334"/>
                <a:gd name="T109" fmla="*/ 4 h 181"/>
                <a:gd name="T110" fmla="*/ 10 w 334"/>
                <a:gd name="T111" fmla="*/ 2 h 181"/>
                <a:gd name="T112" fmla="*/ 4 w 334"/>
                <a:gd name="T113" fmla="*/ 1 h 181"/>
                <a:gd name="T114" fmla="*/ 3 w 334"/>
                <a:gd name="T115" fmla="*/ 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34" h="181">
                  <a:moveTo>
                    <a:pt x="334" y="181"/>
                  </a:moveTo>
                  <a:lnTo>
                    <a:pt x="253" y="181"/>
                  </a:lnTo>
                  <a:lnTo>
                    <a:pt x="253" y="178"/>
                  </a:lnTo>
                  <a:lnTo>
                    <a:pt x="236" y="178"/>
                  </a:lnTo>
                  <a:lnTo>
                    <a:pt x="236" y="177"/>
                  </a:lnTo>
                  <a:lnTo>
                    <a:pt x="221" y="177"/>
                  </a:lnTo>
                  <a:lnTo>
                    <a:pt x="221" y="174"/>
                  </a:lnTo>
                  <a:lnTo>
                    <a:pt x="210" y="174"/>
                  </a:lnTo>
                  <a:lnTo>
                    <a:pt x="210" y="173"/>
                  </a:lnTo>
                  <a:lnTo>
                    <a:pt x="205" y="173"/>
                  </a:lnTo>
                  <a:lnTo>
                    <a:pt x="205" y="171"/>
                  </a:lnTo>
                  <a:lnTo>
                    <a:pt x="190" y="171"/>
                  </a:lnTo>
                  <a:lnTo>
                    <a:pt x="190" y="170"/>
                  </a:lnTo>
                  <a:lnTo>
                    <a:pt x="176" y="170"/>
                  </a:lnTo>
                  <a:lnTo>
                    <a:pt x="176" y="168"/>
                  </a:lnTo>
                  <a:lnTo>
                    <a:pt x="175" y="168"/>
                  </a:lnTo>
                  <a:lnTo>
                    <a:pt x="175" y="165"/>
                  </a:lnTo>
                  <a:lnTo>
                    <a:pt x="171" y="165"/>
                  </a:lnTo>
                  <a:lnTo>
                    <a:pt x="171" y="164"/>
                  </a:lnTo>
                  <a:lnTo>
                    <a:pt x="165" y="164"/>
                  </a:lnTo>
                  <a:lnTo>
                    <a:pt x="165" y="162"/>
                  </a:lnTo>
                  <a:lnTo>
                    <a:pt x="149" y="162"/>
                  </a:lnTo>
                  <a:lnTo>
                    <a:pt x="149" y="160"/>
                  </a:lnTo>
                  <a:lnTo>
                    <a:pt x="144" y="160"/>
                  </a:lnTo>
                  <a:lnTo>
                    <a:pt x="144" y="158"/>
                  </a:lnTo>
                  <a:lnTo>
                    <a:pt x="142" y="158"/>
                  </a:lnTo>
                  <a:lnTo>
                    <a:pt x="142" y="156"/>
                  </a:lnTo>
                  <a:lnTo>
                    <a:pt x="127" y="156"/>
                  </a:lnTo>
                  <a:lnTo>
                    <a:pt x="127" y="153"/>
                  </a:lnTo>
                  <a:lnTo>
                    <a:pt x="118" y="153"/>
                  </a:lnTo>
                  <a:lnTo>
                    <a:pt x="118" y="151"/>
                  </a:lnTo>
                  <a:lnTo>
                    <a:pt x="114" y="151"/>
                  </a:lnTo>
                  <a:lnTo>
                    <a:pt x="114" y="149"/>
                  </a:lnTo>
                  <a:lnTo>
                    <a:pt x="112" y="149"/>
                  </a:lnTo>
                  <a:lnTo>
                    <a:pt x="112" y="145"/>
                  </a:lnTo>
                  <a:lnTo>
                    <a:pt x="111" y="145"/>
                  </a:lnTo>
                  <a:lnTo>
                    <a:pt x="111" y="142"/>
                  </a:lnTo>
                  <a:lnTo>
                    <a:pt x="102" y="142"/>
                  </a:lnTo>
                  <a:lnTo>
                    <a:pt x="102" y="141"/>
                  </a:lnTo>
                  <a:lnTo>
                    <a:pt x="96" y="141"/>
                  </a:lnTo>
                  <a:lnTo>
                    <a:pt x="96" y="139"/>
                  </a:lnTo>
                  <a:lnTo>
                    <a:pt x="90" y="139"/>
                  </a:lnTo>
                  <a:lnTo>
                    <a:pt x="90" y="138"/>
                  </a:lnTo>
                  <a:lnTo>
                    <a:pt x="84" y="138"/>
                  </a:lnTo>
                  <a:lnTo>
                    <a:pt x="84" y="136"/>
                  </a:lnTo>
                  <a:lnTo>
                    <a:pt x="83" y="136"/>
                  </a:lnTo>
                  <a:lnTo>
                    <a:pt x="83" y="133"/>
                  </a:lnTo>
                  <a:lnTo>
                    <a:pt x="82" y="133"/>
                  </a:lnTo>
                  <a:lnTo>
                    <a:pt x="82" y="127"/>
                  </a:lnTo>
                  <a:lnTo>
                    <a:pt x="81" y="127"/>
                  </a:lnTo>
                  <a:lnTo>
                    <a:pt x="81" y="125"/>
                  </a:lnTo>
                  <a:lnTo>
                    <a:pt x="75" y="125"/>
                  </a:lnTo>
                  <a:lnTo>
                    <a:pt x="75" y="123"/>
                  </a:lnTo>
                  <a:lnTo>
                    <a:pt x="71" y="123"/>
                  </a:lnTo>
                  <a:lnTo>
                    <a:pt x="71" y="121"/>
                  </a:lnTo>
                  <a:lnTo>
                    <a:pt x="65" y="121"/>
                  </a:lnTo>
                  <a:lnTo>
                    <a:pt x="65" y="119"/>
                  </a:lnTo>
                  <a:lnTo>
                    <a:pt x="63" y="119"/>
                  </a:lnTo>
                  <a:lnTo>
                    <a:pt x="63" y="115"/>
                  </a:lnTo>
                  <a:lnTo>
                    <a:pt x="62" y="115"/>
                  </a:lnTo>
                  <a:lnTo>
                    <a:pt x="62" y="112"/>
                  </a:lnTo>
                  <a:lnTo>
                    <a:pt x="60" y="112"/>
                  </a:lnTo>
                  <a:lnTo>
                    <a:pt x="60" y="106"/>
                  </a:lnTo>
                  <a:lnTo>
                    <a:pt x="59" y="106"/>
                  </a:lnTo>
                  <a:lnTo>
                    <a:pt x="59" y="104"/>
                  </a:lnTo>
                  <a:lnTo>
                    <a:pt x="55" y="104"/>
                  </a:lnTo>
                  <a:lnTo>
                    <a:pt x="55" y="101"/>
                  </a:lnTo>
                  <a:lnTo>
                    <a:pt x="53" y="101"/>
                  </a:lnTo>
                  <a:lnTo>
                    <a:pt x="53" y="99"/>
                  </a:lnTo>
                  <a:lnTo>
                    <a:pt x="44" y="99"/>
                  </a:lnTo>
                  <a:lnTo>
                    <a:pt x="44" y="97"/>
                  </a:lnTo>
                  <a:lnTo>
                    <a:pt x="43" y="97"/>
                  </a:lnTo>
                  <a:lnTo>
                    <a:pt x="43" y="96"/>
                  </a:lnTo>
                  <a:lnTo>
                    <a:pt x="42" y="96"/>
                  </a:lnTo>
                  <a:lnTo>
                    <a:pt x="42" y="91"/>
                  </a:lnTo>
                  <a:lnTo>
                    <a:pt x="41" y="91"/>
                  </a:lnTo>
                  <a:lnTo>
                    <a:pt x="41" y="82"/>
                  </a:lnTo>
                  <a:lnTo>
                    <a:pt x="41" y="73"/>
                  </a:lnTo>
                  <a:lnTo>
                    <a:pt x="38" y="73"/>
                  </a:lnTo>
                  <a:lnTo>
                    <a:pt x="38" y="71"/>
                  </a:lnTo>
                  <a:lnTo>
                    <a:pt x="37" y="71"/>
                  </a:lnTo>
                  <a:lnTo>
                    <a:pt x="37" y="70"/>
                  </a:lnTo>
                  <a:lnTo>
                    <a:pt x="34" y="70"/>
                  </a:lnTo>
                  <a:lnTo>
                    <a:pt x="34" y="68"/>
                  </a:lnTo>
                  <a:lnTo>
                    <a:pt x="33" y="68"/>
                  </a:lnTo>
                  <a:lnTo>
                    <a:pt x="33" y="67"/>
                  </a:lnTo>
                  <a:lnTo>
                    <a:pt x="31" y="67"/>
                  </a:lnTo>
                  <a:lnTo>
                    <a:pt x="31" y="65"/>
                  </a:lnTo>
                  <a:lnTo>
                    <a:pt x="29" y="65"/>
                  </a:lnTo>
                  <a:lnTo>
                    <a:pt x="29" y="62"/>
                  </a:lnTo>
                  <a:lnTo>
                    <a:pt x="27" y="62"/>
                  </a:lnTo>
                  <a:lnTo>
                    <a:pt x="27" y="60"/>
                  </a:lnTo>
                  <a:lnTo>
                    <a:pt x="26" y="60"/>
                  </a:lnTo>
                  <a:lnTo>
                    <a:pt x="26" y="59"/>
                  </a:lnTo>
                  <a:lnTo>
                    <a:pt x="24" y="59"/>
                  </a:lnTo>
                  <a:lnTo>
                    <a:pt x="24" y="56"/>
                  </a:lnTo>
                  <a:lnTo>
                    <a:pt x="23" y="56"/>
                  </a:lnTo>
                  <a:lnTo>
                    <a:pt x="23" y="50"/>
                  </a:lnTo>
                  <a:lnTo>
                    <a:pt x="21" y="50"/>
                  </a:lnTo>
                  <a:lnTo>
                    <a:pt x="21" y="38"/>
                  </a:lnTo>
                  <a:lnTo>
                    <a:pt x="19" y="38"/>
                  </a:lnTo>
                  <a:lnTo>
                    <a:pt x="19" y="20"/>
                  </a:lnTo>
                  <a:lnTo>
                    <a:pt x="19" y="16"/>
                  </a:lnTo>
                  <a:lnTo>
                    <a:pt x="19" y="11"/>
                  </a:lnTo>
                  <a:lnTo>
                    <a:pt x="18" y="11"/>
                  </a:lnTo>
                  <a:lnTo>
                    <a:pt x="18" y="8"/>
                  </a:lnTo>
                  <a:lnTo>
                    <a:pt x="16" y="8"/>
                  </a:lnTo>
                  <a:lnTo>
                    <a:pt x="16" y="6"/>
                  </a:lnTo>
                  <a:lnTo>
                    <a:pt x="15" y="6"/>
                  </a:lnTo>
                  <a:lnTo>
                    <a:pt x="15" y="4"/>
                  </a:lnTo>
                  <a:lnTo>
                    <a:pt x="10" y="4"/>
                  </a:lnTo>
                  <a:lnTo>
                    <a:pt x="10" y="2"/>
                  </a:lnTo>
                  <a:lnTo>
                    <a:pt x="4" y="2"/>
                  </a:lnTo>
                  <a:lnTo>
                    <a:pt x="4" y="1"/>
                  </a:lnTo>
                  <a:lnTo>
                    <a:pt x="3" y="1"/>
                  </a:lnTo>
                  <a:lnTo>
                    <a:pt x="3" y="0"/>
                  </a:lnTo>
                  <a:lnTo>
                    <a:pt x="0" y="0"/>
                  </a:lnTo>
                </a:path>
              </a:pathLst>
            </a:cu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123" name="Line 4"/>
            <p:cNvSpPr>
              <a:spLocks noChangeShapeType="1"/>
            </p:cNvSpPr>
            <p:nvPr/>
          </p:nvSpPr>
          <p:spPr bwMode="auto">
            <a:xfrm flipH="1">
              <a:off x="3349" y="2655"/>
              <a:ext cx="0" cy="30"/>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124" name="Line 5"/>
            <p:cNvSpPr>
              <a:spLocks noChangeShapeType="1"/>
            </p:cNvSpPr>
            <p:nvPr/>
          </p:nvSpPr>
          <p:spPr bwMode="auto">
            <a:xfrm flipH="1">
              <a:off x="3955" y="2675"/>
              <a:ext cx="0" cy="36"/>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125" name="Line 6"/>
            <p:cNvSpPr>
              <a:spLocks noChangeShapeType="1"/>
            </p:cNvSpPr>
            <p:nvPr/>
          </p:nvSpPr>
          <p:spPr bwMode="auto">
            <a:xfrm flipH="1">
              <a:off x="3547" y="2675"/>
              <a:ext cx="0" cy="36"/>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126" name="Line 7"/>
            <p:cNvSpPr>
              <a:spLocks noChangeShapeType="1"/>
            </p:cNvSpPr>
            <p:nvPr/>
          </p:nvSpPr>
          <p:spPr bwMode="auto">
            <a:xfrm flipH="1">
              <a:off x="3331" y="2655"/>
              <a:ext cx="0" cy="30"/>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127" name="Line 8"/>
            <p:cNvSpPr>
              <a:spLocks noChangeShapeType="1"/>
            </p:cNvSpPr>
            <p:nvPr/>
          </p:nvSpPr>
          <p:spPr bwMode="auto">
            <a:xfrm flipH="1">
              <a:off x="3043" y="2617"/>
              <a:ext cx="0" cy="30"/>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128" name="Line 9"/>
            <p:cNvSpPr>
              <a:spLocks noChangeShapeType="1"/>
            </p:cNvSpPr>
            <p:nvPr/>
          </p:nvSpPr>
          <p:spPr bwMode="auto">
            <a:xfrm flipH="1">
              <a:off x="2827" y="2551"/>
              <a:ext cx="0" cy="36"/>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129" name="Line 10"/>
            <p:cNvSpPr>
              <a:spLocks noChangeShapeType="1"/>
            </p:cNvSpPr>
            <p:nvPr/>
          </p:nvSpPr>
          <p:spPr bwMode="auto">
            <a:xfrm flipH="1">
              <a:off x="2647" y="2503"/>
              <a:ext cx="0" cy="36"/>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130" name="Line 11"/>
            <p:cNvSpPr>
              <a:spLocks noChangeShapeType="1"/>
            </p:cNvSpPr>
            <p:nvPr/>
          </p:nvSpPr>
          <p:spPr bwMode="auto">
            <a:xfrm flipH="1">
              <a:off x="2311" y="2227"/>
              <a:ext cx="0" cy="30"/>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131" name="Line 12"/>
            <p:cNvSpPr>
              <a:spLocks noChangeShapeType="1"/>
            </p:cNvSpPr>
            <p:nvPr/>
          </p:nvSpPr>
          <p:spPr bwMode="auto">
            <a:xfrm flipH="1">
              <a:off x="2173" y="2011"/>
              <a:ext cx="0" cy="36"/>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132" name="Line 13"/>
            <p:cNvSpPr>
              <a:spLocks noChangeShapeType="1"/>
            </p:cNvSpPr>
            <p:nvPr/>
          </p:nvSpPr>
          <p:spPr bwMode="auto">
            <a:xfrm flipH="1">
              <a:off x="2653" y="2503"/>
              <a:ext cx="0" cy="36"/>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133" name="Line 14"/>
            <p:cNvSpPr>
              <a:spLocks noChangeShapeType="1"/>
            </p:cNvSpPr>
            <p:nvPr/>
          </p:nvSpPr>
          <p:spPr bwMode="auto">
            <a:xfrm flipH="1">
              <a:off x="2863" y="2563"/>
              <a:ext cx="0" cy="36"/>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grpSp>
      <p:grpSp>
        <p:nvGrpSpPr>
          <p:cNvPr id="134" name="Group 15"/>
          <p:cNvGrpSpPr/>
          <p:nvPr/>
        </p:nvGrpSpPr>
        <p:grpSpPr>
          <a:xfrm>
            <a:off x="2652423" y="1826200"/>
            <a:ext cx="1488903" cy="2396063"/>
            <a:chOff x="2529" y="1606"/>
            <a:chExt cx="702" cy="1122"/>
          </a:xfrm>
        </p:grpSpPr>
        <p:sp>
          <p:nvSpPr>
            <p:cNvPr id="135" name="Line 16"/>
            <p:cNvSpPr>
              <a:spLocks noChangeShapeType="1"/>
            </p:cNvSpPr>
            <p:nvPr/>
          </p:nvSpPr>
          <p:spPr bwMode="auto">
            <a:xfrm flipH="1">
              <a:off x="2535" y="1606"/>
              <a:ext cx="0" cy="36"/>
            </a:xfrm>
            <a:prstGeom prst="line">
              <a:avLst/>
            </a:prstGeom>
            <a:ln w="25400">
              <a:solidFill>
                <a:srgbClr val="B2C0D8"/>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136" name="Line 17"/>
            <p:cNvSpPr>
              <a:spLocks noChangeShapeType="1"/>
            </p:cNvSpPr>
            <p:nvPr/>
          </p:nvSpPr>
          <p:spPr bwMode="auto">
            <a:xfrm flipH="1">
              <a:off x="2583" y="1618"/>
              <a:ext cx="0" cy="36"/>
            </a:xfrm>
            <a:prstGeom prst="line">
              <a:avLst/>
            </a:prstGeom>
            <a:ln w="25400">
              <a:solidFill>
                <a:srgbClr val="B2C0D8"/>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137" name="Freeform 18"/>
            <p:cNvSpPr/>
            <p:nvPr/>
          </p:nvSpPr>
          <p:spPr bwMode="auto">
            <a:xfrm>
              <a:off x="2529" y="1618"/>
              <a:ext cx="702" cy="1110"/>
            </a:xfrm>
            <a:custGeom>
              <a:avLst/>
              <a:gdLst>
                <a:gd name="T0" fmla="*/ 117 w 117"/>
                <a:gd name="T1" fmla="*/ 183 h 185"/>
                <a:gd name="T2" fmla="*/ 113 w 117"/>
                <a:gd name="T3" fmla="*/ 180 h 185"/>
                <a:gd name="T4" fmla="*/ 111 w 117"/>
                <a:gd name="T5" fmla="*/ 178 h 185"/>
                <a:gd name="T6" fmla="*/ 109 w 117"/>
                <a:gd name="T7" fmla="*/ 175 h 185"/>
                <a:gd name="T8" fmla="*/ 105 w 117"/>
                <a:gd name="T9" fmla="*/ 173 h 185"/>
                <a:gd name="T10" fmla="*/ 83 w 117"/>
                <a:gd name="T11" fmla="*/ 171 h 185"/>
                <a:gd name="T12" fmla="*/ 67 w 117"/>
                <a:gd name="T13" fmla="*/ 168 h 185"/>
                <a:gd name="T14" fmla="*/ 64 w 117"/>
                <a:gd name="T15" fmla="*/ 166 h 185"/>
                <a:gd name="T16" fmla="*/ 63 w 117"/>
                <a:gd name="T17" fmla="*/ 163 h 185"/>
                <a:gd name="T18" fmla="*/ 62 w 117"/>
                <a:gd name="T19" fmla="*/ 157 h 185"/>
                <a:gd name="T20" fmla="*/ 60 w 117"/>
                <a:gd name="T21" fmla="*/ 149 h 185"/>
                <a:gd name="T22" fmla="*/ 44 w 117"/>
                <a:gd name="T23" fmla="*/ 147 h 185"/>
                <a:gd name="T24" fmla="*/ 43 w 117"/>
                <a:gd name="T25" fmla="*/ 140 h 185"/>
                <a:gd name="T26" fmla="*/ 42 w 117"/>
                <a:gd name="T27" fmla="*/ 125 h 185"/>
                <a:gd name="T28" fmla="*/ 40 w 117"/>
                <a:gd name="T29" fmla="*/ 113 h 185"/>
                <a:gd name="T30" fmla="*/ 38 w 117"/>
                <a:gd name="T31" fmla="*/ 109 h 185"/>
                <a:gd name="T32" fmla="*/ 37 w 117"/>
                <a:gd name="T33" fmla="*/ 105 h 185"/>
                <a:gd name="T34" fmla="*/ 34 w 117"/>
                <a:gd name="T35" fmla="*/ 102 h 185"/>
                <a:gd name="T36" fmla="*/ 29 w 117"/>
                <a:gd name="T37" fmla="*/ 100 h 185"/>
                <a:gd name="T38" fmla="*/ 27 w 117"/>
                <a:gd name="T39" fmla="*/ 98 h 185"/>
                <a:gd name="T40" fmla="*/ 25 w 117"/>
                <a:gd name="T41" fmla="*/ 97 h 185"/>
                <a:gd name="T42" fmla="*/ 22 w 117"/>
                <a:gd name="T43" fmla="*/ 90 h 185"/>
                <a:gd name="T44" fmla="*/ 21 w 117"/>
                <a:gd name="T45" fmla="*/ 80 h 185"/>
                <a:gd name="T46" fmla="*/ 21 w 117"/>
                <a:gd name="T47" fmla="*/ 50 h 185"/>
                <a:gd name="T48" fmla="*/ 20 w 117"/>
                <a:gd name="T49" fmla="*/ 36 h 185"/>
                <a:gd name="T50" fmla="*/ 20 w 117"/>
                <a:gd name="T51" fmla="*/ 22 h 185"/>
                <a:gd name="T52" fmla="*/ 19 w 117"/>
                <a:gd name="T53" fmla="*/ 16 h 185"/>
                <a:gd name="T54" fmla="*/ 17 w 117"/>
                <a:gd name="T55" fmla="*/ 14 h 185"/>
                <a:gd name="T56" fmla="*/ 14 w 117"/>
                <a:gd name="T57" fmla="*/ 12 h 185"/>
                <a:gd name="T58" fmla="*/ 13 w 117"/>
                <a:gd name="T59" fmla="*/ 9 h 185"/>
                <a:gd name="T60" fmla="*/ 11 w 117"/>
                <a:gd name="T61" fmla="*/ 6 h 185"/>
                <a:gd name="T62" fmla="*/ 8 w 117"/>
                <a:gd name="T63" fmla="*/ 3 h 185"/>
                <a:gd name="T64" fmla="*/ 7 w 117"/>
                <a:gd name="T65" fmla="*/ 2 h 185"/>
                <a:gd name="T66" fmla="*/ 0 w 117"/>
                <a:gd name="T67" fmla="*/ 0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7" h="185">
                  <a:moveTo>
                    <a:pt x="117" y="185"/>
                  </a:moveTo>
                  <a:lnTo>
                    <a:pt x="117" y="183"/>
                  </a:lnTo>
                  <a:lnTo>
                    <a:pt x="113" y="183"/>
                  </a:lnTo>
                  <a:lnTo>
                    <a:pt x="113" y="180"/>
                  </a:lnTo>
                  <a:lnTo>
                    <a:pt x="111" y="180"/>
                  </a:lnTo>
                  <a:lnTo>
                    <a:pt x="111" y="178"/>
                  </a:lnTo>
                  <a:lnTo>
                    <a:pt x="109" y="178"/>
                  </a:lnTo>
                  <a:lnTo>
                    <a:pt x="109" y="175"/>
                  </a:lnTo>
                  <a:lnTo>
                    <a:pt x="105" y="175"/>
                  </a:lnTo>
                  <a:lnTo>
                    <a:pt x="105" y="173"/>
                  </a:lnTo>
                  <a:lnTo>
                    <a:pt x="83" y="173"/>
                  </a:lnTo>
                  <a:lnTo>
                    <a:pt x="83" y="171"/>
                  </a:lnTo>
                  <a:lnTo>
                    <a:pt x="67" y="171"/>
                  </a:lnTo>
                  <a:lnTo>
                    <a:pt x="67" y="168"/>
                  </a:lnTo>
                  <a:lnTo>
                    <a:pt x="64" y="168"/>
                  </a:lnTo>
                  <a:lnTo>
                    <a:pt x="64" y="166"/>
                  </a:lnTo>
                  <a:lnTo>
                    <a:pt x="63" y="166"/>
                  </a:lnTo>
                  <a:lnTo>
                    <a:pt x="63" y="163"/>
                  </a:lnTo>
                  <a:lnTo>
                    <a:pt x="62" y="163"/>
                  </a:lnTo>
                  <a:lnTo>
                    <a:pt x="62" y="157"/>
                  </a:lnTo>
                  <a:lnTo>
                    <a:pt x="60" y="157"/>
                  </a:lnTo>
                  <a:lnTo>
                    <a:pt x="60" y="149"/>
                  </a:lnTo>
                  <a:lnTo>
                    <a:pt x="44" y="149"/>
                  </a:lnTo>
                  <a:lnTo>
                    <a:pt x="44" y="147"/>
                  </a:lnTo>
                  <a:lnTo>
                    <a:pt x="43" y="147"/>
                  </a:lnTo>
                  <a:lnTo>
                    <a:pt x="43" y="140"/>
                  </a:lnTo>
                  <a:lnTo>
                    <a:pt x="42" y="140"/>
                  </a:lnTo>
                  <a:lnTo>
                    <a:pt x="42" y="125"/>
                  </a:lnTo>
                  <a:lnTo>
                    <a:pt x="42" y="113"/>
                  </a:lnTo>
                  <a:lnTo>
                    <a:pt x="40" y="113"/>
                  </a:lnTo>
                  <a:lnTo>
                    <a:pt x="40" y="109"/>
                  </a:lnTo>
                  <a:lnTo>
                    <a:pt x="38" y="109"/>
                  </a:lnTo>
                  <a:lnTo>
                    <a:pt x="38" y="105"/>
                  </a:lnTo>
                  <a:lnTo>
                    <a:pt x="37" y="105"/>
                  </a:lnTo>
                  <a:lnTo>
                    <a:pt x="37" y="102"/>
                  </a:lnTo>
                  <a:lnTo>
                    <a:pt x="34" y="102"/>
                  </a:lnTo>
                  <a:lnTo>
                    <a:pt x="34" y="100"/>
                  </a:lnTo>
                  <a:lnTo>
                    <a:pt x="29" y="100"/>
                  </a:lnTo>
                  <a:lnTo>
                    <a:pt x="29" y="98"/>
                  </a:lnTo>
                  <a:lnTo>
                    <a:pt x="27" y="98"/>
                  </a:lnTo>
                  <a:lnTo>
                    <a:pt x="27" y="97"/>
                  </a:lnTo>
                  <a:lnTo>
                    <a:pt x="25" y="97"/>
                  </a:lnTo>
                  <a:lnTo>
                    <a:pt x="25" y="90"/>
                  </a:lnTo>
                  <a:lnTo>
                    <a:pt x="22" y="90"/>
                  </a:lnTo>
                  <a:lnTo>
                    <a:pt x="22" y="80"/>
                  </a:lnTo>
                  <a:lnTo>
                    <a:pt x="21" y="80"/>
                  </a:lnTo>
                  <a:lnTo>
                    <a:pt x="21" y="60"/>
                  </a:lnTo>
                  <a:lnTo>
                    <a:pt x="21" y="50"/>
                  </a:lnTo>
                  <a:lnTo>
                    <a:pt x="20" y="50"/>
                  </a:lnTo>
                  <a:lnTo>
                    <a:pt x="20" y="36"/>
                  </a:lnTo>
                  <a:lnTo>
                    <a:pt x="20" y="26"/>
                  </a:lnTo>
                  <a:lnTo>
                    <a:pt x="20" y="22"/>
                  </a:lnTo>
                  <a:lnTo>
                    <a:pt x="19" y="22"/>
                  </a:lnTo>
                  <a:lnTo>
                    <a:pt x="19" y="16"/>
                  </a:lnTo>
                  <a:lnTo>
                    <a:pt x="17" y="16"/>
                  </a:lnTo>
                  <a:lnTo>
                    <a:pt x="17" y="14"/>
                  </a:lnTo>
                  <a:lnTo>
                    <a:pt x="17" y="12"/>
                  </a:lnTo>
                  <a:lnTo>
                    <a:pt x="14" y="12"/>
                  </a:lnTo>
                  <a:lnTo>
                    <a:pt x="14" y="9"/>
                  </a:lnTo>
                  <a:lnTo>
                    <a:pt x="13" y="9"/>
                  </a:lnTo>
                  <a:lnTo>
                    <a:pt x="13" y="6"/>
                  </a:lnTo>
                  <a:lnTo>
                    <a:pt x="11" y="6"/>
                  </a:lnTo>
                  <a:lnTo>
                    <a:pt x="11" y="3"/>
                  </a:lnTo>
                  <a:lnTo>
                    <a:pt x="8" y="3"/>
                  </a:lnTo>
                  <a:lnTo>
                    <a:pt x="8" y="2"/>
                  </a:lnTo>
                  <a:lnTo>
                    <a:pt x="7" y="2"/>
                  </a:lnTo>
                  <a:lnTo>
                    <a:pt x="7" y="0"/>
                  </a:lnTo>
                  <a:lnTo>
                    <a:pt x="0" y="0"/>
                  </a:lnTo>
                </a:path>
              </a:pathLst>
            </a:custGeom>
            <a:ln w="25400">
              <a:solidFill>
                <a:srgbClr val="B2C0D8"/>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grpSp>
      <p:sp>
        <p:nvSpPr>
          <p:cNvPr id="67" name="TextBox 66"/>
          <p:cNvSpPr txBox="1"/>
          <p:nvPr/>
        </p:nvSpPr>
        <p:spPr>
          <a:xfrm>
            <a:off x="2143248" y="4730811"/>
            <a:ext cx="392822" cy="396636"/>
          </a:xfrm>
          <a:prstGeom prst="rect">
            <a:avLst/>
          </a:prstGeom>
          <a:noFill/>
        </p:spPr>
        <p:txBody>
          <a:bodyPr wrap="none" rtlCol="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ja-JP" sz="1000" b="0" i="0" u="none" strike="noStrike" cap="none" baseline="0">
                <a:solidFill>
                  <a:srgbClr val="B60D27"/>
                </a:solidFill>
                <a:effectLst/>
                <a:uFillTx/>
                <a:ea typeface="MS UI Gothic" panose="020B0600070205080204" charset="-128"/>
              </a:rPr>
              <a:t>ラムシルマブ</a:t>
            </a:r>
          </a:p>
          <a:p>
            <a:pPr marL="0" marR="0" lvl="0" indent="0" algn="r" defTabSz="914400" rtl="0" eaLnBrk="1" fontAlgn="base" latinLnBrk="0" hangingPunct="1">
              <a:lnSpc>
                <a:spcPct val="100000"/>
              </a:lnSpc>
              <a:spcBef>
                <a:spcPct val="0"/>
              </a:spcBef>
              <a:spcAft>
                <a:spcPct val="0"/>
              </a:spcAft>
              <a:buClrTx/>
              <a:buSzTx/>
              <a:buFontTx/>
              <a:buNone/>
              <a:defRPr/>
            </a:pPr>
            <a:r>
              <a:rPr lang="ja-JP" sz="1000" b="0" i="0" u="none" strike="noStrike" cap="none" baseline="0">
                <a:solidFill>
                  <a:srgbClr val="B2C0D8"/>
                </a:solidFill>
                <a:effectLst/>
                <a:uFillTx/>
                <a:ea typeface="MS UI Gothic" panose="020B0600070205080204" charset="-128"/>
              </a:rPr>
              <a:t>プラセボ</a:t>
            </a:r>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sz="1800" b="1" i="0" u="none" strike="noStrike" cap="none" baseline="0" dirty="0">
                <a:solidFill>
                  <a:srgbClr val="043882"/>
                </a:solidFill>
                <a:effectLst/>
                <a:uFillTx/>
                <a:ea typeface="MS UI Gothic" panose="020B0600070205080204" charset="-128"/>
              </a:rPr>
              <a:t>4003: REACH-2：進行性肝細胞癌（HCC）を有し、ソラフェニブによる第一選択治療後にベースラインのα-フェトプロテイン（AFP）が上昇した患者を対象として、第二選択治療としてのラムシルマブとプラセボを比較する、第III相無作為化二重盲検プラセボ対照試験 </a:t>
            </a:r>
            <a:r>
              <a:rPr lang="en-GB" altLang="ja-JP" sz="1800" b="1" i="0" u="none" strike="noStrike" cap="none" baseline="0" dirty="0" smtClean="0">
                <a:solidFill>
                  <a:srgbClr val="043882"/>
                </a:solidFill>
                <a:effectLst/>
                <a:uFillTx/>
                <a:ea typeface="MS UI Gothic" panose="020B0600070205080204" charset="-128"/>
              </a:rPr>
              <a:t/>
            </a:r>
            <a:br>
              <a:rPr lang="en-GB" altLang="ja-JP" sz="1800" b="1" i="0" u="none" strike="noStrike" cap="none" baseline="0" dirty="0" smtClean="0">
                <a:solidFill>
                  <a:srgbClr val="043882"/>
                </a:solidFill>
                <a:effectLst/>
                <a:uFillTx/>
                <a:ea typeface="MS UI Gothic" panose="020B0600070205080204" charset="-128"/>
              </a:rPr>
            </a:br>
            <a:r>
              <a:rPr lang="ja-JP" sz="1800" b="1" i="0" u="none" strike="noStrike" cap="none" baseline="0" dirty="0" smtClean="0">
                <a:solidFill>
                  <a:srgbClr val="043882"/>
                </a:solidFill>
                <a:effectLst/>
                <a:uFillTx/>
                <a:ea typeface="MS UI Gothic" panose="020B0600070205080204" charset="-128"/>
              </a:rPr>
              <a:t>–</a:t>
            </a:r>
            <a:r>
              <a:rPr lang="en-GB" altLang="ja-JP" sz="1800" b="1" i="0" u="none" strike="noStrike" cap="none" baseline="0" dirty="0" smtClean="0">
                <a:solidFill>
                  <a:srgbClr val="043882"/>
                </a:solidFill>
                <a:effectLst/>
                <a:uFillTx/>
                <a:ea typeface="MS UI Gothic" panose="020B0600070205080204" charset="-128"/>
              </a:rPr>
              <a:t> </a:t>
            </a:r>
            <a:r>
              <a:rPr lang="ja-JP" sz="1800" b="1" i="0" u="none" strike="noStrike" cap="none" baseline="0" dirty="0" smtClean="0">
                <a:solidFill>
                  <a:srgbClr val="043882"/>
                </a:solidFill>
                <a:effectLst/>
                <a:uFillTx/>
                <a:ea typeface="MS UI Gothic" panose="020B0600070205080204" charset="-128"/>
              </a:rPr>
              <a:t>Z</a:t>
            </a:r>
            <a:r>
              <a:rPr lang="ja-JP" sz="1800" b="1" i="0" u="none" strike="noStrike" cap="none" baseline="0" dirty="0" smtClean="0">
                <a:solidFill>
                  <a:srgbClr val="043882"/>
                </a:solidFill>
                <a:effectLst/>
                <a:uFillTx/>
                <a:ea typeface="MS UI Gothic" panose="020B0600070205080204" charset="-128"/>
              </a:rPr>
              <a:t>hu </a:t>
            </a:r>
            <a:r>
              <a:rPr lang="ja-JP" sz="1800" b="1" i="0" u="none" strike="noStrike" cap="none" baseline="0" dirty="0">
                <a:solidFill>
                  <a:srgbClr val="043882"/>
                </a:solidFill>
                <a:effectLst/>
                <a:uFillTx/>
                <a:ea typeface="MS UI Gothic" panose="020B0600070205080204" charset="-128"/>
              </a:rPr>
              <a:t>AX, et al</a:t>
            </a:r>
          </a:p>
        </p:txBody>
      </p:sp>
      <p:sp>
        <p:nvSpPr>
          <p:cNvPr id="3" name="Content Placeholder 2"/>
          <p:cNvSpPr>
            <a:spLocks noGrp="1"/>
          </p:cNvSpPr>
          <p:nvPr>
            <p:ph idx="1"/>
          </p:nvPr>
        </p:nvSpPr>
        <p:spPr/>
        <p:txBody>
          <a:bodyPr/>
          <a:lstStyle/>
          <a:p>
            <a:pPr marL="0" indent="0">
              <a:buNone/>
            </a:pPr>
            <a:r>
              <a:rPr lang="ja-JP" sz="1600" b="1" i="0" u="none" strike="noStrike" cap="none" baseline="0">
                <a:solidFill>
                  <a:srgbClr val="4D4D4D"/>
                </a:solidFill>
                <a:effectLst/>
                <a:uFillTx/>
                <a:ea typeface="MS UI Gothic" panose="020B0600070205080204" charset="-128"/>
              </a:rPr>
              <a:t>主要な結果（続き）</a:t>
            </a:r>
          </a:p>
          <a:p>
            <a:pPr marL="0" indent="0">
              <a:buNone/>
            </a:pPr>
            <a:endParaRPr lang="en-GB" b="1" smtClean="0"/>
          </a:p>
          <a:p>
            <a:pPr marL="0" indent="0">
              <a:buNone/>
            </a:pPr>
            <a:endParaRPr lang="en-GB" b="1"/>
          </a:p>
          <a:p>
            <a:pPr marL="0" indent="0">
              <a:buNone/>
            </a:pPr>
            <a:endParaRPr lang="en-GB" b="1" smtClean="0"/>
          </a:p>
          <a:p>
            <a:pPr marL="0" indent="0">
              <a:buNone/>
            </a:pPr>
            <a:endParaRPr lang="en-GB" b="1"/>
          </a:p>
          <a:p>
            <a:pPr marL="0" indent="0">
              <a:buNone/>
            </a:pPr>
            <a:endParaRPr lang="en-GB" b="1" smtClean="0"/>
          </a:p>
          <a:p>
            <a:pPr marL="0" indent="0">
              <a:buNone/>
            </a:pPr>
            <a:endParaRPr lang="en-GB" b="1"/>
          </a:p>
          <a:p>
            <a:pPr marL="0" indent="0">
              <a:buNone/>
            </a:pPr>
            <a:endParaRPr lang="en-GB" b="1" smtClean="0"/>
          </a:p>
          <a:p>
            <a:pPr marL="0" indent="0">
              <a:buNone/>
            </a:pPr>
            <a:endParaRPr lang="en-GB" b="1" smtClean="0"/>
          </a:p>
          <a:p>
            <a:pPr marL="0" indent="0">
              <a:buNone/>
            </a:pPr>
            <a:r>
              <a:rPr lang="ja-JP" sz="1600" b="1" i="0" u="none" strike="noStrike" cap="none" baseline="0">
                <a:solidFill>
                  <a:srgbClr val="4D4D4D"/>
                </a:solidFill>
                <a:effectLst/>
                <a:uFillTx/>
                <a:ea typeface="MS UI Gothic" panose="020B0600070205080204" charset="-128"/>
              </a:rPr>
              <a:t>結論</a:t>
            </a:r>
          </a:p>
          <a:p>
            <a:r>
              <a:rPr lang="ja-JP" sz="1600" b="1" i="0" u="none" strike="noStrike" cap="none" baseline="0">
                <a:solidFill>
                  <a:srgbClr val="4D4D4D"/>
                </a:solidFill>
                <a:effectLst/>
                <a:uFillTx/>
                <a:ea typeface="MS UI Gothic" panose="020B0600070205080204" charset="-128"/>
              </a:rPr>
              <a:t>PD後又はソラフェニブに不耐となった後にベースラインAFPが≥400 ng/mLであるHCC患者に対し、ラムシルマブはプラセボと比較して生存率の有意な改善が認められた</a:t>
            </a:r>
          </a:p>
          <a:p>
            <a:pPr lvl="1"/>
            <a:r>
              <a:rPr lang="ja-JP" sz="1600" b="1" i="0" u="none" strike="noStrike" cap="none" baseline="0">
                <a:solidFill>
                  <a:srgbClr val="4D4D4D"/>
                </a:solidFill>
                <a:effectLst/>
                <a:uFillTx/>
                <a:ea typeface="MS UI Gothic" panose="020B0600070205080204" charset="-128"/>
              </a:rPr>
              <a:t>臨床的に意味がある有用性がPFS、DCRにも認められた</a:t>
            </a:r>
          </a:p>
          <a:p>
            <a:r>
              <a:rPr lang="ja-JP" sz="1600" b="1" i="0" u="none" strike="noStrike" cap="none" baseline="0">
                <a:solidFill>
                  <a:srgbClr val="4D4D4D"/>
                </a:solidFill>
                <a:effectLst/>
                <a:uFillTx/>
                <a:ea typeface="MS UI Gothic" panose="020B0600070205080204" charset="-128"/>
              </a:rPr>
              <a:t>ラムシルマブの忍容性は良好であり、安全性プロファイルはラムシルマブ単独投与のものと一致していた</a:t>
            </a:r>
          </a:p>
          <a:p>
            <a:r>
              <a:rPr lang="ja-JP" sz="1600" b="1" i="0" u="none" strike="noStrike" cap="none" baseline="0">
                <a:solidFill>
                  <a:srgbClr val="4D4D4D"/>
                </a:solidFill>
                <a:effectLst/>
                <a:uFillTx/>
                <a:ea typeface="MS UI Gothic" panose="020B0600070205080204" charset="-128"/>
              </a:rPr>
              <a:t>REACH-2は、AFP ≥400 ng/mLであるHCC患者（予後不良に関連する集団）において、OSについて有意な有用性を示した最初の肯定的な試験である</a:t>
            </a:r>
          </a:p>
          <a:p>
            <a:endParaRPr lang="en-GB" b="1"/>
          </a:p>
        </p:txBody>
      </p:sp>
      <p:sp>
        <p:nvSpPr>
          <p:cNvPr id="5" name="Text Placeholder 4"/>
          <p:cNvSpPr>
            <a:spLocks noGrp="1"/>
          </p:cNvSpPr>
          <p:nvPr>
            <p:ph type="body" sz="quarter" idx="11"/>
          </p:nvPr>
        </p:nvSpPr>
        <p:spPr>
          <a:xfrm>
            <a:off x="4519534" y="6096000"/>
            <a:ext cx="4259341" cy="487363"/>
          </a:xfrm>
        </p:spPr>
        <p:txBody>
          <a:bodyPr/>
          <a:lstStyle/>
          <a:p>
            <a:r>
              <a:rPr sz="1200"/>
              <a:t/>
            </a:r>
            <a:br>
              <a:rPr sz="1200"/>
            </a:br>
            <a:r>
              <a:rPr lang="ja-JP" sz="1200" b="0" i="0" u="none" strike="noStrike" cap="none" baseline="0">
                <a:solidFill>
                  <a:srgbClr val="4D4D4D"/>
                </a:solidFill>
                <a:effectLst/>
                <a:uFillTx/>
                <a:ea typeface="MS UI Gothic" panose="020B0600070205080204" charset="-128"/>
              </a:rPr>
              <a:t>Zhu AX, et al. J Clin Oncol 2018;36(suppl):abstr 4003</a:t>
            </a:r>
          </a:p>
        </p:txBody>
      </p:sp>
      <p:graphicFrame>
        <p:nvGraphicFramePr>
          <p:cNvPr id="6" name="Group 88"/>
          <p:cNvGraphicFramePr>
            <a:graphicFrameLocks noGrp="1"/>
          </p:cNvGraphicFramePr>
          <p:nvPr>
            <p:extLst>
              <p:ext uri="{D42A27DB-BD31-4B8C-83A1-F6EECF244321}">
                <p14:modId xmlns:p14="http://schemas.microsoft.com/office/powerpoint/2010/main" val="4233987498"/>
              </p:ext>
            </p:extLst>
          </p:nvPr>
        </p:nvGraphicFramePr>
        <p:xfrm>
          <a:off x="369888" y="1624521"/>
          <a:ext cx="8376179" cy="2133600"/>
        </p:xfrm>
        <a:graphic>
          <a:graphicData uri="http://schemas.openxmlformats.org/drawingml/2006/table">
            <a:tbl>
              <a:tblPr firstRow="1" bandRow="1">
                <a:tableStyleId>{69012ECD-51FC-41F1-AA8D-1B2483CD663E}</a:tableStyleId>
              </a:tblPr>
              <a:tblGrid>
                <a:gridCol w="3939645">
                  <a:extLst>
                    <a:ext uri="{9D8B030D-6E8A-4147-A177-3AD203B41FA5}">
                      <a16:colId xmlns:a16="http://schemas.microsoft.com/office/drawing/2014/main" val="20000"/>
                    </a:ext>
                  </a:extLst>
                </a:gridCol>
                <a:gridCol w="2218267">
                  <a:extLst>
                    <a:ext uri="{9D8B030D-6E8A-4147-A177-3AD203B41FA5}">
                      <a16:colId xmlns:a16="http://schemas.microsoft.com/office/drawing/2014/main" val="20001"/>
                    </a:ext>
                  </a:extLst>
                </a:gridCol>
                <a:gridCol w="2218267">
                  <a:extLst>
                    <a:ext uri="{9D8B030D-6E8A-4147-A177-3AD203B41FA5}">
                      <a16:colId xmlns:a16="http://schemas.microsoft.com/office/drawing/2014/main" val="20002"/>
                    </a:ext>
                  </a:extLst>
                </a:gridCol>
              </a:tblGrid>
              <a:tr h="15539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ja-JP" sz="1400" b="1" i="0" u="none" strike="noStrike" cap="none" baseline="0">
                          <a:solidFill>
                            <a:srgbClr val="FFFFFF"/>
                          </a:solidFill>
                          <a:effectLst/>
                          <a:uFillTx/>
                          <a:ea typeface="MS UI Gothic" panose="020B0600070205080204" charset="-128"/>
                        </a:rPr>
                        <a:t>TRAE、n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1" i="0" u="none" strike="noStrike" cap="none" baseline="0">
                          <a:solidFill>
                            <a:srgbClr val="FFFFFF"/>
                          </a:solidFill>
                          <a:effectLst/>
                          <a:uFillTx/>
                          <a:ea typeface="MS UI Gothic" panose="020B0600070205080204" charset="-128"/>
                        </a:rPr>
                        <a:t>ラムシルマブ (n=197)</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1" i="0" u="none" strike="noStrike" cap="none" baseline="0">
                          <a:solidFill>
                            <a:srgbClr val="FFFFFF"/>
                          </a:solidFill>
                          <a:effectLst/>
                          <a:uFillTx/>
                          <a:ea typeface="MS UI Gothic" panose="020B0600070205080204" charset="-128"/>
                        </a:rPr>
                        <a:t>プラセボ (n=95)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0"/>
                  </a:ext>
                </a:extLst>
              </a:tr>
              <a:tr h="15539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a:solidFill>
                            <a:srgbClr val="000000"/>
                          </a:solidFill>
                          <a:effectLst/>
                          <a:uFillTx/>
                          <a:ea typeface="MS UI Gothic" panose="020B0600070205080204" charset="-128"/>
                        </a:rPr>
                        <a:t>TRAEによる中止</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a:solidFill>
                            <a:srgbClr val="000000"/>
                          </a:solidFill>
                          <a:effectLst/>
                          <a:uFillTx/>
                          <a:ea typeface="MS UI Gothic" panose="020B0600070205080204" charset="-128"/>
                        </a:rPr>
                        <a:t>21 (10.7)</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a:solidFill>
                            <a:srgbClr val="000000"/>
                          </a:solidFill>
                          <a:effectLst/>
                          <a:uFillTx/>
                          <a:ea typeface="MS UI Gothic" panose="020B0600070205080204" charset="-128"/>
                        </a:rPr>
                        <a:t>3 (3.2)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val="10001"/>
                  </a:ext>
                </a:extLst>
              </a:tr>
              <a:tr h="15539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a:solidFill>
                            <a:srgbClr val="000000"/>
                          </a:solidFill>
                          <a:effectLst/>
                          <a:uFillTx/>
                          <a:ea typeface="MS UI Gothic" panose="020B0600070205080204" charset="-128"/>
                        </a:rPr>
                        <a:t>AEによる用量調節</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a:solidFill>
                            <a:srgbClr val="000000"/>
                          </a:solidFill>
                          <a:effectLst/>
                          <a:uFillTx/>
                          <a:ea typeface="MS UI Gothic" panose="020B0600070205080204" charset="-128"/>
                        </a:rPr>
                        <a:t>68 (34.5)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a:solidFill>
                            <a:srgbClr val="000000"/>
                          </a:solidFill>
                          <a:effectLst/>
                          <a:uFillTx/>
                          <a:ea typeface="MS UI Gothic" panose="020B0600070205080204" charset="-128"/>
                        </a:rPr>
                        <a:t>13 (13.7)</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a16="http://schemas.microsoft.com/office/drawing/2014/main" val="10002"/>
                  </a:ext>
                </a:extLst>
              </a:tr>
              <a:tr h="15539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a:solidFill>
                            <a:srgbClr val="000000"/>
                          </a:solidFill>
                          <a:effectLst/>
                          <a:uFillTx/>
                          <a:ea typeface="MS UI Gothic" panose="020B0600070205080204" charset="-128"/>
                        </a:rPr>
                        <a:t>TRAEによる死亡</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dirty="0" smtClean="0">
                          <a:solidFill>
                            <a:srgbClr val="000000"/>
                          </a:solidFill>
                          <a:effectLst/>
                          <a:uFillTx/>
                          <a:ea typeface="MS UI Gothic" panose="020B0600070205080204" charset="-128"/>
                        </a:rPr>
                        <a:t>3</a:t>
                      </a:r>
                      <a:r>
                        <a:rPr lang="en-GB" altLang="ja-JP" sz="1400" b="0" i="0" u="none" strike="noStrike" cap="none" baseline="0" dirty="0" smtClean="0">
                          <a:solidFill>
                            <a:srgbClr val="000000"/>
                          </a:solidFill>
                          <a:effectLst/>
                          <a:uFillTx/>
                          <a:ea typeface="MS UI Gothic" panose="020B0600070205080204" charset="-128"/>
                        </a:rPr>
                        <a:t> </a:t>
                      </a:r>
                      <a:r>
                        <a:rPr lang="ja-JP" sz="1400" b="0" i="0" u="none" strike="noStrike" cap="none" baseline="0" dirty="0" smtClean="0">
                          <a:solidFill>
                            <a:srgbClr val="000000"/>
                          </a:solidFill>
                          <a:effectLst/>
                          <a:uFillTx/>
                          <a:ea typeface="MS UI Gothic" panose="020B0600070205080204" charset="-128"/>
                        </a:rPr>
                        <a:t>(</a:t>
                      </a:r>
                      <a:r>
                        <a:rPr lang="ja-JP" sz="1400" b="0" i="0" u="none" strike="noStrike" cap="none" baseline="0" dirty="0">
                          <a:solidFill>
                            <a:srgbClr val="000000"/>
                          </a:solidFill>
                          <a:effectLst/>
                          <a:uFillTx/>
                          <a:ea typeface="MS UI Gothic" panose="020B0600070205080204" charset="-128"/>
                        </a:rPr>
                        <a:t>1.5)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a:solidFill>
                            <a:srgbClr val="000000"/>
                          </a:solidFill>
                          <a:effectLst/>
                          <a:uFillTx/>
                          <a:ea typeface="MS UI Gothic" panose="020B0600070205080204" charset="-128"/>
                        </a:rPr>
                        <a:t>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val="10003"/>
                  </a:ext>
                </a:extLst>
              </a:tr>
              <a:tr h="15539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a:solidFill>
                            <a:srgbClr val="000000"/>
                          </a:solidFill>
                          <a:effectLst/>
                          <a:uFillTx/>
                          <a:ea typeface="MS UI Gothic" panose="020B0600070205080204" charset="-128"/>
                        </a:rPr>
                        <a:t>ラムシルマブ群の患者≥15%での≥1のTRAE</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endParaRPr kumimoji="0" lang="en-GB" sz="1400" b="0" i="0" u="none" strike="noStrike" cap="none" normalizeH="0" baseline="0">
                        <a:ln>
                          <a:noFill/>
                        </a:ln>
                        <a:solidFill>
                          <a:srgbClr val="000000"/>
                        </a:solidFill>
                        <a:effectLst/>
                        <a:latin typeface="+mn-lt"/>
                        <a:cs typeface="Arial" panose="020B0604020202020204"/>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endParaRPr kumimoji="0" lang="en-GB" sz="1400" b="0" i="0" u="none" strike="noStrike" cap="none" normalizeH="0" baseline="0">
                        <a:ln>
                          <a:noFill/>
                        </a:ln>
                        <a:solidFill>
                          <a:srgbClr val="000000"/>
                        </a:solidFill>
                        <a:effectLst/>
                        <a:latin typeface="+mn-lt"/>
                        <a:cs typeface="Arial" panose="020B0604020202020204"/>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a16="http://schemas.microsoft.com/office/drawing/2014/main" val="10004"/>
                  </a:ext>
                </a:extLst>
              </a:tr>
              <a:tr h="155399">
                <a:tc>
                  <a:txBody>
                    <a:bodyPr/>
                    <a:lstStyle/>
                    <a:p>
                      <a:pPr marL="179705" marR="0" lvl="0" indent="0" algn="l"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a:solidFill>
                            <a:srgbClr val="000000"/>
                          </a:solidFill>
                          <a:effectLst/>
                          <a:uFillTx/>
                          <a:ea typeface="MS UI Gothic" panose="020B0600070205080204" charset="-128"/>
                        </a:rPr>
                        <a:t>全てのグレード</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a:solidFill>
                            <a:srgbClr val="000000"/>
                          </a:solidFill>
                          <a:effectLst/>
                          <a:uFillTx/>
                          <a:ea typeface="MS UI Gothic" panose="020B0600070205080204" charset="-128"/>
                        </a:rPr>
                        <a:t>191 (97.0)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a:solidFill>
                            <a:srgbClr val="000000"/>
                          </a:solidFill>
                          <a:effectLst/>
                          <a:uFillTx/>
                          <a:ea typeface="MS UI Gothic" panose="020B0600070205080204" charset="-128"/>
                        </a:rPr>
                        <a:t>82 (86.3)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val="10005"/>
                  </a:ext>
                </a:extLst>
              </a:tr>
              <a:tr h="155399">
                <a:tc>
                  <a:txBody>
                    <a:bodyPr/>
                    <a:lstStyle/>
                    <a:p>
                      <a:pPr marL="179705" marR="0" lvl="0" indent="0" algn="l"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a:solidFill>
                            <a:srgbClr val="000000"/>
                          </a:solidFill>
                          <a:effectLst/>
                          <a:uFillTx/>
                          <a:ea typeface="MS UI Gothic" panose="020B0600070205080204" charset="-128"/>
                        </a:rPr>
                        <a:t>グレード≥3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a:solidFill>
                            <a:srgbClr val="000000"/>
                          </a:solidFill>
                          <a:effectLst/>
                          <a:uFillTx/>
                          <a:ea typeface="MS UI Gothic" panose="020B0600070205080204" charset="-128"/>
                        </a:rPr>
                        <a:t>116 (58.9)</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dirty="0">
                          <a:solidFill>
                            <a:srgbClr val="000000"/>
                          </a:solidFill>
                          <a:effectLst/>
                          <a:uFillTx/>
                          <a:ea typeface="MS UI Gothic" panose="020B0600070205080204" charset="-128"/>
                        </a:rPr>
                        <a:t>42 (44.2)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10006"/>
                  </a:ext>
                </a:extLst>
              </a:tr>
            </a:tbl>
          </a:graphicData>
        </a:graphic>
      </p:graphicFrame>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sz="1800" b="1" i="0" u="none" strike="noStrike" cap="none" baseline="0">
                <a:solidFill>
                  <a:srgbClr val="043882"/>
                </a:solidFill>
                <a:effectLst/>
                <a:uFillTx/>
                <a:ea typeface="MS UI Gothic" panose="020B0600070205080204" charset="-128"/>
              </a:rPr>
              <a:t>肝細胞癌の治療状況を拡大する</a:t>
            </a:r>
            <a:r>
              <a:rPr sz="1800"/>
              <a:t/>
            </a:r>
            <a:br>
              <a:rPr sz="1800"/>
            </a:br>
            <a:r>
              <a:rPr lang="ja-JP" sz="1800" b="1" i="0" u="none" strike="noStrike" cap="none" baseline="0">
                <a:solidFill>
                  <a:srgbClr val="043882"/>
                </a:solidFill>
                <a:effectLst/>
                <a:uFillTx/>
                <a:ea typeface="MS UI Gothic" panose="020B0600070205080204" charset="-128"/>
              </a:rPr>
              <a:t>討議者 – Berlin J</a:t>
            </a:r>
          </a:p>
        </p:txBody>
      </p:sp>
      <p:sp>
        <p:nvSpPr>
          <p:cNvPr id="3" name="Content Placeholder 2"/>
          <p:cNvSpPr>
            <a:spLocks noGrp="1"/>
          </p:cNvSpPr>
          <p:nvPr>
            <p:ph idx="1"/>
          </p:nvPr>
        </p:nvSpPr>
        <p:spPr>
          <a:xfrm>
            <a:off x="365124" y="1254035"/>
            <a:ext cx="8413751" cy="2352194"/>
          </a:xfrm>
        </p:spPr>
        <p:txBody>
          <a:bodyPr/>
          <a:lstStyle/>
          <a:p>
            <a:pPr marL="0" indent="0">
              <a:buNone/>
            </a:pPr>
            <a:r>
              <a:rPr lang="ja-JP" sz="1600" b="1" i="0" u="none" strike="noStrike" cap="none" baseline="0" dirty="0">
                <a:solidFill>
                  <a:srgbClr val="4D4D4D"/>
                </a:solidFill>
                <a:effectLst/>
                <a:uFillTx/>
                <a:ea typeface="MS UI Gothic" panose="020B0600070205080204" charset="-128"/>
              </a:rPr>
              <a:t>試験の目的（TACTICS: Abstract 4017 – Kudo M, et al）</a:t>
            </a:r>
          </a:p>
          <a:p>
            <a:r>
              <a:rPr lang="ja-JP" sz="1600" b="1" i="0" u="none" strike="noStrike" cap="none" baseline="0" dirty="0">
                <a:solidFill>
                  <a:srgbClr val="4D4D4D"/>
                </a:solidFill>
                <a:effectLst/>
                <a:uFillTx/>
                <a:ea typeface="MS UI Gothic" panose="020B0600070205080204" charset="-128"/>
              </a:rPr>
              <a:t>HCC患者を対象として、ソラフェニブ＋TACEとソラフェニブ単独での有効性及び安全性を比較する</a:t>
            </a:r>
          </a:p>
          <a:p>
            <a:pPr marL="0" indent="0">
              <a:spcBef>
                <a:spcPts val="1200"/>
              </a:spcBef>
              <a:buNone/>
            </a:pPr>
            <a:r>
              <a:rPr lang="ja-JP" sz="1600" b="1" i="0" u="none" strike="noStrike" cap="none" baseline="0" dirty="0">
                <a:solidFill>
                  <a:srgbClr val="4D4D4D"/>
                </a:solidFill>
                <a:effectLst/>
                <a:uFillTx/>
                <a:ea typeface="MS UI Gothic" panose="020B0600070205080204" charset="-128"/>
              </a:rPr>
              <a:t>試験デザイン</a:t>
            </a:r>
          </a:p>
          <a:p>
            <a:r>
              <a:rPr lang="ja-JP" sz="1600" b="0" i="0" u="none" strike="noStrike" cap="none" baseline="0" dirty="0">
                <a:solidFill>
                  <a:srgbClr val="4D4D4D"/>
                </a:solidFill>
                <a:effectLst/>
                <a:uFillTx/>
                <a:ea typeface="MS UI Gothic" panose="020B0600070205080204" charset="-128"/>
              </a:rPr>
              <a:t>患者（n=156）をソラフェニブ400 mg/日＋TACE投与群（n=80）とTACE単独投与群（n=76）に（1:1で）無作為化した</a:t>
            </a:r>
          </a:p>
          <a:p>
            <a:pPr marL="0" indent="0">
              <a:spcBef>
                <a:spcPts val="1200"/>
              </a:spcBef>
              <a:buNone/>
            </a:pPr>
            <a:r>
              <a:rPr lang="ja-JP" sz="1600" b="1" i="0" u="none" strike="noStrike" cap="none" baseline="0" dirty="0">
                <a:solidFill>
                  <a:srgbClr val="4D4D4D"/>
                </a:solidFill>
                <a:effectLst/>
                <a:uFillTx/>
                <a:ea typeface="MS UI Gothic" panose="020B0600070205080204" charset="-128"/>
              </a:rPr>
              <a:t>主な結果</a:t>
            </a:r>
          </a:p>
          <a:p>
            <a:pPr marL="0" indent="0">
              <a:buNone/>
            </a:pPr>
            <a:endParaRPr lang="en-GB" dirty="0" smtClean="0"/>
          </a:p>
          <a:p>
            <a:pPr marL="0" indent="0">
              <a:buNone/>
            </a:pPr>
            <a:endParaRPr lang="en-GB" dirty="0" smtClean="0"/>
          </a:p>
          <a:p>
            <a:pPr marL="0" indent="0">
              <a:buNone/>
            </a:pPr>
            <a:endParaRPr lang="en-GB" dirty="0" smtClean="0"/>
          </a:p>
          <a:p>
            <a:endParaRPr lang="en-GB" dirty="0" smtClean="0"/>
          </a:p>
          <a:p>
            <a:r>
              <a:rPr lang="ja-JP" sz="1600" b="0" i="0" u="none" strike="noStrike" cap="none" baseline="0" dirty="0">
                <a:solidFill>
                  <a:srgbClr val="4D4D4D"/>
                </a:solidFill>
                <a:effectLst/>
                <a:uFillTx/>
                <a:ea typeface="MS UI Gothic" panose="020B0600070205080204" charset="-128"/>
              </a:rPr>
              <a:t>OSの結果の発現割合は73.6%であった</a:t>
            </a:r>
          </a:p>
          <a:p>
            <a:endParaRPr lang="en-GB" dirty="0" smtClean="0"/>
          </a:p>
        </p:txBody>
      </p:sp>
      <p:sp>
        <p:nvSpPr>
          <p:cNvPr id="5" name="Text Placeholder 4"/>
          <p:cNvSpPr>
            <a:spLocks noGrp="1"/>
          </p:cNvSpPr>
          <p:nvPr>
            <p:ph type="body" sz="quarter" idx="11"/>
          </p:nvPr>
        </p:nvSpPr>
        <p:spPr>
          <a:xfrm>
            <a:off x="3261600" y="6096000"/>
            <a:ext cx="5517275" cy="487363"/>
          </a:xfrm>
        </p:spPr>
        <p:txBody>
          <a:bodyPr/>
          <a:lstStyle/>
          <a:p>
            <a:r>
              <a:rPr lang="ja-JP" sz="1200" b="0" i="0" u="none" strike="noStrike" cap="none" baseline="0" dirty="0">
                <a:solidFill>
                  <a:srgbClr val="4D4D4D"/>
                </a:solidFill>
                <a:effectLst/>
                <a:uFillTx/>
                <a:ea typeface="MS UI Gothic" panose="020B0600070205080204" charset="-128"/>
              </a:rPr>
              <a:t>Kudo M, et al. J Clin Oncol 2018;36(suppl):abstr 4017</a:t>
            </a:r>
            <a:r>
              <a:rPr sz="1200" dirty="0"/>
              <a:t/>
            </a:r>
            <a:br>
              <a:rPr sz="1200" dirty="0"/>
            </a:br>
            <a:r>
              <a:rPr lang="ja-JP" sz="1200" b="0" i="0" u="none" strike="noStrike" cap="none" baseline="0" dirty="0">
                <a:solidFill>
                  <a:srgbClr val="4D4D4D"/>
                </a:solidFill>
                <a:effectLst/>
                <a:uFillTx/>
                <a:ea typeface="MS UI Gothic" panose="020B0600070205080204" charset="-128"/>
              </a:rPr>
              <a:t>Peck-Radosavljevic M, et al. J Clin Oncol 2018;36(suppl):abstr 4018</a:t>
            </a:r>
            <a:r>
              <a:rPr sz="1200" dirty="0"/>
              <a:t/>
            </a:r>
            <a:br>
              <a:rPr sz="1200" dirty="0"/>
            </a:br>
            <a:r>
              <a:rPr lang="ja-JP" sz="1200" b="0" i="0" u="none" strike="noStrike" cap="none" baseline="0" dirty="0">
                <a:solidFill>
                  <a:srgbClr val="4D4D4D"/>
                </a:solidFill>
                <a:effectLst/>
                <a:uFillTx/>
                <a:ea typeface="MS UI Gothic" panose="020B0600070205080204" charset="-128"/>
              </a:rPr>
              <a:t>Abou-Alfa GK, et al. J Clin Oncol 2018;36(suppl):abstr 401</a:t>
            </a:r>
            <a:r>
              <a:rPr lang="ja-JP" sz="1200" b="0" i="0" u="none" strike="noStrike" cap="none" baseline="0" dirty="0" smtClean="0">
                <a:solidFill>
                  <a:srgbClr val="4D4D4D"/>
                </a:solidFill>
                <a:effectLst/>
                <a:uFillTx/>
                <a:ea typeface="MS UI Gothic" panose="020B0600070205080204" charset="-128"/>
              </a:rPr>
              <a:t>9</a:t>
            </a:r>
            <a:r>
              <a:rPr lang="en-GB" altLang="ja-JP" sz="1200" b="0" i="0" u="none" strike="noStrike" cap="none" baseline="0" dirty="0" smtClean="0">
                <a:solidFill>
                  <a:srgbClr val="4D4D4D"/>
                </a:solidFill>
                <a:effectLst/>
                <a:uFillTx/>
                <a:ea typeface="MS UI Gothic" panose="020B0600070205080204" charset="-128"/>
              </a:rPr>
              <a:t/>
            </a:r>
            <a:br>
              <a:rPr lang="en-GB" altLang="ja-JP" sz="1200" b="0" i="0" u="none" strike="noStrike" cap="none" baseline="0" dirty="0" smtClean="0">
                <a:solidFill>
                  <a:srgbClr val="4D4D4D"/>
                </a:solidFill>
                <a:effectLst/>
                <a:uFillTx/>
                <a:ea typeface="MS UI Gothic" panose="020B0600070205080204" charset="-128"/>
              </a:rPr>
            </a:br>
            <a:r>
              <a:rPr lang="ja-JP" sz="1200" b="0" i="0" u="none" strike="noStrike" cap="none" baseline="0" dirty="0" smtClean="0">
                <a:solidFill>
                  <a:srgbClr val="4D4D4D"/>
                </a:solidFill>
                <a:effectLst/>
                <a:uFillTx/>
                <a:ea typeface="MS UI Gothic" panose="020B0600070205080204" charset="-128"/>
              </a:rPr>
              <a:t>Z</a:t>
            </a:r>
            <a:r>
              <a:rPr lang="ja-JP" sz="1200" b="0" i="0" u="none" strike="noStrike" cap="none" baseline="0" dirty="0">
                <a:solidFill>
                  <a:srgbClr val="4D4D4D"/>
                </a:solidFill>
                <a:effectLst/>
                <a:uFillTx/>
                <a:ea typeface="MS UI Gothic" panose="020B0600070205080204" charset="-128"/>
              </a:rPr>
              <a:t>hu AX, et al. J Clin Oncol 2018;36(suppl):abstr 4020</a:t>
            </a:r>
          </a:p>
        </p:txBody>
      </p:sp>
      <p:graphicFrame>
        <p:nvGraphicFramePr>
          <p:cNvPr id="6" name="Table 5"/>
          <p:cNvGraphicFramePr>
            <a:graphicFrameLocks noGrp="1"/>
          </p:cNvGraphicFramePr>
          <p:nvPr>
            <p:extLst>
              <p:ext uri="{D42A27DB-BD31-4B8C-83A1-F6EECF244321}">
                <p14:modId xmlns:p14="http://schemas.microsoft.com/office/powerpoint/2010/main" val="3764301149"/>
              </p:ext>
            </p:extLst>
          </p:nvPr>
        </p:nvGraphicFramePr>
        <p:xfrm>
          <a:off x="361950" y="3397178"/>
          <a:ext cx="8420100" cy="922822"/>
        </p:xfrm>
        <a:graphic>
          <a:graphicData uri="http://schemas.openxmlformats.org/drawingml/2006/table">
            <a:tbl>
              <a:tblPr firstRow="1" bandRow="1">
                <a:tableStyleId>{69012ECD-51FC-41F1-AA8D-1B2483CD663E}</a:tableStyleId>
              </a:tblPr>
              <a:tblGrid>
                <a:gridCol w="1600011">
                  <a:extLst>
                    <a:ext uri="{9D8B030D-6E8A-4147-A177-3AD203B41FA5}">
                      <a16:colId xmlns:a16="http://schemas.microsoft.com/office/drawing/2014/main" val="20000"/>
                    </a:ext>
                  </a:extLst>
                </a:gridCol>
                <a:gridCol w="1905282">
                  <a:extLst>
                    <a:ext uri="{9D8B030D-6E8A-4147-A177-3AD203B41FA5}">
                      <a16:colId xmlns:a16="http://schemas.microsoft.com/office/drawing/2014/main" val="20001"/>
                    </a:ext>
                  </a:extLst>
                </a:gridCol>
                <a:gridCol w="1638269">
                  <a:extLst>
                    <a:ext uri="{9D8B030D-6E8A-4147-A177-3AD203B41FA5}">
                      <a16:colId xmlns:a16="http://schemas.microsoft.com/office/drawing/2014/main" val="20002"/>
                    </a:ext>
                  </a:extLst>
                </a:gridCol>
                <a:gridCol w="1638269">
                  <a:extLst>
                    <a:ext uri="{9D8B030D-6E8A-4147-A177-3AD203B41FA5}">
                      <a16:colId xmlns:a16="http://schemas.microsoft.com/office/drawing/2014/main" val="20003"/>
                    </a:ext>
                  </a:extLst>
                </a:gridCol>
                <a:gridCol w="1638269">
                  <a:extLst>
                    <a:ext uri="{9D8B030D-6E8A-4147-A177-3AD203B41FA5}">
                      <a16:colId xmlns:a16="http://schemas.microsoft.com/office/drawing/2014/main" val="20004"/>
                    </a:ext>
                  </a:extLst>
                </a:gridCol>
              </a:tblGrid>
              <a:tr h="33674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endParaRPr lang="en-GB" sz="1400" kern="1200" noProof="0" dirty="0">
                        <a:solidFill>
                          <a:schemeClr val="tx1"/>
                        </a:solidFill>
                        <a:latin typeface="+mn-lt"/>
                        <a:ea typeface="+mn-ea"/>
                        <a:cs typeface="Arial" panose="020B0604020202020204" pitchFamily="34"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algn="ctr" defTabSz="914400" rtl="0" eaLnBrk="1" latinLnBrk="0" hangingPunct="1"/>
                      <a:r>
                        <a:rPr lang="ja-JP" sz="1400" b="1" i="0" u="none" strike="noStrike" cap="none" baseline="0">
                          <a:solidFill>
                            <a:srgbClr val="FFFFFF"/>
                          </a:solidFill>
                          <a:effectLst/>
                          <a:uFillTx/>
                          <a:ea typeface="MS UI Gothic" panose="020B0600070205080204" charset="-128"/>
                        </a:rPr>
                        <a:t>ソラフェニブ＋TACE (n=80)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algn="ctr" defTabSz="914400" rtl="0" eaLnBrk="1" latinLnBrk="0" hangingPunct="1"/>
                      <a:r>
                        <a:rPr lang="ja-JP" sz="1400" b="1" i="0" u="none" strike="noStrike" cap="none" baseline="0">
                          <a:solidFill>
                            <a:srgbClr val="FFFFFF"/>
                          </a:solidFill>
                          <a:effectLst/>
                          <a:uFillTx/>
                          <a:ea typeface="MS UI Gothic" panose="020B0600070205080204" charset="-128"/>
                        </a:rPr>
                        <a:t>TACE </a:t>
                      </a:r>
                      <a:r>
                        <a:rPr sz="1400"/>
                        <a:t/>
                      </a:r>
                      <a:br>
                        <a:rPr sz="1400"/>
                      </a:br>
                      <a:r>
                        <a:rPr lang="ja-JP" sz="1400" b="1" i="0" u="none" strike="noStrike" cap="none" baseline="0">
                          <a:solidFill>
                            <a:srgbClr val="FFFFFF"/>
                          </a:solidFill>
                          <a:effectLst/>
                          <a:uFillTx/>
                          <a:ea typeface="MS UI Gothic" panose="020B0600070205080204" charset="-128"/>
                        </a:rPr>
                        <a:t>(n=76)</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algn="ctr" defTabSz="914400" rtl="0" eaLnBrk="1" latinLnBrk="0" hangingPunct="1"/>
                      <a:r>
                        <a:rPr lang="ja-JP" sz="1400" b="1" i="0" u="none" strike="noStrike" cap="none" baseline="0" dirty="0">
                          <a:solidFill>
                            <a:srgbClr val="FFFFFF"/>
                          </a:solidFill>
                          <a:effectLst/>
                          <a:uFillTx/>
                          <a:ea typeface="MS UI Gothic" panose="020B0600070205080204" charset="-128"/>
                        </a:rPr>
                        <a:t>HR (95%CI)</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algn="ctr" defTabSz="914400" rtl="0" eaLnBrk="1" latinLnBrk="0" hangingPunct="1"/>
                      <a:r>
                        <a:rPr lang="ja-JP" sz="1400" b="1" i="0" u="none" strike="noStrike" cap="none" baseline="0">
                          <a:solidFill>
                            <a:srgbClr val="FFFFFF"/>
                          </a:solidFill>
                          <a:effectLst/>
                          <a:uFillTx/>
                          <a:ea typeface="MS UI Gothic" panose="020B0600070205080204" charset="-128"/>
                        </a:rPr>
                        <a:t>P値</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0"/>
                  </a:ext>
                </a:extLst>
              </a:tr>
              <a:tr h="404662">
                <a:tc>
                  <a:txBody>
                    <a:bodyPr/>
                    <a:lstStyle/>
                    <a:p>
                      <a:r>
                        <a:rPr lang="ja-JP" sz="1400" b="0" i="0" u="none" strike="noStrike" cap="none" baseline="0">
                          <a:solidFill>
                            <a:srgbClr val="4D4D4D"/>
                          </a:solidFill>
                          <a:effectLst/>
                          <a:uFillTx/>
                          <a:ea typeface="MS UI Gothic" panose="020B0600070205080204" charset="-128"/>
                        </a:rPr>
                        <a:t>PFS中央値、月</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ja-JP" sz="1400" b="0" i="0" u="none" strike="noStrike" cap="none" baseline="0" dirty="0">
                          <a:solidFill>
                            <a:srgbClr val="4D4D4D"/>
                          </a:solidFill>
                          <a:effectLst/>
                          <a:uFillTx/>
                          <a:ea typeface="MS UI Gothic" panose="020B0600070205080204" charset="-128"/>
                        </a:rPr>
                        <a:t>25.2</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ja-JP" sz="1400" b="0" i="0" u="none" strike="noStrike" cap="none" baseline="0" dirty="0">
                          <a:solidFill>
                            <a:srgbClr val="4D4D4D"/>
                          </a:solidFill>
                          <a:effectLst/>
                          <a:uFillTx/>
                          <a:ea typeface="MS UI Gothic" panose="020B0600070205080204" charset="-128"/>
                        </a:rPr>
                        <a:t>13.5</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indent="0" algn="ctr" defTabSz="914400" rtl="0" eaLnBrk="1" fontAlgn="auto" latinLnBrk="0" hangingPunct="1">
                        <a:lnSpc>
                          <a:spcPct val="100000"/>
                        </a:lnSpc>
                        <a:spcBef>
                          <a:spcPct val="0"/>
                        </a:spcBef>
                        <a:spcAft>
                          <a:spcPct val="0"/>
                        </a:spcAft>
                        <a:buClrTx/>
                        <a:buSzTx/>
                        <a:buFontTx/>
                        <a:buNone/>
                        <a:defRPr/>
                      </a:pPr>
                      <a:r>
                        <a:rPr lang="ja-JP" sz="1400" b="0" i="0" u="none" strike="noStrike" cap="none" baseline="0" dirty="0">
                          <a:solidFill>
                            <a:srgbClr val="4D4D4D"/>
                          </a:solidFill>
                          <a:effectLst/>
                          <a:uFillTx/>
                          <a:ea typeface="MS UI Gothic" panose="020B0600070205080204" charset="-128"/>
                        </a:rPr>
                        <a:t>0.59 (0.41, 0.87</a:t>
                      </a:r>
                      <a:r>
                        <a:rPr lang="ja-JP" sz="1400" b="0" i="0" u="none" strike="noStrike" cap="none" baseline="0" dirty="0" smtClean="0">
                          <a:solidFill>
                            <a:srgbClr val="4D4D4D"/>
                          </a:solidFill>
                          <a:effectLst/>
                          <a:uFillTx/>
                          <a:ea typeface="MS UI Gothic" panose="020B0600070205080204" charset="-128"/>
                        </a:rPr>
                        <a:t>)</a:t>
                      </a:r>
                      <a:endParaRPr lang="ja-JP" sz="1400" b="0" i="0" u="none" strike="noStrike" cap="none" baseline="0" dirty="0">
                        <a:solidFill>
                          <a:srgbClr val="4D4D4D"/>
                        </a:solidFill>
                        <a:effectLst/>
                        <a:uFillTx/>
                        <a:ea typeface="MS UI Gothic" panose="020B0600070205080204" charset="-128"/>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indent="0" algn="ctr" defTabSz="914400" rtl="0" eaLnBrk="1" fontAlgn="auto" latinLnBrk="0" hangingPunct="1">
                        <a:lnSpc>
                          <a:spcPct val="100000"/>
                        </a:lnSpc>
                        <a:spcBef>
                          <a:spcPct val="0"/>
                        </a:spcBef>
                        <a:spcAft>
                          <a:spcPct val="0"/>
                        </a:spcAft>
                        <a:buClrTx/>
                        <a:buSzTx/>
                        <a:buFontTx/>
                        <a:buNone/>
                        <a:defRPr/>
                      </a:pPr>
                      <a:r>
                        <a:rPr lang="ja-JP" sz="1400" b="0" i="0" u="none" strike="noStrike" cap="none" baseline="0" dirty="0">
                          <a:solidFill>
                            <a:srgbClr val="4D4D4D"/>
                          </a:solidFill>
                          <a:effectLst/>
                          <a:uFillTx/>
                          <a:ea typeface="MS UI Gothic" panose="020B0600070205080204" charset="-128"/>
                        </a:rPr>
                        <a:t>0.00</a:t>
                      </a:r>
                      <a:r>
                        <a:rPr lang="ja-JP" sz="1400" b="0" i="0" u="none" strike="noStrike" cap="none" baseline="0" dirty="0" smtClean="0">
                          <a:solidFill>
                            <a:srgbClr val="4D4D4D"/>
                          </a:solidFill>
                          <a:effectLst/>
                          <a:uFillTx/>
                          <a:ea typeface="MS UI Gothic" panose="020B0600070205080204" charset="-128"/>
                        </a:rPr>
                        <a:t>6</a:t>
                      </a:r>
                      <a:endParaRPr lang="ja-JP" sz="1400" b="0" i="0" u="none" strike="noStrike" cap="none" baseline="0" dirty="0">
                        <a:solidFill>
                          <a:srgbClr val="4D4D4D"/>
                        </a:solidFill>
                        <a:effectLst/>
                        <a:uFillTx/>
                        <a:ea typeface="MS UI Gothic" panose="020B0600070205080204" charset="-128"/>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val="10001"/>
                  </a:ext>
                </a:extLst>
              </a:tr>
            </a:tbl>
          </a:graphicData>
        </a:graphic>
      </p:graphicFrame>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sz="1800" b="1" i="0" u="none" strike="noStrike" cap="none" baseline="0">
                <a:solidFill>
                  <a:srgbClr val="043882"/>
                </a:solidFill>
                <a:effectLst/>
                <a:uFillTx/>
                <a:ea typeface="MS UI Gothic" panose="020B0600070205080204" charset="-128"/>
              </a:rPr>
              <a:t>肝細胞癌の治療状況を拡大する</a:t>
            </a:r>
            <a:r>
              <a:rPr sz="1800"/>
              <a:t/>
            </a:r>
            <a:br>
              <a:rPr sz="1800"/>
            </a:br>
            <a:r>
              <a:rPr lang="ja-JP" sz="1800" b="1" i="0" u="none" strike="noStrike" cap="none" baseline="0">
                <a:solidFill>
                  <a:srgbClr val="043882"/>
                </a:solidFill>
                <a:effectLst/>
                <a:uFillTx/>
                <a:ea typeface="MS UI Gothic" panose="020B0600070205080204" charset="-128"/>
              </a:rPr>
              <a:t>討議者 – Berlin J</a:t>
            </a:r>
          </a:p>
        </p:txBody>
      </p:sp>
      <p:sp>
        <p:nvSpPr>
          <p:cNvPr id="3" name="Content Placeholder 2"/>
          <p:cNvSpPr>
            <a:spLocks noGrp="1"/>
          </p:cNvSpPr>
          <p:nvPr>
            <p:ph idx="1"/>
          </p:nvPr>
        </p:nvSpPr>
        <p:spPr>
          <a:xfrm>
            <a:off x="365124" y="1254035"/>
            <a:ext cx="8413751" cy="2352194"/>
          </a:xfrm>
        </p:spPr>
        <p:txBody>
          <a:bodyPr/>
          <a:lstStyle/>
          <a:p>
            <a:pPr marL="0" indent="0">
              <a:buNone/>
            </a:pPr>
            <a:r>
              <a:rPr lang="ja-JP" sz="1600" b="1" i="0" u="none" strike="noStrike" cap="none" baseline="0">
                <a:solidFill>
                  <a:srgbClr val="4D4D4D"/>
                </a:solidFill>
                <a:effectLst/>
                <a:uFillTx/>
                <a:ea typeface="MS UI Gothic" panose="020B0600070205080204" charset="-128"/>
              </a:rPr>
              <a:t>試験の目的（Global OPTIMIS: Abstract 4018 – Peck-Radosavljevic M, et al）</a:t>
            </a:r>
          </a:p>
          <a:p>
            <a:r>
              <a:rPr lang="ja-JP" sz="1600" b="1" i="0" u="none" strike="noStrike" cap="none" baseline="0">
                <a:solidFill>
                  <a:srgbClr val="4D4D4D"/>
                </a:solidFill>
                <a:effectLst/>
                <a:uFillTx/>
                <a:ea typeface="MS UI Gothic" panose="020B0600070205080204" charset="-128"/>
              </a:rPr>
              <a:t>HCC患者におけるTACEのアウトカムを評価する</a:t>
            </a:r>
          </a:p>
          <a:p>
            <a:pPr marL="0" indent="0">
              <a:spcBef>
                <a:spcPts val="1200"/>
              </a:spcBef>
              <a:buNone/>
            </a:pPr>
            <a:r>
              <a:rPr lang="ja-JP" sz="1600" b="1" i="0" u="none" strike="noStrike" cap="none" baseline="0">
                <a:solidFill>
                  <a:srgbClr val="4D4D4D"/>
                </a:solidFill>
                <a:effectLst/>
                <a:uFillTx/>
                <a:ea typeface="MS UI Gothic" panose="020B0600070205080204" charset="-128"/>
              </a:rPr>
              <a:t>試験デザイン</a:t>
            </a:r>
          </a:p>
          <a:p>
            <a:r>
              <a:rPr lang="ja-JP" sz="1600" b="0" i="0" u="none" strike="noStrike" cap="none" baseline="0">
                <a:solidFill>
                  <a:srgbClr val="4D4D4D"/>
                </a:solidFill>
                <a:effectLst/>
                <a:uFillTx/>
                <a:ea typeface="MS UI Gothic" panose="020B0600070205080204" charset="-128"/>
              </a:rPr>
              <a:t>本観察研究では、ベースラインでTACEに適格であった患者（n=507）が、その後TACE≥1施行後に進行してTACE不適格となり、不適格後にソラフェニブの投与を受けた患者と受けなかった患者があった</a:t>
            </a:r>
          </a:p>
          <a:p>
            <a:r>
              <a:rPr lang="ja-JP" sz="1600" b="0" i="0" u="none" strike="noStrike" cap="none" baseline="0">
                <a:solidFill>
                  <a:srgbClr val="4D4D4D"/>
                </a:solidFill>
                <a:effectLst/>
                <a:uFillTx/>
                <a:ea typeface="MS UI Gothic" panose="020B0600070205080204" charset="-128"/>
              </a:rPr>
              <a:t>患者数に関して1対2での傾向スコアマッチングが行われた</a:t>
            </a:r>
          </a:p>
          <a:p>
            <a:pPr marL="0" indent="0">
              <a:spcBef>
                <a:spcPts val="1200"/>
              </a:spcBef>
              <a:buNone/>
            </a:pPr>
            <a:r>
              <a:rPr lang="ja-JP" sz="1600" b="1" i="0" u="none" strike="noStrike" cap="none" baseline="0">
                <a:solidFill>
                  <a:srgbClr val="4D4D4D"/>
                </a:solidFill>
                <a:effectLst/>
                <a:uFillTx/>
                <a:ea typeface="MS UI Gothic" panose="020B0600070205080204" charset="-128"/>
              </a:rPr>
              <a:t>主な結果</a:t>
            </a:r>
          </a:p>
          <a:p>
            <a:r>
              <a:rPr lang="ja-JP" sz="1600" b="0" i="0" u="none" strike="noStrike" cap="none" baseline="0">
                <a:solidFill>
                  <a:srgbClr val="4D4D4D"/>
                </a:solidFill>
                <a:effectLst/>
                <a:uFillTx/>
                <a:ea typeface="MS UI Gothic" panose="020B0600070205080204" charset="-128"/>
              </a:rPr>
              <a:t>マッチング前、OSは、TACE不適格確認後にソラフェニブの投与を受けなかった群で19.8カ月、ソラフェニブ投与を受けた群で16.2カ月であった</a:t>
            </a:r>
          </a:p>
          <a:p>
            <a:r>
              <a:rPr lang="ja-JP" sz="1600" b="0" i="0" u="none" strike="noStrike" cap="none" baseline="0">
                <a:solidFill>
                  <a:srgbClr val="4D4D4D"/>
                </a:solidFill>
                <a:effectLst/>
                <a:uFillTx/>
                <a:ea typeface="MS UI Gothic" panose="020B0600070205080204" charset="-128"/>
              </a:rPr>
              <a:t>傾向スコアマッチングを行った後では、OSは、ACE不適格確認後にソラフェニブの投与を受けた群で16.2カ月、ソラフェニブ投与を受けなかった群で12.1カ月であった</a:t>
            </a:r>
          </a:p>
          <a:p>
            <a:r>
              <a:rPr lang="ja-JP" sz="1600" b="0" i="0" u="none" strike="noStrike" cap="none" baseline="0">
                <a:solidFill>
                  <a:srgbClr val="4D4D4D"/>
                </a:solidFill>
                <a:effectLst/>
                <a:uFillTx/>
                <a:ea typeface="MS UI Gothic" panose="020B0600070205080204" charset="-128"/>
              </a:rPr>
              <a:t>ビリルビンとアルブミンの悪化が、それぞれ11%及び29%の患者で認められた</a:t>
            </a:r>
          </a:p>
          <a:p>
            <a:pPr marL="0" indent="0">
              <a:buNone/>
            </a:pPr>
            <a:endParaRPr lang="en-GB" smtClean="0"/>
          </a:p>
        </p:txBody>
      </p:sp>
      <p:sp>
        <p:nvSpPr>
          <p:cNvPr id="4" name="Text Placeholder 3"/>
          <p:cNvSpPr>
            <a:spLocks noGrp="1"/>
          </p:cNvSpPr>
          <p:nvPr>
            <p:ph type="body" sz="quarter" idx="10"/>
          </p:nvPr>
        </p:nvSpPr>
        <p:spPr/>
        <p:txBody>
          <a:bodyPr/>
          <a:lstStyle/>
          <a:p>
            <a:r>
              <a:rPr lang="en-GB" smtClean="0"/>
              <a:t> </a:t>
            </a:r>
            <a:endParaRPr lang="en-GB" baseline="30000"/>
          </a:p>
        </p:txBody>
      </p:sp>
      <p:sp>
        <p:nvSpPr>
          <p:cNvPr id="5" name="Text Placeholder 4"/>
          <p:cNvSpPr>
            <a:spLocks noGrp="1"/>
          </p:cNvSpPr>
          <p:nvPr>
            <p:ph type="body" sz="quarter" idx="11"/>
          </p:nvPr>
        </p:nvSpPr>
        <p:spPr>
          <a:xfrm>
            <a:off x="3895200" y="6096000"/>
            <a:ext cx="4883675" cy="487363"/>
          </a:xfrm>
        </p:spPr>
        <p:txBody>
          <a:bodyPr/>
          <a:lstStyle/>
          <a:p>
            <a:r>
              <a:rPr lang="ja-JP" sz="1200" b="0" i="0" u="none" strike="noStrike" cap="none" baseline="0">
                <a:solidFill>
                  <a:srgbClr val="4D4D4D"/>
                </a:solidFill>
                <a:effectLst/>
                <a:uFillTx/>
                <a:ea typeface="MS UI Gothic" panose="020B0600070205080204" charset="-128"/>
              </a:rPr>
              <a:t>Kudo M, et al. J Clin Oncol 2018;36(suppl):abstr 4017</a:t>
            </a:r>
            <a:r>
              <a:rPr sz="1200"/>
              <a:t/>
            </a:r>
            <a:br>
              <a:rPr sz="1200"/>
            </a:br>
            <a:r>
              <a:rPr lang="ja-JP" sz="1200" b="0" i="0" u="none" strike="noStrike" cap="none" baseline="0">
                <a:solidFill>
                  <a:srgbClr val="4D4D4D"/>
                </a:solidFill>
                <a:effectLst/>
                <a:uFillTx/>
                <a:ea typeface="MS UI Gothic" panose="020B0600070205080204" charset="-128"/>
              </a:rPr>
              <a:t>Peck-Radosavljevic M, et al. J Clin Oncol 2018;36(suppl):abstr 4018</a:t>
            </a:r>
            <a:r>
              <a:rPr sz="1200"/>
              <a:t/>
            </a:r>
            <a:br>
              <a:rPr sz="1200"/>
            </a:br>
            <a:r>
              <a:rPr lang="ja-JP" sz="1200" b="0" i="0" u="none" strike="noStrike" cap="none" baseline="0">
                <a:solidFill>
                  <a:srgbClr val="4D4D4D"/>
                </a:solidFill>
                <a:effectLst/>
                <a:uFillTx/>
                <a:ea typeface="MS UI Gothic" panose="020B0600070205080204" charset="-128"/>
              </a:rPr>
              <a:t>Abou-Alfa GK, et al. J Clin Oncol 2018;36(suppl):abstr 4019</a:t>
            </a:r>
            <a:r>
              <a:rPr sz="1200"/>
              <a:t/>
            </a:r>
            <a:br>
              <a:rPr sz="1200"/>
            </a:br>
            <a:r>
              <a:rPr lang="ja-JP" sz="1200" b="0" i="0" u="none" strike="noStrike" cap="none" baseline="0">
                <a:solidFill>
                  <a:srgbClr val="4D4D4D"/>
                </a:solidFill>
                <a:effectLst/>
                <a:uFillTx/>
                <a:ea typeface="MS UI Gothic" panose="020B0600070205080204" charset="-128"/>
              </a:rPr>
              <a:t>Zhu AX, et al. J Clin Oncol 2018;36(suppl):abstr 4020</a:t>
            </a:r>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sz="1800" b="1" i="0" u="none" strike="noStrike" cap="none" baseline="0">
                <a:solidFill>
                  <a:srgbClr val="043882"/>
                </a:solidFill>
                <a:effectLst/>
                <a:uFillTx/>
                <a:ea typeface="MS UI Gothic" panose="020B0600070205080204" charset="-128"/>
              </a:rPr>
              <a:t>肝細胞癌の治療状況を拡大する</a:t>
            </a:r>
            <a:r>
              <a:rPr sz="1800"/>
              <a:t/>
            </a:r>
            <a:br>
              <a:rPr sz="1800"/>
            </a:br>
            <a:r>
              <a:rPr lang="ja-JP" sz="1800" b="1" i="0" u="none" strike="noStrike" cap="none" baseline="0">
                <a:solidFill>
                  <a:srgbClr val="043882"/>
                </a:solidFill>
                <a:effectLst/>
                <a:uFillTx/>
                <a:ea typeface="MS UI Gothic" panose="020B0600070205080204" charset="-128"/>
              </a:rPr>
              <a:t>討議者 – Berlin J</a:t>
            </a:r>
          </a:p>
        </p:txBody>
      </p:sp>
      <p:sp>
        <p:nvSpPr>
          <p:cNvPr id="3" name="Content Placeholder 2"/>
          <p:cNvSpPr>
            <a:spLocks noGrp="1"/>
          </p:cNvSpPr>
          <p:nvPr>
            <p:ph idx="1"/>
          </p:nvPr>
        </p:nvSpPr>
        <p:spPr>
          <a:xfrm>
            <a:off x="365124" y="1254035"/>
            <a:ext cx="8413751" cy="2352194"/>
          </a:xfrm>
        </p:spPr>
        <p:txBody>
          <a:bodyPr/>
          <a:lstStyle/>
          <a:p>
            <a:pPr marL="0" indent="0">
              <a:buNone/>
            </a:pPr>
            <a:r>
              <a:rPr lang="ja-JP" sz="1600" b="1" i="0" u="none" strike="noStrike" cap="none" baseline="0">
                <a:solidFill>
                  <a:srgbClr val="4D4D4D"/>
                </a:solidFill>
                <a:effectLst/>
                <a:uFillTx/>
                <a:ea typeface="MS UI Gothic" panose="020B0600070205080204" charset="-128"/>
              </a:rPr>
              <a:t>試験の目的（CELESTIAL: Abstract 4019 – Abou-Alfa GK, et al）</a:t>
            </a:r>
          </a:p>
          <a:p>
            <a:r>
              <a:rPr lang="ja-JP" sz="1600" b="1" i="0" u="none" strike="noStrike" cap="none" baseline="0">
                <a:solidFill>
                  <a:srgbClr val="4D4D4D"/>
                </a:solidFill>
                <a:effectLst/>
                <a:uFillTx/>
                <a:ea typeface="MS UI Gothic" panose="020B0600070205080204" charset="-128"/>
              </a:rPr>
              <a:t>ソラフェニブ治療歴のある進行HCC患者を対象として、カボザンチニブとプラセボの有効性及び安全性を比較する</a:t>
            </a:r>
          </a:p>
          <a:p>
            <a:pPr marL="0" indent="0">
              <a:spcBef>
                <a:spcPts val="1200"/>
              </a:spcBef>
              <a:buNone/>
            </a:pPr>
            <a:r>
              <a:rPr lang="ja-JP" sz="1600" b="1" i="0" u="none" strike="noStrike" cap="none" baseline="0">
                <a:solidFill>
                  <a:srgbClr val="4D4D4D"/>
                </a:solidFill>
                <a:effectLst/>
                <a:uFillTx/>
                <a:ea typeface="MS UI Gothic" panose="020B0600070205080204" charset="-128"/>
              </a:rPr>
              <a:t>試験デザイン</a:t>
            </a:r>
          </a:p>
          <a:p>
            <a:r>
              <a:rPr lang="ja-JP" sz="1600" b="0" i="0" u="none" strike="noStrike" cap="none" baseline="0">
                <a:solidFill>
                  <a:srgbClr val="4D4D4D"/>
                </a:solidFill>
                <a:effectLst/>
                <a:uFillTx/>
                <a:ea typeface="MS UI Gothic" panose="020B0600070205080204" charset="-128"/>
              </a:rPr>
              <a:t>患者（n=760）を、カボザンチニブ60 mg/日 poとプラセボに（2:1で）無作為化した</a:t>
            </a:r>
          </a:p>
          <a:p>
            <a:pPr marL="0" indent="0">
              <a:spcBef>
                <a:spcPts val="1200"/>
              </a:spcBef>
              <a:buNone/>
            </a:pPr>
            <a:r>
              <a:rPr lang="ja-JP" sz="1600" b="1" i="0" u="none" strike="noStrike" cap="none" baseline="0">
                <a:solidFill>
                  <a:srgbClr val="4D4D4D"/>
                </a:solidFill>
                <a:effectLst/>
                <a:uFillTx/>
                <a:ea typeface="MS UI Gothic" panose="020B0600070205080204" charset="-128"/>
              </a:rPr>
              <a:t>主な結果</a:t>
            </a:r>
          </a:p>
          <a:p>
            <a:pPr marL="0" indent="0">
              <a:buNone/>
            </a:pPr>
            <a:endParaRPr lang="en-GB" b="1"/>
          </a:p>
          <a:p>
            <a:pPr marL="0" indent="0">
              <a:buNone/>
            </a:pPr>
            <a:endParaRPr lang="en-GB" b="1" smtClean="0"/>
          </a:p>
          <a:p>
            <a:pPr marL="0" indent="0">
              <a:buNone/>
            </a:pPr>
            <a:endParaRPr lang="en-GB" b="1"/>
          </a:p>
          <a:p>
            <a:pPr marL="0" indent="0">
              <a:buNone/>
            </a:pPr>
            <a:endParaRPr lang="en-GB" b="1" smtClean="0"/>
          </a:p>
          <a:p>
            <a:pPr marL="0" indent="0">
              <a:buNone/>
            </a:pPr>
            <a:endParaRPr lang="en-GB" b="1"/>
          </a:p>
          <a:p>
            <a:pPr marL="0" indent="0">
              <a:buNone/>
            </a:pPr>
            <a:endParaRPr lang="en-GB" b="1"/>
          </a:p>
        </p:txBody>
      </p:sp>
      <p:sp>
        <p:nvSpPr>
          <p:cNvPr id="5" name="Text Placeholder 4"/>
          <p:cNvSpPr>
            <a:spLocks noGrp="1"/>
          </p:cNvSpPr>
          <p:nvPr>
            <p:ph type="body" sz="quarter" idx="11"/>
          </p:nvPr>
        </p:nvSpPr>
        <p:spPr>
          <a:xfrm>
            <a:off x="3376800" y="6096000"/>
            <a:ext cx="5402075" cy="487363"/>
          </a:xfrm>
        </p:spPr>
        <p:txBody>
          <a:bodyPr/>
          <a:lstStyle/>
          <a:p>
            <a:r>
              <a:rPr lang="ja-JP" sz="1200" b="0" i="0" u="none" strike="noStrike" cap="none" baseline="0">
                <a:solidFill>
                  <a:srgbClr val="4D4D4D"/>
                </a:solidFill>
                <a:effectLst/>
                <a:uFillTx/>
                <a:ea typeface="MS UI Gothic" panose="020B0600070205080204" charset="-128"/>
              </a:rPr>
              <a:t>Kudo M, et al. J Clin Oncol 2018;36(suppl):abstr 4017</a:t>
            </a:r>
            <a:r>
              <a:rPr sz="1200"/>
              <a:t/>
            </a:r>
            <a:br>
              <a:rPr sz="1200"/>
            </a:br>
            <a:r>
              <a:rPr lang="ja-JP" sz="1200" b="0" i="0" u="none" strike="noStrike" cap="none" baseline="0">
                <a:solidFill>
                  <a:srgbClr val="4D4D4D"/>
                </a:solidFill>
                <a:effectLst/>
                <a:uFillTx/>
                <a:ea typeface="MS UI Gothic" panose="020B0600070205080204" charset="-128"/>
              </a:rPr>
              <a:t>Peck-Radosavljevic M, et al. J Clin Oncol 2018;36(suppl):abstr 4018</a:t>
            </a:r>
            <a:r>
              <a:rPr sz="1200"/>
              <a:t/>
            </a:r>
            <a:br>
              <a:rPr sz="1200"/>
            </a:br>
            <a:r>
              <a:rPr lang="ja-JP" sz="1200" b="0" i="0" u="none" strike="noStrike" cap="none" baseline="0">
                <a:solidFill>
                  <a:srgbClr val="4D4D4D"/>
                </a:solidFill>
                <a:effectLst/>
                <a:uFillTx/>
                <a:ea typeface="MS UI Gothic" panose="020B0600070205080204" charset="-128"/>
              </a:rPr>
              <a:t>Abou-Alfa GK, et al. J Clin Oncol 2018;36(suppl):abstr 4019</a:t>
            </a:r>
            <a:r>
              <a:rPr sz="1200"/>
              <a:t/>
            </a:r>
            <a:br>
              <a:rPr sz="1200"/>
            </a:br>
            <a:r>
              <a:rPr lang="ja-JP" sz="1200" b="0" i="0" u="none" strike="noStrike" cap="none" baseline="0">
                <a:solidFill>
                  <a:srgbClr val="4D4D4D"/>
                </a:solidFill>
                <a:effectLst/>
                <a:uFillTx/>
                <a:ea typeface="MS UI Gothic" panose="020B0600070205080204" charset="-128"/>
              </a:rPr>
              <a:t>Zhu AX, et al. J Clin Oncol 2018;36(suppl):abstr 4020</a:t>
            </a:r>
          </a:p>
        </p:txBody>
      </p:sp>
      <p:graphicFrame>
        <p:nvGraphicFramePr>
          <p:cNvPr id="6" name="Table 5"/>
          <p:cNvGraphicFramePr>
            <a:graphicFrameLocks noGrp="1"/>
          </p:cNvGraphicFramePr>
          <p:nvPr>
            <p:extLst>
              <p:ext uri="{D42A27DB-BD31-4B8C-83A1-F6EECF244321}">
                <p14:modId xmlns:p14="http://schemas.microsoft.com/office/powerpoint/2010/main" val="3205183177"/>
              </p:ext>
            </p:extLst>
          </p:nvPr>
        </p:nvGraphicFramePr>
        <p:xfrm>
          <a:off x="361951" y="3405942"/>
          <a:ext cx="8423275" cy="1900458"/>
        </p:xfrm>
        <a:graphic>
          <a:graphicData uri="http://schemas.openxmlformats.org/drawingml/2006/table">
            <a:tbl>
              <a:tblPr firstRow="1" bandRow="1">
                <a:tableStyleId>{69012ECD-51FC-41F1-AA8D-1B2483CD663E}</a:tableStyleId>
              </a:tblPr>
              <a:tblGrid>
                <a:gridCol w="1600614">
                  <a:extLst>
                    <a:ext uri="{9D8B030D-6E8A-4147-A177-3AD203B41FA5}">
                      <a16:colId xmlns:a16="http://schemas.microsoft.com/office/drawing/2014/main" val="20000"/>
                    </a:ext>
                  </a:extLst>
                </a:gridCol>
                <a:gridCol w="1906000">
                  <a:extLst>
                    <a:ext uri="{9D8B030D-6E8A-4147-A177-3AD203B41FA5}">
                      <a16:colId xmlns:a16="http://schemas.microsoft.com/office/drawing/2014/main" val="20001"/>
                    </a:ext>
                  </a:extLst>
                </a:gridCol>
                <a:gridCol w="1638887">
                  <a:extLst>
                    <a:ext uri="{9D8B030D-6E8A-4147-A177-3AD203B41FA5}">
                      <a16:colId xmlns:a16="http://schemas.microsoft.com/office/drawing/2014/main" val="20002"/>
                    </a:ext>
                  </a:extLst>
                </a:gridCol>
                <a:gridCol w="1638887">
                  <a:extLst>
                    <a:ext uri="{9D8B030D-6E8A-4147-A177-3AD203B41FA5}">
                      <a16:colId xmlns:a16="http://schemas.microsoft.com/office/drawing/2014/main" val="20003"/>
                    </a:ext>
                  </a:extLst>
                </a:gridCol>
                <a:gridCol w="1638887">
                  <a:extLst>
                    <a:ext uri="{9D8B030D-6E8A-4147-A177-3AD203B41FA5}">
                      <a16:colId xmlns:a16="http://schemas.microsoft.com/office/drawing/2014/main" val="20004"/>
                    </a:ext>
                  </a:extLst>
                </a:gridCol>
              </a:tblGrid>
              <a:tr h="365882">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endParaRPr lang="en-GB" sz="1400" kern="1200" noProof="0" dirty="0">
                        <a:solidFill>
                          <a:schemeClr val="tx1"/>
                        </a:solidFill>
                        <a:latin typeface="+mn-lt"/>
                        <a:ea typeface="+mn-ea"/>
                        <a:cs typeface="Arial" panose="020B0604020202020204" pitchFamily="34"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algn="ctr" defTabSz="914400" rtl="0" eaLnBrk="1" latinLnBrk="0" hangingPunct="1"/>
                      <a:r>
                        <a:rPr lang="ja-JP" sz="1400" b="1" i="0" u="none" strike="noStrike" cap="none" baseline="0" dirty="0">
                          <a:solidFill>
                            <a:srgbClr val="FFFFFF"/>
                          </a:solidFill>
                          <a:effectLst/>
                          <a:uFillTx/>
                          <a:ea typeface="MS UI Gothic" panose="020B0600070205080204" charset="-128"/>
                        </a:rPr>
                        <a:t>カボザンチニブ </a:t>
                      </a:r>
                      <a:r>
                        <a:rPr lang="en-GB" altLang="ja-JP" sz="1400" b="1" i="0" u="none" strike="noStrike" cap="none" baseline="0" dirty="0" smtClean="0">
                          <a:solidFill>
                            <a:srgbClr val="FFFFFF"/>
                          </a:solidFill>
                          <a:effectLst/>
                          <a:uFillTx/>
                          <a:ea typeface="MS UI Gothic" panose="020B0600070205080204" charset="-128"/>
                        </a:rPr>
                        <a:t/>
                      </a:r>
                      <a:br>
                        <a:rPr lang="en-GB" altLang="ja-JP" sz="1400" b="1" i="0" u="none" strike="noStrike" cap="none" baseline="0" dirty="0" smtClean="0">
                          <a:solidFill>
                            <a:srgbClr val="FFFFFF"/>
                          </a:solidFill>
                          <a:effectLst/>
                          <a:uFillTx/>
                          <a:ea typeface="MS UI Gothic" panose="020B0600070205080204" charset="-128"/>
                        </a:rPr>
                      </a:br>
                      <a:r>
                        <a:rPr lang="ja-JP" sz="1400" b="1" i="0" u="none" strike="noStrike" cap="none" baseline="0" dirty="0" smtClean="0">
                          <a:solidFill>
                            <a:srgbClr val="FFFFFF"/>
                          </a:solidFill>
                          <a:effectLst/>
                          <a:uFillTx/>
                          <a:ea typeface="MS UI Gothic" panose="020B0600070205080204" charset="-128"/>
                        </a:rPr>
                        <a:t>(</a:t>
                      </a:r>
                      <a:r>
                        <a:rPr lang="ja-JP" sz="1400" b="1" i="0" u="none" strike="noStrike" cap="none" baseline="0" dirty="0">
                          <a:solidFill>
                            <a:srgbClr val="FFFFFF"/>
                          </a:solidFill>
                          <a:effectLst/>
                          <a:uFillTx/>
                          <a:ea typeface="MS UI Gothic" panose="020B0600070205080204" charset="-128"/>
                        </a:rPr>
                        <a:t>n=470)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algn="ctr" defTabSz="914400" rtl="0" eaLnBrk="1" latinLnBrk="0" hangingPunct="1"/>
                      <a:r>
                        <a:rPr lang="ja-JP" sz="1400" b="1" i="0" u="none" strike="noStrike" cap="none" baseline="0">
                          <a:solidFill>
                            <a:srgbClr val="FFFFFF"/>
                          </a:solidFill>
                          <a:effectLst/>
                          <a:uFillTx/>
                          <a:ea typeface="MS UI Gothic" panose="020B0600070205080204" charset="-128"/>
                        </a:rPr>
                        <a:t>プラセボ</a:t>
                      </a:r>
                      <a:r>
                        <a:rPr sz="1400"/>
                        <a:t/>
                      </a:r>
                      <a:br>
                        <a:rPr sz="1400"/>
                      </a:br>
                      <a:r>
                        <a:rPr lang="ja-JP" sz="1400" b="1" i="0" u="none" strike="noStrike" cap="none" baseline="0">
                          <a:solidFill>
                            <a:srgbClr val="FFFFFF"/>
                          </a:solidFill>
                          <a:effectLst/>
                          <a:uFillTx/>
                          <a:ea typeface="MS UI Gothic" panose="020B0600070205080204" charset="-128"/>
                        </a:rPr>
                        <a:t>(n=237)</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algn="ctr" defTabSz="914400" rtl="0" eaLnBrk="1" latinLnBrk="0" hangingPunct="1"/>
                      <a:r>
                        <a:rPr lang="ja-JP" sz="1400" b="1" i="0" u="none" strike="noStrike" cap="none" baseline="0" dirty="0">
                          <a:solidFill>
                            <a:srgbClr val="FFFFFF"/>
                          </a:solidFill>
                          <a:effectLst/>
                          <a:uFillTx/>
                          <a:ea typeface="MS UI Gothic" panose="020B0600070205080204" charset="-128"/>
                        </a:rPr>
                        <a:t>HR (95%CI)</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algn="ctr" defTabSz="914400" rtl="0" eaLnBrk="1" latinLnBrk="0" hangingPunct="1"/>
                      <a:r>
                        <a:rPr lang="ja-JP" sz="1400" b="1" i="0" u="none" strike="noStrike" cap="none" baseline="0">
                          <a:solidFill>
                            <a:srgbClr val="FFFFFF"/>
                          </a:solidFill>
                          <a:effectLst/>
                          <a:uFillTx/>
                          <a:ea typeface="MS UI Gothic" panose="020B0600070205080204" charset="-128"/>
                        </a:rPr>
                        <a:t>P値</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0"/>
                  </a:ext>
                </a:extLst>
              </a:tr>
              <a:tr h="365882">
                <a:tc>
                  <a:txBody>
                    <a:bodyPr/>
                    <a:lstStyle/>
                    <a:p>
                      <a:r>
                        <a:rPr lang="ja-JP" sz="1400" b="0" i="0" u="none" strike="noStrike" cap="none" baseline="0">
                          <a:solidFill>
                            <a:srgbClr val="4D4D4D"/>
                          </a:solidFill>
                          <a:effectLst/>
                          <a:uFillTx/>
                          <a:ea typeface="MS UI Gothic" panose="020B0600070205080204" charset="-128"/>
                        </a:rPr>
                        <a:t>OS中央値、月（95%CI）</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ja-JP" sz="1400" b="0" i="0" u="none" strike="noStrike" cap="none" baseline="0">
                          <a:solidFill>
                            <a:srgbClr val="4D4D4D"/>
                          </a:solidFill>
                          <a:effectLst/>
                          <a:uFillTx/>
                          <a:ea typeface="MS UI Gothic" panose="020B0600070205080204" charset="-128"/>
                        </a:rPr>
                        <a:t>10.2 (9.1, 12.0)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ja-JP" sz="1400" b="0" i="0" u="none" strike="noStrike" cap="none" baseline="0">
                          <a:solidFill>
                            <a:srgbClr val="4D4D4D"/>
                          </a:solidFill>
                          <a:effectLst/>
                          <a:uFillTx/>
                          <a:ea typeface="MS UI Gothic" panose="020B0600070205080204" charset="-128"/>
                        </a:rPr>
                        <a:t>8.0 (6.8, 9.4)</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ja-JP" sz="1400" b="0" i="0" u="none" strike="noStrike" cap="none" baseline="0">
                          <a:solidFill>
                            <a:srgbClr val="4D4D4D"/>
                          </a:solidFill>
                          <a:effectLst/>
                          <a:uFillTx/>
                          <a:ea typeface="MS UI Gothic" panose="020B0600070205080204" charset="-128"/>
                        </a:rPr>
                        <a:t>0.76 (0.63, 0.92)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ja-JP" sz="1400" b="0" i="0" u="none" strike="noStrike" cap="none" baseline="0">
                          <a:solidFill>
                            <a:srgbClr val="4D4D4D"/>
                          </a:solidFill>
                          <a:effectLst/>
                          <a:uFillTx/>
                          <a:ea typeface="MS UI Gothic" panose="020B0600070205080204" charset="-128"/>
                        </a:rPr>
                        <a:t>0.0049</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val="10001"/>
                  </a:ext>
                </a:extLst>
              </a:tr>
              <a:tr h="365882">
                <a:tc>
                  <a:txBody>
                    <a:bodyPr/>
                    <a:lstStyle/>
                    <a:p>
                      <a:r>
                        <a:rPr lang="ja-JP" sz="1400" b="0" i="0" u="none" strike="noStrike" cap="none" baseline="0">
                          <a:solidFill>
                            <a:srgbClr val="4D4D4D"/>
                          </a:solidFill>
                          <a:effectLst/>
                          <a:uFillTx/>
                          <a:ea typeface="MS UI Gothic" panose="020B0600070205080204" charset="-128"/>
                        </a:rPr>
                        <a:t>PFS中央値、月（95%CI）</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algn="ctr"/>
                      <a:r>
                        <a:rPr lang="ja-JP" sz="1400" b="0" i="0" u="none" strike="noStrike" cap="none" baseline="0">
                          <a:solidFill>
                            <a:srgbClr val="4D4D4D"/>
                          </a:solidFill>
                          <a:effectLst/>
                          <a:uFillTx/>
                          <a:ea typeface="MS UI Gothic" panose="020B0600070205080204" charset="-128"/>
                        </a:rPr>
                        <a:t>5.2 (4.0, 5.5)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algn="ctr"/>
                      <a:r>
                        <a:rPr lang="ja-JP" sz="1400" b="0" i="0" u="none" strike="noStrike" cap="none" baseline="0">
                          <a:solidFill>
                            <a:srgbClr val="4D4D4D"/>
                          </a:solidFill>
                          <a:effectLst/>
                          <a:uFillTx/>
                          <a:ea typeface="MS UI Gothic" panose="020B0600070205080204" charset="-128"/>
                        </a:rPr>
                        <a:t>1.9 (1.9, 1.9)</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algn="ctr"/>
                      <a:r>
                        <a:rPr lang="ja-JP" sz="1400" b="0" i="0" u="none" strike="noStrike" cap="none" baseline="0">
                          <a:solidFill>
                            <a:srgbClr val="4D4D4D"/>
                          </a:solidFill>
                          <a:effectLst/>
                          <a:uFillTx/>
                          <a:ea typeface="MS UI Gothic" panose="020B0600070205080204" charset="-128"/>
                        </a:rPr>
                        <a:t>0.44 (0.36, 0.52)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algn="ctr"/>
                      <a:r>
                        <a:rPr lang="ja-JP" sz="1400" b="0" i="0" u="none" strike="noStrike" cap="none" baseline="0">
                          <a:solidFill>
                            <a:srgbClr val="4D4D4D"/>
                          </a:solidFill>
                          <a:effectLst/>
                          <a:uFillTx/>
                          <a:ea typeface="MS UI Gothic" panose="020B0600070205080204" charset="-128"/>
                        </a:rPr>
                        <a:t>&lt;0.0001</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10002"/>
                  </a:ext>
                </a:extLst>
              </a:tr>
              <a:tr h="345978">
                <a:tc>
                  <a:txBody>
                    <a:bodyPr/>
                    <a:lstStyle/>
                    <a:p>
                      <a:r>
                        <a:rPr lang="ja-JP" sz="1400" b="0" i="0" u="none" strike="noStrike" cap="none" baseline="0">
                          <a:solidFill>
                            <a:srgbClr val="4D4D4D"/>
                          </a:solidFill>
                          <a:effectLst/>
                          <a:uFillTx/>
                          <a:ea typeface="MS UI Gothic" panose="020B0600070205080204" charset="-128"/>
                        </a:rPr>
                        <a:t>ORR、%</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ja-JP" sz="1400" b="0" i="0" u="none" strike="noStrike" cap="none" baseline="0">
                          <a:solidFill>
                            <a:srgbClr val="4D4D4D"/>
                          </a:solidFill>
                          <a:effectLst/>
                          <a:uFillTx/>
                          <a:ea typeface="MS UI Gothic" panose="020B0600070205080204" charset="-128"/>
                        </a:rPr>
                        <a:t>4</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ja-JP" sz="1400" b="0" i="0" u="none" strike="noStrike" cap="none" baseline="0">
                          <a:solidFill>
                            <a:srgbClr val="4D4D4D"/>
                          </a:solidFill>
                          <a:effectLst/>
                          <a:uFillTx/>
                          <a:ea typeface="MS UI Gothic" panose="020B0600070205080204" charset="-128"/>
                        </a:rPr>
                        <a:t>0.4</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en-GB" sz="1400" kern="1200" smtClean="0">
                          <a:solidFill>
                            <a:schemeClr val="tx1"/>
                          </a:solidFill>
                          <a:latin typeface="+mn-lt"/>
                          <a:ea typeface="+mn-ea"/>
                          <a:cs typeface="Arial" panose="020B0604020202020204" pitchFamily="34" charset="0"/>
                        </a:rPr>
                        <a:t>-</a:t>
                      </a:r>
                      <a:endParaRPr lang="en-US" sz="1400" kern="1200">
                        <a:solidFill>
                          <a:schemeClr val="tx1"/>
                        </a:solidFill>
                        <a:latin typeface="+mn-lt"/>
                        <a:ea typeface="+mn-ea"/>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indent="0" algn="ctr" defTabSz="914400" rtl="0" eaLnBrk="1" fontAlgn="auto" latinLnBrk="0" hangingPunct="1">
                        <a:lnSpc>
                          <a:spcPct val="100000"/>
                        </a:lnSpc>
                        <a:spcBef>
                          <a:spcPct val="0"/>
                        </a:spcBef>
                        <a:spcAft>
                          <a:spcPct val="0"/>
                        </a:spcAft>
                        <a:buClrTx/>
                        <a:buSzTx/>
                        <a:buFontTx/>
                        <a:buNone/>
                        <a:defRPr/>
                      </a:pPr>
                      <a:r>
                        <a:rPr lang="ja-JP" sz="1400" b="0" i="0" u="none" strike="noStrike" cap="none" baseline="0" dirty="0">
                          <a:solidFill>
                            <a:srgbClr val="4D4D4D"/>
                          </a:solidFill>
                          <a:effectLst/>
                          <a:uFillTx/>
                          <a:ea typeface="MS UI Gothic" panose="020B0600070205080204" charset="-128"/>
                        </a:rPr>
                        <a:t>0.0086</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val="10003"/>
                  </a:ext>
                </a:extLst>
              </a:tr>
            </a:tbl>
          </a:graphicData>
        </a:graphic>
      </p:graphicFrame>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sz="1800" b="1" i="0" u="none" strike="noStrike" cap="none" baseline="0">
                <a:solidFill>
                  <a:srgbClr val="043882"/>
                </a:solidFill>
                <a:effectLst/>
                <a:uFillTx/>
                <a:ea typeface="MS UI Gothic" panose="020B0600070205080204" charset="-128"/>
              </a:rPr>
              <a:t>肝細胞癌の治療状況を拡大する</a:t>
            </a:r>
            <a:r>
              <a:rPr sz="1800"/>
              <a:t/>
            </a:r>
            <a:br>
              <a:rPr sz="1800"/>
            </a:br>
            <a:r>
              <a:rPr lang="ja-JP" sz="1800" b="1" i="0" u="none" strike="noStrike" cap="none" baseline="0">
                <a:solidFill>
                  <a:srgbClr val="043882"/>
                </a:solidFill>
                <a:effectLst/>
                <a:uFillTx/>
                <a:ea typeface="MS UI Gothic" panose="020B0600070205080204" charset="-128"/>
              </a:rPr>
              <a:t>討議者 – Berlin J</a:t>
            </a:r>
          </a:p>
        </p:txBody>
      </p:sp>
      <p:sp>
        <p:nvSpPr>
          <p:cNvPr id="3" name="Content Placeholder 2"/>
          <p:cNvSpPr>
            <a:spLocks noGrp="1"/>
          </p:cNvSpPr>
          <p:nvPr>
            <p:ph idx="1"/>
          </p:nvPr>
        </p:nvSpPr>
        <p:spPr>
          <a:xfrm>
            <a:off x="365124" y="1254035"/>
            <a:ext cx="8413751" cy="2352194"/>
          </a:xfrm>
        </p:spPr>
        <p:txBody>
          <a:bodyPr/>
          <a:lstStyle/>
          <a:p>
            <a:pPr marL="0" indent="0">
              <a:buNone/>
            </a:pPr>
            <a:r>
              <a:rPr lang="ja-JP" sz="1600" b="1" i="0" u="none" strike="noStrike" cap="none" baseline="0">
                <a:solidFill>
                  <a:srgbClr val="4D4D4D"/>
                </a:solidFill>
                <a:effectLst/>
                <a:uFillTx/>
                <a:ea typeface="MS UI Gothic" panose="020B0600070205080204" charset="-128"/>
              </a:rPr>
              <a:t>試験の目的（KEYNOTE-224: Abstract 4020 – Zhu AX, et al）</a:t>
            </a:r>
          </a:p>
          <a:p>
            <a:r>
              <a:rPr lang="ja-JP" sz="1600" b="1" i="0" u="none" strike="noStrike" cap="none" baseline="0">
                <a:solidFill>
                  <a:srgbClr val="4D4D4D"/>
                </a:solidFill>
                <a:effectLst/>
                <a:uFillTx/>
                <a:ea typeface="MS UI Gothic" panose="020B0600070205080204" charset="-128"/>
              </a:rPr>
              <a:t>進行HCC患者において、ペムブロリズマブの有効性および安全性を評価する</a:t>
            </a:r>
          </a:p>
          <a:p>
            <a:pPr marL="0" indent="0">
              <a:spcBef>
                <a:spcPts val="1200"/>
              </a:spcBef>
              <a:buNone/>
            </a:pPr>
            <a:r>
              <a:rPr lang="ja-JP" sz="1600" b="1" i="0" u="none" strike="noStrike" cap="none" baseline="0">
                <a:solidFill>
                  <a:srgbClr val="4D4D4D"/>
                </a:solidFill>
                <a:effectLst/>
                <a:uFillTx/>
                <a:ea typeface="MS UI Gothic" panose="020B0600070205080204" charset="-128"/>
              </a:rPr>
              <a:t>試験デザイン</a:t>
            </a:r>
          </a:p>
          <a:p>
            <a:r>
              <a:rPr lang="ja-JP" sz="1600" b="0" i="0" u="none" strike="noStrike" cap="none" baseline="0">
                <a:solidFill>
                  <a:srgbClr val="4D4D4D"/>
                </a:solidFill>
                <a:effectLst/>
                <a:uFillTx/>
                <a:ea typeface="MS UI Gothic" panose="020B0600070205080204" charset="-128"/>
              </a:rPr>
              <a:t>PD、不耐性毒性、同意の撤回又は治験責任医師の決定まで、患者（n=104）にペムブロリズマブ200 mgをq3wで2年間投与した </a:t>
            </a:r>
          </a:p>
          <a:p>
            <a:pPr marL="0" indent="0">
              <a:spcBef>
                <a:spcPts val="1200"/>
              </a:spcBef>
              <a:buNone/>
            </a:pPr>
            <a:r>
              <a:rPr lang="ja-JP" sz="1600" b="1" i="0" u="none" strike="noStrike" cap="none" baseline="0">
                <a:solidFill>
                  <a:srgbClr val="4D4D4D"/>
                </a:solidFill>
                <a:effectLst/>
                <a:uFillTx/>
                <a:ea typeface="MS UI Gothic" panose="020B0600070205080204" charset="-128"/>
              </a:rPr>
              <a:t>主な結果</a:t>
            </a:r>
          </a:p>
          <a:p>
            <a:pPr marL="0" indent="0">
              <a:buNone/>
            </a:pPr>
            <a:endParaRPr lang="en-GB" b="1" smtClean="0"/>
          </a:p>
          <a:p>
            <a:pPr marL="0" indent="0">
              <a:buNone/>
            </a:pPr>
            <a:endParaRPr lang="en-GB" b="1" smtClean="0"/>
          </a:p>
          <a:p>
            <a:pPr marL="0" indent="0">
              <a:buNone/>
            </a:pPr>
            <a:endParaRPr lang="en-GB" b="1" smtClean="0"/>
          </a:p>
          <a:p>
            <a:pPr marL="0" indent="0">
              <a:buNone/>
            </a:pPr>
            <a:endParaRPr lang="en-GB" b="1" smtClean="0"/>
          </a:p>
          <a:p>
            <a:pPr marL="0" indent="0">
              <a:buNone/>
            </a:pPr>
            <a:endParaRPr lang="en-GB" b="1"/>
          </a:p>
        </p:txBody>
      </p:sp>
      <p:sp>
        <p:nvSpPr>
          <p:cNvPr id="5" name="Text Placeholder 4"/>
          <p:cNvSpPr>
            <a:spLocks noGrp="1"/>
          </p:cNvSpPr>
          <p:nvPr>
            <p:ph type="body" sz="quarter" idx="11"/>
          </p:nvPr>
        </p:nvSpPr>
        <p:spPr>
          <a:xfrm>
            <a:off x="3225600" y="6096000"/>
            <a:ext cx="5553275" cy="487363"/>
          </a:xfrm>
        </p:spPr>
        <p:txBody>
          <a:bodyPr/>
          <a:lstStyle/>
          <a:p>
            <a:r>
              <a:rPr lang="ja-JP" sz="1200" b="0" i="0" u="none" strike="noStrike" cap="none" baseline="0">
                <a:solidFill>
                  <a:srgbClr val="4D4D4D"/>
                </a:solidFill>
                <a:effectLst/>
                <a:uFillTx/>
                <a:ea typeface="MS UI Gothic" panose="020B0600070205080204" charset="-128"/>
              </a:rPr>
              <a:t>Kudo M, et al. J Clin Oncol 2018;36(suppl):abstr 4017</a:t>
            </a:r>
            <a:r>
              <a:rPr sz="1200"/>
              <a:t/>
            </a:r>
            <a:br>
              <a:rPr sz="1200"/>
            </a:br>
            <a:r>
              <a:rPr lang="ja-JP" sz="1200" b="0" i="0" u="none" strike="noStrike" cap="none" baseline="0">
                <a:solidFill>
                  <a:srgbClr val="4D4D4D"/>
                </a:solidFill>
                <a:effectLst/>
                <a:uFillTx/>
                <a:ea typeface="MS UI Gothic" panose="020B0600070205080204" charset="-128"/>
              </a:rPr>
              <a:t>Peck-Radosavljevic M, et al. J Clin Oncol 2018;36(suppl):abstr 4018</a:t>
            </a:r>
            <a:r>
              <a:rPr sz="1200"/>
              <a:t/>
            </a:r>
            <a:br>
              <a:rPr sz="1200"/>
            </a:br>
            <a:r>
              <a:rPr lang="ja-JP" sz="1200" b="0" i="0" u="none" strike="noStrike" cap="none" baseline="0">
                <a:solidFill>
                  <a:srgbClr val="4D4D4D"/>
                </a:solidFill>
                <a:effectLst/>
                <a:uFillTx/>
                <a:ea typeface="MS UI Gothic" panose="020B0600070205080204" charset="-128"/>
              </a:rPr>
              <a:t>Abou-Alfa GK, et al. J Clin Oncol 2018;36(suppl):abstr 4019</a:t>
            </a:r>
            <a:r>
              <a:rPr sz="1200"/>
              <a:t/>
            </a:r>
            <a:br>
              <a:rPr sz="1200"/>
            </a:br>
            <a:r>
              <a:rPr lang="ja-JP" sz="1200" b="0" i="0" u="none" strike="noStrike" cap="none" baseline="0">
                <a:solidFill>
                  <a:srgbClr val="4D4D4D"/>
                </a:solidFill>
                <a:effectLst/>
                <a:uFillTx/>
                <a:ea typeface="MS UI Gothic" panose="020B0600070205080204" charset="-128"/>
              </a:rPr>
              <a:t>Zhu AX, et al. J Clin Oncol 2018;36(suppl):abstr 4020</a:t>
            </a:r>
          </a:p>
        </p:txBody>
      </p:sp>
      <p:graphicFrame>
        <p:nvGraphicFramePr>
          <p:cNvPr id="6" name="Table 5"/>
          <p:cNvGraphicFramePr>
            <a:graphicFrameLocks noGrp="1"/>
          </p:cNvGraphicFramePr>
          <p:nvPr/>
        </p:nvGraphicFramePr>
        <p:xfrm>
          <a:off x="376350" y="3363863"/>
          <a:ext cx="8420100" cy="1251149"/>
        </p:xfrm>
        <a:graphic>
          <a:graphicData uri="http://schemas.openxmlformats.org/drawingml/2006/table">
            <a:tbl>
              <a:tblPr firstRow="1" bandRow="1">
                <a:tableStyleId>{69012ECD-51FC-41F1-AA8D-1B2483CD663E}</a:tableStyleId>
              </a:tblPr>
              <a:tblGrid>
                <a:gridCol w="3995582">
                  <a:extLst>
                    <a:ext uri="{9D8B030D-6E8A-4147-A177-3AD203B41FA5}">
                      <a16:colId xmlns:a16="http://schemas.microsoft.com/office/drawing/2014/main" val="20000"/>
                    </a:ext>
                  </a:extLst>
                </a:gridCol>
                <a:gridCol w="4424518">
                  <a:extLst>
                    <a:ext uri="{9D8B030D-6E8A-4147-A177-3AD203B41FA5}">
                      <a16:colId xmlns:a16="http://schemas.microsoft.com/office/drawing/2014/main" val="20001"/>
                    </a:ext>
                  </a:extLst>
                </a:gridCol>
              </a:tblGrid>
              <a:tr h="33674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endParaRPr lang="en-GB" sz="1400" kern="1200" noProof="0">
                        <a:solidFill>
                          <a:schemeClr val="tx1"/>
                        </a:solidFill>
                        <a:latin typeface="+mn-lt"/>
                        <a:ea typeface="+mn-ea"/>
                        <a:cs typeface="Arial" panose="020B0604020202020204" pitchFamily="34"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algn="ctr" defTabSz="914400" rtl="0" eaLnBrk="1" latinLnBrk="0" hangingPunct="1"/>
                      <a:r>
                        <a:rPr lang="ja-JP" sz="1400" b="1" i="0" u="none" strike="noStrike" cap="none" baseline="0">
                          <a:solidFill>
                            <a:srgbClr val="FFFFFF"/>
                          </a:solidFill>
                          <a:effectLst/>
                          <a:uFillTx/>
                          <a:ea typeface="MS UI Gothic" panose="020B0600070205080204" charset="-128"/>
                        </a:rPr>
                        <a:t>ペムブロリズマブ(n=104)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0"/>
                  </a:ext>
                </a:extLst>
              </a:tr>
              <a:tr h="229815">
                <a:tc>
                  <a:txBody>
                    <a:bodyPr/>
                    <a:lstStyle/>
                    <a:p>
                      <a:r>
                        <a:rPr lang="ja-JP" sz="1400" b="0" i="0" u="none" strike="noStrike" cap="none" baseline="0">
                          <a:solidFill>
                            <a:srgbClr val="4D4D4D"/>
                          </a:solidFill>
                          <a:effectLst/>
                          <a:uFillTx/>
                          <a:ea typeface="MS UI Gothic" panose="020B0600070205080204" charset="-128"/>
                        </a:rPr>
                        <a:t>OS中央値、月（95%CI）</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ja-JP" sz="1400" b="0" i="0" u="none" strike="noStrike" cap="none" baseline="0">
                          <a:solidFill>
                            <a:srgbClr val="4D4D4D"/>
                          </a:solidFill>
                          <a:effectLst/>
                          <a:uFillTx/>
                          <a:ea typeface="MS UI Gothic" panose="020B0600070205080204" charset="-128"/>
                        </a:rPr>
                        <a:t>12.9 (9.7, 15.5)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val="10001"/>
                  </a:ext>
                </a:extLst>
              </a:tr>
              <a:tr h="229815">
                <a:tc>
                  <a:txBody>
                    <a:bodyPr/>
                    <a:lstStyle/>
                    <a:p>
                      <a:r>
                        <a:rPr lang="ja-JP" sz="1400" b="0" i="0" u="none" strike="noStrike" cap="none" baseline="0">
                          <a:solidFill>
                            <a:srgbClr val="4D4D4D"/>
                          </a:solidFill>
                          <a:effectLst/>
                          <a:uFillTx/>
                          <a:ea typeface="MS UI Gothic" panose="020B0600070205080204" charset="-128"/>
                        </a:rPr>
                        <a:t>PFS中央値、月（95%CI）</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indent="0" algn="ctr" defTabSz="914400" rtl="0" eaLnBrk="1" fontAlgn="auto" latinLnBrk="0" hangingPunct="1">
                        <a:lnSpc>
                          <a:spcPct val="100000"/>
                        </a:lnSpc>
                        <a:spcBef>
                          <a:spcPct val="0"/>
                        </a:spcBef>
                        <a:spcAft>
                          <a:spcPct val="0"/>
                        </a:spcAft>
                        <a:buClrTx/>
                        <a:buSzTx/>
                        <a:buFontTx/>
                        <a:buNone/>
                        <a:defRPr/>
                      </a:pPr>
                      <a:r>
                        <a:rPr lang="ja-JP" sz="1400" b="0" i="0" u="none" strike="noStrike" cap="none" baseline="0">
                          <a:solidFill>
                            <a:srgbClr val="4D4D4D"/>
                          </a:solidFill>
                          <a:effectLst/>
                          <a:uFillTx/>
                          <a:ea typeface="MS UI Gothic" panose="020B0600070205080204" charset="-128"/>
                        </a:rPr>
                        <a:t>4.9 (3.4, 7.2)</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10002"/>
                  </a:ext>
                </a:extLst>
              </a:tr>
              <a:tr h="229815">
                <a:tc>
                  <a:txBody>
                    <a:bodyPr/>
                    <a:lstStyle/>
                    <a:p>
                      <a:r>
                        <a:rPr lang="ja-JP" sz="1400" b="0" i="0" u="none" strike="noStrike" cap="none" baseline="0">
                          <a:solidFill>
                            <a:srgbClr val="4D4D4D"/>
                          </a:solidFill>
                          <a:effectLst/>
                          <a:uFillTx/>
                          <a:ea typeface="MS UI Gothic" panose="020B0600070205080204" charset="-128"/>
                        </a:rPr>
                        <a:t>ORR、n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ja-JP" sz="1400" b="0" i="0" u="none" strike="noStrike" cap="none" baseline="0">
                          <a:solidFill>
                            <a:srgbClr val="4D4D4D"/>
                          </a:solidFill>
                          <a:effectLst/>
                          <a:uFillTx/>
                          <a:ea typeface="MS UI Gothic" panose="020B0600070205080204" charset="-128"/>
                        </a:rPr>
                        <a:t>18/104 (17)</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val="10003"/>
                  </a:ext>
                </a:extLst>
              </a:tr>
            </a:tbl>
          </a:graphicData>
        </a:graphic>
      </p:graphicFrame>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sz="1800" b="1" i="0" u="none" strike="noStrike" cap="none" baseline="0">
                <a:solidFill>
                  <a:srgbClr val="043882"/>
                </a:solidFill>
                <a:effectLst/>
                <a:uFillTx/>
                <a:ea typeface="MS UI Gothic" panose="020B0600070205080204" charset="-128"/>
              </a:rPr>
              <a:t>肝細胞癌の治療状況を拡大する</a:t>
            </a:r>
            <a:r>
              <a:rPr sz="1800"/>
              <a:t/>
            </a:r>
            <a:br>
              <a:rPr sz="1800"/>
            </a:br>
            <a:r>
              <a:rPr lang="ja-JP" sz="1800" b="1" i="0" u="none" strike="noStrike" cap="none" baseline="0">
                <a:solidFill>
                  <a:srgbClr val="043882"/>
                </a:solidFill>
                <a:effectLst/>
                <a:uFillTx/>
                <a:ea typeface="MS UI Gothic" panose="020B0600070205080204" charset="-128"/>
              </a:rPr>
              <a:t> – Berlin J</a:t>
            </a:r>
          </a:p>
        </p:txBody>
      </p:sp>
      <p:sp>
        <p:nvSpPr>
          <p:cNvPr id="3" name="Content Placeholder 2"/>
          <p:cNvSpPr>
            <a:spLocks noGrp="1"/>
          </p:cNvSpPr>
          <p:nvPr>
            <p:ph idx="1"/>
          </p:nvPr>
        </p:nvSpPr>
        <p:spPr>
          <a:xfrm>
            <a:off x="365124" y="1254035"/>
            <a:ext cx="8413751" cy="4683302"/>
          </a:xfrm>
        </p:spPr>
        <p:txBody>
          <a:bodyPr/>
          <a:lstStyle/>
          <a:p>
            <a:pPr marL="0" indent="0">
              <a:buNone/>
            </a:pPr>
            <a:r>
              <a:rPr lang="ja-JP" sz="1600" b="1" i="0" u="none" strike="noStrike" cap="none" baseline="0">
                <a:solidFill>
                  <a:srgbClr val="4D4D4D"/>
                </a:solidFill>
                <a:effectLst/>
                <a:uFillTx/>
                <a:ea typeface="MS UI Gothic" panose="020B0600070205080204" charset="-128"/>
              </a:rPr>
              <a:t>発表者による今後の展望に関するメッセージ</a:t>
            </a:r>
          </a:p>
          <a:p>
            <a:r>
              <a:rPr lang="ja-JP" sz="1600" b="1" i="0" u="none" strike="noStrike" cap="none" baseline="0">
                <a:solidFill>
                  <a:srgbClr val="4D4D4D"/>
                </a:solidFill>
                <a:effectLst/>
                <a:uFillTx/>
                <a:ea typeface="MS UI Gothic" panose="020B0600070205080204" charset="-128"/>
              </a:rPr>
              <a:t>TACEは過剰使用されている可能性がある Peck-Radosavljevicらによるマッチしない結果とマッチした結果の比較により、ソラフェニブを必要とする患者は容易に特定できることが示唆された</a:t>
            </a:r>
          </a:p>
          <a:p>
            <a:r>
              <a:rPr lang="ja-JP" sz="1600" b="1" i="0" u="none" strike="noStrike" cap="none" baseline="0">
                <a:solidFill>
                  <a:srgbClr val="4D4D4D"/>
                </a:solidFill>
                <a:effectLst/>
                <a:uFillTx/>
                <a:ea typeface="MS UI Gothic" panose="020B0600070205080204" charset="-128"/>
              </a:rPr>
              <a:t>カボザンチニブは、HCCに対する2L治療の新しい選択肢となり得る</a:t>
            </a:r>
          </a:p>
          <a:p>
            <a:pPr lvl="1"/>
            <a:r>
              <a:rPr lang="ja-JP" sz="1600" b="1" i="0" u="none" strike="noStrike" cap="none" baseline="0">
                <a:solidFill>
                  <a:srgbClr val="4D4D4D"/>
                </a:solidFill>
                <a:effectLst/>
                <a:uFillTx/>
                <a:ea typeface="MS UI Gothic" panose="020B0600070205080204" charset="-128"/>
              </a:rPr>
              <a:t>その他の選択肢としては、ニボルマブ及びレゴラフェニブがある</a:t>
            </a:r>
          </a:p>
          <a:p>
            <a:r>
              <a:rPr lang="ja-JP" sz="1600" b="1" i="0" u="none" strike="noStrike" cap="none" baseline="0">
                <a:solidFill>
                  <a:srgbClr val="4D4D4D"/>
                </a:solidFill>
                <a:effectLst/>
                <a:uFillTx/>
                <a:ea typeface="MS UI Gothic" panose="020B0600070205080204" charset="-128"/>
              </a:rPr>
              <a:t>TACE後にソラフェニブにより腫瘍制御が改善されるが、OSへの影響はないようである</a:t>
            </a:r>
          </a:p>
        </p:txBody>
      </p:sp>
      <p:sp>
        <p:nvSpPr>
          <p:cNvPr id="4" name="Text Placeholder 3"/>
          <p:cNvSpPr>
            <a:spLocks noGrp="1"/>
          </p:cNvSpPr>
          <p:nvPr>
            <p:ph type="body" sz="quarter" idx="10"/>
          </p:nvPr>
        </p:nvSpPr>
        <p:spPr/>
        <p:txBody>
          <a:bodyPr/>
          <a:lstStyle/>
          <a:p>
            <a:r>
              <a:rPr lang="en-GB" smtClean="0"/>
              <a:t> </a:t>
            </a:r>
            <a:endParaRPr lang="en-GB" baseline="30000"/>
          </a:p>
        </p:txBody>
      </p:sp>
      <p:sp>
        <p:nvSpPr>
          <p:cNvPr id="5" name="Text Placeholder 4"/>
          <p:cNvSpPr>
            <a:spLocks noGrp="1"/>
          </p:cNvSpPr>
          <p:nvPr>
            <p:ph type="body" sz="quarter" idx="11"/>
          </p:nvPr>
        </p:nvSpPr>
        <p:spPr>
          <a:xfrm>
            <a:off x="3283200" y="6096000"/>
            <a:ext cx="5495675" cy="487363"/>
          </a:xfrm>
        </p:spPr>
        <p:txBody>
          <a:bodyPr/>
          <a:lstStyle/>
          <a:p>
            <a:r>
              <a:rPr lang="ja-JP" sz="1200" b="0" i="0" u="none" strike="noStrike" cap="none" baseline="0">
                <a:solidFill>
                  <a:srgbClr val="4D4D4D"/>
                </a:solidFill>
                <a:effectLst/>
                <a:uFillTx/>
                <a:ea typeface="MS UI Gothic" panose="020B0600070205080204" charset="-128"/>
              </a:rPr>
              <a:t>Kudo M, et al. J Clin Oncol 2018;36(suppl):abstr 4017</a:t>
            </a:r>
            <a:r>
              <a:rPr sz="1200"/>
              <a:t/>
            </a:r>
            <a:br>
              <a:rPr sz="1200"/>
            </a:br>
            <a:r>
              <a:rPr lang="ja-JP" sz="1200" b="0" i="0" u="none" strike="noStrike" cap="none" baseline="0">
                <a:solidFill>
                  <a:srgbClr val="4D4D4D"/>
                </a:solidFill>
                <a:effectLst/>
                <a:uFillTx/>
                <a:ea typeface="MS UI Gothic" panose="020B0600070205080204" charset="-128"/>
              </a:rPr>
              <a:t>Peck-Radosavljevic M, et al. J Clin Oncol 2018;36(suppl):abstr 4018</a:t>
            </a:r>
            <a:r>
              <a:rPr sz="1200"/>
              <a:t/>
            </a:r>
            <a:br>
              <a:rPr sz="1200"/>
            </a:br>
            <a:r>
              <a:rPr lang="ja-JP" sz="1200" b="0" i="0" u="none" strike="noStrike" cap="none" baseline="0">
                <a:solidFill>
                  <a:srgbClr val="4D4D4D"/>
                </a:solidFill>
                <a:effectLst/>
                <a:uFillTx/>
                <a:ea typeface="MS UI Gothic" panose="020B0600070205080204" charset="-128"/>
              </a:rPr>
              <a:t>Abou-Alfa GK, et al. J Clin Oncol 2018;36(suppl):abstr 4019</a:t>
            </a:r>
            <a:r>
              <a:rPr sz="1200"/>
              <a:t/>
            </a:r>
            <a:br>
              <a:rPr sz="1200"/>
            </a:br>
            <a:r>
              <a:rPr lang="ja-JP" sz="1200" b="0" i="0" u="none" strike="noStrike" cap="none" baseline="0">
                <a:solidFill>
                  <a:srgbClr val="4D4D4D"/>
                </a:solidFill>
                <a:effectLst/>
                <a:uFillTx/>
                <a:ea typeface="MS UI Gothic" panose="020B0600070205080204" charset="-128"/>
              </a:rPr>
              <a:t>Zhu AX, et al. J Clin Oncol 2018;36(suppl):abstr 4020</a:t>
            </a:r>
          </a:p>
        </p:txBody>
      </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ja-JP" sz="4000" b="1" i="0" u="none" strike="noStrike" cap="all" baseline="0">
                <a:solidFill>
                  <a:srgbClr val="043882"/>
                </a:solidFill>
                <a:effectLst/>
                <a:uFillTx/>
                <a:ea typeface="MS UI Gothic" panose="020B0600070205080204" charset="-128"/>
              </a:rPr>
              <a:t>神経内分泌腫瘍</a:t>
            </a:r>
          </a:p>
        </p:txBody>
      </p:sp>
      <p:sp>
        <p:nvSpPr>
          <p:cNvPr id="3" name="Text Placeholder 2"/>
          <p:cNvSpPr>
            <a:spLocks noGrp="1"/>
          </p:cNvSpPr>
          <p:nvPr>
            <p:ph type="body" idx="1"/>
          </p:nvPr>
        </p:nvSpPr>
        <p:spPr/>
        <p:txBody>
          <a:bodyPr/>
          <a:lstStyle/>
          <a:p>
            <a:r>
              <a:rPr lang="ja-JP" sz="2000" b="1" i="0" u="none" strike="noStrike" cap="none" baseline="0">
                <a:solidFill>
                  <a:srgbClr val="4D4D4D"/>
                </a:solidFill>
                <a:effectLst/>
                <a:uFillTx/>
                <a:ea typeface="MS UI Gothic" panose="020B0600070205080204" charset="-128"/>
              </a:rPr>
              <a:t>膵・小腸・肝胆道癌</a:t>
            </a: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ja-JP" sz="1800" b="1" i="0" u="none" strike="noStrike" cap="none" baseline="0" dirty="0">
                <a:solidFill>
                  <a:srgbClr val="043882"/>
                </a:solidFill>
                <a:effectLst/>
                <a:uFillTx/>
                <a:ea typeface="MS UI Gothic" panose="020B0600070205080204" charset="-128"/>
              </a:rPr>
              <a:t>用語集</a:t>
            </a:r>
          </a:p>
        </p:txBody>
      </p:sp>
      <p:sp>
        <p:nvSpPr>
          <p:cNvPr id="6" name="Rectangle 3"/>
          <p:cNvSpPr txBox="1">
            <a:spLocks noChangeArrowheads="1"/>
          </p:cNvSpPr>
          <p:nvPr/>
        </p:nvSpPr>
        <p:spPr>
          <a:xfrm>
            <a:off x="71935" y="1273369"/>
            <a:ext cx="9072065" cy="3677194"/>
          </a:xfrm>
          <a:prstGeom prst="rect">
            <a:avLst/>
          </a:prstGeom>
        </p:spPr>
        <p:txBody>
          <a:bodyPr numCol="2"/>
          <a:lstStyle>
            <a:lvl1pPr marL="250825" indent="-250825" algn="l" rtl="0" fontAlgn="base">
              <a:spcBef>
                <a:spcPct val="0"/>
              </a:spcBef>
              <a:spcAft>
                <a:spcPts val="400"/>
              </a:spcAft>
              <a:buClr>
                <a:schemeClr val="bg1"/>
              </a:buClr>
              <a:buSzPct val="110000"/>
              <a:buChar char="•"/>
              <a:defRPr sz="1600">
                <a:solidFill>
                  <a:srgbClr val="4D4D4D"/>
                </a:solidFill>
                <a:latin typeface="+mn-lt"/>
                <a:ea typeface="+mn-ea"/>
                <a:cs typeface="+mn-cs"/>
              </a:defRPr>
            </a:lvl1pPr>
            <a:lvl2pPr marL="561975" indent="-309880" algn="l" rtl="0" fontAlgn="base">
              <a:spcBef>
                <a:spcPct val="0"/>
              </a:spcBef>
              <a:spcAft>
                <a:spcPts val="400"/>
              </a:spcAft>
              <a:buClr>
                <a:schemeClr val="bg1"/>
              </a:buClr>
              <a:buChar char="–"/>
              <a:defRPr sz="1600">
                <a:solidFill>
                  <a:srgbClr val="4D4D4D"/>
                </a:solidFill>
                <a:latin typeface="+mn-lt"/>
                <a:cs typeface="+mn-cs"/>
              </a:defRPr>
            </a:lvl2pPr>
            <a:lvl3pPr marL="812800" indent="-249555" algn="l" rtl="0" fontAlgn="base">
              <a:spcBef>
                <a:spcPct val="0"/>
              </a:spcBef>
              <a:spcAft>
                <a:spcPts val="400"/>
              </a:spcAft>
              <a:buClr>
                <a:schemeClr val="bg1"/>
              </a:buClr>
              <a:buChar char="•"/>
              <a:defRPr sz="1600">
                <a:solidFill>
                  <a:srgbClr val="4D4D4D"/>
                </a:solidFill>
                <a:latin typeface="+mn-lt"/>
                <a:cs typeface="+mn-cs"/>
              </a:defRPr>
            </a:lvl3pPr>
            <a:lvl4pPr marL="1101725" indent="-287655" algn="l" rtl="0" fontAlgn="base">
              <a:spcBef>
                <a:spcPct val="0"/>
              </a:spcBef>
              <a:spcAft>
                <a:spcPts val="400"/>
              </a:spcAft>
              <a:buClr>
                <a:schemeClr val="bg1"/>
              </a:buClr>
              <a:buChar char="–"/>
              <a:defRPr sz="1600">
                <a:solidFill>
                  <a:srgbClr val="4D4D4D"/>
                </a:solidFill>
                <a:latin typeface="+mn-lt"/>
                <a:cs typeface="+mn-cs"/>
              </a:defRPr>
            </a:lvl4pPr>
            <a:lvl5pPr marL="1390650" indent="-287655" algn="l" rtl="0" fontAlgn="base">
              <a:spcBef>
                <a:spcPct val="0"/>
              </a:spcBef>
              <a:spcAft>
                <a:spcPts val="400"/>
              </a:spcAft>
              <a:buClr>
                <a:schemeClr val="bg1"/>
              </a:buClr>
              <a:buChar char="»"/>
              <a:defRPr sz="1600">
                <a:solidFill>
                  <a:srgbClr val="4D4D4D"/>
                </a:solidFill>
                <a:latin typeface="+mn-lt"/>
                <a:cs typeface="+mn-cs"/>
              </a:defRPr>
            </a:lvl5pPr>
            <a:lvl6pPr marL="1847850" indent="-287655" algn="l" rtl="0" fontAlgn="base">
              <a:spcBef>
                <a:spcPct val="20000"/>
              </a:spcBef>
              <a:spcAft>
                <a:spcPct val="0"/>
              </a:spcAft>
              <a:buChar char="»"/>
              <a:defRPr sz="2000">
                <a:solidFill>
                  <a:schemeClr val="tx1"/>
                </a:solidFill>
                <a:latin typeface="+mn-lt"/>
                <a:cs typeface="+mn-cs"/>
              </a:defRPr>
            </a:lvl6pPr>
            <a:lvl7pPr marL="2305050" indent="-287655" algn="l" rtl="0" fontAlgn="base">
              <a:spcBef>
                <a:spcPct val="20000"/>
              </a:spcBef>
              <a:spcAft>
                <a:spcPct val="0"/>
              </a:spcAft>
              <a:buChar char="»"/>
              <a:defRPr sz="2000">
                <a:solidFill>
                  <a:schemeClr val="tx1"/>
                </a:solidFill>
                <a:latin typeface="+mn-lt"/>
                <a:cs typeface="+mn-cs"/>
              </a:defRPr>
            </a:lvl7pPr>
            <a:lvl8pPr marL="2762250" indent="-287655" algn="l" rtl="0" fontAlgn="base">
              <a:spcBef>
                <a:spcPct val="20000"/>
              </a:spcBef>
              <a:spcAft>
                <a:spcPct val="0"/>
              </a:spcAft>
              <a:buChar char="»"/>
              <a:defRPr sz="2000">
                <a:solidFill>
                  <a:schemeClr val="tx1"/>
                </a:solidFill>
                <a:latin typeface="+mn-lt"/>
                <a:cs typeface="+mn-cs"/>
              </a:defRPr>
            </a:lvl8pPr>
            <a:lvl9pPr marL="3219450" indent="-287655" algn="l" rtl="0" fontAlgn="base">
              <a:spcBef>
                <a:spcPct val="20000"/>
              </a:spcBef>
              <a:spcAft>
                <a:spcPct val="0"/>
              </a:spcAft>
              <a:buChar char="»"/>
              <a:defRPr sz="2000">
                <a:solidFill>
                  <a:schemeClr val="tx1"/>
                </a:solidFill>
                <a:latin typeface="+mn-lt"/>
                <a:cs typeface="+mn-cs"/>
              </a:defRPr>
            </a:lvl9pPr>
          </a:lstStyle>
          <a:p>
            <a:pPr marL="0" indent="0" defTabSz="-635">
              <a:spcAft>
                <a:spcPct val="0"/>
              </a:spcAft>
              <a:buClr>
                <a:srgbClr val="043882"/>
              </a:buClr>
              <a:buFontTx/>
              <a:buNone/>
              <a:tabLst>
                <a:tab pos="1073150" algn="l"/>
              </a:tabLst>
            </a:pPr>
            <a:r>
              <a:rPr lang="ja-JP" sz="1000" b="0" i="0" u="none" strike="noStrike" cap="none" baseline="0" dirty="0">
                <a:solidFill>
                  <a:srgbClr val="4D4D4D"/>
                </a:solidFill>
                <a:effectLst/>
                <a:uFillTx/>
                <a:ea typeface="MS UI Gothic" panose="020B0600070205080204" charset="-128"/>
              </a:rPr>
              <a:t>1L	第一選択</a:t>
            </a:r>
          </a:p>
          <a:p>
            <a:pPr marL="0" indent="0" defTabSz="-635">
              <a:spcAft>
                <a:spcPct val="0"/>
              </a:spcAft>
              <a:buClr>
                <a:srgbClr val="043882"/>
              </a:buClr>
              <a:buFontTx/>
              <a:buNone/>
              <a:tabLst>
                <a:tab pos="1073150" algn="l"/>
              </a:tabLst>
            </a:pPr>
            <a:r>
              <a:rPr lang="ja-JP" sz="1000" b="0" i="0" u="none" strike="noStrike" cap="none" baseline="0" dirty="0">
                <a:solidFill>
                  <a:srgbClr val="4D4D4D"/>
                </a:solidFill>
                <a:effectLst/>
                <a:uFillTx/>
                <a:ea typeface="MS UI Gothic" panose="020B0600070205080204" charset="-128"/>
              </a:rPr>
              <a:t>2L	第二選択</a:t>
            </a:r>
          </a:p>
          <a:p>
            <a:pPr marL="0" indent="0" defTabSz="-635">
              <a:spcAft>
                <a:spcPct val="0"/>
              </a:spcAft>
              <a:buClr>
                <a:srgbClr val="043882"/>
              </a:buClr>
              <a:buFontTx/>
              <a:buNone/>
              <a:tabLst>
                <a:tab pos="1073150" algn="l"/>
              </a:tabLst>
            </a:pPr>
            <a:r>
              <a:rPr lang="ja-JP" sz="1000" b="0" i="0" u="none" strike="noStrike" cap="none" baseline="0" dirty="0">
                <a:solidFill>
                  <a:srgbClr val="4D4D4D"/>
                </a:solidFill>
                <a:effectLst/>
                <a:uFillTx/>
                <a:ea typeface="MS UI Gothic" panose="020B0600070205080204" charset="-128"/>
              </a:rPr>
              <a:t>3L	第三選択</a:t>
            </a:r>
          </a:p>
          <a:p>
            <a:pPr marL="0" indent="0" defTabSz="-635">
              <a:spcAft>
                <a:spcPct val="0"/>
              </a:spcAft>
              <a:buClr>
                <a:srgbClr val="043882"/>
              </a:buClr>
              <a:buNone/>
              <a:tabLst>
                <a:tab pos="1073150" algn="l"/>
              </a:tabLst>
            </a:pPr>
            <a:r>
              <a:rPr lang="ja-JP" sz="1000" b="0" i="0" u="none" strike="noStrike" cap="none" baseline="0" dirty="0">
                <a:solidFill>
                  <a:srgbClr val="4D4D4D"/>
                </a:solidFill>
                <a:effectLst/>
                <a:uFillTx/>
                <a:ea typeface="MS UI Gothic" panose="020B0600070205080204" charset="-128"/>
              </a:rPr>
              <a:t>5FU	5-フルオロウラシル</a:t>
            </a:r>
          </a:p>
          <a:p>
            <a:pPr marL="0" indent="0" defTabSz="-635">
              <a:spcAft>
                <a:spcPct val="0"/>
              </a:spcAft>
              <a:buClr>
                <a:srgbClr val="043882"/>
              </a:buClr>
              <a:buFontTx/>
              <a:buNone/>
              <a:tabLst>
                <a:tab pos="1073150" algn="l"/>
              </a:tabLst>
            </a:pPr>
            <a:r>
              <a:rPr lang="ja-JP" sz="1000" b="0" i="0" u="none" strike="noStrike" cap="none" baseline="0" dirty="0">
                <a:solidFill>
                  <a:srgbClr val="4D4D4D"/>
                </a:solidFill>
                <a:effectLst/>
                <a:uFillTx/>
                <a:ea typeface="MS UI Gothic" panose="020B0600070205080204" charset="-128"/>
              </a:rPr>
              <a:t>AE	有害事象</a:t>
            </a:r>
          </a:p>
          <a:p>
            <a:pPr marL="0" indent="0" defTabSz="-635">
              <a:spcAft>
                <a:spcPct val="0"/>
              </a:spcAft>
              <a:buClr>
                <a:srgbClr val="043882"/>
              </a:buClr>
              <a:buFontTx/>
              <a:buNone/>
              <a:tabLst>
                <a:tab pos="1073150" algn="l"/>
              </a:tabLst>
            </a:pPr>
            <a:r>
              <a:rPr lang="ja-JP" sz="1000" b="0" i="0" u="none" strike="noStrike" cap="none" baseline="0" dirty="0">
                <a:solidFill>
                  <a:srgbClr val="4D4D4D"/>
                </a:solidFill>
                <a:effectLst/>
                <a:uFillTx/>
                <a:ea typeface="MS UI Gothic" panose="020B0600070205080204" charset="-128"/>
              </a:rPr>
              <a:t>AFP	α-フェトプロテイン</a:t>
            </a:r>
          </a:p>
          <a:p>
            <a:pPr marL="0" indent="0" defTabSz="-635">
              <a:spcAft>
                <a:spcPct val="0"/>
              </a:spcAft>
              <a:buClr>
                <a:srgbClr val="043882"/>
              </a:buClr>
              <a:buFontTx/>
              <a:buNone/>
              <a:tabLst>
                <a:tab pos="1073150" algn="l"/>
              </a:tabLst>
            </a:pPr>
            <a:r>
              <a:rPr lang="ja-JP" sz="1000" b="0" i="0" u="none" strike="noStrike" cap="none" baseline="0" dirty="0">
                <a:solidFill>
                  <a:srgbClr val="4D4D4D"/>
                </a:solidFill>
                <a:effectLst/>
                <a:uFillTx/>
                <a:ea typeface="MS UI Gothic" panose="020B0600070205080204" charset="-128"/>
              </a:rPr>
              <a:t>BCLC	バルセロナ臨床肝癌</a:t>
            </a:r>
          </a:p>
          <a:p>
            <a:pPr marL="0" indent="0" defTabSz="-635">
              <a:spcAft>
                <a:spcPct val="0"/>
              </a:spcAft>
              <a:buClr>
                <a:srgbClr val="043882"/>
              </a:buClr>
              <a:buFontTx/>
              <a:buNone/>
              <a:tabLst>
                <a:tab pos="1073150" algn="l"/>
              </a:tabLst>
            </a:pPr>
            <a:r>
              <a:rPr lang="ja-JP" sz="1000" b="0" i="0" u="none" strike="noStrike" cap="none" baseline="0" dirty="0">
                <a:solidFill>
                  <a:srgbClr val="4D4D4D"/>
                </a:solidFill>
                <a:effectLst/>
                <a:uFillTx/>
                <a:ea typeface="MS UI Gothic" panose="020B0600070205080204" charset="-128"/>
              </a:rPr>
              <a:t>bid	1日2回</a:t>
            </a:r>
          </a:p>
          <a:p>
            <a:pPr marL="0" indent="0" defTabSz="-635">
              <a:spcAft>
                <a:spcPct val="0"/>
              </a:spcAft>
              <a:buClr>
                <a:srgbClr val="043882"/>
              </a:buClr>
              <a:buNone/>
              <a:tabLst>
                <a:tab pos="1073150" algn="l"/>
              </a:tabLst>
            </a:pPr>
            <a:r>
              <a:rPr lang="ja-JP" sz="1000" b="0" i="0" u="none" strike="noStrike" cap="none" baseline="0" dirty="0">
                <a:solidFill>
                  <a:srgbClr val="4D4D4D"/>
                </a:solidFill>
                <a:effectLst/>
                <a:uFillTx/>
                <a:ea typeface="MS UI Gothic" panose="020B0600070205080204" charset="-128"/>
              </a:rPr>
              <a:t>CAPOX	カペシタビン＋オキサリプラチン</a:t>
            </a:r>
          </a:p>
          <a:p>
            <a:pPr marL="0" indent="0" defTabSz="-635">
              <a:spcAft>
                <a:spcPct val="0"/>
              </a:spcAft>
              <a:buClr>
                <a:srgbClr val="043882"/>
              </a:buClr>
              <a:buNone/>
              <a:tabLst>
                <a:tab pos="1073150" algn="l"/>
              </a:tabLst>
            </a:pPr>
            <a:r>
              <a:rPr lang="ja-JP" sz="1000" b="0" i="0" u="none" strike="noStrike" cap="none" baseline="0" dirty="0">
                <a:solidFill>
                  <a:srgbClr val="4D4D4D"/>
                </a:solidFill>
                <a:effectLst/>
                <a:uFillTx/>
                <a:ea typeface="MS UI Gothic" panose="020B0600070205080204" charset="-128"/>
              </a:rPr>
              <a:t>CI	信頼区間</a:t>
            </a:r>
          </a:p>
          <a:p>
            <a:pPr marL="0" indent="0" defTabSz="-635">
              <a:spcAft>
                <a:spcPct val="0"/>
              </a:spcAft>
              <a:buClr>
                <a:srgbClr val="043882"/>
              </a:buClr>
              <a:buFontTx/>
              <a:buNone/>
              <a:tabLst>
                <a:tab pos="1073150" algn="l"/>
              </a:tabLst>
            </a:pPr>
            <a:r>
              <a:rPr lang="ja-JP" sz="1000" b="0" i="0" u="none" strike="noStrike" cap="none" baseline="0" dirty="0">
                <a:solidFill>
                  <a:srgbClr val="4D4D4D"/>
                </a:solidFill>
                <a:effectLst/>
                <a:uFillTx/>
                <a:ea typeface="MS UI Gothic" panose="020B0600070205080204" charset="-128"/>
              </a:rPr>
              <a:t>CR	完全奏効</a:t>
            </a:r>
          </a:p>
          <a:p>
            <a:pPr marL="0" indent="0" defTabSz="-635">
              <a:spcAft>
                <a:spcPct val="0"/>
              </a:spcAft>
              <a:buClr>
                <a:srgbClr val="043882"/>
              </a:buClr>
              <a:buFontTx/>
              <a:buNone/>
              <a:tabLst>
                <a:tab pos="1073150" algn="l"/>
              </a:tabLst>
            </a:pPr>
            <a:r>
              <a:rPr lang="ja-JP" sz="1000" b="0" i="0" u="none" strike="noStrike" cap="none" baseline="0" dirty="0">
                <a:solidFill>
                  <a:srgbClr val="4D4D4D"/>
                </a:solidFill>
                <a:effectLst/>
                <a:uFillTx/>
                <a:ea typeface="MS UI Gothic" panose="020B0600070205080204" charset="-128"/>
              </a:rPr>
              <a:t>(m)CRC	(転移性)結腸直腸癌</a:t>
            </a:r>
          </a:p>
          <a:p>
            <a:pPr marL="0" indent="0" defTabSz="-635">
              <a:spcAft>
                <a:spcPct val="0"/>
              </a:spcAft>
              <a:buClr>
                <a:srgbClr val="043882"/>
              </a:buClr>
              <a:buNone/>
              <a:tabLst>
                <a:tab pos="1073150" algn="l"/>
              </a:tabLst>
            </a:pPr>
            <a:r>
              <a:rPr lang="ja-JP" sz="1000" b="0" i="0" u="none" strike="noStrike" cap="none" baseline="0" dirty="0">
                <a:solidFill>
                  <a:srgbClr val="4D4D4D"/>
                </a:solidFill>
                <a:effectLst/>
                <a:uFillTx/>
                <a:ea typeface="MS UI Gothic" panose="020B0600070205080204" charset="-128"/>
              </a:rPr>
              <a:t>CRT	化学放射線療法</a:t>
            </a:r>
          </a:p>
          <a:p>
            <a:pPr marL="0" indent="0" defTabSz="-635">
              <a:spcAft>
                <a:spcPct val="0"/>
              </a:spcAft>
              <a:buClr>
                <a:srgbClr val="043882"/>
              </a:buClr>
              <a:buFontTx/>
              <a:buNone/>
              <a:tabLst>
                <a:tab pos="1073150" algn="l"/>
              </a:tabLst>
            </a:pPr>
            <a:r>
              <a:rPr lang="ja-JP" sz="1000" b="0" i="0" u="none" strike="noStrike" cap="none" baseline="0" dirty="0">
                <a:solidFill>
                  <a:srgbClr val="4D4D4D"/>
                </a:solidFill>
                <a:effectLst/>
                <a:uFillTx/>
                <a:ea typeface="MS UI Gothic" panose="020B0600070205080204" charset="-128"/>
              </a:rPr>
              <a:t>CT	化学療法</a:t>
            </a:r>
          </a:p>
          <a:p>
            <a:pPr marL="0" indent="0" defTabSz="-635">
              <a:spcAft>
                <a:spcPct val="0"/>
              </a:spcAft>
              <a:buClr>
                <a:srgbClr val="043882"/>
              </a:buClr>
              <a:buNone/>
              <a:tabLst>
                <a:tab pos="1073150" algn="l"/>
              </a:tabLst>
            </a:pPr>
            <a:r>
              <a:rPr lang="ja-JP" sz="1000" b="0" i="0" u="none" strike="noStrike" cap="none" baseline="0" dirty="0">
                <a:solidFill>
                  <a:srgbClr val="4D4D4D"/>
                </a:solidFill>
                <a:effectLst/>
                <a:uFillTx/>
                <a:ea typeface="MS UI Gothic" panose="020B0600070205080204" charset="-128"/>
              </a:rPr>
              <a:t>ctDNA	循環血中腫瘍DNA</a:t>
            </a:r>
          </a:p>
          <a:p>
            <a:pPr marL="0" indent="0" defTabSz="-635">
              <a:spcAft>
                <a:spcPct val="0"/>
              </a:spcAft>
              <a:buClr>
                <a:srgbClr val="043882"/>
              </a:buClr>
              <a:buNone/>
              <a:tabLst>
                <a:tab pos="1073150" algn="l"/>
              </a:tabLst>
            </a:pPr>
            <a:r>
              <a:rPr lang="ja-JP" sz="1000" b="0" i="0" u="none" strike="noStrike" cap="none" baseline="0" dirty="0">
                <a:solidFill>
                  <a:srgbClr val="4D4D4D"/>
                </a:solidFill>
                <a:effectLst/>
                <a:uFillTx/>
                <a:ea typeface="MS UI Gothic" panose="020B0600070205080204" charset="-128"/>
              </a:rPr>
              <a:t>d	日</a:t>
            </a:r>
          </a:p>
          <a:p>
            <a:pPr marL="0" indent="0" defTabSz="-635">
              <a:spcAft>
                <a:spcPct val="0"/>
              </a:spcAft>
              <a:buClr>
                <a:srgbClr val="043882"/>
              </a:buClr>
              <a:buFontTx/>
              <a:buNone/>
              <a:tabLst>
                <a:tab pos="1073150" algn="l"/>
              </a:tabLst>
            </a:pPr>
            <a:r>
              <a:rPr lang="ja-JP" sz="1000" b="0" i="0" u="none" strike="noStrike" cap="none" baseline="0" dirty="0">
                <a:solidFill>
                  <a:srgbClr val="4D4D4D"/>
                </a:solidFill>
                <a:effectLst/>
                <a:uFillTx/>
                <a:ea typeface="MS UI Gothic" panose="020B0600070205080204" charset="-128"/>
              </a:rPr>
              <a:t>DCR	病勢コントロール率</a:t>
            </a:r>
          </a:p>
          <a:p>
            <a:pPr marL="0" indent="0" defTabSz="-635">
              <a:spcAft>
                <a:spcPct val="0"/>
              </a:spcAft>
              <a:buClr>
                <a:srgbClr val="043882"/>
              </a:buClr>
              <a:buFontTx/>
              <a:buNone/>
              <a:tabLst>
                <a:tab pos="1073150" algn="l"/>
              </a:tabLst>
            </a:pPr>
            <a:r>
              <a:rPr lang="ja-JP" sz="1000" b="0" i="0" u="none" strike="noStrike" cap="none" baseline="0" dirty="0">
                <a:solidFill>
                  <a:srgbClr val="4D4D4D"/>
                </a:solidFill>
                <a:effectLst/>
                <a:uFillTx/>
                <a:ea typeface="MS UI Gothic" panose="020B0600070205080204" charset="-128"/>
              </a:rPr>
              <a:t>DFS	無病生存期間</a:t>
            </a:r>
          </a:p>
          <a:p>
            <a:pPr marL="0" indent="0" defTabSz="-635">
              <a:spcAft>
                <a:spcPct val="0"/>
              </a:spcAft>
              <a:buClr>
                <a:srgbClr val="043882"/>
              </a:buClr>
              <a:buFontTx/>
              <a:buNone/>
              <a:tabLst>
                <a:tab pos="1073150" algn="l"/>
              </a:tabLst>
            </a:pPr>
            <a:r>
              <a:rPr lang="ja-JP" sz="1000" b="0" i="0" u="none" strike="noStrike" cap="none" baseline="0" dirty="0">
                <a:solidFill>
                  <a:srgbClr val="4D4D4D"/>
                </a:solidFill>
                <a:effectLst/>
                <a:uFillTx/>
                <a:ea typeface="MS UI Gothic" panose="020B0600070205080204" charset="-128"/>
              </a:rPr>
              <a:t>ECOG	米国東海岸癌臨床試験グループ</a:t>
            </a:r>
          </a:p>
          <a:p>
            <a:pPr marL="0" indent="0" defTabSz="-635">
              <a:spcAft>
                <a:spcPct val="0"/>
              </a:spcAft>
              <a:buNone/>
              <a:tabLst>
                <a:tab pos="1073150" algn="l"/>
              </a:tabLst>
            </a:pPr>
            <a:r>
              <a:rPr lang="ja-JP" sz="1000" b="0" i="0" u="none" strike="noStrike" cap="none" baseline="0" dirty="0">
                <a:solidFill>
                  <a:srgbClr val="4D4D4D"/>
                </a:solidFill>
                <a:effectLst/>
                <a:uFillTx/>
                <a:ea typeface="MS UI Gothic" panose="020B0600070205080204" charset="-128"/>
              </a:rPr>
              <a:t>EGFR	 ヒト上皮成長因子受容体</a:t>
            </a:r>
          </a:p>
          <a:p>
            <a:pPr marL="0" indent="0" defTabSz="-635">
              <a:spcAft>
                <a:spcPct val="0"/>
              </a:spcAft>
              <a:buNone/>
              <a:tabLst>
                <a:tab pos="1073150" algn="l"/>
              </a:tabLst>
            </a:pPr>
            <a:r>
              <a:rPr lang="ja-JP" sz="1000" b="0" i="0" u="none" strike="noStrike" cap="none" baseline="0" dirty="0">
                <a:solidFill>
                  <a:srgbClr val="4D4D4D"/>
                </a:solidFill>
                <a:effectLst/>
                <a:uFillTx/>
                <a:ea typeface="MS UI Gothic" panose="020B0600070205080204" charset="-128"/>
              </a:rPr>
              <a:t>(m)FOLFIRI	ロイコボリン＋5-フルオロウラシル＋イリノテカン</a:t>
            </a:r>
          </a:p>
          <a:p>
            <a:pPr marL="0" indent="0" defTabSz="-635">
              <a:spcAft>
                <a:spcPct val="0"/>
              </a:spcAft>
              <a:buNone/>
              <a:tabLst>
                <a:tab pos="1073150" algn="l"/>
              </a:tabLst>
            </a:pPr>
            <a:r>
              <a:rPr lang="ja-JP" sz="1000" b="0" i="0" u="none" strike="noStrike" cap="none" baseline="0" dirty="0">
                <a:solidFill>
                  <a:srgbClr val="4D4D4D"/>
                </a:solidFill>
                <a:effectLst/>
                <a:uFillTx/>
                <a:ea typeface="MS UI Gothic" panose="020B0600070205080204" charset="-128"/>
              </a:rPr>
              <a:t>FOLFIRINOX	ロイコボリン＋5-フルオロウラシル</a:t>
            </a:r>
            <a:r>
              <a:rPr lang="ja-JP" sz="1000" b="0" i="0" u="none" strike="noStrike" cap="none" baseline="0" dirty="0" smtClean="0">
                <a:solidFill>
                  <a:srgbClr val="4D4D4D"/>
                </a:solidFill>
                <a:effectLst/>
                <a:uFillTx/>
                <a:ea typeface="MS UI Gothic" panose="020B0600070205080204" charset="-128"/>
              </a:rPr>
              <a:t>＋イ</a:t>
            </a:r>
            <a:r>
              <a:rPr lang="ja-JP" sz="1000" b="0" i="0" u="none" strike="noStrike" cap="none" baseline="0" dirty="0">
                <a:solidFill>
                  <a:srgbClr val="4D4D4D"/>
                </a:solidFill>
                <a:effectLst/>
                <a:uFillTx/>
                <a:ea typeface="MS UI Gothic" panose="020B0600070205080204" charset="-128"/>
              </a:rPr>
              <a:t>リノテカン＋オキサリプラチン</a:t>
            </a:r>
          </a:p>
          <a:p>
            <a:pPr marL="0" indent="0" defTabSz="-635">
              <a:spcAft>
                <a:spcPct val="0"/>
              </a:spcAft>
              <a:buNone/>
              <a:tabLst>
                <a:tab pos="1073150" algn="l"/>
              </a:tabLst>
            </a:pPr>
            <a:r>
              <a:rPr lang="ja-JP" sz="1000" b="0" i="0" u="none" strike="noStrike" cap="none" baseline="0" dirty="0">
                <a:solidFill>
                  <a:srgbClr val="4D4D4D"/>
                </a:solidFill>
                <a:effectLst/>
                <a:uFillTx/>
                <a:ea typeface="MS UI Gothic" panose="020B0600070205080204" charset="-128"/>
              </a:rPr>
              <a:t>(m)FOLFOX	（修正）ロイコボリン＋5-フルオロウラシル＋オキサリプラチン</a:t>
            </a:r>
          </a:p>
          <a:p>
            <a:pPr marL="0" indent="0" defTabSz="-635">
              <a:spcAft>
                <a:spcPct val="0"/>
              </a:spcAft>
              <a:buClr>
                <a:srgbClr val="043882"/>
              </a:buClr>
              <a:buFontTx/>
              <a:buNone/>
              <a:tabLst>
                <a:tab pos="1073150" algn="l"/>
              </a:tabLst>
            </a:pPr>
            <a:r>
              <a:rPr lang="ja-JP" sz="1000" b="0" i="0" u="none" strike="noStrike" cap="none" baseline="0" dirty="0">
                <a:solidFill>
                  <a:srgbClr val="4D4D4D"/>
                </a:solidFill>
                <a:effectLst/>
                <a:uFillTx/>
                <a:ea typeface="MS UI Gothic" panose="020B0600070205080204" charset="-128"/>
              </a:rPr>
              <a:t>(m)FOLFOXIRI	（修正）5-フルオロウラシル＋ロイコボリン＋オキサリプラチン</a:t>
            </a:r>
            <a:r>
              <a:rPr lang="ja-JP" sz="1000" b="0" i="0" u="none" strike="noStrike" cap="none" baseline="0" dirty="0" smtClean="0">
                <a:solidFill>
                  <a:srgbClr val="4D4D4D"/>
                </a:solidFill>
                <a:effectLst/>
                <a:uFillTx/>
                <a:ea typeface="MS UI Gothic" panose="020B0600070205080204" charset="-128"/>
              </a:rPr>
              <a:t>＋</a:t>
            </a:r>
            <a:r>
              <a:rPr lang="en-GB" altLang="ja-JP" sz="1000" b="0" i="0" u="none" strike="noStrike" cap="none" baseline="0" dirty="0" smtClean="0">
                <a:solidFill>
                  <a:srgbClr val="4D4D4D"/>
                </a:solidFill>
                <a:effectLst/>
                <a:uFillTx/>
                <a:ea typeface="MS UI Gothic" panose="020B0600070205080204" charset="-128"/>
              </a:rPr>
              <a:t/>
            </a:r>
            <a:br>
              <a:rPr lang="en-GB" altLang="ja-JP" sz="1000" b="0" i="0" u="none" strike="noStrike" cap="none" baseline="0" dirty="0" smtClean="0">
                <a:solidFill>
                  <a:srgbClr val="4D4D4D"/>
                </a:solidFill>
                <a:effectLst/>
                <a:uFillTx/>
                <a:ea typeface="MS UI Gothic" panose="020B0600070205080204" charset="-128"/>
              </a:rPr>
            </a:br>
            <a:r>
              <a:rPr lang="en-GB" altLang="ja-JP" sz="1000" b="0" i="0" u="none" strike="noStrike" cap="none" baseline="0" dirty="0" smtClean="0">
                <a:solidFill>
                  <a:srgbClr val="4D4D4D"/>
                </a:solidFill>
                <a:effectLst/>
                <a:uFillTx/>
                <a:ea typeface="MS UI Gothic" panose="020B0600070205080204" charset="-128"/>
              </a:rPr>
              <a:t>	</a:t>
            </a:r>
            <a:r>
              <a:rPr lang="ja-JP" sz="1000" b="0" i="0" u="none" strike="noStrike" cap="none" baseline="0" dirty="0" smtClean="0">
                <a:solidFill>
                  <a:srgbClr val="4D4D4D"/>
                </a:solidFill>
                <a:effectLst/>
                <a:uFillTx/>
                <a:ea typeface="MS UI Gothic" panose="020B0600070205080204" charset="-128"/>
              </a:rPr>
              <a:t>イリノテ</a:t>
            </a:r>
            <a:r>
              <a:rPr lang="ja-JP" sz="1000" b="0" i="0" u="none" strike="noStrike" cap="none" baseline="0" dirty="0">
                <a:solidFill>
                  <a:srgbClr val="4D4D4D"/>
                </a:solidFill>
                <a:effectLst/>
                <a:uFillTx/>
                <a:ea typeface="MS UI Gothic" panose="020B0600070205080204" charset="-128"/>
              </a:rPr>
              <a:t>カン</a:t>
            </a:r>
          </a:p>
          <a:p>
            <a:pPr marL="0" indent="0" defTabSz="-635">
              <a:spcAft>
                <a:spcPct val="0"/>
              </a:spcAft>
              <a:buClr>
                <a:srgbClr val="043882"/>
              </a:buClr>
              <a:buFontTx/>
              <a:buNone/>
              <a:tabLst>
                <a:tab pos="1073150" algn="l"/>
              </a:tabLst>
            </a:pPr>
            <a:r>
              <a:rPr lang="ja-JP" sz="1000" b="0" i="0" u="none" strike="noStrike" cap="none" baseline="0" dirty="0">
                <a:solidFill>
                  <a:srgbClr val="4D4D4D"/>
                </a:solidFill>
                <a:effectLst/>
                <a:uFillTx/>
                <a:ea typeface="MS UI Gothic" panose="020B0600070205080204" charset="-128"/>
              </a:rPr>
              <a:t>GEJ	胃食道接合部</a:t>
            </a:r>
          </a:p>
          <a:p>
            <a:pPr marL="0" indent="0" defTabSz="-635">
              <a:spcAft>
                <a:spcPct val="0"/>
              </a:spcAft>
              <a:buClr>
                <a:srgbClr val="043882"/>
              </a:buClr>
              <a:buFontTx/>
              <a:buNone/>
              <a:tabLst>
                <a:tab pos="1073150" algn="l"/>
              </a:tabLst>
            </a:pPr>
            <a:r>
              <a:rPr lang="ja-JP" sz="1000" b="0" i="0" u="none" strike="noStrike" cap="none" baseline="0" dirty="0">
                <a:solidFill>
                  <a:srgbClr val="4D4D4D"/>
                </a:solidFill>
                <a:effectLst/>
                <a:uFillTx/>
                <a:ea typeface="MS UI Gothic" panose="020B0600070205080204" charset="-128"/>
              </a:rPr>
              <a:t>HCC	肝細胞癌</a:t>
            </a:r>
          </a:p>
          <a:p>
            <a:pPr marL="0" indent="0" defTabSz="-635">
              <a:spcAft>
                <a:spcPct val="0"/>
              </a:spcAft>
              <a:buClr>
                <a:srgbClr val="043882"/>
              </a:buClr>
              <a:buFontTx/>
              <a:buNone/>
              <a:tabLst>
                <a:tab pos="1073150" algn="l"/>
              </a:tabLst>
            </a:pPr>
            <a:r>
              <a:rPr lang="ja-JP" sz="1000" b="0" i="0" u="none" strike="noStrike" cap="none" baseline="0" dirty="0">
                <a:solidFill>
                  <a:srgbClr val="4D4D4D"/>
                </a:solidFill>
                <a:effectLst/>
                <a:uFillTx/>
                <a:ea typeface="MS UI Gothic" panose="020B0600070205080204" charset="-128"/>
              </a:rPr>
              <a:t>HR	ハザード比</a:t>
            </a:r>
          </a:p>
          <a:p>
            <a:pPr marL="0" indent="0" defTabSz="-635">
              <a:spcAft>
                <a:spcPct val="0"/>
              </a:spcAft>
              <a:buClr>
                <a:srgbClr val="043882"/>
              </a:buClr>
              <a:buNone/>
              <a:tabLst>
                <a:tab pos="1073150" algn="l"/>
              </a:tabLst>
            </a:pPr>
            <a:r>
              <a:rPr lang="ja-JP" sz="1000" b="0" i="0" u="none" strike="noStrike" cap="none" baseline="0" dirty="0">
                <a:solidFill>
                  <a:srgbClr val="4D4D4D"/>
                </a:solidFill>
                <a:effectLst/>
                <a:uFillTx/>
                <a:ea typeface="MS UI Gothic" panose="020B0600070205080204" charset="-128"/>
              </a:rPr>
              <a:t>ip	腹腔内投与</a:t>
            </a:r>
          </a:p>
          <a:p>
            <a:pPr marL="0" indent="0" defTabSz="-635">
              <a:spcAft>
                <a:spcPct val="0"/>
              </a:spcAft>
              <a:buClr>
                <a:srgbClr val="043882"/>
              </a:buClr>
              <a:buNone/>
              <a:tabLst>
                <a:tab pos="1073150" algn="l"/>
              </a:tabLst>
            </a:pPr>
            <a:r>
              <a:rPr lang="ja-JP" sz="1000" b="0" i="0" u="none" strike="noStrike" cap="none" baseline="0" dirty="0">
                <a:solidFill>
                  <a:srgbClr val="4D4D4D"/>
                </a:solidFill>
                <a:effectLst/>
                <a:uFillTx/>
                <a:ea typeface="MS UI Gothic" panose="020B0600070205080204" charset="-128"/>
              </a:rPr>
              <a:t>ITT	</a:t>
            </a:r>
            <a:r>
              <a:rPr lang="ja-JP" altLang="en-US" sz="1000" dirty="0">
                <a:ea typeface="MS UI Gothic" panose="020B0600070205080204" charset="-128"/>
              </a:rPr>
              <a:t>治療意</a:t>
            </a:r>
            <a:r>
              <a:rPr lang="ja-JP" altLang="en-US" sz="1000" dirty="0" smtClean="0">
                <a:ea typeface="MS UI Gothic" panose="020B0600070205080204" charset="-128"/>
              </a:rPr>
              <a:t>図</a:t>
            </a:r>
            <a:endParaRPr lang="en-GB" altLang="ja-JP" sz="1000" dirty="0" smtClean="0">
              <a:ea typeface="MS UI Gothic" panose="020B0600070205080204" charset="-128"/>
            </a:endParaRPr>
          </a:p>
          <a:p>
            <a:pPr marL="0" indent="0" defTabSz="-635">
              <a:spcAft>
                <a:spcPct val="0"/>
              </a:spcAft>
              <a:buClr>
                <a:srgbClr val="043882"/>
              </a:buClr>
              <a:buNone/>
              <a:tabLst>
                <a:tab pos="1073150" algn="l"/>
              </a:tabLst>
            </a:pPr>
            <a:r>
              <a:rPr lang="ja-JP" sz="1000" b="0" i="0" u="none" strike="noStrike" cap="none" baseline="0" dirty="0" smtClean="0">
                <a:solidFill>
                  <a:srgbClr val="4D4D4D"/>
                </a:solidFill>
                <a:effectLst/>
                <a:uFillTx/>
                <a:ea typeface="MS UI Gothic" panose="020B0600070205080204" charset="-128"/>
              </a:rPr>
              <a:t>iv	静脈内</a:t>
            </a:r>
          </a:p>
          <a:p>
            <a:pPr marL="0" indent="0" defTabSz="-635">
              <a:lnSpc>
                <a:spcPts val="1300"/>
              </a:lnSpc>
              <a:spcAft>
                <a:spcPct val="0"/>
              </a:spcAft>
              <a:buClr>
                <a:srgbClr val="043882"/>
              </a:buClr>
              <a:buNone/>
              <a:tabLst>
                <a:tab pos="1073150" algn="l"/>
              </a:tabLst>
            </a:pPr>
            <a:r>
              <a:rPr lang="ja-JP" sz="1000" b="0" i="0" u="none" strike="noStrike" cap="none" baseline="0" dirty="0" smtClean="0">
                <a:solidFill>
                  <a:srgbClr val="4D4D4D"/>
                </a:solidFill>
                <a:effectLst/>
                <a:uFillTx/>
                <a:ea typeface="MS UI Gothic" panose="020B0600070205080204" charset="-128"/>
              </a:rPr>
              <a:t>mAB</a:t>
            </a:r>
            <a:r>
              <a:rPr lang="ja-JP" sz="1000" b="0" i="0" u="none" strike="noStrike" cap="none" baseline="0" dirty="0">
                <a:solidFill>
                  <a:srgbClr val="4D4D4D"/>
                </a:solidFill>
                <a:effectLst/>
                <a:uFillTx/>
                <a:ea typeface="MS UI Gothic" panose="020B0600070205080204" charset="-128"/>
              </a:rPr>
              <a:t>	モノクローナル抗体</a:t>
            </a:r>
          </a:p>
          <a:p>
            <a:pPr marL="0" indent="0" defTabSz="-635">
              <a:lnSpc>
                <a:spcPts val="1300"/>
              </a:lnSpc>
              <a:spcAft>
                <a:spcPct val="0"/>
              </a:spcAft>
              <a:buClr>
                <a:srgbClr val="043882"/>
              </a:buClr>
              <a:buNone/>
              <a:tabLst>
                <a:tab pos="1073150" algn="l"/>
              </a:tabLst>
            </a:pPr>
            <a:r>
              <a:rPr lang="ja-JP" sz="1000" b="0" i="0" u="none" strike="noStrike" cap="none" baseline="0" dirty="0">
                <a:solidFill>
                  <a:srgbClr val="4D4D4D"/>
                </a:solidFill>
                <a:effectLst/>
                <a:uFillTx/>
                <a:ea typeface="MS UI Gothic" panose="020B0600070205080204" charset="-128"/>
              </a:rPr>
              <a:t>min	分</a:t>
            </a:r>
          </a:p>
          <a:p>
            <a:pPr marL="0" indent="0" defTabSz="-635">
              <a:spcAft>
                <a:spcPct val="0"/>
              </a:spcAft>
              <a:buClr>
                <a:srgbClr val="043882"/>
              </a:buClr>
              <a:buFontTx/>
              <a:buNone/>
              <a:tabLst>
                <a:tab pos="1073150" algn="l"/>
              </a:tabLst>
            </a:pPr>
            <a:r>
              <a:rPr lang="ja-JP" sz="1000" b="0" i="0" u="none" strike="noStrike" cap="none" baseline="0" dirty="0">
                <a:solidFill>
                  <a:srgbClr val="4D4D4D"/>
                </a:solidFill>
                <a:effectLst/>
                <a:uFillTx/>
                <a:ea typeface="MS UI Gothic" panose="020B0600070205080204" charset="-128"/>
              </a:rPr>
              <a:t>MMR	ミスマッチ修復欠損なし</a:t>
            </a:r>
          </a:p>
          <a:p>
            <a:pPr marL="0" indent="0" defTabSz="-635">
              <a:spcAft>
                <a:spcPct val="0"/>
              </a:spcAft>
              <a:buClr>
                <a:srgbClr val="043882"/>
              </a:buClr>
              <a:buFontTx/>
              <a:buNone/>
              <a:tabLst>
                <a:tab pos="1073150" algn="l"/>
              </a:tabLst>
            </a:pPr>
            <a:r>
              <a:rPr lang="ja-JP" sz="1000" b="0" i="0" u="none" strike="noStrike" cap="none" baseline="0" dirty="0">
                <a:solidFill>
                  <a:srgbClr val="4D4D4D"/>
                </a:solidFill>
                <a:effectLst/>
                <a:uFillTx/>
                <a:ea typeface="MS UI Gothic" panose="020B0600070205080204" charset="-128"/>
              </a:rPr>
              <a:t>MSI	マイクロサテライト不安定性</a:t>
            </a:r>
          </a:p>
          <a:p>
            <a:pPr marL="0" indent="0" defTabSz="-635">
              <a:spcAft>
                <a:spcPct val="0"/>
              </a:spcAft>
              <a:buClr>
                <a:srgbClr val="043882"/>
              </a:buClr>
              <a:buFontTx/>
              <a:buNone/>
              <a:tabLst>
                <a:tab pos="1073150" algn="l"/>
              </a:tabLst>
            </a:pPr>
            <a:r>
              <a:rPr lang="ja-JP" sz="1000" b="0" i="0" u="none" strike="noStrike" cap="none" baseline="0" dirty="0">
                <a:solidFill>
                  <a:srgbClr val="4D4D4D"/>
                </a:solidFill>
                <a:effectLst/>
                <a:uFillTx/>
                <a:ea typeface="MS UI Gothic" panose="020B0600070205080204" charset="-128"/>
              </a:rPr>
              <a:t>MT	変異</a:t>
            </a:r>
          </a:p>
          <a:p>
            <a:pPr marL="0" indent="0" defTabSz="-635">
              <a:spcAft>
                <a:spcPct val="0"/>
              </a:spcAft>
              <a:buClr>
                <a:srgbClr val="043882"/>
              </a:buClr>
              <a:buFontTx/>
              <a:buNone/>
              <a:tabLst>
                <a:tab pos="1073150" algn="l"/>
              </a:tabLst>
            </a:pPr>
            <a:r>
              <a:rPr lang="ja-JP" sz="1000" b="0" i="0" u="none" strike="noStrike" cap="none" baseline="0" dirty="0">
                <a:solidFill>
                  <a:srgbClr val="4D4D4D"/>
                </a:solidFill>
                <a:effectLst/>
                <a:uFillTx/>
                <a:ea typeface="MS UI Gothic" panose="020B0600070205080204" charset="-128"/>
              </a:rPr>
              <a:t>NE	評価不能</a:t>
            </a:r>
          </a:p>
          <a:p>
            <a:pPr marL="0" indent="0" defTabSz="-635">
              <a:spcAft>
                <a:spcPct val="0"/>
              </a:spcAft>
              <a:buClr>
                <a:srgbClr val="043882"/>
              </a:buClr>
              <a:buFontTx/>
              <a:buNone/>
              <a:tabLst>
                <a:tab pos="1073150" algn="l"/>
              </a:tabLst>
            </a:pPr>
            <a:r>
              <a:rPr lang="ja-JP" sz="1000" b="0" i="0" u="none" strike="noStrike" cap="none" baseline="0" dirty="0">
                <a:solidFill>
                  <a:srgbClr val="4D4D4D"/>
                </a:solidFill>
                <a:effectLst/>
                <a:uFillTx/>
                <a:ea typeface="MS UI Gothic" panose="020B0600070205080204" charset="-128"/>
              </a:rPr>
              <a:t>NGS	次世代型シーケンス</a:t>
            </a:r>
          </a:p>
          <a:p>
            <a:pPr marL="0" indent="0" defTabSz="-635">
              <a:spcAft>
                <a:spcPct val="0"/>
              </a:spcAft>
              <a:buClr>
                <a:srgbClr val="043882"/>
              </a:buClr>
              <a:buFontTx/>
              <a:buNone/>
              <a:tabLst>
                <a:tab pos="1073150" algn="l"/>
              </a:tabLst>
            </a:pPr>
            <a:r>
              <a:rPr lang="ja-JP" sz="1000" b="0" i="0" u="none" strike="noStrike" cap="none" baseline="0" dirty="0">
                <a:solidFill>
                  <a:srgbClr val="4D4D4D"/>
                </a:solidFill>
                <a:effectLst/>
                <a:uFillTx/>
                <a:ea typeface="MS UI Gothic" panose="020B0600070205080204" charset="-128"/>
              </a:rPr>
              <a:t>NR	未到達</a:t>
            </a:r>
          </a:p>
          <a:p>
            <a:pPr marL="0" indent="0" defTabSz="-635">
              <a:spcAft>
                <a:spcPct val="0"/>
              </a:spcAft>
              <a:buClr>
                <a:srgbClr val="043882"/>
              </a:buClr>
              <a:buNone/>
              <a:tabLst>
                <a:tab pos="1073150" algn="l"/>
              </a:tabLst>
            </a:pPr>
            <a:r>
              <a:rPr lang="ja-JP" sz="1000" b="0" i="0" u="none" strike="noStrike" cap="none" baseline="0" dirty="0">
                <a:solidFill>
                  <a:srgbClr val="4D4D4D"/>
                </a:solidFill>
                <a:effectLst/>
                <a:uFillTx/>
                <a:ea typeface="MS UI Gothic" panose="020B0600070205080204" charset="-128"/>
              </a:rPr>
              <a:t>OR	オッズ比</a:t>
            </a:r>
          </a:p>
          <a:p>
            <a:pPr marL="0" indent="0" defTabSz="-635">
              <a:spcAft>
                <a:spcPct val="0"/>
              </a:spcAft>
              <a:buClr>
                <a:srgbClr val="043882"/>
              </a:buClr>
              <a:buFontTx/>
              <a:buNone/>
              <a:tabLst>
                <a:tab pos="1073150" algn="l"/>
              </a:tabLst>
            </a:pPr>
            <a:r>
              <a:rPr lang="ja-JP" sz="1000" b="0" i="0" u="none" strike="noStrike" cap="none" baseline="0" dirty="0">
                <a:solidFill>
                  <a:srgbClr val="4D4D4D"/>
                </a:solidFill>
                <a:effectLst/>
                <a:uFillTx/>
                <a:ea typeface="MS UI Gothic" panose="020B0600070205080204" charset="-128"/>
              </a:rPr>
              <a:t>ORR	全／客観的奏効率</a:t>
            </a:r>
          </a:p>
          <a:p>
            <a:pPr marL="0" indent="0" defTabSz="-635">
              <a:spcAft>
                <a:spcPct val="0"/>
              </a:spcAft>
              <a:buClr>
                <a:srgbClr val="043882"/>
              </a:buClr>
              <a:buFontTx/>
              <a:buNone/>
              <a:tabLst>
                <a:tab pos="1073150" algn="l"/>
              </a:tabLst>
            </a:pPr>
            <a:r>
              <a:rPr lang="ja-JP" sz="1000" b="0" i="0" u="none" strike="noStrike" cap="none" baseline="0" dirty="0">
                <a:solidFill>
                  <a:srgbClr val="4D4D4D"/>
                </a:solidFill>
                <a:effectLst/>
                <a:uFillTx/>
                <a:ea typeface="MS UI Gothic" panose="020B0600070205080204" charset="-128"/>
              </a:rPr>
              <a:t>(m)OS	全生存期間（中央値）</a:t>
            </a:r>
          </a:p>
          <a:p>
            <a:pPr marL="0" indent="0" defTabSz="-635">
              <a:spcAft>
                <a:spcPct val="0"/>
              </a:spcAft>
              <a:buClr>
                <a:srgbClr val="043882"/>
              </a:buClr>
              <a:buFontTx/>
              <a:buNone/>
              <a:tabLst>
                <a:tab pos="1073150" algn="l"/>
              </a:tabLst>
            </a:pPr>
            <a:r>
              <a:rPr lang="ja-JP" sz="1000" b="0" i="0" u="none" strike="noStrike" cap="none" baseline="0" dirty="0">
                <a:solidFill>
                  <a:srgbClr val="4D4D4D"/>
                </a:solidFill>
                <a:effectLst/>
                <a:uFillTx/>
                <a:ea typeface="MS UI Gothic" panose="020B0600070205080204" charset="-128"/>
              </a:rPr>
              <a:t>pCR	病理学的完全奏効</a:t>
            </a:r>
          </a:p>
          <a:p>
            <a:pPr marL="0" indent="0" defTabSz="-635">
              <a:spcAft>
                <a:spcPct val="0"/>
              </a:spcAft>
              <a:buClr>
                <a:srgbClr val="043882"/>
              </a:buClr>
              <a:buFontTx/>
              <a:buNone/>
              <a:tabLst>
                <a:tab pos="1073150" algn="l"/>
              </a:tabLst>
            </a:pPr>
            <a:r>
              <a:rPr lang="ja-JP" sz="1000" b="0" i="0" u="none" strike="noStrike" cap="none" baseline="0" dirty="0">
                <a:solidFill>
                  <a:srgbClr val="4D4D4D"/>
                </a:solidFill>
                <a:effectLst/>
                <a:uFillTx/>
                <a:ea typeface="MS UI Gothic" panose="020B0600070205080204" charset="-128"/>
              </a:rPr>
              <a:t>PD	病勢進行</a:t>
            </a:r>
          </a:p>
          <a:p>
            <a:pPr marL="0" indent="0" defTabSz="-635">
              <a:spcAft>
                <a:spcPct val="0"/>
              </a:spcAft>
              <a:buClr>
                <a:srgbClr val="043882"/>
              </a:buClr>
              <a:buFontTx/>
              <a:buNone/>
              <a:tabLst>
                <a:tab pos="1073150" algn="l"/>
              </a:tabLst>
            </a:pPr>
            <a:r>
              <a:rPr lang="ja-JP" sz="1000" b="0" i="0" u="none" strike="noStrike" cap="none" baseline="0" dirty="0">
                <a:solidFill>
                  <a:srgbClr val="4D4D4D"/>
                </a:solidFill>
                <a:effectLst/>
                <a:uFillTx/>
                <a:ea typeface="MS UI Gothic" panose="020B0600070205080204" charset="-128"/>
              </a:rPr>
              <a:t>PD-L1	プログラム死-リガンド1</a:t>
            </a:r>
          </a:p>
          <a:p>
            <a:pPr marL="0" indent="0" defTabSz="-635">
              <a:spcAft>
                <a:spcPct val="0"/>
              </a:spcAft>
              <a:buClr>
                <a:srgbClr val="043882"/>
              </a:buClr>
              <a:buFontTx/>
              <a:buNone/>
              <a:tabLst>
                <a:tab pos="1073150" algn="l"/>
              </a:tabLst>
            </a:pPr>
            <a:r>
              <a:rPr lang="ja-JP" sz="1000" b="0" i="0" u="none" strike="noStrike" cap="none" baseline="0" dirty="0">
                <a:solidFill>
                  <a:srgbClr val="4D4D4D"/>
                </a:solidFill>
                <a:effectLst/>
                <a:uFillTx/>
                <a:ea typeface="MS UI Gothic" panose="020B0600070205080204" charset="-128"/>
              </a:rPr>
              <a:t>(m)PFS	無増悪生存期間（中央値）</a:t>
            </a:r>
          </a:p>
          <a:p>
            <a:pPr marL="0" indent="0" defTabSz="-635">
              <a:spcAft>
                <a:spcPct val="0"/>
              </a:spcAft>
              <a:buClr>
                <a:srgbClr val="043882"/>
              </a:buClr>
              <a:buFontTx/>
              <a:buNone/>
              <a:tabLst>
                <a:tab pos="1073150" algn="l"/>
              </a:tabLst>
            </a:pPr>
            <a:r>
              <a:rPr lang="ja-JP" sz="1000" b="0" i="0" u="none" strike="noStrike" cap="none" baseline="0" dirty="0">
                <a:solidFill>
                  <a:srgbClr val="4D4D4D"/>
                </a:solidFill>
                <a:effectLst/>
                <a:uFillTx/>
                <a:ea typeface="MS UI Gothic" panose="020B0600070205080204" charset="-128"/>
              </a:rPr>
              <a:t>po	経口</a:t>
            </a:r>
          </a:p>
          <a:p>
            <a:pPr marL="0" indent="0" defTabSz="-635">
              <a:spcAft>
                <a:spcPct val="0"/>
              </a:spcAft>
              <a:buClr>
                <a:srgbClr val="043882"/>
              </a:buClr>
              <a:buFontTx/>
              <a:buNone/>
              <a:tabLst>
                <a:tab pos="1073150" algn="l"/>
              </a:tabLst>
            </a:pPr>
            <a:r>
              <a:rPr lang="ja-JP" sz="1000" b="0" i="0" u="none" strike="noStrike" cap="none" baseline="0" dirty="0">
                <a:solidFill>
                  <a:srgbClr val="4D4D4D"/>
                </a:solidFill>
                <a:effectLst/>
                <a:uFillTx/>
                <a:ea typeface="MS UI Gothic" panose="020B0600070205080204" charset="-128"/>
              </a:rPr>
              <a:t>PR	部分奏効</a:t>
            </a:r>
          </a:p>
          <a:p>
            <a:pPr marL="0" indent="0" defTabSz="-635">
              <a:spcAft>
                <a:spcPct val="0"/>
              </a:spcAft>
              <a:buClr>
                <a:srgbClr val="043882"/>
              </a:buClr>
              <a:buFontTx/>
              <a:buNone/>
              <a:tabLst>
                <a:tab pos="1073150" algn="l"/>
              </a:tabLst>
            </a:pPr>
            <a:r>
              <a:rPr lang="ja-JP" sz="1000" b="0" i="0" u="none" strike="noStrike" cap="none" baseline="0" dirty="0">
                <a:solidFill>
                  <a:srgbClr val="4D4D4D"/>
                </a:solidFill>
                <a:effectLst/>
                <a:uFillTx/>
                <a:ea typeface="MS UI Gothic" panose="020B0600070205080204" charset="-128"/>
              </a:rPr>
              <a:t>PS	一般状態</a:t>
            </a:r>
          </a:p>
          <a:p>
            <a:pPr marL="0" indent="0" defTabSz="-635">
              <a:spcAft>
                <a:spcPct val="0"/>
              </a:spcAft>
              <a:buClr>
                <a:srgbClr val="043882"/>
              </a:buClr>
              <a:buFontTx/>
              <a:buNone/>
              <a:tabLst>
                <a:tab pos="1073150" algn="l"/>
              </a:tabLst>
            </a:pPr>
            <a:r>
              <a:rPr lang="ja-JP" sz="1000" b="0" i="0" u="none" strike="noStrike" cap="none" baseline="0" dirty="0">
                <a:solidFill>
                  <a:srgbClr val="4D4D4D"/>
                </a:solidFill>
                <a:effectLst/>
                <a:uFillTx/>
                <a:ea typeface="MS UI Gothic" panose="020B0600070205080204" charset="-128"/>
              </a:rPr>
              <a:t>pvi	持続静注</a:t>
            </a:r>
          </a:p>
          <a:p>
            <a:pPr marL="0" indent="0" defTabSz="-635">
              <a:spcAft>
                <a:spcPct val="0"/>
              </a:spcAft>
              <a:buClr>
                <a:srgbClr val="043882"/>
              </a:buClr>
              <a:buFontTx/>
              <a:buNone/>
              <a:tabLst>
                <a:tab pos="1073150" algn="l"/>
              </a:tabLst>
            </a:pPr>
            <a:r>
              <a:rPr lang="ja-JP" sz="1000" b="0" i="0" u="none" strike="noStrike" cap="none" baseline="0" dirty="0">
                <a:solidFill>
                  <a:srgbClr val="4D4D4D"/>
                </a:solidFill>
                <a:effectLst/>
                <a:uFillTx/>
                <a:ea typeface="MS UI Gothic" panose="020B0600070205080204" charset="-128"/>
              </a:rPr>
              <a:t>q(1/2/3/4)w	（1/2/3/4）週間ごと</a:t>
            </a:r>
          </a:p>
          <a:p>
            <a:pPr marL="0" indent="0" defTabSz="-635">
              <a:spcAft>
                <a:spcPct val="0"/>
              </a:spcAft>
              <a:buClr>
                <a:srgbClr val="043882"/>
              </a:buClr>
              <a:buFontTx/>
              <a:buNone/>
              <a:tabLst>
                <a:tab pos="1073150" algn="l"/>
              </a:tabLst>
            </a:pPr>
            <a:r>
              <a:rPr lang="ja-JP" sz="1000" b="0" i="0" u="none" strike="noStrike" cap="none" baseline="0" dirty="0">
                <a:solidFill>
                  <a:srgbClr val="4D4D4D"/>
                </a:solidFill>
                <a:effectLst/>
                <a:uFillTx/>
                <a:ea typeface="MS UI Gothic" panose="020B0600070205080204" charset="-128"/>
              </a:rPr>
              <a:t>QoL	生活の質</a:t>
            </a:r>
          </a:p>
          <a:p>
            <a:pPr marL="0" indent="0" defTabSz="-635">
              <a:spcAft>
                <a:spcPct val="0"/>
              </a:spcAft>
              <a:buClr>
                <a:srgbClr val="043882"/>
              </a:buClr>
              <a:buFontTx/>
              <a:buNone/>
              <a:tabLst>
                <a:tab pos="1073150" algn="l"/>
              </a:tabLst>
            </a:pPr>
            <a:r>
              <a:rPr lang="ja-JP" sz="1000" b="0" i="0" u="none" strike="noStrike" cap="none" baseline="0" dirty="0">
                <a:solidFill>
                  <a:srgbClr val="4D4D4D"/>
                </a:solidFill>
                <a:effectLst/>
                <a:uFillTx/>
                <a:ea typeface="MS UI Gothic" panose="020B0600070205080204" charset="-128"/>
              </a:rPr>
              <a:t>R	無作為化</a:t>
            </a:r>
          </a:p>
          <a:p>
            <a:pPr marL="0" indent="0" defTabSz="-635">
              <a:spcAft>
                <a:spcPct val="0"/>
              </a:spcAft>
              <a:buClr>
                <a:srgbClr val="043882"/>
              </a:buClr>
              <a:buFontTx/>
              <a:buNone/>
              <a:tabLst>
                <a:tab pos="1073150" algn="l"/>
              </a:tabLst>
            </a:pPr>
            <a:r>
              <a:rPr lang="ja-JP" sz="1000" b="0" i="0" u="none" strike="noStrike" cap="none" baseline="0" dirty="0">
                <a:solidFill>
                  <a:srgbClr val="4D4D4D"/>
                </a:solidFill>
                <a:effectLst/>
                <a:uFillTx/>
                <a:ea typeface="MS UI Gothic" panose="020B0600070205080204" charset="-128"/>
              </a:rPr>
              <a:t>R0/1/2	切除0/1/2</a:t>
            </a:r>
          </a:p>
          <a:p>
            <a:pPr marL="0" indent="0" defTabSz="-635">
              <a:spcAft>
                <a:spcPct val="0"/>
              </a:spcAft>
              <a:buClr>
                <a:srgbClr val="043882"/>
              </a:buClr>
              <a:buNone/>
              <a:tabLst>
                <a:tab pos="1073150" algn="l"/>
              </a:tabLst>
            </a:pPr>
            <a:r>
              <a:rPr lang="ja-JP" sz="1000" b="0" i="0" u="none" strike="noStrike" cap="none" baseline="0" dirty="0">
                <a:solidFill>
                  <a:srgbClr val="4D4D4D"/>
                </a:solidFill>
                <a:effectLst/>
                <a:uFillTx/>
                <a:ea typeface="MS UI Gothic" panose="020B0600070205080204" charset="-128"/>
              </a:rPr>
              <a:t>RCT	無作為化対照比較試験</a:t>
            </a:r>
          </a:p>
          <a:p>
            <a:pPr marL="0" indent="0" defTabSz="-635">
              <a:spcAft>
                <a:spcPct val="0"/>
              </a:spcAft>
              <a:buClr>
                <a:srgbClr val="043882"/>
              </a:buClr>
              <a:buFontTx/>
              <a:buNone/>
              <a:tabLst>
                <a:tab pos="1073150" algn="l"/>
              </a:tabLst>
            </a:pPr>
            <a:r>
              <a:rPr lang="ja-JP" sz="1000" b="0" i="0" u="none" strike="noStrike" cap="none" baseline="0" dirty="0">
                <a:solidFill>
                  <a:srgbClr val="4D4D4D"/>
                </a:solidFill>
                <a:effectLst/>
                <a:uFillTx/>
                <a:ea typeface="MS UI Gothic" panose="020B0600070205080204" charset="-128"/>
              </a:rPr>
              <a:t>(m)RECIST	（修正版）固形腫瘍の治療効果判定のため</a:t>
            </a:r>
            <a:r>
              <a:rPr lang="ja-JP" sz="1000" b="0" i="0" u="none" strike="noStrike" cap="none" baseline="0" dirty="0" smtClean="0">
                <a:solidFill>
                  <a:srgbClr val="4D4D4D"/>
                </a:solidFill>
                <a:effectLst/>
                <a:uFillTx/>
                <a:ea typeface="MS UI Gothic" panose="020B0600070205080204" charset="-128"/>
              </a:rPr>
              <a:t>のガ</a:t>
            </a:r>
            <a:r>
              <a:rPr lang="ja-JP" sz="1000" b="0" i="0" u="none" strike="noStrike" cap="none" baseline="0" dirty="0">
                <a:solidFill>
                  <a:srgbClr val="4D4D4D"/>
                </a:solidFill>
                <a:effectLst/>
                <a:uFillTx/>
                <a:ea typeface="MS UI Gothic" panose="020B0600070205080204" charset="-128"/>
              </a:rPr>
              <a:t>イドライン</a:t>
            </a:r>
          </a:p>
          <a:p>
            <a:pPr marL="0" indent="0" defTabSz="-635">
              <a:spcAft>
                <a:spcPct val="0"/>
              </a:spcAft>
              <a:buClr>
                <a:srgbClr val="043882"/>
              </a:buClr>
              <a:buFontTx/>
              <a:buNone/>
              <a:tabLst>
                <a:tab pos="1073150" algn="l"/>
              </a:tabLst>
            </a:pPr>
            <a:r>
              <a:rPr lang="ja-JP" sz="1000" b="0" i="0" u="none" strike="noStrike" cap="none" baseline="0" dirty="0">
                <a:solidFill>
                  <a:srgbClr val="4D4D4D"/>
                </a:solidFill>
                <a:effectLst/>
                <a:uFillTx/>
                <a:ea typeface="MS UI Gothic" panose="020B0600070205080204" charset="-128"/>
              </a:rPr>
              <a:t>RT	放射線療法</a:t>
            </a:r>
          </a:p>
          <a:p>
            <a:pPr marL="0" indent="0" defTabSz="-635">
              <a:spcAft>
                <a:spcPct val="0"/>
              </a:spcAft>
              <a:buClr>
                <a:srgbClr val="043882"/>
              </a:buClr>
              <a:buFontTx/>
              <a:buNone/>
              <a:tabLst>
                <a:tab pos="1073150" algn="l"/>
              </a:tabLst>
            </a:pPr>
            <a:r>
              <a:rPr lang="ja-JP" sz="1000" b="0" i="0" u="none" strike="noStrike" cap="none" baseline="0" dirty="0">
                <a:solidFill>
                  <a:srgbClr val="4D4D4D"/>
                </a:solidFill>
                <a:effectLst/>
                <a:uFillTx/>
                <a:ea typeface="MS UI Gothic" panose="020B0600070205080204" charset="-128"/>
              </a:rPr>
              <a:t>SAE	重篤な有害事象</a:t>
            </a:r>
          </a:p>
          <a:p>
            <a:pPr marL="0" indent="0" defTabSz="-635">
              <a:spcAft>
                <a:spcPct val="0"/>
              </a:spcAft>
              <a:buClr>
                <a:srgbClr val="043882"/>
              </a:buClr>
              <a:buFontTx/>
              <a:buNone/>
              <a:tabLst>
                <a:tab pos="1073150" algn="l"/>
              </a:tabLst>
            </a:pPr>
            <a:r>
              <a:rPr lang="ja-JP" sz="1000" b="0" i="0" u="none" strike="noStrike" cap="none" baseline="0" dirty="0">
                <a:solidFill>
                  <a:srgbClr val="4D4D4D"/>
                </a:solidFill>
                <a:effectLst/>
                <a:uFillTx/>
                <a:ea typeface="MS UI Gothic" panose="020B0600070205080204" charset="-128"/>
              </a:rPr>
              <a:t>SD	病勢安定</a:t>
            </a:r>
          </a:p>
          <a:p>
            <a:pPr marL="0" indent="0" defTabSz="-635">
              <a:spcAft>
                <a:spcPct val="0"/>
              </a:spcAft>
              <a:buClr>
                <a:srgbClr val="043882"/>
              </a:buClr>
              <a:buNone/>
              <a:tabLst>
                <a:tab pos="1073150" algn="l"/>
              </a:tabLst>
            </a:pPr>
            <a:r>
              <a:rPr lang="ja-JP" sz="1000" b="0" i="0" u="none" strike="noStrike" cap="none" baseline="0" dirty="0">
                <a:solidFill>
                  <a:srgbClr val="4D4D4D"/>
                </a:solidFill>
                <a:effectLst/>
                <a:uFillTx/>
                <a:ea typeface="MS UI Gothic" panose="020B0600070205080204" charset="-128"/>
              </a:rPr>
              <a:t>TACE	動脈内化学塞栓療法</a:t>
            </a:r>
          </a:p>
          <a:p>
            <a:pPr marL="0" indent="0" defTabSz="-635">
              <a:spcAft>
                <a:spcPct val="0"/>
              </a:spcAft>
              <a:buClr>
                <a:srgbClr val="043882"/>
              </a:buClr>
              <a:buNone/>
              <a:tabLst>
                <a:tab pos="1073150" algn="l"/>
              </a:tabLst>
            </a:pPr>
            <a:r>
              <a:rPr lang="ja-JP" sz="1000" b="0" i="0" u="none" strike="noStrike" cap="none" baseline="0" dirty="0">
                <a:solidFill>
                  <a:srgbClr val="4D4D4D"/>
                </a:solidFill>
                <a:effectLst/>
                <a:uFillTx/>
                <a:ea typeface="MS UI Gothic" panose="020B0600070205080204" charset="-128"/>
              </a:rPr>
              <a:t>TIL	腫瘍浸潤リンパ球</a:t>
            </a:r>
          </a:p>
          <a:p>
            <a:pPr marL="0" indent="0" defTabSz="-635">
              <a:spcAft>
                <a:spcPct val="0"/>
              </a:spcAft>
              <a:buClr>
                <a:srgbClr val="043882"/>
              </a:buClr>
              <a:buNone/>
              <a:tabLst>
                <a:tab pos="1073150" algn="l"/>
              </a:tabLst>
            </a:pPr>
            <a:r>
              <a:rPr lang="ja-JP" sz="1000" b="0" i="0" u="none" strike="noStrike" cap="none" baseline="0" dirty="0">
                <a:solidFill>
                  <a:srgbClr val="4D4D4D"/>
                </a:solidFill>
                <a:effectLst/>
                <a:uFillTx/>
                <a:ea typeface="MS UI Gothic" panose="020B0600070205080204" charset="-128"/>
              </a:rPr>
              <a:t>TME	直腸間膜全切除術</a:t>
            </a:r>
          </a:p>
          <a:p>
            <a:pPr marL="0" indent="0" defTabSz="-635">
              <a:spcAft>
                <a:spcPct val="0"/>
              </a:spcAft>
              <a:buClr>
                <a:srgbClr val="043882"/>
              </a:buClr>
              <a:buNone/>
              <a:tabLst>
                <a:tab pos="1073150" algn="l"/>
              </a:tabLst>
            </a:pPr>
            <a:r>
              <a:rPr lang="ja-JP" sz="1000" b="0" i="0" u="none" strike="noStrike" cap="none" baseline="0" dirty="0">
                <a:solidFill>
                  <a:srgbClr val="4D4D4D"/>
                </a:solidFill>
                <a:effectLst/>
                <a:uFillTx/>
                <a:ea typeface="MS UI Gothic" panose="020B0600070205080204" charset="-128"/>
              </a:rPr>
              <a:t>TRAE	治療関連有害事象</a:t>
            </a:r>
          </a:p>
          <a:p>
            <a:pPr marL="0" indent="0" defTabSz="-635">
              <a:spcAft>
                <a:spcPct val="0"/>
              </a:spcAft>
              <a:buClr>
                <a:srgbClr val="043882"/>
              </a:buClr>
              <a:buNone/>
              <a:tabLst>
                <a:tab pos="1073150" algn="l"/>
              </a:tabLst>
            </a:pPr>
            <a:r>
              <a:rPr lang="ja-JP" sz="1000" b="0" i="0" u="none" strike="noStrike" cap="none" baseline="0" dirty="0">
                <a:solidFill>
                  <a:srgbClr val="4D4D4D"/>
                </a:solidFill>
                <a:effectLst/>
                <a:uFillTx/>
                <a:ea typeface="MS UI Gothic" panose="020B0600070205080204" charset="-128"/>
              </a:rPr>
              <a:t>VAF 	変異アレル頻度</a:t>
            </a:r>
          </a:p>
          <a:p>
            <a:pPr marL="0" indent="0" defTabSz="-635">
              <a:spcAft>
                <a:spcPct val="0"/>
              </a:spcAft>
              <a:buClr>
                <a:srgbClr val="043882"/>
              </a:buClr>
              <a:buNone/>
              <a:tabLst>
                <a:tab pos="1073150" algn="l"/>
              </a:tabLst>
            </a:pPr>
            <a:r>
              <a:rPr lang="ja-JP" sz="1000" b="0" i="0" u="none" strike="noStrike" cap="none" baseline="0" dirty="0">
                <a:solidFill>
                  <a:srgbClr val="4D4D4D"/>
                </a:solidFill>
                <a:effectLst/>
                <a:uFillTx/>
                <a:ea typeface="MS UI Gothic" panose="020B0600070205080204" charset="-128"/>
              </a:rPr>
              <a:t>wk	週</a:t>
            </a:r>
          </a:p>
          <a:p>
            <a:pPr marL="0" indent="0" defTabSz="-635">
              <a:spcAft>
                <a:spcPct val="0"/>
              </a:spcAft>
              <a:buClr>
                <a:srgbClr val="043882"/>
              </a:buClr>
              <a:buNone/>
              <a:tabLst>
                <a:tab pos="1073150" algn="l"/>
              </a:tabLst>
            </a:pPr>
            <a:r>
              <a:rPr lang="ja-JP" sz="1000" b="0" i="0" u="none" strike="noStrike" cap="none" baseline="0" dirty="0">
                <a:solidFill>
                  <a:srgbClr val="4D4D4D"/>
                </a:solidFill>
                <a:effectLst/>
                <a:uFillTx/>
                <a:ea typeface="MS UI Gothic" panose="020B0600070205080204" charset="-128"/>
              </a:rPr>
              <a:t>WT	野生型</a:t>
            </a:r>
          </a:p>
        </p:txBody>
      </p:sp>
    </p:spTree>
    <p:custDataLst>
      <p:tags r:id="rId1"/>
    </p:custDataLst>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sz="1800" b="1" i="0" u="none" strike="noStrike" cap="none" baseline="0">
                <a:solidFill>
                  <a:srgbClr val="043882"/>
                </a:solidFill>
                <a:effectLst/>
                <a:uFillTx/>
                <a:ea typeface="MS UI Gothic" panose="020B0600070205080204" charset="-128"/>
              </a:rPr>
              <a:t>4004: 進行膵神経内分泌腫瘍を有する患者を対象として、テモゾロミド単独とテモゾロミド＋カペシタビンを比較評価する無作為化試験 ECOG-ACRIN癌研究グループによる試験 (E2211) – Kunz PL, et al</a:t>
            </a:r>
          </a:p>
        </p:txBody>
      </p:sp>
      <p:sp>
        <p:nvSpPr>
          <p:cNvPr id="3" name="Content Placeholder 2"/>
          <p:cNvSpPr>
            <a:spLocks noGrp="1"/>
          </p:cNvSpPr>
          <p:nvPr>
            <p:ph idx="1"/>
          </p:nvPr>
        </p:nvSpPr>
        <p:spPr/>
        <p:txBody>
          <a:bodyPr/>
          <a:lstStyle/>
          <a:p>
            <a:pPr marL="0" indent="0">
              <a:buFontTx/>
              <a:buNone/>
            </a:pPr>
            <a:r>
              <a:rPr lang="ja-JP" sz="1600" b="1" i="0" u="none" strike="noStrike" cap="none" baseline="0">
                <a:solidFill>
                  <a:srgbClr val="4D4D4D"/>
                </a:solidFill>
                <a:effectLst/>
                <a:uFillTx/>
                <a:ea typeface="MS UI Gothic" panose="020B0600070205080204" charset="-128"/>
              </a:rPr>
              <a:t>試験の目的</a:t>
            </a:r>
          </a:p>
          <a:p>
            <a:r>
              <a:rPr lang="ja-JP" sz="1600" b="0" i="0" u="none" strike="noStrike" cap="none" baseline="0">
                <a:solidFill>
                  <a:srgbClr val="4D4D4D"/>
                </a:solidFill>
                <a:effectLst/>
                <a:uFillTx/>
                <a:ea typeface="MS UI Gothic" panose="020B0600070205080204" charset="-128"/>
              </a:rPr>
              <a:t>進行膵神経内分泌腫瘍（pNET）を有する患者を対象として、テモゾロミド単独と、テモゾロミドとカペシタビン併用の有効性及び安全性を評価する</a:t>
            </a:r>
          </a:p>
        </p:txBody>
      </p:sp>
      <p:sp>
        <p:nvSpPr>
          <p:cNvPr id="5" name="Text Placeholder 4"/>
          <p:cNvSpPr>
            <a:spLocks noGrp="1"/>
          </p:cNvSpPr>
          <p:nvPr>
            <p:ph type="body" sz="quarter" idx="11"/>
          </p:nvPr>
        </p:nvSpPr>
        <p:spPr>
          <a:xfrm>
            <a:off x="4519534" y="6096000"/>
            <a:ext cx="4259341" cy="487363"/>
          </a:xfrm>
        </p:spPr>
        <p:txBody>
          <a:bodyPr/>
          <a:lstStyle/>
          <a:p>
            <a:r>
              <a:rPr sz="1200"/>
              <a:t/>
            </a:r>
            <a:br>
              <a:rPr sz="1200"/>
            </a:br>
            <a:r>
              <a:rPr lang="ja-JP" sz="1200" b="0" i="0" u="none" strike="noStrike" cap="none" baseline="0">
                <a:solidFill>
                  <a:srgbClr val="4D4D4D"/>
                </a:solidFill>
                <a:effectLst/>
                <a:uFillTx/>
                <a:ea typeface="MS UI Gothic" panose="020B0600070205080204" charset="-128"/>
              </a:rPr>
              <a:t>Kunz PL, et al. J Clin Oncol 2018;36(suppl):abstr 4004</a:t>
            </a:r>
          </a:p>
        </p:txBody>
      </p:sp>
      <p:sp>
        <p:nvSpPr>
          <p:cNvPr id="7" name="Oval 14"/>
          <p:cNvSpPr>
            <a:spLocks noChangeArrowheads="1"/>
          </p:cNvSpPr>
          <p:nvPr/>
        </p:nvSpPr>
        <p:spPr bwMode="auto">
          <a:xfrm>
            <a:off x="4248838" y="3727878"/>
            <a:ext cx="583595" cy="584200"/>
          </a:xfrm>
          <a:prstGeom prst="ellipse">
            <a:avLst/>
          </a:prstGeom>
          <a:noFill/>
          <a:ln w="57150">
            <a:solidFill>
              <a:schemeClr val="bg2">
                <a:lumMod val="60000"/>
                <a:lumOff val="40000"/>
              </a:schemeClr>
            </a:solidFill>
            <a:round/>
            <a:tailEnd type="triangle" w="med" len="me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r>
              <a:rPr lang="ja-JP" sz="1600" b="1" i="0" u="none" strike="noStrike" cap="none" baseline="0">
                <a:solidFill>
                  <a:srgbClr val="043882"/>
                </a:solidFill>
                <a:effectLst/>
                <a:uFillTx/>
                <a:ea typeface="MS UI Gothic" panose="020B0600070205080204" charset="-128"/>
              </a:rPr>
              <a:t>R</a:t>
            </a:r>
          </a:p>
          <a:p>
            <a:pPr marL="0" marR="0" lvl="0" indent="0" algn="ctr" defTabSz="914400" rtl="0" eaLnBrk="1" fontAlgn="base" latinLnBrk="0" hangingPunct="1">
              <a:lnSpc>
                <a:spcPct val="100000"/>
              </a:lnSpc>
              <a:spcBef>
                <a:spcPct val="0"/>
              </a:spcBef>
              <a:spcAft>
                <a:spcPct val="0"/>
              </a:spcAft>
              <a:buClrTx/>
              <a:buSzTx/>
              <a:buFontTx/>
              <a:buNone/>
              <a:defRPr/>
            </a:pPr>
            <a:r>
              <a:rPr lang="ja-JP" sz="1600" b="1" i="0" u="none" strike="noStrike" cap="none" baseline="0">
                <a:solidFill>
                  <a:srgbClr val="043882"/>
                </a:solidFill>
                <a:effectLst/>
                <a:uFillTx/>
                <a:ea typeface="MS UI Gothic" panose="020B0600070205080204" charset="-128"/>
              </a:rPr>
              <a:t>1:1</a:t>
            </a:r>
          </a:p>
        </p:txBody>
      </p:sp>
      <p:cxnSp>
        <p:nvCxnSpPr>
          <p:cNvPr id="8" name="AutoShape 15"/>
          <p:cNvCxnSpPr>
            <a:cxnSpLocks noChangeShapeType="1"/>
            <a:stCxn id="7" idx="0"/>
            <a:endCxn id="13" idx="1"/>
          </p:cNvCxnSpPr>
          <p:nvPr/>
        </p:nvCxnSpPr>
        <p:spPr bwMode="auto">
          <a:xfrm rot="5400000" flipH="1" flipV="1">
            <a:off x="4395404" y="3161538"/>
            <a:ext cx="711573" cy="421108"/>
          </a:xfrm>
          <a:prstGeom prst="bentConnector2">
            <a:avLst/>
          </a:prstGeom>
          <a:noFill/>
          <a:ln w="57150">
            <a:solidFill>
              <a:schemeClr val="bg2">
                <a:lumMod val="60000"/>
                <a:lumOff val="40000"/>
              </a:schemeClr>
            </a:solidFill>
            <a:round/>
            <a:tailEnd type="triangle" w="med" len="med"/>
          </a:ln>
        </p:spPr>
      </p:cxnSp>
      <p:sp>
        <p:nvSpPr>
          <p:cNvPr id="9" name="AutoShape 12"/>
          <p:cNvSpPr>
            <a:spLocks noChangeArrowheads="1"/>
          </p:cNvSpPr>
          <p:nvPr/>
        </p:nvSpPr>
        <p:spPr bwMode="auto">
          <a:xfrm>
            <a:off x="8011504" y="2706886"/>
            <a:ext cx="1027565" cy="618839"/>
          </a:xfrm>
          <a:prstGeom prst="rect">
            <a:avLst/>
          </a:prstGeom>
          <a:solidFill>
            <a:schemeClr val="tx1"/>
          </a:solidFill>
          <a:ln w="9525" algn="ctr">
            <a:noFill/>
            <a:rou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defRPr/>
            </a:pPr>
            <a:r>
              <a:rPr lang="ja-JP" sz="1800" b="0" i="0" u="none" strike="noStrike" cap="none" baseline="0">
                <a:solidFill>
                  <a:srgbClr val="FFFFFF"/>
                </a:solidFill>
                <a:effectLst/>
                <a:uFillTx/>
                <a:ea typeface="MS UI Gothic" panose="020B0600070205080204" charset="-128"/>
              </a:rPr>
              <a:t>PD/</a:t>
            </a:r>
            <a:r>
              <a:rPr sz="1800"/>
              <a:t/>
            </a:r>
            <a:br>
              <a:rPr sz="1800"/>
            </a:br>
            <a:r>
              <a:rPr lang="ja-JP" sz="1800" b="0" i="0" u="none" strike="noStrike" cap="none" baseline="0">
                <a:solidFill>
                  <a:srgbClr val="FFFFFF"/>
                </a:solidFill>
                <a:effectLst/>
                <a:uFillTx/>
                <a:ea typeface="MS UI Gothic" panose="020B0600070205080204" charset="-128"/>
              </a:rPr>
              <a:t>毒性</a:t>
            </a:r>
          </a:p>
        </p:txBody>
      </p:sp>
      <p:sp>
        <p:nvSpPr>
          <p:cNvPr id="10" name="Content Placeholder 26"/>
          <p:cNvSpPr txBox="1"/>
          <p:nvPr/>
        </p:nvSpPr>
        <p:spPr bwMode="auto">
          <a:xfrm>
            <a:off x="5014024" y="3702245"/>
            <a:ext cx="3875144" cy="848939"/>
          </a:xfrm>
          <a:prstGeom prst="rect">
            <a:avLst/>
          </a:prstGeom>
          <a:noFill/>
          <a:ln w="9525">
            <a:noFill/>
            <a:miter lim="800000"/>
          </a:ln>
        </p:spPr>
        <p:txBody>
          <a:bodyPr/>
          <a:lstStyle/>
          <a:p>
            <a:pPr marL="190500" marR="0" lvl="0" indent="-190500" algn="l" defTabSz="914400" rtl="0" eaLnBrk="1" fontAlgn="base" latinLnBrk="0" hangingPunct="1">
              <a:lnSpc>
                <a:spcPts val="1600"/>
              </a:lnSpc>
              <a:spcBef>
                <a:spcPct val="0"/>
              </a:spcBef>
              <a:spcAft>
                <a:spcPct val="0"/>
              </a:spcAft>
              <a:buClrTx/>
              <a:buSzTx/>
              <a:buFontTx/>
              <a:buNone/>
              <a:defRPr/>
            </a:pPr>
            <a:r>
              <a:rPr lang="ja-JP" sz="1400" b="1" i="0" u="none" strike="noStrike" cap="none" baseline="0" dirty="0">
                <a:solidFill>
                  <a:srgbClr val="043882"/>
                </a:solidFill>
                <a:effectLst/>
                <a:uFillTx/>
                <a:ea typeface="MS UI Gothic" panose="020B0600070205080204" charset="-128"/>
              </a:rPr>
              <a:t>層別化</a:t>
            </a:r>
          </a:p>
          <a:p>
            <a:pPr marL="203200" marR="0" lvl="0" indent="-203200" algn="l" defTabSz="914400" rtl="0" eaLnBrk="1" fontAlgn="base" latinLnBrk="0" hangingPunct="1">
              <a:lnSpc>
                <a:spcPts val="1600"/>
              </a:lnSpc>
              <a:spcBef>
                <a:spcPct val="0"/>
              </a:spcBef>
              <a:spcAft>
                <a:spcPct val="0"/>
              </a:spcAft>
              <a:buClrTx/>
              <a:buSzTx/>
              <a:buFont typeface="Arial" panose="020B0604020202020204" pitchFamily="34" charset="0"/>
              <a:buChar char="•"/>
              <a:defRPr/>
            </a:pPr>
            <a:r>
              <a:rPr lang="ja-JP" sz="1400" b="0" i="0" u="none" strike="noStrike" cap="none" baseline="0" dirty="0">
                <a:solidFill>
                  <a:srgbClr val="4D4D4D"/>
                </a:solidFill>
                <a:effectLst/>
                <a:uFillTx/>
                <a:ea typeface="MS UI Gothic" panose="020B0600070205080204" charset="-128"/>
              </a:rPr>
              <a:t>エベロリムスの投与歴</a:t>
            </a:r>
          </a:p>
          <a:p>
            <a:pPr marL="203200" marR="0" lvl="0" indent="-203200" algn="l" defTabSz="914400" rtl="0" eaLnBrk="1" fontAlgn="base" latinLnBrk="0" hangingPunct="1">
              <a:lnSpc>
                <a:spcPts val="1600"/>
              </a:lnSpc>
              <a:spcBef>
                <a:spcPct val="0"/>
              </a:spcBef>
              <a:spcAft>
                <a:spcPct val="0"/>
              </a:spcAft>
              <a:buClrTx/>
              <a:buSzTx/>
              <a:buFont typeface="Arial" panose="020B0604020202020204" pitchFamily="34" charset="0"/>
              <a:buChar char="•"/>
              <a:defRPr/>
            </a:pPr>
            <a:r>
              <a:rPr lang="ja-JP" sz="1400" b="0" i="0" u="none" strike="noStrike" cap="none" baseline="0" dirty="0">
                <a:solidFill>
                  <a:srgbClr val="4D4D4D"/>
                </a:solidFill>
                <a:effectLst/>
                <a:uFillTx/>
                <a:ea typeface="MS UI Gothic" panose="020B0600070205080204" charset="-128"/>
              </a:rPr>
              <a:t>スニチニブの投与歴</a:t>
            </a:r>
          </a:p>
          <a:p>
            <a:pPr marL="203200" marR="0" lvl="0" indent="-203200" algn="l" defTabSz="914400" rtl="0" eaLnBrk="1" fontAlgn="base" latinLnBrk="0" hangingPunct="1">
              <a:lnSpc>
                <a:spcPts val="1600"/>
              </a:lnSpc>
              <a:spcBef>
                <a:spcPct val="0"/>
              </a:spcBef>
              <a:spcAft>
                <a:spcPct val="0"/>
              </a:spcAft>
              <a:buClrTx/>
              <a:buSzTx/>
              <a:buFont typeface="Arial" panose="020B0604020202020204" pitchFamily="34" charset="0"/>
              <a:buChar char="•"/>
              <a:defRPr/>
            </a:pPr>
            <a:r>
              <a:rPr lang="ja-JP" sz="1400" b="0" i="0" u="none" strike="noStrike" cap="none" baseline="0" dirty="0">
                <a:solidFill>
                  <a:srgbClr val="4D4D4D"/>
                </a:solidFill>
                <a:effectLst/>
                <a:uFillTx/>
                <a:ea typeface="MS UI Gothic" panose="020B0600070205080204" charset="-128"/>
              </a:rPr>
              <a:t>併用オクトレオチド</a:t>
            </a:r>
          </a:p>
          <a:p>
            <a:pPr marL="203200" marR="0" lvl="0" indent="-203200" algn="l" defTabSz="914400" rtl="0" eaLnBrk="1" fontAlgn="base" latinLnBrk="0" hangingPunct="1">
              <a:lnSpc>
                <a:spcPts val="1600"/>
              </a:lnSpc>
              <a:spcBef>
                <a:spcPct val="0"/>
              </a:spcBef>
              <a:spcAft>
                <a:spcPct val="0"/>
              </a:spcAft>
              <a:buClrTx/>
              <a:buSzTx/>
              <a:buFont typeface="Arial" panose="020B0604020202020204" pitchFamily="34" charset="0"/>
              <a:buChar char="•"/>
              <a:defRPr/>
            </a:pPr>
            <a:endParaRPr kumimoji="0" lang="en-GB" sz="1400" b="0" i="0" u="none" strike="noStrike" kern="1200" cap="none" spc="0" normalizeH="0" baseline="0" noProof="0" dirty="0" smtClean="0">
              <a:ln>
                <a:noFill/>
              </a:ln>
              <a:solidFill>
                <a:srgbClr val="4D4D4D"/>
              </a:solidFill>
              <a:effectLst/>
              <a:uLnTx/>
              <a:uFillTx/>
              <a:latin typeface="Arial" panose="020B0604020202020204"/>
              <a:ea typeface="+mn-ea"/>
              <a:cs typeface="Arial" panose="020B0604020202020204"/>
            </a:endParaRPr>
          </a:p>
        </p:txBody>
      </p:sp>
      <p:cxnSp>
        <p:nvCxnSpPr>
          <p:cNvPr id="11" name="AutoShape 19"/>
          <p:cNvCxnSpPr>
            <a:cxnSpLocks noChangeShapeType="1"/>
            <a:stCxn id="14" idx="3"/>
            <a:endCxn id="7" idx="2"/>
          </p:cNvCxnSpPr>
          <p:nvPr/>
        </p:nvCxnSpPr>
        <p:spPr bwMode="auto">
          <a:xfrm flipV="1">
            <a:off x="4118755" y="4019978"/>
            <a:ext cx="130083" cy="1"/>
          </a:xfrm>
          <a:prstGeom prst="straightConnector1">
            <a:avLst/>
          </a:prstGeom>
          <a:noFill/>
          <a:ln w="57150">
            <a:solidFill>
              <a:schemeClr val="bg2">
                <a:lumMod val="60000"/>
                <a:lumOff val="40000"/>
              </a:schemeClr>
            </a:solidFill>
            <a:round/>
            <a:headEnd type="none" w="med" len="med"/>
            <a:tailEnd type="none" w="med" len="med"/>
          </a:ln>
        </p:spPr>
      </p:cxnSp>
      <p:cxnSp>
        <p:nvCxnSpPr>
          <p:cNvPr id="12" name="AutoShape 21"/>
          <p:cNvCxnSpPr>
            <a:cxnSpLocks noChangeShapeType="1"/>
            <a:stCxn id="13" idx="3"/>
            <a:endCxn id="9" idx="1"/>
          </p:cNvCxnSpPr>
          <p:nvPr/>
        </p:nvCxnSpPr>
        <p:spPr bwMode="auto">
          <a:xfrm>
            <a:off x="7716185" y="3016305"/>
            <a:ext cx="295319" cy="1"/>
          </a:xfrm>
          <a:prstGeom prst="straightConnector1">
            <a:avLst/>
          </a:prstGeom>
          <a:noFill/>
          <a:ln w="57150">
            <a:solidFill>
              <a:schemeClr val="bg2">
                <a:lumMod val="60000"/>
                <a:lumOff val="40000"/>
              </a:schemeClr>
            </a:solidFill>
            <a:round/>
            <a:tailEnd type="triangle" w="med" len="med"/>
          </a:ln>
        </p:spPr>
      </p:cxnSp>
      <p:sp>
        <p:nvSpPr>
          <p:cNvPr id="13" name="AutoShape 8"/>
          <p:cNvSpPr>
            <a:spLocks noChangeArrowheads="1"/>
          </p:cNvSpPr>
          <p:nvPr/>
        </p:nvSpPr>
        <p:spPr bwMode="auto">
          <a:xfrm>
            <a:off x="4961744" y="2334057"/>
            <a:ext cx="2754441" cy="1364496"/>
          </a:xfrm>
          <a:prstGeom prst="rect">
            <a:avLst/>
          </a:prstGeom>
          <a:solidFill>
            <a:schemeClr val="accent3"/>
          </a:solidFill>
          <a:ln w="9525" algn="ctr">
            <a:noFill/>
            <a:rou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defRPr/>
            </a:pPr>
            <a:r>
              <a:rPr lang="ja-JP" sz="1800" b="0" i="0" u="none" strike="noStrike" cap="none" baseline="0" dirty="0">
                <a:solidFill>
                  <a:srgbClr val="FFFFFF"/>
                </a:solidFill>
                <a:effectLst/>
                <a:uFillTx/>
                <a:ea typeface="MS UI Gothic" panose="020B0600070205080204" charset="-128"/>
              </a:rPr>
              <a:t>テモゾロミド</a:t>
            </a:r>
            <a:r>
              <a:rPr sz="1800" dirty="0"/>
              <a:t/>
            </a:r>
            <a:br>
              <a:rPr sz="1800" dirty="0"/>
            </a:br>
            <a:r>
              <a:rPr lang="ja-JP" sz="1800" b="0" i="0" u="none" strike="noStrike" cap="none" baseline="0" dirty="0">
                <a:solidFill>
                  <a:srgbClr val="FFFFFF"/>
                </a:solidFill>
                <a:effectLst/>
                <a:uFillTx/>
                <a:ea typeface="MS UI Gothic" panose="020B0600070205080204" charset="-128"/>
              </a:rPr>
              <a:t>200 mg/m</a:t>
            </a:r>
            <a:r>
              <a:rPr lang="ja-JP" sz="1800" b="0" i="0" u="none" strike="noStrike" cap="none" baseline="30000" dirty="0">
                <a:solidFill>
                  <a:srgbClr val="FFFFFF"/>
                </a:solidFill>
                <a:effectLst/>
                <a:uFillTx/>
                <a:ea typeface="MS UI Gothic" panose="020B0600070205080204" charset="-128"/>
              </a:rPr>
              <a:t>2</a:t>
            </a:r>
            <a:r>
              <a:rPr lang="ja-JP" sz="1800" b="0" i="0" u="none" strike="noStrike" cap="none" baseline="0" dirty="0">
                <a:solidFill>
                  <a:srgbClr val="FFFFFF"/>
                </a:solidFill>
                <a:effectLst/>
                <a:uFillTx/>
                <a:ea typeface="MS UI Gothic" panose="020B0600070205080204" charset="-128"/>
              </a:rPr>
              <a:t>／日 d10～14＋カペシタビン </a:t>
            </a:r>
            <a:r>
              <a:rPr sz="1800" dirty="0"/>
              <a:t/>
            </a:r>
            <a:br>
              <a:rPr sz="1800" dirty="0"/>
            </a:br>
            <a:r>
              <a:rPr lang="ja-JP" sz="1800" b="0" i="0" u="none" strike="noStrike" cap="none" baseline="0" dirty="0">
                <a:solidFill>
                  <a:srgbClr val="FFFFFF"/>
                </a:solidFill>
                <a:effectLst/>
                <a:uFillTx/>
                <a:ea typeface="MS UI Gothic" panose="020B0600070205080204" charset="-128"/>
              </a:rPr>
              <a:t>750 mg/m</a:t>
            </a:r>
            <a:r>
              <a:rPr lang="ja-JP" sz="1800" b="0" i="0" u="none" strike="noStrike" cap="none" baseline="30000" dirty="0">
                <a:solidFill>
                  <a:srgbClr val="FFFFFF"/>
                </a:solidFill>
                <a:effectLst/>
                <a:uFillTx/>
                <a:ea typeface="MS UI Gothic" panose="020B0600070205080204" charset="-128"/>
              </a:rPr>
              <a:t>2</a:t>
            </a:r>
            <a:r>
              <a:rPr lang="ja-JP" sz="1800" b="0" i="0" u="none" strike="noStrike" cap="none" baseline="0" dirty="0">
                <a:solidFill>
                  <a:srgbClr val="FFFFFF"/>
                </a:solidFill>
                <a:effectLst/>
                <a:uFillTx/>
                <a:ea typeface="MS UI Gothic" panose="020B0600070205080204" charset="-128"/>
              </a:rPr>
              <a:t> bid d1～14 (n=72)</a:t>
            </a:r>
          </a:p>
        </p:txBody>
      </p:sp>
      <p:sp>
        <p:nvSpPr>
          <p:cNvPr id="14" name="AutoShape 9"/>
          <p:cNvSpPr>
            <a:spLocks noChangeArrowheads="1"/>
          </p:cNvSpPr>
          <p:nvPr/>
        </p:nvSpPr>
        <p:spPr bwMode="auto">
          <a:xfrm>
            <a:off x="162759" y="2787815"/>
            <a:ext cx="3955996" cy="2464327"/>
          </a:xfrm>
          <a:prstGeom prst="roundRect">
            <a:avLst>
              <a:gd name="adj" fmla="val 0"/>
            </a:avLst>
          </a:prstGeom>
          <a:solidFill>
            <a:schemeClr val="accent1"/>
          </a:solidFill>
          <a:ln w="9525" algn="ctr">
            <a:noFill/>
            <a:round/>
          </a:ln>
        </p:spPr>
        <p:txBody>
          <a:bodyPr wrap="square" lIns="90488" tIns="44450" rIns="90488" bIns="44450">
            <a:spAutoFit/>
          </a:bodyPr>
          <a:lstStyle/>
          <a:p>
            <a:pPr marL="0" marR="0" lvl="0" indent="0" algn="l" defTabSz="892175" rtl="0" eaLnBrk="0" fontAlgn="base" latinLnBrk="0" hangingPunct="0">
              <a:lnSpc>
                <a:spcPct val="100000"/>
              </a:lnSpc>
              <a:spcBef>
                <a:spcPct val="0"/>
              </a:spcBef>
              <a:spcAft>
                <a:spcPct val="30000"/>
              </a:spcAft>
              <a:buClrTx/>
              <a:buSzTx/>
              <a:buFontTx/>
              <a:buNone/>
              <a:defRPr/>
            </a:pPr>
            <a:r>
              <a:rPr lang="ja-JP" sz="1800" b="0" i="0" u="none" strike="noStrike" cap="none" baseline="0" dirty="0">
                <a:solidFill>
                  <a:srgbClr val="FFFFFF"/>
                </a:solidFill>
                <a:effectLst/>
                <a:uFillTx/>
                <a:ea typeface="MS UI Gothic" panose="020B0600070205080204" charset="-128"/>
              </a:rPr>
              <a:t>主要な患者選択基準</a:t>
            </a:r>
          </a:p>
          <a:p>
            <a:pPr marL="285750" marR="0" lvl="0" indent="-285750" algn="l" defTabSz="892175" rtl="0" eaLnBrk="0" fontAlgn="base" latinLnBrk="0" hangingPunct="0">
              <a:lnSpc>
                <a:spcPct val="100000"/>
              </a:lnSpc>
              <a:spcBef>
                <a:spcPct val="0"/>
              </a:spcBef>
              <a:spcAft>
                <a:spcPct val="30000"/>
              </a:spcAft>
              <a:buClrTx/>
              <a:buSzTx/>
              <a:buFont typeface="Arial" panose="020B0604020202020204" pitchFamily="34" charset="0"/>
              <a:buChar char="•"/>
              <a:defRPr/>
            </a:pPr>
            <a:r>
              <a:rPr lang="ja-JP" sz="1800" b="0" i="0" u="none" strike="noStrike" cap="none" baseline="0" dirty="0">
                <a:solidFill>
                  <a:srgbClr val="FFFFFF"/>
                </a:solidFill>
                <a:effectLst/>
                <a:uFillTx/>
                <a:ea typeface="MS UI Gothic" panose="020B0600070205080204" charset="-128"/>
              </a:rPr>
              <a:t>転移性又は切除不能pNET</a:t>
            </a:r>
          </a:p>
          <a:p>
            <a:pPr marL="285750" marR="0" lvl="0" indent="-285750" algn="l" defTabSz="892175" rtl="0" eaLnBrk="0" fontAlgn="base" latinLnBrk="0" hangingPunct="0">
              <a:lnSpc>
                <a:spcPct val="100000"/>
              </a:lnSpc>
              <a:spcBef>
                <a:spcPct val="0"/>
              </a:spcBef>
              <a:spcAft>
                <a:spcPct val="30000"/>
              </a:spcAft>
              <a:buClrTx/>
              <a:buSzTx/>
              <a:buFont typeface="Arial" panose="020B0604020202020204" pitchFamily="34" charset="0"/>
              <a:buChar char="•"/>
              <a:defRPr/>
            </a:pPr>
            <a:r>
              <a:rPr lang="ja-JP" sz="1800" b="0" i="0" u="none" strike="noStrike" cap="none" baseline="0" dirty="0">
                <a:solidFill>
                  <a:srgbClr val="FFFFFF"/>
                </a:solidFill>
                <a:effectLst/>
                <a:uFillTx/>
                <a:ea typeface="MS UI Gothic" panose="020B0600070205080204" charset="-128"/>
              </a:rPr>
              <a:t>過去12カ月以内のPD</a:t>
            </a:r>
          </a:p>
          <a:p>
            <a:pPr marL="285750" marR="0" lvl="0" indent="-285750" algn="l" defTabSz="892175" rtl="0" eaLnBrk="0" fontAlgn="base" latinLnBrk="0" hangingPunct="0">
              <a:lnSpc>
                <a:spcPct val="100000"/>
              </a:lnSpc>
              <a:spcBef>
                <a:spcPct val="0"/>
              </a:spcBef>
              <a:spcAft>
                <a:spcPct val="30000"/>
              </a:spcAft>
              <a:buClrTx/>
              <a:buSzTx/>
              <a:buFont typeface="Arial" panose="020B0604020202020204" pitchFamily="34" charset="0"/>
              <a:buChar char="•"/>
              <a:defRPr/>
            </a:pPr>
            <a:r>
              <a:rPr lang="ja-JP" sz="1800" b="0" i="0" u="none" strike="noStrike" cap="none" baseline="0" dirty="0">
                <a:solidFill>
                  <a:srgbClr val="FFFFFF"/>
                </a:solidFill>
                <a:effectLst/>
                <a:uFillTx/>
                <a:ea typeface="MS UI Gothic" panose="020B0600070205080204" charset="-128"/>
              </a:rPr>
              <a:t>テモゾロミド、カペシタビン、ダカルバジン、5FUの投与歴なし</a:t>
            </a:r>
          </a:p>
          <a:p>
            <a:pPr marL="285750" marR="0" lvl="0" indent="-285750" algn="l" defTabSz="892175" rtl="0" eaLnBrk="0" fontAlgn="base" latinLnBrk="0" hangingPunct="0">
              <a:lnSpc>
                <a:spcPct val="100000"/>
              </a:lnSpc>
              <a:spcBef>
                <a:spcPct val="0"/>
              </a:spcBef>
              <a:spcAft>
                <a:spcPct val="30000"/>
              </a:spcAft>
              <a:buClrTx/>
              <a:buSzTx/>
              <a:buFont typeface="Arial" panose="020B0604020202020204" pitchFamily="34" charset="0"/>
              <a:buChar char="•"/>
              <a:defRPr/>
            </a:pPr>
            <a:r>
              <a:rPr lang="ja-JP" sz="1800" b="0" i="0" u="none" strike="noStrike" cap="none" baseline="0" dirty="0">
                <a:solidFill>
                  <a:srgbClr val="FFFFFF"/>
                </a:solidFill>
                <a:effectLst/>
                <a:uFillTx/>
                <a:ea typeface="MS UI Gothic" panose="020B0600070205080204" charset="-128"/>
              </a:rPr>
              <a:t>WHO PS 1～2 </a:t>
            </a:r>
          </a:p>
          <a:p>
            <a:pPr marL="0" marR="0" lvl="0" indent="0" algn="l" defTabSz="892175" rtl="0" eaLnBrk="0" fontAlgn="base" latinLnBrk="0" hangingPunct="0">
              <a:lnSpc>
                <a:spcPct val="100000"/>
              </a:lnSpc>
              <a:spcBef>
                <a:spcPct val="0"/>
              </a:spcBef>
              <a:spcAft>
                <a:spcPct val="30000"/>
              </a:spcAft>
              <a:buClrTx/>
              <a:buSzTx/>
              <a:buFontTx/>
              <a:buNone/>
              <a:defRPr/>
            </a:pPr>
            <a:r>
              <a:rPr lang="ja-JP" sz="1800" b="0" i="0" u="none" strike="noStrike" cap="none" baseline="0" dirty="0">
                <a:solidFill>
                  <a:srgbClr val="FFFFFF"/>
                </a:solidFill>
                <a:effectLst/>
                <a:uFillTx/>
                <a:ea typeface="MS UI Gothic" panose="020B0600070205080204" charset="-128"/>
              </a:rPr>
              <a:t>(n=144)</a:t>
            </a:r>
          </a:p>
        </p:txBody>
      </p:sp>
      <p:sp>
        <p:nvSpPr>
          <p:cNvPr id="15" name="Rectangle 9"/>
          <p:cNvSpPr txBox="1">
            <a:spLocks noChangeArrowheads="1"/>
          </p:cNvSpPr>
          <p:nvPr/>
        </p:nvSpPr>
        <p:spPr bwMode="auto">
          <a:xfrm>
            <a:off x="365124" y="5578040"/>
            <a:ext cx="4130676" cy="7990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lstStyle>
            <a:lvl1pPr marL="250825" indent="-250825" algn="l" rtl="0" fontAlgn="base">
              <a:spcBef>
                <a:spcPct val="0"/>
              </a:spcBef>
              <a:spcAft>
                <a:spcPts val="400"/>
              </a:spcAft>
              <a:buClr>
                <a:schemeClr val="bg1"/>
              </a:buClr>
              <a:buSzPct val="110000"/>
              <a:buChar char="•"/>
              <a:defRPr sz="1600">
                <a:solidFill>
                  <a:srgbClr val="4D4D4D"/>
                </a:solidFill>
                <a:latin typeface="+mn-lt"/>
                <a:ea typeface="+mn-ea"/>
                <a:cs typeface="+mn-cs"/>
              </a:defRPr>
            </a:lvl1pPr>
            <a:lvl2pPr marL="561975" indent="-309880" algn="l" rtl="0" fontAlgn="base">
              <a:spcBef>
                <a:spcPct val="0"/>
              </a:spcBef>
              <a:spcAft>
                <a:spcPts val="400"/>
              </a:spcAft>
              <a:buClr>
                <a:schemeClr val="bg1"/>
              </a:buClr>
              <a:buChar char="–"/>
              <a:defRPr sz="1600">
                <a:solidFill>
                  <a:srgbClr val="4D4D4D"/>
                </a:solidFill>
                <a:latin typeface="+mn-lt"/>
                <a:cs typeface="+mn-cs"/>
              </a:defRPr>
            </a:lvl2pPr>
            <a:lvl3pPr marL="812800" indent="-249555" algn="l" rtl="0" fontAlgn="base">
              <a:spcBef>
                <a:spcPct val="0"/>
              </a:spcBef>
              <a:spcAft>
                <a:spcPts val="400"/>
              </a:spcAft>
              <a:buClr>
                <a:schemeClr val="bg1"/>
              </a:buClr>
              <a:buChar char="•"/>
              <a:defRPr sz="1600">
                <a:solidFill>
                  <a:srgbClr val="4D4D4D"/>
                </a:solidFill>
                <a:latin typeface="+mn-lt"/>
                <a:cs typeface="+mn-cs"/>
              </a:defRPr>
            </a:lvl3pPr>
            <a:lvl4pPr marL="1101725" indent="-287655" algn="l" rtl="0" fontAlgn="base">
              <a:spcBef>
                <a:spcPct val="0"/>
              </a:spcBef>
              <a:spcAft>
                <a:spcPts val="400"/>
              </a:spcAft>
              <a:buClr>
                <a:schemeClr val="bg1"/>
              </a:buClr>
              <a:buChar char="–"/>
              <a:defRPr sz="1600">
                <a:solidFill>
                  <a:srgbClr val="4D4D4D"/>
                </a:solidFill>
                <a:latin typeface="+mn-lt"/>
                <a:cs typeface="+mn-cs"/>
              </a:defRPr>
            </a:lvl4pPr>
            <a:lvl5pPr marL="1390650" indent="-287655" algn="l" rtl="0" fontAlgn="base">
              <a:spcBef>
                <a:spcPct val="0"/>
              </a:spcBef>
              <a:spcAft>
                <a:spcPts val="400"/>
              </a:spcAft>
              <a:buClr>
                <a:schemeClr val="bg1"/>
              </a:buClr>
              <a:buChar char="»"/>
              <a:defRPr sz="1600">
                <a:solidFill>
                  <a:srgbClr val="4D4D4D"/>
                </a:solidFill>
                <a:latin typeface="+mn-lt"/>
                <a:cs typeface="+mn-cs"/>
              </a:defRPr>
            </a:lvl5pPr>
            <a:lvl6pPr marL="1847850" indent="-287655" algn="l" rtl="0" fontAlgn="base">
              <a:spcBef>
                <a:spcPct val="20000"/>
              </a:spcBef>
              <a:spcAft>
                <a:spcPct val="0"/>
              </a:spcAft>
              <a:buChar char="»"/>
              <a:defRPr sz="2000">
                <a:solidFill>
                  <a:schemeClr val="tx1"/>
                </a:solidFill>
                <a:latin typeface="+mn-lt"/>
                <a:cs typeface="+mn-cs"/>
              </a:defRPr>
            </a:lvl6pPr>
            <a:lvl7pPr marL="2305050" indent="-287655" algn="l" rtl="0" fontAlgn="base">
              <a:spcBef>
                <a:spcPct val="20000"/>
              </a:spcBef>
              <a:spcAft>
                <a:spcPct val="0"/>
              </a:spcAft>
              <a:buChar char="»"/>
              <a:defRPr sz="2000">
                <a:solidFill>
                  <a:schemeClr val="tx1"/>
                </a:solidFill>
                <a:latin typeface="+mn-lt"/>
                <a:cs typeface="+mn-cs"/>
              </a:defRPr>
            </a:lvl7pPr>
            <a:lvl8pPr marL="2762250" indent="-287655" algn="l" rtl="0" fontAlgn="base">
              <a:spcBef>
                <a:spcPct val="20000"/>
              </a:spcBef>
              <a:spcAft>
                <a:spcPct val="0"/>
              </a:spcAft>
              <a:buChar char="»"/>
              <a:defRPr sz="2000">
                <a:solidFill>
                  <a:schemeClr val="tx1"/>
                </a:solidFill>
                <a:latin typeface="+mn-lt"/>
                <a:cs typeface="+mn-cs"/>
              </a:defRPr>
            </a:lvl8pPr>
            <a:lvl9pPr marL="3219450" indent="-287655"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ct val="0"/>
              </a:spcBef>
              <a:spcAft>
                <a:spcPts val="400"/>
              </a:spcAft>
              <a:buClr>
                <a:srgbClr val="043882"/>
              </a:buClr>
              <a:buSzPct val="110000"/>
              <a:buFontTx/>
              <a:buNone/>
              <a:defRPr/>
            </a:pPr>
            <a:r>
              <a:rPr lang="ja-JP" sz="1600" b="1" i="0" u="none" strike="noStrike" cap="none" baseline="0">
                <a:solidFill>
                  <a:srgbClr val="A0A0A0"/>
                </a:solidFill>
                <a:effectLst/>
                <a:uFillTx/>
                <a:ea typeface="MS UI Gothic" panose="020B0600070205080204" charset="-128"/>
              </a:rPr>
              <a:t>主要エンドポイント</a:t>
            </a:r>
          </a:p>
          <a:p>
            <a:pPr marL="250825" marR="0" lvl="0" indent="-250825" algn="l" defTabSz="914400" rtl="0" eaLnBrk="1" fontAlgn="base" latinLnBrk="0" hangingPunct="1">
              <a:lnSpc>
                <a:spcPct val="100000"/>
              </a:lnSpc>
              <a:spcBef>
                <a:spcPct val="0"/>
              </a:spcBef>
              <a:spcAft>
                <a:spcPts val="400"/>
              </a:spcAft>
              <a:buClr>
                <a:srgbClr val="043882"/>
              </a:buClr>
              <a:buSzPct val="110000"/>
              <a:buFontTx/>
              <a:buChar char="•"/>
              <a:defRPr/>
            </a:pPr>
            <a:r>
              <a:rPr lang="ja-JP" sz="1600" b="0" i="0" u="none" strike="noStrike" cap="none" baseline="0">
                <a:solidFill>
                  <a:srgbClr val="4D4D4D"/>
                </a:solidFill>
                <a:effectLst/>
                <a:uFillTx/>
                <a:ea typeface="MS UI Gothic" panose="020B0600070205080204" charset="-128"/>
              </a:rPr>
              <a:t>PFS – 各実施施設でのレビュー</a:t>
            </a:r>
          </a:p>
          <a:p>
            <a:pPr marL="250825" marR="0" lvl="0" indent="-250825" algn="l" defTabSz="914400" rtl="0" eaLnBrk="1" fontAlgn="base" latinLnBrk="0" hangingPunct="1">
              <a:lnSpc>
                <a:spcPct val="100000"/>
              </a:lnSpc>
              <a:spcBef>
                <a:spcPct val="0"/>
              </a:spcBef>
              <a:spcAft>
                <a:spcPts val="400"/>
              </a:spcAft>
              <a:buClr>
                <a:srgbClr val="043882"/>
              </a:buClr>
              <a:buSzPct val="110000"/>
              <a:buFontTx/>
              <a:buChar char="•"/>
              <a:defRPr/>
            </a:pPr>
            <a:endParaRPr kumimoji="0" lang="en-GB" sz="16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16" name="Content Placeholder 26"/>
          <p:cNvSpPr txBox="1"/>
          <p:nvPr/>
        </p:nvSpPr>
        <p:spPr>
          <a:xfrm>
            <a:off x="4648200" y="5578040"/>
            <a:ext cx="4130675" cy="799043"/>
          </a:xfrm>
          <a:prstGeom prst="rect">
            <a:avLst/>
          </a:prstGeom>
        </p:spPr>
        <p:txBody>
          <a:bodyPr/>
          <a:lstStyle>
            <a:lvl1pPr marL="250825" indent="-250825" algn="l" rtl="0" fontAlgn="base">
              <a:spcBef>
                <a:spcPct val="0"/>
              </a:spcBef>
              <a:spcAft>
                <a:spcPts val="400"/>
              </a:spcAft>
              <a:buClr>
                <a:schemeClr val="bg1"/>
              </a:buClr>
              <a:buSzPct val="110000"/>
              <a:buChar char="•"/>
              <a:defRPr sz="1600">
                <a:solidFill>
                  <a:srgbClr val="4D4D4D"/>
                </a:solidFill>
                <a:latin typeface="+mn-lt"/>
                <a:ea typeface="+mn-ea"/>
                <a:cs typeface="+mn-cs"/>
              </a:defRPr>
            </a:lvl1pPr>
            <a:lvl2pPr marL="561975" indent="-309880" algn="l" rtl="0" fontAlgn="base">
              <a:spcBef>
                <a:spcPct val="0"/>
              </a:spcBef>
              <a:spcAft>
                <a:spcPts val="400"/>
              </a:spcAft>
              <a:buClr>
                <a:schemeClr val="bg1"/>
              </a:buClr>
              <a:buChar char="–"/>
              <a:defRPr sz="1600">
                <a:solidFill>
                  <a:srgbClr val="4D4D4D"/>
                </a:solidFill>
                <a:latin typeface="+mn-lt"/>
                <a:cs typeface="+mn-cs"/>
              </a:defRPr>
            </a:lvl2pPr>
            <a:lvl3pPr marL="812800" indent="-249555" algn="l" rtl="0" fontAlgn="base">
              <a:spcBef>
                <a:spcPct val="0"/>
              </a:spcBef>
              <a:spcAft>
                <a:spcPts val="400"/>
              </a:spcAft>
              <a:buClr>
                <a:schemeClr val="bg1"/>
              </a:buClr>
              <a:buChar char="•"/>
              <a:defRPr sz="1600">
                <a:solidFill>
                  <a:srgbClr val="4D4D4D"/>
                </a:solidFill>
                <a:latin typeface="+mn-lt"/>
                <a:cs typeface="+mn-cs"/>
              </a:defRPr>
            </a:lvl3pPr>
            <a:lvl4pPr marL="1101725" indent="-287655" algn="l" rtl="0" fontAlgn="base">
              <a:spcBef>
                <a:spcPct val="0"/>
              </a:spcBef>
              <a:spcAft>
                <a:spcPts val="400"/>
              </a:spcAft>
              <a:buClr>
                <a:schemeClr val="bg1"/>
              </a:buClr>
              <a:buChar char="–"/>
              <a:defRPr sz="1600">
                <a:solidFill>
                  <a:srgbClr val="4D4D4D"/>
                </a:solidFill>
                <a:latin typeface="+mn-lt"/>
                <a:cs typeface="+mn-cs"/>
              </a:defRPr>
            </a:lvl4pPr>
            <a:lvl5pPr marL="1390650" indent="-287655" algn="l" rtl="0" fontAlgn="base">
              <a:spcBef>
                <a:spcPct val="0"/>
              </a:spcBef>
              <a:spcAft>
                <a:spcPts val="400"/>
              </a:spcAft>
              <a:buClr>
                <a:schemeClr val="bg1"/>
              </a:buClr>
              <a:buChar char="»"/>
              <a:defRPr sz="1600">
                <a:solidFill>
                  <a:srgbClr val="4D4D4D"/>
                </a:solidFill>
                <a:latin typeface="+mn-lt"/>
                <a:cs typeface="+mn-cs"/>
              </a:defRPr>
            </a:lvl5pPr>
            <a:lvl6pPr marL="1847850" indent="-287655" algn="l" rtl="0" fontAlgn="base">
              <a:spcBef>
                <a:spcPct val="20000"/>
              </a:spcBef>
              <a:spcAft>
                <a:spcPct val="0"/>
              </a:spcAft>
              <a:buChar char="»"/>
              <a:defRPr sz="2000">
                <a:solidFill>
                  <a:schemeClr val="tx1"/>
                </a:solidFill>
                <a:latin typeface="+mn-lt"/>
                <a:cs typeface="+mn-cs"/>
              </a:defRPr>
            </a:lvl6pPr>
            <a:lvl7pPr marL="2305050" indent="-287655" algn="l" rtl="0" fontAlgn="base">
              <a:spcBef>
                <a:spcPct val="20000"/>
              </a:spcBef>
              <a:spcAft>
                <a:spcPct val="0"/>
              </a:spcAft>
              <a:buChar char="»"/>
              <a:defRPr sz="2000">
                <a:solidFill>
                  <a:schemeClr val="tx1"/>
                </a:solidFill>
                <a:latin typeface="+mn-lt"/>
                <a:cs typeface="+mn-cs"/>
              </a:defRPr>
            </a:lvl7pPr>
            <a:lvl8pPr marL="2762250" indent="-287655" algn="l" rtl="0" fontAlgn="base">
              <a:spcBef>
                <a:spcPct val="20000"/>
              </a:spcBef>
              <a:spcAft>
                <a:spcPct val="0"/>
              </a:spcAft>
              <a:buChar char="»"/>
              <a:defRPr sz="2000">
                <a:solidFill>
                  <a:schemeClr val="tx1"/>
                </a:solidFill>
                <a:latin typeface="+mn-lt"/>
                <a:cs typeface="+mn-cs"/>
              </a:defRPr>
            </a:lvl8pPr>
            <a:lvl9pPr marL="3219450" indent="-287655"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ct val="0"/>
              </a:spcBef>
              <a:spcAft>
                <a:spcPts val="400"/>
              </a:spcAft>
              <a:buClr>
                <a:srgbClr val="043882"/>
              </a:buClr>
              <a:buSzPct val="110000"/>
              <a:buFontTx/>
              <a:buNone/>
              <a:defRPr/>
            </a:pPr>
            <a:r>
              <a:rPr lang="ja-JP" sz="1600" b="1" i="0" u="none" strike="noStrike" cap="none" baseline="0">
                <a:solidFill>
                  <a:srgbClr val="A0A0A0"/>
                </a:solidFill>
                <a:effectLst/>
                <a:uFillTx/>
                <a:ea typeface="MS UI Gothic" panose="020B0600070205080204" charset="-128"/>
              </a:rPr>
              <a:t>副次的エンドポイント</a:t>
            </a:r>
          </a:p>
          <a:p>
            <a:pPr marL="250825" marR="0" lvl="0" indent="-250825" algn="l" defTabSz="914400" rtl="0" eaLnBrk="1" fontAlgn="base" latinLnBrk="0" hangingPunct="1">
              <a:lnSpc>
                <a:spcPct val="100000"/>
              </a:lnSpc>
              <a:spcBef>
                <a:spcPct val="0"/>
              </a:spcBef>
              <a:spcAft>
                <a:spcPts val="400"/>
              </a:spcAft>
              <a:buClr>
                <a:srgbClr val="043882"/>
              </a:buClr>
              <a:buSzPct val="110000"/>
              <a:buFontTx/>
              <a:buChar char="•"/>
              <a:defRPr/>
            </a:pPr>
            <a:r>
              <a:rPr lang="ja-JP" sz="1600" b="0" i="0" u="none" strike="noStrike" cap="none" baseline="0">
                <a:solidFill>
                  <a:srgbClr val="4D4D4D"/>
                </a:solidFill>
                <a:effectLst/>
                <a:uFillTx/>
                <a:ea typeface="MS UI Gothic" panose="020B0600070205080204" charset="-128"/>
              </a:rPr>
              <a:t>ORR、OS、安全性</a:t>
            </a:r>
          </a:p>
        </p:txBody>
      </p:sp>
      <p:cxnSp>
        <p:nvCxnSpPr>
          <p:cNvPr id="17" name="AutoShape 16"/>
          <p:cNvCxnSpPr>
            <a:cxnSpLocks noChangeShapeType="1"/>
            <a:stCxn id="7" idx="4"/>
            <a:endCxn id="19" idx="1"/>
          </p:cNvCxnSpPr>
          <p:nvPr/>
        </p:nvCxnSpPr>
        <p:spPr bwMode="auto">
          <a:xfrm rot="16200000" flipH="1">
            <a:off x="4402884" y="4449830"/>
            <a:ext cx="696612" cy="421108"/>
          </a:xfrm>
          <a:prstGeom prst="bentConnector2">
            <a:avLst/>
          </a:prstGeom>
          <a:noFill/>
          <a:ln w="57150">
            <a:solidFill>
              <a:schemeClr val="bg2">
                <a:lumMod val="60000"/>
                <a:lumOff val="40000"/>
              </a:schemeClr>
            </a:solidFill>
            <a:round/>
            <a:tailEnd type="triangle" w="med" len="med"/>
          </a:ln>
        </p:spPr>
      </p:cxnSp>
      <p:cxnSp>
        <p:nvCxnSpPr>
          <p:cNvPr id="18" name="AutoShape 20"/>
          <p:cNvCxnSpPr>
            <a:cxnSpLocks noChangeShapeType="1"/>
            <a:stCxn id="19" idx="3"/>
            <a:endCxn id="20" idx="1"/>
          </p:cNvCxnSpPr>
          <p:nvPr/>
        </p:nvCxnSpPr>
        <p:spPr bwMode="auto">
          <a:xfrm>
            <a:off x="7714560" y="5008690"/>
            <a:ext cx="296944" cy="0"/>
          </a:xfrm>
          <a:prstGeom prst="straightConnector1">
            <a:avLst/>
          </a:prstGeom>
          <a:noFill/>
          <a:ln w="57150">
            <a:solidFill>
              <a:schemeClr val="bg2">
                <a:lumMod val="60000"/>
                <a:lumOff val="40000"/>
              </a:schemeClr>
            </a:solidFill>
            <a:prstDash val="sysDot"/>
            <a:round/>
            <a:tailEnd type="triangle" w="med" len="med"/>
          </a:ln>
        </p:spPr>
      </p:cxnSp>
      <p:sp>
        <p:nvSpPr>
          <p:cNvPr id="19" name="AutoShape 12"/>
          <p:cNvSpPr>
            <a:spLocks noChangeArrowheads="1"/>
          </p:cNvSpPr>
          <p:nvPr/>
        </p:nvSpPr>
        <p:spPr bwMode="auto">
          <a:xfrm>
            <a:off x="4961744" y="4580120"/>
            <a:ext cx="2752816" cy="857139"/>
          </a:xfrm>
          <a:prstGeom prst="rect">
            <a:avLst/>
          </a:prstGeom>
          <a:solidFill>
            <a:schemeClr val="accent2"/>
          </a:solidFill>
          <a:ln w="9525" algn="ctr">
            <a:noFill/>
            <a:rou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defRPr/>
            </a:pPr>
            <a:r>
              <a:rPr lang="ja-JP" sz="1800" b="0" i="0" u="none" strike="noStrike" cap="none" baseline="0" dirty="0">
                <a:solidFill>
                  <a:srgbClr val="4D4D4D"/>
                </a:solidFill>
                <a:effectLst/>
                <a:uFillTx/>
                <a:ea typeface="MS UI Gothic" panose="020B0600070205080204" charset="-128"/>
              </a:rPr>
              <a:t>テモゾロミド</a:t>
            </a:r>
            <a:r>
              <a:rPr sz="1800" dirty="0"/>
              <a:t/>
            </a:r>
            <a:br>
              <a:rPr sz="1800" dirty="0"/>
            </a:br>
            <a:r>
              <a:rPr lang="ja-JP" sz="1800" b="0" i="0" u="none" strike="noStrike" cap="none" baseline="0" dirty="0">
                <a:solidFill>
                  <a:srgbClr val="4D4D4D"/>
                </a:solidFill>
                <a:effectLst/>
                <a:uFillTx/>
                <a:ea typeface="MS UI Gothic" panose="020B0600070205080204" charset="-128"/>
              </a:rPr>
              <a:t>200 mg/m</a:t>
            </a:r>
            <a:r>
              <a:rPr lang="ja-JP" sz="1800" b="0" i="0" u="none" strike="noStrike" cap="none" baseline="30000" dirty="0">
                <a:solidFill>
                  <a:srgbClr val="4D4D4D"/>
                </a:solidFill>
                <a:effectLst/>
                <a:uFillTx/>
                <a:ea typeface="MS UI Gothic" panose="020B0600070205080204" charset="-128"/>
              </a:rPr>
              <a:t>2</a:t>
            </a:r>
            <a:r>
              <a:rPr lang="ja-JP" sz="1800" b="0" i="0" u="none" strike="noStrike" cap="none" baseline="0" dirty="0">
                <a:solidFill>
                  <a:srgbClr val="4D4D4D"/>
                </a:solidFill>
                <a:effectLst/>
                <a:uFillTx/>
                <a:ea typeface="MS UI Gothic" panose="020B0600070205080204" charset="-128"/>
              </a:rPr>
              <a:t>／日 d1～5 </a:t>
            </a:r>
            <a:r>
              <a:rPr sz="1800" dirty="0"/>
              <a:t/>
            </a:r>
            <a:br>
              <a:rPr sz="1800" dirty="0"/>
            </a:br>
            <a:r>
              <a:rPr lang="ja-JP" sz="1800" b="0" i="0" u="none" strike="noStrike" cap="none" baseline="0" dirty="0">
                <a:solidFill>
                  <a:srgbClr val="4D4D4D"/>
                </a:solidFill>
                <a:effectLst/>
                <a:uFillTx/>
                <a:ea typeface="MS UI Gothic" panose="020B0600070205080204" charset="-128"/>
              </a:rPr>
              <a:t>(n=72)</a:t>
            </a:r>
          </a:p>
        </p:txBody>
      </p:sp>
      <p:sp>
        <p:nvSpPr>
          <p:cNvPr id="20" name="AutoShape 12"/>
          <p:cNvSpPr>
            <a:spLocks noChangeArrowheads="1"/>
          </p:cNvSpPr>
          <p:nvPr/>
        </p:nvSpPr>
        <p:spPr bwMode="auto">
          <a:xfrm>
            <a:off x="8011504" y="4699270"/>
            <a:ext cx="1027565" cy="618839"/>
          </a:xfrm>
          <a:prstGeom prst="rect">
            <a:avLst/>
          </a:prstGeom>
          <a:solidFill>
            <a:schemeClr val="tx1"/>
          </a:solidFill>
          <a:ln w="9525" algn="ctr">
            <a:noFill/>
            <a:rou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defRPr/>
            </a:pPr>
            <a:r>
              <a:rPr lang="ja-JP" sz="1800" b="0" i="0" u="none" strike="noStrike" cap="none" baseline="0">
                <a:solidFill>
                  <a:srgbClr val="FFFFFF"/>
                </a:solidFill>
                <a:effectLst/>
                <a:uFillTx/>
                <a:ea typeface="MS UI Gothic" panose="020B0600070205080204" charset="-128"/>
              </a:rPr>
              <a:t>PD/</a:t>
            </a:r>
            <a:r>
              <a:rPr sz="1800"/>
              <a:t/>
            </a:r>
            <a:br>
              <a:rPr sz="1800"/>
            </a:br>
            <a:r>
              <a:rPr lang="ja-JP" sz="1800" b="0" i="0" u="none" strike="noStrike" cap="none" baseline="0">
                <a:solidFill>
                  <a:srgbClr val="FFFFFF"/>
                </a:solidFill>
                <a:effectLst/>
                <a:uFillTx/>
                <a:ea typeface="MS UI Gothic" panose="020B0600070205080204" charset="-128"/>
              </a:rPr>
              <a:t>毒性</a:t>
            </a:r>
          </a:p>
        </p:txBody>
      </p:sp>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sz="1800" b="1" i="0" u="none" strike="noStrike" cap="none" baseline="0">
                <a:solidFill>
                  <a:srgbClr val="043882"/>
                </a:solidFill>
                <a:effectLst/>
                <a:uFillTx/>
                <a:ea typeface="MS UI Gothic" panose="020B0600070205080204" charset="-128"/>
              </a:rPr>
              <a:t>4004: 進行膵神経内分泌腫瘍を有する患者を対象として、テモゾロミド単独とテモゾロミド＋カペシタビンを比較評価する無作為化試験 ECOG-ACRIN癌研究グループによる試験 (E2211) – Kunz PL, et al</a:t>
            </a:r>
          </a:p>
        </p:txBody>
      </p:sp>
      <p:sp>
        <p:nvSpPr>
          <p:cNvPr id="3" name="Content Placeholder 2"/>
          <p:cNvSpPr>
            <a:spLocks noGrp="1"/>
          </p:cNvSpPr>
          <p:nvPr>
            <p:ph idx="1"/>
          </p:nvPr>
        </p:nvSpPr>
        <p:spPr/>
        <p:txBody>
          <a:bodyPr/>
          <a:lstStyle/>
          <a:p>
            <a:pPr marL="0" indent="0">
              <a:buNone/>
            </a:pPr>
            <a:r>
              <a:rPr lang="ja-JP" sz="1600" b="1" i="0" u="none" strike="noStrike" cap="none" baseline="0">
                <a:solidFill>
                  <a:srgbClr val="4D4D4D"/>
                </a:solidFill>
                <a:effectLst/>
                <a:uFillTx/>
                <a:ea typeface="MS UI Gothic" panose="020B0600070205080204" charset="-128"/>
              </a:rPr>
              <a:t>主な結果</a:t>
            </a:r>
          </a:p>
        </p:txBody>
      </p:sp>
      <p:sp>
        <p:nvSpPr>
          <p:cNvPr id="5" name="Text Placeholder 4"/>
          <p:cNvSpPr>
            <a:spLocks noGrp="1"/>
          </p:cNvSpPr>
          <p:nvPr>
            <p:ph type="body" sz="quarter" idx="11"/>
          </p:nvPr>
        </p:nvSpPr>
        <p:spPr>
          <a:xfrm>
            <a:off x="4519534" y="6096000"/>
            <a:ext cx="4259341" cy="487363"/>
          </a:xfrm>
        </p:spPr>
        <p:txBody>
          <a:bodyPr/>
          <a:lstStyle/>
          <a:p>
            <a:r>
              <a:rPr sz="1200"/>
              <a:t/>
            </a:r>
            <a:br>
              <a:rPr sz="1200"/>
            </a:br>
            <a:r>
              <a:rPr lang="ja-JP" sz="1200" b="0" i="0" u="none" strike="noStrike" cap="none" baseline="0">
                <a:solidFill>
                  <a:srgbClr val="4D4D4D"/>
                </a:solidFill>
                <a:effectLst/>
                <a:uFillTx/>
                <a:ea typeface="MS UI Gothic" panose="020B0600070205080204" charset="-128"/>
              </a:rPr>
              <a:t>Kunz PL, et al. J Clin Oncol 2018;36(suppl):abstr 4004</a:t>
            </a:r>
          </a:p>
        </p:txBody>
      </p:sp>
      <p:graphicFrame>
        <p:nvGraphicFramePr>
          <p:cNvPr id="91" name="Group 88"/>
          <p:cNvGraphicFramePr>
            <a:graphicFrameLocks noGrp="1"/>
          </p:cNvGraphicFramePr>
          <p:nvPr>
            <p:extLst>
              <p:ext uri="{D42A27DB-BD31-4B8C-83A1-F6EECF244321}">
                <p14:modId xmlns:p14="http://schemas.microsoft.com/office/powerpoint/2010/main" val="2770395338"/>
              </p:ext>
            </p:extLst>
          </p:nvPr>
        </p:nvGraphicFramePr>
        <p:xfrm>
          <a:off x="369888" y="1632509"/>
          <a:ext cx="8446308" cy="4595764"/>
        </p:xfrm>
        <a:graphic>
          <a:graphicData uri="http://schemas.openxmlformats.org/drawingml/2006/table">
            <a:tbl>
              <a:tblPr firstRow="1" bandRow="1">
                <a:tableStyleId>{69012ECD-51FC-41F1-AA8D-1B2483CD663E}</a:tableStyleId>
              </a:tblPr>
              <a:tblGrid>
                <a:gridCol w="2814176">
                  <a:extLst>
                    <a:ext uri="{9D8B030D-6E8A-4147-A177-3AD203B41FA5}">
                      <a16:colId xmlns:a16="http://schemas.microsoft.com/office/drawing/2014/main" val="20000"/>
                    </a:ext>
                  </a:extLst>
                </a:gridCol>
                <a:gridCol w="2816066">
                  <a:extLst>
                    <a:ext uri="{9D8B030D-6E8A-4147-A177-3AD203B41FA5}">
                      <a16:colId xmlns:a16="http://schemas.microsoft.com/office/drawing/2014/main" val="20001"/>
                    </a:ext>
                  </a:extLst>
                </a:gridCol>
                <a:gridCol w="2816066">
                  <a:extLst>
                    <a:ext uri="{9D8B030D-6E8A-4147-A177-3AD203B41FA5}">
                      <a16:colId xmlns:a16="http://schemas.microsoft.com/office/drawing/2014/main" val="20002"/>
                    </a:ext>
                  </a:extLst>
                </a:gridCol>
              </a:tblGrid>
              <a:tr h="54490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ja-JP" sz="1400" b="1" i="0" u="none" strike="noStrike" cap="none" baseline="0">
                          <a:solidFill>
                            <a:srgbClr val="FFFFFF"/>
                          </a:solidFill>
                          <a:effectLst/>
                          <a:uFillTx/>
                          <a:ea typeface="MS UI Gothic" panose="020B0600070205080204" charset="-128"/>
                        </a:rPr>
                        <a:t>ベースライン特性</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1" i="0" u="none" strike="noStrike" cap="none" baseline="0">
                          <a:solidFill>
                            <a:srgbClr val="FFFFFF"/>
                          </a:solidFill>
                          <a:effectLst/>
                          <a:uFillTx/>
                          <a:ea typeface="MS UI Gothic" panose="020B0600070205080204" charset="-128"/>
                        </a:rPr>
                        <a:t>テモゾロミド＋カペシタビン (n=72)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1" i="0" u="none" strike="noStrike" cap="none" baseline="0">
                          <a:solidFill>
                            <a:srgbClr val="FFFFFF"/>
                          </a:solidFill>
                          <a:effectLst/>
                          <a:uFillTx/>
                          <a:ea typeface="MS UI Gothic" panose="020B0600070205080204" charset="-128"/>
                        </a:rPr>
                        <a:t>テモゾロミド単独</a:t>
                      </a:r>
                      <a:r>
                        <a:rPr sz="1400"/>
                        <a:t/>
                      </a:r>
                      <a:br>
                        <a:rPr sz="1400"/>
                      </a:br>
                      <a:r>
                        <a:rPr lang="ja-JP" sz="1400" b="1" i="0" u="none" strike="noStrike" cap="none" baseline="0">
                          <a:solidFill>
                            <a:srgbClr val="FFFFFF"/>
                          </a:solidFill>
                          <a:effectLst/>
                          <a:uFillTx/>
                          <a:ea typeface="MS UI Gothic" panose="020B0600070205080204" charset="-128"/>
                        </a:rPr>
                        <a:t>(n=72)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0"/>
                  </a:ext>
                </a:extLst>
              </a:tr>
              <a:tr h="321797">
                <a:tc>
                  <a:txBody>
                    <a:bodyPr/>
                    <a:lstStyle/>
                    <a:p>
                      <a:pPr marL="36195" algn="l">
                        <a:lnSpc>
                          <a:spcPts val="1800"/>
                        </a:lnSpc>
                        <a:spcAft>
                          <a:spcPct val="0"/>
                        </a:spcAft>
                      </a:pPr>
                      <a:r>
                        <a:rPr lang="ja-JP" sz="1400" b="0" i="0" u="none" strike="noStrike" cap="none" baseline="0">
                          <a:solidFill>
                            <a:srgbClr val="4D4D4D"/>
                          </a:solidFill>
                          <a:effectLst/>
                          <a:uFillTx/>
                          <a:ea typeface="MS UI Gothic" panose="020B0600070205080204" charset="-128"/>
                        </a:rPr>
                        <a:t>性別、女性、%</a:t>
                      </a:r>
                    </a:p>
                  </a:txBody>
                  <a:tcPr marL="9525" marR="9525" marT="9525" marB="952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a:txBody>
                    <a:bodyPr/>
                    <a:lstStyle/>
                    <a:p>
                      <a:pPr marL="0" marR="0" indent="0" algn="ctr" defTabSz="914400" rtl="0" eaLnBrk="1" fontAlgn="auto" latinLnBrk="0" hangingPunct="1">
                        <a:lnSpc>
                          <a:spcPts val="1800"/>
                        </a:lnSpc>
                        <a:spcBef>
                          <a:spcPct val="0"/>
                        </a:spcBef>
                        <a:spcAft>
                          <a:spcPct val="0"/>
                        </a:spcAft>
                        <a:buClrTx/>
                        <a:buSzTx/>
                        <a:buFontTx/>
                        <a:buNone/>
                        <a:defRPr/>
                      </a:pPr>
                      <a:r>
                        <a:rPr lang="ja-JP" sz="1400" b="0" i="0" u="none" strike="noStrike" cap="none" baseline="0">
                          <a:solidFill>
                            <a:srgbClr val="4D4D4D"/>
                          </a:solidFill>
                          <a:effectLst/>
                          <a:uFillTx/>
                          <a:ea typeface="MS UI Gothic" panose="020B0600070205080204" charset="-128"/>
                        </a:rPr>
                        <a:t>45.8</a:t>
                      </a:r>
                    </a:p>
                  </a:txBody>
                  <a:tcPr marL="9525" marR="9525" marT="9525" marB="952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a:txBody>
                    <a:bodyPr/>
                    <a:lstStyle/>
                    <a:p>
                      <a:pPr algn="ctr">
                        <a:lnSpc>
                          <a:spcPts val="1800"/>
                        </a:lnSpc>
                        <a:spcAft>
                          <a:spcPct val="0"/>
                        </a:spcAft>
                      </a:pPr>
                      <a:r>
                        <a:rPr lang="ja-JP" sz="1400" b="0" i="0" u="none" strike="noStrike" cap="none" baseline="0">
                          <a:solidFill>
                            <a:srgbClr val="4D4D4D"/>
                          </a:solidFill>
                          <a:effectLst/>
                          <a:uFillTx/>
                          <a:ea typeface="MS UI Gothic" panose="020B0600070205080204" charset="-128"/>
                        </a:rPr>
                        <a:t>43.1</a:t>
                      </a:r>
                    </a:p>
                  </a:txBody>
                  <a:tcPr marL="9525" marR="9525" marT="9525" marB="952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extLst>
                  <a:ext uri="{0D108BD9-81ED-4DB2-BD59-A6C34878D82A}">
                    <a16:rowId xmlns:a16="http://schemas.microsoft.com/office/drawing/2014/main" val="10001"/>
                  </a:ext>
                </a:extLst>
              </a:tr>
              <a:tr h="321797">
                <a:tc>
                  <a:txBody>
                    <a:bodyPr/>
                    <a:lstStyle/>
                    <a:p>
                      <a:pPr marL="36195" algn="l">
                        <a:lnSpc>
                          <a:spcPts val="1800"/>
                        </a:lnSpc>
                        <a:spcAft>
                          <a:spcPct val="0"/>
                        </a:spcAft>
                      </a:pPr>
                      <a:r>
                        <a:rPr lang="ja-JP" sz="1400" b="0" i="0" u="none" strike="noStrike" cap="none" baseline="0">
                          <a:solidFill>
                            <a:srgbClr val="4D4D4D"/>
                          </a:solidFill>
                          <a:effectLst/>
                          <a:uFillTx/>
                          <a:ea typeface="MS UI Gothic" panose="020B0600070205080204" charset="-128"/>
                        </a:rPr>
                        <a:t>年齢中央値、歳</a:t>
                      </a:r>
                    </a:p>
                  </a:txBody>
                  <a:tcPr marL="9525" marR="9525" marT="9525" marB="952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pPr algn="ctr">
                        <a:lnSpc>
                          <a:spcPts val="1800"/>
                        </a:lnSpc>
                        <a:spcAft>
                          <a:spcPct val="0"/>
                        </a:spcAft>
                      </a:pPr>
                      <a:r>
                        <a:rPr lang="ja-JP" sz="1400" b="0" i="0" u="none" strike="noStrike" cap="none" baseline="0">
                          <a:solidFill>
                            <a:srgbClr val="4D4D4D"/>
                          </a:solidFill>
                          <a:effectLst/>
                          <a:uFillTx/>
                          <a:ea typeface="MS UI Gothic" panose="020B0600070205080204" charset="-128"/>
                        </a:rPr>
                        <a:t>62.5</a:t>
                      </a:r>
                    </a:p>
                  </a:txBody>
                  <a:tcPr marL="9525" marR="9525" marT="9525" marB="952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pPr algn="ctr">
                        <a:lnSpc>
                          <a:spcPts val="1800"/>
                        </a:lnSpc>
                        <a:spcAft>
                          <a:spcPct val="0"/>
                        </a:spcAft>
                      </a:pPr>
                      <a:r>
                        <a:rPr lang="ja-JP" sz="1400" b="0" i="0" u="none" strike="noStrike" cap="none" baseline="0">
                          <a:solidFill>
                            <a:srgbClr val="4D4D4D"/>
                          </a:solidFill>
                          <a:effectLst/>
                          <a:uFillTx/>
                          <a:ea typeface="MS UI Gothic" panose="020B0600070205080204" charset="-128"/>
                        </a:rPr>
                        <a:t>59.5</a:t>
                      </a:r>
                    </a:p>
                  </a:txBody>
                  <a:tcPr marL="9525" marR="9525" marT="9525" marB="952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extLst>
                  <a:ext uri="{0D108BD9-81ED-4DB2-BD59-A6C34878D82A}">
                    <a16:rowId xmlns:a16="http://schemas.microsoft.com/office/drawing/2014/main" val="10002"/>
                  </a:ext>
                </a:extLst>
              </a:tr>
              <a:tr h="321797">
                <a:tc>
                  <a:txBody>
                    <a:bodyPr/>
                    <a:lstStyle/>
                    <a:p>
                      <a:pPr marL="36195" marR="0" lvl="0" indent="0" algn="l" defTabSz="914400" rtl="0" eaLnBrk="1" fontAlgn="auto" latinLnBrk="0" hangingPunct="1">
                        <a:lnSpc>
                          <a:spcPts val="1800"/>
                        </a:lnSpc>
                        <a:spcBef>
                          <a:spcPct val="0"/>
                        </a:spcBef>
                        <a:spcAft>
                          <a:spcPct val="0"/>
                        </a:spcAft>
                        <a:buClrTx/>
                        <a:buSzTx/>
                        <a:buFontTx/>
                        <a:buNone/>
                        <a:defRPr/>
                      </a:pPr>
                      <a:r>
                        <a:rPr lang="ja-JP" sz="1400" b="0" i="0" u="none" strike="noStrike" cap="none" baseline="0">
                          <a:solidFill>
                            <a:srgbClr val="4D4D4D"/>
                          </a:solidFill>
                          <a:effectLst/>
                          <a:uFillTx/>
                          <a:ea typeface="MS UI Gothic" panose="020B0600070205080204" charset="-128"/>
                        </a:rPr>
                        <a:t>診断からの経過時間、月</a:t>
                      </a:r>
                    </a:p>
                  </a:txBody>
                  <a:tcPr marL="9525" marR="9525" marT="9525" marB="952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a:txBody>
                    <a:bodyPr/>
                    <a:lstStyle/>
                    <a:p>
                      <a:pPr algn="ctr">
                        <a:lnSpc>
                          <a:spcPts val="1800"/>
                        </a:lnSpc>
                        <a:spcAft>
                          <a:spcPct val="0"/>
                        </a:spcAft>
                      </a:pPr>
                      <a:r>
                        <a:rPr lang="ja-JP" sz="1400" b="0" i="0" u="none" strike="noStrike" cap="none" baseline="0">
                          <a:solidFill>
                            <a:srgbClr val="4D4D4D"/>
                          </a:solidFill>
                          <a:effectLst/>
                          <a:uFillTx/>
                          <a:ea typeface="MS UI Gothic" panose="020B0600070205080204" charset="-128"/>
                        </a:rPr>
                        <a:t>34.0</a:t>
                      </a:r>
                    </a:p>
                  </a:txBody>
                  <a:tcPr marL="9525" marR="9525" marT="9525" marB="952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a:txBody>
                    <a:bodyPr/>
                    <a:lstStyle/>
                    <a:p>
                      <a:pPr algn="ctr">
                        <a:lnSpc>
                          <a:spcPts val="1800"/>
                        </a:lnSpc>
                        <a:spcAft>
                          <a:spcPct val="0"/>
                        </a:spcAft>
                      </a:pPr>
                      <a:r>
                        <a:rPr lang="ja-JP" sz="1400" b="0" i="0" u="none" strike="noStrike" cap="none" baseline="0">
                          <a:solidFill>
                            <a:srgbClr val="4D4D4D"/>
                          </a:solidFill>
                          <a:effectLst/>
                          <a:uFillTx/>
                          <a:ea typeface="MS UI Gothic" panose="020B0600070205080204" charset="-128"/>
                        </a:rPr>
                        <a:t>24.4</a:t>
                      </a:r>
                    </a:p>
                  </a:txBody>
                  <a:tcPr marL="9525" marR="9525" marT="9525" marB="952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extLst>
                  <a:ext uri="{0D108BD9-81ED-4DB2-BD59-A6C34878D82A}">
                    <a16:rowId xmlns:a16="http://schemas.microsoft.com/office/drawing/2014/main" val="10003"/>
                  </a:ext>
                </a:extLst>
              </a:tr>
              <a:tr h="757169">
                <a:tc>
                  <a:txBody>
                    <a:bodyPr/>
                    <a:lstStyle/>
                    <a:p>
                      <a:pPr marL="36195">
                        <a:lnSpc>
                          <a:spcPts val="1800"/>
                        </a:lnSpc>
                        <a:spcAft>
                          <a:spcPct val="0"/>
                        </a:spcAft>
                      </a:pPr>
                      <a:r>
                        <a:rPr lang="ja-JP" sz="1400" b="1" i="0" u="none" strike="noStrike" cap="none" baseline="0">
                          <a:solidFill>
                            <a:srgbClr val="4D4D4D"/>
                          </a:solidFill>
                          <a:effectLst/>
                          <a:uFillTx/>
                          <a:ea typeface="MS UI Gothic" panose="020B0600070205080204" charset="-128"/>
                        </a:rPr>
                        <a:t>WHO悪性度*</a:t>
                      </a:r>
                    </a:p>
                    <a:p>
                      <a:pPr marL="179705" indent="0"/>
                      <a:r>
                        <a:rPr lang="ja-JP" sz="1400" b="1" i="0" u="none" strike="noStrike" cap="none" baseline="0">
                          <a:solidFill>
                            <a:srgbClr val="4D4D4D"/>
                          </a:solidFill>
                          <a:effectLst/>
                          <a:uFillTx/>
                          <a:ea typeface="MS UI Gothic" panose="020B0600070205080204" charset="-128"/>
                        </a:rPr>
                        <a:t>グレード1</a:t>
                      </a:r>
                    </a:p>
                    <a:p>
                      <a:pPr marL="179705" indent="0"/>
                      <a:r>
                        <a:rPr lang="ja-JP" sz="1400" b="1" i="0" u="none" strike="noStrike" cap="none" baseline="0">
                          <a:solidFill>
                            <a:srgbClr val="4D4D4D"/>
                          </a:solidFill>
                          <a:effectLst/>
                          <a:uFillTx/>
                          <a:ea typeface="MS UI Gothic" panose="020B0600070205080204" charset="-128"/>
                        </a:rPr>
                        <a:t>グレード2 </a:t>
                      </a:r>
                    </a:p>
                  </a:txBody>
                  <a:tcPr marL="9525" marR="9525" marT="9525" marB="952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pPr algn="ctr">
                        <a:lnSpc>
                          <a:spcPts val="1800"/>
                        </a:lnSpc>
                        <a:spcAft>
                          <a:spcPct val="0"/>
                        </a:spcAft>
                      </a:pPr>
                      <a:endParaRPr lang="en-GB" sz="1400" b="1" smtClean="0">
                        <a:solidFill>
                          <a:srgbClr val="4D4D4D"/>
                        </a:solidFill>
                        <a:effectLst/>
                        <a:latin typeface="+mn-lt"/>
                        <a:ea typeface="Calibri" panose="020F0502020204030204"/>
                      </a:endParaRPr>
                    </a:p>
                    <a:p>
                      <a:pPr algn="ctr">
                        <a:lnSpc>
                          <a:spcPts val="1800"/>
                        </a:lnSpc>
                        <a:spcAft>
                          <a:spcPct val="0"/>
                        </a:spcAft>
                      </a:pPr>
                      <a:r>
                        <a:rPr lang="ja-JP" sz="1400" b="1" i="0" u="none" strike="noStrike" cap="none" baseline="0">
                          <a:solidFill>
                            <a:srgbClr val="4D4D4D"/>
                          </a:solidFill>
                          <a:effectLst/>
                          <a:uFillTx/>
                          <a:ea typeface="MS UI Gothic" panose="020B0600070205080204" charset="-128"/>
                        </a:rPr>
                        <a:t>68.1</a:t>
                      </a:r>
                    </a:p>
                    <a:p>
                      <a:pPr algn="ctr"/>
                      <a:r>
                        <a:rPr lang="ja-JP" sz="1400" b="1" i="0" u="none" strike="noStrike" cap="none" baseline="0">
                          <a:solidFill>
                            <a:srgbClr val="4D4D4D"/>
                          </a:solidFill>
                          <a:effectLst/>
                          <a:uFillTx/>
                          <a:ea typeface="MS UI Gothic" panose="020B0600070205080204" charset="-128"/>
                        </a:rPr>
                        <a:t>31.9 </a:t>
                      </a:r>
                    </a:p>
                  </a:txBody>
                  <a:tcPr marL="9525" marR="9525" marT="9525" marB="952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pPr algn="ctr">
                        <a:lnSpc>
                          <a:spcPts val="1800"/>
                        </a:lnSpc>
                        <a:spcAft>
                          <a:spcPct val="0"/>
                        </a:spcAft>
                      </a:pPr>
                      <a:endParaRPr lang="en-GB" sz="1400" b="1" dirty="0" smtClean="0">
                        <a:solidFill>
                          <a:srgbClr val="4D4D4D"/>
                        </a:solidFill>
                        <a:effectLst/>
                        <a:latin typeface="+mn-lt"/>
                        <a:ea typeface="Calibri" panose="020F0502020204030204"/>
                      </a:endParaRPr>
                    </a:p>
                    <a:p>
                      <a:pPr algn="ctr">
                        <a:lnSpc>
                          <a:spcPts val="1800"/>
                        </a:lnSpc>
                        <a:spcAft>
                          <a:spcPct val="0"/>
                        </a:spcAft>
                      </a:pPr>
                      <a:r>
                        <a:rPr lang="ja-JP" sz="1400" b="1" i="0" u="none" strike="noStrike" cap="none" baseline="0" dirty="0">
                          <a:solidFill>
                            <a:srgbClr val="4D4D4D"/>
                          </a:solidFill>
                          <a:effectLst/>
                          <a:uFillTx/>
                          <a:ea typeface="MS UI Gothic" panose="020B0600070205080204" charset="-128"/>
                        </a:rPr>
                        <a:t>45.1</a:t>
                      </a:r>
                    </a:p>
                    <a:p>
                      <a:pPr algn="ctr"/>
                      <a:r>
                        <a:rPr lang="ja-JP" sz="1400" b="1" i="0" u="none" strike="noStrike" cap="none" baseline="0" dirty="0">
                          <a:solidFill>
                            <a:srgbClr val="4D4D4D"/>
                          </a:solidFill>
                          <a:effectLst/>
                          <a:uFillTx/>
                          <a:ea typeface="MS UI Gothic" panose="020B0600070205080204" charset="-128"/>
                        </a:rPr>
                        <a:t>54.9 </a:t>
                      </a:r>
                    </a:p>
                  </a:txBody>
                  <a:tcPr marL="9525" marR="9525" marT="9525" marB="952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extLst>
                  <a:ext uri="{0D108BD9-81ED-4DB2-BD59-A6C34878D82A}">
                    <a16:rowId xmlns:a16="http://schemas.microsoft.com/office/drawing/2014/main" val="10004"/>
                  </a:ext>
                </a:extLst>
              </a:tr>
              <a:tr h="1249329">
                <a:tc>
                  <a:txBody>
                    <a:bodyPr/>
                    <a:lstStyle/>
                    <a:p>
                      <a:pPr marL="36195">
                        <a:lnSpc>
                          <a:spcPts val="1800"/>
                        </a:lnSpc>
                        <a:spcAft>
                          <a:spcPct val="0"/>
                        </a:spcAft>
                      </a:pPr>
                      <a:r>
                        <a:rPr lang="ja-JP" sz="1400" b="0" i="0" u="none" strike="noStrike" cap="none" baseline="0">
                          <a:solidFill>
                            <a:srgbClr val="4D4D4D"/>
                          </a:solidFill>
                          <a:effectLst/>
                          <a:uFillTx/>
                          <a:ea typeface="MS UI Gothic" panose="020B0600070205080204" charset="-128"/>
                        </a:rPr>
                        <a:t>転移の部位</a:t>
                      </a:r>
                    </a:p>
                    <a:p>
                      <a:pPr marL="179705" indent="0">
                        <a:lnSpc>
                          <a:spcPts val="1800"/>
                        </a:lnSpc>
                        <a:spcAft>
                          <a:spcPct val="0"/>
                        </a:spcAft>
                      </a:pPr>
                      <a:r>
                        <a:rPr lang="ja-JP" sz="1400" b="0" i="0" u="none" strike="noStrike" cap="none" baseline="0">
                          <a:solidFill>
                            <a:srgbClr val="4D4D4D"/>
                          </a:solidFill>
                          <a:effectLst/>
                          <a:uFillTx/>
                          <a:ea typeface="MS UI Gothic" panose="020B0600070205080204" charset="-128"/>
                        </a:rPr>
                        <a:t>肝臓</a:t>
                      </a:r>
                    </a:p>
                    <a:p>
                      <a:pPr marL="179705" indent="0">
                        <a:lnSpc>
                          <a:spcPts val="1800"/>
                        </a:lnSpc>
                        <a:spcAft>
                          <a:spcPct val="0"/>
                        </a:spcAft>
                      </a:pPr>
                      <a:r>
                        <a:rPr lang="ja-JP" sz="1400" b="0" i="0" u="none" strike="noStrike" cap="none" baseline="0">
                          <a:solidFill>
                            <a:srgbClr val="4D4D4D"/>
                          </a:solidFill>
                          <a:effectLst/>
                          <a:uFillTx/>
                          <a:ea typeface="MS UI Gothic" panose="020B0600070205080204" charset="-128"/>
                        </a:rPr>
                        <a:t>骨 </a:t>
                      </a:r>
                    </a:p>
                    <a:p>
                      <a:pPr marL="179705" indent="0">
                        <a:lnSpc>
                          <a:spcPts val="1800"/>
                        </a:lnSpc>
                        <a:spcAft>
                          <a:spcPct val="0"/>
                        </a:spcAft>
                      </a:pPr>
                      <a:r>
                        <a:rPr lang="ja-JP" sz="1400" b="0" i="0" u="none" strike="noStrike" cap="none" baseline="0">
                          <a:solidFill>
                            <a:srgbClr val="4D4D4D"/>
                          </a:solidFill>
                          <a:effectLst/>
                          <a:uFillTx/>
                          <a:ea typeface="MS UI Gothic" panose="020B0600070205080204" charset="-128"/>
                        </a:rPr>
                        <a:t>肺</a:t>
                      </a:r>
                    </a:p>
                    <a:p>
                      <a:pPr marL="179705" indent="0">
                        <a:lnSpc>
                          <a:spcPts val="1800"/>
                        </a:lnSpc>
                        <a:spcAft>
                          <a:spcPct val="0"/>
                        </a:spcAft>
                      </a:pPr>
                      <a:r>
                        <a:rPr lang="ja-JP" sz="1400" b="0" i="0" u="none" strike="noStrike" cap="none" baseline="0">
                          <a:solidFill>
                            <a:srgbClr val="4D4D4D"/>
                          </a:solidFill>
                          <a:effectLst/>
                          <a:uFillTx/>
                          <a:ea typeface="MS UI Gothic" panose="020B0600070205080204" charset="-128"/>
                        </a:rPr>
                        <a:t>腹膜</a:t>
                      </a:r>
                    </a:p>
                  </a:txBody>
                  <a:tcPr marL="9525" marR="9525" marT="9525" marB="952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a:txBody>
                    <a:bodyPr/>
                    <a:lstStyle/>
                    <a:p>
                      <a:pPr algn="ctr">
                        <a:lnSpc>
                          <a:spcPts val="1800"/>
                        </a:lnSpc>
                        <a:spcAft>
                          <a:spcPct val="0"/>
                        </a:spcAft>
                      </a:pPr>
                      <a:endParaRPr lang="en-GB" sz="1400" b="0" smtClean="0">
                        <a:solidFill>
                          <a:srgbClr val="4D4D4D"/>
                        </a:solidFill>
                        <a:effectLst/>
                        <a:latin typeface="+mn-lt"/>
                        <a:ea typeface="Calibri" panose="020F0502020204030204"/>
                      </a:endParaRPr>
                    </a:p>
                    <a:p>
                      <a:pPr algn="ctr">
                        <a:lnSpc>
                          <a:spcPts val="1800"/>
                        </a:lnSpc>
                        <a:spcAft>
                          <a:spcPct val="0"/>
                        </a:spcAft>
                      </a:pPr>
                      <a:r>
                        <a:rPr lang="ja-JP" sz="1400" b="0" i="0" u="none" strike="noStrike" cap="none" baseline="0">
                          <a:solidFill>
                            <a:srgbClr val="4D4D4D"/>
                          </a:solidFill>
                          <a:effectLst/>
                          <a:uFillTx/>
                          <a:ea typeface="MS UI Gothic" panose="020B0600070205080204" charset="-128"/>
                        </a:rPr>
                        <a:t>93.1</a:t>
                      </a:r>
                    </a:p>
                    <a:p>
                      <a:pPr algn="ctr"/>
                      <a:r>
                        <a:rPr lang="ja-JP" sz="1400" b="0" i="0" u="none" strike="noStrike" cap="none" baseline="0">
                          <a:solidFill>
                            <a:srgbClr val="4D4D4D"/>
                          </a:solidFill>
                          <a:effectLst/>
                          <a:uFillTx/>
                          <a:ea typeface="MS UI Gothic" panose="020B0600070205080204" charset="-128"/>
                        </a:rPr>
                        <a:t>11.1</a:t>
                      </a:r>
                    </a:p>
                    <a:p>
                      <a:pPr algn="ctr"/>
                      <a:r>
                        <a:rPr lang="ja-JP" sz="1400" b="0" i="0" u="none" strike="noStrike" cap="none" baseline="0">
                          <a:solidFill>
                            <a:srgbClr val="4D4D4D"/>
                          </a:solidFill>
                          <a:effectLst/>
                          <a:uFillTx/>
                          <a:ea typeface="MS UI Gothic" panose="020B0600070205080204" charset="-128"/>
                        </a:rPr>
                        <a:t>13.9</a:t>
                      </a:r>
                    </a:p>
                    <a:p>
                      <a:pPr algn="ctr"/>
                      <a:r>
                        <a:rPr lang="ja-JP" sz="1400" b="0" i="0" u="none" strike="noStrike" cap="none" baseline="0">
                          <a:solidFill>
                            <a:srgbClr val="4D4D4D"/>
                          </a:solidFill>
                          <a:effectLst/>
                          <a:uFillTx/>
                          <a:ea typeface="MS UI Gothic" panose="020B0600070205080204" charset="-128"/>
                        </a:rPr>
                        <a:t>9.7</a:t>
                      </a:r>
                    </a:p>
                  </a:txBody>
                  <a:tcPr marL="9525" marR="9525" marT="9525" marB="952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a:txBody>
                    <a:bodyPr/>
                    <a:lstStyle/>
                    <a:p>
                      <a:pPr algn="ctr">
                        <a:lnSpc>
                          <a:spcPts val="1800"/>
                        </a:lnSpc>
                        <a:spcAft>
                          <a:spcPct val="0"/>
                        </a:spcAft>
                      </a:pPr>
                      <a:endParaRPr lang="en-GB" sz="1400" b="0" dirty="0" smtClean="0">
                        <a:solidFill>
                          <a:srgbClr val="4D4D4D"/>
                        </a:solidFill>
                        <a:effectLst/>
                        <a:latin typeface="+mn-lt"/>
                        <a:ea typeface="Calibri" panose="020F0502020204030204"/>
                      </a:endParaRPr>
                    </a:p>
                    <a:p>
                      <a:pPr algn="ctr">
                        <a:lnSpc>
                          <a:spcPts val="1800"/>
                        </a:lnSpc>
                        <a:spcAft>
                          <a:spcPct val="0"/>
                        </a:spcAft>
                      </a:pPr>
                      <a:r>
                        <a:rPr lang="ja-JP" sz="1400" b="0" i="0" u="none" strike="noStrike" cap="none" baseline="0" dirty="0">
                          <a:solidFill>
                            <a:srgbClr val="4D4D4D"/>
                          </a:solidFill>
                          <a:effectLst/>
                          <a:uFillTx/>
                          <a:ea typeface="MS UI Gothic" panose="020B0600070205080204" charset="-128"/>
                        </a:rPr>
                        <a:t>93.1</a:t>
                      </a:r>
                    </a:p>
                    <a:p>
                      <a:pPr algn="ctr"/>
                      <a:r>
                        <a:rPr lang="ja-JP" sz="1400" b="0" i="0" u="none" strike="noStrike" cap="none" baseline="0" dirty="0">
                          <a:solidFill>
                            <a:srgbClr val="4D4D4D"/>
                          </a:solidFill>
                          <a:effectLst/>
                          <a:uFillTx/>
                          <a:ea typeface="MS UI Gothic" panose="020B0600070205080204" charset="-128"/>
                        </a:rPr>
                        <a:t>12.5 </a:t>
                      </a:r>
                    </a:p>
                    <a:p>
                      <a:pPr algn="ctr"/>
                      <a:r>
                        <a:rPr lang="ja-JP" sz="1400" b="0" i="0" u="none" strike="noStrike" cap="none" baseline="0" dirty="0">
                          <a:solidFill>
                            <a:srgbClr val="4D4D4D"/>
                          </a:solidFill>
                          <a:effectLst/>
                          <a:uFillTx/>
                          <a:ea typeface="MS UI Gothic" panose="020B0600070205080204" charset="-128"/>
                        </a:rPr>
                        <a:t>6.9</a:t>
                      </a:r>
                    </a:p>
                    <a:p>
                      <a:pPr algn="ctr"/>
                      <a:r>
                        <a:rPr lang="ja-JP" sz="1400" b="0" i="0" u="none" strike="noStrike" cap="none" baseline="0" dirty="0">
                          <a:solidFill>
                            <a:srgbClr val="4D4D4D"/>
                          </a:solidFill>
                          <a:effectLst/>
                          <a:uFillTx/>
                          <a:ea typeface="MS UI Gothic" panose="020B0600070205080204" charset="-128"/>
                        </a:rPr>
                        <a:t>5.6</a:t>
                      </a:r>
                    </a:p>
                  </a:txBody>
                  <a:tcPr marL="9525" marR="9525" marT="9525" marB="9525" anchor="ctr">
                    <a:lnL>
                      <a:noFill/>
                    </a:lnL>
                    <a:lnR w="9525" cap="flat" cmpd="sng" algn="ctr">
                      <a:noFill/>
                      <a:prstDash val="soli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extLst>
                  <a:ext uri="{0D108BD9-81ED-4DB2-BD59-A6C34878D82A}">
                    <a16:rowId xmlns:a16="http://schemas.microsoft.com/office/drawing/2014/main" val="10005"/>
                  </a:ext>
                </a:extLst>
              </a:tr>
              <a:tr h="757169">
                <a:tc>
                  <a:txBody>
                    <a:bodyPr/>
                    <a:lstStyle/>
                    <a:p>
                      <a:pPr marL="36195">
                        <a:lnSpc>
                          <a:spcPts val="1800"/>
                        </a:lnSpc>
                        <a:spcAft>
                          <a:spcPct val="0"/>
                        </a:spcAft>
                      </a:pPr>
                      <a:r>
                        <a:rPr lang="ja-JP" sz="1400" b="0" i="0" u="none" strike="noStrike" cap="none" baseline="0">
                          <a:solidFill>
                            <a:srgbClr val="4D4D4D"/>
                          </a:solidFill>
                          <a:effectLst/>
                          <a:uFillTx/>
                          <a:ea typeface="MS UI Gothic" panose="020B0600070205080204" charset="-128"/>
                        </a:rPr>
                        <a:t>治療歴</a:t>
                      </a:r>
                    </a:p>
                    <a:p>
                      <a:pPr marL="179705" indent="0">
                        <a:lnSpc>
                          <a:spcPts val="1800"/>
                        </a:lnSpc>
                        <a:spcAft>
                          <a:spcPct val="0"/>
                        </a:spcAft>
                      </a:pPr>
                      <a:r>
                        <a:rPr lang="ja-JP" sz="1400" b="0" i="0" u="none" strike="noStrike" cap="none" baseline="0">
                          <a:solidFill>
                            <a:srgbClr val="4D4D4D"/>
                          </a:solidFill>
                          <a:effectLst/>
                          <a:uFillTx/>
                          <a:ea typeface="MS UI Gothic" panose="020B0600070205080204" charset="-128"/>
                        </a:rPr>
                        <a:t>エベロリムス</a:t>
                      </a:r>
                    </a:p>
                    <a:p>
                      <a:pPr marL="179705" indent="0">
                        <a:lnSpc>
                          <a:spcPts val="1800"/>
                        </a:lnSpc>
                        <a:spcAft>
                          <a:spcPct val="0"/>
                        </a:spcAft>
                      </a:pPr>
                      <a:r>
                        <a:rPr lang="ja-JP" sz="1400" b="0" i="0" u="none" strike="noStrike" cap="none" baseline="0">
                          <a:solidFill>
                            <a:srgbClr val="4D4D4D"/>
                          </a:solidFill>
                          <a:effectLst/>
                          <a:uFillTx/>
                          <a:ea typeface="MS UI Gothic" panose="020B0600070205080204" charset="-128"/>
                        </a:rPr>
                        <a:t>スニチニブ </a:t>
                      </a:r>
                    </a:p>
                  </a:txBody>
                  <a:tcPr marL="9525" marR="9525" marT="9525" marB="952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pPr algn="ctr">
                        <a:lnSpc>
                          <a:spcPts val="1800"/>
                        </a:lnSpc>
                        <a:spcAft>
                          <a:spcPct val="0"/>
                        </a:spcAft>
                      </a:pPr>
                      <a:endParaRPr lang="en-GB" sz="1400" b="0" smtClean="0">
                        <a:solidFill>
                          <a:srgbClr val="4D4D4D"/>
                        </a:solidFill>
                        <a:effectLst/>
                        <a:latin typeface="+mn-lt"/>
                        <a:ea typeface="Calibri" panose="020F0502020204030204"/>
                      </a:endParaRPr>
                    </a:p>
                    <a:p>
                      <a:pPr algn="ctr">
                        <a:lnSpc>
                          <a:spcPts val="1800"/>
                        </a:lnSpc>
                        <a:spcAft>
                          <a:spcPct val="0"/>
                        </a:spcAft>
                      </a:pPr>
                      <a:r>
                        <a:rPr lang="ja-JP" sz="1400" b="0" i="0" u="none" strike="noStrike" cap="none" baseline="0">
                          <a:solidFill>
                            <a:srgbClr val="4D4D4D"/>
                          </a:solidFill>
                          <a:effectLst/>
                          <a:uFillTx/>
                          <a:ea typeface="MS UI Gothic" panose="020B0600070205080204" charset="-128"/>
                        </a:rPr>
                        <a:t>36.1</a:t>
                      </a:r>
                    </a:p>
                    <a:p>
                      <a:pPr algn="ctr"/>
                      <a:r>
                        <a:rPr lang="ja-JP" sz="1400" b="0" i="0" u="none" strike="noStrike" cap="none" baseline="0">
                          <a:solidFill>
                            <a:srgbClr val="4D4D4D"/>
                          </a:solidFill>
                          <a:effectLst/>
                          <a:uFillTx/>
                          <a:ea typeface="MS UI Gothic" panose="020B0600070205080204" charset="-128"/>
                        </a:rPr>
                        <a:t>11.1 </a:t>
                      </a:r>
                    </a:p>
                  </a:txBody>
                  <a:tcPr marL="9525" marR="9525" marT="9525" marB="952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pPr algn="ctr">
                        <a:lnSpc>
                          <a:spcPts val="1800"/>
                        </a:lnSpc>
                        <a:spcAft>
                          <a:spcPct val="0"/>
                        </a:spcAft>
                      </a:pPr>
                      <a:endParaRPr lang="en-GB" sz="1400" b="0" smtClean="0">
                        <a:solidFill>
                          <a:srgbClr val="4D4D4D"/>
                        </a:solidFill>
                        <a:effectLst/>
                        <a:latin typeface="+mn-lt"/>
                        <a:ea typeface="Calibri" panose="020F0502020204030204"/>
                      </a:endParaRPr>
                    </a:p>
                    <a:p>
                      <a:pPr algn="ctr">
                        <a:lnSpc>
                          <a:spcPts val="1800"/>
                        </a:lnSpc>
                        <a:spcAft>
                          <a:spcPct val="0"/>
                        </a:spcAft>
                      </a:pPr>
                      <a:r>
                        <a:rPr lang="ja-JP" sz="1400" b="0" i="0" u="none" strike="noStrike" cap="none" baseline="0">
                          <a:solidFill>
                            <a:srgbClr val="4D4D4D"/>
                          </a:solidFill>
                          <a:effectLst/>
                          <a:uFillTx/>
                          <a:ea typeface="MS UI Gothic" panose="020B0600070205080204" charset="-128"/>
                        </a:rPr>
                        <a:t>34.7</a:t>
                      </a:r>
                    </a:p>
                    <a:p>
                      <a:pPr algn="ctr"/>
                      <a:r>
                        <a:rPr lang="ja-JP" sz="1400" b="0" i="0" u="none" strike="noStrike" cap="none" baseline="0">
                          <a:solidFill>
                            <a:srgbClr val="4D4D4D"/>
                          </a:solidFill>
                          <a:effectLst/>
                          <a:uFillTx/>
                          <a:ea typeface="MS UI Gothic" panose="020B0600070205080204" charset="-128"/>
                        </a:rPr>
                        <a:t>12.5 </a:t>
                      </a:r>
                    </a:p>
                  </a:txBody>
                  <a:tcPr marL="9525" marR="9525" marT="9525" marB="952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extLst>
                  <a:ext uri="{0D108BD9-81ED-4DB2-BD59-A6C34878D82A}">
                    <a16:rowId xmlns:a16="http://schemas.microsoft.com/office/drawing/2014/main" val="10006"/>
                  </a:ext>
                </a:extLst>
              </a:tr>
              <a:tr h="321797">
                <a:tc>
                  <a:txBody>
                    <a:bodyPr/>
                    <a:lstStyle/>
                    <a:p>
                      <a:pPr marL="36195">
                        <a:spcAft>
                          <a:spcPct val="0"/>
                        </a:spcAft>
                      </a:pPr>
                      <a:r>
                        <a:rPr lang="ja-JP" sz="1400" b="0" i="0" u="none" strike="noStrike" cap="none" baseline="0">
                          <a:solidFill>
                            <a:srgbClr val="4D4D4D"/>
                          </a:solidFill>
                          <a:effectLst/>
                          <a:uFillTx/>
                          <a:ea typeface="MS UI Gothic" panose="020B0600070205080204" charset="-128"/>
                        </a:rPr>
                        <a:t>併用オクトレオチド</a:t>
                      </a:r>
                    </a:p>
                  </a:txBody>
                  <a:tcPr marL="9525" marR="9525" marT="9525" marB="952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a:txBody>
                    <a:bodyPr/>
                    <a:lstStyle/>
                    <a:p>
                      <a:pPr algn="ctr">
                        <a:lnSpc>
                          <a:spcPts val="1800"/>
                        </a:lnSpc>
                        <a:spcAft>
                          <a:spcPct val="0"/>
                        </a:spcAft>
                      </a:pPr>
                      <a:r>
                        <a:rPr lang="ja-JP" sz="1400" b="0" i="0" u="none" strike="noStrike" cap="none" baseline="0">
                          <a:solidFill>
                            <a:srgbClr val="4D4D4D"/>
                          </a:solidFill>
                          <a:effectLst/>
                          <a:uFillTx/>
                          <a:ea typeface="MS UI Gothic" panose="020B0600070205080204" charset="-128"/>
                        </a:rPr>
                        <a:t>52.8</a:t>
                      </a:r>
                    </a:p>
                  </a:txBody>
                  <a:tcPr marL="9525" marR="9525" marT="9525" marB="952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a:txBody>
                    <a:bodyPr/>
                    <a:lstStyle/>
                    <a:p>
                      <a:pPr algn="ctr">
                        <a:lnSpc>
                          <a:spcPts val="1800"/>
                        </a:lnSpc>
                        <a:spcAft>
                          <a:spcPct val="0"/>
                        </a:spcAft>
                      </a:pPr>
                      <a:r>
                        <a:rPr lang="ja-JP" sz="1400" b="0" i="0" u="none" strike="noStrike" cap="none" baseline="0" dirty="0">
                          <a:solidFill>
                            <a:srgbClr val="4D4D4D"/>
                          </a:solidFill>
                          <a:effectLst/>
                          <a:uFillTx/>
                          <a:ea typeface="MS UI Gothic" panose="020B0600070205080204" charset="-128"/>
                        </a:rPr>
                        <a:t>54.2</a:t>
                      </a:r>
                    </a:p>
                  </a:txBody>
                  <a:tcPr marL="9525" marR="9525" marT="9525" marB="952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extLst>
                  <a:ext uri="{0D108BD9-81ED-4DB2-BD59-A6C34878D82A}">
                    <a16:rowId xmlns:a16="http://schemas.microsoft.com/office/drawing/2014/main" val="10007"/>
                  </a:ext>
                </a:extLst>
              </a:tr>
            </a:tbl>
          </a:graphicData>
        </a:graphic>
      </p:graphicFrame>
      <p:sp>
        <p:nvSpPr>
          <p:cNvPr id="92" name="Text Placeholder 3"/>
          <p:cNvSpPr>
            <a:spLocks noGrp="1"/>
          </p:cNvSpPr>
          <p:nvPr>
            <p:ph type="body" sz="quarter" idx="10"/>
          </p:nvPr>
        </p:nvSpPr>
        <p:spPr>
          <a:xfrm>
            <a:off x="365125" y="6096000"/>
            <a:ext cx="4350808" cy="487363"/>
          </a:xfrm>
        </p:spPr>
        <p:txBody>
          <a:bodyPr/>
          <a:lstStyle/>
          <a:p>
            <a:r>
              <a:rPr lang="ja-JP" sz="1200" b="0" i="0" u="none" strike="noStrike" cap="none" baseline="0" dirty="0">
                <a:solidFill>
                  <a:srgbClr val="4D4D4D"/>
                </a:solidFill>
                <a:effectLst/>
                <a:uFillTx/>
                <a:ea typeface="MS UI Gothic" panose="020B0600070205080204" charset="-128"/>
              </a:rPr>
              <a:t>*不均衡、p=0.013</a:t>
            </a:r>
          </a:p>
        </p:txBody>
      </p:sp>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sz="1800" b="1" i="0" u="none" strike="noStrike" cap="none" baseline="0">
                <a:solidFill>
                  <a:srgbClr val="043882"/>
                </a:solidFill>
                <a:effectLst/>
                <a:uFillTx/>
                <a:ea typeface="MS UI Gothic" panose="020B0600070205080204" charset="-128"/>
              </a:rPr>
              <a:t>4004: 進行膵神経内分泌腫瘍を有する患者を対象として、テモゾロミド単独とテモゾロミド＋カペシタビンを比較評価する無作為化試験 ECOG-ACRIN癌研究グループによる試験 (E2211) – Kunz PL, et al</a:t>
            </a:r>
          </a:p>
        </p:txBody>
      </p:sp>
      <p:sp>
        <p:nvSpPr>
          <p:cNvPr id="3" name="Content Placeholder 2"/>
          <p:cNvSpPr>
            <a:spLocks noGrp="1"/>
          </p:cNvSpPr>
          <p:nvPr>
            <p:ph idx="1"/>
          </p:nvPr>
        </p:nvSpPr>
        <p:spPr/>
        <p:txBody>
          <a:bodyPr/>
          <a:lstStyle/>
          <a:p>
            <a:pPr marL="0" indent="0">
              <a:buNone/>
            </a:pPr>
            <a:r>
              <a:rPr lang="ja-JP" sz="1600" b="1" i="0" u="none" strike="noStrike" cap="none" baseline="0">
                <a:solidFill>
                  <a:srgbClr val="4D4D4D"/>
                </a:solidFill>
                <a:effectLst/>
                <a:uFillTx/>
                <a:ea typeface="MS UI Gothic" panose="020B0600070205080204" charset="-128"/>
              </a:rPr>
              <a:t>主要な結果（続き）</a:t>
            </a:r>
          </a:p>
          <a:p>
            <a:endParaRPr lang="en-GB"/>
          </a:p>
        </p:txBody>
      </p:sp>
      <p:sp>
        <p:nvSpPr>
          <p:cNvPr id="5" name="Text Placeholder 4"/>
          <p:cNvSpPr>
            <a:spLocks noGrp="1"/>
          </p:cNvSpPr>
          <p:nvPr>
            <p:ph type="body" sz="quarter" idx="11"/>
          </p:nvPr>
        </p:nvSpPr>
        <p:spPr>
          <a:xfrm>
            <a:off x="4519534" y="6096000"/>
            <a:ext cx="4259341" cy="487363"/>
          </a:xfrm>
        </p:spPr>
        <p:txBody>
          <a:bodyPr/>
          <a:lstStyle/>
          <a:p>
            <a:r>
              <a:rPr sz="1200"/>
              <a:t/>
            </a:r>
            <a:br>
              <a:rPr sz="1200"/>
            </a:br>
            <a:r>
              <a:rPr lang="ja-JP" sz="1200" b="0" i="0" u="none" strike="noStrike" cap="none" baseline="0">
                <a:solidFill>
                  <a:srgbClr val="4D4D4D"/>
                </a:solidFill>
                <a:effectLst/>
                <a:uFillTx/>
                <a:ea typeface="MS UI Gothic" panose="020B0600070205080204" charset="-128"/>
              </a:rPr>
              <a:t>Kunz PL, et al. J Clin Oncol 2018;36(suppl):abstr 4004</a:t>
            </a:r>
          </a:p>
        </p:txBody>
      </p:sp>
      <p:sp>
        <p:nvSpPr>
          <p:cNvPr id="7" name="TextBox 6"/>
          <p:cNvSpPr txBox="1"/>
          <p:nvPr/>
        </p:nvSpPr>
        <p:spPr>
          <a:xfrm>
            <a:off x="944750" y="1425709"/>
            <a:ext cx="7042836" cy="366126"/>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800" b="1" i="0" u="none" strike="noStrike" cap="none" baseline="0">
                <a:solidFill>
                  <a:srgbClr val="4D4D4D"/>
                </a:solidFill>
                <a:effectLst/>
                <a:uFillTx/>
                <a:ea typeface="MS UI Gothic" panose="020B0600070205080204" charset="-128"/>
              </a:rPr>
              <a:t>PFS</a:t>
            </a:r>
          </a:p>
        </p:txBody>
      </p:sp>
      <p:graphicFrame>
        <p:nvGraphicFramePr>
          <p:cNvPr id="8" name="Group 88"/>
          <p:cNvGraphicFramePr>
            <a:graphicFrameLocks noGrp="1"/>
          </p:cNvGraphicFramePr>
          <p:nvPr>
            <p:extLst>
              <p:ext uri="{D42A27DB-BD31-4B8C-83A1-F6EECF244321}">
                <p14:modId xmlns:p14="http://schemas.microsoft.com/office/powerpoint/2010/main" val="2501390778"/>
              </p:ext>
            </p:extLst>
          </p:nvPr>
        </p:nvGraphicFramePr>
        <p:xfrm>
          <a:off x="367506" y="5349934"/>
          <a:ext cx="8408988" cy="865632"/>
        </p:xfrm>
        <a:graphic>
          <a:graphicData uri="http://schemas.openxmlformats.org/drawingml/2006/table">
            <a:tbl>
              <a:tblPr firstRow="1" bandRow="1">
                <a:tableStyleId>{69012ECD-51FC-41F1-AA8D-1B2483CD663E}</a:tableStyleId>
              </a:tblPr>
              <a:tblGrid>
                <a:gridCol w="1622787">
                  <a:extLst>
                    <a:ext uri="{9D8B030D-6E8A-4147-A177-3AD203B41FA5}">
                      <a16:colId xmlns:a16="http://schemas.microsoft.com/office/drawing/2014/main" val="20000"/>
                    </a:ext>
                  </a:extLst>
                </a:gridCol>
                <a:gridCol w="2262067">
                  <a:extLst>
                    <a:ext uri="{9D8B030D-6E8A-4147-A177-3AD203B41FA5}">
                      <a16:colId xmlns:a16="http://schemas.microsoft.com/office/drawing/2014/main" val="20001"/>
                    </a:ext>
                  </a:extLst>
                </a:gridCol>
                <a:gridCol w="2262067">
                  <a:extLst>
                    <a:ext uri="{9D8B030D-6E8A-4147-A177-3AD203B41FA5}">
                      <a16:colId xmlns:a16="http://schemas.microsoft.com/office/drawing/2014/main" val="20002"/>
                    </a:ext>
                  </a:extLst>
                </a:gridCol>
                <a:gridCol w="2262067">
                  <a:extLst>
                    <a:ext uri="{9D8B030D-6E8A-4147-A177-3AD203B41FA5}">
                      <a16:colId xmlns:a16="http://schemas.microsoft.com/office/drawing/2014/main" val="20003"/>
                    </a:ext>
                  </a:extLst>
                </a:gridCol>
              </a:tblGrid>
              <a:tr h="217488">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endParaRPr kumimoji="0" lang="en-US" sz="1400" b="1" i="0" u="none" strike="noStrike" cap="none" normalizeH="0" baseline="0" dirty="0">
                        <a:ln>
                          <a:noFill/>
                        </a:ln>
                        <a:solidFill>
                          <a:schemeClr val="tx2"/>
                        </a:solidFill>
                        <a:effectLst/>
                        <a:latin typeface="Arial" panose="020B0604020202020204"/>
                        <a:cs typeface="Arial" panose="020B0604020202020204"/>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1" i="0" u="none" strike="noStrike" cap="none" baseline="0">
                          <a:solidFill>
                            <a:srgbClr val="FFFFFF"/>
                          </a:solidFill>
                          <a:effectLst/>
                          <a:uFillTx/>
                          <a:ea typeface="MS UI Gothic" panose="020B0600070205080204" charset="-128"/>
                        </a:rPr>
                        <a:t>テモゾロミド</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1" i="0" u="none" strike="noStrike" cap="none" baseline="0">
                          <a:solidFill>
                            <a:srgbClr val="FFFFFF"/>
                          </a:solidFill>
                          <a:effectLst/>
                          <a:uFillTx/>
                          <a:ea typeface="MS UI Gothic" panose="020B0600070205080204" charset="-128"/>
                        </a:rPr>
                        <a:t>＋カペシタビン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1" i="0" u="none" strike="noStrike" cap="none" baseline="0">
                          <a:solidFill>
                            <a:srgbClr val="FFFFFF"/>
                          </a:solidFill>
                          <a:effectLst/>
                          <a:uFillTx/>
                          <a:ea typeface="MS UI Gothic" panose="020B0600070205080204" charset="-128"/>
                        </a:rPr>
                        <a:t>テモゾロミド単独</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1" i="0" u="none" strike="noStrike" cap="none" baseline="0" dirty="0" smtClean="0">
                          <a:solidFill>
                            <a:srgbClr val="FFFFFF"/>
                          </a:solidFill>
                          <a:effectLst/>
                          <a:uFillTx/>
                          <a:ea typeface="MS UI Gothic" panose="020B0600070205080204" charset="-128"/>
                        </a:rPr>
                        <a:t>HR</a:t>
                      </a:r>
                      <a:r>
                        <a:rPr lang="en-GB" altLang="ja-JP" sz="1400" b="1" i="0" u="none" strike="noStrike" cap="none" baseline="0" dirty="0" smtClean="0">
                          <a:solidFill>
                            <a:srgbClr val="FFFFFF"/>
                          </a:solidFill>
                          <a:effectLst/>
                          <a:uFillTx/>
                          <a:ea typeface="MS UI Gothic" panose="020B0600070205080204" charset="-128"/>
                        </a:rPr>
                        <a:t> </a:t>
                      </a:r>
                      <a:r>
                        <a:rPr lang="ja-JP" sz="1400" b="1" i="0" u="none" strike="noStrike" cap="none" baseline="0" dirty="0" smtClean="0">
                          <a:solidFill>
                            <a:srgbClr val="FFFFFF"/>
                          </a:solidFill>
                          <a:effectLst/>
                          <a:uFillTx/>
                          <a:ea typeface="MS UI Gothic" panose="020B0600070205080204" charset="-128"/>
                        </a:rPr>
                        <a:t>（</a:t>
                      </a:r>
                      <a:r>
                        <a:rPr lang="ja-JP" sz="1400" b="1" i="0" u="none" strike="noStrike" cap="none" baseline="0" dirty="0">
                          <a:solidFill>
                            <a:srgbClr val="FFFFFF"/>
                          </a:solidFill>
                          <a:effectLst/>
                          <a:uFillTx/>
                          <a:ea typeface="MS UI Gothic" panose="020B0600070205080204" charset="-128"/>
                        </a:rPr>
                        <a:t>95%CI）、P値</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0"/>
                  </a:ext>
                </a:extLst>
              </a:tr>
              <a:tr h="217488">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a:solidFill>
                            <a:srgbClr val="000000"/>
                          </a:solidFill>
                          <a:effectLst/>
                          <a:uFillTx/>
                          <a:ea typeface="MS UI Gothic" panose="020B0600070205080204" charset="-128"/>
                        </a:rPr>
                        <a:t>mOS、月</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a:solidFill>
                            <a:srgbClr val="000000"/>
                          </a:solidFill>
                          <a:effectLst/>
                          <a:uFillTx/>
                          <a:ea typeface="MS UI Gothic" panose="020B0600070205080204" charset="-128"/>
                        </a:rPr>
                        <a:t>未到達</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defRPr/>
                      </a:pPr>
                      <a:r>
                        <a:rPr lang="ja-JP" sz="1400" b="0" i="0" u="none" strike="noStrike" cap="none" baseline="0">
                          <a:solidFill>
                            <a:srgbClr val="000000"/>
                          </a:solidFill>
                          <a:effectLst/>
                          <a:uFillTx/>
                          <a:ea typeface="MS UI Gothic" panose="020B0600070205080204" charset="-128"/>
                        </a:rPr>
                        <a:t>38.0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a:solidFill>
                            <a:srgbClr val="000000"/>
                          </a:solidFill>
                          <a:effectLst/>
                          <a:uFillTx/>
                          <a:ea typeface="MS UI Gothic" panose="020B0600070205080204" charset="-128"/>
                        </a:rPr>
                        <a:t>0.41 (0.21, 0.82); 0.012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val="10001"/>
                  </a:ext>
                </a:extLst>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287022850"/>
              </p:ext>
            </p:extLst>
          </p:nvPr>
        </p:nvGraphicFramePr>
        <p:xfrm>
          <a:off x="4620498" y="1802525"/>
          <a:ext cx="3792403" cy="935900"/>
        </p:xfrm>
        <a:graphic>
          <a:graphicData uri="http://schemas.openxmlformats.org/drawingml/2006/table">
            <a:tbl>
              <a:tblPr firstRow="1" bandRow="1">
                <a:tableStyleId>{2D5ABB26-0587-4C30-8999-92F81FD0307C}</a:tableStyleId>
              </a:tblPr>
              <a:tblGrid>
                <a:gridCol w="1114003">
                  <a:extLst>
                    <a:ext uri="{9D8B030D-6E8A-4147-A177-3AD203B41FA5}">
                      <a16:colId xmlns:a16="http://schemas.microsoft.com/office/drawing/2014/main" val="20000"/>
                    </a:ext>
                  </a:extLst>
                </a:gridCol>
                <a:gridCol w="1036800">
                  <a:extLst>
                    <a:ext uri="{9D8B030D-6E8A-4147-A177-3AD203B41FA5}">
                      <a16:colId xmlns:a16="http://schemas.microsoft.com/office/drawing/2014/main" val="20001"/>
                    </a:ext>
                  </a:extLst>
                </a:gridCol>
                <a:gridCol w="1051200">
                  <a:extLst>
                    <a:ext uri="{9D8B030D-6E8A-4147-A177-3AD203B41FA5}">
                      <a16:colId xmlns:a16="http://schemas.microsoft.com/office/drawing/2014/main" val="20002"/>
                    </a:ext>
                  </a:extLst>
                </a:gridCol>
                <a:gridCol w="590400">
                  <a:extLst>
                    <a:ext uri="{9D8B030D-6E8A-4147-A177-3AD203B41FA5}">
                      <a16:colId xmlns:a16="http://schemas.microsoft.com/office/drawing/2014/main" val="20003"/>
                    </a:ext>
                  </a:extLst>
                </a:gridCol>
              </a:tblGrid>
              <a:tr h="280170">
                <a:tc>
                  <a:txBody>
                    <a:bodyPr/>
                    <a:lstStyle/>
                    <a:p>
                      <a:endParaRPr lang="en-US" sz="1050" dirty="0"/>
                    </a:p>
                  </a:txBody>
                  <a:tcPr anchor="ct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tx2"/>
                    </a:solidFill>
                  </a:tcPr>
                </a:tc>
                <a:tc>
                  <a:txBody>
                    <a:bodyPr/>
                    <a:lstStyle/>
                    <a:p>
                      <a:pPr algn="ctr"/>
                      <a:r>
                        <a:rPr lang="ja-JP" sz="1050" b="1" i="0" u="none" strike="noStrike" cap="none" baseline="0">
                          <a:solidFill>
                            <a:srgbClr val="4D4D4D"/>
                          </a:solidFill>
                          <a:effectLst/>
                          <a:uFillTx/>
                          <a:ea typeface="MS UI Gothic" panose="020B0600070205080204" charset="-128"/>
                        </a:rPr>
                        <a:t>テモゾロミド</a:t>
                      </a:r>
                    </a:p>
                    <a:p>
                      <a:pPr algn="ctr"/>
                      <a:r>
                        <a:rPr lang="ja-JP" sz="1050" b="1" i="0" u="none" strike="noStrike" cap="none" baseline="0">
                          <a:solidFill>
                            <a:srgbClr val="4D4D4D"/>
                          </a:solidFill>
                          <a:effectLst/>
                          <a:uFillTx/>
                          <a:ea typeface="MS UI Gothic" panose="020B0600070205080204" charset="-128"/>
                        </a:rPr>
                        <a:t>＋カペシタビン </a:t>
                      </a:r>
                    </a:p>
                  </a:txBody>
                  <a:tcPr anchor="ct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tx2"/>
                    </a:solidFill>
                  </a:tcPr>
                </a:tc>
                <a:tc>
                  <a:txBody>
                    <a:bodyPr/>
                    <a:lstStyle/>
                    <a:p>
                      <a:pPr marL="0" marR="0" indent="0" algn="ctr" defTabSz="914400" rtl="0" eaLnBrk="1" fontAlgn="auto" latinLnBrk="0" hangingPunct="1">
                        <a:lnSpc>
                          <a:spcPct val="100000"/>
                        </a:lnSpc>
                        <a:spcBef>
                          <a:spcPct val="0"/>
                        </a:spcBef>
                        <a:spcAft>
                          <a:spcPct val="0"/>
                        </a:spcAft>
                        <a:buClrTx/>
                        <a:buSzTx/>
                        <a:buFontTx/>
                        <a:buNone/>
                        <a:defRPr/>
                      </a:pPr>
                      <a:r>
                        <a:rPr lang="ja-JP" sz="1050" b="1" i="0" u="none" strike="noStrike" cap="none" baseline="0">
                          <a:solidFill>
                            <a:srgbClr val="4D4D4D"/>
                          </a:solidFill>
                          <a:effectLst/>
                          <a:uFillTx/>
                          <a:ea typeface="MS UI Gothic" panose="020B0600070205080204" charset="-128"/>
                        </a:rPr>
                        <a:t>テモゾロミド</a:t>
                      </a:r>
                    </a:p>
                    <a:p>
                      <a:pPr algn="ctr"/>
                      <a:r>
                        <a:rPr lang="ja-JP" sz="1050" b="1" i="0" u="none" strike="noStrike" cap="none" baseline="0">
                          <a:solidFill>
                            <a:srgbClr val="4D4D4D"/>
                          </a:solidFill>
                          <a:effectLst/>
                          <a:uFillTx/>
                          <a:ea typeface="MS UI Gothic" panose="020B0600070205080204" charset="-128"/>
                        </a:rPr>
                        <a:t>単独</a:t>
                      </a:r>
                    </a:p>
                  </a:txBody>
                  <a:tcPr anchor="ct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tx2"/>
                    </a:solidFill>
                  </a:tcPr>
                </a:tc>
                <a:tc>
                  <a:txBody>
                    <a:bodyPr/>
                    <a:lstStyle/>
                    <a:p>
                      <a:pPr algn="ctr"/>
                      <a:r>
                        <a:rPr lang="ja-JP" sz="1050" b="1" i="0" u="none" strike="noStrike" cap="none" baseline="0">
                          <a:solidFill>
                            <a:srgbClr val="4D4D4D"/>
                          </a:solidFill>
                          <a:effectLst/>
                          <a:uFillTx/>
                          <a:ea typeface="MS UI Gothic" panose="020B0600070205080204" charset="-128"/>
                        </a:rPr>
                        <a:t>P値</a:t>
                      </a:r>
                    </a:p>
                  </a:txBody>
                  <a:tcPr anchor="ct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tx2"/>
                    </a:solidFill>
                  </a:tcPr>
                </a:tc>
                <a:extLst>
                  <a:ext uri="{0D108BD9-81ED-4DB2-BD59-A6C34878D82A}">
                    <a16:rowId xmlns:a16="http://schemas.microsoft.com/office/drawing/2014/main" val="10000"/>
                  </a:ext>
                </a:extLst>
              </a:tr>
              <a:tr h="262210">
                <a:tc>
                  <a:txBody>
                    <a:bodyPr/>
                    <a:lstStyle/>
                    <a:p>
                      <a:r>
                        <a:rPr lang="ja-JP" sz="1050" b="0" i="0" u="none" strike="noStrike" cap="none" baseline="0">
                          <a:solidFill>
                            <a:srgbClr val="4D4D4D"/>
                          </a:solidFill>
                          <a:effectLst/>
                          <a:uFillTx/>
                          <a:ea typeface="MS UI Gothic" panose="020B0600070205080204" charset="-128"/>
                        </a:rPr>
                        <a:t>mPFS、月</a:t>
                      </a:r>
                    </a:p>
                  </a:txBody>
                  <a:tcPr anchor="ctr">
                    <a:lnT w="19050" cap="flat" cmpd="sng" algn="ctr">
                      <a:solidFill>
                        <a:schemeClr val="tx1"/>
                      </a:solidFill>
                      <a:prstDash val="solid"/>
                      <a:round/>
                      <a:headEnd type="none" w="med" len="med"/>
                      <a:tailEnd type="none" w="med" len="med"/>
                    </a:lnT>
                    <a:solidFill>
                      <a:schemeClr val="tx2"/>
                    </a:solidFill>
                  </a:tcPr>
                </a:tc>
                <a:tc>
                  <a:txBody>
                    <a:bodyPr/>
                    <a:lstStyle/>
                    <a:p>
                      <a:pPr algn="ctr"/>
                      <a:r>
                        <a:rPr lang="ja-JP" sz="1050" b="0" i="0" u="none" strike="noStrike" cap="none" baseline="0">
                          <a:solidFill>
                            <a:srgbClr val="4D4D4D"/>
                          </a:solidFill>
                          <a:effectLst/>
                          <a:uFillTx/>
                          <a:ea typeface="MS UI Gothic" panose="020B0600070205080204" charset="-128"/>
                        </a:rPr>
                        <a:t>22.7</a:t>
                      </a:r>
                    </a:p>
                  </a:txBody>
                  <a:tcPr anchor="ctr">
                    <a:lnT w="19050" cap="flat" cmpd="sng" algn="ctr">
                      <a:solidFill>
                        <a:schemeClr val="tx1"/>
                      </a:solidFill>
                      <a:prstDash val="solid"/>
                      <a:round/>
                      <a:headEnd type="none" w="med" len="med"/>
                      <a:tailEnd type="none" w="med" len="med"/>
                    </a:lnT>
                    <a:solidFill>
                      <a:schemeClr val="tx2"/>
                    </a:solidFill>
                  </a:tcPr>
                </a:tc>
                <a:tc>
                  <a:txBody>
                    <a:bodyPr/>
                    <a:lstStyle/>
                    <a:p>
                      <a:pPr algn="ctr"/>
                      <a:r>
                        <a:rPr lang="ja-JP" sz="1050" b="0" i="0" u="none" strike="noStrike" cap="none" baseline="0">
                          <a:solidFill>
                            <a:srgbClr val="4D4D4D"/>
                          </a:solidFill>
                          <a:effectLst/>
                          <a:uFillTx/>
                          <a:ea typeface="MS UI Gothic" panose="020B0600070205080204" charset="-128"/>
                        </a:rPr>
                        <a:t>14.4</a:t>
                      </a:r>
                    </a:p>
                  </a:txBody>
                  <a:tcPr anchor="ctr">
                    <a:lnT w="19050" cap="flat" cmpd="sng" algn="ctr">
                      <a:solidFill>
                        <a:schemeClr val="tx1"/>
                      </a:solidFill>
                      <a:prstDash val="solid"/>
                      <a:round/>
                      <a:headEnd type="none" w="med" len="med"/>
                      <a:tailEnd type="none" w="med" len="med"/>
                    </a:lnT>
                    <a:solidFill>
                      <a:schemeClr val="tx2"/>
                    </a:solidFill>
                  </a:tcPr>
                </a:tc>
                <a:tc>
                  <a:txBody>
                    <a:bodyPr/>
                    <a:lstStyle/>
                    <a:p>
                      <a:pPr algn="ctr"/>
                      <a:r>
                        <a:rPr lang="en-US" sz="1050" smtClean="0"/>
                        <a:t>-</a:t>
                      </a:r>
                      <a:endParaRPr lang="en-US" sz="1050"/>
                    </a:p>
                  </a:txBody>
                  <a:tcPr anchor="ctr">
                    <a:lnT w="19050" cap="flat" cmpd="sng" algn="ctr">
                      <a:solidFill>
                        <a:schemeClr val="tx1"/>
                      </a:solidFill>
                      <a:prstDash val="solid"/>
                      <a:round/>
                      <a:headEnd type="none" w="med" len="med"/>
                      <a:tailEnd type="none" w="med" len="med"/>
                    </a:lnT>
                    <a:solidFill>
                      <a:schemeClr val="tx2"/>
                    </a:solidFill>
                  </a:tcPr>
                </a:tc>
                <a:extLst>
                  <a:ext uri="{0D108BD9-81ED-4DB2-BD59-A6C34878D82A}">
                    <a16:rowId xmlns:a16="http://schemas.microsoft.com/office/drawing/2014/main" val="10001"/>
                  </a:ext>
                </a:extLst>
              </a:tr>
              <a:tr h="262210">
                <a:tc>
                  <a:txBody>
                    <a:bodyPr/>
                    <a:lstStyle/>
                    <a:p>
                      <a:pPr marL="179705" indent="0"/>
                      <a:r>
                        <a:rPr lang="ja-JP" sz="1050" b="0" i="0" u="none" strike="noStrike" cap="none" baseline="0" dirty="0">
                          <a:solidFill>
                            <a:srgbClr val="4D4D4D"/>
                          </a:solidFill>
                          <a:effectLst/>
                          <a:uFillTx/>
                          <a:ea typeface="MS UI Gothic" panose="020B0600070205080204" charset="-128"/>
                        </a:rPr>
                        <a:t>HR (95%CI)</a:t>
                      </a:r>
                    </a:p>
                  </a:txBody>
                  <a:tcPr anchor="ctr">
                    <a:lnB w="19050" cap="flat" cmpd="sng" algn="ctr">
                      <a:solidFill>
                        <a:schemeClr val="tx1"/>
                      </a:solidFill>
                      <a:prstDash val="solid"/>
                      <a:round/>
                      <a:headEnd type="none" w="med" len="med"/>
                      <a:tailEnd type="none" w="med" len="med"/>
                    </a:lnB>
                    <a:solidFill>
                      <a:schemeClr val="tx2"/>
                    </a:solidFill>
                  </a:tcPr>
                </a:tc>
                <a:tc gridSpan="2">
                  <a:txBody>
                    <a:bodyPr/>
                    <a:lstStyle/>
                    <a:p>
                      <a:pPr algn="ctr"/>
                      <a:r>
                        <a:rPr lang="ja-JP" sz="1050" b="0" i="0" u="none" strike="noStrike" cap="none" baseline="0" dirty="0">
                          <a:solidFill>
                            <a:srgbClr val="4D4D4D"/>
                          </a:solidFill>
                          <a:effectLst/>
                          <a:uFillTx/>
                          <a:ea typeface="MS UI Gothic" panose="020B0600070205080204" charset="-128"/>
                        </a:rPr>
                        <a:t>0.58 (0.36, 0.93)</a:t>
                      </a:r>
                    </a:p>
                  </a:txBody>
                  <a:tcPr anchor="ctr">
                    <a:lnB w="19050" cap="flat" cmpd="sng" algn="ctr">
                      <a:solidFill>
                        <a:schemeClr val="tx1"/>
                      </a:solidFill>
                      <a:prstDash val="solid"/>
                      <a:round/>
                      <a:headEnd type="none" w="med" len="med"/>
                      <a:tailEnd type="none" w="med" len="med"/>
                    </a:lnB>
                    <a:solidFill>
                      <a:schemeClr val="tx2"/>
                    </a:solidFill>
                  </a:tcPr>
                </a:tc>
                <a:tc hMerge="1">
                  <a:txBody>
                    <a:bodyPr/>
                    <a:lstStyle/>
                    <a:p>
                      <a:endParaRPr lang="en-US"/>
                    </a:p>
                  </a:txBody>
                  <a:tcPr/>
                </a:tc>
                <a:tc>
                  <a:txBody>
                    <a:bodyPr/>
                    <a:lstStyle/>
                    <a:p>
                      <a:pPr algn="ctr"/>
                      <a:r>
                        <a:rPr lang="ja-JP" sz="1050" b="0" i="0" u="none" strike="noStrike" cap="none" baseline="0" dirty="0">
                          <a:solidFill>
                            <a:srgbClr val="4D4D4D"/>
                          </a:solidFill>
                          <a:effectLst/>
                          <a:uFillTx/>
                          <a:ea typeface="MS UI Gothic" panose="020B0600070205080204" charset="-128"/>
                        </a:rPr>
                        <a:t>0.023</a:t>
                      </a:r>
                    </a:p>
                  </a:txBody>
                  <a:tcPr anchor="ctr">
                    <a:lnB w="19050" cap="flat" cmpd="sng" algn="ctr">
                      <a:solidFill>
                        <a:schemeClr val="tx1"/>
                      </a:solidFill>
                      <a:prstDash val="solid"/>
                      <a:round/>
                      <a:headEnd type="none" w="med" len="med"/>
                      <a:tailEnd type="none" w="med" len="med"/>
                    </a:lnB>
                    <a:solidFill>
                      <a:schemeClr val="tx2"/>
                    </a:solidFill>
                  </a:tcPr>
                </a:tc>
                <a:extLst>
                  <a:ext uri="{0D108BD9-81ED-4DB2-BD59-A6C34878D82A}">
                    <a16:rowId xmlns:a16="http://schemas.microsoft.com/office/drawing/2014/main" val="10002"/>
                  </a:ext>
                </a:extLst>
              </a:tr>
            </a:tbl>
          </a:graphicData>
        </a:graphic>
      </p:graphicFrame>
      <p:grpSp>
        <p:nvGrpSpPr>
          <p:cNvPr id="10" name="Group 9"/>
          <p:cNvGrpSpPr/>
          <p:nvPr/>
        </p:nvGrpSpPr>
        <p:grpSpPr>
          <a:xfrm>
            <a:off x="1085322" y="1743658"/>
            <a:ext cx="6601645" cy="3582316"/>
            <a:chOff x="2217386" y="2320165"/>
            <a:chExt cx="4298917" cy="2560449"/>
          </a:xfrm>
        </p:grpSpPr>
        <p:grpSp>
          <p:nvGrpSpPr>
            <p:cNvPr id="11" name="Group 10"/>
            <p:cNvGrpSpPr/>
            <p:nvPr/>
          </p:nvGrpSpPr>
          <p:grpSpPr>
            <a:xfrm>
              <a:off x="2655927" y="2396466"/>
              <a:ext cx="3860376" cy="2131086"/>
              <a:chOff x="877919" y="2448720"/>
              <a:chExt cx="3860376" cy="2131086"/>
            </a:xfrm>
          </p:grpSpPr>
          <p:sp>
            <p:nvSpPr>
              <p:cNvPr id="29" name="Freeform 28"/>
              <p:cNvSpPr/>
              <p:nvPr/>
            </p:nvSpPr>
            <p:spPr bwMode="auto">
              <a:xfrm>
                <a:off x="925516" y="2448720"/>
                <a:ext cx="3812779" cy="2079281"/>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000000"/>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000000"/>
                  </a:solidFill>
                  <a:effectLst/>
                  <a:uLnTx/>
                  <a:uFillTx/>
                  <a:latin typeface="Arial" panose="020B0604020202020204"/>
                  <a:ea typeface="+mn-ea"/>
                  <a:cs typeface="Arial" panose="020B0604020202020204"/>
                </a:endParaRPr>
              </a:p>
            </p:txBody>
          </p:sp>
          <p:sp>
            <p:nvSpPr>
              <p:cNvPr id="30" name="Line 6"/>
              <p:cNvSpPr>
                <a:spLocks noChangeShapeType="1"/>
              </p:cNvSpPr>
              <p:nvPr/>
            </p:nvSpPr>
            <p:spPr bwMode="auto">
              <a:xfrm>
                <a:off x="877919" y="2476786"/>
                <a:ext cx="46885" cy="0"/>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000000"/>
                  </a:solidFill>
                  <a:effectLst/>
                  <a:uLnTx/>
                  <a:uFillTx/>
                  <a:latin typeface="Arial" panose="020B0604020202020204"/>
                  <a:ea typeface="+mn-ea"/>
                  <a:cs typeface="Arial" panose="020B0604020202020204"/>
                </a:endParaRPr>
              </a:p>
            </p:txBody>
          </p:sp>
          <p:sp>
            <p:nvSpPr>
              <p:cNvPr id="31" name="Line 7"/>
              <p:cNvSpPr>
                <a:spLocks noChangeShapeType="1"/>
              </p:cNvSpPr>
              <p:nvPr/>
            </p:nvSpPr>
            <p:spPr bwMode="auto">
              <a:xfrm>
                <a:off x="877919" y="2864644"/>
                <a:ext cx="46885" cy="0"/>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000000"/>
                  </a:solidFill>
                  <a:effectLst/>
                  <a:uLnTx/>
                  <a:uFillTx/>
                  <a:latin typeface="Arial" panose="020B0604020202020204"/>
                  <a:ea typeface="+mn-ea"/>
                  <a:cs typeface="Arial" panose="020B0604020202020204"/>
                </a:endParaRPr>
              </a:p>
            </p:txBody>
          </p:sp>
          <p:sp>
            <p:nvSpPr>
              <p:cNvPr id="32" name="Line 8"/>
              <p:cNvSpPr>
                <a:spLocks noChangeShapeType="1"/>
              </p:cNvSpPr>
              <p:nvPr/>
            </p:nvSpPr>
            <p:spPr bwMode="auto">
              <a:xfrm>
                <a:off x="877919" y="3254123"/>
                <a:ext cx="46885" cy="0"/>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000000"/>
                  </a:solidFill>
                  <a:effectLst/>
                  <a:uLnTx/>
                  <a:uFillTx/>
                  <a:latin typeface="Arial" panose="020B0604020202020204"/>
                  <a:ea typeface="+mn-ea"/>
                  <a:cs typeface="Arial" panose="020B0604020202020204"/>
                </a:endParaRPr>
              </a:p>
            </p:txBody>
          </p:sp>
          <p:sp>
            <p:nvSpPr>
              <p:cNvPr id="33" name="Line 9"/>
              <p:cNvSpPr>
                <a:spLocks noChangeShapeType="1"/>
              </p:cNvSpPr>
              <p:nvPr/>
            </p:nvSpPr>
            <p:spPr bwMode="auto">
              <a:xfrm>
                <a:off x="877919" y="3647380"/>
                <a:ext cx="46885" cy="0"/>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000000"/>
                  </a:solidFill>
                  <a:effectLst/>
                  <a:uLnTx/>
                  <a:uFillTx/>
                  <a:latin typeface="Arial" panose="020B0604020202020204"/>
                  <a:ea typeface="+mn-ea"/>
                  <a:cs typeface="Arial" panose="020B0604020202020204"/>
                </a:endParaRPr>
              </a:p>
            </p:txBody>
          </p:sp>
          <p:sp>
            <p:nvSpPr>
              <p:cNvPr id="34" name="Line 10"/>
              <p:cNvSpPr>
                <a:spLocks noChangeShapeType="1"/>
              </p:cNvSpPr>
              <p:nvPr/>
            </p:nvSpPr>
            <p:spPr bwMode="auto">
              <a:xfrm>
                <a:off x="877919" y="4040637"/>
                <a:ext cx="46885" cy="0"/>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000000"/>
                  </a:solidFill>
                  <a:effectLst/>
                  <a:uLnTx/>
                  <a:uFillTx/>
                  <a:latin typeface="Arial" panose="020B0604020202020204"/>
                  <a:ea typeface="+mn-ea"/>
                  <a:cs typeface="Arial" panose="020B0604020202020204"/>
                </a:endParaRPr>
              </a:p>
            </p:txBody>
          </p:sp>
          <p:sp>
            <p:nvSpPr>
              <p:cNvPr id="35" name="Line 11"/>
              <p:cNvSpPr>
                <a:spLocks noChangeShapeType="1"/>
              </p:cNvSpPr>
              <p:nvPr/>
            </p:nvSpPr>
            <p:spPr bwMode="auto">
              <a:xfrm>
                <a:off x="877919" y="4433894"/>
                <a:ext cx="46885" cy="0"/>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000000"/>
                  </a:solidFill>
                  <a:effectLst/>
                  <a:uLnTx/>
                  <a:uFillTx/>
                  <a:latin typeface="Arial" panose="020B0604020202020204"/>
                  <a:ea typeface="+mn-ea"/>
                  <a:cs typeface="Arial" panose="020B0604020202020204"/>
                </a:endParaRPr>
              </a:p>
            </p:txBody>
          </p:sp>
          <p:sp>
            <p:nvSpPr>
              <p:cNvPr id="37" name="Line 13"/>
              <p:cNvSpPr>
                <a:spLocks noChangeShapeType="1"/>
              </p:cNvSpPr>
              <p:nvPr/>
            </p:nvSpPr>
            <p:spPr bwMode="auto">
              <a:xfrm flipH="1">
                <a:off x="2686717" y="4528344"/>
                <a:ext cx="0" cy="51462"/>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000000"/>
                  </a:solidFill>
                  <a:effectLst/>
                  <a:uLnTx/>
                  <a:uFillTx/>
                  <a:latin typeface="Arial" panose="020B0604020202020204"/>
                  <a:ea typeface="+mn-ea"/>
                  <a:cs typeface="Arial" panose="020B0604020202020204"/>
                </a:endParaRPr>
              </a:p>
            </p:txBody>
          </p:sp>
          <p:sp>
            <p:nvSpPr>
              <p:cNvPr id="40" name="Line 17"/>
              <p:cNvSpPr>
                <a:spLocks noChangeShapeType="1"/>
              </p:cNvSpPr>
              <p:nvPr/>
            </p:nvSpPr>
            <p:spPr bwMode="auto">
              <a:xfrm flipH="1">
                <a:off x="4446937" y="4528344"/>
                <a:ext cx="0" cy="51462"/>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000000"/>
                  </a:solidFill>
                  <a:effectLst/>
                  <a:uLnTx/>
                  <a:uFillTx/>
                  <a:latin typeface="Arial" panose="020B0604020202020204"/>
                  <a:ea typeface="+mn-ea"/>
                  <a:cs typeface="Arial" panose="020B0604020202020204"/>
                </a:endParaRPr>
              </a:p>
            </p:txBody>
          </p:sp>
          <p:sp>
            <p:nvSpPr>
              <p:cNvPr id="42" name="Line 19"/>
              <p:cNvSpPr>
                <a:spLocks noChangeShapeType="1"/>
              </p:cNvSpPr>
              <p:nvPr/>
            </p:nvSpPr>
            <p:spPr bwMode="auto">
              <a:xfrm flipH="1">
                <a:off x="1808641" y="4528344"/>
                <a:ext cx="0" cy="51462"/>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000000"/>
                  </a:solidFill>
                  <a:effectLst/>
                  <a:uLnTx/>
                  <a:uFillTx/>
                  <a:latin typeface="Arial" panose="020B0604020202020204"/>
                  <a:ea typeface="+mn-ea"/>
                  <a:cs typeface="Arial" panose="020B0604020202020204"/>
                </a:endParaRPr>
              </a:p>
            </p:txBody>
          </p:sp>
          <p:sp>
            <p:nvSpPr>
              <p:cNvPr id="44" name="Line 21"/>
              <p:cNvSpPr>
                <a:spLocks noChangeShapeType="1"/>
              </p:cNvSpPr>
              <p:nvPr/>
            </p:nvSpPr>
            <p:spPr bwMode="auto">
              <a:xfrm flipH="1">
                <a:off x="925515" y="4528344"/>
                <a:ext cx="0" cy="51462"/>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000000"/>
                  </a:solidFill>
                  <a:effectLst/>
                  <a:uLnTx/>
                  <a:uFillTx/>
                  <a:latin typeface="Arial" panose="020B0604020202020204"/>
                  <a:ea typeface="+mn-ea"/>
                  <a:cs typeface="Arial" panose="020B0604020202020204"/>
                </a:endParaRPr>
              </a:p>
            </p:txBody>
          </p:sp>
          <p:sp>
            <p:nvSpPr>
              <p:cNvPr id="45" name="Line 13"/>
              <p:cNvSpPr>
                <a:spLocks noChangeShapeType="1"/>
              </p:cNvSpPr>
              <p:nvPr/>
            </p:nvSpPr>
            <p:spPr bwMode="auto">
              <a:xfrm flipH="1">
                <a:off x="3563824" y="4528344"/>
                <a:ext cx="0" cy="51462"/>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000000"/>
                  </a:solidFill>
                  <a:effectLst/>
                  <a:uLnTx/>
                  <a:uFillTx/>
                  <a:latin typeface="Arial" panose="020B0604020202020204"/>
                  <a:ea typeface="+mn-ea"/>
                  <a:cs typeface="Arial" panose="020B0604020202020204"/>
                </a:endParaRPr>
              </a:p>
            </p:txBody>
          </p:sp>
        </p:grpSp>
        <p:sp>
          <p:nvSpPr>
            <p:cNvPr id="12" name="TextBox 11"/>
            <p:cNvSpPr txBox="1"/>
            <p:nvPr/>
          </p:nvSpPr>
          <p:spPr>
            <a:xfrm rot="16200000">
              <a:off x="2119841" y="3352856"/>
              <a:ext cx="373904" cy="178813"/>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200" b="0" i="0" u="none" strike="noStrike" cap="none" baseline="0">
                  <a:solidFill>
                    <a:srgbClr val="000000"/>
                  </a:solidFill>
                  <a:effectLst/>
                  <a:uFillTx/>
                  <a:ea typeface="MS UI Gothic" panose="020B0600070205080204" charset="-128"/>
                </a:rPr>
                <a:t>PFS率</a:t>
              </a:r>
            </a:p>
          </p:txBody>
        </p:sp>
        <p:sp>
          <p:nvSpPr>
            <p:cNvPr id="13" name="TextBox 12"/>
            <p:cNvSpPr txBox="1"/>
            <p:nvPr/>
          </p:nvSpPr>
          <p:spPr>
            <a:xfrm>
              <a:off x="4536506" y="4684349"/>
              <a:ext cx="175087" cy="196265"/>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200" b="0" i="0" u="none" strike="noStrike" cap="none" baseline="0">
                  <a:solidFill>
                    <a:srgbClr val="000000"/>
                  </a:solidFill>
                  <a:effectLst/>
                  <a:uFillTx/>
                  <a:ea typeface="MS UI Gothic" panose="020B0600070205080204" charset="-128"/>
                </a:rPr>
                <a:t>カ月</a:t>
              </a:r>
            </a:p>
          </p:txBody>
        </p:sp>
        <p:sp>
          <p:nvSpPr>
            <p:cNvPr id="14" name="TextBox 13"/>
            <p:cNvSpPr txBox="1"/>
            <p:nvPr/>
          </p:nvSpPr>
          <p:spPr>
            <a:xfrm>
              <a:off x="2388775" y="2320165"/>
              <a:ext cx="256836" cy="196265"/>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ct val="0"/>
                </a:spcBef>
                <a:spcAft>
                  <a:spcPct val="0"/>
                </a:spcAft>
                <a:buClrTx/>
                <a:buSzTx/>
                <a:buFontTx/>
                <a:buNone/>
                <a:defRPr/>
              </a:pPr>
              <a:r>
                <a:rPr lang="ja-JP" sz="1200" b="0" i="0" u="none" strike="noStrike" cap="none" baseline="0">
                  <a:solidFill>
                    <a:srgbClr val="000000"/>
                  </a:solidFill>
                  <a:effectLst/>
                  <a:uFillTx/>
                  <a:ea typeface="MS UI Gothic" panose="020B0600070205080204" charset="-128"/>
                </a:rPr>
                <a:t>1.0</a:t>
              </a:r>
            </a:p>
          </p:txBody>
        </p:sp>
        <p:sp>
          <p:nvSpPr>
            <p:cNvPr id="15" name="TextBox 14"/>
            <p:cNvSpPr txBox="1"/>
            <p:nvPr/>
          </p:nvSpPr>
          <p:spPr>
            <a:xfrm>
              <a:off x="2388775" y="2713585"/>
              <a:ext cx="256836" cy="196265"/>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ct val="0"/>
                </a:spcBef>
                <a:spcAft>
                  <a:spcPct val="0"/>
                </a:spcAft>
                <a:buClrTx/>
                <a:buSzTx/>
                <a:buFontTx/>
                <a:buNone/>
                <a:defRPr/>
              </a:pPr>
              <a:r>
                <a:rPr lang="ja-JP" sz="1200" b="0" i="0" u="none" strike="noStrike" cap="none" baseline="0">
                  <a:solidFill>
                    <a:srgbClr val="000000"/>
                  </a:solidFill>
                  <a:effectLst/>
                  <a:uFillTx/>
                  <a:ea typeface="MS UI Gothic" panose="020B0600070205080204" charset="-128"/>
                </a:rPr>
                <a:t>0.8</a:t>
              </a:r>
            </a:p>
          </p:txBody>
        </p:sp>
        <p:sp>
          <p:nvSpPr>
            <p:cNvPr id="16" name="TextBox 15"/>
            <p:cNvSpPr txBox="1"/>
            <p:nvPr/>
          </p:nvSpPr>
          <p:spPr>
            <a:xfrm>
              <a:off x="2388775" y="3102878"/>
              <a:ext cx="256836" cy="196265"/>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ct val="0"/>
                </a:spcBef>
                <a:spcAft>
                  <a:spcPct val="0"/>
                </a:spcAft>
                <a:buClrTx/>
                <a:buSzTx/>
                <a:buFontTx/>
                <a:buNone/>
                <a:defRPr/>
              </a:pPr>
              <a:r>
                <a:rPr lang="ja-JP" sz="1200" b="0" i="0" u="none" strike="noStrike" cap="none" baseline="0">
                  <a:solidFill>
                    <a:srgbClr val="000000"/>
                  </a:solidFill>
                  <a:effectLst/>
                  <a:uFillTx/>
                  <a:ea typeface="MS UI Gothic" panose="020B0600070205080204" charset="-128"/>
                </a:rPr>
                <a:t>0.6</a:t>
              </a:r>
            </a:p>
          </p:txBody>
        </p:sp>
        <p:sp>
          <p:nvSpPr>
            <p:cNvPr id="17" name="TextBox 16"/>
            <p:cNvSpPr txBox="1"/>
            <p:nvPr/>
          </p:nvSpPr>
          <p:spPr>
            <a:xfrm>
              <a:off x="2388775" y="3495950"/>
              <a:ext cx="256836" cy="196265"/>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ct val="0"/>
                </a:spcBef>
                <a:spcAft>
                  <a:spcPct val="0"/>
                </a:spcAft>
                <a:buClrTx/>
                <a:buSzTx/>
                <a:buFontTx/>
                <a:buNone/>
                <a:defRPr/>
              </a:pPr>
              <a:r>
                <a:rPr lang="ja-JP" sz="1200" b="0" i="0" u="none" strike="noStrike" cap="none" baseline="0">
                  <a:solidFill>
                    <a:srgbClr val="000000"/>
                  </a:solidFill>
                  <a:effectLst/>
                  <a:uFillTx/>
                  <a:ea typeface="MS UI Gothic" panose="020B0600070205080204" charset="-128"/>
                </a:rPr>
                <a:t>0.4</a:t>
              </a:r>
            </a:p>
          </p:txBody>
        </p:sp>
        <p:sp>
          <p:nvSpPr>
            <p:cNvPr id="18" name="TextBox 17"/>
            <p:cNvSpPr txBox="1"/>
            <p:nvPr/>
          </p:nvSpPr>
          <p:spPr>
            <a:xfrm>
              <a:off x="2388775" y="3889023"/>
              <a:ext cx="256836" cy="196265"/>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ct val="0"/>
                </a:spcBef>
                <a:spcAft>
                  <a:spcPct val="0"/>
                </a:spcAft>
                <a:buClrTx/>
                <a:buSzTx/>
                <a:buFontTx/>
                <a:buNone/>
                <a:defRPr/>
              </a:pPr>
              <a:r>
                <a:rPr lang="ja-JP" sz="1200" b="0" i="0" u="none" strike="noStrike" cap="none" baseline="0">
                  <a:solidFill>
                    <a:srgbClr val="000000"/>
                  </a:solidFill>
                  <a:effectLst/>
                  <a:uFillTx/>
                  <a:ea typeface="MS UI Gothic" panose="020B0600070205080204" charset="-128"/>
                </a:rPr>
                <a:t>0.2</a:t>
              </a:r>
            </a:p>
          </p:txBody>
        </p:sp>
        <p:sp>
          <p:nvSpPr>
            <p:cNvPr id="19" name="TextBox 18"/>
            <p:cNvSpPr txBox="1"/>
            <p:nvPr/>
          </p:nvSpPr>
          <p:spPr>
            <a:xfrm>
              <a:off x="2471558" y="4282093"/>
              <a:ext cx="174053" cy="196265"/>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ct val="0"/>
                </a:spcBef>
                <a:spcAft>
                  <a:spcPct val="0"/>
                </a:spcAft>
                <a:buClrTx/>
                <a:buSzTx/>
                <a:buFontTx/>
                <a:buNone/>
                <a:defRPr/>
              </a:pPr>
              <a:r>
                <a:rPr lang="ja-JP" sz="1200" b="0" i="0" u="none" strike="noStrike" cap="none" baseline="0">
                  <a:solidFill>
                    <a:srgbClr val="000000"/>
                  </a:solidFill>
                  <a:effectLst/>
                  <a:uFillTx/>
                  <a:ea typeface="MS UI Gothic" panose="020B0600070205080204" charset="-128"/>
                </a:rPr>
                <a:t>0</a:t>
              </a:r>
            </a:p>
          </p:txBody>
        </p:sp>
        <p:sp>
          <p:nvSpPr>
            <p:cNvPr id="20" name="TextBox 19"/>
            <p:cNvSpPr txBox="1"/>
            <p:nvPr/>
          </p:nvSpPr>
          <p:spPr>
            <a:xfrm>
              <a:off x="2621349" y="4522748"/>
              <a:ext cx="174053" cy="196265"/>
            </a:xfrm>
            <a:prstGeom prst="rect">
              <a:avLst/>
            </a:prstGeom>
            <a:noFill/>
          </p:spPr>
          <p:txBody>
            <a:bodyPr wrap="none" rtlCol="0" anchor="t" anchorCtr="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lang="ja-JP" sz="1200" b="0" i="0" u="none" strike="noStrike" cap="none" baseline="0">
                  <a:solidFill>
                    <a:srgbClr val="000000"/>
                  </a:solidFill>
                  <a:effectLst/>
                  <a:uFillTx/>
                  <a:ea typeface="MS UI Gothic" panose="020B0600070205080204" charset="-128"/>
                </a:rPr>
                <a:t>0</a:t>
              </a:r>
            </a:p>
          </p:txBody>
        </p:sp>
        <p:sp>
          <p:nvSpPr>
            <p:cNvPr id="22" name="TextBox 21"/>
            <p:cNvSpPr txBox="1"/>
            <p:nvPr/>
          </p:nvSpPr>
          <p:spPr>
            <a:xfrm>
              <a:off x="3474036" y="4522748"/>
              <a:ext cx="228897" cy="196265"/>
            </a:xfrm>
            <a:prstGeom prst="rect">
              <a:avLst/>
            </a:prstGeom>
            <a:noFill/>
          </p:spPr>
          <p:txBody>
            <a:bodyPr wrap="none" rtlCol="0" anchor="t" anchorCtr="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lang="ja-JP" sz="1200" b="0" i="0" u="none" strike="noStrike" cap="none" baseline="0">
                  <a:solidFill>
                    <a:srgbClr val="000000"/>
                  </a:solidFill>
                  <a:effectLst/>
                  <a:uFillTx/>
                  <a:ea typeface="MS UI Gothic" panose="020B0600070205080204" charset="-128"/>
                </a:rPr>
                <a:t>10</a:t>
              </a:r>
            </a:p>
          </p:txBody>
        </p:sp>
        <p:sp>
          <p:nvSpPr>
            <p:cNvPr id="24" name="TextBox 23"/>
            <p:cNvSpPr txBox="1"/>
            <p:nvPr/>
          </p:nvSpPr>
          <p:spPr>
            <a:xfrm>
              <a:off x="4350277" y="4522748"/>
              <a:ext cx="228897" cy="196265"/>
            </a:xfrm>
            <a:prstGeom prst="rect">
              <a:avLst/>
            </a:prstGeom>
            <a:noFill/>
          </p:spPr>
          <p:txBody>
            <a:bodyPr wrap="none" rtlCol="0" anchor="t" anchorCtr="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lang="ja-JP" sz="1200" b="0" i="0" u="none" strike="noStrike" cap="none" baseline="0">
                  <a:solidFill>
                    <a:srgbClr val="000000"/>
                  </a:solidFill>
                  <a:effectLst/>
                  <a:uFillTx/>
                  <a:ea typeface="MS UI Gothic" panose="020B0600070205080204" charset="-128"/>
                </a:rPr>
                <a:t>20</a:t>
              </a:r>
            </a:p>
          </p:txBody>
        </p:sp>
        <p:sp>
          <p:nvSpPr>
            <p:cNvPr id="28" name="TextBox 27"/>
            <p:cNvSpPr txBox="1"/>
            <p:nvPr/>
          </p:nvSpPr>
          <p:spPr>
            <a:xfrm>
              <a:off x="6110497" y="4511757"/>
              <a:ext cx="228897" cy="196265"/>
            </a:xfrm>
            <a:prstGeom prst="rect">
              <a:avLst/>
            </a:prstGeom>
            <a:noFill/>
          </p:spPr>
          <p:txBody>
            <a:bodyPr wrap="none" rtlCol="0" anchor="t" anchorCtr="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lang="ja-JP" sz="1200" b="0" i="0" u="none" strike="noStrike" cap="none" baseline="0">
                  <a:solidFill>
                    <a:srgbClr val="000000"/>
                  </a:solidFill>
                  <a:effectLst/>
                  <a:uFillTx/>
                  <a:ea typeface="MS UI Gothic" panose="020B0600070205080204" charset="-128"/>
                </a:rPr>
                <a:t>40</a:t>
              </a:r>
            </a:p>
          </p:txBody>
        </p:sp>
        <p:sp>
          <p:nvSpPr>
            <p:cNvPr id="46" name="TextBox 45"/>
            <p:cNvSpPr txBox="1"/>
            <p:nvPr/>
          </p:nvSpPr>
          <p:spPr>
            <a:xfrm>
              <a:off x="5227383" y="4511757"/>
              <a:ext cx="228897" cy="196265"/>
            </a:xfrm>
            <a:prstGeom prst="rect">
              <a:avLst/>
            </a:prstGeom>
            <a:noFill/>
          </p:spPr>
          <p:txBody>
            <a:bodyPr wrap="none" rtlCol="0" anchor="t" anchorCtr="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lang="ja-JP" sz="1200" b="0" i="0" u="none" strike="noStrike" cap="none" baseline="0" dirty="0">
                  <a:solidFill>
                    <a:srgbClr val="000000"/>
                  </a:solidFill>
                  <a:effectLst/>
                  <a:uFillTx/>
                  <a:ea typeface="MS UI Gothic" panose="020B0600070205080204" charset="-128"/>
                </a:rPr>
                <a:t>30</a:t>
              </a:r>
            </a:p>
          </p:txBody>
        </p:sp>
      </p:grpSp>
      <p:cxnSp>
        <p:nvCxnSpPr>
          <p:cNvPr id="7168" name="Straight Connector 7167"/>
          <p:cNvCxnSpPr/>
          <p:nvPr/>
        </p:nvCxnSpPr>
        <p:spPr>
          <a:xfrm>
            <a:off x="1974807" y="4219258"/>
            <a:ext cx="290705" cy="0"/>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1974807" y="4528171"/>
            <a:ext cx="290705" cy="0"/>
          </a:xfrm>
          <a:prstGeom prst="line">
            <a:avLst/>
          </a:prstGeom>
          <a:ln w="25400">
            <a:solidFill>
              <a:srgbClr val="B2C0D8"/>
            </a:solidFill>
          </a:ln>
        </p:spPr>
        <p:style>
          <a:lnRef idx="1">
            <a:schemeClr val="accent1"/>
          </a:lnRef>
          <a:fillRef idx="0">
            <a:schemeClr val="accent1"/>
          </a:fillRef>
          <a:effectRef idx="0">
            <a:schemeClr val="accent1"/>
          </a:effectRef>
          <a:fontRef idx="minor">
            <a:schemeClr val="tx1"/>
          </a:fontRef>
        </p:style>
      </p:cxnSp>
      <p:sp>
        <p:nvSpPr>
          <p:cNvPr id="7169" name="Rectangle 7168"/>
          <p:cNvSpPr/>
          <p:nvPr/>
        </p:nvSpPr>
        <p:spPr>
          <a:xfrm>
            <a:off x="2265512" y="4374283"/>
            <a:ext cx="2031681" cy="274594"/>
          </a:xfrm>
          <a:prstGeom prst="rect">
            <a:avLst/>
          </a:prstGeom>
        </p:spPr>
        <p:txBody>
          <a:bodyPr wrap="square">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lang="ja-JP" sz="1200" b="0" i="0" u="none" strike="noStrike" cap="none" baseline="0">
                <a:solidFill>
                  <a:srgbClr val="000000"/>
                </a:solidFill>
                <a:effectLst/>
                <a:uFillTx/>
                <a:ea typeface="MS UI Gothic" panose="020B0600070205080204" charset="-128"/>
              </a:rPr>
              <a:t>テモゾロミド</a:t>
            </a:r>
          </a:p>
        </p:txBody>
      </p:sp>
      <p:sp>
        <p:nvSpPr>
          <p:cNvPr id="7171" name="Rectangle 7170"/>
          <p:cNvSpPr/>
          <p:nvPr/>
        </p:nvSpPr>
        <p:spPr>
          <a:xfrm>
            <a:off x="2265512" y="4065370"/>
            <a:ext cx="2733422" cy="274594"/>
          </a:xfrm>
          <a:prstGeom prst="rect">
            <a:avLst/>
          </a:prstGeom>
        </p:spPr>
        <p:txBody>
          <a:bodyPr wrap="square">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lang="ja-JP" sz="1200" b="0" i="0" u="none" strike="noStrike" cap="none" baseline="0">
                <a:solidFill>
                  <a:srgbClr val="000000"/>
                </a:solidFill>
                <a:effectLst/>
                <a:uFillTx/>
                <a:ea typeface="MS UI Gothic" panose="020B0600070205080204" charset="-128"/>
              </a:rPr>
              <a:t>テモゾロミド＋カペシタビン </a:t>
            </a:r>
          </a:p>
        </p:txBody>
      </p:sp>
      <p:grpSp>
        <p:nvGrpSpPr>
          <p:cNvPr id="7172" name="Group 2"/>
          <p:cNvGrpSpPr/>
          <p:nvPr/>
        </p:nvGrpSpPr>
        <p:grpSpPr>
          <a:xfrm>
            <a:off x="1840755" y="1815126"/>
            <a:ext cx="5868000" cy="2288749"/>
            <a:chOff x="1490" y="1617"/>
            <a:chExt cx="2778" cy="1086"/>
          </a:xfrm>
        </p:grpSpPr>
        <p:sp>
          <p:nvSpPr>
            <p:cNvPr id="7173" name="Line 3"/>
            <p:cNvSpPr>
              <a:spLocks noChangeShapeType="1"/>
            </p:cNvSpPr>
            <p:nvPr/>
          </p:nvSpPr>
          <p:spPr bwMode="auto">
            <a:xfrm flipH="1">
              <a:off x="3914" y="2667"/>
              <a:ext cx="0" cy="36"/>
            </a:xfrm>
            <a:prstGeom prst="line">
              <a:avLst/>
            </a:prstGeom>
            <a:ln w="25400">
              <a:solidFill>
                <a:srgbClr val="B2C0D8"/>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7174" name="Line 4"/>
            <p:cNvSpPr>
              <a:spLocks noChangeShapeType="1"/>
            </p:cNvSpPr>
            <p:nvPr/>
          </p:nvSpPr>
          <p:spPr bwMode="auto">
            <a:xfrm flipH="1">
              <a:off x="3926" y="2667"/>
              <a:ext cx="0" cy="36"/>
            </a:xfrm>
            <a:prstGeom prst="line">
              <a:avLst/>
            </a:prstGeom>
            <a:ln w="25400">
              <a:solidFill>
                <a:srgbClr val="B2C0D8"/>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7175" name="Line 5"/>
            <p:cNvSpPr>
              <a:spLocks noChangeShapeType="1"/>
            </p:cNvSpPr>
            <p:nvPr/>
          </p:nvSpPr>
          <p:spPr bwMode="auto">
            <a:xfrm flipH="1">
              <a:off x="4262" y="2667"/>
              <a:ext cx="0" cy="36"/>
            </a:xfrm>
            <a:prstGeom prst="line">
              <a:avLst/>
            </a:prstGeom>
            <a:ln w="25400">
              <a:solidFill>
                <a:srgbClr val="B2C0D8"/>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7176" name="Line 6"/>
            <p:cNvSpPr>
              <a:spLocks noChangeShapeType="1"/>
            </p:cNvSpPr>
            <p:nvPr/>
          </p:nvSpPr>
          <p:spPr bwMode="auto">
            <a:xfrm flipH="1">
              <a:off x="3200" y="2667"/>
              <a:ext cx="0" cy="30"/>
            </a:xfrm>
            <a:prstGeom prst="line">
              <a:avLst/>
            </a:prstGeom>
            <a:ln w="25400">
              <a:solidFill>
                <a:srgbClr val="B2C0D8"/>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7177" name="Line 7"/>
            <p:cNvSpPr>
              <a:spLocks noChangeShapeType="1"/>
            </p:cNvSpPr>
            <p:nvPr/>
          </p:nvSpPr>
          <p:spPr bwMode="auto">
            <a:xfrm flipH="1">
              <a:off x="2354" y="2241"/>
              <a:ext cx="0" cy="36"/>
            </a:xfrm>
            <a:prstGeom prst="line">
              <a:avLst/>
            </a:prstGeom>
            <a:ln w="25400">
              <a:solidFill>
                <a:srgbClr val="B2C0D8"/>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7178" name="Line 8"/>
            <p:cNvSpPr>
              <a:spLocks noChangeShapeType="1"/>
            </p:cNvSpPr>
            <p:nvPr/>
          </p:nvSpPr>
          <p:spPr bwMode="auto">
            <a:xfrm flipH="1">
              <a:off x="1922" y="2115"/>
              <a:ext cx="0" cy="36"/>
            </a:xfrm>
            <a:prstGeom prst="line">
              <a:avLst/>
            </a:prstGeom>
            <a:ln w="25400">
              <a:solidFill>
                <a:srgbClr val="B2C0D8"/>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7179" name="Line 9"/>
            <p:cNvSpPr>
              <a:spLocks noChangeShapeType="1"/>
            </p:cNvSpPr>
            <p:nvPr/>
          </p:nvSpPr>
          <p:spPr bwMode="auto">
            <a:xfrm flipH="1">
              <a:off x="2384" y="2241"/>
              <a:ext cx="0" cy="30"/>
            </a:xfrm>
            <a:prstGeom prst="line">
              <a:avLst/>
            </a:prstGeom>
            <a:ln w="25400">
              <a:solidFill>
                <a:srgbClr val="B2C0D8"/>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7180" name="Line 10"/>
            <p:cNvSpPr>
              <a:spLocks noChangeShapeType="1"/>
            </p:cNvSpPr>
            <p:nvPr/>
          </p:nvSpPr>
          <p:spPr bwMode="auto">
            <a:xfrm flipH="1">
              <a:off x="2420" y="2271"/>
              <a:ext cx="0" cy="30"/>
            </a:xfrm>
            <a:prstGeom prst="line">
              <a:avLst/>
            </a:prstGeom>
            <a:ln w="25400">
              <a:solidFill>
                <a:srgbClr val="B2C0D8"/>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7181" name="Line 11"/>
            <p:cNvSpPr>
              <a:spLocks noChangeShapeType="1"/>
            </p:cNvSpPr>
            <p:nvPr/>
          </p:nvSpPr>
          <p:spPr bwMode="auto">
            <a:xfrm flipH="1">
              <a:off x="2030" y="2121"/>
              <a:ext cx="0" cy="36"/>
            </a:xfrm>
            <a:prstGeom prst="line">
              <a:avLst/>
            </a:prstGeom>
            <a:ln w="25400">
              <a:solidFill>
                <a:srgbClr val="B2C0D8"/>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7182" name="Line 12"/>
            <p:cNvSpPr>
              <a:spLocks noChangeShapeType="1"/>
            </p:cNvSpPr>
            <p:nvPr/>
          </p:nvSpPr>
          <p:spPr bwMode="auto">
            <a:xfrm flipH="1">
              <a:off x="2246" y="2211"/>
              <a:ext cx="0" cy="36"/>
            </a:xfrm>
            <a:prstGeom prst="line">
              <a:avLst/>
            </a:prstGeom>
            <a:ln w="25400">
              <a:solidFill>
                <a:srgbClr val="B2C0D8"/>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7183" name="Line 13"/>
            <p:cNvSpPr>
              <a:spLocks noChangeShapeType="1"/>
            </p:cNvSpPr>
            <p:nvPr/>
          </p:nvSpPr>
          <p:spPr bwMode="auto">
            <a:xfrm flipH="1">
              <a:off x="2834" y="2607"/>
              <a:ext cx="0" cy="36"/>
            </a:xfrm>
            <a:prstGeom prst="line">
              <a:avLst/>
            </a:prstGeom>
            <a:ln w="25400">
              <a:solidFill>
                <a:srgbClr val="B2C0D8"/>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7184" name="Line 14"/>
            <p:cNvSpPr>
              <a:spLocks noChangeShapeType="1"/>
            </p:cNvSpPr>
            <p:nvPr/>
          </p:nvSpPr>
          <p:spPr bwMode="auto">
            <a:xfrm>
              <a:off x="2432" y="2325"/>
              <a:ext cx="36" cy="0"/>
            </a:xfrm>
            <a:prstGeom prst="line">
              <a:avLst/>
            </a:prstGeom>
            <a:ln w="25400">
              <a:solidFill>
                <a:srgbClr val="B2C0D8"/>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7186" name="Line 16"/>
            <p:cNvSpPr>
              <a:spLocks noChangeShapeType="1"/>
            </p:cNvSpPr>
            <p:nvPr/>
          </p:nvSpPr>
          <p:spPr bwMode="auto">
            <a:xfrm flipH="1">
              <a:off x="2228" y="2187"/>
              <a:ext cx="0" cy="36"/>
            </a:xfrm>
            <a:prstGeom prst="line">
              <a:avLst/>
            </a:prstGeom>
            <a:ln w="25400">
              <a:solidFill>
                <a:srgbClr val="B2C0D8"/>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7187" name="Line 17"/>
            <p:cNvSpPr>
              <a:spLocks noChangeShapeType="1"/>
            </p:cNvSpPr>
            <p:nvPr/>
          </p:nvSpPr>
          <p:spPr bwMode="auto">
            <a:xfrm flipH="1">
              <a:off x="2480" y="2343"/>
              <a:ext cx="0" cy="36"/>
            </a:xfrm>
            <a:prstGeom prst="line">
              <a:avLst/>
            </a:prstGeom>
            <a:ln w="25400">
              <a:solidFill>
                <a:srgbClr val="B2C0D8"/>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7188" name="Line 18"/>
            <p:cNvSpPr>
              <a:spLocks noChangeShapeType="1"/>
            </p:cNvSpPr>
            <p:nvPr/>
          </p:nvSpPr>
          <p:spPr bwMode="auto">
            <a:xfrm flipH="1">
              <a:off x="2654" y="2463"/>
              <a:ext cx="0" cy="36"/>
            </a:xfrm>
            <a:prstGeom prst="line">
              <a:avLst/>
            </a:prstGeom>
            <a:ln w="25400">
              <a:solidFill>
                <a:srgbClr val="B2C0D8"/>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7189" name="Line 19"/>
            <p:cNvSpPr>
              <a:spLocks noChangeShapeType="1"/>
            </p:cNvSpPr>
            <p:nvPr/>
          </p:nvSpPr>
          <p:spPr bwMode="auto">
            <a:xfrm flipH="1">
              <a:off x="2204" y="2187"/>
              <a:ext cx="0" cy="36"/>
            </a:xfrm>
            <a:prstGeom prst="line">
              <a:avLst/>
            </a:prstGeom>
            <a:ln w="25400">
              <a:solidFill>
                <a:srgbClr val="B2C0D8"/>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7190" name="Line 20"/>
            <p:cNvSpPr>
              <a:spLocks noChangeShapeType="1"/>
            </p:cNvSpPr>
            <p:nvPr/>
          </p:nvSpPr>
          <p:spPr bwMode="auto">
            <a:xfrm flipH="1">
              <a:off x="2390" y="2241"/>
              <a:ext cx="0" cy="30"/>
            </a:xfrm>
            <a:prstGeom prst="line">
              <a:avLst/>
            </a:prstGeom>
            <a:ln w="25400">
              <a:solidFill>
                <a:srgbClr val="B2C0D8"/>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7191" name="Line 21"/>
            <p:cNvSpPr>
              <a:spLocks noChangeShapeType="1"/>
            </p:cNvSpPr>
            <p:nvPr/>
          </p:nvSpPr>
          <p:spPr bwMode="auto">
            <a:xfrm flipH="1">
              <a:off x="2426" y="2271"/>
              <a:ext cx="0" cy="30"/>
            </a:xfrm>
            <a:prstGeom prst="line">
              <a:avLst/>
            </a:prstGeom>
            <a:ln w="25400">
              <a:solidFill>
                <a:srgbClr val="B2C0D8"/>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7192" name="Line 22"/>
            <p:cNvSpPr>
              <a:spLocks noChangeShapeType="1"/>
            </p:cNvSpPr>
            <p:nvPr/>
          </p:nvSpPr>
          <p:spPr bwMode="auto">
            <a:xfrm flipH="1">
              <a:off x="2264" y="2217"/>
              <a:ext cx="0" cy="30"/>
            </a:xfrm>
            <a:prstGeom prst="line">
              <a:avLst/>
            </a:prstGeom>
            <a:ln w="25400">
              <a:solidFill>
                <a:srgbClr val="B2C0D8"/>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7193" name="Line 23"/>
            <p:cNvSpPr>
              <a:spLocks noChangeShapeType="1"/>
            </p:cNvSpPr>
            <p:nvPr/>
          </p:nvSpPr>
          <p:spPr bwMode="auto">
            <a:xfrm flipH="1">
              <a:off x="2630" y="2463"/>
              <a:ext cx="0" cy="30"/>
            </a:xfrm>
            <a:prstGeom prst="line">
              <a:avLst/>
            </a:prstGeom>
            <a:ln w="25400">
              <a:solidFill>
                <a:srgbClr val="B2C0D8"/>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7194" name="Line 24"/>
            <p:cNvSpPr>
              <a:spLocks noChangeShapeType="1"/>
            </p:cNvSpPr>
            <p:nvPr/>
          </p:nvSpPr>
          <p:spPr bwMode="auto">
            <a:xfrm flipH="1">
              <a:off x="2480" y="2343"/>
              <a:ext cx="0" cy="30"/>
            </a:xfrm>
            <a:prstGeom prst="line">
              <a:avLst/>
            </a:prstGeom>
            <a:ln w="25400">
              <a:solidFill>
                <a:srgbClr val="B2C0D8"/>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7195" name="Freeform 25"/>
            <p:cNvSpPr/>
            <p:nvPr/>
          </p:nvSpPr>
          <p:spPr bwMode="auto">
            <a:xfrm>
              <a:off x="1490" y="1617"/>
              <a:ext cx="2778" cy="1068"/>
            </a:xfrm>
            <a:custGeom>
              <a:avLst/>
              <a:gdLst>
                <a:gd name="T0" fmla="*/ 244 w 463"/>
                <a:gd name="T1" fmla="*/ 178 h 178"/>
                <a:gd name="T2" fmla="*/ 223 w 463"/>
                <a:gd name="T3" fmla="*/ 169 h 178"/>
                <a:gd name="T4" fmla="*/ 215 w 463"/>
                <a:gd name="T5" fmla="*/ 152 h 178"/>
                <a:gd name="T6" fmla="*/ 188 w 463"/>
                <a:gd name="T7" fmla="*/ 143 h 178"/>
                <a:gd name="T8" fmla="*/ 185 w 463"/>
                <a:gd name="T9" fmla="*/ 137 h 178"/>
                <a:gd name="T10" fmla="*/ 175 w 463"/>
                <a:gd name="T11" fmla="*/ 130 h 178"/>
                <a:gd name="T12" fmla="*/ 159 w 463"/>
                <a:gd name="T13" fmla="*/ 124 h 178"/>
                <a:gd name="T14" fmla="*/ 152 w 463"/>
                <a:gd name="T15" fmla="*/ 112 h 178"/>
                <a:gd name="T16" fmla="*/ 138 w 463"/>
                <a:gd name="T17" fmla="*/ 106 h 178"/>
                <a:gd name="T18" fmla="*/ 123 w 463"/>
                <a:gd name="T19" fmla="*/ 103 h 178"/>
                <a:gd name="T20" fmla="*/ 118 w 463"/>
                <a:gd name="T21" fmla="*/ 98 h 178"/>
                <a:gd name="T22" fmla="*/ 113 w 463"/>
                <a:gd name="T23" fmla="*/ 94 h 178"/>
                <a:gd name="T24" fmla="*/ 94 w 463"/>
                <a:gd name="T25" fmla="*/ 90 h 178"/>
                <a:gd name="T26" fmla="*/ 68 w 463"/>
                <a:gd name="T27" fmla="*/ 86 h 178"/>
                <a:gd name="T28" fmla="*/ 66 w 463"/>
                <a:gd name="T29" fmla="*/ 82 h 178"/>
                <a:gd name="T30" fmla="*/ 63 w 463"/>
                <a:gd name="T31" fmla="*/ 80 h 178"/>
                <a:gd name="T32" fmla="*/ 60 w 463"/>
                <a:gd name="T33" fmla="*/ 76 h 178"/>
                <a:gd name="T34" fmla="*/ 58 w 463"/>
                <a:gd name="T35" fmla="*/ 69 h 178"/>
                <a:gd name="T36" fmla="*/ 57 w 463"/>
                <a:gd name="T37" fmla="*/ 62 h 178"/>
                <a:gd name="T38" fmla="*/ 44 w 463"/>
                <a:gd name="T39" fmla="*/ 58 h 178"/>
                <a:gd name="T40" fmla="*/ 42 w 463"/>
                <a:gd name="T41" fmla="*/ 54 h 178"/>
                <a:gd name="T42" fmla="*/ 41 w 463"/>
                <a:gd name="T43" fmla="*/ 51 h 178"/>
                <a:gd name="T44" fmla="*/ 37 w 463"/>
                <a:gd name="T45" fmla="*/ 48 h 178"/>
                <a:gd name="T46" fmla="*/ 35 w 463"/>
                <a:gd name="T47" fmla="*/ 44 h 178"/>
                <a:gd name="T48" fmla="*/ 32 w 463"/>
                <a:gd name="T49" fmla="*/ 41 h 178"/>
                <a:gd name="T50" fmla="*/ 29 w 463"/>
                <a:gd name="T51" fmla="*/ 35 h 178"/>
                <a:gd name="T52" fmla="*/ 29 w 463"/>
                <a:gd name="T53" fmla="*/ 26 h 178"/>
                <a:gd name="T54" fmla="*/ 26 w 463"/>
                <a:gd name="T55" fmla="*/ 23 h 178"/>
                <a:gd name="T56" fmla="*/ 25 w 463"/>
                <a:gd name="T57" fmla="*/ 19 h 178"/>
                <a:gd name="T58" fmla="*/ 22 w 463"/>
                <a:gd name="T59" fmla="*/ 17 h 178"/>
                <a:gd name="T60" fmla="*/ 21 w 463"/>
                <a:gd name="T61" fmla="*/ 13 h 178"/>
                <a:gd name="T62" fmla="*/ 18 w 463"/>
                <a:gd name="T63" fmla="*/ 11 h 178"/>
                <a:gd name="T64" fmla="*/ 17 w 463"/>
                <a:gd name="T65" fmla="*/ 7 h 178"/>
                <a:gd name="T66" fmla="*/ 15 w 463"/>
                <a:gd name="T67" fmla="*/ 4 h 178"/>
                <a:gd name="T68" fmla="*/ 11 w 463"/>
                <a:gd name="T69" fmla="*/ 0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62" h="178">
                  <a:moveTo>
                    <a:pt x="463" y="178"/>
                  </a:moveTo>
                  <a:lnTo>
                    <a:pt x="244" y="178"/>
                  </a:lnTo>
                  <a:lnTo>
                    <a:pt x="244" y="169"/>
                  </a:lnTo>
                  <a:lnTo>
                    <a:pt x="223" y="169"/>
                  </a:lnTo>
                  <a:lnTo>
                    <a:pt x="223" y="152"/>
                  </a:lnTo>
                  <a:lnTo>
                    <a:pt x="215" y="152"/>
                  </a:lnTo>
                  <a:lnTo>
                    <a:pt x="215" y="143"/>
                  </a:lnTo>
                  <a:lnTo>
                    <a:pt x="188" y="143"/>
                  </a:lnTo>
                  <a:lnTo>
                    <a:pt x="188" y="137"/>
                  </a:lnTo>
                  <a:lnTo>
                    <a:pt x="185" y="137"/>
                  </a:lnTo>
                  <a:lnTo>
                    <a:pt x="185" y="130"/>
                  </a:lnTo>
                  <a:lnTo>
                    <a:pt x="175" y="130"/>
                  </a:lnTo>
                  <a:lnTo>
                    <a:pt x="175" y="124"/>
                  </a:lnTo>
                  <a:lnTo>
                    <a:pt x="159" y="124"/>
                  </a:lnTo>
                  <a:lnTo>
                    <a:pt x="159" y="112"/>
                  </a:lnTo>
                  <a:lnTo>
                    <a:pt x="152" y="112"/>
                  </a:lnTo>
                  <a:lnTo>
                    <a:pt x="152" y="106"/>
                  </a:lnTo>
                  <a:lnTo>
                    <a:pt x="138" y="106"/>
                  </a:lnTo>
                  <a:lnTo>
                    <a:pt x="138" y="103"/>
                  </a:lnTo>
                  <a:lnTo>
                    <a:pt x="123" y="103"/>
                  </a:lnTo>
                  <a:lnTo>
                    <a:pt x="123" y="98"/>
                  </a:lnTo>
                  <a:lnTo>
                    <a:pt x="118" y="98"/>
                  </a:lnTo>
                  <a:lnTo>
                    <a:pt x="118" y="94"/>
                  </a:lnTo>
                  <a:lnTo>
                    <a:pt x="113" y="94"/>
                  </a:lnTo>
                  <a:lnTo>
                    <a:pt x="113" y="90"/>
                  </a:lnTo>
                  <a:lnTo>
                    <a:pt x="94" y="90"/>
                  </a:lnTo>
                  <a:lnTo>
                    <a:pt x="94" y="86"/>
                  </a:lnTo>
                  <a:lnTo>
                    <a:pt x="68" y="86"/>
                  </a:lnTo>
                  <a:lnTo>
                    <a:pt x="68" y="82"/>
                  </a:lnTo>
                  <a:lnTo>
                    <a:pt x="66" y="82"/>
                  </a:lnTo>
                  <a:lnTo>
                    <a:pt x="66" y="80"/>
                  </a:lnTo>
                  <a:lnTo>
                    <a:pt x="63" y="80"/>
                  </a:lnTo>
                  <a:lnTo>
                    <a:pt x="63" y="76"/>
                  </a:lnTo>
                  <a:lnTo>
                    <a:pt x="60" y="76"/>
                  </a:lnTo>
                  <a:lnTo>
                    <a:pt x="60" y="69"/>
                  </a:lnTo>
                  <a:lnTo>
                    <a:pt x="58" y="69"/>
                  </a:lnTo>
                  <a:lnTo>
                    <a:pt x="58" y="62"/>
                  </a:lnTo>
                  <a:lnTo>
                    <a:pt x="57" y="62"/>
                  </a:lnTo>
                  <a:lnTo>
                    <a:pt x="57" y="58"/>
                  </a:lnTo>
                  <a:lnTo>
                    <a:pt x="44" y="58"/>
                  </a:lnTo>
                  <a:lnTo>
                    <a:pt x="44" y="54"/>
                  </a:lnTo>
                  <a:lnTo>
                    <a:pt x="42" y="54"/>
                  </a:lnTo>
                  <a:lnTo>
                    <a:pt x="42" y="51"/>
                  </a:lnTo>
                  <a:lnTo>
                    <a:pt x="41" y="51"/>
                  </a:lnTo>
                  <a:lnTo>
                    <a:pt x="41" y="48"/>
                  </a:lnTo>
                  <a:lnTo>
                    <a:pt x="37" y="48"/>
                  </a:lnTo>
                  <a:lnTo>
                    <a:pt x="37" y="44"/>
                  </a:lnTo>
                  <a:lnTo>
                    <a:pt x="35" y="44"/>
                  </a:lnTo>
                  <a:lnTo>
                    <a:pt x="35" y="41"/>
                  </a:lnTo>
                  <a:lnTo>
                    <a:pt x="32" y="41"/>
                  </a:lnTo>
                  <a:lnTo>
                    <a:pt x="32" y="35"/>
                  </a:lnTo>
                  <a:lnTo>
                    <a:pt x="29" y="35"/>
                  </a:lnTo>
                  <a:lnTo>
                    <a:pt x="29" y="30"/>
                  </a:lnTo>
                  <a:lnTo>
                    <a:pt x="29" y="26"/>
                  </a:lnTo>
                  <a:lnTo>
                    <a:pt x="26" y="26"/>
                  </a:lnTo>
                  <a:lnTo>
                    <a:pt x="26" y="23"/>
                  </a:lnTo>
                  <a:lnTo>
                    <a:pt x="25" y="23"/>
                  </a:lnTo>
                  <a:lnTo>
                    <a:pt x="25" y="19"/>
                  </a:lnTo>
                  <a:lnTo>
                    <a:pt x="22" y="19"/>
                  </a:lnTo>
                  <a:lnTo>
                    <a:pt x="22" y="17"/>
                  </a:lnTo>
                  <a:lnTo>
                    <a:pt x="21" y="17"/>
                  </a:lnTo>
                  <a:lnTo>
                    <a:pt x="21" y="13"/>
                  </a:lnTo>
                  <a:lnTo>
                    <a:pt x="18" y="13"/>
                  </a:lnTo>
                  <a:lnTo>
                    <a:pt x="18" y="11"/>
                  </a:lnTo>
                  <a:lnTo>
                    <a:pt x="17" y="11"/>
                  </a:lnTo>
                  <a:lnTo>
                    <a:pt x="17" y="7"/>
                  </a:lnTo>
                  <a:lnTo>
                    <a:pt x="15" y="7"/>
                  </a:lnTo>
                  <a:lnTo>
                    <a:pt x="15" y="4"/>
                  </a:lnTo>
                  <a:lnTo>
                    <a:pt x="11" y="4"/>
                  </a:lnTo>
                  <a:lnTo>
                    <a:pt x="11" y="0"/>
                  </a:lnTo>
                  <a:lnTo>
                    <a:pt x="0" y="0"/>
                  </a:lnTo>
                </a:path>
              </a:pathLst>
            </a:custGeom>
            <a:ln w="25400">
              <a:solidFill>
                <a:srgbClr val="B2C0D8"/>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grpSp>
      <p:grpSp>
        <p:nvGrpSpPr>
          <p:cNvPr id="7196" name="Group 26"/>
          <p:cNvGrpSpPr/>
          <p:nvPr/>
        </p:nvGrpSpPr>
        <p:grpSpPr>
          <a:xfrm>
            <a:off x="1840755" y="1815126"/>
            <a:ext cx="5364000" cy="2736000"/>
            <a:chOff x="1615" y="1510"/>
            <a:chExt cx="2526" cy="1296"/>
          </a:xfrm>
        </p:grpSpPr>
        <p:sp>
          <p:nvSpPr>
            <p:cNvPr id="7197" name="Line 27"/>
            <p:cNvSpPr>
              <a:spLocks noChangeShapeType="1"/>
            </p:cNvSpPr>
            <p:nvPr/>
          </p:nvSpPr>
          <p:spPr bwMode="auto">
            <a:xfrm flipH="1">
              <a:off x="3391" y="2368"/>
              <a:ext cx="0" cy="30"/>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7198" name="Line 28"/>
            <p:cNvSpPr>
              <a:spLocks noChangeShapeType="1"/>
            </p:cNvSpPr>
            <p:nvPr/>
          </p:nvSpPr>
          <p:spPr bwMode="auto">
            <a:xfrm flipH="1">
              <a:off x="3421" y="2368"/>
              <a:ext cx="0" cy="30"/>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7199" name="Line 29"/>
            <p:cNvSpPr>
              <a:spLocks noChangeShapeType="1"/>
            </p:cNvSpPr>
            <p:nvPr/>
          </p:nvSpPr>
          <p:spPr bwMode="auto">
            <a:xfrm flipH="1">
              <a:off x="3547" y="2548"/>
              <a:ext cx="0" cy="30"/>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47" name="Line 30"/>
            <p:cNvSpPr>
              <a:spLocks noChangeShapeType="1"/>
            </p:cNvSpPr>
            <p:nvPr/>
          </p:nvSpPr>
          <p:spPr bwMode="auto">
            <a:xfrm flipH="1">
              <a:off x="2701" y="2056"/>
              <a:ext cx="0" cy="30"/>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48" name="Line 31"/>
            <p:cNvSpPr>
              <a:spLocks noChangeShapeType="1"/>
            </p:cNvSpPr>
            <p:nvPr/>
          </p:nvSpPr>
          <p:spPr bwMode="auto">
            <a:xfrm flipH="1">
              <a:off x="2779" y="2050"/>
              <a:ext cx="0" cy="30"/>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50" name="Line 32"/>
            <p:cNvSpPr>
              <a:spLocks noChangeShapeType="1"/>
            </p:cNvSpPr>
            <p:nvPr/>
          </p:nvSpPr>
          <p:spPr bwMode="auto">
            <a:xfrm flipH="1">
              <a:off x="2791" y="2050"/>
              <a:ext cx="0" cy="30"/>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51" name="Line 33"/>
            <p:cNvSpPr>
              <a:spLocks noChangeShapeType="1"/>
            </p:cNvSpPr>
            <p:nvPr/>
          </p:nvSpPr>
          <p:spPr bwMode="auto">
            <a:xfrm flipH="1">
              <a:off x="2959" y="2104"/>
              <a:ext cx="0" cy="36"/>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52" name="Line 34"/>
            <p:cNvSpPr>
              <a:spLocks noChangeShapeType="1"/>
            </p:cNvSpPr>
            <p:nvPr/>
          </p:nvSpPr>
          <p:spPr bwMode="auto">
            <a:xfrm flipH="1">
              <a:off x="2983" y="2104"/>
              <a:ext cx="0" cy="36"/>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53" name="Line 35"/>
            <p:cNvSpPr>
              <a:spLocks noChangeShapeType="1"/>
            </p:cNvSpPr>
            <p:nvPr/>
          </p:nvSpPr>
          <p:spPr bwMode="auto">
            <a:xfrm flipH="1">
              <a:off x="3127" y="2278"/>
              <a:ext cx="0" cy="36"/>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54" name="Line 36"/>
            <p:cNvSpPr>
              <a:spLocks noChangeShapeType="1"/>
            </p:cNvSpPr>
            <p:nvPr/>
          </p:nvSpPr>
          <p:spPr bwMode="auto">
            <a:xfrm flipH="1">
              <a:off x="3145" y="2278"/>
              <a:ext cx="0" cy="36"/>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55" name="Line 37"/>
            <p:cNvSpPr>
              <a:spLocks noChangeShapeType="1"/>
            </p:cNvSpPr>
            <p:nvPr/>
          </p:nvSpPr>
          <p:spPr bwMode="auto">
            <a:xfrm flipH="1">
              <a:off x="2677" y="2056"/>
              <a:ext cx="0" cy="30"/>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56" name="Line 38"/>
            <p:cNvSpPr>
              <a:spLocks noChangeShapeType="1"/>
            </p:cNvSpPr>
            <p:nvPr/>
          </p:nvSpPr>
          <p:spPr bwMode="auto">
            <a:xfrm flipH="1">
              <a:off x="2545" y="1972"/>
              <a:ext cx="0" cy="36"/>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57" name="Line 39"/>
            <p:cNvSpPr>
              <a:spLocks noChangeShapeType="1"/>
            </p:cNvSpPr>
            <p:nvPr/>
          </p:nvSpPr>
          <p:spPr bwMode="auto">
            <a:xfrm flipH="1">
              <a:off x="3991" y="2626"/>
              <a:ext cx="0" cy="36"/>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58" name="Line 40"/>
            <p:cNvSpPr>
              <a:spLocks noChangeShapeType="1"/>
            </p:cNvSpPr>
            <p:nvPr/>
          </p:nvSpPr>
          <p:spPr bwMode="auto">
            <a:xfrm flipH="1">
              <a:off x="3307" y="2320"/>
              <a:ext cx="0" cy="36"/>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59" name="Line 41"/>
            <p:cNvSpPr>
              <a:spLocks noChangeShapeType="1"/>
            </p:cNvSpPr>
            <p:nvPr/>
          </p:nvSpPr>
          <p:spPr bwMode="auto">
            <a:xfrm flipH="1">
              <a:off x="3421" y="2374"/>
              <a:ext cx="0" cy="30"/>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60" name="Line 42"/>
            <p:cNvSpPr>
              <a:spLocks noChangeShapeType="1"/>
            </p:cNvSpPr>
            <p:nvPr/>
          </p:nvSpPr>
          <p:spPr bwMode="auto">
            <a:xfrm flipH="1">
              <a:off x="3391" y="2362"/>
              <a:ext cx="0" cy="30"/>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61" name="Line 43"/>
            <p:cNvSpPr>
              <a:spLocks noChangeShapeType="1"/>
            </p:cNvSpPr>
            <p:nvPr/>
          </p:nvSpPr>
          <p:spPr bwMode="auto">
            <a:xfrm flipH="1">
              <a:off x="2575" y="1972"/>
              <a:ext cx="0" cy="36"/>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62" name="Line 44"/>
            <p:cNvSpPr>
              <a:spLocks noChangeShapeType="1"/>
            </p:cNvSpPr>
            <p:nvPr/>
          </p:nvSpPr>
          <p:spPr bwMode="auto">
            <a:xfrm flipH="1">
              <a:off x="2377" y="1924"/>
              <a:ext cx="0" cy="36"/>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63" name="Line 45"/>
            <p:cNvSpPr>
              <a:spLocks noChangeShapeType="1"/>
            </p:cNvSpPr>
            <p:nvPr/>
          </p:nvSpPr>
          <p:spPr bwMode="auto">
            <a:xfrm flipH="1">
              <a:off x="2917" y="2104"/>
              <a:ext cx="0" cy="36"/>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7200" name="Line 46"/>
            <p:cNvSpPr>
              <a:spLocks noChangeShapeType="1"/>
            </p:cNvSpPr>
            <p:nvPr/>
          </p:nvSpPr>
          <p:spPr bwMode="auto">
            <a:xfrm flipH="1">
              <a:off x="2329" y="1876"/>
              <a:ext cx="0" cy="30"/>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7201" name="Line 47"/>
            <p:cNvSpPr>
              <a:spLocks noChangeShapeType="1"/>
            </p:cNvSpPr>
            <p:nvPr/>
          </p:nvSpPr>
          <p:spPr bwMode="auto">
            <a:xfrm flipH="1">
              <a:off x="1795" y="1570"/>
              <a:ext cx="0" cy="36"/>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7202" name="Line 48"/>
            <p:cNvSpPr>
              <a:spLocks noChangeShapeType="1"/>
            </p:cNvSpPr>
            <p:nvPr/>
          </p:nvSpPr>
          <p:spPr bwMode="auto">
            <a:xfrm flipH="1">
              <a:off x="2053" y="1726"/>
              <a:ext cx="0" cy="36"/>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7203" name="Line 49"/>
            <p:cNvSpPr>
              <a:spLocks noChangeShapeType="1"/>
            </p:cNvSpPr>
            <p:nvPr/>
          </p:nvSpPr>
          <p:spPr bwMode="auto">
            <a:xfrm flipH="1">
              <a:off x="2083" y="1726"/>
              <a:ext cx="0" cy="36"/>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7204" name="Line 50"/>
            <p:cNvSpPr>
              <a:spLocks noChangeShapeType="1"/>
            </p:cNvSpPr>
            <p:nvPr/>
          </p:nvSpPr>
          <p:spPr bwMode="auto">
            <a:xfrm flipH="1">
              <a:off x="1801" y="1588"/>
              <a:ext cx="0" cy="30"/>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7205" name="Line 51"/>
            <p:cNvSpPr>
              <a:spLocks noChangeShapeType="1"/>
            </p:cNvSpPr>
            <p:nvPr/>
          </p:nvSpPr>
          <p:spPr bwMode="auto">
            <a:xfrm flipH="1">
              <a:off x="1969" y="1684"/>
              <a:ext cx="0" cy="36"/>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7206" name="Line 52"/>
            <p:cNvSpPr>
              <a:spLocks noChangeShapeType="1"/>
            </p:cNvSpPr>
            <p:nvPr/>
          </p:nvSpPr>
          <p:spPr bwMode="auto">
            <a:xfrm flipH="1">
              <a:off x="1951" y="1684"/>
              <a:ext cx="0" cy="36"/>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7207" name="Line 53"/>
            <p:cNvSpPr>
              <a:spLocks noChangeShapeType="1"/>
            </p:cNvSpPr>
            <p:nvPr/>
          </p:nvSpPr>
          <p:spPr bwMode="auto">
            <a:xfrm flipH="1">
              <a:off x="2143" y="1774"/>
              <a:ext cx="0" cy="36"/>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7208" name="Freeform 54"/>
            <p:cNvSpPr/>
            <p:nvPr/>
          </p:nvSpPr>
          <p:spPr bwMode="auto">
            <a:xfrm>
              <a:off x="1615" y="1510"/>
              <a:ext cx="2526" cy="1296"/>
            </a:xfrm>
            <a:custGeom>
              <a:avLst/>
              <a:gdLst>
                <a:gd name="T0" fmla="*/ 421 w 421"/>
                <a:gd name="T1" fmla="*/ 189 h 216"/>
                <a:gd name="T2" fmla="*/ 368 w 421"/>
                <a:gd name="T3" fmla="*/ 176 h 216"/>
                <a:gd name="T4" fmla="*/ 315 w 421"/>
                <a:gd name="T5" fmla="*/ 156 h 216"/>
                <a:gd name="T6" fmla="*/ 307 w 421"/>
                <a:gd name="T7" fmla="*/ 146 h 216"/>
                <a:gd name="T8" fmla="*/ 285 w 421"/>
                <a:gd name="T9" fmla="*/ 138 h 216"/>
                <a:gd name="T10" fmla="*/ 256 w 421"/>
                <a:gd name="T11" fmla="*/ 130 h 216"/>
                <a:gd name="T12" fmla="*/ 250 w 421"/>
                <a:gd name="T13" fmla="*/ 125 h 216"/>
                <a:gd name="T14" fmla="*/ 246 w 421"/>
                <a:gd name="T15" fmla="*/ 115 h 216"/>
                <a:gd name="T16" fmla="*/ 244 w 421"/>
                <a:gd name="T17" fmla="*/ 108 h 216"/>
                <a:gd name="T18" fmla="*/ 241 w 421"/>
                <a:gd name="T19" fmla="*/ 102 h 216"/>
                <a:gd name="T20" fmla="*/ 204 w 421"/>
                <a:gd name="T21" fmla="*/ 97 h 216"/>
                <a:gd name="T22" fmla="*/ 197 w 421"/>
                <a:gd name="T23" fmla="*/ 93 h 216"/>
                <a:gd name="T24" fmla="*/ 176 w 421"/>
                <a:gd name="T25" fmla="*/ 89 h 216"/>
                <a:gd name="T26" fmla="*/ 175 w 421"/>
                <a:gd name="T27" fmla="*/ 85 h 216"/>
                <a:gd name="T28" fmla="*/ 163 w 421"/>
                <a:gd name="T29" fmla="*/ 80 h 216"/>
                <a:gd name="T30" fmla="*/ 130 w 421"/>
                <a:gd name="T31" fmla="*/ 77 h 216"/>
                <a:gd name="T32" fmla="*/ 127 w 421"/>
                <a:gd name="T33" fmla="*/ 72 h 216"/>
                <a:gd name="T34" fmla="*/ 123 w 421"/>
                <a:gd name="T35" fmla="*/ 65 h 216"/>
                <a:gd name="T36" fmla="*/ 119 w 421"/>
                <a:gd name="T37" fmla="*/ 57 h 216"/>
                <a:gd name="T38" fmla="*/ 117 w 421"/>
                <a:gd name="T39" fmla="*/ 53 h 216"/>
                <a:gd name="T40" fmla="*/ 94 w 421"/>
                <a:gd name="T41" fmla="*/ 47 h 216"/>
                <a:gd name="T42" fmla="*/ 87 w 421"/>
                <a:gd name="T43" fmla="*/ 42 h 216"/>
                <a:gd name="T44" fmla="*/ 82 w 421"/>
                <a:gd name="T45" fmla="*/ 39 h 216"/>
                <a:gd name="T46" fmla="*/ 69 w 421"/>
                <a:gd name="T47" fmla="*/ 36 h 216"/>
                <a:gd name="T48" fmla="*/ 62 w 421"/>
                <a:gd name="T49" fmla="*/ 33 h 216"/>
                <a:gd name="T50" fmla="*/ 45 w 421"/>
                <a:gd name="T51" fmla="*/ 30 h 216"/>
                <a:gd name="T52" fmla="*/ 36 w 421"/>
                <a:gd name="T53" fmla="*/ 23 h 216"/>
                <a:gd name="T54" fmla="*/ 32 w 421"/>
                <a:gd name="T55" fmla="*/ 15 h 216"/>
                <a:gd name="T56" fmla="*/ 29 w 421"/>
                <a:gd name="T57" fmla="*/ 9 h 216"/>
                <a:gd name="T58" fmla="*/ 25 w 421"/>
                <a:gd name="T59" fmla="*/ 7 h 216"/>
                <a:gd name="T60" fmla="*/ 24 w 421"/>
                <a:gd name="T61" fmla="*/ 4 h 216"/>
                <a:gd name="T62" fmla="*/ 18 w 421"/>
                <a:gd name="T63" fmla="*/ 0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21" h="216">
                  <a:moveTo>
                    <a:pt x="421" y="216"/>
                  </a:moveTo>
                  <a:lnTo>
                    <a:pt x="421" y="189"/>
                  </a:lnTo>
                  <a:lnTo>
                    <a:pt x="368" y="189"/>
                  </a:lnTo>
                  <a:lnTo>
                    <a:pt x="368" y="176"/>
                  </a:lnTo>
                  <a:lnTo>
                    <a:pt x="315" y="176"/>
                  </a:lnTo>
                  <a:lnTo>
                    <a:pt x="315" y="156"/>
                  </a:lnTo>
                  <a:lnTo>
                    <a:pt x="307" y="156"/>
                  </a:lnTo>
                  <a:lnTo>
                    <a:pt x="307" y="146"/>
                  </a:lnTo>
                  <a:lnTo>
                    <a:pt x="285" y="146"/>
                  </a:lnTo>
                  <a:lnTo>
                    <a:pt x="285" y="138"/>
                  </a:lnTo>
                  <a:lnTo>
                    <a:pt x="256" y="138"/>
                  </a:lnTo>
                  <a:lnTo>
                    <a:pt x="256" y="130"/>
                  </a:lnTo>
                  <a:lnTo>
                    <a:pt x="250" y="130"/>
                  </a:lnTo>
                  <a:lnTo>
                    <a:pt x="250" y="125"/>
                  </a:lnTo>
                  <a:lnTo>
                    <a:pt x="246" y="125"/>
                  </a:lnTo>
                  <a:lnTo>
                    <a:pt x="246" y="115"/>
                  </a:lnTo>
                  <a:lnTo>
                    <a:pt x="244" y="115"/>
                  </a:lnTo>
                  <a:lnTo>
                    <a:pt x="244" y="108"/>
                  </a:lnTo>
                  <a:lnTo>
                    <a:pt x="241" y="108"/>
                  </a:lnTo>
                  <a:lnTo>
                    <a:pt x="241" y="102"/>
                  </a:lnTo>
                  <a:lnTo>
                    <a:pt x="204" y="102"/>
                  </a:lnTo>
                  <a:lnTo>
                    <a:pt x="204" y="97"/>
                  </a:lnTo>
                  <a:lnTo>
                    <a:pt x="197" y="97"/>
                  </a:lnTo>
                  <a:lnTo>
                    <a:pt x="197" y="93"/>
                  </a:lnTo>
                  <a:lnTo>
                    <a:pt x="176" y="93"/>
                  </a:lnTo>
                  <a:lnTo>
                    <a:pt x="176" y="89"/>
                  </a:lnTo>
                  <a:lnTo>
                    <a:pt x="175" y="89"/>
                  </a:lnTo>
                  <a:lnTo>
                    <a:pt x="175" y="85"/>
                  </a:lnTo>
                  <a:lnTo>
                    <a:pt x="163" y="85"/>
                  </a:lnTo>
                  <a:lnTo>
                    <a:pt x="163" y="80"/>
                  </a:lnTo>
                  <a:lnTo>
                    <a:pt x="130" y="80"/>
                  </a:lnTo>
                  <a:lnTo>
                    <a:pt x="130" y="77"/>
                  </a:lnTo>
                  <a:lnTo>
                    <a:pt x="127" y="77"/>
                  </a:lnTo>
                  <a:lnTo>
                    <a:pt x="127" y="72"/>
                  </a:lnTo>
                  <a:lnTo>
                    <a:pt x="123" y="72"/>
                  </a:lnTo>
                  <a:lnTo>
                    <a:pt x="123" y="65"/>
                  </a:lnTo>
                  <a:lnTo>
                    <a:pt x="119" y="65"/>
                  </a:lnTo>
                  <a:lnTo>
                    <a:pt x="119" y="57"/>
                  </a:lnTo>
                  <a:lnTo>
                    <a:pt x="117" y="57"/>
                  </a:lnTo>
                  <a:lnTo>
                    <a:pt x="117" y="53"/>
                  </a:lnTo>
                  <a:lnTo>
                    <a:pt x="94" y="53"/>
                  </a:lnTo>
                  <a:lnTo>
                    <a:pt x="94" y="47"/>
                  </a:lnTo>
                  <a:lnTo>
                    <a:pt x="87" y="47"/>
                  </a:lnTo>
                  <a:lnTo>
                    <a:pt x="87" y="42"/>
                  </a:lnTo>
                  <a:lnTo>
                    <a:pt x="82" y="42"/>
                  </a:lnTo>
                  <a:lnTo>
                    <a:pt x="82" y="39"/>
                  </a:lnTo>
                  <a:lnTo>
                    <a:pt x="69" y="39"/>
                  </a:lnTo>
                  <a:lnTo>
                    <a:pt x="69" y="36"/>
                  </a:lnTo>
                  <a:lnTo>
                    <a:pt x="62" y="36"/>
                  </a:lnTo>
                  <a:lnTo>
                    <a:pt x="62" y="33"/>
                  </a:lnTo>
                  <a:lnTo>
                    <a:pt x="45" y="33"/>
                  </a:lnTo>
                  <a:lnTo>
                    <a:pt x="45" y="30"/>
                  </a:lnTo>
                  <a:lnTo>
                    <a:pt x="36" y="30"/>
                  </a:lnTo>
                  <a:lnTo>
                    <a:pt x="36" y="23"/>
                  </a:lnTo>
                  <a:lnTo>
                    <a:pt x="32" y="23"/>
                  </a:lnTo>
                  <a:lnTo>
                    <a:pt x="32" y="15"/>
                  </a:lnTo>
                  <a:lnTo>
                    <a:pt x="29" y="15"/>
                  </a:lnTo>
                  <a:lnTo>
                    <a:pt x="29" y="9"/>
                  </a:lnTo>
                  <a:lnTo>
                    <a:pt x="25" y="9"/>
                  </a:lnTo>
                  <a:lnTo>
                    <a:pt x="25" y="7"/>
                  </a:lnTo>
                  <a:lnTo>
                    <a:pt x="24" y="7"/>
                  </a:lnTo>
                  <a:lnTo>
                    <a:pt x="24" y="4"/>
                  </a:lnTo>
                  <a:lnTo>
                    <a:pt x="18" y="4"/>
                  </a:lnTo>
                  <a:lnTo>
                    <a:pt x="18" y="0"/>
                  </a:lnTo>
                  <a:lnTo>
                    <a:pt x="0" y="0"/>
                  </a:lnTo>
                </a:path>
              </a:pathLst>
            </a:cu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grpSp>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sz="1800" b="1" i="0" u="none" strike="noStrike" cap="none" baseline="0">
                <a:solidFill>
                  <a:srgbClr val="043882"/>
                </a:solidFill>
                <a:effectLst/>
                <a:uFillTx/>
                <a:ea typeface="MS UI Gothic" panose="020B0600070205080204" charset="-128"/>
              </a:rPr>
              <a:t>4004: 進行膵神経内分泌腫瘍を有する患者を対象として、テモゾロミド単独とテモゾロミド＋カペシタビンを比較評価する無作為化試験 ECOG-ACRIN癌研究グループによる試験 (E2211) – Kunz PL, et al</a:t>
            </a:r>
          </a:p>
        </p:txBody>
      </p:sp>
      <p:sp>
        <p:nvSpPr>
          <p:cNvPr id="3" name="Content Placeholder 2"/>
          <p:cNvSpPr>
            <a:spLocks noGrp="1"/>
          </p:cNvSpPr>
          <p:nvPr>
            <p:ph idx="1"/>
          </p:nvPr>
        </p:nvSpPr>
        <p:spPr/>
        <p:txBody>
          <a:bodyPr/>
          <a:lstStyle/>
          <a:p>
            <a:pPr marL="0" indent="0">
              <a:buNone/>
            </a:pPr>
            <a:r>
              <a:rPr lang="ja-JP" sz="1600" b="1" i="0" u="none" strike="noStrike" cap="none" baseline="0">
                <a:solidFill>
                  <a:srgbClr val="4D4D4D"/>
                </a:solidFill>
                <a:effectLst/>
                <a:uFillTx/>
                <a:ea typeface="MS UI Gothic" panose="020B0600070205080204" charset="-128"/>
              </a:rPr>
              <a:t>主要な結果（続き）</a:t>
            </a:r>
          </a:p>
          <a:p>
            <a:pPr marL="0" indent="0">
              <a:buNone/>
            </a:pPr>
            <a:endParaRPr lang="en-GB" b="1"/>
          </a:p>
          <a:p>
            <a:pPr marL="0" indent="0">
              <a:buNone/>
            </a:pPr>
            <a:endParaRPr lang="en-GB" b="1" smtClean="0"/>
          </a:p>
          <a:p>
            <a:pPr marL="0" indent="0">
              <a:buNone/>
            </a:pPr>
            <a:endParaRPr lang="en-GB" b="1" smtClean="0"/>
          </a:p>
          <a:p>
            <a:pPr marL="0" indent="0">
              <a:buNone/>
            </a:pPr>
            <a:endParaRPr lang="en-GB" b="1"/>
          </a:p>
          <a:p>
            <a:pPr marL="0" indent="0">
              <a:buNone/>
            </a:pPr>
            <a:endParaRPr lang="en-GB" b="1" smtClean="0"/>
          </a:p>
          <a:p>
            <a:pPr marL="0" indent="0">
              <a:buNone/>
            </a:pPr>
            <a:endParaRPr lang="en-GB" b="1"/>
          </a:p>
          <a:p>
            <a:pPr marL="0" indent="0">
              <a:buNone/>
            </a:pPr>
            <a:endParaRPr lang="en-GB" b="1" smtClean="0"/>
          </a:p>
          <a:p>
            <a:pPr marL="0" indent="0">
              <a:buNone/>
            </a:pPr>
            <a:endParaRPr lang="en-GB" b="1" smtClean="0"/>
          </a:p>
          <a:p>
            <a:pPr marL="0" indent="0">
              <a:spcBef>
                <a:spcPts val="800"/>
              </a:spcBef>
              <a:buNone/>
            </a:pPr>
            <a:r>
              <a:rPr lang="ja-JP" sz="1600" b="1" i="0" u="none" strike="noStrike" cap="none" baseline="0">
                <a:solidFill>
                  <a:srgbClr val="4D4D4D"/>
                </a:solidFill>
                <a:effectLst/>
                <a:uFillTx/>
                <a:ea typeface="MS UI Gothic" panose="020B0600070205080204" charset="-128"/>
              </a:rPr>
              <a:t>結論</a:t>
            </a:r>
          </a:p>
          <a:p>
            <a:r>
              <a:rPr lang="ja-JP" sz="1600" b="1" i="0" u="none" strike="noStrike" cap="none" baseline="0">
                <a:solidFill>
                  <a:srgbClr val="4D4D4D"/>
                </a:solidFill>
                <a:effectLst/>
                <a:uFillTx/>
                <a:ea typeface="MS UI Gothic" panose="020B0600070205080204" charset="-128"/>
              </a:rPr>
              <a:t>進行pNETを有する患者において、テモゾロミド＋カペシタビンでは、テモゾロミド単独と比べてPFSの改善が示された</a:t>
            </a:r>
          </a:p>
          <a:p>
            <a:r>
              <a:rPr lang="ja-JP" sz="1600" b="1" i="0" u="none" strike="noStrike" cap="none" baseline="0">
                <a:solidFill>
                  <a:srgbClr val="4D4D4D"/>
                </a:solidFill>
                <a:effectLst/>
                <a:uFillTx/>
                <a:ea typeface="MS UI Gothic" panose="020B0600070205080204" charset="-128"/>
              </a:rPr>
              <a:t>広く認定された治療法と比べてORRが高かったが、投与群間で有意差は認められなかった</a:t>
            </a:r>
          </a:p>
          <a:p>
            <a:r>
              <a:rPr lang="ja-JP" sz="1600" b="1" i="0" u="none" strike="noStrike" cap="none" baseline="0">
                <a:solidFill>
                  <a:srgbClr val="4D4D4D"/>
                </a:solidFill>
                <a:effectLst/>
                <a:uFillTx/>
                <a:ea typeface="MS UI Gothic" panose="020B0600070205080204" charset="-128"/>
              </a:rPr>
              <a:t>併用投与群では、予想通りAEの発現率が2倍であった</a:t>
            </a:r>
          </a:p>
          <a:p>
            <a:r>
              <a:rPr lang="ja-JP" sz="1600" b="1" i="0" u="none" strike="noStrike" cap="none" baseline="0">
                <a:solidFill>
                  <a:srgbClr val="4D4D4D"/>
                </a:solidFill>
                <a:effectLst/>
                <a:uFillTx/>
                <a:ea typeface="MS UI Gothic" panose="020B0600070205080204" charset="-128"/>
              </a:rPr>
              <a:t>これらの薬剤を使用した初めての前向きRCTであり、pNETを標的とする治療法としてはPFSが最長であった</a:t>
            </a:r>
          </a:p>
        </p:txBody>
      </p:sp>
      <p:sp>
        <p:nvSpPr>
          <p:cNvPr id="4" name="Text Placeholder 3"/>
          <p:cNvSpPr>
            <a:spLocks noGrp="1"/>
          </p:cNvSpPr>
          <p:nvPr>
            <p:ph type="body" sz="quarter" idx="10"/>
          </p:nvPr>
        </p:nvSpPr>
        <p:spPr>
          <a:xfrm>
            <a:off x="365125" y="6096000"/>
            <a:ext cx="4350808" cy="487363"/>
          </a:xfrm>
        </p:spPr>
        <p:txBody>
          <a:bodyPr/>
          <a:lstStyle/>
          <a:p>
            <a:r>
              <a:rPr lang="ja-JP" sz="1200" b="0" i="0" u="none" strike="noStrike" cap="none" baseline="0">
                <a:solidFill>
                  <a:srgbClr val="4D4D4D"/>
                </a:solidFill>
                <a:effectLst/>
                <a:uFillTx/>
                <a:ea typeface="MS UI Gothic" panose="020B0600070205080204" charset="-128"/>
              </a:rPr>
              <a:t>*全毒性で患者が到達した最も高いグレードを報告</a:t>
            </a:r>
          </a:p>
        </p:txBody>
      </p:sp>
      <p:sp>
        <p:nvSpPr>
          <p:cNvPr id="5" name="Text Placeholder 4"/>
          <p:cNvSpPr>
            <a:spLocks noGrp="1"/>
          </p:cNvSpPr>
          <p:nvPr>
            <p:ph type="body" sz="quarter" idx="11"/>
          </p:nvPr>
        </p:nvSpPr>
        <p:spPr>
          <a:xfrm>
            <a:off x="4519534" y="6096000"/>
            <a:ext cx="4259341" cy="487363"/>
          </a:xfrm>
        </p:spPr>
        <p:txBody>
          <a:bodyPr/>
          <a:lstStyle/>
          <a:p>
            <a:r>
              <a:rPr sz="1200"/>
              <a:t/>
            </a:r>
            <a:br>
              <a:rPr sz="1200"/>
            </a:br>
            <a:r>
              <a:rPr lang="ja-JP" sz="1200" b="0" i="0" u="none" strike="noStrike" cap="none" baseline="0">
                <a:solidFill>
                  <a:srgbClr val="4D4D4D"/>
                </a:solidFill>
                <a:effectLst/>
                <a:uFillTx/>
                <a:ea typeface="MS UI Gothic" panose="020B0600070205080204" charset="-128"/>
              </a:rPr>
              <a:t>Kunz PL, et al. J Clin Oncol 2018;36(suppl):abstr 4004</a:t>
            </a:r>
          </a:p>
        </p:txBody>
      </p:sp>
      <p:graphicFrame>
        <p:nvGraphicFramePr>
          <p:cNvPr id="6" name="Group 88"/>
          <p:cNvGraphicFramePr>
            <a:graphicFrameLocks noGrp="1"/>
          </p:cNvGraphicFramePr>
          <p:nvPr/>
        </p:nvGraphicFramePr>
        <p:xfrm>
          <a:off x="369888" y="1632988"/>
          <a:ext cx="8367712" cy="1524000"/>
        </p:xfrm>
        <a:graphic>
          <a:graphicData uri="http://schemas.openxmlformats.org/drawingml/2006/table">
            <a:tbl>
              <a:tblPr firstRow="1" bandRow="1">
                <a:tableStyleId>{69012ECD-51FC-41F1-AA8D-1B2483CD663E}</a:tableStyleId>
              </a:tblPr>
              <a:tblGrid>
                <a:gridCol w="2940579">
                  <a:extLst>
                    <a:ext uri="{9D8B030D-6E8A-4147-A177-3AD203B41FA5}">
                      <a16:colId xmlns:a16="http://schemas.microsoft.com/office/drawing/2014/main" val="20000"/>
                    </a:ext>
                  </a:extLst>
                </a:gridCol>
                <a:gridCol w="2694991">
                  <a:extLst>
                    <a:ext uri="{9D8B030D-6E8A-4147-A177-3AD203B41FA5}">
                      <a16:colId xmlns:a16="http://schemas.microsoft.com/office/drawing/2014/main" val="20001"/>
                    </a:ext>
                  </a:extLst>
                </a:gridCol>
                <a:gridCol w="2732142">
                  <a:extLst>
                    <a:ext uri="{9D8B030D-6E8A-4147-A177-3AD203B41FA5}">
                      <a16:colId xmlns:a16="http://schemas.microsoft.com/office/drawing/2014/main" val="20002"/>
                    </a:ext>
                  </a:extLst>
                </a:gridCol>
              </a:tblGrid>
              <a:tr h="15539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endParaRPr kumimoji="0" lang="en-US" sz="1400" b="1" i="0" u="none" strike="noStrike" cap="none" normalizeH="0" baseline="0">
                        <a:ln>
                          <a:noFill/>
                        </a:ln>
                        <a:solidFill>
                          <a:schemeClr val="tx2"/>
                        </a:solidFill>
                        <a:effectLst/>
                        <a:latin typeface="Arial" panose="020B0604020202020204"/>
                        <a:cs typeface="Arial" panose="020B0604020202020204"/>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1" i="0" u="none" strike="noStrike" cap="none" baseline="0">
                          <a:solidFill>
                            <a:srgbClr val="FFFFFF"/>
                          </a:solidFill>
                          <a:effectLst/>
                          <a:uFillTx/>
                          <a:ea typeface="MS UI Gothic" panose="020B0600070205080204" charset="-128"/>
                        </a:rPr>
                        <a:t>テモゾロミド＋カペシタビン</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1" i="0" u="none" strike="noStrike" cap="none" baseline="0">
                          <a:solidFill>
                            <a:srgbClr val="FFFFFF"/>
                          </a:solidFill>
                          <a:effectLst/>
                          <a:uFillTx/>
                          <a:ea typeface="MS UI Gothic" panose="020B0600070205080204" charset="-128"/>
                        </a:rPr>
                        <a:t>テモゾロミド単独</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0"/>
                  </a:ext>
                </a:extLst>
              </a:tr>
              <a:tr h="15539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a:solidFill>
                            <a:srgbClr val="4D4D4D"/>
                          </a:solidFill>
                          <a:effectLst/>
                          <a:uFillTx/>
                          <a:ea typeface="MS UI Gothic" panose="020B0600070205080204" charset="-128"/>
                        </a:rPr>
                        <a:t>ORR、%</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a:solidFill>
                            <a:srgbClr val="4D4D4D"/>
                          </a:solidFill>
                          <a:effectLst/>
                          <a:uFillTx/>
                          <a:ea typeface="MS UI Gothic" panose="020B0600070205080204" charset="-128"/>
                        </a:rPr>
                        <a:t>33.3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a:solidFill>
                            <a:srgbClr val="4D4D4D"/>
                          </a:solidFill>
                          <a:effectLst/>
                          <a:uFillTx/>
                          <a:ea typeface="MS UI Gothic" panose="020B0600070205080204" charset="-128"/>
                        </a:rPr>
                        <a:t>27.8</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val="10001"/>
                  </a:ext>
                </a:extLst>
              </a:tr>
              <a:tr h="155399">
                <a:tc>
                  <a:txBody>
                    <a:bodyPr/>
                    <a:lstStyle/>
                    <a:p>
                      <a:pPr marL="179705" marR="0" lvl="0" indent="0" algn="l" defTabSz="914400" rtl="0" eaLnBrk="1" fontAlgn="base" latinLnBrk="0" hangingPunct="1">
                        <a:lnSpc>
                          <a:spcPct val="100000"/>
                        </a:lnSpc>
                        <a:spcBef>
                          <a:spcPct val="20000"/>
                        </a:spcBef>
                        <a:spcAft>
                          <a:spcPct val="0"/>
                        </a:spcAft>
                        <a:buClr>
                          <a:schemeClr val="tx2"/>
                        </a:buClr>
                        <a:buSzPct val="110000"/>
                        <a:buFontTx/>
                        <a:buNone/>
                        <a:defRPr/>
                      </a:pPr>
                      <a:r>
                        <a:rPr lang="ja-JP" sz="1400" b="0" i="0" u="none" strike="noStrike" cap="none" baseline="0">
                          <a:solidFill>
                            <a:srgbClr val="4D4D4D"/>
                          </a:solidFill>
                          <a:effectLst/>
                          <a:uFillTx/>
                          <a:ea typeface="MS UI Gothic" panose="020B0600070205080204" charset="-128"/>
                        </a:rPr>
                        <a:t>P値</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grid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defRPr/>
                      </a:pPr>
                      <a:r>
                        <a:rPr lang="ja-JP" sz="1400" b="0" i="0" u="none" strike="noStrike" cap="none" baseline="0">
                          <a:solidFill>
                            <a:srgbClr val="4D4D4D"/>
                          </a:solidFill>
                          <a:effectLst/>
                          <a:uFillTx/>
                          <a:ea typeface="MS UI Gothic" panose="020B0600070205080204" charset="-128"/>
                        </a:rPr>
                        <a:t>0.47</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hMerge="1">
                  <a:txBody>
                    <a:bodyPr/>
                    <a:lstStyle/>
                    <a:p>
                      <a:endParaRPr lang="en-US"/>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val="10002"/>
                  </a:ext>
                </a:extLst>
              </a:tr>
              <a:tr h="15539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a:solidFill>
                            <a:srgbClr val="4D4D4D"/>
                          </a:solidFill>
                          <a:effectLst/>
                          <a:uFillTx/>
                          <a:ea typeface="MS UI Gothic" panose="020B0600070205080204" charset="-128"/>
                        </a:rPr>
                        <a:t>DCR、%</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a:solidFill>
                            <a:srgbClr val="4D4D4D"/>
                          </a:solidFill>
                          <a:effectLst/>
                          <a:uFillTx/>
                          <a:ea typeface="MS UI Gothic" panose="020B0600070205080204" charset="-128"/>
                        </a:rPr>
                        <a:t>81.9</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a:solidFill>
                            <a:srgbClr val="4D4D4D"/>
                          </a:solidFill>
                          <a:effectLst/>
                          <a:uFillTx/>
                          <a:ea typeface="MS UI Gothic" panose="020B0600070205080204" charset="-128"/>
                        </a:rPr>
                        <a:t>68.1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a16="http://schemas.microsoft.com/office/drawing/2014/main" val="10003"/>
                  </a:ext>
                </a:extLst>
              </a:tr>
              <a:tr h="15539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a:solidFill>
                            <a:srgbClr val="4D4D4D"/>
                          </a:solidFill>
                          <a:effectLst/>
                          <a:uFillTx/>
                          <a:ea typeface="MS UI Gothic" panose="020B0600070205080204" charset="-128"/>
                        </a:rPr>
                        <a:t>奏効期間の中央値、月</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a:solidFill>
                            <a:srgbClr val="4D4D4D"/>
                          </a:solidFill>
                          <a:effectLst/>
                          <a:uFillTx/>
                          <a:ea typeface="MS UI Gothic" panose="020B0600070205080204" charset="-128"/>
                        </a:rPr>
                        <a:t>12.1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a:solidFill>
                            <a:srgbClr val="4D4D4D"/>
                          </a:solidFill>
                          <a:effectLst/>
                          <a:uFillTx/>
                          <a:ea typeface="MS UI Gothic" panose="020B0600070205080204" charset="-128"/>
                        </a:rPr>
                        <a:t>9.7</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val="10004"/>
                  </a:ext>
                </a:extLst>
              </a:tr>
            </a:tbl>
          </a:graphicData>
        </a:graphic>
      </p:graphicFrame>
      <p:graphicFrame>
        <p:nvGraphicFramePr>
          <p:cNvPr id="7" name="Group 88"/>
          <p:cNvGraphicFramePr>
            <a:graphicFrameLocks noGrp="1"/>
          </p:cNvGraphicFramePr>
          <p:nvPr/>
        </p:nvGraphicFramePr>
        <p:xfrm>
          <a:off x="369888" y="3258540"/>
          <a:ext cx="8367711" cy="609600"/>
        </p:xfrm>
        <a:graphic>
          <a:graphicData uri="http://schemas.openxmlformats.org/drawingml/2006/table">
            <a:tbl>
              <a:tblPr firstRow="1" bandRow="1">
                <a:tableStyleId>{69012ECD-51FC-41F1-AA8D-1B2483CD663E}</a:tableStyleId>
              </a:tblPr>
              <a:tblGrid>
                <a:gridCol w="3296178">
                  <a:extLst>
                    <a:ext uri="{9D8B030D-6E8A-4147-A177-3AD203B41FA5}">
                      <a16:colId xmlns:a16="http://schemas.microsoft.com/office/drawing/2014/main" val="20000"/>
                    </a:ext>
                  </a:extLst>
                </a:gridCol>
                <a:gridCol w="2794000">
                  <a:extLst>
                    <a:ext uri="{9D8B030D-6E8A-4147-A177-3AD203B41FA5}">
                      <a16:colId xmlns:a16="http://schemas.microsoft.com/office/drawing/2014/main" val="20001"/>
                    </a:ext>
                  </a:extLst>
                </a:gridCol>
                <a:gridCol w="1447800">
                  <a:extLst>
                    <a:ext uri="{9D8B030D-6E8A-4147-A177-3AD203B41FA5}">
                      <a16:colId xmlns:a16="http://schemas.microsoft.com/office/drawing/2014/main" val="20002"/>
                    </a:ext>
                  </a:extLst>
                </a:gridCol>
                <a:gridCol w="829733">
                  <a:extLst>
                    <a:ext uri="{9D8B030D-6E8A-4147-A177-3AD203B41FA5}">
                      <a16:colId xmlns:a16="http://schemas.microsoft.com/office/drawing/2014/main" val="20003"/>
                    </a:ext>
                  </a:extLst>
                </a:gridCol>
              </a:tblGrid>
              <a:tr h="15539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kumimoji="0" lang="en-US" sz="1400" b="1" i="0" u="none" strike="noStrike" cap="none" normalizeH="0" baseline="0" smtClean="0">
                          <a:ln>
                            <a:noFill/>
                          </a:ln>
                          <a:solidFill>
                            <a:schemeClr val="tx2"/>
                          </a:solidFill>
                          <a:effectLst/>
                          <a:latin typeface="Arial" panose="020B0604020202020204"/>
                          <a:cs typeface="Arial" panose="020B0604020202020204"/>
                        </a:rPr>
                        <a:t>%</a:t>
                      </a:r>
                      <a:endParaRPr kumimoji="0" lang="en-US" sz="1400" b="1" i="0" u="none" strike="noStrike" cap="none" normalizeH="0" baseline="0">
                        <a:ln>
                          <a:noFill/>
                        </a:ln>
                        <a:solidFill>
                          <a:schemeClr val="tx2"/>
                        </a:solidFill>
                        <a:effectLst/>
                        <a:latin typeface="Arial" panose="020B0604020202020204"/>
                        <a:cs typeface="Arial" panose="020B0604020202020204"/>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1" i="0" u="none" strike="noStrike" cap="none" baseline="0">
                          <a:solidFill>
                            <a:srgbClr val="FFFFFF"/>
                          </a:solidFill>
                          <a:effectLst/>
                          <a:uFillTx/>
                          <a:ea typeface="MS UI Gothic" panose="020B0600070205080204" charset="-128"/>
                        </a:rPr>
                        <a:t>テモゾロミド＋カペシタビン</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1" i="0" u="none" strike="noStrike" cap="none" baseline="0">
                          <a:solidFill>
                            <a:srgbClr val="FFFFFF"/>
                          </a:solidFill>
                          <a:effectLst/>
                          <a:uFillTx/>
                          <a:ea typeface="MS UI Gothic" panose="020B0600070205080204" charset="-128"/>
                        </a:rPr>
                        <a:t>テモゾロミド</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1" i="0" u="none" strike="noStrike" cap="none" baseline="0">
                          <a:solidFill>
                            <a:srgbClr val="FFFFFF"/>
                          </a:solidFill>
                          <a:effectLst/>
                          <a:uFillTx/>
                          <a:ea typeface="MS UI Gothic" panose="020B0600070205080204" charset="-128"/>
                        </a:rPr>
                        <a:t>P値</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0"/>
                  </a:ext>
                </a:extLst>
              </a:tr>
              <a:tr h="15539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a:solidFill>
                            <a:srgbClr val="4D4D4D"/>
                          </a:solidFill>
                          <a:effectLst/>
                          <a:uFillTx/>
                          <a:ea typeface="MS UI Gothic" panose="020B0600070205080204" charset="-128"/>
                        </a:rPr>
                        <a:t>全TRAEグレード3～4のうち最も悪いもの</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a:solidFill>
                            <a:srgbClr val="4D4D4D"/>
                          </a:solidFill>
                          <a:effectLst/>
                          <a:uFillTx/>
                          <a:ea typeface="MS UI Gothic" panose="020B0600070205080204" charset="-128"/>
                        </a:rPr>
                        <a:t>44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a:solidFill>
                            <a:srgbClr val="4D4D4D"/>
                          </a:solidFill>
                          <a:effectLst/>
                          <a:uFillTx/>
                          <a:ea typeface="MS UI Gothic" panose="020B0600070205080204" charset="-128"/>
                        </a:rPr>
                        <a:t>22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a:solidFill>
                            <a:srgbClr val="4D4D4D"/>
                          </a:solidFill>
                          <a:effectLst/>
                          <a:uFillTx/>
                          <a:ea typeface="MS UI Gothic" panose="020B0600070205080204" charset="-128"/>
                        </a:rPr>
                        <a:t>0.007</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val="10001"/>
                  </a:ext>
                </a:extLst>
              </a:tr>
            </a:tbl>
          </a:graphicData>
        </a:graphic>
      </p:graphicFrame>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ja-JP" sz="4000" b="1" i="0" u="none" strike="noStrike" cap="all" baseline="0">
                <a:solidFill>
                  <a:srgbClr val="043882"/>
                </a:solidFill>
                <a:effectLst/>
                <a:uFillTx/>
                <a:ea typeface="MS UI Gothic" panose="020B0600070205080204" charset="-128"/>
              </a:rPr>
              <a:t>結腸・直腸・肛門癌</a:t>
            </a:r>
          </a:p>
        </p:txBody>
      </p:sp>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sz="1800" b="1" i="0" u="none" strike="noStrike" cap="none" baseline="0">
                <a:solidFill>
                  <a:srgbClr val="043882"/>
                </a:solidFill>
                <a:effectLst/>
                <a:uFillTx/>
                <a:ea typeface="MS UI Gothic" panose="020B0600070205080204" charset="-128"/>
              </a:rPr>
              <a:t>3001: 結腸直腸（CRC）及び卵巣（OVA）癌に対する、抗CD27アゴニスト抗体バルリルマブ(varli)＋ニボルマブ(nivo)：第I/II相臨床試験結果 – Sanborn RE, et al</a:t>
            </a:r>
          </a:p>
        </p:txBody>
      </p:sp>
      <p:sp>
        <p:nvSpPr>
          <p:cNvPr id="3" name="Content Placeholder 2"/>
          <p:cNvSpPr>
            <a:spLocks noGrp="1"/>
          </p:cNvSpPr>
          <p:nvPr>
            <p:ph idx="1"/>
          </p:nvPr>
        </p:nvSpPr>
        <p:spPr/>
        <p:txBody>
          <a:bodyPr/>
          <a:lstStyle/>
          <a:p>
            <a:pPr marL="0" indent="0">
              <a:buNone/>
            </a:pPr>
            <a:r>
              <a:rPr lang="ja-JP" sz="1600" b="1" i="0" u="none" strike="noStrike" cap="none" baseline="0">
                <a:solidFill>
                  <a:srgbClr val="4D4D4D"/>
                </a:solidFill>
                <a:effectLst/>
                <a:uFillTx/>
                <a:ea typeface="MS UI Gothic" panose="020B0600070205080204" charset="-128"/>
              </a:rPr>
              <a:t>試験の目的</a:t>
            </a:r>
          </a:p>
          <a:p>
            <a:r>
              <a:rPr lang="ja-JP" sz="1600" b="0" i="0" u="none" strike="noStrike" cap="none" baseline="0">
                <a:solidFill>
                  <a:srgbClr val="4D4D4D"/>
                </a:solidFill>
                <a:effectLst/>
                <a:uFillTx/>
                <a:ea typeface="MS UI Gothic" panose="020B0600070205080204" charset="-128"/>
              </a:rPr>
              <a:t>CRC又は卵巣癌患者を対象として、バルリルマブ（抗CD27抗体）＋ニボルマブの併用療法の有効性及び安全性を評価する</a:t>
            </a:r>
          </a:p>
          <a:p>
            <a:endParaRPr lang="en-GB"/>
          </a:p>
        </p:txBody>
      </p:sp>
      <p:sp>
        <p:nvSpPr>
          <p:cNvPr id="4" name="Text Placeholder 3"/>
          <p:cNvSpPr>
            <a:spLocks noGrp="1"/>
          </p:cNvSpPr>
          <p:nvPr>
            <p:ph type="body" sz="quarter" idx="10"/>
          </p:nvPr>
        </p:nvSpPr>
        <p:spPr>
          <a:xfrm>
            <a:off x="365125" y="6096000"/>
            <a:ext cx="4430075" cy="487363"/>
          </a:xfrm>
        </p:spPr>
        <p:txBody>
          <a:bodyPr/>
          <a:lstStyle/>
          <a:p>
            <a:r>
              <a:rPr lang="ja-JP" sz="1200" b="0" i="0" u="none" strike="noStrike" cap="none" baseline="0">
                <a:solidFill>
                  <a:srgbClr val="4D4D4D"/>
                </a:solidFill>
                <a:effectLst/>
                <a:uFillTx/>
                <a:ea typeface="MS UI Gothic" panose="020B0600070205080204" charset="-128"/>
              </a:rPr>
              <a:t>*0.1 mg/kg (n=6)、1 mg/kg (n=15)、10 mg/kg (n=15); </a:t>
            </a:r>
            <a:r>
              <a:rPr sz="1200"/>
              <a:t/>
            </a:r>
            <a:br>
              <a:rPr sz="1200"/>
            </a:br>
            <a:r>
              <a:rPr lang="ja-JP" sz="1200" b="0" i="0" u="none" strike="noStrike" cap="none" baseline="30000">
                <a:solidFill>
                  <a:srgbClr val="4D4D4D"/>
                </a:solidFill>
                <a:effectLst/>
                <a:uFillTx/>
                <a:ea typeface="MS UI Gothic" panose="020B0600070205080204" charset="-128"/>
              </a:rPr>
              <a:t>†</a:t>
            </a:r>
            <a:r>
              <a:rPr lang="ja-JP" sz="1200" b="0" i="0" u="none" strike="noStrike" cap="none" baseline="0">
                <a:solidFill>
                  <a:srgbClr val="4D4D4D"/>
                </a:solidFill>
                <a:effectLst/>
                <a:uFillTx/>
                <a:ea typeface="MS UI Gothic" panose="020B0600070205080204" charset="-128"/>
              </a:rPr>
              <a:t>CRC: 3 mg/kg q2w (n=18)、卵巣 (n=54)：3 mg/kg q2w (n=18)、3 mg/kg q12w (n=18)、0.3 mg/kg q4w (n=18)</a:t>
            </a:r>
          </a:p>
        </p:txBody>
      </p:sp>
      <p:sp>
        <p:nvSpPr>
          <p:cNvPr id="5" name="Text Placeholder 4"/>
          <p:cNvSpPr>
            <a:spLocks noGrp="1"/>
          </p:cNvSpPr>
          <p:nvPr>
            <p:ph type="body" sz="quarter" idx="11"/>
          </p:nvPr>
        </p:nvSpPr>
        <p:spPr/>
        <p:txBody>
          <a:bodyPr/>
          <a:lstStyle/>
          <a:p>
            <a:r>
              <a:rPr lang="ja-JP" sz="1200" b="0" i="0" u="none" strike="noStrike" cap="none" baseline="0">
                <a:solidFill>
                  <a:srgbClr val="4D4D4D"/>
                </a:solidFill>
                <a:effectLst/>
                <a:uFillTx/>
                <a:ea typeface="MS UI Gothic" panose="020B0600070205080204" charset="-128"/>
              </a:rPr>
              <a:t>Sanborn RE, et al. J Clin Oncol 2018;36(suppl):abstr 3001</a:t>
            </a:r>
          </a:p>
        </p:txBody>
      </p:sp>
      <p:sp>
        <p:nvSpPr>
          <p:cNvPr id="7" name="Rectangle 9"/>
          <p:cNvSpPr txBox="1">
            <a:spLocks noChangeArrowheads="1"/>
          </p:cNvSpPr>
          <p:nvPr/>
        </p:nvSpPr>
        <p:spPr bwMode="auto">
          <a:xfrm>
            <a:off x="365124" y="5224116"/>
            <a:ext cx="4130676" cy="8243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lstStyle>
            <a:lvl1pPr marL="250825" indent="-250825" algn="l" rtl="0" fontAlgn="base">
              <a:spcBef>
                <a:spcPct val="0"/>
              </a:spcBef>
              <a:spcAft>
                <a:spcPts val="400"/>
              </a:spcAft>
              <a:buClr>
                <a:schemeClr val="bg1"/>
              </a:buClr>
              <a:buSzPct val="110000"/>
              <a:buChar char="•"/>
              <a:defRPr sz="1600">
                <a:solidFill>
                  <a:srgbClr val="4D4D4D"/>
                </a:solidFill>
                <a:latin typeface="+mn-lt"/>
                <a:ea typeface="+mn-ea"/>
                <a:cs typeface="+mn-cs"/>
              </a:defRPr>
            </a:lvl1pPr>
            <a:lvl2pPr marL="561975" indent="-309880" algn="l" rtl="0" fontAlgn="base">
              <a:spcBef>
                <a:spcPct val="0"/>
              </a:spcBef>
              <a:spcAft>
                <a:spcPts val="400"/>
              </a:spcAft>
              <a:buClr>
                <a:schemeClr val="bg1"/>
              </a:buClr>
              <a:buChar char="–"/>
              <a:defRPr sz="1600">
                <a:solidFill>
                  <a:srgbClr val="4D4D4D"/>
                </a:solidFill>
                <a:latin typeface="+mn-lt"/>
                <a:cs typeface="+mn-cs"/>
              </a:defRPr>
            </a:lvl2pPr>
            <a:lvl3pPr marL="812800" indent="-249555" algn="l" rtl="0" fontAlgn="base">
              <a:spcBef>
                <a:spcPct val="0"/>
              </a:spcBef>
              <a:spcAft>
                <a:spcPts val="400"/>
              </a:spcAft>
              <a:buClr>
                <a:schemeClr val="bg1"/>
              </a:buClr>
              <a:buChar char="•"/>
              <a:defRPr sz="1600">
                <a:solidFill>
                  <a:srgbClr val="4D4D4D"/>
                </a:solidFill>
                <a:latin typeface="+mn-lt"/>
                <a:cs typeface="+mn-cs"/>
              </a:defRPr>
            </a:lvl3pPr>
            <a:lvl4pPr marL="1101725" indent="-287655" algn="l" rtl="0" fontAlgn="base">
              <a:spcBef>
                <a:spcPct val="0"/>
              </a:spcBef>
              <a:spcAft>
                <a:spcPts val="400"/>
              </a:spcAft>
              <a:buClr>
                <a:schemeClr val="bg1"/>
              </a:buClr>
              <a:buChar char="–"/>
              <a:defRPr sz="1600">
                <a:solidFill>
                  <a:srgbClr val="4D4D4D"/>
                </a:solidFill>
                <a:latin typeface="+mn-lt"/>
                <a:cs typeface="+mn-cs"/>
              </a:defRPr>
            </a:lvl4pPr>
            <a:lvl5pPr marL="1390650" indent="-287655" algn="l" rtl="0" fontAlgn="base">
              <a:spcBef>
                <a:spcPct val="0"/>
              </a:spcBef>
              <a:spcAft>
                <a:spcPts val="400"/>
              </a:spcAft>
              <a:buClr>
                <a:schemeClr val="bg1"/>
              </a:buClr>
              <a:buChar char="»"/>
              <a:defRPr sz="1600">
                <a:solidFill>
                  <a:srgbClr val="4D4D4D"/>
                </a:solidFill>
                <a:latin typeface="+mn-lt"/>
                <a:cs typeface="+mn-cs"/>
              </a:defRPr>
            </a:lvl5pPr>
            <a:lvl6pPr marL="1847850" indent="-287655" algn="l" rtl="0" fontAlgn="base">
              <a:spcBef>
                <a:spcPct val="20000"/>
              </a:spcBef>
              <a:spcAft>
                <a:spcPct val="0"/>
              </a:spcAft>
              <a:buChar char="»"/>
              <a:defRPr sz="2000">
                <a:solidFill>
                  <a:schemeClr val="tx1"/>
                </a:solidFill>
                <a:latin typeface="+mn-lt"/>
                <a:cs typeface="+mn-cs"/>
              </a:defRPr>
            </a:lvl6pPr>
            <a:lvl7pPr marL="2305050" indent="-287655" algn="l" rtl="0" fontAlgn="base">
              <a:spcBef>
                <a:spcPct val="20000"/>
              </a:spcBef>
              <a:spcAft>
                <a:spcPct val="0"/>
              </a:spcAft>
              <a:buChar char="»"/>
              <a:defRPr sz="2000">
                <a:solidFill>
                  <a:schemeClr val="tx1"/>
                </a:solidFill>
                <a:latin typeface="+mn-lt"/>
                <a:cs typeface="+mn-cs"/>
              </a:defRPr>
            </a:lvl7pPr>
            <a:lvl8pPr marL="2762250" indent="-287655" algn="l" rtl="0" fontAlgn="base">
              <a:spcBef>
                <a:spcPct val="20000"/>
              </a:spcBef>
              <a:spcAft>
                <a:spcPct val="0"/>
              </a:spcAft>
              <a:buChar char="»"/>
              <a:defRPr sz="2000">
                <a:solidFill>
                  <a:schemeClr val="tx1"/>
                </a:solidFill>
                <a:latin typeface="+mn-lt"/>
                <a:cs typeface="+mn-cs"/>
              </a:defRPr>
            </a:lvl8pPr>
            <a:lvl9pPr marL="3219450" indent="-287655" algn="l" rtl="0" fontAlgn="base">
              <a:spcBef>
                <a:spcPct val="20000"/>
              </a:spcBef>
              <a:spcAft>
                <a:spcPct val="0"/>
              </a:spcAft>
              <a:buChar char="»"/>
              <a:defRPr sz="2000">
                <a:solidFill>
                  <a:schemeClr val="tx1"/>
                </a:solidFill>
                <a:latin typeface="+mn-lt"/>
                <a:cs typeface="+mn-cs"/>
              </a:defRPr>
            </a:lvl9pPr>
          </a:lstStyle>
          <a:p>
            <a:pPr marL="0" indent="0">
              <a:buFontTx/>
              <a:buNone/>
            </a:pPr>
            <a:r>
              <a:rPr lang="ja-JP" sz="1600" b="1" i="0" u="none" strike="noStrike" cap="none" baseline="0">
                <a:solidFill>
                  <a:srgbClr val="A0A0A0"/>
                </a:solidFill>
                <a:effectLst/>
                <a:uFillTx/>
                <a:ea typeface="MS UI Gothic" panose="020B0600070205080204" charset="-128"/>
              </a:rPr>
              <a:t>主要エンドポイント</a:t>
            </a:r>
          </a:p>
          <a:p>
            <a:r>
              <a:rPr lang="ja-JP" sz="1600" b="0" i="0" u="none" strike="noStrike" cap="none" baseline="0">
                <a:solidFill>
                  <a:srgbClr val="4D4D4D"/>
                </a:solidFill>
                <a:effectLst/>
                <a:uFillTx/>
                <a:ea typeface="MS UI Gothic" panose="020B0600070205080204" charset="-128"/>
              </a:rPr>
              <a:t>ORR</a:t>
            </a:r>
          </a:p>
          <a:p>
            <a:endParaRPr lang="en-GB"/>
          </a:p>
        </p:txBody>
      </p:sp>
      <p:sp>
        <p:nvSpPr>
          <p:cNvPr id="8" name="Content Placeholder 26"/>
          <p:cNvSpPr txBox="1"/>
          <p:nvPr/>
        </p:nvSpPr>
        <p:spPr>
          <a:xfrm>
            <a:off x="4648200" y="5224116"/>
            <a:ext cx="4130675" cy="824380"/>
          </a:xfrm>
          <a:prstGeom prst="rect">
            <a:avLst/>
          </a:prstGeom>
        </p:spPr>
        <p:txBody>
          <a:bodyPr/>
          <a:lstStyle>
            <a:lvl1pPr marL="250825" indent="-250825" algn="l" rtl="0" fontAlgn="base">
              <a:spcBef>
                <a:spcPct val="0"/>
              </a:spcBef>
              <a:spcAft>
                <a:spcPts val="400"/>
              </a:spcAft>
              <a:buClr>
                <a:schemeClr val="bg1"/>
              </a:buClr>
              <a:buSzPct val="110000"/>
              <a:buChar char="•"/>
              <a:defRPr sz="1600">
                <a:solidFill>
                  <a:srgbClr val="4D4D4D"/>
                </a:solidFill>
                <a:latin typeface="+mn-lt"/>
                <a:ea typeface="+mn-ea"/>
                <a:cs typeface="+mn-cs"/>
              </a:defRPr>
            </a:lvl1pPr>
            <a:lvl2pPr marL="561975" indent="-309880" algn="l" rtl="0" fontAlgn="base">
              <a:spcBef>
                <a:spcPct val="0"/>
              </a:spcBef>
              <a:spcAft>
                <a:spcPts val="400"/>
              </a:spcAft>
              <a:buClr>
                <a:schemeClr val="bg1"/>
              </a:buClr>
              <a:buChar char="–"/>
              <a:defRPr sz="1600">
                <a:solidFill>
                  <a:srgbClr val="4D4D4D"/>
                </a:solidFill>
                <a:latin typeface="+mn-lt"/>
                <a:cs typeface="+mn-cs"/>
              </a:defRPr>
            </a:lvl2pPr>
            <a:lvl3pPr marL="812800" indent="-249555" algn="l" rtl="0" fontAlgn="base">
              <a:spcBef>
                <a:spcPct val="0"/>
              </a:spcBef>
              <a:spcAft>
                <a:spcPts val="400"/>
              </a:spcAft>
              <a:buClr>
                <a:schemeClr val="bg1"/>
              </a:buClr>
              <a:buChar char="•"/>
              <a:defRPr sz="1600">
                <a:solidFill>
                  <a:srgbClr val="4D4D4D"/>
                </a:solidFill>
                <a:latin typeface="+mn-lt"/>
                <a:cs typeface="+mn-cs"/>
              </a:defRPr>
            </a:lvl3pPr>
            <a:lvl4pPr marL="1101725" indent="-287655" algn="l" rtl="0" fontAlgn="base">
              <a:spcBef>
                <a:spcPct val="0"/>
              </a:spcBef>
              <a:spcAft>
                <a:spcPts val="400"/>
              </a:spcAft>
              <a:buClr>
                <a:schemeClr val="bg1"/>
              </a:buClr>
              <a:buChar char="–"/>
              <a:defRPr sz="1600">
                <a:solidFill>
                  <a:srgbClr val="4D4D4D"/>
                </a:solidFill>
                <a:latin typeface="+mn-lt"/>
                <a:cs typeface="+mn-cs"/>
              </a:defRPr>
            </a:lvl4pPr>
            <a:lvl5pPr marL="1390650" indent="-287655" algn="l" rtl="0" fontAlgn="base">
              <a:spcBef>
                <a:spcPct val="0"/>
              </a:spcBef>
              <a:spcAft>
                <a:spcPts val="400"/>
              </a:spcAft>
              <a:buClr>
                <a:schemeClr val="bg1"/>
              </a:buClr>
              <a:buChar char="»"/>
              <a:defRPr sz="1600">
                <a:solidFill>
                  <a:srgbClr val="4D4D4D"/>
                </a:solidFill>
                <a:latin typeface="+mn-lt"/>
                <a:cs typeface="+mn-cs"/>
              </a:defRPr>
            </a:lvl5pPr>
            <a:lvl6pPr marL="1847850" indent="-287655" algn="l" rtl="0" fontAlgn="base">
              <a:spcBef>
                <a:spcPct val="20000"/>
              </a:spcBef>
              <a:spcAft>
                <a:spcPct val="0"/>
              </a:spcAft>
              <a:buChar char="»"/>
              <a:defRPr sz="2000">
                <a:solidFill>
                  <a:schemeClr val="tx1"/>
                </a:solidFill>
                <a:latin typeface="+mn-lt"/>
                <a:cs typeface="+mn-cs"/>
              </a:defRPr>
            </a:lvl6pPr>
            <a:lvl7pPr marL="2305050" indent="-287655" algn="l" rtl="0" fontAlgn="base">
              <a:spcBef>
                <a:spcPct val="20000"/>
              </a:spcBef>
              <a:spcAft>
                <a:spcPct val="0"/>
              </a:spcAft>
              <a:buChar char="»"/>
              <a:defRPr sz="2000">
                <a:solidFill>
                  <a:schemeClr val="tx1"/>
                </a:solidFill>
                <a:latin typeface="+mn-lt"/>
                <a:cs typeface="+mn-cs"/>
              </a:defRPr>
            </a:lvl7pPr>
            <a:lvl8pPr marL="2762250" indent="-287655" algn="l" rtl="0" fontAlgn="base">
              <a:spcBef>
                <a:spcPct val="20000"/>
              </a:spcBef>
              <a:spcAft>
                <a:spcPct val="0"/>
              </a:spcAft>
              <a:buChar char="»"/>
              <a:defRPr sz="2000">
                <a:solidFill>
                  <a:schemeClr val="tx1"/>
                </a:solidFill>
                <a:latin typeface="+mn-lt"/>
                <a:cs typeface="+mn-cs"/>
              </a:defRPr>
            </a:lvl8pPr>
            <a:lvl9pPr marL="3219450" indent="-287655" algn="l" rtl="0" fontAlgn="base">
              <a:spcBef>
                <a:spcPct val="20000"/>
              </a:spcBef>
              <a:spcAft>
                <a:spcPct val="0"/>
              </a:spcAft>
              <a:buChar char="»"/>
              <a:defRPr sz="2000">
                <a:solidFill>
                  <a:schemeClr val="tx1"/>
                </a:solidFill>
                <a:latin typeface="+mn-lt"/>
                <a:cs typeface="+mn-cs"/>
              </a:defRPr>
            </a:lvl9pPr>
          </a:lstStyle>
          <a:p>
            <a:pPr marL="0" indent="0">
              <a:buFontTx/>
              <a:buNone/>
            </a:pPr>
            <a:r>
              <a:rPr lang="ja-JP" sz="1600" b="1" i="0" u="none" strike="noStrike" cap="none" baseline="0">
                <a:solidFill>
                  <a:srgbClr val="A0A0A0"/>
                </a:solidFill>
                <a:effectLst/>
                <a:uFillTx/>
                <a:ea typeface="MS UI Gothic" panose="020B0600070205080204" charset="-128"/>
              </a:rPr>
              <a:t>副次的エンドポイント</a:t>
            </a:r>
          </a:p>
          <a:p>
            <a:r>
              <a:rPr lang="ja-JP" sz="1600" b="0" i="0" u="none" strike="noStrike" cap="none" baseline="0">
                <a:solidFill>
                  <a:srgbClr val="4D4D4D"/>
                </a:solidFill>
                <a:effectLst/>
                <a:uFillTx/>
                <a:ea typeface="MS UI Gothic" panose="020B0600070205080204" charset="-128"/>
              </a:rPr>
              <a:t>PFS、OS、免疫原性、安全性</a:t>
            </a:r>
          </a:p>
        </p:txBody>
      </p:sp>
      <p:sp>
        <p:nvSpPr>
          <p:cNvPr id="9" name="AutoShape 12"/>
          <p:cNvSpPr>
            <a:spLocks noChangeArrowheads="1"/>
          </p:cNvSpPr>
          <p:nvPr/>
        </p:nvSpPr>
        <p:spPr bwMode="auto">
          <a:xfrm>
            <a:off x="3870846" y="2759642"/>
            <a:ext cx="2491526" cy="1870912"/>
          </a:xfrm>
          <a:prstGeom prst="roundRect">
            <a:avLst>
              <a:gd name="adj" fmla="val 0"/>
            </a:avLst>
          </a:prstGeom>
          <a:solidFill>
            <a:schemeClr val="accent3"/>
          </a:solidFill>
          <a:ln w="9525" algn="ctr">
            <a:noFill/>
            <a:round/>
          </a:ln>
        </p:spPr>
        <p:txBody>
          <a:bodyPr lIns="90488" tIns="0" rIns="90488" bIns="0" anchor="ctr"/>
          <a:lstStyle/>
          <a:p>
            <a:pPr lvl="0" algn="ctr" defTabSz="892175" eaLnBrk="0" hangingPunct="0">
              <a:defRPr/>
            </a:pPr>
            <a:r>
              <a:rPr lang="ja-JP" sz="1800" b="0" i="0" u="none" strike="noStrike" cap="none" baseline="0">
                <a:solidFill>
                  <a:srgbClr val="FFFFFF"/>
                </a:solidFill>
                <a:effectLst/>
                <a:uFillTx/>
                <a:ea typeface="MS UI Gothic" panose="020B0600070205080204" charset="-128"/>
              </a:rPr>
              <a:t>ニボルマブ3 mg/kg q2w＋バルリルマブ用量漸増* q2w</a:t>
            </a:r>
          </a:p>
          <a:p>
            <a:pPr lvl="0" algn="ctr" defTabSz="892175" eaLnBrk="0" hangingPunct="0">
              <a:defRPr/>
            </a:pPr>
            <a:r>
              <a:rPr lang="ja-JP" sz="1800" b="0" i="0" u="none" strike="noStrike" cap="none" baseline="0">
                <a:solidFill>
                  <a:srgbClr val="FFFFFF"/>
                </a:solidFill>
                <a:effectLst/>
                <a:uFillTx/>
                <a:ea typeface="MS UI Gothic" panose="020B0600070205080204" charset="-128"/>
              </a:rPr>
              <a:t>卵巣癌：n=8</a:t>
            </a:r>
          </a:p>
          <a:p>
            <a:pPr lvl="0" algn="ctr" defTabSz="892175" eaLnBrk="0" hangingPunct="0">
              <a:defRPr/>
            </a:pPr>
            <a:r>
              <a:rPr lang="ja-JP" sz="1800" b="0" i="0" u="none" strike="noStrike" cap="none" baseline="0">
                <a:solidFill>
                  <a:srgbClr val="FFFFFF"/>
                </a:solidFill>
                <a:effectLst/>
                <a:uFillTx/>
                <a:ea typeface="MS UI Gothic" panose="020B0600070205080204" charset="-128"/>
              </a:rPr>
              <a:t>CRC: n=21</a:t>
            </a:r>
          </a:p>
          <a:p>
            <a:pPr lvl="0" algn="ctr" defTabSz="892175" eaLnBrk="0" hangingPunct="0">
              <a:defRPr/>
            </a:pPr>
            <a:r>
              <a:rPr lang="ja-JP" sz="1800" b="0" i="0" u="none" strike="noStrike" cap="none" baseline="0">
                <a:solidFill>
                  <a:srgbClr val="FFFFFF"/>
                </a:solidFill>
                <a:effectLst/>
                <a:uFillTx/>
                <a:ea typeface="MS UI Gothic" panose="020B0600070205080204" charset="-128"/>
              </a:rPr>
              <a:t>(n=29)</a:t>
            </a:r>
          </a:p>
        </p:txBody>
      </p:sp>
      <p:cxnSp>
        <p:nvCxnSpPr>
          <p:cNvPr id="10" name="AutoShape 19"/>
          <p:cNvCxnSpPr>
            <a:cxnSpLocks noChangeShapeType="1"/>
            <a:stCxn id="13" idx="3"/>
            <a:endCxn id="9" idx="1"/>
          </p:cNvCxnSpPr>
          <p:nvPr/>
        </p:nvCxnSpPr>
        <p:spPr bwMode="auto">
          <a:xfrm>
            <a:off x="3616575" y="3695098"/>
            <a:ext cx="254271" cy="0"/>
          </a:xfrm>
          <a:prstGeom prst="straightConnector1">
            <a:avLst/>
          </a:prstGeom>
          <a:noFill/>
          <a:ln w="57150">
            <a:solidFill>
              <a:schemeClr val="bg2">
                <a:lumMod val="60000"/>
                <a:lumOff val="40000"/>
              </a:schemeClr>
            </a:solidFill>
            <a:round/>
            <a:tailEnd type="triangle" w="med" len="med"/>
          </a:ln>
        </p:spPr>
      </p:cxnSp>
      <p:sp>
        <p:nvSpPr>
          <p:cNvPr id="13" name="AutoShape 9"/>
          <p:cNvSpPr>
            <a:spLocks noChangeArrowheads="1"/>
          </p:cNvSpPr>
          <p:nvPr/>
        </p:nvSpPr>
        <p:spPr bwMode="auto">
          <a:xfrm>
            <a:off x="293565" y="2226026"/>
            <a:ext cx="3323010" cy="2938144"/>
          </a:xfrm>
          <a:prstGeom prst="roundRect">
            <a:avLst>
              <a:gd name="adj" fmla="val 0"/>
            </a:avLst>
          </a:prstGeom>
          <a:solidFill>
            <a:schemeClr val="accent1"/>
          </a:solidFill>
          <a:ln w="9525" algn="ctr">
            <a:noFill/>
            <a:round/>
          </a:ln>
        </p:spPr>
        <p:txBody>
          <a:bodyPr wrap="square" lIns="90488" tIns="44450" rIns="90488" bIns="44450">
            <a:spAutoFit/>
          </a:bodyPr>
          <a:lstStyle/>
          <a:p>
            <a:pPr marL="0" marR="0" lvl="0" indent="0" algn="l" defTabSz="892175" rtl="0" eaLnBrk="0" fontAlgn="base" latinLnBrk="0" hangingPunct="0">
              <a:lnSpc>
                <a:spcPct val="100000"/>
              </a:lnSpc>
              <a:spcBef>
                <a:spcPct val="0"/>
              </a:spcBef>
              <a:spcAft>
                <a:spcPct val="30000"/>
              </a:spcAft>
              <a:buClrTx/>
              <a:buSzTx/>
              <a:buFontTx/>
              <a:buNone/>
              <a:defRPr/>
            </a:pPr>
            <a:r>
              <a:rPr lang="ja-JP" sz="1800" b="0" i="0" u="none" strike="noStrike" cap="none" baseline="0">
                <a:solidFill>
                  <a:srgbClr val="FFFFFF"/>
                </a:solidFill>
                <a:effectLst/>
                <a:uFillTx/>
                <a:ea typeface="MS UI Gothic" panose="020B0600070205080204" charset="-128"/>
              </a:rPr>
              <a:t>主要な患者選択基準</a:t>
            </a:r>
          </a:p>
          <a:p>
            <a:pPr marL="228600" lvl="0" indent="-228600" defTabSz="892175" eaLnBrk="0" hangingPunct="0">
              <a:spcAft>
                <a:spcPct val="30000"/>
              </a:spcAft>
              <a:buFont typeface="Arial" panose="020B0604020202020204" pitchFamily="34" charset="0"/>
              <a:buChar char="•"/>
              <a:defRPr/>
            </a:pPr>
            <a:r>
              <a:rPr lang="ja-JP" sz="1800" b="0" i="0" u="none" strike="noStrike" cap="none" baseline="0">
                <a:solidFill>
                  <a:srgbClr val="FFFFFF"/>
                </a:solidFill>
                <a:effectLst/>
                <a:uFillTx/>
                <a:ea typeface="MS UI Gothic" panose="020B0600070205080204" charset="-128"/>
              </a:rPr>
              <a:t>進行性、再発、又は治療抵抗性のCRC又は卵巣癌</a:t>
            </a:r>
          </a:p>
          <a:p>
            <a:pPr marL="228600" marR="0" lvl="0" indent="-228600" algn="l" defTabSz="892175" rtl="0" eaLnBrk="0" fontAlgn="base" latinLnBrk="0" hangingPunct="0">
              <a:lnSpc>
                <a:spcPct val="100000"/>
              </a:lnSpc>
              <a:spcBef>
                <a:spcPct val="0"/>
              </a:spcBef>
              <a:spcAft>
                <a:spcPct val="30000"/>
              </a:spcAft>
              <a:buClrTx/>
              <a:buSzTx/>
              <a:buFont typeface="Arial" panose="020B0604020202020204" pitchFamily="34" charset="0"/>
              <a:buChar char="•"/>
              <a:defRPr/>
            </a:pPr>
            <a:r>
              <a:rPr lang="ja-JP" sz="1800" b="0" i="0" u="none" strike="noStrike" cap="none" baseline="0">
                <a:solidFill>
                  <a:srgbClr val="FFFFFF"/>
                </a:solidFill>
                <a:effectLst/>
                <a:uFillTx/>
                <a:ea typeface="MS UI Gothic" panose="020B0600070205080204" charset="-128"/>
              </a:rPr>
              <a:t>抗PD-L1療法による治療歴がない</a:t>
            </a:r>
          </a:p>
          <a:p>
            <a:pPr marL="228600" marR="0" lvl="0" indent="-228600" algn="l" defTabSz="892175" rtl="0" eaLnBrk="0" fontAlgn="base" latinLnBrk="0" hangingPunct="0">
              <a:lnSpc>
                <a:spcPct val="100000"/>
              </a:lnSpc>
              <a:spcBef>
                <a:spcPct val="0"/>
              </a:spcBef>
              <a:spcAft>
                <a:spcPct val="30000"/>
              </a:spcAft>
              <a:buClrTx/>
              <a:buSzTx/>
              <a:buFont typeface="Arial" panose="020B0604020202020204" pitchFamily="34" charset="0"/>
              <a:buChar char="•"/>
              <a:defRPr/>
            </a:pPr>
            <a:r>
              <a:rPr lang="ja-JP" sz="1800" b="0" i="0" u="none" strike="noStrike" cap="none" baseline="0">
                <a:solidFill>
                  <a:srgbClr val="FFFFFF"/>
                </a:solidFill>
                <a:effectLst/>
                <a:uFillTx/>
                <a:ea typeface="MS UI Gothic" panose="020B0600070205080204" charset="-128"/>
              </a:rPr>
              <a:t>T細胞標的mAbの</a:t>
            </a:r>
            <a:r>
              <a:rPr sz="1800"/>
              <a:t/>
            </a:r>
            <a:br>
              <a:rPr sz="1800"/>
            </a:br>
            <a:r>
              <a:rPr lang="ja-JP" sz="1800" b="0" i="0" u="none" strike="noStrike" cap="none" baseline="0">
                <a:solidFill>
                  <a:srgbClr val="FFFFFF"/>
                </a:solidFill>
                <a:effectLst/>
                <a:uFillTx/>
                <a:ea typeface="MS UI Gothic" panose="020B0600070205080204" charset="-128"/>
              </a:rPr>
              <a:t>≥3カ月の休薬期間</a:t>
            </a:r>
          </a:p>
          <a:p>
            <a:pPr marL="228600" marR="0" lvl="0" indent="-228600" algn="l" defTabSz="892175" rtl="0" eaLnBrk="0" fontAlgn="base" latinLnBrk="0" hangingPunct="0">
              <a:lnSpc>
                <a:spcPct val="100000"/>
              </a:lnSpc>
              <a:spcBef>
                <a:spcPct val="0"/>
              </a:spcBef>
              <a:spcAft>
                <a:spcPct val="30000"/>
              </a:spcAft>
              <a:buClrTx/>
              <a:buSzTx/>
              <a:buFont typeface="Arial" panose="020B0604020202020204" pitchFamily="34" charset="0"/>
              <a:buChar char="•"/>
              <a:defRPr/>
            </a:pPr>
            <a:r>
              <a:rPr lang="ja-JP" sz="1800" b="0" i="0" u="none" strike="noStrike" cap="none" baseline="0">
                <a:solidFill>
                  <a:srgbClr val="FFFFFF"/>
                </a:solidFill>
                <a:effectLst/>
                <a:uFillTx/>
                <a:ea typeface="MS UI Gothic" panose="020B0600070205080204" charset="-128"/>
              </a:rPr>
              <a:t>進行癌に対する≤5種類の治療レジメンの治療歴</a:t>
            </a:r>
          </a:p>
        </p:txBody>
      </p:sp>
      <p:sp>
        <p:nvSpPr>
          <p:cNvPr id="21" name="AutoShape 12"/>
          <p:cNvSpPr>
            <a:spLocks noChangeArrowheads="1"/>
          </p:cNvSpPr>
          <p:nvPr/>
        </p:nvSpPr>
        <p:spPr bwMode="auto">
          <a:xfrm>
            <a:off x="6432613" y="2755667"/>
            <a:ext cx="2433098" cy="1878862"/>
          </a:xfrm>
          <a:prstGeom prst="rect">
            <a:avLst/>
          </a:prstGeom>
          <a:solidFill>
            <a:schemeClr val="accent2"/>
          </a:solidFill>
          <a:ln w="9525" algn="ctr">
            <a:noFill/>
            <a:round/>
          </a:ln>
        </p:spPr>
        <p:txBody>
          <a:bodyPr lIns="90488" tIns="0" rIns="90488" bIns="0" anchor="ctr"/>
          <a:lstStyle/>
          <a:p>
            <a:pPr lvl="0" algn="ctr" defTabSz="892175" eaLnBrk="0" hangingPunct="0">
              <a:defRPr/>
            </a:pPr>
            <a:r>
              <a:rPr lang="ja-JP" sz="1800" b="0" i="0" u="none" strike="noStrike" cap="none" baseline="0">
                <a:solidFill>
                  <a:srgbClr val="FFFFFF"/>
                </a:solidFill>
                <a:effectLst/>
                <a:uFillTx/>
                <a:ea typeface="MS UI Gothic" panose="020B0600070205080204" charset="-128"/>
              </a:rPr>
              <a:t>ニボルマブ240 mg q2w＋バルリルマブ</a:t>
            </a:r>
            <a:r>
              <a:rPr lang="ja-JP" sz="1800" b="0" i="0" u="none" strike="noStrike" cap="none" baseline="30000">
                <a:solidFill>
                  <a:srgbClr val="FFFFFF"/>
                </a:solidFill>
                <a:effectLst/>
                <a:uFillTx/>
                <a:ea typeface="MS UI Gothic" panose="020B0600070205080204" charset="-128"/>
              </a:rPr>
              <a:t>†</a:t>
            </a:r>
          </a:p>
          <a:p>
            <a:pPr lvl="0" algn="ctr" defTabSz="892175" eaLnBrk="0" hangingPunct="0">
              <a:defRPr/>
            </a:pPr>
            <a:r>
              <a:rPr lang="ja-JP" sz="1800" b="0" i="0" u="none" strike="noStrike" cap="none" baseline="0">
                <a:solidFill>
                  <a:srgbClr val="FFFFFF"/>
                </a:solidFill>
                <a:effectLst/>
                <a:uFillTx/>
                <a:ea typeface="MS UI Gothic" panose="020B0600070205080204" charset="-128"/>
              </a:rPr>
              <a:t>卵巣癌：n=58</a:t>
            </a:r>
          </a:p>
          <a:p>
            <a:pPr lvl="0" algn="ctr" defTabSz="892175" eaLnBrk="0" hangingPunct="0">
              <a:defRPr/>
            </a:pPr>
            <a:r>
              <a:rPr lang="ja-JP" sz="1800" b="0" i="0" u="none" strike="noStrike" cap="none" baseline="0">
                <a:solidFill>
                  <a:srgbClr val="FFFFFF"/>
                </a:solidFill>
                <a:effectLst/>
                <a:uFillTx/>
                <a:ea typeface="MS UI Gothic" panose="020B0600070205080204" charset="-128"/>
              </a:rPr>
              <a:t>CRC: n=21</a:t>
            </a:r>
          </a:p>
          <a:p>
            <a:pPr lvl="0" algn="ctr" defTabSz="892175" eaLnBrk="0" hangingPunct="0">
              <a:defRPr/>
            </a:pPr>
            <a:r>
              <a:rPr lang="ja-JP" sz="1800" b="0" i="0" u="none" strike="noStrike" cap="none" baseline="0">
                <a:solidFill>
                  <a:srgbClr val="FFFFFF"/>
                </a:solidFill>
                <a:effectLst/>
                <a:uFillTx/>
                <a:ea typeface="MS UI Gothic" panose="020B0600070205080204" charset="-128"/>
              </a:rPr>
              <a:t>(n=79)</a:t>
            </a:r>
          </a:p>
        </p:txBody>
      </p:sp>
      <p:sp>
        <p:nvSpPr>
          <p:cNvPr id="26" name="TextBox 25"/>
          <p:cNvSpPr txBox="1"/>
          <p:nvPr/>
        </p:nvSpPr>
        <p:spPr>
          <a:xfrm>
            <a:off x="3876599" y="2373294"/>
            <a:ext cx="2487014" cy="366126"/>
          </a:xfrm>
          <a:prstGeom prst="rect">
            <a:avLst/>
          </a:prstGeom>
          <a:noFill/>
        </p:spPr>
        <p:txBody>
          <a:bodyPr wrap="square" rtlCol="0">
            <a:spAutoFit/>
          </a:bodyPr>
          <a:lstStyle/>
          <a:p>
            <a:pPr algn="ctr"/>
            <a:r>
              <a:rPr lang="ja-JP" sz="1800" b="1" i="0" u="none" strike="noStrike" cap="none" baseline="0">
                <a:solidFill>
                  <a:srgbClr val="4D4D4D"/>
                </a:solidFill>
                <a:effectLst/>
                <a:uFillTx/>
                <a:ea typeface="MS UI Gothic" panose="020B0600070205080204" charset="-128"/>
              </a:rPr>
              <a:t>第I相</a:t>
            </a:r>
          </a:p>
        </p:txBody>
      </p:sp>
      <p:sp>
        <p:nvSpPr>
          <p:cNvPr id="27" name="TextBox 26"/>
          <p:cNvSpPr txBox="1"/>
          <p:nvPr/>
        </p:nvSpPr>
        <p:spPr>
          <a:xfrm>
            <a:off x="6431397" y="2374625"/>
            <a:ext cx="2435532" cy="366126"/>
          </a:xfrm>
          <a:prstGeom prst="rect">
            <a:avLst/>
          </a:prstGeom>
          <a:noFill/>
        </p:spPr>
        <p:txBody>
          <a:bodyPr wrap="square" rtlCol="0">
            <a:spAutoFit/>
          </a:bodyPr>
          <a:lstStyle/>
          <a:p>
            <a:pPr algn="ctr"/>
            <a:r>
              <a:rPr lang="ja-JP" sz="1800" b="1" i="0" u="none" strike="noStrike" cap="none" baseline="0">
                <a:solidFill>
                  <a:srgbClr val="4D4D4D"/>
                </a:solidFill>
                <a:effectLst/>
                <a:uFillTx/>
                <a:ea typeface="MS UI Gothic" panose="020B0600070205080204" charset="-128"/>
              </a:rPr>
              <a:t>第II相</a:t>
            </a:r>
          </a:p>
        </p:txBody>
      </p:sp>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sz="1800" b="1" i="0" u="none" strike="noStrike" cap="none" baseline="0">
                <a:solidFill>
                  <a:srgbClr val="043882"/>
                </a:solidFill>
                <a:effectLst/>
                <a:uFillTx/>
                <a:ea typeface="MS UI Gothic" panose="020B0600070205080204" charset="-128"/>
              </a:rPr>
              <a:t>3001: 結腸直腸（CRC）及び卵巣（OVA）癌に対する、抗CD27アゴニスト抗体バルリルマブ(varli)＋ニボルマブ(nivo)：第I/II相臨床試験結果 – Sanborn RE, et al</a:t>
            </a:r>
          </a:p>
        </p:txBody>
      </p:sp>
      <p:sp>
        <p:nvSpPr>
          <p:cNvPr id="3" name="Content Placeholder 2"/>
          <p:cNvSpPr>
            <a:spLocks noGrp="1"/>
          </p:cNvSpPr>
          <p:nvPr>
            <p:ph idx="1"/>
          </p:nvPr>
        </p:nvSpPr>
        <p:spPr/>
        <p:txBody>
          <a:bodyPr/>
          <a:lstStyle/>
          <a:p>
            <a:pPr marL="0" indent="0">
              <a:buNone/>
            </a:pPr>
            <a:r>
              <a:rPr lang="ja-JP" sz="1600" b="1" i="0" u="none" strike="noStrike" cap="none" baseline="0">
                <a:solidFill>
                  <a:srgbClr val="4D4D4D"/>
                </a:solidFill>
                <a:effectLst/>
                <a:uFillTx/>
                <a:ea typeface="MS UI Gothic" panose="020B0600070205080204" charset="-128"/>
              </a:rPr>
              <a:t>主な結果</a:t>
            </a:r>
          </a:p>
        </p:txBody>
      </p:sp>
      <p:sp>
        <p:nvSpPr>
          <p:cNvPr id="5" name="Text Placeholder 4"/>
          <p:cNvSpPr>
            <a:spLocks noGrp="1"/>
          </p:cNvSpPr>
          <p:nvPr>
            <p:ph type="body" sz="quarter" idx="11"/>
          </p:nvPr>
        </p:nvSpPr>
        <p:spPr/>
        <p:txBody>
          <a:bodyPr/>
          <a:lstStyle/>
          <a:p>
            <a:r>
              <a:rPr lang="ja-JP" sz="1200" b="0" i="0" u="none" strike="noStrike" cap="none" baseline="0">
                <a:solidFill>
                  <a:srgbClr val="4D4D4D"/>
                </a:solidFill>
                <a:effectLst/>
                <a:uFillTx/>
                <a:ea typeface="MS UI Gothic" panose="020B0600070205080204" charset="-128"/>
              </a:rPr>
              <a:t>Sanborn RE, et al. J Clin Oncol 2018;36(suppl):abstr 3001</a:t>
            </a:r>
          </a:p>
        </p:txBody>
      </p:sp>
      <p:sp>
        <p:nvSpPr>
          <p:cNvPr id="18" name="Rectangle 17"/>
          <p:cNvSpPr/>
          <p:nvPr/>
        </p:nvSpPr>
        <p:spPr>
          <a:xfrm rot="10800000">
            <a:off x="6632733" y="2951612"/>
            <a:ext cx="144000" cy="144000"/>
          </a:xfrm>
          <a:prstGeom prst="rect">
            <a:avLst/>
          </a:prstGeom>
          <a:solidFill>
            <a:srgbClr val="A0A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p:cNvSpPr/>
          <p:nvPr/>
        </p:nvSpPr>
        <p:spPr>
          <a:xfrm rot="10800000">
            <a:off x="6632733" y="2726416"/>
            <a:ext cx="144000" cy="14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p:cNvSpPr/>
          <p:nvPr/>
        </p:nvSpPr>
        <p:spPr>
          <a:xfrm rot="10800000">
            <a:off x="6632733" y="2277007"/>
            <a:ext cx="144000" cy="144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p:cNvSpPr/>
          <p:nvPr/>
        </p:nvSpPr>
        <p:spPr>
          <a:xfrm rot="10800000">
            <a:off x="6632733" y="2489610"/>
            <a:ext cx="144000" cy="144000"/>
          </a:xfrm>
          <a:prstGeom prst="rect">
            <a:avLst/>
          </a:prstGeom>
          <a:solidFill>
            <a:srgbClr val="B2C0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p:cNvSpPr/>
          <p:nvPr/>
        </p:nvSpPr>
        <p:spPr>
          <a:xfrm rot="10800000">
            <a:off x="6632733" y="3179130"/>
            <a:ext cx="144000" cy="144000"/>
          </a:xfrm>
          <a:prstGeom prst="rect">
            <a:avLst/>
          </a:prstGeom>
          <a:solidFill>
            <a:schemeClr val="tx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Box 22"/>
          <p:cNvSpPr txBox="1"/>
          <p:nvPr/>
        </p:nvSpPr>
        <p:spPr>
          <a:xfrm>
            <a:off x="6285440" y="4220632"/>
            <a:ext cx="2861419" cy="1372972"/>
          </a:xfrm>
          <a:prstGeom prst="rect">
            <a:avLst/>
          </a:prstGeom>
          <a:noFill/>
        </p:spPr>
        <p:txBody>
          <a:bodyPr wrap="square" rtlCol="0">
            <a:spAutoFit/>
          </a:bodyPr>
          <a:lstStyle/>
          <a:p>
            <a:pPr fontAlgn="base">
              <a:spcBef>
                <a:spcPct val="0"/>
              </a:spcBef>
              <a:spcAft>
                <a:spcPct val="0"/>
              </a:spcAft>
            </a:pPr>
            <a:r>
              <a:rPr lang="ja-JP" sz="1400" b="0" i="0" u="none" strike="noStrike" cap="none" baseline="0">
                <a:solidFill>
                  <a:srgbClr val="4D4D4D"/>
                </a:solidFill>
                <a:effectLst/>
                <a:uFillTx/>
                <a:ea typeface="MS UI Gothic" panose="020B0600070205080204" charset="-128"/>
              </a:rPr>
              <a:t>*当初MMR欠損がないと判断された</a:t>
            </a:r>
            <a:r>
              <a:rPr sz="1400"/>
              <a:t/>
            </a:r>
            <a:br>
              <a:rPr sz="1400"/>
            </a:br>
            <a:r>
              <a:rPr lang="ja-JP" sz="1400" b="0" i="0" u="none" strike="noStrike" cap="none" baseline="0">
                <a:solidFill>
                  <a:srgbClr val="4D4D4D"/>
                </a:solidFill>
                <a:effectLst/>
                <a:uFillTx/>
                <a:ea typeface="MS UI Gothic" panose="020B0600070205080204" charset="-128"/>
              </a:rPr>
              <a:t>CRC患者</a:t>
            </a:r>
          </a:p>
          <a:p>
            <a:pPr marL="285750" indent="-285750" fontAlgn="base">
              <a:spcBef>
                <a:spcPct val="0"/>
              </a:spcBef>
              <a:spcAft>
                <a:spcPct val="0"/>
              </a:spcAft>
              <a:buFont typeface="Arial" panose="020B0604020202020204" pitchFamily="34" charset="0"/>
              <a:buChar char="•"/>
            </a:pPr>
            <a:r>
              <a:rPr lang="ja-JP" sz="1400" b="0" i="0" u="none" strike="noStrike" cap="none" baseline="0">
                <a:solidFill>
                  <a:srgbClr val="4D4D4D"/>
                </a:solidFill>
                <a:effectLst/>
                <a:uFillTx/>
                <a:ea typeface="MS UI Gothic" panose="020B0600070205080204" charset="-128"/>
              </a:rPr>
              <a:t>CRに近い（腫瘍退縮率95%）、35カ月</a:t>
            </a:r>
            <a:r>
              <a:rPr sz="1400"/>
              <a:t/>
            </a:r>
            <a:br>
              <a:rPr sz="1400"/>
            </a:br>
            <a:r>
              <a:rPr lang="ja-JP" sz="1400" b="0" i="0" u="none" strike="noStrike" cap="none" baseline="0">
                <a:solidFill>
                  <a:srgbClr val="4D4D4D"/>
                </a:solidFill>
                <a:effectLst/>
                <a:uFillTx/>
                <a:ea typeface="MS UI Gothic" panose="020B0600070205080204" charset="-128"/>
              </a:rPr>
              <a:t>時点で継続</a:t>
            </a:r>
          </a:p>
          <a:p>
            <a:pPr marL="285750" indent="-285750" fontAlgn="base">
              <a:spcBef>
                <a:spcPct val="0"/>
              </a:spcBef>
              <a:spcAft>
                <a:spcPct val="0"/>
              </a:spcAft>
              <a:buFont typeface="Arial" panose="020B0604020202020204" pitchFamily="34" charset="0"/>
              <a:buChar char="•"/>
            </a:pPr>
            <a:r>
              <a:rPr lang="ja-JP" sz="1400" b="0" i="0" u="none" strike="noStrike" cap="none" baseline="0">
                <a:solidFill>
                  <a:srgbClr val="4D4D4D"/>
                </a:solidFill>
                <a:effectLst/>
                <a:uFillTx/>
                <a:ea typeface="MS UI Gothic" panose="020B0600070205080204" charset="-128"/>
              </a:rPr>
              <a:t>分子解析で、変異負荷が高いことが奏功に寄与した可能性が示された</a:t>
            </a:r>
          </a:p>
          <a:p>
            <a:pPr fontAlgn="base">
              <a:spcBef>
                <a:spcPct val="0"/>
              </a:spcBef>
              <a:spcAft>
                <a:spcPct val="0"/>
              </a:spcAft>
            </a:pPr>
            <a:r>
              <a:rPr lang="en-GB" sz="1400" smtClean="0">
                <a:solidFill>
                  <a:srgbClr val="4D4D4D"/>
                </a:solidFill>
              </a:rPr>
              <a:t> </a:t>
            </a:r>
            <a:endParaRPr lang="en-GB" sz="1400">
              <a:solidFill>
                <a:srgbClr val="4D4D4D"/>
              </a:solidFill>
            </a:endParaRPr>
          </a:p>
        </p:txBody>
      </p:sp>
      <p:sp>
        <p:nvSpPr>
          <p:cNvPr id="24" name="TextBox 23"/>
          <p:cNvSpPr txBox="1"/>
          <p:nvPr/>
        </p:nvSpPr>
        <p:spPr>
          <a:xfrm>
            <a:off x="1081218" y="1549408"/>
            <a:ext cx="5034230" cy="366126"/>
          </a:xfrm>
          <a:prstGeom prst="rect">
            <a:avLst/>
          </a:prstGeom>
          <a:noFill/>
        </p:spPr>
        <p:txBody>
          <a:bodyPr wrap="square" rtlCol="0">
            <a:spAutoFit/>
          </a:bodyPr>
          <a:lstStyle/>
          <a:p>
            <a:pPr algn="ctr" fontAlgn="base">
              <a:spcBef>
                <a:spcPct val="0"/>
              </a:spcBef>
              <a:spcAft>
                <a:spcPct val="0"/>
              </a:spcAft>
            </a:pPr>
            <a:r>
              <a:rPr lang="ja-JP" sz="1800" b="1" i="0" u="none" strike="noStrike" cap="none" baseline="0">
                <a:solidFill>
                  <a:srgbClr val="4D4D4D"/>
                </a:solidFill>
                <a:effectLst/>
                <a:uFillTx/>
                <a:ea typeface="MS UI Gothic" panose="020B0600070205080204" charset="-128"/>
              </a:rPr>
              <a:t>CRC腫瘍反応</a:t>
            </a:r>
          </a:p>
        </p:txBody>
      </p:sp>
      <p:sp>
        <p:nvSpPr>
          <p:cNvPr id="25" name="TextBox 24"/>
          <p:cNvSpPr txBox="1"/>
          <p:nvPr/>
        </p:nvSpPr>
        <p:spPr>
          <a:xfrm>
            <a:off x="6802435" y="2192562"/>
            <a:ext cx="691495" cy="1235674"/>
          </a:xfrm>
          <a:prstGeom prst="rect">
            <a:avLst/>
          </a:prstGeom>
          <a:noFill/>
        </p:spPr>
        <p:txBody>
          <a:bodyPr wrap="none" rtlCol="0">
            <a:spAutoFit/>
          </a:bodyPr>
          <a:lstStyle/>
          <a:p>
            <a:pPr fontAlgn="base">
              <a:lnSpc>
                <a:spcPts val="1800"/>
              </a:lnSpc>
              <a:spcBef>
                <a:spcPct val="0"/>
              </a:spcBef>
              <a:spcAft>
                <a:spcPct val="0"/>
              </a:spcAft>
            </a:pPr>
            <a:r>
              <a:rPr lang="ja-JP" sz="1600" b="0" i="0" u="none" strike="noStrike" cap="none" baseline="0">
                <a:solidFill>
                  <a:srgbClr val="4D4D4D"/>
                </a:solidFill>
                <a:effectLst/>
                <a:uFillTx/>
                <a:ea typeface="MS UI Gothic" panose="020B0600070205080204" charset="-128"/>
              </a:rPr>
              <a:t>PR</a:t>
            </a:r>
          </a:p>
          <a:p>
            <a:pPr fontAlgn="base">
              <a:lnSpc>
                <a:spcPts val="1800"/>
              </a:lnSpc>
              <a:spcBef>
                <a:spcPct val="0"/>
              </a:spcBef>
              <a:spcAft>
                <a:spcPct val="0"/>
              </a:spcAft>
            </a:pPr>
            <a:r>
              <a:rPr lang="ja-JP" sz="1600" b="0" i="0" u="none" strike="noStrike" cap="none" baseline="0">
                <a:solidFill>
                  <a:srgbClr val="4D4D4D"/>
                </a:solidFill>
                <a:effectLst/>
                <a:uFillTx/>
                <a:ea typeface="MS UI Gothic" panose="020B0600070205080204" charset="-128"/>
              </a:rPr>
              <a:t>単時点のPR</a:t>
            </a:r>
          </a:p>
          <a:p>
            <a:pPr fontAlgn="base">
              <a:lnSpc>
                <a:spcPts val="1800"/>
              </a:lnSpc>
              <a:spcBef>
                <a:spcPct val="0"/>
              </a:spcBef>
              <a:spcAft>
                <a:spcPct val="0"/>
              </a:spcAft>
            </a:pPr>
            <a:r>
              <a:rPr lang="ja-JP" sz="1600" b="0" i="0" u="none" strike="noStrike" cap="none" baseline="0">
                <a:solidFill>
                  <a:srgbClr val="4D4D4D"/>
                </a:solidFill>
                <a:effectLst/>
                <a:uFillTx/>
                <a:ea typeface="MS UI Gothic" panose="020B0600070205080204" charset="-128"/>
              </a:rPr>
              <a:t>SD</a:t>
            </a:r>
          </a:p>
          <a:p>
            <a:pPr fontAlgn="base">
              <a:lnSpc>
                <a:spcPts val="1800"/>
              </a:lnSpc>
              <a:spcBef>
                <a:spcPct val="0"/>
              </a:spcBef>
              <a:spcAft>
                <a:spcPct val="0"/>
              </a:spcAft>
            </a:pPr>
            <a:r>
              <a:rPr lang="ja-JP" sz="1600" b="0" i="0" u="none" strike="noStrike" cap="none" baseline="0">
                <a:solidFill>
                  <a:srgbClr val="4D4D4D"/>
                </a:solidFill>
                <a:effectLst/>
                <a:uFillTx/>
                <a:ea typeface="MS UI Gothic" panose="020B0600070205080204" charset="-128"/>
              </a:rPr>
              <a:t>PD</a:t>
            </a:r>
          </a:p>
          <a:p>
            <a:pPr fontAlgn="base">
              <a:lnSpc>
                <a:spcPts val="1800"/>
              </a:lnSpc>
              <a:spcBef>
                <a:spcPct val="0"/>
              </a:spcBef>
              <a:spcAft>
                <a:spcPct val="0"/>
              </a:spcAft>
            </a:pPr>
            <a:r>
              <a:rPr lang="ja-JP" sz="1600" b="0" i="0" u="none" strike="noStrike" cap="none" baseline="0">
                <a:solidFill>
                  <a:srgbClr val="4D4D4D"/>
                </a:solidFill>
                <a:effectLst/>
                <a:uFillTx/>
                <a:ea typeface="MS UI Gothic" panose="020B0600070205080204" charset="-128"/>
              </a:rPr>
              <a:t>NE</a:t>
            </a:r>
          </a:p>
        </p:txBody>
      </p:sp>
      <p:sp>
        <p:nvSpPr>
          <p:cNvPr id="26" name="TextBox 25"/>
          <p:cNvSpPr txBox="1"/>
          <p:nvPr/>
        </p:nvSpPr>
        <p:spPr>
          <a:xfrm>
            <a:off x="6510865" y="1916832"/>
            <a:ext cx="465638" cy="335615"/>
          </a:xfrm>
          <a:prstGeom prst="rect">
            <a:avLst/>
          </a:prstGeom>
          <a:noFill/>
        </p:spPr>
        <p:txBody>
          <a:bodyPr wrap="none" rtlCol="0">
            <a:spAutoFit/>
          </a:bodyPr>
          <a:lstStyle/>
          <a:p>
            <a:pPr fontAlgn="base">
              <a:spcBef>
                <a:spcPct val="0"/>
              </a:spcBef>
              <a:spcAft>
                <a:spcPct val="0"/>
              </a:spcAft>
            </a:pPr>
            <a:r>
              <a:rPr lang="ja-JP" sz="1600" b="0" i="0" u="none" strike="noStrike" cap="none" baseline="0">
                <a:solidFill>
                  <a:srgbClr val="4D4D4D"/>
                </a:solidFill>
                <a:effectLst/>
                <a:uFillTx/>
                <a:ea typeface="MS UI Gothic" panose="020B0600070205080204" charset="-128"/>
              </a:rPr>
              <a:t>最良効果：</a:t>
            </a:r>
          </a:p>
        </p:txBody>
      </p:sp>
      <p:sp>
        <p:nvSpPr>
          <p:cNvPr id="27" name="TextBox 26"/>
          <p:cNvSpPr txBox="1"/>
          <p:nvPr/>
        </p:nvSpPr>
        <p:spPr>
          <a:xfrm>
            <a:off x="3170609" y="2023512"/>
            <a:ext cx="855449" cy="518678"/>
          </a:xfrm>
          <a:prstGeom prst="rect">
            <a:avLst/>
          </a:prstGeom>
          <a:noFill/>
        </p:spPr>
        <p:txBody>
          <a:bodyPr wrap="none" rtlCol="0">
            <a:spAutoFit/>
          </a:bodyPr>
          <a:lstStyle/>
          <a:p>
            <a:pPr algn="ctr"/>
            <a:r>
              <a:rPr lang="ja-JP" sz="1400" b="1" i="0" u="none" strike="noStrike" cap="none" baseline="0">
                <a:solidFill>
                  <a:srgbClr val="4D4D4D"/>
                </a:solidFill>
                <a:effectLst/>
                <a:uFillTx/>
                <a:ea typeface="MS UI Gothic" panose="020B0600070205080204" charset="-128"/>
              </a:rPr>
              <a:t>ニボルマブ＋</a:t>
            </a:r>
            <a:r>
              <a:rPr sz="1400"/>
              <a:t/>
            </a:r>
            <a:br>
              <a:rPr sz="1400"/>
            </a:br>
            <a:r>
              <a:rPr lang="ja-JP" sz="1400" b="1" i="0" u="none" strike="noStrike" cap="none" baseline="0">
                <a:solidFill>
                  <a:srgbClr val="4D4D4D"/>
                </a:solidFill>
                <a:effectLst/>
                <a:uFillTx/>
                <a:ea typeface="MS UI Gothic" panose="020B0600070205080204" charset="-128"/>
              </a:rPr>
              <a:t>バルリルマブ q2w</a:t>
            </a:r>
          </a:p>
        </p:txBody>
      </p:sp>
      <p:sp>
        <p:nvSpPr>
          <p:cNvPr id="28" name="TextBox 27"/>
          <p:cNvSpPr txBox="1"/>
          <p:nvPr/>
        </p:nvSpPr>
        <p:spPr>
          <a:xfrm>
            <a:off x="1536043" y="2397588"/>
            <a:ext cx="1211387" cy="305105"/>
          </a:xfrm>
          <a:prstGeom prst="rect">
            <a:avLst/>
          </a:prstGeom>
          <a:noFill/>
        </p:spPr>
        <p:txBody>
          <a:bodyPr wrap="none" rtlCol="0">
            <a:spAutoFit/>
          </a:bodyPr>
          <a:lstStyle/>
          <a:p>
            <a:pPr algn="ctr"/>
            <a:r>
              <a:rPr lang="ja-JP" sz="1400" b="1" i="0" u="none" strike="noStrike" cap="none" baseline="0">
                <a:solidFill>
                  <a:srgbClr val="4D4D4D"/>
                </a:solidFill>
                <a:effectLst/>
                <a:uFillTx/>
                <a:ea typeface="MS UI Gothic" panose="020B0600070205080204" charset="-128"/>
              </a:rPr>
              <a:t>0.1～10 mg/kg</a:t>
            </a:r>
          </a:p>
        </p:txBody>
      </p:sp>
      <p:sp>
        <p:nvSpPr>
          <p:cNvPr id="29" name="TextBox 28"/>
          <p:cNvSpPr txBox="1"/>
          <p:nvPr/>
        </p:nvSpPr>
        <p:spPr>
          <a:xfrm>
            <a:off x="4557169" y="2397588"/>
            <a:ext cx="815782" cy="305105"/>
          </a:xfrm>
          <a:prstGeom prst="rect">
            <a:avLst/>
          </a:prstGeom>
          <a:noFill/>
        </p:spPr>
        <p:txBody>
          <a:bodyPr wrap="none" rtlCol="0">
            <a:spAutoFit/>
          </a:bodyPr>
          <a:lstStyle/>
          <a:p>
            <a:pPr algn="ctr"/>
            <a:r>
              <a:rPr lang="ja-JP" sz="1400" b="1" i="0" u="none" strike="noStrike" cap="none" baseline="0">
                <a:solidFill>
                  <a:srgbClr val="4D4D4D"/>
                </a:solidFill>
                <a:effectLst/>
                <a:uFillTx/>
                <a:ea typeface="MS UI Gothic" panose="020B0600070205080204" charset="-128"/>
              </a:rPr>
              <a:t>3 mg/kg</a:t>
            </a:r>
          </a:p>
        </p:txBody>
      </p:sp>
      <p:sp>
        <p:nvSpPr>
          <p:cNvPr id="30" name="TextBox 29"/>
          <p:cNvSpPr txBox="1"/>
          <p:nvPr/>
        </p:nvSpPr>
        <p:spPr>
          <a:xfrm>
            <a:off x="428613" y="5573224"/>
            <a:ext cx="1280049" cy="732251"/>
          </a:xfrm>
          <a:prstGeom prst="rect">
            <a:avLst/>
          </a:prstGeom>
          <a:noFill/>
        </p:spPr>
        <p:txBody>
          <a:bodyPr wrap="none" rtlCol="0">
            <a:spAutoFit/>
          </a:bodyPr>
          <a:lstStyle/>
          <a:p>
            <a:pPr>
              <a:lnSpc>
                <a:spcPct val="150000"/>
              </a:lnSpc>
            </a:pPr>
            <a:r>
              <a:rPr lang="ja-JP" sz="1400" b="1" i="0" u="none" strike="noStrike" cap="none" baseline="0">
                <a:solidFill>
                  <a:srgbClr val="000000"/>
                </a:solidFill>
                <a:effectLst/>
                <a:uFillTx/>
                <a:ea typeface="MS UI Gothic" panose="020B0600070205080204" charset="-128"/>
              </a:rPr>
              <a:t>ORR、n/N (%)：</a:t>
            </a:r>
          </a:p>
          <a:p>
            <a:pPr>
              <a:lnSpc>
                <a:spcPct val="150000"/>
              </a:lnSpc>
            </a:pPr>
            <a:r>
              <a:rPr lang="ja-JP" sz="1400" b="1" i="0" u="none" strike="noStrike" cap="none" baseline="0">
                <a:solidFill>
                  <a:srgbClr val="000000"/>
                </a:solidFill>
                <a:effectLst/>
                <a:uFillTx/>
                <a:ea typeface="MS UI Gothic" panose="020B0600070205080204" charset="-128"/>
              </a:rPr>
              <a:t>DCR、n/N (%)：</a:t>
            </a:r>
          </a:p>
        </p:txBody>
      </p:sp>
      <p:sp>
        <p:nvSpPr>
          <p:cNvPr id="31" name="TextBox 30"/>
          <p:cNvSpPr txBox="1"/>
          <p:nvPr/>
        </p:nvSpPr>
        <p:spPr>
          <a:xfrm>
            <a:off x="1840383" y="5250059"/>
            <a:ext cx="894939" cy="1052612"/>
          </a:xfrm>
          <a:prstGeom prst="rect">
            <a:avLst/>
          </a:prstGeom>
          <a:noFill/>
        </p:spPr>
        <p:txBody>
          <a:bodyPr wrap="none" rtlCol="0">
            <a:spAutoFit/>
          </a:bodyPr>
          <a:lstStyle/>
          <a:p>
            <a:pPr>
              <a:lnSpc>
                <a:spcPct val="150000"/>
              </a:lnSpc>
            </a:pPr>
            <a:r>
              <a:rPr lang="ja-JP" sz="1400" b="1" i="0" u="none" strike="noStrike" cap="none" baseline="0">
                <a:solidFill>
                  <a:srgbClr val="000000"/>
                </a:solidFill>
                <a:effectLst/>
                <a:uFillTx/>
                <a:ea typeface="MS UI Gothic" panose="020B0600070205080204" charset="-128"/>
              </a:rPr>
              <a:t>第I相</a:t>
            </a:r>
            <a:r>
              <a:rPr sz="1400"/>
              <a:t/>
            </a:r>
            <a:br>
              <a:rPr sz="1400"/>
            </a:br>
            <a:r>
              <a:rPr lang="ja-JP" sz="1400" b="0" i="0" u="none" strike="noStrike" cap="none" baseline="0">
                <a:solidFill>
                  <a:srgbClr val="000000"/>
                </a:solidFill>
                <a:effectLst/>
                <a:uFillTx/>
                <a:ea typeface="MS UI Gothic" panose="020B0600070205080204" charset="-128"/>
              </a:rPr>
              <a:t>1/21 (5)</a:t>
            </a:r>
          </a:p>
          <a:p>
            <a:pPr>
              <a:lnSpc>
                <a:spcPct val="150000"/>
              </a:lnSpc>
            </a:pPr>
            <a:r>
              <a:rPr lang="ja-JP" sz="1400" b="0" i="0" u="none" strike="noStrike" cap="none" baseline="0">
                <a:solidFill>
                  <a:srgbClr val="000000"/>
                </a:solidFill>
                <a:effectLst/>
                <a:uFillTx/>
                <a:ea typeface="MS UI Gothic" panose="020B0600070205080204" charset="-128"/>
              </a:rPr>
              <a:t>4/21 (19)</a:t>
            </a:r>
          </a:p>
        </p:txBody>
      </p:sp>
      <p:sp>
        <p:nvSpPr>
          <p:cNvPr id="32" name="TextBox 31"/>
          <p:cNvSpPr txBox="1"/>
          <p:nvPr/>
        </p:nvSpPr>
        <p:spPr>
          <a:xfrm>
            <a:off x="4572000" y="5250059"/>
            <a:ext cx="894939" cy="1052612"/>
          </a:xfrm>
          <a:prstGeom prst="rect">
            <a:avLst/>
          </a:prstGeom>
          <a:noFill/>
        </p:spPr>
        <p:txBody>
          <a:bodyPr wrap="none" rtlCol="0">
            <a:spAutoFit/>
          </a:bodyPr>
          <a:lstStyle/>
          <a:p>
            <a:pPr>
              <a:lnSpc>
                <a:spcPct val="150000"/>
              </a:lnSpc>
            </a:pPr>
            <a:r>
              <a:rPr lang="ja-JP" sz="1400" b="1" i="0" u="none" strike="noStrike" cap="none" baseline="0">
                <a:solidFill>
                  <a:srgbClr val="000000"/>
                </a:solidFill>
                <a:effectLst/>
                <a:uFillTx/>
                <a:ea typeface="MS UI Gothic" panose="020B0600070205080204" charset="-128"/>
              </a:rPr>
              <a:t>第II相</a:t>
            </a:r>
            <a:r>
              <a:rPr sz="1400"/>
              <a:t/>
            </a:r>
            <a:br>
              <a:rPr sz="1400"/>
            </a:br>
            <a:r>
              <a:rPr lang="ja-JP" sz="1400" b="0" i="0" u="none" strike="noStrike" cap="none" baseline="0">
                <a:solidFill>
                  <a:srgbClr val="000000"/>
                </a:solidFill>
                <a:effectLst/>
                <a:uFillTx/>
                <a:ea typeface="MS UI Gothic" panose="020B0600070205080204" charset="-128"/>
              </a:rPr>
              <a:t>1/20 (5)</a:t>
            </a:r>
          </a:p>
          <a:p>
            <a:pPr>
              <a:lnSpc>
                <a:spcPct val="150000"/>
              </a:lnSpc>
            </a:pPr>
            <a:r>
              <a:rPr lang="ja-JP" sz="1400" b="0" i="0" u="none" strike="noStrike" cap="none" baseline="0">
                <a:solidFill>
                  <a:srgbClr val="000000"/>
                </a:solidFill>
                <a:effectLst/>
                <a:uFillTx/>
                <a:ea typeface="MS UI Gothic" panose="020B0600070205080204" charset="-128"/>
              </a:rPr>
              <a:t>4/20 (20)</a:t>
            </a:r>
          </a:p>
        </p:txBody>
      </p:sp>
      <p:grpSp>
        <p:nvGrpSpPr>
          <p:cNvPr id="33" name="Group 32"/>
          <p:cNvGrpSpPr/>
          <p:nvPr/>
        </p:nvGrpSpPr>
        <p:grpSpPr>
          <a:xfrm>
            <a:off x="397592" y="2686104"/>
            <a:ext cx="5803176" cy="2510705"/>
            <a:chOff x="2366856" y="2207853"/>
            <a:chExt cx="5774285" cy="2315489"/>
          </a:xfrm>
        </p:grpSpPr>
        <p:grpSp>
          <p:nvGrpSpPr>
            <p:cNvPr id="34" name="Group 33"/>
            <p:cNvGrpSpPr/>
            <p:nvPr/>
          </p:nvGrpSpPr>
          <p:grpSpPr>
            <a:xfrm>
              <a:off x="2972561" y="2328769"/>
              <a:ext cx="5168580" cy="2085015"/>
              <a:chOff x="2291341" y="1964769"/>
              <a:chExt cx="6556573" cy="3950922"/>
            </a:xfrm>
          </p:grpSpPr>
          <p:cxnSp>
            <p:nvCxnSpPr>
              <p:cNvPr id="45" name="Straight Connector 44"/>
              <p:cNvCxnSpPr/>
              <p:nvPr/>
            </p:nvCxnSpPr>
            <p:spPr>
              <a:xfrm flipH="1">
                <a:off x="2401643" y="1964769"/>
                <a:ext cx="0" cy="3950922"/>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2291341" y="2456953"/>
                <a:ext cx="110302" cy="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2291341" y="2951246"/>
                <a:ext cx="110302" cy="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2291341" y="3445539"/>
                <a:ext cx="110302" cy="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2291341" y="4434125"/>
                <a:ext cx="110302" cy="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2291341" y="4928418"/>
                <a:ext cx="110302" cy="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2291341" y="5422711"/>
                <a:ext cx="110302" cy="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2291341" y="5899752"/>
                <a:ext cx="110302" cy="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2291341" y="1982370"/>
                <a:ext cx="110302" cy="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2291341" y="3939833"/>
                <a:ext cx="6556573" cy="4517"/>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grpSp>
        <p:sp>
          <p:nvSpPr>
            <p:cNvPr id="35" name="TextBox 34"/>
            <p:cNvSpPr txBox="1"/>
            <p:nvPr/>
          </p:nvSpPr>
          <p:spPr>
            <a:xfrm rot="16200000">
              <a:off x="2238063" y="3234452"/>
              <a:ext cx="530815" cy="273227"/>
            </a:xfrm>
            <a:prstGeom prst="rect">
              <a:avLst/>
            </a:prstGeom>
            <a:noFill/>
          </p:spPr>
          <p:txBody>
            <a:bodyPr wrap="none" rtlCol="0">
              <a:spAutoFit/>
            </a:bodyPr>
            <a:lstStyle/>
            <a:p>
              <a:pPr algn="ctr"/>
              <a:r>
                <a:rPr lang="ja-JP" sz="1200" b="0" i="0" u="none" strike="noStrike" cap="none" baseline="0">
                  <a:solidFill>
                    <a:srgbClr val="000000"/>
                  </a:solidFill>
                  <a:effectLst/>
                  <a:uFillTx/>
                  <a:ea typeface="MS UI Gothic" panose="020B0600070205080204" charset="-128"/>
                </a:rPr>
                <a:t>最大退縮率、%</a:t>
              </a:r>
            </a:p>
          </p:txBody>
        </p:sp>
        <p:sp>
          <p:nvSpPr>
            <p:cNvPr id="36" name="TextBox 35"/>
            <p:cNvSpPr txBox="1"/>
            <p:nvPr/>
          </p:nvSpPr>
          <p:spPr>
            <a:xfrm>
              <a:off x="2578486" y="2208962"/>
              <a:ext cx="433559" cy="253244"/>
            </a:xfrm>
            <a:prstGeom prst="rect">
              <a:avLst/>
            </a:prstGeom>
            <a:noFill/>
          </p:spPr>
          <p:txBody>
            <a:bodyPr wrap="none" rtlCol="0" anchor="ctr" anchorCtr="0">
              <a:spAutoFit/>
            </a:bodyPr>
            <a:lstStyle/>
            <a:p>
              <a:pPr algn="r"/>
              <a:r>
                <a:rPr lang="ja-JP" sz="1200" b="0" i="0" u="none" strike="noStrike" cap="none" baseline="0">
                  <a:solidFill>
                    <a:srgbClr val="000000"/>
                  </a:solidFill>
                  <a:effectLst/>
                  <a:uFillTx/>
                  <a:ea typeface="MS UI Gothic" panose="020B0600070205080204" charset="-128"/>
                </a:rPr>
                <a:t>100</a:t>
              </a:r>
            </a:p>
          </p:txBody>
        </p:sp>
        <p:sp>
          <p:nvSpPr>
            <p:cNvPr id="37" name="TextBox 36"/>
            <p:cNvSpPr txBox="1"/>
            <p:nvPr/>
          </p:nvSpPr>
          <p:spPr>
            <a:xfrm>
              <a:off x="2662288" y="2469687"/>
              <a:ext cx="349756" cy="253244"/>
            </a:xfrm>
            <a:prstGeom prst="rect">
              <a:avLst/>
            </a:prstGeom>
            <a:noFill/>
          </p:spPr>
          <p:txBody>
            <a:bodyPr wrap="none" rtlCol="0" anchor="ctr" anchorCtr="0">
              <a:spAutoFit/>
            </a:bodyPr>
            <a:lstStyle/>
            <a:p>
              <a:pPr algn="r"/>
              <a:r>
                <a:rPr lang="ja-JP" sz="1200" b="0" i="0" u="none" strike="noStrike" cap="none" baseline="0">
                  <a:solidFill>
                    <a:srgbClr val="000000"/>
                  </a:solidFill>
                  <a:effectLst/>
                  <a:uFillTx/>
                  <a:ea typeface="MS UI Gothic" panose="020B0600070205080204" charset="-128"/>
                </a:rPr>
                <a:t>75</a:t>
              </a:r>
            </a:p>
          </p:txBody>
        </p:sp>
        <p:sp>
          <p:nvSpPr>
            <p:cNvPr id="38" name="TextBox 37"/>
            <p:cNvSpPr txBox="1"/>
            <p:nvPr/>
          </p:nvSpPr>
          <p:spPr>
            <a:xfrm>
              <a:off x="2662288" y="2717569"/>
              <a:ext cx="349756" cy="253244"/>
            </a:xfrm>
            <a:prstGeom prst="rect">
              <a:avLst/>
            </a:prstGeom>
            <a:noFill/>
          </p:spPr>
          <p:txBody>
            <a:bodyPr wrap="none" rtlCol="0" anchor="ctr" anchorCtr="0">
              <a:spAutoFit/>
            </a:bodyPr>
            <a:lstStyle/>
            <a:p>
              <a:pPr algn="r"/>
              <a:r>
                <a:rPr lang="ja-JP" sz="1200" b="0" i="0" u="none" strike="noStrike" cap="none" baseline="0">
                  <a:solidFill>
                    <a:srgbClr val="000000"/>
                  </a:solidFill>
                  <a:effectLst/>
                  <a:uFillTx/>
                  <a:ea typeface="MS UI Gothic" panose="020B0600070205080204" charset="-128"/>
                </a:rPr>
                <a:t>50</a:t>
              </a:r>
            </a:p>
          </p:txBody>
        </p:sp>
        <p:sp>
          <p:nvSpPr>
            <p:cNvPr id="39" name="TextBox 38"/>
            <p:cNvSpPr txBox="1"/>
            <p:nvPr/>
          </p:nvSpPr>
          <p:spPr>
            <a:xfrm>
              <a:off x="2662288" y="2975531"/>
              <a:ext cx="349756" cy="253244"/>
            </a:xfrm>
            <a:prstGeom prst="rect">
              <a:avLst/>
            </a:prstGeom>
            <a:noFill/>
          </p:spPr>
          <p:txBody>
            <a:bodyPr wrap="none" rtlCol="0" anchor="ctr" anchorCtr="0">
              <a:spAutoFit/>
            </a:bodyPr>
            <a:lstStyle/>
            <a:p>
              <a:pPr algn="r"/>
              <a:r>
                <a:rPr lang="ja-JP" sz="1200" b="0" i="0" u="none" strike="noStrike" cap="none" baseline="0">
                  <a:solidFill>
                    <a:srgbClr val="000000"/>
                  </a:solidFill>
                  <a:effectLst/>
                  <a:uFillTx/>
                  <a:ea typeface="MS UI Gothic" panose="020B0600070205080204" charset="-128"/>
                </a:rPr>
                <a:t>25</a:t>
              </a:r>
            </a:p>
          </p:txBody>
        </p:sp>
        <p:sp>
          <p:nvSpPr>
            <p:cNvPr id="40" name="TextBox 39"/>
            <p:cNvSpPr txBox="1"/>
            <p:nvPr/>
          </p:nvSpPr>
          <p:spPr>
            <a:xfrm>
              <a:off x="2746090" y="3242595"/>
              <a:ext cx="265954" cy="253244"/>
            </a:xfrm>
            <a:prstGeom prst="rect">
              <a:avLst/>
            </a:prstGeom>
            <a:noFill/>
          </p:spPr>
          <p:txBody>
            <a:bodyPr wrap="none" rtlCol="0" anchor="ctr" anchorCtr="0">
              <a:spAutoFit/>
            </a:bodyPr>
            <a:lstStyle/>
            <a:p>
              <a:pPr algn="r"/>
              <a:r>
                <a:rPr lang="ja-JP" sz="1200" b="0" i="0" u="none" strike="noStrike" cap="none" baseline="0">
                  <a:solidFill>
                    <a:srgbClr val="000000"/>
                  </a:solidFill>
                  <a:effectLst/>
                  <a:uFillTx/>
                  <a:ea typeface="MS UI Gothic" panose="020B0600070205080204" charset="-128"/>
                </a:rPr>
                <a:t>0</a:t>
              </a:r>
            </a:p>
          </p:txBody>
        </p:sp>
        <p:sp>
          <p:nvSpPr>
            <p:cNvPr id="41" name="TextBox 40"/>
            <p:cNvSpPr txBox="1"/>
            <p:nvPr/>
          </p:nvSpPr>
          <p:spPr>
            <a:xfrm>
              <a:off x="2578486" y="3499474"/>
              <a:ext cx="433559" cy="253244"/>
            </a:xfrm>
            <a:prstGeom prst="rect">
              <a:avLst/>
            </a:prstGeom>
            <a:noFill/>
          </p:spPr>
          <p:txBody>
            <a:bodyPr wrap="none" rtlCol="0" anchor="ctr" anchorCtr="0">
              <a:spAutoFit/>
            </a:bodyPr>
            <a:lstStyle/>
            <a:p>
              <a:pPr algn="r"/>
              <a:r>
                <a:rPr lang="ja-JP" sz="1200" b="0" i="0" u="none" strike="noStrike" cap="none" baseline="0">
                  <a:solidFill>
                    <a:srgbClr val="000000"/>
                  </a:solidFill>
                  <a:effectLst/>
                  <a:uFillTx/>
                  <a:ea typeface="MS UI Gothic" panose="020B0600070205080204" charset="-128"/>
                </a:rPr>
                <a:t>–25</a:t>
              </a:r>
            </a:p>
          </p:txBody>
        </p:sp>
        <p:sp>
          <p:nvSpPr>
            <p:cNvPr id="42" name="TextBox 41"/>
            <p:cNvSpPr txBox="1"/>
            <p:nvPr/>
          </p:nvSpPr>
          <p:spPr>
            <a:xfrm>
              <a:off x="2578486" y="3760532"/>
              <a:ext cx="433559" cy="253244"/>
            </a:xfrm>
            <a:prstGeom prst="rect">
              <a:avLst/>
            </a:prstGeom>
            <a:noFill/>
          </p:spPr>
          <p:txBody>
            <a:bodyPr wrap="none" rtlCol="0" anchor="ctr" anchorCtr="0">
              <a:spAutoFit/>
            </a:bodyPr>
            <a:lstStyle/>
            <a:p>
              <a:pPr algn="r"/>
              <a:r>
                <a:rPr lang="ja-JP" sz="1200" b="0" i="0" u="none" strike="noStrike" cap="none" baseline="0">
                  <a:solidFill>
                    <a:srgbClr val="000000"/>
                  </a:solidFill>
                  <a:effectLst/>
                  <a:uFillTx/>
                  <a:ea typeface="MS UI Gothic" panose="020B0600070205080204" charset="-128"/>
                </a:rPr>
                <a:t>–50</a:t>
              </a:r>
            </a:p>
          </p:txBody>
        </p:sp>
        <p:sp>
          <p:nvSpPr>
            <p:cNvPr id="43" name="TextBox 42"/>
            <p:cNvSpPr txBox="1"/>
            <p:nvPr/>
          </p:nvSpPr>
          <p:spPr>
            <a:xfrm>
              <a:off x="2578486" y="4026142"/>
              <a:ext cx="433559" cy="253244"/>
            </a:xfrm>
            <a:prstGeom prst="rect">
              <a:avLst/>
            </a:prstGeom>
            <a:noFill/>
          </p:spPr>
          <p:txBody>
            <a:bodyPr wrap="none" rtlCol="0" anchor="ctr" anchorCtr="0">
              <a:spAutoFit/>
            </a:bodyPr>
            <a:lstStyle/>
            <a:p>
              <a:pPr algn="r"/>
              <a:r>
                <a:rPr lang="ja-JP" sz="1200" b="0" i="0" u="none" strike="noStrike" cap="none" baseline="0">
                  <a:solidFill>
                    <a:srgbClr val="000000"/>
                  </a:solidFill>
                  <a:effectLst/>
                  <a:uFillTx/>
                  <a:ea typeface="MS UI Gothic" panose="020B0600070205080204" charset="-128"/>
                </a:rPr>
                <a:t>–75</a:t>
              </a:r>
            </a:p>
          </p:txBody>
        </p:sp>
        <p:sp>
          <p:nvSpPr>
            <p:cNvPr id="44" name="TextBox 43"/>
            <p:cNvSpPr txBox="1"/>
            <p:nvPr/>
          </p:nvSpPr>
          <p:spPr>
            <a:xfrm>
              <a:off x="2494682" y="4268989"/>
              <a:ext cx="517361" cy="253244"/>
            </a:xfrm>
            <a:prstGeom prst="rect">
              <a:avLst/>
            </a:prstGeom>
            <a:noFill/>
          </p:spPr>
          <p:txBody>
            <a:bodyPr wrap="none" rtlCol="0" anchor="ctr" anchorCtr="0">
              <a:spAutoFit/>
            </a:bodyPr>
            <a:lstStyle/>
            <a:p>
              <a:pPr algn="r"/>
              <a:r>
                <a:rPr lang="ja-JP" sz="1200" b="0" i="0" u="none" strike="noStrike" cap="none" baseline="0">
                  <a:solidFill>
                    <a:srgbClr val="000000"/>
                  </a:solidFill>
                  <a:effectLst/>
                  <a:uFillTx/>
                  <a:ea typeface="MS UI Gothic" panose="020B0600070205080204" charset="-128"/>
                </a:rPr>
                <a:t>–100</a:t>
              </a:r>
            </a:p>
          </p:txBody>
        </p:sp>
      </p:grpSp>
      <p:sp>
        <p:nvSpPr>
          <p:cNvPr id="55" name="Rectangle 54"/>
          <p:cNvSpPr/>
          <p:nvPr/>
        </p:nvSpPr>
        <p:spPr>
          <a:xfrm rot="10800000">
            <a:off x="3278851" y="3929609"/>
            <a:ext cx="126263" cy="1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 name="Rectangle 55"/>
          <p:cNvSpPr/>
          <p:nvPr/>
        </p:nvSpPr>
        <p:spPr>
          <a:xfrm rot="10800000">
            <a:off x="3131213" y="3929609"/>
            <a:ext cx="126263" cy="1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 name="Rectangle 56"/>
          <p:cNvSpPr/>
          <p:nvPr/>
        </p:nvSpPr>
        <p:spPr>
          <a:xfrm rot="10800000">
            <a:off x="2990718" y="3918809"/>
            <a:ext cx="126263" cy="28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 name="Rectangle 57"/>
          <p:cNvSpPr/>
          <p:nvPr/>
        </p:nvSpPr>
        <p:spPr>
          <a:xfrm rot="10800000">
            <a:off x="2850223" y="3904409"/>
            <a:ext cx="126263" cy="43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 name="Rectangle 58"/>
          <p:cNvSpPr/>
          <p:nvPr/>
        </p:nvSpPr>
        <p:spPr>
          <a:xfrm rot="10800000">
            <a:off x="2709728" y="3839609"/>
            <a:ext cx="126263" cy="10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 name="Rectangle 59"/>
          <p:cNvSpPr/>
          <p:nvPr/>
        </p:nvSpPr>
        <p:spPr>
          <a:xfrm rot="10800000">
            <a:off x="2564471" y="3803609"/>
            <a:ext cx="126263" cy="144000"/>
          </a:xfrm>
          <a:prstGeom prst="rect">
            <a:avLst/>
          </a:prstGeom>
          <a:solidFill>
            <a:srgbClr val="A0A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 name="Rectangle 60"/>
          <p:cNvSpPr/>
          <p:nvPr/>
        </p:nvSpPr>
        <p:spPr>
          <a:xfrm rot="10800000">
            <a:off x="2419214" y="3767609"/>
            <a:ext cx="126263" cy="180000"/>
          </a:xfrm>
          <a:prstGeom prst="rect">
            <a:avLst/>
          </a:prstGeom>
          <a:solidFill>
            <a:srgbClr val="A0A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 name="Rectangle 61"/>
          <p:cNvSpPr/>
          <p:nvPr/>
        </p:nvSpPr>
        <p:spPr>
          <a:xfrm rot="10800000">
            <a:off x="2273957" y="3760409"/>
            <a:ext cx="126263" cy="187200"/>
          </a:xfrm>
          <a:prstGeom prst="rect">
            <a:avLst/>
          </a:prstGeom>
          <a:solidFill>
            <a:srgbClr val="A0A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 name="Rectangle 62"/>
          <p:cNvSpPr/>
          <p:nvPr/>
        </p:nvSpPr>
        <p:spPr>
          <a:xfrm rot="10800000">
            <a:off x="2128700" y="3749609"/>
            <a:ext cx="126263" cy="198000"/>
          </a:xfrm>
          <a:prstGeom prst="rect">
            <a:avLst/>
          </a:prstGeom>
          <a:solidFill>
            <a:srgbClr val="A0A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 name="Rectangle 63"/>
          <p:cNvSpPr/>
          <p:nvPr/>
        </p:nvSpPr>
        <p:spPr>
          <a:xfrm rot="10800000">
            <a:off x="1983443" y="3677609"/>
            <a:ext cx="126263" cy="270000"/>
          </a:xfrm>
          <a:prstGeom prst="rect">
            <a:avLst/>
          </a:prstGeom>
          <a:solidFill>
            <a:srgbClr val="A0A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5" name="Rectangle 64"/>
          <p:cNvSpPr/>
          <p:nvPr/>
        </p:nvSpPr>
        <p:spPr>
          <a:xfrm rot="10800000">
            <a:off x="1838186" y="3623609"/>
            <a:ext cx="126263" cy="324000"/>
          </a:xfrm>
          <a:prstGeom prst="rect">
            <a:avLst/>
          </a:prstGeom>
          <a:solidFill>
            <a:srgbClr val="A0A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6" name="Rectangle 65"/>
          <p:cNvSpPr/>
          <p:nvPr/>
        </p:nvSpPr>
        <p:spPr>
          <a:xfrm rot="10800000">
            <a:off x="1692929" y="3587610"/>
            <a:ext cx="126263" cy="360000"/>
          </a:xfrm>
          <a:prstGeom prst="rect">
            <a:avLst/>
          </a:prstGeom>
          <a:solidFill>
            <a:srgbClr val="A0A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7" name="Rectangle 66"/>
          <p:cNvSpPr/>
          <p:nvPr/>
        </p:nvSpPr>
        <p:spPr>
          <a:xfrm rot="10800000">
            <a:off x="1547672" y="3353610"/>
            <a:ext cx="126263" cy="594000"/>
          </a:xfrm>
          <a:prstGeom prst="rect">
            <a:avLst/>
          </a:prstGeom>
          <a:solidFill>
            <a:srgbClr val="A0A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8" name="Rectangle 67"/>
          <p:cNvSpPr/>
          <p:nvPr/>
        </p:nvSpPr>
        <p:spPr>
          <a:xfrm rot="10800000">
            <a:off x="1402415" y="3137610"/>
            <a:ext cx="126263" cy="810000"/>
          </a:xfrm>
          <a:prstGeom prst="rect">
            <a:avLst/>
          </a:prstGeom>
          <a:solidFill>
            <a:srgbClr val="A0A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9" name="Rectangle 68"/>
          <p:cNvSpPr/>
          <p:nvPr/>
        </p:nvSpPr>
        <p:spPr>
          <a:xfrm rot="10800000">
            <a:off x="1257158" y="3101610"/>
            <a:ext cx="126263" cy="846000"/>
          </a:xfrm>
          <a:prstGeom prst="rect">
            <a:avLst/>
          </a:prstGeom>
          <a:solidFill>
            <a:srgbClr val="A0A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0" name="Rectangle 69"/>
          <p:cNvSpPr/>
          <p:nvPr/>
        </p:nvSpPr>
        <p:spPr>
          <a:xfrm rot="10800000">
            <a:off x="1111901" y="2633610"/>
            <a:ext cx="126263" cy="1314000"/>
          </a:xfrm>
          <a:prstGeom prst="rect">
            <a:avLst/>
          </a:prstGeom>
          <a:solidFill>
            <a:srgbClr val="A0A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1" name="TextBox 70"/>
          <p:cNvSpPr txBox="1"/>
          <p:nvPr/>
        </p:nvSpPr>
        <p:spPr>
          <a:xfrm>
            <a:off x="1907992" y="3429067"/>
            <a:ext cx="281964" cy="305105"/>
          </a:xfrm>
          <a:prstGeom prst="rect">
            <a:avLst/>
          </a:prstGeom>
          <a:noFill/>
        </p:spPr>
        <p:txBody>
          <a:bodyPr wrap="none" rtlCol="0">
            <a:spAutoFit/>
          </a:bodyPr>
          <a:lstStyle/>
          <a:p>
            <a:pPr algn="ctr"/>
            <a:r>
              <a:rPr lang="ja-JP" sz="1400" b="1" i="0" u="none" strike="noStrike" cap="none" baseline="0">
                <a:solidFill>
                  <a:srgbClr val="000000"/>
                </a:solidFill>
                <a:effectLst/>
                <a:uFillTx/>
                <a:ea typeface="MS UI Gothic" panose="020B0600070205080204" charset="-128"/>
              </a:rPr>
              <a:t>3</a:t>
            </a:r>
          </a:p>
        </p:txBody>
      </p:sp>
      <p:sp>
        <p:nvSpPr>
          <p:cNvPr id="72" name="Rectangle 71"/>
          <p:cNvSpPr/>
          <p:nvPr/>
        </p:nvSpPr>
        <p:spPr>
          <a:xfrm>
            <a:off x="3400483" y="3954909"/>
            <a:ext cx="126263" cy="1062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3" name="TextBox 72"/>
          <p:cNvSpPr txBox="1"/>
          <p:nvPr/>
        </p:nvSpPr>
        <p:spPr>
          <a:xfrm>
            <a:off x="2574508" y="4549584"/>
            <a:ext cx="777382" cy="457657"/>
          </a:xfrm>
          <a:prstGeom prst="rect">
            <a:avLst/>
          </a:prstGeom>
          <a:noFill/>
        </p:spPr>
        <p:txBody>
          <a:bodyPr wrap="none" rtlCol="0">
            <a:spAutoFit/>
          </a:bodyPr>
          <a:lstStyle/>
          <a:p>
            <a:pPr algn="r"/>
            <a:r>
              <a:rPr lang="ja-JP" sz="1200" b="0" i="0" u="none" strike="noStrike" cap="none" baseline="0">
                <a:solidFill>
                  <a:srgbClr val="4D4D4D"/>
                </a:solidFill>
                <a:effectLst/>
                <a:uFillTx/>
                <a:ea typeface="MS UI Gothic" panose="020B0600070205080204" charset="-128"/>
              </a:rPr>
              <a:t>*MMR欠損なし</a:t>
            </a:r>
            <a:r>
              <a:rPr sz="1200"/>
              <a:t/>
            </a:r>
            <a:br>
              <a:rPr sz="1200"/>
            </a:br>
            <a:r>
              <a:rPr lang="ja-JP" sz="1200" b="0" i="0" u="none" strike="noStrike" cap="none" baseline="0">
                <a:solidFill>
                  <a:srgbClr val="4D4D4D"/>
                </a:solidFill>
                <a:effectLst/>
                <a:uFillTx/>
                <a:ea typeface="MS UI Gothic" panose="020B0600070205080204" charset="-128"/>
              </a:rPr>
              <a:t>1 mg/kg</a:t>
            </a:r>
          </a:p>
        </p:txBody>
      </p:sp>
      <p:sp>
        <p:nvSpPr>
          <p:cNvPr id="74" name="Rectangle 73"/>
          <p:cNvSpPr/>
          <p:nvPr/>
        </p:nvSpPr>
        <p:spPr>
          <a:xfrm>
            <a:off x="1139033" y="2562685"/>
            <a:ext cx="72000" cy="36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5" name="Rectangle 74"/>
          <p:cNvSpPr/>
          <p:nvPr/>
        </p:nvSpPr>
        <p:spPr>
          <a:xfrm>
            <a:off x="1284289" y="3027505"/>
            <a:ext cx="72000" cy="36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6" name="Rectangle 75"/>
          <p:cNvSpPr/>
          <p:nvPr/>
        </p:nvSpPr>
        <p:spPr>
          <a:xfrm>
            <a:off x="1425735" y="3077035"/>
            <a:ext cx="72000" cy="36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7" name="Rectangle 76"/>
          <p:cNvSpPr/>
          <p:nvPr/>
        </p:nvSpPr>
        <p:spPr>
          <a:xfrm>
            <a:off x="1719581" y="3515185"/>
            <a:ext cx="72000" cy="36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8" name="Rectangle 77"/>
          <p:cNvSpPr/>
          <p:nvPr/>
        </p:nvSpPr>
        <p:spPr>
          <a:xfrm>
            <a:off x="1861027" y="3564715"/>
            <a:ext cx="72000" cy="36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9" name="Rectangle 78"/>
          <p:cNvSpPr/>
          <p:nvPr/>
        </p:nvSpPr>
        <p:spPr>
          <a:xfrm>
            <a:off x="2151063" y="3675205"/>
            <a:ext cx="72000" cy="36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0" name="Rectangle 79"/>
          <p:cNvSpPr/>
          <p:nvPr/>
        </p:nvSpPr>
        <p:spPr>
          <a:xfrm>
            <a:off x="2296319" y="3686635"/>
            <a:ext cx="72000" cy="36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1" name="Rectangle 80"/>
          <p:cNvSpPr/>
          <p:nvPr/>
        </p:nvSpPr>
        <p:spPr>
          <a:xfrm>
            <a:off x="2441575" y="3709495"/>
            <a:ext cx="72000" cy="36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2" name="Rectangle 81"/>
          <p:cNvSpPr/>
          <p:nvPr/>
        </p:nvSpPr>
        <p:spPr>
          <a:xfrm>
            <a:off x="2586831" y="3728545"/>
            <a:ext cx="72000" cy="36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3" name="Rectangle 82"/>
          <p:cNvSpPr/>
          <p:nvPr/>
        </p:nvSpPr>
        <p:spPr>
          <a:xfrm>
            <a:off x="2732087" y="3766645"/>
            <a:ext cx="72000" cy="36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4" name="Rectangle 83"/>
          <p:cNvSpPr/>
          <p:nvPr/>
        </p:nvSpPr>
        <p:spPr>
          <a:xfrm>
            <a:off x="2877343" y="3816175"/>
            <a:ext cx="72000" cy="36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5" name="Rectangle 84"/>
          <p:cNvSpPr/>
          <p:nvPr/>
        </p:nvSpPr>
        <p:spPr>
          <a:xfrm>
            <a:off x="3022599" y="3865705"/>
            <a:ext cx="72000" cy="36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6" name="Rectangle 85"/>
          <p:cNvSpPr/>
          <p:nvPr/>
        </p:nvSpPr>
        <p:spPr>
          <a:xfrm>
            <a:off x="3442175" y="3873325"/>
            <a:ext cx="72000" cy="36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87" name="Straight Connector 86"/>
          <p:cNvCxnSpPr/>
          <p:nvPr/>
        </p:nvCxnSpPr>
        <p:spPr>
          <a:xfrm flipH="1">
            <a:off x="3544655" y="2598685"/>
            <a:ext cx="0" cy="2484000"/>
          </a:xfrm>
          <a:prstGeom prst="line">
            <a:avLst/>
          </a:prstGeom>
          <a:ln w="15875">
            <a:solidFill>
              <a:srgbClr val="000000"/>
            </a:solidFill>
          </a:ln>
        </p:spPr>
        <p:style>
          <a:lnRef idx="1">
            <a:schemeClr val="accent1"/>
          </a:lnRef>
          <a:fillRef idx="0">
            <a:schemeClr val="accent1"/>
          </a:fillRef>
          <a:effectRef idx="0">
            <a:schemeClr val="accent1"/>
          </a:effectRef>
          <a:fontRef idx="minor">
            <a:schemeClr val="tx1"/>
          </a:fontRef>
        </p:style>
      </p:cxnSp>
      <p:sp>
        <p:nvSpPr>
          <p:cNvPr id="88" name="Rectangle 87"/>
          <p:cNvSpPr/>
          <p:nvPr/>
        </p:nvSpPr>
        <p:spPr>
          <a:xfrm rot="10800000">
            <a:off x="5726975" y="3912679"/>
            <a:ext cx="126263" cy="36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9" name="Rectangle 88"/>
          <p:cNvSpPr/>
          <p:nvPr/>
        </p:nvSpPr>
        <p:spPr>
          <a:xfrm rot="10800000">
            <a:off x="5579337" y="3898279"/>
            <a:ext cx="126263" cy="50400"/>
          </a:xfrm>
          <a:prstGeom prst="rect">
            <a:avLst/>
          </a:prstGeom>
          <a:solidFill>
            <a:srgbClr val="A0A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0" name="Rectangle 89"/>
          <p:cNvSpPr/>
          <p:nvPr/>
        </p:nvSpPr>
        <p:spPr>
          <a:xfrm rot="10800000">
            <a:off x="5438842" y="3822679"/>
            <a:ext cx="126263" cy="126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1" name="Rectangle 90"/>
          <p:cNvSpPr/>
          <p:nvPr/>
        </p:nvSpPr>
        <p:spPr>
          <a:xfrm rot="10800000">
            <a:off x="5298347" y="3804679"/>
            <a:ext cx="126263" cy="144000"/>
          </a:xfrm>
          <a:prstGeom prst="rect">
            <a:avLst/>
          </a:prstGeom>
          <a:solidFill>
            <a:srgbClr val="A0A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2" name="Rectangle 91"/>
          <p:cNvSpPr/>
          <p:nvPr/>
        </p:nvSpPr>
        <p:spPr>
          <a:xfrm rot="10800000">
            <a:off x="5157852" y="3775879"/>
            <a:ext cx="126263" cy="172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3" name="Rectangle 92"/>
          <p:cNvSpPr/>
          <p:nvPr/>
        </p:nvSpPr>
        <p:spPr>
          <a:xfrm rot="10800000">
            <a:off x="5012595" y="3768679"/>
            <a:ext cx="126263" cy="1800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4" name="Rectangle 93"/>
          <p:cNvSpPr/>
          <p:nvPr/>
        </p:nvSpPr>
        <p:spPr>
          <a:xfrm rot="10800000">
            <a:off x="4867338" y="3732679"/>
            <a:ext cx="126263" cy="216000"/>
          </a:xfrm>
          <a:prstGeom prst="rect">
            <a:avLst/>
          </a:prstGeom>
          <a:solidFill>
            <a:srgbClr val="A0A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5" name="Rectangle 94"/>
          <p:cNvSpPr/>
          <p:nvPr/>
        </p:nvSpPr>
        <p:spPr>
          <a:xfrm rot="10800000">
            <a:off x="4722081" y="3660679"/>
            <a:ext cx="126263" cy="288000"/>
          </a:xfrm>
          <a:prstGeom prst="rect">
            <a:avLst/>
          </a:prstGeom>
          <a:solidFill>
            <a:srgbClr val="A0A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6" name="Rectangle 95"/>
          <p:cNvSpPr/>
          <p:nvPr/>
        </p:nvSpPr>
        <p:spPr>
          <a:xfrm rot="10800000">
            <a:off x="4576824" y="3660679"/>
            <a:ext cx="126263" cy="288000"/>
          </a:xfrm>
          <a:prstGeom prst="rect">
            <a:avLst/>
          </a:prstGeom>
          <a:solidFill>
            <a:srgbClr val="A0A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7" name="Rectangle 96"/>
          <p:cNvSpPr/>
          <p:nvPr/>
        </p:nvSpPr>
        <p:spPr>
          <a:xfrm rot="10800000">
            <a:off x="4431567" y="3516679"/>
            <a:ext cx="126263" cy="432000"/>
          </a:xfrm>
          <a:prstGeom prst="rect">
            <a:avLst/>
          </a:prstGeom>
          <a:solidFill>
            <a:srgbClr val="A0A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8" name="Rectangle 97"/>
          <p:cNvSpPr/>
          <p:nvPr/>
        </p:nvSpPr>
        <p:spPr>
          <a:xfrm rot="10800000">
            <a:off x="4286310" y="3498679"/>
            <a:ext cx="126263" cy="450000"/>
          </a:xfrm>
          <a:prstGeom prst="rect">
            <a:avLst/>
          </a:prstGeom>
          <a:solidFill>
            <a:srgbClr val="A0A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9" name="Rectangle 98"/>
          <p:cNvSpPr/>
          <p:nvPr/>
        </p:nvSpPr>
        <p:spPr>
          <a:xfrm rot="10800000">
            <a:off x="4141053" y="3444680"/>
            <a:ext cx="126263" cy="504000"/>
          </a:xfrm>
          <a:prstGeom prst="rect">
            <a:avLst/>
          </a:prstGeom>
          <a:solidFill>
            <a:srgbClr val="A0A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0" name="Rectangle 99"/>
          <p:cNvSpPr/>
          <p:nvPr/>
        </p:nvSpPr>
        <p:spPr>
          <a:xfrm rot="10800000">
            <a:off x="3995796" y="3426680"/>
            <a:ext cx="126263" cy="522000"/>
          </a:xfrm>
          <a:prstGeom prst="rect">
            <a:avLst/>
          </a:prstGeom>
          <a:solidFill>
            <a:srgbClr val="A0A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1" name="Rectangle 100"/>
          <p:cNvSpPr/>
          <p:nvPr/>
        </p:nvSpPr>
        <p:spPr>
          <a:xfrm rot="10800000">
            <a:off x="3850539" y="3372680"/>
            <a:ext cx="126263" cy="576000"/>
          </a:xfrm>
          <a:prstGeom prst="rect">
            <a:avLst/>
          </a:prstGeom>
          <a:solidFill>
            <a:srgbClr val="A0A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2" name="Rectangle 101"/>
          <p:cNvSpPr/>
          <p:nvPr/>
        </p:nvSpPr>
        <p:spPr>
          <a:xfrm rot="10800000">
            <a:off x="3705282" y="3300680"/>
            <a:ext cx="126263" cy="648000"/>
          </a:xfrm>
          <a:prstGeom prst="rect">
            <a:avLst/>
          </a:prstGeom>
          <a:solidFill>
            <a:srgbClr val="A0A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3" name="Rectangle 102"/>
          <p:cNvSpPr/>
          <p:nvPr/>
        </p:nvSpPr>
        <p:spPr>
          <a:xfrm rot="10800000">
            <a:off x="3560025" y="3120680"/>
            <a:ext cx="126263" cy="828000"/>
          </a:xfrm>
          <a:prstGeom prst="rect">
            <a:avLst/>
          </a:prstGeom>
          <a:solidFill>
            <a:srgbClr val="A0A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4" name="Rectangle 103"/>
          <p:cNvSpPr/>
          <p:nvPr/>
        </p:nvSpPr>
        <p:spPr>
          <a:xfrm>
            <a:off x="6039303" y="3955979"/>
            <a:ext cx="126263" cy="612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5" name="Rectangle 104"/>
          <p:cNvSpPr/>
          <p:nvPr/>
        </p:nvSpPr>
        <p:spPr>
          <a:xfrm flipV="1">
            <a:off x="5879375" y="3955979"/>
            <a:ext cx="126263" cy="32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06" name="Straight Arrow Connector 105"/>
          <p:cNvCxnSpPr/>
          <p:nvPr/>
        </p:nvCxnSpPr>
        <p:spPr>
          <a:xfrm flipH="1">
            <a:off x="6102434" y="4513989"/>
            <a:ext cx="1" cy="166549"/>
          </a:xfrm>
          <a:prstGeom prst="straightConnector1">
            <a:avLst/>
          </a:prstGeom>
          <a:ln>
            <a:solidFill>
              <a:srgbClr val="000000"/>
            </a:solidFill>
            <a:tailEnd type="triangle"/>
          </a:ln>
        </p:spPr>
        <p:style>
          <a:lnRef idx="1">
            <a:schemeClr val="accent1"/>
          </a:lnRef>
          <a:fillRef idx="0">
            <a:schemeClr val="accent1"/>
          </a:fillRef>
          <a:effectRef idx="0">
            <a:schemeClr val="accent1"/>
          </a:effectRef>
          <a:fontRef idx="minor">
            <a:schemeClr val="tx1"/>
          </a:fontRef>
        </p:style>
      </p:cxnSp>
      <p:sp>
        <p:nvSpPr>
          <p:cNvPr id="107" name="TextBox 106"/>
          <p:cNvSpPr txBox="1"/>
          <p:nvPr/>
        </p:nvSpPr>
        <p:spPr>
          <a:xfrm>
            <a:off x="5372784" y="4355133"/>
            <a:ext cx="615295" cy="274594"/>
          </a:xfrm>
          <a:prstGeom prst="rect">
            <a:avLst/>
          </a:prstGeom>
          <a:noFill/>
        </p:spPr>
        <p:txBody>
          <a:bodyPr wrap="none" rtlCol="0">
            <a:spAutoFit/>
          </a:bodyPr>
          <a:lstStyle/>
          <a:p>
            <a:pPr algn="r"/>
            <a:r>
              <a:rPr lang="ja-JP" sz="1200" b="0" i="0" u="none" strike="noStrike" cap="none" baseline="0">
                <a:solidFill>
                  <a:srgbClr val="4D4D4D"/>
                </a:solidFill>
                <a:effectLst/>
                <a:uFillTx/>
                <a:ea typeface="MS UI Gothic" panose="020B0600070205080204" charset="-128"/>
              </a:rPr>
              <a:t>MSI-H</a:t>
            </a:r>
          </a:p>
        </p:txBody>
      </p:sp>
      <p:sp>
        <p:nvSpPr>
          <p:cNvPr id="108" name="Rectangle 107"/>
          <p:cNvSpPr/>
          <p:nvPr/>
        </p:nvSpPr>
        <p:spPr>
          <a:xfrm>
            <a:off x="3597942" y="3039830"/>
            <a:ext cx="72000" cy="36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9" name="TextBox 108"/>
          <p:cNvSpPr txBox="1"/>
          <p:nvPr/>
        </p:nvSpPr>
        <p:spPr>
          <a:xfrm>
            <a:off x="4796519" y="3482301"/>
            <a:ext cx="281964" cy="305105"/>
          </a:xfrm>
          <a:prstGeom prst="rect">
            <a:avLst/>
          </a:prstGeom>
          <a:noFill/>
        </p:spPr>
        <p:txBody>
          <a:bodyPr wrap="none" rtlCol="0">
            <a:spAutoFit/>
          </a:bodyPr>
          <a:lstStyle/>
          <a:p>
            <a:pPr algn="ctr"/>
            <a:r>
              <a:rPr lang="ja-JP" sz="1400" b="1" i="0" u="none" strike="noStrike" cap="none" baseline="0">
                <a:solidFill>
                  <a:srgbClr val="000000"/>
                </a:solidFill>
                <a:effectLst/>
                <a:uFillTx/>
                <a:ea typeface="MS UI Gothic" panose="020B0600070205080204" charset="-128"/>
              </a:rPr>
              <a:t>2</a:t>
            </a:r>
          </a:p>
        </p:txBody>
      </p:sp>
      <p:sp>
        <p:nvSpPr>
          <p:cNvPr id="110" name="TextBox 109"/>
          <p:cNvSpPr txBox="1"/>
          <p:nvPr/>
        </p:nvSpPr>
        <p:spPr>
          <a:xfrm>
            <a:off x="5768767" y="3696681"/>
            <a:ext cx="380866" cy="305105"/>
          </a:xfrm>
          <a:prstGeom prst="rect">
            <a:avLst/>
          </a:prstGeom>
          <a:noFill/>
        </p:spPr>
        <p:txBody>
          <a:bodyPr wrap="none" rtlCol="0">
            <a:spAutoFit/>
          </a:bodyPr>
          <a:lstStyle/>
          <a:p>
            <a:pPr algn="ctr"/>
            <a:r>
              <a:rPr lang="ja-JP" sz="1400" b="1" i="0" u="none" strike="noStrike" cap="none" baseline="0">
                <a:solidFill>
                  <a:srgbClr val="000000"/>
                </a:solidFill>
                <a:effectLst/>
                <a:uFillTx/>
                <a:ea typeface="MS UI Gothic" panose="020B0600070205080204" charset="-128"/>
              </a:rPr>
              <a:t>70</a:t>
            </a:r>
          </a:p>
        </p:txBody>
      </p:sp>
      <p:sp>
        <p:nvSpPr>
          <p:cNvPr id="111" name="Rectangle 110"/>
          <p:cNvSpPr/>
          <p:nvPr/>
        </p:nvSpPr>
        <p:spPr>
          <a:xfrm>
            <a:off x="3738802" y="3229735"/>
            <a:ext cx="72000" cy="36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2" name="Rectangle 111"/>
          <p:cNvSpPr/>
          <p:nvPr/>
        </p:nvSpPr>
        <p:spPr>
          <a:xfrm>
            <a:off x="3882547" y="3321550"/>
            <a:ext cx="72000" cy="36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3" name="Rectangle 112"/>
          <p:cNvSpPr/>
          <p:nvPr/>
        </p:nvSpPr>
        <p:spPr>
          <a:xfrm>
            <a:off x="4026292" y="3367205"/>
            <a:ext cx="72000" cy="36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4" name="Rectangle 113"/>
          <p:cNvSpPr/>
          <p:nvPr/>
        </p:nvSpPr>
        <p:spPr>
          <a:xfrm>
            <a:off x="4170037" y="3386895"/>
            <a:ext cx="72000" cy="36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5" name="Rectangle 114"/>
          <p:cNvSpPr/>
          <p:nvPr/>
        </p:nvSpPr>
        <p:spPr>
          <a:xfrm>
            <a:off x="4319552" y="3441205"/>
            <a:ext cx="72000" cy="36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6" name="Rectangle 115"/>
          <p:cNvSpPr/>
          <p:nvPr/>
        </p:nvSpPr>
        <p:spPr>
          <a:xfrm>
            <a:off x="4469067" y="3463780"/>
            <a:ext cx="72000" cy="36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7" name="Rectangle 116"/>
          <p:cNvSpPr/>
          <p:nvPr/>
        </p:nvSpPr>
        <p:spPr>
          <a:xfrm>
            <a:off x="4607042" y="3595985"/>
            <a:ext cx="72000" cy="36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8" name="Rectangle 117"/>
          <p:cNvSpPr/>
          <p:nvPr/>
        </p:nvSpPr>
        <p:spPr>
          <a:xfrm>
            <a:off x="4747902" y="3601250"/>
            <a:ext cx="72000" cy="36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9" name="Rectangle 118"/>
          <p:cNvSpPr/>
          <p:nvPr/>
        </p:nvSpPr>
        <p:spPr>
          <a:xfrm>
            <a:off x="5041667" y="3701720"/>
            <a:ext cx="72000" cy="36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0" name="Rectangle 119"/>
          <p:cNvSpPr/>
          <p:nvPr/>
        </p:nvSpPr>
        <p:spPr>
          <a:xfrm>
            <a:off x="5188297" y="3715640"/>
            <a:ext cx="72000" cy="36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1" name="Rectangle 120"/>
          <p:cNvSpPr/>
          <p:nvPr/>
        </p:nvSpPr>
        <p:spPr>
          <a:xfrm>
            <a:off x="5334927" y="3741100"/>
            <a:ext cx="72000" cy="36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2" name="Rectangle 121"/>
          <p:cNvSpPr/>
          <p:nvPr/>
        </p:nvSpPr>
        <p:spPr>
          <a:xfrm>
            <a:off x="5481557" y="3757905"/>
            <a:ext cx="72000" cy="36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3" name="Rectangle 122"/>
          <p:cNvSpPr/>
          <p:nvPr/>
        </p:nvSpPr>
        <p:spPr>
          <a:xfrm>
            <a:off x="5616647" y="3832410"/>
            <a:ext cx="72000" cy="36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4" name="Rectangle 123"/>
          <p:cNvSpPr/>
          <p:nvPr/>
        </p:nvSpPr>
        <p:spPr>
          <a:xfrm>
            <a:off x="5757507" y="3863640"/>
            <a:ext cx="72000" cy="36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5" name="Rectangle 124"/>
          <p:cNvSpPr/>
          <p:nvPr/>
        </p:nvSpPr>
        <p:spPr>
          <a:xfrm>
            <a:off x="6059927" y="3874675"/>
            <a:ext cx="72000" cy="36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26" name="Straight Arrow Connector 125"/>
          <p:cNvCxnSpPr/>
          <p:nvPr/>
        </p:nvCxnSpPr>
        <p:spPr>
          <a:xfrm flipH="1">
            <a:off x="3463614" y="4980329"/>
            <a:ext cx="1" cy="166549"/>
          </a:xfrm>
          <a:prstGeom prst="straightConnector1">
            <a:avLst/>
          </a:prstGeom>
          <a:ln>
            <a:solidFill>
              <a:srgbClr val="000000"/>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sz="1800" b="1" i="0" u="none" strike="noStrike" cap="none" baseline="0">
                <a:solidFill>
                  <a:srgbClr val="043882"/>
                </a:solidFill>
                <a:effectLst/>
                <a:uFillTx/>
                <a:ea typeface="MS UI Gothic" panose="020B0600070205080204" charset="-128"/>
              </a:rPr>
              <a:t>3001: 結腸直腸（CRC）及び卵巣（OVA）癌に対する、抗CD27アゴニスト抗体バルリルマブ(varli)＋ニボルマブ(nivo)：第I/II相臨床試験結果 – Sanborn RE, et al</a:t>
            </a:r>
          </a:p>
        </p:txBody>
      </p:sp>
      <p:sp>
        <p:nvSpPr>
          <p:cNvPr id="3" name="Content Placeholder 2"/>
          <p:cNvSpPr>
            <a:spLocks noGrp="1"/>
          </p:cNvSpPr>
          <p:nvPr>
            <p:ph idx="1"/>
          </p:nvPr>
        </p:nvSpPr>
        <p:spPr/>
        <p:txBody>
          <a:bodyPr/>
          <a:lstStyle/>
          <a:p>
            <a:pPr marL="0" indent="0">
              <a:buNone/>
            </a:pPr>
            <a:r>
              <a:rPr lang="ja-JP" sz="1600" b="1" i="0" u="none" strike="noStrike" cap="none" baseline="0" dirty="0">
                <a:solidFill>
                  <a:srgbClr val="4D4D4D"/>
                </a:solidFill>
                <a:effectLst/>
                <a:uFillTx/>
                <a:ea typeface="MS UI Gothic" panose="020B0600070205080204" charset="-128"/>
              </a:rPr>
              <a:t>主要な結果（続き）</a:t>
            </a:r>
          </a:p>
          <a:p>
            <a:pPr marL="0" indent="0">
              <a:buNone/>
            </a:pPr>
            <a:endParaRPr lang="en-GB" dirty="0" smtClean="0"/>
          </a:p>
          <a:p>
            <a:endParaRPr lang="en-GB" dirty="0"/>
          </a:p>
          <a:p>
            <a:endParaRPr lang="en-GB" dirty="0" smtClean="0"/>
          </a:p>
          <a:p>
            <a:endParaRPr lang="en-GB" dirty="0" smtClean="0"/>
          </a:p>
          <a:p>
            <a:endParaRPr lang="en-GB" dirty="0"/>
          </a:p>
          <a:p>
            <a:endParaRPr lang="en-GB" dirty="0" smtClean="0"/>
          </a:p>
          <a:p>
            <a:endParaRPr lang="en-GB" dirty="0"/>
          </a:p>
          <a:p>
            <a:r>
              <a:rPr lang="ja-JP" sz="1600" b="0" i="0" u="none" strike="noStrike" cap="none" baseline="0" dirty="0">
                <a:solidFill>
                  <a:srgbClr val="4D4D4D"/>
                </a:solidFill>
                <a:effectLst/>
                <a:uFillTx/>
                <a:ea typeface="MS UI Gothic" panose="020B0600070205080204" charset="-128"/>
              </a:rPr>
              <a:t>併用療法について、その他の毒性を示すエビデンスはない</a:t>
            </a:r>
          </a:p>
          <a:p>
            <a:r>
              <a:rPr lang="ja-JP" sz="1600" b="0" i="0" u="none" strike="noStrike" cap="none" baseline="0" dirty="0">
                <a:solidFill>
                  <a:srgbClr val="4D4D4D"/>
                </a:solidFill>
                <a:effectLst/>
                <a:uFillTx/>
                <a:ea typeface="MS UI Gothic" panose="020B0600070205080204" charset="-128"/>
              </a:rPr>
              <a:t>毒性プロファイルはバルリルマブ投与レジメン間で類似</a:t>
            </a:r>
          </a:p>
          <a:p>
            <a:pPr marL="0" indent="0">
              <a:spcBef>
                <a:spcPts val="600"/>
              </a:spcBef>
              <a:buNone/>
            </a:pPr>
            <a:r>
              <a:rPr lang="ja-JP" sz="1600" b="1" i="0" u="none" strike="noStrike" cap="none" baseline="0" dirty="0">
                <a:solidFill>
                  <a:srgbClr val="4D4D4D"/>
                </a:solidFill>
                <a:effectLst/>
                <a:uFillTx/>
                <a:ea typeface="MS UI Gothic" panose="020B0600070205080204" charset="-128"/>
              </a:rPr>
              <a:t>結論</a:t>
            </a:r>
          </a:p>
          <a:p>
            <a:r>
              <a:rPr lang="ja-JP" sz="1600" b="1" i="0" u="none" strike="noStrike" cap="none" baseline="0" dirty="0">
                <a:solidFill>
                  <a:srgbClr val="4D4D4D"/>
                </a:solidFill>
                <a:effectLst/>
                <a:uFillTx/>
                <a:ea typeface="MS UI Gothic" panose="020B0600070205080204" charset="-128"/>
              </a:rPr>
              <a:t>ほとんどの腫瘍はPD-L1陰性又は低発現、及びTILが低密度であった*</a:t>
            </a:r>
          </a:p>
          <a:p>
            <a:pPr lvl="1"/>
            <a:r>
              <a:rPr lang="ja-JP" sz="1600" b="1" i="0" u="none" strike="noStrike" cap="none" baseline="0" dirty="0">
                <a:solidFill>
                  <a:srgbClr val="4D4D4D"/>
                </a:solidFill>
                <a:effectLst/>
                <a:uFillTx/>
                <a:ea typeface="MS UI Gothic" panose="020B0600070205080204" charset="-128"/>
              </a:rPr>
              <a:t>従って、チェックポイント阻害剤の単独療法に対する奏功はあまり期待できない </a:t>
            </a:r>
          </a:p>
          <a:p>
            <a:r>
              <a:rPr lang="ja-JP" sz="1600" b="1" i="0" u="none" strike="noStrike" cap="none" baseline="0" dirty="0">
                <a:solidFill>
                  <a:srgbClr val="4D4D4D"/>
                </a:solidFill>
                <a:effectLst/>
                <a:uFillTx/>
                <a:ea typeface="MS UI Gothic" panose="020B0600070205080204" charset="-128"/>
              </a:rPr>
              <a:t>バルリルマブ 3 mg/kgは、他の用量と比較して、良好な臨床活性が示された*</a:t>
            </a:r>
          </a:p>
          <a:p>
            <a:r>
              <a:rPr lang="ja-JP" sz="1600" b="1" i="0" u="none" strike="noStrike" cap="none" baseline="0" dirty="0">
                <a:solidFill>
                  <a:srgbClr val="4D4D4D"/>
                </a:solidFill>
                <a:effectLst/>
                <a:uFillTx/>
                <a:ea typeface="MS UI Gothic" panose="020B0600070205080204" charset="-128"/>
              </a:rPr>
              <a:t>CRC患者においては、MSI-Hの腫瘍、かつ変異負荷が高い腫瘍を有する患者で持続的な臨床的奏功が見られた</a:t>
            </a:r>
          </a:p>
          <a:p>
            <a:r>
              <a:rPr lang="ja-JP" sz="1600" b="1" i="0" u="none" strike="noStrike" cap="none" baseline="0" dirty="0">
                <a:solidFill>
                  <a:srgbClr val="4D4D4D"/>
                </a:solidFill>
                <a:effectLst/>
                <a:uFillTx/>
                <a:ea typeface="MS UI Gothic" panose="020B0600070205080204" charset="-128"/>
              </a:rPr>
              <a:t>バルリルマブ＋ニボルマブは、バルリルマブ全用量において、概して忍容性は良好であった</a:t>
            </a:r>
          </a:p>
          <a:p>
            <a:endParaRPr lang="en-GB" b="1" dirty="0"/>
          </a:p>
          <a:p>
            <a:endParaRPr lang="en-GB" dirty="0"/>
          </a:p>
          <a:p>
            <a:endParaRPr lang="en-GB" dirty="0"/>
          </a:p>
        </p:txBody>
      </p:sp>
      <p:sp>
        <p:nvSpPr>
          <p:cNvPr id="5" name="Text Placeholder 4"/>
          <p:cNvSpPr>
            <a:spLocks noGrp="1"/>
          </p:cNvSpPr>
          <p:nvPr>
            <p:ph type="body" sz="quarter" idx="11"/>
          </p:nvPr>
        </p:nvSpPr>
        <p:spPr/>
        <p:txBody>
          <a:bodyPr/>
          <a:lstStyle/>
          <a:p>
            <a:r>
              <a:rPr lang="ja-JP" sz="1200" b="0" i="0" u="none" strike="noStrike" cap="none" baseline="0">
                <a:solidFill>
                  <a:srgbClr val="4D4D4D"/>
                </a:solidFill>
                <a:effectLst/>
                <a:uFillTx/>
                <a:ea typeface="MS UI Gothic" panose="020B0600070205080204" charset="-128"/>
              </a:rPr>
              <a:t>Sanborn RE, et al. J Clin Oncol 2018;36(suppl):abstr 3001</a:t>
            </a:r>
          </a:p>
        </p:txBody>
      </p:sp>
      <p:graphicFrame>
        <p:nvGraphicFramePr>
          <p:cNvPr id="7" name="Group 88"/>
          <p:cNvGraphicFramePr>
            <a:graphicFrameLocks noGrp="1"/>
          </p:cNvGraphicFramePr>
          <p:nvPr/>
        </p:nvGraphicFramePr>
        <p:xfrm>
          <a:off x="369888" y="1618916"/>
          <a:ext cx="8384496" cy="2024928"/>
        </p:xfrm>
        <a:graphic>
          <a:graphicData uri="http://schemas.openxmlformats.org/drawingml/2006/table">
            <a:tbl>
              <a:tblPr firstRow="1" bandRow="1">
                <a:tableStyleId>{69012ECD-51FC-41F1-AA8D-1B2483CD663E}</a:tableStyleId>
              </a:tblPr>
              <a:tblGrid>
                <a:gridCol w="2794832">
                  <a:extLst>
                    <a:ext uri="{9D8B030D-6E8A-4147-A177-3AD203B41FA5}">
                      <a16:colId xmlns:a16="http://schemas.microsoft.com/office/drawing/2014/main" val="20000"/>
                    </a:ext>
                  </a:extLst>
                </a:gridCol>
                <a:gridCol w="2794832">
                  <a:extLst>
                    <a:ext uri="{9D8B030D-6E8A-4147-A177-3AD203B41FA5}">
                      <a16:colId xmlns:a16="http://schemas.microsoft.com/office/drawing/2014/main" val="20001"/>
                    </a:ext>
                  </a:extLst>
                </a:gridCol>
                <a:gridCol w="2794832">
                  <a:extLst>
                    <a:ext uri="{9D8B030D-6E8A-4147-A177-3AD203B41FA5}">
                      <a16:colId xmlns:a16="http://schemas.microsoft.com/office/drawing/2014/main" val="20002"/>
                    </a:ext>
                  </a:extLst>
                </a:gridCol>
              </a:tblGrid>
              <a:tr h="337488">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ja-JP" sz="1400" b="1" i="0" u="none" strike="noStrike" cap="none" baseline="0">
                          <a:solidFill>
                            <a:srgbClr val="FFFFFF"/>
                          </a:solidFill>
                          <a:effectLst/>
                          <a:uFillTx/>
                          <a:ea typeface="MS UI Gothic" panose="020B0600070205080204" charset="-128"/>
                        </a:rPr>
                        <a:t>CRCでのTRAE (n=42)、n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defRPr/>
                      </a:pPr>
                      <a:r>
                        <a:rPr lang="ja-JP" sz="1400" b="1" i="0" u="none" strike="noStrike" cap="none" baseline="0">
                          <a:solidFill>
                            <a:srgbClr val="FFFFFF"/>
                          </a:solidFill>
                          <a:effectLst/>
                          <a:uFillTx/>
                          <a:ea typeface="MS UI Gothic" panose="020B0600070205080204" charset="-128"/>
                        </a:rPr>
                        <a:t>グレード3～4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defRPr/>
                      </a:pPr>
                      <a:r>
                        <a:rPr lang="ja-JP" sz="1400" b="1" i="0" u="none" strike="noStrike" cap="none" baseline="0">
                          <a:solidFill>
                            <a:srgbClr val="FFFFFF"/>
                          </a:solidFill>
                          <a:effectLst/>
                          <a:uFillTx/>
                          <a:ea typeface="MS UI Gothic" panose="020B0600070205080204" charset="-128"/>
                        </a:rPr>
                        <a:t>グレード5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0"/>
                  </a:ext>
                </a:extLst>
              </a:tr>
              <a:tr h="337488">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a:solidFill>
                            <a:srgbClr val="000000"/>
                          </a:solidFill>
                          <a:effectLst/>
                          <a:uFillTx/>
                          <a:ea typeface="MS UI Gothic" panose="020B0600070205080204" charset="-128"/>
                        </a:rPr>
                        <a:t>斑状丘疹状皮疹</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a:solidFill>
                            <a:srgbClr val="000000"/>
                          </a:solidFill>
                          <a:effectLst/>
                          <a:uFillTx/>
                          <a:ea typeface="MS UI Gothic" panose="020B0600070205080204" charset="-128"/>
                        </a:rPr>
                        <a:t>1(2)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a:solidFill>
                            <a:srgbClr val="000000"/>
                          </a:solidFill>
                          <a:effectLst/>
                          <a:uFillTx/>
                          <a:ea typeface="MS UI Gothic" panose="020B0600070205080204" charset="-128"/>
                        </a:rPr>
                        <a:t>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val="10001"/>
                  </a:ext>
                </a:extLst>
              </a:tr>
              <a:tr h="337488">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a:solidFill>
                            <a:srgbClr val="000000"/>
                          </a:solidFill>
                          <a:effectLst/>
                          <a:uFillTx/>
                          <a:ea typeface="MS UI Gothic" panose="020B0600070205080204" charset="-128"/>
                        </a:rPr>
                        <a:t>リンパ球減少症</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a:solidFill>
                            <a:srgbClr val="000000"/>
                          </a:solidFill>
                          <a:effectLst/>
                          <a:uFillTx/>
                          <a:ea typeface="MS UI Gothic" panose="020B0600070205080204" charset="-128"/>
                        </a:rPr>
                        <a:t>5 (12)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a:solidFill>
                            <a:srgbClr val="000000"/>
                          </a:solidFill>
                          <a:effectLst/>
                          <a:uFillTx/>
                          <a:ea typeface="MS UI Gothic" panose="020B0600070205080204" charset="-128"/>
                        </a:rPr>
                        <a:t>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a16="http://schemas.microsoft.com/office/drawing/2014/main" val="10002"/>
                  </a:ext>
                </a:extLst>
              </a:tr>
              <a:tr h="337488">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a:solidFill>
                            <a:srgbClr val="000000"/>
                          </a:solidFill>
                          <a:effectLst/>
                          <a:uFillTx/>
                          <a:ea typeface="MS UI Gothic" panose="020B0600070205080204" charset="-128"/>
                        </a:rPr>
                        <a:t>ALT増加</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a:solidFill>
                            <a:srgbClr val="000000"/>
                          </a:solidFill>
                          <a:effectLst/>
                          <a:uFillTx/>
                          <a:ea typeface="MS UI Gothic" panose="020B0600070205080204" charset="-128"/>
                        </a:rPr>
                        <a:t>1(2)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a:solidFill>
                            <a:srgbClr val="000000"/>
                          </a:solidFill>
                          <a:effectLst/>
                          <a:uFillTx/>
                          <a:ea typeface="MS UI Gothic" panose="020B0600070205080204" charset="-128"/>
                        </a:rPr>
                        <a:t>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val="10003"/>
                  </a:ext>
                </a:extLst>
              </a:tr>
              <a:tr h="337488">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a:solidFill>
                            <a:srgbClr val="000000"/>
                          </a:solidFill>
                          <a:effectLst/>
                          <a:uFillTx/>
                          <a:ea typeface="MS UI Gothic" panose="020B0600070205080204" charset="-128"/>
                        </a:rPr>
                        <a:t>リパーゼ増加</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a:solidFill>
                            <a:srgbClr val="000000"/>
                          </a:solidFill>
                          <a:effectLst/>
                          <a:uFillTx/>
                          <a:ea typeface="MS UI Gothic" panose="020B0600070205080204" charset="-128"/>
                        </a:rPr>
                        <a:t>1(2)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a:solidFill>
                            <a:srgbClr val="000000"/>
                          </a:solidFill>
                          <a:effectLst/>
                          <a:uFillTx/>
                          <a:ea typeface="MS UI Gothic" panose="020B0600070205080204" charset="-128"/>
                        </a:rPr>
                        <a:t>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a16="http://schemas.microsoft.com/office/drawing/2014/main" val="10004"/>
                  </a:ext>
                </a:extLst>
              </a:tr>
              <a:tr h="337488">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a:solidFill>
                            <a:srgbClr val="000000"/>
                          </a:solidFill>
                          <a:effectLst/>
                          <a:uFillTx/>
                          <a:ea typeface="MS UI Gothic" panose="020B0600070205080204" charset="-128"/>
                        </a:rPr>
                        <a:t>肺臓炎</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a:solidFill>
                            <a:srgbClr val="000000"/>
                          </a:solidFill>
                          <a:effectLst/>
                          <a:uFillTx/>
                          <a:ea typeface="MS UI Gothic" panose="020B0600070205080204" charset="-128"/>
                        </a:rPr>
                        <a:t>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a:solidFill>
                            <a:srgbClr val="000000"/>
                          </a:solidFill>
                          <a:effectLst/>
                          <a:uFillTx/>
                          <a:ea typeface="MS UI Gothic" panose="020B0600070205080204" charset="-128"/>
                        </a:rPr>
                        <a:t>1(2)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val="10005"/>
                  </a:ext>
                </a:extLst>
              </a:tr>
            </a:tbl>
          </a:graphicData>
        </a:graphic>
      </p:graphicFrame>
      <p:sp>
        <p:nvSpPr>
          <p:cNvPr id="8" name="Text Placeholder 7"/>
          <p:cNvSpPr>
            <a:spLocks noGrp="1"/>
          </p:cNvSpPr>
          <p:nvPr>
            <p:ph type="body" sz="quarter" idx="10"/>
          </p:nvPr>
        </p:nvSpPr>
        <p:spPr/>
        <p:txBody>
          <a:bodyPr/>
          <a:lstStyle/>
          <a:p>
            <a:r>
              <a:rPr lang="ja-JP" sz="1200" b="0" i="0" u="none" strike="noStrike" cap="none" baseline="0">
                <a:solidFill>
                  <a:srgbClr val="4D4D4D"/>
                </a:solidFill>
                <a:effectLst/>
                <a:uFillTx/>
                <a:ea typeface="MS UI Gothic" panose="020B0600070205080204" charset="-128"/>
              </a:rPr>
              <a:t>*データは示されていない。</a:t>
            </a:r>
          </a:p>
        </p:txBody>
      </p:sp>
    </p:spTree>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sz="1800" b="1" i="0" u="none" strike="noStrike" cap="none" baseline="0" dirty="0">
                <a:solidFill>
                  <a:srgbClr val="043882"/>
                </a:solidFill>
                <a:effectLst/>
                <a:uFillTx/>
                <a:ea typeface="MS UI Gothic" panose="020B0600070205080204" charset="-128"/>
              </a:rPr>
              <a:t>3500: 局所進行直腸癌における術前・術後化学療法としての、カペシタビン＋オキサリプラチン併用療法とカペシタビン単剤療法の比較検討: PETACC-6試験の最終結果 </a:t>
            </a:r>
            <a:r>
              <a:rPr lang="en-GB" altLang="ja-JP" sz="1800" b="1" i="0" u="none" strike="noStrike" cap="none" baseline="0" dirty="0" smtClean="0">
                <a:solidFill>
                  <a:srgbClr val="043882"/>
                </a:solidFill>
                <a:effectLst/>
                <a:uFillTx/>
                <a:ea typeface="MS UI Gothic" panose="020B0600070205080204" charset="-128"/>
              </a:rPr>
              <a:t/>
            </a:r>
            <a:br>
              <a:rPr lang="en-GB" altLang="ja-JP" sz="1800" b="1" i="0" u="none" strike="noStrike" cap="none" baseline="0" dirty="0" smtClean="0">
                <a:solidFill>
                  <a:srgbClr val="043882"/>
                </a:solidFill>
                <a:effectLst/>
                <a:uFillTx/>
                <a:ea typeface="MS UI Gothic" panose="020B0600070205080204" charset="-128"/>
              </a:rPr>
            </a:br>
            <a:r>
              <a:rPr lang="ja-JP" sz="1800" b="1" i="0" u="none" strike="noStrike" cap="none" baseline="0" dirty="0" smtClean="0">
                <a:solidFill>
                  <a:srgbClr val="043882"/>
                </a:solidFill>
                <a:effectLst/>
                <a:uFillTx/>
                <a:ea typeface="MS UI Gothic" panose="020B0600070205080204" charset="-128"/>
              </a:rPr>
              <a:t>– </a:t>
            </a:r>
            <a:r>
              <a:rPr lang="ja-JP" sz="1800" b="1" i="0" u="none" strike="noStrike" cap="none" baseline="0" dirty="0">
                <a:solidFill>
                  <a:srgbClr val="043882"/>
                </a:solidFill>
                <a:effectLst/>
                <a:uFillTx/>
                <a:ea typeface="MS UI Gothic" panose="020B0600070205080204" charset="-128"/>
              </a:rPr>
              <a:t>Schmoll HJ, et al</a:t>
            </a:r>
          </a:p>
        </p:txBody>
      </p:sp>
      <p:sp>
        <p:nvSpPr>
          <p:cNvPr id="3" name="Content Placeholder 2"/>
          <p:cNvSpPr>
            <a:spLocks noGrp="1"/>
          </p:cNvSpPr>
          <p:nvPr>
            <p:ph idx="1"/>
          </p:nvPr>
        </p:nvSpPr>
        <p:spPr/>
        <p:txBody>
          <a:bodyPr/>
          <a:lstStyle/>
          <a:p>
            <a:pPr marL="0" indent="0">
              <a:buFontTx/>
              <a:buNone/>
            </a:pPr>
            <a:r>
              <a:rPr lang="ja-JP" sz="1600" b="1" i="0" u="none" strike="noStrike" cap="none" baseline="0">
                <a:solidFill>
                  <a:srgbClr val="4D4D4D"/>
                </a:solidFill>
                <a:effectLst/>
                <a:uFillTx/>
                <a:ea typeface="MS UI Gothic" panose="020B0600070205080204" charset="-128"/>
              </a:rPr>
              <a:t>試験の目的</a:t>
            </a:r>
          </a:p>
          <a:p>
            <a:r>
              <a:rPr lang="ja-JP" sz="1600" b="0" i="0" u="none" strike="noStrike" cap="none" baseline="0">
                <a:solidFill>
                  <a:srgbClr val="4D4D4D"/>
                </a:solidFill>
                <a:effectLst/>
                <a:uFillTx/>
                <a:ea typeface="MS UI Gothic" panose="020B0600070205080204" charset="-128"/>
              </a:rPr>
              <a:t>局所進行直腸癌患者を対象として、カペシタビンをベースとした術前CRT及び術後カペシタビンにオキサリプラチンを追加した併用療法の有効性及び安全性を評価する</a:t>
            </a:r>
          </a:p>
        </p:txBody>
      </p:sp>
      <p:sp>
        <p:nvSpPr>
          <p:cNvPr id="5" name="Text Placeholder 4"/>
          <p:cNvSpPr>
            <a:spLocks noGrp="1"/>
          </p:cNvSpPr>
          <p:nvPr>
            <p:ph type="body" sz="quarter" idx="11"/>
          </p:nvPr>
        </p:nvSpPr>
        <p:spPr>
          <a:xfrm>
            <a:off x="4414604" y="6096000"/>
            <a:ext cx="4364272" cy="487363"/>
          </a:xfrm>
        </p:spPr>
        <p:txBody>
          <a:bodyPr/>
          <a:lstStyle/>
          <a:p>
            <a:r>
              <a:rPr sz="1200"/>
              <a:t/>
            </a:r>
            <a:br>
              <a:rPr sz="1200"/>
            </a:br>
            <a:r>
              <a:rPr lang="ja-JP" sz="1200" b="0" i="0" u="none" strike="noStrike" cap="none" baseline="0">
                <a:solidFill>
                  <a:srgbClr val="4D4D4D"/>
                </a:solidFill>
                <a:effectLst/>
                <a:uFillTx/>
                <a:ea typeface="MS UI Gothic" panose="020B0600070205080204" charset="-128"/>
              </a:rPr>
              <a:t>Schmoll H-J, et al. J Clin Oncol 2018;36(suppl):abstr 3500</a:t>
            </a:r>
          </a:p>
        </p:txBody>
      </p:sp>
      <p:sp>
        <p:nvSpPr>
          <p:cNvPr id="7" name="Oval 14"/>
          <p:cNvSpPr>
            <a:spLocks noChangeArrowheads="1"/>
          </p:cNvSpPr>
          <p:nvPr/>
        </p:nvSpPr>
        <p:spPr bwMode="auto">
          <a:xfrm>
            <a:off x="3356431" y="3554369"/>
            <a:ext cx="583595" cy="584200"/>
          </a:xfrm>
          <a:prstGeom prst="ellipse">
            <a:avLst/>
          </a:prstGeom>
          <a:noFill/>
          <a:ln w="57150">
            <a:solidFill>
              <a:schemeClr val="bg2">
                <a:lumMod val="60000"/>
                <a:lumOff val="40000"/>
              </a:schemeClr>
            </a:solidFill>
            <a:round/>
            <a:tailEnd type="triangle" w="med" len="me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r>
              <a:rPr lang="ja-JP" sz="1600" b="1" i="0" u="none" strike="noStrike" cap="none" baseline="0">
                <a:solidFill>
                  <a:srgbClr val="043882"/>
                </a:solidFill>
                <a:effectLst/>
                <a:uFillTx/>
                <a:ea typeface="MS UI Gothic" panose="020B0600070205080204" charset="-128"/>
              </a:rPr>
              <a:t>R</a:t>
            </a:r>
          </a:p>
        </p:txBody>
      </p:sp>
      <p:cxnSp>
        <p:nvCxnSpPr>
          <p:cNvPr id="8" name="AutoShape 15"/>
          <p:cNvCxnSpPr>
            <a:cxnSpLocks noChangeShapeType="1"/>
            <a:stCxn id="7" idx="0"/>
            <a:endCxn id="13" idx="1"/>
          </p:cNvCxnSpPr>
          <p:nvPr/>
        </p:nvCxnSpPr>
        <p:spPr bwMode="auto">
          <a:xfrm rot="5400000" flipH="1" flipV="1">
            <a:off x="3450572" y="2938420"/>
            <a:ext cx="813607" cy="418293"/>
          </a:xfrm>
          <a:prstGeom prst="bentConnector2">
            <a:avLst/>
          </a:prstGeom>
          <a:noFill/>
          <a:ln w="57150">
            <a:solidFill>
              <a:schemeClr val="bg2">
                <a:lumMod val="60000"/>
                <a:lumOff val="40000"/>
              </a:schemeClr>
            </a:solidFill>
            <a:round/>
            <a:tailEnd type="triangle" w="med" len="med"/>
          </a:ln>
        </p:spPr>
      </p:cxnSp>
      <p:sp>
        <p:nvSpPr>
          <p:cNvPr id="10" name="Content Placeholder 26"/>
          <p:cNvSpPr txBox="1"/>
          <p:nvPr/>
        </p:nvSpPr>
        <p:spPr bwMode="auto">
          <a:xfrm>
            <a:off x="4011425" y="3191866"/>
            <a:ext cx="3875144" cy="848939"/>
          </a:xfrm>
          <a:prstGeom prst="rect">
            <a:avLst/>
          </a:prstGeom>
          <a:noFill/>
          <a:ln w="9525">
            <a:noFill/>
            <a:miter lim="800000"/>
          </a:ln>
        </p:spPr>
        <p:txBody>
          <a:bodyPr/>
          <a:lstStyle/>
          <a:p>
            <a:pPr marL="190500" marR="0" lvl="0" indent="-190500" algn="l" defTabSz="914400" rtl="0" eaLnBrk="1" fontAlgn="base" latinLnBrk="0" hangingPunct="1">
              <a:lnSpc>
                <a:spcPct val="100000"/>
              </a:lnSpc>
              <a:spcBef>
                <a:spcPct val="0"/>
              </a:spcBef>
              <a:spcAft>
                <a:spcPct val="0"/>
              </a:spcAft>
              <a:buClrTx/>
              <a:buSzTx/>
              <a:buFontTx/>
              <a:buNone/>
              <a:defRPr/>
            </a:pPr>
            <a:r>
              <a:rPr lang="ja-JP" sz="1200" b="1" i="0" u="none" strike="noStrike" cap="none" baseline="0">
                <a:solidFill>
                  <a:srgbClr val="043882"/>
                </a:solidFill>
                <a:effectLst/>
                <a:uFillTx/>
                <a:ea typeface="MS UI Gothic" panose="020B0600070205080204" charset="-128"/>
              </a:rPr>
              <a:t>層別化</a:t>
            </a:r>
          </a:p>
          <a:p>
            <a:pPr marL="203200" marR="0" lvl="0" indent="-203200" algn="l" defTabSz="914400" rtl="0" eaLnBrk="1" fontAlgn="base" latinLnBrk="0" hangingPunct="1">
              <a:lnSpc>
                <a:spcPct val="100000"/>
              </a:lnSpc>
              <a:spcBef>
                <a:spcPct val="0"/>
              </a:spcBef>
              <a:spcAft>
                <a:spcPct val="0"/>
              </a:spcAft>
              <a:buClrTx/>
              <a:buSzTx/>
              <a:buFont typeface="Arial" panose="020B0604020202020204" pitchFamily="34" charset="0"/>
              <a:buChar char="•"/>
              <a:defRPr/>
            </a:pPr>
            <a:r>
              <a:rPr lang="ja-JP" sz="1200" b="0" i="0" u="none" strike="noStrike" cap="none" baseline="0">
                <a:solidFill>
                  <a:srgbClr val="4D4D4D"/>
                </a:solidFill>
                <a:effectLst/>
                <a:uFillTx/>
                <a:ea typeface="MS UI Gothic" panose="020B0600070205080204" charset="-128"/>
              </a:rPr>
              <a:t>臨床的T分類</a:t>
            </a:r>
          </a:p>
          <a:p>
            <a:pPr marL="203200" marR="0" lvl="0" indent="-203200" algn="l" defTabSz="914400" rtl="0" eaLnBrk="1" fontAlgn="base" latinLnBrk="0" hangingPunct="1">
              <a:lnSpc>
                <a:spcPct val="100000"/>
              </a:lnSpc>
              <a:spcBef>
                <a:spcPct val="0"/>
              </a:spcBef>
              <a:spcAft>
                <a:spcPct val="0"/>
              </a:spcAft>
              <a:buClrTx/>
              <a:buSzTx/>
              <a:buFont typeface="Arial" panose="020B0604020202020204" pitchFamily="34" charset="0"/>
              <a:buChar char="•"/>
              <a:defRPr/>
            </a:pPr>
            <a:r>
              <a:rPr lang="ja-JP" sz="1200" b="0" i="0" u="none" strike="noStrike" cap="none" baseline="0">
                <a:solidFill>
                  <a:srgbClr val="4D4D4D"/>
                </a:solidFill>
                <a:effectLst/>
                <a:uFillTx/>
                <a:ea typeface="MS UI Gothic" panose="020B0600070205080204" charset="-128"/>
              </a:rPr>
              <a:t>リンパ節転移の状態</a:t>
            </a:r>
          </a:p>
          <a:p>
            <a:pPr marL="203200" marR="0" lvl="0" indent="-203200" algn="l" defTabSz="914400" rtl="0" eaLnBrk="1" fontAlgn="base" latinLnBrk="0" hangingPunct="1">
              <a:lnSpc>
                <a:spcPct val="100000"/>
              </a:lnSpc>
              <a:spcBef>
                <a:spcPct val="0"/>
              </a:spcBef>
              <a:spcAft>
                <a:spcPct val="0"/>
              </a:spcAft>
              <a:buClrTx/>
              <a:buSzTx/>
              <a:buFont typeface="Arial" panose="020B0604020202020204" pitchFamily="34" charset="0"/>
              <a:buChar char="•"/>
              <a:defRPr/>
            </a:pPr>
            <a:r>
              <a:rPr lang="ja-JP" sz="1200" b="0" i="0" u="none" strike="noStrike" cap="none" baseline="0">
                <a:solidFill>
                  <a:srgbClr val="4D4D4D"/>
                </a:solidFill>
                <a:effectLst/>
                <a:uFillTx/>
                <a:ea typeface="MS UI Gothic" panose="020B0600070205080204" charset="-128"/>
              </a:rPr>
              <a:t>腫瘍から肛門縁</a:t>
            </a:r>
            <a:r>
              <a:rPr sz="1200"/>
              <a:t/>
            </a:r>
            <a:br>
              <a:rPr sz="1200"/>
            </a:br>
            <a:r>
              <a:rPr lang="ja-JP" sz="1200" b="0" i="0" u="none" strike="noStrike" cap="none" baseline="0">
                <a:solidFill>
                  <a:srgbClr val="4D4D4D"/>
                </a:solidFill>
                <a:effectLst/>
                <a:uFillTx/>
                <a:ea typeface="MS UI Gothic" panose="020B0600070205080204" charset="-128"/>
              </a:rPr>
              <a:t>までの距離</a:t>
            </a:r>
          </a:p>
          <a:p>
            <a:pPr marL="203200" marR="0" lvl="0" indent="-203200" algn="l" defTabSz="914400" rtl="0" eaLnBrk="1" fontAlgn="base" latinLnBrk="0" hangingPunct="1">
              <a:lnSpc>
                <a:spcPct val="100000"/>
              </a:lnSpc>
              <a:spcBef>
                <a:spcPct val="0"/>
              </a:spcBef>
              <a:spcAft>
                <a:spcPct val="0"/>
              </a:spcAft>
              <a:buClrTx/>
              <a:buSzTx/>
              <a:buFont typeface="Arial" panose="020B0604020202020204" pitchFamily="34" charset="0"/>
              <a:buChar char="•"/>
              <a:defRPr/>
            </a:pPr>
            <a:r>
              <a:rPr lang="ja-JP" sz="1200" b="0" i="0" u="none" strike="noStrike" cap="none" baseline="0">
                <a:solidFill>
                  <a:srgbClr val="4D4D4D"/>
                </a:solidFill>
                <a:effectLst/>
                <a:uFillTx/>
                <a:ea typeface="MS UI Gothic" panose="020B0600070205080204" charset="-128"/>
              </a:rPr>
              <a:t>局所病期の診断法</a:t>
            </a:r>
          </a:p>
        </p:txBody>
      </p:sp>
      <p:cxnSp>
        <p:nvCxnSpPr>
          <p:cNvPr id="12" name="AutoShape 21"/>
          <p:cNvCxnSpPr>
            <a:cxnSpLocks noChangeShapeType="1"/>
            <a:stCxn id="13" idx="3"/>
            <a:endCxn id="24" idx="1"/>
          </p:cNvCxnSpPr>
          <p:nvPr/>
        </p:nvCxnSpPr>
        <p:spPr bwMode="auto">
          <a:xfrm>
            <a:off x="5977670" y="2740762"/>
            <a:ext cx="1191852" cy="0"/>
          </a:xfrm>
          <a:prstGeom prst="straightConnector1">
            <a:avLst/>
          </a:prstGeom>
          <a:noFill/>
          <a:ln w="57150">
            <a:solidFill>
              <a:schemeClr val="bg2">
                <a:lumMod val="60000"/>
                <a:lumOff val="40000"/>
              </a:schemeClr>
            </a:solidFill>
            <a:round/>
            <a:tailEnd type="triangle" w="med" len="med"/>
          </a:ln>
        </p:spPr>
      </p:cxnSp>
      <p:sp>
        <p:nvSpPr>
          <p:cNvPr id="13" name="AutoShape 8"/>
          <p:cNvSpPr>
            <a:spLocks noChangeArrowheads="1"/>
          </p:cNvSpPr>
          <p:nvPr/>
        </p:nvSpPr>
        <p:spPr bwMode="auto">
          <a:xfrm>
            <a:off x="4066522" y="2263123"/>
            <a:ext cx="1911148" cy="955277"/>
          </a:xfrm>
          <a:prstGeom prst="rect">
            <a:avLst/>
          </a:prstGeom>
          <a:solidFill>
            <a:schemeClr val="accent3"/>
          </a:solidFill>
          <a:ln w="9525" algn="ctr">
            <a:noFill/>
            <a:rou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defRPr/>
            </a:pPr>
            <a:r>
              <a:rPr lang="ja-JP" sz="1800" b="0" i="0" u="none" strike="noStrike" cap="none" baseline="0">
                <a:solidFill>
                  <a:srgbClr val="FFFFFF"/>
                </a:solidFill>
                <a:effectLst/>
                <a:uFillTx/>
                <a:ea typeface="MS UI Gothic" panose="020B0600070205080204" charset="-128"/>
              </a:rPr>
              <a:t>CAPOX </a:t>
            </a:r>
            <a:r>
              <a:rPr sz="1800"/>
              <a:t/>
            </a:r>
            <a:br>
              <a:rPr sz="1800"/>
            </a:br>
            <a:r>
              <a:rPr lang="ja-JP" sz="1800" b="0" i="0" u="none" strike="noStrike" cap="none" baseline="0">
                <a:solidFill>
                  <a:srgbClr val="FFFFFF"/>
                </a:solidFill>
                <a:effectLst/>
                <a:uFillTx/>
                <a:ea typeface="MS UI Gothic" panose="020B0600070205080204" charset="-128"/>
              </a:rPr>
              <a:t>＋RT</a:t>
            </a:r>
          </a:p>
          <a:p>
            <a:pPr marL="0" marR="0" lvl="0" indent="0" algn="ctr" defTabSz="892175" rtl="0" eaLnBrk="0" fontAlgn="base" latinLnBrk="0" hangingPunct="0">
              <a:lnSpc>
                <a:spcPct val="100000"/>
              </a:lnSpc>
              <a:spcBef>
                <a:spcPct val="0"/>
              </a:spcBef>
              <a:spcAft>
                <a:spcPct val="0"/>
              </a:spcAft>
              <a:buClrTx/>
              <a:buSzTx/>
              <a:buFontTx/>
              <a:buNone/>
              <a:defRPr/>
            </a:pPr>
            <a:r>
              <a:rPr lang="ja-JP" sz="1800" b="0" i="0" u="none" strike="noStrike" cap="none" baseline="0">
                <a:solidFill>
                  <a:srgbClr val="FFFFFF"/>
                </a:solidFill>
                <a:effectLst/>
                <a:uFillTx/>
                <a:ea typeface="MS UI Gothic" panose="020B0600070205080204" charset="-128"/>
              </a:rPr>
              <a:t>(n=547)</a:t>
            </a:r>
          </a:p>
        </p:txBody>
      </p:sp>
      <p:sp>
        <p:nvSpPr>
          <p:cNvPr id="14" name="AutoShape 9"/>
          <p:cNvSpPr>
            <a:spLocks noChangeArrowheads="1"/>
          </p:cNvSpPr>
          <p:nvPr/>
        </p:nvSpPr>
        <p:spPr bwMode="auto">
          <a:xfrm>
            <a:off x="102799" y="2472965"/>
            <a:ext cx="3108205" cy="2747009"/>
          </a:xfrm>
          <a:prstGeom prst="roundRect">
            <a:avLst>
              <a:gd name="adj" fmla="val 0"/>
            </a:avLst>
          </a:prstGeom>
          <a:solidFill>
            <a:schemeClr val="accent1"/>
          </a:solidFill>
          <a:ln w="9525" algn="ctr">
            <a:noFill/>
            <a:round/>
          </a:ln>
        </p:spPr>
        <p:txBody>
          <a:bodyPr wrap="square" lIns="90488" tIns="44450" rIns="90488" bIns="44450">
            <a:spAutoFit/>
          </a:bodyPr>
          <a:lstStyle/>
          <a:p>
            <a:pPr marL="0" marR="0" lvl="0" indent="0" algn="l" defTabSz="892175" rtl="0" eaLnBrk="0" fontAlgn="base" latinLnBrk="0" hangingPunct="0">
              <a:lnSpc>
                <a:spcPct val="100000"/>
              </a:lnSpc>
              <a:spcBef>
                <a:spcPct val="0"/>
              </a:spcBef>
              <a:spcAft>
                <a:spcPct val="30000"/>
              </a:spcAft>
              <a:buClrTx/>
              <a:buSzTx/>
              <a:buFontTx/>
              <a:buNone/>
              <a:defRPr/>
            </a:pPr>
            <a:r>
              <a:rPr lang="ja-JP" sz="1800" b="0" i="0" u="none" strike="noStrike" cap="none" baseline="0" dirty="0">
                <a:solidFill>
                  <a:srgbClr val="FFFFFF"/>
                </a:solidFill>
                <a:effectLst/>
                <a:uFillTx/>
                <a:ea typeface="MS UI Gothic" panose="020B0600070205080204" charset="-128"/>
              </a:rPr>
              <a:t>主要な患者選択基準</a:t>
            </a:r>
          </a:p>
          <a:p>
            <a:pPr marL="285750" marR="0" lvl="0" indent="-285750" algn="l" defTabSz="892175" rtl="0" eaLnBrk="0" fontAlgn="base" latinLnBrk="0" hangingPunct="0">
              <a:lnSpc>
                <a:spcPct val="100000"/>
              </a:lnSpc>
              <a:spcBef>
                <a:spcPct val="0"/>
              </a:spcBef>
              <a:spcAft>
                <a:spcPct val="30000"/>
              </a:spcAft>
              <a:buClrTx/>
              <a:buSzTx/>
              <a:buFont typeface="Arial" panose="020B0604020202020204" pitchFamily="34" charset="0"/>
              <a:buChar char="•"/>
              <a:defRPr/>
            </a:pPr>
            <a:r>
              <a:rPr lang="ja-JP" sz="1800" b="0" i="0" u="none" strike="noStrike" cap="none" baseline="0" dirty="0">
                <a:solidFill>
                  <a:srgbClr val="FFFFFF"/>
                </a:solidFill>
                <a:effectLst/>
                <a:uFillTx/>
                <a:ea typeface="MS UI Gothic" panose="020B0600070205080204" charset="-128"/>
              </a:rPr>
              <a:t>局所進行切除可能直腸癌</a:t>
            </a:r>
          </a:p>
          <a:p>
            <a:pPr marL="285750" marR="0" lvl="0" indent="-285750" algn="l" defTabSz="892175" rtl="0" eaLnBrk="0" fontAlgn="base" latinLnBrk="0" hangingPunct="0">
              <a:lnSpc>
                <a:spcPct val="100000"/>
              </a:lnSpc>
              <a:spcBef>
                <a:spcPct val="0"/>
              </a:spcBef>
              <a:spcAft>
                <a:spcPct val="30000"/>
              </a:spcAft>
              <a:buClrTx/>
              <a:buSzTx/>
              <a:buFont typeface="Arial" panose="020B0604020202020204" pitchFamily="34" charset="0"/>
              <a:buChar char="•"/>
              <a:defRPr/>
            </a:pPr>
            <a:r>
              <a:rPr lang="ja-JP" sz="1800" b="0" i="0" u="none" strike="noStrike" cap="none" baseline="0" dirty="0">
                <a:solidFill>
                  <a:srgbClr val="FFFFFF"/>
                </a:solidFill>
                <a:effectLst/>
                <a:uFillTx/>
                <a:ea typeface="MS UI Gothic" panose="020B0600070205080204" charset="-128"/>
              </a:rPr>
              <a:t>肛門縁から&lt;12 cm</a:t>
            </a:r>
          </a:p>
          <a:p>
            <a:pPr marL="285750" marR="0" lvl="0" indent="-285750" algn="l" defTabSz="892175" rtl="0" eaLnBrk="0" fontAlgn="base" latinLnBrk="0" hangingPunct="0">
              <a:lnSpc>
                <a:spcPct val="100000"/>
              </a:lnSpc>
              <a:spcBef>
                <a:spcPct val="0"/>
              </a:spcBef>
              <a:spcAft>
                <a:spcPct val="30000"/>
              </a:spcAft>
              <a:buClrTx/>
              <a:buSzTx/>
              <a:buFont typeface="Arial" panose="020B0604020202020204" pitchFamily="34" charset="0"/>
              <a:buChar char="•"/>
              <a:defRPr/>
            </a:pPr>
            <a:r>
              <a:rPr lang="ja-JP" sz="1800" b="0" i="0" u="none" strike="noStrike" cap="none" baseline="0" dirty="0">
                <a:solidFill>
                  <a:srgbClr val="FFFFFF"/>
                </a:solidFill>
                <a:effectLst/>
                <a:uFillTx/>
                <a:ea typeface="MS UI Gothic" panose="020B0600070205080204" charset="-128"/>
              </a:rPr>
              <a:t>T3/4及び／又はリンパ節陽性</a:t>
            </a:r>
          </a:p>
          <a:p>
            <a:pPr marL="285750" marR="0" lvl="0" indent="-285750" algn="l" defTabSz="892175" rtl="0" eaLnBrk="0" fontAlgn="base" latinLnBrk="0" hangingPunct="0">
              <a:lnSpc>
                <a:spcPct val="100000"/>
              </a:lnSpc>
              <a:spcBef>
                <a:spcPct val="0"/>
              </a:spcBef>
              <a:spcAft>
                <a:spcPct val="30000"/>
              </a:spcAft>
              <a:buClrTx/>
              <a:buSzTx/>
              <a:buFont typeface="Arial" panose="020B0604020202020204" pitchFamily="34" charset="0"/>
              <a:buChar char="•"/>
              <a:defRPr/>
            </a:pPr>
            <a:r>
              <a:rPr lang="ja-JP" sz="1800" b="0" i="0" u="none" strike="noStrike" cap="none" baseline="0" dirty="0">
                <a:solidFill>
                  <a:srgbClr val="FFFFFF"/>
                </a:solidFill>
                <a:effectLst/>
                <a:uFillTx/>
                <a:ea typeface="MS UI Gothic" panose="020B0600070205080204" charset="-128"/>
              </a:rPr>
              <a:t>WHO/ECOGのPSスコアが≤2</a:t>
            </a:r>
          </a:p>
          <a:p>
            <a:pPr marL="0" marR="0" lvl="0" indent="0" algn="l" defTabSz="892175" rtl="0" eaLnBrk="0" fontAlgn="base" latinLnBrk="0" hangingPunct="0">
              <a:lnSpc>
                <a:spcPct val="100000"/>
              </a:lnSpc>
              <a:spcBef>
                <a:spcPct val="0"/>
              </a:spcBef>
              <a:spcAft>
                <a:spcPct val="30000"/>
              </a:spcAft>
              <a:buClrTx/>
              <a:buSzTx/>
              <a:buFontTx/>
              <a:buNone/>
              <a:defRPr/>
            </a:pPr>
            <a:r>
              <a:rPr lang="ja-JP" sz="1800" b="0" i="0" u="none" strike="noStrike" cap="none" baseline="0" dirty="0">
                <a:solidFill>
                  <a:srgbClr val="FFFFFF"/>
                </a:solidFill>
                <a:effectLst/>
                <a:uFillTx/>
                <a:ea typeface="MS UI Gothic" panose="020B0600070205080204" charset="-128"/>
              </a:rPr>
              <a:t>(n=1090)</a:t>
            </a:r>
          </a:p>
        </p:txBody>
      </p:sp>
      <p:sp>
        <p:nvSpPr>
          <p:cNvPr id="15" name="Rectangle 9"/>
          <p:cNvSpPr txBox="1">
            <a:spLocks noChangeArrowheads="1"/>
          </p:cNvSpPr>
          <p:nvPr/>
        </p:nvSpPr>
        <p:spPr bwMode="auto">
          <a:xfrm>
            <a:off x="365124" y="5468252"/>
            <a:ext cx="4130676" cy="7990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lstStyle>
            <a:lvl1pPr marL="250825" indent="-250825" algn="l" rtl="0" fontAlgn="base">
              <a:spcBef>
                <a:spcPct val="0"/>
              </a:spcBef>
              <a:spcAft>
                <a:spcPts val="400"/>
              </a:spcAft>
              <a:buClr>
                <a:schemeClr val="bg1"/>
              </a:buClr>
              <a:buSzPct val="110000"/>
              <a:buChar char="•"/>
              <a:defRPr sz="1600">
                <a:solidFill>
                  <a:srgbClr val="4D4D4D"/>
                </a:solidFill>
                <a:latin typeface="+mn-lt"/>
                <a:ea typeface="+mn-ea"/>
                <a:cs typeface="+mn-cs"/>
              </a:defRPr>
            </a:lvl1pPr>
            <a:lvl2pPr marL="561975" indent="-309880" algn="l" rtl="0" fontAlgn="base">
              <a:spcBef>
                <a:spcPct val="0"/>
              </a:spcBef>
              <a:spcAft>
                <a:spcPts val="400"/>
              </a:spcAft>
              <a:buClr>
                <a:schemeClr val="bg1"/>
              </a:buClr>
              <a:buChar char="–"/>
              <a:defRPr sz="1600">
                <a:solidFill>
                  <a:srgbClr val="4D4D4D"/>
                </a:solidFill>
                <a:latin typeface="+mn-lt"/>
                <a:cs typeface="+mn-cs"/>
              </a:defRPr>
            </a:lvl2pPr>
            <a:lvl3pPr marL="812800" indent="-249555" algn="l" rtl="0" fontAlgn="base">
              <a:spcBef>
                <a:spcPct val="0"/>
              </a:spcBef>
              <a:spcAft>
                <a:spcPts val="400"/>
              </a:spcAft>
              <a:buClr>
                <a:schemeClr val="bg1"/>
              </a:buClr>
              <a:buChar char="•"/>
              <a:defRPr sz="1600">
                <a:solidFill>
                  <a:srgbClr val="4D4D4D"/>
                </a:solidFill>
                <a:latin typeface="+mn-lt"/>
                <a:cs typeface="+mn-cs"/>
              </a:defRPr>
            </a:lvl3pPr>
            <a:lvl4pPr marL="1101725" indent="-287655" algn="l" rtl="0" fontAlgn="base">
              <a:spcBef>
                <a:spcPct val="0"/>
              </a:spcBef>
              <a:spcAft>
                <a:spcPts val="400"/>
              </a:spcAft>
              <a:buClr>
                <a:schemeClr val="bg1"/>
              </a:buClr>
              <a:buChar char="–"/>
              <a:defRPr sz="1600">
                <a:solidFill>
                  <a:srgbClr val="4D4D4D"/>
                </a:solidFill>
                <a:latin typeface="+mn-lt"/>
                <a:cs typeface="+mn-cs"/>
              </a:defRPr>
            </a:lvl4pPr>
            <a:lvl5pPr marL="1390650" indent="-287655" algn="l" rtl="0" fontAlgn="base">
              <a:spcBef>
                <a:spcPct val="0"/>
              </a:spcBef>
              <a:spcAft>
                <a:spcPts val="400"/>
              </a:spcAft>
              <a:buClr>
                <a:schemeClr val="bg1"/>
              </a:buClr>
              <a:buChar char="»"/>
              <a:defRPr sz="1600">
                <a:solidFill>
                  <a:srgbClr val="4D4D4D"/>
                </a:solidFill>
                <a:latin typeface="+mn-lt"/>
                <a:cs typeface="+mn-cs"/>
              </a:defRPr>
            </a:lvl5pPr>
            <a:lvl6pPr marL="1847850" indent="-287655" algn="l" rtl="0" fontAlgn="base">
              <a:spcBef>
                <a:spcPct val="20000"/>
              </a:spcBef>
              <a:spcAft>
                <a:spcPct val="0"/>
              </a:spcAft>
              <a:buChar char="»"/>
              <a:defRPr sz="2000">
                <a:solidFill>
                  <a:schemeClr val="tx1"/>
                </a:solidFill>
                <a:latin typeface="+mn-lt"/>
                <a:cs typeface="+mn-cs"/>
              </a:defRPr>
            </a:lvl6pPr>
            <a:lvl7pPr marL="2305050" indent="-287655" algn="l" rtl="0" fontAlgn="base">
              <a:spcBef>
                <a:spcPct val="20000"/>
              </a:spcBef>
              <a:spcAft>
                <a:spcPct val="0"/>
              </a:spcAft>
              <a:buChar char="»"/>
              <a:defRPr sz="2000">
                <a:solidFill>
                  <a:schemeClr val="tx1"/>
                </a:solidFill>
                <a:latin typeface="+mn-lt"/>
                <a:cs typeface="+mn-cs"/>
              </a:defRPr>
            </a:lvl7pPr>
            <a:lvl8pPr marL="2762250" indent="-287655" algn="l" rtl="0" fontAlgn="base">
              <a:spcBef>
                <a:spcPct val="20000"/>
              </a:spcBef>
              <a:spcAft>
                <a:spcPct val="0"/>
              </a:spcAft>
              <a:buChar char="»"/>
              <a:defRPr sz="2000">
                <a:solidFill>
                  <a:schemeClr val="tx1"/>
                </a:solidFill>
                <a:latin typeface="+mn-lt"/>
                <a:cs typeface="+mn-cs"/>
              </a:defRPr>
            </a:lvl8pPr>
            <a:lvl9pPr marL="3219450" indent="-287655"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ct val="0"/>
              </a:spcBef>
              <a:spcAft>
                <a:spcPts val="400"/>
              </a:spcAft>
              <a:buClr>
                <a:srgbClr val="043882"/>
              </a:buClr>
              <a:buSzPct val="110000"/>
              <a:buFontTx/>
              <a:buNone/>
              <a:defRPr/>
            </a:pPr>
            <a:r>
              <a:rPr lang="ja-JP" sz="1600" b="1" i="0" u="none" strike="noStrike" cap="none" baseline="0">
                <a:solidFill>
                  <a:srgbClr val="A0A0A0"/>
                </a:solidFill>
                <a:effectLst/>
                <a:uFillTx/>
                <a:ea typeface="MS UI Gothic" panose="020B0600070205080204" charset="-128"/>
              </a:rPr>
              <a:t>主要エンドポイント</a:t>
            </a:r>
          </a:p>
          <a:p>
            <a:pPr marL="250825" marR="0" lvl="0" indent="-250825" algn="l" defTabSz="914400" rtl="0" eaLnBrk="1" fontAlgn="base" latinLnBrk="0" hangingPunct="1">
              <a:lnSpc>
                <a:spcPct val="100000"/>
              </a:lnSpc>
              <a:spcBef>
                <a:spcPct val="0"/>
              </a:spcBef>
              <a:spcAft>
                <a:spcPts val="400"/>
              </a:spcAft>
              <a:buClr>
                <a:srgbClr val="043882"/>
              </a:buClr>
              <a:buSzPct val="110000"/>
              <a:buFontTx/>
              <a:buChar char="•"/>
              <a:defRPr/>
            </a:pPr>
            <a:r>
              <a:rPr lang="ja-JP" sz="1600" b="0" i="0" u="none" strike="noStrike" cap="none" baseline="0">
                <a:solidFill>
                  <a:srgbClr val="4D4D4D"/>
                </a:solidFill>
                <a:effectLst/>
                <a:uFillTx/>
                <a:ea typeface="MS UI Gothic" panose="020B0600070205080204" charset="-128"/>
              </a:rPr>
              <a:t>3年DFS*</a:t>
            </a:r>
          </a:p>
          <a:p>
            <a:pPr marL="250825" marR="0" lvl="0" indent="-250825" algn="l" defTabSz="914400" rtl="0" eaLnBrk="1" fontAlgn="base" latinLnBrk="0" hangingPunct="1">
              <a:lnSpc>
                <a:spcPct val="100000"/>
              </a:lnSpc>
              <a:spcBef>
                <a:spcPct val="0"/>
              </a:spcBef>
              <a:spcAft>
                <a:spcPts val="400"/>
              </a:spcAft>
              <a:buClr>
                <a:srgbClr val="043882"/>
              </a:buClr>
              <a:buSzPct val="110000"/>
              <a:buFontTx/>
              <a:buChar char="•"/>
              <a:defRPr/>
            </a:pPr>
            <a:endParaRPr kumimoji="0" lang="en-GB" sz="16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16" name="Content Placeholder 26"/>
          <p:cNvSpPr txBox="1"/>
          <p:nvPr/>
        </p:nvSpPr>
        <p:spPr>
          <a:xfrm>
            <a:off x="4693226" y="5468252"/>
            <a:ext cx="3809973" cy="799043"/>
          </a:xfrm>
          <a:prstGeom prst="rect">
            <a:avLst/>
          </a:prstGeom>
        </p:spPr>
        <p:txBody>
          <a:bodyPr/>
          <a:lstStyle>
            <a:lvl1pPr marL="250825" indent="-250825" algn="l" rtl="0" fontAlgn="base">
              <a:spcBef>
                <a:spcPct val="0"/>
              </a:spcBef>
              <a:spcAft>
                <a:spcPts val="400"/>
              </a:spcAft>
              <a:buClr>
                <a:schemeClr val="bg1"/>
              </a:buClr>
              <a:buSzPct val="110000"/>
              <a:buChar char="•"/>
              <a:defRPr sz="1600">
                <a:solidFill>
                  <a:srgbClr val="4D4D4D"/>
                </a:solidFill>
                <a:latin typeface="+mn-lt"/>
                <a:ea typeface="+mn-ea"/>
                <a:cs typeface="+mn-cs"/>
              </a:defRPr>
            </a:lvl1pPr>
            <a:lvl2pPr marL="561975" indent="-309880" algn="l" rtl="0" fontAlgn="base">
              <a:spcBef>
                <a:spcPct val="0"/>
              </a:spcBef>
              <a:spcAft>
                <a:spcPts val="400"/>
              </a:spcAft>
              <a:buClr>
                <a:schemeClr val="bg1"/>
              </a:buClr>
              <a:buChar char="–"/>
              <a:defRPr sz="1600">
                <a:solidFill>
                  <a:srgbClr val="4D4D4D"/>
                </a:solidFill>
                <a:latin typeface="+mn-lt"/>
                <a:cs typeface="+mn-cs"/>
              </a:defRPr>
            </a:lvl2pPr>
            <a:lvl3pPr marL="812800" indent="-249555" algn="l" rtl="0" fontAlgn="base">
              <a:spcBef>
                <a:spcPct val="0"/>
              </a:spcBef>
              <a:spcAft>
                <a:spcPts val="400"/>
              </a:spcAft>
              <a:buClr>
                <a:schemeClr val="bg1"/>
              </a:buClr>
              <a:buChar char="•"/>
              <a:defRPr sz="1600">
                <a:solidFill>
                  <a:srgbClr val="4D4D4D"/>
                </a:solidFill>
                <a:latin typeface="+mn-lt"/>
                <a:cs typeface="+mn-cs"/>
              </a:defRPr>
            </a:lvl3pPr>
            <a:lvl4pPr marL="1101725" indent="-287655" algn="l" rtl="0" fontAlgn="base">
              <a:spcBef>
                <a:spcPct val="0"/>
              </a:spcBef>
              <a:spcAft>
                <a:spcPts val="400"/>
              </a:spcAft>
              <a:buClr>
                <a:schemeClr val="bg1"/>
              </a:buClr>
              <a:buChar char="–"/>
              <a:defRPr sz="1600">
                <a:solidFill>
                  <a:srgbClr val="4D4D4D"/>
                </a:solidFill>
                <a:latin typeface="+mn-lt"/>
                <a:cs typeface="+mn-cs"/>
              </a:defRPr>
            </a:lvl4pPr>
            <a:lvl5pPr marL="1390650" indent="-287655" algn="l" rtl="0" fontAlgn="base">
              <a:spcBef>
                <a:spcPct val="0"/>
              </a:spcBef>
              <a:spcAft>
                <a:spcPts val="400"/>
              </a:spcAft>
              <a:buClr>
                <a:schemeClr val="bg1"/>
              </a:buClr>
              <a:buChar char="»"/>
              <a:defRPr sz="1600">
                <a:solidFill>
                  <a:srgbClr val="4D4D4D"/>
                </a:solidFill>
                <a:latin typeface="+mn-lt"/>
                <a:cs typeface="+mn-cs"/>
              </a:defRPr>
            </a:lvl5pPr>
            <a:lvl6pPr marL="1847850" indent="-287655" algn="l" rtl="0" fontAlgn="base">
              <a:spcBef>
                <a:spcPct val="20000"/>
              </a:spcBef>
              <a:spcAft>
                <a:spcPct val="0"/>
              </a:spcAft>
              <a:buChar char="»"/>
              <a:defRPr sz="2000">
                <a:solidFill>
                  <a:schemeClr val="tx1"/>
                </a:solidFill>
                <a:latin typeface="+mn-lt"/>
                <a:cs typeface="+mn-cs"/>
              </a:defRPr>
            </a:lvl6pPr>
            <a:lvl7pPr marL="2305050" indent="-287655" algn="l" rtl="0" fontAlgn="base">
              <a:spcBef>
                <a:spcPct val="20000"/>
              </a:spcBef>
              <a:spcAft>
                <a:spcPct val="0"/>
              </a:spcAft>
              <a:buChar char="»"/>
              <a:defRPr sz="2000">
                <a:solidFill>
                  <a:schemeClr val="tx1"/>
                </a:solidFill>
                <a:latin typeface="+mn-lt"/>
                <a:cs typeface="+mn-cs"/>
              </a:defRPr>
            </a:lvl7pPr>
            <a:lvl8pPr marL="2762250" indent="-287655" algn="l" rtl="0" fontAlgn="base">
              <a:spcBef>
                <a:spcPct val="20000"/>
              </a:spcBef>
              <a:spcAft>
                <a:spcPct val="0"/>
              </a:spcAft>
              <a:buChar char="»"/>
              <a:defRPr sz="2000">
                <a:solidFill>
                  <a:schemeClr val="tx1"/>
                </a:solidFill>
                <a:latin typeface="+mn-lt"/>
                <a:cs typeface="+mn-cs"/>
              </a:defRPr>
            </a:lvl8pPr>
            <a:lvl9pPr marL="3219450" indent="-287655"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ct val="0"/>
              </a:spcBef>
              <a:spcAft>
                <a:spcPts val="400"/>
              </a:spcAft>
              <a:buClr>
                <a:srgbClr val="043882"/>
              </a:buClr>
              <a:buSzPct val="110000"/>
              <a:buFontTx/>
              <a:buNone/>
              <a:defRPr/>
            </a:pPr>
            <a:r>
              <a:rPr lang="ja-JP" sz="1600" b="1" i="0" u="none" strike="noStrike" cap="none" baseline="0">
                <a:solidFill>
                  <a:srgbClr val="A0A0A0"/>
                </a:solidFill>
                <a:effectLst/>
                <a:uFillTx/>
                <a:ea typeface="MS UI Gothic" panose="020B0600070205080204" charset="-128"/>
              </a:rPr>
              <a:t>副次的エンドポイント</a:t>
            </a:r>
          </a:p>
          <a:p>
            <a:pPr marL="250825" marR="0" lvl="0" indent="-250825" algn="l" defTabSz="914400" rtl="0" eaLnBrk="1" fontAlgn="base" latinLnBrk="0" hangingPunct="1">
              <a:lnSpc>
                <a:spcPct val="100000"/>
              </a:lnSpc>
              <a:spcBef>
                <a:spcPct val="0"/>
              </a:spcBef>
              <a:spcAft>
                <a:spcPts val="400"/>
              </a:spcAft>
              <a:buClr>
                <a:srgbClr val="043882"/>
              </a:buClr>
              <a:buSzPct val="110000"/>
              <a:buFontTx/>
              <a:buChar char="•"/>
              <a:defRPr/>
            </a:pPr>
            <a:r>
              <a:rPr lang="ja-JP" sz="1600" b="0" i="0" u="none" strike="noStrike" cap="none" baseline="0">
                <a:solidFill>
                  <a:srgbClr val="4D4D4D"/>
                </a:solidFill>
                <a:effectLst/>
                <a:uFillTx/>
                <a:ea typeface="MS UI Gothic" panose="020B0600070205080204" charset="-128"/>
              </a:rPr>
              <a:t>長期DFS、OS、RFS、局所遠隔転移</a:t>
            </a:r>
          </a:p>
        </p:txBody>
      </p:sp>
      <p:cxnSp>
        <p:nvCxnSpPr>
          <p:cNvPr id="17" name="AutoShape 16"/>
          <p:cNvCxnSpPr>
            <a:cxnSpLocks noChangeShapeType="1"/>
            <a:stCxn id="7" idx="4"/>
            <a:endCxn id="19" idx="1"/>
          </p:cNvCxnSpPr>
          <p:nvPr/>
        </p:nvCxnSpPr>
        <p:spPr bwMode="auto">
          <a:xfrm rot="16200000" flipH="1">
            <a:off x="3486475" y="4300322"/>
            <a:ext cx="741698" cy="418191"/>
          </a:xfrm>
          <a:prstGeom prst="bentConnector2">
            <a:avLst/>
          </a:prstGeom>
          <a:noFill/>
          <a:ln w="57150">
            <a:solidFill>
              <a:schemeClr val="bg2">
                <a:lumMod val="60000"/>
                <a:lumOff val="40000"/>
              </a:schemeClr>
            </a:solidFill>
            <a:round/>
            <a:tailEnd type="triangle" w="med" len="med"/>
          </a:ln>
        </p:spPr>
      </p:cxnSp>
      <p:cxnSp>
        <p:nvCxnSpPr>
          <p:cNvPr id="18" name="AutoShape 20"/>
          <p:cNvCxnSpPr>
            <a:cxnSpLocks noChangeShapeType="1"/>
            <a:stCxn id="19" idx="3"/>
            <a:endCxn id="25" idx="1"/>
          </p:cNvCxnSpPr>
          <p:nvPr/>
        </p:nvCxnSpPr>
        <p:spPr bwMode="auto">
          <a:xfrm>
            <a:off x="5976441" y="4880267"/>
            <a:ext cx="1192979" cy="0"/>
          </a:xfrm>
          <a:prstGeom prst="straightConnector1">
            <a:avLst/>
          </a:prstGeom>
          <a:noFill/>
          <a:ln w="57150">
            <a:solidFill>
              <a:schemeClr val="bg2">
                <a:lumMod val="60000"/>
                <a:lumOff val="40000"/>
              </a:schemeClr>
            </a:solidFill>
            <a:prstDash val="sysDot"/>
            <a:round/>
            <a:tailEnd type="triangle" w="med" len="med"/>
          </a:ln>
        </p:spPr>
      </p:cxnSp>
      <p:sp>
        <p:nvSpPr>
          <p:cNvPr id="19" name="AutoShape 12"/>
          <p:cNvSpPr>
            <a:spLocks noChangeArrowheads="1"/>
          </p:cNvSpPr>
          <p:nvPr/>
        </p:nvSpPr>
        <p:spPr bwMode="auto">
          <a:xfrm>
            <a:off x="4066420" y="4396534"/>
            <a:ext cx="1910021" cy="967466"/>
          </a:xfrm>
          <a:prstGeom prst="rect">
            <a:avLst/>
          </a:prstGeom>
          <a:solidFill>
            <a:schemeClr val="accent2"/>
          </a:solidFill>
          <a:ln w="9525" algn="ctr">
            <a:noFill/>
            <a:rou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defRPr/>
            </a:pPr>
            <a:r>
              <a:rPr lang="ja-JP" sz="1800" b="0" i="0" u="none" strike="noStrike" cap="none" baseline="0">
                <a:solidFill>
                  <a:srgbClr val="4D4D4D"/>
                </a:solidFill>
                <a:effectLst/>
                <a:uFillTx/>
                <a:ea typeface="MS UI Gothic" panose="020B0600070205080204" charset="-128"/>
              </a:rPr>
              <a:t>カペシタビン</a:t>
            </a:r>
            <a:r>
              <a:rPr sz="1800"/>
              <a:t/>
            </a:r>
            <a:br>
              <a:rPr sz="1800"/>
            </a:br>
            <a:r>
              <a:rPr lang="ja-JP" sz="1800" b="0" i="0" u="none" strike="noStrike" cap="none" baseline="0">
                <a:solidFill>
                  <a:srgbClr val="4D4D4D"/>
                </a:solidFill>
                <a:effectLst/>
                <a:uFillTx/>
                <a:ea typeface="MS UI Gothic" panose="020B0600070205080204" charset="-128"/>
              </a:rPr>
              <a:t>＋RT </a:t>
            </a:r>
            <a:r>
              <a:rPr sz="1800"/>
              <a:t/>
            </a:r>
            <a:br>
              <a:rPr sz="1800"/>
            </a:br>
            <a:r>
              <a:rPr lang="ja-JP" sz="1800" b="0" i="0" u="none" strike="noStrike" cap="none" baseline="0">
                <a:solidFill>
                  <a:srgbClr val="4D4D4D"/>
                </a:solidFill>
                <a:effectLst/>
                <a:uFillTx/>
                <a:ea typeface="MS UI Gothic" panose="020B0600070205080204" charset="-128"/>
              </a:rPr>
              <a:t>(n=547)</a:t>
            </a:r>
          </a:p>
        </p:txBody>
      </p:sp>
      <p:cxnSp>
        <p:nvCxnSpPr>
          <p:cNvPr id="41" name="AutoShape 19"/>
          <p:cNvCxnSpPr>
            <a:cxnSpLocks noChangeShapeType="1"/>
            <a:stCxn id="14" idx="3"/>
            <a:endCxn id="7" idx="2"/>
          </p:cNvCxnSpPr>
          <p:nvPr/>
        </p:nvCxnSpPr>
        <p:spPr bwMode="auto">
          <a:xfrm flipV="1">
            <a:off x="3211004" y="3846469"/>
            <a:ext cx="145427" cy="1"/>
          </a:xfrm>
          <a:prstGeom prst="straightConnector1">
            <a:avLst/>
          </a:prstGeom>
          <a:noFill/>
          <a:ln w="57150">
            <a:solidFill>
              <a:schemeClr val="bg2">
                <a:lumMod val="60000"/>
                <a:lumOff val="40000"/>
              </a:schemeClr>
            </a:solidFill>
            <a:round/>
            <a:headEnd type="none" w="med" len="med"/>
            <a:tailEnd type="none" w="med" len="med"/>
          </a:ln>
        </p:spPr>
      </p:cxnSp>
      <p:sp>
        <p:nvSpPr>
          <p:cNvPr id="24" name="AutoShape 8"/>
          <p:cNvSpPr>
            <a:spLocks noChangeArrowheads="1"/>
          </p:cNvSpPr>
          <p:nvPr/>
        </p:nvSpPr>
        <p:spPr bwMode="auto">
          <a:xfrm>
            <a:off x="7169522" y="2263123"/>
            <a:ext cx="1911148" cy="955277"/>
          </a:xfrm>
          <a:prstGeom prst="rect">
            <a:avLst/>
          </a:prstGeom>
          <a:solidFill>
            <a:schemeClr val="accent3"/>
          </a:solidFill>
          <a:ln w="9525" algn="ctr">
            <a:noFill/>
            <a:rou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defRPr/>
            </a:pPr>
            <a:r>
              <a:rPr lang="ja-JP" sz="1800" b="0" i="0" u="none" strike="noStrike" cap="none" baseline="0">
                <a:solidFill>
                  <a:srgbClr val="FFFFFF"/>
                </a:solidFill>
                <a:effectLst/>
                <a:uFillTx/>
                <a:ea typeface="MS UI Gothic" panose="020B0600070205080204" charset="-128"/>
              </a:rPr>
              <a:t>アジュバント</a:t>
            </a:r>
            <a:r>
              <a:rPr sz="1800"/>
              <a:t/>
            </a:r>
            <a:br>
              <a:rPr sz="1800"/>
            </a:br>
            <a:r>
              <a:rPr lang="ja-JP" sz="1800" b="0" i="0" u="none" strike="noStrike" cap="none" baseline="0">
                <a:solidFill>
                  <a:srgbClr val="FFFFFF"/>
                </a:solidFill>
                <a:effectLst/>
                <a:uFillTx/>
                <a:ea typeface="MS UI Gothic" panose="020B0600070205080204" charset="-128"/>
              </a:rPr>
              <a:t>CAPOX </a:t>
            </a:r>
            <a:r>
              <a:rPr sz="1800"/>
              <a:t/>
            </a:r>
            <a:br>
              <a:rPr sz="1800"/>
            </a:br>
            <a:r>
              <a:rPr lang="ja-JP" sz="1800" b="0" i="0" u="none" strike="noStrike" cap="none" baseline="0">
                <a:solidFill>
                  <a:srgbClr val="FFFFFF"/>
                </a:solidFill>
                <a:effectLst/>
                <a:uFillTx/>
                <a:ea typeface="MS UI Gothic" panose="020B0600070205080204" charset="-128"/>
              </a:rPr>
              <a:t>6サイクル</a:t>
            </a:r>
          </a:p>
        </p:txBody>
      </p:sp>
      <p:sp>
        <p:nvSpPr>
          <p:cNvPr id="25" name="AutoShape 12"/>
          <p:cNvSpPr>
            <a:spLocks noChangeArrowheads="1"/>
          </p:cNvSpPr>
          <p:nvPr/>
        </p:nvSpPr>
        <p:spPr bwMode="auto">
          <a:xfrm>
            <a:off x="7169420" y="4396534"/>
            <a:ext cx="1910021" cy="967466"/>
          </a:xfrm>
          <a:prstGeom prst="rect">
            <a:avLst/>
          </a:prstGeom>
          <a:solidFill>
            <a:schemeClr val="accent2"/>
          </a:solidFill>
          <a:ln w="9525" algn="ctr">
            <a:noFill/>
            <a:rou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defRPr/>
            </a:pPr>
            <a:r>
              <a:rPr lang="ja-JP" sz="1800" b="0" i="0" u="none" strike="noStrike" cap="none" baseline="0">
                <a:solidFill>
                  <a:srgbClr val="4D4D4D"/>
                </a:solidFill>
                <a:effectLst/>
                <a:uFillTx/>
                <a:ea typeface="MS UI Gothic" panose="020B0600070205080204" charset="-128"/>
              </a:rPr>
              <a:t>アジュバント</a:t>
            </a:r>
            <a:r>
              <a:rPr sz="1800"/>
              <a:t/>
            </a:r>
            <a:br>
              <a:rPr sz="1800"/>
            </a:br>
            <a:r>
              <a:rPr lang="ja-JP" sz="1800" b="0" i="0" u="none" strike="noStrike" cap="none" baseline="0">
                <a:solidFill>
                  <a:srgbClr val="4D4D4D"/>
                </a:solidFill>
                <a:effectLst/>
                <a:uFillTx/>
                <a:ea typeface="MS UI Gothic" panose="020B0600070205080204" charset="-128"/>
              </a:rPr>
              <a:t>カペシタビン</a:t>
            </a:r>
            <a:r>
              <a:rPr sz="1800"/>
              <a:t/>
            </a:r>
            <a:br>
              <a:rPr sz="1800"/>
            </a:br>
            <a:r>
              <a:rPr lang="ja-JP" sz="1800" b="0" i="0" u="none" strike="noStrike" cap="none" baseline="0">
                <a:solidFill>
                  <a:srgbClr val="4D4D4D"/>
                </a:solidFill>
                <a:effectLst/>
                <a:uFillTx/>
                <a:ea typeface="MS UI Gothic" panose="020B0600070205080204" charset="-128"/>
              </a:rPr>
              <a:t>6サイクル</a:t>
            </a:r>
          </a:p>
        </p:txBody>
      </p:sp>
      <p:sp>
        <p:nvSpPr>
          <p:cNvPr id="21" name="Rectangle 20"/>
          <p:cNvSpPr/>
          <p:nvPr/>
        </p:nvSpPr>
        <p:spPr>
          <a:xfrm rot="5400000">
            <a:off x="5103183" y="3613712"/>
            <a:ext cx="3145693" cy="401321"/>
          </a:xfrm>
          <a:prstGeom prst="rect">
            <a:avLst/>
          </a:prstGeom>
          <a:solidFill>
            <a:schemeClr val="tx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r>
              <a:rPr lang="ja-JP" sz="1800" b="0" i="0" u="none" strike="noStrike" cap="none" baseline="0">
                <a:solidFill>
                  <a:srgbClr val="4D4D4D"/>
                </a:solidFill>
                <a:effectLst/>
                <a:uFillTx/>
                <a:ea typeface="MS UI Gothic" panose="020B0600070205080204" charset="-128"/>
              </a:rPr>
              <a:t>手術</a:t>
            </a:r>
          </a:p>
        </p:txBody>
      </p:sp>
      <p:sp>
        <p:nvSpPr>
          <p:cNvPr id="26" name="Text Placeholder 3"/>
          <p:cNvSpPr>
            <a:spLocks noGrp="1"/>
          </p:cNvSpPr>
          <p:nvPr>
            <p:ph type="body" sz="quarter" idx="10"/>
          </p:nvPr>
        </p:nvSpPr>
        <p:spPr>
          <a:xfrm>
            <a:off x="365125" y="6096000"/>
            <a:ext cx="4130675" cy="487363"/>
          </a:xfrm>
        </p:spPr>
        <p:txBody>
          <a:bodyPr/>
          <a:lstStyle/>
          <a:p>
            <a:r>
              <a:rPr lang="ja-JP" sz="1200" b="0" i="0" u="none" strike="noStrike" cap="none" baseline="0">
                <a:solidFill>
                  <a:srgbClr val="4D4D4D"/>
                </a:solidFill>
                <a:effectLst/>
                <a:uFillTx/>
                <a:ea typeface="MS UI Gothic" panose="020B0600070205080204" charset="-128"/>
              </a:rPr>
              <a:t>*ASCO 2014で報告された</a:t>
            </a:r>
          </a:p>
        </p:txBody>
      </p:sp>
    </p:spTree>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ja-JP" sz="1600" b="1" i="0" u="none" strike="noStrike" cap="none" baseline="0">
                <a:solidFill>
                  <a:srgbClr val="4D4D4D"/>
                </a:solidFill>
                <a:effectLst/>
                <a:uFillTx/>
                <a:ea typeface="MS UI Gothic" panose="020B0600070205080204" charset="-128"/>
              </a:rPr>
              <a:t>主な結果</a:t>
            </a:r>
          </a:p>
          <a:p>
            <a:endParaRPr lang="en-GB"/>
          </a:p>
        </p:txBody>
      </p:sp>
      <p:sp>
        <p:nvSpPr>
          <p:cNvPr id="2" name="Title 1"/>
          <p:cNvSpPr>
            <a:spLocks noGrp="1"/>
          </p:cNvSpPr>
          <p:nvPr>
            <p:ph type="title"/>
          </p:nvPr>
        </p:nvSpPr>
        <p:spPr/>
        <p:txBody>
          <a:bodyPr/>
          <a:lstStyle/>
          <a:p>
            <a:r>
              <a:rPr lang="ja-JP" sz="1800" b="1" i="0" u="none" strike="noStrike" cap="none" baseline="0" dirty="0">
                <a:solidFill>
                  <a:srgbClr val="043882"/>
                </a:solidFill>
                <a:effectLst/>
                <a:uFillTx/>
                <a:ea typeface="MS UI Gothic" panose="020B0600070205080204" charset="-128"/>
              </a:rPr>
              <a:t>3500: 局所進行直腸癌における術前・術後化学療法としての、カペシタビン＋オキサリプラチン併用療法とカペシタビン単剤療法の比較検討: PETACC-6試験の最終結果 </a:t>
            </a:r>
            <a:r>
              <a:rPr lang="en-GB" altLang="ja-JP" sz="1800" b="1" i="0" u="none" strike="noStrike" cap="none" baseline="0" dirty="0" smtClean="0">
                <a:solidFill>
                  <a:srgbClr val="043882"/>
                </a:solidFill>
                <a:effectLst/>
                <a:uFillTx/>
                <a:ea typeface="MS UI Gothic" panose="020B0600070205080204" charset="-128"/>
              </a:rPr>
              <a:t/>
            </a:r>
            <a:br>
              <a:rPr lang="en-GB" altLang="ja-JP" sz="1800" b="1" i="0" u="none" strike="noStrike" cap="none" baseline="0" dirty="0" smtClean="0">
                <a:solidFill>
                  <a:srgbClr val="043882"/>
                </a:solidFill>
                <a:effectLst/>
                <a:uFillTx/>
                <a:ea typeface="MS UI Gothic" panose="020B0600070205080204" charset="-128"/>
              </a:rPr>
            </a:br>
            <a:r>
              <a:rPr lang="ja-JP" sz="1800" b="1" i="0" u="none" strike="noStrike" cap="none" baseline="0" dirty="0" smtClean="0">
                <a:solidFill>
                  <a:srgbClr val="043882"/>
                </a:solidFill>
                <a:effectLst/>
                <a:uFillTx/>
                <a:ea typeface="MS UI Gothic" panose="020B0600070205080204" charset="-128"/>
              </a:rPr>
              <a:t>– </a:t>
            </a:r>
            <a:r>
              <a:rPr lang="ja-JP" sz="1800" b="1" i="0" u="none" strike="noStrike" cap="none" baseline="0" dirty="0">
                <a:solidFill>
                  <a:srgbClr val="043882"/>
                </a:solidFill>
                <a:effectLst/>
                <a:uFillTx/>
                <a:ea typeface="MS UI Gothic" panose="020B0600070205080204" charset="-128"/>
              </a:rPr>
              <a:t>Schmoll HJ, et al</a:t>
            </a:r>
          </a:p>
        </p:txBody>
      </p:sp>
      <p:sp>
        <p:nvSpPr>
          <p:cNvPr id="5" name="Text Placeholder 4"/>
          <p:cNvSpPr>
            <a:spLocks noGrp="1"/>
          </p:cNvSpPr>
          <p:nvPr>
            <p:ph type="body" sz="quarter" idx="11"/>
          </p:nvPr>
        </p:nvSpPr>
        <p:spPr>
          <a:xfrm>
            <a:off x="4414604" y="6096000"/>
            <a:ext cx="4364272" cy="487363"/>
          </a:xfrm>
        </p:spPr>
        <p:txBody>
          <a:bodyPr/>
          <a:lstStyle/>
          <a:p>
            <a:r>
              <a:rPr sz="1200"/>
              <a:t/>
            </a:r>
            <a:br>
              <a:rPr sz="1200"/>
            </a:br>
            <a:r>
              <a:rPr lang="ja-JP" sz="1200" b="0" i="0" u="none" strike="noStrike" cap="none" baseline="0">
                <a:solidFill>
                  <a:srgbClr val="4D4D4D"/>
                </a:solidFill>
                <a:effectLst/>
                <a:uFillTx/>
                <a:ea typeface="MS UI Gothic" panose="020B0600070205080204" charset="-128"/>
              </a:rPr>
              <a:t>Schmoll H-J, et al. J Clin Oncol 2018;36(suppl):abstr 3500</a:t>
            </a:r>
          </a:p>
        </p:txBody>
      </p:sp>
      <p:sp>
        <p:nvSpPr>
          <p:cNvPr id="8" name="TextBox 7"/>
          <p:cNvSpPr txBox="1"/>
          <p:nvPr/>
        </p:nvSpPr>
        <p:spPr>
          <a:xfrm>
            <a:off x="1698226" y="1532462"/>
            <a:ext cx="6284857" cy="366126"/>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800" b="1" i="0" u="none" strike="noStrike" cap="none" baseline="0">
                <a:solidFill>
                  <a:srgbClr val="4D4D4D"/>
                </a:solidFill>
                <a:effectLst/>
                <a:uFillTx/>
                <a:ea typeface="MS UI Gothic" panose="020B0600070205080204" charset="-128"/>
              </a:rPr>
              <a:t>DFS</a:t>
            </a:r>
          </a:p>
        </p:txBody>
      </p:sp>
      <p:sp>
        <p:nvSpPr>
          <p:cNvPr id="7" name="Freeform: Shape 6"/>
          <p:cNvSpPr/>
          <p:nvPr/>
        </p:nvSpPr>
        <p:spPr>
          <a:xfrm>
            <a:off x="1297823" y="1951870"/>
            <a:ext cx="6779656" cy="2930687"/>
          </a:xfrm>
          <a:custGeom>
            <a:avLst/>
            <a:gdLst>
              <a:gd name="connsiteX0" fmla="*/ 0 w 6281928"/>
              <a:gd name="connsiteY0" fmla="*/ 0 h 3054096"/>
              <a:gd name="connsiteX1" fmla="*/ 0 w 6281928"/>
              <a:gd name="connsiteY1" fmla="*/ 3054096 h 3054096"/>
              <a:gd name="connsiteX2" fmla="*/ 6281928 w 6281928"/>
              <a:gd name="connsiteY2" fmla="*/ 3054096 h 3054096"/>
            </a:gdLst>
            <a:ahLst/>
            <a:cxnLst>
              <a:cxn ang="0">
                <a:pos x="connsiteX0" y="connsiteY0"/>
              </a:cxn>
              <a:cxn ang="0">
                <a:pos x="connsiteX1" y="connsiteY1"/>
              </a:cxn>
              <a:cxn ang="0">
                <a:pos x="connsiteX2" y="connsiteY2"/>
              </a:cxn>
            </a:cxnLst>
            <a:rect l="l" t="t" r="r" b="b"/>
            <a:pathLst>
              <a:path w="6281928" h="3054096">
                <a:moveTo>
                  <a:pt x="0" y="0"/>
                </a:moveTo>
                <a:lnTo>
                  <a:pt x="0" y="3054096"/>
                </a:lnTo>
                <a:lnTo>
                  <a:pt x="6281928" y="3054096"/>
                </a:lnTo>
              </a:path>
            </a:pathLst>
          </a:cu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GB" sz="20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cxnSp>
        <p:nvCxnSpPr>
          <p:cNvPr id="37" name="Straight Connector 36"/>
          <p:cNvCxnSpPr/>
          <p:nvPr/>
        </p:nvCxnSpPr>
        <p:spPr>
          <a:xfrm rot="5400000">
            <a:off x="1252822" y="4938204"/>
            <a:ext cx="90000" cy="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39" name="Straight Connector 38"/>
          <p:cNvCxnSpPr/>
          <p:nvPr/>
        </p:nvCxnSpPr>
        <p:spPr>
          <a:xfrm rot="5400000">
            <a:off x="2221315" y="4938204"/>
            <a:ext cx="90000" cy="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41" name="Straight Connector 40"/>
          <p:cNvCxnSpPr/>
          <p:nvPr/>
        </p:nvCxnSpPr>
        <p:spPr>
          <a:xfrm rot="5400000">
            <a:off x="3189808" y="4938204"/>
            <a:ext cx="90000" cy="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43" name="Straight Connector 42"/>
          <p:cNvCxnSpPr/>
          <p:nvPr/>
        </p:nvCxnSpPr>
        <p:spPr>
          <a:xfrm rot="5400000">
            <a:off x="4158301" y="4938204"/>
            <a:ext cx="90000" cy="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45" name="Straight Connector 44"/>
          <p:cNvCxnSpPr/>
          <p:nvPr/>
        </p:nvCxnSpPr>
        <p:spPr>
          <a:xfrm rot="5400000">
            <a:off x="5126794" y="4938204"/>
            <a:ext cx="90000" cy="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47" name="Straight Connector 46"/>
          <p:cNvCxnSpPr/>
          <p:nvPr/>
        </p:nvCxnSpPr>
        <p:spPr>
          <a:xfrm rot="5400000">
            <a:off x="6095287" y="4938204"/>
            <a:ext cx="90000" cy="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49" name="Straight Connector 48"/>
          <p:cNvCxnSpPr/>
          <p:nvPr/>
        </p:nvCxnSpPr>
        <p:spPr>
          <a:xfrm rot="5400000">
            <a:off x="7063779" y="4938204"/>
            <a:ext cx="90000" cy="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51" name="Straight Connector 50"/>
          <p:cNvCxnSpPr/>
          <p:nvPr/>
        </p:nvCxnSpPr>
        <p:spPr>
          <a:xfrm rot="5400000">
            <a:off x="8032272" y="4938204"/>
            <a:ext cx="90000" cy="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sp>
        <p:nvSpPr>
          <p:cNvPr id="56" name="TextBox 55"/>
          <p:cNvSpPr txBox="1"/>
          <p:nvPr/>
        </p:nvSpPr>
        <p:spPr>
          <a:xfrm>
            <a:off x="1057940" y="5414539"/>
            <a:ext cx="479767" cy="732252"/>
          </a:xfrm>
          <a:prstGeom prst="rect">
            <a:avLst/>
          </a:prstGeom>
          <a:noFill/>
        </p:spPr>
        <p:txBody>
          <a:bodyPr wrap="none" rtlCol="0" anchor="b" anchorCtr="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lang="ja-JP" sz="1400" b="0" i="0" u="none" strike="noStrike" cap="none" baseline="0">
                <a:solidFill>
                  <a:srgbClr val="4D4D4D"/>
                </a:solidFill>
                <a:effectLst/>
                <a:uFillTx/>
                <a:ea typeface="MS UI Gothic" panose="020B0600070205080204" charset="-128"/>
              </a:rPr>
              <a:t>N</a:t>
            </a:r>
          </a:p>
          <a:p>
            <a:pPr marL="0" marR="0" lvl="0" indent="0" algn="ctr" defTabSz="914400" rtl="0" eaLnBrk="1" fontAlgn="auto" latinLnBrk="0" hangingPunct="1">
              <a:lnSpc>
                <a:spcPct val="100000"/>
              </a:lnSpc>
              <a:spcBef>
                <a:spcPct val="0"/>
              </a:spcBef>
              <a:spcAft>
                <a:spcPct val="0"/>
              </a:spcAft>
              <a:buClrTx/>
              <a:buSzTx/>
              <a:buFontTx/>
              <a:buNone/>
              <a:defRPr/>
            </a:pPr>
            <a:r>
              <a:rPr lang="ja-JP" sz="1400" b="0" i="0" u="none" strike="noStrike" cap="none" baseline="0">
                <a:solidFill>
                  <a:srgbClr val="4D4D4D"/>
                </a:solidFill>
                <a:effectLst/>
                <a:uFillTx/>
                <a:ea typeface="MS UI Gothic" panose="020B0600070205080204" charset="-128"/>
              </a:rPr>
              <a:t>547</a:t>
            </a:r>
          </a:p>
          <a:p>
            <a:pPr marL="0" marR="0" lvl="0" indent="0" algn="ctr" defTabSz="914400" rtl="0" eaLnBrk="1" fontAlgn="auto" latinLnBrk="0" hangingPunct="1">
              <a:lnSpc>
                <a:spcPct val="100000"/>
              </a:lnSpc>
              <a:spcBef>
                <a:spcPct val="0"/>
              </a:spcBef>
              <a:spcAft>
                <a:spcPct val="0"/>
              </a:spcAft>
              <a:buClrTx/>
              <a:buSzTx/>
              <a:buFontTx/>
              <a:buNone/>
              <a:defRPr/>
            </a:pPr>
            <a:r>
              <a:rPr lang="ja-JP" sz="1400" b="0" i="0" u="none" strike="noStrike" cap="none" baseline="0">
                <a:solidFill>
                  <a:srgbClr val="4D4D4D"/>
                </a:solidFill>
                <a:effectLst/>
                <a:uFillTx/>
                <a:ea typeface="MS UI Gothic" panose="020B0600070205080204" charset="-128"/>
              </a:rPr>
              <a:t>547</a:t>
            </a:r>
          </a:p>
        </p:txBody>
      </p:sp>
      <p:sp>
        <p:nvSpPr>
          <p:cNvPr id="57" name="TextBox 56"/>
          <p:cNvSpPr txBox="1"/>
          <p:nvPr/>
        </p:nvSpPr>
        <p:spPr>
          <a:xfrm>
            <a:off x="2026432" y="5628113"/>
            <a:ext cx="479767" cy="518678"/>
          </a:xfrm>
          <a:prstGeom prst="rect">
            <a:avLst/>
          </a:prstGeom>
          <a:noFill/>
        </p:spPr>
        <p:txBody>
          <a:bodyPr wrap="none" rtlCol="0" anchor="b" anchorCtr="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lang="ja-JP" sz="1400" b="0" i="0" u="none" strike="noStrike" cap="none" baseline="0">
                <a:solidFill>
                  <a:srgbClr val="4D4D4D"/>
                </a:solidFill>
                <a:effectLst/>
                <a:uFillTx/>
                <a:ea typeface="MS UI Gothic" panose="020B0600070205080204" charset="-128"/>
              </a:rPr>
              <a:t>472</a:t>
            </a:r>
          </a:p>
          <a:p>
            <a:pPr marL="0" marR="0" lvl="0" indent="0" algn="ctr" defTabSz="914400" rtl="0" eaLnBrk="1" fontAlgn="auto" latinLnBrk="0" hangingPunct="1">
              <a:lnSpc>
                <a:spcPct val="100000"/>
              </a:lnSpc>
              <a:spcBef>
                <a:spcPct val="0"/>
              </a:spcBef>
              <a:spcAft>
                <a:spcPct val="0"/>
              </a:spcAft>
              <a:buClrTx/>
              <a:buSzTx/>
              <a:buFontTx/>
              <a:buNone/>
              <a:defRPr/>
            </a:pPr>
            <a:r>
              <a:rPr lang="ja-JP" sz="1400" b="0" i="0" u="none" strike="noStrike" cap="none" baseline="0">
                <a:solidFill>
                  <a:srgbClr val="4D4D4D"/>
                </a:solidFill>
                <a:effectLst/>
                <a:uFillTx/>
                <a:ea typeface="MS UI Gothic" panose="020B0600070205080204" charset="-128"/>
              </a:rPr>
              <a:t>452</a:t>
            </a:r>
          </a:p>
        </p:txBody>
      </p:sp>
      <p:sp>
        <p:nvSpPr>
          <p:cNvPr id="58" name="TextBox 57"/>
          <p:cNvSpPr txBox="1"/>
          <p:nvPr/>
        </p:nvSpPr>
        <p:spPr>
          <a:xfrm>
            <a:off x="2994926" y="5628113"/>
            <a:ext cx="479767" cy="518678"/>
          </a:xfrm>
          <a:prstGeom prst="rect">
            <a:avLst/>
          </a:prstGeom>
          <a:noFill/>
        </p:spPr>
        <p:txBody>
          <a:bodyPr wrap="none" rtlCol="0" anchor="b" anchorCtr="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lang="ja-JP" sz="1400" b="0" i="0" u="none" strike="noStrike" cap="none" baseline="0">
                <a:solidFill>
                  <a:srgbClr val="4D4D4D"/>
                </a:solidFill>
                <a:effectLst/>
                <a:uFillTx/>
                <a:ea typeface="MS UI Gothic" panose="020B0600070205080204" charset="-128"/>
              </a:rPr>
              <a:t>404</a:t>
            </a:r>
          </a:p>
          <a:p>
            <a:pPr marL="0" marR="0" lvl="0" indent="0" algn="ctr" defTabSz="914400" rtl="0" eaLnBrk="1" fontAlgn="auto" latinLnBrk="0" hangingPunct="1">
              <a:lnSpc>
                <a:spcPct val="100000"/>
              </a:lnSpc>
              <a:spcBef>
                <a:spcPct val="0"/>
              </a:spcBef>
              <a:spcAft>
                <a:spcPct val="0"/>
              </a:spcAft>
              <a:buClrTx/>
              <a:buSzTx/>
              <a:buFontTx/>
              <a:buNone/>
              <a:defRPr/>
            </a:pPr>
            <a:r>
              <a:rPr lang="ja-JP" sz="1400" b="0" i="0" u="none" strike="noStrike" cap="none" baseline="0">
                <a:solidFill>
                  <a:srgbClr val="4D4D4D"/>
                </a:solidFill>
                <a:effectLst/>
                <a:uFillTx/>
                <a:ea typeface="MS UI Gothic" panose="020B0600070205080204" charset="-128"/>
              </a:rPr>
              <a:t>388</a:t>
            </a:r>
          </a:p>
        </p:txBody>
      </p:sp>
      <p:sp>
        <p:nvSpPr>
          <p:cNvPr id="59" name="TextBox 58"/>
          <p:cNvSpPr txBox="1"/>
          <p:nvPr/>
        </p:nvSpPr>
        <p:spPr>
          <a:xfrm>
            <a:off x="3963418" y="5628113"/>
            <a:ext cx="479767" cy="518678"/>
          </a:xfrm>
          <a:prstGeom prst="rect">
            <a:avLst/>
          </a:prstGeom>
          <a:noFill/>
        </p:spPr>
        <p:txBody>
          <a:bodyPr wrap="none" rtlCol="0" anchor="b" anchorCtr="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lang="ja-JP" sz="1400" b="0" i="0" u="none" strike="noStrike" cap="none" baseline="0">
                <a:solidFill>
                  <a:srgbClr val="4D4D4D"/>
                </a:solidFill>
                <a:effectLst/>
                <a:uFillTx/>
                <a:ea typeface="MS UI Gothic" panose="020B0600070205080204" charset="-128"/>
              </a:rPr>
              <a:t>379</a:t>
            </a:r>
          </a:p>
          <a:p>
            <a:pPr marL="0" marR="0" lvl="0" indent="0" algn="ctr" defTabSz="914400" rtl="0" eaLnBrk="1" fontAlgn="auto" latinLnBrk="0" hangingPunct="1">
              <a:lnSpc>
                <a:spcPct val="100000"/>
              </a:lnSpc>
              <a:spcBef>
                <a:spcPct val="0"/>
              </a:spcBef>
              <a:spcAft>
                <a:spcPct val="0"/>
              </a:spcAft>
              <a:buClrTx/>
              <a:buSzTx/>
              <a:buFontTx/>
              <a:buNone/>
              <a:defRPr/>
            </a:pPr>
            <a:r>
              <a:rPr lang="ja-JP" sz="1400" b="0" i="0" u="none" strike="noStrike" cap="none" baseline="0">
                <a:solidFill>
                  <a:srgbClr val="4D4D4D"/>
                </a:solidFill>
                <a:effectLst/>
                <a:uFillTx/>
                <a:ea typeface="MS UI Gothic" panose="020B0600070205080204" charset="-128"/>
              </a:rPr>
              <a:t>367</a:t>
            </a:r>
          </a:p>
        </p:txBody>
      </p:sp>
      <p:sp>
        <p:nvSpPr>
          <p:cNvPr id="60" name="TextBox 59"/>
          <p:cNvSpPr txBox="1"/>
          <p:nvPr/>
        </p:nvSpPr>
        <p:spPr>
          <a:xfrm>
            <a:off x="4931911" y="5628113"/>
            <a:ext cx="479767" cy="518678"/>
          </a:xfrm>
          <a:prstGeom prst="rect">
            <a:avLst/>
          </a:prstGeom>
          <a:noFill/>
        </p:spPr>
        <p:txBody>
          <a:bodyPr wrap="none" rtlCol="0" anchor="b" anchorCtr="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lang="ja-JP" sz="1400" b="0" i="0" u="none" strike="noStrike" cap="none" baseline="0">
                <a:solidFill>
                  <a:srgbClr val="4D4D4D"/>
                </a:solidFill>
                <a:effectLst/>
                <a:uFillTx/>
                <a:ea typeface="MS UI Gothic" panose="020B0600070205080204" charset="-128"/>
              </a:rPr>
              <a:t>347</a:t>
            </a:r>
          </a:p>
          <a:p>
            <a:pPr marL="0" marR="0" lvl="0" indent="0" algn="ctr" defTabSz="914400" rtl="0" eaLnBrk="1" fontAlgn="auto" latinLnBrk="0" hangingPunct="1">
              <a:lnSpc>
                <a:spcPct val="100000"/>
              </a:lnSpc>
              <a:spcBef>
                <a:spcPct val="0"/>
              </a:spcBef>
              <a:spcAft>
                <a:spcPct val="0"/>
              </a:spcAft>
              <a:buClrTx/>
              <a:buSzTx/>
              <a:buFontTx/>
              <a:buNone/>
              <a:defRPr/>
            </a:pPr>
            <a:r>
              <a:rPr lang="ja-JP" sz="1400" b="0" i="0" u="none" strike="noStrike" cap="none" baseline="0">
                <a:solidFill>
                  <a:srgbClr val="4D4D4D"/>
                </a:solidFill>
                <a:effectLst/>
                <a:uFillTx/>
                <a:ea typeface="MS UI Gothic" panose="020B0600070205080204" charset="-128"/>
              </a:rPr>
              <a:t>324</a:t>
            </a:r>
          </a:p>
        </p:txBody>
      </p:sp>
      <p:sp>
        <p:nvSpPr>
          <p:cNvPr id="61" name="TextBox 60"/>
          <p:cNvSpPr txBox="1"/>
          <p:nvPr/>
        </p:nvSpPr>
        <p:spPr>
          <a:xfrm>
            <a:off x="5900403" y="5628113"/>
            <a:ext cx="479767" cy="518678"/>
          </a:xfrm>
          <a:prstGeom prst="rect">
            <a:avLst/>
          </a:prstGeom>
          <a:noFill/>
        </p:spPr>
        <p:txBody>
          <a:bodyPr wrap="none" rtlCol="0" anchor="b" anchorCtr="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lang="ja-JP" sz="1400" b="0" i="0" u="none" strike="noStrike" cap="none" baseline="0">
                <a:solidFill>
                  <a:srgbClr val="4D4D4D"/>
                </a:solidFill>
                <a:effectLst/>
                <a:uFillTx/>
                <a:ea typeface="MS UI Gothic" panose="020B0600070205080204" charset="-128"/>
              </a:rPr>
              <a:t>291</a:t>
            </a:r>
          </a:p>
          <a:p>
            <a:pPr marL="0" marR="0" lvl="0" indent="0" algn="ctr" defTabSz="914400" rtl="0" eaLnBrk="1" fontAlgn="auto" latinLnBrk="0" hangingPunct="1">
              <a:lnSpc>
                <a:spcPct val="100000"/>
              </a:lnSpc>
              <a:spcBef>
                <a:spcPct val="0"/>
              </a:spcBef>
              <a:spcAft>
                <a:spcPct val="0"/>
              </a:spcAft>
              <a:buClrTx/>
              <a:buSzTx/>
              <a:buFontTx/>
              <a:buNone/>
              <a:defRPr/>
            </a:pPr>
            <a:r>
              <a:rPr lang="ja-JP" sz="1400" b="0" i="0" u="none" strike="noStrike" cap="none" baseline="0">
                <a:solidFill>
                  <a:srgbClr val="4D4D4D"/>
                </a:solidFill>
                <a:effectLst/>
                <a:uFillTx/>
                <a:ea typeface="MS UI Gothic" panose="020B0600070205080204" charset="-128"/>
              </a:rPr>
              <a:t>267</a:t>
            </a:r>
          </a:p>
        </p:txBody>
      </p:sp>
      <p:sp>
        <p:nvSpPr>
          <p:cNvPr id="62" name="TextBox 61"/>
          <p:cNvSpPr txBox="1"/>
          <p:nvPr/>
        </p:nvSpPr>
        <p:spPr>
          <a:xfrm>
            <a:off x="6868899" y="5628113"/>
            <a:ext cx="479767" cy="518678"/>
          </a:xfrm>
          <a:prstGeom prst="rect">
            <a:avLst/>
          </a:prstGeom>
          <a:noFill/>
        </p:spPr>
        <p:txBody>
          <a:bodyPr wrap="none" rtlCol="0" anchor="b" anchorCtr="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lang="ja-JP" sz="1400" b="0" i="0" u="none" strike="noStrike" cap="none" baseline="0">
                <a:solidFill>
                  <a:srgbClr val="4D4D4D"/>
                </a:solidFill>
                <a:effectLst/>
                <a:uFillTx/>
                <a:ea typeface="MS UI Gothic" panose="020B0600070205080204" charset="-128"/>
              </a:rPr>
              <a:t>115</a:t>
            </a:r>
          </a:p>
          <a:p>
            <a:pPr marL="0" marR="0" lvl="0" indent="0" algn="ctr" defTabSz="914400" rtl="0" eaLnBrk="1" fontAlgn="auto" latinLnBrk="0" hangingPunct="1">
              <a:lnSpc>
                <a:spcPct val="100000"/>
              </a:lnSpc>
              <a:spcBef>
                <a:spcPct val="0"/>
              </a:spcBef>
              <a:spcAft>
                <a:spcPct val="0"/>
              </a:spcAft>
              <a:buClrTx/>
              <a:buSzTx/>
              <a:buFontTx/>
              <a:buNone/>
              <a:defRPr/>
            </a:pPr>
            <a:r>
              <a:rPr lang="ja-JP" sz="1400" b="0" i="0" u="none" strike="noStrike" cap="none" baseline="0">
                <a:solidFill>
                  <a:srgbClr val="4D4D4D"/>
                </a:solidFill>
                <a:effectLst/>
                <a:uFillTx/>
                <a:ea typeface="MS UI Gothic" panose="020B0600070205080204" charset="-128"/>
              </a:rPr>
              <a:t>111</a:t>
            </a:r>
          </a:p>
        </p:txBody>
      </p:sp>
      <p:sp>
        <p:nvSpPr>
          <p:cNvPr id="64" name="TextBox 63"/>
          <p:cNvSpPr txBox="1"/>
          <p:nvPr/>
        </p:nvSpPr>
        <p:spPr>
          <a:xfrm>
            <a:off x="564514" y="5414539"/>
            <a:ext cx="479767" cy="732252"/>
          </a:xfrm>
          <a:prstGeom prst="rect">
            <a:avLst/>
          </a:prstGeom>
          <a:noFill/>
        </p:spPr>
        <p:txBody>
          <a:bodyPr wrap="none" rtlCol="0" anchor="b" anchorCtr="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lang="ja-JP" sz="1400" b="0" i="0" u="none" strike="noStrike" cap="none" baseline="0">
                <a:solidFill>
                  <a:srgbClr val="4D4D4D"/>
                </a:solidFill>
                <a:effectLst/>
                <a:uFillTx/>
                <a:ea typeface="MS UI Gothic" panose="020B0600070205080204" charset="-128"/>
              </a:rPr>
              <a:t>O</a:t>
            </a:r>
          </a:p>
          <a:p>
            <a:pPr marL="0" marR="0" lvl="0" indent="0" algn="ctr" defTabSz="914400" rtl="0" eaLnBrk="1" fontAlgn="auto" latinLnBrk="0" hangingPunct="1">
              <a:lnSpc>
                <a:spcPct val="100000"/>
              </a:lnSpc>
              <a:spcBef>
                <a:spcPct val="0"/>
              </a:spcBef>
              <a:spcAft>
                <a:spcPct val="0"/>
              </a:spcAft>
              <a:buClrTx/>
              <a:buSzTx/>
              <a:buFontTx/>
              <a:buNone/>
              <a:defRPr/>
            </a:pPr>
            <a:r>
              <a:rPr lang="ja-JP" sz="1400" b="0" i="0" u="none" strike="noStrike" cap="none" baseline="0">
                <a:solidFill>
                  <a:srgbClr val="4D4D4D"/>
                </a:solidFill>
                <a:effectLst/>
                <a:uFillTx/>
                <a:ea typeface="MS UI Gothic" panose="020B0600070205080204" charset="-128"/>
              </a:rPr>
              <a:t>157</a:t>
            </a:r>
          </a:p>
          <a:p>
            <a:pPr marL="0" marR="0" lvl="0" indent="0" algn="ctr" defTabSz="914400" rtl="0" eaLnBrk="1" fontAlgn="auto" latinLnBrk="0" hangingPunct="1">
              <a:lnSpc>
                <a:spcPct val="100000"/>
              </a:lnSpc>
              <a:spcBef>
                <a:spcPct val="0"/>
              </a:spcBef>
              <a:spcAft>
                <a:spcPct val="0"/>
              </a:spcAft>
              <a:buClrTx/>
              <a:buSzTx/>
              <a:buFontTx/>
              <a:buNone/>
              <a:defRPr/>
            </a:pPr>
            <a:r>
              <a:rPr lang="ja-JP" sz="1400" b="0" i="0" u="none" strike="noStrike" cap="none" baseline="0">
                <a:solidFill>
                  <a:srgbClr val="4D4D4D"/>
                </a:solidFill>
                <a:effectLst/>
                <a:uFillTx/>
                <a:ea typeface="MS UI Gothic" panose="020B0600070205080204" charset="-128"/>
              </a:rPr>
              <a:t>156</a:t>
            </a:r>
          </a:p>
        </p:txBody>
      </p:sp>
      <p:sp>
        <p:nvSpPr>
          <p:cNvPr id="67" name="TextBox 66"/>
          <p:cNvSpPr txBox="1"/>
          <p:nvPr/>
        </p:nvSpPr>
        <p:spPr>
          <a:xfrm>
            <a:off x="1674555" y="5408127"/>
            <a:ext cx="825921" cy="305105"/>
          </a:xfrm>
          <a:prstGeom prst="rect">
            <a:avLst/>
          </a:prstGeom>
          <a:noFill/>
        </p:spPr>
        <p:txBody>
          <a:bodyPr wrap="none" rtlCol="0" anchor="t" anchorCtr="0">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lang="ja-JP" sz="1400" b="0" i="0" u="none" strike="noStrike" cap="none" baseline="0">
                <a:solidFill>
                  <a:srgbClr val="4D4D4D"/>
                </a:solidFill>
                <a:effectLst/>
                <a:uFillTx/>
                <a:ea typeface="MS UI Gothic" panose="020B0600070205080204" charset="-128"/>
              </a:rPr>
              <a:t>リスクに晒されていた患者数</a:t>
            </a:r>
          </a:p>
        </p:txBody>
      </p:sp>
      <p:sp>
        <p:nvSpPr>
          <p:cNvPr id="73" name="Freeform: Shape 72"/>
          <p:cNvSpPr/>
          <p:nvPr/>
        </p:nvSpPr>
        <p:spPr>
          <a:xfrm>
            <a:off x="1296057" y="1958462"/>
            <a:ext cx="6792793" cy="988376"/>
          </a:xfrm>
          <a:custGeom>
            <a:avLst/>
            <a:gdLst>
              <a:gd name="connsiteX0" fmla="*/ 7144 w 6019800"/>
              <a:gd name="connsiteY0" fmla="*/ 7144 h 876300"/>
              <a:gd name="connsiteX1" fmla="*/ 96679 w 6019800"/>
              <a:gd name="connsiteY1" fmla="*/ 7144 h 876300"/>
              <a:gd name="connsiteX2" fmla="*/ 96679 w 6019800"/>
              <a:gd name="connsiteY2" fmla="*/ 10954 h 876300"/>
              <a:gd name="connsiteX3" fmla="*/ 148114 w 6019800"/>
              <a:gd name="connsiteY3" fmla="*/ 10954 h 876300"/>
              <a:gd name="connsiteX4" fmla="*/ 148114 w 6019800"/>
              <a:gd name="connsiteY4" fmla="*/ 20479 h 876300"/>
              <a:gd name="connsiteX5" fmla="*/ 172879 w 6019800"/>
              <a:gd name="connsiteY5" fmla="*/ 20479 h 876300"/>
              <a:gd name="connsiteX6" fmla="*/ 172879 w 6019800"/>
              <a:gd name="connsiteY6" fmla="*/ 24289 h 876300"/>
              <a:gd name="connsiteX7" fmla="*/ 180499 w 6019800"/>
              <a:gd name="connsiteY7" fmla="*/ 24289 h 876300"/>
              <a:gd name="connsiteX8" fmla="*/ 180499 w 6019800"/>
              <a:gd name="connsiteY8" fmla="*/ 40481 h 876300"/>
              <a:gd name="connsiteX9" fmla="*/ 188119 w 6019800"/>
              <a:gd name="connsiteY9" fmla="*/ 40481 h 876300"/>
              <a:gd name="connsiteX10" fmla="*/ 188119 w 6019800"/>
              <a:gd name="connsiteY10" fmla="*/ 68104 h 876300"/>
              <a:gd name="connsiteX11" fmla="*/ 194786 w 6019800"/>
              <a:gd name="connsiteY11" fmla="*/ 68104 h 876300"/>
              <a:gd name="connsiteX12" fmla="*/ 194786 w 6019800"/>
              <a:gd name="connsiteY12" fmla="*/ 73819 h 876300"/>
              <a:gd name="connsiteX13" fmla="*/ 206216 w 6019800"/>
              <a:gd name="connsiteY13" fmla="*/ 73819 h 876300"/>
              <a:gd name="connsiteX14" fmla="*/ 206216 w 6019800"/>
              <a:gd name="connsiteY14" fmla="*/ 88106 h 876300"/>
              <a:gd name="connsiteX15" fmla="*/ 228124 w 6019800"/>
              <a:gd name="connsiteY15" fmla="*/ 88106 h 876300"/>
              <a:gd name="connsiteX16" fmla="*/ 228124 w 6019800"/>
              <a:gd name="connsiteY16" fmla="*/ 109061 h 876300"/>
              <a:gd name="connsiteX17" fmla="*/ 237649 w 6019800"/>
              <a:gd name="connsiteY17" fmla="*/ 109061 h 876300"/>
              <a:gd name="connsiteX18" fmla="*/ 237649 w 6019800"/>
              <a:gd name="connsiteY18" fmla="*/ 117634 h 876300"/>
              <a:gd name="connsiteX19" fmla="*/ 242411 w 6019800"/>
              <a:gd name="connsiteY19" fmla="*/ 117634 h 876300"/>
              <a:gd name="connsiteX20" fmla="*/ 242411 w 6019800"/>
              <a:gd name="connsiteY20" fmla="*/ 125254 h 876300"/>
              <a:gd name="connsiteX21" fmla="*/ 259556 w 6019800"/>
              <a:gd name="connsiteY21" fmla="*/ 125254 h 876300"/>
              <a:gd name="connsiteX22" fmla="*/ 259556 w 6019800"/>
              <a:gd name="connsiteY22" fmla="*/ 131921 h 876300"/>
              <a:gd name="connsiteX23" fmla="*/ 275749 w 6019800"/>
              <a:gd name="connsiteY23" fmla="*/ 131921 h 876300"/>
              <a:gd name="connsiteX24" fmla="*/ 275749 w 6019800"/>
              <a:gd name="connsiteY24" fmla="*/ 139541 h 876300"/>
              <a:gd name="connsiteX25" fmla="*/ 294799 w 6019800"/>
              <a:gd name="connsiteY25" fmla="*/ 139541 h 876300"/>
              <a:gd name="connsiteX26" fmla="*/ 294799 w 6019800"/>
              <a:gd name="connsiteY26" fmla="*/ 146209 h 876300"/>
              <a:gd name="connsiteX27" fmla="*/ 328136 w 6019800"/>
              <a:gd name="connsiteY27" fmla="*/ 146209 h 876300"/>
              <a:gd name="connsiteX28" fmla="*/ 328136 w 6019800"/>
              <a:gd name="connsiteY28" fmla="*/ 151924 h 876300"/>
              <a:gd name="connsiteX29" fmla="*/ 331946 w 6019800"/>
              <a:gd name="connsiteY29" fmla="*/ 151924 h 876300"/>
              <a:gd name="connsiteX30" fmla="*/ 331946 w 6019800"/>
              <a:gd name="connsiteY30" fmla="*/ 155734 h 876300"/>
              <a:gd name="connsiteX31" fmla="*/ 361474 w 6019800"/>
              <a:gd name="connsiteY31" fmla="*/ 155734 h 876300"/>
              <a:gd name="connsiteX32" fmla="*/ 361474 w 6019800"/>
              <a:gd name="connsiteY32" fmla="*/ 162401 h 876300"/>
              <a:gd name="connsiteX33" fmla="*/ 399574 w 6019800"/>
              <a:gd name="connsiteY33" fmla="*/ 162401 h 876300"/>
              <a:gd name="connsiteX34" fmla="*/ 399574 w 6019800"/>
              <a:gd name="connsiteY34" fmla="*/ 173831 h 876300"/>
              <a:gd name="connsiteX35" fmla="*/ 404336 w 6019800"/>
              <a:gd name="connsiteY35" fmla="*/ 173831 h 876300"/>
              <a:gd name="connsiteX36" fmla="*/ 404336 w 6019800"/>
              <a:gd name="connsiteY36" fmla="*/ 180499 h 876300"/>
              <a:gd name="connsiteX37" fmla="*/ 431959 w 6019800"/>
              <a:gd name="connsiteY37" fmla="*/ 180499 h 876300"/>
              <a:gd name="connsiteX38" fmla="*/ 431959 w 6019800"/>
              <a:gd name="connsiteY38" fmla="*/ 186214 h 876300"/>
              <a:gd name="connsiteX39" fmla="*/ 581501 w 6019800"/>
              <a:gd name="connsiteY39" fmla="*/ 186214 h 876300"/>
              <a:gd name="connsiteX40" fmla="*/ 581501 w 6019800"/>
              <a:gd name="connsiteY40" fmla="*/ 192881 h 876300"/>
              <a:gd name="connsiteX41" fmla="*/ 609124 w 6019800"/>
              <a:gd name="connsiteY41" fmla="*/ 192881 h 876300"/>
              <a:gd name="connsiteX42" fmla="*/ 609124 w 6019800"/>
              <a:gd name="connsiteY42" fmla="*/ 200501 h 876300"/>
              <a:gd name="connsiteX43" fmla="*/ 625316 w 6019800"/>
              <a:gd name="connsiteY43" fmla="*/ 200501 h 876300"/>
              <a:gd name="connsiteX44" fmla="*/ 625316 w 6019800"/>
              <a:gd name="connsiteY44" fmla="*/ 206216 h 876300"/>
              <a:gd name="connsiteX45" fmla="*/ 633889 w 6019800"/>
              <a:gd name="connsiteY45" fmla="*/ 206216 h 876300"/>
              <a:gd name="connsiteX46" fmla="*/ 633889 w 6019800"/>
              <a:gd name="connsiteY46" fmla="*/ 211931 h 876300"/>
              <a:gd name="connsiteX47" fmla="*/ 644366 w 6019800"/>
              <a:gd name="connsiteY47" fmla="*/ 211931 h 876300"/>
              <a:gd name="connsiteX48" fmla="*/ 644366 w 6019800"/>
              <a:gd name="connsiteY48" fmla="*/ 216694 h 876300"/>
              <a:gd name="connsiteX49" fmla="*/ 654844 w 6019800"/>
              <a:gd name="connsiteY49" fmla="*/ 216694 h 876300"/>
              <a:gd name="connsiteX50" fmla="*/ 654844 w 6019800"/>
              <a:gd name="connsiteY50" fmla="*/ 221456 h 876300"/>
              <a:gd name="connsiteX51" fmla="*/ 668179 w 6019800"/>
              <a:gd name="connsiteY51" fmla="*/ 221456 h 876300"/>
              <a:gd name="connsiteX52" fmla="*/ 668179 w 6019800"/>
              <a:gd name="connsiteY52" fmla="*/ 226219 h 876300"/>
              <a:gd name="connsiteX53" fmla="*/ 679609 w 6019800"/>
              <a:gd name="connsiteY53" fmla="*/ 226219 h 876300"/>
              <a:gd name="connsiteX54" fmla="*/ 679609 w 6019800"/>
              <a:gd name="connsiteY54" fmla="*/ 228124 h 876300"/>
              <a:gd name="connsiteX55" fmla="*/ 707231 w 6019800"/>
              <a:gd name="connsiteY55" fmla="*/ 228124 h 876300"/>
              <a:gd name="connsiteX56" fmla="*/ 707231 w 6019800"/>
              <a:gd name="connsiteY56" fmla="*/ 232886 h 876300"/>
              <a:gd name="connsiteX57" fmla="*/ 715804 w 6019800"/>
              <a:gd name="connsiteY57" fmla="*/ 232886 h 876300"/>
              <a:gd name="connsiteX58" fmla="*/ 715804 w 6019800"/>
              <a:gd name="connsiteY58" fmla="*/ 238601 h 876300"/>
              <a:gd name="connsiteX59" fmla="*/ 722471 w 6019800"/>
              <a:gd name="connsiteY59" fmla="*/ 238601 h 876300"/>
              <a:gd name="connsiteX60" fmla="*/ 722471 w 6019800"/>
              <a:gd name="connsiteY60" fmla="*/ 242411 h 876300"/>
              <a:gd name="connsiteX61" fmla="*/ 755809 w 6019800"/>
              <a:gd name="connsiteY61" fmla="*/ 242411 h 876300"/>
              <a:gd name="connsiteX62" fmla="*/ 755809 w 6019800"/>
              <a:gd name="connsiteY62" fmla="*/ 248126 h 876300"/>
              <a:gd name="connsiteX63" fmla="*/ 807244 w 6019800"/>
              <a:gd name="connsiteY63" fmla="*/ 248126 h 876300"/>
              <a:gd name="connsiteX64" fmla="*/ 807244 w 6019800"/>
              <a:gd name="connsiteY64" fmla="*/ 254794 h 876300"/>
              <a:gd name="connsiteX65" fmla="*/ 832009 w 6019800"/>
              <a:gd name="connsiteY65" fmla="*/ 254794 h 876300"/>
              <a:gd name="connsiteX66" fmla="*/ 832009 w 6019800"/>
              <a:gd name="connsiteY66" fmla="*/ 269081 h 876300"/>
              <a:gd name="connsiteX67" fmla="*/ 843439 w 6019800"/>
              <a:gd name="connsiteY67" fmla="*/ 269081 h 876300"/>
              <a:gd name="connsiteX68" fmla="*/ 843439 w 6019800"/>
              <a:gd name="connsiteY68" fmla="*/ 277654 h 876300"/>
              <a:gd name="connsiteX69" fmla="*/ 860584 w 6019800"/>
              <a:gd name="connsiteY69" fmla="*/ 277654 h 876300"/>
              <a:gd name="connsiteX70" fmla="*/ 860584 w 6019800"/>
              <a:gd name="connsiteY70" fmla="*/ 282416 h 876300"/>
              <a:gd name="connsiteX71" fmla="*/ 884396 w 6019800"/>
              <a:gd name="connsiteY71" fmla="*/ 282416 h 876300"/>
              <a:gd name="connsiteX72" fmla="*/ 884396 w 6019800"/>
              <a:gd name="connsiteY72" fmla="*/ 293846 h 876300"/>
              <a:gd name="connsiteX73" fmla="*/ 897731 w 6019800"/>
              <a:gd name="connsiteY73" fmla="*/ 293846 h 876300"/>
              <a:gd name="connsiteX74" fmla="*/ 897731 w 6019800"/>
              <a:gd name="connsiteY74" fmla="*/ 301466 h 876300"/>
              <a:gd name="connsiteX75" fmla="*/ 916781 w 6019800"/>
              <a:gd name="connsiteY75" fmla="*/ 301466 h 876300"/>
              <a:gd name="connsiteX76" fmla="*/ 916781 w 6019800"/>
              <a:gd name="connsiteY76" fmla="*/ 310039 h 876300"/>
              <a:gd name="connsiteX77" fmla="*/ 945356 w 6019800"/>
              <a:gd name="connsiteY77" fmla="*/ 310039 h 876300"/>
              <a:gd name="connsiteX78" fmla="*/ 945356 w 6019800"/>
              <a:gd name="connsiteY78" fmla="*/ 312896 h 876300"/>
              <a:gd name="connsiteX79" fmla="*/ 985361 w 6019800"/>
              <a:gd name="connsiteY79" fmla="*/ 312896 h 876300"/>
              <a:gd name="connsiteX80" fmla="*/ 985361 w 6019800"/>
              <a:gd name="connsiteY80" fmla="*/ 319564 h 876300"/>
              <a:gd name="connsiteX81" fmla="*/ 995839 w 6019800"/>
              <a:gd name="connsiteY81" fmla="*/ 319564 h 876300"/>
              <a:gd name="connsiteX82" fmla="*/ 995839 w 6019800"/>
              <a:gd name="connsiteY82" fmla="*/ 324326 h 876300"/>
              <a:gd name="connsiteX83" fmla="*/ 1028224 w 6019800"/>
              <a:gd name="connsiteY83" fmla="*/ 324326 h 876300"/>
              <a:gd name="connsiteX84" fmla="*/ 1028224 w 6019800"/>
              <a:gd name="connsiteY84" fmla="*/ 328136 h 876300"/>
              <a:gd name="connsiteX85" fmla="*/ 1035844 w 6019800"/>
              <a:gd name="connsiteY85" fmla="*/ 328136 h 876300"/>
              <a:gd name="connsiteX86" fmla="*/ 1035844 w 6019800"/>
              <a:gd name="connsiteY86" fmla="*/ 336709 h 876300"/>
              <a:gd name="connsiteX87" fmla="*/ 1042511 w 6019800"/>
              <a:gd name="connsiteY87" fmla="*/ 336709 h 876300"/>
              <a:gd name="connsiteX88" fmla="*/ 1042511 w 6019800"/>
              <a:gd name="connsiteY88" fmla="*/ 343376 h 876300"/>
              <a:gd name="connsiteX89" fmla="*/ 1052989 w 6019800"/>
              <a:gd name="connsiteY89" fmla="*/ 343376 h 876300"/>
              <a:gd name="connsiteX90" fmla="*/ 1052989 w 6019800"/>
              <a:gd name="connsiteY90" fmla="*/ 351949 h 876300"/>
              <a:gd name="connsiteX91" fmla="*/ 1073944 w 6019800"/>
              <a:gd name="connsiteY91" fmla="*/ 351949 h 876300"/>
              <a:gd name="connsiteX92" fmla="*/ 1073944 w 6019800"/>
              <a:gd name="connsiteY92" fmla="*/ 358616 h 876300"/>
              <a:gd name="connsiteX93" fmla="*/ 1091089 w 6019800"/>
              <a:gd name="connsiteY93" fmla="*/ 358616 h 876300"/>
              <a:gd name="connsiteX94" fmla="*/ 1091089 w 6019800"/>
              <a:gd name="connsiteY94" fmla="*/ 362426 h 876300"/>
              <a:gd name="connsiteX95" fmla="*/ 1105376 w 6019800"/>
              <a:gd name="connsiteY95" fmla="*/ 362426 h 876300"/>
              <a:gd name="connsiteX96" fmla="*/ 1105376 w 6019800"/>
              <a:gd name="connsiteY96" fmla="*/ 367189 h 876300"/>
              <a:gd name="connsiteX97" fmla="*/ 1115854 w 6019800"/>
              <a:gd name="connsiteY97" fmla="*/ 367189 h 876300"/>
              <a:gd name="connsiteX98" fmla="*/ 1115854 w 6019800"/>
              <a:gd name="connsiteY98" fmla="*/ 371951 h 876300"/>
              <a:gd name="connsiteX99" fmla="*/ 1125379 w 6019800"/>
              <a:gd name="connsiteY99" fmla="*/ 371951 h 876300"/>
              <a:gd name="connsiteX100" fmla="*/ 1125379 w 6019800"/>
              <a:gd name="connsiteY100" fmla="*/ 377666 h 876300"/>
              <a:gd name="connsiteX101" fmla="*/ 1184434 w 6019800"/>
              <a:gd name="connsiteY101" fmla="*/ 377666 h 876300"/>
              <a:gd name="connsiteX102" fmla="*/ 1184434 w 6019800"/>
              <a:gd name="connsiteY102" fmla="*/ 384334 h 876300"/>
              <a:gd name="connsiteX103" fmla="*/ 1203484 w 6019800"/>
              <a:gd name="connsiteY103" fmla="*/ 384334 h 876300"/>
              <a:gd name="connsiteX104" fmla="*/ 1203484 w 6019800"/>
              <a:gd name="connsiteY104" fmla="*/ 389096 h 876300"/>
              <a:gd name="connsiteX105" fmla="*/ 1232059 w 6019800"/>
              <a:gd name="connsiteY105" fmla="*/ 389096 h 876300"/>
              <a:gd name="connsiteX106" fmla="*/ 1232059 w 6019800"/>
              <a:gd name="connsiteY106" fmla="*/ 392906 h 876300"/>
              <a:gd name="connsiteX107" fmla="*/ 1243489 w 6019800"/>
              <a:gd name="connsiteY107" fmla="*/ 392906 h 876300"/>
              <a:gd name="connsiteX108" fmla="*/ 1243489 w 6019800"/>
              <a:gd name="connsiteY108" fmla="*/ 403384 h 876300"/>
              <a:gd name="connsiteX109" fmla="*/ 1320641 w 6019800"/>
              <a:gd name="connsiteY109" fmla="*/ 403384 h 876300"/>
              <a:gd name="connsiteX110" fmla="*/ 1320641 w 6019800"/>
              <a:gd name="connsiteY110" fmla="*/ 409099 h 876300"/>
              <a:gd name="connsiteX111" fmla="*/ 1333024 w 6019800"/>
              <a:gd name="connsiteY111" fmla="*/ 409099 h 876300"/>
              <a:gd name="connsiteX112" fmla="*/ 1333024 w 6019800"/>
              <a:gd name="connsiteY112" fmla="*/ 412909 h 876300"/>
              <a:gd name="connsiteX113" fmla="*/ 1364456 w 6019800"/>
              <a:gd name="connsiteY113" fmla="*/ 412909 h 876300"/>
              <a:gd name="connsiteX114" fmla="*/ 1364456 w 6019800"/>
              <a:gd name="connsiteY114" fmla="*/ 426244 h 876300"/>
              <a:gd name="connsiteX115" fmla="*/ 1376839 w 6019800"/>
              <a:gd name="connsiteY115" fmla="*/ 426244 h 876300"/>
              <a:gd name="connsiteX116" fmla="*/ 1376839 w 6019800"/>
              <a:gd name="connsiteY116" fmla="*/ 432911 h 876300"/>
              <a:gd name="connsiteX117" fmla="*/ 1394936 w 6019800"/>
              <a:gd name="connsiteY117" fmla="*/ 432911 h 876300"/>
              <a:gd name="connsiteX118" fmla="*/ 1394936 w 6019800"/>
              <a:gd name="connsiteY118" fmla="*/ 449104 h 876300"/>
              <a:gd name="connsiteX119" fmla="*/ 1419701 w 6019800"/>
              <a:gd name="connsiteY119" fmla="*/ 449104 h 876300"/>
              <a:gd name="connsiteX120" fmla="*/ 1419701 w 6019800"/>
              <a:gd name="connsiteY120" fmla="*/ 452914 h 876300"/>
              <a:gd name="connsiteX121" fmla="*/ 1433036 w 6019800"/>
              <a:gd name="connsiteY121" fmla="*/ 452914 h 876300"/>
              <a:gd name="connsiteX122" fmla="*/ 1433036 w 6019800"/>
              <a:gd name="connsiteY122" fmla="*/ 458629 h 876300"/>
              <a:gd name="connsiteX123" fmla="*/ 1482566 w 6019800"/>
              <a:gd name="connsiteY123" fmla="*/ 458629 h 876300"/>
              <a:gd name="connsiteX124" fmla="*/ 1482566 w 6019800"/>
              <a:gd name="connsiteY124" fmla="*/ 463391 h 876300"/>
              <a:gd name="connsiteX125" fmla="*/ 1509236 w 6019800"/>
              <a:gd name="connsiteY125" fmla="*/ 463391 h 876300"/>
              <a:gd name="connsiteX126" fmla="*/ 1509236 w 6019800"/>
              <a:gd name="connsiteY126" fmla="*/ 471011 h 876300"/>
              <a:gd name="connsiteX127" fmla="*/ 1534001 w 6019800"/>
              <a:gd name="connsiteY127" fmla="*/ 471011 h 876300"/>
              <a:gd name="connsiteX128" fmla="*/ 1534001 w 6019800"/>
              <a:gd name="connsiteY128" fmla="*/ 472916 h 876300"/>
              <a:gd name="connsiteX129" fmla="*/ 1549241 w 6019800"/>
              <a:gd name="connsiteY129" fmla="*/ 472916 h 876300"/>
              <a:gd name="connsiteX130" fmla="*/ 1549241 w 6019800"/>
              <a:gd name="connsiteY130" fmla="*/ 477679 h 876300"/>
              <a:gd name="connsiteX131" fmla="*/ 1615916 w 6019800"/>
              <a:gd name="connsiteY131" fmla="*/ 477679 h 876300"/>
              <a:gd name="connsiteX132" fmla="*/ 1615916 w 6019800"/>
              <a:gd name="connsiteY132" fmla="*/ 485299 h 876300"/>
              <a:gd name="connsiteX133" fmla="*/ 1619726 w 6019800"/>
              <a:gd name="connsiteY133" fmla="*/ 485299 h 876300"/>
              <a:gd name="connsiteX134" fmla="*/ 1619726 w 6019800"/>
              <a:gd name="connsiteY134" fmla="*/ 493871 h 876300"/>
              <a:gd name="connsiteX135" fmla="*/ 1627346 w 6019800"/>
              <a:gd name="connsiteY135" fmla="*/ 493871 h 876300"/>
              <a:gd name="connsiteX136" fmla="*/ 1627346 w 6019800"/>
              <a:gd name="connsiteY136" fmla="*/ 500539 h 876300"/>
              <a:gd name="connsiteX137" fmla="*/ 1650206 w 6019800"/>
              <a:gd name="connsiteY137" fmla="*/ 500539 h 876300"/>
              <a:gd name="connsiteX138" fmla="*/ 1650206 w 6019800"/>
              <a:gd name="connsiteY138" fmla="*/ 503396 h 876300"/>
              <a:gd name="connsiteX139" fmla="*/ 1671161 w 6019800"/>
              <a:gd name="connsiteY139" fmla="*/ 503396 h 876300"/>
              <a:gd name="connsiteX140" fmla="*/ 1671161 w 6019800"/>
              <a:gd name="connsiteY140" fmla="*/ 510064 h 876300"/>
              <a:gd name="connsiteX141" fmla="*/ 1700689 w 6019800"/>
              <a:gd name="connsiteY141" fmla="*/ 510064 h 876300"/>
              <a:gd name="connsiteX142" fmla="*/ 1700689 w 6019800"/>
              <a:gd name="connsiteY142" fmla="*/ 512921 h 876300"/>
              <a:gd name="connsiteX143" fmla="*/ 1815941 w 6019800"/>
              <a:gd name="connsiteY143" fmla="*/ 512921 h 876300"/>
              <a:gd name="connsiteX144" fmla="*/ 1815941 w 6019800"/>
              <a:gd name="connsiteY144" fmla="*/ 518636 h 876300"/>
              <a:gd name="connsiteX145" fmla="*/ 1821656 w 6019800"/>
              <a:gd name="connsiteY145" fmla="*/ 518636 h 876300"/>
              <a:gd name="connsiteX146" fmla="*/ 1821656 w 6019800"/>
              <a:gd name="connsiteY146" fmla="*/ 523399 h 876300"/>
              <a:gd name="connsiteX147" fmla="*/ 1841659 w 6019800"/>
              <a:gd name="connsiteY147" fmla="*/ 523399 h 876300"/>
              <a:gd name="connsiteX148" fmla="*/ 1841659 w 6019800"/>
              <a:gd name="connsiteY148" fmla="*/ 529114 h 876300"/>
              <a:gd name="connsiteX149" fmla="*/ 1866424 w 6019800"/>
              <a:gd name="connsiteY149" fmla="*/ 529114 h 876300"/>
              <a:gd name="connsiteX150" fmla="*/ 1866424 w 6019800"/>
              <a:gd name="connsiteY150" fmla="*/ 533876 h 876300"/>
              <a:gd name="connsiteX151" fmla="*/ 1873091 w 6019800"/>
              <a:gd name="connsiteY151" fmla="*/ 533876 h 876300"/>
              <a:gd name="connsiteX152" fmla="*/ 1873091 w 6019800"/>
              <a:gd name="connsiteY152" fmla="*/ 540544 h 876300"/>
              <a:gd name="connsiteX153" fmla="*/ 1932146 w 6019800"/>
              <a:gd name="connsiteY153" fmla="*/ 540544 h 876300"/>
              <a:gd name="connsiteX154" fmla="*/ 1932146 w 6019800"/>
              <a:gd name="connsiteY154" fmla="*/ 543401 h 876300"/>
              <a:gd name="connsiteX155" fmla="*/ 1957864 w 6019800"/>
              <a:gd name="connsiteY155" fmla="*/ 543401 h 876300"/>
              <a:gd name="connsiteX156" fmla="*/ 1957864 w 6019800"/>
              <a:gd name="connsiteY156" fmla="*/ 547211 h 876300"/>
              <a:gd name="connsiteX157" fmla="*/ 1964531 w 6019800"/>
              <a:gd name="connsiteY157" fmla="*/ 547211 h 876300"/>
              <a:gd name="connsiteX158" fmla="*/ 1964531 w 6019800"/>
              <a:gd name="connsiteY158" fmla="*/ 552926 h 876300"/>
              <a:gd name="connsiteX159" fmla="*/ 1988344 w 6019800"/>
              <a:gd name="connsiteY159" fmla="*/ 552926 h 876300"/>
              <a:gd name="connsiteX160" fmla="*/ 1988344 w 6019800"/>
              <a:gd name="connsiteY160" fmla="*/ 556736 h 876300"/>
              <a:gd name="connsiteX161" fmla="*/ 1995964 w 6019800"/>
              <a:gd name="connsiteY161" fmla="*/ 556736 h 876300"/>
              <a:gd name="connsiteX162" fmla="*/ 1995964 w 6019800"/>
              <a:gd name="connsiteY162" fmla="*/ 562451 h 876300"/>
              <a:gd name="connsiteX163" fmla="*/ 2004536 w 6019800"/>
              <a:gd name="connsiteY163" fmla="*/ 562451 h 876300"/>
              <a:gd name="connsiteX164" fmla="*/ 2004536 w 6019800"/>
              <a:gd name="connsiteY164" fmla="*/ 565309 h 876300"/>
              <a:gd name="connsiteX165" fmla="*/ 2009299 w 6019800"/>
              <a:gd name="connsiteY165" fmla="*/ 565309 h 876300"/>
              <a:gd name="connsiteX166" fmla="*/ 2009299 w 6019800"/>
              <a:gd name="connsiteY166" fmla="*/ 571976 h 876300"/>
              <a:gd name="connsiteX167" fmla="*/ 2025491 w 6019800"/>
              <a:gd name="connsiteY167" fmla="*/ 571976 h 876300"/>
              <a:gd name="connsiteX168" fmla="*/ 2025491 w 6019800"/>
              <a:gd name="connsiteY168" fmla="*/ 578644 h 876300"/>
              <a:gd name="connsiteX169" fmla="*/ 2049304 w 6019800"/>
              <a:gd name="connsiteY169" fmla="*/ 578644 h 876300"/>
              <a:gd name="connsiteX170" fmla="*/ 2049304 w 6019800"/>
              <a:gd name="connsiteY170" fmla="*/ 581501 h 876300"/>
              <a:gd name="connsiteX171" fmla="*/ 2202656 w 6019800"/>
              <a:gd name="connsiteY171" fmla="*/ 581501 h 876300"/>
              <a:gd name="connsiteX172" fmla="*/ 2202656 w 6019800"/>
              <a:gd name="connsiteY172" fmla="*/ 589121 h 876300"/>
              <a:gd name="connsiteX173" fmla="*/ 2325529 w 6019800"/>
              <a:gd name="connsiteY173" fmla="*/ 589121 h 876300"/>
              <a:gd name="connsiteX174" fmla="*/ 2325529 w 6019800"/>
              <a:gd name="connsiteY174" fmla="*/ 592931 h 876300"/>
              <a:gd name="connsiteX175" fmla="*/ 2361724 w 6019800"/>
              <a:gd name="connsiteY175" fmla="*/ 592931 h 876300"/>
              <a:gd name="connsiteX176" fmla="*/ 2361724 w 6019800"/>
              <a:gd name="connsiteY176" fmla="*/ 600551 h 876300"/>
              <a:gd name="connsiteX177" fmla="*/ 2493169 w 6019800"/>
              <a:gd name="connsiteY177" fmla="*/ 600551 h 876300"/>
              <a:gd name="connsiteX178" fmla="*/ 2493169 w 6019800"/>
              <a:gd name="connsiteY178" fmla="*/ 602456 h 876300"/>
              <a:gd name="connsiteX179" fmla="*/ 2496979 w 6019800"/>
              <a:gd name="connsiteY179" fmla="*/ 602456 h 876300"/>
              <a:gd name="connsiteX180" fmla="*/ 2496979 w 6019800"/>
              <a:gd name="connsiteY180" fmla="*/ 611981 h 876300"/>
              <a:gd name="connsiteX181" fmla="*/ 2580799 w 6019800"/>
              <a:gd name="connsiteY181" fmla="*/ 611981 h 876300"/>
              <a:gd name="connsiteX182" fmla="*/ 2580799 w 6019800"/>
              <a:gd name="connsiteY182" fmla="*/ 616744 h 876300"/>
              <a:gd name="connsiteX183" fmla="*/ 2599849 w 6019800"/>
              <a:gd name="connsiteY183" fmla="*/ 616744 h 876300"/>
              <a:gd name="connsiteX184" fmla="*/ 2599849 w 6019800"/>
              <a:gd name="connsiteY184" fmla="*/ 618649 h 876300"/>
              <a:gd name="connsiteX185" fmla="*/ 2756059 w 6019800"/>
              <a:gd name="connsiteY185" fmla="*/ 618649 h 876300"/>
              <a:gd name="connsiteX186" fmla="*/ 2756059 w 6019800"/>
              <a:gd name="connsiteY186" fmla="*/ 626269 h 876300"/>
              <a:gd name="connsiteX187" fmla="*/ 2761774 w 6019800"/>
              <a:gd name="connsiteY187" fmla="*/ 626269 h 876300"/>
              <a:gd name="connsiteX188" fmla="*/ 2761774 w 6019800"/>
              <a:gd name="connsiteY188" fmla="*/ 633889 h 876300"/>
              <a:gd name="connsiteX189" fmla="*/ 2801779 w 6019800"/>
              <a:gd name="connsiteY189" fmla="*/ 633889 h 876300"/>
              <a:gd name="connsiteX190" fmla="*/ 2801779 w 6019800"/>
              <a:gd name="connsiteY190" fmla="*/ 635794 h 876300"/>
              <a:gd name="connsiteX191" fmla="*/ 2810351 w 6019800"/>
              <a:gd name="connsiteY191" fmla="*/ 635794 h 876300"/>
              <a:gd name="connsiteX192" fmla="*/ 2810351 w 6019800"/>
              <a:gd name="connsiteY192" fmla="*/ 641509 h 876300"/>
              <a:gd name="connsiteX193" fmla="*/ 2825591 w 6019800"/>
              <a:gd name="connsiteY193" fmla="*/ 641509 h 876300"/>
              <a:gd name="connsiteX194" fmla="*/ 2825591 w 6019800"/>
              <a:gd name="connsiteY194" fmla="*/ 647224 h 876300"/>
              <a:gd name="connsiteX195" fmla="*/ 2847499 w 6019800"/>
              <a:gd name="connsiteY195" fmla="*/ 647224 h 876300"/>
              <a:gd name="connsiteX196" fmla="*/ 2847499 w 6019800"/>
              <a:gd name="connsiteY196" fmla="*/ 654844 h 876300"/>
              <a:gd name="connsiteX197" fmla="*/ 2867501 w 6019800"/>
              <a:gd name="connsiteY197" fmla="*/ 654844 h 876300"/>
              <a:gd name="connsiteX198" fmla="*/ 2867501 w 6019800"/>
              <a:gd name="connsiteY198" fmla="*/ 657701 h 876300"/>
              <a:gd name="connsiteX199" fmla="*/ 2888456 w 6019800"/>
              <a:gd name="connsiteY199" fmla="*/ 657701 h 876300"/>
              <a:gd name="connsiteX200" fmla="*/ 2888456 w 6019800"/>
              <a:gd name="connsiteY200" fmla="*/ 662464 h 876300"/>
              <a:gd name="connsiteX201" fmla="*/ 2895124 w 6019800"/>
              <a:gd name="connsiteY201" fmla="*/ 662464 h 876300"/>
              <a:gd name="connsiteX202" fmla="*/ 2895124 w 6019800"/>
              <a:gd name="connsiteY202" fmla="*/ 671036 h 876300"/>
              <a:gd name="connsiteX203" fmla="*/ 3058954 w 6019800"/>
              <a:gd name="connsiteY203" fmla="*/ 671036 h 876300"/>
              <a:gd name="connsiteX204" fmla="*/ 3058954 w 6019800"/>
              <a:gd name="connsiteY204" fmla="*/ 678656 h 876300"/>
              <a:gd name="connsiteX205" fmla="*/ 3089434 w 6019800"/>
              <a:gd name="connsiteY205" fmla="*/ 678656 h 876300"/>
              <a:gd name="connsiteX206" fmla="*/ 3089434 w 6019800"/>
              <a:gd name="connsiteY206" fmla="*/ 685324 h 876300"/>
              <a:gd name="connsiteX207" fmla="*/ 3158966 w 6019800"/>
              <a:gd name="connsiteY207" fmla="*/ 685324 h 876300"/>
              <a:gd name="connsiteX208" fmla="*/ 3158966 w 6019800"/>
              <a:gd name="connsiteY208" fmla="*/ 691991 h 876300"/>
              <a:gd name="connsiteX209" fmla="*/ 3191351 w 6019800"/>
              <a:gd name="connsiteY209" fmla="*/ 691991 h 876300"/>
              <a:gd name="connsiteX210" fmla="*/ 3191351 w 6019800"/>
              <a:gd name="connsiteY210" fmla="*/ 695801 h 876300"/>
              <a:gd name="connsiteX211" fmla="*/ 3218974 w 6019800"/>
              <a:gd name="connsiteY211" fmla="*/ 695801 h 876300"/>
              <a:gd name="connsiteX212" fmla="*/ 3218974 w 6019800"/>
              <a:gd name="connsiteY212" fmla="*/ 697706 h 876300"/>
              <a:gd name="connsiteX213" fmla="*/ 3311366 w 6019800"/>
              <a:gd name="connsiteY213" fmla="*/ 697706 h 876300"/>
              <a:gd name="connsiteX214" fmla="*/ 3311366 w 6019800"/>
              <a:gd name="connsiteY214" fmla="*/ 699611 h 876300"/>
              <a:gd name="connsiteX215" fmla="*/ 3452336 w 6019800"/>
              <a:gd name="connsiteY215" fmla="*/ 699611 h 876300"/>
              <a:gd name="connsiteX216" fmla="*/ 3452336 w 6019800"/>
              <a:gd name="connsiteY216" fmla="*/ 703421 h 876300"/>
              <a:gd name="connsiteX217" fmla="*/ 3510439 w 6019800"/>
              <a:gd name="connsiteY217" fmla="*/ 703421 h 876300"/>
              <a:gd name="connsiteX218" fmla="*/ 3510439 w 6019800"/>
              <a:gd name="connsiteY218" fmla="*/ 706279 h 876300"/>
              <a:gd name="connsiteX219" fmla="*/ 3596164 w 6019800"/>
              <a:gd name="connsiteY219" fmla="*/ 706279 h 876300"/>
              <a:gd name="connsiteX220" fmla="*/ 3596164 w 6019800"/>
              <a:gd name="connsiteY220" fmla="*/ 711041 h 876300"/>
              <a:gd name="connsiteX221" fmla="*/ 3668554 w 6019800"/>
              <a:gd name="connsiteY221" fmla="*/ 711041 h 876300"/>
              <a:gd name="connsiteX222" fmla="*/ 3668554 w 6019800"/>
              <a:gd name="connsiteY222" fmla="*/ 716756 h 876300"/>
              <a:gd name="connsiteX223" fmla="*/ 3805714 w 6019800"/>
              <a:gd name="connsiteY223" fmla="*/ 716756 h 876300"/>
              <a:gd name="connsiteX224" fmla="*/ 3805714 w 6019800"/>
              <a:gd name="connsiteY224" fmla="*/ 729139 h 876300"/>
              <a:gd name="connsiteX225" fmla="*/ 3897154 w 6019800"/>
              <a:gd name="connsiteY225" fmla="*/ 729139 h 876300"/>
              <a:gd name="connsiteX226" fmla="*/ 3897154 w 6019800"/>
              <a:gd name="connsiteY226" fmla="*/ 734854 h 876300"/>
              <a:gd name="connsiteX227" fmla="*/ 3920014 w 6019800"/>
              <a:gd name="connsiteY227" fmla="*/ 734854 h 876300"/>
              <a:gd name="connsiteX228" fmla="*/ 3920014 w 6019800"/>
              <a:gd name="connsiteY228" fmla="*/ 741521 h 876300"/>
              <a:gd name="connsiteX229" fmla="*/ 4011454 w 6019800"/>
              <a:gd name="connsiteY229" fmla="*/ 741521 h 876300"/>
              <a:gd name="connsiteX230" fmla="*/ 4011454 w 6019800"/>
              <a:gd name="connsiteY230" fmla="*/ 745331 h 876300"/>
              <a:gd name="connsiteX231" fmla="*/ 4218146 w 6019800"/>
              <a:gd name="connsiteY231" fmla="*/ 745331 h 876300"/>
              <a:gd name="connsiteX232" fmla="*/ 4218146 w 6019800"/>
              <a:gd name="connsiteY232" fmla="*/ 748189 h 876300"/>
              <a:gd name="connsiteX233" fmla="*/ 4379119 w 6019800"/>
              <a:gd name="connsiteY233" fmla="*/ 748189 h 876300"/>
              <a:gd name="connsiteX234" fmla="*/ 4379119 w 6019800"/>
              <a:gd name="connsiteY234" fmla="*/ 757714 h 876300"/>
              <a:gd name="connsiteX235" fmla="*/ 4416267 w 6019800"/>
              <a:gd name="connsiteY235" fmla="*/ 757714 h 876300"/>
              <a:gd name="connsiteX236" fmla="*/ 4416267 w 6019800"/>
              <a:gd name="connsiteY236" fmla="*/ 763429 h 876300"/>
              <a:gd name="connsiteX237" fmla="*/ 4436269 w 6019800"/>
              <a:gd name="connsiteY237" fmla="*/ 763429 h 876300"/>
              <a:gd name="connsiteX238" fmla="*/ 4436269 w 6019800"/>
              <a:gd name="connsiteY238" fmla="*/ 768191 h 876300"/>
              <a:gd name="connsiteX239" fmla="*/ 4506754 w 6019800"/>
              <a:gd name="connsiteY239" fmla="*/ 768191 h 876300"/>
              <a:gd name="connsiteX240" fmla="*/ 4506754 w 6019800"/>
              <a:gd name="connsiteY240" fmla="*/ 772954 h 876300"/>
              <a:gd name="connsiteX241" fmla="*/ 4918234 w 6019800"/>
              <a:gd name="connsiteY241" fmla="*/ 772954 h 876300"/>
              <a:gd name="connsiteX242" fmla="*/ 4918234 w 6019800"/>
              <a:gd name="connsiteY242" fmla="*/ 787241 h 876300"/>
              <a:gd name="connsiteX243" fmla="*/ 5618321 w 6019800"/>
              <a:gd name="connsiteY243" fmla="*/ 787241 h 876300"/>
              <a:gd name="connsiteX244" fmla="*/ 5618321 w 6019800"/>
              <a:gd name="connsiteY244" fmla="*/ 819626 h 876300"/>
              <a:gd name="connsiteX245" fmla="*/ 5922169 w 6019800"/>
              <a:gd name="connsiteY245" fmla="*/ 819626 h 876300"/>
              <a:gd name="connsiteX246" fmla="*/ 5922169 w 6019800"/>
              <a:gd name="connsiteY246" fmla="*/ 876776 h 876300"/>
              <a:gd name="connsiteX247" fmla="*/ 6021229 w 6019800"/>
              <a:gd name="connsiteY247" fmla="*/ 876776 h 876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Lst>
            <a:rect l="l" t="t" r="r" b="b"/>
            <a:pathLst>
              <a:path w="6019800" h="876300">
                <a:moveTo>
                  <a:pt x="7144" y="7144"/>
                </a:moveTo>
                <a:lnTo>
                  <a:pt x="96679" y="7144"/>
                </a:lnTo>
                <a:lnTo>
                  <a:pt x="96679" y="10954"/>
                </a:lnTo>
                <a:lnTo>
                  <a:pt x="148114" y="10954"/>
                </a:lnTo>
                <a:lnTo>
                  <a:pt x="148114" y="20479"/>
                </a:lnTo>
                <a:lnTo>
                  <a:pt x="172879" y="20479"/>
                </a:lnTo>
                <a:lnTo>
                  <a:pt x="172879" y="24289"/>
                </a:lnTo>
                <a:lnTo>
                  <a:pt x="180499" y="24289"/>
                </a:lnTo>
                <a:lnTo>
                  <a:pt x="180499" y="40481"/>
                </a:lnTo>
                <a:lnTo>
                  <a:pt x="188119" y="40481"/>
                </a:lnTo>
                <a:lnTo>
                  <a:pt x="188119" y="68104"/>
                </a:lnTo>
                <a:lnTo>
                  <a:pt x="194786" y="68104"/>
                </a:lnTo>
                <a:lnTo>
                  <a:pt x="194786" y="73819"/>
                </a:lnTo>
                <a:lnTo>
                  <a:pt x="206216" y="73819"/>
                </a:lnTo>
                <a:lnTo>
                  <a:pt x="206216" y="88106"/>
                </a:lnTo>
                <a:lnTo>
                  <a:pt x="228124" y="88106"/>
                </a:lnTo>
                <a:lnTo>
                  <a:pt x="228124" y="109061"/>
                </a:lnTo>
                <a:lnTo>
                  <a:pt x="237649" y="109061"/>
                </a:lnTo>
                <a:lnTo>
                  <a:pt x="237649" y="117634"/>
                </a:lnTo>
                <a:lnTo>
                  <a:pt x="242411" y="117634"/>
                </a:lnTo>
                <a:lnTo>
                  <a:pt x="242411" y="125254"/>
                </a:lnTo>
                <a:lnTo>
                  <a:pt x="259556" y="125254"/>
                </a:lnTo>
                <a:lnTo>
                  <a:pt x="259556" y="131921"/>
                </a:lnTo>
                <a:lnTo>
                  <a:pt x="275749" y="131921"/>
                </a:lnTo>
                <a:lnTo>
                  <a:pt x="275749" y="139541"/>
                </a:lnTo>
                <a:lnTo>
                  <a:pt x="294799" y="139541"/>
                </a:lnTo>
                <a:lnTo>
                  <a:pt x="294799" y="146209"/>
                </a:lnTo>
                <a:lnTo>
                  <a:pt x="328136" y="146209"/>
                </a:lnTo>
                <a:lnTo>
                  <a:pt x="328136" y="151924"/>
                </a:lnTo>
                <a:lnTo>
                  <a:pt x="331946" y="151924"/>
                </a:lnTo>
                <a:lnTo>
                  <a:pt x="331946" y="155734"/>
                </a:lnTo>
                <a:lnTo>
                  <a:pt x="361474" y="155734"/>
                </a:lnTo>
                <a:lnTo>
                  <a:pt x="361474" y="162401"/>
                </a:lnTo>
                <a:lnTo>
                  <a:pt x="399574" y="162401"/>
                </a:lnTo>
                <a:lnTo>
                  <a:pt x="399574" y="173831"/>
                </a:lnTo>
                <a:lnTo>
                  <a:pt x="404336" y="173831"/>
                </a:lnTo>
                <a:lnTo>
                  <a:pt x="404336" y="180499"/>
                </a:lnTo>
                <a:lnTo>
                  <a:pt x="431959" y="180499"/>
                </a:lnTo>
                <a:lnTo>
                  <a:pt x="431959" y="186214"/>
                </a:lnTo>
                <a:lnTo>
                  <a:pt x="581501" y="186214"/>
                </a:lnTo>
                <a:lnTo>
                  <a:pt x="581501" y="192881"/>
                </a:lnTo>
                <a:lnTo>
                  <a:pt x="609124" y="192881"/>
                </a:lnTo>
                <a:lnTo>
                  <a:pt x="609124" y="200501"/>
                </a:lnTo>
                <a:lnTo>
                  <a:pt x="625316" y="200501"/>
                </a:lnTo>
                <a:lnTo>
                  <a:pt x="625316" y="206216"/>
                </a:lnTo>
                <a:lnTo>
                  <a:pt x="633889" y="206216"/>
                </a:lnTo>
                <a:lnTo>
                  <a:pt x="633889" y="211931"/>
                </a:lnTo>
                <a:lnTo>
                  <a:pt x="644366" y="211931"/>
                </a:lnTo>
                <a:lnTo>
                  <a:pt x="644366" y="216694"/>
                </a:lnTo>
                <a:lnTo>
                  <a:pt x="654844" y="216694"/>
                </a:lnTo>
                <a:lnTo>
                  <a:pt x="654844" y="221456"/>
                </a:lnTo>
                <a:lnTo>
                  <a:pt x="668179" y="221456"/>
                </a:lnTo>
                <a:lnTo>
                  <a:pt x="668179" y="226219"/>
                </a:lnTo>
                <a:lnTo>
                  <a:pt x="679609" y="226219"/>
                </a:lnTo>
                <a:lnTo>
                  <a:pt x="679609" y="228124"/>
                </a:lnTo>
                <a:lnTo>
                  <a:pt x="707231" y="228124"/>
                </a:lnTo>
                <a:lnTo>
                  <a:pt x="707231" y="232886"/>
                </a:lnTo>
                <a:lnTo>
                  <a:pt x="715804" y="232886"/>
                </a:lnTo>
                <a:lnTo>
                  <a:pt x="715804" y="238601"/>
                </a:lnTo>
                <a:lnTo>
                  <a:pt x="722471" y="238601"/>
                </a:lnTo>
                <a:lnTo>
                  <a:pt x="722471" y="242411"/>
                </a:lnTo>
                <a:lnTo>
                  <a:pt x="755809" y="242411"/>
                </a:lnTo>
                <a:lnTo>
                  <a:pt x="755809" y="248126"/>
                </a:lnTo>
                <a:lnTo>
                  <a:pt x="807244" y="248126"/>
                </a:lnTo>
                <a:lnTo>
                  <a:pt x="807244" y="254794"/>
                </a:lnTo>
                <a:lnTo>
                  <a:pt x="832009" y="254794"/>
                </a:lnTo>
                <a:lnTo>
                  <a:pt x="832009" y="269081"/>
                </a:lnTo>
                <a:lnTo>
                  <a:pt x="843439" y="269081"/>
                </a:lnTo>
                <a:lnTo>
                  <a:pt x="843439" y="277654"/>
                </a:lnTo>
                <a:lnTo>
                  <a:pt x="860584" y="277654"/>
                </a:lnTo>
                <a:lnTo>
                  <a:pt x="860584" y="282416"/>
                </a:lnTo>
                <a:lnTo>
                  <a:pt x="884396" y="282416"/>
                </a:lnTo>
                <a:lnTo>
                  <a:pt x="884396" y="293846"/>
                </a:lnTo>
                <a:lnTo>
                  <a:pt x="897731" y="293846"/>
                </a:lnTo>
                <a:lnTo>
                  <a:pt x="897731" y="301466"/>
                </a:lnTo>
                <a:lnTo>
                  <a:pt x="916781" y="301466"/>
                </a:lnTo>
                <a:lnTo>
                  <a:pt x="916781" y="310039"/>
                </a:lnTo>
                <a:lnTo>
                  <a:pt x="945356" y="310039"/>
                </a:lnTo>
                <a:lnTo>
                  <a:pt x="945356" y="312896"/>
                </a:lnTo>
                <a:lnTo>
                  <a:pt x="985361" y="312896"/>
                </a:lnTo>
                <a:lnTo>
                  <a:pt x="985361" y="319564"/>
                </a:lnTo>
                <a:lnTo>
                  <a:pt x="995839" y="319564"/>
                </a:lnTo>
                <a:lnTo>
                  <a:pt x="995839" y="324326"/>
                </a:lnTo>
                <a:lnTo>
                  <a:pt x="1028224" y="324326"/>
                </a:lnTo>
                <a:lnTo>
                  <a:pt x="1028224" y="328136"/>
                </a:lnTo>
                <a:lnTo>
                  <a:pt x="1035844" y="328136"/>
                </a:lnTo>
                <a:lnTo>
                  <a:pt x="1035844" y="336709"/>
                </a:lnTo>
                <a:lnTo>
                  <a:pt x="1042511" y="336709"/>
                </a:lnTo>
                <a:lnTo>
                  <a:pt x="1042511" y="343376"/>
                </a:lnTo>
                <a:lnTo>
                  <a:pt x="1052989" y="343376"/>
                </a:lnTo>
                <a:lnTo>
                  <a:pt x="1052989" y="351949"/>
                </a:lnTo>
                <a:lnTo>
                  <a:pt x="1073944" y="351949"/>
                </a:lnTo>
                <a:lnTo>
                  <a:pt x="1073944" y="358616"/>
                </a:lnTo>
                <a:lnTo>
                  <a:pt x="1091089" y="358616"/>
                </a:lnTo>
                <a:lnTo>
                  <a:pt x="1091089" y="362426"/>
                </a:lnTo>
                <a:lnTo>
                  <a:pt x="1105376" y="362426"/>
                </a:lnTo>
                <a:lnTo>
                  <a:pt x="1105376" y="367189"/>
                </a:lnTo>
                <a:lnTo>
                  <a:pt x="1115854" y="367189"/>
                </a:lnTo>
                <a:lnTo>
                  <a:pt x="1115854" y="371951"/>
                </a:lnTo>
                <a:lnTo>
                  <a:pt x="1125379" y="371951"/>
                </a:lnTo>
                <a:lnTo>
                  <a:pt x="1125379" y="377666"/>
                </a:lnTo>
                <a:lnTo>
                  <a:pt x="1184434" y="377666"/>
                </a:lnTo>
                <a:lnTo>
                  <a:pt x="1184434" y="384334"/>
                </a:lnTo>
                <a:lnTo>
                  <a:pt x="1203484" y="384334"/>
                </a:lnTo>
                <a:lnTo>
                  <a:pt x="1203484" y="389096"/>
                </a:lnTo>
                <a:lnTo>
                  <a:pt x="1232059" y="389096"/>
                </a:lnTo>
                <a:lnTo>
                  <a:pt x="1232059" y="392906"/>
                </a:lnTo>
                <a:lnTo>
                  <a:pt x="1243489" y="392906"/>
                </a:lnTo>
                <a:lnTo>
                  <a:pt x="1243489" y="403384"/>
                </a:lnTo>
                <a:lnTo>
                  <a:pt x="1320641" y="403384"/>
                </a:lnTo>
                <a:lnTo>
                  <a:pt x="1320641" y="409099"/>
                </a:lnTo>
                <a:lnTo>
                  <a:pt x="1333024" y="409099"/>
                </a:lnTo>
                <a:lnTo>
                  <a:pt x="1333024" y="412909"/>
                </a:lnTo>
                <a:lnTo>
                  <a:pt x="1364456" y="412909"/>
                </a:lnTo>
                <a:lnTo>
                  <a:pt x="1364456" y="426244"/>
                </a:lnTo>
                <a:lnTo>
                  <a:pt x="1376839" y="426244"/>
                </a:lnTo>
                <a:lnTo>
                  <a:pt x="1376839" y="432911"/>
                </a:lnTo>
                <a:lnTo>
                  <a:pt x="1394936" y="432911"/>
                </a:lnTo>
                <a:lnTo>
                  <a:pt x="1394936" y="449104"/>
                </a:lnTo>
                <a:lnTo>
                  <a:pt x="1419701" y="449104"/>
                </a:lnTo>
                <a:lnTo>
                  <a:pt x="1419701" y="452914"/>
                </a:lnTo>
                <a:lnTo>
                  <a:pt x="1433036" y="452914"/>
                </a:lnTo>
                <a:lnTo>
                  <a:pt x="1433036" y="458629"/>
                </a:lnTo>
                <a:lnTo>
                  <a:pt x="1482566" y="458629"/>
                </a:lnTo>
                <a:lnTo>
                  <a:pt x="1482566" y="463391"/>
                </a:lnTo>
                <a:lnTo>
                  <a:pt x="1509236" y="463391"/>
                </a:lnTo>
                <a:lnTo>
                  <a:pt x="1509236" y="471011"/>
                </a:lnTo>
                <a:lnTo>
                  <a:pt x="1534001" y="471011"/>
                </a:lnTo>
                <a:lnTo>
                  <a:pt x="1534001" y="472916"/>
                </a:lnTo>
                <a:lnTo>
                  <a:pt x="1549241" y="472916"/>
                </a:lnTo>
                <a:lnTo>
                  <a:pt x="1549241" y="477679"/>
                </a:lnTo>
                <a:lnTo>
                  <a:pt x="1615916" y="477679"/>
                </a:lnTo>
                <a:lnTo>
                  <a:pt x="1615916" y="485299"/>
                </a:lnTo>
                <a:lnTo>
                  <a:pt x="1619726" y="485299"/>
                </a:lnTo>
                <a:lnTo>
                  <a:pt x="1619726" y="493871"/>
                </a:lnTo>
                <a:lnTo>
                  <a:pt x="1627346" y="493871"/>
                </a:lnTo>
                <a:lnTo>
                  <a:pt x="1627346" y="500539"/>
                </a:lnTo>
                <a:lnTo>
                  <a:pt x="1650206" y="500539"/>
                </a:lnTo>
                <a:lnTo>
                  <a:pt x="1650206" y="503396"/>
                </a:lnTo>
                <a:lnTo>
                  <a:pt x="1671161" y="503396"/>
                </a:lnTo>
                <a:lnTo>
                  <a:pt x="1671161" y="510064"/>
                </a:lnTo>
                <a:lnTo>
                  <a:pt x="1700689" y="510064"/>
                </a:lnTo>
                <a:lnTo>
                  <a:pt x="1700689" y="512921"/>
                </a:lnTo>
                <a:lnTo>
                  <a:pt x="1815941" y="512921"/>
                </a:lnTo>
                <a:lnTo>
                  <a:pt x="1815941" y="518636"/>
                </a:lnTo>
                <a:lnTo>
                  <a:pt x="1821656" y="518636"/>
                </a:lnTo>
                <a:lnTo>
                  <a:pt x="1821656" y="523399"/>
                </a:lnTo>
                <a:lnTo>
                  <a:pt x="1841659" y="523399"/>
                </a:lnTo>
                <a:lnTo>
                  <a:pt x="1841659" y="529114"/>
                </a:lnTo>
                <a:lnTo>
                  <a:pt x="1866424" y="529114"/>
                </a:lnTo>
                <a:lnTo>
                  <a:pt x="1866424" y="533876"/>
                </a:lnTo>
                <a:lnTo>
                  <a:pt x="1873091" y="533876"/>
                </a:lnTo>
                <a:lnTo>
                  <a:pt x="1873091" y="540544"/>
                </a:lnTo>
                <a:lnTo>
                  <a:pt x="1932146" y="540544"/>
                </a:lnTo>
                <a:lnTo>
                  <a:pt x="1932146" y="543401"/>
                </a:lnTo>
                <a:lnTo>
                  <a:pt x="1957864" y="543401"/>
                </a:lnTo>
                <a:lnTo>
                  <a:pt x="1957864" y="547211"/>
                </a:lnTo>
                <a:lnTo>
                  <a:pt x="1964531" y="547211"/>
                </a:lnTo>
                <a:lnTo>
                  <a:pt x="1964531" y="552926"/>
                </a:lnTo>
                <a:lnTo>
                  <a:pt x="1988344" y="552926"/>
                </a:lnTo>
                <a:lnTo>
                  <a:pt x="1988344" y="556736"/>
                </a:lnTo>
                <a:lnTo>
                  <a:pt x="1995964" y="556736"/>
                </a:lnTo>
                <a:lnTo>
                  <a:pt x="1995964" y="562451"/>
                </a:lnTo>
                <a:lnTo>
                  <a:pt x="2004536" y="562451"/>
                </a:lnTo>
                <a:lnTo>
                  <a:pt x="2004536" y="565309"/>
                </a:lnTo>
                <a:lnTo>
                  <a:pt x="2009299" y="565309"/>
                </a:lnTo>
                <a:lnTo>
                  <a:pt x="2009299" y="571976"/>
                </a:lnTo>
                <a:lnTo>
                  <a:pt x="2025491" y="571976"/>
                </a:lnTo>
                <a:lnTo>
                  <a:pt x="2025491" y="578644"/>
                </a:lnTo>
                <a:lnTo>
                  <a:pt x="2049304" y="578644"/>
                </a:lnTo>
                <a:lnTo>
                  <a:pt x="2049304" y="581501"/>
                </a:lnTo>
                <a:lnTo>
                  <a:pt x="2202656" y="581501"/>
                </a:lnTo>
                <a:lnTo>
                  <a:pt x="2202656" y="589121"/>
                </a:lnTo>
                <a:lnTo>
                  <a:pt x="2325529" y="589121"/>
                </a:lnTo>
                <a:lnTo>
                  <a:pt x="2325529" y="592931"/>
                </a:lnTo>
                <a:lnTo>
                  <a:pt x="2361724" y="592931"/>
                </a:lnTo>
                <a:lnTo>
                  <a:pt x="2361724" y="600551"/>
                </a:lnTo>
                <a:lnTo>
                  <a:pt x="2493169" y="600551"/>
                </a:lnTo>
                <a:lnTo>
                  <a:pt x="2493169" y="602456"/>
                </a:lnTo>
                <a:lnTo>
                  <a:pt x="2496979" y="602456"/>
                </a:lnTo>
                <a:lnTo>
                  <a:pt x="2496979" y="611981"/>
                </a:lnTo>
                <a:lnTo>
                  <a:pt x="2580799" y="611981"/>
                </a:lnTo>
                <a:lnTo>
                  <a:pt x="2580799" y="616744"/>
                </a:lnTo>
                <a:lnTo>
                  <a:pt x="2599849" y="616744"/>
                </a:lnTo>
                <a:lnTo>
                  <a:pt x="2599849" y="618649"/>
                </a:lnTo>
                <a:lnTo>
                  <a:pt x="2756059" y="618649"/>
                </a:lnTo>
                <a:lnTo>
                  <a:pt x="2756059" y="626269"/>
                </a:lnTo>
                <a:lnTo>
                  <a:pt x="2761774" y="626269"/>
                </a:lnTo>
                <a:lnTo>
                  <a:pt x="2761774" y="633889"/>
                </a:lnTo>
                <a:lnTo>
                  <a:pt x="2801779" y="633889"/>
                </a:lnTo>
                <a:lnTo>
                  <a:pt x="2801779" y="635794"/>
                </a:lnTo>
                <a:lnTo>
                  <a:pt x="2810351" y="635794"/>
                </a:lnTo>
                <a:lnTo>
                  <a:pt x="2810351" y="641509"/>
                </a:lnTo>
                <a:lnTo>
                  <a:pt x="2825591" y="641509"/>
                </a:lnTo>
                <a:lnTo>
                  <a:pt x="2825591" y="647224"/>
                </a:lnTo>
                <a:lnTo>
                  <a:pt x="2847499" y="647224"/>
                </a:lnTo>
                <a:lnTo>
                  <a:pt x="2847499" y="654844"/>
                </a:lnTo>
                <a:lnTo>
                  <a:pt x="2867501" y="654844"/>
                </a:lnTo>
                <a:lnTo>
                  <a:pt x="2867501" y="657701"/>
                </a:lnTo>
                <a:lnTo>
                  <a:pt x="2888456" y="657701"/>
                </a:lnTo>
                <a:lnTo>
                  <a:pt x="2888456" y="662464"/>
                </a:lnTo>
                <a:lnTo>
                  <a:pt x="2895124" y="662464"/>
                </a:lnTo>
                <a:lnTo>
                  <a:pt x="2895124" y="671036"/>
                </a:lnTo>
                <a:lnTo>
                  <a:pt x="3058954" y="671036"/>
                </a:lnTo>
                <a:lnTo>
                  <a:pt x="3058954" y="678656"/>
                </a:lnTo>
                <a:lnTo>
                  <a:pt x="3089434" y="678656"/>
                </a:lnTo>
                <a:lnTo>
                  <a:pt x="3089434" y="685324"/>
                </a:lnTo>
                <a:lnTo>
                  <a:pt x="3158966" y="685324"/>
                </a:lnTo>
                <a:lnTo>
                  <a:pt x="3158966" y="691991"/>
                </a:lnTo>
                <a:lnTo>
                  <a:pt x="3191351" y="691991"/>
                </a:lnTo>
                <a:lnTo>
                  <a:pt x="3191351" y="695801"/>
                </a:lnTo>
                <a:lnTo>
                  <a:pt x="3218974" y="695801"/>
                </a:lnTo>
                <a:lnTo>
                  <a:pt x="3218974" y="697706"/>
                </a:lnTo>
                <a:lnTo>
                  <a:pt x="3311366" y="697706"/>
                </a:lnTo>
                <a:lnTo>
                  <a:pt x="3311366" y="699611"/>
                </a:lnTo>
                <a:lnTo>
                  <a:pt x="3452336" y="699611"/>
                </a:lnTo>
                <a:lnTo>
                  <a:pt x="3452336" y="703421"/>
                </a:lnTo>
                <a:lnTo>
                  <a:pt x="3510439" y="703421"/>
                </a:lnTo>
                <a:lnTo>
                  <a:pt x="3510439" y="706279"/>
                </a:lnTo>
                <a:lnTo>
                  <a:pt x="3596164" y="706279"/>
                </a:lnTo>
                <a:lnTo>
                  <a:pt x="3596164" y="711041"/>
                </a:lnTo>
                <a:lnTo>
                  <a:pt x="3668554" y="711041"/>
                </a:lnTo>
                <a:lnTo>
                  <a:pt x="3668554" y="716756"/>
                </a:lnTo>
                <a:lnTo>
                  <a:pt x="3805714" y="716756"/>
                </a:lnTo>
                <a:lnTo>
                  <a:pt x="3805714" y="729139"/>
                </a:lnTo>
                <a:lnTo>
                  <a:pt x="3897154" y="729139"/>
                </a:lnTo>
                <a:lnTo>
                  <a:pt x="3897154" y="734854"/>
                </a:lnTo>
                <a:lnTo>
                  <a:pt x="3920014" y="734854"/>
                </a:lnTo>
                <a:lnTo>
                  <a:pt x="3920014" y="741521"/>
                </a:lnTo>
                <a:lnTo>
                  <a:pt x="4011454" y="741521"/>
                </a:lnTo>
                <a:lnTo>
                  <a:pt x="4011454" y="745331"/>
                </a:lnTo>
                <a:lnTo>
                  <a:pt x="4218146" y="745331"/>
                </a:lnTo>
                <a:lnTo>
                  <a:pt x="4218146" y="748189"/>
                </a:lnTo>
                <a:lnTo>
                  <a:pt x="4379119" y="748189"/>
                </a:lnTo>
                <a:lnTo>
                  <a:pt x="4379119" y="757714"/>
                </a:lnTo>
                <a:lnTo>
                  <a:pt x="4416267" y="757714"/>
                </a:lnTo>
                <a:lnTo>
                  <a:pt x="4416267" y="763429"/>
                </a:lnTo>
                <a:lnTo>
                  <a:pt x="4436269" y="763429"/>
                </a:lnTo>
                <a:lnTo>
                  <a:pt x="4436269" y="768191"/>
                </a:lnTo>
                <a:lnTo>
                  <a:pt x="4506754" y="768191"/>
                </a:lnTo>
                <a:lnTo>
                  <a:pt x="4506754" y="772954"/>
                </a:lnTo>
                <a:lnTo>
                  <a:pt x="4918234" y="772954"/>
                </a:lnTo>
                <a:lnTo>
                  <a:pt x="4918234" y="787241"/>
                </a:lnTo>
                <a:lnTo>
                  <a:pt x="5618321" y="787241"/>
                </a:lnTo>
                <a:lnTo>
                  <a:pt x="5618321" y="819626"/>
                </a:lnTo>
                <a:lnTo>
                  <a:pt x="5922169" y="819626"/>
                </a:lnTo>
                <a:lnTo>
                  <a:pt x="5922169" y="876776"/>
                </a:lnTo>
                <a:lnTo>
                  <a:pt x="6021229" y="876776"/>
                </a:lnTo>
              </a:path>
            </a:pathLst>
          </a:custGeom>
          <a:noFill/>
          <a:ln w="26035" cap="flat">
            <a:solidFill>
              <a:schemeClr val="accent2"/>
            </a:solidFill>
            <a:prstDash val="solid"/>
            <a:miter/>
          </a:ln>
        </p:spPr>
        <p:txBody>
          <a:bodyPr rtlCol="0"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cxnSp>
        <p:nvCxnSpPr>
          <p:cNvPr id="11267" name="Straight Connector 11266"/>
          <p:cNvCxnSpPr/>
          <p:nvPr/>
        </p:nvCxnSpPr>
        <p:spPr>
          <a:xfrm>
            <a:off x="267422" y="5785754"/>
            <a:ext cx="236632" cy="0"/>
          </a:xfrm>
          <a:prstGeom prst="line">
            <a:avLst/>
          </a:prstGeom>
          <a:noFill/>
          <a:ln w="26035" cap="sq">
            <a:solidFill>
              <a:schemeClr val="accent2"/>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76" name="Straight Connector 75"/>
          <p:cNvCxnSpPr/>
          <p:nvPr/>
        </p:nvCxnSpPr>
        <p:spPr>
          <a:xfrm>
            <a:off x="267422" y="5998479"/>
            <a:ext cx="236632" cy="0"/>
          </a:xfrm>
          <a:prstGeom prst="line">
            <a:avLst/>
          </a:prstGeom>
          <a:noFill/>
          <a:ln w="26035" cap="sq">
            <a:solidFill>
              <a:schemeClr val="accent3"/>
            </a:solidFill>
            <a:miter lim="800000"/>
          </a:ln>
        </p:spPr>
        <p:style>
          <a:lnRef idx="2">
            <a:schemeClr val="accent1">
              <a:shade val="50000"/>
            </a:schemeClr>
          </a:lnRef>
          <a:fillRef idx="1">
            <a:schemeClr val="accent1"/>
          </a:fillRef>
          <a:effectRef idx="0">
            <a:schemeClr val="accent1"/>
          </a:effectRef>
          <a:fontRef idx="minor">
            <a:schemeClr val="lt1"/>
          </a:fontRef>
        </p:style>
      </p:cxnSp>
      <p:sp>
        <p:nvSpPr>
          <p:cNvPr id="72" name="Freeform: Shape 71"/>
          <p:cNvSpPr/>
          <p:nvPr/>
        </p:nvSpPr>
        <p:spPr>
          <a:xfrm>
            <a:off x="1293907" y="1957388"/>
            <a:ext cx="6803541" cy="1020606"/>
          </a:xfrm>
          <a:custGeom>
            <a:avLst/>
            <a:gdLst>
              <a:gd name="connsiteX0" fmla="*/ 7144 w 6029325"/>
              <a:gd name="connsiteY0" fmla="*/ 7144 h 904875"/>
              <a:gd name="connsiteX1" fmla="*/ 30956 w 6029325"/>
              <a:gd name="connsiteY1" fmla="*/ 7144 h 904875"/>
              <a:gd name="connsiteX2" fmla="*/ 30956 w 6029325"/>
              <a:gd name="connsiteY2" fmla="*/ 16669 h 904875"/>
              <a:gd name="connsiteX3" fmla="*/ 111919 w 6029325"/>
              <a:gd name="connsiteY3" fmla="*/ 16669 h 904875"/>
              <a:gd name="connsiteX4" fmla="*/ 111919 w 6029325"/>
              <a:gd name="connsiteY4" fmla="*/ 21431 h 904875"/>
              <a:gd name="connsiteX5" fmla="*/ 127159 w 6029325"/>
              <a:gd name="connsiteY5" fmla="*/ 21431 h 904875"/>
              <a:gd name="connsiteX6" fmla="*/ 127159 w 6029325"/>
              <a:gd name="connsiteY6" fmla="*/ 24289 h 904875"/>
              <a:gd name="connsiteX7" fmla="*/ 143351 w 6029325"/>
              <a:gd name="connsiteY7" fmla="*/ 24289 h 904875"/>
              <a:gd name="connsiteX8" fmla="*/ 143351 w 6029325"/>
              <a:gd name="connsiteY8" fmla="*/ 27146 h 904875"/>
              <a:gd name="connsiteX9" fmla="*/ 160496 w 6029325"/>
              <a:gd name="connsiteY9" fmla="*/ 27146 h 904875"/>
              <a:gd name="connsiteX10" fmla="*/ 160496 w 6029325"/>
              <a:gd name="connsiteY10" fmla="*/ 37624 h 904875"/>
              <a:gd name="connsiteX11" fmla="*/ 173831 w 6029325"/>
              <a:gd name="connsiteY11" fmla="*/ 37624 h 904875"/>
              <a:gd name="connsiteX12" fmla="*/ 173831 w 6029325"/>
              <a:gd name="connsiteY12" fmla="*/ 40481 h 904875"/>
              <a:gd name="connsiteX13" fmla="*/ 183356 w 6029325"/>
              <a:gd name="connsiteY13" fmla="*/ 40481 h 904875"/>
              <a:gd name="connsiteX14" fmla="*/ 183356 w 6029325"/>
              <a:gd name="connsiteY14" fmla="*/ 50006 h 904875"/>
              <a:gd name="connsiteX15" fmla="*/ 186214 w 6029325"/>
              <a:gd name="connsiteY15" fmla="*/ 50006 h 904875"/>
              <a:gd name="connsiteX16" fmla="*/ 186214 w 6029325"/>
              <a:gd name="connsiteY16" fmla="*/ 58579 h 904875"/>
              <a:gd name="connsiteX17" fmla="*/ 204311 w 6029325"/>
              <a:gd name="connsiteY17" fmla="*/ 58579 h 904875"/>
              <a:gd name="connsiteX18" fmla="*/ 204311 w 6029325"/>
              <a:gd name="connsiteY18" fmla="*/ 67151 h 904875"/>
              <a:gd name="connsiteX19" fmla="*/ 209074 w 6029325"/>
              <a:gd name="connsiteY19" fmla="*/ 67151 h 904875"/>
              <a:gd name="connsiteX20" fmla="*/ 209074 w 6029325"/>
              <a:gd name="connsiteY20" fmla="*/ 85249 h 904875"/>
              <a:gd name="connsiteX21" fmla="*/ 213836 w 6029325"/>
              <a:gd name="connsiteY21" fmla="*/ 85249 h 904875"/>
              <a:gd name="connsiteX22" fmla="*/ 213836 w 6029325"/>
              <a:gd name="connsiteY22" fmla="*/ 90964 h 904875"/>
              <a:gd name="connsiteX23" fmla="*/ 224314 w 6029325"/>
              <a:gd name="connsiteY23" fmla="*/ 90964 h 904875"/>
              <a:gd name="connsiteX24" fmla="*/ 224314 w 6029325"/>
              <a:gd name="connsiteY24" fmla="*/ 127159 h 904875"/>
              <a:gd name="connsiteX25" fmla="*/ 230029 w 6029325"/>
              <a:gd name="connsiteY25" fmla="*/ 127159 h 904875"/>
              <a:gd name="connsiteX26" fmla="*/ 230029 w 6029325"/>
              <a:gd name="connsiteY26" fmla="*/ 139541 h 904875"/>
              <a:gd name="connsiteX27" fmla="*/ 237649 w 6029325"/>
              <a:gd name="connsiteY27" fmla="*/ 139541 h 904875"/>
              <a:gd name="connsiteX28" fmla="*/ 237649 w 6029325"/>
              <a:gd name="connsiteY28" fmla="*/ 147161 h 904875"/>
              <a:gd name="connsiteX29" fmla="*/ 243364 w 6029325"/>
              <a:gd name="connsiteY29" fmla="*/ 147161 h 904875"/>
              <a:gd name="connsiteX30" fmla="*/ 243364 w 6029325"/>
              <a:gd name="connsiteY30" fmla="*/ 150019 h 904875"/>
              <a:gd name="connsiteX31" fmla="*/ 255746 w 6029325"/>
              <a:gd name="connsiteY31" fmla="*/ 150019 h 904875"/>
              <a:gd name="connsiteX32" fmla="*/ 255746 w 6029325"/>
              <a:gd name="connsiteY32" fmla="*/ 152876 h 904875"/>
              <a:gd name="connsiteX33" fmla="*/ 286226 w 6029325"/>
              <a:gd name="connsiteY33" fmla="*/ 152876 h 904875"/>
              <a:gd name="connsiteX34" fmla="*/ 286226 w 6029325"/>
              <a:gd name="connsiteY34" fmla="*/ 159544 h 904875"/>
              <a:gd name="connsiteX35" fmla="*/ 321469 w 6029325"/>
              <a:gd name="connsiteY35" fmla="*/ 159544 h 904875"/>
              <a:gd name="connsiteX36" fmla="*/ 321469 w 6029325"/>
              <a:gd name="connsiteY36" fmla="*/ 166211 h 904875"/>
              <a:gd name="connsiteX37" fmla="*/ 399574 w 6029325"/>
              <a:gd name="connsiteY37" fmla="*/ 166211 h 904875"/>
              <a:gd name="connsiteX38" fmla="*/ 399574 w 6029325"/>
              <a:gd name="connsiteY38" fmla="*/ 169069 h 904875"/>
              <a:gd name="connsiteX39" fmla="*/ 414814 w 6029325"/>
              <a:gd name="connsiteY39" fmla="*/ 169069 h 904875"/>
              <a:gd name="connsiteX40" fmla="*/ 414814 w 6029325"/>
              <a:gd name="connsiteY40" fmla="*/ 173831 h 904875"/>
              <a:gd name="connsiteX41" fmla="*/ 424339 w 6029325"/>
              <a:gd name="connsiteY41" fmla="*/ 173831 h 904875"/>
              <a:gd name="connsiteX42" fmla="*/ 424339 w 6029325"/>
              <a:gd name="connsiteY42" fmla="*/ 178594 h 904875"/>
              <a:gd name="connsiteX43" fmla="*/ 437674 w 6029325"/>
              <a:gd name="connsiteY43" fmla="*/ 178594 h 904875"/>
              <a:gd name="connsiteX44" fmla="*/ 437674 w 6029325"/>
              <a:gd name="connsiteY44" fmla="*/ 188119 h 904875"/>
              <a:gd name="connsiteX45" fmla="*/ 447199 w 6029325"/>
              <a:gd name="connsiteY45" fmla="*/ 188119 h 904875"/>
              <a:gd name="connsiteX46" fmla="*/ 447199 w 6029325"/>
              <a:gd name="connsiteY46" fmla="*/ 190024 h 904875"/>
              <a:gd name="connsiteX47" fmla="*/ 457676 w 6029325"/>
              <a:gd name="connsiteY47" fmla="*/ 190024 h 904875"/>
              <a:gd name="connsiteX48" fmla="*/ 457676 w 6029325"/>
              <a:gd name="connsiteY48" fmla="*/ 200501 h 904875"/>
              <a:gd name="connsiteX49" fmla="*/ 583406 w 6029325"/>
              <a:gd name="connsiteY49" fmla="*/ 200501 h 904875"/>
              <a:gd name="connsiteX50" fmla="*/ 583406 w 6029325"/>
              <a:gd name="connsiteY50" fmla="*/ 204311 h 904875"/>
              <a:gd name="connsiteX51" fmla="*/ 589121 w 6029325"/>
              <a:gd name="connsiteY51" fmla="*/ 204311 h 904875"/>
              <a:gd name="connsiteX52" fmla="*/ 589121 w 6029325"/>
              <a:gd name="connsiteY52" fmla="*/ 210979 h 904875"/>
              <a:gd name="connsiteX53" fmla="*/ 596741 w 6029325"/>
              <a:gd name="connsiteY53" fmla="*/ 210979 h 904875"/>
              <a:gd name="connsiteX54" fmla="*/ 596741 w 6029325"/>
              <a:gd name="connsiteY54" fmla="*/ 214789 h 904875"/>
              <a:gd name="connsiteX55" fmla="*/ 611029 w 6029325"/>
              <a:gd name="connsiteY55" fmla="*/ 214789 h 904875"/>
              <a:gd name="connsiteX56" fmla="*/ 611029 w 6029325"/>
              <a:gd name="connsiteY56" fmla="*/ 219551 h 904875"/>
              <a:gd name="connsiteX57" fmla="*/ 616744 w 6029325"/>
              <a:gd name="connsiteY57" fmla="*/ 219551 h 904875"/>
              <a:gd name="connsiteX58" fmla="*/ 616744 w 6029325"/>
              <a:gd name="connsiteY58" fmla="*/ 226219 h 904875"/>
              <a:gd name="connsiteX59" fmla="*/ 623411 w 6029325"/>
              <a:gd name="connsiteY59" fmla="*/ 226219 h 904875"/>
              <a:gd name="connsiteX60" fmla="*/ 623411 w 6029325"/>
              <a:gd name="connsiteY60" fmla="*/ 230029 h 904875"/>
              <a:gd name="connsiteX61" fmla="*/ 631984 w 6029325"/>
              <a:gd name="connsiteY61" fmla="*/ 230029 h 904875"/>
              <a:gd name="connsiteX62" fmla="*/ 631984 w 6029325"/>
              <a:gd name="connsiteY62" fmla="*/ 234791 h 904875"/>
              <a:gd name="connsiteX63" fmla="*/ 643414 w 6029325"/>
              <a:gd name="connsiteY63" fmla="*/ 234791 h 904875"/>
              <a:gd name="connsiteX64" fmla="*/ 643414 w 6029325"/>
              <a:gd name="connsiteY64" fmla="*/ 239554 h 904875"/>
              <a:gd name="connsiteX65" fmla="*/ 657701 w 6029325"/>
              <a:gd name="connsiteY65" fmla="*/ 239554 h 904875"/>
              <a:gd name="connsiteX66" fmla="*/ 657701 w 6029325"/>
              <a:gd name="connsiteY66" fmla="*/ 248126 h 904875"/>
              <a:gd name="connsiteX67" fmla="*/ 679609 w 6029325"/>
              <a:gd name="connsiteY67" fmla="*/ 248126 h 904875"/>
              <a:gd name="connsiteX68" fmla="*/ 679609 w 6029325"/>
              <a:gd name="connsiteY68" fmla="*/ 256699 h 904875"/>
              <a:gd name="connsiteX69" fmla="*/ 693896 w 6029325"/>
              <a:gd name="connsiteY69" fmla="*/ 256699 h 904875"/>
              <a:gd name="connsiteX70" fmla="*/ 693896 w 6029325"/>
              <a:gd name="connsiteY70" fmla="*/ 263366 h 904875"/>
              <a:gd name="connsiteX71" fmla="*/ 701516 w 6029325"/>
              <a:gd name="connsiteY71" fmla="*/ 263366 h 904875"/>
              <a:gd name="connsiteX72" fmla="*/ 701516 w 6029325"/>
              <a:gd name="connsiteY72" fmla="*/ 270034 h 904875"/>
              <a:gd name="connsiteX73" fmla="*/ 724376 w 6029325"/>
              <a:gd name="connsiteY73" fmla="*/ 270034 h 904875"/>
              <a:gd name="connsiteX74" fmla="*/ 724376 w 6029325"/>
              <a:gd name="connsiteY74" fmla="*/ 274796 h 904875"/>
              <a:gd name="connsiteX75" fmla="*/ 730091 w 6029325"/>
              <a:gd name="connsiteY75" fmla="*/ 274796 h 904875"/>
              <a:gd name="connsiteX76" fmla="*/ 730091 w 6029325"/>
              <a:gd name="connsiteY76" fmla="*/ 279559 h 904875"/>
              <a:gd name="connsiteX77" fmla="*/ 737711 w 6029325"/>
              <a:gd name="connsiteY77" fmla="*/ 279559 h 904875"/>
              <a:gd name="connsiteX78" fmla="*/ 737711 w 6029325"/>
              <a:gd name="connsiteY78" fmla="*/ 285274 h 904875"/>
              <a:gd name="connsiteX79" fmla="*/ 803434 w 6029325"/>
              <a:gd name="connsiteY79" fmla="*/ 285274 h 904875"/>
              <a:gd name="connsiteX80" fmla="*/ 803434 w 6029325"/>
              <a:gd name="connsiteY80" fmla="*/ 290036 h 904875"/>
              <a:gd name="connsiteX81" fmla="*/ 855821 w 6029325"/>
              <a:gd name="connsiteY81" fmla="*/ 290036 h 904875"/>
              <a:gd name="connsiteX82" fmla="*/ 855821 w 6029325"/>
              <a:gd name="connsiteY82" fmla="*/ 294799 h 904875"/>
              <a:gd name="connsiteX83" fmla="*/ 876776 w 6029325"/>
              <a:gd name="connsiteY83" fmla="*/ 294799 h 904875"/>
              <a:gd name="connsiteX84" fmla="*/ 876776 w 6029325"/>
              <a:gd name="connsiteY84" fmla="*/ 298609 h 904875"/>
              <a:gd name="connsiteX85" fmla="*/ 892969 w 6029325"/>
              <a:gd name="connsiteY85" fmla="*/ 298609 h 904875"/>
              <a:gd name="connsiteX86" fmla="*/ 892969 w 6029325"/>
              <a:gd name="connsiteY86" fmla="*/ 304324 h 904875"/>
              <a:gd name="connsiteX87" fmla="*/ 913924 w 6029325"/>
              <a:gd name="connsiteY87" fmla="*/ 304324 h 904875"/>
              <a:gd name="connsiteX88" fmla="*/ 913924 w 6029325"/>
              <a:gd name="connsiteY88" fmla="*/ 309086 h 904875"/>
              <a:gd name="connsiteX89" fmla="*/ 953929 w 6029325"/>
              <a:gd name="connsiteY89" fmla="*/ 309086 h 904875"/>
              <a:gd name="connsiteX90" fmla="*/ 953929 w 6029325"/>
              <a:gd name="connsiteY90" fmla="*/ 312896 h 904875"/>
              <a:gd name="connsiteX91" fmla="*/ 964406 w 6029325"/>
              <a:gd name="connsiteY91" fmla="*/ 312896 h 904875"/>
              <a:gd name="connsiteX92" fmla="*/ 964406 w 6029325"/>
              <a:gd name="connsiteY92" fmla="*/ 318611 h 904875"/>
              <a:gd name="connsiteX93" fmla="*/ 984409 w 6029325"/>
              <a:gd name="connsiteY93" fmla="*/ 318611 h 904875"/>
              <a:gd name="connsiteX94" fmla="*/ 984409 w 6029325"/>
              <a:gd name="connsiteY94" fmla="*/ 322421 h 904875"/>
              <a:gd name="connsiteX95" fmla="*/ 991076 w 6029325"/>
              <a:gd name="connsiteY95" fmla="*/ 322421 h 904875"/>
              <a:gd name="connsiteX96" fmla="*/ 991076 w 6029325"/>
              <a:gd name="connsiteY96" fmla="*/ 329089 h 904875"/>
              <a:gd name="connsiteX97" fmla="*/ 1012984 w 6029325"/>
              <a:gd name="connsiteY97" fmla="*/ 329089 h 904875"/>
              <a:gd name="connsiteX98" fmla="*/ 1012984 w 6029325"/>
              <a:gd name="connsiteY98" fmla="*/ 332899 h 904875"/>
              <a:gd name="connsiteX99" fmla="*/ 1021556 w 6029325"/>
              <a:gd name="connsiteY99" fmla="*/ 332899 h 904875"/>
              <a:gd name="connsiteX100" fmla="*/ 1021556 w 6029325"/>
              <a:gd name="connsiteY100" fmla="*/ 339566 h 904875"/>
              <a:gd name="connsiteX101" fmla="*/ 1035844 w 6029325"/>
              <a:gd name="connsiteY101" fmla="*/ 339566 h 904875"/>
              <a:gd name="connsiteX102" fmla="*/ 1035844 w 6029325"/>
              <a:gd name="connsiteY102" fmla="*/ 347186 h 904875"/>
              <a:gd name="connsiteX103" fmla="*/ 1042511 w 6029325"/>
              <a:gd name="connsiteY103" fmla="*/ 347186 h 904875"/>
              <a:gd name="connsiteX104" fmla="*/ 1042511 w 6029325"/>
              <a:gd name="connsiteY104" fmla="*/ 358616 h 904875"/>
              <a:gd name="connsiteX105" fmla="*/ 1085374 w 6029325"/>
              <a:gd name="connsiteY105" fmla="*/ 358616 h 904875"/>
              <a:gd name="connsiteX106" fmla="*/ 1085374 w 6029325"/>
              <a:gd name="connsiteY106" fmla="*/ 368141 h 904875"/>
              <a:gd name="connsiteX107" fmla="*/ 1092041 w 6029325"/>
              <a:gd name="connsiteY107" fmla="*/ 368141 h 904875"/>
              <a:gd name="connsiteX108" fmla="*/ 1092041 w 6029325"/>
              <a:gd name="connsiteY108" fmla="*/ 373856 h 904875"/>
              <a:gd name="connsiteX109" fmla="*/ 1100614 w 6029325"/>
              <a:gd name="connsiteY109" fmla="*/ 373856 h 904875"/>
              <a:gd name="connsiteX110" fmla="*/ 1100614 w 6029325"/>
              <a:gd name="connsiteY110" fmla="*/ 379571 h 904875"/>
              <a:gd name="connsiteX111" fmla="*/ 1107281 w 6029325"/>
              <a:gd name="connsiteY111" fmla="*/ 379571 h 904875"/>
              <a:gd name="connsiteX112" fmla="*/ 1107281 w 6029325"/>
              <a:gd name="connsiteY112" fmla="*/ 384334 h 904875"/>
              <a:gd name="connsiteX113" fmla="*/ 1140619 w 6029325"/>
              <a:gd name="connsiteY113" fmla="*/ 384334 h 904875"/>
              <a:gd name="connsiteX114" fmla="*/ 1140619 w 6029325"/>
              <a:gd name="connsiteY114" fmla="*/ 390049 h 904875"/>
              <a:gd name="connsiteX115" fmla="*/ 1166336 w 6029325"/>
              <a:gd name="connsiteY115" fmla="*/ 390049 h 904875"/>
              <a:gd name="connsiteX116" fmla="*/ 1166336 w 6029325"/>
              <a:gd name="connsiteY116" fmla="*/ 397669 h 904875"/>
              <a:gd name="connsiteX117" fmla="*/ 1175861 w 6029325"/>
              <a:gd name="connsiteY117" fmla="*/ 397669 h 904875"/>
              <a:gd name="connsiteX118" fmla="*/ 1175861 w 6029325"/>
              <a:gd name="connsiteY118" fmla="*/ 404336 h 904875"/>
              <a:gd name="connsiteX119" fmla="*/ 1185386 w 6029325"/>
              <a:gd name="connsiteY119" fmla="*/ 404336 h 904875"/>
              <a:gd name="connsiteX120" fmla="*/ 1185386 w 6029325"/>
              <a:gd name="connsiteY120" fmla="*/ 409099 h 904875"/>
              <a:gd name="connsiteX121" fmla="*/ 1212056 w 6029325"/>
              <a:gd name="connsiteY121" fmla="*/ 409099 h 904875"/>
              <a:gd name="connsiteX122" fmla="*/ 1212056 w 6029325"/>
              <a:gd name="connsiteY122" fmla="*/ 412909 h 904875"/>
              <a:gd name="connsiteX123" fmla="*/ 1254919 w 6029325"/>
              <a:gd name="connsiteY123" fmla="*/ 412909 h 904875"/>
              <a:gd name="connsiteX124" fmla="*/ 1254919 w 6029325"/>
              <a:gd name="connsiteY124" fmla="*/ 421481 h 904875"/>
              <a:gd name="connsiteX125" fmla="*/ 1272064 w 6029325"/>
              <a:gd name="connsiteY125" fmla="*/ 421481 h 904875"/>
              <a:gd name="connsiteX126" fmla="*/ 1272064 w 6029325"/>
              <a:gd name="connsiteY126" fmla="*/ 426244 h 904875"/>
              <a:gd name="connsiteX127" fmla="*/ 1282541 w 6029325"/>
              <a:gd name="connsiteY127" fmla="*/ 426244 h 904875"/>
              <a:gd name="connsiteX128" fmla="*/ 1282541 w 6029325"/>
              <a:gd name="connsiteY128" fmla="*/ 435769 h 904875"/>
              <a:gd name="connsiteX129" fmla="*/ 1302544 w 6029325"/>
              <a:gd name="connsiteY129" fmla="*/ 435769 h 904875"/>
              <a:gd name="connsiteX130" fmla="*/ 1302544 w 6029325"/>
              <a:gd name="connsiteY130" fmla="*/ 439579 h 904875"/>
              <a:gd name="connsiteX131" fmla="*/ 1336834 w 6029325"/>
              <a:gd name="connsiteY131" fmla="*/ 439579 h 904875"/>
              <a:gd name="connsiteX132" fmla="*/ 1336834 w 6029325"/>
              <a:gd name="connsiteY132" fmla="*/ 444341 h 904875"/>
              <a:gd name="connsiteX133" fmla="*/ 1376839 w 6029325"/>
              <a:gd name="connsiteY133" fmla="*/ 444341 h 904875"/>
              <a:gd name="connsiteX134" fmla="*/ 1376839 w 6029325"/>
              <a:gd name="connsiteY134" fmla="*/ 448151 h 904875"/>
              <a:gd name="connsiteX135" fmla="*/ 1383506 w 6029325"/>
              <a:gd name="connsiteY135" fmla="*/ 448151 h 904875"/>
              <a:gd name="connsiteX136" fmla="*/ 1383506 w 6029325"/>
              <a:gd name="connsiteY136" fmla="*/ 453866 h 904875"/>
              <a:gd name="connsiteX137" fmla="*/ 1408271 w 6029325"/>
              <a:gd name="connsiteY137" fmla="*/ 453866 h 904875"/>
              <a:gd name="connsiteX138" fmla="*/ 1408271 w 6029325"/>
              <a:gd name="connsiteY138" fmla="*/ 457676 h 904875"/>
              <a:gd name="connsiteX139" fmla="*/ 1420654 w 6029325"/>
              <a:gd name="connsiteY139" fmla="*/ 457676 h 904875"/>
              <a:gd name="connsiteX140" fmla="*/ 1420654 w 6029325"/>
              <a:gd name="connsiteY140" fmla="*/ 463391 h 904875"/>
              <a:gd name="connsiteX141" fmla="*/ 1460659 w 6029325"/>
              <a:gd name="connsiteY141" fmla="*/ 463391 h 904875"/>
              <a:gd name="connsiteX142" fmla="*/ 1460659 w 6029325"/>
              <a:gd name="connsiteY142" fmla="*/ 469106 h 904875"/>
              <a:gd name="connsiteX143" fmla="*/ 1481614 w 6029325"/>
              <a:gd name="connsiteY143" fmla="*/ 469106 h 904875"/>
              <a:gd name="connsiteX144" fmla="*/ 1481614 w 6029325"/>
              <a:gd name="connsiteY144" fmla="*/ 473869 h 904875"/>
              <a:gd name="connsiteX145" fmla="*/ 1501616 w 6029325"/>
              <a:gd name="connsiteY145" fmla="*/ 473869 h 904875"/>
              <a:gd name="connsiteX146" fmla="*/ 1501616 w 6029325"/>
              <a:gd name="connsiteY146" fmla="*/ 483394 h 904875"/>
              <a:gd name="connsiteX147" fmla="*/ 1516856 w 6029325"/>
              <a:gd name="connsiteY147" fmla="*/ 483394 h 904875"/>
              <a:gd name="connsiteX148" fmla="*/ 1516856 w 6029325"/>
              <a:gd name="connsiteY148" fmla="*/ 494824 h 904875"/>
              <a:gd name="connsiteX149" fmla="*/ 1531144 w 6029325"/>
              <a:gd name="connsiteY149" fmla="*/ 494824 h 904875"/>
              <a:gd name="connsiteX150" fmla="*/ 1531144 w 6029325"/>
              <a:gd name="connsiteY150" fmla="*/ 499586 h 904875"/>
              <a:gd name="connsiteX151" fmla="*/ 1543526 w 6029325"/>
              <a:gd name="connsiteY151" fmla="*/ 499586 h 904875"/>
              <a:gd name="connsiteX152" fmla="*/ 1543526 w 6029325"/>
              <a:gd name="connsiteY152" fmla="*/ 504349 h 904875"/>
              <a:gd name="connsiteX153" fmla="*/ 1565434 w 6029325"/>
              <a:gd name="connsiteY153" fmla="*/ 504349 h 904875"/>
              <a:gd name="connsiteX154" fmla="*/ 1565434 w 6029325"/>
              <a:gd name="connsiteY154" fmla="*/ 512921 h 904875"/>
              <a:gd name="connsiteX155" fmla="*/ 1600676 w 6029325"/>
              <a:gd name="connsiteY155" fmla="*/ 512921 h 904875"/>
              <a:gd name="connsiteX156" fmla="*/ 1600676 w 6029325"/>
              <a:gd name="connsiteY156" fmla="*/ 518636 h 904875"/>
              <a:gd name="connsiteX157" fmla="*/ 1609249 w 6029325"/>
              <a:gd name="connsiteY157" fmla="*/ 518636 h 904875"/>
              <a:gd name="connsiteX158" fmla="*/ 1609249 w 6029325"/>
              <a:gd name="connsiteY158" fmla="*/ 525304 h 904875"/>
              <a:gd name="connsiteX159" fmla="*/ 1622584 w 6029325"/>
              <a:gd name="connsiteY159" fmla="*/ 525304 h 904875"/>
              <a:gd name="connsiteX160" fmla="*/ 1622584 w 6029325"/>
              <a:gd name="connsiteY160" fmla="*/ 525304 h 904875"/>
              <a:gd name="connsiteX161" fmla="*/ 1659731 w 6029325"/>
              <a:gd name="connsiteY161" fmla="*/ 525304 h 904875"/>
              <a:gd name="connsiteX162" fmla="*/ 1659731 w 6029325"/>
              <a:gd name="connsiteY162" fmla="*/ 532924 h 904875"/>
              <a:gd name="connsiteX163" fmla="*/ 1674019 w 6029325"/>
              <a:gd name="connsiteY163" fmla="*/ 532924 h 904875"/>
              <a:gd name="connsiteX164" fmla="*/ 1674019 w 6029325"/>
              <a:gd name="connsiteY164" fmla="*/ 538639 h 904875"/>
              <a:gd name="connsiteX165" fmla="*/ 1698784 w 6029325"/>
              <a:gd name="connsiteY165" fmla="*/ 538639 h 904875"/>
              <a:gd name="connsiteX166" fmla="*/ 1698784 w 6029325"/>
              <a:gd name="connsiteY166" fmla="*/ 544354 h 904875"/>
              <a:gd name="connsiteX167" fmla="*/ 1704499 w 6029325"/>
              <a:gd name="connsiteY167" fmla="*/ 544354 h 904875"/>
              <a:gd name="connsiteX168" fmla="*/ 1704499 w 6029325"/>
              <a:gd name="connsiteY168" fmla="*/ 549116 h 904875"/>
              <a:gd name="connsiteX169" fmla="*/ 1711166 w 6029325"/>
              <a:gd name="connsiteY169" fmla="*/ 549116 h 904875"/>
              <a:gd name="connsiteX170" fmla="*/ 1711166 w 6029325"/>
              <a:gd name="connsiteY170" fmla="*/ 554831 h 904875"/>
              <a:gd name="connsiteX171" fmla="*/ 1716881 w 6029325"/>
              <a:gd name="connsiteY171" fmla="*/ 554831 h 904875"/>
              <a:gd name="connsiteX172" fmla="*/ 1716881 w 6029325"/>
              <a:gd name="connsiteY172" fmla="*/ 558641 h 904875"/>
              <a:gd name="connsiteX173" fmla="*/ 1738789 w 6029325"/>
              <a:gd name="connsiteY173" fmla="*/ 558641 h 904875"/>
              <a:gd name="connsiteX174" fmla="*/ 1738789 w 6029325"/>
              <a:gd name="connsiteY174" fmla="*/ 565309 h 904875"/>
              <a:gd name="connsiteX175" fmla="*/ 1771174 w 6029325"/>
              <a:gd name="connsiteY175" fmla="*/ 565309 h 904875"/>
              <a:gd name="connsiteX176" fmla="*/ 1771174 w 6029325"/>
              <a:gd name="connsiteY176" fmla="*/ 571024 h 904875"/>
              <a:gd name="connsiteX177" fmla="*/ 1793081 w 6029325"/>
              <a:gd name="connsiteY177" fmla="*/ 571024 h 904875"/>
              <a:gd name="connsiteX178" fmla="*/ 1793081 w 6029325"/>
              <a:gd name="connsiteY178" fmla="*/ 574834 h 904875"/>
              <a:gd name="connsiteX179" fmla="*/ 1814036 w 6029325"/>
              <a:gd name="connsiteY179" fmla="*/ 574834 h 904875"/>
              <a:gd name="connsiteX180" fmla="*/ 1814036 w 6029325"/>
              <a:gd name="connsiteY180" fmla="*/ 578644 h 904875"/>
              <a:gd name="connsiteX181" fmla="*/ 1820704 w 6029325"/>
              <a:gd name="connsiteY181" fmla="*/ 578644 h 904875"/>
              <a:gd name="connsiteX182" fmla="*/ 1820704 w 6029325"/>
              <a:gd name="connsiteY182" fmla="*/ 583406 h 904875"/>
              <a:gd name="connsiteX183" fmla="*/ 1954054 w 6029325"/>
              <a:gd name="connsiteY183" fmla="*/ 583406 h 904875"/>
              <a:gd name="connsiteX184" fmla="*/ 1954054 w 6029325"/>
              <a:gd name="connsiteY184" fmla="*/ 591979 h 904875"/>
              <a:gd name="connsiteX185" fmla="*/ 1962626 w 6029325"/>
              <a:gd name="connsiteY185" fmla="*/ 591979 h 904875"/>
              <a:gd name="connsiteX186" fmla="*/ 1962626 w 6029325"/>
              <a:gd name="connsiteY186" fmla="*/ 596741 h 904875"/>
              <a:gd name="connsiteX187" fmla="*/ 1976914 w 6029325"/>
              <a:gd name="connsiteY187" fmla="*/ 596741 h 904875"/>
              <a:gd name="connsiteX188" fmla="*/ 1976914 w 6029325"/>
              <a:gd name="connsiteY188" fmla="*/ 599599 h 904875"/>
              <a:gd name="connsiteX189" fmla="*/ 2084546 w 6029325"/>
              <a:gd name="connsiteY189" fmla="*/ 599599 h 904875"/>
              <a:gd name="connsiteX190" fmla="*/ 2084546 w 6029325"/>
              <a:gd name="connsiteY190" fmla="*/ 603409 h 904875"/>
              <a:gd name="connsiteX191" fmla="*/ 2093119 w 6029325"/>
              <a:gd name="connsiteY191" fmla="*/ 603409 h 904875"/>
              <a:gd name="connsiteX192" fmla="*/ 2093119 w 6029325"/>
              <a:gd name="connsiteY192" fmla="*/ 609124 h 904875"/>
              <a:gd name="connsiteX193" fmla="*/ 2229326 w 6029325"/>
              <a:gd name="connsiteY193" fmla="*/ 609124 h 904875"/>
              <a:gd name="connsiteX194" fmla="*/ 2229326 w 6029325"/>
              <a:gd name="connsiteY194" fmla="*/ 611981 h 904875"/>
              <a:gd name="connsiteX195" fmla="*/ 2257901 w 6029325"/>
              <a:gd name="connsiteY195" fmla="*/ 611981 h 904875"/>
              <a:gd name="connsiteX196" fmla="*/ 2257901 w 6029325"/>
              <a:gd name="connsiteY196" fmla="*/ 618649 h 904875"/>
              <a:gd name="connsiteX197" fmla="*/ 2313146 w 6029325"/>
              <a:gd name="connsiteY197" fmla="*/ 618649 h 904875"/>
              <a:gd name="connsiteX198" fmla="*/ 2313146 w 6029325"/>
              <a:gd name="connsiteY198" fmla="*/ 623411 h 904875"/>
              <a:gd name="connsiteX199" fmla="*/ 2408396 w 6029325"/>
              <a:gd name="connsiteY199" fmla="*/ 623411 h 904875"/>
              <a:gd name="connsiteX200" fmla="*/ 2408396 w 6029325"/>
              <a:gd name="connsiteY200" fmla="*/ 628174 h 904875"/>
              <a:gd name="connsiteX201" fmla="*/ 2610326 w 6029325"/>
              <a:gd name="connsiteY201" fmla="*/ 628174 h 904875"/>
              <a:gd name="connsiteX202" fmla="*/ 2610326 w 6029325"/>
              <a:gd name="connsiteY202" fmla="*/ 635794 h 904875"/>
              <a:gd name="connsiteX203" fmla="*/ 2681764 w 6029325"/>
              <a:gd name="connsiteY203" fmla="*/ 635794 h 904875"/>
              <a:gd name="connsiteX204" fmla="*/ 2681764 w 6029325"/>
              <a:gd name="connsiteY204" fmla="*/ 644366 h 904875"/>
              <a:gd name="connsiteX205" fmla="*/ 2777014 w 6029325"/>
              <a:gd name="connsiteY205" fmla="*/ 644366 h 904875"/>
              <a:gd name="connsiteX206" fmla="*/ 2777014 w 6029325"/>
              <a:gd name="connsiteY206" fmla="*/ 649129 h 904875"/>
              <a:gd name="connsiteX207" fmla="*/ 2799874 w 6029325"/>
              <a:gd name="connsiteY207" fmla="*/ 649129 h 904875"/>
              <a:gd name="connsiteX208" fmla="*/ 2799874 w 6029325"/>
              <a:gd name="connsiteY208" fmla="*/ 655796 h 904875"/>
              <a:gd name="connsiteX209" fmla="*/ 2821781 w 6029325"/>
              <a:gd name="connsiteY209" fmla="*/ 655796 h 904875"/>
              <a:gd name="connsiteX210" fmla="*/ 2821781 w 6029325"/>
              <a:gd name="connsiteY210" fmla="*/ 663416 h 904875"/>
              <a:gd name="connsiteX211" fmla="*/ 2836069 w 6029325"/>
              <a:gd name="connsiteY211" fmla="*/ 663416 h 904875"/>
              <a:gd name="connsiteX212" fmla="*/ 2836069 w 6029325"/>
              <a:gd name="connsiteY212" fmla="*/ 669131 h 904875"/>
              <a:gd name="connsiteX213" fmla="*/ 2844641 w 6029325"/>
              <a:gd name="connsiteY213" fmla="*/ 669131 h 904875"/>
              <a:gd name="connsiteX214" fmla="*/ 2844641 w 6029325"/>
              <a:gd name="connsiteY214" fmla="*/ 676751 h 904875"/>
              <a:gd name="connsiteX215" fmla="*/ 2851309 w 6029325"/>
              <a:gd name="connsiteY215" fmla="*/ 676751 h 904875"/>
              <a:gd name="connsiteX216" fmla="*/ 2851309 w 6029325"/>
              <a:gd name="connsiteY216" fmla="*/ 682466 h 904875"/>
              <a:gd name="connsiteX217" fmla="*/ 2980849 w 6029325"/>
              <a:gd name="connsiteY217" fmla="*/ 682466 h 904875"/>
              <a:gd name="connsiteX218" fmla="*/ 2980849 w 6029325"/>
              <a:gd name="connsiteY218" fmla="*/ 688181 h 904875"/>
              <a:gd name="connsiteX219" fmla="*/ 2994184 w 6029325"/>
              <a:gd name="connsiteY219" fmla="*/ 688181 h 904875"/>
              <a:gd name="connsiteX220" fmla="*/ 2994184 w 6029325"/>
              <a:gd name="connsiteY220" fmla="*/ 693896 h 904875"/>
              <a:gd name="connsiteX221" fmla="*/ 3022759 w 6029325"/>
              <a:gd name="connsiteY221" fmla="*/ 693896 h 904875"/>
              <a:gd name="connsiteX222" fmla="*/ 3022759 w 6029325"/>
              <a:gd name="connsiteY222" fmla="*/ 698659 h 904875"/>
              <a:gd name="connsiteX223" fmla="*/ 3025616 w 6029325"/>
              <a:gd name="connsiteY223" fmla="*/ 698659 h 904875"/>
              <a:gd name="connsiteX224" fmla="*/ 3025616 w 6029325"/>
              <a:gd name="connsiteY224" fmla="*/ 704374 h 904875"/>
              <a:gd name="connsiteX225" fmla="*/ 3130391 w 6029325"/>
              <a:gd name="connsiteY225" fmla="*/ 704374 h 904875"/>
              <a:gd name="connsiteX226" fmla="*/ 3130391 w 6029325"/>
              <a:gd name="connsiteY226" fmla="*/ 710089 h 904875"/>
              <a:gd name="connsiteX227" fmla="*/ 3286601 w 6029325"/>
              <a:gd name="connsiteY227" fmla="*/ 710089 h 904875"/>
              <a:gd name="connsiteX228" fmla="*/ 3286601 w 6029325"/>
              <a:gd name="connsiteY228" fmla="*/ 711994 h 904875"/>
              <a:gd name="connsiteX229" fmla="*/ 3348514 w 6029325"/>
              <a:gd name="connsiteY229" fmla="*/ 711994 h 904875"/>
              <a:gd name="connsiteX230" fmla="*/ 3348514 w 6029325"/>
              <a:gd name="connsiteY230" fmla="*/ 718661 h 904875"/>
              <a:gd name="connsiteX231" fmla="*/ 3611404 w 6029325"/>
              <a:gd name="connsiteY231" fmla="*/ 718661 h 904875"/>
              <a:gd name="connsiteX232" fmla="*/ 3611404 w 6029325"/>
              <a:gd name="connsiteY232" fmla="*/ 724376 h 904875"/>
              <a:gd name="connsiteX233" fmla="*/ 3944779 w 6029325"/>
              <a:gd name="connsiteY233" fmla="*/ 724376 h 904875"/>
              <a:gd name="connsiteX234" fmla="*/ 3944779 w 6029325"/>
              <a:gd name="connsiteY234" fmla="*/ 732949 h 904875"/>
              <a:gd name="connsiteX235" fmla="*/ 3955256 w 6029325"/>
              <a:gd name="connsiteY235" fmla="*/ 732949 h 904875"/>
              <a:gd name="connsiteX236" fmla="*/ 3955256 w 6029325"/>
              <a:gd name="connsiteY236" fmla="*/ 736759 h 904875"/>
              <a:gd name="connsiteX237" fmla="*/ 4005739 w 6029325"/>
              <a:gd name="connsiteY237" fmla="*/ 736759 h 904875"/>
              <a:gd name="connsiteX238" fmla="*/ 4005739 w 6029325"/>
              <a:gd name="connsiteY238" fmla="*/ 740569 h 904875"/>
              <a:gd name="connsiteX239" fmla="*/ 4008596 w 6029325"/>
              <a:gd name="connsiteY239" fmla="*/ 740569 h 904875"/>
              <a:gd name="connsiteX240" fmla="*/ 4008596 w 6029325"/>
              <a:gd name="connsiteY240" fmla="*/ 748189 h 904875"/>
              <a:gd name="connsiteX241" fmla="*/ 4079081 w 6029325"/>
              <a:gd name="connsiteY241" fmla="*/ 748189 h 904875"/>
              <a:gd name="connsiteX242" fmla="*/ 4079081 w 6029325"/>
              <a:gd name="connsiteY242" fmla="*/ 755809 h 904875"/>
              <a:gd name="connsiteX243" fmla="*/ 4163854 w 6029325"/>
              <a:gd name="connsiteY243" fmla="*/ 755809 h 904875"/>
              <a:gd name="connsiteX244" fmla="*/ 4163854 w 6029325"/>
              <a:gd name="connsiteY244" fmla="*/ 758666 h 904875"/>
              <a:gd name="connsiteX245" fmla="*/ 4209574 w 6029325"/>
              <a:gd name="connsiteY245" fmla="*/ 758666 h 904875"/>
              <a:gd name="connsiteX246" fmla="*/ 4209574 w 6029325"/>
              <a:gd name="connsiteY246" fmla="*/ 767239 h 904875"/>
              <a:gd name="connsiteX247" fmla="*/ 4311491 w 6029325"/>
              <a:gd name="connsiteY247" fmla="*/ 767239 h 904875"/>
              <a:gd name="connsiteX248" fmla="*/ 4311491 w 6029325"/>
              <a:gd name="connsiteY248" fmla="*/ 774859 h 904875"/>
              <a:gd name="connsiteX249" fmla="*/ 4502944 w 6029325"/>
              <a:gd name="connsiteY249" fmla="*/ 773906 h 904875"/>
              <a:gd name="connsiteX250" fmla="*/ 4502944 w 6029325"/>
              <a:gd name="connsiteY250" fmla="*/ 773906 h 904875"/>
              <a:gd name="connsiteX251" fmla="*/ 4769644 w 6029325"/>
              <a:gd name="connsiteY251" fmla="*/ 773906 h 904875"/>
              <a:gd name="connsiteX252" fmla="*/ 4769644 w 6029325"/>
              <a:gd name="connsiteY252" fmla="*/ 788194 h 904875"/>
              <a:gd name="connsiteX253" fmla="*/ 5209699 w 6029325"/>
              <a:gd name="connsiteY253" fmla="*/ 788194 h 904875"/>
              <a:gd name="connsiteX254" fmla="*/ 5209699 w 6029325"/>
              <a:gd name="connsiteY254" fmla="*/ 808196 h 904875"/>
              <a:gd name="connsiteX255" fmla="*/ 5213509 w 6029325"/>
              <a:gd name="connsiteY255" fmla="*/ 808196 h 904875"/>
              <a:gd name="connsiteX256" fmla="*/ 5213509 w 6029325"/>
              <a:gd name="connsiteY256" fmla="*/ 812006 h 904875"/>
              <a:gd name="connsiteX257" fmla="*/ 5396389 w 6029325"/>
              <a:gd name="connsiteY257" fmla="*/ 812006 h 904875"/>
              <a:gd name="connsiteX258" fmla="*/ 5396389 w 6029325"/>
              <a:gd name="connsiteY258" fmla="*/ 822484 h 904875"/>
              <a:gd name="connsiteX259" fmla="*/ 5398294 w 6029325"/>
              <a:gd name="connsiteY259" fmla="*/ 822484 h 904875"/>
              <a:gd name="connsiteX260" fmla="*/ 5398294 w 6029325"/>
              <a:gd name="connsiteY260" fmla="*/ 831056 h 904875"/>
              <a:gd name="connsiteX261" fmla="*/ 5600224 w 6029325"/>
              <a:gd name="connsiteY261" fmla="*/ 831056 h 904875"/>
              <a:gd name="connsiteX262" fmla="*/ 5600224 w 6029325"/>
              <a:gd name="connsiteY262" fmla="*/ 852011 h 904875"/>
              <a:gd name="connsiteX263" fmla="*/ 5603081 w 6029325"/>
              <a:gd name="connsiteY263" fmla="*/ 852011 h 904875"/>
              <a:gd name="connsiteX264" fmla="*/ 5603081 w 6029325"/>
              <a:gd name="connsiteY264" fmla="*/ 856774 h 904875"/>
              <a:gd name="connsiteX265" fmla="*/ 5800249 w 6029325"/>
              <a:gd name="connsiteY265" fmla="*/ 856774 h 904875"/>
              <a:gd name="connsiteX266" fmla="*/ 5800249 w 6029325"/>
              <a:gd name="connsiteY266" fmla="*/ 897731 h 904875"/>
              <a:gd name="connsiteX267" fmla="*/ 6022181 w 6029325"/>
              <a:gd name="connsiteY267" fmla="*/ 897731 h 904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Lst>
            <a:rect l="l" t="t" r="r" b="b"/>
            <a:pathLst>
              <a:path w="6029325" h="904875">
                <a:moveTo>
                  <a:pt x="7144" y="7144"/>
                </a:moveTo>
                <a:lnTo>
                  <a:pt x="30956" y="7144"/>
                </a:lnTo>
                <a:lnTo>
                  <a:pt x="30956" y="16669"/>
                </a:lnTo>
                <a:lnTo>
                  <a:pt x="111919" y="16669"/>
                </a:lnTo>
                <a:lnTo>
                  <a:pt x="111919" y="21431"/>
                </a:lnTo>
                <a:lnTo>
                  <a:pt x="127159" y="21431"/>
                </a:lnTo>
                <a:lnTo>
                  <a:pt x="127159" y="24289"/>
                </a:lnTo>
                <a:lnTo>
                  <a:pt x="143351" y="24289"/>
                </a:lnTo>
                <a:lnTo>
                  <a:pt x="143351" y="27146"/>
                </a:lnTo>
                <a:lnTo>
                  <a:pt x="160496" y="27146"/>
                </a:lnTo>
                <a:lnTo>
                  <a:pt x="160496" y="37624"/>
                </a:lnTo>
                <a:lnTo>
                  <a:pt x="173831" y="37624"/>
                </a:lnTo>
                <a:lnTo>
                  <a:pt x="173831" y="40481"/>
                </a:lnTo>
                <a:lnTo>
                  <a:pt x="183356" y="40481"/>
                </a:lnTo>
                <a:lnTo>
                  <a:pt x="183356" y="50006"/>
                </a:lnTo>
                <a:lnTo>
                  <a:pt x="186214" y="50006"/>
                </a:lnTo>
                <a:lnTo>
                  <a:pt x="186214" y="58579"/>
                </a:lnTo>
                <a:lnTo>
                  <a:pt x="204311" y="58579"/>
                </a:lnTo>
                <a:lnTo>
                  <a:pt x="204311" y="67151"/>
                </a:lnTo>
                <a:lnTo>
                  <a:pt x="209074" y="67151"/>
                </a:lnTo>
                <a:lnTo>
                  <a:pt x="209074" y="85249"/>
                </a:lnTo>
                <a:lnTo>
                  <a:pt x="213836" y="85249"/>
                </a:lnTo>
                <a:lnTo>
                  <a:pt x="213836" y="90964"/>
                </a:lnTo>
                <a:lnTo>
                  <a:pt x="224314" y="90964"/>
                </a:lnTo>
                <a:lnTo>
                  <a:pt x="224314" y="127159"/>
                </a:lnTo>
                <a:lnTo>
                  <a:pt x="230029" y="127159"/>
                </a:lnTo>
                <a:lnTo>
                  <a:pt x="230029" y="139541"/>
                </a:lnTo>
                <a:lnTo>
                  <a:pt x="237649" y="139541"/>
                </a:lnTo>
                <a:lnTo>
                  <a:pt x="237649" y="147161"/>
                </a:lnTo>
                <a:lnTo>
                  <a:pt x="243364" y="147161"/>
                </a:lnTo>
                <a:lnTo>
                  <a:pt x="243364" y="150019"/>
                </a:lnTo>
                <a:lnTo>
                  <a:pt x="255746" y="150019"/>
                </a:lnTo>
                <a:lnTo>
                  <a:pt x="255746" y="152876"/>
                </a:lnTo>
                <a:lnTo>
                  <a:pt x="286226" y="152876"/>
                </a:lnTo>
                <a:lnTo>
                  <a:pt x="286226" y="159544"/>
                </a:lnTo>
                <a:lnTo>
                  <a:pt x="321469" y="159544"/>
                </a:lnTo>
                <a:lnTo>
                  <a:pt x="321469" y="166211"/>
                </a:lnTo>
                <a:lnTo>
                  <a:pt x="399574" y="166211"/>
                </a:lnTo>
                <a:lnTo>
                  <a:pt x="399574" y="169069"/>
                </a:lnTo>
                <a:lnTo>
                  <a:pt x="414814" y="169069"/>
                </a:lnTo>
                <a:lnTo>
                  <a:pt x="414814" y="173831"/>
                </a:lnTo>
                <a:lnTo>
                  <a:pt x="424339" y="173831"/>
                </a:lnTo>
                <a:lnTo>
                  <a:pt x="424339" y="178594"/>
                </a:lnTo>
                <a:lnTo>
                  <a:pt x="437674" y="178594"/>
                </a:lnTo>
                <a:lnTo>
                  <a:pt x="437674" y="188119"/>
                </a:lnTo>
                <a:lnTo>
                  <a:pt x="447199" y="188119"/>
                </a:lnTo>
                <a:lnTo>
                  <a:pt x="447199" y="190024"/>
                </a:lnTo>
                <a:lnTo>
                  <a:pt x="457676" y="190024"/>
                </a:lnTo>
                <a:lnTo>
                  <a:pt x="457676" y="200501"/>
                </a:lnTo>
                <a:lnTo>
                  <a:pt x="583406" y="200501"/>
                </a:lnTo>
                <a:lnTo>
                  <a:pt x="583406" y="204311"/>
                </a:lnTo>
                <a:lnTo>
                  <a:pt x="589121" y="204311"/>
                </a:lnTo>
                <a:lnTo>
                  <a:pt x="589121" y="210979"/>
                </a:lnTo>
                <a:lnTo>
                  <a:pt x="596741" y="210979"/>
                </a:lnTo>
                <a:lnTo>
                  <a:pt x="596741" y="214789"/>
                </a:lnTo>
                <a:lnTo>
                  <a:pt x="611029" y="214789"/>
                </a:lnTo>
                <a:lnTo>
                  <a:pt x="611029" y="219551"/>
                </a:lnTo>
                <a:lnTo>
                  <a:pt x="616744" y="219551"/>
                </a:lnTo>
                <a:lnTo>
                  <a:pt x="616744" y="226219"/>
                </a:lnTo>
                <a:lnTo>
                  <a:pt x="623411" y="226219"/>
                </a:lnTo>
                <a:lnTo>
                  <a:pt x="623411" y="230029"/>
                </a:lnTo>
                <a:lnTo>
                  <a:pt x="631984" y="230029"/>
                </a:lnTo>
                <a:lnTo>
                  <a:pt x="631984" y="234791"/>
                </a:lnTo>
                <a:lnTo>
                  <a:pt x="643414" y="234791"/>
                </a:lnTo>
                <a:lnTo>
                  <a:pt x="643414" y="239554"/>
                </a:lnTo>
                <a:lnTo>
                  <a:pt x="657701" y="239554"/>
                </a:lnTo>
                <a:lnTo>
                  <a:pt x="657701" y="248126"/>
                </a:lnTo>
                <a:lnTo>
                  <a:pt x="679609" y="248126"/>
                </a:lnTo>
                <a:lnTo>
                  <a:pt x="679609" y="256699"/>
                </a:lnTo>
                <a:lnTo>
                  <a:pt x="693896" y="256699"/>
                </a:lnTo>
                <a:lnTo>
                  <a:pt x="693896" y="263366"/>
                </a:lnTo>
                <a:lnTo>
                  <a:pt x="701516" y="263366"/>
                </a:lnTo>
                <a:lnTo>
                  <a:pt x="701516" y="270034"/>
                </a:lnTo>
                <a:lnTo>
                  <a:pt x="724376" y="270034"/>
                </a:lnTo>
                <a:lnTo>
                  <a:pt x="724376" y="274796"/>
                </a:lnTo>
                <a:lnTo>
                  <a:pt x="730091" y="274796"/>
                </a:lnTo>
                <a:lnTo>
                  <a:pt x="730091" y="279559"/>
                </a:lnTo>
                <a:lnTo>
                  <a:pt x="737711" y="279559"/>
                </a:lnTo>
                <a:lnTo>
                  <a:pt x="737711" y="285274"/>
                </a:lnTo>
                <a:lnTo>
                  <a:pt x="803434" y="285274"/>
                </a:lnTo>
                <a:lnTo>
                  <a:pt x="803434" y="290036"/>
                </a:lnTo>
                <a:lnTo>
                  <a:pt x="855821" y="290036"/>
                </a:lnTo>
                <a:lnTo>
                  <a:pt x="855821" y="294799"/>
                </a:lnTo>
                <a:lnTo>
                  <a:pt x="876776" y="294799"/>
                </a:lnTo>
                <a:lnTo>
                  <a:pt x="876776" y="298609"/>
                </a:lnTo>
                <a:lnTo>
                  <a:pt x="892969" y="298609"/>
                </a:lnTo>
                <a:lnTo>
                  <a:pt x="892969" y="304324"/>
                </a:lnTo>
                <a:lnTo>
                  <a:pt x="913924" y="304324"/>
                </a:lnTo>
                <a:lnTo>
                  <a:pt x="913924" y="309086"/>
                </a:lnTo>
                <a:lnTo>
                  <a:pt x="953929" y="309086"/>
                </a:lnTo>
                <a:lnTo>
                  <a:pt x="953929" y="312896"/>
                </a:lnTo>
                <a:lnTo>
                  <a:pt x="964406" y="312896"/>
                </a:lnTo>
                <a:lnTo>
                  <a:pt x="964406" y="318611"/>
                </a:lnTo>
                <a:lnTo>
                  <a:pt x="984409" y="318611"/>
                </a:lnTo>
                <a:lnTo>
                  <a:pt x="984409" y="322421"/>
                </a:lnTo>
                <a:lnTo>
                  <a:pt x="991076" y="322421"/>
                </a:lnTo>
                <a:lnTo>
                  <a:pt x="991076" y="329089"/>
                </a:lnTo>
                <a:lnTo>
                  <a:pt x="1012984" y="329089"/>
                </a:lnTo>
                <a:lnTo>
                  <a:pt x="1012984" y="332899"/>
                </a:lnTo>
                <a:lnTo>
                  <a:pt x="1021556" y="332899"/>
                </a:lnTo>
                <a:lnTo>
                  <a:pt x="1021556" y="339566"/>
                </a:lnTo>
                <a:lnTo>
                  <a:pt x="1035844" y="339566"/>
                </a:lnTo>
                <a:lnTo>
                  <a:pt x="1035844" y="347186"/>
                </a:lnTo>
                <a:lnTo>
                  <a:pt x="1042511" y="347186"/>
                </a:lnTo>
                <a:lnTo>
                  <a:pt x="1042511" y="358616"/>
                </a:lnTo>
                <a:lnTo>
                  <a:pt x="1085374" y="358616"/>
                </a:lnTo>
                <a:lnTo>
                  <a:pt x="1085374" y="368141"/>
                </a:lnTo>
                <a:lnTo>
                  <a:pt x="1092041" y="368141"/>
                </a:lnTo>
                <a:lnTo>
                  <a:pt x="1092041" y="373856"/>
                </a:lnTo>
                <a:lnTo>
                  <a:pt x="1100614" y="373856"/>
                </a:lnTo>
                <a:lnTo>
                  <a:pt x="1100614" y="379571"/>
                </a:lnTo>
                <a:lnTo>
                  <a:pt x="1107281" y="379571"/>
                </a:lnTo>
                <a:lnTo>
                  <a:pt x="1107281" y="384334"/>
                </a:lnTo>
                <a:lnTo>
                  <a:pt x="1140619" y="384334"/>
                </a:lnTo>
                <a:lnTo>
                  <a:pt x="1140619" y="390049"/>
                </a:lnTo>
                <a:lnTo>
                  <a:pt x="1166336" y="390049"/>
                </a:lnTo>
                <a:lnTo>
                  <a:pt x="1166336" y="397669"/>
                </a:lnTo>
                <a:lnTo>
                  <a:pt x="1175861" y="397669"/>
                </a:lnTo>
                <a:lnTo>
                  <a:pt x="1175861" y="404336"/>
                </a:lnTo>
                <a:lnTo>
                  <a:pt x="1185386" y="404336"/>
                </a:lnTo>
                <a:lnTo>
                  <a:pt x="1185386" y="409099"/>
                </a:lnTo>
                <a:lnTo>
                  <a:pt x="1212056" y="409099"/>
                </a:lnTo>
                <a:lnTo>
                  <a:pt x="1212056" y="412909"/>
                </a:lnTo>
                <a:lnTo>
                  <a:pt x="1254919" y="412909"/>
                </a:lnTo>
                <a:lnTo>
                  <a:pt x="1254919" y="421481"/>
                </a:lnTo>
                <a:lnTo>
                  <a:pt x="1272064" y="421481"/>
                </a:lnTo>
                <a:lnTo>
                  <a:pt x="1272064" y="426244"/>
                </a:lnTo>
                <a:lnTo>
                  <a:pt x="1282541" y="426244"/>
                </a:lnTo>
                <a:lnTo>
                  <a:pt x="1282541" y="435769"/>
                </a:lnTo>
                <a:lnTo>
                  <a:pt x="1302544" y="435769"/>
                </a:lnTo>
                <a:lnTo>
                  <a:pt x="1302544" y="439579"/>
                </a:lnTo>
                <a:lnTo>
                  <a:pt x="1336834" y="439579"/>
                </a:lnTo>
                <a:lnTo>
                  <a:pt x="1336834" y="444341"/>
                </a:lnTo>
                <a:lnTo>
                  <a:pt x="1376839" y="444341"/>
                </a:lnTo>
                <a:lnTo>
                  <a:pt x="1376839" y="448151"/>
                </a:lnTo>
                <a:lnTo>
                  <a:pt x="1383506" y="448151"/>
                </a:lnTo>
                <a:lnTo>
                  <a:pt x="1383506" y="453866"/>
                </a:lnTo>
                <a:lnTo>
                  <a:pt x="1408271" y="453866"/>
                </a:lnTo>
                <a:lnTo>
                  <a:pt x="1408271" y="457676"/>
                </a:lnTo>
                <a:lnTo>
                  <a:pt x="1420654" y="457676"/>
                </a:lnTo>
                <a:lnTo>
                  <a:pt x="1420654" y="463391"/>
                </a:lnTo>
                <a:lnTo>
                  <a:pt x="1460659" y="463391"/>
                </a:lnTo>
                <a:lnTo>
                  <a:pt x="1460659" y="469106"/>
                </a:lnTo>
                <a:lnTo>
                  <a:pt x="1481614" y="469106"/>
                </a:lnTo>
                <a:lnTo>
                  <a:pt x="1481614" y="473869"/>
                </a:lnTo>
                <a:lnTo>
                  <a:pt x="1501616" y="473869"/>
                </a:lnTo>
                <a:lnTo>
                  <a:pt x="1501616" y="483394"/>
                </a:lnTo>
                <a:lnTo>
                  <a:pt x="1516856" y="483394"/>
                </a:lnTo>
                <a:lnTo>
                  <a:pt x="1516856" y="494824"/>
                </a:lnTo>
                <a:lnTo>
                  <a:pt x="1531144" y="494824"/>
                </a:lnTo>
                <a:lnTo>
                  <a:pt x="1531144" y="499586"/>
                </a:lnTo>
                <a:lnTo>
                  <a:pt x="1543526" y="499586"/>
                </a:lnTo>
                <a:lnTo>
                  <a:pt x="1543526" y="504349"/>
                </a:lnTo>
                <a:lnTo>
                  <a:pt x="1565434" y="504349"/>
                </a:lnTo>
                <a:lnTo>
                  <a:pt x="1565434" y="512921"/>
                </a:lnTo>
                <a:lnTo>
                  <a:pt x="1600676" y="512921"/>
                </a:lnTo>
                <a:lnTo>
                  <a:pt x="1600676" y="518636"/>
                </a:lnTo>
                <a:lnTo>
                  <a:pt x="1609249" y="518636"/>
                </a:lnTo>
                <a:lnTo>
                  <a:pt x="1609249" y="525304"/>
                </a:lnTo>
                <a:lnTo>
                  <a:pt x="1622584" y="525304"/>
                </a:lnTo>
                <a:lnTo>
                  <a:pt x="1622584" y="525304"/>
                </a:lnTo>
                <a:lnTo>
                  <a:pt x="1659731" y="525304"/>
                </a:lnTo>
                <a:lnTo>
                  <a:pt x="1659731" y="532924"/>
                </a:lnTo>
                <a:lnTo>
                  <a:pt x="1674019" y="532924"/>
                </a:lnTo>
                <a:lnTo>
                  <a:pt x="1674019" y="538639"/>
                </a:lnTo>
                <a:lnTo>
                  <a:pt x="1698784" y="538639"/>
                </a:lnTo>
                <a:lnTo>
                  <a:pt x="1698784" y="544354"/>
                </a:lnTo>
                <a:lnTo>
                  <a:pt x="1704499" y="544354"/>
                </a:lnTo>
                <a:lnTo>
                  <a:pt x="1704499" y="549116"/>
                </a:lnTo>
                <a:lnTo>
                  <a:pt x="1711166" y="549116"/>
                </a:lnTo>
                <a:lnTo>
                  <a:pt x="1711166" y="554831"/>
                </a:lnTo>
                <a:lnTo>
                  <a:pt x="1716881" y="554831"/>
                </a:lnTo>
                <a:lnTo>
                  <a:pt x="1716881" y="558641"/>
                </a:lnTo>
                <a:lnTo>
                  <a:pt x="1738789" y="558641"/>
                </a:lnTo>
                <a:lnTo>
                  <a:pt x="1738789" y="565309"/>
                </a:lnTo>
                <a:lnTo>
                  <a:pt x="1771174" y="565309"/>
                </a:lnTo>
                <a:lnTo>
                  <a:pt x="1771174" y="571024"/>
                </a:lnTo>
                <a:lnTo>
                  <a:pt x="1793081" y="571024"/>
                </a:lnTo>
                <a:lnTo>
                  <a:pt x="1793081" y="574834"/>
                </a:lnTo>
                <a:lnTo>
                  <a:pt x="1814036" y="574834"/>
                </a:lnTo>
                <a:lnTo>
                  <a:pt x="1814036" y="578644"/>
                </a:lnTo>
                <a:lnTo>
                  <a:pt x="1820704" y="578644"/>
                </a:lnTo>
                <a:lnTo>
                  <a:pt x="1820704" y="583406"/>
                </a:lnTo>
                <a:lnTo>
                  <a:pt x="1954054" y="583406"/>
                </a:lnTo>
                <a:lnTo>
                  <a:pt x="1954054" y="591979"/>
                </a:lnTo>
                <a:lnTo>
                  <a:pt x="1962626" y="591979"/>
                </a:lnTo>
                <a:lnTo>
                  <a:pt x="1962626" y="596741"/>
                </a:lnTo>
                <a:lnTo>
                  <a:pt x="1976914" y="596741"/>
                </a:lnTo>
                <a:lnTo>
                  <a:pt x="1976914" y="599599"/>
                </a:lnTo>
                <a:lnTo>
                  <a:pt x="2084546" y="599599"/>
                </a:lnTo>
                <a:lnTo>
                  <a:pt x="2084546" y="603409"/>
                </a:lnTo>
                <a:lnTo>
                  <a:pt x="2093119" y="603409"/>
                </a:lnTo>
                <a:lnTo>
                  <a:pt x="2093119" y="609124"/>
                </a:lnTo>
                <a:lnTo>
                  <a:pt x="2229326" y="609124"/>
                </a:lnTo>
                <a:lnTo>
                  <a:pt x="2229326" y="611981"/>
                </a:lnTo>
                <a:lnTo>
                  <a:pt x="2257901" y="611981"/>
                </a:lnTo>
                <a:lnTo>
                  <a:pt x="2257901" y="618649"/>
                </a:lnTo>
                <a:lnTo>
                  <a:pt x="2313146" y="618649"/>
                </a:lnTo>
                <a:lnTo>
                  <a:pt x="2313146" y="623411"/>
                </a:lnTo>
                <a:lnTo>
                  <a:pt x="2408396" y="623411"/>
                </a:lnTo>
                <a:lnTo>
                  <a:pt x="2408396" y="628174"/>
                </a:lnTo>
                <a:lnTo>
                  <a:pt x="2610326" y="628174"/>
                </a:lnTo>
                <a:lnTo>
                  <a:pt x="2610326" y="635794"/>
                </a:lnTo>
                <a:lnTo>
                  <a:pt x="2681764" y="635794"/>
                </a:lnTo>
                <a:lnTo>
                  <a:pt x="2681764" y="644366"/>
                </a:lnTo>
                <a:lnTo>
                  <a:pt x="2777014" y="644366"/>
                </a:lnTo>
                <a:lnTo>
                  <a:pt x="2777014" y="649129"/>
                </a:lnTo>
                <a:lnTo>
                  <a:pt x="2799874" y="649129"/>
                </a:lnTo>
                <a:lnTo>
                  <a:pt x="2799874" y="655796"/>
                </a:lnTo>
                <a:lnTo>
                  <a:pt x="2821781" y="655796"/>
                </a:lnTo>
                <a:lnTo>
                  <a:pt x="2821781" y="663416"/>
                </a:lnTo>
                <a:lnTo>
                  <a:pt x="2836069" y="663416"/>
                </a:lnTo>
                <a:lnTo>
                  <a:pt x="2836069" y="669131"/>
                </a:lnTo>
                <a:lnTo>
                  <a:pt x="2844641" y="669131"/>
                </a:lnTo>
                <a:lnTo>
                  <a:pt x="2844641" y="676751"/>
                </a:lnTo>
                <a:lnTo>
                  <a:pt x="2851309" y="676751"/>
                </a:lnTo>
                <a:lnTo>
                  <a:pt x="2851309" y="682466"/>
                </a:lnTo>
                <a:lnTo>
                  <a:pt x="2980849" y="682466"/>
                </a:lnTo>
                <a:lnTo>
                  <a:pt x="2980849" y="688181"/>
                </a:lnTo>
                <a:lnTo>
                  <a:pt x="2994184" y="688181"/>
                </a:lnTo>
                <a:lnTo>
                  <a:pt x="2994184" y="693896"/>
                </a:lnTo>
                <a:lnTo>
                  <a:pt x="3022759" y="693896"/>
                </a:lnTo>
                <a:lnTo>
                  <a:pt x="3022759" y="698659"/>
                </a:lnTo>
                <a:lnTo>
                  <a:pt x="3025616" y="698659"/>
                </a:lnTo>
                <a:lnTo>
                  <a:pt x="3025616" y="704374"/>
                </a:lnTo>
                <a:lnTo>
                  <a:pt x="3130391" y="704374"/>
                </a:lnTo>
                <a:lnTo>
                  <a:pt x="3130391" y="710089"/>
                </a:lnTo>
                <a:lnTo>
                  <a:pt x="3286601" y="710089"/>
                </a:lnTo>
                <a:lnTo>
                  <a:pt x="3286601" y="711994"/>
                </a:lnTo>
                <a:lnTo>
                  <a:pt x="3348514" y="711994"/>
                </a:lnTo>
                <a:lnTo>
                  <a:pt x="3348514" y="718661"/>
                </a:lnTo>
                <a:lnTo>
                  <a:pt x="3611404" y="718661"/>
                </a:lnTo>
                <a:lnTo>
                  <a:pt x="3611404" y="724376"/>
                </a:lnTo>
                <a:lnTo>
                  <a:pt x="3944779" y="724376"/>
                </a:lnTo>
                <a:lnTo>
                  <a:pt x="3944779" y="732949"/>
                </a:lnTo>
                <a:lnTo>
                  <a:pt x="3955256" y="732949"/>
                </a:lnTo>
                <a:lnTo>
                  <a:pt x="3955256" y="736759"/>
                </a:lnTo>
                <a:lnTo>
                  <a:pt x="4005739" y="736759"/>
                </a:lnTo>
                <a:lnTo>
                  <a:pt x="4005739" y="740569"/>
                </a:lnTo>
                <a:lnTo>
                  <a:pt x="4008596" y="740569"/>
                </a:lnTo>
                <a:lnTo>
                  <a:pt x="4008596" y="748189"/>
                </a:lnTo>
                <a:lnTo>
                  <a:pt x="4079081" y="748189"/>
                </a:lnTo>
                <a:lnTo>
                  <a:pt x="4079081" y="755809"/>
                </a:lnTo>
                <a:lnTo>
                  <a:pt x="4163854" y="755809"/>
                </a:lnTo>
                <a:lnTo>
                  <a:pt x="4163854" y="758666"/>
                </a:lnTo>
                <a:lnTo>
                  <a:pt x="4209574" y="758666"/>
                </a:lnTo>
                <a:lnTo>
                  <a:pt x="4209574" y="767239"/>
                </a:lnTo>
                <a:lnTo>
                  <a:pt x="4311491" y="767239"/>
                </a:lnTo>
                <a:lnTo>
                  <a:pt x="4311491" y="774859"/>
                </a:lnTo>
                <a:lnTo>
                  <a:pt x="4502944" y="773906"/>
                </a:lnTo>
                <a:lnTo>
                  <a:pt x="4502944" y="773906"/>
                </a:lnTo>
                <a:lnTo>
                  <a:pt x="4769644" y="773906"/>
                </a:lnTo>
                <a:lnTo>
                  <a:pt x="4769644" y="788194"/>
                </a:lnTo>
                <a:lnTo>
                  <a:pt x="5209699" y="788194"/>
                </a:lnTo>
                <a:lnTo>
                  <a:pt x="5209699" y="808196"/>
                </a:lnTo>
                <a:lnTo>
                  <a:pt x="5213509" y="808196"/>
                </a:lnTo>
                <a:lnTo>
                  <a:pt x="5213509" y="812006"/>
                </a:lnTo>
                <a:lnTo>
                  <a:pt x="5396389" y="812006"/>
                </a:lnTo>
                <a:lnTo>
                  <a:pt x="5396389" y="822484"/>
                </a:lnTo>
                <a:lnTo>
                  <a:pt x="5398294" y="822484"/>
                </a:lnTo>
                <a:lnTo>
                  <a:pt x="5398294" y="831056"/>
                </a:lnTo>
                <a:lnTo>
                  <a:pt x="5600224" y="831056"/>
                </a:lnTo>
                <a:lnTo>
                  <a:pt x="5600224" y="852011"/>
                </a:lnTo>
                <a:lnTo>
                  <a:pt x="5603081" y="852011"/>
                </a:lnTo>
                <a:lnTo>
                  <a:pt x="5603081" y="856774"/>
                </a:lnTo>
                <a:lnTo>
                  <a:pt x="5800249" y="856774"/>
                </a:lnTo>
                <a:lnTo>
                  <a:pt x="5800249" y="897731"/>
                </a:lnTo>
                <a:lnTo>
                  <a:pt x="6022181" y="897731"/>
                </a:lnTo>
              </a:path>
            </a:pathLst>
          </a:custGeom>
          <a:noFill/>
          <a:ln w="26035"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77" name="TextBox 76"/>
          <p:cNvSpPr txBox="1"/>
          <p:nvPr/>
        </p:nvSpPr>
        <p:spPr>
          <a:xfrm>
            <a:off x="1156841" y="4978896"/>
            <a:ext cx="281964" cy="305105"/>
          </a:xfrm>
          <a:prstGeom prst="rect">
            <a:avLst/>
          </a:prstGeom>
          <a:noFill/>
        </p:spPr>
        <p:txBody>
          <a:bodyPr wrap="none" rtlCol="0" anchor="t" anchorCtr="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lang="ja-JP" sz="1400" b="0" i="0" u="none" strike="noStrike" cap="none" baseline="0">
                <a:solidFill>
                  <a:srgbClr val="4D4D4D"/>
                </a:solidFill>
                <a:effectLst/>
                <a:uFillTx/>
                <a:ea typeface="MS UI Gothic" panose="020B0600070205080204" charset="-128"/>
              </a:rPr>
              <a:t>0</a:t>
            </a:r>
          </a:p>
        </p:txBody>
      </p:sp>
      <p:sp>
        <p:nvSpPr>
          <p:cNvPr id="78" name="TextBox 77"/>
          <p:cNvSpPr txBox="1"/>
          <p:nvPr/>
        </p:nvSpPr>
        <p:spPr>
          <a:xfrm>
            <a:off x="2125334" y="4978896"/>
            <a:ext cx="281964" cy="305105"/>
          </a:xfrm>
          <a:prstGeom prst="rect">
            <a:avLst/>
          </a:prstGeom>
          <a:noFill/>
        </p:spPr>
        <p:txBody>
          <a:bodyPr wrap="none" rtlCol="0" anchor="t" anchorCtr="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lang="ja-JP" sz="1400" b="0" i="0" u="none" strike="noStrike" cap="none" baseline="0">
                <a:solidFill>
                  <a:srgbClr val="4D4D4D"/>
                </a:solidFill>
                <a:effectLst/>
                <a:uFillTx/>
                <a:ea typeface="MS UI Gothic" panose="020B0600070205080204" charset="-128"/>
              </a:rPr>
              <a:t>1</a:t>
            </a:r>
          </a:p>
        </p:txBody>
      </p:sp>
      <p:sp>
        <p:nvSpPr>
          <p:cNvPr id="79" name="TextBox 78"/>
          <p:cNvSpPr txBox="1"/>
          <p:nvPr/>
        </p:nvSpPr>
        <p:spPr>
          <a:xfrm>
            <a:off x="3093827" y="4978896"/>
            <a:ext cx="281964" cy="305105"/>
          </a:xfrm>
          <a:prstGeom prst="rect">
            <a:avLst/>
          </a:prstGeom>
          <a:noFill/>
        </p:spPr>
        <p:txBody>
          <a:bodyPr wrap="none" rtlCol="0" anchor="t" anchorCtr="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lang="ja-JP" sz="1400" b="0" i="0" u="none" strike="noStrike" cap="none" baseline="0">
                <a:solidFill>
                  <a:srgbClr val="4D4D4D"/>
                </a:solidFill>
                <a:effectLst/>
                <a:uFillTx/>
                <a:ea typeface="MS UI Gothic" panose="020B0600070205080204" charset="-128"/>
              </a:rPr>
              <a:t>2</a:t>
            </a:r>
          </a:p>
        </p:txBody>
      </p:sp>
      <p:sp>
        <p:nvSpPr>
          <p:cNvPr id="80" name="TextBox 79"/>
          <p:cNvSpPr txBox="1"/>
          <p:nvPr/>
        </p:nvSpPr>
        <p:spPr>
          <a:xfrm>
            <a:off x="4062320" y="4978896"/>
            <a:ext cx="281964" cy="305105"/>
          </a:xfrm>
          <a:prstGeom prst="rect">
            <a:avLst/>
          </a:prstGeom>
          <a:noFill/>
        </p:spPr>
        <p:txBody>
          <a:bodyPr wrap="none" rtlCol="0" anchor="t" anchorCtr="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lang="ja-JP" sz="1400" b="0" i="0" u="none" strike="noStrike" cap="none" baseline="0">
                <a:solidFill>
                  <a:srgbClr val="4D4D4D"/>
                </a:solidFill>
                <a:effectLst/>
                <a:uFillTx/>
                <a:ea typeface="MS UI Gothic" panose="020B0600070205080204" charset="-128"/>
              </a:rPr>
              <a:t>3</a:t>
            </a:r>
          </a:p>
        </p:txBody>
      </p:sp>
      <p:sp>
        <p:nvSpPr>
          <p:cNvPr id="81" name="TextBox 80"/>
          <p:cNvSpPr txBox="1"/>
          <p:nvPr/>
        </p:nvSpPr>
        <p:spPr>
          <a:xfrm>
            <a:off x="5030813" y="4978896"/>
            <a:ext cx="281964" cy="305105"/>
          </a:xfrm>
          <a:prstGeom prst="rect">
            <a:avLst/>
          </a:prstGeom>
          <a:noFill/>
        </p:spPr>
        <p:txBody>
          <a:bodyPr wrap="none" rtlCol="0" anchor="t" anchorCtr="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lang="ja-JP" sz="1400" b="0" i="0" u="none" strike="noStrike" cap="none" baseline="0">
                <a:solidFill>
                  <a:srgbClr val="4D4D4D"/>
                </a:solidFill>
                <a:effectLst/>
                <a:uFillTx/>
                <a:ea typeface="MS UI Gothic" panose="020B0600070205080204" charset="-128"/>
              </a:rPr>
              <a:t>4</a:t>
            </a:r>
          </a:p>
        </p:txBody>
      </p:sp>
      <p:sp>
        <p:nvSpPr>
          <p:cNvPr id="82" name="TextBox 81"/>
          <p:cNvSpPr txBox="1"/>
          <p:nvPr/>
        </p:nvSpPr>
        <p:spPr>
          <a:xfrm>
            <a:off x="5999306" y="4978896"/>
            <a:ext cx="281964" cy="305105"/>
          </a:xfrm>
          <a:prstGeom prst="rect">
            <a:avLst/>
          </a:prstGeom>
          <a:noFill/>
        </p:spPr>
        <p:txBody>
          <a:bodyPr wrap="none" rtlCol="0" anchor="t" anchorCtr="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lang="ja-JP" sz="1400" b="0" i="0" u="none" strike="noStrike" cap="none" baseline="0">
                <a:solidFill>
                  <a:srgbClr val="4D4D4D"/>
                </a:solidFill>
                <a:effectLst/>
                <a:uFillTx/>
                <a:ea typeface="MS UI Gothic" panose="020B0600070205080204" charset="-128"/>
              </a:rPr>
              <a:t>5</a:t>
            </a:r>
          </a:p>
        </p:txBody>
      </p:sp>
      <p:sp>
        <p:nvSpPr>
          <p:cNvPr id="83" name="TextBox 82"/>
          <p:cNvSpPr txBox="1"/>
          <p:nvPr/>
        </p:nvSpPr>
        <p:spPr>
          <a:xfrm>
            <a:off x="6967799" y="4978896"/>
            <a:ext cx="281964" cy="305105"/>
          </a:xfrm>
          <a:prstGeom prst="rect">
            <a:avLst/>
          </a:prstGeom>
          <a:noFill/>
        </p:spPr>
        <p:txBody>
          <a:bodyPr wrap="none" rtlCol="0" anchor="t" anchorCtr="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lang="ja-JP" sz="1400" b="0" i="0" u="none" strike="noStrike" cap="none" baseline="0">
                <a:solidFill>
                  <a:srgbClr val="4D4D4D"/>
                </a:solidFill>
                <a:effectLst/>
                <a:uFillTx/>
                <a:ea typeface="MS UI Gothic" panose="020B0600070205080204" charset="-128"/>
              </a:rPr>
              <a:t>6</a:t>
            </a:r>
          </a:p>
        </p:txBody>
      </p:sp>
      <p:sp>
        <p:nvSpPr>
          <p:cNvPr id="84" name="TextBox 83"/>
          <p:cNvSpPr txBox="1"/>
          <p:nvPr/>
        </p:nvSpPr>
        <p:spPr>
          <a:xfrm>
            <a:off x="7936291" y="4978896"/>
            <a:ext cx="281964" cy="305105"/>
          </a:xfrm>
          <a:prstGeom prst="rect">
            <a:avLst/>
          </a:prstGeom>
          <a:noFill/>
        </p:spPr>
        <p:txBody>
          <a:bodyPr wrap="none" rtlCol="0" anchor="t" anchorCtr="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lang="ja-JP" sz="1400" b="0" i="0" u="none" strike="noStrike" cap="none" baseline="0">
                <a:solidFill>
                  <a:srgbClr val="4D4D4D"/>
                </a:solidFill>
                <a:effectLst/>
                <a:uFillTx/>
                <a:ea typeface="MS UI Gothic" panose="020B0600070205080204" charset="-128"/>
              </a:rPr>
              <a:t>7</a:t>
            </a:r>
          </a:p>
        </p:txBody>
      </p:sp>
      <p:sp>
        <p:nvSpPr>
          <p:cNvPr id="85" name="TextBox 84"/>
          <p:cNvSpPr txBox="1"/>
          <p:nvPr/>
        </p:nvSpPr>
        <p:spPr>
          <a:xfrm>
            <a:off x="4571396" y="5202830"/>
            <a:ext cx="232514" cy="305105"/>
          </a:xfrm>
          <a:prstGeom prst="rect">
            <a:avLst/>
          </a:prstGeom>
          <a:noFill/>
        </p:spPr>
        <p:txBody>
          <a:bodyPr wrap="none" rtlCol="0" anchor="t" anchorCtr="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lang="ja-JP" sz="1400" b="0" i="0" u="none" strike="noStrike" cap="none" baseline="0">
                <a:solidFill>
                  <a:srgbClr val="4D4D4D"/>
                </a:solidFill>
                <a:effectLst/>
                <a:uFillTx/>
                <a:ea typeface="MS UI Gothic" panose="020B0600070205080204" charset="-128"/>
              </a:rPr>
              <a:t>年</a:t>
            </a:r>
          </a:p>
        </p:txBody>
      </p:sp>
      <p:graphicFrame>
        <p:nvGraphicFramePr>
          <p:cNvPr id="86" name="Table 85"/>
          <p:cNvGraphicFramePr>
            <a:graphicFrameLocks noGrp="1"/>
          </p:cNvGraphicFramePr>
          <p:nvPr/>
        </p:nvGraphicFramePr>
        <p:xfrm>
          <a:off x="1733263" y="3228216"/>
          <a:ext cx="3647007" cy="1483360"/>
        </p:xfrm>
        <a:graphic>
          <a:graphicData uri="http://schemas.openxmlformats.org/drawingml/2006/table">
            <a:tbl>
              <a:tblPr firstRow="1" bandRow="1">
                <a:tableStyleId>{2D5ABB26-0587-4C30-8999-92F81FD0307C}</a:tableStyleId>
              </a:tblPr>
              <a:tblGrid>
                <a:gridCol w="1215669">
                  <a:extLst>
                    <a:ext uri="{9D8B030D-6E8A-4147-A177-3AD203B41FA5}">
                      <a16:colId xmlns:a16="http://schemas.microsoft.com/office/drawing/2014/main" val="20000"/>
                    </a:ext>
                  </a:extLst>
                </a:gridCol>
                <a:gridCol w="1215669">
                  <a:extLst>
                    <a:ext uri="{9D8B030D-6E8A-4147-A177-3AD203B41FA5}">
                      <a16:colId xmlns:a16="http://schemas.microsoft.com/office/drawing/2014/main" val="20001"/>
                    </a:ext>
                  </a:extLst>
                </a:gridCol>
                <a:gridCol w="1215669">
                  <a:extLst>
                    <a:ext uri="{9D8B030D-6E8A-4147-A177-3AD203B41FA5}">
                      <a16:colId xmlns:a16="http://schemas.microsoft.com/office/drawing/2014/main" val="20002"/>
                    </a:ext>
                  </a:extLst>
                </a:gridCol>
              </a:tblGrid>
              <a:tr h="370840">
                <a:tc>
                  <a:txBody>
                    <a:bodyPr/>
                    <a:lstStyle>
                      <a:lvl1pPr marL="0" algn="l" defTabSz="914400" rtl="0" eaLnBrk="1" latinLnBrk="0" hangingPunct="1">
                        <a:defRPr sz="1800" kern="1200">
                          <a:solidFill>
                            <a:schemeClr val="tx1"/>
                          </a:solidFill>
                          <a:latin typeface="Trebuchet MS" panose="020B0603020202020204"/>
                        </a:defRPr>
                      </a:lvl1pPr>
                      <a:lvl2pPr marL="457200" algn="l" defTabSz="914400" rtl="0" eaLnBrk="1" latinLnBrk="0" hangingPunct="1">
                        <a:defRPr sz="1800" kern="1200">
                          <a:solidFill>
                            <a:schemeClr val="tx1"/>
                          </a:solidFill>
                          <a:latin typeface="Trebuchet MS" panose="020B0603020202020204"/>
                        </a:defRPr>
                      </a:lvl2pPr>
                      <a:lvl3pPr marL="914400" algn="l" defTabSz="914400" rtl="0" eaLnBrk="1" latinLnBrk="0" hangingPunct="1">
                        <a:defRPr sz="1800" kern="1200">
                          <a:solidFill>
                            <a:schemeClr val="tx1"/>
                          </a:solidFill>
                          <a:latin typeface="Trebuchet MS" panose="020B0603020202020204"/>
                        </a:defRPr>
                      </a:lvl3pPr>
                      <a:lvl4pPr marL="1371600" algn="l" defTabSz="914400" rtl="0" eaLnBrk="1" latinLnBrk="0" hangingPunct="1">
                        <a:defRPr sz="1800" kern="1200">
                          <a:solidFill>
                            <a:schemeClr val="tx1"/>
                          </a:solidFill>
                          <a:latin typeface="Trebuchet MS" panose="020B0603020202020204"/>
                        </a:defRPr>
                      </a:lvl4pPr>
                      <a:lvl5pPr marL="1828800" algn="l" defTabSz="914400" rtl="0" eaLnBrk="1" latinLnBrk="0" hangingPunct="1">
                        <a:defRPr sz="1800" kern="1200">
                          <a:solidFill>
                            <a:schemeClr val="tx1"/>
                          </a:solidFill>
                          <a:latin typeface="Trebuchet MS" panose="020B0603020202020204"/>
                        </a:defRPr>
                      </a:lvl5pPr>
                      <a:lvl6pPr marL="2286000" algn="l" defTabSz="914400" rtl="0" eaLnBrk="1" latinLnBrk="0" hangingPunct="1">
                        <a:defRPr sz="1800" kern="1200">
                          <a:solidFill>
                            <a:schemeClr val="tx1"/>
                          </a:solidFill>
                          <a:latin typeface="Trebuchet MS" panose="020B0603020202020204"/>
                        </a:defRPr>
                      </a:lvl6pPr>
                      <a:lvl7pPr marL="2743200" algn="l" defTabSz="914400" rtl="0" eaLnBrk="1" latinLnBrk="0" hangingPunct="1">
                        <a:defRPr sz="1800" kern="1200">
                          <a:solidFill>
                            <a:schemeClr val="tx1"/>
                          </a:solidFill>
                          <a:latin typeface="Trebuchet MS" panose="020B0603020202020204"/>
                        </a:defRPr>
                      </a:lvl7pPr>
                      <a:lvl8pPr marL="3200400" algn="l" defTabSz="914400" rtl="0" eaLnBrk="1" latinLnBrk="0" hangingPunct="1">
                        <a:defRPr sz="1800" kern="1200">
                          <a:solidFill>
                            <a:schemeClr val="tx1"/>
                          </a:solidFill>
                          <a:latin typeface="Trebuchet MS" panose="020B0603020202020204"/>
                        </a:defRPr>
                      </a:lvl8pPr>
                      <a:lvl9pPr marL="3657600" algn="l" defTabSz="914400" rtl="0" eaLnBrk="1" latinLnBrk="0" hangingPunct="1">
                        <a:defRPr sz="1800" kern="1200">
                          <a:solidFill>
                            <a:schemeClr val="tx1"/>
                          </a:solidFill>
                          <a:latin typeface="Trebuchet MS" panose="020B0603020202020204"/>
                        </a:defRPr>
                      </a:lvl9pPr>
                    </a:lstStyle>
                    <a:p>
                      <a:pPr algn="l"/>
                      <a:r>
                        <a:rPr lang="en-US" sz="1200" b="1">
                          <a:solidFill>
                            <a:schemeClr val="tx1"/>
                          </a:solidFill>
                          <a:latin typeface="+mj-lt"/>
                        </a:rPr>
                        <a:t>%</a:t>
                      </a:r>
                      <a:endParaRPr lang="en-US" sz="1200" b="1">
                        <a:solidFill>
                          <a:schemeClr val="tx1"/>
                        </a:solidFill>
                        <a:latin typeface="+mj-lt"/>
                        <a:cs typeface="Arial" panose="020B0604020202020204" pitchFamily="34" charset="0"/>
                      </a:endParaRPr>
                    </a:p>
                  </a:txBody>
                  <a:tcPr anchor="ct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lvl1pPr marL="0" algn="l" defTabSz="914400" rtl="0" eaLnBrk="1" latinLnBrk="0" hangingPunct="1">
                        <a:defRPr sz="1800" kern="1200">
                          <a:solidFill>
                            <a:schemeClr val="tx1"/>
                          </a:solidFill>
                          <a:latin typeface="Trebuchet MS" panose="020B0603020202020204"/>
                        </a:defRPr>
                      </a:lvl1pPr>
                      <a:lvl2pPr marL="457200" algn="l" defTabSz="914400" rtl="0" eaLnBrk="1" latinLnBrk="0" hangingPunct="1">
                        <a:defRPr sz="1800" kern="1200">
                          <a:solidFill>
                            <a:schemeClr val="tx1"/>
                          </a:solidFill>
                          <a:latin typeface="Trebuchet MS" panose="020B0603020202020204"/>
                        </a:defRPr>
                      </a:lvl2pPr>
                      <a:lvl3pPr marL="914400" algn="l" defTabSz="914400" rtl="0" eaLnBrk="1" latinLnBrk="0" hangingPunct="1">
                        <a:defRPr sz="1800" kern="1200">
                          <a:solidFill>
                            <a:schemeClr val="tx1"/>
                          </a:solidFill>
                          <a:latin typeface="Trebuchet MS" panose="020B0603020202020204"/>
                        </a:defRPr>
                      </a:lvl3pPr>
                      <a:lvl4pPr marL="1371600" algn="l" defTabSz="914400" rtl="0" eaLnBrk="1" latinLnBrk="0" hangingPunct="1">
                        <a:defRPr sz="1800" kern="1200">
                          <a:solidFill>
                            <a:schemeClr val="tx1"/>
                          </a:solidFill>
                          <a:latin typeface="Trebuchet MS" panose="020B0603020202020204"/>
                        </a:defRPr>
                      </a:lvl4pPr>
                      <a:lvl5pPr marL="1828800" algn="l" defTabSz="914400" rtl="0" eaLnBrk="1" latinLnBrk="0" hangingPunct="1">
                        <a:defRPr sz="1800" kern="1200">
                          <a:solidFill>
                            <a:schemeClr val="tx1"/>
                          </a:solidFill>
                          <a:latin typeface="Trebuchet MS" panose="020B0603020202020204"/>
                        </a:defRPr>
                      </a:lvl5pPr>
                      <a:lvl6pPr marL="2286000" algn="l" defTabSz="914400" rtl="0" eaLnBrk="1" latinLnBrk="0" hangingPunct="1">
                        <a:defRPr sz="1800" kern="1200">
                          <a:solidFill>
                            <a:schemeClr val="tx1"/>
                          </a:solidFill>
                          <a:latin typeface="Trebuchet MS" panose="020B0603020202020204"/>
                        </a:defRPr>
                      </a:lvl6pPr>
                      <a:lvl7pPr marL="2743200" algn="l" defTabSz="914400" rtl="0" eaLnBrk="1" latinLnBrk="0" hangingPunct="1">
                        <a:defRPr sz="1800" kern="1200">
                          <a:solidFill>
                            <a:schemeClr val="tx1"/>
                          </a:solidFill>
                          <a:latin typeface="Trebuchet MS" panose="020B0603020202020204"/>
                        </a:defRPr>
                      </a:lvl7pPr>
                      <a:lvl8pPr marL="3200400" algn="l" defTabSz="914400" rtl="0" eaLnBrk="1" latinLnBrk="0" hangingPunct="1">
                        <a:defRPr sz="1800" kern="1200">
                          <a:solidFill>
                            <a:schemeClr val="tx1"/>
                          </a:solidFill>
                          <a:latin typeface="Trebuchet MS" panose="020B0603020202020204"/>
                        </a:defRPr>
                      </a:lvl8pPr>
                      <a:lvl9pPr marL="3657600" algn="l" defTabSz="914400" rtl="0" eaLnBrk="1" latinLnBrk="0" hangingPunct="1">
                        <a:defRPr sz="1800" kern="1200">
                          <a:solidFill>
                            <a:schemeClr val="tx1"/>
                          </a:solidFill>
                          <a:latin typeface="Trebuchet MS" panose="020B0603020202020204"/>
                        </a:defRPr>
                      </a:lvl9pPr>
                    </a:lstStyle>
                    <a:p>
                      <a:pPr algn="ctr"/>
                      <a:r>
                        <a:rPr lang="ja-JP" sz="1200" b="1" i="0" u="none" strike="noStrike" cap="none" baseline="0">
                          <a:solidFill>
                            <a:srgbClr val="4D4D4D"/>
                          </a:solidFill>
                          <a:effectLst/>
                          <a:uFillTx/>
                          <a:ea typeface="MS UI Gothic" panose="020B0600070205080204" charset="-128"/>
                        </a:rPr>
                        <a:t>CAPOX</a:t>
                      </a:r>
                    </a:p>
                  </a:txBody>
                  <a:tcPr anchor="ct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lvl1pPr marL="0" algn="l" defTabSz="914400" rtl="0" eaLnBrk="1" latinLnBrk="0" hangingPunct="1">
                        <a:defRPr sz="1800" kern="1200">
                          <a:solidFill>
                            <a:schemeClr val="tx1"/>
                          </a:solidFill>
                          <a:latin typeface="Trebuchet MS" panose="020B0603020202020204"/>
                        </a:defRPr>
                      </a:lvl1pPr>
                      <a:lvl2pPr marL="457200" algn="l" defTabSz="914400" rtl="0" eaLnBrk="1" latinLnBrk="0" hangingPunct="1">
                        <a:defRPr sz="1800" kern="1200">
                          <a:solidFill>
                            <a:schemeClr val="tx1"/>
                          </a:solidFill>
                          <a:latin typeface="Trebuchet MS" panose="020B0603020202020204"/>
                        </a:defRPr>
                      </a:lvl2pPr>
                      <a:lvl3pPr marL="914400" algn="l" defTabSz="914400" rtl="0" eaLnBrk="1" latinLnBrk="0" hangingPunct="1">
                        <a:defRPr sz="1800" kern="1200">
                          <a:solidFill>
                            <a:schemeClr val="tx1"/>
                          </a:solidFill>
                          <a:latin typeface="Trebuchet MS" panose="020B0603020202020204"/>
                        </a:defRPr>
                      </a:lvl3pPr>
                      <a:lvl4pPr marL="1371600" algn="l" defTabSz="914400" rtl="0" eaLnBrk="1" latinLnBrk="0" hangingPunct="1">
                        <a:defRPr sz="1800" kern="1200">
                          <a:solidFill>
                            <a:schemeClr val="tx1"/>
                          </a:solidFill>
                          <a:latin typeface="Trebuchet MS" panose="020B0603020202020204"/>
                        </a:defRPr>
                      </a:lvl4pPr>
                      <a:lvl5pPr marL="1828800" algn="l" defTabSz="914400" rtl="0" eaLnBrk="1" latinLnBrk="0" hangingPunct="1">
                        <a:defRPr sz="1800" kern="1200">
                          <a:solidFill>
                            <a:schemeClr val="tx1"/>
                          </a:solidFill>
                          <a:latin typeface="Trebuchet MS" panose="020B0603020202020204"/>
                        </a:defRPr>
                      </a:lvl5pPr>
                      <a:lvl6pPr marL="2286000" algn="l" defTabSz="914400" rtl="0" eaLnBrk="1" latinLnBrk="0" hangingPunct="1">
                        <a:defRPr sz="1800" kern="1200">
                          <a:solidFill>
                            <a:schemeClr val="tx1"/>
                          </a:solidFill>
                          <a:latin typeface="Trebuchet MS" panose="020B0603020202020204"/>
                        </a:defRPr>
                      </a:lvl6pPr>
                      <a:lvl7pPr marL="2743200" algn="l" defTabSz="914400" rtl="0" eaLnBrk="1" latinLnBrk="0" hangingPunct="1">
                        <a:defRPr sz="1800" kern="1200">
                          <a:solidFill>
                            <a:schemeClr val="tx1"/>
                          </a:solidFill>
                          <a:latin typeface="Trebuchet MS" panose="020B0603020202020204"/>
                        </a:defRPr>
                      </a:lvl7pPr>
                      <a:lvl8pPr marL="3200400" algn="l" defTabSz="914400" rtl="0" eaLnBrk="1" latinLnBrk="0" hangingPunct="1">
                        <a:defRPr sz="1800" kern="1200">
                          <a:solidFill>
                            <a:schemeClr val="tx1"/>
                          </a:solidFill>
                          <a:latin typeface="Trebuchet MS" panose="020B0603020202020204"/>
                        </a:defRPr>
                      </a:lvl8pPr>
                      <a:lvl9pPr marL="3657600" algn="l" defTabSz="914400" rtl="0" eaLnBrk="1" latinLnBrk="0" hangingPunct="1">
                        <a:defRPr sz="1800" kern="1200">
                          <a:solidFill>
                            <a:schemeClr val="tx1"/>
                          </a:solidFill>
                          <a:latin typeface="Trebuchet MS" panose="020B0603020202020204"/>
                        </a:defRPr>
                      </a:lvl9pPr>
                    </a:lstStyle>
                    <a:p>
                      <a:pPr algn="ctr"/>
                      <a:r>
                        <a:rPr lang="ja-JP" sz="1200" b="1" i="0" u="none" strike="noStrike" cap="none" baseline="0">
                          <a:solidFill>
                            <a:srgbClr val="4D4D4D"/>
                          </a:solidFill>
                          <a:effectLst/>
                          <a:uFillTx/>
                          <a:ea typeface="MS UI Gothic" panose="020B0600070205080204" charset="-128"/>
                        </a:rPr>
                        <a:t>カペシタビン</a:t>
                      </a:r>
                    </a:p>
                  </a:txBody>
                  <a:tcPr anchor="ct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370840">
                <a:tc>
                  <a:txBody>
                    <a:bodyPr/>
                    <a:lstStyle>
                      <a:lvl1pPr marL="0" algn="l" defTabSz="914400" rtl="0" eaLnBrk="1" latinLnBrk="0" hangingPunct="1">
                        <a:defRPr sz="1800" kern="1200">
                          <a:solidFill>
                            <a:schemeClr val="tx1"/>
                          </a:solidFill>
                          <a:latin typeface="Trebuchet MS" panose="020B0603020202020204"/>
                        </a:defRPr>
                      </a:lvl1pPr>
                      <a:lvl2pPr marL="457200" algn="l" defTabSz="914400" rtl="0" eaLnBrk="1" latinLnBrk="0" hangingPunct="1">
                        <a:defRPr sz="1800" kern="1200">
                          <a:solidFill>
                            <a:schemeClr val="tx1"/>
                          </a:solidFill>
                          <a:latin typeface="Trebuchet MS" panose="020B0603020202020204"/>
                        </a:defRPr>
                      </a:lvl2pPr>
                      <a:lvl3pPr marL="914400" algn="l" defTabSz="914400" rtl="0" eaLnBrk="1" latinLnBrk="0" hangingPunct="1">
                        <a:defRPr sz="1800" kern="1200">
                          <a:solidFill>
                            <a:schemeClr val="tx1"/>
                          </a:solidFill>
                          <a:latin typeface="Trebuchet MS" panose="020B0603020202020204"/>
                        </a:defRPr>
                      </a:lvl3pPr>
                      <a:lvl4pPr marL="1371600" algn="l" defTabSz="914400" rtl="0" eaLnBrk="1" latinLnBrk="0" hangingPunct="1">
                        <a:defRPr sz="1800" kern="1200">
                          <a:solidFill>
                            <a:schemeClr val="tx1"/>
                          </a:solidFill>
                          <a:latin typeface="Trebuchet MS" panose="020B0603020202020204"/>
                        </a:defRPr>
                      </a:lvl4pPr>
                      <a:lvl5pPr marL="1828800" algn="l" defTabSz="914400" rtl="0" eaLnBrk="1" latinLnBrk="0" hangingPunct="1">
                        <a:defRPr sz="1800" kern="1200">
                          <a:solidFill>
                            <a:schemeClr val="tx1"/>
                          </a:solidFill>
                          <a:latin typeface="Trebuchet MS" panose="020B0603020202020204"/>
                        </a:defRPr>
                      </a:lvl5pPr>
                      <a:lvl6pPr marL="2286000" algn="l" defTabSz="914400" rtl="0" eaLnBrk="1" latinLnBrk="0" hangingPunct="1">
                        <a:defRPr sz="1800" kern="1200">
                          <a:solidFill>
                            <a:schemeClr val="tx1"/>
                          </a:solidFill>
                          <a:latin typeface="Trebuchet MS" panose="020B0603020202020204"/>
                        </a:defRPr>
                      </a:lvl6pPr>
                      <a:lvl7pPr marL="2743200" algn="l" defTabSz="914400" rtl="0" eaLnBrk="1" latinLnBrk="0" hangingPunct="1">
                        <a:defRPr sz="1800" kern="1200">
                          <a:solidFill>
                            <a:schemeClr val="tx1"/>
                          </a:solidFill>
                          <a:latin typeface="Trebuchet MS" panose="020B0603020202020204"/>
                        </a:defRPr>
                      </a:lvl7pPr>
                      <a:lvl8pPr marL="3200400" algn="l" defTabSz="914400" rtl="0" eaLnBrk="1" latinLnBrk="0" hangingPunct="1">
                        <a:defRPr sz="1800" kern="1200">
                          <a:solidFill>
                            <a:schemeClr val="tx1"/>
                          </a:solidFill>
                          <a:latin typeface="Trebuchet MS" panose="020B0603020202020204"/>
                        </a:defRPr>
                      </a:lvl8pPr>
                      <a:lvl9pPr marL="3657600" algn="l" defTabSz="914400" rtl="0" eaLnBrk="1" latinLnBrk="0" hangingPunct="1">
                        <a:defRPr sz="1800" kern="1200">
                          <a:solidFill>
                            <a:schemeClr val="tx1"/>
                          </a:solidFill>
                          <a:latin typeface="Trebuchet MS" panose="020B0603020202020204"/>
                        </a:defRPr>
                      </a:lvl9pPr>
                    </a:lstStyle>
                    <a:p>
                      <a:pPr algn="l"/>
                      <a:r>
                        <a:rPr lang="ja-JP" sz="1200" b="0" i="0" u="none" strike="noStrike" cap="none" baseline="0">
                          <a:solidFill>
                            <a:srgbClr val="4D4D4D"/>
                          </a:solidFill>
                          <a:effectLst/>
                          <a:uFillTx/>
                          <a:ea typeface="MS UI Gothic" panose="020B0600070205080204" charset="-128"/>
                        </a:rPr>
                        <a:t>5年RFS</a:t>
                      </a:r>
                    </a:p>
                  </a:txBody>
                  <a:tcPr anchor="ctr">
                    <a:lnT w="19050" cap="flat" cmpd="sng" algn="ctr">
                      <a:solidFill>
                        <a:schemeClr val="tx1"/>
                      </a:solidFill>
                      <a:prstDash val="solid"/>
                      <a:round/>
                      <a:headEnd type="none" w="med" len="med"/>
                      <a:tailEnd type="none" w="med" len="med"/>
                    </a:lnT>
                    <a:noFill/>
                  </a:tcPr>
                </a:tc>
                <a:tc>
                  <a:txBody>
                    <a:bodyPr/>
                    <a:lstStyle>
                      <a:lvl1pPr marL="0" algn="l" defTabSz="914400" rtl="0" eaLnBrk="1" latinLnBrk="0" hangingPunct="1">
                        <a:defRPr sz="1800" kern="1200">
                          <a:solidFill>
                            <a:schemeClr val="tx1"/>
                          </a:solidFill>
                          <a:latin typeface="Trebuchet MS" panose="020B0603020202020204"/>
                        </a:defRPr>
                      </a:lvl1pPr>
                      <a:lvl2pPr marL="457200" algn="l" defTabSz="914400" rtl="0" eaLnBrk="1" latinLnBrk="0" hangingPunct="1">
                        <a:defRPr sz="1800" kern="1200">
                          <a:solidFill>
                            <a:schemeClr val="tx1"/>
                          </a:solidFill>
                          <a:latin typeface="Trebuchet MS" panose="020B0603020202020204"/>
                        </a:defRPr>
                      </a:lvl2pPr>
                      <a:lvl3pPr marL="914400" algn="l" defTabSz="914400" rtl="0" eaLnBrk="1" latinLnBrk="0" hangingPunct="1">
                        <a:defRPr sz="1800" kern="1200">
                          <a:solidFill>
                            <a:schemeClr val="tx1"/>
                          </a:solidFill>
                          <a:latin typeface="Trebuchet MS" panose="020B0603020202020204"/>
                        </a:defRPr>
                      </a:lvl3pPr>
                      <a:lvl4pPr marL="1371600" algn="l" defTabSz="914400" rtl="0" eaLnBrk="1" latinLnBrk="0" hangingPunct="1">
                        <a:defRPr sz="1800" kern="1200">
                          <a:solidFill>
                            <a:schemeClr val="tx1"/>
                          </a:solidFill>
                          <a:latin typeface="Trebuchet MS" panose="020B0603020202020204"/>
                        </a:defRPr>
                      </a:lvl4pPr>
                      <a:lvl5pPr marL="1828800" algn="l" defTabSz="914400" rtl="0" eaLnBrk="1" latinLnBrk="0" hangingPunct="1">
                        <a:defRPr sz="1800" kern="1200">
                          <a:solidFill>
                            <a:schemeClr val="tx1"/>
                          </a:solidFill>
                          <a:latin typeface="Trebuchet MS" panose="020B0603020202020204"/>
                        </a:defRPr>
                      </a:lvl5pPr>
                      <a:lvl6pPr marL="2286000" algn="l" defTabSz="914400" rtl="0" eaLnBrk="1" latinLnBrk="0" hangingPunct="1">
                        <a:defRPr sz="1800" kern="1200">
                          <a:solidFill>
                            <a:schemeClr val="tx1"/>
                          </a:solidFill>
                          <a:latin typeface="Trebuchet MS" panose="020B0603020202020204"/>
                        </a:defRPr>
                      </a:lvl6pPr>
                      <a:lvl7pPr marL="2743200" algn="l" defTabSz="914400" rtl="0" eaLnBrk="1" latinLnBrk="0" hangingPunct="1">
                        <a:defRPr sz="1800" kern="1200">
                          <a:solidFill>
                            <a:schemeClr val="tx1"/>
                          </a:solidFill>
                          <a:latin typeface="Trebuchet MS" panose="020B0603020202020204"/>
                        </a:defRPr>
                      </a:lvl7pPr>
                      <a:lvl8pPr marL="3200400" algn="l" defTabSz="914400" rtl="0" eaLnBrk="1" latinLnBrk="0" hangingPunct="1">
                        <a:defRPr sz="1800" kern="1200">
                          <a:solidFill>
                            <a:schemeClr val="tx1"/>
                          </a:solidFill>
                          <a:latin typeface="Trebuchet MS" panose="020B0603020202020204"/>
                        </a:defRPr>
                      </a:lvl8pPr>
                      <a:lvl9pPr marL="3657600" algn="l" defTabSz="914400" rtl="0" eaLnBrk="1" latinLnBrk="0" hangingPunct="1">
                        <a:defRPr sz="1800" kern="1200">
                          <a:solidFill>
                            <a:schemeClr val="tx1"/>
                          </a:solidFill>
                          <a:latin typeface="Trebuchet MS" panose="020B0603020202020204"/>
                        </a:defRPr>
                      </a:lvl9pPr>
                    </a:lstStyle>
                    <a:p>
                      <a:pPr algn="ctr"/>
                      <a:r>
                        <a:rPr lang="ja-JP" sz="1200" b="0" i="0" u="none" strike="noStrike" cap="none" baseline="0">
                          <a:solidFill>
                            <a:srgbClr val="4D4D4D"/>
                          </a:solidFill>
                          <a:effectLst/>
                          <a:uFillTx/>
                          <a:ea typeface="MS UI Gothic" panose="020B0600070205080204" charset="-128"/>
                        </a:rPr>
                        <a:t>70.5</a:t>
                      </a:r>
                    </a:p>
                  </a:txBody>
                  <a:tcPr anchor="ctr">
                    <a:lnT w="19050" cap="flat" cmpd="sng" algn="ctr">
                      <a:solidFill>
                        <a:schemeClr val="tx1"/>
                      </a:solidFill>
                      <a:prstDash val="solid"/>
                      <a:round/>
                      <a:headEnd type="none" w="med" len="med"/>
                      <a:tailEnd type="none" w="med" len="med"/>
                    </a:lnT>
                    <a:noFill/>
                  </a:tcPr>
                </a:tc>
                <a:tc>
                  <a:txBody>
                    <a:bodyPr/>
                    <a:lstStyle>
                      <a:lvl1pPr marL="0" algn="l" defTabSz="914400" rtl="0" eaLnBrk="1" latinLnBrk="0" hangingPunct="1">
                        <a:defRPr sz="1800" kern="1200">
                          <a:solidFill>
                            <a:schemeClr val="tx1"/>
                          </a:solidFill>
                          <a:latin typeface="Trebuchet MS" panose="020B0603020202020204"/>
                        </a:defRPr>
                      </a:lvl1pPr>
                      <a:lvl2pPr marL="457200" algn="l" defTabSz="914400" rtl="0" eaLnBrk="1" latinLnBrk="0" hangingPunct="1">
                        <a:defRPr sz="1800" kern="1200">
                          <a:solidFill>
                            <a:schemeClr val="tx1"/>
                          </a:solidFill>
                          <a:latin typeface="Trebuchet MS" panose="020B0603020202020204"/>
                        </a:defRPr>
                      </a:lvl2pPr>
                      <a:lvl3pPr marL="914400" algn="l" defTabSz="914400" rtl="0" eaLnBrk="1" latinLnBrk="0" hangingPunct="1">
                        <a:defRPr sz="1800" kern="1200">
                          <a:solidFill>
                            <a:schemeClr val="tx1"/>
                          </a:solidFill>
                          <a:latin typeface="Trebuchet MS" panose="020B0603020202020204"/>
                        </a:defRPr>
                      </a:lvl3pPr>
                      <a:lvl4pPr marL="1371600" algn="l" defTabSz="914400" rtl="0" eaLnBrk="1" latinLnBrk="0" hangingPunct="1">
                        <a:defRPr sz="1800" kern="1200">
                          <a:solidFill>
                            <a:schemeClr val="tx1"/>
                          </a:solidFill>
                          <a:latin typeface="Trebuchet MS" panose="020B0603020202020204"/>
                        </a:defRPr>
                      </a:lvl4pPr>
                      <a:lvl5pPr marL="1828800" algn="l" defTabSz="914400" rtl="0" eaLnBrk="1" latinLnBrk="0" hangingPunct="1">
                        <a:defRPr sz="1800" kern="1200">
                          <a:solidFill>
                            <a:schemeClr val="tx1"/>
                          </a:solidFill>
                          <a:latin typeface="Trebuchet MS" panose="020B0603020202020204"/>
                        </a:defRPr>
                      </a:lvl5pPr>
                      <a:lvl6pPr marL="2286000" algn="l" defTabSz="914400" rtl="0" eaLnBrk="1" latinLnBrk="0" hangingPunct="1">
                        <a:defRPr sz="1800" kern="1200">
                          <a:solidFill>
                            <a:schemeClr val="tx1"/>
                          </a:solidFill>
                          <a:latin typeface="Trebuchet MS" panose="020B0603020202020204"/>
                        </a:defRPr>
                      </a:lvl6pPr>
                      <a:lvl7pPr marL="2743200" algn="l" defTabSz="914400" rtl="0" eaLnBrk="1" latinLnBrk="0" hangingPunct="1">
                        <a:defRPr sz="1800" kern="1200">
                          <a:solidFill>
                            <a:schemeClr val="tx1"/>
                          </a:solidFill>
                          <a:latin typeface="Trebuchet MS" panose="020B0603020202020204"/>
                        </a:defRPr>
                      </a:lvl7pPr>
                      <a:lvl8pPr marL="3200400" algn="l" defTabSz="914400" rtl="0" eaLnBrk="1" latinLnBrk="0" hangingPunct="1">
                        <a:defRPr sz="1800" kern="1200">
                          <a:solidFill>
                            <a:schemeClr val="tx1"/>
                          </a:solidFill>
                          <a:latin typeface="Trebuchet MS" panose="020B0603020202020204"/>
                        </a:defRPr>
                      </a:lvl8pPr>
                      <a:lvl9pPr marL="3657600" algn="l" defTabSz="914400" rtl="0" eaLnBrk="1" latinLnBrk="0" hangingPunct="1">
                        <a:defRPr sz="1800" kern="1200">
                          <a:solidFill>
                            <a:schemeClr val="tx1"/>
                          </a:solidFill>
                          <a:latin typeface="Trebuchet MS" panose="020B0603020202020204"/>
                        </a:defRPr>
                      </a:lvl9pPr>
                    </a:lstStyle>
                    <a:p>
                      <a:pPr algn="ctr"/>
                      <a:r>
                        <a:rPr lang="ja-JP" sz="1200" b="0" i="0" u="none" strike="noStrike" cap="none" baseline="0">
                          <a:solidFill>
                            <a:srgbClr val="4D4D4D"/>
                          </a:solidFill>
                          <a:effectLst/>
                          <a:uFillTx/>
                          <a:ea typeface="MS UI Gothic" panose="020B0600070205080204" charset="-128"/>
                        </a:rPr>
                        <a:t>71.3</a:t>
                      </a:r>
                    </a:p>
                  </a:txBody>
                  <a:tcPr anchor="ctr">
                    <a:lnT w="1905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10001"/>
                  </a:ext>
                </a:extLst>
              </a:tr>
              <a:tr h="370840">
                <a:tc>
                  <a:txBody>
                    <a:bodyPr/>
                    <a:lstStyle>
                      <a:lvl1pPr marL="0" algn="l" defTabSz="914400" rtl="0" eaLnBrk="1" latinLnBrk="0" hangingPunct="1">
                        <a:defRPr sz="1800" kern="1200">
                          <a:solidFill>
                            <a:schemeClr val="tx1"/>
                          </a:solidFill>
                          <a:latin typeface="Trebuchet MS" panose="020B0603020202020204"/>
                        </a:defRPr>
                      </a:lvl1pPr>
                      <a:lvl2pPr marL="457200" algn="l" defTabSz="914400" rtl="0" eaLnBrk="1" latinLnBrk="0" hangingPunct="1">
                        <a:defRPr sz="1800" kern="1200">
                          <a:solidFill>
                            <a:schemeClr val="tx1"/>
                          </a:solidFill>
                          <a:latin typeface="Trebuchet MS" panose="020B0603020202020204"/>
                        </a:defRPr>
                      </a:lvl2pPr>
                      <a:lvl3pPr marL="914400" algn="l" defTabSz="914400" rtl="0" eaLnBrk="1" latinLnBrk="0" hangingPunct="1">
                        <a:defRPr sz="1800" kern="1200">
                          <a:solidFill>
                            <a:schemeClr val="tx1"/>
                          </a:solidFill>
                          <a:latin typeface="Trebuchet MS" panose="020B0603020202020204"/>
                        </a:defRPr>
                      </a:lvl3pPr>
                      <a:lvl4pPr marL="1371600" algn="l" defTabSz="914400" rtl="0" eaLnBrk="1" latinLnBrk="0" hangingPunct="1">
                        <a:defRPr sz="1800" kern="1200">
                          <a:solidFill>
                            <a:schemeClr val="tx1"/>
                          </a:solidFill>
                          <a:latin typeface="Trebuchet MS" panose="020B0603020202020204"/>
                        </a:defRPr>
                      </a:lvl4pPr>
                      <a:lvl5pPr marL="1828800" algn="l" defTabSz="914400" rtl="0" eaLnBrk="1" latinLnBrk="0" hangingPunct="1">
                        <a:defRPr sz="1800" kern="1200">
                          <a:solidFill>
                            <a:schemeClr val="tx1"/>
                          </a:solidFill>
                          <a:latin typeface="Trebuchet MS" panose="020B0603020202020204"/>
                        </a:defRPr>
                      </a:lvl5pPr>
                      <a:lvl6pPr marL="2286000" algn="l" defTabSz="914400" rtl="0" eaLnBrk="1" latinLnBrk="0" hangingPunct="1">
                        <a:defRPr sz="1800" kern="1200">
                          <a:solidFill>
                            <a:schemeClr val="tx1"/>
                          </a:solidFill>
                          <a:latin typeface="Trebuchet MS" panose="020B0603020202020204"/>
                        </a:defRPr>
                      </a:lvl6pPr>
                      <a:lvl7pPr marL="2743200" algn="l" defTabSz="914400" rtl="0" eaLnBrk="1" latinLnBrk="0" hangingPunct="1">
                        <a:defRPr sz="1800" kern="1200">
                          <a:solidFill>
                            <a:schemeClr val="tx1"/>
                          </a:solidFill>
                          <a:latin typeface="Trebuchet MS" panose="020B0603020202020204"/>
                        </a:defRPr>
                      </a:lvl7pPr>
                      <a:lvl8pPr marL="3200400" algn="l" defTabSz="914400" rtl="0" eaLnBrk="1" latinLnBrk="0" hangingPunct="1">
                        <a:defRPr sz="1800" kern="1200">
                          <a:solidFill>
                            <a:schemeClr val="tx1"/>
                          </a:solidFill>
                          <a:latin typeface="Trebuchet MS" panose="020B0603020202020204"/>
                        </a:defRPr>
                      </a:lvl8pPr>
                      <a:lvl9pPr marL="3657600" algn="l" defTabSz="914400" rtl="0" eaLnBrk="1" latinLnBrk="0" hangingPunct="1">
                        <a:defRPr sz="1800" kern="1200">
                          <a:solidFill>
                            <a:schemeClr val="tx1"/>
                          </a:solidFill>
                          <a:latin typeface="Trebuchet MS" panose="020B0603020202020204"/>
                        </a:defRPr>
                      </a:lvl9pPr>
                    </a:lstStyle>
                    <a:p>
                      <a:pPr algn="l"/>
                      <a:r>
                        <a:rPr lang="ja-JP" sz="1200" b="0" i="0" u="none" strike="noStrike" cap="none" baseline="0">
                          <a:solidFill>
                            <a:srgbClr val="4D4D4D"/>
                          </a:solidFill>
                          <a:effectLst/>
                          <a:uFillTx/>
                          <a:ea typeface="MS UI Gothic" panose="020B0600070205080204" charset="-128"/>
                        </a:rPr>
                        <a:t>6年DFS</a:t>
                      </a:r>
                    </a:p>
                  </a:txBody>
                  <a:tcPr anchor="ctr">
                    <a:noFill/>
                  </a:tcPr>
                </a:tc>
                <a:tc>
                  <a:txBody>
                    <a:bodyPr/>
                    <a:lstStyle>
                      <a:lvl1pPr marL="0" algn="l" defTabSz="914400" rtl="0" eaLnBrk="1" latinLnBrk="0" hangingPunct="1">
                        <a:defRPr sz="1800" kern="1200">
                          <a:solidFill>
                            <a:schemeClr val="tx1"/>
                          </a:solidFill>
                          <a:latin typeface="Trebuchet MS" panose="020B0603020202020204"/>
                        </a:defRPr>
                      </a:lvl1pPr>
                      <a:lvl2pPr marL="457200" algn="l" defTabSz="914400" rtl="0" eaLnBrk="1" latinLnBrk="0" hangingPunct="1">
                        <a:defRPr sz="1800" kern="1200">
                          <a:solidFill>
                            <a:schemeClr val="tx1"/>
                          </a:solidFill>
                          <a:latin typeface="Trebuchet MS" panose="020B0603020202020204"/>
                        </a:defRPr>
                      </a:lvl2pPr>
                      <a:lvl3pPr marL="914400" algn="l" defTabSz="914400" rtl="0" eaLnBrk="1" latinLnBrk="0" hangingPunct="1">
                        <a:defRPr sz="1800" kern="1200">
                          <a:solidFill>
                            <a:schemeClr val="tx1"/>
                          </a:solidFill>
                          <a:latin typeface="Trebuchet MS" panose="020B0603020202020204"/>
                        </a:defRPr>
                      </a:lvl3pPr>
                      <a:lvl4pPr marL="1371600" algn="l" defTabSz="914400" rtl="0" eaLnBrk="1" latinLnBrk="0" hangingPunct="1">
                        <a:defRPr sz="1800" kern="1200">
                          <a:solidFill>
                            <a:schemeClr val="tx1"/>
                          </a:solidFill>
                          <a:latin typeface="Trebuchet MS" panose="020B0603020202020204"/>
                        </a:defRPr>
                      </a:lvl4pPr>
                      <a:lvl5pPr marL="1828800" algn="l" defTabSz="914400" rtl="0" eaLnBrk="1" latinLnBrk="0" hangingPunct="1">
                        <a:defRPr sz="1800" kern="1200">
                          <a:solidFill>
                            <a:schemeClr val="tx1"/>
                          </a:solidFill>
                          <a:latin typeface="Trebuchet MS" panose="020B0603020202020204"/>
                        </a:defRPr>
                      </a:lvl5pPr>
                      <a:lvl6pPr marL="2286000" algn="l" defTabSz="914400" rtl="0" eaLnBrk="1" latinLnBrk="0" hangingPunct="1">
                        <a:defRPr sz="1800" kern="1200">
                          <a:solidFill>
                            <a:schemeClr val="tx1"/>
                          </a:solidFill>
                          <a:latin typeface="Trebuchet MS" panose="020B0603020202020204"/>
                        </a:defRPr>
                      </a:lvl6pPr>
                      <a:lvl7pPr marL="2743200" algn="l" defTabSz="914400" rtl="0" eaLnBrk="1" latinLnBrk="0" hangingPunct="1">
                        <a:defRPr sz="1800" kern="1200">
                          <a:solidFill>
                            <a:schemeClr val="tx1"/>
                          </a:solidFill>
                          <a:latin typeface="Trebuchet MS" panose="020B0603020202020204"/>
                        </a:defRPr>
                      </a:lvl7pPr>
                      <a:lvl8pPr marL="3200400" algn="l" defTabSz="914400" rtl="0" eaLnBrk="1" latinLnBrk="0" hangingPunct="1">
                        <a:defRPr sz="1800" kern="1200">
                          <a:solidFill>
                            <a:schemeClr val="tx1"/>
                          </a:solidFill>
                          <a:latin typeface="Trebuchet MS" panose="020B0603020202020204"/>
                        </a:defRPr>
                      </a:lvl8pPr>
                      <a:lvl9pPr marL="3657600" algn="l" defTabSz="914400" rtl="0" eaLnBrk="1" latinLnBrk="0" hangingPunct="1">
                        <a:defRPr sz="1800" kern="1200">
                          <a:solidFill>
                            <a:schemeClr val="tx1"/>
                          </a:solidFill>
                          <a:latin typeface="Trebuchet MS" panose="020B0603020202020204"/>
                        </a:defRPr>
                      </a:lvl9pPr>
                    </a:lstStyle>
                    <a:p>
                      <a:pPr algn="ctr"/>
                      <a:r>
                        <a:rPr lang="ja-JP" sz="1200" b="0" i="0" u="none" strike="noStrike" cap="none" baseline="0">
                          <a:solidFill>
                            <a:srgbClr val="4D4D4D"/>
                          </a:solidFill>
                          <a:effectLst/>
                          <a:uFillTx/>
                          <a:ea typeface="MS UI Gothic" panose="020B0600070205080204" charset="-128"/>
                        </a:rPr>
                        <a:t>69.6</a:t>
                      </a:r>
                    </a:p>
                  </a:txBody>
                  <a:tcPr anchor="ctr">
                    <a:noFill/>
                  </a:tcPr>
                </a:tc>
                <a:tc>
                  <a:txBody>
                    <a:bodyPr/>
                    <a:lstStyle>
                      <a:lvl1pPr marL="0" algn="l" defTabSz="914400" rtl="0" eaLnBrk="1" latinLnBrk="0" hangingPunct="1">
                        <a:defRPr sz="1800" kern="1200">
                          <a:solidFill>
                            <a:schemeClr val="tx1"/>
                          </a:solidFill>
                          <a:latin typeface="Trebuchet MS" panose="020B0603020202020204"/>
                        </a:defRPr>
                      </a:lvl1pPr>
                      <a:lvl2pPr marL="457200" algn="l" defTabSz="914400" rtl="0" eaLnBrk="1" latinLnBrk="0" hangingPunct="1">
                        <a:defRPr sz="1800" kern="1200">
                          <a:solidFill>
                            <a:schemeClr val="tx1"/>
                          </a:solidFill>
                          <a:latin typeface="Trebuchet MS" panose="020B0603020202020204"/>
                        </a:defRPr>
                      </a:lvl2pPr>
                      <a:lvl3pPr marL="914400" algn="l" defTabSz="914400" rtl="0" eaLnBrk="1" latinLnBrk="0" hangingPunct="1">
                        <a:defRPr sz="1800" kern="1200">
                          <a:solidFill>
                            <a:schemeClr val="tx1"/>
                          </a:solidFill>
                          <a:latin typeface="Trebuchet MS" panose="020B0603020202020204"/>
                        </a:defRPr>
                      </a:lvl3pPr>
                      <a:lvl4pPr marL="1371600" algn="l" defTabSz="914400" rtl="0" eaLnBrk="1" latinLnBrk="0" hangingPunct="1">
                        <a:defRPr sz="1800" kern="1200">
                          <a:solidFill>
                            <a:schemeClr val="tx1"/>
                          </a:solidFill>
                          <a:latin typeface="Trebuchet MS" panose="020B0603020202020204"/>
                        </a:defRPr>
                      </a:lvl4pPr>
                      <a:lvl5pPr marL="1828800" algn="l" defTabSz="914400" rtl="0" eaLnBrk="1" latinLnBrk="0" hangingPunct="1">
                        <a:defRPr sz="1800" kern="1200">
                          <a:solidFill>
                            <a:schemeClr val="tx1"/>
                          </a:solidFill>
                          <a:latin typeface="Trebuchet MS" panose="020B0603020202020204"/>
                        </a:defRPr>
                      </a:lvl5pPr>
                      <a:lvl6pPr marL="2286000" algn="l" defTabSz="914400" rtl="0" eaLnBrk="1" latinLnBrk="0" hangingPunct="1">
                        <a:defRPr sz="1800" kern="1200">
                          <a:solidFill>
                            <a:schemeClr val="tx1"/>
                          </a:solidFill>
                          <a:latin typeface="Trebuchet MS" panose="020B0603020202020204"/>
                        </a:defRPr>
                      </a:lvl6pPr>
                      <a:lvl7pPr marL="2743200" algn="l" defTabSz="914400" rtl="0" eaLnBrk="1" latinLnBrk="0" hangingPunct="1">
                        <a:defRPr sz="1800" kern="1200">
                          <a:solidFill>
                            <a:schemeClr val="tx1"/>
                          </a:solidFill>
                          <a:latin typeface="Trebuchet MS" panose="020B0603020202020204"/>
                        </a:defRPr>
                      </a:lvl7pPr>
                      <a:lvl8pPr marL="3200400" algn="l" defTabSz="914400" rtl="0" eaLnBrk="1" latinLnBrk="0" hangingPunct="1">
                        <a:defRPr sz="1800" kern="1200">
                          <a:solidFill>
                            <a:schemeClr val="tx1"/>
                          </a:solidFill>
                          <a:latin typeface="Trebuchet MS" panose="020B0603020202020204"/>
                        </a:defRPr>
                      </a:lvl8pPr>
                      <a:lvl9pPr marL="3657600" algn="l" defTabSz="914400" rtl="0" eaLnBrk="1" latinLnBrk="0" hangingPunct="1">
                        <a:defRPr sz="1800" kern="1200">
                          <a:solidFill>
                            <a:schemeClr val="tx1"/>
                          </a:solidFill>
                          <a:latin typeface="Trebuchet MS" panose="020B0603020202020204"/>
                        </a:defRPr>
                      </a:lvl9pPr>
                    </a:lstStyle>
                    <a:p>
                      <a:pPr algn="ctr"/>
                      <a:r>
                        <a:rPr lang="ja-JP" sz="1200" b="0" i="0" u="none" strike="noStrike" cap="none" baseline="0">
                          <a:solidFill>
                            <a:srgbClr val="4D4D4D"/>
                          </a:solidFill>
                          <a:effectLst/>
                          <a:uFillTx/>
                          <a:ea typeface="MS UI Gothic" panose="020B0600070205080204" charset="-128"/>
                        </a:rPr>
                        <a:t>69.6</a:t>
                      </a:r>
                    </a:p>
                  </a:txBody>
                  <a:tcPr anchor="ctr">
                    <a:noFill/>
                  </a:tcPr>
                </a:tc>
                <a:extLst>
                  <a:ext uri="{0D108BD9-81ED-4DB2-BD59-A6C34878D82A}">
                    <a16:rowId xmlns:a16="http://schemas.microsoft.com/office/drawing/2014/main" val="10002"/>
                  </a:ext>
                </a:extLst>
              </a:tr>
              <a:tr h="370840">
                <a:tc>
                  <a:txBody>
                    <a:bodyPr/>
                    <a:lstStyle>
                      <a:lvl1pPr marL="0" algn="l" defTabSz="914400" rtl="0" eaLnBrk="1" latinLnBrk="0" hangingPunct="1">
                        <a:defRPr sz="1800" kern="1200">
                          <a:solidFill>
                            <a:schemeClr val="tx1"/>
                          </a:solidFill>
                          <a:latin typeface="Trebuchet MS" panose="020B0603020202020204"/>
                        </a:defRPr>
                      </a:lvl1pPr>
                      <a:lvl2pPr marL="457200" algn="l" defTabSz="914400" rtl="0" eaLnBrk="1" latinLnBrk="0" hangingPunct="1">
                        <a:defRPr sz="1800" kern="1200">
                          <a:solidFill>
                            <a:schemeClr val="tx1"/>
                          </a:solidFill>
                          <a:latin typeface="Trebuchet MS" panose="020B0603020202020204"/>
                        </a:defRPr>
                      </a:lvl2pPr>
                      <a:lvl3pPr marL="914400" algn="l" defTabSz="914400" rtl="0" eaLnBrk="1" latinLnBrk="0" hangingPunct="1">
                        <a:defRPr sz="1800" kern="1200">
                          <a:solidFill>
                            <a:schemeClr val="tx1"/>
                          </a:solidFill>
                          <a:latin typeface="Trebuchet MS" panose="020B0603020202020204"/>
                        </a:defRPr>
                      </a:lvl3pPr>
                      <a:lvl4pPr marL="1371600" algn="l" defTabSz="914400" rtl="0" eaLnBrk="1" latinLnBrk="0" hangingPunct="1">
                        <a:defRPr sz="1800" kern="1200">
                          <a:solidFill>
                            <a:schemeClr val="tx1"/>
                          </a:solidFill>
                          <a:latin typeface="Trebuchet MS" panose="020B0603020202020204"/>
                        </a:defRPr>
                      </a:lvl4pPr>
                      <a:lvl5pPr marL="1828800" algn="l" defTabSz="914400" rtl="0" eaLnBrk="1" latinLnBrk="0" hangingPunct="1">
                        <a:defRPr sz="1800" kern="1200">
                          <a:solidFill>
                            <a:schemeClr val="tx1"/>
                          </a:solidFill>
                          <a:latin typeface="Trebuchet MS" panose="020B0603020202020204"/>
                        </a:defRPr>
                      </a:lvl5pPr>
                      <a:lvl6pPr marL="2286000" algn="l" defTabSz="914400" rtl="0" eaLnBrk="1" latinLnBrk="0" hangingPunct="1">
                        <a:defRPr sz="1800" kern="1200">
                          <a:solidFill>
                            <a:schemeClr val="tx1"/>
                          </a:solidFill>
                          <a:latin typeface="Trebuchet MS" panose="020B0603020202020204"/>
                        </a:defRPr>
                      </a:lvl6pPr>
                      <a:lvl7pPr marL="2743200" algn="l" defTabSz="914400" rtl="0" eaLnBrk="1" latinLnBrk="0" hangingPunct="1">
                        <a:defRPr sz="1800" kern="1200">
                          <a:solidFill>
                            <a:schemeClr val="tx1"/>
                          </a:solidFill>
                          <a:latin typeface="Trebuchet MS" panose="020B0603020202020204"/>
                        </a:defRPr>
                      </a:lvl7pPr>
                      <a:lvl8pPr marL="3200400" algn="l" defTabSz="914400" rtl="0" eaLnBrk="1" latinLnBrk="0" hangingPunct="1">
                        <a:defRPr sz="1800" kern="1200">
                          <a:solidFill>
                            <a:schemeClr val="tx1"/>
                          </a:solidFill>
                          <a:latin typeface="Trebuchet MS" panose="020B0603020202020204"/>
                        </a:defRPr>
                      </a:lvl8pPr>
                      <a:lvl9pPr marL="3657600" algn="l" defTabSz="914400" rtl="0" eaLnBrk="1" latinLnBrk="0" hangingPunct="1">
                        <a:defRPr sz="1800" kern="1200">
                          <a:solidFill>
                            <a:schemeClr val="tx1"/>
                          </a:solidFill>
                          <a:latin typeface="Trebuchet MS" panose="020B0603020202020204"/>
                        </a:defRPr>
                      </a:lvl9pPr>
                    </a:lstStyle>
                    <a:p>
                      <a:pPr algn="l"/>
                      <a:r>
                        <a:rPr lang="ja-JP" sz="1200" b="0" i="0" u="none" strike="noStrike" cap="none" baseline="0">
                          <a:solidFill>
                            <a:srgbClr val="4D4D4D"/>
                          </a:solidFill>
                          <a:effectLst/>
                          <a:uFillTx/>
                          <a:ea typeface="MS UI Gothic" panose="020B0600070205080204" charset="-128"/>
                        </a:rPr>
                        <a:t>7年DFS</a:t>
                      </a:r>
                    </a:p>
                  </a:txBody>
                  <a:tcPr anchor="ctr">
                    <a:lnB w="19050" cap="flat" cmpd="sng" algn="ctr">
                      <a:solidFill>
                        <a:schemeClr val="tx1"/>
                      </a:solidFill>
                      <a:prstDash val="solid"/>
                      <a:round/>
                      <a:headEnd type="none" w="med" len="med"/>
                      <a:tailEnd type="none" w="med" len="med"/>
                    </a:lnB>
                    <a:noFill/>
                  </a:tcPr>
                </a:tc>
                <a:tc>
                  <a:txBody>
                    <a:bodyPr/>
                    <a:lstStyle>
                      <a:lvl1pPr marL="0" algn="l" defTabSz="914400" rtl="0" eaLnBrk="1" latinLnBrk="0" hangingPunct="1">
                        <a:defRPr sz="1800" kern="1200">
                          <a:solidFill>
                            <a:schemeClr val="tx1"/>
                          </a:solidFill>
                          <a:latin typeface="Trebuchet MS" panose="020B0603020202020204"/>
                        </a:defRPr>
                      </a:lvl1pPr>
                      <a:lvl2pPr marL="457200" algn="l" defTabSz="914400" rtl="0" eaLnBrk="1" latinLnBrk="0" hangingPunct="1">
                        <a:defRPr sz="1800" kern="1200">
                          <a:solidFill>
                            <a:schemeClr val="tx1"/>
                          </a:solidFill>
                          <a:latin typeface="Trebuchet MS" panose="020B0603020202020204"/>
                        </a:defRPr>
                      </a:lvl2pPr>
                      <a:lvl3pPr marL="914400" algn="l" defTabSz="914400" rtl="0" eaLnBrk="1" latinLnBrk="0" hangingPunct="1">
                        <a:defRPr sz="1800" kern="1200">
                          <a:solidFill>
                            <a:schemeClr val="tx1"/>
                          </a:solidFill>
                          <a:latin typeface="Trebuchet MS" panose="020B0603020202020204"/>
                        </a:defRPr>
                      </a:lvl3pPr>
                      <a:lvl4pPr marL="1371600" algn="l" defTabSz="914400" rtl="0" eaLnBrk="1" latinLnBrk="0" hangingPunct="1">
                        <a:defRPr sz="1800" kern="1200">
                          <a:solidFill>
                            <a:schemeClr val="tx1"/>
                          </a:solidFill>
                          <a:latin typeface="Trebuchet MS" panose="020B0603020202020204"/>
                        </a:defRPr>
                      </a:lvl4pPr>
                      <a:lvl5pPr marL="1828800" algn="l" defTabSz="914400" rtl="0" eaLnBrk="1" latinLnBrk="0" hangingPunct="1">
                        <a:defRPr sz="1800" kern="1200">
                          <a:solidFill>
                            <a:schemeClr val="tx1"/>
                          </a:solidFill>
                          <a:latin typeface="Trebuchet MS" panose="020B0603020202020204"/>
                        </a:defRPr>
                      </a:lvl5pPr>
                      <a:lvl6pPr marL="2286000" algn="l" defTabSz="914400" rtl="0" eaLnBrk="1" latinLnBrk="0" hangingPunct="1">
                        <a:defRPr sz="1800" kern="1200">
                          <a:solidFill>
                            <a:schemeClr val="tx1"/>
                          </a:solidFill>
                          <a:latin typeface="Trebuchet MS" panose="020B0603020202020204"/>
                        </a:defRPr>
                      </a:lvl6pPr>
                      <a:lvl7pPr marL="2743200" algn="l" defTabSz="914400" rtl="0" eaLnBrk="1" latinLnBrk="0" hangingPunct="1">
                        <a:defRPr sz="1800" kern="1200">
                          <a:solidFill>
                            <a:schemeClr val="tx1"/>
                          </a:solidFill>
                          <a:latin typeface="Trebuchet MS" panose="020B0603020202020204"/>
                        </a:defRPr>
                      </a:lvl7pPr>
                      <a:lvl8pPr marL="3200400" algn="l" defTabSz="914400" rtl="0" eaLnBrk="1" latinLnBrk="0" hangingPunct="1">
                        <a:defRPr sz="1800" kern="1200">
                          <a:solidFill>
                            <a:schemeClr val="tx1"/>
                          </a:solidFill>
                          <a:latin typeface="Trebuchet MS" panose="020B0603020202020204"/>
                        </a:defRPr>
                      </a:lvl8pPr>
                      <a:lvl9pPr marL="3657600" algn="l" defTabSz="914400" rtl="0" eaLnBrk="1" latinLnBrk="0" hangingPunct="1">
                        <a:defRPr sz="1800" kern="1200">
                          <a:solidFill>
                            <a:schemeClr val="tx1"/>
                          </a:solidFill>
                          <a:latin typeface="Trebuchet MS" panose="020B0603020202020204"/>
                        </a:defRPr>
                      </a:lvl9pPr>
                    </a:lstStyle>
                    <a:p>
                      <a:pPr algn="ctr"/>
                      <a:r>
                        <a:rPr lang="ja-JP" sz="1200" b="0" i="0" u="none" strike="noStrike" cap="none" baseline="0">
                          <a:solidFill>
                            <a:srgbClr val="4D4D4D"/>
                          </a:solidFill>
                          <a:effectLst/>
                          <a:uFillTx/>
                          <a:ea typeface="MS UI Gothic" panose="020B0600070205080204" charset="-128"/>
                        </a:rPr>
                        <a:t>65.5</a:t>
                      </a:r>
                    </a:p>
                  </a:txBody>
                  <a:tcPr anchor="ctr">
                    <a:lnB w="19050" cap="flat" cmpd="sng" algn="ctr">
                      <a:solidFill>
                        <a:schemeClr val="tx1"/>
                      </a:solidFill>
                      <a:prstDash val="solid"/>
                      <a:round/>
                      <a:headEnd type="none" w="med" len="med"/>
                      <a:tailEnd type="none" w="med" len="med"/>
                    </a:lnB>
                    <a:noFill/>
                  </a:tcPr>
                </a:tc>
                <a:tc>
                  <a:txBody>
                    <a:bodyPr/>
                    <a:lstStyle>
                      <a:lvl1pPr marL="0" algn="l" defTabSz="914400" rtl="0" eaLnBrk="1" latinLnBrk="0" hangingPunct="1">
                        <a:defRPr sz="1800" kern="1200">
                          <a:solidFill>
                            <a:schemeClr val="tx1"/>
                          </a:solidFill>
                          <a:latin typeface="Trebuchet MS" panose="020B0603020202020204"/>
                        </a:defRPr>
                      </a:lvl1pPr>
                      <a:lvl2pPr marL="457200" algn="l" defTabSz="914400" rtl="0" eaLnBrk="1" latinLnBrk="0" hangingPunct="1">
                        <a:defRPr sz="1800" kern="1200">
                          <a:solidFill>
                            <a:schemeClr val="tx1"/>
                          </a:solidFill>
                          <a:latin typeface="Trebuchet MS" panose="020B0603020202020204"/>
                        </a:defRPr>
                      </a:lvl2pPr>
                      <a:lvl3pPr marL="914400" algn="l" defTabSz="914400" rtl="0" eaLnBrk="1" latinLnBrk="0" hangingPunct="1">
                        <a:defRPr sz="1800" kern="1200">
                          <a:solidFill>
                            <a:schemeClr val="tx1"/>
                          </a:solidFill>
                          <a:latin typeface="Trebuchet MS" panose="020B0603020202020204"/>
                        </a:defRPr>
                      </a:lvl3pPr>
                      <a:lvl4pPr marL="1371600" algn="l" defTabSz="914400" rtl="0" eaLnBrk="1" latinLnBrk="0" hangingPunct="1">
                        <a:defRPr sz="1800" kern="1200">
                          <a:solidFill>
                            <a:schemeClr val="tx1"/>
                          </a:solidFill>
                          <a:latin typeface="Trebuchet MS" panose="020B0603020202020204"/>
                        </a:defRPr>
                      </a:lvl4pPr>
                      <a:lvl5pPr marL="1828800" algn="l" defTabSz="914400" rtl="0" eaLnBrk="1" latinLnBrk="0" hangingPunct="1">
                        <a:defRPr sz="1800" kern="1200">
                          <a:solidFill>
                            <a:schemeClr val="tx1"/>
                          </a:solidFill>
                          <a:latin typeface="Trebuchet MS" panose="020B0603020202020204"/>
                        </a:defRPr>
                      </a:lvl5pPr>
                      <a:lvl6pPr marL="2286000" algn="l" defTabSz="914400" rtl="0" eaLnBrk="1" latinLnBrk="0" hangingPunct="1">
                        <a:defRPr sz="1800" kern="1200">
                          <a:solidFill>
                            <a:schemeClr val="tx1"/>
                          </a:solidFill>
                          <a:latin typeface="Trebuchet MS" panose="020B0603020202020204"/>
                        </a:defRPr>
                      </a:lvl6pPr>
                      <a:lvl7pPr marL="2743200" algn="l" defTabSz="914400" rtl="0" eaLnBrk="1" latinLnBrk="0" hangingPunct="1">
                        <a:defRPr sz="1800" kern="1200">
                          <a:solidFill>
                            <a:schemeClr val="tx1"/>
                          </a:solidFill>
                          <a:latin typeface="Trebuchet MS" panose="020B0603020202020204"/>
                        </a:defRPr>
                      </a:lvl7pPr>
                      <a:lvl8pPr marL="3200400" algn="l" defTabSz="914400" rtl="0" eaLnBrk="1" latinLnBrk="0" hangingPunct="1">
                        <a:defRPr sz="1800" kern="1200">
                          <a:solidFill>
                            <a:schemeClr val="tx1"/>
                          </a:solidFill>
                          <a:latin typeface="Trebuchet MS" panose="020B0603020202020204"/>
                        </a:defRPr>
                      </a:lvl8pPr>
                      <a:lvl9pPr marL="3657600" algn="l" defTabSz="914400" rtl="0" eaLnBrk="1" latinLnBrk="0" hangingPunct="1">
                        <a:defRPr sz="1800" kern="1200">
                          <a:solidFill>
                            <a:schemeClr val="tx1"/>
                          </a:solidFill>
                          <a:latin typeface="Trebuchet MS" panose="020B0603020202020204"/>
                        </a:defRPr>
                      </a:lvl9pPr>
                    </a:lstStyle>
                    <a:p>
                      <a:pPr algn="ctr"/>
                      <a:r>
                        <a:rPr lang="ja-JP" sz="1200" b="0" i="0" u="none" strike="noStrike" cap="none" baseline="0">
                          <a:solidFill>
                            <a:srgbClr val="4D4D4D"/>
                          </a:solidFill>
                          <a:effectLst/>
                          <a:uFillTx/>
                          <a:ea typeface="MS UI Gothic" panose="020B0600070205080204" charset="-128"/>
                        </a:rPr>
                        <a:t>66.1</a:t>
                      </a:r>
                    </a:p>
                  </a:txBody>
                  <a:tcPr anchor="ctr">
                    <a:lnB w="190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bl>
          </a:graphicData>
        </a:graphic>
      </p:graphicFrame>
      <p:sp>
        <p:nvSpPr>
          <p:cNvPr id="87" name="TextBox 86"/>
          <p:cNvSpPr txBox="1"/>
          <p:nvPr/>
        </p:nvSpPr>
        <p:spPr>
          <a:xfrm>
            <a:off x="5802450" y="4213359"/>
            <a:ext cx="805821" cy="518678"/>
          </a:xfrm>
          <a:prstGeom prst="rect">
            <a:avLst/>
          </a:prstGeom>
          <a:noFill/>
        </p:spPr>
        <p:txBody>
          <a:bodyPr wrap="none" rtlCol="0">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lang="ja-JP" sz="1400" b="0" i="0" u="none" strike="noStrike" cap="none" baseline="0">
                <a:solidFill>
                  <a:srgbClr val="4D4D4D"/>
                </a:solidFill>
                <a:effectLst/>
                <a:uFillTx/>
                <a:ea typeface="MS UI Gothic" panose="020B0600070205080204" charset="-128"/>
              </a:rPr>
              <a:t>CAPOX</a:t>
            </a:r>
          </a:p>
          <a:p>
            <a:pPr marL="0" marR="0" lvl="0" indent="0" algn="l" defTabSz="914400" rtl="0" eaLnBrk="1" fontAlgn="auto" latinLnBrk="0" hangingPunct="1">
              <a:lnSpc>
                <a:spcPct val="100000"/>
              </a:lnSpc>
              <a:spcBef>
                <a:spcPct val="0"/>
              </a:spcBef>
              <a:spcAft>
                <a:spcPct val="0"/>
              </a:spcAft>
              <a:buClrTx/>
              <a:buSzTx/>
              <a:buFontTx/>
              <a:buNone/>
              <a:defRPr/>
            </a:pPr>
            <a:r>
              <a:rPr lang="ja-JP" sz="1400" b="0" i="0" u="none" strike="noStrike" cap="none" baseline="0">
                <a:solidFill>
                  <a:srgbClr val="4D4D4D"/>
                </a:solidFill>
                <a:effectLst/>
                <a:uFillTx/>
                <a:ea typeface="MS UI Gothic" panose="020B0600070205080204" charset="-128"/>
              </a:rPr>
              <a:t>カペシタビン</a:t>
            </a:r>
          </a:p>
        </p:txBody>
      </p:sp>
      <p:cxnSp>
        <p:nvCxnSpPr>
          <p:cNvPr id="88" name="Straight Connector 87"/>
          <p:cNvCxnSpPr/>
          <p:nvPr/>
        </p:nvCxnSpPr>
        <p:spPr>
          <a:xfrm rot="10800000" flipH="1">
            <a:off x="5594664" y="4583287"/>
            <a:ext cx="207786" cy="0"/>
          </a:xfrm>
          <a:prstGeom prst="line">
            <a:avLst/>
          </a:prstGeom>
          <a:noFill/>
          <a:ln w="26035" cap="flat">
            <a:solidFill>
              <a:schemeClr val="accent2"/>
            </a:solidFill>
            <a:prstDash val="solid"/>
            <a:miter/>
          </a:ln>
        </p:spPr>
      </p:cxnSp>
      <p:cxnSp>
        <p:nvCxnSpPr>
          <p:cNvPr id="89" name="Straight Connector 88"/>
          <p:cNvCxnSpPr/>
          <p:nvPr/>
        </p:nvCxnSpPr>
        <p:spPr>
          <a:xfrm rot="10800000" flipH="1">
            <a:off x="5594664" y="4394216"/>
            <a:ext cx="207786" cy="0"/>
          </a:xfrm>
          <a:prstGeom prst="line">
            <a:avLst/>
          </a:prstGeom>
          <a:noFill/>
          <a:ln w="26035" cap="flat">
            <a:solidFill>
              <a:schemeClr val="accent3"/>
            </a:solidFill>
            <a:prstDash val="solid"/>
            <a:miter/>
          </a:ln>
        </p:spPr>
      </p:cxnSp>
      <p:sp>
        <p:nvSpPr>
          <p:cNvPr id="90" name="TextBox 89"/>
          <p:cNvSpPr txBox="1"/>
          <p:nvPr/>
        </p:nvSpPr>
        <p:spPr>
          <a:xfrm>
            <a:off x="5594662" y="3228216"/>
            <a:ext cx="2983518"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lang="ja-JP" sz="1400" b="0" i="0" u="none" strike="noStrike" cap="none" baseline="0" dirty="0">
                <a:solidFill>
                  <a:srgbClr val="4D4D4D"/>
                </a:solidFill>
                <a:effectLst/>
                <a:uFillTx/>
                <a:ea typeface="MS UI Gothic" panose="020B0600070205080204" charset="-128"/>
              </a:rPr>
              <a:t>HR 1.02; p=0.84</a:t>
            </a:r>
          </a:p>
          <a:p>
            <a:pPr marL="0" marR="0" lvl="0" indent="0" algn="l" defTabSz="914400" rtl="0" eaLnBrk="1" fontAlgn="auto" latinLnBrk="0" hangingPunct="1">
              <a:lnSpc>
                <a:spcPct val="100000"/>
              </a:lnSpc>
              <a:spcBef>
                <a:spcPct val="0"/>
              </a:spcBef>
              <a:spcAft>
                <a:spcPct val="0"/>
              </a:spcAft>
              <a:buClrTx/>
              <a:buSzTx/>
              <a:buFontTx/>
              <a:buNone/>
              <a:defRPr/>
            </a:pPr>
            <a:r>
              <a:rPr lang="en-GB" altLang="ja-JP" sz="1400" b="0" i="0" u="none" strike="noStrike" cap="none" baseline="0" dirty="0" smtClean="0">
                <a:solidFill>
                  <a:srgbClr val="4D4D4D"/>
                </a:solidFill>
                <a:effectLst/>
                <a:uFillTx/>
                <a:ea typeface="MS UI Gothic" panose="020B0600070205080204" charset="-128"/>
              </a:rPr>
              <a:t>(</a:t>
            </a:r>
            <a:r>
              <a:rPr lang="ja-JP" sz="1400" b="0" i="0" u="none" strike="noStrike" cap="none" baseline="0" dirty="0" smtClean="0">
                <a:solidFill>
                  <a:srgbClr val="4D4D4D"/>
                </a:solidFill>
                <a:effectLst/>
                <a:uFillTx/>
                <a:ea typeface="MS UI Gothic" panose="020B0600070205080204" charset="-128"/>
              </a:rPr>
              <a:t>9</a:t>
            </a:r>
            <a:r>
              <a:rPr lang="ja-JP" sz="1400" b="0" i="0" u="none" strike="noStrike" cap="none" baseline="0" dirty="0">
                <a:solidFill>
                  <a:srgbClr val="4D4D4D"/>
                </a:solidFill>
                <a:effectLst/>
                <a:uFillTx/>
                <a:ea typeface="MS UI Gothic" panose="020B0600070205080204" charset="-128"/>
              </a:rPr>
              <a:t>5%CI </a:t>
            </a:r>
            <a:r>
              <a:rPr lang="ja-JP" sz="1400" b="0" i="0" u="none" strike="noStrike" cap="none" baseline="0" dirty="0" smtClean="0">
                <a:solidFill>
                  <a:srgbClr val="4D4D4D"/>
                </a:solidFill>
                <a:effectLst/>
                <a:uFillTx/>
                <a:ea typeface="MS UI Gothic" panose="020B0600070205080204" charset="-128"/>
              </a:rPr>
              <a:t>0</a:t>
            </a:r>
            <a:r>
              <a:rPr lang="ja-JP" sz="1400" b="0" i="0" u="none" strike="noStrike" cap="none" baseline="0" dirty="0">
                <a:solidFill>
                  <a:srgbClr val="4D4D4D"/>
                </a:solidFill>
                <a:effectLst/>
                <a:uFillTx/>
                <a:ea typeface="MS UI Gothic" panose="020B0600070205080204" charset="-128"/>
              </a:rPr>
              <a:t>.82, 1.28)</a:t>
            </a:r>
          </a:p>
          <a:p>
            <a:pPr marL="0" marR="0" lvl="0" indent="0" algn="l" defTabSz="914400" rtl="0" eaLnBrk="1" fontAlgn="auto" latinLnBrk="0" hangingPunct="1">
              <a:lnSpc>
                <a:spcPct val="100000"/>
              </a:lnSpc>
              <a:spcBef>
                <a:spcPct val="0"/>
              </a:spcBef>
              <a:spcAft>
                <a:spcPct val="0"/>
              </a:spcAft>
              <a:buClrTx/>
              <a:buSzTx/>
              <a:buFontTx/>
              <a:buNone/>
              <a:defRPr/>
            </a:pPr>
            <a:r>
              <a:rPr lang="ja-JP" sz="1400" b="0" i="0" u="none" strike="noStrike" cap="none" baseline="0" dirty="0">
                <a:solidFill>
                  <a:srgbClr val="4D4D4D"/>
                </a:solidFill>
                <a:effectLst/>
                <a:uFillTx/>
                <a:ea typeface="MS UI Gothic" panose="020B0600070205080204" charset="-128"/>
              </a:rPr>
              <a:t>層別化因子（実施施設を除く）で調整したCoxモデル</a:t>
            </a:r>
          </a:p>
        </p:txBody>
      </p:sp>
      <p:cxnSp>
        <p:nvCxnSpPr>
          <p:cNvPr id="91" name="Straight Connector 90"/>
          <p:cNvCxnSpPr/>
          <p:nvPr/>
        </p:nvCxnSpPr>
        <p:spPr>
          <a:xfrm>
            <a:off x="1189494" y="1950865"/>
            <a:ext cx="90000" cy="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92" name="Straight Connector 91"/>
          <p:cNvCxnSpPr/>
          <p:nvPr/>
        </p:nvCxnSpPr>
        <p:spPr>
          <a:xfrm>
            <a:off x="1189494" y="2244034"/>
            <a:ext cx="90000" cy="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93" name="Straight Connector 92"/>
          <p:cNvCxnSpPr/>
          <p:nvPr/>
        </p:nvCxnSpPr>
        <p:spPr>
          <a:xfrm>
            <a:off x="1189494" y="2537202"/>
            <a:ext cx="90000" cy="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94" name="Straight Connector 93"/>
          <p:cNvCxnSpPr/>
          <p:nvPr/>
        </p:nvCxnSpPr>
        <p:spPr>
          <a:xfrm>
            <a:off x="1189494" y="2830371"/>
            <a:ext cx="90000" cy="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95" name="Straight Connector 94"/>
          <p:cNvCxnSpPr/>
          <p:nvPr/>
        </p:nvCxnSpPr>
        <p:spPr>
          <a:xfrm>
            <a:off x="1189494" y="3123540"/>
            <a:ext cx="90000" cy="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96" name="Straight Connector 95"/>
          <p:cNvCxnSpPr/>
          <p:nvPr/>
        </p:nvCxnSpPr>
        <p:spPr>
          <a:xfrm>
            <a:off x="1189494" y="3416709"/>
            <a:ext cx="90000" cy="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97" name="Straight Connector 96"/>
          <p:cNvCxnSpPr/>
          <p:nvPr/>
        </p:nvCxnSpPr>
        <p:spPr>
          <a:xfrm>
            <a:off x="1189494" y="3709878"/>
            <a:ext cx="90000" cy="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98" name="Straight Connector 97"/>
          <p:cNvCxnSpPr/>
          <p:nvPr/>
        </p:nvCxnSpPr>
        <p:spPr>
          <a:xfrm>
            <a:off x="1189494" y="4003047"/>
            <a:ext cx="90000" cy="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99" name="Straight Connector 98"/>
          <p:cNvCxnSpPr/>
          <p:nvPr/>
        </p:nvCxnSpPr>
        <p:spPr>
          <a:xfrm>
            <a:off x="1189494" y="4296216"/>
            <a:ext cx="90000" cy="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100" name="Straight Connector 99"/>
          <p:cNvCxnSpPr/>
          <p:nvPr/>
        </p:nvCxnSpPr>
        <p:spPr>
          <a:xfrm>
            <a:off x="1189494" y="4589385"/>
            <a:ext cx="90000" cy="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101" name="Straight Connector 100"/>
          <p:cNvCxnSpPr/>
          <p:nvPr/>
        </p:nvCxnSpPr>
        <p:spPr>
          <a:xfrm>
            <a:off x="1189494" y="4882558"/>
            <a:ext cx="90000" cy="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sp>
        <p:nvSpPr>
          <p:cNvPr id="102" name="TextBox 101"/>
          <p:cNvSpPr txBox="1"/>
          <p:nvPr/>
        </p:nvSpPr>
        <p:spPr>
          <a:xfrm>
            <a:off x="741244" y="1798313"/>
            <a:ext cx="479767" cy="305105"/>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ct val="0"/>
              </a:spcBef>
              <a:spcAft>
                <a:spcPct val="0"/>
              </a:spcAft>
              <a:buClrTx/>
              <a:buSzTx/>
              <a:buFontTx/>
              <a:buNone/>
              <a:defRPr/>
            </a:pPr>
            <a:r>
              <a:rPr lang="ja-JP" sz="1400" b="0" i="0" u="none" strike="noStrike" cap="none" baseline="0">
                <a:solidFill>
                  <a:srgbClr val="4D4D4D"/>
                </a:solidFill>
                <a:effectLst/>
                <a:uFillTx/>
                <a:ea typeface="MS UI Gothic" panose="020B0600070205080204" charset="-128"/>
              </a:rPr>
              <a:t>100</a:t>
            </a:r>
          </a:p>
        </p:txBody>
      </p:sp>
      <p:sp>
        <p:nvSpPr>
          <p:cNvPr id="104" name="TextBox 103"/>
          <p:cNvSpPr txBox="1"/>
          <p:nvPr/>
        </p:nvSpPr>
        <p:spPr>
          <a:xfrm>
            <a:off x="840146" y="2384956"/>
            <a:ext cx="380866" cy="305105"/>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ct val="0"/>
              </a:spcBef>
              <a:spcAft>
                <a:spcPct val="0"/>
              </a:spcAft>
              <a:buClrTx/>
              <a:buSzTx/>
              <a:buFontTx/>
              <a:buNone/>
              <a:defRPr/>
            </a:pPr>
            <a:r>
              <a:rPr lang="ja-JP" sz="1400" b="0" i="0" u="none" strike="noStrike" cap="none" baseline="0">
                <a:solidFill>
                  <a:srgbClr val="4D4D4D"/>
                </a:solidFill>
                <a:effectLst/>
                <a:uFillTx/>
                <a:ea typeface="MS UI Gothic" panose="020B0600070205080204" charset="-128"/>
              </a:rPr>
              <a:t>80</a:t>
            </a:r>
          </a:p>
        </p:txBody>
      </p:sp>
      <p:sp>
        <p:nvSpPr>
          <p:cNvPr id="106" name="TextBox 105"/>
          <p:cNvSpPr txBox="1"/>
          <p:nvPr/>
        </p:nvSpPr>
        <p:spPr>
          <a:xfrm>
            <a:off x="840146" y="2971599"/>
            <a:ext cx="380866" cy="305105"/>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ct val="0"/>
              </a:spcBef>
              <a:spcAft>
                <a:spcPct val="0"/>
              </a:spcAft>
              <a:buClrTx/>
              <a:buSzTx/>
              <a:buFontTx/>
              <a:buNone/>
              <a:defRPr/>
            </a:pPr>
            <a:r>
              <a:rPr lang="ja-JP" sz="1400" b="0" i="0" u="none" strike="noStrike" cap="none" baseline="0">
                <a:solidFill>
                  <a:srgbClr val="4D4D4D"/>
                </a:solidFill>
                <a:effectLst/>
                <a:uFillTx/>
                <a:ea typeface="MS UI Gothic" panose="020B0600070205080204" charset="-128"/>
              </a:rPr>
              <a:t>60</a:t>
            </a:r>
          </a:p>
        </p:txBody>
      </p:sp>
      <p:sp>
        <p:nvSpPr>
          <p:cNvPr id="108" name="TextBox 107"/>
          <p:cNvSpPr txBox="1"/>
          <p:nvPr/>
        </p:nvSpPr>
        <p:spPr>
          <a:xfrm>
            <a:off x="840146" y="3558242"/>
            <a:ext cx="380866" cy="305105"/>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ct val="0"/>
              </a:spcBef>
              <a:spcAft>
                <a:spcPct val="0"/>
              </a:spcAft>
              <a:buClrTx/>
              <a:buSzTx/>
              <a:buFontTx/>
              <a:buNone/>
              <a:defRPr/>
            </a:pPr>
            <a:r>
              <a:rPr lang="ja-JP" sz="1400" b="0" i="0" u="none" strike="noStrike" cap="none" baseline="0">
                <a:solidFill>
                  <a:srgbClr val="4D4D4D"/>
                </a:solidFill>
                <a:effectLst/>
                <a:uFillTx/>
                <a:ea typeface="MS UI Gothic" panose="020B0600070205080204" charset="-128"/>
              </a:rPr>
              <a:t>40</a:t>
            </a:r>
          </a:p>
        </p:txBody>
      </p:sp>
      <p:sp>
        <p:nvSpPr>
          <p:cNvPr id="110" name="TextBox 109"/>
          <p:cNvSpPr txBox="1"/>
          <p:nvPr/>
        </p:nvSpPr>
        <p:spPr>
          <a:xfrm>
            <a:off x="840146" y="4144885"/>
            <a:ext cx="380866" cy="305105"/>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ct val="0"/>
              </a:spcBef>
              <a:spcAft>
                <a:spcPct val="0"/>
              </a:spcAft>
              <a:buClrTx/>
              <a:buSzTx/>
              <a:buFontTx/>
              <a:buNone/>
              <a:defRPr/>
            </a:pPr>
            <a:r>
              <a:rPr lang="ja-JP" sz="1400" b="0" i="0" u="none" strike="noStrike" cap="none" baseline="0">
                <a:solidFill>
                  <a:srgbClr val="4D4D4D"/>
                </a:solidFill>
                <a:effectLst/>
                <a:uFillTx/>
                <a:ea typeface="MS UI Gothic" panose="020B0600070205080204" charset="-128"/>
              </a:rPr>
              <a:t>20</a:t>
            </a:r>
          </a:p>
        </p:txBody>
      </p:sp>
      <p:sp>
        <p:nvSpPr>
          <p:cNvPr id="112" name="TextBox 111"/>
          <p:cNvSpPr txBox="1"/>
          <p:nvPr/>
        </p:nvSpPr>
        <p:spPr>
          <a:xfrm>
            <a:off x="939047" y="4731529"/>
            <a:ext cx="281964" cy="305105"/>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ct val="0"/>
              </a:spcBef>
              <a:spcAft>
                <a:spcPct val="0"/>
              </a:spcAft>
              <a:buClrTx/>
              <a:buSzTx/>
              <a:buFontTx/>
              <a:buNone/>
              <a:defRPr/>
            </a:pPr>
            <a:r>
              <a:rPr lang="ja-JP" sz="1400" b="0" i="0" u="none" strike="noStrike" cap="none" baseline="0">
                <a:solidFill>
                  <a:srgbClr val="4D4D4D"/>
                </a:solidFill>
                <a:effectLst/>
                <a:uFillTx/>
                <a:ea typeface="MS UI Gothic" panose="020B0600070205080204" charset="-128"/>
              </a:rPr>
              <a:t>0</a:t>
            </a:r>
          </a:p>
        </p:txBody>
      </p:sp>
      <p:sp>
        <p:nvSpPr>
          <p:cNvPr id="66" name="TextBox 65"/>
          <p:cNvSpPr txBox="1"/>
          <p:nvPr/>
        </p:nvSpPr>
        <p:spPr>
          <a:xfrm rot="5400000">
            <a:off x="419569" y="3288831"/>
            <a:ext cx="344966" cy="307777"/>
          </a:xfrm>
          <a:prstGeom prst="rect">
            <a:avLst/>
          </a:prstGeom>
          <a:noFill/>
        </p:spPr>
        <p:txBody>
          <a:bodyPr wrap="none" rtlCol="0" anchor="t" anchorCtr="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GB" sz="1400" b="0" i="0" u="none" strike="noStrike" kern="1200" cap="none" spc="0" normalizeH="0" baseline="0" noProof="0" smtClean="0">
                <a:ln>
                  <a:noFill/>
                </a:ln>
                <a:solidFill>
                  <a:srgbClr val="4D4D4D"/>
                </a:solidFill>
                <a:effectLst/>
                <a:uLnTx/>
                <a:uFillTx/>
                <a:latin typeface="Arial" panose="020B0604020202020204"/>
                <a:ea typeface="+mn-ea"/>
                <a:cs typeface="Arial" panose="020B0604020202020204"/>
              </a:rPr>
              <a:t>%</a:t>
            </a:r>
            <a:endParaRPr kumimoji="0" lang="en-GB" sz="14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ja-JP" sz="1800" b="1" i="0" u="none" strike="noStrike" cap="none" baseline="0">
                <a:solidFill>
                  <a:srgbClr val="043882"/>
                </a:solidFill>
                <a:effectLst/>
                <a:uFillTx/>
                <a:ea typeface="MS UI Gothic" panose="020B0600070205080204" charset="-128"/>
              </a:rPr>
              <a:t>目次</a:t>
            </a:r>
          </a:p>
        </p:txBody>
      </p:sp>
      <p:sp>
        <p:nvSpPr>
          <p:cNvPr id="5123" name="Rectangle 3"/>
          <p:cNvSpPr>
            <a:spLocks noGrp="1" noChangeArrowheads="1"/>
          </p:cNvSpPr>
          <p:nvPr>
            <p:ph idx="1"/>
          </p:nvPr>
        </p:nvSpPr>
        <p:spPr>
          <a:noFill/>
          <a:ln>
            <a:noFill/>
          </a:ln>
        </p:spPr>
        <p:txBody>
          <a:bodyPr/>
          <a:lstStyle/>
          <a:p>
            <a:pPr defTabSz="-635">
              <a:spcAft>
                <a:spcPts val="1200"/>
              </a:spcAft>
              <a:tabLst>
                <a:tab pos="8256270" algn="r"/>
              </a:tabLst>
            </a:pPr>
            <a:r>
              <a:rPr lang="ja-JP" sz="1800" b="0" i="0" u="none" strike="noStrike" cap="none" baseline="0">
                <a:solidFill>
                  <a:srgbClr val="043882"/>
                </a:solidFill>
                <a:effectLst/>
                <a:uFillTx/>
                <a:ea typeface="MS UI Gothic" panose="020B0600070205080204" charset="-128"/>
              </a:rPr>
              <a:t>胃・食道癌</a:t>
            </a:r>
            <a:r>
              <a:rPr lang="ja-JP" sz="1800" b="0" i="0" u="dotted" strike="noStrike" cap="none" baseline="0">
                <a:solidFill>
                  <a:srgbClr val="043882"/>
                </a:solidFill>
                <a:effectLst/>
                <a:uFill>
                  <a:solidFill>
                    <a:srgbClr val="043882"/>
                  </a:solidFill>
                </a:uFill>
                <a:ea typeface="MS UI Gothic" panose="020B0600070205080204" charset="-128"/>
              </a:rPr>
              <a:t>	</a:t>
            </a:r>
            <a:r>
              <a:rPr lang="ja-JP" sz="1800" b="0" i="0" u="dotted" strike="noStrike" cap="none" baseline="0">
                <a:solidFill>
                  <a:srgbClr val="043882"/>
                </a:solidFill>
                <a:effectLst/>
                <a:uFill>
                  <a:solidFill>
                    <a:srgbClr val="043882"/>
                  </a:solidFill>
                </a:uFill>
                <a:ea typeface="MS UI Gothic" panose="020B0600070205080204" charset="-128"/>
                <a:hlinkClick r:id="rId3" action="ppaction://hlinksldjump"/>
              </a:rPr>
              <a:t>6</a:t>
            </a:r>
            <a:endParaRPr lang="ja-JP" sz="1800" b="0" i="0" u="dotted" strike="noStrike" cap="none" baseline="0">
              <a:solidFill>
                <a:srgbClr val="043882"/>
              </a:solidFill>
              <a:effectLst/>
              <a:uFill>
                <a:solidFill>
                  <a:srgbClr val="043882"/>
                </a:solidFill>
              </a:uFill>
              <a:ea typeface="MS UI Gothic" panose="020B0600070205080204" charset="-128"/>
            </a:endParaRPr>
          </a:p>
          <a:p>
            <a:pPr defTabSz="-635">
              <a:spcAft>
                <a:spcPts val="1200"/>
              </a:spcAft>
              <a:tabLst>
                <a:tab pos="8256270" algn="r"/>
              </a:tabLst>
            </a:pPr>
            <a:r>
              <a:rPr lang="ja-JP" sz="1800" b="0" i="0" u="none" strike="noStrike" cap="none" baseline="0">
                <a:solidFill>
                  <a:srgbClr val="043882"/>
                </a:solidFill>
                <a:effectLst/>
                <a:uFillTx/>
                <a:ea typeface="MS UI Gothic" panose="020B0600070205080204" charset="-128"/>
              </a:rPr>
              <a:t>膵・小腸・肝胆道癌</a:t>
            </a:r>
            <a:r>
              <a:rPr lang="ja-JP" sz="1800" b="0" i="0" u="dotted" strike="noStrike" cap="none" baseline="0">
                <a:solidFill>
                  <a:srgbClr val="043882"/>
                </a:solidFill>
                <a:effectLst/>
                <a:uFill>
                  <a:solidFill>
                    <a:srgbClr val="043882"/>
                  </a:solidFill>
                </a:uFill>
                <a:ea typeface="MS UI Gothic" panose="020B0600070205080204" charset="-128"/>
              </a:rPr>
              <a:t>	</a:t>
            </a:r>
            <a:r>
              <a:rPr lang="ja-JP" sz="1800" b="0" i="0" u="dotted" strike="noStrike" cap="none" baseline="0">
                <a:solidFill>
                  <a:srgbClr val="043882"/>
                </a:solidFill>
                <a:effectLst/>
                <a:uFill>
                  <a:solidFill>
                    <a:srgbClr val="043882"/>
                  </a:solidFill>
                </a:uFill>
                <a:ea typeface="MS UI Gothic" panose="020B0600070205080204" charset="-128"/>
                <a:hlinkClick r:id="rId4" action="ppaction://hlinksldjump"/>
              </a:rPr>
              <a:t>15</a:t>
            </a:r>
            <a:endParaRPr lang="ja-JP" sz="1800" b="0" i="0" u="dotted" strike="noStrike" cap="none" baseline="0">
              <a:solidFill>
                <a:srgbClr val="043882"/>
              </a:solidFill>
              <a:effectLst/>
              <a:uFill>
                <a:solidFill>
                  <a:srgbClr val="043882"/>
                </a:solidFill>
              </a:uFill>
              <a:ea typeface="MS UI Gothic" panose="020B0600070205080204" charset="-128"/>
            </a:endParaRPr>
          </a:p>
          <a:p>
            <a:pPr lvl="1" defTabSz="-635">
              <a:spcAft>
                <a:spcPts val="1200"/>
              </a:spcAft>
              <a:tabLst>
                <a:tab pos="8256270" algn="r"/>
              </a:tabLst>
            </a:pPr>
            <a:r>
              <a:rPr lang="ja-JP" sz="1800" b="0" i="0" u="none" strike="noStrike" cap="none" baseline="0">
                <a:solidFill>
                  <a:srgbClr val="043882"/>
                </a:solidFill>
                <a:effectLst/>
                <a:uFillTx/>
                <a:ea typeface="MS UI Gothic" panose="020B0600070205080204" charset="-128"/>
              </a:rPr>
              <a:t>膵癌及び胆道癌</a:t>
            </a:r>
            <a:r>
              <a:rPr lang="ja-JP" sz="1800" b="0" i="0" u="dotted" strike="noStrike" cap="none" baseline="0">
                <a:solidFill>
                  <a:srgbClr val="043882"/>
                </a:solidFill>
                <a:effectLst/>
                <a:uFill>
                  <a:solidFill>
                    <a:srgbClr val="043882"/>
                  </a:solidFill>
                </a:uFill>
                <a:ea typeface="MS UI Gothic" panose="020B0600070205080204" charset="-128"/>
              </a:rPr>
              <a:t>	</a:t>
            </a:r>
            <a:r>
              <a:rPr lang="ja-JP" sz="1800" b="0" i="0" u="dotted" strike="noStrike" cap="none" baseline="0">
                <a:solidFill>
                  <a:srgbClr val="043882"/>
                </a:solidFill>
                <a:effectLst/>
                <a:uFill>
                  <a:solidFill>
                    <a:srgbClr val="043882"/>
                  </a:solidFill>
                </a:uFill>
                <a:ea typeface="MS UI Gothic" panose="020B0600070205080204" charset="-128"/>
                <a:hlinkClick r:id="rId5" action="ppaction://hlinksldjump"/>
              </a:rPr>
              <a:t>16</a:t>
            </a:r>
            <a:endParaRPr lang="ja-JP" sz="1800" b="0" i="0" u="dotted" strike="noStrike" cap="none" baseline="0">
              <a:solidFill>
                <a:srgbClr val="043882"/>
              </a:solidFill>
              <a:effectLst/>
              <a:uFill>
                <a:solidFill>
                  <a:srgbClr val="043882"/>
                </a:solidFill>
              </a:uFill>
              <a:ea typeface="MS UI Gothic" panose="020B0600070205080204" charset="-128"/>
            </a:endParaRPr>
          </a:p>
          <a:p>
            <a:pPr lvl="1" defTabSz="-635">
              <a:spcAft>
                <a:spcPts val="1200"/>
              </a:spcAft>
              <a:tabLst>
                <a:tab pos="8256270" algn="r"/>
              </a:tabLst>
            </a:pPr>
            <a:r>
              <a:rPr lang="ja-JP" sz="1800" b="0" i="0" u="none" strike="noStrike" cap="none" baseline="0">
                <a:solidFill>
                  <a:srgbClr val="043882"/>
                </a:solidFill>
                <a:effectLst/>
                <a:uFillTx/>
                <a:ea typeface="MS UI Gothic" panose="020B0600070205080204" charset="-128"/>
              </a:rPr>
              <a:t>肝細胞癌</a:t>
            </a:r>
            <a:r>
              <a:rPr lang="ja-JP" sz="1800" b="0" i="0" u="dotted" strike="noStrike" cap="none" baseline="0">
                <a:solidFill>
                  <a:srgbClr val="043882"/>
                </a:solidFill>
                <a:effectLst/>
                <a:uFill>
                  <a:solidFill>
                    <a:srgbClr val="043882"/>
                  </a:solidFill>
                </a:uFill>
                <a:ea typeface="MS UI Gothic" panose="020B0600070205080204" charset="-128"/>
              </a:rPr>
              <a:t>	</a:t>
            </a:r>
            <a:r>
              <a:rPr lang="ja-JP" sz="1800" b="0" i="0" u="dotted" strike="noStrike" cap="none" baseline="0">
                <a:solidFill>
                  <a:srgbClr val="043882"/>
                </a:solidFill>
                <a:effectLst/>
                <a:uFill>
                  <a:solidFill>
                    <a:srgbClr val="043882"/>
                  </a:solidFill>
                </a:uFill>
                <a:ea typeface="MS UI Gothic" panose="020B0600070205080204" charset="-128"/>
                <a:hlinkClick r:id="rId6" action="ppaction://hlinksldjump"/>
              </a:rPr>
              <a:t>28</a:t>
            </a:r>
            <a:endParaRPr lang="ja-JP" sz="1800" b="0" i="0" u="dotted" strike="noStrike" cap="none" baseline="0">
              <a:solidFill>
                <a:srgbClr val="043882"/>
              </a:solidFill>
              <a:effectLst/>
              <a:uFill>
                <a:solidFill>
                  <a:srgbClr val="043882"/>
                </a:solidFill>
              </a:uFill>
              <a:ea typeface="MS UI Gothic" panose="020B0600070205080204" charset="-128"/>
            </a:endParaRPr>
          </a:p>
          <a:p>
            <a:pPr lvl="1" defTabSz="-635">
              <a:spcAft>
                <a:spcPts val="1200"/>
              </a:spcAft>
              <a:tabLst>
                <a:tab pos="8256270" algn="r"/>
              </a:tabLst>
            </a:pPr>
            <a:r>
              <a:rPr lang="ja-JP" sz="1800" b="0" i="0" u="none" strike="noStrike" cap="none" baseline="0">
                <a:solidFill>
                  <a:srgbClr val="043882"/>
                </a:solidFill>
                <a:effectLst/>
                <a:uFillTx/>
                <a:ea typeface="MS UI Gothic" panose="020B0600070205080204" charset="-128"/>
              </a:rPr>
              <a:t>神経内分泌腫瘍</a:t>
            </a:r>
            <a:r>
              <a:rPr lang="ja-JP" sz="1800" b="0" i="0" u="dotted" strike="noStrike" cap="none" baseline="0">
                <a:solidFill>
                  <a:srgbClr val="043882"/>
                </a:solidFill>
                <a:effectLst/>
                <a:uFill>
                  <a:solidFill>
                    <a:srgbClr val="043882"/>
                  </a:solidFill>
                </a:uFill>
                <a:ea typeface="MS UI Gothic" panose="020B0600070205080204" charset="-128"/>
              </a:rPr>
              <a:t>	</a:t>
            </a:r>
            <a:r>
              <a:rPr lang="ja-JP" sz="1800" b="0" i="0" u="dotted" strike="noStrike" cap="none" baseline="0">
                <a:solidFill>
                  <a:srgbClr val="043882"/>
                </a:solidFill>
                <a:effectLst/>
                <a:uFill>
                  <a:solidFill>
                    <a:srgbClr val="043882"/>
                  </a:solidFill>
                </a:uFill>
                <a:ea typeface="MS UI Gothic" panose="020B0600070205080204" charset="-128"/>
                <a:hlinkClick r:id="rId7" action="ppaction://hlinksldjump"/>
              </a:rPr>
              <a:t>38</a:t>
            </a:r>
            <a:endParaRPr lang="ja-JP" sz="1800" b="0" i="0" u="dotted" strike="noStrike" cap="none" baseline="0">
              <a:solidFill>
                <a:srgbClr val="043882"/>
              </a:solidFill>
              <a:effectLst/>
              <a:uFill>
                <a:solidFill>
                  <a:srgbClr val="043882"/>
                </a:solidFill>
              </a:uFill>
              <a:ea typeface="MS UI Gothic" panose="020B0600070205080204" charset="-128"/>
            </a:endParaRPr>
          </a:p>
          <a:p>
            <a:pPr defTabSz="-635">
              <a:spcAft>
                <a:spcPts val="1200"/>
              </a:spcAft>
              <a:tabLst>
                <a:tab pos="8256270" algn="r"/>
              </a:tabLst>
            </a:pPr>
            <a:r>
              <a:rPr lang="ja-JP" sz="1800" b="0" i="0" u="none" strike="noStrike" cap="none" baseline="0">
                <a:solidFill>
                  <a:srgbClr val="043882"/>
                </a:solidFill>
                <a:effectLst/>
                <a:uFillTx/>
                <a:ea typeface="MS UI Gothic" panose="020B0600070205080204" charset="-128"/>
              </a:rPr>
              <a:t>結腸・直腸・肛門癌</a:t>
            </a:r>
            <a:r>
              <a:rPr lang="ja-JP" sz="1800" b="0" i="0" u="dotted" strike="noStrike" cap="none" baseline="0">
                <a:solidFill>
                  <a:srgbClr val="043882"/>
                </a:solidFill>
                <a:effectLst/>
                <a:uFill>
                  <a:solidFill>
                    <a:srgbClr val="043882"/>
                  </a:solidFill>
                </a:uFill>
                <a:ea typeface="MS UI Gothic" panose="020B0600070205080204" charset="-128"/>
              </a:rPr>
              <a:t>	</a:t>
            </a:r>
            <a:r>
              <a:rPr lang="ja-JP" sz="1800" b="0" i="0" u="dotted" strike="noStrike" cap="none" baseline="0">
                <a:solidFill>
                  <a:srgbClr val="043882"/>
                </a:solidFill>
                <a:effectLst/>
                <a:uFill>
                  <a:solidFill>
                    <a:srgbClr val="043882"/>
                  </a:solidFill>
                </a:uFill>
                <a:ea typeface="MS UI Gothic" panose="020B0600070205080204" charset="-128"/>
                <a:hlinkClick r:id="rId8" action="ppaction://hlinksldjump"/>
              </a:rPr>
              <a:t>43</a:t>
            </a:r>
          </a:p>
        </p:txBody>
      </p:sp>
      <p:sp>
        <p:nvSpPr>
          <p:cNvPr id="7" name="Text Placeholder 6"/>
          <p:cNvSpPr>
            <a:spLocks noGrp="1"/>
          </p:cNvSpPr>
          <p:nvPr>
            <p:ph type="body" sz="quarter" idx="10"/>
          </p:nvPr>
        </p:nvSpPr>
        <p:spPr>
          <a:xfrm>
            <a:off x="365124" y="6096000"/>
            <a:ext cx="5726917" cy="487363"/>
          </a:xfrm>
        </p:spPr>
        <p:txBody>
          <a:bodyPr/>
          <a:lstStyle/>
          <a:p>
            <a:pPr marL="0" lvl="2" indent="0">
              <a:spcBef>
                <a:spcPts val="600"/>
              </a:spcBef>
              <a:spcAft>
                <a:spcPct val="0"/>
              </a:spcAft>
              <a:buSzPct val="110000"/>
              <a:buNone/>
            </a:pPr>
            <a:r>
              <a:rPr lang="ja-JP" sz="1100" b="0" i="0" u="none" strike="noStrike" cap="none" baseline="0">
                <a:solidFill>
                  <a:srgbClr val="363636"/>
                </a:solidFill>
                <a:effectLst/>
                <a:uFillTx/>
                <a:ea typeface="MS UI Gothic" panose="020B0600070205080204" charset="-128"/>
              </a:rPr>
              <a:t>注：特定のセクションにジャンプするには、番号を右クリックし、「ハイパーリンクを開く」を選択してください</a:t>
            </a:r>
          </a:p>
        </p:txBody>
      </p:sp>
    </p:spTree>
    <p:custDataLst>
      <p:tags r:id="rId1"/>
    </p:custDataLst>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sz="1800" b="1" i="0" u="none" strike="noStrike" cap="none" baseline="0" dirty="0">
                <a:solidFill>
                  <a:srgbClr val="043882"/>
                </a:solidFill>
                <a:effectLst/>
                <a:uFillTx/>
                <a:ea typeface="MS UI Gothic" panose="020B0600070205080204" charset="-128"/>
              </a:rPr>
              <a:t>3500: 局所進行直腸癌における術前・術後化学療法としての、カペシタビン＋オキサリプラチン併用療法とカペシタビン単剤療法の比較検討: PETACC-6試験の最終結果 </a:t>
            </a:r>
            <a:r>
              <a:rPr lang="en-GB" altLang="ja-JP" sz="1800" b="1" i="0" u="none" strike="noStrike" cap="none" baseline="0" dirty="0" smtClean="0">
                <a:solidFill>
                  <a:srgbClr val="043882"/>
                </a:solidFill>
                <a:effectLst/>
                <a:uFillTx/>
                <a:ea typeface="MS UI Gothic" panose="020B0600070205080204" charset="-128"/>
              </a:rPr>
              <a:t/>
            </a:r>
            <a:br>
              <a:rPr lang="en-GB" altLang="ja-JP" sz="1800" b="1" i="0" u="none" strike="noStrike" cap="none" baseline="0" dirty="0" smtClean="0">
                <a:solidFill>
                  <a:srgbClr val="043882"/>
                </a:solidFill>
                <a:effectLst/>
                <a:uFillTx/>
                <a:ea typeface="MS UI Gothic" panose="020B0600070205080204" charset="-128"/>
              </a:rPr>
            </a:br>
            <a:r>
              <a:rPr lang="ja-JP" sz="1800" b="1" i="0" u="none" strike="noStrike" cap="none" baseline="0" dirty="0" smtClean="0">
                <a:solidFill>
                  <a:srgbClr val="043882"/>
                </a:solidFill>
                <a:effectLst/>
                <a:uFillTx/>
                <a:ea typeface="MS UI Gothic" panose="020B0600070205080204" charset="-128"/>
              </a:rPr>
              <a:t>– </a:t>
            </a:r>
            <a:r>
              <a:rPr lang="ja-JP" sz="1800" b="1" i="0" u="none" strike="noStrike" cap="none" baseline="0" dirty="0">
                <a:solidFill>
                  <a:srgbClr val="043882"/>
                </a:solidFill>
                <a:effectLst/>
                <a:uFillTx/>
                <a:ea typeface="MS UI Gothic" panose="020B0600070205080204" charset="-128"/>
              </a:rPr>
              <a:t>Schmoll HJ, et al</a:t>
            </a:r>
          </a:p>
        </p:txBody>
      </p:sp>
      <p:sp>
        <p:nvSpPr>
          <p:cNvPr id="3" name="Content Placeholder 2"/>
          <p:cNvSpPr>
            <a:spLocks noGrp="1"/>
          </p:cNvSpPr>
          <p:nvPr>
            <p:ph idx="1"/>
          </p:nvPr>
        </p:nvSpPr>
        <p:spPr/>
        <p:txBody>
          <a:bodyPr/>
          <a:lstStyle/>
          <a:p>
            <a:pPr marL="0" indent="0">
              <a:buNone/>
            </a:pPr>
            <a:r>
              <a:rPr lang="ja-JP" sz="1600" b="1" i="0" u="none" strike="noStrike" cap="none" baseline="0">
                <a:solidFill>
                  <a:srgbClr val="4D4D4D"/>
                </a:solidFill>
                <a:effectLst/>
                <a:uFillTx/>
                <a:ea typeface="MS UI Gothic" panose="020B0600070205080204" charset="-128"/>
              </a:rPr>
              <a:t>主要な結果（続き）</a:t>
            </a:r>
          </a:p>
          <a:p>
            <a:endParaRPr lang="en-GB"/>
          </a:p>
        </p:txBody>
      </p:sp>
      <p:sp>
        <p:nvSpPr>
          <p:cNvPr id="5" name="Text Placeholder 4"/>
          <p:cNvSpPr>
            <a:spLocks noGrp="1"/>
          </p:cNvSpPr>
          <p:nvPr>
            <p:ph type="body" sz="quarter" idx="11"/>
          </p:nvPr>
        </p:nvSpPr>
        <p:spPr>
          <a:xfrm>
            <a:off x="4414604" y="6096000"/>
            <a:ext cx="4364272" cy="487363"/>
          </a:xfrm>
        </p:spPr>
        <p:txBody>
          <a:bodyPr/>
          <a:lstStyle/>
          <a:p>
            <a:r>
              <a:rPr sz="1200"/>
              <a:t/>
            </a:r>
            <a:br>
              <a:rPr sz="1200"/>
            </a:br>
            <a:r>
              <a:rPr lang="ja-JP" sz="1200" b="0" i="0" u="none" strike="noStrike" cap="none" baseline="0">
                <a:solidFill>
                  <a:srgbClr val="4D4D4D"/>
                </a:solidFill>
                <a:effectLst/>
                <a:uFillTx/>
                <a:ea typeface="MS UI Gothic" panose="020B0600070205080204" charset="-128"/>
              </a:rPr>
              <a:t>Schmoll H-J, et al. J Clin Oncol 2018;36(suppl):abstr 3500</a:t>
            </a:r>
          </a:p>
        </p:txBody>
      </p:sp>
      <p:graphicFrame>
        <p:nvGraphicFramePr>
          <p:cNvPr id="6" name="Group 88"/>
          <p:cNvGraphicFramePr>
            <a:graphicFrameLocks noGrp="1"/>
          </p:cNvGraphicFramePr>
          <p:nvPr>
            <p:extLst>
              <p:ext uri="{D42A27DB-BD31-4B8C-83A1-F6EECF244321}">
                <p14:modId xmlns:p14="http://schemas.microsoft.com/office/powerpoint/2010/main" val="190241015"/>
              </p:ext>
            </p:extLst>
          </p:nvPr>
        </p:nvGraphicFramePr>
        <p:xfrm>
          <a:off x="369888" y="1658389"/>
          <a:ext cx="8408989" cy="4072128"/>
        </p:xfrm>
        <a:graphic>
          <a:graphicData uri="http://schemas.openxmlformats.org/drawingml/2006/table">
            <a:tbl>
              <a:tblPr firstRow="1" bandRow="1">
                <a:tableStyleId>{69012ECD-51FC-41F1-AA8D-1B2483CD663E}</a:tableStyleId>
              </a:tblPr>
              <a:tblGrid>
                <a:gridCol w="2524512">
                  <a:extLst>
                    <a:ext uri="{9D8B030D-6E8A-4147-A177-3AD203B41FA5}">
                      <a16:colId xmlns:a16="http://schemas.microsoft.com/office/drawing/2014/main" val="20000"/>
                    </a:ext>
                  </a:extLst>
                </a:gridCol>
                <a:gridCol w="2206767">
                  <a:extLst>
                    <a:ext uri="{9D8B030D-6E8A-4147-A177-3AD203B41FA5}">
                      <a16:colId xmlns:a16="http://schemas.microsoft.com/office/drawing/2014/main" val="20001"/>
                    </a:ext>
                  </a:extLst>
                </a:gridCol>
                <a:gridCol w="2366434">
                  <a:extLst>
                    <a:ext uri="{9D8B030D-6E8A-4147-A177-3AD203B41FA5}">
                      <a16:colId xmlns:a16="http://schemas.microsoft.com/office/drawing/2014/main" val="20002"/>
                    </a:ext>
                  </a:extLst>
                </a:gridCol>
                <a:gridCol w="1311276">
                  <a:extLst>
                    <a:ext uri="{9D8B030D-6E8A-4147-A177-3AD203B41FA5}">
                      <a16:colId xmlns:a16="http://schemas.microsoft.com/office/drawing/2014/main" val="20003"/>
                    </a:ext>
                  </a:extLst>
                </a:gridCol>
              </a:tblGrid>
              <a:tr h="15539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endParaRPr kumimoji="0" lang="en-US" sz="1400" b="1" i="0" u="none" strike="noStrike" cap="none" normalizeH="0" baseline="0" dirty="0">
                        <a:ln>
                          <a:noFill/>
                        </a:ln>
                        <a:solidFill>
                          <a:schemeClr val="tx2"/>
                        </a:solidFill>
                        <a:effectLst/>
                        <a:latin typeface="Arial" panose="020B0604020202020204"/>
                        <a:cs typeface="Arial" panose="020B0604020202020204"/>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lvl1pPr marL="0" algn="l" defTabSz="914400" rtl="0" eaLnBrk="1" latinLnBrk="0" hangingPunct="1">
                        <a:defRPr sz="1800" kern="1200">
                          <a:solidFill>
                            <a:schemeClr val="tx1"/>
                          </a:solidFill>
                          <a:latin typeface="Trebuchet MS" panose="020B0603020202020204"/>
                        </a:defRPr>
                      </a:lvl1pPr>
                      <a:lvl2pPr marL="457200" algn="l" defTabSz="914400" rtl="0" eaLnBrk="1" latinLnBrk="0" hangingPunct="1">
                        <a:defRPr sz="1800" kern="1200">
                          <a:solidFill>
                            <a:schemeClr val="tx1"/>
                          </a:solidFill>
                          <a:latin typeface="Trebuchet MS" panose="020B0603020202020204"/>
                        </a:defRPr>
                      </a:lvl2pPr>
                      <a:lvl3pPr marL="914400" algn="l" defTabSz="914400" rtl="0" eaLnBrk="1" latinLnBrk="0" hangingPunct="1">
                        <a:defRPr sz="1800" kern="1200">
                          <a:solidFill>
                            <a:schemeClr val="tx1"/>
                          </a:solidFill>
                          <a:latin typeface="Trebuchet MS" panose="020B0603020202020204"/>
                        </a:defRPr>
                      </a:lvl3pPr>
                      <a:lvl4pPr marL="1371600" algn="l" defTabSz="914400" rtl="0" eaLnBrk="1" latinLnBrk="0" hangingPunct="1">
                        <a:defRPr sz="1800" kern="1200">
                          <a:solidFill>
                            <a:schemeClr val="tx1"/>
                          </a:solidFill>
                          <a:latin typeface="Trebuchet MS" panose="020B0603020202020204"/>
                        </a:defRPr>
                      </a:lvl4pPr>
                      <a:lvl5pPr marL="1828800" algn="l" defTabSz="914400" rtl="0" eaLnBrk="1" latinLnBrk="0" hangingPunct="1">
                        <a:defRPr sz="1800" kern="1200">
                          <a:solidFill>
                            <a:schemeClr val="tx1"/>
                          </a:solidFill>
                          <a:latin typeface="Trebuchet MS" panose="020B0603020202020204"/>
                        </a:defRPr>
                      </a:lvl5pPr>
                      <a:lvl6pPr marL="2286000" algn="l" defTabSz="914400" rtl="0" eaLnBrk="1" latinLnBrk="0" hangingPunct="1">
                        <a:defRPr sz="1800" kern="1200">
                          <a:solidFill>
                            <a:schemeClr val="tx1"/>
                          </a:solidFill>
                          <a:latin typeface="Trebuchet MS" panose="020B0603020202020204"/>
                        </a:defRPr>
                      </a:lvl6pPr>
                      <a:lvl7pPr marL="2743200" algn="l" defTabSz="914400" rtl="0" eaLnBrk="1" latinLnBrk="0" hangingPunct="1">
                        <a:defRPr sz="1800" kern="1200">
                          <a:solidFill>
                            <a:schemeClr val="tx1"/>
                          </a:solidFill>
                          <a:latin typeface="Trebuchet MS" panose="020B0603020202020204"/>
                        </a:defRPr>
                      </a:lvl7pPr>
                      <a:lvl8pPr marL="3200400" algn="l" defTabSz="914400" rtl="0" eaLnBrk="1" latinLnBrk="0" hangingPunct="1">
                        <a:defRPr sz="1800" kern="1200">
                          <a:solidFill>
                            <a:schemeClr val="tx1"/>
                          </a:solidFill>
                          <a:latin typeface="Trebuchet MS" panose="020B0603020202020204"/>
                        </a:defRPr>
                      </a:lvl8pPr>
                      <a:lvl9pPr marL="3657600" algn="l" defTabSz="914400" rtl="0" eaLnBrk="1" latinLnBrk="0" hangingPunct="1">
                        <a:defRPr sz="1800" kern="1200">
                          <a:solidFill>
                            <a:schemeClr val="tx1"/>
                          </a:solidFill>
                          <a:latin typeface="Trebuchet MS" panose="020B0603020202020204"/>
                        </a:defRPr>
                      </a:lvl9pPr>
                    </a:lstStyle>
                    <a:p>
                      <a:pPr algn="ctr"/>
                      <a:r>
                        <a:rPr lang="ja-JP" sz="1400" b="1" i="0" u="none" strike="noStrike" cap="none" baseline="0">
                          <a:solidFill>
                            <a:srgbClr val="FFFFFF"/>
                          </a:solidFill>
                          <a:effectLst/>
                          <a:uFillTx/>
                          <a:ea typeface="MS UI Gothic" panose="020B0600070205080204" charset="-128"/>
                        </a:rPr>
                        <a:t>CAPOX</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lvl1pPr marL="0" algn="l" defTabSz="914400" rtl="0" eaLnBrk="1" latinLnBrk="0" hangingPunct="1">
                        <a:defRPr sz="1800" kern="1200">
                          <a:solidFill>
                            <a:schemeClr val="tx1"/>
                          </a:solidFill>
                          <a:latin typeface="Trebuchet MS" panose="020B0603020202020204"/>
                        </a:defRPr>
                      </a:lvl1pPr>
                      <a:lvl2pPr marL="457200" algn="l" defTabSz="914400" rtl="0" eaLnBrk="1" latinLnBrk="0" hangingPunct="1">
                        <a:defRPr sz="1800" kern="1200">
                          <a:solidFill>
                            <a:schemeClr val="tx1"/>
                          </a:solidFill>
                          <a:latin typeface="Trebuchet MS" panose="020B0603020202020204"/>
                        </a:defRPr>
                      </a:lvl2pPr>
                      <a:lvl3pPr marL="914400" algn="l" defTabSz="914400" rtl="0" eaLnBrk="1" latinLnBrk="0" hangingPunct="1">
                        <a:defRPr sz="1800" kern="1200">
                          <a:solidFill>
                            <a:schemeClr val="tx1"/>
                          </a:solidFill>
                          <a:latin typeface="Trebuchet MS" panose="020B0603020202020204"/>
                        </a:defRPr>
                      </a:lvl3pPr>
                      <a:lvl4pPr marL="1371600" algn="l" defTabSz="914400" rtl="0" eaLnBrk="1" latinLnBrk="0" hangingPunct="1">
                        <a:defRPr sz="1800" kern="1200">
                          <a:solidFill>
                            <a:schemeClr val="tx1"/>
                          </a:solidFill>
                          <a:latin typeface="Trebuchet MS" panose="020B0603020202020204"/>
                        </a:defRPr>
                      </a:lvl4pPr>
                      <a:lvl5pPr marL="1828800" algn="l" defTabSz="914400" rtl="0" eaLnBrk="1" latinLnBrk="0" hangingPunct="1">
                        <a:defRPr sz="1800" kern="1200">
                          <a:solidFill>
                            <a:schemeClr val="tx1"/>
                          </a:solidFill>
                          <a:latin typeface="Trebuchet MS" panose="020B0603020202020204"/>
                        </a:defRPr>
                      </a:lvl5pPr>
                      <a:lvl6pPr marL="2286000" algn="l" defTabSz="914400" rtl="0" eaLnBrk="1" latinLnBrk="0" hangingPunct="1">
                        <a:defRPr sz="1800" kern="1200">
                          <a:solidFill>
                            <a:schemeClr val="tx1"/>
                          </a:solidFill>
                          <a:latin typeface="Trebuchet MS" panose="020B0603020202020204"/>
                        </a:defRPr>
                      </a:lvl6pPr>
                      <a:lvl7pPr marL="2743200" algn="l" defTabSz="914400" rtl="0" eaLnBrk="1" latinLnBrk="0" hangingPunct="1">
                        <a:defRPr sz="1800" kern="1200">
                          <a:solidFill>
                            <a:schemeClr val="tx1"/>
                          </a:solidFill>
                          <a:latin typeface="Trebuchet MS" panose="020B0603020202020204"/>
                        </a:defRPr>
                      </a:lvl7pPr>
                      <a:lvl8pPr marL="3200400" algn="l" defTabSz="914400" rtl="0" eaLnBrk="1" latinLnBrk="0" hangingPunct="1">
                        <a:defRPr sz="1800" kern="1200">
                          <a:solidFill>
                            <a:schemeClr val="tx1"/>
                          </a:solidFill>
                          <a:latin typeface="Trebuchet MS" panose="020B0603020202020204"/>
                        </a:defRPr>
                      </a:lvl8pPr>
                      <a:lvl9pPr marL="3657600" algn="l" defTabSz="914400" rtl="0" eaLnBrk="1" latinLnBrk="0" hangingPunct="1">
                        <a:defRPr sz="1800" kern="1200">
                          <a:solidFill>
                            <a:schemeClr val="tx1"/>
                          </a:solidFill>
                          <a:latin typeface="Trebuchet MS" panose="020B0603020202020204"/>
                        </a:defRPr>
                      </a:lvl9pPr>
                    </a:lstStyle>
                    <a:p>
                      <a:pPr algn="ctr"/>
                      <a:r>
                        <a:rPr lang="ja-JP" sz="1400" b="1" i="0" u="none" strike="noStrike" cap="none" baseline="0">
                          <a:solidFill>
                            <a:srgbClr val="FFFFFF"/>
                          </a:solidFill>
                          <a:effectLst/>
                          <a:uFillTx/>
                          <a:ea typeface="MS UI Gothic" panose="020B0600070205080204" charset="-128"/>
                        </a:rPr>
                        <a:t>カペシタビン</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1" i="0" u="none" strike="noStrike" cap="none" baseline="0">
                          <a:solidFill>
                            <a:srgbClr val="FFFFFF"/>
                          </a:solidFill>
                          <a:effectLst/>
                          <a:uFillTx/>
                          <a:ea typeface="MS UI Gothic" panose="020B0600070205080204" charset="-128"/>
                        </a:rPr>
                        <a:t>P値</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0"/>
                  </a:ext>
                </a:extLst>
              </a:tr>
              <a:tr h="15539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a:solidFill>
                            <a:srgbClr val="000000"/>
                          </a:solidFill>
                          <a:effectLst/>
                          <a:uFillTx/>
                          <a:ea typeface="MS UI Gothic" panose="020B0600070205080204" charset="-128"/>
                        </a:rPr>
                        <a:t>局所再発率、%</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a:solidFill>
                            <a:srgbClr val="000000"/>
                          </a:solidFill>
                          <a:effectLst/>
                          <a:uFillTx/>
                          <a:ea typeface="MS UI Gothic" panose="020B0600070205080204" charset="-128"/>
                        </a:rPr>
                        <a:t>6.0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a:solidFill>
                            <a:srgbClr val="000000"/>
                          </a:solidFill>
                          <a:effectLst/>
                          <a:uFillTx/>
                          <a:ea typeface="MS UI Gothic" panose="020B0600070205080204" charset="-128"/>
                        </a:rPr>
                        <a:t>8.7</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a:solidFill>
                            <a:srgbClr val="000000"/>
                          </a:solidFill>
                          <a:effectLst/>
                          <a:uFillTx/>
                          <a:ea typeface="MS UI Gothic" panose="020B0600070205080204" charset="-128"/>
                        </a:rPr>
                        <a:t>0.238</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val="10001"/>
                  </a:ext>
                </a:extLst>
              </a:tr>
              <a:tr h="15539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a:solidFill>
                            <a:srgbClr val="000000"/>
                          </a:solidFill>
                          <a:effectLst/>
                          <a:uFillTx/>
                          <a:ea typeface="MS UI Gothic" panose="020B0600070205080204" charset="-128"/>
                        </a:rPr>
                        <a:t>遠隔再発率、%</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a:solidFill>
                            <a:srgbClr val="000000"/>
                          </a:solidFill>
                          <a:effectLst/>
                          <a:uFillTx/>
                          <a:ea typeface="MS UI Gothic" panose="020B0600070205080204" charset="-128"/>
                        </a:rPr>
                        <a:t>19.2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a:solidFill>
                            <a:srgbClr val="000000"/>
                          </a:solidFill>
                          <a:effectLst/>
                          <a:uFillTx/>
                          <a:ea typeface="MS UI Gothic" panose="020B0600070205080204" charset="-128"/>
                        </a:rPr>
                        <a:t>21.4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a:solidFill>
                            <a:srgbClr val="000000"/>
                          </a:solidFill>
                          <a:effectLst/>
                          <a:uFillTx/>
                          <a:ea typeface="MS UI Gothic" panose="020B0600070205080204" charset="-128"/>
                        </a:rPr>
                        <a:t>0.261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a16="http://schemas.microsoft.com/office/drawing/2014/main" val="10002"/>
                  </a:ext>
                </a:extLst>
              </a:tr>
              <a:tr h="15539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defRPr/>
                      </a:pPr>
                      <a:r>
                        <a:rPr lang="ja-JP" sz="1400" b="0" i="0" u="none" strike="noStrike" cap="none" baseline="0">
                          <a:solidFill>
                            <a:srgbClr val="000000"/>
                          </a:solidFill>
                          <a:effectLst/>
                          <a:uFillTx/>
                          <a:ea typeface="MS UI Gothic" panose="020B0600070205080204" charset="-128"/>
                        </a:rPr>
                        <a:t>19.2</a:t>
                      </a:r>
                    </a:p>
                    <a:p>
                      <a:pPr marL="179705" marR="0" lvl="0" indent="0" algn="l"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a:solidFill>
                            <a:srgbClr val="000000"/>
                          </a:solidFill>
                          <a:effectLst/>
                          <a:uFillTx/>
                          <a:ea typeface="MS UI Gothic" panose="020B0600070205080204" charset="-128"/>
                        </a:rPr>
                        <a:t>ステージII（患者のうち21名）</a:t>
                      </a:r>
                    </a:p>
                    <a:p>
                      <a:pPr marL="179705" marR="0" lvl="0" indent="0" algn="l"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a:solidFill>
                            <a:srgbClr val="000000"/>
                          </a:solidFill>
                          <a:effectLst/>
                          <a:uFillTx/>
                          <a:ea typeface="MS UI Gothic" panose="020B0600070205080204" charset="-128"/>
                        </a:rPr>
                        <a:t>ステージIII（患者のうち72名）</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grid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endParaRPr kumimoji="0" lang="en-GB" sz="1400" b="0" i="0" u="none" strike="noStrike" cap="none" normalizeH="0" baseline="0" smtClean="0">
                        <a:ln>
                          <a:noFill/>
                        </a:ln>
                        <a:solidFill>
                          <a:srgbClr val="000000"/>
                        </a:solidFill>
                        <a:effectLst/>
                        <a:latin typeface="Arial" panose="020B0604020202020204"/>
                        <a:cs typeface="Arial" panose="020B0604020202020204"/>
                      </a:endParaRPr>
                    </a:p>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a:solidFill>
                            <a:srgbClr val="000000"/>
                          </a:solidFill>
                          <a:effectLst/>
                          <a:uFillTx/>
                          <a:ea typeface="MS UI Gothic" panose="020B0600070205080204" charset="-128"/>
                        </a:rPr>
                        <a:t>0.95 (0.59, 1.51)</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a:solidFill>
                            <a:srgbClr val="000000"/>
                          </a:solidFill>
                          <a:effectLst/>
                          <a:uFillTx/>
                          <a:ea typeface="MS UI Gothic" panose="020B0600070205080204" charset="-128"/>
                        </a:rPr>
                        <a:t>1.04 (0.79, 1.36)</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hMerge="1">
                  <a:txBody>
                    <a:bodyPr/>
                    <a:lstStyle/>
                    <a:p>
                      <a:endParaRPr lang="en-US"/>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endParaRPr kumimoji="0" lang="en-GB" sz="1400" b="0" i="0" u="none" strike="noStrike" cap="none" normalizeH="0" baseline="0" smtClean="0">
                        <a:ln>
                          <a:noFill/>
                        </a:ln>
                        <a:solidFill>
                          <a:srgbClr val="000000"/>
                        </a:solidFill>
                        <a:effectLst/>
                        <a:latin typeface="Arial" panose="020B0604020202020204"/>
                        <a:cs typeface="Arial" panose="020B0604020202020204"/>
                      </a:endParaRPr>
                    </a:p>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a:solidFill>
                            <a:srgbClr val="000000"/>
                          </a:solidFill>
                          <a:effectLst/>
                          <a:uFillTx/>
                          <a:ea typeface="MS UI Gothic" panose="020B0600070205080204" charset="-128"/>
                        </a:rPr>
                        <a:t>0.82</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a:solidFill>
                            <a:srgbClr val="000000"/>
                          </a:solidFill>
                          <a:effectLst/>
                          <a:uFillTx/>
                          <a:ea typeface="MS UI Gothic" panose="020B0600070205080204" charset="-128"/>
                        </a:rPr>
                        <a:t>0.78</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val="10003"/>
                  </a:ext>
                </a:extLst>
              </a:tr>
              <a:tr h="15539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a:solidFill>
                            <a:srgbClr val="000000"/>
                          </a:solidFill>
                          <a:effectLst/>
                          <a:uFillTx/>
                          <a:ea typeface="MS UI Gothic" panose="020B0600070205080204" charset="-128"/>
                        </a:rPr>
                        <a:t>5年OS、%</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lumMod val="40000"/>
                        <a:lumOff val="60000"/>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a:solidFill>
                            <a:srgbClr val="000000"/>
                          </a:solidFill>
                          <a:effectLst/>
                          <a:uFillTx/>
                          <a:ea typeface="MS UI Gothic" panose="020B0600070205080204" charset="-128"/>
                        </a:rPr>
                        <a:t>80.1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lumMod val="40000"/>
                        <a:lumOff val="60000"/>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a:solidFill>
                            <a:srgbClr val="000000"/>
                          </a:solidFill>
                          <a:effectLst/>
                          <a:uFillTx/>
                          <a:ea typeface="MS UI Gothic" panose="020B0600070205080204" charset="-128"/>
                        </a:rPr>
                        <a:t>83.1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lumMod val="40000"/>
                        <a:lumOff val="60000"/>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kumimoji="0" lang="en-GB" sz="1400" b="0" i="0" u="none" strike="noStrike" cap="none" normalizeH="0" baseline="0" smtClean="0">
                          <a:ln>
                            <a:noFill/>
                          </a:ln>
                          <a:solidFill>
                            <a:srgbClr val="000000"/>
                          </a:solidFill>
                          <a:effectLst/>
                          <a:latin typeface="Arial" panose="020B0604020202020204"/>
                          <a:cs typeface="Arial" panose="020B0604020202020204"/>
                        </a:rPr>
                        <a:t>-</a:t>
                      </a:r>
                      <a:endParaRPr kumimoji="0" lang="en-GB" sz="1400" b="0" i="0" u="none" strike="noStrike" cap="none" normalizeH="0" baseline="0">
                        <a:ln>
                          <a:noFill/>
                        </a:ln>
                        <a:solidFill>
                          <a:srgbClr val="000000"/>
                        </a:solidFill>
                        <a:effectLst/>
                        <a:latin typeface="Arial" panose="020B0604020202020204"/>
                        <a:cs typeface="Arial" panose="020B0604020202020204"/>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lumMod val="40000"/>
                        <a:lumOff val="60000"/>
                        <a:alpha val="25000"/>
                      </a:schemeClr>
                    </a:solidFill>
                  </a:tcPr>
                </a:tc>
                <a:extLst>
                  <a:ext uri="{0D108BD9-81ED-4DB2-BD59-A6C34878D82A}">
                    <a16:rowId xmlns:a16="http://schemas.microsoft.com/office/drawing/2014/main" val="10004"/>
                  </a:ext>
                </a:extLst>
              </a:tr>
              <a:tr h="15539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a:solidFill>
                            <a:srgbClr val="000000"/>
                          </a:solidFill>
                          <a:effectLst/>
                          <a:uFillTx/>
                          <a:ea typeface="MS UI Gothic" panose="020B0600070205080204" charset="-128"/>
                        </a:rPr>
                        <a:t>6年OS、%</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a:solidFill>
                            <a:srgbClr val="000000"/>
                          </a:solidFill>
                          <a:effectLst/>
                          <a:uFillTx/>
                          <a:ea typeface="MS UI Gothic" panose="020B0600070205080204" charset="-128"/>
                        </a:rPr>
                        <a:t>77.7</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a:solidFill>
                            <a:srgbClr val="000000"/>
                          </a:solidFill>
                          <a:effectLst/>
                          <a:uFillTx/>
                          <a:ea typeface="MS UI Gothic" panose="020B0600070205080204" charset="-128"/>
                        </a:rPr>
                        <a:t>81.2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kumimoji="0" lang="en-GB" sz="1400" b="0" i="0" u="none" strike="noStrike" cap="none" normalizeH="0" baseline="0" smtClean="0">
                          <a:ln>
                            <a:noFill/>
                          </a:ln>
                          <a:solidFill>
                            <a:srgbClr val="000000"/>
                          </a:solidFill>
                          <a:effectLst/>
                          <a:latin typeface="Arial" panose="020B0604020202020204"/>
                          <a:cs typeface="Arial" panose="020B0604020202020204"/>
                        </a:rPr>
                        <a:t>-</a:t>
                      </a:r>
                      <a:endParaRPr kumimoji="0" lang="en-GB" sz="1400" b="0" i="0" u="none" strike="noStrike" cap="none" normalizeH="0" baseline="0">
                        <a:ln>
                          <a:noFill/>
                        </a:ln>
                        <a:solidFill>
                          <a:srgbClr val="000000"/>
                        </a:solidFill>
                        <a:effectLst/>
                        <a:latin typeface="Arial" panose="020B0604020202020204"/>
                        <a:cs typeface="Arial" panose="020B0604020202020204"/>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val="10005"/>
                  </a:ext>
                </a:extLst>
              </a:tr>
              <a:tr h="15539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a:solidFill>
                            <a:srgbClr val="000000"/>
                          </a:solidFill>
                          <a:effectLst/>
                          <a:uFillTx/>
                          <a:ea typeface="MS UI Gothic" panose="020B0600070205080204" charset="-128"/>
                        </a:rPr>
                        <a:t>7年OS、%</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lumMod val="40000"/>
                        <a:lumOff val="60000"/>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a:solidFill>
                            <a:srgbClr val="000000"/>
                          </a:solidFill>
                          <a:effectLst/>
                          <a:uFillTx/>
                          <a:ea typeface="MS UI Gothic" panose="020B0600070205080204" charset="-128"/>
                        </a:rPr>
                        <a:t>73.7</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lumMod val="40000"/>
                        <a:lumOff val="60000"/>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a:solidFill>
                            <a:srgbClr val="000000"/>
                          </a:solidFill>
                          <a:effectLst/>
                          <a:uFillTx/>
                          <a:ea typeface="MS UI Gothic" panose="020B0600070205080204" charset="-128"/>
                        </a:rPr>
                        <a:t>73.5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lumMod val="40000"/>
                        <a:lumOff val="60000"/>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kumimoji="0" lang="en-GB" sz="1400" b="0" i="0" u="none" strike="noStrike" cap="none" normalizeH="0" baseline="0" smtClean="0">
                          <a:ln>
                            <a:noFill/>
                          </a:ln>
                          <a:solidFill>
                            <a:srgbClr val="000000"/>
                          </a:solidFill>
                          <a:effectLst/>
                          <a:latin typeface="Arial" panose="020B0604020202020204"/>
                          <a:cs typeface="Arial" panose="020B0604020202020204"/>
                        </a:rPr>
                        <a:t>-</a:t>
                      </a:r>
                      <a:endParaRPr kumimoji="0" lang="en-GB" sz="1400" b="0" i="0" u="none" strike="noStrike" cap="none" normalizeH="0" baseline="0">
                        <a:ln>
                          <a:noFill/>
                        </a:ln>
                        <a:solidFill>
                          <a:srgbClr val="000000"/>
                        </a:solidFill>
                        <a:effectLst/>
                        <a:latin typeface="Arial" panose="020B0604020202020204"/>
                        <a:cs typeface="Arial" panose="020B0604020202020204"/>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lumMod val="40000"/>
                        <a:lumOff val="60000"/>
                        <a:alpha val="25000"/>
                      </a:schemeClr>
                    </a:solidFill>
                  </a:tcPr>
                </a:tc>
                <a:extLst>
                  <a:ext uri="{0D108BD9-81ED-4DB2-BD59-A6C34878D82A}">
                    <a16:rowId xmlns:a16="http://schemas.microsoft.com/office/drawing/2014/main" val="10006"/>
                  </a:ext>
                </a:extLst>
              </a:tr>
              <a:tr h="15539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dirty="0">
                          <a:solidFill>
                            <a:srgbClr val="000000"/>
                          </a:solidFill>
                          <a:effectLst/>
                          <a:uFillTx/>
                          <a:ea typeface="MS UI Gothic" panose="020B0600070205080204" charset="-128"/>
                        </a:rPr>
                        <a:t>mOS、HR </a:t>
                      </a:r>
                      <a:r>
                        <a:rPr lang="ja-JP" sz="1400" b="0" i="0" u="none" strike="noStrike" cap="none" baseline="0" dirty="0" smtClean="0">
                          <a:solidFill>
                            <a:srgbClr val="000000"/>
                          </a:solidFill>
                          <a:effectLst/>
                          <a:uFillTx/>
                          <a:ea typeface="MS UI Gothic" panose="020B0600070205080204" charset="-128"/>
                        </a:rPr>
                        <a:t>(</a:t>
                      </a:r>
                      <a:r>
                        <a:rPr lang="en-GB" altLang="ja-JP" sz="1400" b="0" i="0" u="none" strike="noStrike" cap="none" baseline="0" dirty="0" smtClean="0">
                          <a:solidFill>
                            <a:srgbClr val="000000"/>
                          </a:solidFill>
                          <a:effectLst/>
                          <a:uFillTx/>
                          <a:ea typeface="MS UI Gothic" panose="020B0600070205080204" charset="-128"/>
                        </a:rPr>
                        <a:t>95%CI</a:t>
                      </a:r>
                      <a:r>
                        <a:rPr lang="ja-JP" sz="1400" b="0" i="0" u="none" strike="noStrike" cap="none" baseline="0" dirty="0" smtClean="0">
                          <a:solidFill>
                            <a:srgbClr val="000000"/>
                          </a:solidFill>
                          <a:effectLst/>
                          <a:uFillTx/>
                          <a:ea typeface="MS UI Gothic" panose="020B0600070205080204" charset="-128"/>
                        </a:rPr>
                        <a:t>)</a:t>
                      </a:r>
                      <a:endParaRPr lang="ja-JP" sz="1400" b="0" i="0" u="none" strike="noStrike" cap="none" baseline="0" dirty="0">
                        <a:solidFill>
                          <a:srgbClr val="000000"/>
                        </a:solidFill>
                        <a:effectLst/>
                        <a:uFillTx/>
                        <a:ea typeface="MS UI Gothic" panose="020B0600070205080204" charset="-128"/>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grid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a:solidFill>
                            <a:srgbClr val="000000"/>
                          </a:solidFill>
                          <a:effectLst/>
                          <a:uFillTx/>
                          <a:ea typeface="MS UI Gothic" panose="020B0600070205080204" charset="-128"/>
                        </a:rPr>
                        <a:t>1.17 (0.89, 1.54)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hMerge="1">
                  <a:txBody>
                    <a:bodyPr/>
                    <a:lstStyle/>
                    <a:p>
                      <a:endParaRPr lang="en-US"/>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a:solidFill>
                            <a:srgbClr val="000000"/>
                          </a:solidFill>
                          <a:effectLst/>
                          <a:uFillTx/>
                          <a:ea typeface="MS UI Gothic" panose="020B0600070205080204" charset="-128"/>
                        </a:rPr>
                        <a:t>0.252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val="10007"/>
                  </a:ext>
                </a:extLst>
              </a:tr>
              <a:tr h="15539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defRPr/>
                      </a:pPr>
                      <a:r>
                        <a:rPr lang="ja-JP" sz="1400" b="0" i="0" u="none" strike="noStrike" cap="none" baseline="0">
                          <a:solidFill>
                            <a:srgbClr val="000000"/>
                          </a:solidFill>
                          <a:effectLst/>
                          <a:uFillTx/>
                          <a:ea typeface="MS UI Gothic" panose="020B0600070205080204" charset="-128"/>
                        </a:rPr>
                        <a:t>OS、HR (95%CI)</a:t>
                      </a:r>
                    </a:p>
                    <a:p>
                      <a:pPr marL="179705" marR="0" lvl="0" indent="0" algn="l"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a:solidFill>
                            <a:srgbClr val="000000"/>
                          </a:solidFill>
                          <a:effectLst/>
                          <a:uFillTx/>
                          <a:ea typeface="MS UI Gothic" panose="020B0600070205080204" charset="-128"/>
                        </a:rPr>
                        <a:t>ステージII</a:t>
                      </a:r>
                    </a:p>
                    <a:p>
                      <a:pPr marL="179705" marR="0" lvl="0" indent="0" algn="l"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a:solidFill>
                            <a:srgbClr val="000000"/>
                          </a:solidFill>
                          <a:effectLst/>
                          <a:uFillTx/>
                          <a:ea typeface="MS UI Gothic" panose="020B0600070205080204" charset="-128"/>
                        </a:rPr>
                        <a:t>ステージIII</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lumMod val="40000"/>
                        <a:lumOff val="60000"/>
                        <a:alpha val="25000"/>
                      </a:schemeClr>
                    </a:solidFill>
                  </a:tcPr>
                </a:tc>
                <a:tc grid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endParaRPr kumimoji="0" lang="en-GB" sz="1400" b="0" i="0" u="none" strike="noStrike" cap="none" normalizeH="0" baseline="0" smtClean="0">
                        <a:ln>
                          <a:noFill/>
                        </a:ln>
                        <a:solidFill>
                          <a:srgbClr val="000000"/>
                        </a:solidFill>
                        <a:effectLst/>
                        <a:latin typeface="Arial" panose="020B0604020202020204"/>
                        <a:cs typeface="Arial" panose="020B0604020202020204"/>
                      </a:endParaRPr>
                    </a:p>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a:solidFill>
                            <a:srgbClr val="000000"/>
                          </a:solidFill>
                          <a:effectLst/>
                          <a:uFillTx/>
                          <a:ea typeface="MS UI Gothic" panose="020B0600070205080204" charset="-128"/>
                        </a:rPr>
                        <a:t>0.95 (0.55, 1.63)</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a:solidFill>
                            <a:srgbClr val="000000"/>
                          </a:solidFill>
                          <a:effectLst/>
                          <a:uFillTx/>
                          <a:ea typeface="MS UI Gothic" panose="020B0600070205080204" charset="-128"/>
                        </a:rPr>
                        <a:t>1.21 (0.86, 1.69)</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lumMod val="40000"/>
                        <a:lumOff val="60000"/>
                        <a:alpha val="25000"/>
                      </a:schemeClr>
                    </a:solidFill>
                  </a:tcPr>
                </a:tc>
                <a:tc hMerge="1">
                  <a:txBody>
                    <a:bodyPr/>
                    <a:lstStyle/>
                    <a:p>
                      <a:endParaRPr lang="en-US"/>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endParaRPr kumimoji="0" lang="en-GB" sz="1400" b="0" i="0" u="none" strike="noStrike" cap="none" normalizeH="0" baseline="0" smtClean="0">
                        <a:ln>
                          <a:noFill/>
                        </a:ln>
                        <a:solidFill>
                          <a:srgbClr val="000000"/>
                        </a:solidFill>
                        <a:effectLst/>
                        <a:latin typeface="Arial" panose="020B0604020202020204"/>
                        <a:cs typeface="Arial" panose="020B0604020202020204"/>
                      </a:endParaRPr>
                    </a:p>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a:solidFill>
                            <a:srgbClr val="000000"/>
                          </a:solidFill>
                          <a:effectLst/>
                          <a:uFillTx/>
                          <a:ea typeface="MS UI Gothic" panose="020B0600070205080204" charset="-128"/>
                        </a:rPr>
                        <a:t>0.84</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a:solidFill>
                            <a:srgbClr val="000000"/>
                          </a:solidFill>
                          <a:effectLst/>
                          <a:uFillTx/>
                          <a:ea typeface="MS UI Gothic" panose="020B0600070205080204" charset="-128"/>
                        </a:rPr>
                        <a:t>0.27</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lumMod val="40000"/>
                        <a:lumOff val="60000"/>
                        <a:alpha val="25000"/>
                      </a:schemeClr>
                    </a:solidFill>
                  </a:tcPr>
                </a:tc>
                <a:extLst>
                  <a:ext uri="{0D108BD9-81ED-4DB2-BD59-A6C34878D82A}">
                    <a16:rowId xmlns:a16="http://schemas.microsoft.com/office/drawing/2014/main" val="10008"/>
                  </a:ext>
                </a:extLst>
              </a:tr>
              <a:tr h="15539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a:solidFill>
                            <a:srgbClr val="000000"/>
                          </a:solidFill>
                          <a:effectLst/>
                          <a:uFillTx/>
                          <a:ea typeface="MS UI Gothic" panose="020B0600070205080204" charset="-128"/>
                        </a:rPr>
                        <a:t>5年RFS、%</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a:solidFill>
                            <a:srgbClr val="000000"/>
                          </a:solidFill>
                          <a:effectLst/>
                          <a:uFillTx/>
                          <a:ea typeface="MS UI Gothic" panose="020B0600070205080204" charset="-128"/>
                        </a:rPr>
                        <a:t>78.1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a:solidFill>
                            <a:srgbClr val="000000"/>
                          </a:solidFill>
                          <a:effectLst/>
                          <a:uFillTx/>
                          <a:ea typeface="MS UI Gothic" panose="020B0600070205080204" charset="-128"/>
                        </a:rPr>
                        <a:t>77.3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dirty="0">
                          <a:solidFill>
                            <a:srgbClr val="000000"/>
                          </a:solidFill>
                          <a:effectLst/>
                          <a:uFillTx/>
                          <a:ea typeface="MS UI Gothic" panose="020B0600070205080204" charset="-128"/>
                        </a:rPr>
                        <a:t>0.94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val="10009"/>
                  </a:ext>
                </a:extLst>
              </a:tr>
            </a:tbl>
          </a:graphicData>
        </a:graphic>
      </p:graphicFrame>
    </p:spTree>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sz="1800" b="1" i="0" u="none" strike="noStrike" cap="none" baseline="0" dirty="0">
                <a:solidFill>
                  <a:srgbClr val="043882"/>
                </a:solidFill>
                <a:effectLst/>
                <a:uFillTx/>
                <a:ea typeface="MS UI Gothic" panose="020B0600070205080204" charset="-128"/>
              </a:rPr>
              <a:t>3500: 局所進行直腸癌における術前・術後化学療法としての、カペシタビン＋オキサリプラチン併用療法とカペシタビン単剤療法の比較検討: PETACC-6試験の最終結果 </a:t>
            </a:r>
            <a:r>
              <a:rPr lang="en-GB" altLang="ja-JP" sz="1800" b="1" i="0" u="none" strike="noStrike" cap="none" baseline="0" dirty="0" smtClean="0">
                <a:solidFill>
                  <a:srgbClr val="043882"/>
                </a:solidFill>
                <a:effectLst/>
                <a:uFillTx/>
                <a:ea typeface="MS UI Gothic" panose="020B0600070205080204" charset="-128"/>
              </a:rPr>
              <a:t/>
            </a:r>
            <a:br>
              <a:rPr lang="en-GB" altLang="ja-JP" sz="1800" b="1" i="0" u="none" strike="noStrike" cap="none" baseline="0" dirty="0" smtClean="0">
                <a:solidFill>
                  <a:srgbClr val="043882"/>
                </a:solidFill>
                <a:effectLst/>
                <a:uFillTx/>
                <a:ea typeface="MS UI Gothic" panose="020B0600070205080204" charset="-128"/>
              </a:rPr>
            </a:br>
            <a:r>
              <a:rPr lang="ja-JP" sz="1800" b="1" i="0" u="none" strike="noStrike" cap="none" baseline="0" dirty="0" smtClean="0">
                <a:solidFill>
                  <a:srgbClr val="043882"/>
                </a:solidFill>
                <a:effectLst/>
                <a:uFillTx/>
                <a:ea typeface="MS UI Gothic" panose="020B0600070205080204" charset="-128"/>
              </a:rPr>
              <a:t>– </a:t>
            </a:r>
            <a:r>
              <a:rPr lang="ja-JP" sz="1800" b="1" i="0" u="none" strike="noStrike" cap="none" baseline="0" dirty="0">
                <a:solidFill>
                  <a:srgbClr val="043882"/>
                </a:solidFill>
                <a:effectLst/>
                <a:uFillTx/>
                <a:ea typeface="MS UI Gothic" panose="020B0600070205080204" charset="-128"/>
              </a:rPr>
              <a:t>Schmoll HJ, et al</a:t>
            </a:r>
          </a:p>
        </p:txBody>
      </p:sp>
      <p:sp>
        <p:nvSpPr>
          <p:cNvPr id="3" name="Content Placeholder 2"/>
          <p:cNvSpPr>
            <a:spLocks noGrp="1"/>
          </p:cNvSpPr>
          <p:nvPr>
            <p:ph idx="1"/>
          </p:nvPr>
        </p:nvSpPr>
        <p:spPr/>
        <p:txBody>
          <a:bodyPr/>
          <a:lstStyle/>
          <a:p>
            <a:pPr marL="0" indent="0">
              <a:buNone/>
            </a:pPr>
            <a:r>
              <a:rPr lang="ja-JP" sz="1600" b="1" i="0" u="none" strike="noStrike" cap="none" baseline="0">
                <a:solidFill>
                  <a:srgbClr val="4D4D4D"/>
                </a:solidFill>
                <a:effectLst/>
                <a:uFillTx/>
                <a:ea typeface="MS UI Gothic" panose="020B0600070205080204" charset="-128"/>
              </a:rPr>
              <a:t>主要な結果（続き）</a:t>
            </a:r>
          </a:p>
          <a:p>
            <a:endParaRPr lang="en-GB" smtClean="0"/>
          </a:p>
          <a:p>
            <a:pPr marL="0" indent="0">
              <a:buNone/>
            </a:pPr>
            <a:endParaRPr lang="en-GB" b="1"/>
          </a:p>
          <a:p>
            <a:pPr marL="0" indent="0">
              <a:buNone/>
            </a:pPr>
            <a:endParaRPr lang="en-GB" b="1" smtClean="0"/>
          </a:p>
          <a:p>
            <a:pPr marL="0" indent="0">
              <a:buNone/>
            </a:pPr>
            <a:endParaRPr lang="en-GB" b="1"/>
          </a:p>
          <a:p>
            <a:pPr marL="0" indent="0">
              <a:buNone/>
            </a:pPr>
            <a:endParaRPr lang="en-GB" b="1" smtClean="0"/>
          </a:p>
          <a:p>
            <a:pPr marL="0" indent="0">
              <a:buNone/>
            </a:pPr>
            <a:r>
              <a:rPr lang="ja-JP" sz="1600" b="1" i="0" u="none" strike="noStrike" cap="none" baseline="0">
                <a:solidFill>
                  <a:srgbClr val="4D4D4D"/>
                </a:solidFill>
                <a:effectLst/>
                <a:uFillTx/>
                <a:ea typeface="MS UI Gothic" panose="020B0600070205080204" charset="-128"/>
              </a:rPr>
              <a:t>結論</a:t>
            </a:r>
          </a:p>
          <a:p>
            <a:r>
              <a:rPr lang="ja-JP" sz="1600" b="1" i="0" u="none" strike="noStrike" cap="none" baseline="0">
                <a:solidFill>
                  <a:srgbClr val="4D4D4D"/>
                </a:solidFill>
                <a:effectLst/>
                <a:uFillTx/>
                <a:ea typeface="MS UI Gothic" panose="020B0600070205080204" charset="-128"/>
              </a:rPr>
              <a:t>局所進行直腸癌患者において、CRT及びアジュバントCTにオキサリプラチンを追加しても有用性はなかった</a:t>
            </a:r>
          </a:p>
          <a:p>
            <a:r>
              <a:rPr lang="ja-JP" sz="1600" b="1" i="0" u="none" strike="noStrike" cap="none" baseline="0">
                <a:solidFill>
                  <a:srgbClr val="4D4D4D"/>
                </a:solidFill>
                <a:effectLst/>
                <a:uFillTx/>
                <a:ea typeface="MS UI Gothic" panose="020B0600070205080204" charset="-128"/>
              </a:rPr>
              <a:t>カペシタビンをベースとしたネオアジュバントCRT、手術、及びアジュバントカペシタビンによる7年OSは、過去の試験と比べて良好であった</a:t>
            </a:r>
          </a:p>
          <a:p>
            <a:r>
              <a:rPr lang="ja-JP" sz="1600" b="1" i="0" u="none" strike="noStrike" cap="none" baseline="0">
                <a:solidFill>
                  <a:srgbClr val="4D4D4D"/>
                </a:solidFill>
                <a:effectLst/>
                <a:uFillTx/>
                <a:ea typeface="MS UI Gothic" panose="020B0600070205080204" charset="-128"/>
              </a:rPr>
              <a:t>ただし、ドイツとドイツ以外の国について、DFS及びOS*に関する著しい差があるが、現在のところ理由は不明である。</a:t>
            </a:r>
          </a:p>
          <a:p>
            <a:pPr lvl="1"/>
            <a:r>
              <a:rPr lang="ja-JP" sz="1600" b="1" i="0" u="none" strike="noStrike" cap="none" baseline="0">
                <a:solidFill>
                  <a:srgbClr val="4D4D4D"/>
                </a:solidFill>
                <a:effectLst/>
                <a:uFillTx/>
                <a:ea typeface="MS UI Gothic" panose="020B0600070205080204" charset="-128"/>
              </a:rPr>
              <a:t>国によるこの差については、さらなる研究が必要である</a:t>
            </a:r>
          </a:p>
        </p:txBody>
      </p:sp>
      <p:sp>
        <p:nvSpPr>
          <p:cNvPr id="4" name="Text Placeholder 3"/>
          <p:cNvSpPr>
            <a:spLocks noGrp="1"/>
          </p:cNvSpPr>
          <p:nvPr>
            <p:ph type="body" sz="quarter" idx="10"/>
          </p:nvPr>
        </p:nvSpPr>
        <p:spPr/>
        <p:txBody>
          <a:bodyPr/>
          <a:lstStyle/>
          <a:p>
            <a:r>
              <a:rPr lang="ja-JP" sz="1200" b="0" i="0" u="none" strike="noStrike" cap="none" baseline="0">
                <a:solidFill>
                  <a:srgbClr val="4D4D4D"/>
                </a:solidFill>
                <a:effectLst/>
                <a:uFillTx/>
                <a:ea typeface="MS UI Gothic" panose="020B0600070205080204" charset="-128"/>
              </a:rPr>
              <a:t>*国別のOSデータは未記載</a:t>
            </a:r>
          </a:p>
        </p:txBody>
      </p:sp>
      <p:sp>
        <p:nvSpPr>
          <p:cNvPr id="5" name="Text Placeholder 4"/>
          <p:cNvSpPr>
            <a:spLocks noGrp="1"/>
          </p:cNvSpPr>
          <p:nvPr>
            <p:ph type="body" sz="quarter" idx="11"/>
          </p:nvPr>
        </p:nvSpPr>
        <p:spPr>
          <a:xfrm>
            <a:off x="4414604" y="6096000"/>
            <a:ext cx="4364272" cy="487363"/>
          </a:xfrm>
        </p:spPr>
        <p:txBody>
          <a:bodyPr/>
          <a:lstStyle/>
          <a:p>
            <a:r>
              <a:rPr sz="1200"/>
              <a:t/>
            </a:r>
            <a:br>
              <a:rPr sz="1200"/>
            </a:br>
            <a:r>
              <a:rPr lang="ja-JP" sz="1200" b="0" i="0" u="none" strike="noStrike" cap="none" baseline="0">
                <a:solidFill>
                  <a:srgbClr val="4D4D4D"/>
                </a:solidFill>
                <a:effectLst/>
                <a:uFillTx/>
                <a:ea typeface="MS UI Gothic" panose="020B0600070205080204" charset="-128"/>
              </a:rPr>
              <a:t>Schmoll H-J, et al. J Clin Oncol 2018;36(suppl):abstr 3500</a:t>
            </a:r>
          </a:p>
        </p:txBody>
      </p:sp>
      <p:graphicFrame>
        <p:nvGraphicFramePr>
          <p:cNvPr id="7" name="Group 88"/>
          <p:cNvGraphicFramePr>
            <a:graphicFrameLocks noGrp="1"/>
          </p:cNvGraphicFramePr>
          <p:nvPr/>
        </p:nvGraphicFramePr>
        <p:xfrm>
          <a:off x="369888" y="1658387"/>
          <a:ext cx="8408989" cy="1161012"/>
        </p:xfrm>
        <a:graphic>
          <a:graphicData uri="http://schemas.openxmlformats.org/drawingml/2006/table">
            <a:tbl>
              <a:tblPr firstRow="1" bandRow="1">
                <a:tableStyleId>{69012ECD-51FC-41F1-AA8D-1B2483CD663E}</a:tableStyleId>
              </a:tblPr>
              <a:tblGrid>
                <a:gridCol w="2187045">
                  <a:extLst>
                    <a:ext uri="{9D8B030D-6E8A-4147-A177-3AD203B41FA5}">
                      <a16:colId xmlns:a16="http://schemas.microsoft.com/office/drawing/2014/main" val="20000"/>
                    </a:ext>
                  </a:extLst>
                </a:gridCol>
                <a:gridCol w="1976589">
                  <a:extLst>
                    <a:ext uri="{9D8B030D-6E8A-4147-A177-3AD203B41FA5}">
                      <a16:colId xmlns:a16="http://schemas.microsoft.com/office/drawing/2014/main" val="20001"/>
                    </a:ext>
                  </a:extLst>
                </a:gridCol>
                <a:gridCol w="1976589">
                  <a:extLst>
                    <a:ext uri="{9D8B030D-6E8A-4147-A177-3AD203B41FA5}">
                      <a16:colId xmlns:a16="http://schemas.microsoft.com/office/drawing/2014/main" val="20002"/>
                    </a:ext>
                  </a:extLst>
                </a:gridCol>
                <a:gridCol w="1134383">
                  <a:extLst>
                    <a:ext uri="{9D8B030D-6E8A-4147-A177-3AD203B41FA5}">
                      <a16:colId xmlns:a16="http://schemas.microsoft.com/office/drawing/2014/main" val="20003"/>
                    </a:ext>
                  </a:extLst>
                </a:gridCol>
                <a:gridCol w="1134383">
                  <a:extLst>
                    <a:ext uri="{9D8B030D-6E8A-4147-A177-3AD203B41FA5}">
                      <a16:colId xmlns:a16="http://schemas.microsoft.com/office/drawing/2014/main" val="20004"/>
                    </a:ext>
                  </a:extLst>
                </a:gridCol>
              </a:tblGrid>
              <a:tr h="387004">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ja-JP" sz="1400" b="1" i="0" u="none" strike="noStrike" cap="none" baseline="0">
                          <a:solidFill>
                            <a:srgbClr val="FFFFFF"/>
                          </a:solidFill>
                          <a:effectLst/>
                          <a:uFillTx/>
                          <a:ea typeface="MS UI Gothic" panose="020B0600070205080204" charset="-128"/>
                        </a:rPr>
                        <a:t>国別の5年DFS</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lvl1pPr marL="0" algn="l" defTabSz="914400" rtl="0" eaLnBrk="1" latinLnBrk="0" hangingPunct="1">
                        <a:defRPr sz="1800" kern="1200">
                          <a:solidFill>
                            <a:schemeClr val="tx1"/>
                          </a:solidFill>
                          <a:latin typeface="Trebuchet MS" panose="020B0603020202020204"/>
                        </a:defRPr>
                      </a:lvl1pPr>
                      <a:lvl2pPr marL="457200" algn="l" defTabSz="914400" rtl="0" eaLnBrk="1" latinLnBrk="0" hangingPunct="1">
                        <a:defRPr sz="1800" kern="1200">
                          <a:solidFill>
                            <a:schemeClr val="tx1"/>
                          </a:solidFill>
                          <a:latin typeface="Trebuchet MS" panose="020B0603020202020204"/>
                        </a:defRPr>
                      </a:lvl2pPr>
                      <a:lvl3pPr marL="914400" algn="l" defTabSz="914400" rtl="0" eaLnBrk="1" latinLnBrk="0" hangingPunct="1">
                        <a:defRPr sz="1800" kern="1200">
                          <a:solidFill>
                            <a:schemeClr val="tx1"/>
                          </a:solidFill>
                          <a:latin typeface="Trebuchet MS" panose="020B0603020202020204"/>
                        </a:defRPr>
                      </a:lvl3pPr>
                      <a:lvl4pPr marL="1371600" algn="l" defTabSz="914400" rtl="0" eaLnBrk="1" latinLnBrk="0" hangingPunct="1">
                        <a:defRPr sz="1800" kern="1200">
                          <a:solidFill>
                            <a:schemeClr val="tx1"/>
                          </a:solidFill>
                          <a:latin typeface="Trebuchet MS" panose="020B0603020202020204"/>
                        </a:defRPr>
                      </a:lvl4pPr>
                      <a:lvl5pPr marL="1828800" algn="l" defTabSz="914400" rtl="0" eaLnBrk="1" latinLnBrk="0" hangingPunct="1">
                        <a:defRPr sz="1800" kern="1200">
                          <a:solidFill>
                            <a:schemeClr val="tx1"/>
                          </a:solidFill>
                          <a:latin typeface="Trebuchet MS" panose="020B0603020202020204"/>
                        </a:defRPr>
                      </a:lvl5pPr>
                      <a:lvl6pPr marL="2286000" algn="l" defTabSz="914400" rtl="0" eaLnBrk="1" latinLnBrk="0" hangingPunct="1">
                        <a:defRPr sz="1800" kern="1200">
                          <a:solidFill>
                            <a:schemeClr val="tx1"/>
                          </a:solidFill>
                          <a:latin typeface="Trebuchet MS" panose="020B0603020202020204"/>
                        </a:defRPr>
                      </a:lvl6pPr>
                      <a:lvl7pPr marL="2743200" algn="l" defTabSz="914400" rtl="0" eaLnBrk="1" latinLnBrk="0" hangingPunct="1">
                        <a:defRPr sz="1800" kern="1200">
                          <a:solidFill>
                            <a:schemeClr val="tx1"/>
                          </a:solidFill>
                          <a:latin typeface="Trebuchet MS" panose="020B0603020202020204"/>
                        </a:defRPr>
                      </a:lvl7pPr>
                      <a:lvl8pPr marL="3200400" algn="l" defTabSz="914400" rtl="0" eaLnBrk="1" latinLnBrk="0" hangingPunct="1">
                        <a:defRPr sz="1800" kern="1200">
                          <a:solidFill>
                            <a:schemeClr val="tx1"/>
                          </a:solidFill>
                          <a:latin typeface="Trebuchet MS" panose="020B0603020202020204"/>
                        </a:defRPr>
                      </a:lvl8pPr>
                      <a:lvl9pPr marL="3657600" algn="l" defTabSz="914400" rtl="0" eaLnBrk="1" latinLnBrk="0" hangingPunct="1">
                        <a:defRPr sz="1800" kern="1200">
                          <a:solidFill>
                            <a:schemeClr val="tx1"/>
                          </a:solidFill>
                          <a:latin typeface="Trebuchet MS" panose="020B0603020202020204"/>
                        </a:defRPr>
                      </a:lvl9pPr>
                    </a:lstStyle>
                    <a:p>
                      <a:pPr algn="ctr"/>
                      <a:r>
                        <a:rPr lang="ja-JP" sz="1400" b="1" i="0" u="none" strike="noStrike" cap="none" baseline="0">
                          <a:solidFill>
                            <a:srgbClr val="FFFFFF"/>
                          </a:solidFill>
                          <a:effectLst/>
                          <a:uFillTx/>
                          <a:ea typeface="MS UI Gothic" panose="020B0600070205080204" charset="-128"/>
                        </a:rPr>
                        <a:t>CAPOX、%</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lvl1pPr marL="0" algn="l" defTabSz="914400" rtl="0" eaLnBrk="1" latinLnBrk="0" hangingPunct="1">
                        <a:defRPr sz="1800" kern="1200">
                          <a:solidFill>
                            <a:schemeClr val="tx1"/>
                          </a:solidFill>
                          <a:latin typeface="Trebuchet MS" panose="020B0603020202020204"/>
                        </a:defRPr>
                      </a:lvl1pPr>
                      <a:lvl2pPr marL="457200" algn="l" defTabSz="914400" rtl="0" eaLnBrk="1" latinLnBrk="0" hangingPunct="1">
                        <a:defRPr sz="1800" kern="1200">
                          <a:solidFill>
                            <a:schemeClr val="tx1"/>
                          </a:solidFill>
                          <a:latin typeface="Trebuchet MS" panose="020B0603020202020204"/>
                        </a:defRPr>
                      </a:lvl2pPr>
                      <a:lvl3pPr marL="914400" algn="l" defTabSz="914400" rtl="0" eaLnBrk="1" latinLnBrk="0" hangingPunct="1">
                        <a:defRPr sz="1800" kern="1200">
                          <a:solidFill>
                            <a:schemeClr val="tx1"/>
                          </a:solidFill>
                          <a:latin typeface="Trebuchet MS" panose="020B0603020202020204"/>
                        </a:defRPr>
                      </a:lvl3pPr>
                      <a:lvl4pPr marL="1371600" algn="l" defTabSz="914400" rtl="0" eaLnBrk="1" latinLnBrk="0" hangingPunct="1">
                        <a:defRPr sz="1800" kern="1200">
                          <a:solidFill>
                            <a:schemeClr val="tx1"/>
                          </a:solidFill>
                          <a:latin typeface="Trebuchet MS" panose="020B0603020202020204"/>
                        </a:defRPr>
                      </a:lvl4pPr>
                      <a:lvl5pPr marL="1828800" algn="l" defTabSz="914400" rtl="0" eaLnBrk="1" latinLnBrk="0" hangingPunct="1">
                        <a:defRPr sz="1800" kern="1200">
                          <a:solidFill>
                            <a:schemeClr val="tx1"/>
                          </a:solidFill>
                          <a:latin typeface="Trebuchet MS" panose="020B0603020202020204"/>
                        </a:defRPr>
                      </a:lvl5pPr>
                      <a:lvl6pPr marL="2286000" algn="l" defTabSz="914400" rtl="0" eaLnBrk="1" latinLnBrk="0" hangingPunct="1">
                        <a:defRPr sz="1800" kern="1200">
                          <a:solidFill>
                            <a:schemeClr val="tx1"/>
                          </a:solidFill>
                          <a:latin typeface="Trebuchet MS" panose="020B0603020202020204"/>
                        </a:defRPr>
                      </a:lvl6pPr>
                      <a:lvl7pPr marL="2743200" algn="l" defTabSz="914400" rtl="0" eaLnBrk="1" latinLnBrk="0" hangingPunct="1">
                        <a:defRPr sz="1800" kern="1200">
                          <a:solidFill>
                            <a:schemeClr val="tx1"/>
                          </a:solidFill>
                          <a:latin typeface="Trebuchet MS" panose="020B0603020202020204"/>
                        </a:defRPr>
                      </a:lvl7pPr>
                      <a:lvl8pPr marL="3200400" algn="l" defTabSz="914400" rtl="0" eaLnBrk="1" latinLnBrk="0" hangingPunct="1">
                        <a:defRPr sz="1800" kern="1200">
                          <a:solidFill>
                            <a:schemeClr val="tx1"/>
                          </a:solidFill>
                          <a:latin typeface="Trebuchet MS" panose="020B0603020202020204"/>
                        </a:defRPr>
                      </a:lvl8pPr>
                      <a:lvl9pPr marL="3657600" algn="l" defTabSz="914400" rtl="0" eaLnBrk="1" latinLnBrk="0" hangingPunct="1">
                        <a:defRPr sz="1800" kern="1200">
                          <a:solidFill>
                            <a:schemeClr val="tx1"/>
                          </a:solidFill>
                          <a:latin typeface="Trebuchet MS" panose="020B0603020202020204"/>
                        </a:defRPr>
                      </a:lvl9pPr>
                    </a:lstStyle>
                    <a:p>
                      <a:pPr algn="ctr"/>
                      <a:r>
                        <a:rPr lang="ja-JP" sz="1400" b="1" i="0" u="none" strike="noStrike" cap="none" baseline="0">
                          <a:solidFill>
                            <a:srgbClr val="FFFFFF"/>
                          </a:solidFill>
                          <a:effectLst/>
                          <a:uFillTx/>
                          <a:ea typeface="MS UI Gothic" panose="020B0600070205080204" charset="-128"/>
                        </a:rPr>
                        <a:t>カペシタビン、%</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1" i="0" u="none" strike="noStrike" cap="none" baseline="0">
                          <a:solidFill>
                            <a:srgbClr val="FFFFFF"/>
                          </a:solidFill>
                          <a:effectLst/>
                          <a:uFillTx/>
                          <a:ea typeface="MS UI Gothic" panose="020B0600070205080204" charset="-128"/>
                        </a:rPr>
                        <a:t>HR</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1" i="0" u="none" strike="noStrike" cap="none" baseline="0">
                          <a:solidFill>
                            <a:srgbClr val="FFFFFF"/>
                          </a:solidFill>
                          <a:effectLst/>
                          <a:uFillTx/>
                          <a:ea typeface="MS UI Gothic" panose="020B0600070205080204" charset="-128"/>
                        </a:rPr>
                        <a:t>P値</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0"/>
                  </a:ext>
                </a:extLst>
              </a:tr>
              <a:tr h="387004">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a:solidFill>
                            <a:srgbClr val="000000"/>
                          </a:solidFill>
                          <a:effectLst/>
                          <a:uFillTx/>
                          <a:ea typeface="MS UI Gothic" panose="020B0600070205080204" charset="-128"/>
                        </a:rPr>
                        <a:t>ドイツ</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a:solidFill>
                            <a:srgbClr val="000000"/>
                          </a:solidFill>
                          <a:effectLst/>
                          <a:uFillTx/>
                          <a:ea typeface="MS UI Gothic" panose="020B0600070205080204" charset="-128"/>
                        </a:rPr>
                        <a:t>67.8</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a:solidFill>
                            <a:srgbClr val="000000"/>
                          </a:solidFill>
                          <a:effectLst/>
                          <a:uFillTx/>
                          <a:ea typeface="MS UI Gothic" panose="020B0600070205080204" charset="-128"/>
                        </a:rPr>
                        <a:t>73.4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a:solidFill>
                            <a:srgbClr val="000000"/>
                          </a:solidFill>
                          <a:effectLst/>
                          <a:uFillTx/>
                          <a:ea typeface="MS UI Gothic" panose="020B0600070205080204" charset="-128"/>
                        </a:rPr>
                        <a:t>1.27</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a:solidFill>
                            <a:srgbClr val="000000"/>
                          </a:solidFill>
                          <a:effectLst/>
                          <a:uFillTx/>
                          <a:ea typeface="MS UI Gothic" panose="020B0600070205080204" charset="-128"/>
                        </a:rPr>
                        <a:t>0.091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val="10001"/>
                  </a:ext>
                </a:extLst>
              </a:tr>
              <a:tr h="387004">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a:solidFill>
                            <a:srgbClr val="000000"/>
                          </a:solidFill>
                          <a:effectLst/>
                          <a:uFillTx/>
                          <a:ea typeface="MS UI Gothic" panose="020B0600070205080204" charset="-128"/>
                        </a:rPr>
                        <a:t>ドイツ以外</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defRPr/>
                      </a:pPr>
                      <a:r>
                        <a:rPr lang="ja-JP" sz="1400" b="0" i="0" u="none" strike="noStrike" cap="none" baseline="0">
                          <a:solidFill>
                            <a:srgbClr val="000000"/>
                          </a:solidFill>
                          <a:effectLst/>
                          <a:uFillTx/>
                          <a:ea typeface="MS UI Gothic" panose="020B0600070205080204" charset="-128"/>
                        </a:rPr>
                        <a:t>75.7</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a:solidFill>
                            <a:srgbClr val="000000"/>
                          </a:solidFill>
                          <a:effectLst/>
                          <a:uFillTx/>
                          <a:ea typeface="MS UI Gothic" panose="020B0600070205080204" charset="-128"/>
                        </a:rPr>
                        <a:t>67</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a:solidFill>
                            <a:srgbClr val="000000"/>
                          </a:solidFill>
                          <a:effectLst/>
                          <a:uFillTx/>
                          <a:ea typeface="MS UI Gothic" panose="020B0600070205080204" charset="-128"/>
                        </a:rPr>
                        <a:t>0.65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a:solidFill>
                            <a:srgbClr val="000000"/>
                          </a:solidFill>
                          <a:effectLst/>
                          <a:uFillTx/>
                          <a:ea typeface="MS UI Gothic" panose="020B0600070205080204" charset="-128"/>
                        </a:rPr>
                        <a:t>0.033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a16="http://schemas.microsoft.com/office/drawing/2014/main" val="10002"/>
                  </a:ext>
                </a:extLst>
              </a:tr>
            </a:tbl>
          </a:graphicData>
        </a:graphic>
      </p:graphicFrame>
    </p:spTree>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sz="1800" b="1" i="0" u="none" strike="noStrike" cap="none" baseline="0">
                <a:solidFill>
                  <a:srgbClr val="043882"/>
                </a:solidFill>
                <a:effectLst/>
                <a:uFillTx/>
                <a:ea typeface="MS UI Gothic" panose="020B0600070205080204" charset="-128"/>
              </a:rPr>
              <a:t>3501: ADORE試験の長期結果：局所進行直腸癌に対する、術前化学放射線療法及び手術後の、アジュバントオキサリプラチン＋ロイコボリン＋5-フルオロウラシル（FOLFOX）と、5-フルオロウラシル＋ロイコボリン（FL）の比較検討 – Hong YS, et al</a:t>
            </a:r>
          </a:p>
        </p:txBody>
      </p:sp>
      <p:sp>
        <p:nvSpPr>
          <p:cNvPr id="3" name="Content Placeholder 2"/>
          <p:cNvSpPr>
            <a:spLocks noGrp="1"/>
          </p:cNvSpPr>
          <p:nvPr>
            <p:ph idx="1"/>
          </p:nvPr>
        </p:nvSpPr>
        <p:spPr/>
        <p:txBody>
          <a:bodyPr/>
          <a:lstStyle/>
          <a:p>
            <a:pPr marL="0" indent="0">
              <a:buFontTx/>
              <a:buNone/>
            </a:pPr>
            <a:r>
              <a:rPr lang="ja-JP" sz="1600" b="1" i="0" u="none" strike="noStrike" cap="none" baseline="0">
                <a:solidFill>
                  <a:srgbClr val="4D4D4D"/>
                </a:solidFill>
                <a:effectLst/>
                <a:uFillTx/>
                <a:ea typeface="MS UI Gothic" panose="020B0600070205080204" charset="-128"/>
              </a:rPr>
              <a:t>試験の目的</a:t>
            </a:r>
          </a:p>
          <a:p>
            <a:r>
              <a:rPr lang="ja-JP" sz="1600" b="0" i="0" u="none" strike="noStrike" cap="none" baseline="0">
                <a:solidFill>
                  <a:srgbClr val="4D4D4D"/>
                </a:solidFill>
                <a:effectLst/>
                <a:uFillTx/>
                <a:ea typeface="MS UI Gothic" panose="020B0600070205080204" charset="-128"/>
              </a:rPr>
              <a:t>ADORE試験において、切除を受けた直腸癌患者を対象として、アジュバントFOLFOXと5FU＋ロイコボリンの長期の有効性を評価する</a:t>
            </a:r>
          </a:p>
        </p:txBody>
      </p:sp>
      <p:sp>
        <p:nvSpPr>
          <p:cNvPr id="4" name="Text Placeholder 3"/>
          <p:cNvSpPr>
            <a:spLocks noGrp="1"/>
          </p:cNvSpPr>
          <p:nvPr>
            <p:ph type="body" sz="quarter" idx="10"/>
          </p:nvPr>
        </p:nvSpPr>
        <p:spPr/>
        <p:txBody>
          <a:bodyPr/>
          <a:lstStyle/>
          <a:p>
            <a:r>
              <a:rPr lang="ja-JP" sz="1200" b="0" i="0" u="none" strike="noStrike" cap="none" baseline="0">
                <a:solidFill>
                  <a:srgbClr val="4D4D4D"/>
                </a:solidFill>
                <a:effectLst/>
                <a:uFillTx/>
                <a:ea typeface="MS UI Gothic" panose="020B0600070205080204" charset="-128"/>
              </a:rPr>
              <a:t>*3年DFS、AE及びQoLはASCO 2014で報告された</a:t>
            </a:r>
          </a:p>
        </p:txBody>
      </p:sp>
      <p:sp>
        <p:nvSpPr>
          <p:cNvPr id="5" name="Text Placeholder 4"/>
          <p:cNvSpPr>
            <a:spLocks noGrp="1"/>
          </p:cNvSpPr>
          <p:nvPr>
            <p:ph type="body" sz="quarter" idx="11"/>
          </p:nvPr>
        </p:nvSpPr>
        <p:spPr>
          <a:xfrm>
            <a:off x="4414604" y="6096000"/>
            <a:ext cx="4364272" cy="487363"/>
          </a:xfrm>
        </p:spPr>
        <p:txBody>
          <a:bodyPr/>
          <a:lstStyle/>
          <a:p>
            <a:r>
              <a:rPr sz="1200"/>
              <a:t/>
            </a:r>
            <a:br>
              <a:rPr sz="1200"/>
            </a:br>
            <a:r>
              <a:rPr lang="ja-JP" sz="1200" b="0" i="0" u="none" strike="noStrike" cap="none" baseline="0">
                <a:solidFill>
                  <a:srgbClr val="4D4D4D"/>
                </a:solidFill>
                <a:effectLst/>
                <a:uFillTx/>
                <a:ea typeface="MS UI Gothic" panose="020B0600070205080204" charset="-128"/>
              </a:rPr>
              <a:t>Hong YS, et al. J Clin Oncol 2018;36(suppl):abstr 3501</a:t>
            </a:r>
          </a:p>
        </p:txBody>
      </p:sp>
      <p:sp>
        <p:nvSpPr>
          <p:cNvPr id="7" name="Oval 14"/>
          <p:cNvSpPr>
            <a:spLocks noChangeArrowheads="1"/>
          </p:cNvSpPr>
          <p:nvPr/>
        </p:nvSpPr>
        <p:spPr bwMode="auto">
          <a:xfrm>
            <a:off x="4593608" y="3403425"/>
            <a:ext cx="583595" cy="584200"/>
          </a:xfrm>
          <a:prstGeom prst="ellipse">
            <a:avLst/>
          </a:prstGeom>
          <a:noFill/>
          <a:ln w="57150">
            <a:solidFill>
              <a:schemeClr val="bg2">
                <a:lumMod val="60000"/>
                <a:lumOff val="40000"/>
              </a:schemeClr>
            </a:solidFill>
            <a:round/>
            <a:tailEnd type="triangle" w="med" len="me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r>
              <a:rPr lang="ja-JP" sz="1600" b="1" i="0" u="none" strike="noStrike" cap="none" baseline="0">
                <a:solidFill>
                  <a:srgbClr val="043882"/>
                </a:solidFill>
                <a:effectLst/>
                <a:uFillTx/>
                <a:ea typeface="MS UI Gothic" panose="020B0600070205080204" charset="-128"/>
              </a:rPr>
              <a:t>R</a:t>
            </a:r>
          </a:p>
          <a:p>
            <a:pPr marL="0" marR="0" lvl="0" indent="0" algn="ctr" defTabSz="914400" rtl="0" eaLnBrk="1" fontAlgn="base" latinLnBrk="0" hangingPunct="1">
              <a:lnSpc>
                <a:spcPct val="100000"/>
              </a:lnSpc>
              <a:spcBef>
                <a:spcPct val="0"/>
              </a:spcBef>
              <a:spcAft>
                <a:spcPct val="0"/>
              </a:spcAft>
              <a:buClrTx/>
              <a:buSzTx/>
              <a:buFontTx/>
              <a:buNone/>
              <a:defRPr/>
            </a:pPr>
            <a:r>
              <a:rPr lang="ja-JP" sz="1600" b="1" i="0" u="none" strike="noStrike" cap="none" baseline="0">
                <a:solidFill>
                  <a:srgbClr val="043882"/>
                </a:solidFill>
                <a:effectLst/>
                <a:uFillTx/>
                <a:ea typeface="MS UI Gothic" panose="020B0600070205080204" charset="-128"/>
              </a:rPr>
              <a:t>1:1</a:t>
            </a:r>
          </a:p>
        </p:txBody>
      </p:sp>
      <p:cxnSp>
        <p:nvCxnSpPr>
          <p:cNvPr id="8" name="AutoShape 15"/>
          <p:cNvCxnSpPr>
            <a:cxnSpLocks noChangeShapeType="1"/>
            <a:stCxn id="7" idx="0"/>
            <a:endCxn id="13" idx="1"/>
          </p:cNvCxnSpPr>
          <p:nvPr/>
        </p:nvCxnSpPr>
        <p:spPr bwMode="auto">
          <a:xfrm rot="5400000" flipH="1" flipV="1">
            <a:off x="4674832" y="2869077"/>
            <a:ext cx="744922" cy="323775"/>
          </a:xfrm>
          <a:prstGeom prst="bentConnector2">
            <a:avLst/>
          </a:prstGeom>
          <a:noFill/>
          <a:ln w="57150">
            <a:solidFill>
              <a:schemeClr val="bg2">
                <a:lumMod val="60000"/>
                <a:lumOff val="40000"/>
              </a:schemeClr>
            </a:solidFill>
            <a:round/>
            <a:tailEnd type="triangle" w="med" len="med"/>
          </a:ln>
        </p:spPr>
      </p:cxnSp>
      <p:sp>
        <p:nvSpPr>
          <p:cNvPr id="9" name="AutoShape 12"/>
          <p:cNvSpPr>
            <a:spLocks noChangeArrowheads="1"/>
          </p:cNvSpPr>
          <p:nvPr/>
        </p:nvSpPr>
        <p:spPr bwMode="auto">
          <a:xfrm>
            <a:off x="8011504" y="2349083"/>
            <a:ext cx="1027565" cy="618839"/>
          </a:xfrm>
          <a:prstGeom prst="rect">
            <a:avLst/>
          </a:prstGeom>
          <a:solidFill>
            <a:schemeClr val="tx1"/>
          </a:solidFill>
          <a:ln w="9525" algn="ctr">
            <a:noFill/>
            <a:rou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defRPr/>
            </a:pPr>
            <a:r>
              <a:rPr lang="ja-JP" sz="1800" b="0" i="0" u="none" strike="noStrike" cap="none" baseline="0">
                <a:solidFill>
                  <a:srgbClr val="FFFFFF"/>
                </a:solidFill>
                <a:effectLst/>
                <a:uFillTx/>
                <a:ea typeface="MS UI Gothic" panose="020B0600070205080204" charset="-128"/>
              </a:rPr>
              <a:t>PD/</a:t>
            </a:r>
            <a:r>
              <a:rPr sz="1800"/>
              <a:t/>
            </a:r>
            <a:br>
              <a:rPr sz="1800"/>
            </a:br>
            <a:r>
              <a:rPr lang="ja-JP" sz="1800" b="0" i="0" u="none" strike="noStrike" cap="none" baseline="0">
                <a:solidFill>
                  <a:srgbClr val="FFFFFF"/>
                </a:solidFill>
                <a:effectLst/>
                <a:uFillTx/>
                <a:ea typeface="MS UI Gothic" panose="020B0600070205080204" charset="-128"/>
              </a:rPr>
              <a:t>毒性</a:t>
            </a:r>
          </a:p>
        </p:txBody>
      </p:sp>
      <p:sp>
        <p:nvSpPr>
          <p:cNvPr id="10" name="Content Placeholder 26"/>
          <p:cNvSpPr txBox="1"/>
          <p:nvPr/>
        </p:nvSpPr>
        <p:spPr bwMode="auto">
          <a:xfrm>
            <a:off x="5268856" y="3219464"/>
            <a:ext cx="3875144" cy="848939"/>
          </a:xfrm>
          <a:prstGeom prst="rect">
            <a:avLst/>
          </a:prstGeom>
          <a:noFill/>
          <a:ln w="9525">
            <a:noFill/>
            <a:miter lim="800000"/>
          </a:ln>
        </p:spPr>
        <p:txBody>
          <a:bodyPr/>
          <a:lstStyle/>
          <a:p>
            <a:pPr marL="190500" marR="0" lvl="0" indent="-190500" algn="l" defTabSz="914400" rtl="0" eaLnBrk="1" fontAlgn="base" latinLnBrk="0" hangingPunct="1">
              <a:lnSpc>
                <a:spcPct val="100000"/>
              </a:lnSpc>
              <a:spcBef>
                <a:spcPct val="0"/>
              </a:spcBef>
              <a:spcAft>
                <a:spcPct val="0"/>
              </a:spcAft>
              <a:buClrTx/>
              <a:buSzTx/>
              <a:buFontTx/>
              <a:buNone/>
              <a:defRPr/>
            </a:pPr>
            <a:r>
              <a:rPr lang="ja-JP" sz="1400" b="1" i="0" u="none" strike="noStrike" cap="none" baseline="0">
                <a:solidFill>
                  <a:srgbClr val="043882"/>
                </a:solidFill>
                <a:effectLst/>
                <a:uFillTx/>
                <a:ea typeface="MS UI Gothic" panose="020B0600070205080204" charset="-128"/>
              </a:rPr>
              <a:t>層別化</a:t>
            </a:r>
          </a:p>
          <a:p>
            <a:pPr marL="203200" marR="0" lvl="0" indent="-203200" algn="l" defTabSz="914400" rtl="0" eaLnBrk="1" fontAlgn="base" latinLnBrk="0" hangingPunct="1">
              <a:lnSpc>
                <a:spcPct val="100000"/>
              </a:lnSpc>
              <a:spcBef>
                <a:spcPct val="0"/>
              </a:spcBef>
              <a:spcAft>
                <a:spcPct val="0"/>
              </a:spcAft>
              <a:buClrTx/>
              <a:buSzTx/>
              <a:buFont typeface="Arial" panose="020B0604020202020204" pitchFamily="34" charset="0"/>
              <a:buChar char="•"/>
              <a:defRPr/>
            </a:pPr>
            <a:r>
              <a:rPr lang="ja-JP" sz="1400" b="0" i="0" u="none" strike="noStrike" cap="none" baseline="0">
                <a:solidFill>
                  <a:srgbClr val="4D4D4D"/>
                </a:solidFill>
                <a:effectLst/>
                <a:uFillTx/>
                <a:ea typeface="MS UI Gothic" panose="020B0600070205080204" charset="-128"/>
              </a:rPr>
              <a:t>ypStage（II vs. III）</a:t>
            </a:r>
          </a:p>
          <a:p>
            <a:pPr marL="203200" marR="0" lvl="0" indent="-203200" algn="l" defTabSz="914400" rtl="0" eaLnBrk="1" fontAlgn="base" latinLnBrk="0" hangingPunct="1">
              <a:lnSpc>
                <a:spcPct val="100000"/>
              </a:lnSpc>
              <a:spcBef>
                <a:spcPct val="0"/>
              </a:spcBef>
              <a:spcAft>
                <a:spcPct val="0"/>
              </a:spcAft>
              <a:buClrTx/>
              <a:buSzTx/>
              <a:buFont typeface="Arial" panose="020B0604020202020204" pitchFamily="34" charset="0"/>
              <a:buChar char="•"/>
              <a:defRPr/>
            </a:pPr>
            <a:r>
              <a:rPr lang="ja-JP" sz="1400" b="0" i="0" u="none" strike="noStrike" cap="none" baseline="0">
                <a:solidFill>
                  <a:srgbClr val="4D4D4D"/>
                </a:solidFill>
                <a:effectLst/>
                <a:uFillTx/>
                <a:ea typeface="MS UI Gothic" panose="020B0600070205080204" charset="-128"/>
              </a:rPr>
              <a:t>参加施設</a:t>
            </a:r>
          </a:p>
        </p:txBody>
      </p:sp>
      <p:cxnSp>
        <p:nvCxnSpPr>
          <p:cNvPr id="11" name="AutoShape 19"/>
          <p:cNvCxnSpPr>
            <a:cxnSpLocks noChangeShapeType="1"/>
            <a:stCxn id="14" idx="3"/>
            <a:endCxn id="7" idx="2"/>
          </p:cNvCxnSpPr>
          <p:nvPr/>
        </p:nvCxnSpPr>
        <p:spPr bwMode="auto">
          <a:xfrm flipV="1">
            <a:off x="4456166" y="3695525"/>
            <a:ext cx="137442" cy="1"/>
          </a:xfrm>
          <a:prstGeom prst="straightConnector1">
            <a:avLst/>
          </a:prstGeom>
          <a:noFill/>
          <a:ln w="57150">
            <a:solidFill>
              <a:schemeClr val="bg2">
                <a:lumMod val="60000"/>
                <a:lumOff val="40000"/>
              </a:schemeClr>
            </a:solidFill>
            <a:round/>
            <a:headEnd type="none" w="med" len="med"/>
            <a:tailEnd type="none" w="med" len="med"/>
          </a:ln>
        </p:spPr>
      </p:cxnSp>
      <p:cxnSp>
        <p:nvCxnSpPr>
          <p:cNvPr id="12" name="AutoShape 21"/>
          <p:cNvCxnSpPr>
            <a:cxnSpLocks noChangeShapeType="1"/>
            <a:stCxn id="13" idx="3"/>
            <a:endCxn id="9" idx="1"/>
          </p:cNvCxnSpPr>
          <p:nvPr/>
        </p:nvCxnSpPr>
        <p:spPr bwMode="auto">
          <a:xfrm>
            <a:off x="7716185" y="2658503"/>
            <a:ext cx="295319" cy="0"/>
          </a:xfrm>
          <a:prstGeom prst="straightConnector1">
            <a:avLst/>
          </a:prstGeom>
          <a:noFill/>
          <a:ln w="57150">
            <a:solidFill>
              <a:schemeClr val="bg2">
                <a:lumMod val="60000"/>
                <a:lumOff val="40000"/>
              </a:schemeClr>
            </a:solidFill>
            <a:round/>
            <a:tailEnd type="triangle" w="med" len="med"/>
          </a:ln>
        </p:spPr>
      </p:cxnSp>
      <p:sp>
        <p:nvSpPr>
          <p:cNvPr id="13" name="AutoShape 8"/>
          <p:cNvSpPr>
            <a:spLocks noChangeArrowheads="1"/>
          </p:cNvSpPr>
          <p:nvPr/>
        </p:nvSpPr>
        <p:spPr bwMode="auto">
          <a:xfrm>
            <a:off x="5209181" y="2248134"/>
            <a:ext cx="2507004" cy="820737"/>
          </a:xfrm>
          <a:prstGeom prst="rect">
            <a:avLst/>
          </a:prstGeom>
          <a:solidFill>
            <a:schemeClr val="accent3"/>
          </a:solidFill>
          <a:ln w="9525" algn="ctr">
            <a:noFill/>
            <a:rou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defRPr/>
            </a:pPr>
            <a:r>
              <a:rPr lang="ja-JP" sz="1800" b="0" i="0" u="none" strike="noStrike" cap="none" baseline="0" dirty="0">
                <a:solidFill>
                  <a:srgbClr val="FFFFFF"/>
                </a:solidFill>
                <a:effectLst/>
                <a:uFillTx/>
                <a:ea typeface="MS UI Gothic" panose="020B0600070205080204" charset="-128"/>
              </a:rPr>
              <a:t>アジュバントFOLFOX </a:t>
            </a:r>
            <a:r>
              <a:rPr sz="1800" dirty="0"/>
              <a:t/>
            </a:r>
            <a:br>
              <a:rPr sz="1800" dirty="0"/>
            </a:br>
            <a:r>
              <a:rPr lang="ja-JP" sz="1800" b="0" i="0" u="none" strike="noStrike" cap="none" baseline="0" dirty="0">
                <a:solidFill>
                  <a:srgbClr val="FFFFFF"/>
                </a:solidFill>
                <a:effectLst/>
                <a:uFillTx/>
                <a:ea typeface="MS UI Gothic" panose="020B0600070205080204" charset="-128"/>
              </a:rPr>
              <a:t>q2wを8サイクル</a:t>
            </a:r>
          </a:p>
          <a:p>
            <a:pPr marL="0" marR="0" lvl="0" indent="0" algn="ctr" defTabSz="892175" rtl="0" eaLnBrk="0" fontAlgn="base" latinLnBrk="0" hangingPunct="0">
              <a:lnSpc>
                <a:spcPct val="100000"/>
              </a:lnSpc>
              <a:spcBef>
                <a:spcPct val="0"/>
              </a:spcBef>
              <a:spcAft>
                <a:spcPct val="0"/>
              </a:spcAft>
              <a:buClrTx/>
              <a:buSzTx/>
              <a:buFontTx/>
              <a:buNone/>
              <a:defRPr/>
            </a:pPr>
            <a:r>
              <a:rPr lang="ja-JP" sz="1800" b="0" i="0" u="none" strike="noStrike" cap="none" baseline="0" dirty="0">
                <a:solidFill>
                  <a:srgbClr val="FFFFFF"/>
                </a:solidFill>
                <a:effectLst/>
                <a:uFillTx/>
                <a:ea typeface="MS UI Gothic" panose="020B0600070205080204" charset="-128"/>
              </a:rPr>
              <a:t>（n=160）</a:t>
            </a:r>
          </a:p>
        </p:txBody>
      </p:sp>
      <p:sp>
        <p:nvSpPr>
          <p:cNvPr id="14" name="AutoShape 9"/>
          <p:cNvSpPr>
            <a:spLocks noChangeArrowheads="1"/>
          </p:cNvSpPr>
          <p:nvPr/>
        </p:nvSpPr>
        <p:spPr bwMode="auto">
          <a:xfrm>
            <a:off x="365123" y="2642061"/>
            <a:ext cx="4091043" cy="2106929"/>
          </a:xfrm>
          <a:prstGeom prst="roundRect">
            <a:avLst>
              <a:gd name="adj" fmla="val 0"/>
            </a:avLst>
          </a:prstGeom>
          <a:solidFill>
            <a:schemeClr val="accent1"/>
          </a:solidFill>
          <a:ln w="9525" algn="ctr">
            <a:noFill/>
            <a:round/>
          </a:ln>
        </p:spPr>
        <p:txBody>
          <a:bodyPr wrap="square" lIns="90488" tIns="44450" rIns="90488" bIns="44450">
            <a:spAutoFit/>
          </a:bodyPr>
          <a:lstStyle/>
          <a:p>
            <a:pPr marL="0" marR="0" lvl="0" indent="0" algn="l" defTabSz="892175" rtl="0" eaLnBrk="0" fontAlgn="base" latinLnBrk="0" hangingPunct="0">
              <a:lnSpc>
                <a:spcPct val="100000"/>
              </a:lnSpc>
              <a:spcBef>
                <a:spcPct val="0"/>
              </a:spcBef>
              <a:spcAft>
                <a:spcPct val="30000"/>
              </a:spcAft>
              <a:buClrTx/>
              <a:buSzTx/>
              <a:buFontTx/>
              <a:buNone/>
              <a:defRPr/>
            </a:pPr>
            <a:r>
              <a:rPr lang="ja-JP" sz="1800" b="0" i="0" u="none" strike="noStrike" cap="none" baseline="0" dirty="0">
                <a:solidFill>
                  <a:srgbClr val="FFFFFF"/>
                </a:solidFill>
                <a:effectLst/>
                <a:uFillTx/>
                <a:ea typeface="MS UI Gothic" panose="020B0600070205080204" charset="-128"/>
              </a:rPr>
              <a:t>主要な患者選択基準</a:t>
            </a:r>
          </a:p>
          <a:p>
            <a:pPr marL="285750" marR="0" lvl="0" indent="-285750" algn="l" defTabSz="892175" rtl="0" eaLnBrk="0" fontAlgn="base" latinLnBrk="0" hangingPunct="0">
              <a:lnSpc>
                <a:spcPct val="100000"/>
              </a:lnSpc>
              <a:spcBef>
                <a:spcPct val="0"/>
              </a:spcBef>
              <a:spcAft>
                <a:spcPct val="30000"/>
              </a:spcAft>
              <a:buClrTx/>
              <a:buSzTx/>
              <a:buFont typeface="Arial" panose="020B0604020202020204" pitchFamily="34" charset="0"/>
              <a:buChar char="•"/>
              <a:defRPr/>
            </a:pPr>
            <a:r>
              <a:rPr lang="ja-JP" sz="1800" b="0" i="0" u="none" strike="noStrike" cap="none" baseline="0" dirty="0">
                <a:solidFill>
                  <a:srgbClr val="FFFFFF"/>
                </a:solidFill>
                <a:effectLst/>
                <a:uFillTx/>
                <a:ea typeface="MS UI Gothic" panose="020B0600070205080204" charset="-128"/>
              </a:rPr>
              <a:t>根治的に切除された直腸癌</a:t>
            </a:r>
          </a:p>
          <a:p>
            <a:pPr marL="285750" marR="0" lvl="0" indent="-285750" algn="l" defTabSz="892175" rtl="0" eaLnBrk="0" fontAlgn="base" latinLnBrk="0" hangingPunct="0">
              <a:lnSpc>
                <a:spcPct val="100000"/>
              </a:lnSpc>
              <a:spcBef>
                <a:spcPct val="0"/>
              </a:spcBef>
              <a:spcAft>
                <a:spcPct val="30000"/>
              </a:spcAft>
              <a:buClrTx/>
              <a:buSzTx/>
              <a:buFont typeface="Arial" panose="020B0604020202020204" pitchFamily="34" charset="0"/>
              <a:buChar char="•"/>
              <a:defRPr/>
            </a:pPr>
            <a:r>
              <a:rPr lang="ja-JP" sz="1800" b="0" i="0" u="none" strike="noStrike" cap="none" baseline="0" dirty="0">
                <a:solidFill>
                  <a:srgbClr val="FFFFFF"/>
                </a:solidFill>
                <a:effectLst/>
                <a:uFillTx/>
                <a:ea typeface="MS UI Gothic" panose="020B0600070205080204" charset="-128"/>
              </a:rPr>
              <a:t>TME</a:t>
            </a:r>
          </a:p>
          <a:p>
            <a:pPr marL="285750" marR="0" lvl="0" indent="-285750" algn="l" defTabSz="892175" rtl="0" eaLnBrk="0" fontAlgn="base" latinLnBrk="0" hangingPunct="0">
              <a:lnSpc>
                <a:spcPct val="100000"/>
              </a:lnSpc>
              <a:spcBef>
                <a:spcPct val="0"/>
              </a:spcBef>
              <a:spcAft>
                <a:spcPct val="30000"/>
              </a:spcAft>
              <a:buClrTx/>
              <a:buSzTx/>
              <a:buFont typeface="Arial" panose="020B0604020202020204" pitchFamily="34" charset="0"/>
              <a:buChar char="•"/>
              <a:defRPr/>
            </a:pPr>
            <a:r>
              <a:rPr lang="ja-JP" sz="1800" b="0" i="0" u="none" strike="noStrike" cap="none" baseline="0" dirty="0">
                <a:solidFill>
                  <a:srgbClr val="FFFFFF"/>
                </a:solidFill>
                <a:effectLst/>
                <a:uFillTx/>
                <a:ea typeface="MS UI Gothic" panose="020B0600070205080204" charset="-128"/>
              </a:rPr>
              <a:t>フルオロピリミジン単剤による術前CRT後の術後ypStage II/III</a:t>
            </a:r>
          </a:p>
          <a:p>
            <a:pPr marL="0" marR="0" lvl="0" indent="0" algn="l" defTabSz="892175" rtl="0" eaLnBrk="0" fontAlgn="base" latinLnBrk="0" hangingPunct="0">
              <a:lnSpc>
                <a:spcPct val="100000"/>
              </a:lnSpc>
              <a:spcBef>
                <a:spcPct val="0"/>
              </a:spcBef>
              <a:spcAft>
                <a:spcPct val="30000"/>
              </a:spcAft>
              <a:buClrTx/>
              <a:buSzTx/>
              <a:buFontTx/>
              <a:buNone/>
              <a:defRPr/>
            </a:pPr>
            <a:r>
              <a:rPr lang="ja-JP" sz="1800" b="0" i="0" u="none" strike="noStrike" cap="none" baseline="0" dirty="0">
                <a:solidFill>
                  <a:srgbClr val="FFFFFF"/>
                </a:solidFill>
                <a:effectLst/>
                <a:uFillTx/>
                <a:ea typeface="MS UI Gothic" panose="020B0600070205080204" charset="-128"/>
              </a:rPr>
              <a:t>(n=321)</a:t>
            </a:r>
          </a:p>
        </p:txBody>
      </p:sp>
      <p:sp>
        <p:nvSpPr>
          <p:cNvPr id="15" name="Rectangle 9"/>
          <p:cNvSpPr txBox="1">
            <a:spLocks noChangeArrowheads="1"/>
          </p:cNvSpPr>
          <p:nvPr/>
        </p:nvSpPr>
        <p:spPr bwMode="auto">
          <a:xfrm>
            <a:off x="365124" y="5295865"/>
            <a:ext cx="4130676" cy="7990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lstStyle>
            <a:lvl1pPr marL="250825" indent="-250825" algn="l" rtl="0" fontAlgn="base">
              <a:spcBef>
                <a:spcPct val="0"/>
              </a:spcBef>
              <a:spcAft>
                <a:spcPts val="400"/>
              </a:spcAft>
              <a:buClr>
                <a:schemeClr val="bg1"/>
              </a:buClr>
              <a:buSzPct val="110000"/>
              <a:buChar char="•"/>
              <a:defRPr sz="1600">
                <a:solidFill>
                  <a:srgbClr val="4D4D4D"/>
                </a:solidFill>
                <a:latin typeface="+mn-lt"/>
                <a:ea typeface="+mn-ea"/>
                <a:cs typeface="+mn-cs"/>
              </a:defRPr>
            </a:lvl1pPr>
            <a:lvl2pPr marL="561975" indent="-309880" algn="l" rtl="0" fontAlgn="base">
              <a:spcBef>
                <a:spcPct val="0"/>
              </a:spcBef>
              <a:spcAft>
                <a:spcPts val="400"/>
              </a:spcAft>
              <a:buClr>
                <a:schemeClr val="bg1"/>
              </a:buClr>
              <a:buChar char="–"/>
              <a:defRPr sz="1600">
                <a:solidFill>
                  <a:srgbClr val="4D4D4D"/>
                </a:solidFill>
                <a:latin typeface="+mn-lt"/>
                <a:cs typeface="+mn-cs"/>
              </a:defRPr>
            </a:lvl2pPr>
            <a:lvl3pPr marL="812800" indent="-249555" algn="l" rtl="0" fontAlgn="base">
              <a:spcBef>
                <a:spcPct val="0"/>
              </a:spcBef>
              <a:spcAft>
                <a:spcPts val="400"/>
              </a:spcAft>
              <a:buClr>
                <a:schemeClr val="bg1"/>
              </a:buClr>
              <a:buChar char="•"/>
              <a:defRPr sz="1600">
                <a:solidFill>
                  <a:srgbClr val="4D4D4D"/>
                </a:solidFill>
                <a:latin typeface="+mn-lt"/>
                <a:cs typeface="+mn-cs"/>
              </a:defRPr>
            </a:lvl3pPr>
            <a:lvl4pPr marL="1101725" indent="-287655" algn="l" rtl="0" fontAlgn="base">
              <a:spcBef>
                <a:spcPct val="0"/>
              </a:spcBef>
              <a:spcAft>
                <a:spcPts val="400"/>
              </a:spcAft>
              <a:buClr>
                <a:schemeClr val="bg1"/>
              </a:buClr>
              <a:buChar char="–"/>
              <a:defRPr sz="1600">
                <a:solidFill>
                  <a:srgbClr val="4D4D4D"/>
                </a:solidFill>
                <a:latin typeface="+mn-lt"/>
                <a:cs typeface="+mn-cs"/>
              </a:defRPr>
            </a:lvl4pPr>
            <a:lvl5pPr marL="1390650" indent="-287655" algn="l" rtl="0" fontAlgn="base">
              <a:spcBef>
                <a:spcPct val="0"/>
              </a:spcBef>
              <a:spcAft>
                <a:spcPts val="400"/>
              </a:spcAft>
              <a:buClr>
                <a:schemeClr val="bg1"/>
              </a:buClr>
              <a:buChar char="»"/>
              <a:defRPr sz="1600">
                <a:solidFill>
                  <a:srgbClr val="4D4D4D"/>
                </a:solidFill>
                <a:latin typeface="+mn-lt"/>
                <a:cs typeface="+mn-cs"/>
              </a:defRPr>
            </a:lvl5pPr>
            <a:lvl6pPr marL="1847850" indent="-287655" algn="l" rtl="0" fontAlgn="base">
              <a:spcBef>
                <a:spcPct val="20000"/>
              </a:spcBef>
              <a:spcAft>
                <a:spcPct val="0"/>
              </a:spcAft>
              <a:buChar char="»"/>
              <a:defRPr sz="2000">
                <a:solidFill>
                  <a:schemeClr val="tx1"/>
                </a:solidFill>
                <a:latin typeface="+mn-lt"/>
                <a:cs typeface="+mn-cs"/>
              </a:defRPr>
            </a:lvl6pPr>
            <a:lvl7pPr marL="2305050" indent="-287655" algn="l" rtl="0" fontAlgn="base">
              <a:spcBef>
                <a:spcPct val="20000"/>
              </a:spcBef>
              <a:spcAft>
                <a:spcPct val="0"/>
              </a:spcAft>
              <a:buChar char="»"/>
              <a:defRPr sz="2000">
                <a:solidFill>
                  <a:schemeClr val="tx1"/>
                </a:solidFill>
                <a:latin typeface="+mn-lt"/>
                <a:cs typeface="+mn-cs"/>
              </a:defRPr>
            </a:lvl7pPr>
            <a:lvl8pPr marL="2762250" indent="-287655" algn="l" rtl="0" fontAlgn="base">
              <a:spcBef>
                <a:spcPct val="20000"/>
              </a:spcBef>
              <a:spcAft>
                <a:spcPct val="0"/>
              </a:spcAft>
              <a:buChar char="»"/>
              <a:defRPr sz="2000">
                <a:solidFill>
                  <a:schemeClr val="tx1"/>
                </a:solidFill>
                <a:latin typeface="+mn-lt"/>
                <a:cs typeface="+mn-cs"/>
              </a:defRPr>
            </a:lvl8pPr>
            <a:lvl9pPr marL="3219450" indent="-287655"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ct val="0"/>
              </a:spcBef>
              <a:spcAft>
                <a:spcPts val="400"/>
              </a:spcAft>
              <a:buClr>
                <a:srgbClr val="043882"/>
              </a:buClr>
              <a:buSzPct val="110000"/>
              <a:buFontTx/>
              <a:buNone/>
              <a:defRPr/>
            </a:pPr>
            <a:r>
              <a:rPr lang="ja-JP" sz="1600" b="1" i="0" u="none" strike="noStrike" cap="none" baseline="0">
                <a:solidFill>
                  <a:srgbClr val="A0A0A0"/>
                </a:solidFill>
                <a:effectLst/>
                <a:uFillTx/>
                <a:ea typeface="MS UI Gothic" panose="020B0600070205080204" charset="-128"/>
              </a:rPr>
              <a:t>主要エンドポイント</a:t>
            </a:r>
          </a:p>
          <a:p>
            <a:pPr marL="250825" marR="0" lvl="0" indent="-250825" algn="l" defTabSz="914400" rtl="0" eaLnBrk="1" fontAlgn="base" latinLnBrk="0" hangingPunct="1">
              <a:lnSpc>
                <a:spcPct val="100000"/>
              </a:lnSpc>
              <a:spcBef>
                <a:spcPct val="0"/>
              </a:spcBef>
              <a:spcAft>
                <a:spcPts val="400"/>
              </a:spcAft>
              <a:buClr>
                <a:srgbClr val="043882"/>
              </a:buClr>
              <a:buSzPct val="110000"/>
              <a:buFontTx/>
              <a:buChar char="•"/>
              <a:defRPr/>
            </a:pPr>
            <a:r>
              <a:rPr lang="ja-JP" sz="1600" b="0" i="0" u="none" strike="noStrike" cap="none" baseline="0">
                <a:solidFill>
                  <a:srgbClr val="4D4D4D"/>
                </a:solidFill>
                <a:effectLst/>
                <a:uFillTx/>
                <a:ea typeface="MS UI Gothic" panose="020B0600070205080204" charset="-128"/>
              </a:rPr>
              <a:t>DFS*</a:t>
            </a:r>
          </a:p>
          <a:p>
            <a:pPr marL="250825" marR="0" lvl="0" indent="-250825" algn="l" defTabSz="914400" rtl="0" eaLnBrk="1" fontAlgn="base" latinLnBrk="0" hangingPunct="1">
              <a:lnSpc>
                <a:spcPct val="100000"/>
              </a:lnSpc>
              <a:spcBef>
                <a:spcPct val="0"/>
              </a:spcBef>
              <a:spcAft>
                <a:spcPts val="400"/>
              </a:spcAft>
              <a:buClr>
                <a:srgbClr val="043882"/>
              </a:buClr>
              <a:buSzPct val="110000"/>
              <a:buFontTx/>
              <a:buChar char="•"/>
              <a:defRPr/>
            </a:pPr>
            <a:endParaRPr kumimoji="0" lang="en-GB" sz="16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16" name="Content Placeholder 26"/>
          <p:cNvSpPr txBox="1"/>
          <p:nvPr/>
        </p:nvSpPr>
        <p:spPr>
          <a:xfrm>
            <a:off x="4648200" y="5295865"/>
            <a:ext cx="4130675" cy="799043"/>
          </a:xfrm>
          <a:prstGeom prst="rect">
            <a:avLst/>
          </a:prstGeom>
        </p:spPr>
        <p:txBody>
          <a:bodyPr/>
          <a:lstStyle>
            <a:lvl1pPr marL="250825" indent="-250825" algn="l" rtl="0" fontAlgn="base">
              <a:spcBef>
                <a:spcPct val="0"/>
              </a:spcBef>
              <a:spcAft>
                <a:spcPts val="400"/>
              </a:spcAft>
              <a:buClr>
                <a:schemeClr val="bg1"/>
              </a:buClr>
              <a:buSzPct val="110000"/>
              <a:buChar char="•"/>
              <a:defRPr sz="1600">
                <a:solidFill>
                  <a:srgbClr val="4D4D4D"/>
                </a:solidFill>
                <a:latin typeface="+mn-lt"/>
                <a:ea typeface="+mn-ea"/>
                <a:cs typeface="+mn-cs"/>
              </a:defRPr>
            </a:lvl1pPr>
            <a:lvl2pPr marL="561975" indent="-309880" algn="l" rtl="0" fontAlgn="base">
              <a:spcBef>
                <a:spcPct val="0"/>
              </a:spcBef>
              <a:spcAft>
                <a:spcPts val="400"/>
              </a:spcAft>
              <a:buClr>
                <a:schemeClr val="bg1"/>
              </a:buClr>
              <a:buChar char="–"/>
              <a:defRPr sz="1600">
                <a:solidFill>
                  <a:srgbClr val="4D4D4D"/>
                </a:solidFill>
                <a:latin typeface="+mn-lt"/>
                <a:cs typeface="+mn-cs"/>
              </a:defRPr>
            </a:lvl2pPr>
            <a:lvl3pPr marL="812800" indent="-249555" algn="l" rtl="0" fontAlgn="base">
              <a:spcBef>
                <a:spcPct val="0"/>
              </a:spcBef>
              <a:spcAft>
                <a:spcPts val="400"/>
              </a:spcAft>
              <a:buClr>
                <a:schemeClr val="bg1"/>
              </a:buClr>
              <a:buChar char="•"/>
              <a:defRPr sz="1600">
                <a:solidFill>
                  <a:srgbClr val="4D4D4D"/>
                </a:solidFill>
                <a:latin typeface="+mn-lt"/>
                <a:cs typeface="+mn-cs"/>
              </a:defRPr>
            </a:lvl3pPr>
            <a:lvl4pPr marL="1101725" indent="-287655" algn="l" rtl="0" fontAlgn="base">
              <a:spcBef>
                <a:spcPct val="0"/>
              </a:spcBef>
              <a:spcAft>
                <a:spcPts val="400"/>
              </a:spcAft>
              <a:buClr>
                <a:schemeClr val="bg1"/>
              </a:buClr>
              <a:buChar char="–"/>
              <a:defRPr sz="1600">
                <a:solidFill>
                  <a:srgbClr val="4D4D4D"/>
                </a:solidFill>
                <a:latin typeface="+mn-lt"/>
                <a:cs typeface="+mn-cs"/>
              </a:defRPr>
            </a:lvl4pPr>
            <a:lvl5pPr marL="1390650" indent="-287655" algn="l" rtl="0" fontAlgn="base">
              <a:spcBef>
                <a:spcPct val="0"/>
              </a:spcBef>
              <a:spcAft>
                <a:spcPts val="400"/>
              </a:spcAft>
              <a:buClr>
                <a:schemeClr val="bg1"/>
              </a:buClr>
              <a:buChar char="»"/>
              <a:defRPr sz="1600">
                <a:solidFill>
                  <a:srgbClr val="4D4D4D"/>
                </a:solidFill>
                <a:latin typeface="+mn-lt"/>
                <a:cs typeface="+mn-cs"/>
              </a:defRPr>
            </a:lvl5pPr>
            <a:lvl6pPr marL="1847850" indent="-287655" algn="l" rtl="0" fontAlgn="base">
              <a:spcBef>
                <a:spcPct val="20000"/>
              </a:spcBef>
              <a:spcAft>
                <a:spcPct val="0"/>
              </a:spcAft>
              <a:buChar char="»"/>
              <a:defRPr sz="2000">
                <a:solidFill>
                  <a:schemeClr val="tx1"/>
                </a:solidFill>
                <a:latin typeface="+mn-lt"/>
                <a:cs typeface="+mn-cs"/>
              </a:defRPr>
            </a:lvl6pPr>
            <a:lvl7pPr marL="2305050" indent="-287655" algn="l" rtl="0" fontAlgn="base">
              <a:spcBef>
                <a:spcPct val="20000"/>
              </a:spcBef>
              <a:spcAft>
                <a:spcPct val="0"/>
              </a:spcAft>
              <a:buChar char="»"/>
              <a:defRPr sz="2000">
                <a:solidFill>
                  <a:schemeClr val="tx1"/>
                </a:solidFill>
                <a:latin typeface="+mn-lt"/>
                <a:cs typeface="+mn-cs"/>
              </a:defRPr>
            </a:lvl7pPr>
            <a:lvl8pPr marL="2762250" indent="-287655" algn="l" rtl="0" fontAlgn="base">
              <a:spcBef>
                <a:spcPct val="20000"/>
              </a:spcBef>
              <a:spcAft>
                <a:spcPct val="0"/>
              </a:spcAft>
              <a:buChar char="»"/>
              <a:defRPr sz="2000">
                <a:solidFill>
                  <a:schemeClr val="tx1"/>
                </a:solidFill>
                <a:latin typeface="+mn-lt"/>
                <a:cs typeface="+mn-cs"/>
              </a:defRPr>
            </a:lvl8pPr>
            <a:lvl9pPr marL="3219450" indent="-287655"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ct val="0"/>
              </a:spcBef>
              <a:spcAft>
                <a:spcPts val="400"/>
              </a:spcAft>
              <a:buClr>
                <a:srgbClr val="043882"/>
              </a:buClr>
              <a:buSzPct val="110000"/>
              <a:buFontTx/>
              <a:buNone/>
              <a:defRPr/>
            </a:pPr>
            <a:r>
              <a:rPr lang="ja-JP" sz="1600" b="1" i="0" u="none" strike="noStrike" cap="none" baseline="0">
                <a:solidFill>
                  <a:srgbClr val="A0A0A0"/>
                </a:solidFill>
                <a:effectLst/>
                <a:uFillTx/>
                <a:ea typeface="MS UI Gothic" panose="020B0600070205080204" charset="-128"/>
              </a:rPr>
              <a:t>副次的エンドポイント</a:t>
            </a:r>
          </a:p>
          <a:p>
            <a:pPr marL="250825" marR="0" lvl="0" indent="-250825" algn="l" defTabSz="914400" rtl="0" eaLnBrk="1" fontAlgn="base" latinLnBrk="0" hangingPunct="1">
              <a:lnSpc>
                <a:spcPct val="100000"/>
              </a:lnSpc>
              <a:spcBef>
                <a:spcPct val="0"/>
              </a:spcBef>
              <a:spcAft>
                <a:spcPts val="400"/>
              </a:spcAft>
              <a:buClr>
                <a:srgbClr val="043882"/>
              </a:buClr>
              <a:buSzPct val="110000"/>
              <a:buFontTx/>
              <a:buChar char="•"/>
              <a:defRPr/>
            </a:pPr>
            <a:r>
              <a:rPr lang="ja-JP" sz="1600" b="0" i="0" u="none" strike="noStrike" cap="none" baseline="0">
                <a:solidFill>
                  <a:srgbClr val="4D4D4D"/>
                </a:solidFill>
                <a:effectLst/>
                <a:uFillTx/>
                <a:ea typeface="MS UI Gothic" panose="020B0600070205080204" charset="-128"/>
              </a:rPr>
              <a:t>OS、安全性*、再発パターン、QoL*</a:t>
            </a:r>
          </a:p>
        </p:txBody>
      </p:sp>
      <p:cxnSp>
        <p:nvCxnSpPr>
          <p:cNvPr id="17" name="AutoShape 16"/>
          <p:cNvCxnSpPr>
            <a:cxnSpLocks noChangeShapeType="1"/>
            <a:stCxn id="7" idx="4"/>
            <a:endCxn id="19" idx="1"/>
          </p:cNvCxnSpPr>
          <p:nvPr/>
        </p:nvCxnSpPr>
        <p:spPr bwMode="auto">
          <a:xfrm rot="16200000" flipH="1">
            <a:off x="4686292" y="4186738"/>
            <a:ext cx="721900" cy="323673"/>
          </a:xfrm>
          <a:prstGeom prst="bentConnector2">
            <a:avLst/>
          </a:prstGeom>
          <a:noFill/>
          <a:ln w="57150">
            <a:solidFill>
              <a:schemeClr val="bg2">
                <a:lumMod val="60000"/>
                <a:lumOff val="40000"/>
              </a:schemeClr>
            </a:solidFill>
            <a:round/>
            <a:tailEnd type="triangle" w="med" len="med"/>
          </a:ln>
        </p:spPr>
      </p:cxnSp>
      <p:cxnSp>
        <p:nvCxnSpPr>
          <p:cNvPr id="18" name="AutoShape 20"/>
          <p:cNvCxnSpPr>
            <a:cxnSpLocks noChangeShapeType="1"/>
            <a:stCxn id="19" idx="3"/>
            <a:endCxn id="20" idx="1"/>
          </p:cNvCxnSpPr>
          <p:nvPr/>
        </p:nvCxnSpPr>
        <p:spPr bwMode="auto">
          <a:xfrm>
            <a:off x="7714604" y="4709525"/>
            <a:ext cx="296900" cy="1"/>
          </a:xfrm>
          <a:prstGeom prst="straightConnector1">
            <a:avLst/>
          </a:prstGeom>
          <a:noFill/>
          <a:ln w="57150">
            <a:solidFill>
              <a:schemeClr val="bg2">
                <a:lumMod val="60000"/>
                <a:lumOff val="40000"/>
              </a:schemeClr>
            </a:solidFill>
            <a:prstDash val="sysDot"/>
            <a:round/>
            <a:tailEnd type="triangle" w="med" len="med"/>
          </a:ln>
        </p:spPr>
      </p:cxnSp>
      <p:sp>
        <p:nvSpPr>
          <p:cNvPr id="19" name="AutoShape 12"/>
          <p:cNvSpPr>
            <a:spLocks noChangeArrowheads="1"/>
          </p:cNvSpPr>
          <p:nvPr/>
        </p:nvSpPr>
        <p:spPr bwMode="auto">
          <a:xfrm>
            <a:off x="5209079" y="4299157"/>
            <a:ext cx="2505525" cy="820736"/>
          </a:xfrm>
          <a:prstGeom prst="rect">
            <a:avLst/>
          </a:prstGeom>
          <a:solidFill>
            <a:schemeClr val="accent2"/>
          </a:solidFill>
          <a:ln w="9525" algn="ctr">
            <a:noFill/>
            <a:rou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defRPr/>
            </a:pPr>
            <a:r>
              <a:rPr lang="ja-JP" sz="1800" b="0" i="0" u="none" strike="noStrike" cap="none" baseline="0">
                <a:solidFill>
                  <a:srgbClr val="4D4D4D"/>
                </a:solidFill>
                <a:effectLst/>
                <a:uFillTx/>
                <a:ea typeface="MS UI Gothic" panose="020B0600070205080204" charset="-128"/>
              </a:rPr>
              <a:t>5FU＋ロイコボリン</a:t>
            </a:r>
            <a:r>
              <a:rPr sz="1800"/>
              <a:t/>
            </a:r>
            <a:br>
              <a:rPr sz="1800"/>
            </a:br>
            <a:r>
              <a:rPr lang="ja-JP" sz="1800" b="0" i="0" u="none" strike="noStrike" cap="none" baseline="0">
                <a:solidFill>
                  <a:srgbClr val="4D4D4D"/>
                </a:solidFill>
                <a:effectLst/>
                <a:uFillTx/>
                <a:ea typeface="MS UI Gothic" panose="020B0600070205080204" charset="-128"/>
              </a:rPr>
              <a:t>q4wを4サイクル</a:t>
            </a:r>
            <a:r>
              <a:rPr sz="1800"/>
              <a:t/>
            </a:r>
            <a:br>
              <a:rPr sz="1800"/>
            </a:br>
            <a:r>
              <a:rPr lang="ja-JP" sz="1800" b="0" i="0" u="none" strike="noStrike" cap="none" baseline="0">
                <a:solidFill>
                  <a:srgbClr val="4D4D4D"/>
                </a:solidFill>
                <a:effectLst/>
                <a:uFillTx/>
                <a:ea typeface="MS UI Gothic" panose="020B0600070205080204" charset="-128"/>
              </a:rPr>
              <a:t>(n=161)</a:t>
            </a:r>
          </a:p>
        </p:txBody>
      </p:sp>
      <p:sp>
        <p:nvSpPr>
          <p:cNvPr id="20" name="AutoShape 12"/>
          <p:cNvSpPr>
            <a:spLocks noChangeArrowheads="1"/>
          </p:cNvSpPr>
          <p:nvPr/>
        </p:nvSpPr>
        <p:spPr bwMode="auto">
          <a:xfrm>
            <a:off x="8011504" y="4400106"/>
            <a:ext cx="1027565" cy="618839"/>
          </a:xfrm>
          <a:prstGeom prst="rect">
            <a:avLst/>
          </a:prstGeom>
          <a:solidFill>
            <a:schemeClr val="tx1"/>
          </a:solidFill>
          <a:ln w="9525" algn="ctr">
            <a:noFill/>
            <a:rou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defRPr/>
            </a:pPr>
            <a:r>
              <a:rPr lang="ja-JP" sz="1800" b="0" i="0" u="none" strike="noStrike" cap="none" baseline="0">
                <a:solidFill>
                  <a:srgbClr val="FFFFFF"/>
                </a:solidFill>
                <a:effectLst/>
                <a:uFillTx/>
                <a:ea typeface="MS UI Gothic" panose="020B0600070205080204" charset="-128"/>
              </a:rPr>
              <a:t>PD/</a:t>
            </a:r>
            <a:r>
              <a:rPr sz="1800"/>
              <a:t/>
            </a:r>
            <a:br>
              <a:rPr sz="1800"/>
            </a:br>
            <a:r>
              <a:rPr lang="ja-JP" sz="1800" b="0" i="0" u="none" strike="noStrike" cap="none" baseline="0">
                <a:solidFill>
                  <a:srgbClr val="FFFFFF"/>
                </a:solidFill>
                <a:effectLst/>
                <a:uFillTx/>
                <a:ea typeface="MS UI Gothic" panose="020B0600070205080204" charset="-128"/>
              </a:rPr>
              <a:t>毒性</a:t>
            </a:r>
          </a:p>
        </p:txBody>
      </p:sp>
    </p:spTree>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ja-JP" sz="1600" b="1" i="0" u="none" strike="noStrike" cap="none" baseline="0">
                <a:solidFill>
                  <a:srgbClr val="4D4D4D"/>
                </a:solidFill>
                <a:effectLst/>
                <a:uFillTx/>
                <a:ea typeface="MS UI Gothic" panose="020B0600070205080204" charset="-128"/>
              </a:rPr>
              <a:t>主な結果</a:t>
            </a:r>
          </a:p>
          <a:p>
            <a:endParaRPr lang="en-GB"/>
          </a:p>
        </p:txBody>
      </p:sp>
      <p:sp>
        <p:nvSpPr>
          <p:cNvPr id="2" name="Title 1"/>
          <p:cNvSpPr>
            <a:spLocks noGrp="1"/>
          </p:cNvSpPr>
          <p:nvPr>
            <p:ph type="title"/>
          </p:nvPr>
        </p:nvSpPr>
        <p:spPr/>
        <p:txBody>
          <a:bodyPr/>
          <a:lstStyle/>
          <a:p>
            <a:r>
              <a:rPr lang="ja-JP" sz="1800" b="1" i="0" u="none" strike="noStrike" cap="none" baseline="0">
                <a:solidFill>
                  <a:srgbClr val="043882"/>
                </a:solidFill>
                <a:effectLst/>
                <a:uFillTx/>
                <a:ea typeface="MS UI Gothic" panose="020B0600070205080204" charset="-128"/>
              </a:rPr>
              <a:t>3501: ADORE試験の長期結果：局所進行直腸癌に対する、術前化学放射線療法及び手術後の、アジュバントオキサリプラチン＋ロイコボリン＋5-フルオロウラシル（FOLFOX）と、5-フルオロウラシル＋ロイコボリン（FL）の比較検討 – Hong YS, et al</a:t>
            </a:r>
          </a:p>
        </p:txBody>
      </p:sp>
      <p:sp>
        <p:nvSpPr>
          <p:cNvPr id="5" name="Text Placeholder 4"/>
          <p:cNvSpPr>
            <a:spLocks noGrp="1"/>
          </p:cNvSpPr>
          <p:nvPr>
            <p:ph type="body" sz="quarter" idx="11"/>
          </p:nvPr>
        </p:nvSpPr>
        <p:spPr>
          <a:xfrm>
            <a:off x="4414604" y="6096000"/>
            <a:ext cx="4364272" cy="487363"/>
          </a:xfrm>
        </p:spPr>
        <p:txBody>
          <a:bodyPr/>
          <a:lstStyle/>
          <a:p>
            <a:r>
              <a:rPr sz="1200"/>
              <a:t/>
            </a:r>
            <a:br>
              <a:rPr sz="1200"/>
            </a:br>
            <a:r>
              <a:rPr lang="ja-JP" sz="1200" b="0" i="0" u="none" strike="noStrike" cap="none" baseline="0">
                <a:solidFill>
                  <a:srgbClr val="4D4D4D"/>
                </a:solidFill>
                <a:effectLst/>
                <a:uFillTx/>
                <a:ea typeface="MS UI Gothic" panose="020B0600070205080204" charset="-128"/>
              </a:rPr>
              <a:t>Hong YS, et al. J Clin Oncol 2018;36(suppl):abstr 3501</a:t>
            </a:r>
          </a:p>
        </p:txBody>
      </p:sp>
      <p:graphicFrame>
        <p:nvGraphicFramePr>
          <p:cNvPr id="9" name="Group 88"/>
          <p:cNvGraphicFramePr>
            <a:graphicFrameLocks noGrp="1"/>
          </p:cNvGraphicFramePr>
          <p:nvPr/>
        </p:nvGraphicFramePr>
        <p:xfrm>
          <a:off x="367507" y="5273669"/>
          <a:ext cx="8408986" cy="914400"/>
        </p:xfrm>
        <a:graphic>
          <a:graphicData uri="http://schemas.openxmlformats.org/drawingml/2006/table">
            <a:tbl>
              <a:tblPr firstRow="1" bandRow="1">
                <a:tableStyleId>{69012ECD-51FC-41F1-AA8D-1B2483CD663E}</a:tableStyleId>
              </a:tblPr>
              <a:tblGrid>
                <a:gridCol w="1367693">
                  <a:extLst>
                    <a:ext uri="{9D8B030D-6E8A-4147-A177-3AD203B41FA5}">
                      <a16:colId xmlns:a16="http://schemas.microsoft.com/office/drawing/2014/main" val="20000"/>
                    </a:ext>
                  </a:extLst>
                </a:gridCol>
                <a:gridCol w="1087200">
                  <a:extLst>
                    <a:ext uri="{9D8B030D-6E8A-4147-A177-3AD203B41FA5}">
                      <a16:colId xmlns:a16="http://schemas.microsoft.com/office/drawing/2014/main" val="20001"/>
                    </a:ext>
                  </a:extLst>
                </a:gridCol>
                <a:gridCol w="1813888">
                  <a:extLst>
                    <a:ext uri="{9D8B030D-6E8A-4147-A177-3AD203B41FA5}">
                      <a16:colId xmlns:a16="http://schemas.microsoft.com/office/drawing/2014/main" val="20002"/>
                    </a:ext>
                  </a:extLst>
                </a:gridCol>
                <a:gridCol w="1447800">
                  <a:extLst>
                    <a:ext uri="{9D8B030D-6E8A-4147-A177-3AD203B41FA5}">
                      <a16:colId xmlns:a16="http://schemas.microsoft.com/office/drawing/2014/main" val="20003"/>
                    </a:ext>
                  </a:extLst>
                </a:gridCol>
                <a:gridCol w="2692405">
                  <a:extLst>
                    <a:ext uri="{9D8B030D-6E8A-4147-A177-3AD203B41FA5}">
                      <a16:colId xmlns:a16="http://schemas.microsoft.com/office/drawing/2014/main" val="20004"/>
                    </a:ext>
                  </a:extLst>
                </a:gridCol>
              </a:tblGrid>
              <a:tr h="15539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ja-JP" sz="1400" b="1" i="0" u="none" strike="noStrike" cap="none" baseline="0">
                          <a:solidFill>
                            <a:srgbClr val="FFFFFF"/>
                          </a:solidFill>
                          <a:effectLst/>
                          <a:uFillTx/>
                          <a:ea typeface="MS UI Gothic" panose="020B0600070205080204" charset="-128"/>
                        </a:rPr>
                        <a:t>6年DFS、%</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1" i="0" u="none" strike="noStrike" cap="none" baseline="0">
                          <a:solidFill>
                            <a:srgbClr val="FFFFFF"/>
                          </a:solidFill>
                          <a:effectLst/>
                          <a:uFillTx/>
                          <a:ea typeface="MS UI Gothic" panose="020B0600070205080204" charset="-128"/>
                        </a:rPr>
                        <a:t>FOLFOX</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1" i="0" u="none" strike="noStrike" cap="none" baseline="0">
                          <a:solidFill>
                            <a:srgbClr val="FFFFFF"/>
                          </a:solidFill>
                          <a:effectLst/>
                          <a:uFillTx/>
                          <a:ea typeface="MS UI Gothic" panose="020B0600070205080204" charset="-128"/>
                        </a:rPr>
                        <a:t>5FU＋ロイコボリン</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1" i="0" u="none" strike="noStrike" cap="none" baseline="0">
                          <a:solidFill>
                            <a:srgbClr val="FFFFFF"/>
                          </a:solidFill>
                          <a:effectLst/>
                          <a:uFillTx/>
                          <a:ea typeface="MS UI Gothic" panose="020B0600070205080204" charset="-128"/>
                        </a:rPr>
                        <a:t>差</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1" i="0" u="none" strike="noStrike" cap="none" baseline="0">
                          <a:solidFill>
                            <a:srgbClr val="FFFFFF"/>
                          </a:solidFill>
                          <a:effectLst/>
                          <a:uFillTx/>
                          <a:ea typeface="MS UI Gothic" panose="020B0600070205080204" charset="-128"/>
                        </a:rPr>
                        <a:t>HR*（95%CI）；P値</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0"/>
                  </a:ext>
                </a:extLst>
              </a:tr>
              <a:tr h="15539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a:solidFill>
                            <a:srgbClr val="000000"/>
                          </a:solidFill>
                          <a:effectLst/>
                          <a:uFillTx/>
                          <a:ea typeface="MS UI Gothic" panose="020B0600070205080204" charset="-128"/>
                        </a:rPr>
                        <a:t>ypStage III</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a:solidFill>
                            <a:srgbClr val="000000"/>
                          </a:solidFill>
                          <a:effectLst/>
                          <a:uFillTx/>
                          <a:ea typeface="MS UI Gothic" panose="020B0600070205080204" charset="-128"/>
                        </a:rPr>
                        <a:t>63.2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a:solidFill>
                            <a:srgbClr val="000000"/>
                          </a:solidFill>
                          <a:effectLst/>
                          <a:uFillTx/>
                          <a:ea typeface="MS UI Gothic" panose="020B0600070205080204" charset="-128"/>
                        </a:rPr>
                        <a:t>48.3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a:solidFill>
                            <a:srgbClr val="000000"/>
                          </a:solidFill>
                          <a:effectLst/>
                          <a:uFillTx/>
                          <a:ea typeface="MS UI Gothic" panose="020B0600070205080204" charset="-128"/>
                        </a:rPr>
                        <a:t>14.9</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a:solidFill>
                            <a:srgbClr val="000000"/>
                          </a:solidFill>
                          <a:effectLst/>
                          <a:uFillTx/>
                          <a:ea typeface="MS UI Gothic" panose="020B0600070205080204" charset="-128"/>
                        </a:rPr>
                        <a:t>0.59 (0.38, 0.92); 0.019</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val="10001"/>
                  </a:ext>
                </a:extLst>
              </a:tr>
              <a:tr h="15539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a:solidFill>
                            <a:srgbClr val="000000"/>
                          </a:solidFill>
                          <a:effectLst/>
                          <a:uFillTx/>
                          <a:ea typeface="MS UI Gothic" panose="020B0600070205080204" charset="-128"/>
                        </a:rPr>
                        <a:t>ypStage II</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a:solidFill>
                            <a:srgbClr val="000000"/>
                          </a:solidFill>
                          <a:effectLst/>
                          <a:uFillTx/>
                          <a:ea typeface="MS UI Gothic" panose="020B0600070205080204" charset="-128"/>
                        </a:rPr>
                        <a:t>77.8</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a:solidFill>
                            <a:srgbClr val="000000"/>
                          </a:solidFill>
                          <a:effectLst/>
                          <a:uFillTx/>
                          <a:ea typeface="MS UI Gothic" panose="020B0600070205080204" charset="-128"/>
                        </a:rPr>
                        <a:t>69.5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a:solidFill>
                            <a:srgbClr val="000000"/>
                          </a:solidFill>
                          <a:effectLst/>
                          <a:uFillTx/>
                          <a:ea typeface="MS UI Gothic" panose="020B0600070205080204" charset="-128"/>
                        </a:rPr>
                        <a:t>8.3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a:solidFill>
                            <a:srgbClr val="000000"/>
                          </a:solidFill>
                          <a:effectLst/>
                          <a:uFillTx/>
                          <a:ea typeface="MS UI Gothic" panose="020B0600070205080204" charset="-128"/>
                        </a:rPr>
                        <a:t>0.64 (0.30, 1.36); 0.245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a16="http://schemas.microsoft.com/office/drawing/2014/main" val="10002"/>
                  </a:ext>
                </a:extLst>
              </a:tr>
            </a:tbl>
          </a:graphicData>
        </a:graphic>
      </p:graphicFrame>
      <p:sp>
        <p:nvSpPr>
          <p:cNvPr id="13" name="Text Placeholder 3"/>
          <p:cNvSpPr>
            <a:spLocks noGrp="1"/>
          </p:cNvSpPr>
          <p:nvPr>
            <p:ph type="body" sz="quarter" idx="10"/>
          </p:nvPr>
        </p:nvSpPr>
        <p:spPr>
          <a:xfrm>
            <a:off x="365125" y="6096000"/>
            <a:ext cx="4130675" cy="487363"/>
          </a:xfrm>
        </p:spPr>
        <p:txBody>
          <a:bodyPr/>
          <a:lstStyle/>
          <a:p>
            <a:pPr>
              <a:spcAft>
                <a:spcPct val="0"/>
              </a:spcAft>
              <a:defRPr/>
            </a:pPr>
            <a:r>
              <a:rPr lang="ja-JP" sz="1200" b="0" i="0" u="none" strike="noStrike" cap="none" baseline="0">
                <a:solidFill>
                  <a:srgbClr val="4D4D4D"/>
                </a:solidFill>
                <a:effectLst/>
                <a:uFillTx/>
                <a:ea typeface="MS UI Gothic" panose="020B0600070205080204" charset="-128"/>
              </a:rPr>
              <a:t>*ypStage及び参加施設により層別化 </a:t>
            </a:r>
          </a:p>
        </p:txBody>
      </p:sp>
      <p:sp>
        <p:nvSpPr>
          <p:cNvPr id="12" name="TextBox 11"/>
          <p:cNvSpPr txBox="1"/>
          <p:nvPr/>
        </p:nvSpPr>
        <p:spPr>
          <a:xfrm>
            <a:off x="1461594" y="1532462"/>
            <a:ext cx="6284857" cy="366126"/>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800" b="1" i="0" u="none" strike="noStrike" cap="none" baseline="0">
                <a:solidFill>
                  <a:srgbClr val="4D4D4D"/>
                </a:solidFill>
                <a:effectLst/>
                <a:uFillTx/>
                <a:ea typeface="MS UI Gothic" panose="020B0600070205080204" charset="-128"/>
              </a:rPr>
              <a:t>DFS</a:t>
            </a:r>
          </a:p>
        </p:txBody>
      </p:sp>
      <p:sp>
        <p:nvSpPr>
          <p:cNvPr id="14" name="Freeform: Shape 13"/>
          <p:cNvSpPr/>
          <p:nvPr/>
        </p:nvSpPr>
        <p:spPr>
          <a:xfrm>
            <a:off x="1061191" y="1951871"/>
            <a:ext cx="6779656" cy="2051175"/>
          </a:xfrm>
          <a:custGeom>
            <a:avLst/>
            <a:gdLst>
              <a:gd name="connsiteX0" fmla="*/ 0 w 6281928"/>
              <a:gd name="connsiteY0" fmla="*/ 0 h 3054096"/>
              <a:gd name="connsiteX1" fmla="*/ 0 w 6281928"/>
              <a:gd name="connsiteY1" fmla="*/ 3054096 h 3054096"/>
              <a:gd name="connsiteX2" fmla="*/ 6281928 w 6281928"/>
              <a:gd name="connsiteY2" fmla="*/ 3054096 h 3054096"/>
            </a:gdLst>
            <a:ahLst/>
            <a:cxnLst>
              <a:cxn ang="0">
                <a:pos x="connsiteX0" y="connsiteY0"/>
              </a:cxn>
              <a:cxn ang="0">
                <a:pos x="connsiteX1" y="connsiteY1"/>
              </a:cxn>
              <a:cxn ang="0">
                <a:pos x="connsiteX2" y="connsiteY2"/>
              </a:cxn>
            </a:cxnLst>
            <a:rect l="l" t="t" r="r" b="b"/>
            <a:pathLst>
              <a:path w="6281928" h="3054096">
                <a:moveTo>
                  <a:pt x="0" y="0"/>
                </a:moveTo>
                <a:lnTo>
                  <a:pt x="0" y="3054096"/>
                </a:lnTo>
                <a:lnTo>
                  <a:pt x="6281928" y="3054096"/>
                </a:lnTo>
              </a:path>
            </a:pathLst>
          </a:cu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GB" sz="12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46" name="TextBox 45"/>
          <p:cNvSpPr txBox="1"/>
          <p:nvPr/>
        </p:nvSpPr>
        <p:spPr>
          <a:xfrm>
            <a:off x="6617081" y="1917835"/>
            <a:ext cx="794862" cy="457657"/>
          </a:xfrm>
          <a:prstGeom prst="rect">
            <a:avLst/>
          </a:prstGeom>
          <a:noFill/>
        </p:spPr>
        <p:txBody>
          <a:bodyPr wrap="none" rtlCol="0">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lang="ja-JP" sz="1200" b="0" i="0" u="none" strike="noStrike" cap="none" baseline="0">
                <a:solidFill>
                  <a:srgbClr val="4D4D4D"/>
                </a:solidFill>
                <a:effectLst/>
                <a:uFillTx/>
                <a:ea typeface="MS UI Gothic" panose="020B0600070205080204" charset="-128"/>
              </a:rPr>
              <a:t>FOLFOX</a:t>
            </a:r>
          </a:p>
          <a:p>
            <a:pPr marL="0" marR="0" lvl="0" indent="0" algn="l" defTabSz="914400" rtl="0" eaLnBrk="1" fontAlgn="auto" latinLnBrk="0" hangingPunct="1">
              <a:lnSpc>
                <a:spcPct val="100000"/>
              </a:lnSpc>
              <a:spcBef>
                <a:spcPct val="0"/>
              </a:spcBef>
              <a:spcAft>
                <a:spcPct val="0"/>
              </a:spcAft>
              <a:buClrTx/>
              <a:buSzTx/>
              <a:buFontTx/>
              <a:buNone/>
              <a:defRPr/>
            </a:pPr>
            <a:r>
              <a:rPr lang="ja-JP" sz="1200" b="0" i="0" u="none" strike="noStrike" cap="none" baseline="0">
                <a:solidFill>
                  <a:srgbClr val="4D4D4D"/>
                </a:solidFill>
                <a:effectLst/>
                <a:uFillTx/>
                <a:ea typeface="MS UI Gothic" panose="020B0600070205080204" charset="-128"/>
              </a:rPr>
              <a:t>5FU＋ロイコボリン</a:t>
            </a:r>
          </a:p>
        </p:txBody>
      </p:sp>
      <p:cxnSp>
        <p:nvCxnSpPr>
          <p:cNvPr id="47" name="Straight Connector 46"/>
          <p:cNvCxnSpPr/>
          <p:nvPr/>
        </p:nvCxnSpPr>
        <p:spPr>
          <a:xfrm rot="10800000" flipH="1">
            <a:off x="6409295" y="2244900"/>
            <a:ext cx="207786" cy="0"/>
          </a:xfrm>
          <a:prstGeom prst="line">
            <a:avLst/>
          </a:prstGeom>
          <a:noFill/>
          <a:ln w="26035" cap="flat">
            <a:solidFill>
              <a:schemeClr val="accent2"/>
            </a:solidFill>
            <a:prstDash val="solid"/>
            <a:miter/>
          </a:ln>
        </p:spPr>
      </p:cxnSp>
      <p:cxnSp>
        <p:nvCxnSpPr>
          <p:cNvPr id="48" name="Straight Connector 47"/>
          <p:cNvCxnSpPr/>
          <p:nvPr/>
        </p:nvCxnSpPr>
        <p:spPr>
          <a:xfrm rot="10800000" flipH="1">
            <a:off x="6409295" y="2055829"/>
            <a:ext cx="207786" cy="0"/>
          </a:xfrm>
          <a:prstGeom prst="line">
            <a:avLst/>
          </a:prstGeom>
          <a:noFill/>
          <a:ln w="26035" cap="flat">
            <a:solidFill>
              <a:schemeClr val="accent3"/>
            </a:solidFill>
            <a:prstDash val="solid"/>
            <a:miter/>
          </a:ln>
        </p:spPr>
      </p:cxnSp>
      <p:cxnSp>
        <p:nvCxnSpPr>
          <p:cNvPr id="52" name="Straight Connector 51"/>
          <p:cNvCxnSpPr/>
          <p:nvPr/>
        </p:nvCxnSpPr>
        <p:spPr>
          <a:xfrm>
            <a:off x="952862" y="2363841"/>
            <a:ext cx="90000" cy="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54" name="Straight Connector 53"/>
          <p:cNvCxnSpPr/>
          <p:nvPr/>
        </p:nvCxnSpPr>
        <p:spPr>
          <a:xfrm>
            <a:off x="952862" y="2773642"/>
            <a:ext cx="90000" cy="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56" name="Straight Connector 55"/>
          <p:cNvCxnSpPr/>
          <p:nvPr/>
        </p:nvCxnSpPr>
        <p:spPr>
          <a:xfrm>
            <a:off x="952862" y="3593244"/>
            <a:ext cx="90000" cy="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57" name="Straight Connector 56"/>
          <p:cNvCxnSpPr/>
          <p:nvPr/>
        </p:nvCxnSpPr>
        <p:spPr>
          <a:xfrm>
            <a:off x="952862" y="4003047"/>
            <a:ext cx="90000" cy="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sp>
        <p:nvSpPr>
          <p:cNvPr id="63" name="TextBox 62"/>
          <p:cNvSpPr txBox="1"/>
          <p:nvPr/>
        </p:nvSpPr>
        <p:spPr>
          <a:xfrm>
            <a:off x="632873" y="2226759"/>
            <a:ext cx="351506" cy="274594"/>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ct val="0"/>
              </a:spcBef>
              <a:spcAft>
                <a:spcPct val="0"/>
              </a:spcAft>
              <a:buClrTx/>
              <a:buSzTx/>
              <a:buFontTx/>
              <a:buNone/>
              <a:defRPr/>
            </a:pPr>
            <a:r>
              <a:rPr lang="ja-JP" sz="1200" b="0" i="0" u="none" strike="noStrike" cap="none" baseline="0">
                <a:solidFill>
                  <a:srgbClr val="4D4D4D"/>
                </a:solidFill>
                <a:effectLst/>
                <a:uFillTx/>
                <a:ea typeface="MS UI Gothic" panose="020B0600070205080204" charset="-128"/>
              </a:rPr>
              <a:t>80</a:t>
            </a:r>
          </a:p>
        </p:txBody>
      </p:sp>
      <p:sp>
        <p:nvSpPr>
          <p:cNvPr id="65" name="TextBox 64"/>
          <p:cNvSpPr txBox="1"/>
          <p:nvPr/>
        </p:nvSpPr>
        <p:spPr>
          <a:xfrm>
            <a:off x="632873" y="2636774"/>
            <a:ext cx="351506" cy="274594"/>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ct val="0"/>
              </a:spcBef>
              <a:spcAft>
                <a:spcPct val="0"/>
              </a:spcAft>
              <a:buClrTx/>
              <a:buSzTx/>
              <a:buFontTx/>
              <a:buNone/>
              <a:defRPr/>
            </a:pPr>
            <a:r>
              <a:rPr lang="ja-JP" sz="1200" b="0" i="0" u="none" strike="noStrike" cap="none" baseline="0">
                <a:solidFill>
                  <a:srgbClr val="4D4D4D"/>
                </a:solidFill>
                <a:effectLst/>
                <a:uFillTx/>
                <a:ea typeface="MS UI Gothic" panose="020B0600070205080204" charset="-128"/>
              </a:rPr>
              <a:t>60</a:t>
            </a:r>
          </a:p>
        </p:txBody>
      </p:sp>
      <p:sp>
        <p:nvSpPr>
          <p:cNvPr id="67" name="TextBox 66"/>
          <p:cNvSpPr txBox="1"/>
          <p:nvPr/>
        </p:nvSpPr>
        <p:spPr>
          <a:xfrm>
            <a:off x="632873" y="3456803"/>
            <a:ext cx="351506" cy="274594"/>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ct val="0"/>
              </a:spcBef>
              <a:spcAft>
                <a:spcPct val="0"/>
              </a:spcAft>
              <a:buClrTx/>
              <a:buSzTx/>
              <a:buFontTx/>
              <a:buNone/>
              <a:defRPr/>
            </a:pPr>
            <a:r>
              <a:rPr lang="ja-JP" sz="1200" b="0" i="0" u="none" strike="noStrike" cap="none" baseline="0">
                <a:solidFill>
                  <a:srgbClr val="4D4D4D"/>
                </a:solidFill>
                <a:effectLst/>
                <a:uFillTx/>
                <a:ea typeface="MS UI Gothic" panose="020B0600070205080204" charset="-128"/>
              </a:rPr>
              <a:t>20</a:t>
            </a:r>
          </a:p>
        </p:txBody>
      </p:sp>
      <p:sp>
        <p:nvSpPr>
          <p:cNvPr id="68" name="TextBox 67"/>
          <p:cNvSpPr txBox="1"/>
          <p:nvPr/>
        </p:nvSpPr>
        <p:spPr>
          <a:xfrm>
            <a:off x="717094" y="3866819"/>
            <a:ext cx="267285" cy="274594"/>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ct val="0"/>
              </a:spcBef>
              <a:spcAft>
                <a:spcPct val="0"/>
              </a:spcAft>
              <a:buClrTx/>
              <a:buSzTx/>
              <a:buFontTx/>
              <a:buNone/>
              <a:defRPr/>
            </a:pPr>
            <a:r>
              <a:rPr lang="ja-JP" sz="1200" b="0" i="0" u="none" strike="noStrike" cap="none" baseline="0">
                <a:solidFill>
                  <a:srgbClr val="4D4D4D"/>
                </a:solidFill>
                <a:effectLst/>
                <a:uFillTx/>
                <a:ea typeface="MS UI Gothic" panose="020B0600070205080204" charset="-128"/>
              </a:rPr>
              <a:t>0</a:t>
            </a:r>
          </a:p>
        </p:txBody>
      </p:sp>
      <p:cxnSp>
        <p:nvCxnSpPr>
          <p:cNvPr id="134" name="Straight Connector 133"/>
          <p:cNvCxnSpPr/>
          <p:nvPr/>
        </p:nvCxnSpPr>
        <p:spPr>
          <a:xfrm rot="5400000">
            <a:off x="1016190" y="4050064"/>
            <a:ext cx="90000" cy="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135" name="Straight Connector 134"/>
          <p:cNvCxnSpPr/>
          <p:nvPr/>
        </p:nvCxnSpPr>
        <p:spPr>
          <a:xfrm rot="5400000">
            <a:off x="1694135" y="4050064"/>
            <a:ext cx="90000" cy="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136" name="Straight Connector 135"/>
          <p:cNvCxnSpPr/>
          <p:nvPr/>
        </p:nvCxnSpPr>
        <p:spPr>
          <a:xfrm rot="5400000">
            <a:off x="2372080" y="4050064"/>
            <a:ext cx="90000" cy="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137" name="Straight Connector 136"/>
          <p:cNvCxnSpPr/>
          <p:nvPr/>
        </p:nvCxnSpPr>
        <p:spPr>
          <a:xfrm rot="5400000">
            <a:off x="3050025" y="4050064"/>
            <a:ext cx="90000" cy="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138" name="Straight Connector 137"/>
          <p:cNvCxnSpPr/>
          <p:nvPr/>
        </p:nvCxnSpPr>
        <p:spPr>
          <a:xfrm rot="5400000">
            <a:off x="3727970" y="4050064"/>
            <a:ext cx="90000" cy="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139" name="Straight Connector 138"/>
          <p:cNvCxnSpPr/>
          <p:nvPr/>
        </p:nvCxnSpPr>
        <p:spPr>
          <a:xfrm rot="5400000">
            <a:off x="4405915" y="4050064"/>
            <a:ext cx="90000" cy="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140" name="Straight Connector 139"/>
          <p:cNvCxnSpPr/>
          <p:nvPr/>
        </p:nvCxnSpPr>
        <p:spPr>
          <a:xfrm rot="5400000">
            <a:off x="5083860" y="4050064"/>
            <a:ext cx="90000" cy="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141" name="Straight Connector 140"/>
          <p:cNvCxnSpPr/>
          <p:nvPr/>
        </p:nvCxnSpPr>
        <p:spPr>
          <a:xfrm rot="5400000">
            <a:off x="7795640" y="4050064"/>
            <a:ext cx="90000" cy="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sp>
        <p:nvSpPr>
          <p:cNvPr id="150" name="TextBox 149"/>
          <p:cNvSpPr txBox="1"/>
          <p:nvPr/>
        </p:nvSpPr>
        <p:spPr>
          <a:xfrm>
            <a:off x="333735" y="4481887"/>
            <a:ext cx="740833" cy="274594"/>
          </a:xfrm>
          <a:prstGeom prst="rect">
            <a:avLst/>
          </a:prstGeom>
          <a:noFill/>
        </p:spPr>
        <p:txBody>
          <a:bodyPr wrap="none" rtlCol="0" anchor="t" anchorCtr="0">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lang="ja-JP" sz="1200" b="0" i="0" u="none" strike="noStrike" cap="none" baseline="0">
                <a:solidFill>
                  <a:srgbClr val="4D4D4D"/>
                </a:solidFill>
                <a:effectLst/>
                <a:uFillTx/>
                <a:ea typeface="MS UI Gothic" panose="020B0600070205080204" charset="-128"/>
              </a:rPr>
              <a:t>リスクに晒されていた患者数</a:t>
            </a:r>
          </a:p>
        </p:txBody>
      </p:sp>
      <p:cxnSp>
        <p:nvCxnSpPr>
          <p:cNvPr id="151" name="Straight Connector 150"/>
          <p:cNvCxnSpPr/>
          <p:nvPr/>
        </p:nvCxnSpPr>
        <p:spPr>
          <a:xfrm>
            <a:off x="510840" y="4897614"/>
            <a:ext cx="236632" cy="0"/>
          </a:xfrm>
          <a:prstGeom prst="line">
            <a:avLst/>
          </a:prstGeom>
          <a:noFill/>
          <a:ln w="26035" cap="sq">
            <a:solidFill>
              <a:schemeClr val="accent2"/>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152" name="Straight Connector 151"/>
          <p:cNvCxnSpPr/>
          <p:nvPr/>
        </p:nvCxnSpPr>
        <p:spPr>
          <a:xfrm>
            <a:off x="510840" y="5072239"/>
            <a:ext cx="236632" cy="0"/>
          </a:xfrm>
          <a:prstGeom prst="line">
            <a:avLst/>
          </a:prstGeom>
          <a:noFill/>
          <a:ln w="26035" cap="sq">
            <a:solidFill>
              <a:schemeClr val="accent3"/>
            </a:solidFill>
            <a:miter lim="800000"/>
          </a:ln>
        </p:spPr>
        <p:style>
          <a:lnRef idx="2">
            <a:schemeClr val="accent1">
              <a:shade val="50000"/>
            </a:schemeClr>
          </a:lnRef>
          <a:fillRef idx="1">
            <a:schemeClr val="accent1"/>
          </a:fillRef>
          <a:effectRef idx="0">
            <a:schemeClr val="accent1"/>
          </a:effectRef>
          <a:fontRef idx="minor">
            <a:schemeClr val="lt1"/>
          </a:fontRef>
        </p:style>
      </p:cxnSp>
      <p:sp>
        <p:nvSpPr>
          <p:cNvPr id="153" name="TextBox 152"/>
          <p:cNvSpPr txBox="1"/>
          <p:nvPr/>
        </p:nvSpPr>
        <p:spPr>
          <a:xfrm>
            <a:off x="927548" y="4090757"/>
            <a:ext cx="267285" cy="274594"/>
          </a:xfrm>
          <a:prstGeom prst="rect">
            <a:avLst/>
          </a:prstGeom>
          <a:noFill/>
        </p:spPr>
        <p:txBody>
          <a:bodyPr wrap="none" rtlCol="0" anchor="t" anchorCtr="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lang="ja-JP" sz="1200" b="0" i="0" u="none" strike="noStrike" cap="none" baseline="0">
                <a:solidFill>
                  <a:srgbClr val="4D4D4D"/>
                </a:solidFill>
                <a:effectLst/>
                <a:uFillTx/>
                <a:ea typeface="MS UI Gothic" panose="020B0600070205080204" charset="-128"/>
              </a:rPr>
              <a:t>0</a:t>
            </a:r>
          </a:p>
        </p:txBody>
      </p:sp>
      <p:sp>
        <p:nvSpPr>
          <p:cNvPr id="154" name="TextBox 153"/>
          <p:cNvSpPr txBox="1"/>
          <p:nvPr/>
        </p:nvSpPr>
        <p:spPr>
          <a:xfrm>
            <a:off x="1563383" y="4090757"/>
            <a:ext cx="351506" cy="274594"/>
          </a:xfrm>
          <a:prstGeom prst="rect">
            <a:avLst/>
          </a:prstGeom>
          <a:noFill/>
        </p:spPr>
        <p:txBody>
          <a:bodyPr wrap="none" rtlCol="0" anchor="t" anchorCtr="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lang="ja-JP" sz="1200" b="0" i="0" u="none" strike="noStrike" cap="none" baseline="0">
                <a:solidFill>
                  <a:srgbClr val="4D4D4D"/>
                </a:solidFill>
                <a:effectLst/>
                <a:uFillTx/>
                <a:ea typeface="MS UI Gothic" panose="020B0600070205080204" charset="-128"/>
              </a:rPr>
              <a:t>12</a:t>
            </a:r>
          </a:p>
        </p:txBody>
      </p:sp>
      <p:sp>
        <p:nvSpPr>
          <p:cNvPr id="155" name="TextBox 154"/>
          <p:cNvSpPr txBox="1"/>
          <p:nvPr/>
        </p:nvSpPr>
        <p:spPr>
          <a:xfrm>
            <a:off x="2241328" y="4090757"/>
            <a:ext cx="351506" cy="274594"/>
          </a:xfrm>
          <a:prstGeom prst="rect">
            <a:avLst/>
          </a:prstGeom>
          <a:noFill/>
        </p:spPr>
        <p:txBody>
          <a:bodyPr wrap="none" rtlCol="0" anchor="t" anchorCtr="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lang="ja-JP" sz="1200" b="0" i="0" u="none" strike="noStrike" cap="none" baseline="0">
                <a:solidFill>
                  <a:srgbClr val="4D4D4D"/>
                </a:solidFill>
                <a:effectLst/>
                <a:uFillTx/>
                <a:ea typeface="MS UI Gothic" panose="020B0600070205080204" charset="-128"/>
              </a:rPr>
              <a:t>24</a:t>
            </a:r>
          </a:p>
        </p:txBody>
      </p:sp>
      <p:sp>
        <p:nvSpPr>
          <p:cNvPr id="156" name="TextBox 155"/>
          <p:cNvSpPr txBox="1"/>
          <p:nvPr/>
        </p:nvSpPr>
        <p:spPr>
          <a:xfrm>
            <a:off x="2919273" y="4090757"/>
            <a:ext cx="351506" cy="274594"/>
          </a:xfrm>
          <a:prstGeom prst="rect">
            <a:avLst/>
          </a:prstGeom>
          <a:noFill/>
        </p:spPr>
        <p:txBody>
          <a:bodyPr wrap="none" rtlCol="0" anchor="t" anchorCtr="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lang="ja-JP" sz="1200" b="0" i="0" u="none" strike="noStrike" cap="none" baseline="0">
                <a:solidFill>
                  <a:srgbClr val="4D4D4D"/>
                </a:solidFill>
                <a:effectLst/>
                <a:uFillTx/>
                <a:ea typeface="MS UI Gothic" panose="020B0600070205080204" charset="-128"/>
              </a:rPr>
              <a:t>36</a:t>
            </a:r>
          </a:p>
        </p:txBody>
      </p:sp>
      <p:sp>
        <p:nvSpPr>
          <p:cNvPr id="157" name="TextBox 156"/>
          <p:cNvSpPr txBox="1"/>
          <p:nvPr/>
        </p:nvSpPr>
        <p:spPr>
          <a:xfrm>
            <a:off x="3597218" y="4090757"/>
            <a:ext cx="351506" cy="274594"/>
          </a:xfrm>
          <a:prstGeom prst="rect">
            <a:avLst/>
          </a:prstGeom>
          <a:noFill/>
        </p:spPr>
        <p:txBody>
          <a:bodyPr wrap="none" rtlCol="0" anchor="t" anchorCtr="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lang="ja-JP" sz="1200" b="0" i="0" u="none" strike="noStrike" cap="none" baseline="0">
                <a:solidFill>
                  <a:srgbClr val="4D4D4D"/>
                </a:solidFill>
                <a:effectLst/>
                <a:uFillTx/>
                <a:ea typeface="MS UI Gothic" panose="020B0600070205080204" charset="-128"/>
              </a:rPr>
              <a:t>48</a:t>
            </a:r>
          </a:p>
        </p:txBody>
      </p:sp>
      <p:sp>
        <p:nvSpPr>
          <p:cNvPr id="158" name="TextBox 157"/>
          <p:cNvSpPr txBox="1"/>
          <p:nvPr/>
        </p:nvSpPr>
        <p:spPr>
          <a:xfrm>
            <a:off x="4275162" y="4090757"/>
            <a:ext cx="351506" cy="274594"/>
          </a:xfrm>
          <a:prstGeom prst="rect">
            <a:avLst/>
          </a:prstGeom>
          <a:noFill/>
        </p:spPr>
        <p:txBody>
          <a:bodyPr wrap="none" rtlCol="0" anchor="t" anchorCtr="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lang="ja-JP" sz="1200" b="0" i="0" u="none" strike="noStrike" cap="none" baseline="0">
                <a:solidFill>
                  <a:srgbClr val="4D4D4D"/>
                </a:solidFill>
                <a:effectLst/>
                <a:uFillTx/>
                <a:ea typeface="MS UI Gothic" panose="020B0600070205080204" charset="-128"/>
              </a:rPr>
              <a:t>60</a:t>
            </a:r>
          </a:p>
        </p:txBody>
      </p:sp>
      <p:sp>
        <p:nvSpPr>
          <p:cNvPr id="159" name="TextBox 158"/>
          <p:cNvSpPr txBox="1"/>
          <p:nvPr/>
        </p:nvSpPr>
        <p:spPr>
          <a:xfrm>
            <a:off x="4953109" y="4090757"/>
            <a:ext cx="351506" cy="274594"/>
          </a:xfrm>
          <a:prstGeom prst="rect">
            <a:avLst/>
          </a:prstGeom>
          <a:noFill/>
        </p:spPr>
        <p:txBody>
          <a:bodyPr wrap="none" rtlCol="0" anchor="t" anchorCtr="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lang="ja-JP" sz="1200" b="0" i="0" u="none" strike="noStrike" cap="none" baseline="0">
                <a:solidFill>
                  <a:srgbClr val="4D4D4D"/>
                </a:solidFill>
                <a:effectLst/>
                <a:uFillTx/>
                <a:ea typeface="MS UI Gothic" panose="020B0600070205080204" charset="-128"/>
              </a:rPr>
              <a:t>72</a:t>
            </a:r>
          </a:p>
        </p:txBody>
      </p:sp>
      <p:sp>
        <p:nvSpPr>
          <p:cNvPr id="160" name="TextBox 159"/>
          <p:cNvSpPr txBox="1"/>
          <p:nvPr/>
        </p:nvSpPr>
        <p:spPr>
          <a:xfrm>
            <a:off x="7622777" y="4090757"/>
            <a:ext cx="435728" cy="274594"/>
          </a:xfrm>
          <a:prstGeom prst="rect">
            <a:avLst/>
          </a:prstGeom>
          <a:noFill/>
        </p:spPr>
        <p:txBody>
          <a:bodyPr wrap="none" rtlCol="0" anchor="t" anchorCtr="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lang="ja-JP" sz="1200" b="0" i="0" u="none" strike="noStrike" cap="none" baseline="0">
                <a:solidFill>
                  <a:srgbClr val="4D4D4D"/>
                </a:solidFill>
                <a:effectLst/>
                <a:uFillTx/>
                <a:ea typeface="MS UI Gothic" panose="020B0600070205080204" charset="-128"/>
              </a:rPr>
              <a:t>120</a:t>
            </a:r>
          </a:p>
        </p:txBody>
      </p:sp>
      <p:sp>
        <p:nvSpPr>
          <p:cNvPr id="161" name="TextBox 160"/>
          <p:cNvSpPr txBox="1"/>
          <p:nvPr/>
        </p:nvSpPr>
        <p:spPr>
          <a:xfrm>
            <a:off x="4209328" y="4314690"/>
            <a:ext cx="483400" cy="274594"/>
          </a:xfrm>
          <a:prstGeom prst="rect">
            <a:avLst/>
          </a:prstGeom>
          <a:noFill/>
        </p:spPr>
        <p:txBody>
          <a:bodyPr wrap="none" rtlCol="0" anchor="t" anchorCtr="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lang="ja-JP" sz="1200" b="0" i="0" u="none" strike="noStrike" cap="none" baseline="0">
                <a:solidFill>
                  <a:srgbClr val="4D4D4D"/>
                </a:solidFill>
                <a:effectLst/>
                <a:uFillTx/>
                <a:ea typeface="MS UI Gothic" panose="020B0600070205080204" charset="-128"/>
              </a:rPr>
              <a:t>無病生存率、月</a:t>
            </a:r>
          </a:p>
        </p:txBody>
      </p:sp>
      <p:sp>
        <p:nvSpPr>
          <p:cNvPr id="162" name="TextBox 161"/>
          <p:cNvSpPr txBox="1"/>
          <p:nvPr/>
        </p:nvSpPr>
        <p:spPr>
          <a:xfrm rot="16200000">
            <a:off x="277666" y="2839660"/>
            <a:ext cx="446851" cy="274594"/>
          </a:xfrm>
          <a:prstGeom prst="rect">
            <a:avLst/>
          </a:prstGeom>
          <a:noFill/>
        </p:spPr>
        <p:txBody>
          <a:bodyPr wrap="none" rtlCol="0" anchor="t" anchorCtr="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lang="ja-JP" sz="1200" b="0" i="0" u="none" strike="noStrike" cap="none" baseline="0">
                <a:solidFill>
                  <a:srgbClr val="4D4D4D"/>
                </a:solidFill>
                <a:effectLst/>
                <a:uFillTx/>
                <a:ea typeface="MS UI Gothic" panose="020B0600070205080204" charset="-128"/>
              </a:rPr>
              <a:t>無病、%</a:t>
            </a:r>
          </a:p>
        </p:txBody>
      </p:sp>
      <p:cxnSp>
        <p:nvCxnSpPr>
          <p:cNvPr id="163" name="Straight Connector 162"/>
          <p:cNvCxnSpPr/>
          <p:nvPr/>
        </p:nvCxnSpPr>
        <p:spPr>
          <a:xfrm rot="5400000">
            <a:off x="7117695" y="4050064"/>
            <a:ext cx="90000" cy="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sp>
        <p:nvSpPr>
          <p:cNvPr id="164" name="TextBox 163"/>
          <p:cNvSpPr txBox="1"/>
          <p:nvPr/>
        </p:nvSpPr>
        <p:spPr>
          <a:xfrm>
            <a:off x="6944833" y="4090757"/>
            <a:ext cx="435728" cy="274594"/>
          </a:xfrm>
          <a:prstGeom prst="rect">
            <a:avLst/>
          </a:prstGeom>
          <a:noFill/>
        </p:spPr>
        <p:txBody>
          <a:bodyPr wrap="none" rtlCol="0" anchor="t" anchorCtr="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lang="ja-JP" sz="1200" b="0" i="0" u="none" strike="noStrike" cap="none" baseline="0">
                <a:solidFill>
                  <a:srgbClr val="4D4D4D"/>
                </a:solidFill>
                <a:effectLst/>
                <a:uFillTx/>
                <a:ea typeface="MS UI Gothic" panose="020B0600070205080204" charset="-128"/>
              </a:rPr>
              <a:t>108</a:t>
            </a:r>
          </a:p>
        </p:txBody>
      </p:sp>
      <p:cxnSp>
        <p:nvCxnSpPr>
          <p:cNvPr id="165" name="Straight Connector 164"/>
          <p:cNvCxnSpPr/>
          <p:nvPr/>
        </p:nvCxnSpPr>
        <p:spPr>
          <a:xfrm rot="5400000">
            <a:off x="6439750" y="4050064"/>
            <a:ext cx="90000" cy="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sp>
        <p:nvSpPr>
          <p:cNvPr id="166" name="TextBox 165"/>
          <p:cNvSpPr txBox="1"/>
          <p:nvPr/>
        </p:nvSpPr>
        <p:spPr>
          <a:xfrm>
            <a:off x="6308998" y="4090757"/>
            <a:ext cx="351506" cy="274594"/>
          </a:xfrm>
          <a:prstGeom prst="rect">
            <a:avLst/>
          </a:prstGeom>
          <a:noFill/>
        </p:spPr>
        <p:txBody>
          <a:bodyPr wrap="none" rtlCol="0" anchor="t" anchorCtr="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lang="ja-JP" sz="1200" b="0" i="0" u="none" strike="noStrike" cap="none" baseline="0">
                <a:solidFill>
                  <a:srgbClr val="4D4D4D"/>
                </a:solidFill>
                <a:effectLst/>
                <a:uFillTx/>
                <a:ea typeface="MS UI Gothic" panose="020B0600070205080204" charset="-128"/>
              </a:rPr>
              <a:t>96</a:t>
            </a:r>
          </a:p>
        </p:txBody>
      </p:sp>
      <p:cxnSp>
        <p:nvCxnSpPr>
          <p:cNvPr id="167" name="Straight Connector 166"/>
          <p:cNvCxnSpPr/>
          <p:nvPr/>
        </p:nvCxnSpPr>
        <p:spPr>
          <a:xfrm rot="5400000">
            <a:off x="5761805" y="4050064"/>
            <a:ext cx="90000" cy="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sp>
        <p:nvSpPr>
          <p:cNvPr id="168" name="TextBox 167"/>
          <p:cNvSpPr txBox="1"/>
          <p:nvPr/>
        </p:nvSpPr>
        <p:spPr>
          <a:xfrm>
            <a:off x="5631053" y="4090757"/>
            <a:ext cx="351506" cy="274594"/>
          </a:xfrm>
          <a:prstGeom prst="rect">
            <a:avLst/>
          </a:prstGeom>
          <a:noFill/>
        </p:spPr>
        <p:txBody>
          <a:bodyPr wrap="none" rtlCol="0" anchor="t" anchorCtr="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lang="ja-JP" sz="1200" b="0" i="0" u="none" strike="noStrike" cap="none" baseline="0">
                <a:solidFill>
                  <a:srgbClr val="4D4D4D"/>
                </a:solidFill>
                <a:effectLst/>
                <a:uFillTx/>
                <a:ea typeface="MS UI Gothic" panose="020B0600070205080204" charset="-128"/>
              </a:rPr>
              <a:t>84</a:t>
            </a:r>
          </a:p>
        </p:txBody>
      </p:sp>
      <p:sp>
        <p:nvSpPr>
          <p:cNvPr id="169" name="TextBox 168"/>
          <p:cNvSpPr txBox="1"/>
          <p:nvPr/>
        </p:nvSpPr>
        <p:spPr>
          <a:xfrm>
            <a:off x="843327" y="4762894"/>
            <a:ext cx="435728" cy="457657"/>
          </a:xfrm>
          <a:prstGeom prst="rect">
            <a:avLst/>
          </a:prstGeom>
          <a:noFill/>
        </p:spPr>
        <p:txBody>
          <a:bodyPr wrap="none" rtlCol="0" anchor="b" anchorCtr="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lang="ja-JP" sz="1200" b="0" i="0" u="none" strike="noStrike" cap="none" baseline="0">
                <a:solidFill>
                  <a:srgbClr val="4D4D4D"/>
                </a:solidFill>
                <a:effectLst/>
                <a:uFillTx/>
                <a:ea typeface="MS UI Gothic" panose="020B0600070205080204" charset="-128"/>
              </a:rPr>
              <a:t>161</a:t>
            </a:r>
          </a:p>
          <a:p>
            <a:pPr marL="0" marR="0" lvl="0" indent="0" algn="ctr" defTabSz="914400" rtl="0" eaLnBrk="1" fontAlgn="auto" latinLnBrk="0" hangingPunct="1">
              <a:lnSpc>
                <a:spcPct val="100000"/>
              </a:lnSpc>
              <a:spcBef>
                <a:spcPct val="0"/>
              </a:spcBef>
              <a:spcAft>
                <a:spcPct val="0"/>
              </a:spcAft>
              <a:buClrTx/>
              <a:buSzTx/>
              <a:buFontTx/>
              <a:buNone/>
              <a:defRPr/>
            </a:pPr>
            <a:r>
              <a:rPr lang="ja-JP" sz="1200" b="0" i="0" u="none" strike="noStrike" cap="none" baseline="0">
                <a:solidFill>
                  <a:srgbClr val="4D4D4D"/>
                </a:solidFill>
                <a:effectLst/>
                <a:uFillTx/>
                <a:ea typeface="MS UI Gothic" panose="020B0600070205080204" charset="-128"/>
              </a:rPr>
              <a:t>160</a:t>
            </a:r>
          </a:p>
        </p:txBody>
      </p:sp>
      <p:sp>
        <p:nvSpPr>
          <p:cNvPr id="170" name="TextBox 169"/>
          <p:cNvSpPr txBox="1"/>
          <p:nvPr/>
        </p:nvSpPr>
        <p:spPr>
          <a:xfrm>
            <a:off x="1521273" y="4762894"/>
            <a:ext cx="435728" cy="457657"/>
          </a:xfrm>
          <a:prstGeom prst="rect">
            <a:avLst/>
          </a:prstGeom>
          <a:noFill/>
        </p:spPr>
        <p:txBody>
          <a:bodyPr wrap="none" rtlCol="0" anchor="b" anchorCtr="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lang="ja-JP" sz="1200" b="0" i="0" u="none" strike="noStrike" cap="none" baseline="0">
                <a:solidFill>
                  <a:srgbClr val="4D4D4D"/>
                </a:solidFill>
                <a:effectLst/>
                <a:uFillTx/>
                <a:ea typeface="MS UI Gothic" panose="020B0600070205080204" charset="-128"/>
              </a:rPr>
              <a:t>114</a:t>
            </a:r>
          </a:p>
          <a:p>
            <a:pPr marL="0" marR="0" lvl="0" indent="0" algn="ctr" defTabSz="914400" rtl="0" eaLnBrk="1" fontAlgn="auto" latinLnBrk="0" hangingPunct="1">
              <a:lnSpc>
                <a:spcPct val="100000"/>
              </a:lnSpc>
              <a:spcBef>
                <a:spcPct val="0"/>
              </a:spcBef>
              <a:spcAft>
                <a:spcPct val="0"/>
              </a:spcAft>
              <a:buClrTx/>
              <a:buSzTx/>
              <a:buFontTx/>
              <a:buNone/>
              <a:defRPr/>
            </a:pPr>
            <a:r>
              <a:rPr lang="ja-JP" sz="1200" b="0" i="0" u="none" strike="noStrike" cap="none" baseline="0">
                <a:solidFill>
                  <a:srgbClr val="4D4D4D"/>
                </a:solidFill>
                <a:effectLst/>
                <a:uFillTx/>
                <a:ea typeface="MS UI Gothic" panose="020B0600070205080204" charset="-128"/>
              </a:rPr>
              <a:t>131</a:t>
            </a:r>
          </a:p>
        </p:txBody>
      </p:sp>
      <p:sp>
        <p:nvSpPr>
          <p:cNvPr id="171" name="TextBox 170"/>
          <p:cNvSpPr txBox="1"/>
          <p:nvPr/>
        </p:nvSpPr>
        <p:spPr>
          <a:xfrm>
            <a:off x="2199217" y="4762894"/>
            <a:ext cx="435728" cy="457657"/>
          </a:xfrm>
          <a:prstGeom prst="rect">
            <a:avLst/>
          </a:prstGeom>
          <a:noFill/>
        </p:spPr>
        <p:txBody>
          <a:bodyPr wrap="none" rtlCol="0" anchor="b" anchorCtr="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lang="ja-JP" sz="1200" b="0" i="0" u="none" strike="noStrike" cap="none" baseline="0">
                <a:solidFill>
                  <a:srgbClr val="4D4D4D"/>
                </a:solidFill>
                <a:effectLst/>
                <a:uFillTx/>
                <a:ea typeface="MS UI Gothic" panose="020B0600070205080204" charset="-128"/>
              </a:rPr>
              <a:t>99</a:t>
            </a:r>
          </a:p>
          <a:p>
            <a:pPr marL="0" marR="0" lvl="0" indent="0" algn="ctr" defTabSz="914400" rtl="0" eaLnBrk="1" fontAlgn="auto" latinLnBrk="0" hangingPunct="1">
              <a:lnSpc>
                <a:spcPct val="100000"/>
              </a:lnSpc>
              <a:spcBef>
                <a:spcPct val="0"/>
              </a:spcBef>
              <a:spcAft>
                <a:spcPct val="0"/>
              </a:spcAft>
              <a:buClrTx/>
              <a:buSzTx/>
              <a:buFontTx/>
              <a:buNone/>
              <a:defRPr/>
            </a:pPr>
            <a:r>
              <a:rPr lang="ja-JP" sz="1200" b="0" i="0" u="none" strike="noStrike" cap="none" baseline="0">
                <a:solidFill>
                  <a:srgbClr val="4D4D4D"/>
                </a:solidFill>
                <a:effectLst/>
                <a:uFillTx/>
                <a:ea typeface="MS UI Gothic" panose="020B0600070205080204" charset="-128"/>
              </a:rPr>
              <a:t>108</a:t>
            </a:r>
          </a:p>
        </p:txBody>
      </p:sp>
      <p:sp>
        <p:nvSpPr>
          <p:cNvPr id="172" name="TextBox 171"/>
          <p:cNvSpPr txBox="1"/>
          <p:nvPr/>
        </p:nvSpPr>
        <p:spPr>
          <a:xfrm>
            <a:off x="2877162" y="4762894"/>
            <a:ext cx="435728" cy="457657"/>
          </a:xfrm>
          <a:prstGeom prst="rect">
            <a:avLst/>
          </a:prstGeom>
          <a:noFill/>
        </p:spPr>
        <p:txBody>
          <a:bodyPr wrap="none" rtlCol="0" anchor="b" anchorCtr="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lang="ja-JP" sz="1200" b="0" i="0" u="none" strike="noStrike" cap="none" baseline="0">
                <a:solidFill>
                  <a:srgbClr val="4D4D4D"/>
                </a:solidFill>
                <a:effectLst/>
                <a:uFillTx/>
                <a:ea typeface="MS UI Gothic" panose="020B0600070205080204" charset="-128"/>
              </a:rPr>
              <a:t>91</a:t>
            </a:r>
          </a:p>
          <a:p>
            <a:pPr marL="0" marR="0" lvl="0" indent="0" algn="ctr" defTabSz="914400" rtl="0" eaLnBrk="1" fontAlgn="auto" latinLnBrk="0" hangingPunct="1">
              <a:lnSpc>
                <a:spcPct val="100000"/>
              </a:lnSpc>
              <a:spcBef>
                <a:spcPct val="0"/>
              </a:spcBef>
              <a:spcAft>
                <a:spcPct val="0"/>
              </a:spcAft>
              <a:buClrTx/>
              <a:buSzTx/>
              <a:buFontTx/>
              <a:buNone/>
              <a:defRPr/>
            </a:pPr>
            <a:r>
              <a:rPr lang="ja-JP" sz="1200" b="0" i="0" u="none" strike="noStrike" cap="none" baseline="0">
                <a:solidFill>
                  <a:srgbClr val="4D4D4D"/>
                </a:solidFill>
                <a:effectLst/>
                <a:uFillTx/>
                <a:ea typeface="MS UI Gothic" panose="020B0600070205080204" charset="-128"/>
              </a:rPr>
              <a:t>103</a:t>
            </a:r>
          </a:p>
        </p:txBody>
      </p:sp>
      <p:sp>
        <p:nvSpPr>
          <p:cNvPr id="173" name="TextBox 172"/>
          <p:cNvSpPr txBox="1"/>
          <p:nvPr/>
        </p:nvSpPr>
        <p:spPr>
          <a:xfrm>
            <a:off x="3597218" y="4762894"/>
            <a:ext cx="351506" cy="457657"/>
          </a:xfrm>
          <a:prstGeom prst="rect">
            <a:avLst/>
          </a:prstGeom>
          <a:noFill/>
        </p:spPr>
        <p:txBody>
          <a:bodyPr wrap="none" rtlCol="0" anchor="b" anchorCtr="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lang="ja-JP" sz="1200" b="0" i="0" u="none" strike="noStrike" cap="none" baseline="0">
                <a:solidFill>
                  <a:srgbClr val="4D4D4D"/>
                </a:solidFill>
                <a:effectLst/>
                <a:uFillTx/>
                <a:ea typeface="MS UI Gothic" panose="020B0600070205080204" charset="-128"/>
              </a:rPr>
              <a:t>82</a:t>
            </a:r>
          </a:p>
          <a:p>
            <a:pPr marL="0" marR="0" lvl="0" indent="0" algn="ctr" defTabSz="914400" rtl="0" eaLnBrk="1" fontAlgn="auto" latinLnBrk="0" hangingPunct="1">
              <a:lnSpc>
                <a:spcPct val="100000"/>
              </a:lnSpc>
              <a:spcBef>
                <a:spcPct val="0"/>
              </a:spcBef>
              <a:spcAft>
                <a:spcPct val="0"/>
              </a:spcAft>
              <a:buClrTx/>
              <a:buSzTx/>
              <a:buFontTx/>
              <a:buNone/>
              <a:defRPr/>
            </a:pPr>
            <a:r>
              <a:rPr lang="ja-JP" sz="1200" b="0" i="0" u="none" strike="noStrike" cap="none" baseline="0">
                <a:solidFill>
                  <a:srgbClr val="4D4D4D"/>
                </a:solidFill>
                <a:effectLst/>
                <a:uFillTx/>
                <a:ea typeface="MS UI Gothic" panose="020B0600070205080204" charset="-128"/>
              </a:rPr>
              <a:t>97</a:t>
            </a:r>
          </a:p>
        </p:txBody>
      </p:sp>
      <p:sp>
        <p:nvSpPr>
          <p:cNvPr id="174" name="TextBox 173"/>
          <p:cNvSpPr txBox="1"/>
          <p:nvPr/>
        </p:nvSpPr>
        <p:spPr>
          <a:xfrm>
            <a:off x="4275162" y="4762894"/>
            <a:ext cx="351506" cy="457657"/>
          </a:xfrm>
          <a:prstGeom prst="rect">
            <a:avLst/>
          </a:prstGeom>
          <a:noFill/>
        </p:spPr>
        <p:txBody>
          <a:bodyPr wrap="none" rtlCol="0" anchor="b" anchorCtr="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lang="ja-JP" sz="1200" b="0" i="0" u="none" strike="noStrike" cap="none" baseline="0">
                <a:solidFill>
                  <a:srgbClr val="4D4D4D"/>
                </a:solidFill>
                <a:effectLst/>
                <a:uFillTx/>
                <a:ea typeface="MS UI Gothic" panose="020B0600070205080204" charset="-128"/>
              </a:rPr>
              <a:t>72</a:t>
            </a:r>
          </a:p>
          <a:p>
            <a:pPr marL="0" marR="0" lvl="0" indent="0" algn="ctr" defTabSz="914400" rtl="0" eaLnBrk="1" fontAlgn="auto" latinLnBrk="0" hangingPunct="1">
              <a:lnSpc>
                <a:spcPct val="100000"/>
              </a:lnSpc>
              <a:spcBef>
                <a:spcPct val="0"/>
              </a:spcBef>
              <a:spcAft>
                <a:spcPct val="0"/>
              </a:spcAft>
              <a:buClrTx/>
              <a:buSzTx/>
              <a:buFontTx/>
              <a:buNone/>
              <a:defRPr/>
            </a:pPr>
            <a:r>
              <a:rPr lang="ja-JP" sz="1200" b="0" i="0" u="none" strike="noStrike" cap="none" baseline="0">
                <a:solidFill>
                  <a:srgbClr val="4D4D4D"/>
                </a:solidFill>
                <a:effectLst/>
                <a:uFillTx/>
                <a:ea typeface="MS UI Gothic" panose="020B0600070205080204" charset="-128"/>
              </a:rPr>
              <a:t>81</a:t>
            </a:r>
          </a:p>
        </p:txBody>
      </p:sp>
      <p:sp>
        <p:nvSpPr>
          <p:cNvPr id="175" name="TextBox 174"/>
          <p:cNvSpPr txBox="1"/>
          <p:nvPr/>
        </p:nvSpPr>
        <p:spPr>
          <a:xfrm>
            <a:off x="4953109" y="4762894"/>
            <a:ext cx="351506" cy="457657"/>
          </a:xfrm>
          <a:prstGeom prst="rect">
            <a:avLst/>
          </a:prstGeom>
          <a:noFill/>
        </p:spPr>
        <p:txBody>
          <a:bodyPr wrap="none" rtlCol="0" anchor="b" anchorCtr="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lang="ja-JP" sz="1200" b="0" i="0" u="none" strike="noStrike" cap="none" baseline="0">
                <a:solidFill>
                  <a:srgbClr val="4D4D4D"/>
                </a:solidFill>
                <a:effectLst/>
                <a:uFillTx/>
                <a:ea typeface="MS UI Gothic" panose="020B0600070205080204" charset="-128"/>
              </a:rPr>
              <a:t>51</a:t>
            </a:r>
          </a:p>
          <a:p>
            <a:pPr marL="0" marR="0" lvl="0" indent="0" algn="ctr" defTabSz="914400" rtl="0" eaLnBrk="1" fontAlgn="auto" latinLnBrk="0" hangingPunct="1">
              <a:lnSpc>
                <a:spcPct val="100000"/>
              </a:lnSpc>
              <a:spcBef>
                <a:spcPct val="0"/>
              </a:spcBef>
              <a:spcAft>
                <a:spcPct val="0"/>
              </a:spcAft>
              <a:buClrTx/>
              <a:buSzTx/>
              <a:buFontTx/>
              <a:buNone/>
              <a:defRPr/>
            </a:pPr>
            <a:r>
              <a:rPr lang="ja-JP" sz="1200" b="0" i="0" u="none" strike="noStrike" cap="none" baseline="0">
                <a:solidFill>
                  <a:srgbClr val="4D4D4D"/>
                </a:solidFill>
                <a:effectLst/>
                <a:uFillTx/>
                <a:ea typeface="MS UI Gothic" panose="020B0600070205080204" charset="-128"/>
              </a:rPr>
              <a:t>61</a:t>
            </a:r>
          </a:p>
        </p:txBody>
      </p:sp>
      <p:sp>
        <p:nvSpPr>
          <p:cNvPr id="176" name="TextBox 175"/>
          <p:cNvSpPr txBox="1"/>
          <p:nvPr/>
        </p:nvSpPr>
        <p:spPr>
          <a:xfrm>
            <a:off x="7707000" y="4762894"/>
            <a:ext cx="267285" cy="457657"/>
          </a:xfrm>
          <a:prstGeom prst="rect">
            <a:avLst/>
          </a:prstGeom>
          <a:noFill/>
        </p:spPr>
        <p:txBody>
          <a:bodyPr wrap="none" rtlCol="0" anchor="b" anchorCtr="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lang="ja-JP" sz="1200" b="0" i="0" u="none" strike="noStrike" cap="none" baseline="0">
                <a:solidFill>
                  <a:srgbClr val="4D4D4D"/>
                </a:solidFill>
                <a:effectLst/>
                <a:uFillTx/>
                <a:ea typeface="MS UI Gothic" panose="020B0600070205080204" charset="-128"/>
              </a:rPr>
              <a:t>0</a:t>
            </a:r>
          </a:p>
          <a:p>
            <a:pPr marL="0" marR="0" lvl="0" indent="0" algn="ctr" defTabSz="914400" rtl="0" eaLnBrk="1" fontAlgn="auto" latinLnBrk="0" hangingPunct="1">
              <a:lnSpc>
                <a:spcPct val="100000"/>
              </a:lnSpc>
              <a:spcBef>
                <a:spcPct val="0"/>
              </a:spcBef>
              <a:spcAft>
                <a:spcPct val="0"/>
              </a:spcAft>
              <a:buClrTx/>
              <a:buSzTx/>
              <a:buFontTx/>
              <a:buNone/>
              <a:defRPr/>
            </a:pPr>
            <a:r>
              <a:rPr lang="ja-JP" sz="1200" b="0" i="0" u="none" strike="noStrike" cap="none" baseline="0">
                <a:solidFill>
                  <a:srgbClr val="4D4D4D"/>
                </a:solidFill>
                <a:effectLst/>
                <a:uFillTx/>
                <a:ea typeface="MS UI Gothic" panose="020B0600070205080204" charset="-128"/>
              </a:rPr>
              <a:t>0</a:t>
            </a:r>
          </a:p>
        </p:txBody>
      </p:sp>
      <p:sp>
        <p:nvSpPr>
          <p:cNvPr id="177" name="TextBox 176"/>
          <p:cNvSpPr txBox="1"/>
          <p:nvPr/>
        </p:nvSpPr>
        <p:spPr>
          <a:xfrm>
            <a:off x="7029053" y="4762894"/>
            <a:ext cx="267285" cy="457657"/>
          </a:xfrm>
          <a:prstGeom prst="rect">
            <a:avLst/>
          </a:prstGeom>
          <a:noFill/>
        </p:spPr>
        <p:txBody>
          <a:bodyPr wrap="none" rtlCol="0" anchor="b" anchorCtr="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lang="ja-JP" sz="1200" b="0" i="0" u="none" strike="noStrike" cap="none" baseline="0">
                <a:solidFill>
                  <a:srgbClr val="4D4D4D"/>
                </a:solidFill>
                <a:effectLst/>
                <a:uFillTx/>
                <a:ea typeface="MS UI Gothic" panose="020B0600070205080204" charset="-128"/>
              </a:rPr>
              <a:t>2</a:t>
            </a:r>
          </a:p>
          <a:p>
            <a:pPr marL="0" marR="0" lvl="0" indent="0" algn="ctr" defTabSz="914400" rtl="0" eaLnBrk="1" fontAlgn="auto" latinLnBrk="0" hangingPunct="1">
              <a:lnSpc>
                <a:spcPct val="100000"/>
              </a:lnSpc>
              <a:spcBef>
                <a:spcPct val="0"/>
              </a:spcBef>
              <a:spcAft>
                <a:spcPct val="0"/>
              </a:spcAft>
              <a:buClrTx/>
              <a:buSzTx/>
              <a:buFontTx/>
              <a:buNone/>
              <a:defRPr/>
            </a:pPr>
            <a:r>
              <a:rPr lang="ja-JP" sz="1200" b="0" i="0" u="none" strike="noStrike" cap="none" baseline="0">
                <a:solidFill>
                  <a:srgbClr val="4D4D4D"/>
                </a:solidFill>
                <a:effectLst/>
                <a:uFillTx/>
                <a:ea typeface="MS UI Gothic" panose="020B0600070205080204" charset="-128"/>
              </a:rPr>
              <a:t>1</a:t>
            </a:r>
          </a:p>
        </p:txBody>
      </p:sp>
      <p:sp>
        <p:nvSpPr>
          <p:cNvPr id="178" name="TextBox 177"/>
          <p:cNvSpPr txBox="1"/>
          <p:nvPr/>
        </p:nvSpPr>
        <p:spPr>
          <a:xfrm>
            <a:off x="6308998" y="4762894"/>
            <a:ext cx="351506" cy="457657"/>
          </a:xfrm>
          <a:prstGeom prst="rect">
            <a:avLst/>
          </a:prstGeom>
          <a:noFill/>
        </p:spPr>
        <p:txBody>
          <a:bodyPr wrap="none" rtlCol="0" anchor="b" anchorCtr="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lang="ja-JP" sz="1200" b="0" i="0" u="none" strike="noStrike" cap="none" baseline="0">
                <a:solidFill>
                  <a:srgbClr val="4D4D4D"/>
                </a:solidFill>
                <a:effectLst/>
                <a:uFillTx/>
                <a:ea typeface="MS UI Gothic" panose="020B0600070205080204" charset="-128"/>
              </a:rPr>
              <a:t>12</a:t>
            </a:r>
          </a:p>
          <a:p>
            <a:pPr marL="0" marR="0" lvl="0" indent="0" algn="ctr" defTabSz="914400" rtl="0" eaLnBrk="1" fontAlgn="auto" latinLnBrk="0" hangingPunct="1">
              <a:lnSpc>
                <a:spcPct val="100000"/>
              </a:lnSpc>
              <a:spcBef>
                <a:spcPct val="0"/>
              </a:spcBef>
              <a:spcAft>
                <a:spcPct val="0"/>
              </a:spcAft>
              <a:buClrTx/>
              <a:buSzTx/>
              <a:buFontTx/>
              <a:buNone/>
              <a:defRPr/>
            </a:pPr>
            <a:r>
              <a:rPr lang="ja-JP" sz="1200" b="0" i="0" u="none" strike="noStrike" cap="none" baseline="0">
                <a:solidFill>
                  <a:srgbClr val="4D4D4D"/>
                </a:solidFill>
                <a:effectLst/>
                <a:uFillTx/>
                <a:ea typeface="MS UI Gothic" panose="020B0600070205080204" charset="-128"/>
              </a:rPr>
              <a:t>15</a:t>
            </a:r>
          </a:p>
        </p:txBody>
      </p:sp>
      <p:sp>
        <p:nvSpPr>
          <p:cNvPr id="179" name="TextBox 178"/>
          <p:cNvSpPr txBox="1"/>
          <p:nvPr/>
        </p:nvSpPr>
        <p:spPr>
          <a:xfrm>
            <a:off x="5631053" y="4762894"/>
            <a:ext cx="351506" cy="457657"/>
          </a:xfrm>
          <a:prstGeom prst="rect">
            <a:avLst/>
          </a:prstGeom>
          <a:noFill/>
        </p:spPr>
        <p:txBody>
          <a:bodyPr wrap="none" rtlCol="0" anchor="b" anchorCtr="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lang="ja-JP" sz="1200" b="0" i="0" u="none" strike="noStrike" cap="none" baseline="0">
                <a:solidFill>
                  <a:srgbClr val="4D4D4D"/>
                </a:solidFill>
                <a:effectLst/>
                <a:uFillTx/>
                <a:ea typeface="MS UI Gothic" panose="020B0600070205080204" charset="-128"/>
              </a:rPr>
              <a:t>29</a:t>
            </a:r>
          </a:p>
          <a:p>
            <a:pPr marL="0" marR="0" lvl="0" indent="0" algn="ctr" defTabSz="914400" rtl="0" eaLnBrk="1" fontAlgn="auto" latinLnBrk="0" hangingPunct="1">
              <a:lnSpc>
                <a:spcPct val="100000"/>
              </a:lnSpc>
              <a:spcBef>
                <a:spcPct val="0"/>
              </a:spcBef>
              <a:spcAft>
                <a:spcPct val="0"/>
              </a:spcAft>
              <a:buClrTx/>
              <a:buSzTx/>
              <a:buFontTx/>
              <a:buNone/>
              <a:defRPr/>
            </a:pPr>
            <a:r>
              <a:rPr lang="ja-JP" sz="1200" b="0" i="0" u="none" strike="noStrike" cap="none" baseline="0">
                <a:solidFill>
                  <a:srgbClr val="4D4D4D"/>
                </a:solidFill>
                <a:effectLst/>
                <a:uFillTx/>
                <a:ea typeface="MS UI Gothic" panose="020B0600070205080204" charset="-128"/>
              </a:rPr>
              <a:t>37</a:t>
            </a:r>
          </a:p>
        </p:txBody>
      </p:sp>
      <p:cxnSp>
        <p:nvCxnSpPr>
          <p:cNvPr id="180" name="Straight Connector 179"/>
          <p:cNvCxnSpPr/>
          <p:nvPr/>
        </p:nvCxnSpPr>
        <p:spPr>
          <a:xfrm>
            <a:off x="952862" y="3183443"/>
            <a:ext cx="90000" cy="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sp>
        <p:nvSpPr>
          <p:cNvPr id="181" name="TextBox 180"/>
          <p:cNvSpPr txBox="1"/>
          <p:nvPr/>
        </p:nvSpPr>
        <p:spPr>
          <a:xfrm>
            <a:off x="632873" y="3046788"/>
            <a:ext cx="351506" cy="274594"/>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ct val="0"/>
              </a:spcBef>
              <a:spcAft>
                <a:spcPct val="0"/>
              </a:spcAft>
              <a:buClrTx/>
              <a:buSzTx/>
              <a:buFontTx/>
              <a:buNone/>
              <a:defRPr/>
            </a:pPr>
            <a:r>
              <a:rPr lang="ja-JP" sz="1200" b="0" i="0" u="none" strike="noStrike" cap="none" baseline="0">
                <a:solidFill>
                  <a:srgbClr val="4D4D4D"/>
                </a:solidFill>
                <a:effectLst/>
                <a:uFillTx/>
                <a:ea typeface="MS UI Gothic" panose="020B0600070205080204" charset="-128"/>
              </a:rPr>
              <a:t>40</a:t>
            </a:r>
          </a:p>
        </p:txBody>
      </p:sp>
      <p:sp>
        <p:nvSpPr>
          <p:cNvPr id="182" name="TextBox 181"/>
          <p:cNvSpPr txBox="1"/>
          <p:nvPr/>
        </p:nvSpPr>
        <p:spPr>
          <a:xfrm>
            <a:off x="548651" y="1813568"/>
            <a:ext cx="435728" cy="274594"/>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ct val="0"/>
              </a:spcBef>
              <a:spcAft>
                <a:spcPct val="0"/>
              </a:spcAft>
              <a:buClrTx/>
              <a:buSzTx/>
              <a:buFontTx/>
              <a:buNone/>
              <a:defRPr/>
            </a:pPr>
            <a:r>
              <a:rPr lang="ja-JP" sz="1200" b="0" i="0" u="none" strike="noStrike" cap="none" baseline="0">
                <a:solidFill>
                  <a:srgbClr val="4D4D4D"/>
                </a:solidFill>
                <a:effectLst/>
                <a:uFillTx/>
                <a:ea typeface="MS UI Gothic" panose="020B0600070205080204" charset="-128"/>
              </a:rPr>
              <a:t>100</a:t>
            </a:r>
          </a:p>
        </p:txBody>
      </p:sp>
      <p:cxnSp>
        <p:nvCxnSpPr>
          <p:cNvPr id="183" name="Straight Connector 182"/>
          <p:cNvCxnSpPr/>
          <p:nvPr/>
        </p:nvCxnSpPr>
        <p:spPr>
          <a:xfrm>
            <a:off x="952862" y="1950865"/>
            <a:ext cx="90000" cy="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grpSp>
        <p:nvGrpSpPr>
          <p:cNvPr id="454" name="Group 453"/>
          <p:cNvGrpSpPr/>
          <p:nvPr/>
        </p:nvGrpSpPr>
        <p:grpSpPr>
          <a:xfrm>
            <a:off x="1063477" y="1948460"/>
            <a:ext cx="6305978" cy="1105891"/>
            <a:chOff x="1063477" y="1948460"/>
            <a:chExt cx="6305978" cy="1105891"/>
          </a:xfrm>
        </p:grpSpPr>
        <p:sp>
          <p:nvSpPr>
            <p:cNvPr id="416" name="Freeform 168"/>
            <p:cNvSpPr/>
            <p:nvPr/>
          </p:nvSpPr>
          <p:spPr bwMode="auto">
            <a:xfrm>
              <a:off x="1063477" y="1948460"/>
              <a:ext cx="6284249" cy="1078444"/>
            </a:xfrm>
            <a:custGeom>
              <a:avLst/>
              <a:gdLst>
                <a:gd name="T0" fmla="*/ 92 w 5495"/>
                <a:gd name="T1" fmla="*/ 0 h 943"/>
                <a:gd name="T2" fmla="*/ 172 w 5495"/>
                <a:gd name="T3" fmla="*/ 26 h 943"/>
                <a:gd name="T4" fmla="*/ 187 w 5495"/>
                <a:gd name="T5" fmla="*/ 47 h 943"/>
                <a:gd name="T6" fmla="*/ 194 w 5495"/>
                <a:gd name="T7" fmla="*/ 71 h 943"/>
                <a:gd name="T8" fmla="*/ 201 w 5495"/>
                <a:gd name="T9" fmla="*/ 116 h 943"/>
                <a:gd name="T10" fmla="*/ 220 w 5495"/>
                <a:gd name="T11" fmla="*/ 171 h 943"/>
                <a:gd name="T12" fmla="*/ 227 w 5495"/>
                <a:gd name="T13" fmla="*/ 187 h 943"/>
                <a:gd name="T14" fmla="*/ 234 w 5495"/>
                <a:gd name="T15" fmla="*/ 209 h 943"/>
                <a:gd name="T16" fmla="*/ 281 w 5495"/>
                <a:gd name="T17" fmla="*/ 220 h 943"/>
                <a:gd name="T18" fmla="*/ 382 w 5495"/>
                <a:gd name="T19" fmla="*/ 232 h 943"/>
                <a:gd name="T20" fmla="*/ 427 w 5495"/>
                <a:gd name="T21" fmla="*/ 244 h 943"/>
                <a:gd name="T22" fmla="*/ 441 w 5495"/>
                <a:gd name="T23" fmla="*/ 256 h 943"/>
                <a:gd name="T24" fmla="*/ 460 w 5495"/>
                <a:gd name="T25" fmla="*/ 265 h 943"/>
                <a:gd name="T26" fmla="*/ 469 w 5495"/>
                <a:gd name="T27" fmla="*/ 282 h 943"/>
                <a:gd name="T28" fmla="*/ 484 w 5495"/>
                <a:gd name="T29" fmla="*/ 294 h 943"/>
                <a:gd name="T30" fmla="*/ 491 w 5495"/>
                <a:gd name="T31" fmla="*/ 318 h 943"/>
                <a:gd name="T32" fmla="*/ 507 w 5495"/>
                <a:gd name="T33" fmla="*/ 341 h 943"/>
                <a:gd name="T34" fmla="*/ 533 w 5495"/>
                <a:gd name="T35" fmla="*/ 365 h 943"/>
                <a:gd name="T36" fmla="*/ 540 w 5495"/>
                <a:gd name="T37" fmla="*/ 391 h 943"/>
                <a:gd name="T38" fmla="*/ 667 w 5495"/>
                <a:gd name="T39" fmla="*/ 403 h 943"/>
                <a:gd name="T40" fmla="*/ 703 w 5495"/>
                <a:gd name="T41" fmla="*/ 415 h 943"/>
                <a:gd name="T42" fmla="*/ 719 w 5495"/>
                <a:gd name="T43" fmla="*/ 427 h 943"/>
                <a:gd name="T44" fmla="*/ 755 w 5495"/>
                <a:gd name="T45" fmla="*/ 453 h 943"/>
                <a:gd name="T46" fmla="*/ 774 w 5495"/>
                <a:gd name="T47" fmla="*/ 462 h 943"/>
                <a:gd name="T48" fmla="*/ 821 w 5495"/>
                <a:gd name="T49" fmla="*/ 476 h 943"/>
                <a:gd name="T50" fmla="*/ 835 w 5495"/>
                <a:gd name="T51" fmla="*/ 493 h 943"/>
                <a:gd name="T52" fmla="*/ 880 w 5495"/>
                <a:gd name="T53" fmla="*/ 502 h 943"/>
                <a:gd name="T54" fmla="*/ 960 w 5495"/>
                <a:gd name="T55" fmla="*/ 526 h 943"/>
                <a:gd name="T56" fmla="*/ 1115 w 5495"/>
                <a:gd name="T57" fmla="*/ 538 h 943"/>
                <a:gd name="T58" fmla="*/ 1144 w 5495"/>
                <a:gd name="T59" fmla="*/ 550 h 943"/>
                <a:gd name="T60" fmla="*/ 1155 w 5495"/>
                <a:gd name="T61" fmla="*/ 564 h 943"/>
                <a:gd name="T62" fmla="*/ 1219 w 5495"/>
                <a:gd name="T63" fmla="*/ 576 h 943"/>
                <a:gd name="T64" fmla="*/ 1290 w 5495"/>
                <a:gd name="T65" fmla="*/ 588 h 943"/>
                <a:gd name="T66" fmla="*/ 1396 w 5495"/>
                <a:gd name="T67" fmla="*/ 602 h 943"/>
                <a:gd name="T68" fmla="*/ 1398 w 5495"/>
                <a:gd name="T69" fmla="*/ 614 h 943"/>
                <a:gd name="T70" fmla="*/ 1636 w 5495"/>
                <a:gd name="T71" fmla="*/ 626 h 943"/>
                <a:gd name="T72" fmla="*/ 1705 w 5495"/>
                <a:gd name="T73" fmla="*/ 640 h 943"/>
                <a:gd name="T74" fmla="*/ 1742 w 5495"/>
                <a:gd name="T75" fmla="*/ 649 h 943"/>
                <a:gd name="T76" fmla="*/ 1912 w 5495"/>
                <a:gd name="T77" fmla="*/ 661 h 943"/>
                <a:gd name="T78" fmla="*/ 2009 w 5495"/>
                <a:gd name="T79" fmla="*/ 675 h 943"/>
                <a:gd name="T80" fmla="*/ 2160 w 5495"/>
                <a:gd name="T81" fmla="*/ 687 h 943"/>
                <a:gd name="T82" fmla="*/ 2228 w 5495"/>
                <a:gd name="T83" fmla="*/ 701 h 943"/>
                <a:gd name="T84" fmla="*/ 2277 w 5495"/>
                <a:gd name="T85" fmla="*/ 711 h 943"/>
                <a:gd name="T86" fmla="*/ 2329 w 5495"/>
                <a:gd name="T87" fmla="*/ 725 h 943"/>
                <a:gd name="T88" fmla="*/ 2355 w 5495"/>
                <a:gd name="T89" fmla="*/ 739 h 943"/>
                <a:gd name="T90" fmla="*/ 2591 w 5495"/>
                <a:gd name="T91" fmla="*/ 751 h 943"/>
                <a:gd name="T92" fmla="*/ 3183 w 5495"/>
                <a:gd name="T93" fmla="*/ 765 h 943"/>
                <a:gd name="T94" fmla="*/ 3628 w 5495"/>
                <a:gd name="T95" fmla="*/ 780 h 943"/>
                <a:gd name="T96" fmla="*/ 4974 w 5495"/>
                <a:gd name="T97" fmla="*/ 799 h 943"/>
                <a:gd name="T98" fmla="*/ 5495 w 5495"/>
                <a:gd name="T99" fmla="*/ 943 h 9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495" h="943">
                  <a:moveTo>
                    <a:pt x="0" y="0"/>
                  </a:moveTo>
                  <a:lnTo>
                    <a:pt x="92" y="0"/>
                  </a:lnTo>
                  <a:lnTo>
                    <a:pt x="92" y="26"/>
                  </a:lnTo>
                  <a:lnTo>
                    <a:pt x="172" y="26"/>
                  </a:lnTo>
                  <a:lnTo>
                    <a:pt x="172" y="47"/>
                  </a:lnTo>
                  <a:lnTo>
                    <a:pt x="187" y="47"/>
                  </a:lnTo>
                  <a:lnTo>
                    <a:pt x="187" y="71"/>
                  </a:lnTo>
                  <a:lnTo>
                    <a:pt x="194" y="71"/>
                  </a:lnTo>
                  <a:lnTo>
                    <a:pt x="194" y="116"/>
                  </a:lnTo>
                  <a:lnTo>
                    <a:pt x="201" y="116"/>
                  </a:lnTo>
                  <a:lnTo>
                    <a:pt x="201" y="171"/>
                  </a:lnTo>
                  <a:lnTo>
                    <a:pt x="220" y="171"/>
                  </a:lnTo>
                  <a:lnTo>
                    <a:pt x="220" y="187"/>
                  </a:lnTo>
                  <a:lnTo>
                    <a:pt x="227" y="187"/>
                  </a:lnTo>
                  <a:lnTo>
                    <a:pt x="227" y="209"/>
                  </a:lnTo>
                  <a:lnTo>
                    <a:pt x="234" y="209"/>
                  </a:lnTo>
                  <a:lnTo>
                    <a:pt x="234" y="220"/>
                  </a:lnTo>
                  <a:lnTo>
                    <a:pt x="281" y="220"/>
                  </a:lnTo>
                  <a:lnTo>
                    <a:pt x="281" y="232"/>
                  </a:lnTo>
                  <a:lnTo>
                    <a:pt x="382" y="232"/>
                  </a:lnTo>
                  <a:lnTo>
                    <a:pt x="382" y="244"/>
                  </a:lnTo>
                  <a:lnTo>
                    <a:pt x="427" y="244"/>
                  </a:lnTo>
                  <a:lnTo>
                    <a:pt x="427" y="256"/>
                  </a:lnTo>
                  <a:lnTo>
                    <a:pt x="441" y="256"/>
                  </a:lnTo>
                  <a:lnTo>
                    <a:pt x="441" y="265"/>
                  </a:lnTo>
                  <a:lnTo>
                    <a:pt x="460" y="265"/>
                  </a:lnTo>
                  <a:lnTo>
                    <a:pt x="460" y="282"/>
                  </a:lnTo>
                  <a:lnTo>
                    <a:pt x="469" y="282"/>
                  </a:lnTo>
                  <a:lnTo>
                    <a:pt x="469" y="294"/>
                  </a:lnTo>
                  <a:lnTo>
                    <a:pt x="484" y="294"/>
                  </a:lnTo>
                  <a:lnTo>
                    <a:pt x="484" y="318"/>
                  </a:lnTo>
                  <a:lnTo>
                    <a:pt x="491" y="318"/>
                  </a:lnTo>
                  <a:lnTo>
                    <a:pt x="491" y="341"/>
                  </a:lnTo>
                  <a:lnTo>
                    <a:pt x="507" y="341"/>
                  </a:lnTo>
                  <a:lnTo>
                    <a:pt x="507" y="365"/>
                  </a:lnTo>
                  <a:lnTo>
                    <a:pt x="533" y="365"/>
                  </a:lnTo>
                  <a:lnTo>
                    <a:pt x="533" y="391"/>
                  </a:lnTo>
                  <a:lnTo>
                    <a:pt x="540" y="391"/>
                  </a:lnTo>
                  <a:lnTo>
                    <a:pt x="540" y="403"/>
                  </a:lnTo>
                  <a:lnTo>
                    <a:pt x="667" y="403"/>
                  </a:lnTo>
                  <a:lnTo>
                    <a:pt x="667" y="415"/>
                  </a:lnTo>
                  <a:lnTo>
                    <a:pt x="703" y="415"/>
                  </a:lnTo>
                  <a:lnTo>
                    <a:pt x="703" y="427"/>
                  </a:lnTo>
                  <a:lnTo>
                    <a:pt x="719" y="427"/>
                  </a:lnTo>
                  <a:lnTo>
                    <a:pt x="719" y="453"/>
                  </a:lnTo>
                  <a:lnTo>
                    <a:pt x="755" y="453"/>
                  </a:lnTo>
                  <a:lnTo>
                    <a:pt x="755" y="462"/>
                  </a:lnTo>
                  <a:lnTo>
                    <a:pt x="774" y="462"/>
                  </a:lnTo>
                  <a:lnTo>
                    <a:pt x="774" y="476"/>
                  </a:lnTo>
                  <a:lnTo>
                    <a:pt x="821" y="476"/>
                  </a:lnTo>
                  <a:lnTo>
                    <a:pt x="821" y="493"/>
                  </a:lnTo>
                  <a:lnTo>
                    <a:pt x="835" y="493"/>
                  </a:lnTo>
                  <a:lnTo>
                    <a:pt x="835" y="502"/>
                  </a:lnTo>
                  <a:lnTo>
                    <a:pt x="880" y="502"/>
                  </a:lnTo>
                  <a:lnTo>
                    <a:pt x="880" y="526"/>
                  </a:lnTo>
                  <a:lnTo>
                    <a:pt x="960" y="526"/>
                  </a:lnTo>
                  <a:lnTo>
                    <a:pt x="960" y="538"/>
                  </a:lnTo>
                  <a:lnTo>
                    <a:pt x="1115" y="538"/>
                  </a:lnTo>
                  <a:lnTo>
                    <a:pt x="1115" y="550"/>
                  </a:lnTo>
                  <a:lnTo>
                    <a:pt x="1144" y="550"/>
                  </a:lnTo>
                  <a:lnTo>
                    <a:pt x="1144" y="564"/>
                  </a:lnTo>
                  <a:lnTo>
                    <a:pt x="1155" y="564"/>
                  </a:lnTo>
                  <a:lnTo>
                    <a:pt x="1155" y="576"/>
                  </a:lnTo>
                  <a:lnTo>
                    <a:pt x="1219" y="576"/>
                  </a:lnTo>
                  <a:lnTo>
                    <a:pt x="1219" y="588"/>
                  </a:lnTo>
                  <a:lnTo>
                    <a:pt x="1290" y="588"/>
                  </a:lnTo>
                  <a:lnTo>
                    <a:pt x="1290" y="602"/>
                  </a:lnTo>
                  <a:lnTo>
                    <a:pt x="1396" y="602"/>
                  </a:lnTo>
                  <a:lnTo>
                    <a:pt x="1396" y="614"/>
                  </a:lnTo>
                  <a:lnTo>
                    <a:pt x="1398" y="614"/>
                  </a:lnTo>
                  <a:lnTo>
                    <a:pt x="1398" y="626"/>
                  </a:lnTo>
                  <a:lnTo>
                    <a:pt x="1636" y="626"/>
                  </a:lnTo>
                  <a:lnTo>
                    <a:pt x="1636" y="640"/>
                  </a:lnTo>
                  <a:lnTo>
                    <a:pt x="1705" y="640"/>
                  </a:lnTo>
                  <a:lnTo>
                    <a:pt x="1705" y="649"/>
                  </a:lnTo>
                  <a:lnTo>
                    <a:pt x="1742" y="649"/>
                  </a:lnTo>
                  <a:lnTo>
                    <a:pt x="1742" y="661"/>
                  </a:lnTo>
                  <a:lnTo>
                    <a:pt x="1912" y="661"/>
                  </a:lnTo>
                  <a:lnTo>
                    <a:pt x="1912" y="675"/>
                  </a:lnTo>
                  <a:lnTo>
                    <a:pt x="2009" y="675"/>
                  </a:lnTo>
                  <a:lnTo>
                    <a:pt x="2009" y="687"/>
                  </a:lnTo>
                  <a:lnTo>
                    <a:pt x="2160" y="687"/>
                  </a:lnTo>
                  <a:lnTo>
                    <a:pt x="2160" y="701"/>
                  </a:lnTo>
                  <a:lnTo>
                    <a:pt x="2228" y="701"/>
                  </a:lnTo>
                  <a:lnTo>
                    <a:pt x="2228" y="711"/>
                  </a:lnTo>
                  <a:lnTo>
                    <a:pt x="2277" y="711"/>
                  </a:lnTo>
                  <a:lnTo>
                    <a:pt x="2277" y="725"/>
                  </a:lnTo>
                  <a:lnTo>
                    <a:pt x="2329" y="725"/>
                  </a:lnTo>
                  <a:lnTo>
                    <a:pt x="2329" y="739"/>
                  </a:lnTo>
                  <a:lnTo>
                    <a:pt x="2355" y="739"/>
                  </a:lnTo>
                  <a:lnTo>
                    <a:pt x="2355" y="751"/>
                  </a:lnTo>
                  <a:lnTo>
                    <a:pt x="2591" y="751"/>
                  </a:lnTo>
                  <a:lnTo>
                    <a:pt x="2591" y="765"/>
                  </a:lnTo>
                  <a:lnTo>
                    <a:pt x="3183" y="765"/>
                  </a:lnTo>
                  <a:lnTo>
                    <a:pt x="3183" y="780"/>
                  </a:lnTo>
                  <a:lnTo>
                    <a:pt x="3628" y="780"/>
                  </a:lnTo>
                  <a:lnTo>
                    <a:pt x="3628" y="799"/>
                  </a:lnTo>
                  <a:lnTo>
                    <a:pt x="4974" y="799"/>
                  </a:lnTo>
                  <a:lnTo>
                    <a:pt x="4974" y="943"/>
                  </a:lnTo>
                  <a:lnTo>
                    <a:pt x="5495" y="943"/>
                  </a:lnTo>
                </a:path>
              </a:pathLst>
            </a:custGeom>
            <a:noFill/>
            <a:ln w="26035" cap="flat">
              <a:solidFill>
                <a:schemeClr val="accent2"/>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417" name="Line 169"/>
            <p:cNvSpPr>
              <a:spLocks noChangeShapeType="1"/>
            </p:cNvSpPr>
            <p:nvPr/>
          </p:nvSpPr>
          <p:spPr bwMode="auto">
            <a:xfrm flipH="1">
              <a:off x="7016073" y="3002888"/>
              <a:ext cx="0" cy="51463"/>
            </a:xfrm>
            <a:prstGeom prst="line">
              <a:avLst/>
            </a:prstGeom>
            <a:noFill/>
            <a:ln w="26035" cap="flat">
              <a:solidFill>
                <a:schemeClr val="accent2"/>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418" name="Line 170"/>
            <p:cNvSpPr>
              <a:spLocks noChangeShapeType="1"/>
            </p:cNvSpPr>
            <p:nvPr/>
          </p:nvSpPr>
          <p:spPr bwMode="auto">
            <a:xfrm flipH="1">
              <a:off x="6989770" y="3026904"/>
              <a:ext cx="50320" cy="0"/>
            </a:xfrm>
            <a:prstGeom prst="line">
              <a:avLst/>
            </a:prstGeom>
            <a:noFill/>
            <a:ln w="26035" cap="flat">
              <a:solidFill>
                <a:schemeClr val="accent2"/>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419" name="Line 171"/>
            <p:cNvSpPr>
              <a:spLocks noChangeShapeType="1"/>
            </p:cNvSpPr>
            <p:nvPr/>
          </p:nvSpPr>
          <p:spPr bwMode="auto">
            <a:xfrm flipH="1">
              <a:off x="6868545" y="3002888"/>
              <a:ext cx="0" cy="51463"/>
            </a:xfrm>
            <a:prstGeom prst="line">
              <a:avLst/>
            </a:prstGeom>
            <a:noFill/>
            <a:ln w="26035" cap="flat">
              <a:solidFill>
                <a:schemeClr val="accent2"/>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420" name="Line 172"/>
            <p:cNvSpPr>
              <a:spLocks noChangeShapeType="1"/>
            </p:cNvSpPr>
            <p:nvPr/>
          </p:nvSpPr>
          <p:spPr bwMode="auto">
            <a:xfrm flipH="1">
              <a:off x="6843385" y="3026904"/>
              <a:ext cx="51463" cy="0"/>
            </a:xfrm>
            <a:prstGeom prst="line">
              <a:avLst/>
            </a:prstGeom>
            <a:noFill/>
            <a:ln w="26035" cap="flat">
              <a:solidFill>
                <a:schemeClr val="accent2"/>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421" name="Line 173"/>
            <p:cNvSpPr>
              <a:spLocks noChangeShapeType="1"/>
            </p:cNvSpPr>
            <p:nvPr/>
          </p:nvSpPr>
          <p:spPr bwMode="auto">
            <a:xfrm flipH="1">
              <a:off x="6830805" y="3002888"/>
              <a:ext cx="0" cy="51463"/>
            </a:xfrm>
            <a:prstGeom prst="line">
              <a:avLst/>
            </a:prstGeom>
            <a:noFill/>
            <a:ln w="26035" cap="flat">
              <a:solidFill>
                <a:schemeClr val="accent2"/>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422" name="Line 174"/>
            <p:cNvSpPr>
              <a:spLocks noChangeShapeType="1"/>
            </p:cNvSpPr>
            <p:nvPr/>
          </p:nvSpPr>
          <p:spPr bwMode="auto">
            <a:xfrm flipH="1">
              <a:off x="6803358" y="3026904"/>
              <a:ext cx="51463" cy="0"/>
            </a:xfrm>
            <a:prstGeom prst="line">
              <a:avLst/>
            </a:prstGeom>
            <a:noFill/>
            <a:ln w="26035" cap="flat">
              <a:solidFill>
                <a:schemeClr val="accent2"/>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423" name="Line 175"/>
            <p:cNvSpPr>
              <a:spLocks noChangeShapeType="1"/>
            </p:cNvSpPr>
            <p:nvPr/>
          </p:nvSpPr>
          <p:spPr bwMode="auto">
            <a:xfrm flipH="1">
              <a:off x="6676415" y="2837061"/>
              <a:ext cx="0" cy="51463"/>
            </a:xfrm>
            <a:prstGeom prst="line">
              <a:avLst/>
            </a:prstGeom>
            <a:noFill/>
            <a:ln w="26035" cap="flat">
              <a:solidFill>
                <a:schemeClr val="accent2"/>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424" name="Line 176"/>
            <p:cNvSpPr>
              <a:spLocks noChangeShapeType="1"/>
            </p:cNvSpPr>
            <p:nvPr/>
          </p:nvSpPr>
          <p:spPr bwMode="auto">
            <a:xfrm flipH="1">
              <a:off x="6652399" y="2862221"/>
              <a:ext cx="48032" cy="0"/>
            </a:xfrm>
            <a:prstGeom prst="line">
              <a:avLst/>
            </a:prstGeom>
            <a:noFill/>
            <a:ln w="26035" cap="flat">
              <a:solidFill>
                <a:schemeClr val="accent2"/>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425" name="Line 177"/>
            <p:cNvSpPr>
              <a:spLocks noChangeShapeType="1"/>
            </p:cNvSpPr>
            <p:nvPr/>
          </p:nvSpPr>
          <p:spPr bwMode="auto">
            <a:xfrm flipH="1">
              <a:off x="6722160" y="2837061"/>
              <a:ext cx="0" cy="51463"/>
            </a:xfrm>
            <a:prstGeom prst="line">
              <a:avLst/>
            </a:prstGeom>
            <a:noFill/>
            <a:ln w="26035" cap="flat">
              <a:solidFill>
                <a:schemeClr val="accent2"/>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426" name="Line 178"/>
            <p:cNvSpPr>
              <a:spLocks noChangeShapeType="1"/>
            </p:cNvSpPr>
            <p:nvPr/>
          </p:nvSpPr>
          <p:spPr bwMode="auto">
            <a:xfrm flipH="1">
              <a:off x="6698144" y="2862221"/>
              <a:ext cx="51463" cy="0"/>
            </a:xfrm>
            <a:prstGeom prst="line">
              <a:avLst/>
            </a:prstGeom>
            <a:noFill/>
            <a:ln w="26035" cap="flat">
              <a:solidFill>
                <a:schemeClr val="accent2"/>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427" name="Line 179"/>
            <p:cNvSpPr>
              <a:spLocks noChangeShapeType="1"/>
            </p:cNvSpPr>
            <p:nvPr/>
          </p:nvSpPr>
          <p:spPr bwMode="auto">
            <a:xfrm flipH="1">
              <a:off x="6700431" y="2837061"/>
              <a:ext cx="0" cy="51463"/>
            </a:xfrm>
            <a:prstGeom prst="line">
              <a:avLst/>
            </a:prstGeom>
            <a:noFill/>
            <a:ln w="26035" cap="flat">
              <a:solidFill>
                <a:schemeClr val="accent2"/>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428" name="Line 180"/>
            <p:cNvSpPr>
              <a:spLocks noChangeShapeType="1"/>
            </p:cNvSpPr>
            <p:nvPr/>
          </p:nvSpPr>
          <p:spPr bwMode="auto">
            <a:xfrm flipH="1">
              <a:off x="6676415" y="2862221"/>
              <a:ext cx="51463" cy="0"/>
            </a:xfrm>
            <a:prstGeom prst="line">
              <a:avLst/>
            </a:prstGeom>
            <a:noFill/>
            <a:ln w="26035" cap="flat">
              <a:solidFill>
                <a:schemeClr val="accent2"/>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429" name="Line 181"/>
            <p:cNvSpPr>
              <a:spLocks noChangeShapeType="1"/>
            </p:cNvSpPr>
            <p:nvPr/>
          </p:nvSpPr>
          <p:spPr bwMode="auto">
            <a:xfrm flipH="1">
              <a:off x="6746176" y="2837061"/>
              <a:ext cx="0" cy="51463"/>
            </a:xfrm>
            <a:prstGeom prst="line">
              <a:avLst/>
            </a:prstGeom>
            <a:noFill/>
            <a:ln w="26035" cap="flat">
              <a:solidFill>
                <a:schemeClr val="accent2"/>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430" name="Line 182"/>
            <p:cNvSpPr>
              <a:spLocks noChangeShapeType="1"/>
            </p:cNvSpPr>
            <p:nvPr/>
          </p:nvSpPr>
          <p:spPr bwMode="auto">
            <a:xfrm flipH="1">
              <a:off x="6722160" y="2862221"/>
              <a:ext cx="49176" cy="0"/>
            </a:xfrm>
            <a:prstGeom prst="line">
              <a:avLst/>
            </a:prstGeom>
            <a:noFill/>
            <a:ln w="26035" cap="flat">
              <a:solidFill>
                <a:schemeClr val="accent2"/>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431" name="Line 183"/>
            <p:cNvSpPr>
              <a:spLocks noChangeShapeType="1"/>
            </p:cNvSpPr>
            <p:nvPr/>
          </p:nvSpPr>
          <p:spPr bwMode="auto">
            <a:xfrm flipH="1">
              <a:off x="6592930" y="2837061"/>
              <a:ext cx="0" cy="51463"/>
            </a:xfrm>
            <a:prstGeom prst="line">
              <a:avLst/>
            </a:prstGeom>
            <a:noFill/>
            <a:ln w="26035" cap="flat">
              <a:solidFill>
                <a:schemeClr val="accent2"/>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432" name="Line 184"/>
            <p:cNvSpPr>
              <a:spLocks noChangeShapeType="1"/>
            </p:cNvSpPr>
            <p:nvPr/>
          </p:nvSpPr>
          <p:spPr bwMode="auto">
            <a:xfrm flipH="1">
              <a:off x="6566626" y="2862221"/>
              <a:ext cx="50320" cy="0"/>
            </a:xfrm>
            <a:prstGeom prst="line">
              <a:avLst/>
            </a:prstGeom>
            <a:noFill/>
            <a:ln w="26035" cap="flat">
              <a:solidFill>
                <a:schemeClr val="accent2"/>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433" name="Line 185"/>
            <p:cNvSpPr>
              <a:spLocks noChangeShapeType="1"/>
            </p:cNvSpPr>
            <p:nvPr/>
          </p:nvSpPr>
          <p:spPr bwMode="auto">
            <a:xfrm flipH="1">
              <a:off x="6503727" y="2837061"/>
              <a:ext cx="0" cy="51463"/>
            </a:xfrm>
            <a:prstGeom prst="line">
              <a:avLst/>
            </a:prstGeom>
            <a:noFill/>
            <a:ln w="26035" cap="flat">
              <a:solidFill>
                <a:schemeClr val="accent2"/>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434" name="Line 186"/>
            <p:cNvSpPr>
              <a:spLocks noChangeShapeType="1"/>
            </p:cNvSpPr>
            <p:nvPr/>
          </p:nvSpPr>
          <p:spPr bwMode="auto">
            <a:xfrm flipH="1">
              <a:off x="6477423" y="2862221"/>
              <a:ext cx="51463" cy="0"/>
            </a:xfrm>
            <a:prstGeom prst="line">
              <a:avLst/>
            </a:prstGeom>
            <a:noFill/>
            <a:ln w="26035" cap="flat">
              <a:solidFill>
                <a:schemeClr val="accent2"/>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435" name="Line 187"/>
            <p:cNvSpPr>
              <a:spLocks noChangeShapeType="1"/>
            </p:cNvSpPr>
            <p:nvPr/>
          </p:nvSpPr>
          <p:spPr bwMode="auto">
            <a:xfrm flipH="1">
              <a:off x="6447689" y="2837061"/>
              <a:ext cx="0" cy="51463"/>
            </a:xfrm>
            <a:prstGeom prst="line">
              <a:avLst/>
            </a:prstGeom>
            <a:noFill/>
            <a:ln w="26035" cap="flat">
              <a:solidFill>
                <a:schemeClr val="accent2"/>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436" name="Line 188"/>
            <p:cNvSpPr>
              <a:spLocks noChangeShapeType="1"/>
            </p:cNvSpPr>
            <p:nvPr/>
          </p:nvSpPr>
          <p:spPr bwMode="auto">
            <a:xfrm flipH="1">
              <a:off x="6420242" y="2862221"/>
              <a:ext cx="51463" cy="0"/>
            </a:xfrm>
            <a:prstGeom prst="line">
              <a:avLst/>
            </a:prstGeom>
            <a:noFill/>
            <a:ln w="26035" cap="flat">
              <a:solidFill>
                <a:schemeClr val="accent2"/>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437" name="Line 189"/>
            <p:cNvSpPr>
              <a:spLocks noChangeShapeType="1"/>
            </p:cNvSpPr>
            <p:nvPr/>
          </p:nvSpPr>
          <p:spPr bwMode="auto">
            <a:xfrm flipH="1">
              <a:off x="6433965" y="2837061"/>
              <a:ext cx="0" cy="51463"/>
            </a:xfrm>
            <a:prstGeom prst="line">
              <a:avLst/>
            </a:prstGeom>
            <a:noFill/>
            <a:ln w="26035" cap="flat">
              <a:solidFill>
                <a:schemeClr val="accent2"/>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438" name="Line 190"/>
            <p:cNvSpPr>
              <a:spLocks noChangeShapeType="1"/>
            </p:cNvSpPr>
            <p:nvPr/>
          </p:nvSpPr>
          <p:spPr bwMode="auto">
            <a:xfrm flipH="1">
              <a:off x="6409949" y="2862221"/>
              <a:ext cx="48032" cy="0"/>
            </a:xfrm>
            <a:prstGeom prst="line">
              <a:avLst/>
            </a:prstGeom>
            <a:noFill/>
            <a:ln w="26035" cap="flat">
              <a:solidFill>
                <a:schemeClr val="accent2"/>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439" name="Line 191"/>
            <p:cNvSpPr>
              <a:spLocks noChangeShapeType="1"/>
            </p:cNvSpPr>
            <p:nvPr/>
          </p:nvSpPr>
          <p:spPr bwMode="auto">
            <a:xfrm flipH="1">
              <a:off x="6420242" y="2837061"/>
              <a:ext cx="0" cy="51463"/>
            </a:xfrm>
            <a:prstGeom prst="line">
              <a:avLst/>
            </a:prstGeom>
            <a:noFill/>
            <a:ln w="26035" cap="flat">
              <a:solidFill>
                <a:schemeClr val="accent2"/>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440" name="Line 192"/>
            <p:cNvSpPr>
              <a:spLocks noChangeShapeType="1"/>
            </p:cNvSpPr>
            <p:nvPr/>
          </p:nvSpPr>
          <p:spPr bwMode="auto">
            <a:xfrm flipH="1">
              <a:off x="6396226" y="2862221"/>
              <a:ext cx="51463" cy="0"/>
            </a:xfrm>
            <a:prstGeom prst="line">
              <a:avLst/>
            </a:prstGeom>
            <a:noFill/>
            <a:ln w="26035" cap="flat">
              <a:solidFill>
                <a:schemeClr val="accent2"/>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441" name="Line 193"/>
            <p:cNvSpPr>
              <a:spLocks noChangeShapeType="1"/>
            </p:cNvSpPr>
            <p:nvPr/>
          </p:nvSpPr>
          <p:spPr bwMode="auto">
            <a:xfrm flipH="1">
              <a:off x="5921619" y="2837061"/>
              <a:ext cx="0" cy="51463"/>
            </a:xfrm>
            <a:prstGeom prst="line">
              <a:avLst/>
            </a:prstGeom>
            <a:noFill/>
            <a:ln w="26035" cap="flat">
              <a:solidFill>
                <a:schemeClr val="accent2"/>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442" name="Line 194"/>
            <p:cNvSpPr>
              <a:spLocks noChangeShapeType="1"/>
            </p:cNvSpPr>
            <p:nvPr/>
          </p:nvSpPr>
          <p:spPr bwMode="auto">
            <a:xfrm flipH="1">
              <a:off x="5897603" y="2862221"/>
              <a:ext cx="51463" cy="0"/>
            </a:xfrm>
            <a:prstGeom prst="line">
              <a:avLst/>
            </a:prstGeom>
            <a:noFill/>
            <a:ln w="26035" cap="flat">
              <a:solidFill>
                <a:schemeClr val="accent2"/>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443" name="Line 195"/>
            <p:cNvSpPr>
              <a:spLocks noChangeShapeType="1"/>
            </p:cNvSpPr>
            <p:nvPr/>
          </p:nvSpPr>
          <p:spPr bwMode="auto">
            <a:xfrm flipH="1">
              <a:off x="5660871" y="2837061"/>
              <a:ext cx="0" cy="51463"/>
            </a:xfrm>
            <a:prstGeom prst="line">
              <a:avLst/>
            </a:prstGeom>
            <a:noFill/>
            <a:ln w="26035" cap="flat">
              <a:solidFill>
                <a:schemeClr val="accent2"/>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444" name="Line 196"/>
            <p:cNvSpPr>
              <a:spLocks noChangeShapeType="1"/>
            </p:cNvSpPr>
            <p:nvPr/>
          </p:nvSpPr>
          <p:spPr bwMode="auto">
            <a:xfrm flipH="1">
              <a:off x="5635711" y="2862221"/>
              <a:ext cx="51463" cy="0"/>
            </a:xfrm>
            <a:prstGeom prst="line">
              <a:avLst/>
            </a:prstGeom>
            <a:noFill/>
            <a:ln w="26035" cap="flat">
              <a:solidFill>
                <a:schemeClr val="accent2"/>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445" name="Line 197"/>
            <p:cNvSpPr>
              <a:spLocks noChangeShapeType="1"/>
            </p:cNvSpPr>
            <p:nvPr/>
          </p:nvSpPr>
          <p:spPr bwMode="auto">
            <a:xfrm flipH="1">
              <a:off x="5679169" y="2837061"/>
              <a:ext cx="0" cy="51463"/>
            </a:xfrm>
            <a:prstGeom prst="line">
              <a:avLst/>
            </a:prstGeom>
            <a:noFill/>
            <a:ln w="26035" cap="flat">
              <a:solidFill>
                <a:schemeClr val="accent2"/>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446" name="Line 198"/>
            <p:cNvSpPr>
              <a:spLocks noChangeShapeType="1"/>
            </p:cNvSpPr>
            <p:nvPr/>
          </p:nvSpPr>
          <p:spPr bwMode="auto">
            <a:xfrm flipH="1">
              <a:off x="5655153" y="2862221"/>
              <a:ext cx="51463" cy="0"/>
            </a:xfrm>
            <a:prstGeom prst="line">
              <a:avLst/>
            </a:prstGeom>
            <a:noFill/>
            <a:ln w="26035" cap="flat">
              <a:solidFill>
                <a:schemeClr val="accent2"/>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447" name="Line 199"/>
            <p:cNvSpPr>
              <a:spLocks noChangeShapeType="1"/>
            </p:cNvSpPr>
            <p:nvPr/>
          </p:nvSpPr>
          <p:spPr bwMode="auto">
            <a:xfrm flipH="1">
              <a:off x="5700898" y="2837061"/>
              <a:ext cx="0" cy="51463"/>
            </a:xfrm>
            <a:prstGeom prst="line">
              <a:avLst/>
            </a:prstGeom>
            <a:noFill/>
            <a:ln w="26035" cap="flat">
              <a:solidFill>
                <a:schemeClr val="accent2"/>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448" name="Line 200"/>
            <p:cNvSpPr>
              <a:spLocks noChangeShapeType="1"/>
            </p:cNvSpPr>
            <p:nvPr/>
          </p:nvSpPr>
          <p:spPr bwMode="auto">
            <a:xfrm flipH="1">
              <a:off x="5676882" y="2862221"/>
              <a:ext cx="50320" cy="0"/>
            </a:xfrm>
            <a:prstGeom prst="line">
              <a:avLst/>
            </a:prstGeom>
            <a:noFill/>
            <a:ln w="26035" cap="flat">
              <a:solidFill>
                <a:schemeClr val="accent2"/>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449" name="Line 201"/>
            <p:cNvSpPr>
              <a:spLocks noChangeShapeType="1"/>
            </p:cNvSpPr>
            <p:nvPr/>
          </p:nvSpPr>
          <p:spPr bwMode="auto">
            <a:xfrm flipH="1">
              <a:off x="5711191" y="2837061"/>
              <a:ext cx="0" cy="51463"/>
            </a:xfrm>
            <a:prstGeom prst="line">
              <a:avLst/>
            </a:prstGeom>
            <a:noFill/>
            <a:ln w="26035" cap="flat">
              <a:solidFill>
                <a:schemeClr val="accent2"/>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450" name="Line 202"/>
            <p:cNvSpPr>
              <a:spLocks noChangeShapeType="1"/>
            </p:cNvSpPr>
            <p:nvPr/>
          </p:nvSpPr>
          <p:spPr bwMode="auto">
            <a:xfrm flipH="1">
              <a:off x="5687175" y="2862221"/>
              <a:ext cx="49176" cy="0"/>
            </a:xfrm>
            <a:prstGeom prst="line">
              <a:avLst/>
            </a:prstGeom>
            <a:noFill/>
            <a:ln w="26035" cap="flat">
              <a:solidFill>
                <a:schemeClr val="accent2"/>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451" name="Line 203"/>
            <p:cNvSpPr>
              <a:spLocks noChangeShapeType="1"/>
            </p:cNvSpPr>
            <p:nvPr/>
          </p:nvSpPr>
          <p:spPr bwMode="auto">
            <a:xfrm flipH="1">
              <a:off x="5727202" y="2837061"/>
              <a:ext cx="0" cy="51463"/>
            </a:xfrm>
            <a:prstGeom prst="line">
              <a:avLst/>
            </a:prstGeom>
            <a:noFill/>
            <a:ln w="26035" cap="flat">
              <a:solidFill>
                <a:schemeClr val="accent2"/>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452" name="Line 204"/>
            <p:cNvSpPr>
              <a:spLocks noChangeShapeType="1"/>
            </p:cNvSpPr>
            <p:nvPr/>
          </p:nvSpPr>
          <p:spPr bwMode="auto">
            <a:xfrm flipH="1">
              <a:off x="5700898" y="2862221"/>
              <a:ext cx="51463" cy="0"/>
            </a:xfrm>
            <a:prstGeom prst="line">
              <a:avLst/>
            </a:prstGeom>
            <a:noFill/>
            <a:ln w="26035" cap="flat">
              <a:solidFill>
                <a:schemeClr val="accent2"/>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189" name="Line 206"/>
            <p:cNvSpPr>
              <a:spLocks noChangeShapeType="1"/>
            </p:cNvSpPr>
            <p:nvPr/>
          </p:nvSpPr>
          <p:spPr bwMode="auto">
            <a:xfrm flipH="1">
              <a:off x="5492758" y="2837061"/>
              <a:ext cx="0" cy="51463"/>
            </a:xfrm>
            <a:prstGeom prst="line">
              <a:avLst/>
            </a:prstGeom>
            <a:noFill/>
            <a:ln w="26035" cap="flat">
              <a:solidFill>
                <a:schemeClr val="accent2"/>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190" name="Line 207"/>
            <p:cNvSpPr>
              <a:spLocks noChangeShapeType="1"/>
            </p:cNvSpPr>
            <p:nvPr/>
          </p:nvSpPr>
          <p:spPr bwMode="auto">
            <a:xfrm flipH="1">
              <a:off x="5468741" y="2862221"/>
              <a:ext cx="49176" cy="0"/>
            </a:xfrm>
            <a:prstGeom prst="line">
              <a:avLst/>
            </a:prstGeom>
            <a:noFill/>
            <a:ln w="26035" cap="flat">
              <a:solidFill>
                <a:schemeClr val="accent2"/>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191" name="Line 208"/>
            <p:cNvSpPr>
              <a:spLocks noChangeShapeType="1"/>
            </p:cNvSpPr>
            <p:nvPr/>
          </p:nvSpPr>
          <p:spPr bwMode="auto">
            <a:xfrm flipH="1">
              <a:off x="5420709" y="2837061"/>
              <a:ext cx="0" cy="51463"/>
            </a:xfrm>
            <a:prstGeom prst="line">
              <a:avLst/>
            </a:prstGeom>
            <a:noFill/>
            <a:ln w="26035" cap="flat">
              <a:solidFill>
                <a:schemeClr val="accent2"/>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192" name="Line 209"/>
            <p:cNvSpPr>
              <a:spLocks noChangeShapeType="1"/>
            </p:cNvSpPr>
            <p:nvPr/>
          </p:nvSpPr>
          <p:spPr bwMode="auto">
            <a:xfrm flipH="1">
              <a:off x="5393262" y="2862221"/>
              <a:ext cx="51463" cy="0"/>
            </a:xfrm>
            <a:prstGeom prst="line">
              <a:avLst/>
            </a:prstGeom>
            <a:noFill/>
            <a:ln w="26035" cap="flat">
              <a:solidFill>
                <a:schemeClr val="accent2"/>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193" name="Line 210"/>
            <p:cNvSpPr>
              <a:spLocks noChangeShapeType="1"/>
            </p:cNvSpPr>
            <p:nvPr/>
          </p:nvSpPr>
          <p:spPr bwMode="auto">
            <a:xfrm flipH="1">
              <a:off x="5404698" y="2837061"/>
              <a:ext cx="0" cy="51463"/>
            </a:xfrm>
            <a:prstGeom prst="line">
              <a:avLst/>
            </a:prstGeom>
            <a:noFill/>
            <a:ln w="26035" cap="flat">
              <a:solidFill>
                <a:schemeClr val="accent2"/>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194" name="Line 211"/>
            <p:cNvSpPr>
              <a:spLocks noChangeShapeType="1"/>
            </p:cNvSpPr>
            <p:nvPr/>
          </p:nvSpPr>
          <p:spPr bwMode="auto">
            <a:xfrm flipH="1">
              <a:off x="5377251" y="2862221"/>
              <a:ext cx="51463" cy="0"/>
            </a:xfrm>
            <a:prstGeom prst="line">
              <a:avLst/>
            </a:prstGeom>
            <a:noFill/>
            <a:ln w="26035" cap="flat">
              <a:solidFill>
                <a:schemeClr val="accent2"/>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195" name="Line 212"/>
            <p:cNvSpPr>
              <a:spLocks noChangeShapeType="1"/>
            </p:cNvSpPr>
            <p:nvPr/>
          </p:nvSpPr>
          <p:spPr bwMode="auto">
            <a:xfrm flipH="1">
              <a:off x="5248021" y="2837061"/>
              <a:ext cx="0" cy="51463"/>
            </a:xfrm>
            <a:prstGeom prst="line">
              <a:avLst/>
            </a:prstGeom>
            <a:noFill/>
            <a:ln w="26035" cap="flat">
              <a:solidFill>
                <a:schemeClr val="accent2"/>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196" name="Line 213"/>
            <p:cNvSpPr>
              <a:spLocks noChangeShapeType="1"/>
            </p:cNvSpPr>
            <p:nvPr/>
          </p:nvSpPr>
          <p:spPr bwMode="auto">
            <a:xfrm flipH="1">
              <a:off x="5224004" y="2862221"/>
              <a:ext cx="50320" cy="0"/>
            </a:xfrm>
            <a:prstGeom prst="line">
              <a:avLst/>
            </a:prstGeom>
            <a:noFill/>
            <a:ln w="26035" cap="flat">
              <a:solidFill>
                <a:schemeClr val="accent2"/>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197" name="Line 214"/>
            <p:cNvSpPr>
              <a:spLocks noChangeShapeType="1"/>
            </p:cNvSpPr>
            <p:nvPr/>
          </p:nvSpPr>
          <p:spPr bwMode="auto">
            <a:xfrm flipH="1">
              <a:off x="5188552" y="2813045"/>
              <a:ext cx="0" cy="51463"/>
            </a:xfrm>
            <a:prstGeom prst="line">
              <a:avLst/>
            </a:prstGeom>
            <a:noFill/>
            <a:ln w="26035" cap="flat">
              <a:solidFill>
                <a:schemeClr val="accent2"/>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198" name="Line 215"/>
            <p:cNvSpPr>
              <a:spLocks noChangeShapeType="1"/>
            </p:cNvSpPr>
            <p:nvPr/>
          </p:nvSpPr>
          <p:spPr bwMode="auto">
            <a:xfrm flipH="1">
              <a:off x="5164536" y="2840492"/>
              <a:ext cx="51463" cy="0"/>
            </a:xfrm>
            <a:prstGeom prst="line">
              <a:avLst/>
            </a:prstGeom>
            <a:noFill/>
            <a:ln w="26035" cap="flat">
              <a:solidFill>
                <a:schemeClr val="accent2"/>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199" name="Line 216"/>
            <p:cNvSpPr>
              <a:spLocks noChangeShapeType="1"/>
            </p:cNvSpPr>
            <p:nvPr/>
          </p:nvSpPr>
          <p:spPr bwMode="auto">
            <a:xfrm flipH="1">
              <a:off x="5148525" y="2813045"/>
              <a:ext cx="0" cy="51463"/>
            </a:xfrm>
            <a:prstGeom prst="line">
              <a:avLst/>
            </a:prstGeom>
            <a:noFill/>
            <a:ln w="26035" cap="flat">
              <a:solidFill>
                <a:schemeClr val="accent2"/>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200" name="Line 217"/>
            <p:cNvSpPr>
              <a:spLocks noChangeShapeType="1"/>
            </p:cNvSpPr>
            <p:nvPr/>
          </p:nvSpPr>
          <p:spPr bwMode="auto">
            <a:xfrm flipH="1">
              <a:off x="5121078" y="2840492"/>
              <a:ext cx="51463" cy="0"/>
            </a:xfrm>
            <a:prstGeom prst="line">
              <a:avLst/>
            </a:prstGeom>
            <a:noFill/>
            <a:ln w="26035" cap="flat">
              <a:solidFill>
                <a:schemeClr val="accent2"/>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201" name="Line 218"/>
            <p:cNvSpPr>
              <a:spLocks noChangeShapeType="1"/>
            </p:cNvSpPr>
            <p:nvPr/>
          </p:nvSpPr>
          <p:spPr bwMode="auto">
            <a:xfrm flipH="1">
              <a:off x="5118790" y="2813045"/>
              <a:ext cx="0" cy="51463"/>
            </a:xfrm>
            <a:prstGeom prst="line">
              <a:avLst/>
            </a:prstGeom>
            <a:noFill/>
            <a:ln w="26035" cap="flat">
              <a:solidFill>
                <a:schemeClr val="accent2"/>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202" name="Line 219"/>
            <p:cNvSpPr>
              <a:spLocks noChangeShapeType="1"/>
            </p:cNvSpPr>
            <p:nvPr/>
          </p:nvSpPr>
          <p:spPr bwMode="auto">
            <a:xfrm flipH="1">
              <a:off x="5093631" y="2840492"/>
              <a:ext cx="51463" cy="0"/>
            </a:xfrm>
            <a:prstGeom prst="line">
              <a:avLst/>
            </a:prstGeom>
            <a:noFill/>
            <a:ln w="26035" cap="flat">
              <a:solidFill>
                <a:schemeClr val="accent2"/>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203" name="Line 220"/>
            <p:cNvSpPr>
              <a:spLocks noChangeShapeType="1"/>
            </p:cNvSpPr>
            <p:nvPr/>
          </p:nvSpPr>
          <p:spPr bwMode="auto">
            <a:xfrm flipH="1">
              <a:off x="5093631" y="2813045"/>
              <a:ext cx="0" cy="51463"/>
            </a:xfrm>
            <a:prstGeom prst="line">
              <a:avLst/>
            </a:prstGeom>
            <a:noFill/>
            <a:ln w="26035" cap="flat">
              <a:solidFill>
                <a:schemeClr val="accent2"/>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204" name="Line 221"/>
            <p:cNvSpPr>
              <a:spLocks noChangeShapeType="1"/>
            </p:cNvSpPr>
            <p:nvPr/>
          </p:nvSpPr>
          <p:spPr bwMode="auto">
            <a:xfrm flipH="1">
              <a:off x="5067327" y="2840492"/>
              <a:ext cx="51463" cy="0"/>
            </a:xfrm>
            <a:prstGeom prst="line">
              <a:avLst/>
            </a:prstGeom>
            <a:noFill/>
            <a:ln w="26035" cap="flat">
              <a:solidFill>
                <a:schemeClr val="accent2"/>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205" name="Line 222"/>
            <p:cNvSpPr>
              <a:spLocks noChangeShapeType="1"/>
            </p:cNvSpPr>
            <p:nvPr/>
          </p:nvSpPr>
          <p:spPr bwMode="auto">
            <a:xfrm flipH="1">
              <a:off x="5085625" y="2813045"/>
              <a:ext cx="0" cy="51463"/>
            </a:xfrm>
            <a:prstGeom prst="line">
              <a:avLst/>
            </a:prstGeom>
            <a:noFill/>
            <a:ln w="26035" cap="flat">
              <a:solidFill>
                <a:schemeClr val="accent2"/>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206" name="Line 223"/>
            <p:cNvSpPr>
              <a:spLocks noChangeShapeType="1"/>
            </p:cNvSpPr>
            <p:nvPr/>
          </p:nvSpPr>
          <p:spPr bwMode="auto">
            <a:xfrm flipH="1">
              <a:off x="5061609" y="2840492"/>
              <a:ext cx="51463" cy="0"/>
            </a:xfrm>
            <a:prstGeom prst="line">
              <a:avLst/>
            </a:prstGeom>
            <a:noFill/>
            <a:ln w="26035" cap="flat">
              <a:solidFill>
                <a:schemeClr val="accent2"/>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207" name="Line 224"/>
            <p:cNvSpPr>
              <a:spLocks noChangeShapeType="1"/>
            </p:cNvSpPr>
            <p:nvPr/>
          </p:nvSpPr>
          <p:spPr bwMode="auto">
            <a:xfrm flipH="1">
              <a:off x="5027300" y="2813045"/>
              <a:ext cx="0" cy="51463"/>
            </a:xfrm>
            <a:prstGeom prst="line">
              <a:avLst/>
            </a:prstGeom>
            <a:noFill/>
            <a:ln w="26035" cap="flat">
              <a:solidFill>
                <a:schemeClr val="accent2"/>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208" name="Line 225"/>
            <p:cNvSpPr>
              <a:spLocks noChangeShapeType="1"/>
            </p:cNvSpPr>
            <p:nvPr/>
          </p:nvSpPr>
          <p:spPr bwMode="auto">
            <a:xfrm flipH="1">
              <a:off x="5002140" y="2840492"/>
              <a:ext cx="51463" cy="0"/>
            </a:xfrm>
            <a:prstGeom prst="line">
              <a:avLst/>
            </a:prstGeom>
            <a:noFill/>
            <a:ln w="26035" cap="flat">
              <a:solidFill>
                <a:schemeClr val="accent2"/>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209" name="Line 226"/>
            <p:cNvSpPr>
              <a:spLocks noChangeShapeType="1"/>
            </p:cNvSpPr>
            <p:nvPr/>
          </p:nvSpPr>
          <p:spPr bwMode="auto">
            <a:xfrm flipH="1">
              <a:off x="5047885" y="2813045"/>
              <a:ext cx="0" cy="51463"/>
            </a:xfrm>
            <a:prstGeom prst="line">
              <a:avLst/>
            </a:prstGeom>
            <a:noFill/>
            <a:ln w="26035" cap="flat">
              <a:solidFill>
                <a:schemeClr val="accent2"/>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210" name="Line 227"/>
            <p:cNvSpPr>
              <a:spLocks noChangeShapeType="1"/>
            </p:cNvSpPr>
            <p:nvPr/>
          </p:nvSpPr>
          <p:spPr bwMode="auto">
            <a:xfrm flipH="1">
              <a:off x="5023869" y="2840492"/>
              <a:ext cx="49176" cy="0"/>
            </a:xfrm>
            <a:prstGeom prst="line">
              <a:avLst/>
            </a:prstGeom>
            <a:noFill/>
            <a:ln w="26035" cap="flat">
              <a:solidFill>
                <a:schemeClr val="accent2"/>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211" name="Line 228"/>
            <p:cNvSpPr>
              <a:spLocks noChangeShapeType="1"/>
            </p:cNvSpPr>
            <p:nvPr/>
          </p:nvSpPr>
          <p:spPr bwMode="auto">
            <a:xfrm flipH="1">
              <a:off x="5061609" y="2813045"/>
              <a:ext cx="0" cy="51463"/>
            </a:xfrm>
            <a:prstGeom prst="line">
              <a:avLst/>
            </a:prstGeom>
            <a:noFill/>
            <a:ln w="26035" cap="flat">
              <a:solidFill>
                <a:schemeClr val="accent2"/>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212" name="Line 229"/>
            <p:cNvSpPr>
              <a:spLocks noChangeShapeType="1"/>
            </p:cNvSpPr>
            <p:nvPr/>
          </p:nvSpPr>
          <p:spPr bwMode="auto">
            <a:xfrm flipH="1">
              <a:off x="5037593" y="2840492"/>
              <a:ext cx="51463" cy="0"/>
            </a:xfrm>
            <a:prstGeom prst="line">
              <a:avLst/>
            </a:prstGeom>
            <a:noFill/>
            <a:ln w="26035" cap="flat">
              <a:solidFill>
                <a:schemeClr val="accent2"/>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213" name="Line 230"/>
            <p:cNvSpPr>
              <a:spLocks noChangeShapeType="1"/>
            </p:cNvSpPr>
            <p:nvPr/>
          </p:nvSpPr>
          <p:spPr bwMode="auto">
            <a:xfrm flipH="1">
              <a:off x="4964400" y="2813045"/>
              <a:ext cx="0" cy="51463"/>
            </a:xfrm>
            <a:prstGeom prst="line">
              <a:avLst/>
            </a:prstGeom>
            <a:noFill/>
            <a:ln w="26035" cap="flat">
              <a:solidFill>
                <a:schemeClr val="accent2"/>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214" name="Line 231"/>
            <p:cNvSpPr>
              <a:spLocks noChangeShapeType="1"/>
            </p:cNvSpPr>
            <p:nvPr/>
          </p:nvSpPr>
          <p:spPr bwMode="auto">
            <a:xfrm flipH="1">
              <a:off x="4938097" y="2840492"/>
              <a:ext cx="51463" cy="0"/>
            </a:xfrm>
            <a:prstGeom prst="line">
              <a:avLst/>
            </a:prstGeom>
            <a:noFill/>
            <a:ln w="26035" cap="flat">
              <a:solidFill>
                <a:schemeClr val="accent2"/>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215" name="Line 232"/>
            <p:cNvSpPr>
              <a:spLocks noChangeShapeType="1"/>
            </p:cNvSpPr>
            <p:nvPr/>
          </p:nvSpPr>
          <p:spPr bwMode="auto">
            <a:xfrm flipH="1">
              <a:off x="4884346" y="2813045"/>
              <a:ext cx="0" cy="51463"/>
            </a:xfrm>
            <a:prstGeom prst="line">
              <a:avLst/>
            </a:prstGeom>
            <a:noFill/>
            <a:ln w="26035" cap="flat">
              <a:solidFill>
                <a:schemeClr val="accent2"/>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216" name="Line 233"/>
            <p:cNvSpPr>
              <a:spLocks noChangeShapeType="1"/>
            </p:cNvSpPr>
            <p:nvPr/>
          </p:nvSpPr>
          <p:spPr bwMode="auto">
            <a:xfrm flipH="1">
              <a:off x="4859186" y="2840492"/>
              <a:ext cx="51463" cy="0"/>
            </a:xfrm>
            <a:prstGeom prst="line">
              <a:avLst/>
            </a:prstGeom>
            <a:noFill/>
            <a:ln w="26035" cap="flat">
              <a:solidFill>
                <a:schemeClr val="accent2"/>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217" name="Line 234"/>
            <p:cNvSpPr>
              <a:spLocks noChangeShapeType="1"/>
            </p:cNvSpPr>
            <p:nvPr/>
          </p:nvSpPr>
          <p:spPr bwMode="auto">
            <a:xfrm flipH="1">
              <a:off x="4646471" y="2799321"/>
              <a:ext cx="0" cy="51463"/>
            </a:xfrm>
            <a:prstGeom prst="line">
              <a:avLst/>
            </a:prstGeom>
            <a:noFill/>
            <a:ln w="26035" cap="flat">
              <a:solidFill>
                <a:schemeClr val="accent2"/>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218" name="Line 235"/>
            <p:cNvSpPr>
              <a:spLocks noChangeShapeType="1"/>
            </p:cNvSpPr>
            <p:nvPr/>
          </p:nvSpPr>
          <p:spPr bwMode="auto">
            <a:xfrm flipH="1">
              <a:off x="4622455" y="2823338"/>
              <a:ext cx="51463" cy="0"/>
            </a:xfrm>
            <a:prstGeom prst="line">
              <a:avLst/>
            </a:prstGeom>
            <a:noFill/>
            <a:ln w="26035" cap="flat">
              <a:solidFill>
                <a:schemeClr val="accent2"/>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219" name="Line 236"/>
            <p:cNvSpPr>
              <a:spLocks noChangeShapeType="1"/>
            </p:cNvSpPr>
            <p:nvPr/>
          </p:nvSpPr>
          <p:spPr bwMode="auto">
            <a:xfrm flipH="1">
              <a:off x="4511523" y="2799321"/>
              <a:ext cx="0" cy="51463"/>
            </a:xfrm>
            <a:prstGeom prst="line">
              <a:avLst/>
            </a:prstGeom>
            <a:noFill/>
            <a:ln w="26035" cap="flat">
              <a:solidFill>
                <a:schemeClr val="accent2"/>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220" name="Line 237"/>
            <p:cNvSpPr>
              <a:spLocks noChangeShapeType="1"/>
            </p:cNvSpPr>
            <p:nvPr/>
          </p:nvSpPr>
          <p:spPr bwMode="auto">
            <a:xfrm flipH="1">
              <a:off x="4487507" y="2823338"/>
              <a:ext cx="51463" cy="0"/>
            </a:xfrm>
            <a:prstGeom prst="line">
              <a:avLst/>
            </a:prstGeom>
            <a:noFill/>
            <a:ln w="26035" cap="flat">
              <a:solidFill>
                <a:schemeClr val="accent2"/>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221" name="Line 238"/>
            <p:cNvSpPr>
              <a:spLocks noChangeShapeType="1"/>
            </p:cNvSpPr>
            <p:nvPr/>
          </p:nvSpPr>
          <p:spPr bwMode="auto">
            <a:xfrm flipH="1">
              <a:off x="4225615" y="2799321"/>
              <a:ext cx="0" cy="51463"/>
            </a:xfrm>
            <a:prstGeom prst="line">
              <a:avLst/>
            </a:prstGeom>
            <a:noFill/>
            <a:ln w="26035" cap="flat">
              <a:solidFill>
                <a:schemeClr val="accent2"/>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222" name="Line 239"/>
            <p:cNvSpPr>
              <a:spLocks noChangeShapeType="1"/>
            </p:cNvSpPr>
            <p:nvPr/>
          </p:nvSpPr>
          <p:spPr bwMode="auto">
            <a:xfrm flipH="1">
              <a:off x="4201599" y="2823338"/>
              <a:ext cx="51463" cy="0"/>
            </a:xfrm>
            <a:prstGeom prst="line">
              <a:avLst/>
            </a:prstGeom>
            <a:noFill/>
            <a:ln w="26035" cap="flat">
              <a:solidFill>
                <a:schemeClr val="accent2"/>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223" name="Line 240"/>
            <p:cNvSpPr>
              <a:spLocks noChangeShapeType="1"/>
            </p:cNvSpPr>
            <p:nvPr/>
          </p:nvSpPr>
          <p:spPr bwMode="auto">
            <a:xfrm flipH="1">
              <a:off x="4237051" y="2799321"/>
              <a:ext cx="0" cy="51463"/>
            </a:xfrm>
            <a:prstGeom prst="line">
              <a:avLst/>
            </a:prstGeom>
            <a:noFill/>
            <a:ln w="26035" cap="flat">
              <a:solidFill>
                <a:schemeClr val="accent2"/>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224" name="Line 241"/>
            <p:cNvSpPr>
              <a:spLocks noChangeShapeType="1"/>
            </p:cNvSpPr>
            <p:nvPr/>
          </p:nvSpPr>
          <p:spPr bwMode="auto">
            <a:xfrm flipH="1">
              <a:off x="4209604" y="2823338"/>
              <a:ext cx="51463" cy="0"/>
            </a:xfrm>
            <a:prstGeom prst="line">
              <a:avLst/>
            </a:prstGeom>
            <a:noFill/>
            <a:ln w="26035" cap="flat">
              <a:solidFill>
                <a:schemeClr val="accent2"/>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225" name="Line 242"/>
            <p:cNvSpPr>
              <a:spLocks noChangeShapeType="1"/>
            </p:cNvSpPr>
            <p:nvPr/>
          </p:nvSpPr>
          <p:spPr bwMode="auto">
            <a:xfrm flipH="1">
              <a:off x="4269073" y="2799321"/>
              <a:ext cx="0" cy="51463"/>
            </a:xfrm>
            <a:prstGeom prst="line">
              <a:avLst/>
            </a:prstGeom>
            <a:noFill/>
            <a:ln w="26035" cap="flat">
              <a:solidFill>
                <a:schemeClr val="accent2"/>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226" name="Line 243"/>
            <p:cNvSpPr>
              <a:spLocks noChangeShapeType="1"/>
            </p:cNvSpPr>
            <p:nvPr/>
          </p:nvSpPr>
          <p:spPr bwMode="auto">
            <a:xfrm flipH="1">
              <a:off x="4245057" y="2823338"/>
              <a:ext cx="48032" cy="0"/>
            </a:xfrm>
            <a:prstGeom prst="line">
              <a:avLst/>
            </a:prstGeom>
            <a:noFill/>
            <a:ln w="26035" cap="flat">
              <a:solidFill>
                <a:schemeClr val="accent2"/>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227" name="Line 244"/>
            <p:cNvSpPr>
              <a:spLocks noChangeShapeType="1"/>
            </p:cNvSpPr>
            <p:nvPr/>
          </p:nvSpPr>
          <p:spPr bwMode="auto">
            <a:xfrm flipH="1">
              <a:off x="4282797" y="2799321"/>
              <a:ext cx="0" cy="51463"/>
            </a:xfrm>
            <a:prstGeom prst="line">
              <a:avLst/>
            </a:prstGeom>
            <a:noFill/>
            <a:ln w="26035" cap="flat">
              <a:solidFill>
                <a:schemeClr val="accent2"/>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228" name="Line 245"/>
            <p:cNvSpPr>
              <a:spLocks noChangeShapeType="1"/>
            </p:cNvSpPr>
            <p:nvPr/>
          </p:nvSpPr>
          <p:spPr bwMode="auto">
            <a:xfrm flipH="1">
              <a:off x="4258780" y="2823338"/>
              <a:ext cx="48032" cy="0"/>
            </a:xfrm>
            <a:prstGeom prst="line">
              <a:avLst/>
            </a:prstGeom>
            <a:noFill/>
            <a:ln w="26035" cap="flat">
              <a:solidFill>
                <a:schemeClr val="accent2"/>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229" name="Line 246"/>
            <p:cNvSpPr>
              <a:spLocks noChangeShapeType="1"/>
            </p:cNvSpPr>
            <p:nvPr/>
          </p:nvSpPr>
          <p:spPr bwMode="auto">
            <a:xfrm flipH="1">
              <a:off x="4062076" y="2799321"/>
              <a:ext cx="0" cy="51463"/>
            </a:xfrm>
            <a:prstGeom prst="line">
              <a:avLst/>
            </a:prstGeom>
            <a:noFill/>
            <a:ln w="26035" cap="flat">
              <a:solidFill>
                <a:schemeClr val="accent2"/>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230" name="Line 247"/>
            <p:cNvSpPr>
              <a:spLocks noChangeShapeType="1"/>
            </p:cNvSpPr>
            <p:nvPr/>
          </p:nvSpPr>
          <p:spPr bwMode="auto">
            <a:xfrm flipH="1">
              <a:off x="4034629" y="2823338"/>
              <a:ext cx="51463" cy="0"/>
            </a:xfrm>
            <a:prstGeom prst="line">
              <a:avLst/>
            </a:prstGeom>
            <a:noFill/>
            <a:ln w="26035" cap="flat">
              <a:solidFill>
                <a:schemeClr val="accent2"/>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231" name="Line 248"/>
            <p:cNvSpPr>
              <a:spLocks noChangeShapeType="1"/>
            </p:cNvSpPr>
            <p:nvPr/>
          </p:nvSpPr>
          <p:spPr bwMode="auto">
            <a:xfrm flipH="1">
              <a:off x="4074656" y="2799321"/>
              <a:ext cx="0" cy="51463"/>
            </a:xfrm>
            <a:prstGeom prst="line">
              <a:avLst/>
            </a:prstGeom>
            <a:noFill/>
            <a:ln w="26035" cap="flat">
              <a:solidFill>
                <a:schemeClr val="accent2"/>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232" name="Line 249"/>
            <p:cNvSpPr>
              <a:spLocks noChangeShapeType="1"/>
            </p:cNvSpPr>
            <p:nvPr/>
          </p:nvSpPr>
          <p:spPr bwMode="auto">
            <a:xfrm flipH="1">
              <a:off x="4048352" y="2823338"/>
              <a:ext cx="51463" cy="0"/>
            </a:xfrm>
            <a:prstGeom prst="line">
              <a:avLst/>
            </a:prstGeom>
            <a:noFill/>
            <a:ln w="26035" cap="flat">
              <a:solidFill>
                <a:schemeClr val="accent2"/>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233" name="Line 250"/>
            <p:cNvSpPr>
              <a:spLocks noChangeShapeType="1"/>
            </p:cNvSpPr>
            <p:nvPr/>
          </p:nvSpPr>
          <p:spPr bwMode="auto">
            <a:xfrm flipH="1">
              <a:off x="3792179" y="2783311"/>
              <a:ext cx="0" cy="49176"/>
            </a:xfrm>
            <a:prstGeom prst="line">
              <a:avLst/>
            </a:prstGeom>
            <a:noFill/>
            <a:ln w="26035" cap="flat">
              <a:solidFill>
                <a:schemeClr val="accent2"/>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234" name="Line 251"/>
            <p:cNvSpPr>
              <a:spLocks noChangeShapeType="1"/>
            </p:cNvSpPr>
            <p:nvPr/>
          </p:nvSpPr>
          <p:spPr bwMode="auto">
            <a:xfrm flipH="1">
              <a:off x="3768163" y="2807327"/>
              <a:ext cx="50320" cy="0"/>
            </a:xfrm>
            <a:prstGeom prst="line">
              <a:avLst/>
            </a:prstGeom>
            <a:noFill/>
            <a:ln w="26035" cap="flat">
              <a:solidFill>
                <a:schemeClr val="accent2"/>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235" name="Line 252"/>
            <p:cNvSpPr>
              <a:spLocks noChangeShapeType="1"/>
            </p:cNvSpPr>
            <p:nvPr/>
          </p:nvSpPr>
          <p:spPr bwMode="auto">
            <a:xfrm flipH="1">
              <a:off x="3670954" y="2753576"/>
              <a:ext cx="0" cy="51463"/>
            </a:xfrm>
            <a:prstGeom prst="line">
              <a:avLst/>
            </a:prstGeom>
            <a:noFill/>
            <a:ln w="26035" cap="flat">
              <a:solidFill>
                <a:schemeClr val="accent2"/>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236" name="Line 253"/>
            <p:cNvSpPr>
              <a:spLocks noChangeShapeType="1"/>
            </p:cNvSpPr>
            <p:nvPr/>
          </p:nvSpPr>
          <p:spPr bwMode="auto">
            <a:xfrm flipH="1">
              <a:off x="3646938" y="2777592"/>
              <a:ext cx="50320" cy="0"/>
            </a:xfrm>
            <a:prstGeom prst="line">
              <a:avLst/>
            </a:prstGeom>
            <a:noFill/>
            <a:ln w="26035" cap="flat">
              <a:solidFill>
                <a:schemeClr val="accent2"/>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237" name="Line 254"/>
            <p:cNvSpPr>
              <a:spLocks noChangeShapeType="1"/>
            </p:cNvSpPr>
            <p:nvPr/>
          </p:nvSpPr>
          <p:spPr bwMode="auto">
            <a:xfrm flipH="1">
              <a:off x="4922086" y="2813045"/>
              <a:ext cx="0" cy="51463"/>
            </a:xfrm>
            <a:prstGeom prst="line">
              <a:avLst/>
            </a:prstGeom>
            <a:noFill/>
            <a:ln w="26035" cap="flat">
              <a:solidFill>
                <a:schemeClr val="accent2"/>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238" name="Line 255"/>
            <p:cNvSpPr>
              <a:spLocks noChangeShapeType="1"/>
            </p:cNvSpPr>
            <p:nvPr/>
          </p:nvSpPr>
          <p:spPr bwMode="auto">
            <a:xfrm flipH="1">
              <a:off x="4896926" y="2840492"/>
              <a:ext cx="49176" cy="0"/>
            </a:xfrm>
            <a:prstGeom prst="line">
              <a:avLst/>
            </a:prstGeom>
            <a:noFill/>
            <a:ln w="26035" cap="flat">
              <a:solidFill>
                <a:schemeClr val="accent2"/>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239" name="Line 256"/>
            <p:cNvSpPr>
              <a:spLocks noChangeShapeType="1"/>
            </p:cNvSpPr>
            <p:nvPr/>
          </p:nvSpPr>
          <p:spPr bwMode="auto">
            <a:xfrm flipH="1">
              <a:off x="5508768" y="2837061"/>
              <a:ext cx="0" cy="51463"/>
            </a:xfrm>
            <a:prstGeom prst="line">
              <a:avLst/>
            </a:prstGeom>
            <a:noFill/>
            <a:ln w="26035" cap="flat">
              <a:solidFill>
                <a:schemeClr val="accent2"/>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240" name="Line 257"/>
            <p:cNvSpPr>
              <a:spLocks noChangeShapeType="1"/>
            </p:cNvSpPr>
            <p:nvPr/>
          </p:nvSpPr>
          <p:spPr bwMode="auto">
            <a:xfrm flipH="1">
              <a:off x="5484752" y="2862221"/>
              <a:ext cx="51463" cy="0"/>
            </a:xfrm>
            <a:prstGeom prst="line">
              <a:avLst/>
            </a:prstGeom>
            <a:noFill/>
            <a:ln w="26035" cap="flat">
              <a:solidFill>
                <a:schemeClr val="accent2"/>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241" name="Line 258"/>
            <p:cNvSpPr>
              <a:spLocks noChangeShapeType="1"/>
            </p:cNvSpPr>
            <p:nvPr/>
          </p:nvSpPr>
          <p:spPr bwMode="auto">
            <a:xfrm flipH="1">
              <a:off x="5609408" y="2837061"/>
              <a:ext cx="0" cy="51463"/>
            </a:xfrm>
            <a:prstGeom prst="line">
              <a:avLst/>
            </a:prstGeom>
            <a:noFill/>
            <a:ln w="26035" cap="flat">
              <a:solidFill>
                <a:schemeClr val="accent2"/>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242" name="Line 259"/>
            <p:cNvSpPr>
              <a:spLocks noChangeShapeType="1"/>
            </p:cNvSpPr>
            <p:nvPr/>
          </p:nvSpPr>
          <p:spPr bwMode="auto">
            <a:xfrm flipH="1">
              <a:off x="5581961" y="2862221"/>
              <a:ext cx="51463" cy="0"/>
            </a:xfrm>
            <a:prstGeom prst="line">
              <a:avLst/>
            </a:prstGeom>
            <a:noFill/>
            <a:ln w="26035" cap="flat">
              <a:solidFill>
                <a:schemeClr val="accent2"/>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243" name="Line 260"/>
            <p:cNvSpPr>
              <a:spLocks noChangeShapeType="1"/>
            </p:cNvSpPr>
            <p:nvPr/>
          </p:nvSpPr>
          <p:spPr bwMode="auto">
            <a:xfrm flipH="1">
              <a:off x="5986806" y="2837061"/>
              <a:ext cx="0" cy="51463"/>
            </a:xfrm>
            <a:prstGeom prst="line">
              <a:avLst/>
            </a:prstGeom>
            <a:noFill/>
            <a:ln w="26035" cap="flat">
              <a:solidFill>
                <a:schemeClr val="accent2"/>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244" name="Line 261"/>
            <p:cNvSpPr>
              <a:spLocks noChangeShapeType="1"/>
            </p:cNvSpPr>
            <p:nvPr/>
          </p:nvSpPr>
          <p:spPr bwMode="auto">
            <a:xfrm flipH="1">
              <a:off x="5962790" y="2862221"/>
              <a:ext cx="50320" cy="0"/>
            </a:xfrm>
            <a:prstGeom prst="line">
              <a:avLst/>
            </a:prstGeom>
            <a:noFill/>
            <a:ln w="26035" cap="flat">
              <a:solidFill>
                <a:schemeClr val="accent2"/>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245" name="Line 262"/>
            <p:cNvSpPr>
              <a:spLocks noChangeShapeType="1"/>
            </p:cNvSpPr>
            <p:nvPr/>
          </p:nvSpPr>
          <p:spPr bwMode="auto">
            <a:xfrm flipH="1">
              <a:off x="6002817" y="2837061"/>
              <a:ext cx="0" cy="51463"/>
            </a:xfrm>
            <a:prstGeom prst="line">
              <a:avLst/>
            </a:prstGeom>
            <a:noFill/>
            <a:ln w="26035" cap="flat">
              <a:solidFill>
                <a:schemeClr val="accent2"/>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246" name="Line 263"/>
            <p:cNvSpPr>
              <a:spLocks noChangeShapeType="1"/>
            </p:cNvSpPr>
            <p:nvPr/>
          </p:nvSpPr>
          <p:spPr bwMode="auto">
            <a:xfrm flipH="1">
              <a:off x="5975370" y="2862221"/>
              <a:ext cx="51463" cy="0"/>
            </a:xfrm>
            <a:prstGeom prst="line">
              <a:avLst/>
            </a:prstGeom>
            <a:noFill/>
            <a:ln w="26035" cap="flat">
              <a:solidFill>
                <a:schemeClr val="accent2"/>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247" name="Line 264"/>
            <p:cNvSpPr>
              <a:spLocks noChangeShapeType="1"/>
            </p:cNvSpPr>
            <p:nvPr/>
          </p:nvSpPr>
          <p:spPr bwMode="auto">
            <a:xfrm flipH="1">
              <a:off x="6283006" y="2837061"/>
              <a:ext cx="0" cy="51463"/>
            </a:xfrm>
            <a:prstGeom prst="line">
              <a:avLst/>
            </a:prstGeom>
            <a:noFill/>
            <a:ln w="26035" cap="flat">
              <a:solidFill>
                <a:schemeClr val="accent2"/>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248" name="Line 265"/>
            <p:cNvSpPr>
              <a:spLocks noChangeShapeType="1"/>
            </p:cNvSpPr>
            <p:nvPr/>
          </p:nvSpPr>
          <p:spPr bwMode="auto">
            <a:xfrm flipH="1">
              <a:off x="6258990" y="2862221"/>
              <a:ext cx="48032" cy="0"/>
            </a:xfrm>
            <a:prstGeom prst="line">
              <a:avLst/>
            </a:prstGeom>
            <a:noFill/>
            <a:ln w="26035" cap="flat">
              <a:solidFill>
                <a:schemeClr val="accent2"/>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249" name="Line 266"/>
            <p:cNvSpPr>
              <a:spLocks noChangeShapeType="1"/>
            </p:cNvSpPr>
            <p:nvPr/>
          </p:nvSpPr>
          <p:spPr bwMode="auto">
            <a:xfrm flipH="1">
              <a:off x="7226501" y="3002888"/>
              <a:ext cx="0" cy="51463"/>
            </a:xfrm>
            <a:prstGeom prst="line">
              <a:avLst/>
            </a:prstGeom>
            <a:noFill/>
            <a:ln w="26035" cap="flat">
              <a:solidFill>
                <a:schemeClr val="accent2"/>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250" name="Line 267"/>
            <p:cNvSpPr>
              <a:spLocks noChangeShapeType="1"/>
            </p:cNvSpPr>
            <p:nvPr/>
          </p:nvSpPr>
          <p:spPr bwMode="auto">
            <a:xfrm flipH="1">
              <a:off x="7202485" y="3026904"/>
              <a:ext cx="48032" cy="0"/>
            </a:xfrm>
            <a:prstGeom prst="line">
              <a:avLst/>
            </a:prstGeom>
            <a:noFill/>
            <a:ln w="26035" cap="flat">
              <a:solidFill>
                <a:schemeClr val="accent2"/>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251" name="Line 268"/>
            <p:cNvSpPr>
              <a:spLocks noChangeShapeType="1"/>
            </p:cNvSpPr>
            <p:nvPr/>
          </p:nvSpPr>
          <p:spPr bwMode="auto">
            <a:xfrm flipH="1">
              <a:off x="7345439" y="3002888"/>
              <a:ext cx="0" cy="51463"/>
            </a:xfrm>
            <a:prstGeom prst="line">
              <a:avLst/>
            </a:prstGeom>
            <a:noFill/>
            <a:ln w="26035" cap="flat">
              <a:solidFill>
                <a:schemeClr val="accent2"/>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252" name="Line 269"/>
            <p:cNvSpPr>
              <a:spLocks noChangeShapeType="1"/>
            </p:cNvSpPr>
            <p:nvPr/>
          </p:nvSpPr>
          <p:spPr bwMode="auto">
            <a:xfrm flipH="1">
              <a:off x="7317992" y="3026904"/>
              <a:ext cx="51463" cy="0"/>
            </a:xfrm>
            <a:prstGeom prst="line">
              <a:avLst/>
            </a:prstGeom>
            <a:noFill/>
            <a:ln w="26035" cap="flat">
              <a:solidFill>
                <a:schemeClr val="accent2"/>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grpSp>
      <p:graphicFrame>
        <p:nvGraphicFramePr>
          <p:cNvPr id="455" name="Table 454"/>
          <p:cNvGraphicFramePr>
            <a:graphicFrameLocks noGrp="1"/>
          </p:cNvGraphicFramePr>
          <p:nvPr>
            <p:extLst>
              <p:ext uri="{D42A27DB-BD31-4B8C-83A1-F6EECF244321}">
                <p14:modId xmlns:p14="http://schemas.microsoft.com/office/powerpoint/2010/main" val="126824971"/>
              </p:ext>
            </p:extLst>
          </p:nvPr>
        </p:nvGraphicFramePr>
        <p:xfrm>
          <a:off x="1374705" y="3068960"/>
          <a:ext cx="4097463" cy="760800"/>
        </p:xfrm>
        <a:graphic>
          <a:graphicData uri="http://schemas.openxmlformats.org/drawingml/2006/table">
            <a:tbl>
              <a:tblPr firstRow="1" bandRow="1">
                <a:tableStyleId>{2D5ABB26-0587-4C30-8999-92F81FD0307C}</a:tableStyleId>
              </a:tblPr>
              <a:tblGrid>
                <a:gridCol w="1404000">
                  <a:extLst>
                    <a:ext uri="{9D8B030D-6E8A-4147-A177-3AD203B41FA5}">
                      <a16:colId xmlns:a16="http://schemas.microsoft.com/office/drawing/2014/main" val="20000"/>
                    </a:ext>
                  </a:extLst>
                </a:gridCol>
                <a:gridCol w="1080000">
                  <a:extLst>
                    <a:ext uri="{9D8B030D-6E8A-4147-A177-3AD203B41FA5}">
                      <a16:colId xmlns:a16="http://schemas.microsoft.com/office/drawing/2014/main" val="20001"/>
                    </a:ext>
                  </a:extLst>
                </a:gridCol>
                <a:gridCol w="1613463">
                  <a:extLst>
                    <a:ext uri="{9D8B030D-6E8A-4147-A177-3AD203B41FA5}">
                      <a16:colId xmlns:a16="http://schemas.microsoft.com/office/drawing/2014/main" val="20002"/>
                    </a:ext>
                  </a:extLst>
                </a:gridCol>
              </a:tblGrid>
              <a:tr h="0">
                <a:tc>
                  <a:txBody>
                    <a:bodyPr/>
                    <a:lstStyle>
                      <a:lvl1pPr marL="0" algn="l" defTabSz="914400" rtl="0" eaLnBrk="1" latinLnBrk="0" hangingPunct="1">
                        <a:defRPr sz="1800" kern="1200">
                          <a:solidFill>
                            <a:schemeClr val="tx1"/>
                          </a:solidFill>
                          <a:latin typeface="Trebuchet MS" panose="020B0603020202020204"/>
                        </a:defRPr>
                      </a:lvl1pPr>
                      <a:lvl2pPr marL="457200" algn="l" defTabSz="914400" rtl="0" eaLnBrk="1" latinLnBrk="0" hangingPunct="1">
                        <a:defRPr sz="1800" kern="1200">
                          <a:solidFill>
                            <a:schemeClr val="tx1"/>
                          </a:solidFill>
                          <a:latin typeface="Trebuchet MS" panose="020B0603020202020204"/>
                        </a:defRPr>
                      </a:lvl2pPr>
                      <a:lvl3pPr marL="914400" algn="l" defTabSz="914400" rtl="0" eaLnBrk="1" latinLnBrk="0" hangingPunct="1">
                        <a:defRPr sz="1800" kern="1200">
                          <a:solidFill>
                            <a:schemeClr val="tx1"/>
                          </a:solidFill>
                          <a:latin typeface="Trebuchet MS" panose="020B0603020202020204"/>
                        </a:defRPr>
                      </a:lvl3pPr>
                      <a:lvl4pPr marL="1371600" algn="l" defTabSz="914400" rtl="0" eaLnBrk="1" latinLnBrk="0" hangingPunct="1">
                        <a:defRPr sz="1800" kern="1200">
                          <a:solidFill>
                            <a:schemeClr val="tx1"/>
                          </a:solidFill>
                          <a:latin typeface="Trebuchet MS" panose="020B0603020202020204"/>
                        </a:defRPr>
                      </a:lvl4pPr>
                      <a:lvl5pPr marL="1828800" algn="l" defTabSz="914400" rtl="0" eaLnBrk="1" latinLnBrk="0" hangingPunct="1">
                        <a:defRPr sz="1800" kern="1200">
                          <a:solidFill>
                            <a:schemeClr val="tx1"/>
                          </a:solidFill>
                          <a:latin typeface="Trebuchet MS" panose="020B0603020202020204"/>
                        </a:defRPr>
                      </a:lvl5pPr>
                      <a:lvl6pPr marL="2286000" algn="l" defTabSz="914400" rtl="0" eaLnBrk="1" latinLnBrk="0" hangingPunct="1">
                        <a:defRPr sz="1800" kern="1200">
                          <a:solidFill>
                            <a:schemeClr val="tx1"/>
                          </a:solidFill>
                          <a:latin typeface="Trebuchet MS" panose="020B0603020202020204"/>
                        </a:defRPr>
                      </a:lvl6pPr>
                      <a:lvl7pPr marL="2743200" algn="l" defTabSz="914400" rtl="0" eaLnBrk="1" latinLnBrk="0" hangingPunct="1">
                        <a:defRPr sz="1800" kern="1200">
                          <a:solidFill>
                            <a:schemeClr val="tx1"/>
                          </a:solidFill>
                          <a:latin typeface="Trebuchet MS" panose="020B0603020202020204"/>
                        </a:defRPr>
                      </a:lvl7pPr>
                      <a:lvl8pPr marL="3200400" algn="l" defTabSz="914400" rtl="0" eaLnBrk="1" latinLnBrk="0" hangingPunct="1">
                        <a:defRPr sz="1800" kern="1200">
                          <a:solidFill>
                            <a:schemeClr val="tx1"/>
                          </a:solidFill>
                          <a:latin typeface="Trebuchet MS" panose="020B0603020202020204"/>
                        </a:defRPr>
                      </a:lvl8pPr>
                      <a:lvl9pPr marL="3657600" algn="l" defTabSz="914400" rtl="0" eaLnBrk="1" latinLnBrk="0" hangingPunct="1">
                        <a:defRPr sz="1800" kern="1200">
                          <a:solidFill>
                            <a:schemeClr val="tx1"/>
                          </a:solidFill>
                          <a:latin typeface="Trebuchet MS" panose="020B0603020202020204"/>
                        </a:defRPr>
                      </a:lvl9pPr>
                    </a:lstStyle>
                    <a:p>
                      <a:pPr algn="l"/>
                      <a:endParaRPr lang="en-US" sz="1000" b="1">
                        <a:solidFill>
                          <a:schemeClr val="tx2"/>
                        </a:solidFill>
                        <a:latin typeface="+mn-lt"/>
                        <a:cs typeface="Arial" panose="020B0604020202020204" pitchFamily="34" charset="0"/>
                      </a:endParaRPr>
                    </a:p>
                  </a:txBody>
                  <a:tcPr marL="36000" marR="36000" marT="25200" marB="25200"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lvl1pPr marL="0" algn="l" defTabSz="914400" rtl="0" eaLnBrk="1" latinLnBrk="0" hangingPunct="1">
                        <a:defRPr sz="1800" kern="1200">
                          <a:solidFill>
                            <a:schemeClr val="tx1"/>
                          </a:solidFill>
                          <a:latin typeface="Trebuchet MS" panose="020B0603020202020204"/>
                        </a:defRPr>
                      </a:lvl1pPr>
                      <a:lvl2pPr marL="457200" algn="l" defTabSz="914400" rtl="0" eaLnBrk="1" latinLnBrk="0" hangingPunct="1">
                        <a:defRPr sz="1800" kern="1200">
                          <a:solidFill>
                            <a:schemeClr val="tx1"/>
                          </a:solidFill>
                          <a:latin typeface="Trebuchet MS" panose="020B0603020202020204"/>
                        </a:defRPr>
                      </a:lvl2pPr>
                      <a:lvl3pPr marL="914400" algn="l" defTabSz="914400" rtl="0" eaLnBrk="1" latinLnBrk="0" hangingPunct="1">
                        <a:defRPr sz="1800" kern="1200">
                          <a:solidFill>
                            <a:schemeClr val="tx1"/>
                          </a:solidFill>
                          <a:latin typeface="Trebuchet MS" panose="020B0603020202020204"/>
                        </a:defRPr>
                      </a:lvl3pPr>
                      <a:lvl4pPr marL="1371600" algn="l" defTabSz="914400" rtl="0" eaLnBrk="1" latinLnBrk="0" hangingPunct="1">
                        <a:defRPr sz="1800" kern="1200">
                          <a:solidFill>
                            <a:schemeClr val="tx1"/>
                          </a:solidFill>
                          <a:latin typeface="Trebuchet MS" panose="020B0603020202020204"/>
                        </a:defRPr>
                      </a:lvl4pPr>
                      <a:lvl5pPr marL="1828800" algn="l" defTabSz="914400" rtl="0" eaLnBrk="1" latinLnBrk="0" hangingPunct="1">
                        <a:defRPr sz="1800" kern="1200">
                          <a:solidFill>
                            <a:schemeClr val="tx1"/>
                          </a:solidFill>
                          <a:latin typeface="Trebuchet MS" panose="020B0603020202020204"/>
                        </a:defRPr>
                      </a:lvl5pPr>
                      <a:lvl6pPr marL="2286000" algn="l" defTabSz="914400" rtl="0" eaLnBrk="1" latinLnBrk="0" hangingPunct="1">
                        <a:defRPr sz="1800" kern="1200">
                          <a:solidFill>
                            <a:schemeClr val="tx1"/>
                          </a:solidFill>
                          <a:latin typeface="Trebuchet MS" panose="020B0603020202020204"/>
                        </a:defRPr>
                      </a:lvl6pPr>
                      <a:lvl7pPr marL="2743200" algn="l" defTabSz="914400" rtl="0" eaLnBrk="1" latinLnBrk="0" hangingPunct="1">
                        <a:defRPr sz="1800" kern="1200">
                          <a:solidFill>
                            <a:schemeClr val="tx1"/>
                          </a:solidFill>
                          <a:latin typeface="Trebuchet MS" panose="020B0603020202020204"/>
                        </a:defRPr>
                      </a:lvl7pPr>
                      <a:lvl8pPr marL="3200400" algn="l" defTabSz="914400" rtl="0" eaLnBrk="1" latinLnBrk="0" hangingPunct="1">
                        <a:defRPr sz="1800" kern="1200">
                          <a:solidFill>
                            <a:schemeClr val="tx1"/>
                          </a:solidFill>
                          <a:latin typeface="Trebuchet MS" panose="020B0603020202020204"/>
                        </a:defRPr>
                      </a:lvl8pPr>
                      <a:lvl9pPr marL="3657600" algn="l" defTabSz="914400" rtl="0" eaLnBrk="1" latinLnBrk="0" hangingPunct="1">
                        <a:defRPr sz="1800" kern="1200">
                          <a:solidFill>
                            <a:schemeClr val="tx1"/>
                          </a:solidFill>
                          <a:latin typeface="Trebuchet MS" panose="020B0603020202020204"/>
                        </a:defRPr>
                      </a:lvl9pPr>
                    </a:lstStyle>
                    <a:p>
                      <a:pPr algn="ctr"/>
                      <a:r>
                        <a:rPr lang="ja-JP" sz="1000" b="0" i="0" u="none" strike="noStrike" cap="none" baseline="0" dirty="0">
                          <a:solidFill>
                            <a:srgbClr val="4D4D4D"/>
                          </a:solidFill>
                          <a:effectLst/>
                          <a:uFillTx/>
                          <a:ea typeface="MS UI Gothic" panose="020B0600070205080204" charset="-128"/>
                        </a:rPr>
                        <a:t>FOLFO</a:t>
                      </a:r>
                      <a:r>
                        <a:rPr lang="ja-JP" sz="1000" b="0" i="0" u="none" strike="noStrike" cap="none" baseline="0" dirty="0" smtClean="0">
                          <a:solidFill>
                            <a:srgbClr val="4D4D4D"/>
                          </a:solidFill>
                          <a:effectLst/>
                          <a:uFillTx/>
                          <a:ea typeface="MS UI Gothic" panose="020B0600070205080204" charset="-128"/>
                        </a:rPr>
                        <a:t>X</a:t>
                      </a:r>
                      <a:r>
                        <a:rPr lang="en-GB" altLang="ja-JP" sz="1000" b="0" i="0" u="none" strike="noStrike" cap="none" baseline="0" dirty="0" smtClean="0">
                          <a:solidFill>
                            <a:srgbClr val="4D4D4D"/>
                          </a:solidFill>
                          <a:effectLst/>
                          <a:uFillTx/>
                          <a:ea typeface="MS UI Gothic" panose="020B0600070205080204" charset="-128"/>
                        </a:rPr>
                        <a:t> </a:t>
                      </a:r>
                      <a:r>
                        <a:rPr lang="ja-JP" sz="1000" b="0" i="0" u="none" strike="noStrike" cap="none" baseline="0" dirty="0" smtClean="0">
                          <a:solidFill>
                            <a:srgbClr val="4D4D4D"/>
                          </a:solidFill>
                          <a:effectLst/>
                          <a:uFillTx/>
                          <a:ea typeface="MS UI Gothic" panose="020B0600070205080204" charset="-128"/>
                        </a:rPr>
                        <a:t>(</a:t>
                      </a:r>
                      <a:r>
                        <a:rPr lang="ja-JP" sz="1000" b="0" i="0" u="none" strike="noStrike" cap="none" baseline="0" dirty="0">
                          <a:solidFill>
                            <a:srgbClr val="4D4D4D"/>
                          </a:solidFill>
                          <a:effectLst/>
                          <a:uFillTx/>
                          <a:ea typeface="MS UI Gothic" panose="020B0600070205080204" charset="-128"/>
                        </a:rPr>
                        <a:t>n=160)</a:t>
                      </a:r>
                    </a:p>
                  </a:txBody>
                  <a:tcPr marL="36000" marR="36000" marT="25200" marB="25200"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lvl1pPr marL="0" algn="l" defTabSz="914400" rtl="0" eaLnBrk="1" latinLnBrk="0" hangingPunct="1">
                        <a:defRPr sz="1800" kern="1200">
                          <a:solidFill>
                            <a:schemeClr val="tx1"/>
                          </a:solidFill>
                          <a:latin typeface="Trebuchet MS" panose="020B0603020202020204"/>
                        </a:defRPr>
                      </a:lvl1pPr>
                      <a:lvl2pPr marL="457200" algn="l" defTabSz="914400" rtl="0" eaLnBrk="1" latinLnBrk="0" hangingPunct="1">
                        <a:defRPr sz="1800" kern="1200">
                          <a:solidFill>
                            <a:schemeClr val="tx1"/>
                          </a:solidFill>
                          <a:latin typeface="Trebuchet MS" panose="020B0603020202020204"/>
                        </a:defRPr>
                      </a:lvl2pPr>
                      <a:lvl3pPr marL="914400" algn="l" defTabSz="914400" rtl="0" eaLnBrk="1" latinLnBrk="0" hangingPunct="1">
                        <a:defRPr sz="1800" kern="1200">
                          <a:solidFill>
                            <a:schemeClr val="tx1"/>
                          </a:solidFill>
                          <a:latin typeface="Trebuchet MS" panose="020B0603020202020204"/>
                        </a:defRPr>
                      </a:lvl3pPr>
                      <a:lvl4pPr marL="1371600" algn="l" defTabSz="914400" rtl="0" eaLnBrk="1" latinLnBrk="0" hangingPunct="1">
                        <a:defRPr sz="1800" kern="1200">
                          <a:solidFill>
                            <a:schemeClr val="tx1"/>
                          </a:solidFill>
                          <a:latin typeface="Trebuchet MS" panose="020B0603020202020204"/>
                        </a:defRPr>
                      </a:lvl4pPr>
                      <a:lvl5pPr marL="1828800" algn="l" defTabSz="914400" rtl="0" eaLnBrk="1" latinLnBrk="0" hangingPunct="1">
                        <a:defRPr sz="1800" kern="1200">
                          <a:solidFill>
                            <a:schemeClr val="tx1"/>
                          </a:solidFill>
                          <a:latin typeface="Trebuchet MS" panose="020B0603020202020204"/>
                        </a:defRPr>
                      </a:lvl5pPr>
                      <a:lvl6pPr marL="2286000" algn="l" defTabSz="914400" rtl="0" eaLnBrk="1" latinLnBrk="0" hangingPunct="1">
                        <a:defRPr sz="1800" kern="1200">
                          <a:solidFill>
                            <a:schemeClr val="tx1"/>
                          </a:solidFill>
                          <a:latin typeface="Trebuchet MS" panose="020B0603020202020204"/>
                        </a:defRPr>
                      </a:lvl6pPr>
                      <a:lvl7pPr marL="2743200" algn="l" defTabSz="914400" rtl="0" eaLnBrk="1" latinLnBrk="0" hangingPunct="1">
                        <a:defRPr sz="1800" kern="1200">
                          <a:solidFill>
                            <a:schemeClr val="tx1"/>
                          </a:solidFill>
                          <a:latin typeface="Trebuchet MS" panose="020B0603020202020204"/>
                        </a:defRPr>
                      </a:lvl7pPr>
                      <a:lvl8pPr marL="3200400" algn="l" defTabSz="914400" rtl="0" eaLnBrk="1" latinLnBrk="0" hangingPunct="1">
                        <a:defRPr sz="1800" kern="1200">
                          <a:solidFill>
                            <a:schemeClr val="tx1"/>
                          </a:solidFill>
                          <a:latin typeface="Trebuchet MS" panose="020B0603020202020204"/>
                        </a:defRPr>
                      </a:lvl8pPr>
                      <a:lvl9pPr marL="3657600" algn="l" defTabSz="914400" rtl="0" eaLnBrk="1" latinLnBrk="0" hangingPunct="1">
                        <a:defRPr sz="1800" kern="1200">
                          <a:solidFill>
                            <a:schemeClr val="tx1"/>
                          </a:solidFill>
                          <a:latin typeface="Trebuchet MS" panose="020B0603020202020204"/>
                        </a:defRPr>
                      </a:lvl9pPr>
                    </a:lstStyle>
                    <a:p>
                      <a:pPr algn="ctr"/>
                      <a:r>
                        <a:rPr lang="ja-JP" sz="1000" b="0" i="0" u="none" strike="noStrike" cap="none" baseline="0">
                          <a:solidFill>
                            <a:srgbClr val="4D4D4D"/>
                          </a:solidFill>
                          <a:effectLst/>
                          <a:uFillTx/>
                          <a:ea typeface="MS UI Gothic" panose="020B0600070205080204" charset="-128"/>
                        </a:rPr>
                        <a:t>5FU＋ロイコボリン (n=161)</a:t>
                      </a:r>
                    </a:p>
                  </a:txBody>
                  <a:tcPr marL="36000" marR="36000" marT="25200" marB="25200"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10000"/>
                  </a:ext>
                </a:extLst>
              </a:tr>
              <a:tr h="0">
                <a:tc>
                  <a:txBody>
                    <a:bodyPr/>
                    <a:lstStyle>
                      <a:lvl1pPr marL="0" algn="l" defTabSz="914400" rtl="0" eaLnBrk="1" latinLnBrk="0" hangingPunct="1">
                        <a:defRPr sz="1800" kern="1200">
                          <a:solidFill>
                            <a:schemeClr val="tx1"/>
                          </a:solidFill>
                          <a:latin typeface="Trebuchet MS" panose="020B0603020202020204"/>
                        </a:defRPr>
                      </a:lvl1pPr>
                      <a:lvl2pPr marL="457200" algn="l" defTabSz="914400" rtl="0" eaLnBrk="1" latinLnBrk="0" hangingPunct="1">
                        <a:defRPr sz="1800" kern="1200">
                          <a:solidFill>
                            <a:schemeClr val="tx1"/>
                          </a:solidFill>
                          <a:latin typeface="Trebuchet MS" panose="020B0603020202020204"/>
                        </a:defRPr>
                      </a:lvl2pPr>
                      <a:lvl3pPr marL="914400" algn="l" defTabSz="914400" rtl="0" eaLnBrk="1" latinLnBrk="0" hangingPunct="1">
                        <a:defRPr sz="1800" kern="1200">
                          <a:solidFill>
                            <a:schemeClr val="tx1"/>
                          </a:solidFill>
                          <a:latin typeface="Trebuchet MS" panose="020B0603020202020204"/>
                        </a:defRPr>
                      </a:lvl3pPr>
                      <a:lvl4pPr marL="1371600" algn="l" defTabSz="914400" rtl="0" eaLnBrk="1" latinLnBrk="0" hangingPunct="1">
                        <a:defRPr sz="1800" kern="1200">
                          <a:solidFill>
                            <a:schemeClr val="tx1"/>
                          </a:solidFill>
                          <a:latin typeface="Trebuchet MS" panose="020B0603020202020204"/>
                        </a:defRPr>
                      </a:lvl4pPr>
                      <a:lvl5pPr marL="1828800" algn="l" defTabSz="914400" rtl="0" eaLnBrk="1" latinLnBrk="0" hangingPunct="1">
                        <a:defRPr sz="1800" kern="1200">
                          <a:solidFill>
                            <a:schemeClr val="tx1"/>
                          </a:solidFill>
                          <a:latin typeface="Trebuchet MS" panose="020B0603020202020204"/>
                        </a:defRPr>
                      </a:lvl5pPr>
                      <a:lvl6pPr marL="2286000" algn="l" defTabSz="914400" rtl="0" eaLnBrk="1" latinLnBrk="0" hangingPunct="1">
                        <a:defRPr sz="1800" kern="1200">
                          <a:solidFill>
                            <a:schemeClr val="tx1"/>
                          </a:solidFill>
                          <a:latin typeface="Trebuchet MS" panose="020B0603020202020204"/>
                        </a:defRPr>
                      </a:lvl6pPr>
                      <a:lvl7pPr marL="2743200" algn="l" defTabSz="914400" rtl="0" eaLnBrk="1" latinLnBrk="0" hangingPunct="1">
                        <a:defRPr sz="1800" kern="1200">
                          <a:solidFill>
                            <a:schemeClr val="tx1"/>
                          </a:solidFill>
                          <a:latin typeface="Trebuchet MS" panose="020B0603020202020204"/>
                        </a:defRPr>
                      </a:lvl7pPr>
                      <a:lvl8pPr marL="3200400" algn="l" defTabSz="914400" rtl="0" eaLnBrk="1" latinLnBrk="0" hangingPunct="1">
                        <a:defRPr sz="1800" kern="1200">
                          <a:solidFill>
                            <a:schemeClr val="tx1"/>
                          </a:solidFill>
                          <a:latin typeface="Trebuchet MS" panose="020B0603020202020204"/>
                        </a:defRPr>
                      </a:lvl8pPr>
                      <a:lvl9pPr marL="3657600" algn="l" defTabSz="914400" rtl="0" eaLnBrk="1" latinLnBrk="0" hangingPunct="1">
                        <a:defRPr sz="1800" kern="1200">
                          <a:solidFill>
                            <a:schemeClr val="tx1"/>
                          </a:solidFill>
                          <a:latin typeface="Trebuchet MS" panose="020B0603020202020204"/>
                        </a:defRPr>
                      </a:lvl9pPr>
                    </a:lstStyle>
                    <a:p>
                      <a:pPr algn="l"/>
                      <a:r>
                        <a:rPr lang="ja-JP" sz="1000" b="0" i="0" u="none" strike="noStrike" cap="none" baseline="0">
                          <a:solidFill>
                            <a:srgbClr val="4D4D4D"/>
                          </a:solidFill>
                          <a:effectLst/>
                          <a:uFillTx/>
                          <a:ea typeface="MS UI Gothic" panose="020B0600070205080204" charset="-128"/>
                        </a:rPr>
                        <a:t>6年DFS率、%</a:t>
                      </a:r>
                    </a:p>
                  </a:txBody>
                  <a:tcPr marL="36000" marR="36000" marT="25200" marB="25200" anchor="ctr">
                    <a:lnT w="12700" cap="flat" cmpd="sng" algn="ctr">
                      <a:solidFill>
                        <a:schemeClr val="bg2"/>
                      </a:solidFill>
                      <a:prstDash val="solid"/>
                      <a:round/>
                      <a:headEnd type="none" w="med" len="med"/>
                      <a:tailEnd type="none" w="med" len="med"/>
                    </a:lnT>
                  </a:tcPr>
                </a:tc>
                <a:tc>
                  <a:txBody>
                    <a:bodyPr/>
                    <a:lstStyle>
                      <a:lvl1pPr marL="0" algn="l" defTabSz="914400" rtl="0" eaLnBrk="1" latinLnBrk="0" hangingPunct="1">
                        <a:defRPr sz="1800" kern="1200">
                          <a:solidFill>
                            <a:schemeClr val="tx1"/>
                          </a:solidFill>
                          <a:latin typeface="Trebuchet MS" panose="020B0603020202020204"/>
                        </a:defRPr>
                      </a:lvl1pPr>
                      <a:lvl2pPr marL="457200" algn="l" defTabSz="914400" rtl="0" eaLnBrk="1" latinLnBrk="0" hangingPunct="1">
                        <a:defRPr sz="1800" kern="1200">
                          <a:solidFill>
                            <a:schemeClr val="tx1"/>
                          </a:solidFill>
                          <a:latin typeface="Trebuchet MS" panose="020B0603020202020204"/>
                        </a:defRPr>
                      </a:lvl2pPr>
                      <a:lvl3pPr marL="914400" algn="l" defTabSz="914400" rtl="0" eaLnBrk="1" latinLnBrk="0" hangingPunct="1">
                        <a:defRPr sz="1800" kern="1200">
                          <a:solidFill>
                            <a:schemeClr val="tx1"/>
                          </a:solidFill>
                          <a:latin typeface="Trebuchet MS" panose="020B0603020202020204"/>
                        </a:defRPr>
                      </a:lvl3pPr>
                      <a:lvl4pPr marL="1371600" algn="l" defTabSz="914400" rtl="0" eaLnBrk="1" latinLnBrk="0" hangingPunct="1">
                        <a:defRPr sz="1800" kern="1200">
                          <a:solidFill>
                            <a:schemeClr val="tx1"/>
                          </a:solidFill>
                          <a:latin typeface="Trebuchet MS" panose="020B0603020202020204"/>
                        </a:defRPr>
                      </a:lvl4pPr>
                      <a:lvl5pPr marL="1828800" algn="l" defTabSz="914400" rtl="0" eaLnBrk="1" latinLnBrk="0" hangingPunct="1">
                        <a:defRPr sz="1800" kern="1200">
                          <a:solidFill>
                            <a:schemeClr val="tx1"/>
                          </a:solidFill>
                          <a:latin typeface="Trebuchet MS" panose="020B0603020202020204"/>
                        </a:defRPr>
                      </a:lvl5pPr>
                      <a:lvl6pPr marL="2286000" algn="l" defTabSz="914400" rtl="0" eaLnBrk="1" latinLnBrk="0" hangingPunct="1">
                        <a:defRPr sz="1800" kern="1200">
                          <a:solidFill>
                            <a:schemeClr val="tx1"/>
                          </a:solidFill>
                          <a:latin typeface="Trebuchet MS" panose="020B0603020202020204"/>
                        </a:defRPr>
                      </a:lvl6pPr>
                      <a:lvl7pPr marL="2743200" algn="l" defTabSz="914400" rtl="0" eaLnBrk="1" latinLnBrk="0" hangingPunct="1">
                        <a:defRPr sz="1800" kern="1200">
                          <a:solidFill>
                            <a:schemeClr val="tx1"/>
                          </a:solidFill>
                          <a:latin typeface="Trebuchet MS" panose="020B0603020202020204"/>
                        </a:defRPr>
                      </a:lvl7pPr>
                      <a:lvl8pPr marL="3200400" algn="l" defTabSz="914400" rtl="0" eaLnBrk="1" latinLnBrk="0" hangingPunct="1">
                        <a:defRPr sz="1800" kern="1200">
                          <a:solidFill>
                            <a:schemeClr val="tx1"/>
                          </a:solidFill>
                          <a:latin typeface="Trebuchet MS" panose="020B0603020202020204"/>
                        </a:defRPr>
                      </a:lvl8pPr>
                      <a:lvl9pPr marL="3657600" algn="l" defTabSz="914400" rtl="0" eaLnBrk="1" latinLnBrk="0" hangingPunct="1">
                        <a:defRPr sz="1800" kern="1200">
                          <a:solidFill>
                            <a:schemeClr val="tx1"/>
                          </a:solidFill>
                          <a:latin typeface="Trebuchet MS" panose="020B0603020202020204"/>
                        </a:defRPr>
                      </a:lvl9pPr>
                    </a:lstStyle>
                    <a:p>
                      <a:pPr algn="ctr"/>
                      <a:r>
                        <a:rPr lang="ja-JP" sz="1000" b="0" i="0" u="none" strike="noStrike" cap="none" baseline="0">
                          <a:solidFill>
                            <a:srgbClr val="4D4D4D"/>
                          </a:solidFill>
                          <a:effectLst/>
                          <a:uFillTx/>
                          <a:ea typeface="MS UI Gothic" panose="020B0600070205080204" charset="-128"/>
                        </a:rPr>
                        <a:t>68.2</a:t>
                      </a:r>
                    </a:p>
                  </a:txBody>
                  <a:tcPr marL="36000" marR="36000" marT="25200" marB="25200" anchor="ctr">
                    <a:lnT w="12700" cap="flat" cmpd="sng" algn="ctr">
                      <a:solidFill>
                        <a:schemeClr val="bg2"/>
                      </a:solidFill>
                      <a:prstDash val="solid"/>
                      <a:round/>
                      <a:headEnd type="none" w="med" len="med"/>
                      <a:tailEnd type="none" w="med" len="med"/>
                    </a:lnT>
                  </a:tcPr>
                </a:tc>
                <a:tc>
                  <a:txBody>
                    <a:bodyPr/>
                    <a:lstStyle>
                      <a:lvl1pPr marL="0" algn="l" defTabSz="914400" rtl="0" eaLnBrk="1" latinLnBrk="0" hangingPunct="1">
                        <a:defRPr sz="1800" kern="1200">
                          <a:solidFill>
                            <a:schemeClr val="tx1"/>
                          </a:solidFill>
                          <a:latin typeface="Trebuchet MS" panose="020B0603020202020204"/>
                        </a:defRPr>
                      </a:lvl1pPr>
                      <a:lvl2pPr marL="457200" algn="l" defTabSz="914400" rtl="0" eaLnBrk="1" latinLnBrk="0" hangingPunct="1">
                        <a:defRPr sz="1800" kern="1200">
                          <a:solidFill>
                            <a:schemeClr val="tx1"/>
                          </a:solidFill>
                          <a:latin typeface="Trebuchet MS" panose="020B0603020202020204"/>
                        </a:defRPr>
                      </a:lvl2pPr>
                      <a:lvl3pPr marL="914400" algn="l" defTabSz="914400" rtl="0" eaLnBrk="1" latinLnBrk="0" hangingPunct="1">
                        <a:defRPr sz="1800" kern="1200">
                          <a:solidFill>
                            <a:schemeClr val="tx1"/>
                          </a:solidFill>
                          <a:latin typeface="Trebuchet MS" panose="020B0603020202020204"/>
                        </a:defRPr>
                      </a:lvl3pPr>
                      <a:lvl4pPr marL="1371600" algn="l" defTabSz="914400" rtl="0" eaLnBrk="1" latinLnBrk="0" hangingPunct="1">
                        <a:defRPr sz="1800" kern="1200">
                          <a:solidFill>
                            <a:schemeClr val="tx1"/>
                          </a:solidFill>
                          <a:latin typeface="Trebuchet MS" panose="020B0603020202020204"/>
                        </a:defRPr>
                      </a:lvl4pPr>
                      <a:lvl5pPr marL="1828800" algn="l" defTabSz="914400" rtl="0" eaLnBrk="1" latinLnBrk="0" hangingPunct="1">
                        <a:defRPr sz="1800" kern="1200">
                          <a:solidFill>
                            <a:schemeClr val="tx1"/>
                          </a:solidFill>
                          <a:latin typeface="Trebuchet MS" panose="020B0603020202020204"/>
                        </a:defRPr>
                      </a:lvl5pPr>
                      <a:lvl6pPr marL="2286000" algn="l" defTabSz="914400" rtl="0" eaLnBrk="1" latinLnBrk="0" hangingPunct="1">
                        <a:defRPr sz="1800" kern="1200">
                          <a:solidFill>
                            <a:schemeClr val="tx1"/>
                          </a:solidFill>
                          <a:latin typeface="Trebuchet MS" panose="020B0603020202020204"/>
                        </a:defRPr>
                      </a:lvl6pPr>
                      <a:lvl7pPr marL="2743200" algn="l" defTabSz="914400" rtl="0" eaLnBrk="1" latinLnBrk="0" hangingPunct="1">
                        <a:defRPr sz="1800" kern="1200">
                          <a:solidFill>
                            <a:schemeClr val="tx1"/>
                          </a:solidFill>
                          <a:latin typeface="Trebuchet MS" panose="020B0603020202020204"/>
                        </a:defRPr>
                      </a:lvl7pPr>
                      <a:lvl8pPr marL="3200400" algn="l" defTabSz="914400" rtl="0" eaLnBrk="1" latinLnBrk="0" hangingPunct="1">
                        <a:defRPr sz="1800" kern="1200">
                          <a:solidFill>
                            <a:schemeClr val="tx1"/>
                          </a:solidFill>
                          <a:latin typeface="Trebuchet MS" panose="020B0603020202020204"/>
                        </a:defRPr>
                      </a:lvl8pPr>
                      <a:lvl9pPr marL="3657600" algn="l" defTabSz="914400" rtl="0" eaLnBrk="1" latinLnBrk="0" hangingPunct="1">
                        <a:defRPr sz="1800" kern="1200">
                          <a:solidFill>
                            <a:schemeClr val="tx1"/>
                          </a:solidFill>
                          <a:latin typeface="Trebuchet MS" panose="020B0603020202020204"/>
                        </a:defRPr>
                      </a:lvl9pPr>
                    </a:lstStyle>
                    <a:p>
                      <a:pPr algn="ctr"/>
                      <a:r>
                        <a:rPr lang="ja-JP" sz="1000" b="0" i="0" u="none" strike="noStrike" cap="none" baseline="0">
                          <a:solidFill>
                            <a:srgbClr val="4D4D4D"/>
                          </a:solidFill>
                          <a:effectLst/>
                          <a:uFillTx/>
                          <a:ea typeface="MS UI Gothic" panose="020B0600070205080204" charset="-128"/>
                        </a:rPr>
                        <a:t>56.8</a:t>
                      </a:r>
                    </a:p>
                  </a:txBody>
                  <a:tcPr marL="36000" marR="36000" marT="25200" marB="25200" anchor="ctr">
                    <a:lnT w="12700" cap="flat" cmpd="sng" algn="ctr">
                      <a:solidFill>
                        <a:schemeClr val="bg2"/>
                      </a:solidFill>
                      <a:prstDash val="solid"/>
                      <a:round/>
                      <a:headEnd type="none" w="med" len="med"/>
                      <a:tailEnd type="none" w="med" len="med"/>
                    </a:lnT>
                  </a:tcPr>
                </a:tc>
                <a:extLst>
                  <a:ext uri="{0D108BD9-81ED-4DB2-BD59-A6C34878D82A}">
                    <a16:rowId xmlns:a16="http://schemas.microsoft.com/office/drawing/2014/main" val="10001"/>
                  </a:ext>
                </a:extLst>
              </a:tr>
              <a:tr h="0">
                <a:tc>
                  <a:txBody>
                    <a:bodyPr/>
                    <a:lstStyle/>
                    <a:p>
                      <a:pPr marL="0" algn="l" defTabSz="914400" rtl="0" eaLnBrk="1" latinLnBrk="0" hangingPunct="1"/>
                      <a:r>
                        <a:rPr lang="ja-JP" sz="1000" b="0" i="0" u="none" strike="noStrike" cap="none" baseline="0">
                          <a:solidFill>
                            <a:srgbClr val="4D4D4D"/>
                          </a:solidFill>
                          <a:effectLst/>
                          <a:uFillTx/>
                          <a:ea typeface="MS UI Gothic" panose="020B0600070205080204" charset="-128"/>
                        </a:rPr>
                        <a:t>層別化HR* (95%CI)</a:t>
                      </a:r>
                    </a:p>
                    <a:p>
                      <a:pPr marL="0" algn="l" defTabSz="914400" rtl="0" eaLnBrk="1" latinLnBrk="0" hangingPunct="1"/>
                      <a:r>
                        <a:rPr lang="ja-JP" sz="1000" b="0" i="0" u="none" strike="noStrike" cap="none" baseline="0">
                          <a:solidFill>
                            <a:srgbClr val="4D4D4D"/>
                          </a:solidFill>
                          <a:effectLst/>
                          <a:uFillTx/>
                          <a:ea typeface="MS UI Gothic" panose="020B0600070205080204" charset="-128"/>
                        </a:rPr>
                        <a:t>P値</a:t>
                      </a:r>
                    </a:p>
                  </a:txBody>
                  <a:tcPr marL="36000" marR="36000" marT="25200" marB="25200" anchor="ctr">
                    <a:lnB w="12700" cap="flat" cmpd="sng" algn="ctr">
                      <a:solidFill>
                        <a:schemeClr val="bg2"/>
                      </a:solidFill>
                      <a:prstDash val="solid"/>
                      <a:round/>
                      <a:headEnd type="none" w="med" len="med"/>
                      <a:tailEnd type="none" w="med" len="med"/>
                    </a:lnB>
                  </a:tcPr>
                </a:tc>
                <a:tc gridSpan="2">
                  <a:txBody>
                    <a:bodyPr/>
                    <a:lstStyle/>
                    <a:p>
                      <a:pPr marL="0" marR="0" lvl="0" indent="0" algn="ctr" defTabSz="914400" rtl="0" eaLnBrk="1" fontAlgn="auto" latinLnBrk="0" hangingPunct="1">
                        <a:lnSpc>
                          <a:spcPct val="100000"/>
                        </a:lnSpc>
                        <a:spcBef>
                          <a:spcPct val="0"/>
                        </a:spcBef>
                        <a:spcAft>
                          <a:spcPct val="0"/>
                        </a:spcAft>
                        <a:buClrTx/>
                        <a:buSzTx/>
                        <a:buFontTx/>
                        <a:buNone/>
                        <a:defRPr/>
                      </a:pPr>
                      <a:r>
                        <a:rPr lang="ja-JP" sz="1000" b="0" i="0" u="none" strike="noStrike" cap="none" baseline="0" dirty="0">
                          <a:solidFill>
                            <a:srgbClr val="4D4D4D"/>
                          </a:solidFill>
                          <a:effectLst/>
                          <a:uFillTx/>
                          <a:ea typeface="MS UI Gothic" panose="020B0600070205080204" charset="-128"/>
                        </a:rPr>
                        <a:t>0.63 (0.43, 0.92)</a:t>
                      </a:r>
                    </a:p>
                    <a:p>
                      <a:pPr marL="0" marR="0" lvl="0" indent="0" algn="ctr" defTabSz="914400" rtl="0" eaLnBrk="1" fontAlgn="auto" latinLnBrk="0" hangingPunct="1">
                        <a:lnSpc>
                          <a:spcPct val="100000"/>
                        </a:lnSpc>
                        <a:spcBef>
                          <a:spcPct val="0"/>
                        </a:spcBef>
                        <a:spcAft>
                          <a:spcPct val="0"/>
                        </a:spcAft>
                        <a:buClrTx/>
                        <a:buSzTx/>
                        <a:buFontTx/>
                        <a:buNone/>
                        <a:defRPr/>
                      </a:pPr>
                      <a:r>
                        <a:rPr lang="ja-JP" sz="1000" b="0" i="0" u="none" strike="noStrike" cap="none" baseline="0" dirty="0">
                          <a:solidFill>
                            <a:srgbClr val="4D4D4D"/>
                          </a:solidFill>
                          <a:effectLst/>
                          <a:uFillTx/>
                          <a:ea typeface="MS UI Gothic" panose="020B0600070205080204" charset="-128"/>
                        </a:rPr>
                        <a:t>0.018</a:t>
                      </a:r>
                    </a:p>
                  </a:txBody>
                  <a:tcPr marL="36000" marR="36000" marT="25200" marB="25200" anchor="ctr">
                    <a:lnB w="12700" cap="flat" cmpd="sng" algn="ctr">
                      <a:solidFill>
                        <a:schemeClr val="bg2"/>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0002"/>
                  </a:ext>
                </a:extLst>
              </a:tr>
            </a:tbl>
          </a:graphicData>
        </a:graphic>
      </p:graphicFrame>
      <p:grpSp>
        <p:nvGrpSpPr>
          <p:cNvPr id="453" name="Group 452"/>
          <p:cNvGrpSpPr/>
          <p:nvPr/>
        </p:nvGrpSpPr>
        <p:grpSpPr>
          <a:xfrm>
            <a:off x="1066908" y="1948460"/>
            <a:ext cx="6208769" cy="715913"/>
            <a:chOff x="1066908" y="1948460"/>
            <a:chExt cx="6208769" cy="715913"/>
          </a:xfrm>
        </p:grpSpPr>
        <p:sp>
          <p:nvSpPr>
            <p:cNvPr id="253" name="Freeform 5"/>
            <p:cNvSpPr/>
            <p:nvPr/>
          </p:nvSpPr>
          <p:spPr bwMode="auto">
            <a:xfrm>
              <a:off x="1066908" y="1948460"/>
              <a:ext cx="6183610" cy="690753"/>
            </a:xfrm>
            <a:custGeom>
              <a:avLst/>
              <a:gdLst>
                <a:gd name="T0" fmla="*/ 219 w 5407"/>
                <a:gd name="T1" fmla="*/ 0 h 604"/>
                <a:gd name="T2" fmla="*/ 243 w 5407"/>
                <a:gd name="T3" fmla="*/ 12 h 604"/>
                <a:gd name="T4" fmla="*/ 250 w 5407"/>
                <a:gd name="T5" fmla="*/ 24 h 604"/>
                <a:gd name="T6" fmla="*/ 386 w 5407"/>
                <a:gd name="T7" fmla="*/ 38 h 604"/>
                <a:gd name="T8" fmla="*/ 410 w 5407"/>
                <a:gd name="T9" fmla="*/ 50 h 604"/>
                <a:gd name="T10" fmla="*/ 459 w 5407"/>
                <a:gd name="T11" fmla="*/ 62 h 604"/>
                <a:gd name="T12" fmla="*/ 485 w 5407"/>
                <a:gd name="T13" fmla="*/ 76 h 604"/>
                <a:gd name="T14" fmla="*/ 495 w 5407"/>
                <a:gd name="T15" fmla="*/ 88 h 604"/>
                <a:gd name="T16" fmla="*/ 509 w 5407"/>
                <a:gd name="T17" fmla="*/ 100 h 604"/>
                <a:gd name="T18" fmla="*/ 514 w 5407"/>
                <a:gd name="T19" fmla="*/ 126 h 604"/>
                <a:gd name="T20" fmla="*/ 518 w 5407"/>
                <a:gd name="T21" fmla="*/ 135 h 604"/>
                <a:gd name="T22" fmla="*/ 551 w 5407"/>
                <a:gd name="T23" fmla="*/ 161 h 604"/>
                <a:gd name="T24" fmla="*/ 596 w 5407"/>
                <a:gd name="T25" fmla="*/ 175 h 604"/>
                <a:gd name="T26" fmla="*/ 606 w 5407"/>
                <a:gd name="T27" fmla="*/ 187 h 604"/>
                <a:gd name="T28" fmla="*/ 631 w 5407"/>
                <a:gd name="T29" fmla="*/ 199 h 604"/>
                <a:gd name="T30" fmla="*/ 653 w 5407"/>
                <a:gd name="T31" fmla="*/ 211 h 604"/>
                <a:gd name="T32" fmla="*/ 669 w 5407"/>
                <a:gd name="T33" fmla="*/ 225 h 604"/>
                <a:gd name="T34" fmla="*/ 747 w 5407"/>
                <a:gd name="T35" fmla="*/ 237 h 604"/>
                <a:gd name="T36" fmla="*/ 792 w 5407"/>
                <a:gd name="T37" fmla="*/ 249 h 604"/>
                <a:gd name="T38" fmla="*/ 829 w 5407"/>
                <a:gd name="T39" fmla="*/ 275 h 604"/>
                <a:gd name="T40" fmla="*/ 844 w 5407"/>
                <a:gd name="T41" fmla="*/ 287 h 604"/>
                <a:gd name="T42" fmla="*/ 855 w 5407"/>
                <a:gd name="T43" fmla="*/ 301 h 604"/>
                <a:gd name="T44" fmla="*/ 886 w 5407"/>
                <a:gd name="T45" fmla="*/ 313 h 604"/>
                <a:gd name="T46" fmla="*/ 895 w 5407"/>
                <a:gd name="T47" fmla="*/ 325 h 604"/>
                <a:gd name="T48" fmla="*/ 907 w 5407"/>
                <a:gd name="T49" fmla="*/ 337 h 604"/>
                <a:gd name="T50" fmla="*/ 947 w 5407"/>
                <a:gd name="T51" fmla="*/ 351 h 604"/>
                <a:gd name="T52" fmla="*/ 1110 w 5407"/>
                <a:gd name="T53" fmla="*/ 363 h 604"/>
                <a:gd name="T54" fmla="*/ 1131 w 5407"/>
                <a:gd name="T55" fmla="*/ 377 h 604"/>
                <a:gd name="T56" fmla="*/ 1162 w 5407"/>
                <a:gd name="T57" fmla="*/ 389 h 604"/>
                <a:gd name="T58" fmla="*/ 1169 w 5407"/>
                <a:gd name="T59" fmla="*/ 403 h 604"/>
                <a:gd name="T60" fmla="*/ 1178 w 5407"/>
                <a:gd name="T61" fmla="*/ 415 h 604"/>
                <a:gd name="T62" fmla="*/ 1299 w 5407"/>
                <a:gd name="T63" fmla="*/ 427 h 604"/>
                <a:gd name="T64" fmla="*/ 1348 w 5407"/>
                <a:gd name="T65" fmla="*/ 441 h 604"/>
                <a:gd name="T66" fmla="*/ 1475 w 5407"/>
                <a:gd name="T67" fmla="*/ 453 h 604"/>
                <a:gd name="T68" fmla="*/ 1636 w 5407"/>
                <a:gd name="T69" fmla="*/ 464 h 604"/>
                <a:gd name="T70" fmla="*/ 1695 w 5407"/>
                <a:gd name="T71" fmla="*/ 476 h 604"/>
                <a:gd name="T72" fmla="*/ 2003 w 5407"/>
                <a:gd name="T73" fmla="*/ 493 h 604"/>
                <a:gd name="T74" fmla="*/ 2013 w 5407"/>
                <a:gd name="T75" fmla="*/ 502 h 604"/>
                <a:gd name="T76" fmla="*/ 2027 w 5407"/>
                <a:gd name="T77" fmla="*/ 505 h 604"/>
                <a:gd name="T78" fmla="*/ 2310 w 5407"/>
                <a:gd name="T79" fmla="*/ 517 h 604"/>
                <a:gd name="T80" fmla="*/ 2564 w 5407"/>
                <a:gd name="T81" fmla="*/ 531 h 604"/>
                <a:gd name="T82" fmla="*/ 2661 w 5407"/>
                <a:gd name="T83" fmla="*/ 543 h 604"/>
                <a:gd name="T84" fmla="*/ 3434 w 5407"/>
                <a:gd name="T85" fmla="*/ 555 h 604"/>
                <a:gd name="T86" fmla="*/ 4045 w 5407"/>
                <a:gd name="T87" fmla="*/ 574 h 604"/>
                <a:gd name="T88" fmla="*/ 5407 w 5407"/>
                <a:gd name="T89" fmla="*/ 604 h 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407" h="604">
                  <a:moveTo>
                    <a:pt x="0" y="0"/>
                  </a:moveTo>
                  <a:lnTo>
                    <a:pt x="219" y="0"/>
                  </a:lnTo>
                  <a:lnTo>
                    <a:pt x="219" y="12"/>
                  </a:lnTo>
                  <a:lnTo>
                    <a:pt x="243" y="12"/>
                  </a:lnTo>
                  <a:lnTo>
                    <a:pt x="243" y="24"/>
                  </a:lnTo>
                  <a:lnTo>
                    <a:pt x="250" y="24"/>
                  </a:lnTo>
                  <a:lnTo>
                    <a:pt x="250" y="38"/>
                  </a:lnTo>
                  <a:lnTo>
                    <a:pt x="386" y="38"/>
                  </a:lnTo>
                  <a:lnTo>
                    <a:pt x="386" y="50"/>
                  </a:lnTo>
                  <a:lnTo>
                    <a:pt x="410" y="50"/>
                  </a:lnTo>
                  <a:lnTo>
                    <a:pt x="410" y="62"/>
                  </a:lnTo>
                  <a:lnTo>
                    <a:pt x="459" y="62"/>
                  </a:lnTo>
                  <a:lnTo>
                    <a:pt x="459" y="76"/>
                  </a:lnTo>
                  <a:lnTo>
                    <a:pt x="485" y="76"/>
                  </a:lnTo>
                  <a:lnTo>
                    <a:pt x="485" y="88"/>
                  </a:lnTo>
                  <a:lnTo>
                    <a:pt x="495" y="88"/>
                  </a:lnTo>
                  <a:lnTo>
                    <a:pt x="495" y="100"/>
                  </a:lnTo>
                  <a:lnTo>
                    <a:pt x="509" y="100"/>
                  </a:lnTo>
                  <a:lnTo>
                    <a:pt x="509" y="126"/>
                  </a:lnTo>
                  <a:lnTo>
                    <a:pt x="514" y="126"/>
                  </a:lnTo>
                  <a:lnTo>
                    <a:pt x="514" y="135"/>
                  </a:lnTo>
                  <a:lnTo>
                    <a:pt x="518" y="135"/>
                  </a:lnTo>
                  <a:lnTo>
                    <a:pt x="518" y="161"/>
                  </a:lnTo>
                  <a:lnTo>
                    <a:pt x="551" y="161"/>
                  </a:lnTo>
                  <a:lnTo>
                    <a:pt x="551" y="175"/>
                  </a:lnTo>
                  <a:lnTo>
                    <a:pt x="596" y="175"/>
                  </a:lnTo>
                  <a:lnTo>
                    <a:pt x="596" y="187"/>
                  </a:lnTo>
                  <a:lnTo>
                    <a:pt x="606" y="187"/>
                  </a:lnTo>
                  <a:lnTo>
                    <a:pt x="606" y="199"/>
                  </a:lnTo>
                  <a:lnTo>
                    <a:pt x="631" y="199"/>
                  </a:lnTo>
                  <a:lnTo>
                    <a:pt x="631" y="211"/>
                  </a:lnTo>
                  <a:lnTo>
                    <a:pt x="653" y="211"/>
                  </a:lnTo>
                  <a:lnTo>
                    <a:pt x="653" y="225"/>
                  </a:lnTo>
                  <a:lnTo>
                    <a:pt x="669" y="225"/>
                  </a:lnTo>
                  <a:lnTo>
                    <a:pt x="669" y="237"/>
                  </a:lnTo>
                  <a:lnTo>
                    <a:pt x="747" y="237"/>
                  </a:lnTo>
                  <a:lnTo>
                    <a:pt x="747" y="249"/>
                  </a:lnTo>
                  <a:lnTo>
                    <a:pt x="792" y="249"/>
                  </a:lnTo>
                  <a:lnTo>
                    <a:pt x="792" y="275"/>
                  </a:lnTo>
                  <a:lnTo>
                    <a:pt x="829" y="275"/>
                  </a:lnTo>
                  <a:lnTo>
                    <a:pt x="829" y="287"/>
                  </a:lnTo>
                  <a:lnTo>
                    <a:pt x="844" y="287"/>
                  </a:lnTo>
                  <a:lnTo>
                    <a:pt x="844" y="301"/>
                  </a:lnTo>
                  <a:lnTo>
                    <a:pt x="855" y="301"/>
                  </a:lnTo>
                  <a:lnTo>
                    <a:pt x="855" y="313"/>
                  </a:lnTo>
                  <a:lnTo>
                    <a:pt x="886" y="313"/>
                  </a:lnTo>
                  <a:lnTo>
                    <a:pt x="886" y="325"/>
                  </a:lnTo>
                  <a:lnTo>
                    <a:pt x="895" y="325"/>
                  </a:lnTo>
                  <a:lnTo>
                    <a:pt x="895" y="337"/>
                  </a:lnTo>
                  <a:lnTo>
                    <a:pt x="907" y="337"/>
                  </a:lnTo>
                  <a:lnTo>
                    <a:pt x="907" y="351"/>
                  </a:lnTo>
                  <a:lnTo>
                    <a:pt x="947" y="351"/>
                  </a:lnTo>
                  <a:lnTo>
                    <a:pt x="947" y="363"/>
                  </a:lnTo>
                  <a:lnTo>
                    <a:pt x="1110" y="363"/>
                  </a:lnTo>
                  <a:lnTo>
                    <a:pt x="1110" y="377"/>
                  </a:lnTo>
                  <a:lnTo>
                    <a:pt x="1131" y="377"/>
                  </a:lnTo>
                  <a:lnTo>
                    <a:pt x="1131" y="389"/>
                  </a:lnTo>
                  <a:lnTo>
                    <a:pt x="1162" y="389"/>
                  </a:lnTo>
                  <a:lnTo>
                    <a:pt x="1162" y="403"/>
                  </a:lnTo>
                  <a:lnTo>
                    <a:pt x="1169" y="403"/>
                  </a:lnTo>
                  <a:lnTo>
                    <a:pt x="1169" y="415"/>
                  </a:lnTo>
                  <a:lnTo>
                    <a:pt x="1178" y="415"/>
                  </a:lnTo>
                  <a:lnTo>
                    <a:pt x="1178" y="427"/>
                  </a:lnTo>
                  <a:lnTo>
                    <a:pt x="1299" y="427"/>
                  </a:lnTo>
                  <a:lnTo>
                    <a:pt x="1299" y="441"/>
                  </a:lnTo>
                  <a:lnTo>
                    <a:pt x="1348" y="441"/>
                  </a:lnTo>
                  <a:lnTo>
                    <a:pt x="1348" y="453"/>
                  </a:lnTo>
                  <a:lnTo>
                    <a:pt x="1475" y="453"/>
                  </a:lnTo>
                  <a:lnTo>
                    <a:pt x="1475" y="464"/>
                  </a:lnTo>
                  <a:lnTo>
                    <a:pt x="1636" y="464"/>
                  </a:lnTo>
                  <a:lnTo>
                    <a:pt x="1636" y="476"/>
                  </a:lnTo>
                  <a:lnTo>
                    <a:pt x="1695" y="476"/>
                  </a:lnTo>
                  <a:lnTo>
                    <a:pt x="1695" y="493"/>
                  </a:lnTo>
                  <a:lnTo>
                    <a:pt x="2003" y="493"/>
                  </a:lnTo>
                  <a:lnTo>
                    <a:pt x="2003" y="502"/>
                  </a:lnTo>
                  <a:lnTo>
                    <a:pt x="2013" y="502"/>
                  </a:lnTo>
                  <a:lnTo>
                    <a:pt x="2013" y="505"/>
                  </a:lnTo>
                  <a:lnTo>
                    <a:pt x="2027" y="505"/>
                  </a:lnTo>
                  <a:lnTo>
                    <a:pt x="2027" y="517"/>
                  </a:lnTo>
                  <a:lnTo>
                    <a:pt x="2310" y="517"/>
                  </a:lnTo>
                  <a:lnTo>
                    <a:pt x="2310" y="531"/>
                  </a:lnTo>
                  <a:lnTo>
                    <a:pt x="2564" y="531"/>
                  </a:lnTo>
                  <a:lnTo>
                    <a:pt x="2564" y="543"/>
                  </a:lnTo>
                  <a:lnTo>
                    <a:pt x="2661" y="543"/>
                  </a:lnTo>
                  <a:lnTo>
                    <a:pt x="2661" y="555"/>
                  </a:lnTo>
                  <a:lnTo>
                    <a:pt x="3434" y="555"/>
                  </a:lnTo>
                  <a:lnTo>
                    <a:pt x="3434" y="574"/>
                  </a:lnTo>
                  <a:lnTo>
                    <a:pt x="4045" y="574"/>
                  </a:lnTo>
                  <a:lnTo>
                    <a:pt x="4045" y="604"/>
                  </a:lnTo>
                  <a:lnTo>
                    <a:pt x="5407" y="604"/>
                  </a:lnTo>
                </a:path>
              </a:pathLst>
            </a:custGeom>
            <a:noFill/>
            <a:ln w="26035" cap="flat">
              <a:solidFill>
                <a:schemeClr val="accent3"/>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254" name="Line 6"/>
            <p:cNvSpPr>
              <a:spLocks noChangeShapeType="1"/>
            </p:cNvSpPr>
            <p:nvPr/>
          </p:nvSpPr>
          <p:spPr bwMode="auto">
            <a:xfrm flipH="1">
              <a:off x="7248230" y="2615197"/>
              <a:ext cx="0" cy="49176"/>
            </a:xfrm>
            <a:prstGeom prst="line">
              <a:avLst/>
            </a:prstGeom>
            <a:noFill/>
            <a:ln w="26035" cap="flat">
              <a:solidFill>
                <a:schemeClr val="accent3"/>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255" name="Line 7"/>
            <p:cNvSpPr>
              <a:spLocks noChangeShapeType="1"/>
            </p:cNvSpPr>
            <p:nvPr/>
          </p:nvSpPr>
          <p:spPr bwMode="auto">
            <a:xfrm flipH="1">
              <a:off x="7224214" y="2639213"/>
              <a:ext cx="51463" cy="0"/>
            </a:xfrm>
            <a:prstGeom prst="line">
              <a:avLst/>
            </a:prstGeom>
            <a:noFill/>
            <a:ln w="26035" cap="flat">
              <a:solidFill>
                <a:schemeClr val="accent3"/>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256" name="Line 8"/>
            <p:cNvSpPr>
              <a:spLocks noChangeShapeType="1"/>
            </p:cNvSpPr>
            <p:nvPr/>
          </p:nvSpPr>
          <p:spPr bwMode="auto">
            <a:xfrm flipH="1">
              <a:off x="7132723" y="2615197"/>
              <a:ext cx="0" cy="49176"/>
            </a:xfrm>
            <a:prstGeom prst="line">
              <a:avLst/>
            </a:prstGeom>
            <a:noFill/>
            <a:ln w="26035" cap="flat">
              <a:solidFill>
                <a:schemeClr val="accent3"/>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257" name="Line 9"/>
            <p:cNvSpPr>
              <a:spLocks noChangeShapeType="1"/>
            </p:cNvSpPr>
            <p:nvPr/>
          </p:nvSpPr>
          <p:spPr bwMode="auto">
            <a:xfrm flipH="1">
              <a:off x="7107564" y="2639213"/>
              <a:ext cx="49176" cy="0"/>
            </a:xfrm>
            <a:prstGeom prst="line">
              <a:avLst/>
            </a:prstGeom>
            <a:noFill/>
            <a:ln w="26035" cap="flat">
              <a:solidFill>
                <a:schemeClr val="accent3"/>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258" name="Line 10"/>
            <p:cNvSpPr>
              <a:spLocks noChangeShapeType="1"/>
            </p:cNvSpPr>
            <p:nvPr/>
          </p:nvSpPr>
          <p:spPr bwMode="auto">
            <a:xfrm flipH="1">
              <a:off x="7107564" y="2615197"/>
              <a:ext cx="0" cy="49176"/>
            </a:xfrm>
            <a:prstGeom prst="line">
              <a:avLst/>
            </a:prstGeom>
            <a:noFill/>
            <a:ln w="26035" cap="flat">
              <a:solidFill>
                <a:schemeClr val="accent3"/>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259" name="Line 11"/>
            <p:cNvSpPr>
              <a:spLocks noChangeShapeType="1"/>
            </p:cNvSpPr>
            <p:nvPr/>
          </p:nvSpPr>
          <p:spPr bwMode="auto">
            <a:xfrm flipH="1">
              <a:off x="7083547" y="2639213"/>
              <a:ext cx="51463" cy="0"/>
            </a:xfrm>
            <a:prstGeom prst="line">
              <a:avLst/>
            </a:prstGeom>
            <a:noFill/>
            <a:ln w="26035" cap="flat">
              <a:solidFill>
                <a:schemeClr val="accent3"/>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260" name="Line 12"/>
            <p:cNvSpPr>
              <a:spLocks noChangeShapeType="1"/>
            </p:cNvSpPr>
            <p:nvPr/>
          </p:nvSpPr>
          <p:spPr bwMode="auto">
            <a:xfrm flipH="1">
              <a:off x="7091553" y="2615197"/>
              <a:ext cx="0" cy="49176"/>
            </a:xfrm>
            <a:prstGeom prst="line">
              <a:avLst/>
            </a:prstGeom>
            <a:noFill/>
            <a:ln w="26035" cap="flat">
              <a:solidFill>
                <a:schemeClr val="accent3"/>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261" name="Line 13"/>
            <p:cNvSpPr>
              <a:spLocks noChangeShapeType="1"/>
            </p:cNvSpPr>
            <p:nvPr/>
          </p:nvSpPr>
          <p:spPr bwMode="auto">
            <a:xfrm flipH="1">
              <a:off x="7067537" y="2639213"/>
              <a:ext cx="48032" cy="0"/>
            </a:xfrm>
            <a:prstGeom prst="line">
              <a:avLst/>
            </a:prstGeom>
            <a:noFill/>
            <a:ln w="26035" cap="flat">
              <a:solidFill>
                <a:schemeClr val="accent3"/>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262" name="Line 14"/>
            <p:cNvSpPr>
              <a:spLocks noChangeShapeType="1"/>
            </p:cNvSpPr>
            <p:nvPr/>
          </p:nvSpPr>
          <p:spPr bwMode="auto">
            <a:xfrm flipH="1">
              <a:off x="7002350" y="2615197"/>
              <a:ext cx="0" cy="49176"/>
            </a:xfrm>
            <a:prstGeom prst="line">
              <a:avLst/>
            </a:prstGeom>
            <a:noFill/>
            <a:ln w="26035" cap="flat">
              <a:solidFill>
                <a:schemeClr val="accent3"/>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263" name="Line 15"/>
            <p:cNvSpPr>
              <a:spLocks noChangeShapeType="1"/>
            </p:cNvSpPr>
            <p:nvPr/>
          </p:nvSpPr>
          <p:spPr bwMode="auto">
            <a:xfrm flipH="1">
              <a:off x="6978333" y="2639213"/>
              <a:ext cx="49176" cy="0"/>
            </a:xfrm>
            <a:prstGeom prst="line">
              <a:avLst/>
            </a:prstGeom>
            <a:noFill/>
            <a:ln w="26035" cap="flat">
              <a:solidFill>
                <a:schemeClr val="accent3"/>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264" name="Line 16"/>
            <p:cNvSpPr>
              <a:spLocks noChangeShapeType="1"/>
            </p:cNvSpPr>
            <p:nvPr/>
          </p:nvSpPr>
          <p:spPr bwMode="auto">
            <a:xfrm flipH="1">
              <a:off x="6989770" y="2615197"/>
              <a:ext cx="0" cy="49176"/>
            </a:xfrm>
            <a:prstGeom prst="line">
              <a:avLst/>
            </a:prstGeom>
            <a:noFill/>
            <a:ln w="26035" cap="flat">
              <a:solidFill>
                <a:schemeClr val="accent3"/>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265" name="Line 17"/>
            <p:cNvSpPr>
              <a:spLocks noChangeShapeType="1"/>
            </p:cNvSpPr>
            <p:nvPr/>
          </p:nvSpPr>
          <p:spPr bwMode="auto">
            <a:xfrm flipH="1">
              <a:off x="6964610" y="2639213"/>
              <a:ext cx="51463" cy="0"/>
            </a:xfrm>
            <a:prstGeom prst="line">
              <a:avLst/>
            </a:prstGeom>
            <a:noFill/>
            <a:ln w="26035" cap="flat">
              <a:solidFill>
                <a:schemeClr val="accent3"/>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266" name="Line 18"/>
            <p:cNvSpPr>
              <a:spLocks noChangeShapeType="1"/>
            </p:cNvSpPr>
            <p:nvPr/>
          </p:nvSpPr>
          <p:spPr bwMode="auto">
            <a:xfrm flipH="1">
              <a:off x="6846816" y="2615197"/>
              <a:ext cx="0" cy="49176"/>
            </a:xfrm>
            <a:prstGeom prst="line">
              <a:avLst/>
            </a:prstGeom>
            <a:noFill/>
            <a:ln w="26035" cap="flat">
              <a:solidFill>
                <a:schemeClr val="accent3"/>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267" name="Line 19"/>
            <p:cNvSpPr>
              <a:spLocks noChangeShapeType="1"/>
            </p:cNvSpPr>
            <p:nvPr/>
          </p:nvSpPr>
          <p:spPr bwMode="auto">
            <a:xfrm flipH="1">
              <a:off x="6819369" y="2639213"/>
              <a:ext cx="51463" cy="0"/>
            </a:xfrm>
            <a:prstGeom prst="line">
              <a:avLst/>
            </a:prstGeom>
            <a:noFill/>
            <a:ln w="26035" cap="flat">
              <a:solidFill>
                <a:schemeClr val="accent3"/>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268" name="Line 20"/>
            <p:cNvSpPr>
              <a:spLocks noChangeShapeType="1"/>
            </p:cNvSpPr>
            <p:nvPr/>
          </p:nvSpPr>
          <p:spPr bwMode="auto">
            <a:xfrm flipH="1">
              <a:off x="6835380" y="2615197"/>
              <a:ext cx="0" cy="49176"/>
            </a:xfrm>
            <a:prstGeom prst="line">
              <a:avLst/>
            </a:prstGeom>
            <a:noFill/>
            <a:ln w="26035" cap="flat">
              <a:solidFill>
                <a:schemeClr val="accent3"/>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269" name="Line 21"/>
            <p:cNvSpPr>
              <a:spLocks noChangeShapeType="1"/>
            </p:cNvSpPr>
            <p:nvPr/>
          </p:nvSpPr>
          <p:spPr bwMode="auto">
            <a:xfrm flipH="1">
              <a:off x="6809076" y="2639213"/>
              <a:ext cx="50320" cy="0"/>
            </a:xfrm>
            <a:prstGeom prst="line">
              <a:avLst/>
            </a:prstGeom>
            <a:noFill/>
            <a:ln w="26035" cap="flat">
              <a:solidFill>
                <a:schemeClr val="accent3"/>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270" name="Line 22"/>
            <p:cNvSpPr>
              <a:spLocks noChangeShapeType="1"/>
            </p:cNvSpPr>
            <p:nvPr/>
          </p:nvSpPr>
          <p:spPr bwMode="auto">
            <a:xfrm flipH="1">
              <a:off x="6817081" y="2615197"/>
              <a:ext cx="0" cy="49176"/>
            </a:xfrm>
            <a:prstGeom prst="line">
              <a:avLst/>
            </a:prstGeom>
            <a:noFill/>
            <a:ln w="26035" cap="flat">
              <a:solidFill>
                <a:schemeClr val="accent3"/>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271" name="Line 23"/>
            <p:cNvSpPr>
              <a:spLocks noChangeShapeType="1"/>
            </p:cNvSpPr>
            <p:nvPr/>
          </p:nvSpPr>
          <p:spPr bwMode="auto">
            <a:xfrm flipH="1">
              <a:off x="6793065" y="2639213"/>
              <a:ext cx="50320" cy="0"/>
            </a:xfrm>
            <a:prstGeom prst="line">
              <a:avLst/>
            </a:prstGeom>
            <a:noFill/>
            <a:ln w="26035" cap="flat">
              <a:solidFill>
                <a:schemeClr val="accent3"/>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272" name="Line 24"/>
            <p:cNvSpPr>
              <a:spLocks noChangeShapeType="1"/>
            </p:cNvSpPr>
            <p:nvPr/>
          </p:nvSpPr>
          <p:spPr bwMode="auto">
            <a:xfrm flipH="1">
              <a:off x="6801071" y="2615197"/>
              <a:ext cx="0" cy="49176"/>
            </a:xfrm>
            <a:prstGeom prst="line">
              <a:avLst/>
            </a:prstGeom>
            <a:noFill/>
            <a:ln w="26035" cap="flat">
              <a:solidFill>
                <a:schemeClr val="accent3"/>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273" name="Line 25"/>
            <p:cNvSpPr>
              <a:spLocks noChangeShapeType="1"/>
            </p:cNvSpPr>
            <p:nvPr/>
          </p:nvSpPr>
          <p:spPr bwMode="auto">
            <a:xfrm flipH="1">
              <a:off x="6773624" y="2639213"/>
              <a:ext cx="51463" cy="0"/>
            </a:xfrm>
            <a:prstGeom prst="line">
              <a:avLst/>
            </a:prstGeom>
            <a:noFill/>
            <a:ln w="26035" cap="flat">
              <a:solidFill>
                <a:schemeClr val="accent3"/>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274" name="Line 26"/>
            <p:cNvSpPr>
              <a:spLocks noChangeShapeType="1"/>
            </p:cNvSpPr>
            <p:nvPr/>
          </p:nvSpPr>
          <p:spPr bwMode="auto">
            <a:xfrm flipH="1">
              <a:off x="6638675" y="2615197"/>
              <a:ext cx="0" cy="49176"/>
            </a:xfrm>
            <a:prstGeom prst="line">
              <a:avLst/>
            </a:prstGeom>
            <a:noFill/>
            <a:ln w="26035" cap="flat">
              <a:solidFill>
                <a:schemeClr val="accent3"/>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275" name="Line 27"/>
            <p:cNvSpPr>
              <a:spLocks noChangeShapeType="1"/>
            </p:cNvSpPr>
            <p:nvPr/>
          </p:nvSpPr>
          <p:spPr bwMode="auto">
            <a:xfrm flipH="1">
              <a:off x="6612372" y="2639213"/>
              <a:ext cx="50320" cy="0"/>
            </a:xfrm>
            <a:prstGeom prst="line">
              <a:avLst/>
            </a:prstGeom>
            <a:noFill/>
            <a:ln w="26035" cap="flat">
              <a:solidFill>
                <a:schemeClr val="accent3"/>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276" name="Line 28"/>
            <p:cNvSpPr>
              <a:spLocks noChangeShapeType="1"/>
            </p:cNvSpPr>
            <p:nvPr/>
          </p:nvSpPr>
          <p:spPr bwMode="auto">
            <a:xfrm flipH="1">
              <a:off x="6674128" y="2615197"/>
              <a:ext cx="0" cy="49176"/>
            </a:xfrm>
            <a:prstGeom prst="line">
              <a:avLst/>
            </a:prstGeom>
            <a:noFill/>
            <a:ln w="26035" cap="flat">
              <a:solidFill>
                <a:schemeClr val="accent3"/>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277" name="Line 29"/>
            <p:cNvSpPr>
              <a:spLocks noChangeShapeType="1"/>
            </p:cNvSpPr>
            <p:nvPr/>
          </p:nvSpPr>
          <p:spPr bwMode="auto">
            <a:xfrm flipH="1">
              <a:off x="6650111" y="2639213"/>
              <a:ext cx="50320" cy="0"/>
            </a:xfrm>
            <a:prstGeom prst="line">
              <a:avLst/>
            </a:prstGeom>
            <a:noFill/>
            <a:ln w="26035" cap="flat">
              <a:solidFill>
                <a:schemeClr val="accent3"/>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278" name="Line 30"/>
            <p:cNvSpPr>
              <a:spLocks noChangeShapeType="1"/>
            </p:cNvSpPr>
            <p:nvPr/>
          </p:nvSpPr>
          <p:spPr bwMode="auto">
            <a:xfrm flipH="1">
              <a:off x="6687851" y="2615197"/>
              <a:ext cx="0" cy="49176"/>
            </a:xfrm>
            <a:prstGeom prst="line">
              <a:avLst/>
            </a:prstGeom>
            <a:noFill/>
            <a:ln w="26035" cap="flat">
              <a:solidFill>
                <a:schemeClr val="accent3"/>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279" name="Line 31"/>
            <p:cNvSpPr>
              <a:spLocks noChangeShapeType="1"/>
            </p:cNvSpPr>
            <p:nvPr/>
          </p:nvSpPr>
          <p:spPr bwMode="auto">
            <a:xfrm flipH="1">
              <a:off x="6662691" y="2639213"/>
              <a:ext cx="51463" cy="0"/>
            </a:xfrm>
            <a:prstGeom prst="line">
              <a:avLst/>
            </a:prstGeom>
            <a:noFill/>
            <a:ln w="26035" cap="flat">
              <a:solidFill>
                <a:schemeClr val="accent3"/>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280" name="Line 32"/>
            <p:cNvSpPr>
              <a:spLocks noChangeShapeType="1"/>
            </p:cNvSpPr>
            <p:nvPr/>
          </p:nvSpPr>
          <p:spPr bwMode="auto">
            <a:xfrm flipH="1">
              <a:off x="6566626" y="2615197"/>
              <a:ext cx="0" cy="49176"/>
            </a:xfrm>
            <a:prstGeom prst="line">
              <a:avLst/>
            </a:prstGeom>
            <a:noFill/>
            <a:ln w="26035" cap="flat">
              <a:solidFill>
                <a:schemeClr val="accent3"/>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281" name="Line 33"/>
            <p:cNvSpPr>
              <a:spLocks noChangeShapeType="1"/>
            </p:cNvSpPr>
            <p:nvPr/>
          </p:nvSpPr>
          <p:spPr bwMode="auto">
            <a:xfrm flipH="1">
              <a:off x="6541467" y="2639213"/>
              <a:ext cx="49176" cy="0"/>
            </a:xfrm>
            <a:prstGeom prst="line">
              <a:avLst/>
            </a:prstGeom>
            <a:noFill/>
            <a:ln w="26035" cap="flat">
              <a:solidFill>
                <a:schemeClr val="accent3"/>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282" name="Line 34"/>
            <p:cNvSpPr>
              <a:spLocks noChangeShapeType="1"/>
            </p:cNvSpPr>
            <p:nvPr/>
          </p:nvSpPr>
          <p:spPr bwMode="auto">
            <a:xfrm flipH="1">
              <a:off x="6552903" y="2615197"/>
              <a:ext cx="0" cy="49176"/>
            </a:xfrm>
            <a:prstGeom prst="line">
              <a:avLst/>
            </a:prstGeom>
            <a:noFill/>
            <a:ln w="26035" cap="flat">
              <a:solidFill>
                <a:schemeClr val="accent3"/>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283" name="Line 35"/>
            <p:cNvSpPr>
              <a:spLocks noChangeShapeType="1"/>
            </p:cNvSpPr>
            <p:nvPr/>
          </p:nvSpPr>
          <p:spPr bwMode="auto">
            <a:xfrm flipH="1">
              <a:off x="6528887" y="2639213"/>
              <a:ext cx="50320" cy="0"/>
            </a:xfrm>
            <a:prstGeom prst="line">
              <a:avLst/>
            </a:prstGeom>
            <a:noFill/>
            <a:ln w="26035" cap="flat">
              <a:solidFill>
                <a:schemeClr val="accent3"/>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284" name="Line 36"/>
            <p:cNvSpPr>
              <a:spLocks noChangeShapeType="1"/>
            </p:cNvSpPr>
            <p:nvPr/>
          </p:nvSpPr>
          <p:spPr bwMode="auto">
            <a:xfrm flipH="1">
              <a:off x="6390507" y="2615197"/>
              <a:ext cx="0" cy="49176"/>
            </a:xfrm>
            <a:prstGeom prst="line">
              <a:avLst/>
            </a:prstGeom>
            <a:noFill/>
            <a:ln w="26035" cap="flat">
              <a:solidFill>
                <a:schemeClr val="accent3"/>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285" name="Line 37"/>
            <p:cNvSpPr>
              <a:spLocks noChangeShapeType="1"/>
            </p:cNvSpPr>
            <p:nvPr/>
          </p:nvSpPr>
          <p:spPr bwMode="auto">
            <a:xfrm flipH="1">
              <a:off x="6366491" y="2639213"/>
              <a:ext cx="51463" cy="0"/>
            </a:xfrm>
            <a:prstGeom prst="line">
              <a:avLst/>
            </a:prstGeom>
            <a:noFill/>
            <a:ln w="26035" cap="flat">
              <a:solidFill>
                <a:schemeClr val="accent3"/>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286" name="Line 38"/>
            <p:cNvSpPr>
              <a:spLocks noChangeShapeType="1"/>
            </p:cNvSpPr>
            <p:nvPr/>
          </p:nvSpPr>
          <p:spPr bwMode="auto">
            <a:xfrm flipH="1">
              <a:off x="6406518" y="2615197"/>
              <a:ext cx="0" cy="49176"/>
            </a:xfrm>
            <a:prstGeom prst="line">
              <a:avLst/>
            </a:prstGeom>
            <a:noFill/>
            <a:ln w="26035" cap="flat">
              <a:solidFill>
                <a:schemeClr val="accent3"/>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287" name="Line 39"/>
            <p:cNvSpPr>
              <a:spLocks noChangeShapeType="1"/>
            </p:cNvSpPr>
            <p:nvPr/>
          </p:nvSpPr>
          <p:spPr bwMode="auto">
            <a:xfrm flipH="1">
              <a:off x="6380215" y="2639213"/>
              <a:ext cx="51463" cy="0"/>
            </a:xfrm>
            <a:prstGeom prst="line">
              <a:avLst/>
            </a:prstGeom>
            <a:noFill/>
            <a:ln w="26035" cap="flat">
              <a:solidFill>
                <a:schemeClr val="accent3"/>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288" name="Line 40"/>
            <p:cNvSpPr>
              <a:spLocks noChangeShapeType="1"/>
            </p:cNvSpPr>
            <p:nvPr/>
          </p:nvSpPr>
          <p:spPr bwMode="auto">
            <a:xfrm flipH="1">
              <a:off x="6417954" y="2615197"/>
              <a:ext cx="0" cy="49176"/>
            </a:xfrm>
            <a:prstGeom prst="line">
              <a:avLst/>
            </a:prstGeom>
            <a:noFill/>
            <a:ln w="26035" cap="flat">
              <a:solidFill>
                <a:schemeClr val="accent3"/>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289" name="Line 41"/>
            <p:cNvSpPr>
              <a:spLocks noChangeShapeType="1"/>
            </p:cNvSpPr>
            <p:nvPr/>
          </p:nvSpPr>
          <p:spPr bwMode="auto">
            <a:xfrm flipH="1">
              <a:off x="6393938" y="2639213"/>
              <a:ext cx="50320" cy="0"/>
            </a:xfrm>
            <a:prstGeom prst="line">
              <a:avLst/>
            </a:prstGeom>
            <a:noFill/>
            <a:ln w="26035" cap="flat">
              <a:solidFill>
                <a:schemeClr val="accent3"/>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290" name="Line 42"/>
            <p:cNvSpPr>
              <a:spLocks noChangeShapeType="1"/>
            </p:cNvSpPr>
            <p:nvPr/>
          </p:nvSpPr>
          <p:spPr bwMode="auto">
            <a:xfrm flipH="1">
              <a:off x="6436253" y="2615197"/>
              <a:ext cx="0" cy="49176"/>
            </a:xfrm>
            <a:prstGeom prst="line">
              <a:avLst/>
            </a:prstGeom>
            <a:noFill/>
            <a:ln w="26035" cap="flat">
              <a:solidFill>
                <a:schemeClr val="accent3"/>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291" name="Line 43"/>
            <p:cNvSpPr>
              <a:spLocks noChangeShapeType="1"/>
            </p:cNvSpPr>
            <p:nvPr/>
          </p:nvSpPr>
          <p:spPr bwMode="auto">
            <a:xfrm flipH="1">
              <a:off x="6409949" y="2639213"/>
              <a:ext cx="51463" cy="0"/>
            </a:xfrm>
            <a:prstGeom prst="line">
              <a:avLst/>
            </a:prstGeom>
            <a:noFill/>
            <a:ln w="26035" cap="flat">
              <a:solidFill>
                <a:schemeClr val="accent3"/>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292" name="Line 44"/>
            <p:cNvSpPr>
              <a:spLocks noChangeShapeType="1"/>
            </p:cNvSpPr>
            <p:nvPr/>
          </p:nvSpPr>
          <p:spPr bwMode="auto">
            <a:xfrm flipH="1">
              <a:off x="6177792" y="2615197"/>
              <a:ext cx="0" cy="49176"/>
            </a:xfrm>
            <a:prstGeom prst="line">
              <a:avLst/>
            </a:prstGeom>
            <a:noFill/>
            <a:ln w="26035" cap="flat">
              <a:solidFill>
                <a:schemeClr val="accent3"/>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293" name="Line 45"/>
            <p:cNvSpPr>
              <a:spLocks noChangeShapeType="1"/>
            </p:cNvSpPr>
            <p:nvPr/>
          </p:nvSpPr>
          <p:spPr bwMode="auto">
            <a:xfrm flipH="1">
              <a:off x="6153776" y="2639213"/>
              <a:ext cx="48032" cy="0"/>
            </a:xfrm>
            <a:prstGeom prst="line">
              <a:avLst/>
            </a:prstGeom>
            <a:noFill/>
            <a:ln w="26035" cap="flat">
              <a:solidFill>
                <a:schemeClr val="accent3"/>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294" name="Line 46"/>
            <p:cNvSpPr>
              <a:spLocks noChangeShapeType="1"/>
            </p:cNvSpPr>
            <p:nvPr/>
          </p:nvSpPr>
          <p:spPr bwMode="auto">
            <a:xfrm flipH="1">
              <a:off x="6221250" y="2615197"/>
              <a:ext cx="0" cy="49176"/>
            </a:xfrm>
            <a:prstGeom prst="line">
              <a:avLst/>
            </a:prstGeom>
            <a:noFill/>
            <a:ln w="26035" cap="flat">
              <a:solidFill>
                <a:schemeClr val="accent3"/>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295" name="Line 47"/>
            <p:cNvSpPr>
              <a:spLocks noChangeShapeType="1"/>
            </p:cNvSpPr>
            <p:nvPr/>
          </p:nvSpPr>
          <p:spPr bwMode="auto">
            <a:xfrm flipH="1">
              <a:off x="6197234" y="2639213"/>
              <a:ext cx="50320" cy="0"/>
            </a:xfrm>
            <a:prstGeom prst="line">
              <a:avLst/>
            </a:prstGeom>
            <a:noFill/>
            <a:ln w="26035" cap="flat">
              <a:solidFill>
                <a:schemeClr val="accent3"/>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296" name="Line 48"/>
            <p:cNvSpPr>
              <a:spLocks noChangeShapeType="1"/>
            </p:cNvSpPr>
            <p:nvPr/>
          </p:nvSpPr>
          <p:spPr bwMode="auto">
            <a:xfrm flipH="1">
              <a:off x="6234974" y="2615197"/>
              <a:ext cx="0" cy="49176"/>
            </a:xfrm>
            <a:prstGeom prst="line">
              <a:avLst/>
            </a:prstGeom>
            <a:noFill/>
            <a:ln w="26035" cap="flat">
              <a:solidFill>
                <a:schemeClr val="accent3"/>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297" name="Line 49"/>
            <p:cNvSpPr>
              <a:spLocks noChangeShapeType="1"/>
            </p:cNvSpPr>
            <p:nvPr/>
          </p:nvSpPr>
          <p:spPr bwMode="auto">
            <a:xfrm flipH="1">
              <a:off x="6207526" y="2639213"/>
              <a:ext cx="51463" cy="0"/>
            </a:xfrm>
            <a:prstGeom prst="line">
              <a:avLst/>
            </a:prstGeom>
            <a:noFill/>
            <a:ln w="26035" cap="flat">
              <a:solidFill>
                <a:schemeClr val="accent3"/>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298" name="Line 50"/>
            <p:cNvSpPr>
              <a:spLocks noChangeShapeType="1"/>
            </p:cNvSpPr>
            <p:nvPr/>
          </p:nvSpPr>
          <p:spPr bwMode="auto">
            <a:xfrm flipH="1">
              <a:off x="6275001" y="2615197"/>
              <a:ext cx="0" cy="49176"/>
            </a:xfrm>
            <a:prstGeom prst="line">
              <a:avLst/>
            </a:prstGeom>
            <a:noFill/>
            <a:ln w="26035" cap="flat">
              <a:solidFill>
                <a:schemeClr val="accent3"/>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299" name="Line 51"/>
            <p:cNvSpPr>
              <a:spLocks noChangeShapeType="1"/>
            </p:cNvSpPr>
            <p:nvPr/>
          </p:nvSpPr>
          <p:spPr bwMode="auto">
            <a:xfrm flipH="1">
              <a:off x="6247554" y="2639213"/>
              <a:ext cx="51463" cy="0"/>
            </a:xfrm>
            <a:prstGeom prst="line">
              <a:avLst/>
            </a:prstGeom>
            <a:noFill/>
            <a:ln w="26035" cap="flat">
              <a:solidFill>
                <a:schemeClr val="accent3"/>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300" name="Line 52"/>
            <p:cNvSpPr>
              <a:spLocks noChangeShapeType="1"/>
            </p:cNvSpPr>
            <p:nvPr/>
          </p:nvSpPr>
          <p:spPr bwMode="auto">
            <a:xfrm flipH="1">
              <a:off x="6302448" y="2615197"/>
              <a:ext cx="0" cy="49176"/>
            </a:xfrm>
            <a:prstGeom prst="line">
              <a:avLst/>
            </a:prstGeom>
            <a:noFill/>
            <a:ln w="26035" cap="flat">
              <a:solidFill>
                <a:schemeClr val="accent3"/>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301" name="Line 53"/>
            <p:cNvSpPr>
              <a:spLocks noChangeShapeType="1"/>
            </p:cNvSpPr>
            <p:nvPr/>
          </p:nvSpPr>
          <p:spPr bwMode="auto">
            <a:xfrm flipH="1">
              <a:off x="6275001" y="2639213"/>
              <a:ext cx="51463" cy="0"/>
            </a:xfrm>
            <a:prstGeom prst="line">
              <a:avLst/>
            </a:prstGeom>
            <a:noFill/>
            <a:ln w="26035" cap="flat">
              <a:solidFill>
                <a:schemeClr val="accent3"/>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302" name="Line 54"/>
            <p:cNvSpPr>
              <a:spLocks noChangeShapeType="1"/>
            </p:cNvSpPr>
            <p:nvPr/>
          </p:nvSpPr>
          <p:spPr bwMode="auto">
            <a:xfrm flipH="1">
              <a:off x="6121754" y="2615197"/>
              <a:ext cx="0" cy="49176"/>
            </a:xfrm>
            <a:prstGeom prst="line">
              <a:avLst/>
            </a:prstGeom>
            <a:noFill/>
            <a:ln w="26035" cap="flat">
              <a:solidFill>
                <a:schemeClr val="accent3"/>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303" name="Line 55"/>
            <p:cNvSpPr>
              <a:spLocks noChangeShapeType="1"/>
            </p:cNvSpPr>
            <p:nvPr/>
          </p:nvSpPr>
          <p:spPr bwMode="auto">
            <a:xfrm flipH="1">
              <a:off x="6096594" y="2639213"/>
              <a:ext cx="51463" cy="0"/>
            </a:xfrm>
            <a:prstGeom prst="line">
              <a:avLst/>
            </a:prstGeom>
            <a:noFill/>
            <a:ln w="26035" cap="flat">
              <a:solidFill>
                <a:schemeClr val="accent3"/>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304" name="Line 56"/>
            <p:cNvSpPr>
              <a:spLocks noChangeShapeType="1"/>
            </p:cNvSpPr>
            <p:nvPr/>
          </p:nvSpPr>
          <p:spPr bwMode="auto">
            <a:xfrm flipH="1">
              <a:off x="6094307" y="2615197"/>
              <a:ext cx="0" cy="49176"/>
            </a:xfrm>
            <a:prstGeom prst="line">
              <a:avLst/>
            </a:prstGeom>
            <a:noFill/>
            <a:ln w="26035" cap="flat">
              <a:solidFill>
                <a:schemeClr val="accent3"/>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305" name="Line 57"/>
            <p:cNvSpPr>
              <a:spLocks noChangeShapeType="1"/>
            </p:cNvSpPr>
            <p:nvPr/>
          </p:nvSpPr>
          <p:spPr bwMode="auto">
            <a:xfrm flipH="1">
              <a:off x="6070291" y="2639213"/>
              <a:ext cx="48032" cy="0"/>
            </a:xfrm>
            <a:prstGeom prst="line">
              <a:avLst/>
            </a:prstGeom>
            <a:noFill/>
            <a:ln w="26035" cap="flat">
              <a:solidFill>
                <a:schemeClr val="accent3"/>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306" name="Line 58"/>
            <p:cNvSpPr>
              <a:spLocks noChangeShapeType="1"/>
            </p:cNvSpPr>
            <p:nvPr/>
          </p:nvSpPr>
          <p:spPr bwMode="auto">
            <a:xfrm flipH="1">
              <a:off x="6066860" y="2615197"/>
              <a:ext cx="0" cy="49176"/>
            </a:xfrm>
            <a:prstGeom prst="line">
              <a:avLst/>
            </a:prstGeom>
            <a:noFill/>
            <a:ln w="26035" cap="flat">
              <a:solidFill>
                <a:schemeClr val="accent3"/>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307" name="Line 59"/>
            <p:cNvSpPr>
              <a:spLocks noChangeShapeType="1"/>
            </p:cNvSpPr>
            <p:nvPr/>
          </p:nvSpPr>
          <p:spPr bwMode="auto">
            <a:xfrm flipH="1">
              <a:off x="6040556" y="2639213"/>
              <a:ext cx="51463" cy="0"/>
            </a:xfrm>
            <a:prstGeom prst="line">
              <a:avLst/>
            </a:prstGeom>
            <a:noFill/>
            <a:ln w="26035" cap="flat">
              <a:solidFill>
                <a:schemeClr val="accent3"/>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308" name="Line 60"/>
            <p:cNvSpPr>
              <a:spLocks noChangeShapeType="1"/>
            </p:cNvSpPr>
            <p:nvPr/>
          </p:nvSpPr>
          <p:spPr bwMode="auto">
            <a:xfrm flipH="1">
              <a:off x="6021115" y="2615197"/>
              <a:ext cx="0" cy="49176"/>
            </a:xfrm>
            <a:prstGeom prst="line">
              <a:avLst/>
            </a:prstGeom>
            <a:noFill/>
            <a:ln w="26035" cap="flat">
              <a:solidFill>
                <a:schemeClr val="accent3"/>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309" name="Line 61"/>
            <p:cNvSpPr>
              <a:spLocks noChangeShapeType="1"/>
            </p:cNvSpPr>
            <p:nvPr/>
          </p:nvSpPr>
          <p:spPr bwMode="auto">
            <a:xfrm flipH="1">
              <a:off x="5997099" y="2639213"/>
              <a:ext cx="51463" cy="0"/>
            </a:xfrm>
            <a:prstGeom prst="line">
              <a:avLst/>
            </a:prstGeom>
            <a:noFill/>
            <a:ln w="26035" cap="flat">
              <a:solidFill>
                <a:schemeClr val="accent3"/>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310" name="Line 62"/>
            <p:cNvSpPr>
              <a:spLocks noChangeShapeType="1"/>
            </p:cNvSpPr>
            <p:nvPr/>
          </p:nvSpPr>
          <p:spPr bwMode="auto">
            <a:xfrm flipH="1">
              <a:off x="6016540" y="2615197"/>
              <a:ext cx="0" cy="49176"/>
            </a:xfrm>
            <a:prstGeom prst="line">
              <a:avLst/>
            </a:prstGeom>
            <a:noFill/>
            <a:ln w="26035" cap="flat">
              <a:solidFill>
                <a:schemeClr val="accent3"/>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311" name="Line 63"/>
            <p:cNvSpPr>
              <a:spLocks noChangeShapeType="1"/>
            </p:cNvSpPr>
            <p:nvPr/>
          </p:nvSpPr>
          <p:spPr bwMode="auto">
            <a:xfrm flipH="1">
              <a:off x="5991380" y="2639213"/>
              <a:ext cx="51463" cy="0"/>
            </a:xfrm>
            <a:prstGeom prst="line">
              <a:avLst/>
            </a:prstGeom>
            <a:noFill/>
            <a:ln w="26035" cap="flat">
              <a:solidFill>
                <a:schemeClr val="accent3"/>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312" name="Line 64"/>
            <p:cNvSpPr>
              <a:spLocks noChangeShapeType="1"/>
            </p:cNvSpPr>
            <p:nvPr/>
          </p:nvSpPr>
          <p:spPr bwMode="auto">
            <a:xfrm flipH="1">
              <a:off x="5989093" y="2615197"/>
              <a:ext cx="0" cy="49176"/>
            </a:xfrm>
            <a:prstGeom prst="line">
              <a:avLst/>
            </a:prstGeom>
            <a:noFill/>
            <a:ln w="26035" cap="flat">
              <a:solidFill>
                <a:schemeClr val="accent3"/>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313" name="Line 65"/>
            <p:cNvSpPr>
              <a:spLocks noChangeShapeType="1"/>
            </p:cNvSpPr>
            <p:nvPr/>
          </p:nvSpPr>
          <p:spPr bwMode="auto">
            <a:xfrm flipH="1">
              <a:off x="5962790" y="2639213"/>
              <a:ext cx="50320" cy="0"/>
            </a:xfrm>
            <a:prstGeom prst="line">
              <a:avLst/>
            </a:prstGeom>
            <a:noFill/>
            <a:ln w="26035" cap="flat">
              <a:solidFill>
                <a:schemeClr val="accent3"/>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314" name="Line 66"/>
            <p:cNvSpPr>
              <a:spLocks noChangeShapeType="1"/>
            </p:cNvSpPr>
            <p:nvPr/>
          </p:nvSpPr>
          <p:spPr bwMode="auto">
            <a:xfrm flipH="1">
              <a:off x="5959359" y="2615197"/>
              <a:ext cx="0" cy="49176"/>
            </a:xfrm>
            <a:prstGeom prst="line">
              <a:avLst/>
            </a:prstGeom>
            <a:noFill/>
            <a:ln w="26035" cap="flat">
              <a:solidFill>
                <a:schemeClr val="accent3"/>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315" name="Line 67"/>
            <p:cNvSpPr>
              <a:spLocks noChangeShapeType="1"/>
            </p:cNvSpPr>
            <p:nvPr/>
          </p:nvSpPr>
          <p:spPr bwMode="auto">
            <a:xfrm flipH="1">
              <a:off x="5935342" y="2639213"/>
              <a:ext cx="51463" cy="0"/>
            </a:xfrm>
            <a:prstGeom prst="line">
              <a:avLst/>
            </a:prstGeom>
            <a:noFill/>
            <a:ln w="26035" cap="flat">
              <a:solidFill>
                <a:schemeClr val="accent3"/>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316" name="Line 68"/>
            <p:cNvSpPr>
              <a:spLocks noChangeShapeType="1"/>
            </p:cNvSpPr>
            <p:nvPr/>
          </p:nvSpPr>
          <p:spPr bwMode="auto">
            <a:xfrm flipH="1">
              <a:off x="5967364" y="2615197"/>
              <a:ext cx="0" cy="49176"/>
            </a:xfrm>
            <a:prstGeom prst="line">
              <a:avLst/>
            </a:prstGeom>
            <a:noFill/>
            <a:ln w="26035" cap="flat">
              <a:solidFill>
                <a:schemeClr val="accent3"/>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317" name="Line 69"/>
            <p:cNvSpPr>
              <a:spLocks noChangeShapeType="1"/>
            </p:cNvSpPr>
            <p:nvPr/>
          </p:nvSpPr>
          <p:spPr bwMode="auto">
            <a:xfrm flipH="1">
              <a:off x="5943348" y="2639213"/>
              <a:ext cx="51463" cy="0"/>
            </a:xfrm>
            <a:prstGeom prst="line">
              <a:avLst/>
            </a:prstGeom>
            <a:noFill/>
            <a:ln w="26035" cap="flat">
              <a:solidFill>
                <a:schemeClr val="accent3"/>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318" name="Line 70"/>
            <p:cNvSpPr>
              <a:spLocks noChangeShapeType="1"/>
            </p:cNvSpPr>
            <p:nvPr/>
          </p:nvSpPr>
          <p:spPr bwMode="auto">
            <a:xfrm flipH="1">
              <a:off x="5897603" y="2615197"/>
              <a:ext cx="0" cy="49176"/>
            </a:xfrm>
            <a:prstGeom prst="line">
              <a:avLst/>
            </a:prstGeom>
            <a:noFill/>
            <a:ln w="26035" cap="flat">
              <a:solidFill>
                <a:schemeClr val="accent3"/>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319" name="Line 71"/>
            <p:cNvSpPr>
              <a:spLocks noChangeShapeType="1"/>
            </p:cNvSpPr>
            <p:nvPr/>
          </p:nvSpPr>
          <p:spPr bwMode="auto">
            <a:xfrm flipH="1">
              <a:off x="5873586" y="2639213"/>
              <a:ext cx="51463" cy="0"/>
            </a:xfrm>
            <a:prstGeom prst="line">
              <a:avLst/>
            </a:prstGeom>
            <a:noFill/>
            <a:ln w="26035" cap="flat">
              <a:solidFill>
                <a:schemeClr val="accent3"/>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320" name="Line 72"/>
            <p:cNvSpPr>
              <a:spLocks noChangeShapeType="1"/>
            </p:cNvSpPr>
            <p:nvPr/>
          </p:nvSpPr>
          <p:spPr bwMode="auto">
            <a:xfrm flipH="1">
              <a:off x="5736351" y="2615197"/>
              <a:ext cx="0" cy="49176"/>
            </a:xfrm>
            <a:prstGeom prst="line">
              <a:avLst/>
            </a:prstGeom>
            <a:noFill/>
            <a:ln w="26035" cap="flat">
              <a:solidFill>
                <a:schemeClr val="accent3"/>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321" name="Line 73"/>
            <p:cNvSpPr>
              <a:spLocks noChangeShapeType="1"/>
            </p:cNvSpPr>
            <p:nvPr/>
          </p:nvSpPr>
          <p:spPr bwMode="auto">
            <a:xfrm flipH="1">
              <a:off x="5708904" y="2639213"/>
              <a:ext cx="51463" cy="0"/>
            </a:xfrm>
            <a:prstGeom prst="line">
              <a:avLst/>
            </a:prstGeom>
            <a:noFill/>
            <a:ln w="26035" cap="flat">
              <a:solidFill>
                <a:schemeClr val="accent3"/>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322" name="Line 74"/>
            <p:cNvSpPr>
              <a:spLocks noChangeShapeType="1"/>
            </p:cNvSpPr>
            <p:nvPr/>
          </p:nvSpPr>
          <p:spPr bwMode="auto">
            <a:xfrm flipH="1">
              <a:off x="5774091" y="2615197"/>
              <a:ext cx="0" cy="49176"/>
            </a:xfrm>
            <a:prstGeom prst="line">
              <a:avLst/>
            </a:prstGeom>
            <a:noFill/>
            <a:ln w="26035" cap="flat">
              <a:solidFill>
                <a:schemeClr val="accent3"/>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323" name="Line 75"/>
            <p:cNvSpPr>
              <a:spLocks noChangeShapeType="1"/>
            </p:cNvSpPr>
            <p:nvPr/>
          </p:nvSpPr>
          <p:spPr bwMode="auto">
            <a:xfrm flipH="1">
              <a:off x="5748931" y="2639213"/>
              <a:ext cx="49176" cy="0"/>
            </a:xfrm>
            <a:prstGeom prst="line">
              <a:avLst/>
            </a:prstGeom>
            <a:noFill/>
            <a:ln w="26035" cap="flat">
              <a:solidFill>
                <a:schemeClr val="accent3"/>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324" name="Line 76"/>
            <p:cNvSpPr>
              <a:spLocks noChangeShapeType="1"/>
            </p:cNvSpPr>
            <p:nvPr/>
          </p:nvSpPr>
          <p:spPr bwMode="auto">
            <a:xfrm flipH="1">
              <a:off x="5792389" y="2615197"/>
              <a:ext cx="0" cy="49176"/>
            </a:xfrm>
            <a:prstGeom prst="line">
              <a:avLst/>
            </a:prstGeom>
            <a:noFill/>
            <a:ln w="26035" cap="flat">
              <a:solidFill>
                <a:schemeClr val="accent3"/>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325" name="Line 77"/>
            <p:cNvSpPr>
              <a:spLocks noChangeShapeType="1"/>
            </p:cNvSpPr>
            <p:nvPr/>
          </p:nvSpPr>
          <p:spPr bwMode="auto">
            <a:xfrm flipH="1">
              <a:off x="5764942" y="2639213"/>
              <a:ext cx="51463" cy="0"/>
            </a:xfrm>
            <a:prstGeom prst="line">
              <a:avLst/>
            </a:prstGeom>
            <a:noFill/>
            <a:ln w="26035" cap="flat">
              <a:solidFill>
                <a:schemeClr val="accent3"/>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326" name="Line 78"/>
            <p:cNvSpPr>
              <a:spLocks noChangeShapeType="1"/>
            </p:cNvSpPr>
            <p:nvPr/>
          </p:nvSpPr>
          <p:spPr bwMode="auto">
            <a:xfrm flipH="1">
              <a:off x="5605977" y="2579744"/>
              <a:ext cx="0" cy="51463"/>
            </a:xfrm>
            <a:prstGeom prst="line">
              <a:avLst/>
            </a:prstGeom>
            <a:noFill/>
            <a:ln w="26035" cap="flat">
              <a:solidFill>
                <a:schemeClr val="accent3"/>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327" name="Line 79"/>
            <p:cNvSpPr>
              <a:spLocks noChangeShapeType="1"/>
            </p:cNvSpPr>
            <p:nvPr/>
          </p:nvSpPr>
          <p:spPr bwMode="auto">
            <a:xfrm flipH="1">
              <a:off x="5579673" y="2604904"/>
              <a:ext cx="51463" cy="0"/>
            </a:xfrm>
            <a:prstGeom prst="line">
              <a:avLst/>
            </a:prstGeom>
            <a:noFill/>
            <a:ln w="26035" cap="flat">
              <a:solidFill>
                <a:schemeClr val="accent3"/>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328" name="Line 80"/>
            <p:cNvSpPr>
              <a:spLocks noChangeShapeType="1"/>
            </p:cNvSpPr>
            <p:nvPr/>
          </p:nvSpPr>
          <p:spPr bwMode="auto">
            <a:xfrm flipH="1">
              <a:off x="5541934" y="2579744"/>
              <a:ext cx="0" cy="51463"/>
            </a:xfrm>
            <a:prstGeom prst="line">
              <a:avLst/>
            </a:prstGeom>
            <a:noFill/>
            <a:ln w="26035" cap="flat">
              <a:solidFill>
                <a:schemeClr val="accent3"/>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329" name="Line 81"/>
            <p:cNvSpPr>
              <a:spLocks noChangeShapeType="1"/>
            </p:cNvSpPr>
            <p:nvPr/>
          </p:nvSpPr>
          <p:spPr bwMode="auto">
            <a:xfrm flipH="1">
              <a:off x="5514486" y="2604904"/>
              <a:ext cx="51463" cy="0"/>
            </a:xfrm>
            <a:prstGeom prst="line">
              <a:avLst/>
            </a:prstGeom>
            <a:noFill/>
            <a:ln w="26035" cap="flat">
              <a:solidFill>
                <a:schemeClr val="accent3"/>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330" name="Line 82"/>
            <p:cNvSpPr>
              <a:spLocks noChangeShapeType="1"/>
            </p:cNvSpPr>
            <p:nvPr/>
          </p:nvSpPr>
          <p:spPr bwMode="auto">
            <a:xfrm flipH="1">
              <a:off x="5528210" y="2579744"/>
              <a:ext cx="0" cy="51463"/>
            </a:xfrm>
            <a:prstGeom prst="line">
              <a:avLst/>
            </a:prstGeom>
            <a:noFill/>
            <a:ln w="26035" cap="flat">
              <a:solidFill>
                <a:schemeClr val="accent3"/>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331" name="Line 83"/>
            <p:cNvSpPr>
              <a:spLocks noChangeShapeType="1"/>
            </p:cNvSpPr>
            <p:nvPr/>
          </p:nvSpPr>
          <p:spPr bwMode="auto">
            <a:xfrm flipH="1">
              <a:off x="5504194" y="2604904"/>
              <a:ext cx="48032" cy="0"/>
            </a:xfrm>
            <a:prstGeom prst="line">
              <a:avLst/>
            </a:prstGeom>
            <a:noFill/>
            <a:ln w="26035" cap="flat">
              <a:solidFill>
                <a:schemeClr val="accent3"/>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332" name="Line 84"/>
            <p:cNvSpPr>
              <a:spLocks noChangeShapeType="1"/>
            </p:cNvSpPr>
            <p:nvPr/>
          </p:nvSpPr>
          <p:spPr bwMode="auto">
            <a:xfrm flipH="1">
              <a:off x="5500763" y="2579744"/>
              <a:ext cx="0" cy="51463"/>
            </a:xfrm>
            <a:prstGeom prst="line">
              <a:avLst/>
            </a:prstGeom>
            <a:noFill/>
            <a:ln w="26035" cap="flat">
              <a:solidFill>
                <a:schemeClr val="accent3"/>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333" name="Line 85"/>
            <p:cNvSpPr>
              <a:spLocks noChangeShapeType="1"/>
            </p:cNvSpPr>
            <p:nvPr/>
          </p:nvSpPr>
          <p:spPr bwMode="auto">
            <a:xfrm flipH="1">
              <a:off x="5476747" y="2604904"/>
              <a:ext cx="51463" cy="0"/>
            </a:xfrm>
            <a:prstGeom prst="line">
              <a:avLst/>
            </a:prstGeom>
            <a:noFill/>
            <a:ln w="26035" cap="flat">
              <a:solidFill>
                <a:schemeClr val="accent3"/>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334" name="Line 86"/>
            <p:cNvSpPr>
              <a:spLocks noChangeShapeType="1"/>
            </p:cNvSpPr>
            <p:nvPr/>
          </p:nvSpPr>
          <p:spPr bwMode="auto">
            <a:xfrm flipH="1">
              <a:off x="5490470" y="2579744"/>
              <a:ext cx="0" cy="51463"/>
            </a:xfrm>
            <a:prstGeom prst="line">
              <a:avLst/>
            </a:prstGeom>
            <a:noFill/>
            <a:ln w="26035" cap="flat">
              <a:solidFill>
                <a:schemeClr val="accent3"/>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335" name="Line 87"/>
            <p:cNvSpPr>
              <a:spLocks noChangeShapeType="1"/>
            </p:cNvSpPr>
            <p:nvPr/>
          </p:nvSpPr>
          <p:spPr bwMode="auto">
            <a:xfrm flipH="1">
              <a:off x="5463023" y="2604904"/>
              <a:ext cx="51463" cy="0"/>
            </a:xfrm>
            <a:prstGeom prst="line">
              <a:avLst/>
            </a:prstGeom>
            <a:noFill/>
            <a:ln w="26035" cap="flat">
              <a:solidFill>
                <a:schemeClr val="accent3"/>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336" name="Line 88"/>
            <p:cNvSpPr>
              <a:spLocks noChangeShapeType="1"/>
            </p:cNvSpPr>
            <p:nvPr/>
          </p:nvSpPr>
          <p:spPr bwMode="auto">
            <a:xfrm flipH="1">
              <a:off x="5471029" y="2579744"/>
              <a:ext cx="0" cy="51463"/>
            </a:xfrm>
            <a:prstGeom prst="line">
              <a:avLst/>
            </a:prstGeom>
            <a:noFill/>
            <a:ln w="26035" cap="flat">
              <a:solidFill>
                <a:schemeClr val="accent3"/>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337" name="Line 89"/>
            <p:cNvSpPr>
              <a:spLocks noChangeShapeType="1"/>
            </p:cNvSpPr>
            <p:nvPr/>
          </p:nvSpPr>
          <p:spPr bwMode="auto">
            <a:xfrm flipH="1">
              <a:off x="5447012" y="2604904"/>
              <a:ext cx="49176" cy="0"/>
            </a:xfrm>
            <a:prstGeom prst="line">
              <a:avLst/>
            </a:prstGeom>
            <a:noFill/>
            <a:ln w="26035" cap="flat">
              <a:solidFill>
                <a:schemeClr val="accent3"/>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338" name="Line 90"/>
            <p:cNvSpPr>
              <a:spLocks noChangeShapeType="1"/>
            </p:cNvSpPr>
            <p:nvPr/>
          </p:nvSpPr>
          <p:spPr bwMode="auto">
            <a:xfrm flipH="1">
              <a:off x="5420709" y="2579744"/>
              <a:ext cx="0" cy="51463"/>
            </a:xfrm>
            <a:prstGeom prst="line">
              <a:avLst/>
            </a:prstGeom>
            <a:noFill/>
            <a:ln w="26035" cap="flat">
              <a:solidFill>
                <a:schemeClr val="accent3"/>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339" name="Line 91"/>
            <p:cNvSpPr>
              <a:spLocks noChangeShapeType="1"/>
            </p:cNvSpPr>
            <p:nvPr/>
          </p:nvSpPr>
          <p:spPr bwMode="auto">
            <a:xfrm flipH="1">
              <a:off x="5395549" y="2604904"/>
              <a:ext cx="51463" cy="0"/>
            </a:xfrm>
            <a:prstGeom prst="line">
              <a:avLst/>
            </a:prstGeom>
            <a:noFill/>
            <a:ln w="26035" cap="flat">
              <a:solidFill>
                <a:schemeClr val="accent3"/>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340" name="Line 92"/>
            <p:cNvSpPr>
              <a:spLocks noChangeShapeType="1"/>
            </p:cNvSpPr>
            <p:nvPr/>
          </p:nvSpPr>
          <p:spPr bwMode="auto">
            <a:xfrm flipH="1">
              <a:off x="5404698" y="2579744"/>
              <a:ext cx="0" cy="51463"/>
            </a:xfrm>
            <a:prstGeom prst="line">
              <a:avLst/>
            </a:prstGeom>
            <a:noFill/>
            <a:ln w="26035" cap="flat">
              <a:solidFill>
                <a:schemeClr val="accent3"/>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341" name="Line 93"/>
            <p:cNvSpPr>
              <a:spLocks noChangeShapeType="1"/>
            </p:cNvSpPr>
            <p:nvPr/>
          </p:nvSpPr>
          <p:spPr bwMode="auto">
            <a:xfrm flipH="1">
              <a:off x="5379538" y="2604904"/>
              <a:ext cx="49176" cy="0"/>
            </a:xfrm>
            <a:prstGeom prst="line">
              <a:avLst/>
            </a:prstGeom>
            <a:noFill/>
            <a:ln w="26035" cap="flat">
              <a:solidFill>
                <a:schemeClr val="accent3"/>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342" name="Line 94"/>
            <p:cNvSpPr>
              <a:spLocks noChangeShapeType="1"/>
            </p:cNvSpPr>
            <p:nvPr/>
          </p:nvSpPr>
          <p:spPr bwMode="auto">
            <a:xfrm flipH="1">
              <a:off x="5345229" y="2579744"/>
              <a:ext cx="0" cy="51463"/>
            </a:xfrm>
            <a:prstGeom prst="line">
              <a:avLst/>
            </a:prstGeom>
            <a:noFill/>
            <a:ln w="26035" cap="flat">
              <a:solidFill>
                <a:schemeClr val="accent3"/>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343" name="Line 95"/>
            <p:cNvSpPr>
              <a:spLocks noChangeShapeType="1"/>
            </p:cNvSpPr>
            <p:nvPr/>
          </p:nvSpPr>
          <p:spPr bwMode="auto">
            <a:xfrm flipH="1">
              <a:off x="5317782" y="2604904"/>
              <a:ext cx="51463" cy="0"/>
            </a:xfrm>
            <a:prstGeom prst="line">
              <a:avLst/>
            </a:prstGeom>
            <a:noFill/>
            <a:ln w="26035" cap="flat">
              <a:solidFill>
                <a:schemeClr val="accent3"/>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344" name="Line 96"/>
            <p:cNvSpPr>
              <a:spLocks noChangeShapeType="1"/>
            </p:cNvSpPr>
            <p:nvPr/>
          </p:nvSpPr>
          <p:spPr bwMode="auto">
            <a:xfrm flipH="1">
              <a:off x="5331506" y="2579744"/>
              <a:ext cx="0" cy="51463"/>
            </a:xfrm>
            <a:prstGeom prst="line">
              <a:avLst/>
            </a:prstGeom>
            <a:noFill/>
            <a:ln w="26035" cap="flat">
              <a:solidFill>
                <a:schemeClr val="accent3"/>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345" name="Line 97"/>
            <p:cNvSpPr>
              <a:spLocks noChangeShapeType="1"/>
            </p:cNvSpPr>
            <p:nvPr/>
          </p:nvSpPr>
          <p:spPr bwMode="auto">
            <a:xfrm flipH="1">
              <a:off x="5307489" y="2604904"/>
              <a:ext cx="50320" cy="0"/>
            </a:xfrm>
            <a:prstGeom prst="line">
              <a:avLst/>
            </a:prstGeom>
            <a:noFill/>
            <a:ln w="26035" cap="flat">
              <a:solidFill>
                <a:schemeClr val="accent3"/>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346" name="Line 98"/>
            <p:cNvSpPr>
              <a:spLocks noChangeShapeType="1"/>
            </p:cNvSpPr>
            <p:nvPr/>
          </p:nvSpPr>
          <p:spPr bwMode="auto">
            <a:xfrm flipH="1">
              <a:off x="5269750" y="2579744"/>
              <a:ext cx="0" cy="51463"/>
            </a:xfrm>
            <a:prstGeom prst="line">
              <a:avLst/>
            </a:prstGeom>
            <a:noFill/>
            <a:ln w="26035" cap="flat">
              <a:solidFill>
                <a:schemeClr val="accent3"/>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347" name="Line 99"/>
            <p:cNvSpPr>
              <a:spLocks noChangeShapeType="1"/>
            </p:cNvSpPr>
            <p:nvPr/>
          </p:nvSpPr>
          <p:spPr bwMode="auto">
            <a:xfrm flipH="1">
              <a:off x="5244590" y="2604904"/>
              <a:ext cx="51463" cy="0"/>
            </a:xfrm>
            <a:prstGeom prst="line">
              <a:avLst/>
            </a:prstGeom>
            <a:noFill/>
            <a:ln w="26035" cap="flat">
              <a:solidFill>
                <a:schemeClr val="accent3"/>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348" name="Line 100"/>
            <p:cNvSpPr>
              <a:spLocks noChangeShapeType="1"/>
            </p:cNvSpPr>
            <p:nvPr/>
          </p:nvSpPr>
          <p:spPr bwMode="auto">
            <a:xfrm flipH="1">
              <a:off x="5220573" y="2579744"/>
              <a:ext cx="0" cy="51463"/>
            </a:xfrm>
            <a:prstGeom prst="line">
              <a:avLst/>
            </a:prstGeom>
            <a:noFill/>
            <a:ln w="26035" cap="flat">
              <a:solidFill>
                <a:schemeClr val="accent3"/>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349" name="Line 101"/>
            <p:cNvSpPr>
              <a:spLocks noChangeShapeType="1"/>
            </p:cNvSpPr>
            <p:nvPr/>
          </p:nvSpPr>
          <p:spPr bwMode="auto">
            <a:xfrm flipH="1">
              <a:off x="5194270" y="2604904"/>
              <a:ext cx="50320" cy="0"/>
            </a:xfrm>
            <a:prstGeom prst="line">
              <a:avLst/>
            </a:prstGeom>
            <a:noFill/>
            <a:ln w="26035" cap="flat">
              <a:solidFill>
                <a:schemeClr val="accent3"/>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350" name="Line 102"/>
            <p:cNvSpPr>
              <a:spLocks noChangeShapeType="1"/>
            </p:cNvSpPr>
            <p:nvPr/>
          </p:nvSpPr>
          <p:spPr bwMode="auto">
            <a:xfrm flipH="1">
              <a:off x="5174828" y="2579744"/>
              <a:ext cx="0" cy="51463"/>
            </a:xfrm>
            <a:prstGeom prst="line">
              <a:avLst/>
            </a:prstGeom>
            <a:noFill/>
            <a:ln w="26035" cap="flat">
              <a:solidFill>
                <a:schemeClr val="accent3"/>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351" name="Line 103"/>
            <p:cNvSpPr>
              <a:spLocks noChangeShapeType="1"/>
            </p:cNvSpPr>
            <p:nvPr/>
          </p:nvSpPr>
          <p:spPr bwMode="auto">
            <a:xfrm flipH="1">
              <a:off x="5148525" y="2604904"/>
              <a:ext cx="50320" cy="0"/>
            </a:xfrm>
            <a:prstGeom prst="line">
              <a:avLst/>
            </a:prstGeom>
            <a:noFill/>
            <a:ln w="26035" cap="flat">
              <a:solidFill>
                <a:schemeClr val="accent3"/>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352" name="Line 104"/>
            <p:cNvSpPr>
              <a:spLocks noChangeShapeType="1"/>
            </p:cNvSpPr>
            <p:nvPr/>
          </p:nvSpPr>
          <p:spPr bwMode="auto">
            <a:xfrm flipH="1">
              <a:off x="5156530" y="2579744"/>
              <a:ext cx="0" cy="51463"/>
            </a:xfrm>
            <a:prstGeom prst="line">
              <a:avLst/>
            </a:prstGeom>
            <a:noFill/>
            <a:ln w="26035" cap="flat">
              <a:solidFill>
                <a:schemeClr val="accent3"/>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353" name="Line 105"/>
            <p:cNvSpPr>
              <a:spLocks noChangeShapeType="1"/>
            </p:cNvSpPr>
            <p:nvPr/>
          </p:nvSpPr>
          <p:spPr bwMode="auto">
            <a:xfrm flipH="1">
              <a:off x="5131370" y="2604904"/>
              <a:ext cx="51463" cy="0"/>
            </a:xfrm>
            <a:prstGeom prst="line">
              <a:avLst/>
            </a:prstGeom>
            <a:noFill/>
            <a:ln w="26035" cap="flat">
              <a:solidFill>
                <a:schemeClr val="accent3"/>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354" name="Line 106"/>
            <p:cNvSpPr>
              <a:spLocks noChangeShapeType="1"/>
            </p:cNvSpPr>
            <p:nvPr/>
          </p:nvSpPr>
          <p:spPr bwMode="auto">
            <a:xfrm flipH="1">
              <a:off x="5134801" y="2579744"/>
              <a:ext cx="0" cy="51463"/>
            </a:xfrm>
            <a:prstGeom prst="line">
              <a:avLst/>
            </a:prstGeom>
            <a:noFill/>
            <a:ln w="26035" cap="flat">
              <a:solidFill>
                <a:schemeClr val="accent3"/>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355" name="Line 107"/>
            <p:cNvSpPr>
              <a:spLocks noChangeShapeType="1"/>
            </p:cNvSpPr>
            <p:nvPr/>
          </p:nvSpPr>
          <p:spPr bwMode="auto">
            <a:xfrm flipH="1">
              <a:off x="5110785" y="2604904"/>
              <a:ext cx="50320" cy="0"/>
            </a:xfrm>
            <a:prstGeom prst="line">
              <a:avLst/>
            </a:prstGeom>
            <a:noFill/>
            <a:ln w="26035" cap="flat">
              <a:solidFill>
                <a:schemeClr val="accent3"/>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356" name="Line 108"/>
            <p:cNvSpPr>
              <a:spLocks noChangeShapeType="1"/>
            </p:cNvSpPr>
            <p:nvPr/>
          </p:nvSpPr>
          <p:spPr bwMode="auto">
            <a:xfrm flipH="1">
              <a:off x="5099349" y="2579744"/>
              <a:ext cx="0" cy="51463"/>
            </a:xfrm>
            <a:prstGeom prst="line">
              <a:avLst/>
            </a:prstGeom>
            <a:noFill/>
            <a:ln w="26035" cap="flat">
              <a:solidFill>
                <a:schemeClr val="accent3"/>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357" name="Line 109"/>
            <p:cNvSpPr>
              <a:spLocks noChangeShapeType="1"/>
            </p:cNvSpPr>
            <p:nvPr/>
          </p:nvSpPr>
          <p:spPr bwMode="auto">
            <a:xfrm flipH="1">
              <a:off x="5075332" y="2604904"/>
              <a:ext cx="51463" cy="0"/>
            </a:xfrm>
            <a:prstGeom prst="line">
              <a:avLst/>
            </a:prstGeom>
            <a:noFill/>
            <a:ln w="26035" cap="flat">
              <a:solidFill>
                <a:schemeClr val="accent3"/>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358" name="Line 110"/>
            <p:cNvSpPr>
              <a:spLocks noChangeShapeType="1"/>
            </p:cNvSpPr>
            <p:nvPr/>
          </p:nvSpPr>
          <p:spPr bwMode="auto">
            <a:xfrm flipH="1">
              <a:off x="5075332" y="2579744"/>
              <a:ext cx="0" cy="51463"/>
            </a:xfrm>
            <a:prstGeom prst="line">
              <a:avLst/>
            </a:prstGeom>
            <a:noFill/>
            <a:ln w="26035" cap="flat">
              <a:solidFill>
                <a:schemeClr val="accent3"/>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359" name="Line 111"/>
            <p:cNvSpPr>
              <a:spLocks noChangeShapeType="1"/>
            </p:cNvSpPr>
            <p:nvPr/>
          </p:nvSpPr>
          <p:spPr bwMode="auto">
            <a:xfrm flipH="1">
              <a:off x="5047885" y="2604904"/>
              <a:ext cx="51463" cy="0"/>
            </a:xfrm>
            <a:prstGeom prst="line">
              <a:avLst/>
            </a:prstGeom>
            <a:noFill/>
            <a:ln w="26035" cap="flat">
              <a:solidFill>
                <a:schemeClr val="accent3"/>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360" name="Line 112"/>
            <p:cNvSpPr>
              <a:spLocks noChangeShapeType="1"/>
            </p:cNvSpPr>
            <p:nvPr/>
          </p:nvSpPr>
          <p:spPr bwMode="auto">
            <a:xfrm flipH="1">
              <a:off x="5043311" y="2579744"/>
              <a:ext cx="0" cy="51463"/>
            </a:xfrm>
            <a:prstGeom prst="line">
              <a:avLst/>
            </a:prstGeom>
            <a:noFill/>
            <a:ln w="26035" cap="flat">
              <a:solidFill>
                <a:schemeClr val="accent3"/>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361" name="Line 113"/>
            <p:cNvSpPr>
              <a:spLocks noChangeShapeType="1"/>
            </p:cNvSpPr>
            <p:nvPr/>
          </p:nvSpPr>
          <p:spPr bwMode="auto">
            <a:xfrm flipH="1">
              <a:off x="5015864" y="2604904"/>
              <a:ext cx="51463" cy="0"/>
            </a:xfrm>
            <a:prstGeom prst="line">
              <a:avLst/>
            </a:prstGeom>
            <a:noFill/>
            <a:ln w="26035" cap="flat">
              <a:solidFill>
                <a:schemeClr val="accent3"/>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362" name="Line 114"/>
            <p:cNvSpPr>
              <a:spLocks noChangeShapeType="1"/>
            </p:cNvSpPr>
            <p:nvPr/>
          </p:nvSpPr>
          <p:spPr bwMode="auto">
            <a:xfrm flipH="1">
              <a:off x="5029587" y="2579744"/>
              <a:ext cx="0" cy="51463"/>
            </a:xfrm>
            <a:prstGeom prst="line">
              <a:avLst/>
            </a:prstGeom>
            <a:noFill/>
            <a:ln w="26035" cap="flat">
              <a:solidFill>
                <a:schemeClr val="accent3"/>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363" name="Line 115"/>
            <p:cNvSpPr>
              <a:spLocks noChangeShapeType="1"/>
            </p:cNvSpPr>
            <p:nvPr/>
          </p:nvSpPr>
          <p:spPr bwMode="auto">
            <a:xfrm flipH="1">
              <a:off x="5005571" y="2604904"/>
              <a:ext cx="48032" cy="0"/>
            </a:xfrm>
            <a:prstGeom prst="line">
              <a:avLst/>
            </a:prstGeom>
            <a:noFill/>
            <a:ln w="26035" cap="flat">
              <a:solidFill>
                <a:schemeClr val="accent3"/>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364" name="Line 116"/>
            <p:cNvSpPr>
              <a:spLocks noChangeShapeType="1"/>
            </p:cNvSpPr>
            <p:nvPr/>
          </p:nvSpPr>
          <p:spPr bwMode="auto">
            <a:xfrm flipH="1">
              <a:off x="5015864" y="2579744"/>
              <a:ext cx="0" cy="51463"/>
            </a:xfrm>
            <a:prstGeom prst="line">
              <a:avLst/>
            </a:prstGeom>
            <a:noFill/>
            <a:ln w="26035" cap="flat">
              <a:solidFill>
                <a:schemeClr val="accent3"/>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365" name="Line 117"/>
            <p:cNvSpPr>
              <a:spLocks noChangeShapeType="1"/>
            </p:cNvSpPr>
            <p:nvPr/>
          </p:nvSpPr>
          <p:spPr bwMode="auto">
            <a:xfrm flipH="1">
              <a:off x="4991847" y="2604904"/>
              <a:ext cx="51463" cy="0"/>
            </a:xfrm>
            <a:prstGeom prst="line">
              <a:avLst/>
            </a:prstGeom>
            <a:noFill/>
            <a:ln w="26035" cap="flat">
              <a:solidFill>
                <a:schemeClr val="accent3"/>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366" name="Line 118"/>
            <p:cNvSpPr>
              <a:spLocks noChangeShapeType="1"/>
            </p:cNvSpPr>
            <p:nvPr/>
          </p:nvSpPr>
          <p:spPr bwMode="auto">
            <a:xfrm flipH="1">
              <a:off x="4934666" y="2558015"/>
              <a:ext cx="0" cy="51463"/>
            </a:xfrm>
            <a:prstGeom prst="line">
              <a:avLst/>
            </a:prstGeom>
            <a:noFill/>
            <a:ln w="26035" cap="flat">
              <a:solidFill>
                <a:schemeClr val="accent3"/>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367" name="Line 119"/>
            <p:cNvSpPr>
              <a:spLocks noChangeShapeType="1"/>
            </p:cNvSpPr>
            <p:nvPr/>
          </p:nvSpPr>
          <p:spPr bwMode="auto">
            <a:xfrm flipH="1">
              <a:off x="4908362" y="2583175"/>
              <a:ext cx="51463" cy="0"/>
            </a:xfrm>
            <a:prstGeom prst="line">
              <a:avLst/>
            </a:prstGeom>
            <a:noFill/>
            <a:ln w="26035" cap="flat">
              <a:solidFill>
                <a:schemeClr val="accent3"/>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368" name="Line 120"/>
            <p:cNvSpPr>
              <a:spLocks noChangeShapeType="1"/>
            </p:cNvSpPr>
            <p:nvPr/>
          </p:nvSpPr>
          <p:spPr bwMode="auto">
            <a:xfrm flipH="1">
              <a:off x="4951820" y="2558015"/>
              <a:ext cx="0" cy="51463"/>
            </a:xfrm>
            <a:prstGeom prst="line">
              <a:avLst/>
            </a:prstGeom>
            <a:noFill/>
            <a:ln w="26035" cap="flat">
              <a:solidFill>
                <a:schemeClr val="accent3"/>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369" name="Line 121"/>
            <p:cNvSpPr>
              <a:spLocks noChangeShapeType="1"/>
            </p:cNvSpPr>
            <p:nvPr/>
          </p:nvSpPr>
          <p:spPr bwMode="auto">
            <a:xfrm flipH="1">
              <a:off x="4926660" y="2583175"/>
              <a:ext cx="49176" cy="0"/>
            </a:xfrm>
            <a:prstGeom prst="line">
              <a:avLst/>
            </a:prstGeom>
            <a:noFill/>
            <a:ln w="26035" cap="flat">
              <a:solidFill>
                <a:schemeClr val="accent3"/>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370" name="Line 122"/>
            <p:cNvSpPr>
              <a:spLocks noChangeShapeType="1"/>
            </p:cNvSpPr>
            <p:nvPr/>
          </p:nvSpPr>
          <p:spPr bwMode="auto">
            <a:xfrm flipH="1">
              <a:off x="4888921" y="2558015"/>
              <a:ext cx="0" cy="51463"/>
            </a:xfrm>
            <a:prstGeom prst="line">
              <a:avLst/>
            </a:prstGeom>
            <a:noFill/>
            <a:ln w="26035" cap="flat">
              <a:solidFill>
                <a:schemeClr val="accent3"/>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371" name="Line 123"/>
            <p:cNvSpPr>
              <a:spLocks noChangeShapeType="1"/>
            </p:cNvSpPr>
            <p:nvPr/>
          </p:nvSpPr>
          <p:spPr bwMode="auto">
            <a:xfrm flipH="1">
              <a:off x="4864904" y="2583175"/>
              <a:ext cx="49176" cy="0"/>
            </a:xfrm>
            <a:prstGeom prst="line">
              <a:avLst/>
            </a:prstGeom>
            <a:noFill/>
            <a:ln w="26035" cap="flat">
              <a:solidFill>
                <a:schemeClr val="accent3"/>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372" name="Line 124"/>
            <p:cNvSpPr>
              <a:spLocks noChangeShapeType="1"/>
            </p:cNvSpPr>
            <p:nvPr/>
          </p:nvSpPr>
          <p:spPr bwMode="auto">
            <a:xfrm flipH="1">
              <a:off x="4864904" y="2558015"/>
              <a:ext cx="0" cy="51463"/>
            </a:xfrm>
            <a:prstGeom prst="line">
              <a:avLst/>
            </a:prstGeom>
            <a:noFill/>
            <a:ln w="26035" cap="flat">
              <a:solidFill>
                <a:schemeClr val="accent3"/>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373" name="Line 125"/>
            <p:cNvSpPr>
              <a:spLocks noChangeShapeType="1"/>
            </p:cNvSpPr>
            <p:nvPr/>
          </p:nvSpPr>
          <p:spPr bwMode="auto">
            <a:xfrm flipH="1">
              <a:off x="4840888" y="2583175"/>
              <a:ext cx="51463" cy="0"/>
            </a:xfrm>
            <a:prstGeom prst="line">
              <a:avLst/>
            </a:prstGeom>
            <a:noFill/>
            <a:ln w="26035" cap="flat">
              <a:solidFill>
                <a:schemeClr val="accent3"/>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374" name="Line 126"/>
            <p:cNvSpPr>
              <a:spLocks noChangeShapeType="1"/>
            </p:cNvSpPr>
            <p:nvPr/>
          </p:nvSpPr>
          <p:spPr bwMode="auto">
            <a:xfrm flipH="1">
              <a:off x="4835170" y="2558015"/>
              <a:ext cx="0" cy="51463"/>
            </a:xfrm>
            <a:prstGeom prst="line">
              <a:avLst/>
            </a:prstGeom>
            <a:noFill/>
            <a:ln w="26035" cap="flat">
              <a:solidFill>
                <a:schemeClr val="accent3"/>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375" name="Line 127"/>
            <p:cNvSpPr>
              <a:spLocks noChangeShapeType="1"/>
            </p:cNvSpPr>
            <p:nvPr/>
          </p:nvSpPr>
          <p:spPr bwMode="auto">
            <a:xfrm flipH="1">
              <a:off x="4808867" y="2583175"/>
              <a:ext cx="50320" cy="0"/>
            </a:xfrm>
            <a:prstGeom prst="line">
              <a:avLst/>
            </a:prstGeom>
            <a:noFill/>
            <a:ln w="26035" cap="flat">
              <a:solidFill>
                <a:schemeClr val="accent3"/>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376" name="Line 128"/>
            <p:cNvSpPr>
              <a:spLocks noChangeShapeType="1"/>
            </p:cNvSpPr>
            <p:nvPr/>
          </p:nvSpPr>
          <p:spPr bwMode="auto">
            <a:xfrm flipH="1">
              <a:off x="4811154" y="2558015"/>
              <a:ext cx="0" cy="51463"/>
            </a:xfrm>
            <a:prstGeom prst="line">
              <a:avLst/>
            </a:prstGeom>
            <a:noFill/>
            <a:ln w="26035" cap="flat">
              <a:solidFill>
                <a:schemeClr val="accent3"/>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377" name="Line 129"/>
            <p:cNvSpPr>
              <a:spLocks noChangeShapeType="1"/>
            </p:cNvSpPr>
            <p:nvPr/>
          </p:nvSpPr>
          <p:spPr bwMode="auto">
            <a:xfrm flipH="1">
              <a:off x="4783707" y="2583175"/>
              <a:ext cx="51463" cy="0"/>
            </a:xfrm>
            <a:prstGeom prst="line">
              <a:avLst/>
            </a:prstGeom>
            <a:noFill/>
            <a:ln w="26035" cap="flat">
              <a:solidFill>
                <a:schemeClr val="accent3"/>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378" name="Line 130"/>
            <p:cNvSpPr>
              <a:spLocks noChangeShapeType="1"/>
            </p:cNvSpPr>
            <p:nvPr/>
          </p:nvSpPr>
          <p:spPr bwMode="auto">
            <a:xfrm flipH="1">
              <a:off x="4729956" y="2558015"/>
              <a:ext cx="0" cy="51463"/>
            </a:xfrm>
            <a:prstGeom prst="line">
              <a:avLst/>
            </a:prstGeom>
            <a:noFill/>
            <a:ln w="26035" cap="flat">
              <a:solidFill>
                <a:schemeClr val="accent3"/>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379" name="Line 131"/>
            <p:cNvSpPr>
              <a:spLocks noChangeShapeType="1"/>
            </p:cNvSpPr>
            <p:nvPr/>
          </p:nvSpPr>
          <p:spPr bwMode="auto">
            <a:xfrm flipH="1">
              <a:off x="4705940" y="2583175"/>
              <a:ext cx="51463" cy="0"/>
            </a:xfrm>
            <a:prstGeom prst="line">
              <a:avLst/>
            </a:prstGeom>
            <a:noFill/>
            <a:ln w="26035" cap="flat">
              <a:solidFill>
                <a:schemeClr val="accent3"/>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380" name="Line 132"/>
            <p:cNvSpPr>
              <a:spLocks noChangeShapeType="1"/>
            </p:cNvSpPr>
            <p:nvPr/>
          </p:nvSpPr>
          <p:spPr bwMode="auto">
            <a:xfrm flipH="1">
              <a:off x="4598439" y="2558015"/>
              <a:ext cx="0" cy="51463"/>
            </a:xfrm>
            <a:prstGeom prst="line">
              <a:avLst/>
            </a:prstGeom>
            <a:noFill/>
            <a:ln w="26035" cap="flat">
              <a:solidFill>
                <a:schemeClr val="accent3"/>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381" name="Line 133"/>
            <p:cNvSpPr>
              <a:spLocks noChangeShapeType="1"/>
            </p:cNvSpPr>
            <p:nvPr/>
          </p:nvSpPr>
          <p:spPr bwMode="auto">
            <a:xfrm flipH="1">
              <a:off x="4570991" y="2583175"/>
              <a:ext cx="51463" cy="0"/>
            </a:xfrm>
            <a:prstGeom prst="line">
              <a:avLst/>
            </a:prstGeom>
            <a:noFill/>
            <a:ln w="26035" cap="flat">
              <a:solidFill>
                <a:schemeClr val="accent3"/>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382" name="Line 134"/>
            <p:cNvSpPr>
              <a:spLocks noChangeShapeType="1"/>
            </p:cNvSpPr>
            <p:nvPr/>
          </p:nvSpPr>
          <p:spPr bwMode="auto">
            <a:xfrm flipH="1">
              <a:off x="4578997" y="2558015"/>
              <a:ext cx="0" cy="51463"/>
            </a:xfrm>
            <a:prstGeom prst="line">
              <a:avLst/>
            </a:prstGeom>
            <a:noFill/>
            <a:ln w="26035" cap="flat">
              <a:solidFill>
                <a:schemeClr val="accent3"/>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383" name="Line 135"/>
            <p:cNvSpPr>
              <a:spLocks noChangeShapeType="1"/>
            </p:cNvSpPr>
            <p:nvPr/>
          </p:nvSpPr>
          <p:spPr bwMode="auto">
            <a:xfrm flipH="1">
              <a:off x="4554981" y="2583175"/>
              <a:ext cx="51463" cy="0"/>
            </a:xfrm>
            <a:prstGeom prst="line">
              <a:avLst/>
            </a:prstGeom>
            <a:noFill/>
            <a:ln w="26035" cap="flat">
              <a:solidFill>
                <a:schemeClr val="accent3"/>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384" name="Line 136"/>
            <p:cNvSpPr>
              <a:spLocks noChangeShapeType="1"/>
            </p:cNvSpPr>
            <p:nvPr/>
          </p:nvSpPr>
          <p:spPr bwMode="auto">
            <a:xfrm flipH="1">
              <a:off x="4485219" y="2558015"/>
              <a:ext cx="0" cy="51463"/>
            </a:xfrm>
            <a:prstGeom prst="line">
              <a:avLst/>
            </a:prstGeom>
            <a:noFill/>
            <a:ln w="26035" cap="flat">
              <a:solidFill>
                <a:schemeClr val="accent3"/>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385" name="Line 137"/>
            <p:cNvSpPr>
              <a:spLocks noChangeShapeType="1"/>
            </p:cNvSpPr>
            <p:nvPr/>
          </p:nvSpPr>
          <p:spPr bwMode="auto">
            <a:xfrm flipH="1">
              <a:off x="4461203" y="2583175"/>
              <a:ext cx="50320" cy="0"/>
            </a:xfrm>
            <a:prstGeom prst="line">
              <a:avLst/>
            </a:prstGeom>
            <a:noFill/>
            <a:ln w="26035" cap="flat">
              <a:solidFill>
                <a:schemeClr val="accent3"/>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386" name="Line 138"/>
            <p:cNvSpPr>
              <a:spLocks noChangeShapeType="1"/>
            </p:cNvSpPr>
            <p:nvPr/>
          </p:nvSpPr>
          <p:spPr bwMode="auto">
            <a:xfrm flipH="1">
              <a:off x="4406309" y="2558015"/>
              <a:ext cx="0" cy="51463"/>
            </a:xfrm>
            <a:prstGeom prst="line">
              <a:avLst/>
            </a:prstGeom>
            <a:noFill/>
            <a:ln w="26035" cap="flat">
              <a:solidFill>
                <a:schemeClr val="accent3"/>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387" name="Line 139"/>
            <p:cNvSpPr>
              <a:spLocks noChangeShapeType="1"/>
            </p:cNvSpPr>
            <p:nvPr/>
          </p:nvSpPr>
          <p:spPr bwMode="auto">
            <a:xfrm flipH="1">
              <a:off x="4382292" y="2583175"/>
              <a:ext cx="49176" cy="0"/>
            </a:xfrm>
            <a:prstGeom prst="line">
              <a:avLst/>
            </a:prstGeom>
            <a:noFill/>
            <a:ln w="26035" cap="flat">
              <a:solidFill>
                <a:schemeClr val="accent3"/>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388" name="Line 140"/>
            <p:cNvSpPr>
              <a:spLocks noChangeShapeType="1"/>
            </p:cNvSpPr>
            <p:nvPr/>
          </p:nvSpPr>
          <p:spPr bwMode="auto">
            <a:xfrm flipH="1">
              <a:off x="4293089" y="2558015"/>
              <a:ext cx="0" cy="51463"/>
            </a:xfrm>
            <a:prstGeom prst="line">
              <a:avLst/>
            </a:prstGeom>
            <a:noFill/>
            <a:ln w="26035" cap="flat">
              <a:solidFill>
                <a:schemeClr val="accent3"/>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389" name="Line 141"/>
            <p:cNvSpPr>
              <a:spLocks noChangeShapeType="1"/>
            </p:cNvSpPr>
            <p:nvPr/>
          </p:nvSpPr>
          <p:spPr bwMode="auto">
            <a:xfrm flipH="1">
              <a:off x="4269073" y="2583175"/>
              <a:ext cx="51463" cy="0"/>
            </a:xfrm>
            <a:prstGeom prst="line">
              <a:avLst/>
            </a:prstGeom>
            <a:noFill/>
            <a:ln w="26035" cap="flat">
              <a:solidFill>
                <a:schemeClr val="accent3"/>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390" name="Line 142"/>
            <p:cNvSpPr>
              <a:spLocks noChangeShapeType="1"/>
            </p:cNvSpPr>
            <p:nvPr/>
          </p:nvSpPr>
          <p:spPr bwMode="auto">
            <a:xfrm flipH="1">
              <a:off x="4266786" y="2558015"/>
              <a:ext cx="0" cy="51463"/>
            </a:xfrm>
            <a:prstGeom prst="line">
              <a:avLst/>
            </a:prstGeom>
            <a:noFill/>
            <a:ln w="26035" cap="flat">
              <a:solidFill>
                <a:schemeClr val="accent3"/>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391" name="Line 143"/>
            <p:cNvSpPr>
              <a:spLocks noChangeShapeType="1"/>
            </p:cNvSpPr>
            <p:nvPr/>
          </p:nvSpPr>
          <p:spPr bwMode="auto">
            <a:xfrm flipH="1">
              <a:off x="4242769" y="2583175"/>
              <a:ext cx="48032" cy="0"/>
            </a:xfrm>
            <a:prstGeom prst="line">
              <a:avLst/>
            </a:prstGeom>
            <a:noFill/>
            <a:ln w="26035" cap="flat">
              <a:solidFill>
                <a:schemeClr val="accent3"/>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392" name="Line 144"/>
            <p:cNvSpPr>
              <a:spLocks noChangeShapeType="1"/>
            </p:cNvSpPr>
            <p:nvPr/>
          </p:nvSpPr>
          <p:spPr bwMode="auto">
            <a:xfrm flipH="1">
              <a:off x="4255349" y="2558015"/>
              <a:ext cx="0" cy="51463"/>
            </a:xfrm>
            <a:prstGeom prst="line">
              <a:avLst/>
            </a:prstGeom>
            <a:noFill/>
            <a:ln w="26035" cap="flat">
              <a:solidFill>
                <a:schemeClr val="accent3"/>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393" name="Line 145"/>
            <p:cNvSpPr>
              <a:spLocks noChangeShapeType="1"/>
            </p:cNvSpPr>
            <p:nvPr/>
          </p:nvSpPr>
          <p:spPr bwMode="auto">
            <a:xfrm flipH="1">
              <a:off x="4229046" y="2583175"/>
              <a:ext cx="51463" cy="0"/>
            </a:xfrm>
            <a:prstGeom prst="line">
              <a:avLst/>
            </a:prstGeom>
            <a:noFill/>
            <a:ln w="26035" cap="flat">
              <a:solidFill>
                <a:schemeClr val="accent3"/>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394" name="Line 146"/>
            <p:cNvSpPr>
              <a:spLocks noChangeShapeType="1"/>
            </p:cNvSpPr>
            <p:nvPr/>
          </p:nvSpPr>
          <p:spPr bwMode="auto">
            <a:xfrm flipH="1">
              <a:off x="4213035" y="2558015"/>
              <a:ext cx="0" cy="51463"/>
            </a:xfrm>
            <a:prstGeom prst="line">
              <a:avLst/>
            </a:prstGeom>
            <a:noFill/>
            <a:ln w="26035" cap="flat">
              <a:solidFill>
                <a:schemeClr val="accent3"/>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395" name="Line 147"/>
            <p:cNvSpPr>
              <a:spLocks noChangeShapeType="1"/>
            </p:cNvSpPr>
            <p:nvPr/>
          </p:nvSpPr>
          <p:spPr bwMode="auto">
            <a:xfrm flipH="1">
              <a:off x="4185588" y="2583175"/>
              <a:ext cx="51463" cy="0"/>
            </a:xfrm>
            <a:prstGeom prst="line">
              <a:avLst/>
            </a:prstGeom>
            <a:noFill/>
            <a:ln w="26035" cap="flat">
              <a:solidFill>
                <a:schemeClr val="accent3"/>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396" name="Line 148"/>
            <p:cNvSpPr>
              <a:spLocks noChangeShapeType="1"/>
            </p:cNvSpPr>
            <p:nvPr/>
          </p:nvSpPr>
          <p:spPr bwMode="auto">
            <a:xfrm flipH="1">
              <a:off x="4199312" y="2558015"/>
              <a:ext cx="0" cy="51463"/>
            </a:xfrm>
            <a:prstGeom prst="line">
              <a:avLst/>
            </a:prstGeom>
            <a:noFill/>
            <a:ln w="26035" cap="flat">
              <a:solidFill>
                <a:schemeClr val="accent3"/>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397" name="Line 149"/>
            <p:cNvSpPr>
              <a:spLocks noChangeShapeType="1"/>
            </p:cNvSpPr>
            <p:nvPr/>
          </p:nvSpPr>
          <p:spPr bwMode="auto">
            <a:xfrm flipH="1">
              <a:off x="4175295" y="2583175"/>
              <a:ext cx="50320" cy="0"/>
            </a:xfrm>
            <a:prstGeom prst="line">
              <a:avLst/>
            </a:prstGeom>
            <a:noFill/>
            <a:ln w="26035" cap="flat">
              <a:solidFill>
                <a:schemeClr val="accent3"/>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398" name="Line 150"/>
            <p:cNvSpPr>
              <a:spLocks noChangeShapeType="1"/>
            </p:cNvSpPr>
            <p:nvPr/>
          </p:nvSpPr>
          <p:spPr bwMode="auto">
            <a:xfrm flipH="1">
              <a:off x="4177583" y="2558015"/>
              <a:ext cx="0" cy="51463"/>
            </a:xfrm>
            <a:prstGeom prst="line">
              <a:avLst/>
            </a:prstGeom>
            <a:noFill/>
            <a:ln w="26035" cap="flat">
              <a:solidFill>
                <a:schemeClr val="accent3"/>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399" name="Line 151"/>
            <p:cNvSpPr>
              <a:spLocks noChangeShapeType="1"/>
            </p:cNvSpPr>
            <p:nvPr/>
          </p:nvSpPr>
          <p:spPr bwMode="auto">
            <a:xfrm flipH="1">
              <a:off x="4153566" y="2583175"/>
              <a:ext cx="48032" cy="0"/>
            </a:xfrm>
            <a:prstGeom prst="line">
              <a:avLst/>
            </a:prstGeom>
            <a:noFill/>
            <a:ln w="26035" cap="flat">
              <a:solidFill>
                <a:schemeClr val="accent3"/>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400" name="Line 152"/>
            <p:cNvSpPr>
              <a:spLocks noChangeShapeType="1"/>
            </p:cNvSpPr>
            <p:nvPr/>
          </p:nvSpPr>
          <p:spPr bwMode="auto">
            <a:xfrm flipH="1">
              <a:off x="4153566" y="2558015"/>
              <a:ext cx="0" cy="51463"/>
            </a:xfrm>
            <a:prstGeom prst="line">
              <a:avLst/>
            </a:prstGeom>
            <a:noFill/>
            <a:ln w="26035" cap="flat">
              <a:solidFill>
                <a:schemeClr val="accent3"/>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401" name="Line 153"/>
            <p:cNvSpPr>
              <a:spLocks noChangeShapeType="1"/>
            </p:cNvSpPr>
            <p:nvPr/>
          </p:nvSpPr>
          <p:spPr bwMode="auto">
            <a:xfrm flipH="1">
              <a:off x="4126119" y="2583175"/>
              <a:ext cx="51463" cy="0"/>
            </a:xfrm>
            <a:prstGeom prst="line">
              <a:avLst/>
            </a:prstGeom>
            <a:noFill/>
            <a:ln w="26035" cap="flat">
              <a:solidFill>
                <a:schemeClr val="accent3"/>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402" name="Line 154"/>
            <p:cNvSpPr>
              <a:spLocks noChangeShapeType="1"/>
            </p:cNvSpPr>
            <p:nvPr/>
          </p:nvSpPr>
          <p:spPr bwMode="auto">
            <a:xfrm flipH="1">
              <a:off x="4123832" y="2558015"/>
              <a:ext cx="0" cy="51463"/>
            </a:xfrm>
            <a:prstGeom prst="line">
              <a:avLst/>
            </a:prstGeom>
            <a:noFill/>
            <a:ln w="26035" cap="flat">
              <a:solidFill>
                <a:schemeClr val="accent3"/>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403" name="Line 155"/>
            <p:cNvSpPr>
              <a:spLocks noChangeShapeType="1"/>
            </p:cNvSpPr>
            <p:nvPr/>
          </p:nvSpPr>
          <p:spPr bwMode="auto">
            <a:xfrm flipH="1">
              <a:off x="4096385" y="2583175"/>
              <a:ext cx="51463" cy="0"/>
            </a:xfrm>
            <a:prstGeom prst="line">
              <a:avLst/>
            </a:prstGeom>
            <a:noFill/>
            <a:ln w="26035" cap="flat">
              <a:solidFill>
                <a:schemeClr val="accent3"/>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404" name="Line 156"/>
            <p:cNvSpPr>
              <a:spLocks noChangeShapeType="1"/>
            </p:cNvSpPr>
            <p:nvPr/>
          </p:nvSpPr>
          <p:spPr bwMode="auto">
            <a:xfrm flipH="1">
              <a:off x="4034629" y="2544292"/>
              <a:ext cx="0" cy="51463"/>
            </a:xfrm>
            <a:prstGeom prst="line">
              <a:avLst/>
            </a:prstGeom>
            <a:noFill/>
            <a:ln w="26035" cap="flat">
              <a:solidFill>
                <a:schemeClr val="accent3"/>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405" name="Line 157"/>
            <p:cNvSpPr>
              <a:spLocks noChangeShapeType="1"/>
            </p:cNvSpPr>
            <p:nvPr/>
          </p:nvSpPr>
          <p:spPr bwMode="auto">
            <a:xfrm flipH="1">
              <a:off x="4008325" y="2569452"/>
              <a:ext cx="50320" cy="0"/>
            </a:xfrm>
            <a:prstGeom prst="line">
              <a:avLst/>
            </a:prstGeom>
            <a:noFill/>
            <a:ln w="26035" cap="flat">
              <a:solidFill>
                <a:schemeClr val="accent3"/>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406" name="Line 158"/>
            <p:cNvSpPr>
              <a:spLocks noChangeShapeType="1"/>
            </p:cNvSpPr>
            <p:nvPr/>
          </p:nvSpPr>
          <p:spPr bwMode="auto">
            <a:xfrm flipH="1">
              <a:off x="3549729" y="2512270"/>
              <a:ext cx="0" cy="51463"/>
            </a:xfrm>
            <a:prstGeom prst="line">
              <a:avLst/>
            </a:prstGeom>
            <a:noFill/>
            <a:ln w="26035" cap="flat">
              <a:solidFill>
                <a:schemeClr val="accent3"/>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407" name="Line 159"/>
            <p:cNvSpPr>
              <a:spLocks noChangeShapeType="1"/>
            </p:cNvSpPr>
            <p:nvPr/>
          </p:nvSpPr>
          <p:spPr bwMode="auto">
            <a:xfrm flipH="1">
              <a:off x="3522282" y="2539717"/>
              <a:ext cx="51463" cy="0"/>
            </a:xfrm>
            <a:prstGeom prst="line">
              <a:avLst/>
            </a:prstGeom>
            <a:noFill/>
            <a:ln w="26035" cap="flat">
              <a:solidFill>
                <a:schemeClr val="accent3"/>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408" name="Line 160"/>
            <p:cNvSpPr>
              <a:spLocks noChangeShapeType="1"/>
            </p:cNvSpPr>
            <p:nvPr/>
          </p:nvSpPr>
          <p:spPr bwMode="auto">
            <a:xfrm flipH="1">
              <a:off x="1452311" y="1967902"/>
              <a:ext cx="0" cy="48032"/>
            </a:xfrm>
            <a:prstGeom prst="line">
              <a:avLst/>
            </a:prstGeom>
            <a:noFill/>
            <a:ln w="26035" cap="flat">
              <a:solidFill>
                <a:schemeClr val="accent3"/>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409" name="Line 161"/>
            <p:cNvSpPr>
              <a:spLocks noChangeShapeType="1"/>
            </p:cNvSpPr>
            <p:nvPr/>
          </p:nvSpPr>
          <p:spPr bwMode="auto">
            <a:xfrm flipH="1">
              <a:off x="1428295" y="1991918"/>
              <a:ext cx="50320" cy="0"/>
            </a:xfrm>
            <a:prstGeom prst="line">
              <a:avLst/>
            </a:prstGeom>
            <a:noFill/>
            <a:ln w="26035" cap="flat">
              <a:solidFill>
                <a:schemeClr val="accent3"/>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410" name="Line 162"/>
            <p:cNvSpPr>
              <a:spLocks noChangeShapeType="1"/>
            </p:cNvSpPr>
            <p:nvPr/>
          </p:nvSpPr>
          <p:spPr bwMode="auto">
            <a:xfrm flipH="1">
              <a:off x="2014977" y="2241229"/>
              <a:ext cx="0" cy="51463"/>
            </a:xfrm>
            <a:prstGeom prst="line">
              <a:avLst/>
            </a:prstGeom>
            <a:noFill/>
            <a:ln w="26035" cap="flat">
              <a:solidFill>
                <a:schemeClr val="accent3"/>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411" name="Line 163"/>
            <p:cNvSpPr>
              <a:spLocks noChangeShapeType="1"/>
            </p:cNvSpPr>
            <p:nvPr/>
          </p:nvSpPr>
          <p:spPr bwMode="auto">
            <a:xfrm flipH="1">
              <a:off x="1990961" y="2268677"/>
              <a:ext cx="51463" cy="0"/>
            </a:xfrm>
            <a:prstGeom prst="line">
              <a:avLst/>
            </a:prstGeom>
            <a:noFill/>
            <a:ln w="26035" cap="flat">
              <a:solidFill>
                <a:schemeClr val="accent3"/>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412" name="Line 164"/>
            <p:cNvSpPr>
              <a:spLocks noChangeShapeType="1"/>
            </p:cNvSpPr>
            <p:nvPr/>
          </p:nvSpPr>
          <p:spPr bwMode="auto">
            <a:xfrm flipH="1">
              <a:off x="1813699" y="2170324"/>
              <a:ext cx="0" cy="49176"/>
            </a:xfrm>
            <a:prstGeom prst="line">
              <a:avLst/>
            </a:prstGeom>
            <a:noFill/>
            <a:ln w="26035" cap="flat">
              <a:solidFill>
                <a:schemeClr val="accent3"/>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413" name="Line 165"/>
            <p:cNvSpPr>
              <a:spLocks noChangeShapeType="1"/>
            </p:cNvSpPr>
            <p:nvPr/>
          </p:nvSpPr>
          <p:spPr bwMode="auto">
            <a:xfrm flipH="1">
              <a:off x="1786251" y="2195484"/>
              <a:ext cx="51463" cy="0"/>
            </a:xfrm>
            <a:prstGeom prst="line">
              <a:avLst/>
            </a:prstGeom>
            <a:noFill/>
            <a:ln w="26035" cap="flat">
              <a:solidFill>
                <a:schemeClr val="accent3"/>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414" name="Line 166"/>
            <p:cNvSpPr>
              <a:spLocks noChangeShapeType="1"/>
            </p:cNvSpPr>
            <p:nvPr/>
          </p:nvSpPr>
          <p:spPr bwMode="auto">
            <a:xfrm flipH="1">
              <a:off x="3466244" y="2512270"/>
              <a:ext cx="0" cy="51463"/>
            </a:xfrm>
            <a:prstGeom prst="line">
              <a:avLst/>
            </a:prstGeom>
            <a:noFill/>
            <a:ln w="26035" cap="flat">
              <a:solidFill>
                <a:schemeClr val="accent3"/>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415" name="Line 167"/>
            <p:cNvSpPr>
              <a:spLocks noChangeShapeType="1"/>
            </p:cNvSpPr>
            <p:nvPr/>
          </p:nvSpPr>
          <p:spPr bwMode="auto">
            <a:xfrm flipH="1">
              <a:off x="3438797" y="2539717"/>
              <a:ext cx="51463" cy="0"/>
            </a:xfrm>
            <a:prstGeom prst="line">
              <a:avLst/>
            </a:prstGeom>
            <a:noFill/>
            <a:ln w="26035" cap="flat">
              <a:solidFill>
                <a:schemeClr val="accent3"/>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grpSp>
    </p:spTree>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ja-JP" sz="1600" b="1" i="0" u="none" strike="noStrike" cap="none" baseline="0">
                <a:solidFill>
                  <a:srgbClr val="4D4D4D"/>
                </a:solidFill>
                <a:effectLst/>
                <a:uFillTx/>
                <a:ea typeface="MS UI Gothic" panose="020B0600070205080204" charset="-128"/>
              </a:rPr>
              <a:t>主要な結果（続き）</a:t>
            </a:r>
          </a:p>
          <a:p>
            <a:endParaRPr lang="en-GB"/>
          </a:p>
        </p:txBody>
      </p:sp>
      <p:sp>
        <p:nvSpPr>
          <p:cNvPr id="2" name="Title 1"/>
          <p:cNvSpPr>
            <a:spLocks noGrp="1"/>
          </p:cNvSpPr>
          <p:nvPr>
            <p:ph type="title"/>
          </p:nvPr>
        </p:nvSpPr>
        <p:spPr/>
        <p:txBody>
          <a:bodyPr/>
          <a:lstStyle/>
          <a:p>
            <a:r>
              <a:rPr lang="ja-JP" sz="1800" b="1" i="0" u="none" strike="noStrike" cap="none" baseline="0">
                <a:solidFill>
                  <a:srgbClr val="043882"/>
                </a:solidFill>
                <a:effectLst/>
                <a:uFillTx/>
                <a:ea typeface="MS UI Gothic" panose="020B0600070205080204" charset="-128"/>
              </a:rPr>
              <a:t>3501: ADORE試験の長期結果：局所進行直腸癌に対する、術前化学放射線療法及び手術後の、アジュバントオキサリプラチン＋ロイコボリン＋5-フルオロウラシル（FOLFOX）と、5-フルオロウラシル＋ロイコボリン（FL）の比較検討 – Hong YS, et al</a:t>
            </a:r>
          </a:p>
        </p:txBody>
      </p:sp>
      <p:sp>
        <p:nvSpPr>
          <p:cNvPr id="4" name="Text Placeholder 3"/>
          <p:cNvSpPr>
            <a:spLocks noGrp="1"/>
          </p:cNvSpPr>
          <p:nvPr>
            <p:ph type="body" sz="quarter" idx="10"/>
          </p:nvPr>
        </p:nvSpPr>
        <p:spPr/>
        <p:txBody>
          <a:bodyPr/>
          <a:lstStyle/>
          <a:p>
            <a:pPr>
              <a:spcAft>
                <a:spcPct val="0"/>
              </a:spcAft>
              <a:defRPr/>
            </a:pPr>
            <a:r>
              <a:rPr lang="ja-JP" sz="1200" b="0" i="0" u="none" strike="noStrike" cap="none" baseline="0">
                <a:solidFill>
                  <a:srgbClr val="4D4D4D"/>
                </a:solidFill>
                <a:effectLst/>
                <a:uFillTx/>
                <a:ea typeface="MS UI Gothic" panose="020B0600070205080204" charset="-128"/>
              </a:rPr>
              <a:t>*ypStage及び参加施設により層別化 </a:t>
            </a:r>
          </a:p>
        </p:txBody>
      </p:sp>
      <p:sp>
        <p:nvSpPr>
          <p:cNvPr id="5" name="Text Placeholder 4"/>
          <p:cNvSpPr>
            <a:spLocks noGrp="1"/>
          </p:cNvSpPr>
          <p:nvPr>
            <p:ph type="body" sz="quarter" idx="11"/>
          </p:nvPr>
        </p:nvSpPr>
        <p:spPr>
          <a:xfrm>
            <a:off x="4414604" y="6096000"/>
            <a:ext cx="4364272" cy="487363"/>
          </a:xfrm>
        </p:spPr>
        <p:txBody>
          <a:bodyPr/>
          <a:lstStyle/>
          <a:p>
            <a:r>
              <a:rPr sz="1200"/>
              <a:t/>
            </a:r>
            <a:br>
              <a:rPr sz="1200"/>
            </a:br>
            <a:r>
              <a:rPr lang="ja-JP" sz="1200" b="0" i="0" u="none" strike="noStrike" cap="none" baseline="0">
                <a:solidFill>
                  <a:srgbClr val="4D4D4D"/>
                </a:solidFill>
                <a:effectLst/>
                <a:uFillTx/>
                <a:ea typeface="MS UI Gothic" panose="020B0600070205080204" charset="-128"/>
              </a:rPr>
              <a:t>Hong YS, et al. J Clin Oncol 2018;36(suppl):abstr 3501</a:t>
            </a:r>
          </a:p>
        </p:txBody>
      </p:sp>
      <p:sp>
        <p:nvSpPr>
          <p:cNvPr id="11" name="TextBox 10"/>
          <p:cNvSpPr txBox="1"/>
          <p:nvPr/>
        </p:nvSpPr>
        <p:spPr>
          <a:xfrm>
            <a:off x="548651" y="1813568"/>
            <a:ext cx="435728" cy="274594"/>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ct val="0"/>
              </a:spcBef>
              <a:spcAft>
                <a:spcPct val="0"/>
              </a:spcAft>
              <a:buClrTx/>
              <a:buSzTx/>
              <a:buFontTx/>
              <a:buNone/>
              <a:defRPr/>
            </a:pPr>
            <a:r>
              <a:rPr lang="ja-JP" sz="1200" b="0" i="0" u="none" strike="noStrike" cap="none" baseline="0">
                <a:solidFill>
                  <a:srgbClr val="4D4D4D"/>
                </a:solidFill>
                <a:effectLst/>
                <a:uFillTx/>
                <a:ea typeface="MS UI Gothic" panose="020B0600070205080204" charset="-128"/>
              </a:rPr>
              <a:t>100</a:t>
            </a:r>
          </a:p>
        </p:txBody>
      </p:sp>
      <p:sp>
        <p:nvSpPr>
          <p:cNvPr id="13" name="TextBox 12"/>
          <p:cNvSpPr txBox="1"/>
          <p:nvPr/>
        </p:nvSpPr>
        <p:spPr>
          <a:xfrm>
            <a:off x="632873" y="2400212"/>
            <a:ext cx="351506" cy="274594"/>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ct val="0"/>
              </a:spcBef>
              <a:spcAft>
                <a:spcPct val="0"/>
              </a:spcAft>
              <a:buClrTx/>
              <a:buSzTx/>
              <a:buFontTx/>
              <a:buNone/>
              <a:defRPr/>
            </a:pPr>
            <a:r>
              <a:rPr lang="ja-JP" sz="1200" b="0" i="0" u="none" strike="noStrike" cap="none" baseline="0">
                <a:solidFill>
                  <a:srgbClr val="4D4D4D"/>
                </a:solidFill>
                <a:effectLst/>
                <a:uFillTx/>
                <a:ea typeface="MS UI Gothic" panose="020B0600070205080204" charset="-128"/>
              </a:rPr>
              <a:t>80</a:t>
            </a:r>
          </a:p>
        </p:txBody>
      </p:sp>
      <p:sp>
        <p:nvSpPr>
          <p:cNvPr id="15" name="TextBox 14"/>
          <p:cNvSpPr txBox="1"/>
          <p:nvPr/>
        </p:nvSpPr>
        <p:spPr>
          <a:xfrm>
            <a:off x="632873" y="2986854"/>
            <a:ext cx="351506" cy="274594"/>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ct val="0"/>
              </a:spcBef>
              <a:spcAft>
                <a:spcPct val="0"/>
              </a:spcAft>
              <a:buClrTx/>
              <a:buSzTx/>
              <a:buFontTx/>
              <a:buNone/>
              <a:defRPr/>
            </a:pPr>
            <a:r>
              <a:rPr lang="ja-JP" sz="1200" b="0" i="0" u="none" strike="noStrike" cap="none" baseline="0">
                <a:solidFill>
                  <a:srgbClr val="4D4D4D"/>
                </a:solidFill>
                <a:effectLst/>
                <a:uFillTx/>
                <a:ea typeface="MS UI Gothic" panose="020B0600070205080204" charset="-128"/>
              </a:rPr>
              <a:t>60</a:t>
            </a:r>
          </a:p>
        </p:txBody>
      </p:sp>
      <p:sp>
        <p:nvSpPr>
          <p:cNvPr id="17" name="TextBox 16"/>
          <p:cNvSpPr txBox="1"/>
          <p:nvPr/>
        </p:nvSpPr>
        <p:spPr>
          <a:xfrm>
            <a:off x="632873" y="3573497"/>
            <a:ext cx="351506" cy="274594"/>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ct val="0"/>
              </a:spcBef>
              <a:spcAft>
                <a:spcPct val="0"/>
              </a:spcAft>
              <a:buClrTx/>
              <a:buSzTx/>
              <a:buFontTx/>
              <a:buNone/>
              <a:defRPr/>
            </a:pPr>
            <a:r>
              <a:rPr lang="ja-JP" sz="1200" b="0" i="0" u="none" strike="noStrike" cap="none" baseline="0">
                <a:solidFill>
                  <a:srgbClr val="4D4D4D"/>
                </a:solidFill>
                <a:effectLst/>
                <a:uFillTx/>
                <a:ea typeface="MS UI Gothic" panose="020B0600070205080204" charset="-128"/>
              </a:rPr>
              <a:t>40</a:t>
            </a:r>
          </a:p>
        </p:txBody>
      </p:sp>
      <p:sp>
        <p:nvSpPr>
          <p:cNvPr id="19" name="TextBox 18"/>
          <p:cNvSpPr txBox="1"/>
          <p:nvPr/>
        </p:nvSpPr>
        <p:spPr>
          <a:xfrm>
            <a:off x="632873" y="4160140"/>
            <a:ext cx="351506" cy="274594"/>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ct val="0"/>
              </a:spcBef>
              <a:spcAft>
                <a:spcPct val="0"/>
              </a:spcAft>
              <a:buClrTx/>
              <a:buSzTx/>
              <a:buFontTx/>
              <a:buNone/>
              <a:defRPr/>
            </a:pPr>
            <a:r>
              <a:rPr lang="ja-JP" sz="1200" b="0" i="0" u="none" strike="noStrike" cap="none" baseline="0">
                <a:solidFill>
                  <a:srgbClr val="4D4D4D"/>
                </a:solidFill>
                <a:effectLst/>
                <a:uFillTx/>
                <a:ea typeface="MS UI Gothic" panose="020B0600070205080204" charset="-128"/>
              </a:rPr>
              <a:t>20</a:t>
            </a:r>
          </a:p>
        </p:txBody>
      </p:sp>
      <p:sp>
        <p:nvSpPr>
          <p:cNvPr id="21" name="TextBox 20"/>
          <p:cNvSpPr txBox="1"/>
          <p:nvPr/>
        </p:nvSpPr>
        <p:spPr>
          <a:xfrm>
            <a:off x="717094" y="4746784"/>
            <a:ext cx="267285" cy="274594"/>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ct val="0"/>
              </a:spcBef>
              <a:spcAft>
                <a:spcPct val="0"/>
              </a:spcAft>
              <a:buClrTx/>
              <a:buSzTx/>
              <a:buFontTx/>
              <a:buNone/>
              <a:defRPr/>
            </a:pPr>
            <a:r>
              <a:rPr lang="ja-JP" sz="1200" b="0" i="0" u="none" strike="noStrike" cap="none" baseline="0">
                <a:solidFill>
                  <a:srgbClr val="4D4D4D"/>
                </a:solidFill>
                <a:effectLst/>
                <a:uFillTx/>
                <a:ea typeface="MS UI Gothic" panose="020B0600070205080204" charset="-128"/>
              </a:rPr>
              <a:t>0</a:t>
            </a:r>
          </a:p>
        </p:txBody>
      </p:sp>
      <p:sp>
        <p:nvSpPr>
          <p:cNvPr id="22" name="Freeform: Shape 21"/>
          <p:cNvSpPr/>
          <p:nvPr/>
        </p:nvSpPr>
        <p:spPr>
          <a:xfrm>
            <a:off x="1061191" y="1951870"/>
            <a:ext cx="6779656" cy="2930687"/>
          </a:xfrm>
          <a:custGeom>
            <a:avLst/>
            <a:gdLst>
              <a:gd name="connsiteX0" fmla="*/ 0 w 6281928"/>
              <a:gd name="connsiteY0" fmla="*/ 0 h 3054096"/>
              <a:gd name="connsiteX1" fmla="*/ 0 w 6281928"/>
              <a:gd name="connsiteY1" fmla="*/ 3054096 h 3054096"/>
              <a:gd name="connsiteX2" fmla="*/ 6281928 w 6281928"/>
              <a:gd name="connsiteY2" fmla="*/ 3054096 h 3054096"/>
            </a:gdLst>
            <a:ahLst/>
            <a:cxnLst>
              <a:cxn ang="0">
                <a:pos x="connsiteX0" y="connsiteY0"/>
              </a:cxn>
              <a:cxn ang="0">
                <a:pos x="connsiteX1" y="connsiteY1"/>
              </a:cxn>
              <a:cxn ang="0">
                <a:pos x="connsiteX2" y="connsiteY2"/>
              </a:cxn>
            </a:cxnLst>
            <a:rect l="l" t="t" r="r" b="b"/>
            <a:pathLst>
              <a:path w="6281928" h="3054096">
                <a:moveTo>
                  <a:pt x="0" y="0"/>
                </a:moveTo>
                <a:lnTo>
                  <a:pt x="0" y="3054096"/>
                </a:lnTo>
                <a:lnTo>
                  <a:pt x="6281928" y="3054096"/>
                </a:lnTo>
              </a:path>
            </a:pathLst>
          </a:cu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GB" sz="12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cxnSp>
        <p:nvCxnSpPr>
          <p:cNvPr id="23" name="Straight Connector 22"/>
          <p:cNvCxnSpPr/>
          <p:nvPr/>
        </p:nvCxnSpPr>
        <p:spPr>
          <a:xfrm>
            <a:off x="952862" y="1950865"/>
            <a:ext cx="90000" cy="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25" name="Straight Connector 24"/>
          <p:cNvCxnSpPr/>
          <p:nvPr/>
        </p:nvCxnSpPr>
        <p:spPr>
          <a:xfrm>
            <a:off x="952862" y="2537202"/>
            <a:ext cx="90000" cy="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27" name="Straight Connector 26"/>
          <p:cNvCxnSpPr/>
          <p:nvPr/>
        </p:nvCxnSpPr>
        <p:spPr>
          <a:xfrm>
            <a:off x="952862" y="3123540"/>
            <a:ext cx="90000" cy="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29" name="Straight Connector 28"/>
          <p:cNvCxnSpPr/>
          <p:nvPr/>
        </p:nvCxnSpPr>
        <p:spPr>
          <a:xfrm>
            <a:off x="952862" y="3709878"/>
            <a:ext cx="90000" cy="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31" name="Straight Connector 30"/>
          <p:cNvCxnSpPr/>
          <p:nvPr/>
        </p:nvCxnSpPr>
        <p:spPr>
          <a:xfrm>
            <a:off x="952862" y="4296216"/>
            <a:ext cx="90000" cy="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33" name="Straight Connector 32"/>
          <p:cNvCxnSpPr/>
          <p:nvPr/>
        </p:nvCxnSpPr>
        <p:spPr>
          <a:xfrm>
            <a:off x="952862" y="4882558"/>
            <a:ext cx="90000" cy="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34" name="Straight Connector 33"/>
          <p:cNvCxnSpPr/>
          <p:nvPr/>
        </p:nvCxnSpPr>
        <p:spPr>
          <a:xfrm rot="5400000">
            <a:off x="1016190" y="4938204"/>
            <a:ext cx="90000" cy="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sp>
        <p:nvSpPr>
          <p:cNvPr id="35" name="TextBox 34"/>
          <p:cNvSpPr txBox="1"/>
          <p:nvPr/>
        </p:nvSpPr>
        <p:spPr>
          <a:xfrm>
            <a:off x="927549" y="4978896"/>
            <a:ext cx="267285" cy="274594"/>
          </a:xfrm>
          <a:prstGeom prst="rect">
            <a:avLst/>
          </a:prstGeom>
          <a:noFill/>
        </p:spPr>
        <p:txBody>
          <a:bodyPr wrap="none" rtlCol="0" anchor="t" anchorCtr="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lang="ja-JP" sz="1200" b="0" i="0" u="none" strike="noStrike" cap="none" baseline="0">
                <a:solidFill>
                  <a:srgbClr val="4D4D4D"/>
                </a:solidFill>
                <a:effectLst/>
                <a:uFillTx/>
                <a:ea typeface="MS UI Gothic" panose="020B0600070205080204" charset="-128"/>
              </a:rPr>
              <a:t>0</a:t>
            </a:r>
          </a:p>
        </p:txBody>
      </p:sp>
      <p:cxnSp>
        <p:nvCxnSpPr>
          <p:cNvPr id="36" name="Straight Connector 35"/>
          <p:cNvCxnSpPr/>
          <p:nvPr/>
        </p:nvCxnSpPr>
        <p:spPr>
          <a:xfrm rot="5400000">
            <a:off x="1694135" y="4938204"/>
            <a:ext cx="90000" cy="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sp>
        <p:nvSpPr>
          <p:cNvPr id="37" name="TextBox 36"/>
          <p:cNvSpPr txBox="1"/>
          <p:nvPr/>
        </p:nvSpPr>
        <p:spPr>
          <a:xfrm>
            <a:off x="1563384" y="4978896"/>
            <a:ext cx="351506" cy="274594"/>
          </a:xfrm>
          <a:prstGeom prst="rect">
            <a:avLst/>
          </a:prstGeom>
          <a:noFill/>
        </p:spPr>
        <p:txBody>
          <a:bodyPr wrap="none" rtlCol="0" anchor="t" anchorCtr="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lang="ja-JP" sz="1200" b="0" i="0" u="none" strike="noStrike" cap="none" baseline="0">
                <a:solidFill>
                  <a:srgbClr val="4D4D4D"/>
                </a:solidFill>
                <a:effectLst/>
                <a:uFillTx/>
                <a:ea typeface="MS UI Gothic" panose="020B0600070205080204" charset="-128"/>
              </a:rPr>
              <a:t>12</a:t>
            </a:r>
          </a:p>
        </p:txBody>
      </p:sp>
      <p:cxnSp>
        <p:nvCxnSpPr>
          <p:cNvPr id="38" name="Straight Connector 37"/>
          <p:cNvCxnSpPr/>
          <p:nvPr/>
        </p:nvCxnSpPr>
        <p:spPr>
          <a:xfrm rot="5400000">
            <a:off x="2372080" y="4938204"/>
            <a:ext cx="90000" cy="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sp>
        <p:nvSpPr>
          <p:cNvPr id="39" name="TextBox 38"/>
          <p:cNvSpPr txBox="1"/>
          <p:nvPr/>
        </p:nvSpPr>
        <p:spPr>
          <a:xfrm>
            <a:off x="2241329" y="4978896"/>
            <a:ext cx="351506" cy="274594"/>
          </a:xfrm>
          <a:prstGeom prst="rect">
            <a:avLst/>
          </a:prstGeom>
          <a:noFill/>
        </p:spPr>
        <p:txBody>
          <a:bodyPr wrap="none" rtlCol="0" anchor="t" anchorCtr="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lang="ja-JP" sz="1200" b="0" i="0" u="none" strike="noStrike" cap="none" baseline="0">
                <a:solidFill>
                  <a:srgbClr val="4D4D4D"/>
                </a:solidFill>
                <a:effectLst/>
                <a:uFillTx/>
                <a:ea typeface="MS UI Gothic" panose="020B0600070205080204" charset="-128"/>
              </a:rPr>
              <a:t>24</a:t>
            </a:r>
          </a:p>
        </p:txBody>
      </p:sp>
      <p:cxnSp>
        <p:nvCxnSpPr>
          <p:cNvPr id="40" name="Straight Connector 39"/>
          <p:cNvCxnSpPr/>
          <p:nvPr/>
        </p:nvCxnSpPr>
        <p:spPr>
          <a:xfrm rot="5400000">
            <a:off x="3050025" y="4938204"/>
            <a:ext cx="90000" cy="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sp>
        <p:nvSpPr>
          <p:cNvPr id="41" name="TextBox 40"/>
          <p:cNvSpPr txBox="1"/>
          <p:nvPr/>
        </p:nvSpPr>
        <p:spPr>
          <a:xfrm>
            <a:off x="2919274" y="4978896"/>
            <a:ext cx="351506" cy="274594"/>
          </a:xfrm>
          <a:prstGeom prst="rect">
            <a:avLst/>
          </a:prstGeom>
          <a:noFill/>
        </p:spPr>
        <p:txBody>
          <a:bodyPr wrap="none" rtlCol="0" anchor="t" anchorCtr="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lang="ja-JP" sz="1200" b="0" i="0" u="none" strike="noStrike" cap="none" baseline="0">
                <a:solidFill>
                  <a:srgbClr val="4D4D4D"/>
                </a:solidFill>
                <a:effectLst/>
                <a:uFillTx/>
                <a:ea typeface="MS UI Gothic" panose="020B0600070205080204" charset="-128"/>
              </a:rPr>
              <a:t>36</a:t>
            </a:r>
          </a:p>
        </p:txBody>
      </p:sp>
      <p:cxnSp>
        <p:nvCxnSpPr>
          <p:cNvPr id="42" name="Straight Connector 41"/>
          <p:cNvCxnSpPr/>
          <p:nvPr/>
        </p:nvCxnSpPr>
        <p:spPr>
          <a:xfrm rot="5400000">
            <a:off x="3727970" y="4938204"/>
            <a:ext cx="90000" cy="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sp>
        <p:nvSpPr>
          <p:cNvPr id="43" name="TextBox 42"/>
          <p:cNvSpPr txBox="1"/>
          <p:nvPr/>
        </p:nvSpPr>
        <p:spPr>
          <a:xfrm>
            <a:off x="3597218" y="4978896"/>
            <a:ext cx="351506" cy="274594"/>
          </a:xfrm>
          <a:prstGeom prst="rect">
            <a:avLst/>
          </a:prstGeom>
          <a:noFill/>
        </p:spPr>
        <p:txBody>
          <a:bodyPr wrap="none" rtlCol="0" anchor="t" anchorCtr="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lang="ja-JP" sz="1200" b="0" i="0" u="none" strike="noStrike" cap="none" baseline="0">
                <a:solidFill>
                  <a:srgbClr val="4D4D4D"/>
                </a:solidFill>
                <a:effectLst/>
                <a:uFillTx/>
                <a:ea typeface="MS UI Gothic" panose="020B0600070205080204" charset="-128"/>
              </a:rPr>
              <a:t>48</a:t>
            </a:r>
          </a:p>
        </p:txBody>
      </p:sp>
      <p:cxnSp>
        <p:nvCxnSpPr>
          <p:cNvPr id="44" name="Straight Connector 43"/>
          <p:cNvCxnSpPr/>
          <p:nvPr/>
        </p:nvCxnSpPr>
        <p:spPr>
          <a:xfrm rot="5400000">
            <a:off x="5083860" y="4938204"/>
            <a:ext cx="90000" cy="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sp>
        <p:nvSpPr>
          <p:cNvPr id="45" name="TextBox 44"/>
          <p:cNvSpPr txBox="1"/>
          <p:nvPr/>
        </p:nvSpPr>
        <p:spPr>
          <a:xfrm>
            <a:off x="4953109" y="4978896"/>
            <a:ext cx="351506" cy="274594"/>
          </a:xfrm>
          <a:prstGeom prst="rect">
            <a:avLst/>
          </a:prstGeom>
          <a:noFill/>
        </p:spPr>
        <p:txBody>
          <a:bodyPr wrap="none" rtlCol="0" anchor="t" anchorCtr="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lang="ja-JP" sz="1200" b="0" i="0" u="none" strike="noStrike" cap="none" baseline="0">
                <a:solidFill>
                  <a:srgbClr val="4D4D4D"/>
                </a:solidFill>
                <a:effectLst/>
                <a:uFillTx/>
                <a:ea typeface="MS UI Gothic" panose="020B0600070205080204" charset="-128"/>
              </a:rPr>
              <a:t>72</a:t>
            </a:r>
          </a:p>
        </p:txBody>
      </p:sp>
      <p:cxnSp>
        <p:nvCxnSpPr>
          <p:cNvPr id="46" name="Straight Connector 45"/>
          <p:cNvCxnSpPr/>
          <p:nvPr/>
        </p:nvCxnSpPr>
        <p:spPr>
          <a:xfrm rot="5400000">
            <a:off x="6439750" y="4938204"/>
            <a:ext cx="90000" cy="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sp>
        <p:nvSpPr>
          <p:cNvPr id="47" name="TextBox 46"/>
          <p:cNvSpPr txBox="1"/>
          <p:nvPr/>
        </p:nvSpPr>
        <p:spPr>
          <a:xfrm>
            <a:off x="6308999" y="4978896"/>
            <a:ext cx="351506" cy="274594"/>
          </a:xfrm>
          <a:prstGeom prst="rect">
            <a:avLst/>
          </a:prstGeom>
          <a:noFill/>
        </p:spPr>
        <p:txBody>
          <a:bodyPr wrap="none" rtlCol="0" anchor="t" anchorCtr="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lang="ja-JP" sz="1200" b="0" i="0" u="none" strike="noStrike" cap="none" baseline="0">
                <a:solidFill>
                  <a:srgbClr val="4D4D4D"/>
                </a:solidFill>
                <a:effectLst/>
                <a:uFillTx/>
                <a:ea typeface="MS UI Gothic" panose="020B0600070205080204" charset="-128"/>
              </a:rPr>
              <a:t>96</a:t>
            </a:r>
          </a:p>
        </p:txBody>
      </p:sp>
      <p:cxnSp>
        <p:nvCxnSpPr>
          <p:cNvPr id="48" name="Straight Connector 47"/>
          <p:cNvCxnSpPr/>
          <p:nvPr/>
        </p:nvCxnSpPr>
        <p:spPr>
          <a:xfrm rot="5400000">
            <a:off x="7795640" y="4938204"/>
            <a:ext cx="90000" cy="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sp>
        <p:nvSpPr>
          <p:cNvPr id="49" name="TextBox 48"/>
          <p:cNvSpPr txBox="1"/>
          <p:nvPr/>
        </p:nvSpPr>
        <p:spPr>
          <a:xfrm>
            <a:off x="7622777" y="4978896"/>
            <a:ext cx="435728" cy="274594"/>
          </a:xfrm>
          <a:prstGeom prst="rect">
            <a:avLst/>
          </a:prstGeom>
          <a:noFill/>
        </p:spPr>
        <p:txBody>
          <a:bodyPr wrap="none" rtlCol="0" anchor="t" anchorCtr="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lang="ja-JP" sz="1200" b="0" i="0" u="none" strike="noStrike" cap="none" baseline="0">
                <a:solidFill>
                  <a:srgbClr val="4D4D4D"/>
                </a:solidFill>
                <a:effectLst/>
                <a:uFillTx/>
                <a:ea typeface="MS UI Gothic" panose="020B0600070205080204" charset="-128"/>
              </a:rPr>
              <a:t>120</a:t>
            </a:r>
          </a:p>
        </p:txBody>
      </p:sp>
      <p:sp>
        <p:nvSpPr>
          <p:cNvPr id="50" name="TextBox 49"/>
          <p:cNvSpPr txBox="1"/>
          <p:nvPr/>
        </p:nvSpPr>
        <p:spPr>
          <a:xfrm>
            <a:off x="4230775" y="5202830"/>
            <a:ext cx="440495" cy="274594"/>
          </a:xfrm>
          <a:prstGeom prst="rect">
            <a:avLst/>
          </a:prstGeom>
          <a:noFill/>
        </p:spPr>
        <p:txBody>
          <a:bodyPr wrap="none" rtlCol="0" anchor="t" anchorCtr="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lang="ja-JP" sz="1200" b="0" i="0" u="none" strike="noStrike" cap="none" baseline="0">
                <a:solidFill>
                  <a:srgbClr val="4D4D4D"/>
                </a:solidFill>
                <a:effectLst/>
                <a:uFillTx/>
                <a:ea typeface="MS UI Gothic" panose="020B0600070205080204" charset="-128"/>
              </a:rPr>
              <a:t>全生存、カ月</a:t>
            </a:r>
          </a:p>
        </p:txBody>
      </p:sp>
      <p:sp>
        <p:nvSpPr>
          <p:cNvPr id="68" name="TextBox 67"/>
          <p:cNvSpPr txBox="1"/>
          <p:nvPr/>
        </p:nvSpPr>
        <p:spPr>
          <a:xfrm>
            <a:off x="1461594" y="1532462"/>
            <a:ext cx="6284857" cy="366126"/>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800" b="1" i="0" u="none" strike="noStrike" cap="none" baseline="0">
                <a:solidFill>
                  <a:srgbClr val="4D4D4D"/>
                </a:solidFill>
                <a:effectLst/>
                <a:uFillTx/>
                <a:ea typeface="MS UI Gothic" panose="020B0600070205080204" charset="-128"/>
              </a:rPr>
              <a:t>OS</a:t>
            </a:r>
          </a:p>
        </p:txBody>
      </p:sp>
      <p:sp>
        <p:nvSpPr>
          <p:cNvPr id="69" name="TextBox 68"/>
          <p:cNvSpPr txBox="1"/>
          <p:nvPr/>
        </p:nvSpPr>
        <p:spPr>
          <a:xfrm>
            <a:off x="333735" y="5387494"/>
            <a:ext cx="740833" cy="274594"/>
          </a:xfrm>
          <a:prstGeom prst="rect">
            <a:avLst/>
          </a:prstGeom>
          <a:noFill/>
        </p:spPr>
        <p:txBody>
          <a:bodyPr wrap="none" rtlCol="0" anchor="t" anchorCtr="0">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lang="ja-JP" sz="1200" b="0" i="0" u="none" strike="noStrike" cap="none" baseline="0">
                <a:solidFill>
                  <a:srgbClr val="4D4D4D"/>
                </a:solidFill>
                <a:effectLst/>
                <a:uFillTx/>
                <a:ea typeface="MS UI Gothic" panose="020B0600070205080204" charset="-128"/>
              </a:rPr>
              <a:t>リスクに晒されていた患者数</a:t>
            </a:r>
          </a:p>
        </p:txBody>
      </p:sp>
      <p:cxnSp>
        <p:nvCxnSpPr>
          <p:cNvPr id="70" name="Straight Connector 69"/>
          <p:cNvCxnSpPr/>
          <p:nvPr/>
        </p:nvCxnSpPr>
        <p:spPr>
          <a:xfrm>
            <a:off x="510840" y="5803221"/>
            <a:ext cx="236632" cy="0"/>
          </a:xfrm>
          <a:prstGeom prst="line">
            <a:avLst/>
          </a:prstGeom>
          <a:noFill/>
          <a:ln w="26035" cap="sq">
            <a:solidFill>
              <a:schemeClr val="accent2"/>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71" name="Straight Connector 70"/>
          <p:cNvCxnSpPr/>
          <p:nvPr/>
        </p:nvCxnSpPr>
        <p:spPr>
          <a:xfrm>
            <a:off x="510840" y="5977846"/>
            <a:ext cx="236632" cy="0"/>
          </a:xfrm>
          <a:prstGeom prst="line">
            <a:avLst/>
          </a:prstGeom>
          <a:noFill/>
          <a:ln w="26035" cap="sq">
            <a:solidFill>
              <a:schemeClr val="accent3"/>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75" name="Straight Connector 74"/>
          <p:cNvCxnSpPr/>
          <p:nvPr/>
        </p:nvCxnSpPr>
        <p:spPr>
          <a:xfrm rot="5400000">
            <a:off x="4405915" y="4938204"/>
            <a:ext cx="90000" cy="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sp>
        <p:nvSpPr>
          <p:cNvPr id="76" name="TextBox 75"/>
          <p:cNvSpPr txBox="1"/>
          <p:nvPr/>
        </p:nvSpPr>
        <p:spPr>
          <a:xfrm>
            <a:off x="4275165" y="4978896"/>
            <a:ext cx="351506" cy="274594"/>
          </a:xfrm>
          <a:prstGeom prst="rect">
            <a:avLst/>
          </a:prstGeom>
          <a:noFill/>
        </p:spPr>
        <p:txBody>
          <a:bodyPr wrap="none" rtlCol="0" anchor="t" anchorCtr="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lang="ja-JP" sz="1200" b="0" i="0" u="none" strike="noStrike" cap="none" baseline="0">
                <a:solidFill>
                  <a:srgbClr val="4D4D4D"/>
                </a:solidFill>
                <a:effectLst/>
                <a:uFillTx/>
                <a:ea typeface="MS UI Gothic" panose="020B0600070205080204" charset="-128"/>
              </a:rPr>
              <a:t>60</a:t>
            </a:r>
          </a:p>
        </p:txBody>
      </p:sp>
      <p:cxnSp>
        <p:nvCxnSpPr>
          <p:cNvPr id="77" name="Straight Connector 76"/>
          <p:cNvCxnSpPr/>
          <p:nvPr/>
        </p:nvCxnSpPr>
        <p:spPr>
          <a:xfrm rot="5400000">
            <a:off x="5761805" y="4938204"/>
            <a:ext cx="90000" cy="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sp>
        <p:nvSpPr>
          <p:cNvPr id="78" name="TextBox 77"/>
          <p:cNvSpPr txBox="1"/>
          <p:nvPr/>
        </p:nvSpPr>
        <p:spPr>
          <a:xfrm>
            <a:off x="5631053" y="4978896"/>
            <a:ext cx="351506" cy="274594"/>
          </a:xfrm>
          <a:prstGeom prst="rect">
            <a:avLst/>
          </a:prstGeom>
          <a:noFill/>
        </p:spPr>
        <p:txBody>
          <a:bodyPr wrap="none" rtlCol="0" anchor="t" anchorCtr="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lang="ja-JP" sz="1200" b="0" i="0" u="none" strike="noStrike" cap="none" baseline="0">
                <a:solidFill>
                  <a:srgbClr val="4D4D4D"/>
                </a:solidFill>
                <a:effectLst/>
                <a:uFillTx/>
                <a:ea typeface="MS UI Gothic" panose="020B0600070205080204" charset="-128"/>
              </a:rPr>
              <a:t>84</a:t>
            </a:r>
          </a:p>
        </p:txBody>
      </p:sp>
      <p:cxnSp>
        <p:nvCxnSpPr>
          <p:cNvPr id="79" name="Straight Connector 78"/>
          <p:cNvCxnSpPr/>
          <p:nvPr/>
        </p:nvCxnSpPr>
        <p:spPr>
          <a:xfrm rot="5400000">
            <a:off x="7117695" y="4938204"/>
            <a:ext cx="90000" cy="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sp>
        <p:nvSpPr>
          <p:cNvPr id="80" name="TextBox 79"/>
          <p:cNvSpPr txBox="1"/>
          <p:nvPr/>
        </p:nvSpPr>
        <p:spPr>
          <a:xfrm>
            <a:off x="6944833" y="4978896"/>
            <a:ext cx="435728" cy="274594"/>
          </a:xfrm>
          <a:prstGeom prst="rect">
            <a:avLst/>
          </a:prstGeom>
          <a:noFill/>
        </p:spPr>
        <p:txBody>
          <a:bodyPr wrap="none" rtlCol="0" anchor="t" anchorCtr="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lang="ja-JP" sz="1200" b="0" i="0" u="none" strike="noStrike" cap="none" baseline="0">
                <a:solidFill>
                  <a:srgbClr val="4D4D4D"/>
                </a:solidFill>
                <a:effectLst/>
                <a:uFillTx/>
                <a:ea typeface="MS UI Gothic" panose="020B0600070205080204" charset="-128"/>
              </a:rPr>
              <a:t>108</a:t>
            </a:r>
          </a:p>
        </p:txBody>
      </p:sp>
      <p:sp>
        <p:nvSpPr>
          <p:cNvPr id="81" name="TextBox 80"/>
          <p:cNvSpPr txBox="1"/>
          <p:nvPr/>
        </p:nvSpPr>
        <p:spPr>
          <a:xfrm>
            <a:off x="843327" y="5660022"/>
            <a:ext cx="435728" cy="457657"/>
          </a:xfrm>
          <a:prstGeom prst="rect">
            <a:avLst/>
          </a:prstGeom>
          <a:noFill/>
        </p:spPr>
        <p:txBody>
          <a:bodyPr wrap="none" rtlCol="0" anchor="b" anchorCtr="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lang="ja-JP" sz="1200" b="0" i="0" u="none" strike="noStrike" cap="none" baseline="0">
                <a:solidFill>
                  <a:srgbClr val="4D4D4D"/>
                </a:solidFill>
                <a:effectLst/>
                <a:uFillTx/>
                <a:ea typeface="MS UI Gothic" panose="020B0600070205080204" charset="-128"/>
              </a:rPr>
              <a:t>161</a:t>
            </a:r>
          </a:p>
          <a:p>
            <a:pPr marL="0" marR="0" lvl="0" indent="0" algn="ctr" defTabSz="914400" rtl="0" eaLnBrk="1" fontAlgn="auto" latinLnBrk="0" hangingPunct="1">
              <a:lnSpc>
                <a:spcPct val="100000"/>
              </a:lnSpc>
              <a:spcBef>
                <a:spcPct val="0"/>
              </a:spcBef>
              <a:spcAft>
                <a:spcPct val="0"/>
              </a:spcAft>
              <a:buClrTx/>
              <a:buSzTx/>
              <a:buFontTx/>
              <a:buNone/>
              <a:defRPr/>
            </a:pPr>
            <a:r>
              <a:rPr lang="ja-JP" sz="1200" b="0" i="0" u="none" strike="noStrike" cap="none" baseline="0">
                <a:solidFill>
                  <a:srgbClr val="4D4D4D"/>
                </a:solidFill>
                <a:effectLst/>
                <a:uFillTx/>
                <a:ea typeface="MS UI Gothic" panose="020B0600070205080204" charset="-128"/>
              </a:rPr>
              <a:t>160</a:t>
            </a:r>
          </a:p>
        </p:txBody>
      </p:sp>
      <p:sp>
        <p:nvSpPr>
          <p:cNvPr id="82" name="TextBox 81"/>
          <p:cNvSpPr txBox="1"/>
          <p:nvPr/>
        </p:nvSpPr>
        <p:spPr>
          <a:xfrm>
            <a:off x="1521272" y="5660022"/>
            <a:ext cx="435728" cy="457657"/>
          </a:xfrm>
          <a:prstGeom prst="rect">
            <a:avLst/>
          </a:prstGeom>
          <a:noFill/>
        </p:spPr>
        <p:txBody>
          <a:bodyPr wrap="none" rtlCol="0" anchor="b" anchorCtr="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lang="ja-JP" sz="1200" b="0" i="0" u="none" strike="noStrike" cap="none" baseline="0">
                <a:solidFill>
                  <a:srgbClr val="4D4D4D"/>
                </a:solidFill>
                <a:effectLst/>
                <a:uFillTx/>
                <a:ea typeface="MS UI Gothic" panose="020B0600070205080204" charset="-128"/>
              </a:rPr>
              <a:t>144</a:t>
            </a:r>
          </a:p>
          <a:p>
            <a:pPr marL="0" marR="0" lvl="0" indent="0" algn="ctr" defTabSz="914400" rtl="0" eaLnBrk="1" fontAlgn="auto" latinLnBrk="0" hangingPunct="1">
              <a:lnSpc>
                <a:spcPct val="100000"/>
              </a:lnSpc>
              <a:spcBef>
                <a:spcPct val="0"/>
              </a:spcBef>
              <a:spcAft>
                <a:spcPct val="0"/>
              </a:spcAft>
              <a:buClrTx/>
              <a:buSzTx/>
              <a:buFontTx/>
              <a:buNone/>
              <a:defRPr/>
            </a:pPr>
            <a:r>
              <a:rPr lang="ja-JP" sz="1200" b="0" i="0" u="none" strike="noStrike" cap="none" baseline="0">
                <a:solidFill>
                  <a:srgbClr val="4D4D4D"/>
                </a:solidFill>
                <a:effectLst/>
                <a:uFillTx/>
                <a:ea typeface="MS UI Gothic" panose="020B0600070205080204" charset="-128"/>
              </a:rPr>
              <a:t>146</a:t>
            </a:r>
          </a:p>
        </p:txBody>
      </p:sp>
      <p:sp>
        <p:nvSpPr>
          <p:cNvPr id="83" name="TextBox 82"/>
          <p:cNvSpPr txBox="1"/>
          <p:nvPr/>
        </p:nvSpPr>
        <p:spPr>
          <a:xfrm>
            <a:off x="2199218" y="5660022"/>
            <a:ext cx="435728" cy="457657"/>
          </a:xfrm>
          <a:prstGeom prst="rect">
            <a:avLst/>
          </a:prstGeom>
          <a:noFill/>
        </p:spPr>
        <p:txBody>
          <a:bodyPr wrap="none" rtlCol="0" anchor="b" anchorCtr="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lang="ja-JP" sz="1200" b="0" i="0" u="none" strike="noStrike" cap="none" baseline="0">
                <a:solidFill>
                  <a:srgbClr val="4D4D4D"/>
                </a:solidFill>
                <a:effectLst/>
                <a:uFillTx/>
                <a:ea typeface="MS UI Gothic" panose="020B0600070205080204" charset="-128"/>
              </a:rPr>
              <a:t>137</a:t>
            </a:r>
          </a:p>
          <a:p>
            <a:pPr marL="0" marR="0" lvl="0" indent="0" algn="ctr" defTabSz="914400" rtl="0" eaLnBrk="1" fontAlgn="auto" latinLnBrk="0" hangingPunct="1">
              <a:lnSpc>
                <a:spcPct val="100000"/>
              </a:lnSpc>
              <a:spcBef>
                <a:spcPct val="0"/>
              </a:spcBef>
              <a:spcAft>
                <a:spcPct val="0"/>
              </a:spcAft>
              <a:buClrTx/>
              <a:buSzTx/>
              <a:buFontTx/>
              <a:buNone/>
              <a:defRPr/>
            </a:pPr>
            <a:r>
              <a:rPr lang="ja-JP" sz="1200" b="0" i="0" u="none" strike="noStrike" cap="none" baseline="0">
                <a:solidFill>
                  <a:srgbClr val="4D4D4D"/>
                </a:solidFill>
                <a:effectLst/>
                <a:uFillTx/>
                <a:ea typeface="MS UI Gothic" panose="020B0600070205080204" charset="-128"/>
              </a:rPr>
              <a:t>139</a:t>
            </a:r>
          </a:p>
        </p:txBody>
      </p:sp>
      <p:sp>
        <p:nvSpPr>
          <p:cNvPr id="84" name="TextBox 83"/>
          <p:cNvSpPr txBox="1"/>
          <p:nvPr/>
        </p:nvSpPr>
        <p:spPr>
          <a:xfrm>
            <a:off x="2877163" y="5660022"/>
            <a:ext cx="435728" cy="457657"/>
          </a:xfrm>
          <a:prstGeom prst="rect">
            <a:avLst/>
          </a:prstGeom>
          <a:noFill/>
        </p:spPr>
        <p:txBody>
          <a:bodyPr wrap="none" rtlCol="0" anchor="b" anchorCtr="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lang="ja-JP" sz="1200" b="0" i="0" u="none" strike="noStrike" cap="none" baseline="0">
                <a:solidFill>
                  <a:srgbClr val="4D4D4D"/>
                </a:solidFill>
                <a:effectLst/>
                <a:uFillTx/>
                <a:ea typeface="MS UI Gothic" panose="020B0600070205080204" charset="-128"/>
              </a:rPr>
              <a:t>126</a:t>
            </a:r>
          </a:p>
          <a:p>
            <a:pPr marL="0" marR="0" lvl="0" indent="0" algn="ctr" defTabSz="914400" rtl="0" eaLnBrk="1" fontAlgn="auto" latinLnBrk="0" hangingPunct="1">
              <a:lnSpc>
                <a:spcPct val="100000"/>
              </a:lnSpc>
              <a:spcBef>
                <a:spcPct val="0"/>
              </a:spcBef>
              <a:spcAft>
                <a:spcPct val="0"/>
              </a:spcAft>
              <a:buClrTx/>
              <a:buSzTx/>
              <a:buFontTx/>
              <a:buNone/>
              <a:defRPr/>
            </a:pPr>
            <a:r>
              <a:rPr lang="ja-JP" sz="1200" b="0" i="0" u="none" strike="noStrike" cap="none" baseline="0">
                <a:solidFill>
                  <a:srgbClr val="4D4D4D"/>
                </a:solidFill>
                <a:effectLst/>
                <a:uFillTx/>
                <a:ea typeface="MS UI Gothic" panose="020B0600070205080204" charset="-128"/>
              </a:rPr>
              <a:t>134</a:t>
            </a:r>
          </a:p>
        </p:txBody>
      </p:sp>
      <p:sp>
        <p:nvSpPr>
          <p:cNvPr id="85" name="TextBox 84"/>
          <p:cNvSpPr txBox="1"/>
          <p:nvPr/>
        </p:nvSpPr>
        <p:spPr>
          <a:xfrm>
            <a:off x="3555108" y="5660022"/>
            <a:ext cx="435728" cy="457657"/>
          </a:xfrm>
          <a:prstGeom prst="rect">
            <a:avLst/>
          </a:prstGeom>
          <a:noFill/>
        </p:spPr>
        <p:txBody>
          <a:bodyPr wrap="none" rtlCol="0" anchor="b" anchorCtr="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lang="ja-JP" sz="1200" b="0" i="0" u="none" strike="noStrike" cap="none" baseline="0">
                <a:solidFill>
                  <a:srgbClr val="4D4D4D"/>
                </a:solidFill>
                <a:effectLst/>
                <a:uFillTx/>
                <a:ea typeface="MS UI Gothic" panose="020B0600070205080204" charset="-128"/>
              </a:rPr>
              <a:t>120</a:t>
            </a:r>
          </a:p>
          <a:p>
            <a:pPr marL="0" marR="0" lvl="0" indent="0" algn="ctr" defTabSz="914400" rtl="0" eaLnBrk="1" fontAlgn="auto" latinLnBrk="0" hangingPunct="1">
              <a:lnSpc>
                <a:spcPct val="100000"/>
              </a:lnSpc>
              <a:spcBef>
                <a:spcPct val="0"/>
              </a:spcBef>
              <a:spcAft>
                <a:spcPct val="0"/>
              </a:spcAft>
              <a:buClrTx/>
              <a:buSzTx/>
              <a:buFontTx/>
              <a:buNone/>
              <a:defRPr/>
            </a:pPr>
            <a:r>
              <a:rPr lang="ja-JP" sz="1200" b="0" i="0" u="none" strike="noStrike" cap="none" baseline="0">
                <a:solidFill>
                  <a:srgbClr val="4D4D4D"/>
                </a:solidFill>
                <a:effectLst/>
                <a:uFillTx/>
                <a:ea typeface="MS UI Gothic" panose="020B0600070205080204" charset="-128"/>
              </a:rPr>
              <a:t>123</a:t>
            </a:r>
          </a:p>
        </p:txBody>
      </p:sp>
      <p:sp>
        <p:nvSpPr>
          <p:cNvPr id="86" name="TextBox 85"/>
          <p:cNvSpPr txBox="1"/>
          <p:nvPr/>
        </p:nvSpPr>
        <p:spPr>
          <a:xfrm>
            <a:off x="4953109" y="5660022"/>
            <a:ext cx="351506" cy="457657"/>
          </a:xfrm>
          <a:prstGeom prst="rect">
            <a:avLst/>
          </a:prstGeom>
          <a:noFill/>
        </p:spPr>
        <p:txBody>
          <a:bodyPr wrap="none" rtlCol="0" anchor="b" anchorCtr="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lang="ja-JP" sz="1200" b="0" i="0" u="none" strike="noStrike" cap="none" baseline="0">
                <a:solidFill>
                  <a:srgbClr val="4D4D4D"/>
                </a:solidFill>
                <a:effectLst/>
                <a:uFillTx/>
                <a:ea typeface="MS UI Gothic" panose="020B0600070205080204" charset="-128"/>
              </a:rPr>
              <a:t>79</a:t>
            </a:r>
          </a:p>
          <a:p>
            <a:pPr marL="0" marR="0" lvl="0" indent="0" algn="ctr" defTabSz="914400" rtl="0" eaLnBrk="1" fontAlgn="auto" latinLnBrk="0" hangingPunct="1">
              <a:lnSpc>
                <a:spcPct val="100000"/>
              </a:lnSpc>
              <a:spcBef>
                <a:spcPct val="0"/>
              </a:spcBef>
              <a:spcAft>
                <a:spcPct val="0"/>
              </a:spcAft>
              <a:buClrTx/>
              <a:buSzTx/>
              <a:buFontTx/>
              <a:buNone/>
              <a:defRPr/>
            </a:pPr>
            <a:r>
              <a:rPr lang="ja-JP" sz="1200" b="0" i="0" u="none" strike="noStrike" cap="none" baseline="0">
                <a:solidFill>
                  <a:srgbClr val="4D4D4D"/>
                </a:solidFill>
                <a:effectLst/>
                <a:uFillTx/>
                <a:ea typeface="MS UI Gothic" panose="020B0600070205080204" charset="-128"/>
              </a:rPr>
              <a:t>79</a:t>
            </a:r>
          </a:p>
        </p:txBody>
      </p:sp>
      <p:sp>
        <p:nvSpPr>
          <p:cNvPr id="87" name="TextBox 86"/>
          <p:cNvSpPr txBox="1"/>
          <p:nvPr/>
        </p:nvSpPr>
        <p:spPr>
          <a:xfrm>
            <a:off x="6308999" y="5660022"/>
            <a:ext cx="351506" cy="457657"/>
          </a:xfrm>
          <a:prstGeom prst="rect">
            <a:avLst/>
          </a:prstGeom>
          <a:noFill/>
        </p:spPr>
        <p:txBody>
          <a:bodyPr wrap="none" rtlCol="0" anchor="b" anchorCtr="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lang="ja-JP" sz="1200" b="0" i="0" u="none" strike="noStrike" cap="none" baseline="0">
                <a:solidFill>
                  <a:srgbClr val="4D4D4D"/>
                </a:solidFill>
                <a:effectLst/>
                <a:uFillTx/>
                <a:ea typeface="MS UI Gothic" panose="020B0600070205080204" charset="-128"/>
              </a:rPr>
              <a:t>22</a:t>
            </a:r>
          </a:p>
          <a:p>
            <a:pPr marL="0" marR="0" lvl="0" indent="0" algn="ctr" defTabSz="914400" rtl="0" eaLnBrk="1" fontAlgn="auto" latinLnBrk="0" hangingPunct="1">
              <a:lnSpc>
                <a:spcPct val="100000"/>
              </a:lnSpc>
              <a:spcBef>
                <a:spcPct val="0"/>
              </a:spcBef>
              <a:spcAft>
                <a:spcPct val="0"/>
              </a:spcAft>
              <a:buClrTx/>
              <a:buSzTx/>
              <a:buFontTx/>
              <a:buNone/>
              <a:defRPr/>
            </a:pPr>
            <a:r>
              <a:rPr lang="ja-JP" sz="1200" b="0" i="0" u="none" strike="noStrike" cap="none" baseline="0">
                <a:solidFill>
                  <a:srgbClr val="4D4D4D"/>
                </a:solidFill>
                <a:effectLst/>
                <a:uFillTx/>
                <a:ea typeface="MS UI Gothic" panose="020B0600070205080204" charset="-128"/>
              </a:rPr>
              <a:t>23</a:t>
            </a:r>
          </a:p>
        </p:txBody>
      </p:sp>
      <p:sp>
        <p:nvSpPr>
          <p:cNvPr id="88" name="TextBox 87"/>
          <p:cNvSpPr txBox="1"/>
          <p:nvPr/>
        </p:nvSpPr>
        <p:spPr>
          <a:xfrm>
            <a:off x="7706998" y="5660022"/>
            <a:ext cx="267285" cy="457657"/>
          </a:xfrm>
          <a:prstGeom prst="rect">
            <a:avLst/>
          </a:prstGeom>
          <a:noFill/>
        </p:spPr>
        <p:txBody>
          <a:bodyPr wrap="none" rtlCol="0" anchor="b" anchorCtr="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lang="ja-JP" sz="1200" b="0" i="0" u="none" strike="noStrike" cap="none" baseline="0">
                <a:solidFill>
                  <a:srgbClr val="4D4D4D"/>
                </a:solidFill>
                <a:effectLst/>
                <a:uFillTx/>
                <a:ea typeface="MS UI Gothic" panose="020B0600070205080204" charset="-128"/>
              </a:rPr>
              <a:t>0</a:t>
            </a:r>
          </a:p>
          <a:p>
            <a:pPr marL="0" marR="0" lvl="0" indent="0" algn="ctr" defTabSz="914400" rtl="0" eaLnBrk="1" fontAlgn="auto" latinLnBrk="0" hangingPunct="1">
              <a:lnSpc>
                <a:spcPct val="100000"/>
              </a:lnSpc>
              <a:spcBef>
                <a:spcPct val="0"/>
              </a:spcBef>
              <a:spcAft>
                <a:spcPct val="0"/>
              </a:spcAft>
              <a:buClrTx/>
              <a:buSzTx/>
              <a:buFontTx/>
              <a:buNone/>
              <a:defRPr/>
            </a:pPr>
            <a:r>
              <a:rPr lang="ja-JP" sz="1200" b="0" i="0" u="none" strike="noStrike" cap="none" baseline="0">
                <a:solidFill>
                  <a:srgbClr val="4D4D4D"/>
                </a:solidFill>
                <a:effectLst/>
                <a:uFillTx/>
                <a:ea typeface="MS UI Gothic" panose="020B0600070205080204" charset="-128"/>
              </a:rPr>
              <a:t>0</a:t>
            </a:r>
          </a:p>
        </p:txBody>
      </p:sp>
      <p:sp>
        <p:nvSpPr>
          <p:cNvPr id="89" name="TextBox 88"/>
          <p:cNvSpPr txBox="1"/>
          <p:nvPr/>
        </p:nvSpPr>
        <p:spPr>
          <a:xfrm>
            <a:off x="4233052" y="5660022"/>
            <a:ext cx="435728" cy="457657"/>
          </a:xfrm>
          <a:prstGeom prst="rect">
            <a:avLst/>
          </a:prstGeom>
          <a:noFill/>
        </p:spPr>
        <p:txBody>
          <a:bodyPr wrap="none" rtlCol="0" anchor="b" anchorCtr="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lang="ja-JP" sz="1200" b="0" i="0" u="none" strike="noStrike" cap="none" baseline="0">
                <a:solidFill>
                  <a:srgbClr val="4D4D4D"/>
                </a:solidFill>
                <a:effectLst/>
                <a:uFillTx/>
                <a:ea typeface="MS UI Gothic" panose="020B0600070205080204" charset="-128"/>
              </a:rPr>
              <a:t>104</a:t>
            </a:r>
          </a:p>
          <a:p>
            <a:pPr marL="0" marR="0" lvl="0" indent="0" algn="ctr" defTabSz="914400" rtl="0" eaLnBrk="1" fontAlgn="auto" latinLnBrk="0" hangingPunct="1">
              <a:lnSpc>
                <a:spcPct val="100000"/>
              </a:lnSpc>
              <a:spcBef>
                <a:spcPct val="0"/>
              </a:spcBef>
              <a:spcAft>
                <a:spcPct val="0"/>
              </a:spcAft>
              <a:buClrTx/>
              <a:buSzTx/>
              <a:buFontTx/>
              <a:buNone/>
              <a:defRPr/>
            </a:pPr>
            <a:r>
              <a:rPr lang="ja-JP" sz="1200" b="0" i="0" u="none" strike="noStrike" cap="none" baseline="0">
                <a:solidFill>
                  <a:srgbClr val="4D4D4D"/>
                </a:solidFill>
                <a:effectLst/>
                <a:uFillTx/>
                <a:ea typeface="MS UI Gothic" panose="020B0600070205080204" charset="-128"/>
              </a:rPr>
              <a:t>105</a:t>
            </a:r>
          </a:p>
        </p:txBody>
      </p:sp>
      <p:sp>
        <p:nvSpPr>
          <p:cNvPr id="90" name="TextBox 89"/>
          <p:cNvSpPr txBox="1"/>
          <p:nvPr/>
        </p:nvSpPr>
        <p:spPr>
          <a:xfrm>
            <a:off x="5631053" y="5660022"/>
            <a:ext cx="351506" cy="457657"/>
          </a:xfrm>
          <a:prstGeom prst="rect">
            <a:avLst/>
          </a:prstGeom>
          <a:noFill/>
        </p:spPr>
        <p:txBody>
          <a:bodyPr wrap="none" rtlCol="0" anchor="b" anchorCtr="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lang="ja-JP" sz="1200" b="0" i="0" u="none" strike="noStrike" cap="none" baseline="0">
                <a:solidFill>
                  <a:srgbClr val="4D4D4D"/>
                </a:solidFill>
                <a:effectLst/>
                <a:uFillTx/>
                <a:ea typeface="MS UI Gothic" panose="020B0600070205080204" charset="-128"/>
              </a:rPr>
              <a:t>50</a:t>
            </a:r>
          </a:p>
          <a:p>
            <a:pPr marL="0" marR="0" lvl="0" indent="0" algn="ctr" defTabSz="914400" rtl="0" eaLnBrk="1" fontAlgn="auto" latinLnBrk="0" hangingPunct="1">
              <a:lnSpc>
                <a:spcPct val="100000"/>
              </a:lnSpc>
              <a:spcBef>
                <a:spcPct val="0"/>
              </a:spcBef>
              <a:spcAft>
                <a:spcPct val="0"/>
              </a:spcAft>
              <a:buClrTx/>
              <a:buSzTx/>
              <a:buFontTx/>
              <a:buNone/>
              <a:defRPr/>
            </a:pPr>
            <a:r>
              <a:rPr lang="ja-JP" sz="1200" b="0" i="0" u="none" strike="noStrike" cap="none" baseline="0">
                <a:solidFill>
                  <a:srgbClr val="4D4D4D"/>
                </a:solidFill>
                <a:effectLst/>
                <a:uFillTx/>
                <a:ea typeface="MS UI Gothic" panose="020B0600070205080204" charset="-128"/>
              </a:rPr>
              <a:t>48</a:t>
            </a:r>
          </a:p>
        </p:txBody>
      </p:sp>
      <p:sp>
        <p:nvSpPr>
          <p:cNvPr id="91" name="TextBox 90"/>
          <p:cNvSpPr txBox="1"/>
          <p:nvPr/>
        </p:nvSpPr>
        <p:spPr>
          <a:xfrm>
            <a:off x="7029053" y="5660022"/>
            <a:ext cx="267285" cy="457657"/>
          </a:xfrm>
          <a:prstGeom prst="rect">
            <a:avLst/>
          </a:prstGeom>
          <a:noFill/>
        </p:spPr>
        <p:txBody>
          <a:bodyPr wrap="none" rtlCol="0" anchor="b" anchorCtr="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lang="ja-JP" sz="1200" b="0" i="0" u="none" strike="noStrike" cap="none" baseline="0">
                <a:solidFill>
                  <a:srgbClr val="4D4D4D"/>
                </a:solidFill>
                <a:effectLst/>
                <a:uFillTx/>
                <a:ea typeface="MS UI Gothic" panose="020B0600070205080204" charset="-128"/>
              </a:rPr>
              <a:t>2</a:t>
            </a:r>
          </a:p>
          <a:p>
            <a:pPr marL="0" marR="0" lvl="0" indent="0" algn="ctr" defTabSz="914400" rtl="0" eaLnBrk="1" fontAlgn="auto" latinLnBrk="0" hangingPunct="1">
              <a:lnSpc>
                <a:spcPct val="100000"/>
              </a:lnSpc>
              <a:spcBef>
                <a:spcPct val="0"/>
              </a:spcBef>
              <a:spcAft>
                <a:spcPct val="0"/>
              </a:spcAft>
              <a:buClrTx/>
              <a:buSzTx/>
              <a:buFontTx/>
              <a:buNone/>
              <a:defRPr/>
            </a:pPr>
            <a:r>
              <a:rPr lang="ja-JP" sz="1200" b="0" i="0" u="none" strike="noStrike" cap="none" baseline="0">
                <a:solidFill>
                  <a:srgbClr val="4D4D4D"/>
                </a:solidFill>
                <a:effectLst/>
                <a:uFillTx/>
                <a:ea typeface="MS UI Gothic" panose="020B0600070205080204" charset="-128"/>
              </a:rPr>
              <a:t>1</a:t>
            </a:r>
          </a:p>
        </p:txBody>
      </p:sp>
      <p:sp>
        <p:nvSpPr>
          <p:cNvPr id="92" name="TextBox 91"/>
          <p:cNvSpPr txBox="1"/>
          <p:nvPr/>
        </p:nvSpPr>
        <p:spPr>
          <a:xfrm rot="16200000">
            <a:off x="256212" y="3279415"/>
            <a:ext cx="489757" cy="274594"/>
          </a:xfrm>
          <a:prstGeom prst="rect">
            <a:avLst/>
          </a:prstGeom>
          <a:noFill/>
        </p:spPr>
        <p:txBody>
          <a:bodyPr wrap="none" rtlCol="0" anchor="t" anchorCtr="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lang="ja-JP" sz="1200" b="0" i="0" u="none" strike="noStrike" cap="none" baseline="0">
                <a:solidFill>
                  <a:srgbClr val="4D4D4D"/>
                </a:solidFill>
                <a:effectLst/>
                <a:uFillTx/>
                <a:ea typeface="MS UI Gothic" panose="020B0600070205080204" charset="-128"/>
              </a:rPr>
              <a:t>生存率、%</a:t>
            </a:r>
          </a:p>
        </p:txBody>
      </p:sp>
      <p:graphicFrame>
        <p:nvGraphicFramePr>
          <p:cNvPr id="97" name="Table 96"/>
          <p:cNvGraphicFramePr>
            <a:graphicFrameLocks noGrp="1"/>
          </p:cNvGraphicFramePr>
          <p:nvPr/>
        </p:nvGraphicFramePr>
        <p:xfrm>
          <a:off x="1554657" y="3429000"/>
          <a:ext cx="4097463" cy="825600"/>
        </p:xfrm>
        <a:graphic>
          <a:graphicData uri="http://schemas.openxmlformats.org/drawingml/2006/table">
            <a:tbl>
              <a:tblPr firstRow="1" bandRow="1">
                <a:tableStyleId>{2D5ABB26-0587-4C30-8999-92F81FD0307C}</a:tableStyleId>
              </a:tblPr>
              <a:tblGrid>
                <a:gridCol w="1404000">
                  <a:extLst>
                    <a:ext uri="{9D8B030D-6E8A-4147-A177-3AD203B41FA5}">
                      <a16:colId xmlns:a16="http://schemas.microsoft.com/office/drawing/2014/main" val="20000"/>
                    </a:ext>
                  </a:extLst>
                </a:gridCol>
                <a:gridCol w="1080000">
                  <a:extLst>
                    <a:ext uri="{9D8B030D-6E8A-4147-A177-3AD203B41FA5}">
                      <a16:colId xmlns:a16="http://schemas.microsoft.com/office/drawing/2014/main" val="20001"/>
                    </a:ext>
                  </a:extLst>
                </a:gridCol>
                <a:gridCol w="1613463">
                  <a:extLst>
                    <a:ext uri="{9D8B030D-6E8A-4147-A177-3AD203B41FA5}">
                      <a16:colId xmlns:a16="http://schemas.microsoft.com/office/drawing/2014/main" val="20002"/>
                    </a:ext>
                  </a:extLst>
                </a:gridCol>
              </a:tblGrid>
              <a:tr h="0">
                <a:tc>
                  <a:txBody>
                    <a:bodyPr/>
                    <a:lstStyle>
                      <a:lvl1pPr marL="0" algn="l" defTabSz="914400" rtl="0" eaLnBrk="1" latinLnBrk="0" hangingPunct="1">
                        <a:defRPr sz="1800" kern="1200">
                          <a:solidFill>
                            <a:schemeClr val="tx1"/>
                          </a:solidFill>
                          <a:latin typeface="Trebuchet MS" panose="020B0603020202020204"/>
                        </a:defRPr>
                      </a:lvl1pPr>
                      <a:lvl2pPr marL="457200" algn="l" defTabSz="914400" rtl="0" eaLnBrk="1" latinLnBrk="0" hangingPunct="1">
                        <a:defRPr sz="1800" kern="1200">
                          <a:solidFill>
                            <a:schemeClr val="tx1"/>
                          </a:solidFill>
                          <a:latin typeface="Trebuchet MS" panose="020B0603020202020204"/>
                        </a:defRPr>
                      </a:lvl2pPr>
                      <a:lvl3pPr marL="914400" algn="l" defTabSz="914400" rtl="0" eaLnBrk="1" latinLnBrk="0" hangingPunct="1">
                        <a:defRPr sz="1800" kern="1200">
                          <a:solidFill>
                            <a:schemeClr val="tx1"/>
                          </a:solidFill>
                          <a:latin typeface="Trebuchet MS" panose="020B0603020202020204"/>
                        </a:defRPr>
                      </a:lvl3pPr>
                      <a:lvl4pPr marL="1371600" algn="l" defTabSz="914400" rtl="0" eaLnBrk="1" latinLnBrk="0" hangingPunct="1">
                        <a:defRPr sz="1800" kern="1200">
                          <a:solidFill>
                            <a:schemeClr val="tx1"/>
                          </a:solidFill>
                          <a:latin typeface="Trebuchet MS" panose="020B0603020202020204"/>
                        </a:defRPr>
                      </a:lvl4pPr>
                      <a:lvl5pPr marL="1828800" algn="l" defTabSz="914400" rtl="0" eaLnBrk="1" latinLnBrk="0" hangingPunct="1">
                        <a:defRPr sz="1800" kern="1200">
                          <a:solidFill>
                            <a:schemeClr val="tx1"/>
                          </a:solidFill>
                          <a:latin typeface="Trebuchet MS" panose="020B0603020202020204"/>
                        </a:defRPr>
                      </a:lvl5pPr>
                      <a:lvl6pPr marL="2286000" algn="l" defTabSz="914400" rtl="0" eaLnBrk="1" latinLnBrk="0" hangingPunct="1">
                        <a:defRPr sz="1800" kern="1200">
                          <a:solidFill>
                            <a:schemeClr val="tx1"/>
                          </a:solidFill>
                          <a:latin typeface="Trebuchet MS" panose="020B0603020202020204"/>
                        </a:defRPr>
                      </a:lvl6pPr>
                      <a:lvl7pPr marL="2743200" algn="l" defTabSz="914400" rtl="0" eaLnBrk="1" latinLnBrk="0" hangingPunct="1">
                        <a:defRPr sz="1800" kern="1200">
                          <a:solidFill>
                            <a:schemeClr val="tx1"/>
                          </a:solidFill>
                          <a:latin typeface="Trebuchet MS" panose="020B0603020202020204"/>
                        </a:defRPr>
                      </a:lvl7pPr>
                      <a:lvl8pPr marL="3200400" algn="l" defTabSz="914400" rtl="0" eaLnBrk="1" latinLnBrk="0" hangingPunct="1">
                        <a:defRPr sz="1800" kern="1200">
                          <a:solidFill>
                            <a:schemeClr val="tx1"/>
                          </a:solidFill>
                          <a:latin typeface="Trebuchet MS" panose="020B0603020202020204"/>
                        </a:defRPr>
                      </a:lvl8pPr>
                      <a:lvl9pPr marL="3657600" algn="l" defTabSz="914400" rtl="0" eaLnBrk="1" latinLnBrk="0" hangingPunct="1">
                        <a:defRPr sz="1800" kern="1200">
                          <a:solidFill>
                            <a:schemeClr val="tx1"/>
                          </a:solidFill>
                          <a:latin typeface="Trebuchet MS" panose="020B0603020202020204"/>
                        </a:defRPr>
                      </a:lvl9pPr>
                    </a:lstStyle>
                    <a:p>
                      <a:pPr algn="l"/>
                      <a:endParaRPr lang="en-US" sz="1000" b="1">
                        <a:solidFill>
                          <a:schemeClr val="tx2"/>
                        </a:solidFill>
                        <a:latin typeface="+mn-lt"/>
                        <a:cs typeface="Arial" panose="020B0604020202020204" pitchFamily="34" charset="0"/>
                      </a:endParaRPr>
                    </a:p>
                  </a:txBody>
                  <a:tcPr marL="36000" marR="36000" marT="36000" marB="3600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4400" rtl="0" eaLnBrk="1" latinLnBrk="0" hangingPunct="1">
                        <a:defRPr sz="1800" kern="1200">
                          <a:solidFill>
                            <a:schemeClr val="tx1"/>
                          </a:solidFill>
                          <a:latin typeface="Trebuchet MS" panose="020B0603020202020204"/>
                        </a:defRPr>
                      </a:lvl1pPr>
                      <a:lvl2pPr marL="457200" algn="l" defTabSz="914400" rtl="0" eaLnBrk="1" latinLnBrk="0" hangingPunct="1">
                        <a:defRPr sz="1800" kern="1200">
                          <a:solidFill>
                            <a:schemeClr val="tx1"/>
                          </a:solidFill>
                          <a:latin typeface="Trebuchet MS" panose="020B0603020202020204"/>
                        </a:defRPr>
                      </a:lvl2pPr>
                      <a:lvl3pPr marL="914400" algn="l" defTabSz="914400" rtl="0" eaLnBrk="1" latinLnBrk="0" hangingPunct="1">
                        <a:defRPr sz="1800" kern="1200">
                          <a:solidFill>
                            <a:schemeClr val="tx1"/>
                          </a:solidFill>
                          <a:latin typeface="Trebuchet MS" panose="020B0603020202020204"/>
                        </a:defRPr>
                      </a:lvl3pPr>
                      <a:lvl4pPr marL="1371600" algn="l" defTabSz="914400" rtl="0" eaLnBrk="1" latinLnBrk="0" hangingPunct="1">
                        <a:defRPr sz="1800" kern="1200">
                          <a:solidFill>
                            <a:schemeClr val="tx1"/>
                          </a:solidFill>
                          <a:latin typeface="Trebuchet MS" panose="020B0603020202020204"/>
                        </a:defRPr>
                      </a:lvl4pPr>
                      <a:lvl5pPr marL="1828800" algn="l" defTabSz="914400" rtl="0" eaLnBrk="1" latinLnBrk="0" hangingPunct="1">
                        <a:defRPr sz="1800" kern="1200">
                          <a:solidFill>
                            <a:schemeClr val="tx1"/>
                          </a:solidFill>
                          <a:latin typeface="Trebuchet MS" panose="020B0603020202020204"/>
                        </a:defRPr>
                      </a:lvl5pPr>
                      <a:lvl6pPr marL="2286000" algn="l" defTabSz="914400" rtl="0" eaLnBrk="1" latinLnBrk="0" hangingPunct="1">
                        <a:defRPr sz="1800" kern="1200">
                          <a:solidFill>
                            <a:schemeClr val="tx1"/>
                          </a:solidFill>
                          <a:latin typeface="Trebuchet MS" panose="020B0603020202020204"/>
                        </a:defRPr>
                      </a:lvl6pPr>
                      <a:lvl7pPr marL="2743200" algn="l" defTabSz="914400" rtl="0" eaLnBrk="1" latinLnBrk="0" hangingPunct="1">
                        <a:defRPr sz="1800" kern="1200">
                          <a:solidFill>
                            <a:schemeClr val="tx1"/>
                          </a:solidFill>
                          <a:latin typeface="Trebuchet MS" panose="020B0603020202020204"/>
                        </a:defRPr>
                      </a:lvl7pPr>
                      <a:lvl8pPr marL="3200400" algn="l" defTabSz="914400" rtl="0" eaLnBrk="1" latinLnBrk="0" hangingPunct="1">
                        <a:defRPr sz="1800" kern="1200">
                          <a:solidFill>
                            <a:schemeClr val="tx1"/>
                          </a:solidFill>
                          <a:latin typeface="Trebuchet MS" panose="020B0603020202020204"/>
                        </a:defRPr>
                      </a:lvl8pPr>
                      <a:lvl9pPr marL="3657600" algn="l" defTabSz="914400" rtl="0" eaLnBrk="1" latinLnBrk="0" hangingPunct="1">
                        <a:defRPr sz="1800" kern="1200">
                          <a:solidFill>
                            <a:schemeClr val="tx1"/>
                          </a:solidFill>
                          <a:latin typeface="Trebuchet MS" panose="020B0603020202020204"/>
                        </a:defRPr>
                      </a:lvl9pPr>
                    </a:lstStyle>
                    <a:p>
                      <a:pPr algn="ctr"/>
                      <a:r>
                        <a:rPr lang="ja-JP" sz="1000" b="0" i="0" u="none" strike="noStrike" cap="none" baseline="0">
                          <a:solidFill>
                            <a:srgbClr val="4D4D4D"/>
                          </a:solidFill>
                          <a:effectLst/>
                          <a:uFillTx/>
                          <a:ea typeface="MS UI Gothic" panose="020B0600070205080204" charset="-128"/>
                        </a:rPr>
                        <a:t>FOLFOX (n=160)</a:t>
                      </a:r>
                    </a:p>
                  </a:txBody>
                  <a:tcPr marL="36000" marR="36000" marT="36000" marB="3600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4400" rtl="0" eaLnBrk="1" latinLnBrk="0" hangingPunct="1">
                        <a:defRPr sz="1800" kern="1200">
                          <a:solidFill>
                            <a:schemeClr val="tx1"/>
                          </a:solidFill>
                          <a:latin typeface="Trebuchet MS" panose="020B0603020202020204"/>
                        </a:defRPr>
                      </a:lvl1pPr>
                      <a:lvl2pPr marL="457200" algn="l" defTabSz="914400" rtl="0" eaLnBrk="1" latinLnBrk="0" hangingPunct="1">
                        <a:defRPr sz="1800" kern="1200">
                          <a:solidFill>
                            <a:schemeClr val="tx1"/>
                          </a:solidFill>
                          <a:latin typeface="Trebuchet MS" panose="020B0603020202020204"/>
                        </a:defRPr>
                      </a:lvl2pPr>
                      <a:lvl3pPr marL="914400" algn="l" defTabSz="914400" rtl="0" eaLnBrk="1" latinLnBrk="0" hangingPunct="1">
                        <a:defRPr sz="1800" kern="1200">
                          <a:solidFill>
                            <a:schemeClr val="tx1"/>
                          </a:solidFill>
                          <a:latin typeface="Trebuchet MS" panose="020B0603020202020204"/>
                        </a:defRPr>
                      </a:lvl3pPr>
                      <a:lvl4pPr marL="1371600" algn="l" defTabSz="914400" rtl="0" eaLnBrk="1" latinLnBrk="0" hangingPunct="1">
                        <a:defRPr sz="1800" kern="1200">
                          <a:solidFill>
                            <a:schemeClr val="tx1"/>
                          </a:solidFill>
                          <a:latin typeface="Trebuchet MS" panose="020B0603020202020204"/>
                        </a:defRPr>
                      </a:lvl4pPr>
                      <a:lvl5pPr marL="1828800" algn="l" defTabSz="914400" rtl="0" eaLnBrk="1" latinLnBrk="0" hangingPunct="1">
                        <a:defRPr sz="1800" kern="1200">
                          <a:solidFill>
                            <a:schemeClr val="tx1"/>
                          </a:solidFill>
                          <a:latin typeface="Trebuchet MS" panose="020B0603020202020204"/>
                        </a:defRPr>
                      </a:lvl5pPr>
                      <a:lvl6pPr marL="2286000" algn="l" defTabSz="914400" rtl="0" eaLnBrk="1" latinLnBrk="0" hangingPunct="1">
                        <a:defRPr sz="1800" kern="1200">
                          <a:solidFill>
                            <a:schemeClr val="tx1"/>
                          </a:solidFill>
                          <a:latin typeface="Trebuchet MS" panose="020B0603020202020204"/>
                        </a:defRPr>
                      </a:lvl6pPr>
                      <a:lvl7pPr marL="2743200" algn="l" defTabSz="914400" rtl="0" eaLnBrk="1" latinLnBrk="0" hangingPunct="1">
                        <a:defRPr sz="1800" kern="1200">
                          <a:solidFill>
                            <a:schemeClr val="tx1"/>
                          </a:solidFill>
                          <a:latin typeface="Trebuchet MS" panose="020B0603020202020204"/>
                        </a:defRPr>
                      </a:lvl7pPr>
                      <a:lvl8pPr marL="3200400" algn="l" defTabSz="914400" rtl="0" eaLnBrk="1" latinLnBrk="0" hangingPunct="1">
                        <a:defRPr sz="1800" kern="1200">
                          <a:solidFill>
                            <a:schemeClr val="tx1"/>
                          </a:solidFill>
                          <a:latin typeface="Trebuchet MS" panose="020B0603020202020204"/>
                        </a:defRPr>
                      </a:lvl8pPr>
                      <a:lvl9pPr marL="3657600" algn="l" defTabSz="914400" rtl="0" eaLnBrk="1" latinLnBrk="0" hangingPunct="1">
                        <a:defRPr sz="1800" kern="1200">
                          <a:solidFill>
                            <a:schemeClr val="tx1"/>
                          </a:solidFill>
                          <a:latin typeface="Trebuchet MS" panose="020B0603020202020204"/>
                        </a:defRPr>
                      </a:lvl9pPr>
                    </a:lstStyle>
                    <a:p>
                      <a:pPr algn="ctr"/>
                      <a:r>
                        <a:rPr lang="ja-JP" sz="1000" b="0" i="0" u="none" strike="noStrike" cap="none" baseline="0">
                          <a:solidFill>
                            <a:srgbClr val="4D4D4D"/>
                          </a:solidFill>
                          <a:effectLst/>
                          <a:uFillTx/>
                          <a:ea typeface="MS UI Gothic" panose="020B0600070205080204" charset="-128"/>
                        </a:rPr>
                        <a:t>5FU＋ロイコボリン (n=161)</a:t>
                      </a:r>
                    </a:p>
                  </a:txBody>
                  <a:tcPr marL="36000" marR="36000" marT="36000" marB="3600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0">
                <a:tc>
                  <a:txBody>
                    <a:bodyPr/>
                    <a:lstStyle>
                      <a:lvl1pPr marL="0" algn="l" defTabSz="914400" rtl="0" eaLnBrk="1" latinLnBrk="0" hangingPunct="1">
                        <a:defRPr sz="1800" kern="1200">
                          <a:solidFill>
                            <a:schemeClr val="tx1"/>
                          </a:solidFill>
                          <a:latin typeface="Trebuchet MS" panose="020B0603020202020204"/>
                        </a:defRPr>
                      </a:lvl1pPr>
                      <a:lvl2pPr marL="457200" algn="l" defTabSz="914400" rtl="0" eaLnBrk="1" latinLnBrk="0" hangingPunct="1">
                        <a:defRPr sz="1800" kern="1200">
                          <a:solidFill>
                            <a:schemeClr val="tx1"/>
                          </a:solidFill>
                          <a:latin typeface="Trebuchet MS" panose="020B0603020202020204"/>
                        </a:defRPr>
                      </a:lvl2pPr>
                      <a:lvl3pPr marL="914400" algn="l" defTabSz="914400" rtl="0" eaLnBrk="1" latinLnBrk="0" hangingPunct="1">
                        <a:defRPr sz="1800" kern="1200">
                          <a:solidFill>
                            <a:schemeClr val="tx1"/>
                          </a:solidFill>
                          <a:latin typeface="Trebuchet MS" panose="020B0603020202020204"/>
                        </a:defRPr>
                      </a:lvl3pPr>
                      <a:lvl4pPr marL="1371600" algn="l" defTabSz="914400" rtl="0" eaLnBrk="1" latinLnBrk="0" hangingPunct="1">
                        <a:defRPr sz="1800" kern="1200">
                          <a:solidFill>
                            <a:schemeClr val="tx1"/>
                          </a:solidFill>
                          <a:latin typeface="Trebuchet MS" panose="020B0603020202020204"/>
                        </a:defRPr>
                      </a:lvl4pPr>
                      <a:lvl5pPr marL="1828800" algn="l" defTabSz="914400" rtl="0" eaLnBrk="1" latinLnBrk="0" hangingPunct="1">
                        <a:defRPr sz="1800" kern="1200">
                          <a:solidFill>
                            <a:schemeClr val="tx1"/>
                          </a:solidFill>
                          <a:latin typeface="Trebuchet MS" panose="020B0603020202020204"/>
                        </a:defRPr>
                      </a:lvl5pPr>
                      <a:lvl6pPr marL="2286000" algn="l" defTabSz="914400" rtl="0" eaLnBrk="1" latinLnBrk="0" hangingPunct="1">
                        <a:defRPr sz="1800" kern="1200">
                          <a:solidFill>
                            <a:schemeClr val="tx1"/>
                          </a:solidFill>
                          <a:latin typeface="Trebuchet MS" panose="020B0603020202020204"/>
                        </a:defRPr>
                      </a:lvl6pPr>
                      <a:lvl7pPr marL="2743200" algn="l" defTabSz="914400" rtl="0" eaLnBrk="1" latinLnBrk="0" hangingPunct="1">
                        <a:defRPr sz="1800" kern="1200">
                          <a:solidFill>
                            <a:schemeClr val="tx1"/>
                          </a:solidFill>
                          <a:latin typeface="Trebuchet MS" panose="020B0603020202020204"/>
                        </a:defRPr>
                      </a:lvl7pPr>
                      <a:lvl8pPr marL="3200400" algn="l" defTabSz="914400" rtl="0" eaLnBrk="1" latinLnBrk="0" hangingPunct="1">
                        <a:defRPr sz="1800" kern="1200">
                          <a:solidFill>
                            <a:schemeClr val="tx1"/>
                          </a:solidFill>
                          <a:latin typeface="Trebuchet MS" panose="020B0603020202020204"/>
                        </a:defRPr>
                      </a:lvl8pPr>
                      <a:lvl9pPr marL="3657600" algn="l" defTabSz="914400" rtl="0" eaLnBrk="1" latinLnBrk="0" hangingPunct="1">
                        <a:defRPr sz="1800" kern="1200">
                          <a:solidFill>
                            <a:schemeClr val="tx1"/>
                          </a:solidFill>
                          <a:latin typeface="Trebuchet MS" panose="020B0603020202020204"/>
                        </a:defRPr>
                      </a:lvl9pPr>
                    </a:lstStyle>
                    <a:p>
                      <a:pPr algn="l"/>
                      <a:r>
                        <a:rPr lang="ja-JP" sz="1000" b="0" i="0" u="none" strike="noStrike" cap="none" baseline="0">
                          <a:solidFill>
                            <a:srgbClr val="4D4D4D"/>
                          </a:solidFill>
                          <a:effectLst/>
                          <a:uFillTx/>
                          <a:ea typeface="MS UI Gothic" panose="020B0600070205080204" charset="-128"/>
                        </a:rPr>
                        <a:t>6年OS率、%</a:t>
                      </a:r>
                    </a:p>
                  </a:txBody>
                  <a:tcPr marL="36000" marR="36000" marT="36000" marB="36000" anchor="ctr">
                    <a:lnT w="12700" cap="flat" cmpd="sng" algn="ctr">
                      <a:solidFill>
                        <a:schemeClr val="tx1"/>
                      </a:solidFill>
                      <a:prstDash val="solid"/>
                      <a:round/>
                      <a:headEnd type="none" w="med" len="med"/>
                      <a:tailEnd type="none" w="med" len="med"/>
                    </a:lnT>
                  </a:tcPr>
                </a:tc>
                <a:tc>
                  <a:txBody>
                    <a:bodyPr/>
                    <a:lstStyle>
                      <a:lvl1pPr marL="0" algn="l" defTabSz="914400" rtl="0" eaLnBrk="1" latinLnBrk="0" hangingPunct="1">
                        <a:defRPr sz="1800" kern="1200">
                          <a:solidFill>
                            <a:schemeClr val="tx1"/>
                          </a:solidFill>
                          <a:latin typeface="Trebuchet MS" panose="020B0603020202020204"/>
                        </a:defRPr>
                      </a:lvl1pPr>
                      <a:lvl2pPr marL="457200" algn="l" defTabSz="914400" rtl="0" eaLnBrk="1" latinLnBrk="0" hangingPunct="1">
                        <a:defRPr sz="1800" kern="1200">
                          <a:solidFill>
                            <a:schemeClr val="tx1"/>
                          </a:solidFill>
                          <a:latin typeface="Trebuchet MS" panose="020B0603020202020204"/>
                        </a:defRPr>
                      </a:lvl2pPr>
                      <a:lvl3pPr marL="914400" algn="l" defTabSz="914400" rtl="0" eaLnBrk="1" latinLnBrk="0" hangingPunct="1">
                        <a:defRPr sz="1800" kern="1200">
                          <a:solidFill>
                            <a:schemeClr val="tx1"/>
                          </a:solidFill>
                          <a:latin typeface="Trebuchet MS" panose="020B0603020202020204"/>
                        </a:defRPr>
                      </a:lvl3pPr>
                      <a:lvl4pPr marL="1371600" algn="l" defTabSz="914400" rtl="0" eaLnBrk="1" latinLnBrk="0" hangingPunct="1">
                        <a:defRPr sz="1800" kern="1200">
                          <a:solidFill>
                            <a:schemeClr val="tx1"/>
                          </a:solidFill>
                          <a:latin typeface="Trebuchet MS" panose="020B0603020202020204"/>
                        </a:defRPr>
                      </a:lvl4pPr>
                      <a:lvl5pPr marL="1828800" algn="l" defTabSz="914400" rtl="0" eaLnBrk="1" latinLnBrk="0" hangingPunct="1">
                        <a:defRPr sz="1800" kern="1200">
                          <a:solidFill>
                            <a:schemeClr val="tx1"/>
                          </a:solidFill>
                          <a:latin typeface="Trebuchet MS" panose="020B0603020202020204"/>
                        </a:defRPr>
                      </a:lvl5pPr>
                      <a:lvl6pPr marL="2286000" algn="l" defTabSz="914400" rtl="0" eaLnBrk="1" latinLnBrk="0" hangingPunct="1">
                        <a:defRPr sz="1800" kern="1200">
                          <a:solidFill>
                            <a:schemeClr val="tx1"/>
                          </a:solidFill>
                          <a:latin typeface="Trebuchet MS" panose="020B0603020202020204"/>
                        </a:defRPr>
                      </a:lvl6pPr>
                      <a:lvl7pPr marL="2743200" algn="l" defTabSz="914400" rtl="0" eaLnBrk="1" latinLnBrk="0" hangingPunct="1">
                        <a:defRPr sz="1800" kern="1200">
                          <a:solidFill>
                            <a:schemeClr val="tx1"/>
                          </a:solidFill>
                          <a:latin typeface="Trebuchet MS" panose="020B0603020202020204"/>
                        </a:defRPr>
                      </a:lvl7pPr>
                      <a:lvl8pPr marL="3200400" algn="l" defTabSz="914400" rtl="0" eaLnBrk="1" latinLnBrk="0" hangingPunct="1">
                        <a:defRPr sz="1800" kern="1200">
                          <a:solidFill>
                            <a:schemeClr val="tx1"/>
                          </a:solidFill>
                          <a:latin typeface="Trebuchet MS" panose="020B0603020202020204"/>
                        </a:defRPr>
                      </a:lvl8pPr>
                      <a:lvl9pPr marL="3657600" algn="l" defTabSz="914400" rtl="0" eaLnBrk="1" latinLnBrk="0" hangingPunct="1">
                        <a:defRPr sz="1800" kern="1200">
                          <a:solidFill>
                            <a:schemeClr val="tx1"/>
                          </a:solidFill>
                          <a:latin typeface="Trebuchet MS" panose="020B0603020202020204"/>
                        </a:defRPr>
                      </a:lvl9pPr>
                    </a:lstStyle>
                    <a:p>
                      <a:pPr algn="ctr"/>
                      <a:r>
                        <a:rPr lang="ja-JP" sz="1000" b="0" i="0" u="none" strike="noStrike" cap="none" baseline="0">
                          <a:solidFill>
                            <a:srgbClr val="4D4D4D"/>
                          </a:solidFill>
                          <a:effectLst/>
                          <a:uFillTx/>
                          <a:ea typeface="MS UI Gothic" panose="020B0600070205080204" charset="-128"/>
                        </a:rPr>
                        <a:t>78.1</a:t>
                      </a:r>
                    </a:p>
                  </a:txBody>
                  <a:tcPr marL="36000" marR="36000" marT="36000" marB="36000" anchor="ctr">
                    <a:lnT w="12700" cap="flat" cmpd="sng" algn="ctr">
                      <a:solidFill>
                        <a:schemeClr val="tx1"/>
                      </a:solidFill>
                      <a:prstDash val="solid"/>
                      <a:round/>
                      <a:headEnd type="none" w="med" len="med"/>
                      <a:tailEnd type="none" w="med" len="med"/>
                    </a:lnT>
                  </a:tcPr>
                </a:tc>
                <a:tc>
                  <a:txBody>
                    <a:bodyPr/>
                    <a:lstStyle>
                      <a:lvl1pPr marL="0" algn="l" defTabSz="914400" rtl="0" eaLnBrk="1" latinLnBrk="0" hangingPunct="1">
                        <a:defRPr sz="1800" kern="1200">
                          <a:solidFill>
                            <a:schemeClr val="tx1"/>
                          </a:solidFill>
                          <a:latin typeface="Trebuchet MS" panose="020B0603020202020204"/>
                        </a:defRPr>
                      </a:lvl1pPr>
                      <a:lvl2pPr marL="457200" algn="l" defTabSz="914400" rtl="0" eaLnBrk="1" latinLnBrk="0" hangingPunct="1">
                        <a:defRPr sz="1800" kern="1200">
                          <a:solidFill>
                            <a:schemeClr val="tx1"/>
                          </a:solidFill>
                          <a:latin typeface="Trebuchet MS" panose="020B0603020202020204"/>
                        </a:defRPr>
                      </a:lvl2pPr>
                      <a:lvl3pPr marL="914400" algn="l" defTabSz="914400" rtl="0" eaLnBrk="1" latinLnBrk="0" hangingPunct="1">
                        <a:defRPr sz="1800" kern="1200">
                          <a:solidFill>
                            <a:schemeClr val="tx1"/>
                          </a:solidFill>
                          <a:latin typeface="Trebuchet MS" panose="020B0603020202020204"/>
                        </a:defRPr>
                      </a:lvl3pPr>
                      <a:lvl4pPr marL="1371600" algn="l" defTabSz="914400" rtl="0" eaLnBrk="1" latinLnBrk="0" hangingPunct="1">
                        <a:defRPr sz="1800" kern="1200">
                          <a:solidFill>
                            <a:schemeClr val="tx1"/>
                          </a:solidFill>
                          <a:latin typeface="Trebuchet MS" panose="020B0603020202020204"/>
                        </a:defRPr>
                      </a:lvl4pPr>
                      <a:lvl5pPr marL="1828800" algn="l" defTabSz="914400" rtl="0" eaLnBrk="1" latinLnBrk="0" hangingPunct="1">
                        <a:defRPr sz="1800" kern="1200">
                          <a:solidFill>
                            <a:schemeClr val="tx1"/>
                          </a:solidFill>
                          <a:latin typeface="Trebuchet MS" panose="020B0603020202020204"/>
                        </a:defRPr>
                      </a:lvl5pPr>
                      <a:lvl6pPr marL="2286000" algn="l" defTabSz="914400" rtl="0" eaLnBrk="1" latinLnBrk="0" hangingPunct="1">
                        <a:defRPr sz="1800" kern="1200">
                          <a:solidFill>
                            <a:schemeClr val="tx1"/>
                          </a:solidFill>
                          <a:latin typeface="Trebuchet MS" panose="020B0603020202020204"/>
                        </a:defRPr>
                      </a:lvl6pPr>
                      <a:lvl7pPr marL="2743200" algn="l" defTabSz="914400" rtl="0" eaLnBrk="1" latinLnBrk="0" hangingPunct="1">
                        <a:defRPr sz="1800" kern="1200">
                          <a:solidFill>
                            <a:schemeClr val="tx1"/>
                          </a:solidFill>
                          <a:latin typeface="Trebuchet MS" panose="020B0603020202020204"/>
                        </a:defRPr>
                      </a:lvl7pPr>
                      <a:lvl8pPr marL="3200400" algn="l" defTabSz="914400" rtl="0" eaLnBrk="1" latinLnBrk="0" hangingPunct="1">
                        <a:defRPr sz="1800" kern="1200">
                          <a:solidFill>
                            <a:schemeClr val="tx1"/>
                          </a:solidFill>
                          <a:latin typeface="Trebuchet MS" panose="020B0603020202020204"/>
                        </a:defRPr>
                      </a:lvl8pPr>
                      <a:lvl9pPr marL="3657600" algn="l" defTabSz="914400" rtl="0" eaLnBrk="1" latinLnBrk="0" hangingPunct="1">
                        <a:defRPr sz="1800" kern="1200">
                          <a:solidFill>
                            <a:schemeClr val="tx1"/>
                          </a:solidFill>
                          <a:latin typeface="Trebuchet MS" panose="020B0603020202020204"/>
                        </a:defRPr>
                      </a:lvl9pPr>
                    </a:lstStyle>
                    <a:p>
                      <a:pPr algn="ctr"/>
                      <a:r>
                        <a:rPr lang="ja-JP" sz="1000" b="0" i="0" u="none" strike="noStrike" cap="none" baseline="0">
                          <a:solidFill>
                            <a:srgbClr val="4D4D4D"/>
                          </a:solidFill>
                          <a:effectLst/>
                          <a:uFillTx/>
                          <a:ea typeface="MS UI Gothic" panose="020B0600070205080204" charset="-128"/>
                        </a:rPr>
                        <a:t>76.4</a:t>
                      </a:r>
                    </a:p>
                  </a:txBody>
                  <a:tcPr marL="36000" marR="36000" marT="36000" marB="36000" anchor="ct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1"/>
                  </a:ext>
                </a:extLst>
              </a:tr>
              <a:tr h="0">
                <a:tc>
                  <a:txBody>
                    <a:bodyPr/>
                    <a:lstStyle/>
                    <a:p>
                      <a:pPr marL="0" algn="l" defTabSz="914400" rtl="0" eaLnBrk="1" latinLnBrk="0" hangingPunct="1"/>
                      <a:r>
                        <a:rPr lang="ja-JP" sz="1000" b="0" i="0" u="none" strike="noStrike" cap="none" baseline="0">
                          <a:solidFill>
                            <a:srgbClr val="4D4D4D"/>
                          </a:solidFill>
                          <a:effectLst/>
                          <a:uFillTx/>
                          <a:ea typeface="MS UI Gothic" panose="020B0600070205080204" charset="-128"/>
                        </a:rPr>
                        <a:t>層別化HR* (95%CI)</a:t>
                      </a:r>
                    </a:p>
                    <a:p>
                      <a:pPr marL="0" algn="l" defTabSz="914400" rtl="0" eaLnBrk="1" latinLnBrk="0" hangingPunct="1"/>
                      <a:r>
                        <a:rPr lang="ja-JP" sz="1000" b="0" i="0" u="none" strike="noStrike" cap="none" baseline="0">
                          <a:solidFill>
                            <a:srgbClr val="4D4D4D"/>
                          </a:solidFill>
                          <a:effectLst/>
                          <a:uFillTx/>
                          <a:ea typeface="MS UI Gothic" panose="020B0600070205080204" charset="-128"/>
                        </a:rPr>
                        <a:t>P値</a:t>
                      </a:r>
                    </a:p>
                  </a:txBody>
                  <a:tcPr marL="36000" marR="36000" marT="36000" marB="36000" anchor="ctr">
                    <a:lnB w="12700" cap="flat" cmpd="sng" algn="ctr">
                      <a:solidFill>
                        <a:schemeClr val="tx1"/>
                      </a:solidFill>
                      <a:prstDash val="solid"/>
                      <a:round/>
                      <a:headEnd type="none" w="med" len="med"/>
                      <a:tailEnd type="none" w="med" len="med"/>
                    </a:lnB>
                  </a:tcPr>
                </a:tc>
                <a:tc gridSpan="2">
                  <a:txBody>
                    <a:bodyPr/>
                    <a:lstStyle/>
                    <a:p>
                      <a:pPr marL="0" marR="0" lvl="0" indent="0" algn="ctr" defTabSz="914400" rtl="0" eaLnBrk="1" fontAlgn="auto" latinLnBrk="0" hangingPunct="1">
                        <a:lnSpc>
                          <a:spcPct val="100000"/>
                        </a:lnSpc>
                        <a:spcBef>
                          <a:spcPct val="0"/>
                        </a:spcBef>
                        <a:spcAft>
                          <a:spcPct val="0"/>
                        </a:spcAft>
                        <a:buClrTx/>
                        <a:buSzTx/>
                        <a:buFontTx/>
                        <a:buNone/>
                        <a:defRPr/>
                      </a:pPr>
                      <a:r>
                        <a:rPr lang="ja-JP" sz="1000" b="0" i="0" u="none" strike="noStrike" cap="none" baseline="0">
                          <a:solidFill>
                            <a:srgbClr val="4D4D4D"/>
                          </a:solidFill>
                          <a:effectLst/>
                          <a:uFillTx/>
                          <a:ea typeface="MS UI Gothic" panose="020B0600070205080204" charset="-128"/>
                        </a:rPr>
                        <a:t>0.73 (0.45, 1.19)</a:t>
                      </a:r>
                    </a:p>
                    <a:p>
                      <a:pPr marL="0" marR="0" lvl="0" indent="0" algn="ctr" defTabSz="914400" rtl="0" eaLnBrk="1" fontAlgn="auto" latinLnBrk="0" hangingPunct="1">
                        <a:lnSpc>
                          <a:spcPct val="100000"/>
                        </a:lnSpc>
                        <a:spcBef>
                          <a:spcPct val="0"/>
                        </a:spcBef>
                        <a:spcAft>
                          <a:spcPct val="0"/>
                        </a:spcAft>
                        <a:buClrTx/>
                        <a:buSzTx/>
                        <a:buFontTx/>
                        <a:buNone/>
                        <a:defRPr/>
                      </a:pPr>
                      <a:r>
                        <a:rPr lang="ja-JP" sz="1000" b="0" i="0" u="none" strike="noStrike" cap="none" baseline="0">
                          <a:solidFill>
                            <a:srgbClr val="4D4D4D"/>
                          </a:solidFill>
                          <a:effectLst/>
                          <a:uFillTx/>
                          <a:ea typeface="MS UI Gothic" panose="020B0600070205080204" charset="-128"/>
                        </a:rPr>
                        <a:t>0.210</a:t>
                      </a:r>
                    </a:p>
                  </a:txBody>
                  <a:tcPr marL="36000" marR="36000" marT="36000" marB="36000" anchor="ctr">
                    <a:lnB w="12700" cap="flat" cmpd="sng" algn="ctr">
                      <a:solidFill>
                        <a:schemeClr val="tx1"/>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0002"/>
                  </a:ext>
                </a:extLst>
              </a:tr>
            </a:tbl>
          </a:graphicData>
        </a:graphic>
      </p:graphicFrame>
      <p:grpSp>
        <p:nvGrpSpPr>
          <p:cNvPr id="428" name="Group 427"/>
          <p:cNvGrpSpPr/>
          <p:nvPr/>
        </p:nvGrpSpPr>
        <p:grpSpPr>
          <a:xfrm>
            <a:off x="1053088" y="1947320"/>
            <a:ext cx="6337377" cy="1136342"/>
            <a:chOff x="1053088" y="1947320"/>
            <a:chExt cx="6337377" cy="1136342"/>
          </a:xfrm>
        </p:grpSpPr>
        <p:sp>
          <p:nvSpPr>
            <p:cNvPr id="291" name="Freeform: Shape 290"/>
            <p:cNvSpPr/>
            <p:nvPr/>
          </p:nvSpPr>
          <p:spPr>
            <a:xfrm>
              <a:off x="1053088" y="1947320"/>
              <a:ext cx="6319013" cy="1112578"/>
            </a:xfrm>
            <a:custGeom>
              <a:avLst/>
              <a:gdLst>
                <a:gd name="connsiteX0" fmla="*/ 7144 w 5572125"/>
                <a:gd name="connsiteY0" fmla="*/ 7144 h 981075"/>
                <a:gd name="connsiteX1" fmla="*/ 100489 w 5572125"/>
                <a:gd name="connsiteY1" fmla="*/ 7144 h 981075"/>
                <a:gd name="connsiteX2" fmla="*/ 100489 w 5572125"/>
                <a:gd name="connsiteY2" fmla="*/ 23336 h 981075"/>
                <a:gd name="connsiteX3" fmla="*/ 312896 w 5572125"/>
                <a:gd name="connsiteY3" fmla="*/ 23336 h 981075"/>
                <a:gd name="connsiteX4" fmla="*/ 312896 w 5572125"/>
                <a:gd name="connsiteY4" fmla="*/ 42386 h 981075"/>
                <a:gd name="connsiteX5" fmla="*/ 479584 w 5572125"/>
                <a:gd name="connsiteY5" fmla="*/ 42386 h 981075"/>
                <a:gd name="connsiteX6" fmla="*/ 479584 w 5572125"/>
                <a:gd name="connsiteY6" fmla="*/ 60484 h 981075"/>
                <a:gd name="connsiteX7" fmla="*/ 649129 w 5572125"/>
                <a:gd name="connsiteY7" fmla="*/ 60484 h 981075"/>
                <a:gd name="connsiteX8" fmla="*/ 649129 w 5572125"/>
                <a:gd name="connsiteY8" fmla="*/ 76676 h 981075"/>
                <a:gd name="connsiteX9" fmla="*/ 764381 w 5572125"/>
                <a:gd name="connsiteY9" fmla="*/ 76676 h 981075"/>
                <a:gd name="connsiteX10" fmla="*/ 764381 w 5572125"/>
                <a:gd name="connsiteY10" fmla="*/ 95726 h 981075"/>
                <a:gd name="connsiteX11" fmla="*/ 828199 w 5572125"/>
                <a:gd name="connsiteY11" fmla="*/ 95726 h 981075"/>
                <a:gd name="connsiteX12" fmla="*/ 828199 w 5572125"/>
                <a:gd name="connsiteY12" fmla="*/ 110966 h 981075"/>
                <a:gd name="connsiteX13" fmla="*/ 842486 w 5572125"/>
                <a:gd name="connsiteY13" fmla="*/ 110966 h 981075"/>
                <a:gd name="connsiteX14" fmla="*/ 842486 w 5572125"/>
                <a:gd name="connsiteY14" fmla="*/ 130969 h 981075"/>
                <a:gd name="connsiteX15" fmla="*/ 909161 w 5572125"/>
                <a:gd name="connsiteY15" fmla="*/ 130969 h 981075"/>
                <a:gd name="connsiteX16" fmla="*/ 909161 w 5572125"/>
                <a:gd name="connsiteY16" fmla="*/ 148114 h 981075"/>
                <a:gd name="connsiteX17" fmla="*/ 926306 w 5572125"/>
                <a:gd name="connsiteY17" fmla="*/ 148114 h 981075"/>
                <a:gd name="connsiteX18" fmla="*/ 926306 w 5572125"/>
                <a:gd name="connsiteY18" fmla="*/ 165259 h 981075"/>
                <a:gd name="connsiteX19" fmla="*/ 1169194 w 5572125"/>
                <a:gd name="connsiteY19" fmla="*/ 165259 h 981075"/>
                <a:gd name="connsiteX20" fmla="*/ 1169194 w 5572125"/>
                <a:gd name="connsiteY20" fmla="*/ 181451 h 981075"/>
                <a:gd name="connsiteX21" fmla="*/ 1266349 w 5572125"/>
                <a:gd name="connsiteY21" fmla="*/ 181451 h 981075"/>
                <a:gd name="connsiteX22" fmla="*/ 1266349 w 5572125"/>
                <a:gd name="connsiteY22" fmla="*/ 200501 h 981075"/>
                <a:gd name="connsiteX23" fmla="*/ 1301591 w 5572125"/>
                <a:gd name="connsiteY23" fmla="*/ 200501 h 981075"/>
                <a:gd name="connsiteX24" fmla="*/ 1301591 w 5572125"/>
                <a:gd name="connsiteY24" fmla="*/ 217646 h 981075"/>
                <a:gd name="connsiteX25" fmla="*/ 1305401 w 5572125"/>
                <a:gd name="connsiteY25" fmla="*/ 217646 h 981075"/>
                <a:gd name="connsiteX26" fmla="*/ 1305401 w 5572125"/>
                <a:gd name="connsiteY26" fmla="*/ 234791 h 981075"/>
                <a:gd name="connsiteX27" fmla="*/ 1333976 w 5572125"/>
                <a:gd name="connsiteY27" fmla="*/ 234791 h 981075"/>
                <a:gd name="connsiteX28" fmla="*/ 1333976 w 5572125"/>
                <a:gd name="connsiteY28" fmla="*/ 257651 h 981075"/>
                <a:gd name="connsiteX29" fmla="*/ 1344454 w 5572125"/>
                <a:gd name="connsiteY29" fmla="*/ 257651 h 981075"/>
                <a:gd name="connsiteX30" fmla="*/ 1344454 w 5572125"/>
                <a:gd name="connsiteY30" fmla="*/ 270986 h 981075"/>
                <a:gd name="connsiteX31" fmla="*/ 1373981 w 5572125"/>
                <a:gd name="connsiteY31" fmla="*/ 270986 h 981075"/>
                <a:gd name="connsiteX32" fmla="*/ 1373981 w 5572125"/>
                <a:gd name="connsiteY32" fmla="*/ 304324 h 981075"/>
                <a:gd name="connsiteX33" fmla="*/ 1549241 w 5572125"/>
                <a:gd name="connsiteY33" fmla="*/ 304324 h 981075"/>
                <a:gd name="connsiteX34" fmla="*/ 1549241 w 5572125"/>
                <a:gd name="connsiteY34" fmla="*/ 320516 h 981075"/>
                <a:gd name="connsiteX35" fmla="*/ 1584484 w 5572125"/>
                <a:gd name="connsiteY35" fmla="*/ 320516 h 981075"/>
                <a:gd name="connsiteX36" fmla="*/ 1584484 w 5572125"/>
                <a:gd name="connsiteY36" fmla="*/ 339566 h 981075"/>
                <a:gd name="connsiteX37" fmla="*/ 1773079 w 5572125"/>
                <a:gd name="connsiteY37" fmla="*/ 339566 h 981075"/>
                <a:gd name="connsiteX38" fmla="*/ 1773079 w 5572125"/>
                <a:gd name="connsiteY38" fmla="*/ 358616 h 981075"/>
                <a:gd name="connsiteX39" fmla="*/ 1855946 w 5572125"/>
                <a:gd name="connsiteY39" fmla="*/ 358616 h 981075"/>
                <a:gd name="connsiteX40" fmla="*/ 1855946 w 5572125"/>
                <a:gd name="connsiteY40" fmla="*/ 393859 h 981075"/>
                <a:gd name="connsiteX41" fmla="*/ 1897856 w 5572125"/>
                <a:gd name="connsiteY41" fmla="*/ 393859 h 981075"/>
                <a:gd name="connsiteX42" fmla="*/ 1897856 w 5572125"/>
                <a:gd name="connsiteY42" fmla="*/ 411004 h 981075"/>
                <a:gd name="connsiteX43" fmla="*/ 1942624 w 5572125"/>
                <a:gd name="connsiteY43" fmla="*/ 411004 h 981075"/>
                <a:gd name="connsiteX44" fmla="*/ 1942624 w 5572125"/>
                <a:gd name="connsiteY44" fmla="*/ 429101 h 981075"/>
                <a:gd name="connsiteX45" fmla="*/ 2046446 w 5572125"/>
                <a:gd name="connsiteY45" fmla="*/ 429101 h 981075"/>
                <a:gd name="connsiteX46" fmla="*/ 2046446 w 5572125"/>
                <a:gd name="connsiteY46" fmla="*/ 447199 h 981075"/>
                <a:gd name="connsiteX47" fmla="*/ 2427446 w 5572125"/>
                <a:gd name="connsiteY47" fmla="*/ 447199 h 981075"/>
                <a:gd name="connsiteX48" fmla="*/ 2427446 w 5572125"/>
                <a:gd name="connsiteY48" fmla="*/ 464344 h 981075"/>
                <a:gd name="connsiteX49" fmla="*/ 2557939 w 5572125"/>
                <a:gd name="connsiteY49" fmla="*/ 464344 h 981075"/>
                <a:gd name="connsiteX50" fmla="*/ 2557939 w 5572125"/>
                <a:gd name="connsiteY50" fmla="*/ 482441 h 981075"/>
                <a:gd name="connsiteX51" fmla="*/ 2668429 w 5572125"/>
                <a:gd name="connsiteY51" fmla="*/ 482441 h 981075"/>
                <a:gd name="connsiteX52" fmla="*/ 2668429 w 5572125"/>
                <a:gd name="connsiteY52" fmla="*/ 497681 h 981075"/>
                <a:gd name="connsiteX53" fmla="*/ 2812256 w 5572125"/>
                <a:gd name="connsiteY53" fmla="*/ 497681 h 981075"/>
                <a:gd name="connsiteX54" fmla="*/ 2812256 w 5572125"/>
                <a:gd name="connsiteY54" fmla="*/ 517684 h 981075"/>
                <a:gd name="connsiteX55" fmla="*/ 2836069 w 5572125"/>
                <a:gd name="connsiteY55" fmla="*/ 517684 h 981075"/>
                <a:gd name="connsiteX56" fmla="*/ 2836069 w 5572125"/>
                <a:gd name="connsiteY56" fmla="*/ 535781 h 981075"/>
                <a:gd name="connsiteX57" fmla="*/ 2926556 w 5572125"/>
                <a:gd name="connsiteY57" fmla="*/ 535781 h 981075"/>
                <a:gd name="connsiteX58" fmla="*/ 2926556 w 5572125"/>
                <a:gd name="connsiteY58" fmla="*/ 574834 h 981075"/>
                <a:gd name="connsiteX59" fmla="*/ 3175159 w 5572125"/>
                <a:gd name="connsiteY59" fmla="*/ 574834 h 981075"/>
                <a:gd name="connsiteX60" fmla="*/ 3175159 w 5572125"/>
                <a:gd name="connsiteY60" fmla="*/ 593884 h 981075"/>
                <a:gd name="connsiteX61" fmla="*/ 3214211 w 5572125"/>
                <a:gd name="connsiteY61" fmla="*/ 593884 h 981075"/>
                <a:gd name="connsiteX62" fmla="*/ 3214211 w 5572125"/>
                <a:gd name="connsiteY62" fmla="*/ 613886 h 981075"/>
                <a:gd name="connsiteX63" fmla="*/ 3945731 w 5572125"/>
                <a:gd name="connsiteY63" fmla="*/ 613886 h 981075"/>
                <a:gd name="connsiteX64" fmla="*/ 3945731 w 5572125"/>
                <a:gd name="connsiteY64" fmla="*/ 645319 h 981075"/>
                <a:gd name="connsiteX65" fmla="*/ 4210526 w 5572125"/>
                <a:gd name="connsiteY65" fmla="*/ 645319 h 981075"/>
                <a:gd name="connsiteX66" fmla="*/ 4210526 w 5572125"/>
                <a:gd name="connsiteY66" fmla="*/ 687229 h 981075"/>
                <a:gd name="connsiteX67" fmla="*/ 4362926 w 5572125"/>
                <a:gd name="connsiteY67" fmla="*/ 687229 h 981075"/>
                <a:gd name="connsiteX68" fmla="*/ 4362926 w 5572125"/>
                <a:gd name="connsiteY68" fmla="*/ 731044 h 981075"/>
                <a:gd name="connsiteX69" fmla="*/ 4977289 w 5572125"/>
                <a:gd name="connsiteY69" fmla="*/ 731044 h 981075"/>
                <a:gd name="connsiteX70" fmla="*/ 4977289 w 5572125"/>
                <a:gd name="connsiteY70" fmla="*/ 842486 h 981075"/>
                <a:gd name="connsiteX71" fmla="*/ 5038249 w 5572125"/>
                <a:gd name="connsiteY71" fmla="*/ 842486 h 981075"/>
                <a:gd name="connsiteX72" fmla="*/ 5038249 w 5572125"/>
                <a:gd name="connsiteY72" fmla="*/ 973931 h 981075"/>
                <a:gd name="connsiteX73" fmla="*/ 5567839 w 5572125"/>
                <a:gd name="connsiteY73" fmla="*/ 973931 h 981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5572125" h="981075">
                  <a:moveTo>
                    <a:pt x="7144" y="7144"/>
                  </a:moveTo>
                  <a:lnTo>
                    <a:pt x="100489" y="7144"/>
                  </a:lnTo>
                  <a:lnTo>
                    <a:pt x="100489" y="23336"/>
                  </a:lnTo>
                  <a:lnTo>
                    <a:pt x="312896" y="23336"/>
                  </a:lnTo>
                  <a:lnTo>
                    <a:pt x="312896" y="42386"/>
                  </a:lnTo>
                  <a:lnTo>
                    <a:pt x="479584" y="42386"/>
                  </a:lnTo>
                  <a:lnTo>
                    <a:pt x="479584" y="60484"/>
                  </a:lnTo>
                  <a:lnTo>
                    <a:pt x="649129" y="60484"/>
                  </a:lnTo>
                  <a:lnTo>
                    <a:pt x="649129" y="76676"/>
                  </a:lnTo>
                  <a:lnTo>
                    <a:pt x="764381" y="76676"/>
                  </a:lnTo>
                  <a:lnTo>
                    <a:pt x="764381" y="95726"/>
                  </a:lnTo>
                  <a:lnTo>
                    <a:pt x="828199" y="95726"/>
                  </a:lnTo>
                  <a:lnTo>
                    <a:pt x="828199" y="110966"/>
                  </a:lnTo>
                  <a:lnTo>
                    <a:pt x="842486" y="110966"/>
                  </a:lnTo>
                  <a:lnTo>
                    <a:pt x="842486" y="130969"/>
                  </a:lnTo>
                  <a:lnTo>
                    <a:pt x="909161" y="130969"/>
                  </a:lnTo>
                  <a:lnTo>
                    <a:pt x="909161" y="148114"/>
                  </a:lnTo>
                  <a:lnTo>
                    <a:pt x="926306" y="148114"/>
                  </a:lnTo>
                  <a:lnTo>
                    <a:pt x="926306" y="165259"/>
                  </a:lnTo>
                  <a:lnTo>
                    <a:pt x="1169194" y="165259"/>
                  </a:lnTo>
                  <a:lnTo>
                    <a:pt x="1169194" y="181451"/>
                  </a:lnTo>
                  <a:lnTo>
                    <a:pt x="1266349" y="181451"/>
                  </a:lnTo>
                  <a:lnTo>
                    <a:pt x="1266349" y="200501"/>
                  </a:lnTo>
                  <a:lnTo>
                    <a:pt x="1301591" y="200501"/>
                  </a:lnTo>
                  <a:lnTo>
                    <a:pt x="1301591" y="217646"/>
                  </a:lnTo>
                  <a:lnTo>
                    <a:pt x="1305401" y="217646"/>
                  </a:lnTo>
                  <a:lnTo>
                    <a:pt x="1305401" y="234791"/>
                  </a:lnTo>
                  <a:lnTo>
                    <a:pt x="1333976" y="234791"/>
                  </a:lnTo>
                  <a:lnTo>
                    <a:pt x="1333976" y="257651"/>
                  </a:lnTo>
                  <a:lnTo>
                    <a:pt x="1344454" y="257651"/>
                  </a:lnTo>
                  <a:lnTo>
                    <a:pt x="1344454" y="270986"/>
                  </a:lnTo>
                  <a:lnTo>
                    <a:pt x="1373981" y="270986"/>
                  </a:lnTo>
                  <a:lnTo>
                    <a:pt x="1373981" y="304324"/>
                  </a:lnTo>
                  <a:lnTo>
                    <a:pt x="1549241" y="304324"/>
                  </a:lnTo>
                  <a:lnTo>
                    <a:pt x="1549241" y="320516"/>
                  </a:lnTo>
                  <a:lnTo>
                    <a:pt x="1584484" y="320516"/>
                  </a:lnTo>
                  <a:lnTo>
                    <a:pt x="1584484" y="339566"/>
                  </a:lnTo>
                  <a:lnTo>
                    <a:pt x="1773079" y="339566"/>
                  </a:lnTo>
                  <a:lnTo>
                    <a:pt x="1773079" y="358616"/>
                  </a:lnTo>
                  <a:lnTo>
                    <a:pt x="1855946" y="358616"/>
                  </a:lnTo>
                  <a:lnTo>
                    <a:pt x="1855946" y="393859"/>
                  </a:lnTo>
                  <a:lnTo>
                    <a:pt x="1897856" y="393859"/>
                  </a:lnTo>
                  <a:lnTo>
                    <a:pt x="1897856" y="411004"/>
                  </a:lnTo>
                  <a:lnTo>
                    <a:pt x="1942624" y="411004"/>
                  </a:lnTo>
                  <a:lnTo>
                    <a:pt x="1942624" y="429101"/>
                  </a:lnTo>
                  <a:lnTo>
                    <a:pt x="2046446" y="429101"/>
                  </a:lnTo>
                  <a:lnTo>
                    <a:pt x="2046446" y="447199"/>
                  </a:lnTo>
                  <a:lnTo>
                    <a:pt x="2427446" y="447199"/>
                  </a:lnTo>
                  <a:lnTo>
                    <a:pt x="2427446" y="464344"/>
                  </a:lnTo>
                  <a:lnTo>
                    <a:pt x="2557939" y="464344"/>
                  </a:lnTo>
                  <a:lnTo>
                    <a:pt x="2557939" y="482441"/>
                  </a:lnTo>
                  <a:lnTo>
                    <a:pt x="2668429" y="482441"/>
                  </a:lnTo>
                  <a:lnTo>
                    <a:pt x="2668429" y="497681"/>
                  </a:lnTo>
                  <a:lnTo>
                    <a:pt x="2812256" y="497681"/>
                  </a:lnTo>
                  <a:lnTo>
                    <a:pt x="2812256" y="517684"/>
                  </a:lnTo>
                  <a:lnTo>
                    <a:pt x="2836069" y="517684"/>
                  </a:lnTo>
                  <a:lnTo>
                    <a:pt x="2836069" y="535781"/>
                  </a:lnTo>
                  <a:lnTo>
                    <a:pt x="2926556" y="535781"/>
                  </a:lnTo>
                  <a:lnTo>
                    <a:pt x="2926556" y="574834"/>
                  </a:lnTo>
                  <a:lnTo>
                    <a:pt x="3175159" y="574834"/>
                  </a:lnTo>
                  <a:lnTo>
                    <a:pt x="3175159" y="593884"/>
                  </a:lnTo>
                  <a:lnTo>
                    <a:pt x="3214211" y="593884"/>
                  </a:lnTo>
                  <a:lnTo>
                    <a:pt x="3214211" y="613886"/>
                  </a:lnTo>
                  <a:lnTo>
                    <a:pt x="3945731" y="613886"/>
                  </a:lnTo>
                  <a:lnTo>
                    <a:pt x="3945731" y="645319"/>
                  </a:lnTo>
                  <a:lnTo>
                    <a:pt x="4210526" y="645319"/>
                  </a:lnTo>
                  <a:lnTo>
                    <a:pt x="4210526" y="687229"/>
                  </a:lnTo>
                  <a:lnTo>
                    <a:pt x="4362926" y="687229"/>
                  </a:lnTo>
                  <a:lnTo>
                    <a:pt x="4362926" y="731044"/>
                  </a:lnTo>
                  <a:lnTo>
                    <a:pt x="4977289" y="731044"/>
                  </a:lnTo>
                  <a:lnTo>
                    <a:pt x="4977289" y="842486"/>
                  </a:lnTo>
                  <a:lnTo>
                    <a:pt x="5038249" y="842486"/>
                  </a:lnTo>
                  <a:lnTo>
                    <a:pt x="5038249" y="973931"/>
                  </a:lnTo>
                  <a:lnTo>
                    <a:pt x="5567839" y="973931"/>
                  </a:lnTo>
                </a:path>
              </a:pathLst>
            </a:custGeom>
            <a:noFill/>
            <a:ln w="26035" cap="flat">
              <a:solidFill>
                <a:schemeClr val="accent2"/>
              </a:solidFill>
              <a:prstDash val="solid"/>
              <a:miter/>
            </a:ln>
          </p:spPr>
          <p:txBody>
            <a:bodyPr rtlCol="0"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292" name="Freeform: Shape 291"/>
            <p:cNvSpPr/>
            <p:nvPr/>
          </p:nvSpPr>
          <p:spPr>
            <a:xfrm>
              <a:off x="7350498" y="3018852"/>
              <a:ext cx="10802" cy="64810"/>
            </a:xfrm>
            <a:custGeom>
              <a:avLst/>
              <a:gdLst>
                <a:gd name="connsiteX0" fmla="*/ 7144 w 9525"/>
                <a:gd name="connsiteY0" fmla="*/ 7144 h 57150"/>
                <a:gd name="connsiteX1" fmla="*/ 7144 w 9525"/>
                <a:gd name="connsiteY1" fmla="*/ 51911 h 57150"/>
              </a:gdLst>
              <a:ahLst/>
              <a:cxnLst>
                <a:cxn ang="0">
                  <a:pos x="connsiteX0" y="connsiteY0"/>
                </a:cxn>
                <a:cxn ang="0">
                  <a:pos x="connsiteX1" y="connsiteY1"/>
                </a:cxn>
              </a:cxnLst>
              <a:rect l="l" t="t" r="r" b="b"/>
              <a:pathLst>
                <a:path w="9525" h="57150">
                  <a:moveTo>
                    <a:pt x="7144" y="7144"/>
                  </a:moveTo>
                  <a:lnTo>
                    <a:pt x="7144" y="51911"/>
                  </a:lnTo>
                </a:path>
              </a:pathLst>
            </a:custGeom>
            <a:ln w="26035" cap="flat">
              <a:solidFill>
                <a:schemeClr val="accent2"/>
              </a:solidFill>
              <a:prstDash val="solid"/>
              <a:miter/>
            </a:ln>
          </p:spPr>
          <p:txBody>
            <a:bodyPr rtlCol="0"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293" name="Freeform: Shape 292"/>
            <p:cNvSpPr/>
            <p:nvPr/>
          </p:nvSpPr>
          <p:spPr>
            <a:xfrm>
              <a:off x="7325655" y="3043695"/>
              <a:ext cx="64810" cy="10802"/>
            </a:xfrm>
            <a:custGeom>
              <a:avLst/>
              <a:gdLst>
                <a:gd name="connsiteX0" fmla="*/ 50959 w 57150"/>
                <a:gd name="connsiteY0" fmla="*/ 7144 h 9525"/>
                <a:gd name="connsiteX1" fmla="*/ 7144 w 57150"/>
                <a:gd name="connsiteY1" fmla="*/ 7144 h 9525"/>
              </a:gdLst>
              <a:ahLst/>
              <a:cxnLst>
                <a:cxn ang="0">
                  <a:pos x="connsiteX0" y="connsiteY0"/>
                </a:cxn>
                <a:cxn ang="0">
                  <a:pos x="connsiteX1" y="connsiteY1"/>
                </a:cxn>
              </a:cxnLst>
              <a:rect l="l" t="t" r="r" b="b"/>
              <a:pathLst>
                <a:path w="57150" h="9525">
                  <a:moveTo>
                    <a:pt x="50959" y="7144"/>
                  </a:moveTo>
                  <a:lnTo>
                    <a:pt x="7144" y="7144"/>
                  </a:lnTo>
                </a:path>
              </a:pathLst>
            </a:custGeom>
            <a:ln w="26035" cap="flat">
              <a:solidFill>
                <a:schemeClr val="accent2"/>
              </a:solidFill>
              <a:prstDash val="solid"/>
              <a:miter/>
            </a:ln>
          </p:spPr>
          <p:txBody>
            <a:bodyPr rtlCol="0"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294" name="Freeform: Shape 293"/>
            <p:cNvSpPr/>
            <p:nvPr/>
          </p:nvSpPr>
          <p:spPr>
            <a:xfrm>
              <a:off x="7233839" y="3018852"/>
              <a:ext cx="10802" cy="64810"/>
            </a:xfrm>
            <a:custGeom>
              <a:avLst/>
              <a:gdLst>
                <a:gd name="connsiteX0" fmla="*/ 7144 w 9525"/>
                <a:gd name="connsiteY0" fmla="*/ 7144 h 57150"/>
                <a:gd name="connsiteX1" fmla="*/ 7144 w 9525"/>
                <a:gd name="connsiteY1" fmla="*/ 51911 h 57150"/>
              </a:gdLst>
              <a:ahLst/>
              <a:cxnLst>
                <a:cxn ang="0">
                  <a:pos x="connsiteX0" y="connsiteY0"/>
                </a:cxn>
                <a:cxn ang="0">
                  <a:pos x="connsiteX1" y="connsiteY1"/>
                </a:cxn>
              </a:cxnLst>
              <a:rect l="l" t="t" r="r" b="b"/>
              <a:pathLst>
                <a:path w="9525" h="57150">
                  <a:moveTo>
                    <a:pt x="7144" y="7144"/>
                  </a:moveTo>
                  <a:lnTo>
                    <a:pt x="7144" y="51911"/>
                  </a:lnTo>
                </a:path>
              </a:pathLst>
            </a:custGeom>
            <a:ln w="26035" cap="flat">
              <a:solidFill>
                <a:schemeClr val="accent2"/>
              </a:solidFill>
              <a:prstDash val="solid"/>
              <a:miter/>
            </a:ln>
          </p:spPr>
          <p:txBody>
            <a:bodyPr rtlCol="0"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295" name="Freeform: Shape 294"/>
            <p:cNvSpPr/>
            <p:nvPr/>
          </p:nvSpPr>
          <p:spPr>
            <a:xfrm>
              <a:off x="7208996" y="3043695"/>
              <a:ext cx="64810" cy="10802"/>
            </a:xfrm>
            <a:custGeom>
              <a:avLst/>
              <a:gdLst>
                <a:gd name="connsiteX0" fmla="*/ 50959 w 57150"/>
                <a:gd name="connsiteY0" fmla="*/ 7144 h 9525"/>
                <a:gd name="connsiteX1" fmla="*/ 7144 w 57150"/>
                <a:gd name="connsiteY1" fmla="*/ 7144 h 9525"/>
              </a:gdLst>
              <a:ahLst/>
              <a:cxnLst>
                <a:cxn ang="0">
                  <a:pos x="connsiteX0" y="connsiteY0"/>
                </a:cxn>
                <a:cxn ang="0">
                  <a:pos x="connsiteX1" y="connsiteY1"/>
                </a:cxn>
              </a:cxnLst>
              <a:rect l="l" t="t" r="r" b="b"/>
              <a:pathLst>
                <a:path w="57150" h="9525">
                  <a:moveTo>
                    <a:pt x="50959" y="7144"/>
                  </a:moveTo>
                  <a:lnTo>
                    <a:pt x="7144" y="7144"/>
                  </a:lnTo>
                </a:path>
              </a:pathLst>
            </a:custGeom>
            <a:ln w="26035" cap="flat">
              <a:solidFill>
                <a:schemeClr val="accent2"/>
              </a:solidFill>
              <a:prstDash val="solid"/>
              <a:miter/>
            </a:ln>
          </p:spPr>
          <p:txBody>
            <a:bodyPr rtlCol="0"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296" name="Freeform: Shape 295"/>
            <p:cNvSpPr/>
            <p:nvPr/>
          </p:nvSpPr>
          <p:spPr>
            <a:xfrm>
              <a:off x="7120422" y="3018852"/>
              <a:ext cx="10802" cy="64810"/>
            </a:xfrm>
            <a:custGeom>
              <a:avLst/>
              <a:gdLst>
                <a:gd name="connsiteX0" fmla="*/ 7144 w 9525"/>
                <a:gd name="connsiteY0" fmla="*/ 7144 h 57150"/>
                <a:gd name="connsiteX1" fmla="*/ 7144 w 9525"/>
                <a:gd name="connsiteY1" fmla="*/ 51911 h 57150"/>
              </a:gdLst>
              <a:ahLst/>
              <a:cxnLst>
                <a:cxn ang="0">
                  <a:pos x="connsiteX0" y="connsiteY0"/>
                </a:cxn>
                <a:cxn ang="0">
                  <a:pos x="connsiteX1" y="connsiteY1"/>
                </a:cxn>
              </a:cxnLst>
              <a:rect l="l" t="t" r="r" b="b"/>
              <a:pathLst>
                <a:path w="9525" h="57150">
                  <a:moveTo>
                    <a:pt x="7144" y="7144"/>
                  </a:moveTo>
                  <a:lnTo>
                    <a:pt x="7144" y="51911"/>
                  </a:lnTo>
                </a:path>
              </a:pathLst>
            </a:custGeom>
            <a:ln w="26035" cap="flat">
              <a:solidFill>
                <a:schemeClr val="accent2"/>
              </a:solidFill>
              <a:prstDash val="solid"/>
              <a:miter/>
            </a:ln>
          </p:spPr>
          <p:txBody>
            <a:bodyPr rtlCol="0"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297" name="Freeform: Shape 296"/>
            <p:cNvSpPr/>
            <p:nvPr/>
          </p:nvSpPr>
          <p:spPr>
            <a:xfrm>
              <a:off x="7095577" y="3043695"/>
              <a:ext cx="64810" cy="10802"/>
            </a:xfrm>
            <a:custGeom>
              <a:avLst/>
              <a:gdLst>
                <a:gd name="connsiteX0" fmla="*/ 50006 w 57150"/>
                <a:gd name="connsiteY0" fmla="*/ 7144 h 9525"/>
                <a:gd name="connsiteX1" fmla="*/ 7144 w 57150"/>
                <a:gd name="connsiteY1" fmla="*/ 7144 h 9525"/>
              </a:gdLst>
              <a:ahLst/>
              <a:cxnLst>
                <a:cxn ang="0">
                  <a:pos x="connsiteX0" y="connsiteY0"/>
                </a:cxn>
                <a:cxn ang="0">
                  <a:pos x="connsiteX1" y="connsiteY1"/>
                </a:cxn>
              </a:cxnLst>
              <a:rect l="l" t="t" r="r" b="b"/>
              <a:pathLst>
                <a:path w="57150" h="9525">
                  <a:moveTo>
                    <a:pt x="50006" y="7144"/>
                  </a:moveTo>
                  <a:lnTo>
                    <a:pt x="7144" y="7144"/>
                  </a:lnTo>
                </a:path>
              </a:pathLst>
            </a:custGeom>
            <a:ln w="26035" cap="flat">
              <a:solidFill>
                <a:schemeClr val="accent2"/>
              </a:solidFill>
              <a:prstDash val="solid"/>
              <a:miter/>
            </a:ln>
          </p:spPr>
          <p:txBody>
            <a:bodyPr rtlCol="0"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298" name="Freeform: Shape 297"/>
            <p:cNvSpPr/>
            <p:nvPr/>
          </p:nvSpPr>
          <p:spPr>
            <a:xfrm>
              <a:off x="7024286" y="3018852"/>
              <a:ext cx="10802" cy="64810"/>
            </a:xfrm>
            <a:custGeom>
              <a:avLst/>
              <a:gdLst>
                <a:gd name="connsiteX0" fmla="*/ 7144 w 9525"/>
                <a:gd name="connsiteY0" fmla="*/ 7144 h 57150"/>
                <a:gd name="connsiteX1" fmla="*/ 7144 w 9525"/>
                <a:gd name="connsiteY1" fmla="*/ 51911 h 57150"/>
              </a:gdLst>
              <a:ahLst/>
              <a:cxnLst>
                <a:cxn ang="0">
                  <a:pos x="connsiteX0" y="connsiteY0"/>
                </a:cxn>
                <a:cxn ang="0">
                  <a:pos x="connsiteX1" y="connsiteY1"/>
                </a:cxn>
              </a:cxnLst>
              <a:rect l="l" t="t" r="r" b="b"/>
              <a:pathLst>
                <a:path w="9525" h="57150">
                  <a:moveTo>
                    <a:pt x="7144" y="7144"/>
                  </a:moveTo>
                  <a:lnTo>
                    <a:pt x="7144" y="51911"/>
                  </a:lnTo>
                </a:path>
              </a:pathLst>
            </a:custGeom>
            <a:ln w="26035" cap="flat">
              <a:solidFill>
                <a:schemeClr val="accent2"/>
              </a:solidFill>
              <a:prstDash val="solid"/>
              <a:miter/>
            </a:ln>
          </p:spPr>
          <p:txBody>
            <a:bodyPr rtlCol="0"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299" name="Freeform: Shape 298"/>
            <p:cNvSpPr/>
            <p:nvPr/>
          </p:nvSpPr>
          <p:spPr>
            <a:xfrm>
              <a:off x="6999442" y="3043695"/>
              <a:ext cx="64810" cy="10802"/>
            </a:xfrm>
            <a:custGeom>
              <a:avLst/>
              <a:gdLst>
                <a:gd name="connsiteX0" fmla="*/ 50959 w 57150"/>
                <a:gd name="connsiteY0" fmla="*/ 7144 h 9525"/>
                <a:gd name="connsiteX1" fmla="*/ 7144 w 57150"/>
                <a:gd name="connsiteY1" fmla="*/ 7144 h 9525"/>
              </a:gdLst>
              <a:ahLst/>
              <a:cxnLst>
                <a:cxn ang="0">
                  <a:pos x="connsiteX0" y="connsiteY0"/>
                </a:cxn>
                <a:cxn ang="0">
                  <a:pos x="connsiteX1" y="connsiteY1"/>
                </a:cxn>
              </a:cxnLst>
              <a:rect l="l" t="t" r="r" b="b"/>
              <a:pathLst>
                <a:path w="57150" h="9525">
                  <a:moveTo>
                    <a:pt x="50959" y="7144"/>
                  </a:moveTo>
                  <a:lnTo>
                    <a:pt x="7144" y="7144"/>
                  </a:lnTo>
                </a:path>
              </a:pathLst>
            </a:custGeom>
            <a:ln w="26035" cap="flat">
              <a:solidFill>
                <a:schemeClr val="accent2"/>
              </a:solidFill>
              <a:prstDash val="solid"/>
              <a:miter/>
            </a:ln>
          </p:spPr>
          <p:txBody>
            <a:bodyPr rtlCol="0"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300" name="Freeform: Shape 299"/>
            <p:cNvSpPr/>
            <p:nvPr/>
          </p:nvSpPr>
          <p:spPr>
            <a:xfrm>
              <a:off x="7007003" y="3018852"/>
              <a:ext cx="10802" cy="64810"/>
            </a:xfrm>
            <a:custGeom>
              <a:avLst/>
              <a:gdLst>
                <a:gd name="connsiteX0" fmla="*/ 7144 w 9525"/>
                <a:gd name="connsiteY0" fmla="*/ 7144 h 57150"/>
                <a:gd name="connsiteX1" fmla="*/ 7144 w 9525"/>
                <a:gd name="connsiteY1" fmla="*/ 51911 h 57150"/>
              </a:gdLst>
              <a:ahLst/>
              <a:cxnLst>
                <a:cxn ang="0">
                  <a:pos x="connsiteX0" y="connsiteY0"/>
                </a:cxn>
                <a:cxn ang="0">
                  <a:pos x="connsiteX1" y="connsiteY1"/>
                </a:cxn>
              </a:cxnLst>
              <a:rect l="l" t="t" r="r" b="b"/>
              <a:pathLst>
                <a:path w="9525" h="57150">
                  <a:moveTo>
                    <a:pt x="7144" y="7144"/>
                  </a:moveTo>
                  <a:lnTo>
                    <a:pt x="7144" y="51911"/>
                  </a:lnTo>
                </a:path>
              </a:pathLst>
            </a:custGeom>
            <a:ln w="26035" cap="flat">
              <a:solidFill>
                <a:schemeClr val="accent2"/>
              </a:solidFill>
              <a:prstDash val="solid"/>
              <a:miter/>
            </a:ln>
          </p:spPr>
          <p:txBody>
            <a:bodyPr rtlCol="0"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301" name="Freeform: Shape 300"/>
            <p:cNvSpPr/>
            <p:nvPr/>
          </p:nvSpPr>
          <p:spPr>
            <a:xfrm>
              <a:off x="6982159" y="3043695"/>
              <a:ext cx="64810" cy="10802"/>
            </a:xfrm>
            <a:custGeom>
              <a:avLst/>
              <a:gdLst>
                <a:gd name="connsiteX0" fmla="*/ 50006 w 57150"/>
                <a:gd name="connsiteY0" fmla="*/ 7144 h 9525"/>
                <a:gd name="connsiteX1" fmla="*/ 7144 w 57150"/>
                <a:gd name="connsiteY1" fmla="*/ 7144 h 9525"/>
              </a:gdLst>
              <a:ahLst/>
              <a:cxnLst>
                <a:cxn ang="0">
                  <a:pos x="connsiteX0" y="connsiteY0"/>
                </a:cxn>
                <a:cxn ang="0">
                  <a:pos x="connsiteX1" y="connsiteY1"/>
                </a:cxn>
              </a:cxnLst>
              <a:rect l="l" t="t" r="r" b="b"/>
              <a:pathLst>
                <a:path w="57150" h="9525">
                  <a:moveTo>
                    <a:pt x="50006" y="7144"/>
                  </a:moveTo>
                  <a:lnTo>
                    <a:pt x="7144" y="7144"/>
                  </a:lnTo>
                </a:path>
              </a:pathLst>
            </a:custGeom>
            <a:ln w="26035" cap="flat">
              <a:solidFill>
                <a:schemeClr val="accent2"/>
              </a:solidFill>
              <a:prstDash val="solid"/>
              <a:miter/>
            </a:ln>
          </p:spPr>
          <p:txBody>
            <a:bodyPr rtlCol="0"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302" name="Freeform: Shape 301"/>
            <p:cNvSpPr/>
            <p:nvPr/>
          </p:nvSpPr>
          <p:spPr>
            <a:xfrm>
              <a:off x="6894665" y="3018852"/>
              <a:ext cx="10802" cy="64810"/>
            </a:xfrm>
            <a:custGeom>
              <a:avLst/>
              <a:gdLst>
                <a:gd name="connsiteX0" fmla="*/ 7144 w 9525"/>
                <a:gd name="connsiteY0" fmla="*/ 7144 h 57150"/>
                <a:gd name="connsiteX1" fmla="*/ 7144 w 9525"/>
                <a:gd name="connsiteY1" fmla="*/ 51911 h 57150"/>
              </a:gdLst>
              <a:ahLst/>
              <a:cxnLst>
                <a:cxn ang="0">
                  <a:pos x="connsiteX0" y="connsiteY0"/>
                </a:cxn>
                <a:cxn ang="0">
                  <a:pos x="connsiteX1" y="connsiteY1"/>
                </a:cxn>
              </a:cxnLst>
              <a:rect l="l" t="t" r="r" b="b"/>
              <a:pathLst>
                <a:path w="9525" h="57150">
                  <a:moveTo>
                    <a:pt x="7144" y="7144"/>
                  </a:moveTo>
                  <a:lnTo>
                    <a:pt x="7144" y="51911"/>
                  </a:lnTo>
                </a:path>
              </a:pathLst>
            </a:custGeom>
            <a:ln w="26035" cap="flat">
              <a:solidFill>
                <a:schemeClr val="accent2"/>
              </a:solidFill>
              <a:prstDash val="solid"/>
              <a:miter/>
            </a:ln>
          </p:spPr>
          <p:txBody>
            <a:bodyPr rtlCol="0"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303" name="Freeform: Shape 302"/>
            <p:cNvSpPr/>
            <p:nvPr/>
          </p:nvSpPr>
          <p:spPr>
            <a:xfrm>
              <a:off x="6869821" y="3043695"/>
              <a:ext cx="64810" cy="10802"/>
            </a:xfrm>
            <a:custGeom>
              <a:avLst/>
              <a:gdLst>
                <a:gd name="connsiteX0" fmla="*/ 50006 w 57150"/>
                <a:gd name="connsiteY0" fmla="*/ 7144 h 9525"/>
                <a:gd name="connsiteX1" fmla="*/ 7144 w 57150"/>
                <a:gd name="connsiteY1" fmla="*/ 7144 h 9525"/>
              </a:gdLst>
              <a:ahLst/>
              <a:cxnLst>
                <a:cxn ang="0">
                  <a:pos x="connsiteX0" y="connsiteY0"/>
                </a:cxn>
                <a:cxn ang="0">
                  <a:pos x="connsiteX1" y="connsiteY1"/>
                </a:cxn>
              </a:cxnLst>
              <a:rect l="l" t="t" r="r" b="b"/>
              <a:pathLst>
                <a:path w="57150" h="9525">
                  <a:moveTo>
                    <a:pt x="50006" y="7144"/>
                  </a:moveTo>
                  <a:lnTo>
                    <a:pt x="7144" y="7144"/>
                  </a:lnTo>
                </a:path>
              </a:pathLst>
            </a:custGeom>
            <a:ln w="26035" cap="flat">
              <a:solidFill>
                <a:schemeClr val="accent2"/>
              </a:solidFill>
              <a:prstDash val="solid"/>
              <a:miter/>
            </a:ln>
          </p:spPr>
          <p:txBody>
            <a:bodyPr rtlCol="0"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304" name="Freeform: Shape 303"/>
            <p:cNvSpPr/>
            <p:nvPr/>
          </p:nvSpPr>
          <p:spPr>
            <a:xfrm>
              <a:off x="6876303" y="3018852"/>
              <a:ext cx="10802" cy="64810"/>
            </a:xfrm>
            <a:custGeom>
              <a:avLst/>
              <a:gdLst>
                <a:gd name="connsiteX0" fmla="*/ 7144 w 9525"/>
                <a:gd name="connsiteY0" fmla="*/ 7144 h 57150"/>
                <a:gd name="connsiteX1" fmla="*/ 7144 w 9525"/>
                <a:gd name="connsiteY1" fmla="*/ 51911 h 57150"/>
              </a:gdLst>
              <a:ahLst/>
              <a:cxnLst>
                <a:cxn ang="0">
                  <a:pos x="connsiteX0" y="connsiteY0"/>
                </a:cxn>
                <a:cxn ang="0">
                  <a:pos x="connsiteX1" y="connsiteY1"/>
                </a:cxn>
              </a:cxnLst>
              <a:rect l="l" t="t" r="r" b="b"/>
              <a:pathLst>
                <a:path w="9525" h="57150">
                  <a:moveTo>
                    <a:pt x="7144" y="7144"/>
                  </a:moveTo>
                  <a:lnTo>
                    <a:pt x="7144" y="51911"/>
                  </a:lnTo>
                </a:path>
              </a:pathLst>
            </a:custGeom>
            <a:ln w="26035" cap="flat">
              <a:solidFill>
                <a:schemeClr val="accent2"/>
              </a:solidFill>
              <a:prstDash val="solid"/>
              <a:miter/>
            </a:ln>
          </p:spPr>
          <p:txBody>
            <a:bodyPr rtlCol="0"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305" name="Freeform: Shape 304"/>
            <p:cNvSpPr/>
            <p:nvPr/>
          </p:nvSpPr>
          <p:spPr>
            <a:xfrm>
              <a:off x="6851458" y="3043695"/>
              <a:ext cx="64810" cy="10802"/>
            </a:xfrm>
            <a:custGeom>
              <a:avLst/>
              <a:gdLst>
                <a:gd name="connsiteX0" fmla="*/ 50959 w 57150"/>
                <a:gd name="connsiteY0" fmla="*/ 7144 h 9525"/>
                <a:gd name="connsiteX1" fmla="*/ 7144 w 57150"/>
                <a:gd name="connsiteY1" fmla="*/ 7144 h 9525"/>
              </a:gdLst>
              <a:ahLst/>
              <a:cxnLst>
                <a:cxn ang="0">
                  <a:pos x="connsiteX0" y="connsiteY0"/>
                </a:cxn>
                <a:cxn ang="0">
                  <a:pos x="connsiteX1" y="connsiteY1"/>
                </a:cxn>
              </a:cxnLst>
              <a:rect l="l" t="t" r="r" b="b"/>
              <a:pathLst>
                <a:path w="57150" h="9525">
                  <a:moveTo>
                    <a:pt x="50959" y="7144"/>
                  </a:moveTo>
                  <a:lnTo>
                    <a:pt x="7144" y="7144"/>
                  </a:lnTo>
                </a:path>
              </a:pathLst>
            </a:custGeom>
            <a:ln w="26035" cap="flat">
              <a:solidFill>
                <a:schemeClr val="accent2"/>
              </a:solidFill>
              <a:prstDash val="solid"/>
              <a:miter/>
            </a:ln>
          </p:spPr>
          <p:txBody>
            <a:bodyPr rtlCol="0"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306" name="Freeform: Shape 305"/>
            <p:cNvSpPr/>
            <p:nvPr/>
          </p:nvSpPr>
          <p:spPr>
            <a:xfrm>
              <a:off x="6832015" y="3018852"/>
              <a:ext cx="10802" cy="64810"/>
            </a:xfrm>
            <a:custGeom>
              <a:avLst/>
              <a:gdLst>
                <a:gd name="connsiteX0" fmla="*/ 7144 w 9525"/>
                <a:gd name="connsiteY0" fmla="*/ 7144 h 57150"/>
                <a:gd name="connsiteX1" fmla="*/ 7144 w 9525"/>
                <a:gd name="connsiteY1" fmla="*/ 51911 h 57150"/>
              </a:gdLst>
              <a:ahLst/>
              <a:cxnLst>
                <a:cxn ang="0">
                  <a:pos x="connsiteX0" y="connsiteY0"/>
                </a:cxn>
                <a:cxn ang="0">
                  <a:pos x="connsiteX1" y="connsiteY1"/>
                </a:cxn>
              </a:cxnLst>
              <a:rect l="l" t="t" r="r" b="b"/>
              <a:pathLst>
                <a:path w="9525" h="57150">
                  <a:moveTo>
                    <a:pt x="7144" y="7144"/>
                  </a:moveTo>
                  <a:lnTo>
                    <a:pt x="7144" y="51911"/>
                  </a:lnTo>
                </a:path>
              </a:pathLst>
            </a:custGeom>
            <a:ln w="26035" cap="flat">
              <a:solidFill>
                <a:schemeClr val="accent2"/>
              </a:solidFill>
              <a:prstDash val="solid"/>
              <a:miter/>
            </a:ln>
          </p:spPr>
          <p:txBody>
            <a:bodyPr rtlCol="0"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307" name="Freeform: Shape 306"/>
            <p:cNvSpPr/>
            <p:nvPr/>
          </p:nvSpPr>
          <p:spPr>
            <a:xfrm>
              <a:off x="6807171" y="3043695"/>
              <a:ext cx="64810" cy="10802"/>
            </a:xfrm>
            <a:custGeom>
              <a:avLst/>
              <a:gdLst>
                <a:gd name="connsiteX0" fmla="*/ 50959 w 57150"/>
                <a:gd name="connsiteY0" fmla="*/ 7144 h 9525"/>
                <a:gd name="connsiteX1" fmla="*/ 7144 w 57150"/>
                <a:gd name="connsiteY1" fmla="*/ 7144 h 9525"/>
              </a:gdLst>
              <a:ahLst/>
              <a:cxnLst>
                <a:cxn ang="0">
                  <a:pos x="connsiteX0" y="connsiteY0"/>
                </a:cxn>
                <a:cxn ang="0">
                  <a:pos x="connsiteX1" y="connsiteY1"/>
                </a:cxn>
              </a:cxnLst>
              <a:rect l="l" t="t" r="r" b="b"/>
              <a:pathLst>
                <a:path w="57150" h="9525">
                  <a:moveTo>
                    <a:pt x="50959" y="7144"/>
                  </a:moveTo>
                  <a:lnTo>
                    <a:pt x="7144" y="7144"/>
                  </a:lnTo>
                </a:path>
              </a:pathLst>
            </a:custGeom>
            <a:ln w="26035" cap="flat">
              <a:solidFill>
                <a:schemeClr val="accent2"/>
              </a:solidFill>
              <a:prstDash val="solid"/>
              <a:miter/>
            </a:ln>
          </p:spPr>
          <p:txBody>
            <a:bodyPr rtlCol="0"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308" name="Freeform: Shape 307"/>
            <p:cNvSpPr/>
            <p:nvPr/>
          </p:nvSpPr>
          <p:spPr>
            <a:xfrm>
              <a:off x="6798530" y="3018852"/>
              <a:ext cx="10802" cy="64810"/>
            </a:xfrm>
            <a:custGeom>
              <a:avLst/>
              <a:gdLst>
                <a:gd name="connsiteX0" fmla="*/ 7144 w 9525"/>
                <a:gd name="connsiteY0" fmla="*/ 7144 h 57150"/>
                <a:gd name="connsiteX1" fmla="*/ 7144 w 9525"/>
                <a:gd name="connsiteY1" fmla="*/ 51911 h 57150"/>
              </a:gdLst>
              <a:ahLst/>
              <a:cxnLst>
                <a:cxn ang="0">
                  <a:pos x="connsiteX0" y="connsiteY0"/>
                </a:cxn>
                <a:cxn ang="0">
                  <a:pos x="connsiteX1" y="connsiteY1"/>
                </a:cxn>
              </a:cxnLst>
              <a:rect l="l" t="t" r="r" b="b"/>
              <a:pathLst>
                <a:path w="9525" h="57150">
                  <a:moveTo>
                    <a:pt x="7144" y="7144"/>
                  </a:moveTo>
                  <a:lnTo>
                    <a:pt x="7144" y="51911"/>
                  </a:lnTo>
                </a:path>
              </a:pathLst>
            </a:custGeom>
            <a:ln w="26035" cap="flat">
              <a:solidFill>
                <a:schemeClr val="accent2"/>
              </a:solidFill>
              <a:prstDash val="solid"/>
              <a:miter/>
            </a:ln>
          </p:spPr>
          <p:txBody>
            <a:bodyPr rtlCol="0"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309" name="Freeform: Shape 308"/>
            <p:cNvSpPr/>
            <p:nvPr/>
          </p:nvSpPr>
          <p:spPr>
            <a:xfrm>
              <a:off x="6773685" y="3043695"/>
              <a:ext cx="64810" cy="10802"/>
            </a:xfrm>
            <a:custGeom>
              <a:avLst/>
              <a:gdLst>
                <a:gd name="connsiteX0" fmla="*/ 50959 w 57150"/>
                <a:gd name="connsiteY0" fmla="*/ 7144 h 9525"/>
                <a:gd name="connsiteX1" fmla="*/ 7144 w 57150"/>
                <a:gd name="connsiteY1" fmla="*/ 7144 h 9525"/>
              </a:gdLst>
              <a:ahLst/>
              <a:cxnLst>
                <a:cxn ang="0">
                  <a:pos x="connsiteX0" y="connsiteY0"/>
                </a:cxn>
                <a:cxn ang="0">
                  <a:pos x="connsiteX1" y="connsiteY1"/>
                </a:cxn>
              </a:cxnLst>
              <a:rect l="l" t="t" r="r" b="b"/>
              <a:pathLst>
                <a:path w="57150" h="9525">
                  <a:moveTo>
                    <a:pt x="50959" y="7144"/>
                  </a:moveTo>
                  <a:lnTo>
                    <a:pt x="7144" y="7144"/>
                  </a:lnTo>
                </a:path>
              </a:pathLst>
            </a:custGeom>
            <a:ln w="26035" cap="flat">
              <a:solidFill>
                <a:schemeClr val="accent2"/>
              </a:solidFill>
              <a:prstDash val="solid"/>
              <a:miter/>
            </a:ln>
          </p:spPr>
          <p:txBody>
            <a:bodyPr rtlCol="0"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310" name="Freeform: Shape 309"/>
            <p:cNvSpPr/>
            <p:nvPr/>
          </p:nvSpPr>
          <p:spPr>
            <a:xfrm>
              <a:off x="6700234" y="2869788"/>
              <a:ext cx="10802" cy="64810"/>
            </a:xfrm>
            <a:custGeom>
              <a:avLst/>
              <a:gdLst>
                <a:gd name="connsiteX0" fmla="*/ 7144 w 9525"/>
                <a:gd name="connsiteY0" fmla="*/ 7144 h 57150"/>
                <a:gd name="connsiteX1" fmla="*/ 7144 w 9525"/>
                <a:gd name="connsiteY1" fmla="*/ 51911 h 57150"/>
              </a:gdLst>
              <a:ahLst/>
              <a:cxnLst>
                <a:cxn ang="0">
                  <a:pos x="connsiteX0" y="connsiteY0"/>
                </a:cxn>
                <a:cxn ang="0">
                  <a:pos x="connsiteX1" y="connsiteY1"/>
                </a:cxn>
              </a:cxnLst>
              <a:rect l="l" t="t" r="r" b="b"/>
              <a:pathLst>
                <a:path w="9525" h="57150">
                  <a:moveTo>
                    <a:pt x="7144" y="7144"/>
                  </a:moveTo>
                  <a:lnTo>
                    <a:pt x="7144" y="51911"/>
                  </a:lnTo>
                </a:path>
              </a:pathLst>
            </a:custGeom>
            <a:ln w="26035" cap="flat">
              <a:solidFill>
                <a:schemeClr val="accent2"/>
              </a:solidFill>
              <a:prstDash val="solid"/>
              <a:miter/>
            </a:ln>
          </p:spPr>
          <p:txBody>
            <a:bodyPr rtlCol="0"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311" name="Freeform: Shape 310"/>
            <p:cNvSpPr/>
            <p:nvPr/>
          </p:nvSpPr>
          <p:spPr>
            <a:xfrm>
              <a:off x="6675390" y="2894631"/>
              <a:ext cx="64810" cy="10802"/>
            </a:xfrm>
            <a:custGeom>
              <a:avLst/>
              <a:gdLst>
                <a:gd name="connsiteX0" fmla="*/ 50959 w 57150"/>
                <a:gd name="connsiteY0" fmla="*/ 7144 h 9525"/>
                <a:gd name="connsiteX1" fmla="*/ 7144 w 57150"/>
                <a:gd name="connsiteY1" fmla="*/ 7144 h 9525"/>
              </a:gdLst>
              <a:ahLst/>
              <a:cxnLst>
                <a:cxn ang="0">
                  <a:pos x="connsiteX0" y="connsiteY0"/>
                </a:cxn>
                <a:cxn ang="0">
                  <a:pos x="connsiteX1" y="connsiteY1"/>
                </a:cxn>
              </a:cxnLst>
              <a:rect l="l" t="t" r="r" b="b"/>
              <a:pathLst>
                <a:path w="57150" h="9525">
                  <a:moveTo>
                    <a:pt x="50959" y="7144"/>
                  </a:moveTo>
                  <a:lnTo>
                    <a:pt x="7144" y="7144"/>
                  </a:lnTo>
                </a:path>
              </a:pathLst>
            </a:custGeom>
            <a:ln w="26035" cap="flat">
              <a:solidFill>
                <a:schemeClr val="accent2"/>
              </a:solidFill>
              <a:prstDash val="solid"/>
              <a:miter/>
            </a:ln>
          </p:spPr>
          <p:txBody>
            <a:bodyPr rtlCol="0"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312" name="Freeform: Shape 311"/>
            <p:cNvSpPr/>
            <p:nvPr/>
          </p:nvSpPr>
          <p:spPr>
            <a:xfrm>
              <a:off x="6728318" y="2869788"/>
              <a:ext cx="10802" cy="64810"/>
            </a:xfrm>
            <a:custGeom>
              <a:avLst/>
              <a:gdLst>
                <a:gd name="connsiteX0" fmla="*/ 7144 w 9525"/>
                <a:gd name="connsiteY0" fmla="*/ 7144 h 57150"/>
                <a:gd name="connsiteX1" fmla="*/ 7144 w 9525"/>
                <a:gd name="connsiteY1" fmla="*/ 51911 h 57150"/>
              </a:gdLst>
              <a:ahLst/>
              <a:cxnLst>
                <a:cxn ang="0">
                  <a:pos x="connsiteX0" y="connsiteY0"/>
                </a:cxn>
                <a:cxn ang="0">
                  <a:pos x="connsiteX1" y="connsiteY1"/>
                </a:cxn>
              </a:cxnLst>
              <a:rect l="l" t="t" r="r" b="b"/>
              <a:pathLst>
                <a:path w="9525" h="57150">
                  <a:moveTo>
                    <a:pt x="7144" y="7144"/>
                  </a:moveTo>
                  <a:lnTo>
                    <a:pt x="7144" y="51911"/>
                  </a:lnTo>
                </a:path>
              </a:pathLst>
            </a:custGeom>
            <a:ln w="26035" cap="flat">
              <a:solidFill>
                <a:schemeClr val="accent2"/>
              </a:solidFill>
              <a:prstDash val="solid"/>
              <a:miter/>
            </a:ln>
          </p:spPr>
          <p:txBody>
            <a:bodyPr rtlCol="0"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313" name="Freeform: Shape 312"/>
            <p:cNvSpPr/>
            <p:nvPr/>
          </p:nvSpPr>
          <p:spPr>
            <a:xfrm>
              <a:off x="6703475" y="2894631"/>
              <a:ext cx="64810" cy="10802"/>
            </a:xfrm>
            <a:custGeom>
              <a:avLst/>
              <a:gdLst>
                <a:gd name="connsiteX0" fmla="*/ 50959 w 57150"/>
                <a:gd name="connsiteY0" fmla="*/ 7144 h 9525"/>
                <a:gd name="connsiteX1" fmla="*/ 7144 w 57150"/>
                <a:gd name="connsiteY1" fmla="*/ 7144 h 9525"/>
              </a:gdLst>
              <a:ahLst/>
              <a:cxnLst>
                <a:cxn ang="0">
                  <a:pos x="connsiteX0" y="connsiteY0"/>
                </a:cxn>
                <a:cxn ang="0">
                  <a:pos x="connsiteX1" y="connsiteY1"/>
                </a:cxn>
              </a:cxnLst>
              <a:rect l="l" t="t" r="r" b="b"/>
              <a:pathLst>
                <a:path w="57150" h="9525">
                  <a:moveTo>
                    <a:pt x="50959" y="7144"/>
                  </a:moveTo>
                  <a:lnTo>
                    <a:pt x="7144" y="7144"/>
                  </a:lnTo>
                </a:path>
              </a:pathLst>
            </a:custGeom>
            <a:ln w="26035" cap="flat">
              <a:solidFill>
                <a:schemeClr val="accent2"/>
              </a:solidFill>
              <a:prstDash val="solid"/>
              <a:miter/>
            </a:ln>
          </p:spPr>
          <p:txBody>
            <a:bodyPr rtlCol="0"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314" name="Freeform: Shape 313"/>
            <p:cNvSpPr/>
            <p:nvPr/>
          </p:nvSpPr>
          <p:spPr>
            <a:xfrm>
              <a:off x="6628942" y="2743407"/>
              <a:ext cx="10802" cy="64810"/>
            </a:xfrm>
            <a:custGeom>
              <a:avLst/>
              <a:gdLst>
                <a:gd name="connsiteX0" fmla="*/ 7144 w 9525"/>
                <a:gd name="connsiteY0" fmla="*/ 7144 h 57150"/>
                <a:gd name="connsiteX1" fmla="*/ 7144 w 9525"/>
                <a:gd name="connsiteY1" fmla="*/ 50959 h 57150"/>
              </a:gdLst>
              <a:ahLst/>
              <a:cxnLst>
                <a:cxn ang="0">
                  <a:pos x="connsiteX0" y="connsiteY0"/>
                </a:cxn>
                <a:cxn ang="0">
                  <a:pos x="connsiteX1" y="connsiteY1"/>
                </a:cxn>
              </a:cxnLst>
              <a:rect l="l" t="t" r="r" b="b"/>
              <a:pathLst>
                <a:path w="9525" h="57150">
                  <a:moveTo>
                    <a:pt x="7144" y="7144"/>
                  </a:moveTo>
                  <a:lnTo>
                    <a:pt x="7144" y="50959"/>
                  </a:lnTo>
                </a:path>
              </a:pathLst>
            </a:custGeom>
            <a:ln w="26035" cap="flat">
              <a:solidFill>
                <a:schemeClr val="accent2"/>
              </a:solidFill>
              <a:prstDash val="solid"/>
              <a:miter/>
            </a:ln>
          </p:spPr>
          <p:txBody>
            <a:bodyPr rtlCol="0"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315" name="Freeform: Shape 314"/>
            <p:cNvSpPr/>
            <p:nvPr/>
          </p:nvSpPr>
          <p:spPr>
            <a:xfrm>
              <a:off x="6604099" y="2768251"/>
              <a:ext cx="64810" cy="10802"/>
            </a:xfrm>
            <a:custGeom>
              <a:avLst/>
              <a:gdLst>
                <a:gd name="connsiteX0" fmla="*/ 50959 w 57150"/>
                <a:gd name="connsiteY0" fmla="*/ 7144 h 9525"/>
                <a:gd name="connsiteX1" fmla="*/ 7144 w 57150"/>
                <a:gd name="connsiteY1" fmla="*/ 7144 h 9525"/>
              </a:gdLst>
              <a:ahLst/>
              <a:cxnLst>
                <a:cxn ang="0">
                  <a:pos x="connsiteX0" y="connsiteY0"/>
                </a:cxn>
                <a:cxn ang="0">
                  <a:pos x="connsiteX1" y="connsiteY1"/>
                </a:cxn>
              </a:cxnLst>
              <a:rect l="l" t="t" r="r" b="b"/>
              <a:pathLst>
                <a:path w="57150" h="9525">
                  <a:moveTo>
                    <a:pt x="50959" y="7144"/>
                  </a:moveTo>
                  <a:lnTo>
                    <a:pt x="7144" y="7144"/>
                  </a:lnTo>
                </a:path>
              </a:pathLst>
            </a:custGeom>
            <a:ln w="26035" cap="flat">
              <a:solidFill>
                <a:schemeClr val="accent2"/>
              </a:solidFill>
              <a:prstDash val="solid"/>
              <a:miter/>
            </a:ln>
          </p:spPr>
          <p:txBody>
            <a:bodyPr rtlCol="0"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316" name="Freeform: Shape 315"/>
            <p:cNvSpPr/>
            <p:nvPr/>
          </p:nvSpPr>
          <p:spPr>
            <a:xfrm>
              <a:off x="6601939" y="2743407"/>
              <a:ext cx="10802" cy="64810"/>
            </a:xfrm>
            <a:custGeom>
              <a:avLst/>
              <a:gdLst>
                <a:gd name="connsiteX0" fmla="*/ 7144 w 9525"/>
                <a:gd name="connsiteY0" fmla="*/ 7144 h 57150"/>
                <a:gd name="connsiteX1" fmla="*/ 7144 w 9525"/>
                <a:gd name="connsiteY1" fmla="*/ 50959 h 57150"/>
              </a:gdLst>
              <a:ahLst/>
              <a:cxnLst>
                <a:cxn ang="0">
                  <a:pos x="connsiteX0" y="connsiteY0"/>
                </a:cxn>
                <a:cxn ang="0">
                  <a:pos x="connsiteX1" y="connsiteY1"/>
                </a:cxn>
              </a:cxnLst>
              <a:rect l="l" t="t" r="r" b="b"/>
              <a:pathLst>
                <a:path w="9525" h="57150">
                  <a:moveTo>
                    <a:pt x="7144" y="7144"/>
                  </a:moveTo>
                  <a:lnTo>
                    <a:pt x="7144" y="50959"/>
                  </a:lnTo>
                </a:path>
              </a:pathLst>
            </a:custGeom>
            <a:ln w="26035" cap="flat">
              <a:solidFill>
                <a:schemeClr val="accent2"/>
              </a:solidFill>
              <a:prstDash val="solid"/>
              <a:miter/>
            </a:ln>
          </p:spPr>
          <p:txBody>
            <a:bodyPr rtlCol="0"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317" name="Freeform: Shape 316"/>
            <p:cNvSpPr/>
            <p:nvPr/>
          </p:nvSpPr>
          <p:spPr>
            <a:xfrm>
              <a:off x="6577094" y="2768251"/>
              <a:ext cx="64810" cy="10802"/>
            </a:xfrm>
            <a:custGeom>
              <a:avLst/>
              <a:gdLst>
                <a:gd name="connsiteX0" fmla="*/ 50959 w 57150"/>
                <a:gd name="connsiteY0" fmla="*/ 7144 h 9525"/>
                <a:gd name="connsiteX1" fmla="*/ 7144 w 57150"/>
                <a:gd name="connsiteY1" fmla="*/ 7144 h 9525"/>
              </a:gdLst>
              <a:ahLst/>
              <a:cxnLst>
                <a:cxn ang="0">
                  <a:pos x="connsiteX0" y="connsiteY0"/>
                </a:cxn>
                <a:cxn ang="0">
                  <a:pos x="connsiteX1" y="connsiteY1"/>
                </a:cxn>
              </a:cxnLst>
              <a:rect l="l" t="t" r="r" b="b"/>
              <a:pathLst>
                <a:path w="57150" h="9525">
                  <a:moveTo>
                    <a:pt x="50959" y="7144"/>
                  </a:moveTo>
                  <a:lnTo>
                    <a:pt x="7144" y="7144"/>
                  </a:lnTo>
                </a:path>
              </a:pathLst>
            </a:custGeom>
            <a:ln w="26035" cap="flat">
              <a:solidFill>
                <a:schemeClr val="accent2"/>
              </a:solidFill>
              <a:prstDash val="solid"/>
              <a:miter/>
            </a:ln>
          </p:spPr>
          <p:txBody>
            <a:bodyPr rtlCol="0"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318" name="Freeform: Shape 317"/>
            <p:cNvSpPr/>
            <p:nvPr/>
          </p:nvSpPr>
          <p:spPr>
            <a:xfrm>
              <a:off x="6556571" y="2743407"/>
              <a:ext cx="10802" cy="64810"/>
            </a:xfrm>
            <a:custGeom>
              <a:avLst/>
              <a:gdLst>
                <a:gd name="connsiteX0" fmla="*/ 7144 w 9525"/>
                <a:gd name="connsiteY0" fmla="*/ 7144 h 57150"/>
                <a:gd name="connsiteX1" fmla="*/ 7144 w 9525"/>
                <a:gd name="connsiteY1" fmla="*/ 50959 h 57150"/>
              </a:gdLst>
              <a:ahLst/>
              <a:cxnLst>
                <a:cxn ang="0">
                  <a:pos x="connsiteX0" y="connsiteY0"/>
                </a:cxn>
                <a:cxn ang="0">
                  <a:pos x="connsiteX1" y="connsiteY1"/>
                </a:cxn>
              </a:cxnLst>
              <a:rect l="l" t="t" r="r" b="b"/>
              <a:pathLst>
                <a:path w="9525" h="57150">
                  <a:moveTo>
                    <a:pt x="7144" y="7144"/>
                  </a:moveTo>
                  <a:lnTo>
                    <a:pt x="7144" y="50959"/>
                  </a:lnTo>
                </a:path>
              </a:pathLst>
            </a:custGeom>
            <a:ln w="26035" cap="flat">
              <a:solidFill>
                <a:schemeClr val="accent2"/>
              </a:solidFill>
              <a:prstDash val="solid"/>
              <a:miter/>
            </a:ln>
          </p:spPr>
          <p:txBody>
            <a:bodyPr rtlCol="0"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319" name="Freeform: Shape 318"/>
            <p:cNvSpPr/>
            <p:nvPr/>
          </p:nvSpPr>
          <p:spPr>
            <a:xfrm>
              <a:off x="6531727" y="2768251"/>
              <a:ext cx="64810" cy="10802"/>
            </a:xfrm>
            <a:custGeom>
              <a:avLst/>
              <a:gdLst>
                <a:gd name="connsiteX0" fmla="*/ 50006 w 57150"/>
                <a:gd name="connsiteY0" fmla="*/ 7144 h 9525"/>
                <a:gd name="connsiteX1" fmla="*/ 7144 w 57150"/>
                <a:gd name="connsiteY1" fmla="*/ 7144 h 9525"/>
              </a:gdLst>
              <a:ahLst/>
              <a:cxnLst>
                <a:cxn ang="0">
                  <a:pos x="connsiteX0" y="connsiteY0"/>
                </a:cxn>
                <a:cxn ang="0">
                  <a:pos x="connsiteX1" y="connsiteY1"/>
                </a:cxn>
              </a:cxnLst>
              <a:rect l="l" t="t" r="r" b="b"/>
              <a:pathLst>
                <a:path w="57150" h="9525">
                  <a:moveTo>
                    <a:pt x="50006" y="7144"/>
                  </a:moveTo>
                  <a:lnTo>
                    <a:pt x="7144" y="7144"/>
                  </a:lnTo>
                </a:path>
              </a:pathLst>
            </a:custGeom>
            <a:ln w="26035" cap="flat">
              <a:solidFill>
                <a:schemeClr val="accent2"/>
              </a:solidFill>
              <a:prstDash val="solid"/>
              <a:miter/>
            </a:ln>
          </p:spPr>
          <p:txBody>
            <a:bodyPr rtlCol="0"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320" name="Freeform: Shape 319"/>
            <p:cNvSpPr/>
            <p:nvPr/>
          </p:nvSpPr>
          <p:spPr>
            <a:xfrm>
              <a:off x="6512284" y="2743407"/>
              <a:ext cx="10802" cy="64810"/>
            </a:xfrm>
            <a:custGeom>
              <a:avLst/>
              <a:gdLst>
                <a:gd name="connsiteX0" fmla="*/ 7144 w 9525"/>
                <a:gd name="connsiteY0" fmla="*/ 7144 h 57150"/>
                <a:gd name="connsiteX1" fmla="*/ 7144 w 9525"/>
                <a:gd name="connsiteY1" fmla="*/ 50959 h 57150"/>
              </a:gdLst>
              <a:ahLst/>
              <a:cxnLst>
                <a:cxn ang="0">
                  <a:pos x="connsiteX0" y="connsiteY0"/>
                </a:cxn>
                <a:cxn ang="0">
                  <a:pos x="connsiteX1" y="connsiteY1"/>
                </a:cxn>
              </a:cxnLst>
              <a:rect l="l" t="t" r="r" b="b"/>
              <a:pathLst>
                <a:path w="9525" h="57150">
                  <a:moveTo>
                    <a:pt x="7144" y="7144"/>
                  </a:moveTo>
                  <a:lnTo>
                    <a:pt x="7144" y="50959"/>
                  </a:lnTo>
                </a:path>
              </a:pathLst>
            </a:custGeom>
            <a:ln w="26035" cap="flat">
              <a:solidFill>
                <a:schemeClr val="accent2"/>
              </a:solidFill>
              <a:prstDash val="solid"/>
              <a:miter/>
            </a:ln>
          </p:spPr>
          <p:txBody>
            <a:bodyPr rtlCol="0"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321" name="Freeform: Shape 320"/>
            <p:cNvSpPr/>
            <p:nvPr/>
          </p:nvSpPr>
          <p:spPr>
            <a:xfrm>
              <a:off x="6487440" y="2768251"/>
              <a:ext cx="64810" cy="10802"/>
            </a:xfrm>
            <a:custGeom>
              <a:avLst/>
              <a:gdLst>
                <a:gd name="connsiteX0" fmla="*/ 50959 w 57150"/>
                <a:gd name="connsiteY0" fmla="*/ 7144 h 9525"/>
                <a:gd name="connsiteX1" fmla="*/ 7144 w 57150"/>
                <a:gd name="connsiteY1" fmla="*/ 7144 h 9525"/>
              </a:gdLst>
              <a:ahLst/>
              <a:cxnLst>
                <a:cxn ang="0">
                  <a:pos x="connsiteX0" y="connsiteY0"/>
                </a:cxn>
                <a:cxn ang="0">
                  <a:pos x="connsiteX1" y="connsiteY1"/>
                </a:cxn>
              </a:cxnLst>
              <a:rect l="l" t="t" r="r" b="b"/>
              <a:pathLst>
                <a:path w="57150" h="9525">
                  <a:moveTo>
                    <a:pt x="50959" y="7144"/>
                  </a:moveTo>
                  <a:lnTo>
                    <a:pt x="7144" y="7144"/>
                  </a:lnTo>
                </a:path>
              </a:pathLst>
            </a:custGeom>
            <a:ln w="26035" cap="flat">
              <a:solidFill>
                <a:schemeClr val="accent2"/>
              </a:solidFill>
              <a:prstDash val="solid"/>
              <a:miter/>
            </a:ln>
          </p:spPr>
          <p:txBody>
            <a:bodyPr rtlCol="0"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322" name="Freeform: Shape 321"/>
            <p:cNvSpPr/>
            <p:nvPr/>
          </p:nvSpPr>
          <p:spPr>
            <a:xfrm>
              <a:off x="6385904" y="2743407"/>
              <a:ext cx="10802" cy="64810"/>
            </a:xfrm>
            <a:custGeom>
              <a:avLst/>
              <a:gdLst>
                <a:gd name="connsiteX0" fmla="*/ 7144 w 9525"/>
                <a:gd name="connsiteY0" fmla="*/ 7144 h 57150"/>
                <a:gd name="connsiteX1" fmla="*/ 7144 w 9525"/>
                <a:gd name="connsiteY1" fmla="*/ 50959 h 57150"/>
              </a:gdLst>
              <a:ahLst/>
              <a:cxnLst>
                <a:cxn ang="0">
                  <a:pos x="connsiteX0" y="connsiteY0"/>
                </a:cxn>
                <a:cxn ang="0">
                  <a:pos x="connsiteX1" y="connsiteY1"/>
                </a:cxn>
              </a:cxnLst>
              <a:rect l="l" t="t" r="r" b="b"/>
              <a:pathLst>
                <a:path w="9525" h="57150">
                  <a:moveTo>
                    <a:pt x="7144" y="7144"/>
                  </a:moveTo>
                  <a:lnTo>
                    <a:pt x="7144" y="50959"/>
                  </a:lnTo>
                </a:path>
              </a:pathLst>
            </a:custGeom>
            <a:ln w="26035" cap="flat">
              <a:solidFill>
                <a:schemeClr val="accent2"/>
              </a:solidFill>
              <a:prstDash val="solid"/>
              <a:miter/>
            </a:ln>
          </p:spPr>
          <p:txBody>
            <a:bodyPr rtlCol="0"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323" name="Freeform: Shape 322"/>
            <p:cNvSpPr/>
            <p:nvPr/>
          </p:nvSpPr>
          <p:spPr>
            <a:xfrm>
              <a:off x="6361059" y="2768251"/>
              <a:ext cx="64810" cy="10802"/>
            </a:xfrm>
            <a:custGeom>
              <a:avLst/>
              <a:gdLst>
                <a:gd name="connsiteX0" fmla="*/ 50959 w 57150"/>
                <a:gd name="connsiteY0" fmla="*/ 7144 h 9525"/>
                <a:gd name="connsiteX1" fmla="*/ 7144 w 57150"/>
                <a:gd name="connsiteY1" fmla="*/ 7144 h 9525"/>
              </a:gdLst>
              <a:ahLst/>
              <a:cxnLst>
                <a:cxn ang="0">
                  <a:pos x="connsiteX0" y="connsiteY0"/>
                </a:cxn>
                <a:cxn ang="0">
                  <a:pos x="connsiteX1" y="connsiteY1"/>
                </a:cxn>
              </a:cxnLst>
              <a:rect l="l" t="t" r="r" b="b"/>
              <a:pathLst>
                <a:path w="57150" h="9525">
                  <a:moveTo>
                    <a:pt x="50959" y="7144"/>
                  </a:moveTo>
                  <a:lnTo>
                    <a:pt x="7144" y="7144"/>
                  </a:lnTo>
                </a:path>
              </a:pathLst>
            </a:custGeom>
            <a:ln w="26035" cap="flat">
              <a:solidFill>
                <a:schemeClr val="accent2"/>
              </a:solidFill>
              <a:prstDash val="solid"/>
              <a:miter/>
            </a:ln>
          </p:spPr>
          <p:txBody>
            <a:bodyPr rtlCol="0"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324" name="Freeform: Shape 323"/>
            <p:cNvSpPr/>
            <p:nvPr/>
          </p:nvSpPr>
          <p:spPr>
            <a:xfrm>
              <a:off x="6309211" y="2743407"/>
              <a:ext cx="10802" cy="64810"/>
            </a:xfrm>
            <a:custGeom>
              <a:avLst/>
              <a:gdLst>
                <a:gd name="connsiteX0" fmla="*/ 7144 w 9525"/>
                <a:gd name="connsiteY0" fmla="*/ 7144 h 57150"/>
                <a:gd name="connsiteX1" fmla="*/ 7144 w 9525"/>
                <a:gd name="connsiteY1" fmla="*/ 50959 h 57150"/>
              </a:gdLst>
              <a:ahLst/>
              <a:cxnLst>
                <a:cxn ang="0">
                  <a:pos x="connsiteX0" y="connsiteY0"/>
                </a:cxn>
                <a:cxn ang="0">
                  <a:pos x="connsiteX1" y="connsiteY1"/>
                </a:cxn>
              </a:cxnLst>
              <a:rect l="l" t="t" r="r" b="b"/>
              <a:pathLst>
                <a:path w="9525" h="57150">
                  <a:moveTo>
                    <a:pt x="7144" y="7144"/>
                  </a:moveTo>
                  <a:lnTo>
                    <a:pt x="7144" y="50959"/>
                  </a:lnTo>
                </a:path>
              </a:pathLst>
            </a:custGeom>
            <a:ln w="26035" cap="flat">
              <a:solidFill>
                <a:schemeClr val="accent2"/>
              </a:solidFill>
              <a:prstDash val="solid"/>
              <a:miter/>
            </a:ln>
          </p:spPr>
          <p:txBody>
            <a:bodyPr rtlCol="0"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325" name="Freeform: Shape 324"/>
            <p:cNvSpPr/>
            <p:nvPr/>
          </p:nvSpPr>
          <p:spPr>
            <a:xfrm>
              <a:off x="6284368" y="2768251"/>
              <a:ext cx="64810" cy="10802"/>
            </a:xfrm>
            <a:custGeom>
              <a:avLst/>
              <a:gdLst>
                <a:gd name="connsiteX0" fmla="*/ 50959 w 57150"/>
                <a:gd name="connsiteY0" fmla="*/ 7144 h 9525"/>
                <a:gd name="connsiteX1" fmla="*/ 7144 w 57150"/>
                <a:gd name="connsiteY1" fmla="*/ 7144 h 9525"/>
              </a:gdLst>
              <a:ahLst/>
              <a:cxnLst>
                <a:cxn ang="0">
                  <a:pos x="connsiteX0" y="connsiteY0"/>
                </a:cxn>
                <a:cxn ang="0">
                  <a:pos x="connsiteX1" y="connsiteY1"/>
                </a:cxn>
              </a:cxnLst>
              <a:rect l="l" t="t" r="r" b="b"/>
              <a:pathLst>
                <a:path w="57150" h="9525">
                  <a:moveTo>
                    <a:pt x="50959" y="7144"/>
                  </a:moveTo>
                  <a:lnTo>
                    <a:pt x="7144" y="7144"/>
                  </a:lnTo>
                </a:path>
              </a:pathLst>
            </a:custGeom>
            <a:ln w="26035" cap="flat">
              <a:solidFill>
                <a:schemeClr val="accent2"/>
              </a:solidFill>
              <a:prstDash val="solid"/>
              <a:miter/>
            </a:ln>
          </p:spPr>
          <p:txBody>
            <a:bodyPr rtlCol="0"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326" name="Freeform: Shape 325"/>
            <p:cNvSpPr/>
            <p:nvPr/>
          </p:nvSpPr>
          <p:spPr>
            <a:xfrm>
              <a:off x="6291928" y="2743407"/>
              <a:ext cx="10802" cy="64810"/>
            </a:xfrm>
            <a:custGeom>
              <a:avLst/>
              <a:gdLst>
                <a:gd name="connsiteX0" fmla="*/ 7144 w 9525"/>
                <a:gd name="connsiteY0" fmla="*/ 7144 h 57150"/>
                <a:gd name="connsiteX1" fmla="*/ 7144 w 9525"/>
                <a:gd name="connsiteY1" fmla="*/ 50959 h 57150"/>
              </a:gdLst>
              <a:ahLst/>
              <a:cxnLst>
                <a:cxn ang="0">
                  <a:pos x="connsiteX0" y="connsiteY0"/>
                </a:cxn>
                <a:cxn ang="0">
                  <a:pos x="connsiteX1" y="connsiteY1"/>
                </a:cxn>
              </a:cxnLst>
              <a:rect l="l" t="t" r="r" b="b"/>
              <a:pathLst>
                <a:path w="9525" h="57150">
                  <a:moveTo>
                    <a:pt x="7144" y="7144"/>
                  </a:moveTo>
                  <a:lnTo>
                    <a:pt x="7144" y="50959"/>
                  </a:lnTo>
                </a:path>
              </a:pathLst>
            </a:custGeom>
            <a:ln w="26035" cap="flat">
              <a:solidFill>
                <a:schemeClr val="accent2"/>
              </a:solidFill>
              <a:prstDash val="solid"/>
              <a:miter/>
            </a:ln>
          </p:spPr>
          <p:txBody>
            <a:bodyPr rtlCol="0"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327" name="Freeform: Shape 326"/>
            <p:cNvSpPr/>
            <p:nvPr/>
          </p:nvSpPr>
          <p:spPr>
            <a:xfrm>
              <a:off x="6267085" y="2768251"/>
              <a:ext cx="64810" cy="10802"/>
            </a:xfrm>
            <a:custGeom>
              <a:avLst/>
              <a:gdLst>
                <a:gd name="connsiteX0" fmla="*/ 50959 w 57150"/>
                <a:gd name="connsiteY0" fmla="*/ 7144 h 9525"/>
                <a:gd name="connsiteX1" fmla="*/ 7144 w 57150"/>
                <a:gd name="connsiteY1" fmla="*/ 7144 h 9525"/>
              </a:gdLst>
              <a:ahLst/>
              <a:cxnLst>
                <a:cxn ang="0">
                  <a:pos x="connsiteX0" y="connsiteY0"/>
                </a:cxn>
                <a:cxn ang="0">
                  <a:pos x="connsiteX1" y="connsiteY1"/>
                </a:cxn>
              </a:cxnLst>
              <a:rect l="l" t="t" r="r" b="b"/>
              <a:pathLst>
                <a:path w="57150" h="9525">
                  <a:moveTo>
                    <a:pt x="50959" y="7144"/>
                  </a:moveTo>
                  <a:lnTo>
                    <a:pt x="7144" y="7144"/>
                  </a:lnTo>
                </a:path>
              </a:pathLst>
            </a:custGeom>
            <a:ln w="26035" cap="flat">
              <a:solidFill>
                <a:schemeClr val="accent2"/>
              </a:solidFill>
              <a:prstDash val="solid"/>
              <a:miter/>
            </a:ln>
          </p:spPr>
          <p:txBody>
            <a:bodyPr rtlCol="0"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328" name="Freeform: Shape 327"/>
            <p:cNvSpPr/>
            <p:nvPr/>
          </p:nvSpPr>
          <p:spPr>
            <a:xfrm>
              <a:off x="6251962" y="2743407"/>
              <a:ext cx="10802" cy="64810"/>
            </a:xfrm>
            <a:custGeom>
              <a:avLst/>
              <a:gdLst>
                <a:gd name="connsiteX0" fmla="*/ 7144 w 9525"/>
                <a:gd name="connsiteY0" fmla="*/ 7144 h 57150"/>
                <a:gd name="connsiteX1" fmla="*/ 7144 w 9525"/>
                <a:gd name="connsiteY1" fmla="*/ 50959 h 57150"/>
              </a:gdLst>
              <a:ahLst/>
              <a:cxnLst>
                <a:cxn ang="0">
                  <a:pos x="connsiteX0" y="connsiteY0"/>
                </a:cxn>
                <a:cxn ang="0">
                  <a:pos x="connsiteX1" y="connsiteY1"/>
                </a:cxn>
              </a:cxnLst>
              <a:rect l="l" t="t" r="r" b="b"/>
              <a:pathLst>
                <a:path w="9525" h="57150">
                  <a:moveTo>
                    <a:pt x="7144" y="7144"/>
                  </a:moveTo>
                  <a:lnTo>
                    <a:pt x="7144" y="50959"/>
                  </a:lnTo>
                </a:path>
              </a:pathLst>
            </a:custGeom>
            <a:ln w="26035" cap="flat">
              <a:solidFill>
                <a:schemeClr val="accent2"/>
              </a:solidFill>
              <a:prstDash val="solid"/>
              <a:miter/>
            </a:ln>
          </p:spPr>
          <p:txBody>
            <a:bodyPr rtlCol="0"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329" name="Freeform: Shape 328"/>
            <p:cNvSpPr/>
            <p:nvPr/>
          </p:nvSpPr>
          <p:spPr>
            <a:xfrm>
              <a:off x="6227118" y="2768251"/>
              <a:ext cx="64810" cy="10802"/>
            </a:xfrm>
            <a:custGeom>
              <a:avLst/>
              <a:gdLst>
                <a:gd name="connsiteX0" fmla="*/ 50959 w 57150"/>
                <a:gd name="connsiteY0" fmla="*/ 7144 h 9525"/>
                <a:gd name="connsiteX1" fmla="*/ 7144 w 57150"/>
                <a:gd name="connsiteY1" fmla="*/ 7144 h 9525"/>
              </a:gdLst>
              <a:ahLst/>
              <a:cxnLst>
                <a:cxn ang="0">
                  <a:pos x="connsiteX0" y="connsiteY0"/>
                </a:cxn>
                <a:cxn ang="0">
                  <a:pos x="connsiteX1" y="connsiteY1"/>
                </a:cxn>
              </a:cxnLst>
              <a:rect l="l" t="t" r="r" b="b"/>
              <a:pathLst>
                <a:path w="57150" h="9525">
                  <a:moveTo>
                    <a:pt x="50959" y="7144"/>
                  </a:moveTo>
                  <a:lnTo>
                    <a:pt x="7144" y="7144"/>
                  </a:lnTo>
                </a:path>
              </a:pathLst>
            </a:custGeom>
            <a:ln w="26035" cap="flat">
              <a:solidFill>
                <a:schemeClr val="accent2"/>
              </a:solidFill>
              <a:prstDash val="solid"/>
              <a:miter/>
            </a:ln>
          </p:spPr>
          <p:txBody>
            <a:bodyPr rtlCol="0"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330" name="Freeform: Shape 329"/>
            <p:cNvSpPr/>
            <p:nvPr/>
          </p:nvSpPr>
          <p:spPr>
            <a:xfrm>
              <a:off x="6128823" y="2743407"/>
              <a:ext cx="10802" cy="64810"/>
            </a:xfrm>
            <a:custGeom>
              <a:avLst/>
              <a:gdLst>
                <a:gd name="connsiteX0" fmla="*/ 7144 w 9525"/>
                <a:gd name="connsiteY0" fmla="*/ 7144 h 57150"/>
                <a:gd name="connsiteX1" fmla="*/ 7144 w 9525"/>
                <a:gd name="connsiteY1" fmla="*/ 50959 h 57150"/>
              </a:gdLst>
              <a:ahLst/>
              <a:cxnLst>
                <a:cxn ang="0">
                  <a:pos x="connsiteX0" y="connsiteY0"/>
                </a:cxn>
                <a:cxn ang="0">
                  <a:pos x="connsiteX1" y="connsiteY1"/>
                </a:cxn>
              </a:cxnLst>
              <a:rect l="l" t="t" r="r" b="b"/>
              <a:pathLst>
                <a:path w="9525" h="57150">
                  <a:moveTo>
                    <a:pt x="7144" y="7144"/>
                  </a:moveTo>
                  <a:lnTo>
                    <a:pt x="7144" y="50959"/>
                  </a:lnTo>
                </a:path>
              </a:pathLst>
            </a:custGeom>
            <a:ln w="26035" cap="flat">
              <a:solidFill>
                <a:schemeClr val="accent2"/>
              </a:solidFill>
              <a:prstDash val="solid"/>
              <a:miter/>
            </a:ln>
          </p:spPr>
          <p:txBody>
            <a:bodyPr rtlCol="0"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331" name="Freeform: Shape 330"/>
            <p:cNvSpPr/>
            <p:nvPr/>
          </p:nvSpPr>
          <p:spPr>
            <a:xfrm>
              <a:off x="6103978" y="2768251"/>
              <a:ext cx="64810" cy="10802"/>
            </a:xfrm>
            <a:custGeom>
              <a:avLst/>
              <a:gdLst>
                <a:gd name="connsiteX0" fmla="*/ 50959 w 57150"/>
                <a:gd name="connsiteY0" fmla="*/ 7144 h 9525"/>
                <a:gd name="connsiteX1" fmla="*/ 7144 w 57150"/>
                <a:gd name="connsiteY1" fmla="*/ 7144 h 9525"/>
              </a:gdLst>
              <a:ahLst/>
              <a:cxnLst>
                <a:cxn ang="0">
                  <a:pos x="connsiteX0" y="connsiteY0"/>
                </a:cxn>
                <a:cxn ang="0">
                  <a:pos x="connsiteX1" y="connsiteY1"/>
                </a:cxn>
              </a:cxnLst>
              <a:rect l="l" t="t" r="r" b="b"/>
              <a:pathLst>
                <a:path w="57150" h="9525">
                  <a:moveTo>
                    <a:pt x="50959" y="7144"/>
                  </a:moveTo>
                  <a:lnTo>
                    <a:pt x="7144" y="7144"/>
                  </a:lnTo>
                </a:path>
              </a:pathLst>
            </a:custGeom>
            <a:ln w="26035" cap="flat">
              <a:solidFill>
                <a:schemeClr val="accent2"/>
              </a:solidFill>
              <a:prstDash val="solid"/>
              <a:miter/>
            </a:ln>
          </p:spPr>
          <p:txBody>
            <a:bodyPr rtlCol="0"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332" name="Freeform: Shape 331"/>
            <p:cNvSpPr/>
            <p:nvPr/>
          </p:nvSpPr>
          <p:spPr>
            <a:xfrm>
              <a:off x="6049969" y="2743407"/>
              <a:ext cx="10802" cy="64810"/>
            </a:xfrm>
            <a:custGeom>
              <a:avLst/>
              <a:gdLst>
                <a:gd name="connsiteX0" fmla="*/ 7144 w 9525"/>
                <a:gd name="connsiteY0" fmla="*/ 7144 h 57150"/>
                <a:gd name="connsiteX1" fmla="*/ 7144 w 9525"/>
                <a:gd name="connsiteY1" fmla="*/ 50959 h 57150"/>
              </a:gdLst>
              <a:ahLst/>
              <a:cxnLst>
                <a:cxn ang="0">
                  <a:pos x="connsiteX0" y="connsiteY0"/>
                </a:cxn>
                <a:cxn ang="0">
                  <a:pos x="connsiteX1" y="connsiteY1"/>
                </a:cxn>
              </a:cxnLst>
              <a:rect l="l" t="t" r="r" b="b"/>
              <a:pathLst>
                <a:path w="9525" h="57150">
                  <a:moveTo>
                    <a:pt x="7144" y="7144"/>
                  </a:moveTo>
                  <a:lnTo>
                    <a:pt x="7144" y="50959"/>
                  </a:lnTo>
                </a:path>
              </a:pathLst>
            </a:custGeom>
            <a:ln w="26035" cap="flat">
              <a:solidFill>
                <a:schemeClr val="accent2"/>
              </a:solidFill>
              <a:prstDash val="solid"/>
              <a:miter/>
            </a:ln>
          </p:spPr>
          <p:txBody>
            <a:bodyPr rtlCol="0"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333" name="Freeform: Shape 332"/>
            <p:cNvSpPr/>
            <p:nvPr/>
          </p:nvSpPr>
          <p:spPr>
            <a:xfrm>
              <a:off x="6025126" y="2768251"/>
              <a:ext cx="64810" cy="10802"/>
            </a:xfrm>
            <a:custGeom>
              <a:avLst/>
              <a:gdLst>
                <a:gd name="connsiteX0" fmla="*/ 50959 w 57150"/>
                <a:gd name="connsiteY0" fmla="*/ 7144 h 9525"/>
                <a:gd name="connsiteX1" fmla="*/ 7144 w 57150"/>
                <a:gd name="connsiteY1" fmla="*/ 7144 h 9525"/>
              </a:gdLst>
              <a:ahLst/>
              <a:cxnLst>
                <a:cxn ang="0">
                  <a:pos x="connsiteX0" y="connsiteY0"/>
                </a:cxn>
                <a:cxn ang="0">
                  <a:pos x="connsiteX1" y="connsiteY1"/>
                </a:cxn>
              </a:cxnLst>
              <a:rect l="l" t="t" r="r" b="b"/>
              <a:pathLst>
                <a:path w="57150" h="9525">
                  <a:moveTo>
                    <a:pt x="50959" y="7144"/>
                  </a:moveTo>
                  <a:lnTo>
                    <a:pt x="7144" y="7144"/>
                  </a:lnTo>
                </a:path>
              </a:pathLst>
            </a:custGeom>
            <a:ln w="26035" cap="flat">
              <a:solidFill>
                <a:schemeClr val="accent2"/>
              </a:solidFill>
              <a:prstDash val="solid"/>
              <a:miter/>
            </a:ln>
          </p:spPr>
          <p:txBody>
            <a:bodyPr rtlCol="0"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334" name="Freeform: Shape 333"/>
            <p:cNvSpPr/>
            <p:nvPr/>
          </p:nvSpPr>
          <p:spPr>
            <a:xfrm>
              <a:off x="6037007" y="2743407"/>
              <a:ext cx="10802" cy="64810"/>
            </a:xfrm>
            <a:custGeom>
              <a:avLst/>
              <a:gdLst>
                <a:gd name="connsiteX0" fmla="*/ 7144 w 9525"/>
                <a:gd name="connsiteY0" fmla="*/ 7144 h 57150"/>
                <a:gd name="connsiteX1" fmla="*/ 7144 w 9525"/>
                <a:gd name="connsiteY1" fmla="*/ 50959 h 57150"/>
              </a:gdLst>
              <a:ahLst/>
              <a:cxnLst>
                <a:cxn ang="0">
                  <a:pos x="connsiteX0" y="connsiteY0"/>
                </a:cxn>
                <a:cxn ang="0">
                  <a:pos x="connsiteX1" y="connsiteY1"/>
                </a:cxn>
              </a:cxnLst>
              <a:rect l="l" t="t" r="r" b="b"/>
              <a:pathLst>
                <a:path w="9525" h="57150">
                  <a:moveTo>
                    <a:pt x="7144" y="7144"/>
                  </a:moveTo>
                  <a:lnTo>
                    <a:pt x="7144" y="50959"/>
                  </a:lnTo>
                </a:path>
              </a:pathLst>
            </a:custGeom>
            <a:ln w="26035" cap="flat">
              <a:solidFill>
                <a:schemeClr val="accent2"/>
              </a:solidFill>
              <a:prstDash val="solid"/>
              <a:miter/>
            </a:ln>
          </p:spPr>
          <p:txBody>
            <a:bodyPr rtlCol="0"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335" name="Freeform: Shape 334"/>
            <p:cNvSpPr/>
            <p:nvPr/>
          </p:nvSpPr>
          <p:spPr>
            <a:xfrm>
              <a:off x="6012164" y="2768251"/>
              <a:ext cx="64810" cy="10802"/>
            </a:xfrm>
            <a:custGeom>
              <a:avLst/>
              <a:gdLst>
                <a:gd name="connsiteX0" fmla="*/ 50959 w 57150"/>
                <a:gd name="connsiteY0" fmla="*/ 7144 h 9525"/>
                <a:gd name="connsiteX1" fmla="*/ 7144 w 57150"/>
                <a:gd name="connsiteY1" fmla="*/ 7144 h 9525"/>
              </a:gdLst>
              <a:ahLst/>
              <a:cxnLst>
                <a:cxn ang="0">
                  <a:pos x="connsiteX0" y="connsiteY0"/>
                </a:cxn>
                <a:cxn ang="0">
                  <a:pos x="connsiteX1" y="connsiteY1"/>
                </a:cxn>
              </a:cxnLst>
              <a:rect l="l" t="t" r="r" b="b"/>
              <a:pathLst>
                <a:path w="57150" h="9525">
                  <a:moveTo>
                    <a:pt x="50959" y="7144"/>
                  </a:moveTo>
                  <a:lnTo>
                    <a:pt x="7144" y="7144"/>
                  </a:lnTo>
                </a:path>
              </a:pathLst>
            </a:custGeom>
            <a:ln w="26035" cap="flat">
              <a:solidFill>
                <a:schemeClr val="accent2"/>
              </a:solidFill>
              <a:prstDash val="solid"/>
              <a:miter/>
            </a:ln>
          </p:spPr>
          <p:txBody>
            <a:bodyPr rtlCol="0"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336" name="Freeform: Shape 335"/>
            <p:cNvSpPr/>
            <p:nvPr/>
          </p:nvSpPr>
          <p:spPr>
            <a:xfrm>
              <a:off x="6005683" y="2743407"/>
              <a:ext cx="10802" cy="64810"/>
            </a:xfrm>
            <a:custGeom>
              <a:avLst/>
              <a:gdLst>
                <a:gd name="connsiteX0" fmla="*/ 7144 w 9525"/>
                <a:gd name="connsiteY0" fmla="*/ 7144 h 57150"/>
                <a:gd name="connsiteX1" fmla="*/ 7144 w 9525"/>
                <a:gd name="connsiteY1" fmla="*/ 50959 h 57150"/>
              </a:gdLst>
              <a:ahLst/>
              <a:cxnLst>
                <a:cxn ang="0">
                  <a:pos x="connsiteX0" y="connsiteY0"/>
                </a:cxn>
                <a:cxn ang="0">
                  <a:pos x="connsiteX1" y="connsiteY1"/>
                </a:cxn>
              </a:cxnLst>
              <a:rect l="l" t="t" r="r" b="b"/>
              <a:pathLst>
                <a:path w="9525" h="57150">
                  <a:moveTo>
                    <a:pt x="7144" y="7144"/>
                  </a:moveTo>
                  <a:lnTo>
                    <a:pt x="7144" y="50959"/>
                  </a:lnTo>
                </a:path>
              </a:pathLst>
            </a:custGeom>
            <a:ln w="26035" cap="flat">
              <a:solidFill>
                <a:schemeClr val="accent2"/>
              </a:solidFill>
              <a:prstDash val="solid"/>
              <a:miter/>
            </a:ln>
          </p:spPr>
          <p:txBody>
            <a:bodyPr rtlCol="0"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337" name="Freeform: Shape 336"/>
            <p:cNvSpPr/>
            <p:nvPr/>
          </p:nvSpPr>
          <p:spPr>
            <a:xfrm>
              <a:off x="5980838" y="2768251"/>
              <a:ext cx="64810" cy="10802"/>
            </a:xfrm>
            <a:custGeom>
              <a:avLst/>
              <a:gdLst>
                <a:gd name="connsiteX0" fmla="*/ 50959 w 57150"/>
                <a:gd name="connsiteY0" fmla="*/ 7144 h 9525"/>
                <a:gd name="connsiteX1" fmla="*/ 7144 w 57150"/>
                <a:gd name="connsiteY1" fmla="*/ 7144 h 9525"/>
              </a:gdLst>
              <a:ahLst/>
              <a:cxnLst>
                <a:cxn ang="0">
                  <a:pos x="connsiteX0" y="connsiteY0"/>
                </a:cxn>
                <a:cxn ang="0">
                  <a:pos x="connsiteX1" y="connsiteY1"/>
                </a:cxn>
              </a:cxnLst>
              <a:rect l="l" t="t" r="r" b="b"/>
              <a:pathLst>
                <a:path w="57150" h="9525">
                  <a:moveTo>
                    <a:pt x="50959" y="7144"/>
                  </a:moveTo>
                  <a:lnTo>
                    <a:pt x="7144" y="7144"/>
                  </a:lnTo>
                </a:path>
              </a:pathLst>
            </a:custGeom>
            <a:ln w="26035" cap="flat">
              <a:solidFill>
                <a:schemeClr val="accent2"/>
              </a:solidFill>
              <a:prstDash val="solid"/>
              <a:miter/>
            </a:ln>
          </p:spPr>
          <p:txBody>
            <a:bodyPr rtlCol="0"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338" name="Freeform: Shape 337"/>
            <p:cNvSpPr/>
            <p:nvPr/>
          </p:nvSpPr>
          <p:spPr>
            <a:xfrm>
              <a:off x="5992721" y="2693719"/>
              <a:ext cx="10802" cy="64810"/>
            </a:xfrm>
            <a:custGeom>
              <a:avLst/>
              <a:gdLst>
                <a:gd name="connsiteX0" fmla="*/ 7144 w 9525"/>
                <a:gd name="connsiteY0" fmla="*/ 7144 h 57150"/>
                <a:gd name="connsiteX1" fmla="*/ 7144 w 9525"/>
                <a:gd name="connsiteY1" fmla="*/ 51911 h 57150"/>
              </a:gdLst>
              <a:ahLst/>
              <a:cxnLst>
                <a:cxn ang="0">
                  <a:pos x="connsiteX0" y="connsiteY0"/>
                </a:cxn>
                <a:cxn ang="0">
                  <a:pos x="connsiteX1" y="connsiteY1"/>
                </a:cxn>
              </a:cxnLst>
              <a:rect l="l" t="t" r="r" b="b"/>
              <a:pathLst>
                <a:path w="9525" h="57150">
                  <a:moveTo>
                    <a:pt x="7144" y="7144"/>
                  </a:moveTo>
                  <a:lnTo>
                    <a:pt x="7144" y="51911"/>
                  </a:lnTo>
                </a:path>
              </a:pathLst>
            </a:custGeom>
            <a:ln w="26035" cap="flat">
              <a:solidFill>
                <a:schemeClr val="accent2"/>
              </a:solidFill>
              <a:prstDash val="solid"/>
              <a:miter/>
            </a:ln>
          </p:spPr>
          <p:txBody>
            <a:bodyPr rtlCol="0"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339" name="Freeform: Shape 338"/>
            <p:cNvSpPr/>
            <p:nvPr/>
          </p:nvSpPr>
          <p:spPr>
            <a:xfrm>
              <a:off x="5967876" y="2718563"/>
              <a:ext cx="64810" cy="10802"/>
            </a:xfrm>
            <a:custGeom>
              <a:avLst/>
              <a:gdLst>
                <a:gd name="connsiteX0" fmla="*/ 50959 w 57150"/>
                <a:gd name="connsiteY0" fmla="*/ 7144 h 9525"/>
                <a:gd name="connsiteX1" fmla="*/ 7144 w 57150"/>
                <a:gd name="connsiteY1" fmla="*/ 7144 h 9525"/>
              </a:gdLst>
              <a:ahLst/>
              <a:cxnLst>
                <a:cxn ang="0">
                  <a:pos x="connsiteX0" y="connsiteY0"/>
                </a:cxn>
                <a:cxn ang="0">
                  <a:pos x="connsiteX1" y="connsiteY1"/>
                </a:cxn>
              </a:cxnLst>
              <a:rect l="l" t="t" r="r" b="b"/>
              <a:pathLst>
                <a:path w="57150" h="9525">
                  <a:moveTo>
                    <a:pt x="50959" y="7144"/>
                  </a:moveTo>
                  <a:lnTo>
                    <a:pt x="7144" y="7144"/>
                  </a:lnTo>
                </a:path>
              </a:pathLst>
            </a:custGeom>
            <a:ln w="26035" cap="flat">
              <a:solidFill>
                <a:schemeClr val="accent2"/>
              </a:solidFill>
              <a:prstDash val="solid"/>
              <a:miter/>
            </a:ln>
          </p:spPr>
          <p:txBody>
            <a:bodyPr rtlCol="0"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340" name="Freeform: Shape 339"/>
            <p:cNvSpPr/>
            <p:nvPr/>
          </p:nvSpPr>
          <p:spPr>
            <a:xfrm>
              <a:off x="5951674" y="2693719"/>
              <a:ext cx="10802" cy="64810"/>
            </a:xfrm>
            <a:custGeom>
              <a:avLst/>
              <a:gdLst>
                <a:gd name="connsiteX0" fmla="*/ 7144 w 9525"/>
                <a:gd name="connsiteY0" fmla="*/ 7144 h 57150"/>
                <a:gd name="connsiteX1" fmla="*/ 7144 w 9525"/>
                <a:gd name="connsiteY1" fmla="*/ 51911 h 57150"/>
              </a:gdLst>
              <a:ahLst/>
              <a:cxnLst>
                <a:cxn ang="0">
                  <a:pos x="connsiteX0" y="connsiteY0"/>
                </a:cxn>
                <a:cxn ang="0">
                  <a:pos x="connsiteX1" y="connsiteY1"/>
                </a:cxn>
              </a:cxnLst>
              <a:rect l="l" t="t" r="r" b="b"/>
              <a:pathLst>
                <a:path w="9525" h="57150">
                  <a:moveTo>
                    <a:pt x="7144" y="7144"/>
                  </a:moveTo>
                  <a:lnTo>
                    <a:pt x="7144" y="51911"/>
                  </a:lnTo>
                </a:path>
              </a:pathLst>
            </a:custGeom>
            <a:ln w="26035" cap="flat">
              <a:solidFill>
                <a:schemeClr val="accent2"/>
              </a:solidFill>
              <a:prstDash val="solid"/>
              <a:miter/>
            </a:ln>
          </p:spPr>
          <p:txBody>
            <a:bodyPr rtlCol="0"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341" name="Freeform: Shape 340"/>
            <p:cNvSpPr/>
            <p:nvPr/>
          </p:nvSpPr>
          <p:spPr>
            <a:xfrm>
              <a:off x="5926830" y="2718563"/>
              <a:ext cx="64810" cy="10802"/>
            </a:xfrm>
            <a:custGeom>
              <a:avLst/>
              <a:gdLst>
                <a:gd name="connsiteX0" fmla="*/ 50959 w 57150"/>
                <a:gd name="connsiteY0" fmla="*/ 7144 h 9525"/>
                <a:gd name="connsiteX1" fmla="*/ 7144 w 57150"/>
                <a:gd name="connsiteY1" fmla="*/ 7144 h 9525"/>
              </a:gdLst>
              <a:ahLst/>
              <a:cxnLst>
                <a:cxn ang="0">
                  <a:pos x="connsiteX0" y="connsiteY0"/>
                </a:cxn>
                <a:cxn ang="0">
                  <a:pos x="connsiteX1" y="connsiteY1"/>
                </a:cxn>
              </a:cxnLst>
              <a:rect l="l" t="t" r="r" b="b"/>
              <a:pathLst>
                <a:path w="57150" h="9525">
                  <a:moveTo>
                    <a:pt x="50959" y="7144"/>
                  </a:moveTo>
                  <a:lnTo>
                    <a:pt x="7144" y="7144"/>
                  </a:lnTo>
                </a:path>
              </a:pathLst>
            </a:custGeom>
            <a:ln w="26035" cap="flat">
              <a:solidFill>
                <a:schemeClr val="accent2"/>
              </a:solidFill>
              <a:prstDash val="solid"/>
              <a:miter/>
            </a:ln>
          </p:spPr>
          <p:txBody>
            <a:bodyPr rtlCol="0"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342" name="Freeform: Shape 341"/>
            <p:cNvSpPr/>
            <p:nvPr/>
          </p:nvSpPr>
          <p:spPr>
            <a:xfrm>
              <a:off x="5930071" y="2693719"/>
              <a:ext cx="10802" cy="64810"/>
            </a:xfrm>
            <a:custGeom>
              <a:avLst/>
              <a:gdLst>
                <a:gd name="connsiteX0" fmla="*/ 7144 w 9525"/>
                <a:gd name="connsiteY0" fmla="*/ 7144 h 57150"/>
                <a:gd name="connsiteX1" fmla="*/ 7144 w 9525"/>
                <a:gd name="connsiteY1" fmla="*/ 51911 h 57150"/>
              </a:gdLst>
              <a:ahLst/>
              <a:cxnLst>
                <a:cxn ang="0">
                  <a:pos x="connsiteX0" y="connsiteY0"/>
                </a:cxn>
                <a:cxn ang="0">
                  <a:pos x="connsiteX1" y="connsiteY1"/>
                </a:cxn>
              </a:cxnLst>
              <a:rect l="l" t="t" r="r" b="b"/>
              <a:pathLst>
                <a:path w="9525" h="57150">
                  <a:moveTo>
                    <a:pt x="7144" y="7144"/>
                  </a:moveTo>
                  <a:lnTo>
                    <a:pt x="7144" y="51911"/>
                  </a:lnTo>
                </a:path>
              </a:pathLst>
            </a:custGeom>
            <a:ln w="26035" cap="flat">
              <a:solidFill>
                <a:schemeClr val="accent2"/>
              </a:solidFill>
              <a:prstDash val="solid"/>
              <a:miter/>
            </a:ln>
          </p:spPr>
          <p:txBody>
            <a:bodyPr rtlCol="0"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343" name="Freeform: Shape 342"/>
            <p:cNvSpPr/>
            <p:nvPr/>
          </p:nvSpPr>
          <p:spPr>
            <a:xfrm>
              <a:off x="5905226" y="2718563"/>
              <a:ext cx="64810" cy="10802"/>
            </a:xfrm>
            <a:custGeom>
              <a:avLst/>
              <a:gdLst>
                <a:gd name="connsiteX0" fmla="*/ 50959 w 57150"/>
                <a:gd name="connsiteY0" fmla="*/ 7144 h 9525"/>
                <a:gd name="connsiteX1" fmla="*/ 7144 w 57150"/>
                <a:gd name="connsiteY1" fmla="*/ 7144 h 9525"/>
              </a:gdLst>
              <a:ahLst/>
              <a:cxnLst>
                <a:cxn ang="0">
                  <a:pos x="connsiteX0" y="connsiteY0"/>
                </a:cxn>
                <a:cxn ang="0">
                  <a:pos x="connsiteX1" y="connsiteY1"/>
                </a:cxn>
              </a:cxnLst>
              <a:rect l="l" t="t" r="r" b="b"/>
              <a:pathLst>
                <a:path w="57150" h="9525">
                  <a:moveTo>
                    <a:pt x="50959" y="7144"/>
                  </a:moveTo>
                  <a:lnTo>
                    <a:pt x="7144" y="7144"/>
                  </a:lnTo>
                </a:path>
              </a:pathLst>
            </a:custGeom>
            <a:ln w="26035" cap="flat">
              <a:solidFill>
                <a:schemeClr val="accent2"/>
              </a:solidFill>
              <a:prstDash val="solid"/>
              <a:miter/>
            </a:ln>
          </p:spPr>
          <p:txBody>
            <a:bodyPr rtlCol="0"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344" name="Freeform: Shape 343"/>
            <p:cNvSpPr/>
            <p:nvPr/>
          </p:nvSpPr>
          <p:spPr>
            <a:xfrm>
              <a:off x="5918188" y="2693719"/>
              <a:ext cx="10802" cy="64810"/>
            </a:xfrm>
            <a:custGeom>
              <a:avLst/>
              <a:gdLst>
                <a:gd name="connsiteX0" fmla="*/ 7144 w 9525"/>
                <a:gd name="connsiteY0" fmla="*/ 7144 h 57150"/>
                <a:gd name="connsiteX1" fmla="*/ 7144 w 9525"/>
                <a:gd name="connsiteY1" fmla="*/ 51911 h 57150"/>
              </a:gdLst>
              <a:ahLst/>
              <a:cxnLst>
                <a:cxn ang="0">
                  <a:pos x="connsiteX0" y="connsiteY0"/>
                </a:cxn>
                <a:cxn ang="0">
                  <a:pos x="connsiteX1" y="connsiteY1"/>
                </a:cxn>
              </a:cxnLst>
              <a:rect l="l" t="t" r="r" b="b"/>
              <a:pathLst>
                <a:path w="9525" h="57150">
                  <a:moveTo>
                    <a:pt x="7144" y="7144"/>
                  </a:moveTo>
                  <a:lnTo>
                    <a:pt x="7144" y="51911"/>
                  </a:lnTo>
                </a:path>
              </a:pathLst>
            </a:custGeom>
            <a:ln w="26035" cap="flat">
              <a:solidFill>
                <a:schemeClr val="accent2"/>
              </a:solidFill>
              <a:prstDash val="solid"/>
              <a:miter/>
            </a:ln>
          </p:spPr>
          <p:txBody>
            <a:bodyPr rtlCol="0"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345" name="Freeform: Shape 344"/>
            <p:cNvSpPr/>
            <p:nvPr/>
          </p:nvSpPr>
          <p:spPr>
            <a:xfrm>
              <a:off x="5893345" y="2718563"/>
              <a:ext cx="64810" cy="10802"/>
            </a:xfrm>
            <a:custGeom>
              <a:avLst/>
              <a:gdLst>
                <a:gd name="connsiteX0" fmla="*/ 50959 w 57150"/>
                <a:gd name="connsiteY0" fmla="*/ 7144 h 9525"/>
                <a:gd name="connsiteX1" fmla="*/ 7144 w 57150"/>
                <a:gd name="connsiteY1" fmla="*/ 7144 h 9525"/>
              </a:gdLst>
              <a:ahLst/>
              <a:cxnLst>
                <a:cxn ang="0">
                  <a:pos x="connsiteX0" y="connsiteY0"/>
                </a:cxn>
                <a:cxn ang="0">
                  <a:pos x="connsiteX1" y="connsiteY1"/>
                </a:cxn>
              </a:cxnLst>
              <a:rect l="l" t="t" r="r" b="b"/>
              <a:pathLst>
                <a:path w="57150" h="9525">
                  <a:moveTo>
                    <a:pt x="50959" y="7144"/>
                  </a:moveTo>
                  <a:lnTo>
                    <a:pt x="7144" y="7144"/>
                  </a:lnTo>
                </a:path>
              </a:pathLst>
            </a:custGeom>
            <a:ln w="26035" cap="flat">
              <a:solidFill>
                <a:schemeClr val="accent2"/>
              </a:solidFill>
              <a:prstDash val="solid"/>
              <a:miter/>
            </a:ln>
          </p:spPr>
          <p:txBody>
            <a:bodyPr rtlCol="0"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346" name="Freeform: Shape 345"/>
            <p:cNvSpPr/>
            <p:nvPr/>
          </p:nvSpPr>
          <p:spPr>
            <a:xfrm>
              <a:off x="5862019" y="2693719"/>
              <a:ext cx="10802" cy="64810"/>
            </a:xfrm>
            <a:custGeom>
              <a:avLst/>
              <a:gdLst>
                <a:gd name="connsiteX0" fmla="*/ 7144 w 9525"/>
                <a:gd name="connsiteY0" fmla="*/ 7144 h 57150"/>
                <a:gd name="connsiteX1" fmla="*/ 7144 w 9525"/>
                <a:gd name="connsiteY1" fmla="*/ 51911 h 57150"/>
              </a:gdLst>
              <a:ahLst/>
              <a:cxnLst>
                <a:cxn ang="0">
                  <a:pos x="connsiteX0" y="connsiteY0"/>
                </a:cxn>
                <a:cxn ang="0">
                  <a:pos x="connsiteX1" y="connsiteY1"/>
                </a:cxn>
              </a:cxnLst>
              <a:rect l="l" t="t" r="r" b="b"/>
              <a:pathLst>
                <a:path w="9525" h="57150">
                  <a:moveTo>
                    <a:pt x="7144" y="7144"/>
                  </a:moveTo>
                  <a:lnTo>
                    <a:pt x="7144" y="51911"/>
                  </a:lnTo>
                </a:path>
              </a:pathLst>
            </a:custGeom>
            <a:ln w="26035" cap="flat">
              <a:solidFill>
                <a:schemeClr val="accent2"/>
              </a:solidFill>
              <a:prstDash val="solid"/>
              <a:miter/>
            </a:ln>
          </p:spPr>
          <p:txBody>
            <a:bodyPr rtlCol="0"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347" name="Freeform: Shape 346"/>
            <p:cNvSpPr/>
            <p:nvPr/>
          </p:nvSpPr>
          <p:spPr>
            <a:xfrm>
              <a:off x="5837176" y="2718563"/>
              <a:ext cx="64810" cy="10802"/>
            </a:xfrm>
            <a:custGeom>
              <a:avLst/>
              <a:gdLst>
                <a:gd name="connsiteX0" fmla="*/ 50959 w 57150"/>
                <a:gd name="connsiteY0" fmla="*/ 7144 h 9525"/>
                <a:gd name="connsiteX1" fmla="*/ 7144 w 57150"/>
                <a:gd name="connsiteY1" fmla="*/ 7144 h 9525"/>
              </a:gdLst>
              <a:ahLst/>
              <a:cxnLst>
                <a:cxn ang="0">
                  <a:pos x="connsiteX0" y="connsiteY0"/>
                </a:cxn>
                <a:cxn ang="0">
                  <a:pos x="connsiteX1" y="connsiteY1"/>
                </a:cxn>
              </a:cxnLst>
              <a:rect l="l" t="t" r="r" b="b"/>
              <a:pathLst>
                <a:path w="57150" h="9525">
                  <a:moveTo>
                    <a:pt x="50959" y="7144"/>
                  </a:moveTo>
                  <a:lnTo>
                    <a:pt x="7144" y="7144"/>
                  </a:lnTo>
                </a:path>
              </a:pathLst>
            </a:custGeom>
            <a:ln w="26035" cap="flat">
              <a:solidFill>
                <a:schemeClr val="accent2"/>
              </a:solidFill>
              <a:prstDash val="solid"/>
              <a:miter/>
            </a:ln>
          </p:spPr>
          <p:txBody>
            <a:bodyPr rtlCol="0"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348" name="Freeform: Shape 347"/>
            <p:cNvSpPr/>
            <p:nvPr/>
          </p:nvSpPr>
          <p:spPr>
            <a:xfrm>
              <a:off x="5850138" y="2693719"/>
              <a:ext cx="10802" cy="64810"/>
            </a:xfrm>
            <a:custGeom>
              <a:avLst/>
              <a:gdLst>
                <a:gd name="connsiteX0" fmla="*/ 7144 w 9525"/>
                <a:gd name="connsiteY0" fmla="*/ 7144 h 57150"/>
                <a:gd name="connsiteX1" fmla="*/ 7144 w 9525"/>
                <a:gd name="connsiteY1" fmla="*/ 51911 h 57150"/>
              </a:gdLst>
              <a:ahLst/>
              <a:cxnLst>
                <a:cxn ang="0">
                  <a:pos x="connsiteX0" y="connsiteY0"/>
                </a:cxn>
                <a:cxn ang="0">
                  <a:pos x="connsiteX1" y="connsiteY1"/>
                </a:cxn>
              </a:cxnLst>
              <a:rect l="l" t="t" r="r" b="b"/>
              <a:pathLst>
                <a:path w="9525" h="57150">
                  <a:moveTo>
                    <a:pt x="7144" y="7144"/>
                  </a:moveTo>
                  <a:lnTo>
                    <a:pt x="7144" y="51911"/>
                  </a:lnTo>
                </a:path>
              </a:pathLst>
            </a:custGeom>
            <a:ln w="26035" cap="flat">
              <a:solidFill>
                <a:schemeClr val="accent2"/>
              </a:solidFill>
              <a:prstDash val="solid"/>
              <a:miter/>
            </a:ln>
          </p:spPr>
          <p:txBody>
            <a:bodyPr rtlCol="0"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349" name="Freeform: Shape 348"/>
            <p:cNvSpPr/>
            <p:nvPr/>
          </p:nvSpPr>
          <p:spPr>
            <a:xfrm>
              <a:off x="5825293" y="2718563"/>
              <a:ext cx="64810" cy="10802"/>
            </a:xfrm>
            <a:custGeom>
              <a:avLst/>
              <a:gdLst>
                <a:gd name="connsiteX0" fmla="*/ 50959 w 57150"/>
                <a:gd name="connsiteY0" fmla="*/ 7144 h 9525"/>
                <a:gd name="connsiteX1" fmla="*/ 7144 w 57150"/>
                <a:gd name="connsiteY1" fmla="*/ 7144 h 9525"/>
              </a:gdLst>
              <a:ahLst/>
              <a:cxnLst>
                <a:cxn ang="0">
                  <a:pos x="connsiteX0" y="connsiteY0"/>
                </a:cxn>
                <a:cxn ang="0">
                  <a:pos x="connsiteX1" y="connsiteY1"/>
                </a:cxn>
              </a:cxnLst>
              <a:rect l="l" t="t" r="r" b="b"/>
              <a:pathLst>
                <a:path w="57150" h="9525">
                  <a:moveTo>
                    <a:pt x="50959" y="7144"/>
                  </a:moveTo>
                  <a:lnTo>
                    <a:pt x="7144" y="7144"/>
                  </a:lnTo>
                </a:path>
              </a:pathLst>
            </a:custGeom>
            <a:ln w="26035" cap="flat">
              <a:solidFill>
                <a:schemeClr val="accent2"/>
              </a:solidFill>
              <a:prstDash val="solid"/>
              <a:miter/>
            </a:ln>
          </p:spPr>
          <p:txBody>
            <a:bodyPr rtlCol="0"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350" name="Freeform: Shape 349"/>
            <p:cNvSpPr/>
            <p:nvPr/>
          </p:nvSpPr>
          <p:spPr>
            <a:xfrm>
              <a:off x="5839336" y="2693719"/>
              <a:ext cx="10802" cy="64810"/>
            </a:xfrm>
            <a:custGeom>
              <a:avLst/>
              <a:gdLst>
                <a:gd name="connsiteX0" fmla="*/ 7144 w 9525"/>
                <a:gd name="connsiteY0" fmla="*/ 7144 h 57150"/>
                <a:gd name="connsiteX1" fmla="*/ 7144 w 9525"/>
                <a:gd name="connsiteY1" fmla="*/ 51911 h 57150"/>
              </a:gdLst>
              <a:ahLst/>
              <a:cxnLst>
                <a:cxn ang="0">
                  <a:pos x="connsiteX0" y="connsiteY0"/>
                </a:cxn>
                <a:cxn ang="0">
                  <a:pos x="connsiteX1" y="connsiteY1"/>
                </a:cxn>
              </a:cxnLst>
              <a:rect l="l" t="t" r="r" b="b"/>
              <a:pathLst>
                <a:path w="9525" h="57150">
                  <a:moveTo>
                    <a:pt x="7144" y="7144"/>
                  </a:moveTo>
                  <a:lnTo>
                    <a:pt x="7144" y="51911"/>
                  </a:lnTo>
                </a:path>
              </a:pathLst>
            </a:custGeom>
            <a:ln w="26035" cap="flat">
              <a:solidFill>
                <a:schemeClr val="accent2"/>
              </a:solidFill>
              <a:prstDash val="solid"/>
              <a:miter/>
            </a:ln>
          </p:spPr>
          <p:txBody>
            <a:bodyPr rtlCol="0"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351" name="Freeform: Shape 350"/>
            <p:cNvSpPr/>
            <p:nvPr/>
          </p:nvSpPr>
          <p:spPr>
            <a:xfrm>
              <a:off x="5814492" y="2718563"/>
              <a:ext cx="64810" cy="10802"/>
            </a:xfrm>
            <a:custGeom>
              <a:avLst/>
              <a:gdLst>
                <a:gd name="connsiteX0" fmla="*/ 50006 w 57150"/>
                <a:gd name="connsiteY0" fmla="*/ 7144 h 9525"/>
                <a:gd name="connsiteX1" fmla="*/ 7144 w 57150"/>
                <a:gd name="connsiteY1" fmla="*/ 7144 h 9525"/>
              </a:gdLst>
              <a:ahLst/>
              <a:cxnLst>
                <a:cxn ang="0">
                  <a:pos x="connsiteX0" y="connsiteY0"/>
                </a:cxn>
                <a:cxn ang="0">
                  <a:pos x="connsiteX1" y="connsiteY1"/>
                </a:cxn>
              </a:cxnLst>
              <a:rect l="l" t="t" r="r" b="b"/>
              <a:pathLst>
                <a:path w="57150" h="9525">
                  <a:moveTo>
                    <a:pt x="50006" y="7144"/>
                  </a:moveTo>
                  <a:lnTo>
                    <a:pt x="7144" y="7144"/>
                  </a:lnTo>
                </a:path>
              </a:pathLst>
            </a:custGeom>
            <a:ln w="26035" cap="flat">
              <a:solidFill>
                <a:schemeClr val="accent2"/>
              </a:solidFill>
              <a:prstDash val="solid"/>
              <a:miter/>
            </a:ln>
          </p:spPr>
          <p:txBody>
            <a:bodyPr rtlCol="0"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352" name="Freeform: Shape 351"/>
            <p:cNvSpPr/>
            <p:nvPr/>
          </p:nvSpPr>
          <p:spPr>
            <a:xfrm>
              <a:off x="5555250" y="2645112"/>
              <a:ext cx="10802" cy="64810"/>
            </a:xfrm>
            <a:custGeom>
              <a:avLst/>
              <a:gdLst>
                <a:gd name="connsiteX0" fmla="*/ 7144 w 9525"/>
                <a:gd name="connsiteY0" fmla="*/ 7144 h 57150"/>
                <a:gd name="connsiteX1" fmla="*/ 7144 w 9525"/>
                <a:gd name="connsiteY1" fmla="*/ 51911 h 57150"/>
              </a:gdLst>
              <a:ahLst/>
              <a:cxnLst>
                <a:cxn ang="0">
                  <a:pos x="connsiteX0" y="connsiteY0"/>
                </a:cxn>
                <a:cxn ang="0">
                  <a:pos x="connsiteX1" y="connsiteY1"/>
                </a:cxn>
              </a:cxnLst>
              <a:rect l="l" t="t" r="r" b="b"/>
              <a:pathLst>
                <a:path w="9525" h="57150">
                  <a:moveTo>
                    <a:pt x="7144" y="7144"/>
                  </a:moveTo>
                  <a:lnTo>
                    <a:pt x="7144" y="51911"/>
                  </a:lnTo>
                </a:path>
              </a:pathLst>
            </a:custGeom>
            <a:ln w="26035" cap="flat">
              <a:solidFill>
                <a:schemeClr val="accent2"/>
              </a:solidFill>
              <a:prstDash val="solid"/>
              <a:miter/>
            </a:ln>
          </p:spPr>
          <p:txBody>
            <a:bodyPr rtlCol="0"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353" name="Freeform: Shape 352"/>
            <p:cNvSpPr/>
            <p:nvPr/>
          </p:nvSpPr>
          <p:spPr>
            <a:xfrm>
              <a:off x="5530407" y="2671036"/>
              <a:ext cx="64810" cy="10802"/>
            </a:xfrm>
            <a:custGeom>
              <a:avLst/>
              <a:gdLst>
                <a:gd name="connsiteX0" fmla="*/ 50959 w 57150"/>
                <a:gd name="connsiteY0" fmla="*/ 7144 h 9525"/>
                <a:gd name="connsiteX1" fmla="*/ 7144 w 57150"/>
                <a:gd name="connsiteY1" fmla="*/ 7144 h 9525"/>
              </a:gdLst>
              <a:ahLst/>
              <a:cxnLst>
                <a:cxn ang="0">
                  <a:pos x="connsiteX0" y="connsiteY0"/>
                </a:cxn>
                <a:cxn ang="0">
                  <a:pos x="connsiteX1" y="connsiteY1"/>
                </a:cxn>
              </a:cxnLst>
              <a:rect l="l" t="t" r="r" b="b"/>
              <a:pathLst>
                <a:path w="57150" h="9525">
                  <a:moveTo>
                    <a:pt x="50959" y="7144"/>
                  </a:moveTo>
                  <a:lnTo>
                    <a:pt x="7144" y="7144"/>
                  </a:lnTo>
                </a:path>
              </a:pathLst>
            </a:custGeom>
            <a:ln w="26035" cap="flat">
              <a:solidFill>
                <a:schemeClr val="accent2"/>
              </a:solidFill>
              <a:prstDash val="solid"/>
              <a:miter/>
            </a:ln>
          </p:spPr>
          <p:txBody>
            <a:bodyPr rtlCol="0"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354" name="Freeform: Shape 353"/>
            <p:cNvSpPr/>
            <p:nvPr/>
          </p:nvSpPr>
          <p:spPr>
            <a:xfrm>
              <a:off x="5490440" y="2609465"/>
              <a:ext cx="10802" cy="64810"/>
            </a:xfrm>
            <a:custGeom>
              <a:avLst/>
              <a:gdLst>
                <a:gd name="connsiteX0" fmla="*/ 7144 w 9525"/>
                <a:gd name="connsiteY0" fmla="*/ 7144 h 57150"/>
                <a:gd name="connsiteX1" fmla="*/ 7144 w 9525"/>
                <a:gd name="connsiteY1" fmla="*/ 51911 h 57150"/>
              </a:gdLst>
              <a:ahLst/>
              <a:cxnLst>
                <a:cxn ang="0">
                  <a:pos x="connsiteX0" y="connsiteY0"/>
                </a:cxn>
                <a:cxn ang="0">
                  <a:pos x="connsiteX1" y="connsiteY1"/>
                </a:cxn>
              </a:cxnLst>
              <a:rect l="l" t="t" r="r" b="b"/>
              <a:pathLst>
                <a:path w="9525" h="57150">
                  <a:moveTo>
                    <a:pt x="7144" y="7144"/>
                  </a:moveTo>
                  <a:lnTo>
                    <a:pt x="7144" y="51911"/>
                  </a:lnTo>
                </a:path>
              </a:pathLst>
            </a:custGeom>
            <a:ln w="26035" cap="flat">
              <a:solidFill>
                <a:schemeClr val="accent2"/>
              </a:solidFill>
              <a:prstDash val="solid"/>
              <a:miter/>
            </a:ln>
          </p:spPr>
          <p:txBody>
            <a:bodyPr rtlCol="0"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355" name="Freeform: Shape 354"/>
            <p:cNvSpPr/>
            <p:nvPr/>
          </p:nvSpPr>
          <p:spPr>
            <a:xfrm>
              <a:off x="5465596" y="2635390"/>
              <a:ext cx="64810" cy="10802"/>
            </a:xfrm>
            <a:custGeom>
              <a:avLst/>
              <a:gdLst>
                <a:gd name="connsiteX0" fmla="*/ 50959 w 57150"/>
                <a:gd name="connsiteY0" fmla="*/ 7144 h 9525"/>
                <a:gd name="connsiteX1" fmla="*/ 7144 w 57150"/>
                <a:gd name="connsiteY1" fmla="*/ 7144 h 9525"/>
              </a:gdLst>
              <a:ahLst/>
              <a:cxnLst>
                <a:cxn ang="0">
                  <a:pos x="connsiteX0" y="connsiteY0"/>
                </a:cxn>
                <a:cxn ang="0">
                  <a:pos x="connsiteX1" y="connsiteY1"/>
                </a:cxn>
              </a:cxnLst>
              <a:rect l="l" t="t" r="r" b="b"/>
              <a:pathLst>
                <a:path w="57150" h="9525">
                  <a:moveTo>
                    <a:pt x="50959" y="7144"/>
                  </a:moveTo>
                  <a:lnTo>
                    <a:pt x="7144" y="7144"/>
                  </a:lnTo>
                </a:path>
              </a:pathLst>
            </a:custGeom>
            <a:ln w="26035" cap="flat">
              <a:solidFill>
                <a:schemeClr val="accent2"/>
              </a:solidFill>
              <a:prstDash val="solid"/>
              <a:miter/>
            </a:ln>
          </p:spPr>
          <p:txBody>
            <a:bodyPr rtlCol="0"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356" name="Freeform: Shape 355"/>
            <p:cNvSpPr/>
            <p:nvPr/>
          </p:nvSpPr>
          <p:spPr>
            <a:xfrm>
              <a:off x="5475317" y="2609465"/>
              <a:ext cx="10802" cy="64810"/>
            </a:xfrm>
            <a:custGeom>
              <a:avLst/>
              <a:gdLst>
                <a:gd name="connsiteX0" fmla="*/ 7144 w 9525"/>
                <a:gd name="connsiteY0" fmla="*/ 7144 h 57150"/>
                <a:gd name="connsiteX1" fmla="*/ 7144 w 9525"/>
                <a:gd name="connsiteY1" fmla="*/ 51911 h 57150"/>
              </a:gdLst>
              <a:ahLst/>
              <a:cxnLst>
                <a:cxn ang="0">
                  <a:pos x="connsiteX0" y="connsiteY0"/>
                </a:cxn>
                <a:cxn ang="0">
                  <a:pos x="connsiteX1" y="connsiteY1"/>
                </a:cxn>
              </a:cxnLst>
              <a:rect l="l" t="t" r="r" b="b"/>
              <a:pathLst>
                <a:path w="9525" h="57150">
                  <a:moveTo>
                    <a:pt x="7144" y="7144"/>
                  </a:moveTo>
                  <a:lnTo>
                    <a:pt x="7144" y="51911"/>
                  </a:lnTo>
                </a:path>
              </a:pathLst>
            </a:custGeom>
            <a:ln w="26035" cap="flat">
              <a:solidFill>
                <a:schemeClr val="accent2"/>
              </a:solidFill>
              <a:prstDash val="solid"/>
              <a:miter/>
            </a:ln>
          </p:spPr>
          <p:txBody>
            <a:bodyPr rtlCol="0"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357" name="Freeform: Shape 356"/>
            <p:cNvSpPr/>
            <p:nvPr/>
          </p:nvSpPr>
          <p:spPr>
            <a:xfrm>
              <a:off x="5450474" y="2635390"/>
              <a:ext cx="64810" cy="10802"/>
            </a:xfrm>
            <a:custGeom>
              <a:avLst/>
              <a:gdLst>
                <a:gd name="connsiteX0" fmla="*/ 50959 w 57150"/>
                <a:gd name="connsiteY0" fmla="*/ 7144 h 9525"/>
                <a:gd name="connsiteX1" fmla="*/ 7144 w 57150"/>
                <a:gd name="connsiteY1" fmla="*/ 7144 h 9525"/>
              </a:gdLst>
              <a:ahLst/>
              <a:cxnLst>
                <a:cxn ang="0">
                  <a:pos x="connsiteX0" y="connsiteY0"/>
                </a:cxn>
                <a:cxn ang="0">
                  <a:pos x="connsiteX1" y="connsiteY1"/>
                </a:cxn>
              </a:cxnLst>
              <a:rect l="l" t="t" r="r" b="b"/>
              <a:pathLst>
                <a:path w="57150" h="9525">
                  <a:moveTo>
                    <a:pt x="50959" y="7144"/>
                  </a:moveTo>
                  <a:lnTo>
                    <a:pt x="7144" y="7144"/>
                  </a:lnTo>
                </a:path>
              </a:pathLst>
            </a:custGeom>
            <a:ln w="26035" cap="flat">
              <a:solidFill>
                <a:schemeClr val="accent2"/>
              </a:solidFill>
              <a:prstDash val="solid"/>
              <a:miter/>
            </a:ln>
          </p:spPr>
          <p:txBody>
            <a:bodyPr rtlCol="0"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358" name="Freeform: Shape 357"/>
            <p:cNvSpPr/>
            <p:nvPr/>
          </p:nvSpPr>
          <p:spPr>
            <a:xfrm>
              <a:off x="5251722" y="2609465"/>
              <a:ext cx="10802" cy="64810"/>
            </a:xfrm>
            <a:custGeom>
              <a:avLst/>
              <a:gdLst>
                <a:gd name="connsiteX0" fmla="*/ 7144 w 9525"/>
                <a:gd name="connsiteY0" fmla="*/ 7144 h 57150"/>
                <a:gd name="connsiteX1" fmla="*/ 7144 w 9525"/>
                <a:gd name="connsiteY1" fmla="*/ 51911 h 57150"/>
              </a:gdLst>
              <a:ahLst/>
              <a:cxnLst>
                <a:cxn ang="0">
                  <a:pos x="connsiteX0" y="connsiteY0"/>
                </a:cxn>
                <a:cxn ang="0">
                  <a:pos x="connsiteX1" y="connsiteY1"/>
                </a:cxn>
              </a:cxnLst>
              <a:rect l="l" t="t" r="r" b="b"/>
              <a:pathLst>
                <a:path w="9525" h="57150">
                  <a:moveTo>
                    <a:pt x="7144" y="7144"/>
                  </a:moveTo>
                  <a:lnTo>
                    <a:pt x="7144" y="51911"/>
                  </a:lnTo>
                </a:path>
              </a:pathLst>
            </a:custGeom>
            <a:ln w="26035" cap="flat">
              <a:solidFill>
                <a:schemeClr val="accent2"/>
              </a:solidFill>
              <a:prstDash val="solid"/>
              <a:miter/>
            </a:ln>
          </p:spPr>
          <p:txBody>
            <a:bodyPr rtlCol="0"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359" name="Freeform: Shape 358"/>
            <p:cNvSpPr/>
            <p:nvPr/>
          </p:nvSpPr>
          <p:spPr>
            <a:xfrm>
              <a:off x="5226878" y="2635390"/>
              <a:ext cx="64810" cy="10802"/>
            </a:xfrm>
            <a:custGeom>
              <a:avLst/>
              <a:gdLst>
                <a:gd name="connsiteX0" fmla="*/ 50959 w 57150"/>
                <a:gd name="connsiteY0" fmla="*/ 7144 h 9525"/>
                <a:gd name="connsiteX1" fmla="*/ 7144 w 57150"/>
                <a:gd name="connsiteY1" fmla="*/ 7144 h 9525"/>
              </a:gdLst>
              <a:ahLst/>
              <a:cxnLst>
                <a:cxn ang="0">
                  <a:pos x="connsiteX0" y="connsiteY0"/>
                </a:cxn>
                <a:cxn ang="0">
                  <a:pos x="connsiteX1" y="connsiteY1"/>
                </a:cxn>
              </a:cxnLst>
              <a:rect l="l" t="t" r="r" b="b"/>
              <a:pathLst>
                <a:path w="57150" h="9525">
                  <a:moveTo>
                    <a:pt x="50959" y="7144"/>
                  </a:moveTo>
                  <a:lnTo>
                    <a:pt x="7144" y="7144"/>
                  </a:lnTo>
                </a:path>
              </a:pathLst>
            </a:custGeom>
            <a:ln w="26035" cap="flat">
              <a:solidFill>
                <a:schemeClr val="accent2"/>
              </a:solidFill>
              <a:prstDash val="solid"/>
              <a:miter/>
            </a:ln>
          </p:spPr>
          <p:txBody>
            <a:bodyPr rtlCol="0"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360" name="Freeform: Shape 359"/>
            <p:cNvSpPr/>
            <p:nvPr/>
          </p:nvSpPr>
          <p:spPr>
            <a:xfrm>
              <a:off x="5314372" y="2609465"/>
              <a:ext cx="10802" cy="64810"/>
            </a:xfrm>
            <a:custGeom>
              <a:avLst/>
              <a:gdLst>
                <a:gd name="connsiteX0" fmla="*/ 7144 w 9525"/>
                <a:gd name="connsiteY0" fmla="*/ 7144 h 57150"/>
                <a:gd name="connsiteX1" fmla="*/ 7144 w 9525"/>
                <a:gd name="connsiteY1" fmla="*/ 51911 h 57150"/>
              </a:gdLst>
              <a:ahLst/>
              <a:cxnLst>
                <a:cxn ang="0">
                  <a:pos x="connsiteX0" y="connsiteY0"/>
                </a:cxn>
                <a:cxn ang="0">
                  <a:pos x="connsiteX1" y="connsiteY1"/>
                </a:cxn>
              </a:cxnLst>
              <a:rect l="l" t="t" r="r" b="b"/>
              <a:pathLst>
                <a:path w="9525" h="57150">
                  <a:moveTo>
                    <a:pt x="7144" y="7144"/>
                  </a:moveTo>
                  <a:lnTo>
                    <a:pt x="7144" y="51911"/>
                  </a:lnTo>
                </a:path>
              </a:pathLst>
            </a:custGeom>
            <a:ln w="26035" cap="flat">
              <a:solidFill>
                <a:schemeClr val="accent2"/>
              </a:solidFill>
              <a:prstDash val="solid"/>
              <a:miter/>
            </a:ln>
          </p:spPr>
          <p:txBody>
            <a:bodyPr rtlCol="0"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361" name="Freeform: Shape 360"/>
            <p:cNvSpPr/>
            <p:nvPr/>
          </p:nvSpPr>
          <p:spPr>
            <a:xfrm>
              <a:off x="5289528" y="2635390"/>
              <a:ext cx="64810" cy="10802"/>
            </a:xfrm>
            <a:custGeom>
              <a:avLst/>
              <a:gdLst>
                <a:gd name="connsiteX0" fmla="*/ 50959 w 57150"/>
                <a:gd name="connsiteY0" fmla="*/ 7144 h 9525"/>
                <a:gd name="connsiteX1" fmla="*/ 7144 w 57150"/>
                <a:gd name="connsiteY1" fmla="*/ 7144 h 9525"/>
              </a:gdLst>
              <a:ahLst/>
              <a:cxnLst>
                <a:cxn ang="0">
                  <a:pos x="connsiteX0" y="connsiteY0"/>
                </a:cxn>
                <a:cxn ang="0">
                  <a:pos x="connsiteX1" y="connsiteY1"/>
                </a:cxn>
              </a:cxnLst>
              <a:rect l="l" t="t" r="r" b="b"/>
              <a:pathLst>
                <a:path w="57150" h="9525">
                  <a:moveTo>
                    <a:pt x="50959" y="7144"/>
                  </a:moveTo>
                  <a:lnTo>
                    <a:pt x="7144" y="7144"/>
                  </a:lnTo>
                </a:path>
              </a:pathLst>
            </a:custGeom>
            <a:ln w="26035" cap="flat">
              <a:solidFill>
                <a:schemeClr val="accent2"/>
              </a:solidFill>
              <a:prstDash val="solid"/>
              <a:miter/>
            </a:ln>
          </p:spPr>
          <p:txBody>
            <a:bodyPr rtlCol="0"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362" name="Freeform: Shape 361"/>
            <p:cNvSpPr/>
            <p:nvPr/>
          </p:nvSpPr>
          <p:spPr>
            <a:xfrm>
              <a:off x="5197713" y="2609465"/>
              <a:ext cx="10802" cy="64810"/>
            </a:xfrm>
            <a:custGeom>
              <a:avLst/>
              <a:gdLst>
                <a:gd name="connsiteX0" fmla="*/ 7144 w 9525"/>
                <a:gd name="connsiteY0" fmla="*/ 7144 h 57150"/>
                <a:gd name="connsiteX1" fmla="*/ 7144 w 9525"/>
                <a:gd name="connsiteY1" fmla="*/ 51911 h 57150"/>
              </a:gdLst>
              <a:ahLst/>
              <a:cxnLst>
                <a:cxn ang="0">
                  <a:pos x="connsiteX0" y="connsiteY0"/>
                </a:cxn>
                <a:cxn ang="0">
                  <a:pos x="connsiteX1" y="connsiteY1"/>
                </a:cxn>
              </a:cxnLst>
              <a:rect l="l" t="t" r="r" b="b"/>
              <a:pathLst>
                <a:path w="9525" h="57150">
                  <a:moveTo>
                    <a:pt x="7144" y="7144"/>
                  </a:moveTo>
                  <a:lnTo>
                    <a:pt x="7144" y="51911"/>
                  </a:lnTo>
                </a:path>
              </a:pathLst>
            </a:custGeom>
            <a:ln w="26035" cap="flat">
              <a:solidFill>
                <a:schemeClr val="accent2"/>
              </a:solidFill>
              <a:prstDash val="solid"/>
              <a:miter/>
            </a:ln>
          </p:spPr>
          <p:txBody>
            <a:bodyPr rtlCol="0"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363" name="Freeform: Shape 362"/>
            <p:cNvSpPr/>
            <p:nvPr/>
          </p:nvSpPr>
          <p:spPr>
            <a:xfrm>
              <a:off x="5172869" y="2635390"/>
              <a:ext cx="64810" cy="10802"/>
            </a:xfrm>
            <a:custGeom>
              <a:avLst/>
              <a:gdLst>
                <a:gd name="connsiteX0" fmla="*/ 50006 w 57150"/>
                <a:gd name="connsiteY0" fmla="*/ 7144 h 9525"/>
                <a:gd name="connsiteX1" fmla="*/ 7144 w 57150"/>
                <a:gd name="connsiteY1" fmla="*/ 7144 h 9525"/>
              </a:gdLst>
              <a:ahLst/>
              <a:cxnLst>
                <a:cxn ang="0">
                  <a:pos x="connsiteX0" y="connsiteY0"/>
                </a:cxn>
                <a:cxn ang="0">
                  <a:pos x="connsiteX1" y="connsiteY1"/>
                </a:cxn>
              </a:cxnLst>
              <a:rect l="l" t="t" r="r" b="b"/>
              <a:pathLst>
                <a:path w="57150" h="9525">
                  <a:moveTo>
                    <a:pt x="50006" y="7144"/>
                  </a:moveTo>
                  <a:lnTo>
                    <a:pt x="7144" y="7144"/>
                  </a:lnTo>
                </a:path>
              </a:pathLst>
            </a:custGeom>
            <a:ln w="26035" cap="flat">
              <a:solidFill>
                <a:schemeClr val="accent2"/>
              </a:solidFill>
              <a:prstDash val="solid"/>
              <a:miter/>
            </a:ln>
          </p:spPr>
          <p:txBody>
            <a:bodyPr rtlCol="0"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364" name="Freeform: Shape 363"/>
            <p:cNvSpPr/>
            <p:nvPr/>
          </p:nvSpPr>
          <p:spPr>
            <a:xfrm>
              <a:off x="5184751" y="2609465"/>
              <a:ext cx="10802" cy="64810"/>
            </a:xfrm>
            <a:custGeom>
              <a:avLst/>
              <a:gdLst>
                <a:gd name="connsiteX0" fmla="*/ 7144 w 9525"/>
                <a:gd name="connsiteY0" fmla="*/ 7144 h 57150"/>
                <a:gd name="connsiteX1" fmla="*/ 7144 w 9525"/>
                <a:gd name="connsiteY1" fmla="*/ 51911 h 57150"/>
              </a:gdLst>
              <a:ahLst/>
              <a:cxnLst>
                <a:cxn ang="0">
                  <a:pos x="connsiteX0" y="connsiteY0"/>
                </a:cxn>
                <a:cxn ang="0">
                  <a:pos x="connsiteX1" y="connsiteY1"/>
                </a:cxn>
              </a:cxnLst>
              <a:rect l="l" t="t" r="r" b="b"/>
              <a:pathLst>
                <a:path w="9525" h="57150">
                  <a:moveTo>
                    <a:pt x="7144" y="7144"/>
                  </a:moveTo>
                  <a:lnTo>
                    <a:pt x="7144" y="51911"/>
                  </a:lnTo>
                </a:path>
              </a:pathLst>
            </a:custGeom>
            <a:ln w="26035" cap="flat">
              <a:solidFill>
                <a:schemeClr val="accent2"/>
              </a:solidFill>
              <a:prstDash val="solid"/>
              <a:miter/>
            </a:ln>
          </p:spPr>
          <p:txBody>
            <a:bodyPr rtlCol="0"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365" name="Freeform: Shape 364"/>
            <p:cNvSpPr/>
            <p:nvPr/>
          </p:nvSpPr>
          <p:spPr>
            <a:xfrm>
              <a:off x="5160988" y="2635390"/>
              <a:ext cx="64810" cy="10802"/>
            </a:xfrm>
            <a:custGeom>
              <a:avLst/>
              <a:gdLst>
                <a:gd name="connsiteX0" fmla="*/ 50006 w 57150"/>
                <a:gd name="connsiteY0" fmla="*/ 7144 h 9525"/>
                <a:gd name="connsiteX1" fmla="*/ 7144 w 57150"/>
                <a:gd name="connsiteY1" fmla="*/ 7144 h 9525"/>
              </a:gdLst>
              <a:ahLst/>
              <a:cxnLst>
                <a:cxn ang="0">
                  <a:pos x="connsiteX0" y="connsiteY0"/>
                </a:cxn>
                <a:cxn ang="0">
                  <a:pos x="connsiteX1" y="connsiteY1"/>
                </a:cxn>
              </a:cxnLst>
              <a:rect l="l" t="t" r="r" b="b"/>
              <a:pathLst>
                <a:path w="57150" h="9525">
                  <a:moveTo>
                    <a:pt x="50006" y="7144"/>
                  </a:moveTo>
                  <a:lnTo>
                    <a:pt x="7144" y="7144"/>
                  </a:lnTo>
                </a:path>
              </a:pathLst>
            </a:custGeom>
            <a:ln w="26035" cap="flat">
              <a:solidFill>
                <a:schemeClr val="accent2"/>
              </a:solidFill>
              <a:prstDash val="solid"/>
              <a:miter/>
            </a:ln>
          </p:spPr>
          <p:txBody>
            <a:bodyPr rtlCol="0"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366" name="Freeform: Shape 365"/>
            <p:cNvSpPr/>
            <p:nvPr/>
          </p:nvSpPr>
          <p:spPr>
            <a:xfrm>
              <a:off x="5144784" y="2609465"/>
              <a:ext cx="10802" cy="64810"/>
            </a:xfrm>
            <a:custGeom>
              <a:avLst/>
              <a:gdLst>
                <a:gd name="connsiteX0" fmla="*/ 7144 w 9525"/>
                <a:gd name="connsiteY0" fmla="*/ 7144 h 57150"/>
                <a:gd name="connsiteX1" fmla="*/ 7144 w 9525"/>
                <a:gd name="connsiteY1" fmla="*/ 51911 h 57150"/>
              </a:gdLst>
              <a:ahLst/>
              <a:cxnLst>
                <a:cxn ang="0">
                  <a:pos x="connsiteX0" y="connsiteY0"/>
                </a:cxn>
                <a:cxn ang="0">
                  <a:pos x="connsiteX1" y="connsiteY1"/>
                </a:cxn>
              </a:cxnLst>
              <a:rect l="l" t="t" r="r" b="b"/>
              <a:pathLst>
                <a:path w="9525" h="57150">
                  <a:moveTo>
                    <a:pt x="7144" y="7144"/>
                  </a:moveTo>
                  <a:lnTo>
                    <a:pt x="7144" y="51911"/>
                  </a:lnTo>
                </a:path>
              </a:pathLst>
            </a:custGeom>
            <a:ln w="26035" cap="flat">
              <a:solidFill>
                <a:schemeClr val="accent2"/>
              </a:solidFill>
              <a:prstDash val="solid"/>
              <a:miter/>
            </a:ln>
          </p:spPr>
          <p:txBody>
            <a:bodyPr rtlCol="0"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367" name="Freeform: Shape 366"/>
            <p:cNvSpPr/>
            <p:nvPr/>
          </p:nvSpPr>
          <p:spPr>
            <a:xfrm>
              <a:off x="5119941" y="2635390"/>
              <a:ext cx="64810" cy="10802"/>
            </a:xfrm>
            <a:custGeom>
              <a:avLst/>
              <a:gdLst>
                <a:gd name="connsiteX0" fmla="*/ 50959 w 57150"/>
                <a:gd name="connsiteY0" fmla="*/ 7144 h 9525"/>
                <a:gd name="connsiteX1" fmla="*/ 7144 w 57150"/>
                <a:gd name="connsiteY1" fmla="*/ 7144 h 9525"/>
              </a:gdLst>
              <a:ahLst/>
              <a:cxnLst>
                <a:cxn ang="0">
                  <a:pos x="connsiteX0" y="connsiteY0"/>
                </a:cxn>
                <a:cxn ang="0">
                  <a:pos x="connsiteX1" y="connsiteY1"/>
                </a:cxn>
              </a:cxnLst>
              <a:rect l="l" t="t" r="r" b="b"/>
              <a:pathLst>
                <a:path w="57150" h="9525">
                  <a:moveTo>
                    <a:pt x="50959" y="7144"/>
                  </a:moveTo>
                  <a:lnTo>
                    <a:pt x="7144" y="7144"/>
                  </a:lnTo>
                </a:path>
              </a:pathLst>
            </a:custGeom>
            <a:ln w="26035" cap="flat">
              <a:solidFill>
                <a:schemeClr val="accent2"/>
              </a:solidFill>
              <a:prstDash val="solid"/>
              <a:miter/>
            </a:ln>
          </p:spPr>
          <p:txBody>
            <a:bodyPr rtlCol="0"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368" name="Freeform: Shape 367"/>
            <p:cNvSpPr/>
            <p:nvPr/>
          </p:nvSpPr>
          <p:spPr>
            <a:xfrm>
              <a:off x="5123181" y="2609465"/>
              <a:ext cx="10802" cy="64810"/>
            </a:xfrm>
            <a:custGeom>
              <a:avLst/>
              <a:gdLst>
                <a:gd name="connsiteX0" fmla="*/ 7144 w 9525"/>
                <a:gd name="connsiteY0" fmla="*/ 7144 h 57150"/>
                <a:gd name="connsiteX1" fmla="*/ 7144 w 9525"/>
                <a:gd name="connsiteY1" fmla="*/ 51911 h 57150"/>
              </a:gdLst>
              <a:ahLst/>
              <a:cxnLst>
                <a:cxn ang="0">
                  <a:pos x="connsiteX0" y="connsiteY0"/>
                </a:cxn>
                <a:cxn ang="0">
                  <a:pos x="connsiteX1" y="connsiteY1"/>
                </a:cxn>
              </a:cxnLst>
              <a:rect l="l" t="t" r="r" b="b"/>
              <a:pathLst>
                <a:path w="9525" h="57150">
                  <a:moveTo>
                    <a:pt x="7144" y="7144"/>
                  </a:moveTo>
                  <a:lnTo>
                    <a:pt x="7144" y="51911"/>
                  </a:lnTo>
                </a:path>
              </a:pathLst>
            </a:custGeom>
            <a:ln w="26035" cap="flat">
              <a:solidFill>
                <a:schemeClr val="accent2"/>
              </a:solidFill>
              <a:prstDash val="solid"/>
              <a:miter/>
            </a:ln>
          </p:spPr>
          <p:txBody>
            <a:bodyPr rtlCol="0"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369" name="Freeform: Shape 368"/>
            <p:cNvSpPr/>
            <p:nvPr/>
          </p:nvSpPr>
          <p:spPr>
            <a:xfrm>
              <a:off x="5098337" y="2635390"/>
              <a:ext cx="64810" cy="10802"/>
            </a:xfrm>
            <a:custGeom>
              <a:avLst/>
              <a:gdLst>
                <a:gd name="connsiteX0" fmla="*/ 50959 w 57150"/>
                <a:gd name="connsiteY0" fmla="*/ 7144 h 9525"/>
                <a:gd name="connsiteX1" fmla="*/ 7144 w 57150"/>
                <a:gd name="connsiteY1" fmla="*/ 7144 h 9525"/>
              </a:gdLst>
              <a:ahLst/>
              <a:cxnLst>
                <a:cxn ang="0">
                  <a:pos x="connsiteX0" y="connsiteY0"/>
                </a:cxn>
                <a:cxn ang="0">
                  <a:pos x="connsiteX1" y="connsiteY1"/>
                </a:cxn>
              </a:cxnLst>
              <a:rect l="l" t="t" r="r" b="b"/>
              <a:pathLst>
                <a:path w="57150" h="9525">
                  <a:moveTo>
                    <a:pt x="50959" y="7144"/>
                  </a:moveTo>
                  <a:lnTo>
                    <a:pt x="7144" y="7144"/>
                  </a:lnTo>
                </a:path>
              </a:pathLst>
            </a:custGeom>
            <a:ln w="26035" cap="flat">
              <a:solidFill>
                <a:schemeClr val="accent2"/>
              </a:solidFill>
              <a:prstDash val="solid"/>
              <a:miter/>
            </a:ln>
          </p:spPr>
          <p:txBody>
            <a:bodyPr rtlCol="0"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370" name="Freeform: Shape 369"/>
            <p:cNvSpPr/>
            <p:nvPr/>
          </p:nvSpPr>
          <p:spPr>
            <a:xfrm>
              <a:off x="5101577" y="2609465"/>
              <a:ext cx="10802" cy="64810"/>
            </a:xfrm>
            <a:custGeom>
              <a:avLst/>
              <a:gdLst>
                <a:gd name="connsiteX0" fmla="*/ 7144 w 9525"/>
                <a:gd name="connsiteY0" fmla="*/ 7144 h 57150"/>
                <a:gd name="connsiteX1" fmla="*/ 7144 w 9525"/>
                <a:gd name="connsiteY1" fmla="*/ 51911 h 57150"/>
              </a:gdLst>
              <a:ahLst/>
              <a:cxnLst>
                <a:cxn ang="0">
                  <a:pos x="connsiteX0" y="connsiteY0"/>
                </a:cxn>
                <a:cxn ang="0">
                  <a:pos x="connsiteX1" y="connsiteY1"/>
                </a:cxn>
              </a:cxnLst>
              <a:rect l="l" t="t" r="r" b="b"/>
              <a:pathLst>
                <a:path w="9525" h="57150">
                  <a:moveTo>
                    <a:pt x="7144" y="7144"/>
                  </a:moveTo>
                  <a:lnTo>
                    <a:pt x="7144" y="51911"/>
                  </a:lnTo>
                </a:path>
              </a:pathLst>
            </a:custGeom>
            <a:ln w="26035" cap="flat">
              <a:solidFill>
                <a:schemeClr val="accent2"/>
              </a:solidFill>
              <a:prstDash val="solid"/>
              <a:miter/>
            </a:ln>
          </p:spPr>
          <p:txBody>
            <a:bodyPr rtlCol="0"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371" name="Freeform: Shape 370"/>
            <p:cNvSpPr/>
            <p:nvPr/>
          </p:nvSpPr>
          <p:spPr>
            <a:xfrm>
              <a:off x="5076734" y="2635390"/>
              <a:ext cx="64810" cy="10802"/>
            </a:xfrm>
            <a:custGeom>
              <a:avLst/>
              <a:gdLst>
                <a:gd name="connsiteX0" fmla="*/ 50959 w 57150"/>
                <a:gd name="connsiteY0" fmla="*/ 7144 h 9525"/>
                <a:gd name="connsiteX1" fmla="*/ 7144 w 57150"/>
                <a:gd name="connsiteY1" fmla="*/ 7144 h 9525"/>
              </a:gdLst>
              <a:ahLst/>
              <a:cxnLst>
                <a:cxn ang="0">
                  <a:pos x="connsiteX0" y="connsiteY0"/>
                </a:cxn>
                <a:cxn ang="0">
                  <a:pos x="connsiteX1" y="connsiteY1"/>
                </a:cxn>
              </a:cxnLst>
              <a:rect l="l" t="t" r="r" b="b"/>
              <a:pathLst>
                <a:path w="57150" h="9525">
                  <a:moveTo>
                    <a:pt x="50959" y="7144"/>
                  </a:moveTo>
                  <a:lnTo>
                    <a:pt x="7144" y="7144"/>
                  </a:lnTo>
                </a:path>
              </a:pathLst>
            </a:custGeom>
            <a:ln w="26035" cap="flat">
              <a:solidFill>
                <a:schemeClr val="accent2"/>
              </a:solidFill>
              <a:prstDash val="solid"/>
              <a:miter/>
            </a:ln>
          </p:spPr>
          <p:txBody>
            <a:bodyPr rtlCol="0"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372" name="Freeform: Shape 371"/>
            <p:cNvSpPr/>
            <p:nvPr/>
          </p:nvSpPr>
          <p:spPr>
            <a:xfrm>
              <a:off x="5064852" y="2609465"/>
              <a:ext cx="10802" cy="64810"/>
            </a:xfrm>
            <a:custGeom>
              <a:avLst/>
              <a:gdLst>
                <a:gd name="connsiteX0" fmla="*/ 7144 w 9525"/>
                <a:gd name="connsiteY0" fmla="*/ 7144 h 57150"/>
                <a:gd name="connsiteX1" fmla="*/ 7144 w 9525"/>
                <a:gd name="connsiteY1" fmla="*/ 51911 h 57150"/>
              </a:gdLst>
              <a:ahLst/>
              <a:cxnLst>
                <a:cxn ang="0">
                  <a:pos x="connsiteX0" y="connsiteY0"/>
                </a:cxn>
                <a:cxn ang="0">
                  <a:pos x="connsiteX1" y="connsiteY1"/>
                </a:cxn>
              </a:cxnLst>
              <a:rect l="l" t="t" r="r" b="b"/>
              <a:pathLst>
                <a:path w="9525" h="57150">
                  <a:moveTo>
                    <a:pt x="7144" y="7144"/>
                  </a:moveTo>
                  <a:lnTo>
                    <a:pt x="7144" y="51911"/>
                  </a:lnTo>
                </a:path>
              </a:pathLst>
            </a:custGeom>
            <a:ln w="26035" cap="flat">
              <a:solidFill>
                <a:schemeClr val="accent2"/>
              </a:solidFill>
              <a:prstDash val="solid"/>
              <a:miter/>
            </a:ln>
          </p:spPr>
          <p:txBody>
            <a:bodyPr rtlCol="0"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373" name="Freeform: Shape 372"/>
            <p:cNvSpPr/>
            <p:nvPr/>
          </p:nvSpPr>
          <p:spPr>
            <a:xfrm>
              <a:off x="5040008" y="2635390"/>
              <a:ext cx="64810" cy="10802"/>
            </a:xfrm>
            <a:custGeom>
              <a:avLst/>
              <a:gdLst>
                <a:gd name="connsiteX0" fmla="*/ 50959 w 57150"/>
                <a:gd name="connsiteY0" fmla="*/ 7144 h 9525"/>
                <a:gd name="connsiteX1" fmla="*/ 7144 w 57150"/>
                <a:gd name="connsiteY1" fmla="*/ 7144 h 9525"/>
              </a:gdLst>
              <a:ahLst/>
              <a:cxnLst>
                <a:cxn ang="0">
                  <a:pos x="connsiteX0" y="connsiteY0"/>
                </a:cxn>
                <a:cxn ang="0">
                  <a:pos x="connsiteX1" y="connsiteY1"/>
                </a:cxn>
              </a:cxnLst>
              <a:rect l="l" t="t" r="r" b="b"/>
              <a:pathLst>
                <a:path w="57150" h="9525">
                  <a:moveTo>
                    <a:pt x="50959" y="7144"/>
                  </a:moveTo>
                  <a:lnTo>
                    <a:pt x="7144" y="7144"/>
                  </a:lnTo>
                </a:path>
              </a:pathLst>
            </a:custGeom>
            <a:ln w="26035" cap="flat">
              <a:solidFill>
                <a:schemeClr val="accent2"/>
              </a:solidFill>
              <a:prstDash val="solid"/>
              <a:miter/>
            </a:ln>
          </p:spPr>
          <p:txBody>
            <a:bodyPr rtlCol="0"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374" name="Freeform: Shape 373"/>
            <p:cNvSpPr/>
            <p:nvPr/>
          </p:nvSpPr>
          <p:spPr>
            <a:xfrm>
              <a:off x="5083215" y="2609465"/>
              <a:ext cx="10802" cy="64810"/>
            </a:xfrm>
            <a:custGeom>
              <a:avLst/>
              <a:gdLst>
                <a:gd name="connsiteX0" fmla="*/ 7144 w 9525"/>
                <a:gd name="connsiteY0" fmla="*/ 7144 h 57150"/>
                <a:gd name="connsiteX1" fmla="*/ 7144 w 9525"/>
                <a:gd name="connsiteY1" fmla="*/ 51911 h 57150"/>
              </a:gdLst>
              <a:ahLst/>
              <a:cxnLst>
                <a:cxn ang="0">
                  <a:pos x="connsiteX0" y="connsiteY0"/>
                </a:cxn>
                <a:cxn ang="0">
                  <a:pos x="connsiteX1" y="connsiteY1"/>
                </a:cxn>
              </a:cxnLst>
              <a:rect l="l" t="t" r="r" b="b"/>
              <a:pathLst>
                <a:path w="9525" h="57150">
                  <a:moveTo>
                    <a:pt x="7144" y="7144"/>
                  </a:moveTo>
                  <a:lnTo>
                    <a:pt x="7144" y="51911"/>
                  </a:lnTo>
                </a:path>
              </a:pathLst>
            </a:custGeom>
            <a:ln w="26035" cap="flat">
              <a:solidFill>
                <a:schemeClr val="accent2"/>
              </a:solidFill>
              <a:prstDash val="solid"/>
              <a:miter/>
            </a:ln>
          </p:spPr>
          <p:txBody>
            <a:bodyPr rtlCol="0"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375" name="Freeform: Shape 374"/>
            <p:cNvSpPr/>
            <p:nvPr/>
          </p:nvSpPr>
          <p:spPr>
            <a:xfrm>
              <a:off x="5058371" y="2635390"/>
              <a:ext cx="64810" cy="10802"/>
            </a:xfrm>
            <a:custGeom>
              <a:avLst/>
              <a:gdLst>
                <a:gd name="connsiteX0" fmla="*/ 50006 w 57150"/>
                <a:gd name="connsiteY0" fmla="*/ 7144 h 9525"/>
                <a:gd name="connsiteX1" fmla="*/ 7144 w 57150"/>
                <a:gd name="connsiteY1" fmla="*/ 7144 h 9525"/>
              </a:gdLst>
              <a:ahLst/>
              <a:cxnLst>
                <a:cxn ang="0">
                  <a:pos x="connsiteX0" y="connsiteY0"/>
                </a:cxn>
                <a:cxn ang="0">
                  <a:pos x="connsiteX1" y="connsiteY1"/>
                </a:cxn>
              </a:cxnLst>
              <a:rect l="l" t="t" r="r" b="b"/>
              <a:pathLst>
                <a:path w="57150" h="9525">
                  <a:moveTo>
                    <a:pt x="50006" y="7144"/>
                  </a:moveTo>
                  <a:lnTo>
                    <a:pt x="7144" y="7144"/>
                  </a:lnTo>
                </a:path>
              </a:pathLst>
            </a:custGeom>
            <a:ln w="26035" cap="flat">
              <a:solidFill>
                <a:schemeClr val="accent2"/>
              </a:solidFill>
              <a:prstDash val="solid"/>
              <a:miter/>
            </a:ln>
          </p:spPr>
          <p:txBody>
            <a:bodyPr rtlCol="0"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376" name="Freeform: Shape 375"/>
            <p:cNvSpPr/>
            <p:nvPr/>
          </p:nvSpPr>
          <p:spPr>
            <a:xfrm>
              <a:off x="5055131" y="2609465"/>
              <a:ext cx="10802" cy="64810"/>
            </a:xfrm>
            <a:custGeom>
              <a:avLst/>
              <a:gdLst>
                <a:gd name="connsiteX0" fmla="*/ 7144 w 9525"/>
                <a:gd name="connsiteY0" fmla="*/ 7144 h 57150"/>
                <a:gd name="connsiteX1" fmla="*/ 7144 w 9525"/>
                <a:gd name="connsiteY1" fmla="*/ 51911 h 57150"/>
              </a:gdLst>
              <a:ahLst/>
              <a:cxnLst>
                <a:cxn ang="0">
                  <a:pos x="connsiteX0" y="connsiteY0"/>
                </a:cxn>
                <a:cxn ang="0">
                  <a:pos x="connsiteX1" y="connsiteY1"/>
                </a:cxn>
              </a:cxnLst>
              <a:rect l="l" t="t" r="r" b="b"/>
              <a:pathLst>
                <a:path w="9525" h="57150">
                  <a:moveTo>
                    <a:pt x="7144" y="7144"/>
                  </a:moveTo>
                  <a:lnTo>
                    <a:pt x="7144" y="51911"/>
                  </a:lnTo>
                </a:path>
              </a:pathLst>
            </a:custGeom>
            <a:ln w="26035" cap="flat">
              <a:solidFill>
                <a:schemeClr val="accent2"/>
              </a:solidFill>
              <a:prstDash val="solid"/>
              <a:miter/>
            </a:ln>
          </p:spPr>
          <p:txBody>
            <a:bodyPr rtlCol="0"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377" name="Freeform: Shape 376"/>
            <p:cNvSpPr/>
            <p:nvPr/>
          </p:nvSpPr>
          <p:spPr>
            <a:xfrm>
              <a:off x="5030286" y="2635390"/>
              <a:ext cx="64810" cy="10802"/>
            </a:xfrm>
            <a:custGeom>
              <a:avLst/>
              <a:gdLst>
                <a:gd name="connsiteX0" fmla="*/ 50959 w 57150"/>
                <a:gd name="connsiteY0" fmla="*/ 7144 h 9525"/>
                <a:gd name="connsiteX1" fmla="*/ 7144 w 57150"/>
                <a:gd name="connsiteY1" fmla="*/ 7144 h 9525"/>
              </a:gdLst>
              <a:ahLst/>
              <a:cxnLst>
                <a:cxn ang="0">
                  <a:pos x="connsiteX0" y="connsiteY0"/>
                </a:cxn>
                <a:cxn ang="0">
                  <a:pos x="connsiteX1" y="connsiteY1"/>
                </a:cxn>
              </a:cxnLst>
              <a:rect l="l" t="t" r="r" b="b"/>
              <a:pathLst>
                <a:path w="57150" h="9525">
                  <a:moveTo>
                    <a:pt x="50959" y="7144"/>
                  </a:moveTo>
                  <a:lnTo>
                    <a:pt x="7144" y="7144"/>
                  </a:lnTo>
                </a:path>
              </a:pathLst>
            </a:custGeom>
            <a:ln w="26035" cap="flat">
              <a:solidFill>
                <a:schemeClr val="accent2"/>
              </a:solidFill>
              <a:prstDash val="solid"/>
              <a:miter/>
            </a:ln>
          </p:spPr>
          <p:txBody>
            <a:bodyPr rtlCol="0"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378" name="Freeform: Shape 377"/>
            <p:cNvSpPr/>
            <p:nvPr/>
          </p:nvSpPr>
          <p:spPr>
            <a:xfrm>
              <a:off x="4961155" y="2609465"/>
              <a:ext cx="10802" cy="64810"/>
            </a:xfrm>
            <a:custGeom>
              <a:avLst/>
              <a:gdLst>
                <a:gd name="connsiteX0" fmla="*/ 7144 w 9525"/>
                <a:gd name="connsiteY0" fmla="*/ 7144 h 57150"/>
                <a:gd name="connsiteX1" fmla="*/ 7144 w 9525"/>
                <a:gd name="connsiteY1" fmla="*/ 51911 h 57150"/>
              </a:gdLst>
              <a:ahLst/>
              <a:cxnLst>
                <a:cxn ang="0">
                  <a:pos x="connsiteX0" y="connsiteY0"/>
                </a:cxn>
                <a:cxn ang="0">
                  <a:pos x="connsiteX1" y="connsiteY1"/>
                </a:cxn>
              </a:cxnLst>
              <a:rect l="l" t="t" r="r" b="b"/>
              <a:pathLst>
                <a:path w="9525" h="57150">
                  <a:moveTo>
                    <a:pt x="7144" y="7144"/>
                  </a:moveTo>
                  <a:lnTo>
                    <a:pt x="7144" y="51911"/>
                  </a:lnTo>
                </a:path>
              </a:pathLst>
            </a:custGeom>
            <a:ln w="26035" cap="flat">
              <a:solidFill>
                <a:schemeClr val="accent2"/>
              </a:solidFill>
              <a:prstDash val="solid"/>
              <a:miter/>
            </a:ln>
          </p:spPr>
          <p:txBody>
            <a:bodyPr rtlCol="0"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379" name="Freeform: Shape 378"/>
            <p:cNvSpPr/>
            <p:nvPr/>
          </p:nvSpPr>
          <p:spPr>
            <a:xfrm>
              <a:off x="4936312" y="2635390"/>
              <a:ext cx="64810" cy="10802"/>
            </a:xfrm>
            <a:custGeom>
              <a:avLst/>
              <a:gdLst>
                <a:gd name="connsiteX0" fmla="*/ 50959 w 57150"/>
                <a:gd name="connsiteY0" fmla="*/ 7144 h 9525"/>
                <a:gd name="connsiteX1" fmla="*/ 7144 w 57150"/>
                <a:gd name="connsiteY1" fmla="*/ 7144 h 9525"/>
              </a:gdLst>
              <a:ahLst/>
              <a:cxnLst>
                <a:cxn ang="0">
                  <a:pos x="connsiteX0" y="connsiteY0"/>
                </a:cxn>
                <a:cxn ang="0">
                  <a:pos x="connsiteX1" y="connsiteY1"/>
                </a:cxn>
              </a:cxnLst>
              <a:rect l="l" t="t" r="r" b="b"/>
              <a:pathLst>
                <a:path w="57150" h="9525">
                  <a:moveTo>
                    <a:pt x="50959" y="7144"/>
                  </a:moveTo>
                  <a:lnTo>
                    <a:pt x="7144" y="7144"/>
                  </a:lnTo>
                </a:path>
              </a:pathLst>
            </a:custGeom>
            <a:ln w="26035" cap="flat">
              <a:solidFill>
                <a:schemeClr val="accent2"/>
              </a:solidFill>
              <a:prstDash val="solid"/>
              <a:miter/>
            </a:ln>
          </p:spPr>
          <p:txBody>
            <a:bodyPr rtlCol="0"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380" name="Freeform: Shape 379"/>
            <p:cNvSpPr/>
            <p:nvPr/>
          </p:nvSpPr>
          <p:spPr>
            <a:xfrm>
              <a:off x="4925510" y="2609465"/>
              <a:ext cx="10802" cy="64810"/>
            </a:xfrm>
            <a:custGeom>
              <a:avLst/>
              <a:gdLst>
                <a:gd name="connsiteX0" fmla="*/ 7144 w 9525"/>
                <a:gd name="connsiteY0" fmla="*/ 7144 h 57150"/>
                <a:gd name="connsiteX1" fmla="*/ 7144 w 9525"/>
                <a:gd name="connsiteY1" fmla="*/ 51911 h 57150"/>
              </a:gdLst>
              <a:ahLst/>
              <a:cxnLst>
                <a:cxn ang="0">
                  <a:pos x="connsiteX0" y="connsiteY0"/>
                </a:cxn>
                <a:cxn ang="0">
                  <a:pos x="connsiteX1" y="connsiteY1"/>
                </a:cxn>
              </a:cxnLst>
              <a:rect l="l" t="t" r="r" b="b"/>
              <a:pathLst>
                <a:path w="9525" h="57150">
                  <a:moveTo>
                    <a:pt x="7144" y="7144"/>
                  </a:moveTo>
                  <a:lnTo>
                    <a:pt x="7144" y="51911"/>
                  </a:lnTo>
                </a:path>
              </a:pathLst>
            </a:custGeom>
            <a:ln w="26035" cap="flat">
              <a:solidFill>
                <a:schemeClr val="accent2"/>
              </a:solidFill>
              <a:prstDash val="solid"/>
              <a:miter/>
            </a:ln>
          </p:spPr>
          <p:txBody>
            <a:bodyPr rtlCol="0"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381" name="Freeform: Shape 380"/>
            <p:cNvSpPr/>
            <p:nvPr/>
          </p:nvSpPr>
          <p:spPr>
            <a:xfrm>
              <a:off x="4900665" y="2635390"/>
              <a:ext cx="64810" cy="10802"/>
            </a:xfrm>
            <a:custGeom>
              <a:avLst/>
              <a:gdLst>
                <a:gd name="connsiteX0" fmla="*/ 50959 w 57150"/>
                <a:gd name="connsiteY0" fmla="*/ 7144 h 9525"/>
                <a:gd name="connsiteX1" fmla="*/ 7144 w 57150"/>
                <a:gd name="connsiteY1" fmla="*/ 7144 h 9525"/>
              </a:gdLst>
              <a:ahLst/>
              <a:cxnLst>
                <a:cxn ang="0">
                  <a:pos x="connsiteX0" y="connsiteY0"/>
                </a:cxn>
                <a:cxn ang="0">
                  <a:pos x="connsiteX1" y="connsiteY1"/>
                </a:cxn>
              </a:cxnLst>
              <a:rect l="l" t="t" r="r" b="b"/>
              <a:pathLst>
                <a:path w="57150" h="9525">
                  <a:moveTo>
                    <a:pt x="50959" y="7144"/>
                  </a:moveTo>
                  <a:lnTo>
                    <a:pt x="7144" y="7144"/>
                  </a:lnTo>
                </a:path>
              </a:pathLst>
            </a:custGeom>
            <a:ln w="26035" cap="flat">
              <a:solidFill>
                <a:schemeClr val="accent2"/>
              </a:solidFill>
              <a:prstDash val="solid"/>
              <a:miter/>
            </a:ln>
          </p:spPr>
          <p:txBody>
            <a:bodyPr rtlCol="0"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382" name="Freeform: Shape 381"/>
            <p:cNvSpPr/>
            <p:nvPr/>
          </p:nvSpPr>
          <p:spPr>
            <a:xfrm>
              <a:off x="4889863" y="2609465"/>
              <a:ext cx="10802" cy="64810"/>
            </a:xfrm>
            <a:custGeom>
              <a:avLst/>
              <a:gdLst>
                <a:gd name="connsiteX0" fmla="*/ 7144 w 9525"/>
                <a:gd name="connsiteY0" fmla="*/ 7144 h 57150"/>
                <a:gd name="connsiteX1" fmla="*/ 7144 w 9525"/>
                <a:gd name="connsiteY1" fmla="*/ 51911 h 57150"/>
              </a:gdLst>
              <a:ahLst/>
              <a:cxnLst>
                <a:cxn ang="0">
                  <a:pos x="connsiteX0" y="connsiteY0"/>
                </a:cxn>
                <a:cxn ang="0">
                  <a:pos x="connsiteX1" y="connsiteY1"/>
                </a:cxn>
              </a:cxnLst>
              <a:rect l="l" t="t" r="r" b="b"/>
              <a:pathLst>
                <a:path w="9525" h="57150">
                  <a:moveTo>
                    <a:pt x="7144" y="7144"/>
                  </a:moveTo>
                  <a:lnTo>
                    <a:pt x="7144" y="51911"/>
                  </a:lnTo>
                </a:path>
              </a:pathLst>
            </a:custGeom>
            <a:ln w="26035" cap="flat">
              <a:solidFill>
                <a:schemeClr val="accent2"/>
              </a:solidFill>
              <a:prstDash val="solid"/>
              <a:miter/>
            </a:ln>
          </p:spPr>
          <p:txBody>
            <a:bodyPr rtlCol="0"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383" name="Freeform: Shape 382"/>
            <p:cNvSpPr/>
            <p:nvPr/>
          </p:nvSpPr>
          <p:spPr>
            <a:xfrm>
              <a:off x="4865020" y="2635390"/>
              <a:ext cx="64810" cy="10802"/>
            </a:xfrm>
            <a:custGeom>
              <a:avLst/>
              <a:gdLst>
                <a:gd name="connsiteX0" fmla="*/ 50006 w 57150"/>
                <a:gd name="connsiteY0" fmla="*/ 7144 h 9525"/>
                <a:gd name="connsiteX1" fmla="*/ 7144 w 57150"/>
                <a:gd name="connsiteY1" fmla="*/ 7144 h 9525"/>
              </a:gdLst>
              <a:ahLst/>
              <a:cxnLst>
                <a:cxn ang="0">
                  <a:pos x="connsiteX0" y="connsiteY0"/>
                </a:cxn>
                <a:cxn ang="0">
                  <a:pos x="connsiteX1" y="connsiteY1"/>
                </a:cxn>
              </a:cxnLst>
              <a:rect l="l" t="t" r="r" b="b"/>
              <a:pathLst>
                <a:path w="57150" h="9525">
                  <a:moveTo>
                    <a:pt x="50006" y="7144"/>
                  </a:moveTo>
                  <a:lnTo>
                    <a:pt x="7144" y="7144"/>
                  </a:lnTo>
                </a:path>
              </a:pathLst>
            </a:custGeom>
            <a:ln w="26035" cap="flat">
              <a:solidFill>
                <a:schemeClr val="accent2"/>
              </a:solidFill>
              <a:prstDash val="solid"/>
              <a:miter/>
            </a:ln>
          </p:spPr>
          <p:txBody>
            <a:bodyPr rtlCol="0"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384" name="Freeform: Shape 383"/>
            <p:cNvSpPr/>
            <p:nvPr/>
          </p:nvSpPr>
          <p:spPr>
            <a:xfrm>
              <a:off x="4780767" y="2609465"/>
              <a:ext cx="10802" cy="64810"/>
            </a:xfrm>
            <a:custGeom>
              <a:avLst/>
              <a:gdLst>
                <a:gd name="connsiteX0" fmla="*/ 7144 w 9525"/>
                <a:gd name="connsiteY0" fmla="*/ 7144 h 57150"/>
                <a:gd name="connsiteX1" fmla="*/ 7144 w 9525"/>
                <a:gd name="connsiteY1" fmla="*/ 51911 h 57150"/>
              </a:gdLst>
              <a:ahLst/>
              <a:cxnLst>
                <a:cxn ang="0">
                  <a:pos x="connsiteX0" y="connsiteY0"/>
                </a:cxn>
                <a:cxn ang="0">
                  <a:pos x="connsiteX1" y="connsiteY1"/>
                </a:cxn>
              </a:cxnLst>
              <a:rect l="l" t="t" r="r" b="b"/>
              <a:pathLst>
                <a:path w="9525" h="57150">
                  <a:moveTo>
                    <a:pt x="7144" y="7144"/>
                  </a:moveTo>
                  <a:lnTo>
                    <a:pt x="7144" y="51911"/>
                  </a:lnTo>
                </a:path>
              </a:pathLst>
            </a:custGeom>
            <a:ln w="26035" cap="flat">
              <a:solidFill>
                <a:schemeClr val="accent2"/>
              </a:solidFill>
              <a:prstDash val="solid"/>
              <a:miter/>
            </a:ln>
          </p:spPr>
          <p:txBody>
            <a:bodyPr rtlCol="0"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385" name="Freeform: Shape 384"/>
            <p:cNvSpPr/>
            <p:nvPr/>
          </p:nvSpPr>
          <p:spPr>
            <a:xfrm>
              <a:off x="4755922" y="2635390"/>
              <a:ext cx="64810" cy="10802"/>
            </a:xfrm>
            <a:custGeom>
              <a:avLst/>
              <a:gdLst>
                <a:gd name="connsiteX0" fmla="*/ 50959 w 57150"/>
                <a:gd name="connsiteY0" fmla="*/ 7144 h 9525"/>
                <a:gd name="connsiteX1" fmla="*/ 7144 w 57150"/>
                <a:gd name="connsiteY1" fmla="*/ 7144 h 9525"/>
              </a:gdLst>
              <a:ahLst/>
              <a:cxnLst>
                <a:cxn ang="0">
                  <a:pos x="connsiteX0" y="connsiteY0"/>
                </a:cxn>
                <a:cxn ang="0">
                  <a:pos x="connsiteX1" y="connsiteY1"/>
                </a:cxn>
              </a:cxnLst>
              <a:rect l="l" t="t" r="r" b="b"/>
              <a:pathLst>
                <a:path w="57150" h="9525">
                  <a:moveTo>
                    <a:pt x="50959" y="7144"/>
                  </a:moveTo>
                  <a:lnTo>
                    <a:pt x="7144" y="7144"/>
                  </a:lnTo>
                </a:path>
              </a:pathLst>
            </a:custGeom>
            <a:ln w="26035" cap="flat">
              <a:solidFill>
                <a:schemeClr val="accent2"/>
              </a:solidFill>
              <a:prstDash val="solid"/>
              <a:miter/>
            </a:ln>
          </p:spPr>
          <p:txBody>
            <a:bodyPr rtlCol="0"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386" name="Freeform: Shape 385"/>
            <p:cNvSpPr/>
            <p:nvPr/>
          </p:nvSpPr>
          <p:spPr>
            <a:xfrm>
              <a:off x="2661467" y="2259489"/>
              <a:ext cx="10802" cy="64810"/>
            </a:xfrm>
            <a:custGeom>
              <a:avLst/>
              <a:gdLst>
                <a:gd name="connsiteX0" fmla="*/ 7144 w 9525"/>
                <a:gd name="connsiteY0" fmla="*/ 7144 h 57150"/>
                <a:gd name="connsiteX1" fmla="*/ 7144 w 9525"/>
                <a:gd name="connsiteY1" fmla="*/ 51911 h 57150"/>
              </a:gdLst>
              <a:ahLst/>
              <a:cxnLst>
                <a:cxn ang="0">
                  <a:pos x="connsiteX0" y="connsiteY0"/>
                </a:cxn>
                <a:cxn ang="0">
                  <a:pos x="connsiteX1" y="connsiteY1"/>
                </a:cxn>
              </a:cxnLst>
              <a:rect l="l" t="t" r="r" b="b"/>
              <a:pathLst>
                <a:path w="9525" h="57150">
                  <a:moveTo>
                    <a:pt x="7144" y="7144"/>
                  </a:moveTo>
                  <a:lnTo>
                    <a:pt x="7144" y="51911"/>
                  </a:lnTo>
                </a:path>
              </a:pathLst>
            </a:custGeom>
            <a:ln w="26035" cap="flat">
              <a:solidFill>
                <a:schemeClr val="accent2"/>
              </a:solidFill>
              <a:prstDash val="solid"/>
              <a:miter/>
            </a:ln>
          </p:spPr>
          <p:txBody>
            <a:bodyPr rtlCol="0"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387" name="Freeform: Shape 386"/>
            <p:cNvSpPr/>
            <p:nvPr/>
          </p:nvSpPr>
          <p:spPr>
            <a:xfrm>
              <a:off x="2636622" y="2284334"/>
              <a:ext cx="64810" cy="10802"/>
            </a:xfrm>
            <a:custGeom>
              <a:avLst/>
              <a:gdLst>
                <a:gd name="connsiteX0" fmla="*/ 50959 w 57150"/>
                <a:gd name="connsiteY0" fmla="*/ 7144 h 9525"/>
                <a:gd name="connsiteX1" fmla="*/ 7144 w 57150"/>
                <a:gd name="connsiteY1" fmla="*/ 7144 h 9525"/>
              </a:gdLst>
              <a:ahLst/>
              <a:cxnLst>
                <a:cxn ang="0">
                  <a:pos x="connsiteX0" y="connsiteY0"/>
                </a:cxn>
                <a:cxn ang="0">
                  <a:pos x="connsiteX1" y="connsiteY1"/>
                </a:cxn>
              </a:cxnLst>
              <a:rect l="l" t="t" r="r" b="b"/>
              <a:pathLst>
                <a:path w="57150" h="9525">
                  <a:moveTo>
                    <a:pt x="50959" y="7144"/>
                  </a:moveTo>
                  <a:lnTo>
                    <a:pt x="7144" y="7144"/>
                  </a:lnTo>
                </a:path>
              </a:pathLst>
            </a:custGeom>
            <a:ln w="26035" cap="flat">
              <a:solidFill>
                <a:schemeClr val="accent2"/>
              </a:solidFill>
              <a:prstDash val="solid"/>
              <a:miter/>
            </a:ln>
          </p:spPr>
          <p:txBody>
            <a:bodyPr rtlCol="0"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388" name="Freeform: Shape 387"/>
            <p:cNvSpPr/>
            <p:nvPr/>
          </p:nvSpPr>
          <p:spPr>
            <a:xfrm>
              <a:off x="5000041" y="2609465"/>
              <a:ext cx="10802" cy="64810"/>
            </a:xfrm>
            <a:custGeom>
              <a:avLst/>
              <a:gdLst>
                <a:gd name="connsiteX0" fmla="*/ 7144 w 9525"/>
                <a:gd name="connsiteY0" fmla="*/ 7144 h 57150"/>
                <a:gd name="connsiteX1" fmla="*/ 7144 w 9525"/>
                <a:gd name="connsiteY1" fmla="*/ 51911 h 57150"/>
              </a:gdLst>
              <a:ahLst/>
              <a:cxnLst>
                <a:cxn ang="0">
                  <a:pos x="connsiteX0" y="connsiteY0"/>
                </a:cxn>
                <a:cxn ang="0">
                  <a:pos x="connsiteX1" y="connsiteY1"/>
                </a:cxn>
              </a:cxnLst>
              <a:rect l="l" t="t" r="r" b="b"/>
              <a:pathLst>
                <a:path w="9525" h="57150">
                  <a:moveTo>
                    <a:pt x="7144" y="7144"/>
                  </a:moveTo>
                  <a:lnTo>
                    <a:pt x="7144" y="51911"/>
                  </a:lnTo>
                </a:path>
              </a:pathLst>
            </a:custGeom>
            <a:ln w="26035" cap="flat">
              <a:solidFill>
                <a:schemeClr val="accent2"/>
              </a:solidFill>
              <a:prstDash val="solid"/>
              <a:miter/>
            </a:ln>
          </p:spPr>
          <p:txBody>
            <a:bodyPr rtlCol="0"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389" name="Freeform: Shape 388"/>
            <p:cNvSpPr/>
            <p:nvPr/>
          </p:nvSpPr>
          <p:spPr>
            <a:xfrm>
              <a:off x="4975198" y="2635390"/>
              <a:ext cx="64810" cy="10802"/>
            </a:xfrm>
            <a:custGeom>
              <a:avLst/>
              <a:gdLst>
                <a:gd name="connsiteX0" fmla="*/ 50959 w 57150"/>
                <a:gd name="connsiteY0" fmla="*/ 7144 h 9525"/>
                <a:gd name="connsiteX1" fmla="*/ 7144 w 57150"/>
                <a:gd name="connsiteY1" fmla="*/ 7144 h 9525"/>
              </a:gdLst>
              <a:ahLst/>
              <a:cxnLst>
                <a:cxn ang="0">
                  <a:pos x="connsiteX0" y="connsiteY0"/>
                </a:cxn>
                <a:cxn ang="0">
                  <a:pos x="connsiteX1" y="connsiteY1"/>
                </a:cxn>
              </a:cxnLst>
              <a:rect l="l" t="t" r="r" b="b"/>
              <a:pathLst>
                <a:path w="57150" h="9525">
                  <a:moveTo>
                    <a:pt x="50959" y="7144"/>
                  </a:moveTo>
                  <a:lnTo>
                    <a:pt x="7144" y="7144"/>
                  </a:lnTo>
                </a:path>
              </a:pathLst>
            </a:custGeom>
            <a:ln w="26035" cap="flat">
              <a:solidFill>
                <a:schemeClr val="accent2"/>
              </a:solidFill>
              <a:prstDash val="solid"/>
              <a:miter/>
            </a:ln>
          </p:spPr>
          <p:txBody>
            <a:bodyPr rtlCol="0"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390" name="Freeform: Shape 389"/>
            <p:cNvSpPr/>
            <p:nvPr/>
          </p:nvSpPr>
          <p:spPr>
            <a:xfrm>
              <a:off x="5333815" y="2609465"/>
              <a:ext cx="10802" cy="64810"/>
            </a:xfrm>
            <a:custGeom>
              <a:avLst/>
              <a:gdLst>
                <a:gd name="connsiteX0" fmla="*/ 7144 w 9525"/>
                <a:gd name="connsiteY0" fmla="*/ 7144 h 57150"/>
                <a:gd name="connsiteX1" fmla="*/ 7144 w 9525"/>
                <a:gd name="connsiteY1" fmla="*/ 51911 h 57150"/>
              </a:gdLst>
              <a:ahLst/>
              <a:cxnLst>
                <a:cxn ang="0">
                  <a:pos x="connsiteX0" y="connsiteY0"/>
                </a:cxn>
                <a:cxn ang="0">
                  <a:pos x="connsiteX1" y="connsiteY1"/>
                </a:cxn>
              </a:cxnLst>
              <a:rect l="l" t="t" r="r" b="b"/>
              <a:pathLst>
                <a:path w="9525" h="57150">
                  <a:moveTo>
                    <a:pt x="7144" y="7144"/>
                  </a:moveTo>
                  <a:lnTo>
                    <a:pt x="7144" y="51911"/>
                  </a:lnTo>
                </a:path>
              </a:pathLst>
            </a:custGeom>
            <a:ln w="26035" cap="flat">
              <a:solidFill>
                <a:schemeClr val="accent2"/>
              </a:solidFill>
              <a:prstDash val="solid"/>
              <a:miter/>
            </a:ln>
          </p:spPr>
          <p:txBody>
            <a:bodyPr rtlCol="0"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391" name="Freeform: Shape 390"/>
            <p:cNvSpPr/>
            <p:nvPr/>
          </p:nvSpPr>
          <p:spPr>
            <a:xfrm>
              <a:off x="5308971" y="2635390"/>
              <a:ext cx="64810" cy="10802"/>
            </a:xfrm>
            <a:custGeom>
              <a:avLst/>
              <a:gdLst>
                <a:gd name="connsiteX0" fmla="*/ 50959 w 57150"/>
                <a:gd name="connsiteY0" fmla="*/ 7144 h 9525"/>
                <a:gd name="connsiteX1" fmla="*/ 7144 w 57150"/>
                <a:gd name="connsiteY1" fmla="*/ 7144 h 9525"/>
              </a:gdLst>
              <a:ahLst/>
              <a:cxnLst>
                <a:cxn ang="0">
                  <a:pos x="connsiteX0" y="connsiteY0"/>
                </a:cxn>
                <a:cxn ang="0">
                  <a:pos x="connsiteX1" y="connsiteY1"/>
                </a:cxn>
              </a:cxnLst>
              <a:rect l="l" t="t" r="r" b="b"/>
              <a:pathLst>
                <a:path w="57150" h="9525">
                  <a:moveTo>
                    <a:pt x="50959" y="7144"/>
                  </a:moveTo>
                  <a:lnTo>
                    <a:pt x="7144" y="7144"/>
                  </a:lnTo>
                </a:path>
              </a:pathLst>
            </a:custGeom>
            <a:ln w="26035" cap="flat">
              <a:solidFill>
                <a:schemeClr val="accent2"/>
              </a:solidFill>
              <a:prstDash val="solid"/>
              <a:miter/>
            </a:ln>
          </p:spPr>
          <p:txBody>
            <a:bodyPr rtlCol="0"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392" name="Freeform: Shape 391"/>
            <p:cNvSpPr/>
            <p:nvPr/>
          </p:nvSpPr>
          <p:spPr>
            <a:xfrm>
              <a:off x="5431031" y="2609465"/>
              <a:ext cx="10802" cy="64810"/>
            </a:xfrm>
            <a:custGeom>
              <a:avLst/>
              <a:gdLst>
                <a:gd name="connsiteX0" fmla="*/ 7144 w 9525"/>
                <a:gd name="connsiteY0" fmla="*/ 7144 h 57150"/>
                <a:gd name="connsiteX1" fmla="*/ 7144 w 9525"/>
                <a:gd name="connsiteY1" fmla="*/ 51911 h 57150"/>
              </a:gdLst>
              <a:ahLst/>
              <a:cxnLst>
                <a:cxn ang="0">
                  <a:pos x="connsiteX0" y="connsiteY0"/>
                </a:cxn>
                <a:cxn ang="0">
                  <a:pos x="connsiteX1" y="connsiteY1"/>
                </a:cxn>
              </a:cxnLst>
              <a:rect l="l" t="t" r="r" b="b"/>
              <a:pathLst>
                <a:path w="9525" h="57150">
                  <a:moveTo>
                    <a:pt x="7144" y="7144"/>
                  </a:moveTo>
                  <a:lnTo>
                    <a:pt x="7144" y="51911"/>
                  </a:lnTo>
                </a:path>
              </a:pathLst>
            </a:custGeom>
            <a:ln w="26035" cap="flat">
              <a:solidFill>
                <a:schemeClr val="accent2"/>
              </a:solidFill>
              <a:prstDash val="solid"/>
              <a:miter/>
            </a:ln>
          </p:spPr>
          <p:txBody>
            <a:bodyPr rtlCol="0"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393" name="Freeform: Shape 392"/>
            <p:cNvSpPr/>
            <p:nvPr/>
          </p:nvSpPr>
          <p:spPr>
            <a:xfrm>
              <a:off x="5406186" y="2635390"/>
              <a:ext cx="64810" cy="10802"/>
            </a:xfrm>
            <a:custGeom>
              <a:avLst/>
              <a:gdLst>
                <a:gd name="connsiteX0" fmla="*/ 50959 w 57150"/>
                <a:gd name="connsiteY0" fmla="*/ 7144 h 9525"/>
                <a:gd name="connsiteX1" fmla="*/ 7144 w 57150"/>
                <a:gd name="connsiteY1" fmla="*/ 7144 h 9525"/>
              </a:gdLst>
              <a:ahLst/>
              <a:cxnLst>
                <a:cxn ang="0">
                  <a:pos x="connsiteX0" y="connsiteY0"/>
                </a:cxn>
                <a:cxn ang="0">
                  <a:pos x="connsiteX1" y="connsiteY1"/>
                </a:cxn>
              </a:cxnLst>
              <a:rect l="l" t="t" r="r" b="b"/>
              <a:pathLst>
                <a:path w="57150" h="9525">
                  <a:moveTo>
                    <a:pt x="50959" y="7144"/>
                  </a:moveTo>
                  <a:lnTo>
                    <a:pt x="7144" y="7144"/>
                  </a:lnTo>
                </a:path>
              </a:pathLst>
            </a:custGeom>
            <a:ln w="26035" cap="flat">
              <a:solidFill>
                <a:schemeClr val="accent2"/>
              </a:solidFill>
              <a:prstDash val="solid"/>
              <a:miter/>
            </a:ln>
          </p:spPr>
          <p:txBody>
            <a:bodyPr rtlCol="0"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394" name="Freeform: Shape 393"/>
            <p:cNvSpPr/>
            <p:nvPr/>
          </p:nvSpPr>
          <p:spPr>
            <a:xfrm>
              <a:off x="5412667" y="2609465"/>
              <a:ext cx="10802" cy="64810"/>
            </a:xfrm>
            <a:custGeom>
              <a:avLst/>
              <a:gdLst>
                <a:gd name="connsiteX0" fmla="*/ 7144 w 9525"/>
                <a:gd name="connsiteY0" fmla="*/ 7144 h 57150"/>
                <a:gd name="connsiteX1" fmla="*/ 7144 w 9525"/>
                <a:gd name="connsiteY1" fmla="*/ 51911 h 57150"/>
              </a:gdLst>
              <a:ahLst/>
              <a:cxnLst>
                <a:cxn ang="0">
                  <a:pos x="connsiteX0" y="connsiteY0"/>
                </a:cxn>
                <a:cxn ang="0">
                  <a:pos x="connsiteX1" y="connsiteY1"/>
                </a:cxn>
              </a:cxnLst>
              <a:rect l="l" t="t" r="r" b="b"/>
              <a:pathLst>
                <a:path w="9525" h="57150">
                  <a:moveTo>
                    <a:pt x="7144" y="7144"/>
                  </a:moveTo>
                  <a:lnTo>
                    <a:pt x="7144" y="51911"/>
                  </a:lnTo>
                </a:path>
              </a:pathLst>
            </a:custGeom>
            <a:ln w="26035" cap="flat">
              <a:solidFill>
                <a:schemeClr val="accent2"/>
              </a:solidFill>
              <a:prstDash val="solid"/>
              <a:miter/>
            </a:ln>
          </p:spPr>
          <p:txBody>
            <a:bodyPr rtlCol="0"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395" name="Freeform: Shape 394"/>
            <p:cNvSpPr/>
            <p:nvPr/>
          </p:nvSpPr>
          <p:spPr>
            <a:xfrm>
              <a:off x="5387824" y="2635390"/>
              <a:ext cx="64810" cy="10802"/>
            </a:xfrm>
            <a:custGeom>
              <a:avLst/>
              <a:gdLst>
                <a:gd name="connsiteX0" fmla="*/ 50006 w 57150"/>
                <a:gd name="connsiteY0" fmla="*/ 7144 h 9525"/>
                <a:gd name="connsiteX1" fmla="*/ 7144 w 57150"/>
                <a:gd name="connsiteY1" fmla="*/ 7144 h 9525"/>
              </a:gdLst>
              <a:ahLst/>
              <a:cxnLst>
                <a:cxn ang="0">
                  <a:pos x="connsiteX0" y="connsiteY0"/>
                </a:cxn>
                <a:cxn ang="0">
                  <a:pos x="connsiteX1" y="connsiteY1"/>
                </a:cxn>
              </a:cxnLst>
              <a:rect l="l" t="t" r="r" b="b"/>
              <a:pathLst>
                <a:path w="57150" h="9525">
                  <a:moveTo>
                    <a:pt x="50006" y="7144"/>
                  </a:moveTo>
                  <a:lnTo>
                    <a:pt x="7144" y="7144"/>
                  </a:lnTo>
                </a:path>
              </a:pathLst>
            </a:custGeom>
            <a:ln w="26035" cap="flat">
              <a:solidFill>
                <a:schemeClr val="accent2"/>
              </a:solidFill>
              <a:prstDash val="solid"/>
              <a:miter/>
            </a:ln>
          </p:spPr>
          <p:txBody>
            <a:bodyPr rtlCol="0"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396" name="Freeform: Shape 395"/>
            <p:cNvSpPr/>
            <p:nvPr/>
          </p:nvSpPr>
          <p:spPr>
            <a:xfrm>
              <a:off x="5401866" y="2609465"/>
              <a:ext cx="10802" cy="64810"/>
            </a:xfrm>
            <a:custGeom>
              <a:avLst/>
              <a:gdLst>
                <a:gd name="connsiteX0" fmla="*/ 7144 w 9525"/>
                <a:gd name="connsiteY0" fmla="*/ 7144 h 57150"/>
                <a:gd name="connsiteX1" fmla="*/ 7144 w 9525"/>
                <a:gd name="connsiteY1" fmla="*/ 51911 h 57150"/>
              </a:gdLst>
              <a:ahLst/>
              <a:cxnLst>
                <a:cxn ang="0">
                  <a:pos x="connsiteX0" y="connsiteY0"/>
                </a:cxn>
                <a:cxn ang="0">
                  <a:pos x="connsiteX1" y="connsiteY1"/>
                </a:cxn>
              </a:cxnLst>
              <a:rect l="l" t="t" r="r" b="b"/>
              <a:pathLst>
                <a:path w="9525" h="57150">
                  <a:moveTo>
                    <a:pt x="7144" y="7144"/>
                  </a:moveTo>
                  <a:lnTo>
                    <a:pt x="7144" y="51911"/>
                  </a:lnTo>
                </a:path>
              </a:pathLst>
            </a:custGeom>
            <a:ln w="26035" cap="flat">
              <a:solidFill>
                <a:schemeClr val="accent2"/>
              </a:solidFill>
              <a:prstDash val="solid"/>
              <a:miter/>
            </a:ln>
          </p:spPr>
          <p:txBody>
            <a:bodyPr rtlCol="0"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397" name="Freeform: Shape 396"/>
            <p:cNvSpPr/>
            <p:nvPr/>
          </p:nvSpPr>
          <p:spPr>
            <a:xfrm>
              <a:off x="5377022" y="2635390"/>
              <a:ext cx="64810" cy="10802"/>
            </a:xfrm>
            <a:custGeom>
              <a:avLst/>
              <a:gdLst>
                <a:gd name="connsiteX0" fmla="*/ 50959 w 57150"/>
                <a:gd name="connsiteY0" fmla="*/ 7144 h 9525"/>
                <a:gd name="connsiteX1" fmla="*/ 7144 w 57150"/>
                <a:gd name="connsiteY1" fmla="*/ 7144 h 9525"/>
              </a:gdLst>
              <a:ahLst/>
              <a:cxnLst>
                <a:cxn ang="0">
                  <a:pos x="connsiteX0" y="connsiteY0"/>
                </a:cxn>
                <a:cxn ang="0">
                  <a:pos x="connsiteX1" y="connsiteY1"/>
                </a:cxn>
              </a:cxnLst>
              <a:rect l="l" t="t" r="r" b="b"/>
              <a:pathLst>
                <a:path w="57150" h="9525">
                  <a:moveTo>
                    <a:pt x="50959" y="7144"/>
                  </a:moveTo>
                  <a:lnTo>
                    <a:pt x="7144" y="7144"/>
                  </a:lnTo>
                </a:path>
              </a:pathLst>
            </a:custGeom>
            <a:ln w="26035" cap="flat">
              <a:solidFill>
                <a:schemeClr val="accent2"/>
              </a:solidFill>
              <a:prstDash val="solid"/>
              <a:miter/>
            </a:ln>
          </p:spPr>
          <p:txBody>
            <a:bodyPr rtlCol="0"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398" name="Freeform: Shape 397"/>
            <p:cNvSpPr/>
            <p:nvPr/>
          </p:nvSpPr>
          <p:spPr>
            <a:xfrm>
              <a:off x="5503402" y="2609465"/>
              <a:ext cx="10802" cy="64810"/>
            </a:xfrm>
            <a:custGeom>
              <a:avLst/>
              <a:gdLst>
                <a:gd name="connsiteX0" fmla="*/ 7144 w 9525"/>
                <a:gd name="connsiteY0" fmla="*/ 7144 h 57150"/>
                <a:gd name="connsiteX1" fmla="*/ 7144 w 9525"/>
                <a:gd name="connsiteY1" fmla="*/ 51911 h 57150"/>
              </a:gdLst>
              <a:ahLst/>
              <a:cxnLst>
                <a:cxn ang="0">
                  <a:pos x="connsiteX0" y="connsiteY0"/>
                </a:cxn>
                <a:cxn ang="0">
                  <a:pos x="connsiteX1" y="connsiteY1"/>
                </a:cxn>
              </a:cxnLst>
              <a:rect l="l" t="t" r="r" b="b"/>
              <a:pathLst>
                <a:path w="9525" h="57150">
                  <a:moveTo>
                    <a:pt x="7144" y="7144"/>
                  </a:moveTo>
                  <a:lnTo>
                    <a:pt x="7144" y="51911"/>
                  </a:lnTo>
                </a:path>
              </a:pathLst>
            </a:custGeom>
            <a:ln w="26035" cap="flat">
              <a:solidFill>
                <a:schemeClr val="accent2"/>
              </a:solidFill>
              <a:prstDash val="solid"/>
              <a:miter/>
            </a:ln>
          </p:spPr>
          <p:txBody>
            <a:bodyPr rtlCol="0"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399" name="Freeform: Shape 398"/>
            <p:cNvSpPr/>
            <p:nvPr/>
          </p:nvSpPr>
          <p:spPr>
            <a:xfrm>
              <a:off x="5478558" y="2635390"/>
              <a:ext cx="64810" cy="10802"/>
            </a:xfrm>
            <a:custGeom>
              <a:avLst/>
              <a:gdLst>
                <a:gd name="connsiteX0" fmla="*/ 50959 w 57150"/>
                <a:gd name="connsiteY0" fmla="*/ 7144 h 9525"/>
                <a:gd name="connsiteX1" fmla="*/ 7144 w 57150"/>
                <a:gd name="connsiteY1" fmla="*/ 7144 h 9525"/>
              </a:gdLst>
              <a:ahLst/>
              <a:cxnLst>
                <a:cxn ang="0">
                  <a:pos x="connsiteX0" y="connsiteY0"/>
                </a:cxn>
                <a:cxn ang="0">
                  <a:pos x="connsiteX1" y="connsiteY1"/>
                </a:cxn>
              </a:cxnLst>
              <a:rect l="l" t="t" r="r" b="b"/>
              <a:pathLst>
                <a:path w="57150" h="9525">
                  <a:moveTo>
                    <a:pt x="50959" y="7144"/>
                  </a:moveTo>
                  <a:lnTo>
                    <a:pt x="7144" y="7144"/>
                  </a:lnTo>
                </a:path>
              </a:pathLst>
            </a:custGeom>
            <a:ln w="26035" cap="flat">
              <a:solidFill>
                <a:schemeClr val="accent2"/>
              </a:solidFill>
              <a:prstDash val="solid"/>
              <a:miter/>
            </a:ln>
          </p:spPr>
          <p:txBody>
            <a:bodyPr rtlCol="0"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400" name="Freeform: Shape 399"/>
            <p:cNvSpPr/>
            <p:nvPr/>
          </p:nvSpPr>
          <p:spPr>
            <a:xfrm>
              <a:off x="5608179" y="2645112"/>
              <a:ext cx="10802" cy="64810"/>
            </a:xfrm>
            <a:custGeom>
              <a:avLst/>
              <a:gdLst>
                <a:gd name="connsiteX0" fmla="*/ 7144 w 9525"/>
                <a:gd name="connsiteY0" fmla="*/ 7144 h 57150"/>
                <a:gd name="connsiteX1" fmla="*/ 7144 w 9525"/>
                <a:gd name="connsiteY1" fmla="*/ 51911 h 57150"/>
              </a:gdLst>
              <a:ahLst/>
              <a:cxnLst>
                <a:cxn ang="0">
                  <a:pos x="connsiteX0" y="connsiteY0"/>
                </a:cxn>
                <a:cxn ang="0">
                  <a:pos x="connsiteX1" y="connsiteY1"/>
                </a:cxn>
              </a:cxnLst>
              <a:rect l="l" t="t" r="r" b="b"/>
              <a:pathLst>
                <a:path w="9525" h="57150">
                  <a:moveTo>
                    <a:pt x="7144" y="7144"/>
                  </a:moveTo>
                  <a:lnTo>
                    <a:pt x="7144" y="51911"/>
                  </a:lnTo>
                </a:path>
              </a:pathLst>
            </a:custGeom>
            <a:ln w="26035" cap="flat">
              <a:solidFill>
                <a:schemeClr val="accent2"/>
              </a:solidFill>
              <a:prstDash val="solid"/>
              <a:miter/>
            </a:ln>
          </p:spPr>
          <p:txBody>
            <a:bodyPr rtlCol="0"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401" name="Freeform: Shape 400"/>
            <p:cNvSpPr/>
            <p:nvPr/>
          </p:nvSpPr>
          <p:spPr>
            <a:xfrm>
              <a:off x="5583335" y="2671036"/>
              <a:ext cx="64810" cy="10802"/>
            </a:xfrm>
            <a:custGeom>
              <a:avLst/>
              <a:gdLst>
                <a:gd name="connsiteX0" fmla="*/ 50959 w 57150"/>
                <a:gd name="connsiteY0" fmla="*/ 7144 h 9525"/>
                <a:gd name="connsiteX1" fmla="*/ 7144 w 57150"/>
                <a:gd name="connsiteY1" fmla="*/ 7144 h 9525"/>
              </a:gdLst>
              <a:ahLst/>
              <a:cxnLst>
                <a:cxn ang="0">
                  <a:pos x="connsiteX0" y="connsiteY0"/>
                </a:cxn>
                <a:cxn ang="0">
                  <a:pos x="connsiteX1" y="connsiteY1"/>
                </a:cxn>
              </a:cxnLst>
              <a:rect l="l" t="t" r="r" b="b"/>
              <a:pathLst>
                <a:path w="57150" h="9525">
                  <a:moveTo>
                    <a:pt x="50959" y="7144"/>
                  </a:moveTo>
                  <a:lnTo>
                    <a:pt x="7144" y="7144"/>
                  </a:lnTo>
                </a:path>
              </a:pathLst>
            </a:custGeom>
            <a:ln w="26035" cap="flat">
              <a:solidFill>
                <a:schemeClr val="accent2"/>
              </a:solidFill>
              <a:prstDash val="solid"/>
              <a:miter/>
            </a:ln>
          </p:spPr>
          <p:txBody>
            <a:bodyPr rtlCol="0"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402" name="Freeform: Shape 401"/>
            <p:cNvSpPr/>
            <p:nvPr/>
          </p:nvSpPr>
          <p:spPr>
            <a:xfrm>
              <a:off x="5663267" y="2645112"/>
              <a:ext cx="10802" cy="64810"/>
            </a:xfrm>
            <a:custGeom>
              <a:avLst/>
              <a:gdLst>
                <a:gd name="connsiteX0" fmla="*/ 7144 w 9525"/>
                <a:gd name="connsiteY0" fmla="*/ 7144 h 57150"/>
                <a:gd name="connsiteX1" fmla="*/ 7144 w 9525"/>
                <a:gd name="connsiteY1" fmla="*/ 51911 h 57150"/>
              </a:gdLst>
              <a:ahLst/>
              <a:cxnLst>
                <a:cxn ang="0">
                  <a:pos x="connsiteX0" y="connsiteY0"/>
                </a:cxn>
                <a:cxn ang="0">
                  <a:pos x="connsiteX1" y="connsiteY1"/>
                </a:cxn>
              </a:cxnLst>
              <a:rect l="l" t="t" r="r" b="b"/>
              <a:pathLst>
                <a:path w="9525" h="57150">
                  <a:moveTo>
                    <a:pt x="7144" y="7144"/>
                  </a:moveTo>
                  <a:lnTo>
                    <a:pt x="7144" y="51911"/>
                  </a:lnTo>
                </a:path>
              </a:pathLst>
            </a:custGeom>
            <a:ln w="26035" cap="flat">
              <a:solidFill>
                <a:schemeClr val="accent2"/>
              </a:solidFill>
              <a:prstDash val="solid"/>
              <a:miter/>
            </a:ln>
          </p:spPr>
          <p:txBody>
            <a:bodyPr rtlCol="0"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403" name="Freeform: Shape 402"/>
            <p:cNvSpPr/>
            <p:nvPr/>
          </p:nvSpPr>
          <p:spPr>
            <a:xfrm>
              <a:off x="5638424" y="2671036"/>
              <a:ext cx="64810" cy="10802"/>
            </a:xfrm>
            <a:custGeom>
              <a:avLst/>
              <a:gdLst>
                <a:gd name="connsiteX0" fmla="*/ 50959 w 57150"/>
                <a:gd name="connsiteY0" fmla="*/ 7144 h 9525"/>
                <a:gd name="connsiteX1" fmla="*/ 7144 w 57150"/>
                <a:gd name="connsiteY1" fmla="*/ 7144 h 9525"/>
              </a:gdLst>
              <a:ahLst/>
              <a:cxnLst>
                <a:cxn ang="0">
                  <a:pos x="connsiteX0" y="connsiteY0"/>
                </a:cxn>
                <a:cxn ang="0">
                  <a:pos x="connsiteX1" y="connsiteY1"/>
                </a:cxn>
              </a:cxnLst>
              <a:rect l="l" t="t" r="r" b="b"/>
              <a:pathLst>
                <a:path w="57150" h="9525">
                  <a:moveTo>
                    <a:pt x="50959" y="7144"/>
                  </a:moveTo>
                  <a:lnTo>
                    <a:pt x="7144" y="7144"/>
                  </a:lnTo>
                </a:path>
              </a:pathLst>
            </a:custGeom>
            <a:ln w="26035" cap="flat">
              <a:solidFill>
                <a:schemeClr val="accent2"/>
              </a:solidFill>
              <a:prstDash val="solid"/>
              <a:miter/>
            </a:ln>
          </p:spPr>
          <p:txBody>
            <a:bodyPr rtlCol="0"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404" name="Freeform: Shape 403"/>
            <p:cNvSpPr/>
            <p:nvPr/>
          </p:nvSpPr>
          <p:spPr>
            <a:xfrm>
              <a:off x="5687031" y="2645112"/>
              <a:ext cx="10802" cy="64810"/>
            </a:xfrm>
            <a:custGeom>
              <a:avLst/>
              <a:gdLst>
                <a:gd name="connsiteX0" fmla="*/ 7144 w 9525"/>
                <a:gd name="connsiteY0" fmla="*/ 7144 h 57150"/>
                <a:gd name="connsiteX1" fmla="*/ 7144 w 9525"/>
                <a:gd name="connsiteY1" fmla="*/ 51911 h 57150"/>
              </a:gdLst>
              <a:ahLst/>
              <a:cxnLst>
                <a:cxn ang="0">
                  <a:pos x="connsiteX0" y="connsiteY0"/>
                </a:cxn>
                <a:cxn ang="0">
                  <a:pos x="connsiteX1" y="connsiteY1"/>
                </a:cxn>
              </a:cxnLst>
              <a:rect l="l" t="t" r="r" b="b"/>
              <a:pathLst>
                <a:path w="9525" h="57150">
                  <a:moveTo>
                    <a:pt x="7144" y="7144"/>
                  </a:moveTo>
                  <a:lnTo>
                    <a:pt x="7144" y="51911"/>
                  </a:lnTo>
                </a:path>
              </a:pathLst>
            </a:custGeom>
            <a:ln w="26035" cap="flat">
              <a:solidFill>
                <a:schemeClr val="accent2"/>
              </a:solidFill>
              <a:prstDash val="solid"/>
              <a:miter/>
            </a:ln>
          </p:spPr>
          <p:txBody>
            <a:bodyPr rtlCol="0"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405" name="Freeform: Shape 404"/>
            <p:cNvSpPr/>
            <p:nvPr/>
          </p:nvSpPr>
          <p:spPr>
            <a:xfrm>
              <a:off x="5662188" y="2671036"/>
              <a:ext cx="64810" cy="10802"/>
            </a:xfrm>
            <a:custGeom>
              <a:avLst/>
              <a:gdLst>
                <a:gd name="connsiteX0" fmla="*/ 50959 w 57150"/>
                <a:gd name="connsiteY0" fmla="*/ 7144 h 9525"/>
                <a:gd name="connsiteX1" fmla="*/ 7144 w 57150"/>
                <a:gd name="connsiteY1" fmla="*/ 7144 h 9525"/>
              </a:gdLst>
              <a:ahLst/>
              <a:cxnLst>
                <a:cxn ang="0">
                  <a:pos x="connsiteX0" y="connsiteY0"/>
                </a:cxn>
                <a:cxn ang="0">
                  <a:pos x="connsiteX1" y="connsiteY1"/>
                </a:cxn>
              </a:cxnLst>
              <a:rect l="l" t="t" r="r" b="b"/>
              <a:pathLst>
                <a:path w="57150" h="9525">
                  <a:moveTo>
                    <a:pt x="50959" y="7144"/>
                  </a:moveTo>
                  <a:lnTo>
                    <a:pt x="7144" y="7144"/>
                  </a:lnTo>
                </a:path>
              </a:pathLst>
            </a:custGeom>
            <a:ln w="26035" cap="flat">
              <a:solidFill>
                <a:schemeClr val="accent2"/>
              </a:solidFill>
              <a:prstDash val="solid"/>
              <a:miter/>
            </a:ln>
          </p:spPr>
          <p:txBody>
            <a:bodyPr rtlCol="0"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406" name="Freeform: Shape 405"/>
            <p:cNvSpPr/>
            <p:nvPr/>
          </p:nvSpPr>
          <p:spPr>
            <a:xfrm>
              <a:off x="5703234" y="2645112"/>
              <a:ext cx="10802" cy="64810"/>
            </a:xfrm>
            <a:custGeom>
              <a:avLst/>
              <a:gdLst>
                <a:gd name="connsiteX0" fmla="*/ 7144 w 9525"/>
                <a:gd name="connsiteY0" fmla="*/ 7144 h 57150"/>
                <a:gd name="connsiteX1" fmla="*/ 7144 w 9525"/>
                <a:gd name="connsiteY1" fmla="*/ 51911 h 57150"/>
              </a:gdLst>
              <a:ahLst/>
              <a:cxnLst>
                <a:cxn ang="0">
                  <a:pos x="connsiteX0" y="connsiteY0"/>
                </a:cxn>
                <a:cxn ang="0">
                  <a:pos x="connsiteX1" y="connsiteY1"/>
                </a:cxn>
              </a:cxnLst>
              <a:rect l="l" t="t" r="r" b="b"/>
              <a:pathLst>
                <a:path w="9525" h="57150">
                  <a:moveTo>
                    <a:pt x="7144" y="7144"/>
                  </a:moveTo>
                  <a:lnTo>
                    <a:pt x="7144" y="51911"/>
                  </a:lnTo>
                </a:path>
              </a:pathLst>
            </a:custGeom>
            <a:ln w="26035" cap="flat">
              <a:solidFill>
                <a:schemeClr val="accent2"/>
              </a:solidFill>
              <a:prstDash val="solid"/>
              <a:miter/>
            </a:ln>
          </p:spPr>
          <p:txBody>
            <a:bodyPr rtlCol="0"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407" name="Freeform: Shape 406"/>
            <p:cNvSpPr/>
            <p:nvPr/>
          </p:nvSpPr>
          <p:spPr>
            <a:xfrm>
              <a:off x="5678390" y="2671036"/>
              <a:ext cx="64810" cy="10802"/>
            </a:xfrm>
            <a:custGeom>
              <a:avLst/>
              <a:gdLst>
                <a:gd name="connsiteX0" fmla="*/ 50959 w 57150"/>
                <a:gd name="connsiteY0" fmla="*/ 7144 h 9525"/>
                <a:gd name="connsiteX1" fmla="*/ 7144 w 57150"/>
                <a:gd name="connsiteY1" fmla="*/ 7144 h 9525"/>
              </a:gdLst>
              <a:ahLst/>
              <a:cxnLst>
                <a:cxn ang="0">
                  <a:pos x="connsiteX0" y="connsiteY0"/>
                </a:cxn>
                <a:cxn ang="0">
                  <a:pos x="connsiteX1" y="connsiteY1"/>
                </a:cxn>
              </a:cxnLst>
              <a:rect l="l" t="t" r="r" b="b"/>
              <a:pathLst>
                <a:path w="57150" h="9525">
                  <a:moveTo>
                    <a:pt x="50959" y="7144"/>
                  </a:moveTo>
                  <a:lnTo>
                    <a:pt x="7144" y="7144"/>
                  </a:lnTo>
                </a:path>
              </a:pathLst>
            </a:custGeom>
            <a:ln w="26035" cap="flat">
              <a:solidFill>
                <a:schemeClr val="accent2"/>
              </a:solidFill>
              <a:prstDash val="solid"/>
              <a:miter/>
            </a:ln>
          </p:spPr>
          <p:txBody>
            <a:bodyPr rtlCol="0"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408" name="Freeform: Shape 407"/>
            <p:cNvSpPr/>
            <p:nvPr/>
          </p:nvSpPr>
          <p:spPr>
            <a:xfrm>
              <a:off x="5715116" y="2645112"/>
              <a:ext cx="10802" cy="64810"/>
            </a:xfrm>
            <a:custGeom>
              <a:avLst/>
              <a:gdLst>
                <a:gd name="connsiteX0" fmla="*/ 7144 w 9525"/>
                <a:gd name="connsiteY0" fmla="*/ 7144 h 57150"/>
                <a:gd name="connsiteX1" fmla="*/ 7144 w 9525"/>
                <a:gd name="connsiteY1" fmla="*/ 51911 h 57150"/>
              </a:gdLst>
              <a:ahLst/>
              <a:cxnLst>
                <a:cxn ang="0">
                  <a:pos x="connsiteX0" y="connsiteY0"/>
                </a:cxn>
                <a:cxn ang="0">
                  <a:pos x="connsiteX1" y="connsiteY1"/>
                </a:cxn>
              </a:cxnLst>
              <a:rect l="l" t="t" r="r" b="b"/>
              <a:pathLst>
                <a:path w="9525" h="57150">
                  <a:moveTo>
                    <a:pt x="7144" y="7144"/>
                  </a:moveTo>
                  <a:lnTo>
                    <a:pt x="7144" y="51911"/>
                  </a:lnTo>
                </a:path>
              </a:pathLst>
            </a:custGeom>
            <a:ln w="26035" cap="flat">
              <a:solidFill>
                <a:schemeClr val="accent2"/>
              </a:solidFill>
              <a:prstDash val="solid"/>
              <a:miter/>
            </a:ln>
          </p:spPr>
          <p:txBody>
            <a:bodyPr rtlCol="0"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409" name="Freeform: Shape 408"/>
            <p:cNvSpPr/>
            <p:nvPr/>
          </p:nvSpPr>
          <p:spPr>
            <a:xfrm>
              <a:off x="5690272" y="2671036"/>
              <a:ext cx="64810" cy="10802"/>
            </a:xfrm>
            <a:custGeom>
              <a:avLst/>
              <a:gdLst>
                <a:gd name="connsiteX0" fmla="*/ 50959 w 57150"/>
                <a:gd name="connsiteY0" fmla="*/ 7144 h 9525"/>
                <a:gd name="connsiteX1" fmla="*/ 7144 w 57150"/>
                <a:gd name="connsiteY1" fmla="*/ 7144 h 9525"/>
              </a:gdLst>
              <a:ahLst/>
              <a:cxnLst>
                <a:cxn ang="0">
                  <a:pos x="connsiteX0" y="connsiteY0"/>
                </a:cxn>
                <a:cxn ang="0">
                  <a:pos x="connsiteX1" y="connsiteY1"/>
                </a:cxn>
              </a:cxnLst>
              <a:rect l="l" t="t" r="r" b="b"/>
              <a:pathLst>
                <a:path w="57150" h="9525">
                  <a:moveTo>
                    <a:pt x="50959" y="7144"/>
                  </a:moveTo>
                  <a:lnTo>
                    <a:pt x="7144" y="7144"/>
                  </a:lnTo>
                </a:path>
              </a:pathLst>
            </a:custGeom>
            <a:ln w="26035" cap="flat">
              <a:solidFill>
                <a:schemeClr val="accent2"/>
              </a:solidFill>
              <a:prstDash val="solid"/>
              <a:miter/>
            </a:ln>
          </p:spPr>
          <p:txBody>
            <a:bodyPr rtlCol="0"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410" name="Freeform: Shape 409"/>
            <p:cNvSpPr/>
            <p:nvPr/>
          </p:nvSpPr>
          <p:spPr>
            <a:xfrm>
              <a:off x="5758323" y="2645112"/>
              <a:ext cx="10802" cy="64810"/>
            </a:xfrm>
            <a:custGeom>
              <a:avLst/>
              <a:gdLst>
                <a:gd name="connsiteX0" fmla="*/ 7144 w 9525"/>
                <a:gd name="connsiteY0" fmla="*/ 7144 h 57150"/>
                <a:gd name="connsiteX1" fmla="*/ 7144 w 9525"/>
                <a:gd name="connsiteY1" fmla="*/ 51911 h 57150"/>
              </a:gdLst>
              <a:ahLst/>
              <a:cxnLst>
                <a:cxn ang="0">
                  <a:pos x="connsiteX0" y="connsiteY0"/>
                </a:cxn>
                <a:cxn ang="0">
                  <a:pos x="connsiteX1" y="connsiteY1"/>
                </a:cxn>
              </a:cxnLst>
              <a:rect l="l" t="t" r="r" b="b"/>
              <a:pathLst>
                <a:path w="9525" h="57150">
                  <a:moveTo>
                    <a:pt x="7144" y="7144"/>
                  </a:moveTo>
                  <a:lnTo>
                    <a:pt x="7144" y="51911"/>
                  </a:lnTo>
                </a:path>
              </a:pathLst>
            </a:custGeom>
            <a:ln w="26035" cap="flat">
              <a:solidFill>
                <a:schemeClr val="accent2"/>
              </a:solidFill>
              <a:prstDash val="solid"/>
              <a:miter/>
            </a:ln>
          </p:spPr>
          <p:txBody>
            <a:bodyPr rtlCol="0"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411" name="Freeform: Shape 410"/>
            <p:cNvSpPr/>
            <p:nvPr/>
          </p:nvSpPr>
          <p:spPr>
            <a:xfrm>
              <a:off x="5733479" y="2671036"/>
              <a:ext cx="64810" cy="10802"/>
            </a:xfrm>
            <a:custGeom>
              <a:avLst/>
              <a:gdLst>
                <a:gd name="connsiteX0" fmla="*/ 50959 w 57150"/>
                <a:gd name="connsiteY0" fmla="*/ 7144 h 9525"/>
                <a:gd name="connsiteX1" fmla="*/ 7144 w 57150"/>
                <a:gd name="connsiteY1" fmla="*/ 7144 h 9525"/>
              </a:gdLst>
              <a:ahLst/>
              <a:cxnLst>
                <a:cxn ang="0">
                  <a:pos x="connsiteX0" y="connsiteY0"/>
                </a:cxn>
                <a:cxn ang="0">
                  <a:pos x="connsiteX1" y="connsiteY1"/>
                </a:cxn>
              </a:cxnLst>
              <a:rect l="l" t="t" r="r" b="b"/>
              <a:pathLst>
                <a:path w="57150" h="9525">
                  <a:moveTo>
                    <a:pt x="50959" y="7144"/>
                  </a:moveTo>
                  <a:lnTo>
                    <a:pt x="7144" y="7144"/>
                  </a:lnTo>
                </a:path>
              </a:pathLst>
            </a:custGeom>
            <a:ln w="26035" cap="flat">
              <a:solidFill>
                <a:schemeClr val="accent2"/>
              </a:solidFill>
              <a:prstDash val="solid"/>
              <a:miter/>
            </a:ln>
          </p:spPr>
          <p:txBody>
            <a:bodyPr rtlCol="0"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412" name="Freeform: Shape 411"/>
            <p:cNvSpPr/>
            <p:nvPr/>
          </p:nvSpPr>
          <p:spPr>
            <a:xfrm>
              <a:off x="6199033" y="2743407"/>
              <a:ext cx="10802" cy="64810"/>
            </a:xfrm>
            <a:custGeom>
              <a:avLst/>
              <a:gdLst>
                <a:gd name="connsiteX0" fmla="*/ 7144 w 9525"/>
                <a:gd name="connsiteY0" fmla="*/ 7144 h 57150"/>
                <a:gd name="connsiteX1" fmla="*/ 7144 w 9525"/>
                <a:gd name="connsiteY1" fmla="*/ 50959 h 57150"/>
              </a:gdLst>
              <a:ahLst/>
              <a:cxnLst>
                <a:cxn ang="0">
                  <a:pos x="connsiteX0" y="connsiteY0"/>
                </a:cxn>
                <a:cxn ang="0">
                  <a:pos x="connsiteX1" y="connsiteY1"/>
                </a:cxn>
              </a:cxnLst>
              <a:rect l="l" t="t" r="r" b="b"/>
              <a:pathLst>
                <a:path w="9525" h="57150">
                  <a:moveTo>
                    <a:pt x="7144" y="7144"/>
                  </a:moveTo>
                  <a:lnTo>
                    <a:pt x="7144" y="50959"/>
                  </a:lnTo>
                </a:path>
              </a:pathLst>
            </a:custGeom>
            <a:ln w="26035" cap="flat">
              <a:solidFill>
                <a:schemeClr val="accent2"/>
              </a:solidFill>
              <a:prstDash val="solid"/>
              <a:miter/>
            </a:ln>
          </p:spPr>
          <p:txBody>
            <a:bodyPr rtlCol="0"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413" name="Freeform: Shape 412"/>
            <p:cNvSpPr/>
            <p:nvPr/>
          </p:nvSpPr>
          <p:spPr>
            <a:xfrm>
              <a:off x="6174190" y="2768251"/>
              <a:ext cx="64810" cy="10802"/>
            </a:xfrm>
            <a:custGeom>
              <a:avLst/>
              <a:gdLst>
                <a:gd name="connsiteX0" fmla="*/ 50959 w 57150"/>
                <a:gd name="connsiteY0" fmla="*/ 7144 h 9525"/>
                <a:gd name="connsiteX1" fmla="*/ 7144 w 57150"/>
                <a:gd name="connsiteY1" fmla="*/ 7144 h 9525"/>
              </a:gdLst>
              <a:ahLst/>
              <a:cxnLst>
                <a:cxn ang="0">
                  <a:pos x="connsiteX0" y="connsiteY0"/>
                </a:cxn>
                <a:cxn ang="0">
                  <a:pos x="connsiteX1" y="connsiteY1"/>
                </a:cxn>
              </a:cxnLst>
              <a:rect l="l" t="t" r="r" b="b"/>
              <a:pathLst>
                <a:path w="57150" h="9525">
                  <a:moveTo>
                    <a:pt x="50959" y="7144"/>
                  </a:moveTo>
                  <a:lnTo>
                    <a:pt x="7144" y="7144"/>
                  </a:lnTo>
                </a:path>
              </a:pathLst>
            </a:custGeom>
            <a:ln w="26035" cap="flat">
              <a:solidFill>
                <a:schemeClr val="accent2"/>
              </a:solidFill>
              <a:prstDash val="solid"/>
              <a:miter/>
            </a:ln>
          </p:spPr>
          <p:txBody>
            <a:bodyPr rtlCol="0"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414" name="Freeform: Shape 413"/>
            <p:cNvSpPr/>
            <p:nvPr/>
          </p:nvSpPr>
          <p:spPr>
            <a:xfrm>
              <a:off x="6162307" y="2743407"/>
              <a:ext cx="10802" cy="64810"/>
            </a:xfrm>
            <a:custGeom>
              <a:avLst/>
              <a:gdLst>
                <a:gd name="connsiteX0" fmla="*/ 7144 w 9525"/>
                <a:gd name="connsiteY0" fmla="*/ 7144 h 57150"/>
                <a:gd name="connsiteX1" fmla="*/ 7144 w 9525"/>
                <a:gd name="connsiteY1" fmla="*/ 50959 h 57150"/>
              </a:gdLst>
              <a:ahLst/>
              <a:cxnLst>
                <a:cxn ang="0">
                  <a:pos x="connsiteX0" y="connsiteY0"/>
                </a:cxn>
                <a:cxn ang="0">
                  <a:pos x="connsiteX1" y="connsiteY1"/>
                </a:cxn>
              </a:cxnLst>
              <a:rect l="l" t="t" r="r" b="b"/>
              <a:pathLst>
                <a:path w="9525" h="57150">
                  <a:moveTo>
                    <a:pt x="7144" y="7144"/>
                  </a:moveTo>
                  <a:lnTo>
                    <a:pt x="7144" y="50959"/>
                  </a:lnTo>
                </a:path>
              </a:pathLst>
            </a:custGeom>
            <a:ln w="26035" cap="flat">
              <a:solidFill>
                <a:schemeClr val="accent2"/>
              </a:solidFill>
              <a:prstDash val="solid"/>
              <a:miter/>
            </a:ln>
          </p:spPr>
          <p:txBody>
            <a:bodyPr rtlCol="0"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415" name="Freeform: Shape 414"/>
            <p:cNvSpPr/>
            <p:nvPr/>
          </p:nvSpPr>
          <p:spPr>
            <a:xfrm>
              <a:off x="6137464" y="2768251"/>
              <a:ext cx="64810" cy="10802"/>
            </a:xfrm>
            <a:custGeom>
              <a:avLst/>
              <a:gdLst>
                <a:gd name="connsiteX0" fmla="*/ 50959 w 57150"/>
                <a:gd name="connsiteY0" fmla="*/ 7144 h 9525"/>
                <a:gd name="connsiteX1" fmla="*/ 7144 w 57150"/>
                <a:gd name="connsiteY1" fmla="*/ 7144 h 9525"/>
              </a:gdLst>
              <a:ahLst/>
              <a:cxnLst>
                <a:cxn ang="0">
                  <a:pos x="connsiteX0" y="connsiteY0"/>
                </a:cxn>
                <a:cxn ang="0">
                  <a:pos x="connsiteX1" y="connsiteY1"/>
                </a:cxn>
              </a:cxnLst>
              <a:rect l="l" t="t" r="r" b="b"/>
              <a:pathLst>
                <a:path w="57150" h="9525">
                  <a:moveTo>
                    <a:pt x="50959" y="7144"/>
                  </a:moveTo>
                  <a:lnTo>
                    <a:pt x="7144" y="7144"/>
                  </a:lnTo>
                </a:path>
              </a:pathLst>
            </a:custGeom>
            <a:ln w="26035" cap="flat">
              <a:solidFill>
                <a:schemeClr val="accent2"/>
              </a:solidFill>
              <a:prstDash val="solid"/>
              <a:miter/>
            </a:ln>
          </p:spPr>
          <p:txBody>
            <a:bodyPr rtlCol="0"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416" name="Freeform: Shape 415"/>
            <p:cNvSpPr/>
            <p:nvPr/>
          </p:nvSpPr>
          <p:spPr>
            <a:xfrm>
              <a:off x="6263844" y="2743407"/>
              <a:ext cx="10802" cy="64810"/>
            </a:xfrm>
            <a:custGeom>
              <a:avLst/>
              <a:gdLst>
                <a:gd name="connsiteX0" fmla="*/ 7144 w 9525"/>
                <a:gd name="connsiteY0" fmla="*/ 7144 h 57150"/>
                <a:gd name="connsiteX1" fmla="*/ 7144 w 9525"/>
                <a:gd name="connsiteY1" fmla="*/ 50959 h 57150"/>
              </a:gdLst>
              <a:ahLst/>
              <a:cxnLst>
                <a:cxn ang="0">
                  <a:pos x="connsiteX0" y="connsiteY0"/>
                </a:cxn>
                <a:cxn ang="0">
                  <a:pos x="connsiteX1" y="connsiteY1"/>
                </a:cxn>
              </a:cxnLst>
              <a:rect l="l" t="t" r="r" b="b"/>
              <a:pathLst>
                <a:path w="9525" h="57150">
                  <a:moveTo>
                    <a:pt x="7144" y="7144"/>
                  </a:moveTo>
                  <a:lnTo>
                    <a:pt x="7144" y="50959"/>
                  </a:lnTo>
                </a:path>
              </a:pathLst>
            </a:custGeom>
            <a:ln w="26035" cap="flat">
              <a:solidFill>
                <a:schemeClr val="accent2"/>
              </a:solidFill>
              <a:prstDash val="solid"/>
              <a:miter/>
            </a:ln>
          </p:spPr>
          <p:txBody>
            <a:bodyPr rtlCol="0"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417" name="Freeform: Shape 416"/>
            <p:cNvSpPr/>
            <p:nvPr/>
          </p:nvSpPr>
          <p:spPr>
            <a:xfrm>
              <a:off x="6239000" y="2768251"/>
              <a:ext cx="64810" cy="10802"/>
            </a:xfrm>
            <a:custGeom>
              <a:avLst/>
              <a:gdLst>
                <a:gd name="connsiteX0" fmla="*/ 50959 w 57150"/>
                <a:gd name="connsiteY0" fmla="*/ 7144 h 9525"/>
                <a:gd name="connsiteX1" fmla="*/ 7144 w 57150"/>
                <a:gd name="connsiteY1" fmla="*/ 7144 h 9525"/>
              </a:gdLst>
              <a:ahLst/>
              <a:cxnLst>
                <a:cxn ang="0">
                  <a:pos x="connsiteX0" y="connsiteY0"/>
                </a:cxn>
                <a:cxn ang="0">
                  <a:pos x="connsiteX1" y="connsiteY1"/>
                </a:cxn>
              </a:cxnLst>
              <a:rect l="l" t="t" r="r" b="b"/>
              <a:pathLst>
                <a:path w="57150" h="9525">
                  <a:moveTo>
                    <a:pt x="50959" y="7144"/>
                  </a:moveTo>
                  <a:lnTo>
                    <a:pt x="7144" y="7144"/>
                  </a:lnTo>
                </a:path>
              </a:pathLst>
            </a:custGeom>
            <a:ln w="26035" cap="flat">
              <a:solidFill>
                <a:schemeClr val="accent2"/>
              </a:solidFill>
              <a:prstDash val="solid"/>
              <a:miter/>
            </a:ln>
          </p:spPr>
          <p:txBody>
            <a:bodyPr rtlCol="0"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418" name="Freeform: Shape 417"/>
            <p:cNvSpPr/>
            <p:nvPr/>
          </p:nvSpPr>
          <p:spPr>
            <a:xfrm>
              <a:off x="6431271" y="2743407"/>
              <a:ext cx="10802" cy="64810"/>
            </a:xfrm>
            <a:custGeom>
              <a:avLst/>
              <a:gdLst>
                <a:gd name="connsiteX0" fmla="*/ 7144 w 9525"/>
                <a:gd name="connsiteY0" fmla="*/ 7144 h 57150"/>
                <a:gd name="connsiteX1" fmla="*/ 7144 w 9525"/>
                <a:gd name="connsiteY1" fmla="*/ 50959 h 57150"/>
              </a:gdLst>
              <a:ahLst/>
              <a:cxnLst>
                <a:cxn ang="0">
                  <a:pos x="connsiteX0" y="connsiteY0"/>
                </a:cxn>
                <a:cxn ang="0">
                  <a:pos x="connsiteX1" y="connsiteY1"/>
                </a:cxn>
              </a:cxnLst>
              <a:rect l="l" t="t" r="r" b="b"/>
              <a:pathLst>
                <a:path w="9525" h="57150">
                  <a:moveTo>
                    <a:pt x="7144" y="7144"/>
                  </a:moveTo>
                  <a:lnTo>
                    <a:pt x="7144" y="50959"/>
                  </a:lnTo>
                </a:path>
              </a:pathLst>
            </a:custGeom>
            <a:ln w="26035" cap="flat">
              <a:solidFill>
                <a:schemeClr val="accent2"/>
              </a:solidFill>
              <a:prstDash val="solid"/>
              <a:miter/>
            </a:ln>
          </p:spPr>
          <p:txBody>
            <a:bodyPr rtlCol="0"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419" name="Freeform: Shape 418"/>
            <p:cNvSpPr/>
            <p:nvPr/>
          </p:nvSpPr>
          <p:spPr>
            <a:xfrm>
              <a:off x="6406427" y="2768251"/>
              <a:ext cx="64810" cy="10802"/>
            </a:xfrm>
            <a:custGeom>
              <a:avLst/>
              <a:gdLst>
                <a:gd name="connsiteX0" fmla="*/ 50959 w 57150"/>
                <a:gd name="connsiteY0" fmla="*/ 7144 h 9525"/>
                <a:gd name="connsiteX1" fmla="*/ 7144 w 57150"/>
                <a:gd name="connsiteY1" fmla="*/ 7144 h 9525"/>
              </a:gdLst>
              <a:ahLst/>
              <a:cxnLst>
                <a:cxn ang="0">
                  <a:pos x="connsiteX0" y="connsiteY0"/>
                </a:cxn>
                <a:cxn ang="0">
                  <a:pos x="connsiteX1" y="connsiteY1"/>
                </a:cxn>
              </a:cxnLst>
              <a:rect l="l" t="t" r="r" b="b"/>
              <a:pathLst>
                <a:path w="57150" h="9525">
                  <a:moveTo>
                    <a:pt x="50959" y="7144"/>
                  </a:moveTo>
                  <a:lnTo>
                    <a:pt x="7144" y="7144"/>
                  </a:lnTo>
                </a:path>
              </a:pathLst>
            </a:custGeom>
            <a:ln w="26035" cap="flat">
              <a:solidFill>
                <a:schemeClr val="accent2"/>
              </a:solidFill>
              <a:prstDash val="solid"/>
              <a:miter/>
            </a:ln>
          </p:spPr>
          <p:txBody>
            <a:bodyPr rtlCol="0"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420" name="Freeform: Shape 419"/>
            <p:cNvSpPr/>
            <p:nvPr/>
          </p:nvSpPr>
          <p:spPr>
            <a:xfrm>
              <a:off x="6442073" y="2743407"/>
              <a:ext cx="10802" cy="64810"/>
            </a:xfrm>
            <a:custGeom>
              <a:avLst/>
              <a:gdLst>
                <a:gd name="connsiteX0" fmla="*/ 7144 w 9525"/>
                <a:gd name="connsiteY0" fmla="*/ 7144 h 57150"/>
                <a:gd name="connsiteX1" fmla="*/ 7144 w 9525"/>
                <a:gd name="connsiteY1" fmla="*/ 50959 h 57150"/>
              </a:gdLst>
              <a:ahLst/>
              <a:cxnLst>
                <a:cxn ang="0">
                  <a:pos x="connsiteX0" y="connsiteY0"/>
                </a:cxn>
                <a:cxn ang="0">
                  <a:pos x="connsiteX1" y="connsiteY1"/>
                </a:cxn>
              </a:cxnLst>
              <a:rect l="l" t="t" r="r" b="b"/>
              <a:pathLst>
                <a:path w="9525" h="57150">
                  <a:moveTo>
                    <a:pt x="7144" y="7144"/>
                  </a:moveTo>
                  <a:lnTo>
                    <a:pt x="7144" y="50959"/>
                  </a:lnTo>
                </a:path>
              </a:pathLst>
            </a:custGeom>
            <a:ln w="26035" cap="flat">
              <a:solidFill>
                <a:schemeClr val="accent2"/>
              </a:solidFill>
              <a:prstDash val="solid"/>
              <a:miter/>
            </a:ln>
          </p:spPr>
          <p:txBody>
            <a:bodyPr rtlCol="0"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421" name="Freeform: Shape 420"/>
            <p:cNvSpPr/>
            <p:nvPr/>
          </p:nvSpPr>
          <p:spPr>
            <a:xfrm>
              <a:off x="6418309" y="2768251"/>
              <a:ext cx="64810" cy="10802"/>
            </a:xfrm>
            <a:custGeom>
              <a:avLst/>
              <a:gdLst>
                <a:gd name="connsiteX0" fmla="*/ 50006 w 57150"/>
                <a:gd name="connsiteY0" fmla="*/ 7144 h 9525"/>
                <a:gd name="connsiteX1" fmla="*/ 7144 w 57150"/>
                <a:gd name="connsiteY1" fmla="*/ 7144 h 9525"/>
              </a:gdLst>
              <a:ahLst/>
              <a:cxnLst>
                <a:cxn ang="0">
                  <a:pos x="connsiteX0" y="connsiteY0"/>
                </a:cxn>
                <a:cxn ang="0">
                  <a:pos x="connsiteX1" y="connsiteY1"/>
                </a:cxn>
              </a:cxnLst>
              <a:rect l="l" t="t" r="r" b="b"/>
              <a:pathLst>
                <a:path w="57150" h="9525">
                  <a:moveTo>
                    <a:pt x="50006" y="7144"/>
                  </a:moveTo>
                  <a:lnTo>
                    <a:pt x="7144" y="7144"/>
                  </a:lnTo>
                </a:path>
              </a:pathLst>
            </a:custGeom>
            <a:ln w="26035" cap="flat">
              <a:solidFill>
                <a:schemeClr val="accent2"/>
              </a:solidFill>
              <a:prstDash val="solid"/>
              <a:miter/>
            </a:ln>
          </p:spPr>
          <p:txBody>
            <a:bodyPr rtlCol="0"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422" name="Freeform: Shape 421"/>
            <p:cNvSpPr/>
            <p:nvPr/>
          </p:nvSpPr>
          <p:spPr>
            <a:xfrm>
              <a:off x="6453954" y="2743407"/>
              <a:ext cx="10802" cy="64810"/>
            </a:xfrm>
            <a:custGeom>
              <a:avLst/>
              <a:gdLst>
                <a:gd name="connsiteX0" fmla="*/ 7144 w 9525"/>
                <a:gd name="connsiteY0" fmla="*/ 7144 h 57150"/>
                <a:gd name="connsiteX1" fmla="*/ 7144 w 9525"/>
                <a:gd name="connsiteY1" fmla="*/ 50959 h 57150"/>
              </a:gdLst>
              <a:ahLst/>
              <a:cxnLst>
                <a:cxn ang="0">
                  <a:pos x="connsiteX0" y="connsiteY0"/>
                </a:cxn>
                <a:cxn ang="0">
                  <a:pos x="connsiteX1" y="connsiteY1"/>
                </a:cxn>
              </a:cxnLst>
              <a:rect l="l" t="t" r="r" b="b"/>
              <a:pathLst>
                <a:path w="9525" h="57150">
                  <a:moveTo>
                    <a:pt x="7144" y="7144"/>
                  </a:moveTo>
                  <a:lnTo>
                    <a:pt x="7144" y="50959"/>
                  </a:lnTo>
                </a:path>
              </a:pathLst>
            </a:custGeom>
            <a:ln w="26035" cap="flat">
              <a:solidFill>
                <a:schemeClr val="accent2"/>
              </a:solidFill>
              <a:prstDash val="solid"/>
              <a:miter/>
            </a:ln>
          </p:spPr>
          <p:txBody>
            <a:bodyPr rtlCol="0"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423" name="Freeform: Shape 422"/>
            <p:cNvSpPr/>
            <p:nvPr/>
          </p:nvSpPr>
          <p:spPr>
            <a:xfrm>
              <a:off x="6429111" y="2768251"/>
              <a:ext cx="64810" cy="10802"/>
            </a:xfrm>
            <a:custGeom>
              <a:avLst/>
              <a:gdLst>
                <a:gd name="connsiteX0" fmla="*/ 50959 w 57150"/>
                <a:gd name="connsiteY0" fmla="*/ 7144 h 9525"/>
                <a:gd name="connsiteX1" fmla="*/ 7144 w 57150"/>
                <a:gd name="connsiteY1" fmla="*/ 7144 h 9525"/>
              </a:gdLst>
              <a:ahLst/>
              <a:cxnLst>
                <a:cxn ang="0">
                  <a:pos x="connsiteX0" y="connsiteY0"/>
                </a:cxn>
                <a:cxn ang="0">
                  <a:pos x="connsiteX1" y="connsiteY1"/>
                </a:cxn>
              </a:cxnLst>
              <a:rect l="l" t="t" r="r" b="b"/>
              <a:pathLst>
                <a:path w="57150" h="9525">
                  <a:moveTo>
                    <a:pt x="50959" y="7144"/>
                  </a:moveTo>
                  <a:lnTo>
                    <a:pt x="7144" y="7144"/>
                  </a:lnTo>
                </a:path>
              </a:pathLst>
            </a:custGeom>
            <a:ln w="26035" cap="flat">
              <a:solidFill>
                <a:schemeClr val="accent2"/>
              </a:solidFill>
              <a:prstDash val="solid"/>
              <a:miter/>
            </a:ln>
          </p:spPr>
          <p:txBody>
            <a:bodyPr rtlCol="0"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424" name="Freeform: Shape 423"/>
            <p:cNvSpPr/>
            <p:nvPr/>
          </p:nvSpPr>
          <p:spPr>
            <a:xfrm>
              <a:off x="6465837" y="2743407"/>
              <a:ext cx="10802" cy="64810"/>
            </a:xfrm>
            <a:custGeom>
              <a:avLst/>
              <a:gdLst>
                <a:gd name="connsiteX0" fmla="*/ 7144 w 9525"/>
                <a:gd name="connsiteY0" fmla="*/ 7144 h 57150"/>
                <a:gd name="connsiteX1" fmla="*/ 7144 w 9525"/>
                <a:gd name="connsiteY1" fmla="*/ 50959 h 57150"/>
              </a:gdLst>
              <a:ahLst/>
              <a:cxnLst>
                <a:cxn ang="0">
                  <a:pos x="connsiteX0" y="connsiteY0"/>
                </a:cxn>
                <a:cxn ang="0">
                  <a:pos x="connsiteX1" y="connsiteY1"/>
                </a:cxn>
              </a:cxnLst>
              <a:rect l="l" t="t" r="r" b="b"/>
              <a:pathLst>
                <a:path w="9525" h="57150">
                  <a:moveTo>
                    <a:pt x="7144" y="7144"/>
                  </a:moveTo>
                  <a:lnTo>
                    <a:pt x="7144" y="50959"/>
                  </a:lnTo>
                </a:path>
              </a:pathLst>
            </a:custGeom>
            <a:ln w="26035" cap="flat">
              <a:solidFill>
                <a:schemeClr val="accent2"/>
              </a:solidFill>
              <a:prstDash val="solid"/>
              <a:miter/>
            </a:ln>
          </p:spPr>
          <p:txBody>
            <a:bodyPr rtlCol="0"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425" name="Freeform: Shape 424"/>
            <p:cNvSpPr/>
            <p:nvPr/>
          </p:nvSpPr>
          <p:spPr>
            <a:xfrm>
              <a:off x="6440992" y="2768251"/>
              <a:ext cx="64810" cy="10802"/>
            </a:xfrm>
            <a:custGeom>
              <a:avLst/>
              <a:gdLst>
                <a:gd name="connsiteX0" fmla="*/ 50959 w 57150"/>
                <a:gd name="connsiteY0" fmla="*/ 7144 h 9525"/>
                <a:gd name="connsiteX1" fmla="*/ 7144 w 57150"/>
                <a:gd name="connsiteY1" fmla="*/ 7144 h 9525"/>
              </a:gdLst>
              <a:ahLst/>
              <a:cxnLst>
                <a:cxn ang="0">
                  <a:pos x="connsiteX0" y="connsiteY0"/>
                </a:cxn>
                <a:cxn ang="0">
                  <a:pos x="connsiteX1" y="connsiteY1"/>
                </a:cxn>
              </a:cxnLst>
              <a:rect l="l" t="t" r="r" b="b"/>
              <a:pathLst>
                <a:path w="57150" h="9525">
                  <a:moveTo>
                    <a:pt x="50959" y="7144"/>
                  </a:moveTo>
                  <a:lnTo>
                    <a:pt x="7144" y="7144"/>
                  </a:lnTo>
                </a:path>
              </a:pathLst>
            </a:custGeom>
            <a:ln w="26035" cap="flat">
              <a:solidFill>
                <a:schemeClr val="accent2"/>
              </a:solidFill>
              <a:prstDash val="solid"/>
              <a:miter/>
            </a:ln>
          </p:spPr>
          <p:txBody>
            <a:bodyPr rtlCol="0"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grpSp>
      <p:sp>
        <p:nvSpPr>
          <p:cNvPr id="429" name="TextBox 428"/>
          <p:cNvSpPr txBox="1"/>
          <p:nvPr/>
        </p:nvSpPr>
        <p:spPr>
          <a:xfrm>
            <a:off x="6617081" y="1917835"/>
            <a:ext cx="794862" cy="457657"/>
          </a:xfrm>
          <a:prstGeom prst="rect">
            <a:avLst/>
          </a:prstGeom>
          <a:noFill/>
        </p:spPr>
        <p:txBody>
          <a:bodyPr wrap="none" rtlCol="0">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lang="ja-JP" sz="1200" b="0" i="0" u="none" strike="noStrike" cap="none" baseline="0">
                <a:solidFill>
                  <a:srgbClr val="4D4D4D"/>
                </a:solidFill>
                <a:effectLst/>
                <a:uFillTx/>
                <a:ea typeface="MS UI Gothic" panose="020B0600070205080204" charset="-128"/>
              </a:rPr>
              <a:t>FOLFOX</a:t>
            </a:r>
          </a:p>
          <a:p>
            <a:pPr marL="0" marR="0" lvl="0" indent="0" algn="l" defTabSz="914400" rtl="0" eaLnBrk="1" fontAlgn="auto" latinLnBrk="0" hangingPunct="1">
              <a:lnSpc>
                <a:spcPct val="100000"/>
              </a:lnSpc>
              <a:spcBef>
                <a:spcPct val="0"/>
              </a:spcBef>
              <a:spcAft>
                <a:spcPct val="0"/>
              </a:spcAft>
              <a:buClrTx/>
              <a:buSzTx/>
              <a:buFontTx/>
              <a:buNone/>
              <a:defRPr/>
            </a:pPr>
            <a:r>
              <a:rPr lang="ja-JP" sz="1200" b="0" i="0" u="none" strike="noStrike" cap="none" baseline="0">
                <a:solidFill>
                  <a:srgbClr val="4D4D4D"/>
                </a:solidFill>
                <a:effectLst/>
                <a:uFillTx/>
                <a:ea typeface="MS UI Gothic" panose="020B0600070205080204" charset="-128"/>
              </a:rPr>
              <a:t>5FU＋ロイコボリン</a:t>
            </a:r>
          </a:p>
        </p:txBody>
      </p:sp>
      <p:cxnSp>
        <p:nvCxnSpPr>
          <p:cNvPr id="430" name="Straight Connector 429"/>
          <p:cNvCxnSpPr/>
          <p:nvPr/>
        </p:nvCxnSpPr>
        <p:spPr>
          <a:xfrm rot="10800000" flipH="1">
            <a:off x="6409295" y="2244900"/>
            <a:ext cx="207786" cy="0"/>
          </a:xfrm>
          <a:prstGeom prst="line">
            <a:avLst/>
          </a:prstGeom>
          <a:noFill/>
          <a:ln w="26035" cap="flat">
            <a:solidFill>
              <a:schemeClr val="accent2"/>
            </a:solidFill>
            <a:prstDash val="solid"/>
            <a:miter/>
          </a:ln>
        </p:spPr>
      </p:cxnSp>
      <p:cxnSp>
        <p:nvCxnSpPr>
          <p:cNvPr id="431" name="Straight Connector 430"/>
          <p:cNvCxnSpPr/>
          <p:nvPr/>
        </p:nvCxnSpPr>
        <p:spPr>
          <a:xfrm rot="10800000" flipH="1">
            <a:off x="6409295" y="2055829"/>
            <a:ext cx="207786" cy="0"/>
          </a:xfrm>
          <a:prstGeom prst="line">
            <a:avLst/>
          </a:prstGeom>
          <a:noFill/>
          <a:ln w="26035" cap="flat">
            <a:solidFill>
              <a:schemeClr val="accent3"/>
            </a:solidFill>
            <a:prstDash val="solid"/>
            <a:miter/>
          </a:ln>
        </p:spPr>
      </p:cxnSp>
      <p:grpSp>
        <p:nvGrpSpPr>
          <p:cNvPr id="427" name="Group 426"/>
          <p:cNvGrpSpPr/>
          <p:nvPr/>
        </p:nvGrpSpPr>
        <p:grpSpPr>
          <a:xfrm>
            <a:off x="1055249" y="1948399"/>
            <a:ext cx="6244481" cy="770164"/>
            <a:chOff x="1055249" y="1948399"/>
            <a:chExt cx="6244481" cy="770164"/>
          </a:xfrm>
        </p:grpSpPr>
        <p:sp>
          <p:nvSpPr>
            <p:cNvPr id="101" name="Freeform: Shape 100"/>
            <p:cNvSpPr/>
            <p:nvPr/>
          </p:nvSpPr>
          <p:spPr>
            <a:xfrm>
              <a:off x="7259763" y="2653753"/>
              <a:ext cx="10802" cy="64810"/>
            </a:xfrm>
            <a:custGeom>
              <a:avLst/>
              <a:gdLst>
                <a:gd name="connsiteX0" fmla="*/ 7144 w 9525"/>
                <a:gd name="connsiteY0" fmla="*/ 7144 h 57150"/>
                <a:gd name="connsiteX1" fmla="*/ 7144 w 9525"/>
                <a:gd name="connsiteY1" fmla="*/ 51911 h 57150"/>
              </a:gdLst>
              <a:ahLst/>
              <a:cxnLst>
                <a:cxn ang="0">
                  <a:pos x="connsiteX0" y="connsiteY0"/>
                </a:cxn>
                <a:cxn ang="0">
                  <a:pos x="connsiteX1" y="connsiteY1"/>
                </a:cxn>
              </a:cxnLst>
              <a:rect l="l" t="t" r="r" b="b"/>
              <a:pathLst>
                <a:path w="9525" h="57150">
                  <a:moveTo>
                    <a:pt x="7144" y="7144"/>
                  </a:moveTo>
                  <a:lnTo>
                    <a:pt x="7144" y="51911"/>
                  </a:lnTo>
                </a:path>
              </a:pathLst>
            </a:custGeom>
            <a:ln w="26035"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102" name="Freeform: Shape 101"/>
            <p:cNvSpPr/>
            <p:nvPr/>
          </p:nvSpPr>
          <p:spPr>
            <a:xfrm>
              <a:off x="7234920" y="2679677"/>
              <a:ext cx="64810" cy="10802"/>
            </a:xfrm>
            <a:custGeom>
              <a:avLst/>
              <a:gdLst>
                <a:gd name="connsiteX0" fmla="*/ 50959 w 57150"/>
                <a:gd name="connsiteY0" fmla="*/ 7144 h 9525"/>
                <a:gd name="connsiteX1" fmla="*/ 7144 w 57150"/>
                <a:gd name="connsiteY1" fmla="*/ 7144 h 9525"/>
              </a:gdLst>
              <a:ahLst/>
              <a:cxnLst>
                <a:cxn ang="0">
                  <a:pos x="connsiteX0" y="connsiteY0"/>
                </a:cxn>
                <a:cxn ang="0">
                  <a:pos x="connsiteX1" y="connsiteY1"/>
                </a:cxn>
              </a:cxnLst>
              <a:rect l="l" t="t" r="r" b="b"/>
              <a:pathLst>
                <a:path w="57150" h="9525">
                  <a:moveTo>
                    <a:pt x="50959" y="7144"/>
                  </a:moveTo>
                  <a:lnTo>
                    <a:pt x="7144" y="7144"/>
                  </a:lnTo>
                </a:path>
              </a:pathLst>
            </a:custGeom>
            <a:ln w="26035"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103" name="Freeform: Shape 102"/>
            <p:cNvSpPr/>
            <p:nvPr/>
          </p:nvSpPr>
          <p:spPr>
            <a:xfrm>
              <a:off x="7143105" y="2653753"/>
              <a:ext cx="10802" cy="64810"/>
            </a:xfrm>
            <a:custGeom>
              <a:avLst/>
              <a:gdLst>
                <a:gd name="connsiteX0" fmla="*/ 7144 w 9525"/>
                <a:gd name="connsiteY0" fmla="*/ 7144 h 57150"/>
                <a:gd name="connsiteX1" fmla="*/ 7144 w 9525"/>
                <a:gd name="connsiteY1" fmla="*/ 51911 h 57150"/>
              </a:gdLst>
              <a:ahLst/>
              <a:cxnLst>
                <a:cxn ang="0">
                  <a:pos x="connsiteX0" y="connsiteY0"/>
                </a:cxn>
                <a:cxn ang="0">
                  <a:pos x="connsiteX1" y="connsiteY1"/>
                </a:cxn>
              </a:cxnLst>
              <a:rect l="l" t="t" r="r" b="b"/>
              <a:pathLst>
                <a:path w="9525" h="57150">
                  <a:moveTo>
                    <a:pt x="7144" y="7144"/>
                  </a:moveTo>
                  <a:lnTo>
                    <a:pt x="7144" y="51911"/>
                  </a:lnTo>
                </a:path>
              </a:pathLst>
            </a:custGeom>
            <a:ln w="26035"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104" name="Freeform: Shape 103"/>
            <p:cNvSpPr/>
            <p:nvPr/>
          </p:nvSpPr>
          <p:spPr>
            <a:xfrm>
              <a:off x="7118261" y="2679677"/>
              <a:ext cx="64810" cy="10802"/>
            </a:xfrm>
            <a:custGeom>
              <a:avLst/>
              <a:gdLst>
                <a:gd name="connsiteX0" fmla="*/ 50959 w 57150"/>
                <a:gd name="connsiteY0" fmla="*/ 7144 h 9525"/>
                <a:gd name="connsiteX1" fmla="*/ 7144 w 57150"/>
                <a:gd name="connsiteY1" fmla="*/ 7144 h 9525"/>
              </a:gdLst>
              <a:ahLst/>
              <a:cxnLst>
                <a:cxn ang="0">
                  <a:pos x="connsiteX0" y="connsiteY0"/>
                </a:cxn>
                <a:cxn ang="0">
                  <a:pos x="connsiteX1" y="connsiteY1"/>
                </a:cxn>
              </a:cxnLst>
              <a:rect l="l" t="t" r="r" b="b"/>
              <a:pathLst>
                <a:path w="57150" h="9525">
                  <a:moveTo>
                    <a:pt x="50959" y="7144"/>
                  </a:moveTo>
                  <a:lnTo>
                    <a:pt x="7144" y="7144"/>
                  </a:lnTo>
                </a:path>
              </a:pathLst>
            </a:custGeom>
            <a:ln w="26035"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105" name="Freeform: Shape 104"/>
            <p:cNvSpPr/>
            <p:nvPr/>
          </p:nvSpPr>
          <p:spPr>
            <a:xfrm>
              <a:off x="7113941" y="2653753"/>
              <a:ext cx="10802" cy="64810"/>
            </a:xfrm>
            <a:custGeom>
              <a:avLst/>
              <a:gdLst>
                <a:gd name="connsiteX0" fmla="*/ 7144 w 9525"/>
                <a:gd name="connsiteY0" fmla="*/ 7144 h 57150"/>
                <a:gd name="connsiteX1" fmla="*/ 7144 w 9525"/>
                <a:gd name="connsiteY1" fmla="*/ 51911 h 57150"/>
              </a:gdLst>
              <a:ahLst/>
              <a:cxnLst>
                <a:cxn ang="0">
                  <a:pos x="connsiteX0" y="connsiteY0"/>
                </a:cxn>
                <a:cxn ang="0">
                  <a:pos x="connsiteX1" y="connsiteY1"/>
                </a:cxn>
              </a:cxnLst>
              <a:rect l="l" t="t" r="r" b="b"/>
              <a:pathLst>
                <a:path w="9525" h="57150">
                  <a:moveTo>
                    <a:pt x="7144" y="7144"/>
                  </a:moveTo>
                  <a:lnTo>
                    <a:pt x="7144" y="51911"/>
                  </a:lnTo>
                </a:path>
              </a:pathLst>
            </a:custGeom>
            <a:ln w="26035"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106" name="Freeform: Shape 105"/>
            <p:cNvSpPr/>
            <p:nvPr/>
          </p:nvSpPr>
          <p:spPr>
            <a:xfrm>
              <a:off x="7090177" y="2679677"/>
              <a:ext cx="64810" cy="10802"/>
            </a:xfrm>
            <a:custGeom>
              <a:avLst/>
              <a:gdLst>
                <a:gd name="connsiteX0" fmla="*/ 50006 w 57150"/>
                <a:gd name="connsiteY0" fmla="*/ 7144 h 9525"/>
                <a:gd name="connsiteX1" fmla="*/ 7144 w 57150"/>
                <a:gd name="connsiteY1" fmla="*/ 7144 h 9525"/>
              </a:gdLst>
              <a:ahLst/>
              <a:cxnLst>
                <a:cxn ang="0">
                  <a:pos x="connsiteX0" y="connsiteY0"/>
                </a:cxn>
                <a:cxn ang="0">
                  <a:pos x="connsiteX1" y="connsiteY1"/>
                </a:cxn>
              </a:cxnLst>
              <a:rect l="l" t="t" r="r" b="b"/>
              <a:pathLst>
                <a:path w="57150" h="9525">
                  <a:moveTo>
                    <a:pt x="50006" y="7144"/>
                  </a:moveTo>
                  <a:lnTo>
                    <a:pt x="7144" y="7144"/>
                  </a:lnTo>
                </a:path>
              </a:pathLst>
            </a:custGeom>
            <a:ln w="26035"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107" name="Freeform: Shape 106"/>
            <p:cNvSpPr/>
            <p:nvPr/>
          </p:nvSpPr>
          <p:spPr>
            <a:xfrm>
              <a:off x="7100979" y="2653753"/>
              <a:ext cx="10802" cy="64810"/>
            </a:xfrm>
            <a:custGeom>
              <a:avLst/>
              <a:gdLst>
                <a:gd name="connsiteX0" fmla="*/ 7144 w 9525"/>
                <a:gd name="connsiteY0" fmla="*/ 7144 h 57150"/>
                <a:gd name="connsiteX1" fmla="*/ 7144 w 9525"/>
                <a:gd name="connsiteY1" fmla="*/ 51911 h 57150"/>
              </a:gdLst>
              <a:ahLst/>
              <a:cxnLst>
                <a:cxn ang="0">
                  <a:pos x="connsiteX0" y="connsiteY0"/>
                </a:cxn>
                <a:cxn ang="0">
                  <a:pos x="connsiteX1" y="connsiteY1"/>
                </a:cxn>
              </a:cxnLst>
              <a:rect l="l" t="t" r="r" b="b"/>
              <a:pathLst>
                <a:path w="9525" h="57150">
                  <a:moveTo>
                    <a:pt x="7144" y="7144"/>
                  </a:moveTo>
                  <a:lnTo>
                    <a:pt x="7144" y="51911"/>
                  </a:lnTo>
                </a:path>
              </a:pathLst>
            </a:custGeom>
            <a:ln w="26035"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108" name="Freeform: Shape 107"/>
            <p:cNvSpPr/>
            <p:nvPr/>
          </p:nvSpPr>
          <p:spPr>
            <a:xfrm>
              <a:off x="7076134" y="2679677"/>
              <a:ext cx="64810" cy="10802"/>
            </a:xfrm>
            <a:custGeom>
              <a:avLst/>
              <a:gdLst>
                <a:gd name="connsiteX0" fmla="*/ 50959 w 57150"/>
                <a:gd name="connsiteY0" fmla="*/ 7144 h 9525"/>
                <a:gd name="connsiteX1" fmla="*/ 7144 w 57150"/>
                <a:gd name="connsiteY1" fmla="*/ 7144 h 9525"/>
              </a:gdLst>
              <a:ahLst/>
              <a:cxnLst>
                <a:cxn ang="0">
                  <a:pos x="connsiteX0" y="connsiteY0"/>
                </a:cxn>
                <a:cxn ang="0">
                  <a:pos x="connsiteX1" y="connsiteY1"/>
                </a:cxn>
              </a:cxnLst>
              <a:rect l="l" t="t" r="r" b="b"/>
              <a:pathLst>
                <a:path w="57150" h="9525">
                  <a:moveTo>
                    <a:pt x="50959" y="7144"/>
                  </a:moveTo>
                  <a:lnTo>
                    <a:pt x="7144" y="7144"/>
                  </a:lnTo>
                </a:path>
              </a:pathLst>
            </a:custGeom>
            <a:ln w="26035"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109" name="Freeform: Shape 108"/>
            <p:cNvSpPr/>
            <p:nvPr/>
          </p:nvSpPr>
          <p:spPr>
            <a:xfrm>
              <a:off x="6962716" y="2653753"/>
              <a:ext cx="10802" cy="64810"/>
            </a:xfrm>
            <a:custGeom>
              <a:avLst/>
              <a:gdLst>
                <a:gd name="connsiteX0" fmla="*/ 7144 w 9525"/>
                <a:gd name="connsiteY0" fmla="*/ 7144 h 57150"/>
                <a:gd name="connsiteX1" fmla="*/ 7144 w 9525"/>
                <a:gd name="connsiteY1" fmla="*/ 51911 h 57150"/>
              </a:gdLst>
              <a:ahLst/>
              <a:cxnLst>
                <a:cxn ang="0">
                  <a:pos x="connsiteX0" y="connsiteY0"/>
                </a:cxn>
                <a:cxn ang="0">
                  <a:pos x="connsiteX1" y="connsiteY1"/>
                </a:cxn>
              </a:cxnLst>
              <a:rect l="l" t="t" r="r" b="b"/>
              <a:pathLst>
                <a:path w="9525" h="57150">
                  <a:moveTo>
                    <a:pt x="7144" y="7144"/>
                  </a:moveTo>
                  <a:lnTo>
                    <a:pt x="7144" y="51911"/>
                  </a:lnTo>
                </a:path>
              </a:pathLst>
            </a:custGeom>
            <a:ln w="26035"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110" name="Freeform: Shape 109"/>
            <p:cNvSpPr/>
            <p:nvPr/>
          </p:nvSpPr>
          <p:spPr>
            <a:xfrm>
              <a:off x="6937872" y="2679677"/>
              <a:ext cx="64810" cy="10802"/>
            </a:xfrm>
            <a:custGeom>
              <a:avLst/>
              <a:gdLst>
                <a:gd name="connsiteX0" fmla="*/ 50959 w 57150"/>
                <a:gd name="connsiteY0" fmla="*/ 7144 h 9525"/>
                <a:gd name="connsiteX1" fmla="*/ 7144 w 57150"/>
                <a:gd name="connsiteY1" fmla="*/ 7144 h 9525"/>
              </a:gdLst>
              <a:ahLst/>
              <a:cxnLst>
                <a:cxn ang="0">
                  <a:pos x="connsiteX0" y="connsiteY0"/>
                </a:cxn>
                <a:cxn ang="0">
                  <a:pos x="connsiteX1" y="connsiteY1"/>
                </a:cxn>
              </a:cxnLst>
              <a:rect l="l" t="t" r="r" b="b"/>
              <a:pathLst>
                <a:path w="57150" h="9525">
                  <a:moveTo>
                    <a:pt x="50959" y="7144"/>
                  </a:moveTo>
                  <a:lnTo>
                    <a:pt x="7144" y="7144"/>
                  </a:lnTo>
                </a:path>
              </a:pathLst>
            </a:custGeom>
            <a:ln w="26035"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111" name="Freeform: Shape 110"/>
            <p:cNvSpPr/>
            <p:nvPr/>
          </p:nvSpPr>
          <p:spPr>
            <a:xfrm>
              <a:off x="6860099" y="2653753"/>
              <a:ext cx="10802" cy="64810"/>
            </a:xfrm>
            <a:custGeom>
              <a:avLst/>
              <a:gdLst>
                <a:gd name="connsiteX0" fmla="*/ 7144 w 9525"/>
                <a:gd name="connsiteY0" fmla="*/ 7144 h 57150"/>
                <a:gd name="connsiteX1" fmla="*/ 7144 w 9525"/>
                <a:gd name="connsiteY1" fmla="*/ 51911 h 57150"/>
              </a:gdLst>
              <a:ahLst/>
              <a:cxnLst>
                <a:cxn ang="0">
                  <a:pos x="connsiteX0" y="connsiteY0"/>
                </a:cxn>
                <a:cxn ang="0">
                  <a:pos x="connsiteX1" y="connsiteY1"/>
                </a:cxn>
              </a:cxnLst>
              <a:rect l="l" t="t" r="r" b="b"/>
              <a:pathLst>
                <a:path w="9525" h="57150">
                  <a:moveTo>
                    <a:pt x="7144" y="7144"/>
                  </a:moveTo>
                  <a:lnTo>
                    <a:pt x="7144" y="51911"/>
                  </a:lnTo>
                </a:path>
              </a:pathLst>
            </a:custGeom>
            <a:ln w="26035"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112" name="Freeform: Shape 111"/>
            <p:cNvSpPr/>
            <p:nvPr/>
          </p:nvSpPr>
          <p:spPr>
            <a:xfrm>
              <a:off x="6835256" y="2679677"/>
              <a:ext cx="64810" cy="10802"/>
            </a:xfrm>
            <a:custGeom>
              <a:avLst/>
              <a:gdLst>
                <a:gd name="connsiteX0" fmla="*/ 50959 w 57150"/>
                <a:gd name="connsiteY0" fmla="*/ 7144 h 9525"/>
                <a:gd name="connsiteX1" fmla="*/ 7144 w 57150"/>
                <a:gd name="connsiteY1" fmla="*/ 7144 h 9525"/>
              </a:gdLst>
              <a:ahLst/>
              <a:cxnLst>
                <a:cxn ang="0">
                  <a:pos x="connsiteX0" y="connsiteY0"/>
                </a:cxn>
                <a:cxn ang="0">
                  <a:pos x="connsiteX1" y="connsiteY1"/>
                </a:cxn>
              </a:cxnLst>
              <a:rect l="l" t="t" r="r" b="b"/>
              <a:pathLst>
                <a:path w="57150" h="9525">
                  <a:moveTo>
                    <a:pt x="50959" y="7144"/>
                  </a:moveTo>
                  <a:lnTo>
                    <a:pt x="7144" y="7144"/>
                  </a:lnTo>
                </a:path>
              </a:pathLst>
            </a:custGeom>
            <a:ln w="26035"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113" name="Freeform: Shape 112"/>
            <p:cNvSpPr/>
            <p:nvPr/>
          </p:nvSpPr>
          <p:spPr>
            <a:xfrm>
              <a:off x="6809332" y="2653753"/>
              <a:ext cx="10802" cy="64810"/>
            </a:xfrm>
            <a:custGeom>
              <a:avLst/>
              <a:gdLst>
                <a:gd name="connsiteX0" fmla="*/ 7144 w 9525"/>
                <a:gd name="connsiteY0" fmla="*/ 7144 h 57150"/>
                <a:gd name="connsiteX1" fmla="*/ 7144 w 9525"/>
                <a:gd name="connsiteY1" fmla="*/ 51911 h 57150"/>
              </a:gdLst>
              <a:ahLst/>
              <a:cxnLst>
                <a:cxn ang="0">
                  <a:pos x="connsiteX0" y="connsiteY0"/>
                </a:cxn>
                <a:cxn ang="0">
                  <a:pos x="connsiteX1" y="connsiteY1"/>
                </a:cxn>
              </a:cxnLst>
              <a:rect l="l" t="t" r="r" b="b"/>
              <a:pathLst>
                <a:path w="9525" h="57150">
                  <a:moveTo>
                    <a:pt x="7144" y="7144"/>
                  </a:moveTo>
                  <a:lnTo>
                    <a:pt x="7144" y="51911"/>
                  </a:lnTo>
                </a:path>
              </a:pathLst>
            </a:custGeom>
            <a:ln w="26035"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114" name="Freeform: Shape 113"/>
            <p:cNvSpPr/>
            <p:nvPr/>
          </p:nvSpPr>
          <p:spPr>
            <a:xfrm>
              <a:off x="6784487" y="2679677"/>
              <a:ext cx="64810" cy="10802"/>
            </a:xfrm>
            <a:custGeom>
              <a:avLst/>
              <a:gdLst>
                <a:gd name="connsiteX0" fmla="*/ 50959 w 57150"/>
                <a:gd name="connsiteY0" fmla="*/ 7144 h 9525"/>
                <a:gd name="connsiteX1" fmla="*/ 7144 w 57150"/>
                <a:gd name="connsiteY1" fmla="*/ 7144 h 9525"/>
              </a:gdLst>
              <a:ahLst/>
              <a:cxnLst>
                <a:cxn ang="0">
                  <a:pos x="connsiteX0" y="connsiteY0"/>
                </a:cxn>
                <a:cxn ang="0">
                  <a:pos x="connsiteX1" y="connsiteY1"/>
                </a:cxn>
              </a:cxnLst>
              <a:rect l="l" t="t" r="r" b="b"/>
              <a:pathLst>
                <a:path w="57150" h="9525">
                  <a:moveTo>
                    <a:pt x="50959" y="7144"/>
                  </a:moveTo>
                  <a:lnTo>
                    <a:pt x="7144" y="7144"/>
                  </a:lnTo>
                </a:path>
              </a:pathLst>
            </a:custGeom>
            <a:ln w="26035"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115" name="Freeform: Shape 114"/>
            <p:cNvSpPr/>
            <p:nvPr/>
          </p:nvSpPr>
          <p:spPr>
            <a:xfrm>
              <a:off x="6825534" y="2653753"/>
              <a:ext cx="10802" cy="64810"/>
            </a:xfrm>
            <a:custGeom>
              <a:avLst/>
              <a:gdLst>
                <a:gd name="connsiteX0" fmla="*/ 7144 w 9525"/>
                <a:gd name="connsiteY0" fmla="*/ 7144 h 57150"/>
                <a:gd name="connsiteX1" fmla="*/ 7144 w 9525"/>
                <a:gd name="connsiteY1" fmla="*/ 51911 h 57150"/>
              </a:gdLst>
              <a:ahLst/>
              <a:cxnLst>
                <a:cxn ang="0">
                  <a:pos x="connsiteX0" y="connsiteY0"/>
                </a:cxn>
                <a:cxn ang="0">
                  <a:pos x="connsiteX1" y="connsiteY1"/>
                </a:cxn>
              </a:cxnLst>
              <a:rect l="l" t="t" r="r" b="b"/>
              <a:pathLst>
                <a:path w="9525" h="57150">
                  <a:moveTo>
                    <a:pt x="7144" y="7144"/>
                  </a:moveTo>
                  <a:lnTo>
                    <a:pt x="7144" y="51911"/>
                  </a:lnTo>
                </a:path>
              </a:pathLst>
            </a:custGeom>
            <a:ln w="26035"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116" name="Freeform: Shape 115"/>
            <p:cNvSpPr/>
            <p:nvPr/>
          </p:nvSpPr>
          <p:spPr>
            <a:xfrm>
              <a:off x="6800690" y="2679677"/>
              <a:ext cx="64810" cy="10802"/>
            </a:xfrm>
            <a:custGeom>
              <a:avLst/>
              <a:gdLst>
                <a:gd name="connsiteX0" fmla="*/ 50006 w 57150"/>
                <a:gd name="connsiteY0" fmla="*/ 7144 h 9525"/>
                <a:gd name="connsiteX1" fmla="*/ 7144 w 57150"/>
                <a:gd name="connsiteY1" fmla="*/ 7144 h 9525"/>
              </a:gdLst>
              <a:ahLst/>
              <a:cxnLst>
                <a:cxn ang="0">
                  <a:pos x="connsiteX0" y="connsiteY0"/>
                </a:cxn>
                <a:cxn ang="0">
                  <a:pos x="connsiteX1" y="connsiteY1"/>
                </a:cxn>
              </a:cxnLst>
              <a:rect l="l" t="t" r="r" b="b"/>
              <a:pathLst>
                <a:path w="57150" h="9525">
                  <a:moveTo>
                    <a:pt x="50006" y="7144"/>
                  </a:moveTo>
                  <a:lnTo>
                    <a:pt x="7144" y="7144"/>
                  </a:lnTo>
                </a:path>
              </a:pathLst>
            </a:custGeom>
            <a:ln w="26035"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117" name="Freeform: Shape 116"/>
            <p:cNvSpPr/>
            <p:nvPr/>
          </p:nvSpPr>
          <p:spPr>
            <a:xfrm>
              <a:off x="6842817" y="2653753"/>
              <a:ext cx="10802" cy="64810"/>
            </a:xfrm>
            <a:custGeom>
              <a:avLst/>
              <a:gdLst>
                <a:gd name="connsiteX0" fmla="*/ 7144 w 9525"/>
                <a:gd name="connsiteY0" fmla="*/ 7144 h 57150"/>
                <a:gd name="connsiteX1" fmla="*/ 7144 w 9525"/>
                <a:gd name="connsiteY1" fmla="*/ 51911 h 57150"/>
              </a:gdLst>
              <a:ahLst/>
              <a:cxnLst>
                <a:cxn ang="0">
                  <a:pos x="connsiteX0" y="connsiteY0"/>
                </a:cxn>
                <a:cxn ang="0">
                  <a:pos x="connsiteX1" y="connsiteY1"/>
                </a:cxn>
              </a:cxnLst>
              <a:rect l="l" t="t" r="r" b="b"/>
              <a:pathLst>
                <a:path w="9525" h="57150">
                  <a:moveTo>
                    <a:pt x="7144" y="7144"/>
                  </a:moveTo>
                  <a:lnTo>
                    <a:pt x="7144" y="51911"/>
                  </a:lnTo>
                </a:path>
              </a:pathLst>
            </a:custGeom>
            <a:ln w="26035"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118" name="Freeform: Shape 117"/>
            <p:cNvSpPr/>
            <p:nvPr/>
          </p:nvSpPr>
          <p:spPr>
            <a:xfrm>
              <a:off x="6817973" y="2679677"/>
              <a:ext cx="64810" cy="10802"/>
            </a:xfrm>
            <a:custGeom>
              <a:avLst/>
              <a:gdLst>
                <a:gd name="connsiteX0" fmla="*/ 50959 w 57150"/>
                <a:gd name="connsiteY0" fmla="*/ 7144 h 9525"/>
                <a:gd name="connsiteX1" fmla="*/ 7144 w 57150"/>
                <a:gd name="connsiteY1" fmla="*/ 7144 h 9525"/>
              </a:gdLst>
              <a:ahLst/>
              <a:cxnLst>
                <a:cxn ang="0">
                  <a:pos x="connsiteX0" y="connsiteY0"/>
                </a:cxn>
                <a:cxn ang="0">
                  <a:pos x="connsiteX1" y="connsiteY1"/>
                </a:cxn>
              </a:cxnLst>
              <a:rect l="l" t="t" r="r" b="b"/>
              <a:pathLst>
                <a:path w="57150" h="9525">
                  <a:moveTo>
                    <a:pt x="50959" y="7144"/>
                  </a:moveTo>
                  <a:lnTo>
                    <a:pt x="7144" y="7144"/>
                  </a:lnTo>
                </a:path>
              </a:pathLst>
            </a:custGeom>
            <a:ln w="26035"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119" name="Freeform: Shape 118"/>
            <p:cNvSpPr/>
            <p:nvPr/>
          </p:nvSpPr>
          <p:spPr>
            <a:xfrm>
              <a:off x="6848218" y="2653753"/>
              <a:ext cx="10802" cy="64810"/>
            </a:xfrm>
            <a:custGeom>
              <a:avLst/>
              <a:gdLst>
                <a:gd name="connsiteX0" fmla="*/ 7144 w 9525"/>
                <a:gd name="connsiteY0" fmla="*/ 7144 h 57150"/>
                <a:gd name="connsiteX1" fmla="*/ 7144 w 9525"/>
                <a:gd name="connsiteY1" fmla="*/ 51911 h 57150"/>
              </a:gdLst>
              <a:ahLst/>
              <a:cxnLst>
                <a:cxn ang="0">
                  <a:pos x="connsiteX0" y="connsiteY0"/>
                </a:cxn>
                <a:cxn ang="0">
                  <a:pos x="connsiteX1" y="connsiteY1"/>
                </a:cxn>
              </a:cxnLst>
              <a:rect l="l" t="t" r="r" b="b"/>
              <a:pathLst>
                <a:path w="9525" h="57150">
                  <a:moveTo>
                    <a:pt x="7144" y="7144"/>
                  </a:moveTo>
                  <a:lnTo>
                    <a:pt x="7144" y="51911"/>
                  </a:lnTo>
                </a:path>
              </a:pathLst>
            </a:custGeom>
            <a:ln w="26035"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120" name="Freeform: Shape 119"/>
            <p:cNvSpPr/>
            <p:nvPr/>
          </p:nvSpPr>
          <p:spPr>
            <a:xfrm>
              <a:off x="6823373" y="2679677"/>
              <a:ext cx="64810" cy="10802"/>
            </a:xfrm>
            <a:custGeom>
              <a:avLst/>
              <a:gdLst>
                <a:gd name="connsiteX0" fmla="*/ 50006 w 57150"/>
                <a:gd name="connsiteY0" fmla="*/ 7144 h 9525"/>
                <a:gd name="connsiteX1" fmla="*/ 7144 w 57150"/>
                <a:gd name="connsiteY1" fmla="*/ 7144 h 9525"/>
              </a:gdLst>
              <a:ahLst/>
              <a:cxnLst>
                <a:cxn ang="0">
                  <a:pos x="connsiteX0" y="connsiteY0"/>
                </a:cxn>
                <a:cxn ang="0">
                  <a:pos x="connsiteX1" y="connsiteY1"/>
                </a:cxn>
              </a:cxnLst>
              <a:rect l="l" t="t" r="r" b="b"/>
              <a:pathLst>
                <a:path w="57150" h="9525">
                  <a:moveTo>
                    <a:pt x="50006" y="7144"/>
                  </a:moveTo>
                  <a:lnTo>
                    <a:pt x="7144" y="7144"/>
                  </a:lnTo>
                </a:path>
              </a:pathLst>
            </a:custGeom>
            <a:ln w="26035"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121" name="Freeform: Shape 120"/>
            <p:cNvSpPr/>
            <p:nvPr/>
          </p:nvSpPr>
          <p:spPr>
            <a:xfrm>
              <a:off x="6758563" y="2653753"/>
              <a:ext cx="10802" cy="64810"/>
            </a:xfrm>
            <a:custGeom>
              <a:avLst/>
              <a:gdLst>
                <a:gd name="connsiteX0" fmla="*/ 7144 w 9525"/>
                <a:gd name="connsiteY0" fmla="*/ 7144 h 57150"/>
                <a:gd name="connsiteX1" fmla="*/ 7144 w 9525"/>
                <a:gd name="connsiteY1" fmla="*/ 51911 h 57150"/>
              </a:gdLst>
              <a:ahLst/>
              <a:cxnLst>
                <a:cxn ang="0">
                  <a:pos x="connsiteX0" y="connsiteY0"/>
                </a:cxn>
                <a:cxn ang="0">
                  <a:pos x="connsiteX1" y="connsiteY1"/>
                </a:cxn>
              </a:cxnLst>
              <a:rect l="l" t="t" r="r" b="b"/>
              <a:pathLst>
                <a:path w="9525" h="57150">
                  <a:moveTo>
                    <a:pt x="7144" y="7144"/>
                  </a:moveTo>
                  <a:lnTo>
                    <a:pt x="7144" y="51911"/>
                  </a:lnTo>
                </a:path>
              </a:pathLst>
            </a:custGeom>
            <a:ln w="26035"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122" name="Freeform: Shape 121"/>
            <p:cNvSpPr/>
            <p:nvPr/>
          </p:nvSpPr>
          <p:spPr>
            <a:xfrm>
              <a:off x="6733720" y="2679677"/>
              <a:ext cx="64810" cy="10802"/>
            </a:xfrm>
            <a:custGeom>
              <a:avLst/>
              <a:gdLst>
                <a:gd name="connsiteX0" fmla="*/ 50959 w 57150"/>
                <a:gd name="connsiteY0" fmla="*/ 7144 h 9525"/>
                <a:gd name="connsiteX1" fmla="*/ 7144 w 57150"/>
                <a:gd name="connsiteY1" fmla="*/ 7144 h 9525"/>
              </a:gdLst>
              <a:ahLst/>
              <a:cxnLst>
                <a:cxn ang="0">
                  <a:pos x="connsiteX0" y="connsiteY0"/>
                </a:cxn>
                <a:cxn ang="0">
                  <a:pos x="connsiteX1" y="connsiteY1"/>
                </a:cxn>
              </a:cxnLst>
              <a:rect l="l" t="t" r="r" b="b"/>
              <a:pathLst>
                <a:path w="57150" h="9525">
                  <a:moveTo>
                    <a:pt x="50959" y="7144"/>
                  </a:moveTo>
                  <a:lnTo>
                    <a:pt x="7144" y="7144"/>
                  </a:lnTo>
                </a:path>
              </a:pathLst>
            </a:custGeom>
            <a:ln w="26035"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123" name="Freeform: Shape 122"/>
            <p:cNvSpPr/>
            <p:nvPr/>
          </p:nvSpPr>
          <p:spPr>
            <a:xfrm>
              <a:off x="6718597" y="2653753"/>
              <a:ext cx="10802" cy="64810"/>
            </a:xfrm>
            <a:custGeom>
              <a:avLst/>
              <a:gdLst>
                <a:gd name="connsiteX0" fmla="*/ 7144 w 9525"/>
                <a:gd name="connsiteY0" fmla="*/ 7144 h 57150"/>
                <a:gd name="connsiteX1" fmla="*/ 7144 w 9525"/>
                <a:gd name="connsiteY1" fmla="*/ 51911 h 57150"/>
              </a:gdLst>
              <a:ahLst/>
              <a:cxnLst>
                <a:cxn ang="0">
                  <a:pos x="connsiteX0" y="connsiteY0"/>
                </a:cxn>
                <a:cxn ang="0">
                  <a:pos x="connsiteX1" y="connsiteY1"/>
                </a:cxn>
              </a:cxnLst>
              <a:rect l="l" t="t" r="r" b="b"/>
              <a:pathLst>
                <a:path w="9525" h="57150">
                  <a:moveTo>
                    <a:pt x="7144" y="7144"/>
                  </a:moveTo>
                  <a:lnTo>
                    <a:pt x="7144" y="51911"/>
                  </a:lnTo>
                </a:path>
              </a:pathLst>
            </a:custGeom>
            <a:ln w="26035"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124" name="Freeform: Shape 123"/>
            <p:cNvSpPr/>
            <p:nvPr/>
          </p:nvSpPr>
          <p:spPr>
            <a:xfrm>
              <a:off x="6694833" y="2679677"/>
              <a:ext cx="64810" cy="10802"/>
            </a:xfrm>
            <a:custGeom>
              <a:avLst/>
              <a:gdLst>
                <a:gd name="connsiteX0" fmla="*/ 50006 w 57150"/>
                <a:gd name="connsiteY0" fmla="*/ 7144 h 9525"/>
                <a:gd name="connsiteX1" fmla="*/ 7144 w 57150"/>
                <a:gd name="connsiteY1" fmla="*/ 7144 h 9525"/>
              </a:gdLst>
              <a:ahLst/>
              <a:cxnLst>
                <a:cxn ang="0">
                  <a:pos x="connsiteX0" y="connsiteY0"/>
                </a:cxn>
                <a:cxn ang="0">
                  <a:pos x="connsiteX1" y="connsiteY1"/>
                </a:cxn>
              </a:cxnLst>
              <a:rect l="l" t="t" r="r" b="b"/>
              <a:pathLst>
                <a:path w="57150" h="9525">
                  <a:moveTo>
                    <a:pt x="50006" y="7144"/>
                  </a:moveTo>
                  <a:lnTo>
                    <a:pt x="7144" y="7144"/>
                  </a:lnTo>
                </a:path>
              </a:pathLst>
            </a:custGeom>
            <a:ln w="26035"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125" name="Freeform: Shape 124"/>
            <p:cNvSpPr/>
            <p:nvPr/>
          </p:nvSpPr>
          <p:spPr>
            <a:xfrm>
              <a:off x="6695913" y="2653753"/>
              <a:ext cx="10802" cy="64810"/>
            </a:xfrm>
            <a:custGeom>
              <a:avLst/>
              <a:gdLst>
                <a:gd name="connsiteX0" fmla="*/ 7144 w 9525"/>
                <a:gd name="connsiteY0" fmla="*/ 7144 h 57150"/>
                <a:gd name="connsiteX1" fmla="*/ 7144 w 9525"/>
                <a:gd name="connsiteY1" fmla="*/ 51911 h 57150"/>
              </a:gdLst>
              <a:ahLst/>
              <a:cxnLst>
                <a:cxn ang="0">
                  <a:pos x="connsiteX0" y="connsiteY0"/>
                </a:cxn>
                <a:cxn ang="0">
                  <a:pos x="connsiteX1" y="connsiteY1"/>
                </a:cxn>
              </a:cxnLst>
              <a:rect l="l" t="t" r="r" b="b"/>
              <a:pathLst>
                <a:path w="9525" h="57150">
                  <a:moveTo>
                    <a:pt x="7144" y="7144"/>
                  </a:moveTo>
                  <a:lnTo>
                    <a:pt x="7144" y="51911"/>
                  </a:lnTo>
                </a:path>
              </a:pathLst>
            </a:custGeom>
            <a:ln w="26035"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126" name="Freeform: Shape 125"/>
            <p:cNvSpPr/>
            <p:nvPr/>
          </p:nvSpPr>
          <p:spPr>
            <a:xfrm>
              <a:off x="6671070" y="2679677"/>
              <a:ext cx="64810" cy="10802"/>
            </a:xfrm>
            <a:custGeom>
              <a:avLst/>
              <a:gdLst>
                <a:gd name="connsiteX0" fmla="*/ 50959 w 57150"/>
                <a:gd name="connsiteY0" fmla="*/ 7144 h 9525"/>
                <a:gd name="connsiteX1" fmla="*/ 7144 w 57150"/>
                <a:gd name="connsiteY1" fmla="*/ 7144 h 9525"/>
              </a:gdLst>
              <a:ahLst/>
              <a:cxnLst>
                <a:cxn ang="0">
                  <a:pos x="connsiteX0" y="connsiteY0"/>
                </a:cxn>
                <a:cxn ang="0">
                  <a:pos x="connsiteX1" y="connsiteY1"/>
                </a:cxn>
              </a:cxnLst>
              <a:rect l="l" t="t" r="r" b="b"/>
              <a:pathLst>
                <a:path w="57150" h="9525">
                  <a:moveTo>
                    <a:pt x="50959" y="7144"/>
                  </a:moveTo>
                  <a:lnTo>
                    <a:pt x="7144" y="7144"/>
                  </a:lnTo>
                </a:path>
              </a:pathLst>
            </a:custGeom>
            <a:ln w="26035"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127" name="Freeform: Shape 126"/>
            <p:cNvSpPr/>
            <p:nvPr/>
          </p:nvSpPr>
          <p:spPr>
            <a:xfrm>
              <a:off x="6678630" y="2653753"/>
              <a:ext cx="10802" cy="64810"/>
            </a:xfrm>
            <a:custGeom>
              <a:avLst/>
              <a:gdLst>
                <a:gd name="connsiteX0" fmla="*/ 7144 w 9525"/>
                <a:gd name="connsiteY0" fmla="*/ 7144 h 57150"/>
                <a:gd name="connsiteX1" fmla="*/ 7144 w 9525"/>
                <a:gd name="connsiteY1" fmla="*/ 51911 h 57150"/>
              </a:gdLst>
              <a:ahLst/>
              <a:cxnLst>
                <a:cxn ang="0">
                  <a:pos x="connsiteX0" y="connsiteY0"/>
                </a:cxn>
                <a:cxn ang="0">
                  <a:pos x="connsiteX1" y="connsiteY1"/>
                </a:cxn>
              </a:cxnLst>
              <a:rect l="l" t="t" r="r" b="b"/>
              <a:pathLst>
                <a:path w="9525" h="57150">
                  <a:moveTo>
                    <a:pt x="7144" y="7144"/>
                  </a:moveTo>
                  <a:lnTo>
                    <a:pt x="7144" y="51911"/>
                  </a:lnTo>
                </a:path>
              </a:pathLst>
            </a:custGeom>
            <a:ln w="26035"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128" name="Freeform: Shape 127"/>
            <p:cNvSpPr/>
            <p:nvPr/>
          </p:nvSpPr>
          <p:spPr>
            <a:xfrm>
              <a:off x="6653787" y="2679677"/>
              <a:ext cx="64810" cy="10802"/>
            </a:xfrm>
            <a:custGeom>
              <a:avLst/>
              <a:gdLst>
                <a:gd name="connsiteX0" fmla="*/ 50959 w 57150"/>
                <a:gd name="connsiteY0" fmla="*/ 7144 h 9525"/>
                <a:gd name="connsiteX1" fmla="*/ 7144 w 57150"/>
                <a:gd name="connsiteY1" fmla="*/ 7144 h 9525"/>
              </a:gdLst>
              <a:ahLst/>
              <a:cxnLst>
                <a:cxn ang="0">
                  <a:pos x="connsiteX0" y="connsiteY0"/>
                </a:cxn>
                <a:cxn ang="0">
                  <a:pos x="connsiteX1" y="connsiteY1"/>
                </a:cxn>
              </a:cxnLst>
              <a:rect l="l" t="t" r="r" b="b"/>
              <a:pathLst>
                <a:path w="57150" h="9525">
                  <a:moveTo>
                    <a:pt x="50959" y="7144"/>
                  </a:moveTo>
                  <a:lnTo>
                    <a:pt x="7144" y="7144"/>
                  </a:lnTo>
                </a:path>
              </a:pathLst>
            </a:custGeom>
            <a:ln w="26035"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129" name="Freeform: Shape 128"/>
            <p:cNvSpPr/>
            <p:nvPr/>
          </p:nvSpPr>
          <p:spPr>
            <a:xfrm>
              <a:off x="6648385" y="2653753"/>
              <a:ext cx="10802" cy="64810"/>
            </a:xfrm>
            <a:custGeom>
              <a:avLst/>
              <a:gdLst>
                <a:gd name="connsiteX0" fmla="*/ 7144 w 9525"/>
                <a:gd name="connsiteY0" fmla="*/ 7144 h 57150"/>
                <a:gd name="connsiteX1" fmla="*/ 7144 w 9525"/>
                <a:gd name="connsiteY1" fmla="*/ 51911 h 57150"/>
              </a:gdLst>
              <a:ahLst/>
              <a:cxnLst>
                <a:cxn ang="0">
                  <a:pos x="connsiteX0" y="connsiteY0"/>
                </a:cxn>
                <a:cxn ang="0">
                  <a:pos x="connsiteX1" y="connsiteY1"/>
                </a:cxn>
              </a:cxnLst>
              <a:rect l="l" t="t" r="r" b="b"/>
              <a:pathLst>
                <a:path w="9525" h="57150">
                  <a:moveTo>
                    <a:pt x="7144" y="7144"/>
                  </a:moveTo>
                  <a:lnTo>
                    <a:pt x="7144" y="51911"/>
                  </a:lnTo>
                </a:path>
              </a:pathLst>
            </a:custGeom>
            <a:ln w="26035"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130" name="Freeform: Shape 129"/>
            <p:cNvSpPr/>
            <p:nvPr/>
          </p:nvSpPr>
          <p:spPr>
            <a:xfrm>
              <a:off x="6623542" y="2679677"/>
              <a:ext cx="64810" cy="10802"/>
            </a:xfrm>
            <a:custGeom>
              <a:avLst/>
              <a:gdLst>
                <a:gd name="connsiteX0" fmla="*/ 50959 w 57150"/>
                <a:gd name="connsiteY0" fmla="*/ 7144 h 9525"/>
                <a:gd name="connsiteX1" fmla="*/ 7144 w 57150"/>
                <a:gd name="connsiteY1" fmla="*/ 7144 h 9525"/>
              </a:gdLst>
              <a:ahLst/>
              <a:cxnLst>
                <a:cxn ang="0">
                  <a:pos x="connsiteX0" y="connsiteY0"/>
                </a:cxn>
                <a:cxn ang="0">
                  <a:pos x="connsiteX1" y="connsiteY1"/>
                </a:cxn>
              </a:cxnLst>
              <a:rect l="l" t="t" r="r" b="b"/>
              <a:pathLst>
                <a:path w="57150" h="9525">
                  <a:moveTo>
                    <a:pt x="50959" y="7144"/>
                  </a:moveTo>
                  <a:lnTo>
                    <a:pt x="7144" y="7144"/>
                  </a:lnTo>
                </a:path>
              </a:pathLst>
            </a:custGeom>
            <a:ln w="26035"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131" name="Freeform: Shape 130"/>
            <p:cNvSpPr/>
            <p:nvPr/>
          </p:nvSpPr>
          <p:spPr>
            <a:xfrm>
              <a:off x="6588976" y="2653753"/>
              <a:ext cx="10802" cy="64810"/>
            </a:xfrm>
            <a:custGeom>
              <a:avLst/>
              <a:gdLst>
                <a:gd name="connsiteX0" fmla="*/ 7144 w 9525"/>
                <a:gd name="connsiteY0" fmla="*/ 7144 h 57150"/>
                <a:gd name="connsiteX1" fmla="*/ 7144 w 9525"/>
                <a:gd name="connsiteY1" fmla="*/ 51911 h 57150"/>
              </a:gdLst>
              <a:ahLst/>
              <a:cxnLst>
                <a:cxn ang="0">
                  <a:pos x="connsiteX0" y="connsiteY0"/>
                </a:cxn>
                <a:cxn ang="0">
                  <a:pos x="connsiteX1" y="connsiteY1"/>
                </a:cxn>
              </a:cxnLst>
              <a:rect l="l" t="t" r="r" b="b"/>
              <a:pathLst>
                <a:path w="9525" h="57150">
                  <a:moveTo>
                    <a:pt x="7144" y="7144"/>
                  </a:moveTo>
                  <a:lnTo>
                    <a:pt x="7144" y="51911"/>
                  </a:lnTo>
                </a:path>
              </a:pathLst>
            </a:custGeom>
            <a:ln w="26035"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132" name="Freeform: Shape 131"/>
            <p:cNvSpPr/>
            <p:nvPr/>
          </p:nvSpPr>
          <p:spPr>
            <a:xfrm>
              <a:off x="6565213" y="2679677"/>
              <a:ext cx="54009" cy="10802"/>
            </a:xfrm>
            <a:custGeom>
              <a:avLst/>
              <a:gdLst>
                <a:gd name="connsiteX0" fmla="*/ 50006 w 47625"/>
                <a:gd name="connsiteY0" fmla="*/ 7144 h 9525"/>
                <a:gd name="connsiteX1" fmla="*/ 7144 w 47625"/>
                <a:gd name="connsiteY1" fmla="*/ 7144 h 9525"/>
              </a:gdLst>
              <a:ahLst/>
              <a:cxnLst>
                <a:cxn ang="0">
                  <a:pos x="connsiteX0" y="connsiteY0"/>
                </a:cxn>
                <a:cxn ang="0">
                  <a:pos x="connsiteX1" y="connsiteY1"/>
                </a:cxn>
              </a:cxnLst>
              <a:rect l="l" t="t" r="r" b="b"/>
              <a:pathLst>
                <a:path w="47625" h="9525">
                  <a:moveTo>
                    <a:pt x="50006" y="7144"/>
                  </a:moveTo>
                  <a:lnTo>
                    <a:pt x="7144" y="7144"/>
                  </a:lnTo>
                </a:path>
              </a:pathLst>
            </a:custGeom>
            <a:ln w="26035"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133" name="Freeform: Shape 132"/>
            <p:cNvSpPr/>
            <p:nvPr/>
          </p:nvSpPr>
          <p:spPr>
            <a:xfrm>
              <a:off x="6571694" y="2653753"/>
              <a:ext cx="10802" cy="64810"/>
            </a:xfrm>
            <a:custGeom>
              <a:avLst/>
              <a:gdLst>
                <a:gd name="connsiteX0" fmla="*/ 7144 w 9525"/>
                <a:gd name="connsiteY0" fmla="*/ 7144 h 57150"/>
                <a:gd name="connsiteX1" fmla="*/ 7144 w 9525"/>
                <a:gd name="connsiteY1" fmla="*/ 51911 h 57150"/>
              </a:gdLst>
              <a:ahLst/>
              <a:cxnLst>
                <a:cxn ang="0">
                  <a:pos x="connsiteX0" y="connsiteY0"/>
                </a:cxn>
                <a:cxn ang="0">
                  <a:pos x="connsiteX1" y="connsiteY1"/>
                </a:cxn>
              </a:cxnLst>
              <a:rect l="l" t="t" r="r" b="b"/>
              <a:pathLst>
                <a:path w="9525" h="57150">
                  <a:moveTo>
                    <a:pt x="7144" y="7144"/>
                  </a:moveTo>
                  <a:lnTo>
                    <a:pt x="7144" y="51911"/>
                  </a:lnTo>
                </a:path>
              </a:pathLst>
            </a:custGeom>
            <a:ln w="26035"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134" name="Freeform: Shape 133"/>
            <p:cNvSpPr/>
            <p:nvPr/>
          </p:nvSpPr>
          <p:spPr>
            <a:xfrm>
              <a:off x="6546849" y="2679677"/>
              <a:ext cx="64810" cy="10802"/>
            </a:xfrm>
            <a:custGeom>
              <a:avLst/>
              <a:gdLst>
                <a:gd name="connsiteX0" fmla="*/ 50959 w 57150"/>
                <a:gd name="connsiteY0" fmla="*/ 7144 h 9525"/>
                <a:gd name="connsiteX1" fmla="*/ 7144 w 57150"/>
                <a:gd name="connsiteY1" fmla="*/ 7144 h 9525"/>
              </a:gdLst>
              <a:ahLst/>
              <a:cxnLst>
                <a:cxn ang="0">
                  <a:pos x="connsiteX0" y="connsiteY0"/>
                </a:cxn>
                <a:cxn ang="0">
                  <a:pos x="connsiteX1" y="connsiteY1"/>
                </a:cxn>
              </a:cxnLst>
              <a:rect l="l" t="t" r="r" b="b"/>
              <a:pathLst>
                <a:path w="57150" h="9525">
                  <a:moveTo>
                    <a:pt x="50959" y="7144"/>
                  </a:moveTo>
                  <a:lnTo>
                    <a:pt x="7144" y="7144"/>
                  </a:lnTo>
                </a:path>
              </a:pathLst>
            </a:custGeom>
            <a:ln w="26035"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135" name="Freeform: Shape 134"/>
            <p:cNvSpPr/>
            <p:nvPr/>
          </p:nvSpPr>
          <p:spPr>
            <a:xfrm>
              <a:off x="6554411" y="2653753"/>
              <a:ext cx="10802" cy="64810"/>
            </a:xfrm>
            <a:custGeom>
              <a:avLst/>
              <a:gdLst>
                <a:gd name="connsiteX0" fmla="*/ 7144 w 9525"/>
                <a:gd name="connsiteY0" fmla="*/ 7144 h 57150"/>
                <a:gd name="connsiteX1" fmla="*/ 7144 w 9525"/>
                <a:gd name="connsiteY1" fmla="*/ 51911 h 57150"/>
              </a:gdLst>
              <a:ahLst/>
              <a:cxnLst>
                <a:cxn ang="0">
                  <a:pos x="connsiteX0" y="connsiteY0"/>
                </a:cxn>
                <a:cxn ang="0">
                  <a:pos x="connsiteX1" y="connsiteY1"/>
                </a:cxn>
              </a:cxnLst>
              <a:rect l="l" t="t" r="r" b="b"/>
              <a:pathLst>
                <a:path w="9525" h="57150">
                  <a:moveTo>
                    <a:pt x="7144" y="7144"/>
                  </a:moveTo>
                  <a:lnTo>
                    <a:pt x="7144" y="51911"/>
                  </a:lnTo>
                </a:path>
              </a:pathLst>
            </a:custGeom>
            <a:ln w="26035"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136" name="Freeform: Shape 135"/>
            <p:cNvSpPr/>
            <p:nvPr/>
          </p:nvSpPr>
          <p:spPr>
            <a:xfrm>
              <a:off x="6529566" y="2679677"/>
              <a:ext cx="64810" cy="10802"/>
            </a:xfrm>
            <a:custGeom>
              <a:avLst/>
              <a:gdLst>
                <a:gd name="connsiteX0" fmla="*/ 50959 w 57150"/>
                <a:gd name="connsiteY0" fmla="*/ 7144 h 9525"/>
                <a:gd name="connsiteX1" fmla="*/ 7144 w 57150"/>
                <a:gd name="connsiteY1" fmla="*/ 7144 h 9525"/>
              </a:gdLst>
              <a:ahLst/>
              <a:cxnLst>
                <a:cxn ang="0">
                  <a:pos x="connsiteX0" y="connsiteY0"/>
                </a:cxn>
                <a:cxn ang="0">
                  <a:pos x="connsiteX1" y="connsiteY1"/>
                </a:cxn>
              </a:cxnLst>
              <a:rect l="l" t="t" r="r" b="b"/>
              <a:pathLst>
                <a:path w="57150" h="9525">
                  <a:moveTo>
                    <a:pt x="50959" y="7144"/>
                  </a:moveTo>
                  <a:lnTo>
                    <a:pt x="7144" y="7144"/>
                  </a:lnTo>
                </a:path>
              </a:pathLst>
            </a:custGeom>
            <a:ln w="26035"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137" name="Freeform: Shape 136"/>
            <p:cNvSpPr/>
            <p:nvPr/>
          </p:nvSpPr>
          <p:spPr>
            <a:xfrm>
              <a:off x="6443152" y="2653753"/>
              <a:ext cx="10802" cy="64810"/>
            </a:xfrm>
            <a:custGeom>
              <a:avLst/>
              <a:gdLst>
                <a:gd name="connsiteX0" fmla="*/ 7144 w 9525"/>
                <a:gd name="connsiteY0" fmla="*/ 7144 h 57150"/>
                <a:gd name="connsiteX1" fmla="*/ 7144 w 9525"/>
                <a:gd name="connsiteY1" fmla="*/ 51911 h 57150"/>
              </a:gdLst>
              <a:ahLst/>
              <a:cxnLst>
                <a:cxn ang="0">
                  <a:pos x="connsiteX0" y="connsiteY0"/>
                </a:cxn>
                <a:cxn ang="0">
                  <a:pos x="connsiteX1" y="connsiteY1"/>
                </a:cxn>
              </a:cxnLst>
              <a:rect l="l" t="t" r="r" b="b"/>
              <a:pathLst>
                <a:path w="9525" h="57150">
                  <a:moveTo>
                    <a:pt x="7144" y="7144"/>
                  </a:moveTo>
                  <a:lnTo>
                    <a:pt x="7144" y="51911"/>
                  </a:lnTo>
                </a:path>
              </a:pathLst>
            </a:custGeom>
            <a:ln w="26035"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138" name="Freeform: Shape 137"/>
            <p:cNvSpPr/>
            <p:nvPr/>
          </p:nvSpPr>
          <p:spPr>
            <a:xfrm>
              <a:off x="6418309" y="2679677"/>
              <a:ext cx="64810" cy="10802"/>
            </a:xfrm>
            <a:custGeom>
              <a:avLst/>
              <a:gdLst>
                <a:gd name="connsiteX0" fmla="*/ 50959 w 57150"/>
                <a:gd name="connsiteY0" fmla="*/ 7144 h 9525"/>
                <a:gd name="connsiteX1" fmla="*/ 7144 w 57150"/>
                <a:gd name="connsiteY1" fmla="*/ 7144 h 9525"/>
              </a:gdLst>
              <a:ahLst/>
              <a:cxnLst>
                <a:cxn ang="0">
                  <a:pos x="connsiteX0" y="connsiteY0"/>
                </a:cxn>
                <a:cxn ang="0">
                  <a:pos x="connsiteX1" y="connsiteY1"/>
                </a:cxn>
              </a:cxnLst>
              <a:rect l="l" t="t" r="r" b="b"/>
              <a:pathLst>
                <a:path w="57150" h="9525">
                  <a:moveTo>
                    <a:pt x="50959" y="7144"/>
                  </a:moveTo>
                  <a:lnTo>
                    <a:pt x="7144" y="7144"/>
                  </a:lnTo>
                </a:path>
              </a:pathLst>
            </a:custGeom>
            <a:ln w="26035"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139" name="Freeform: Shape 138"/>
            <p:cNvSpPr/>
            <p:nvPr/>
          </p:nvSpPr>
          <p:spPr>
            <a:xfrm>
              <a:off x="6425870" y="2653753"/>
              <a:ext cx="10802" cy="64810"/>
            </a:xfrm>
            <a:custGeom>
              <a:avLst/>
              <a:gdLst>
                <a:gd name="connsiteX0" fmla="*/ 7144 w 9525"/>
                <a:gd name="connsiteY0" fmla="*/ 7144 h 57150"/>
                <a:gd name="connsiteX1" fmla="*/ 7144 w 9525"/>
                <a:gd name="connsiteY1" fmla="*/ 51911 h 57150"/>
              </a:gdLst>
              <a:ahLst/>
              <a:cxnLst>
                <a:cxn ang="0">
                  <a:pos x="connsiteX0" y="connsiteY0"/>
                </a:cxn>
                <a:cxn ang="0">
                  <a:pos x="connsiteX1" y="connsiteY1"/>
                </a:cxn>
              </a:cxnLst>
              <a:rect l="l" t="t" r="r" b="b"/>
              <a:pathLst>
                <a:path w="9525" h="57150">
                  <a:moveTo>
                    <a:pt x="7144" y="7144"/>
                  </a:moveTo>
                  <a:lnTo>
                    <a:pt x="7144" y="51911"/>
                  </a:lnTo>
                </a:path>
              </a:pathLst>
            </a:custGeom>
            <a:ln w="26035"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140" name="Freeform: Shape 139"/>
            <p:cNvSpPr/>
            <p:nvPr/>
          </p:nvSpPr>
          <p:spPr>
            <a:xfrm>
              <a:off x="6401026" y="2679677"/>
              <a:ext cx="64810" cy="10802"/>
            </a:xfrm>
            <a:custGeom>
              <a:avLst/>
              <a:gdLst>
                <a:gd name="connsiteX0" fmla="*/ 50959 w 57150"/>
                <a:gd name="connsiteY0" fmla="*/ 7144 h 9525"/>
                <a:gd name="connsiteX1" fmla="*/ 7144 w 57150"/>
                <a:gd name="connsiteY1" fmla="*/ 7144 h 9525"/>
              </a:gdLst>
              <a:ahLst/>
              <a:cxnLst>
                <a:cxn ang="0">
                  <a:pos x="connsiteX0" y="connsiteY0"/>
                </a:cxn>
                <a:cxn ang="0">
                  <a:pos x="connsiteX1" y="connsiteY1"/>
                </a:cxn>
              </a:cxnLst>
              <a:rect l="l" t="t" r="r" b="b"/>
              <a:pathLst>
                <a:path w="57150" h="9525">
                  <a:moveTo>
                    <a:pt x="50959" y="7144"/>
                  </a:moveTo>
                  <a:lnTo>
                    <a:pt x="7144" y="7144"/>
                  </a:lnTo>
                </a:path>
              </a:pathLst>
            </a:custGeom>
            <a:ln w="26035"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141" name="Freeform: Shape 140"/>
            <p:cNvSpPr/>
            <p:nvPr/>
          </p:nvSpPr>
          <p:spPr>
            <a:xfrm>
              <a:off x="6412908" y="2653753"/>
              <a:ext cx="10802" cy="64810"/>
            </a:xfrm>
            <a:custGeom>
              <a:avLst/>
              <a:gdLst>
                <a:gd name="connsiteX0" fmla="*/ 7144 w 9525"/>
                <a:gd name="connsiteY0" fmla="*/ 7144 h 57150"/>
                <a:gd name="connsiteX1" fmla="*/ 7144 w 9525"/>
                <a:gd name="connsiteY1" fmla="*/ 51911 h 57150"/>
              </a:gdLst>
              <a:ahLst/>
              <a:cxnLst>
                <a:cxn ang="0">
                  <a:pos x="connsiteX0" y="connsiteY0"/>
                </a:cxn>
                <a:cxn ang="0">
                  <a:pos x="connsiteX1" y="connsiteY1"/>
                </a:cxn>
              </a:cxnLst>
              <a:rect l="l" t="t" r="r" b="b"/>
              <a:pathLst>
                <a:path w="9525" h="57150">
                  <a:moveTo>
                    <a:pt x="7144" y="7144"/>
                  </a:moveTo>
                  <a:lnTo>
                    <a:pt x="7144" y="51911"/>
                  </a:lnTo>
                </a:path>
              </a:pathLst>
            </a:custGeom>
            <a:ln w="26035"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142" name="Freeform: Shape 141"/>
            <p:cNvSpPr/>
            <p:nvPr/>
          </p:nvSpPr>
          <p:spPr>
            <a:xfrm>
              <a:off x="6388064" y="2679677"/>
              <a:ext cx="64810" cy="10802"/>
            </a:xfrm>
            <a:custGeom>
              <a:avLst/>
              <a:gdLst>
                <a:gd name="connsiteX0" fmla="*/ 50959 w 57150"/>
                <a:gd name="connsiteY0" fmla="*/ 7144 h 9525"/>
                <a:gd name="connsiteX1" fmla="*/ 7144 w 57150"/>
                <a:gd name="connsiteY1" fmla="*/ 7144 h 9525"/>
              </a:gdLst>
              <a:ahLst/>
              <a:cxnLst>
                <a:cxn ang="0">
                  <a:pos x="connsiteX0" y="connsiteY0"/>
                </a:cxn>
                <a:cxn ang="0">
                  <a:pos x="connsiteX1" y="connsiteY1"/>
                </a:cxn>
              </a:cxnLst>
              <a:rect l="l" t="t" r="r" b="b"/>
              <a:pathLst>
                <a:path w="57150" h="9525">
                  <a:moveTo>
                    <a:pt x="50959" y="7144"/>
                  </a:moveTo>
                  <a:lnTo>
                    <a:pt x="7144" y="7144"/>
                  </a:lnTo>
                </a:path>
              </a:pathLst>
            </a:custGeom>
            <a:ln w="26035"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143" name="Freeform: Shape 142"/>
            <p:cNvSpPr/>
            <p:nvPr/>
          </p:nvSpPr>
          <p:spPr>
            <a:xfrm>
              <a:off x="6397785" y="2653753"/>
              <a:ext cx="10802" cy="64810"/>
            </a:xfrm>
            <a:custGeom>
              <a:avLst/>
              <a:gdLst>
                <a:gd name="connsiteX0" fmla="*/ 7144 w 9525"/>
                <a:gd name="connsiteY0" fmla="*/ 7144 h 57150"/>
                <a:gd name="connsiteX1" fmla="*/ 7144 w 9525"/>
                <a:gd name="connsiteY1" fmla="*/ 51911 h 57150"/>
              </a:gdLst>
              <a:ahLst/>
              <a:cxnLst>
                <a:cxn ang="0">
                  <a:pos x="connsiteX0" y="connsiteY0"/>
                </a:cxn>
                <a:cxn ang="0">
                  <a:pos x="connsiteX1" y="connsiteY1"/>
                </a:cxn>
              </a:cxnLst>
              <a:rect l="l" t="t" r="r" b="b"/>
              <a:pathLst>
                <a:path w="9525" h="57150">
                  <a:moveTo>
                    <a:pt x="7144" y="7144"/>
                  </a:moveTo>
                  <a:lnTo>
                    <a:pt x="7144" y="51911"/>
                  </a:lnTo>
                </a:path>
              </a:pathLst>
            </a:custGeom>
            <a:ln w="26035"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144" name="Freeform: Shape 143"/>
            <p:cNvSpPr/>
            <p:nvPr/>
          </p:nvSpPr>
          <p:spPr>
            <a:xfrm>
              <a:off x="6372942" y="2679677"/>
              <a:ext cx="64810" cy="10802"/>
            </a:xfrm>
            <a:custGeom>
              <a:avLst/>
              <a:gdLst>
                <a:gd name="connsiteX0" fmla="*/ 50959 w 57150"/>
                <a:gd name="connsiteY0" fmla="*/ 7144 h 9525"/>
                <a:gd name="connsiteX1" fmla="*/ 7144 w 57150"/>
                <a:gd name="connsiteY1" fmla="*/ 7144 h 9525"/>
              </a:gdLst>
              <a:ahLst/>
              <a:cxnLst>
                <a:cxn ang="0">
                  <a:pos x="connsiteX0" y="connsiteY0"/>
                </a:cxn>
                <a:cxn ang="0">
                  <a:pos x="connsiteX1" y="connsiteY1"/>
                </a:cxn>
              </a:cxnLst>
              <a:rect l="l" t="t" r="r" b="b"/>
              <a:pathLst>
                <a:path w="57150" h="9525">
                  <a:moveTo>
                    <a:pt x="50959" y="7144"/>
                  </a:moveTo>
                  <a:lnTo>
                    <a:pt x="7144" y="7144"/>
                  </a:lnTo>
                </a:path>
              </a:pathLst>
            </a:custGeom>
            <a:ln w="26035"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145" name="Freeform: Shape 144"/>
            <p:cNvSpPr/>
            <p:nvPr/>
          </p:nvSpPr>
          <p:spPr>
            <a:xfrm>
              <a:off x="6334056" y="2653753"/>
              <a:ext cx="10802" cy="64810"/>
            </a:xfrm>
            <a:custGeom>
              <a:avLst/>
              <a:gdLst>
                <a:gd name="connsiteX0" fmla="*/ 7144 w 9525"/>
                <a:gd name="connsiteY0" fmla="*/ 7144 h 57150"/>
                <a:gd name="connsiteX1" fmla="*/ 7144 w 9525"/>
                <a:gd name="connsiteY1" fmla="*/ 51911 h 57150"/>
              </a:gdLst>
              <a:ahLst/>
              <a:cxnLst>
                <a:cxn ang="0">
                  <a:pos x="connsiteX0" y="connsiteY0"/>
                </a:cxn>
                <a:cxn ang="0">
                  <a:pos x="connsiteX1" y="connsiteY1"/>
                </a:cxn>
              </a:cxnLst>
              <a:rect l="l" t="t" r="r" b="b"/>
              <a:pathLst>
                <a:path w="9525" h="57150">
                  <a:moveTo>
                    <a:pt x="7144" y="7144"/>
                  </a:moveTo>
                  <a:lnTo>
                    <a:pt x="7144" y="51911"/>
                  </a:lnTo>
                </a:path>
              </a:pathLst>
            </a:custGeom>
            <a:ln w="26035"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146" name="Freeform: Shape 145"/>
            <p:cNvSpPr/>
            <p:nvPr/>
          </p:nvSpPr>
          <p:spPr>
            <a:xfrm>
              <a:off x="6309211" y="2679677"/>
              <a:ext cx="64810" cy="10802"/>
            </a:xfrm>
            <a:custGeom>
              <a:avLst/>
              <a:gdLst>
                <a:gd name="connsiteX0" fmla="*/ 50959 w 57150"/>
                <a:gd name="connsiteY0" fmla="*/ 7144 h 9525"/>
                <a:gd name="connsiteX1" fmla="*/ 7144 w 57150"/>
                <a:gd name="connsiteY1" fmla="*/ 7144 h 9525"/>
              </a:gdLst>
              <a:ahLst/>
              <a:cxnLst>
                <a:cxn ang="0">
                  <a:pos x="connsiteX0" y="connsiteY0"/>
                </a:cxn>
                <a:cxn ang="0">
                  <a:pos x="connsiteX1" y="connsiteY1"/>
                </a:cxn>
              </a:cxnLst>
              <a:rect l="l" t="t" r="r" b="b"/>
              <a:pathLst>
                <a:path w="57150" h="9525">
                  <a:moveTo>
                    <a:pt x="50959" y="7144"/>
                  </a:moveTo>
                  <a:lnTo>
                    <a:pt x="7144" y="7144"/>
                  </a:lnTo>
                </a:path>
              </a:pathLst>
            </a:custGeom>
            <a:ln w="26035"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147" name="Freeform: Shape 146"/>
            <p:cNvSpPr/>
            <p:nvPr/>
          </p:nvSpPr>
          <p:spPr>
            <a:xfrm>
              <a:off x="6308131" y="2653753"/>
              <a:ext cx="10802" cy="64810"/>
            </a:xfrm>
            <a:custGeom>
              <a:avLst/>
              <a:gdLst>
                <a:gd name="connsiteX0" fmla="*/ 7144 w 9525"/>
                <a:gd name="connsiteY0" fmla="*/ 7144 h 57150"/>
                <a:gd name="connsiteX1" fmla="*/ 7144 w 9525"/>
                <a:gd name="connsiteY1" fmla="*/ 51911 h 57150"/>
              </a:gdLst>
              <a:ahLst/>
              <a:cxnLst>
                <a:cxn ang="0">
                  <a:pos x="connsiteX0" y="connsiteY0"/>
                </a:cxn>
                <a:cxn ang="0">
                  <a:pos x="connsiteX1" y="connsiteY1"/>
                </a:cxn>
              </a:cxnLst>
              <a:rect l="l" t="t" r="r" b="b"/>
              <a:pathLst>
                <a:path w="9525" h="57150">
                  <a:moveTo>
                    <a:pt x="7144" y="7144"/>
                  </a:moveTo>
                  <a:lnTo>
                    <a:pt x="7144" y="51911"/>
                  </a:lnTo>
                </a:path>
              </a:pathLst>
            </a:custGeom>
            <a:ln w="26035"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148" name="Freeform: Shape 147"/>
            <p:cNvSpPr/>
            <p:nvPr/>
          </p:nvSpPr>
          <p:spPr>
            <a:xfrm>
              <a:off x="6283287" y="2679677"/>
              <a:ext cx="64810" cy="10802"/>
            </a:xfrm>
            <a:custGeom>
              <a:avLst/>
              <a:gdLst>
                <a:gd name="connsiteX0" fmla="*/ 50959 w 57150"/>
                <a:gd name="connsiteY0" fmla="*/ 7144 h 9525"/>
                <a:gd name="connsiteX1" fmla="*/ 7144 w 57150"/>
                <a:gd name="connsiteY1" fmla="*/ 7144 h 9525"/>
              </a:gdLst>
              <a:ahLst/>
              <a:cxnLst>
                <a:cxn ang="0">
                  <a:pos x="connsiteX0" y="connsiteY0"/>
                </a:cxn>
                <a:cxn ang="0">
                  <a:pos x="connsiteX1" y="connsiteY1"/>
                </a:cxn>
              </a:cxnLst>
              <a:rect l="l" t="t" r="r" b="b"/>
              <a:pathLst>
                <a:path w="57150" h="9525">
                  <a:moveTo>
                    <a:pt x="50959" y="7144"/>
                  </a:moveTo>
                  <a:lnTo>
                    <a:pt x="7144" y="7144"/>
                  </a:lnTo>
                </a:path>
              </a:pathLst>
            </a:custGeom>
            <a:ln w="26035"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149" name="Freeform: Shape 148"/>
            <p:cNvSpPr/>
            <p:nvPr/>
          </p:nvSpPr>
          <p:spPr>
            <a:xfrm>
              <a:off x="6282207" y="2653753"/>
              <a:ext cx="10802" cy="64810"/>
            </a:xfrm>
            <a:custGeom>
              <a:avLst/>
              <a:gdLst>
                <a:gd name="connsiteX0" fmla="*/ 7144 w 9525"/>
                <a:gd name="connsiteY0" fmla="*/ 7144 h 57150"/>
                <a:gd name="connsiteX1" fmla="*/ 7144 w 9525"/>
                <a:gd name="connsiteY1" fmla="*/ 51911 h 57150"/>
              </a:gdLst>
              <a:ahLst/>
              <a:cxnLst>
                <a:cxn ang="0">
                  <a:pos x="connsiteX0" y="connsiteY0"/>
                </a:cxn>
                <a:cxn ang="0">
                  <a:pos x="connsiteX1" y="connsiteY1"/>
                </a:cxn>
              </a:cxnLst>
              <a:rect l="l" t="t" r="r" b="b"/>
              <a:pathLst>
                <a:path w="9525" h="57150">
                  <a:moveTo>
                    <a:pt x="7144" y="7144"/>
                  </a:moveTo>
                  <a:lnTo>
                    <a:pt x="7144" y="51911"/>
                  </a:lnTo>
                </a:path>
              </a:pathLst>
            </a:custGeom>
            <a:ln w="26035"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150" name="Freeform: Shape 149"/>
            <p:cNvSpPr/>
            <p:nvPr/>
          </p:nvSpPr>
          <p:spPr>
            <a:xfrm>
              <a:off x="6258443" y="2679677"/>
              <a:ext cx="64810" cy="10802"/>
            </a:xfrm>
            <a:custGeom>
              <a:avLst/>
              <a:gdLst>
                <a:gd name="connsiteX0" fmla="*/ 50006 w 57150"/>
                <a:gd name="connsiteY0" fmla="*/ 7144 h 9525"/>
                <a:gd name="connsiteX1" fmla="*/ 7144 w 57150"/>
                <a:gd name="connsiteY1" fmla="*/ 7144 h 9525"/>
              </a:gdLst>
              <a:ahLst/>
              <a:cxnLst>
                <a:cxn ang="0">
                  <a:pos x="connsiteX0" y="connsiteY0"/>
                </a:cxn>
                <a:cxn ang="0">
                  <a:pos x="connsiteX1" y="connsiteY1"/>
                </a:cxn>
              </a:cxnLst>
              <a:rect l="l" t="t" r="r" b="b"/>
              <a:pathLst>
                <a:path w="57150" h="9525">
                  <a:moveTo>
                    <a:pt x="50006" y="7144"/>
                  </a:moveTo>
                  <a:lnTo>
                    <a:pt x="7144" y="7144"/>
                  </a:lnTo>
                </a:path>
              </a:pathLst>
            </a:custGeom>
            <a:ln w="26035"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151" name="Freeform: Shape 150"/>
            <p:cNvSpPr/>
            <p:nvPr/>
          </p:nvSpPr>
          <p:spPr>
            <a:xfrm>
              <a:off x="6239000" y="2653753"/>
              <a:ext cx="10802" cy="64810"/>
            </a:xfrm>
            <a:custGeom>
              <a:avLst/>
              <a:gdLst>
                <a:gd name="connsiteX0" fmla="*/ 7144 w 9525"/>
                <a:gd name="connsiteY0" fmla="*/ 7144 h 57150"/>
                <a:gd name="connsiteX1" fmla="*/ 7144 w 9525"/>
                <a:gd name="connsiteY1" fmla="*/ 51911 h 57150"/>
              </a:gdLst>
              <a:ahLst/>
              <a:cxnLst>
                <a:cxn ang="0">
                  <a:pos x="connsiteX0" y="connsiteY0"/>
                </a:cxn>
                <a:cxn ang="0">
                  <a:pos x="connsiteX1" y="connsiteY1"/>
                </a:cxn>
              </a:cxnLst>
              <a:rect l="l" t="t" r="r" b="b"/>
              <a:pathLst>
                <a:path w="9525" h="57150">
                  <a:moveTo>
                    <a:pt x="7144" y="7144"/>
                  </a:moveTo>
                  <a:lnTo>
                    <a:pt x="7144" y="51911"/>
                  </a:lnTo>
                </a:path>
              </a:pathLst>
            </a:custGeom>
            <a:ln w="26035"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152" name="Freeform: Shape 151"/>
            <p:cNvSpPr/>
            <p:nvPr/>
          </p:nvSpPr>
          <p:spPr>
            <a:xfrm>
              <a:off x="6214156" y="2679677"/>
              <a:ext cx="64810" cy="10802"/>
            </a:xfrm>
            <a:custGeom>
              <a:avLst/>
              <a:gdLst>
                <a:gd name="connsiteX0" fmla="*/ 50959 w 57150"/>
                <a:gd name="connsiteY0" fmla="*/ 7144 h 9525"/>
                <a:gd name="connsiteX1" fmla="*/ 7144 w 57150"/>
                <a:gd name="connsiteY1" fmla="*/ 7144 h 9525"/>
              </a:gdLst>
              <a:ahLst/>
              <a:cxnLst>
                <a:cxn ang="0">
                  <a:pos x="connsiteX0" y="connsiteY0"/>
                </a:cxn>
                <a:cxn ang="0">
                  <a:pos x="connsiteX1" y="connsiteY1"/>
                </a:cxn>
              </a:cxnLst>
              <a:rect l="l" t="t" r="r" b="b"/>
              <a:pathLst>
                <a:path w="57150" h="9525">
                  <a:moveTo>
                    <a:pt x="50959" y="7144"/>
                  </a:moveTo>
                  <a:lnTo>
                    <a:pt x="7144" y="7144"/>
                  </a:lnTo>
                </a:path>
              </a:pathLst>
            </a:custGeom>
            <a:ln w="26035"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153" name="Freeform: Shape 152"/>
            <p:cNvSpPr/>
            <p:nvPr/>
          </p:nvSpPr>
          <p:spPr>
            <a:xfrm>
              <a:off x="6230359" y="2653753"/>
              <a:ext cx="10802" cy="64810"/>
            </a:xfrm>
            <a:custGeom>
              <a:avLst/>
              <a:gdLst>
                <a:gd name="connsiteX0" fmla="*/ 7144 w 9525"/>
                <a:gd name="connsiteY0" fmla="*/ 7144 h 57150"/>
                <a:gd name="connsiteX1" fmla="*/ 7144 w 9525"/>
                <a:gd name="connsiteY1" fmla="*/ 51911 h 57150"/>
              </a:gdLst>
              <a:ahLst/>
              <a:cxnLst>
                <a:cxn ang="0">
                  <a:pos x="connsiteX0" y="connsiteY0"/>
                </a:cxn>
                <a:cxn ang="0">
                  <a:pos x="connsiteX1" y="connsiteY1"/>
                </a:cxn>
              </a:cxnLst>
              <a:rect l="l" t="t" r="r" b="b"/>
              <a:pathLst>
                <a:path w="9525" h="57150">
                  <a:moveTo>
                    <a:pt x="7144" y="7144"/>
                  </a:moveTo>
                  <a:lnTo>
                    <a:pt x="7144" y="51911"/>
                  </a:lnTo>
                </a:path>
              </a:pathLst>
            </a:custGeom>
            <a:ln w="26035"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154" name="Freeform: Shape 153"/>
            <p:cNvSpPr/>
            <p:nvPr/>
          </p:nvSpPr>
          <p:spPr>
            <a:xfrm>
              <a:off x="6205514" y="2679677"/>
              <a:ext cx="64810" cy="10802"/>
            </a:xfrm>
            <a:custGeom>
              <a:avLst/>
              <a:gdLst>
                <a:gd name="connsiteX0" fmla="*/ 50959 w 57150"/>
                <a:gd name="connsiteY0" fmla="*/ 7144 h 9525"/>
                <a:gd name="connsiteX1" fmla="*/ 7144 w 57150"/>
                <a:gd name="connsiteY1" fmla="*/ 7144 h 9525"/>
              </a:gdLst>
              <a:ahLst/>
              <a:cxnLst>
                <a:cxn ang="0">
                  <a:pos x="connsiteX0" y="connsiteY0"/>
                </a:cxn>
                <a:cxn ang="0">
                  <a:pos x="connsiteX1" y="connsiteY1"/>
                </a:cxn>
              </a:cxnLst>
              <a:rect l="l" t="t" r="r" b="b"/>
              <a:pathLst>
                <a:path w="57150" h="9525">
                  <a:moveTo>
                    <a:pt x="50959" y="7144"/>
                  </a:moveTo>
                  <a:lnTo>
                    <a:pt x="7144" y="7144"/>
                  </a:lnTo>
                </a:path>
              </a:pathLst>
            </a:custGeom>
            <a:ln w="26035"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155" name="Freeform: Shape 154"/>
            <p:cNvSpPr/>
            <p:nvPr/>
          </p:nvSpPr>
          <p:spPr>
            <a:xfrm>
              <a:off x="6183911" y="2653753"/>
              <a:ext cx="10802" cy="64810"/>
            </a:xfrm>
            <a:custGeom>
              <a:avLst/>
              <a:gdLst>
                <a:gd name="connsiteX0" fmla="*/ 7144 w 9525"/>
                <a:gd name="connsiteY0" fmla="*/ 7144 h 57150"/>
                <a:gd name="connsiteX1" fmla="*/ 7144 w 9525"/>
                <a:gd name="connsiteY1" fmla="*/ 51911 h 57150"/>
              </a:gdLst>
              <a:ahLst/>
              <a:cxnLst>
                <a:cxn ang="0">
                  <a:pos x="connsiteX0" y="connsiteY0"/>
                </a:cxn>
                <a:cxn ang="0">
                  <a:pos x="connsiteX1" y="connsiteY1"/>
                </a:cxn>
              </a:cxnLst>
              <a:rect l="l" t="t" r="r" b="b"/>
              <a:pathLst>
                <a:path w="9525" h="57150">
                  <a:moveTo>
                    <a:pt x="7144" y="7144"/>
                  </a:moveTo>
                  <a:lnTo>
                    <a:pt x="7144" y="51911"/>
                  </a:lnTo>
                </a:path>
              </a:pathLst>
            </a:custGeom>
            <a:ln w="26035"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156" name="Freeform: Shape 155"/>
            <p:cNvSpPr/>
            <p:nvPr/>
          </p:nvSpPr>
          <p:spPr>
            <a:xfrm>
              <a:off x="6159068" y="2679677"/>
              <a:ext cx="64810" cy="10802"/>
            </a:xfrm>
            <a:custGeom>
              <a:avLst/>
              <a:gdLst>
                <a:gd name="connsiteX0" fmla="*/ 50959 w 57150"/>
                <a:gd name="connsiteY0" fmla="*/ 7144 h 9525"/>
                <a:gd name="connsiteX1" fmla="*/ 7144 w 57150"/>
                <a:gd name="connsiteY1" fmla="*/ 7144 h 9525"/>
              </a:gdLst>
              <a:ahLst/>
              <a:cxnLst>
                <a:cxn ang="0">
                  <a:pos x="connsiteX0" y="connsiteY0"/>
                </a:cxn>
                <a:cxn ang="0">
                  <a:pos x="connsiteX1" y="connsiteY1"/>
                </a:cxn>
              </a:cxnLst>
              <a:rect l="l" t="t" r="r" b="b"/>
              <a:pathLst>
                <a:path w="57150" h="9525">
                  <a:moveTo>
                    <a:pt x="50959" y="7144"/>
                  </a:moveTo>
                  <a:lnTo>
                    <a:pt x="7144" y="7144"/>
                  </a:lnTo>
                </a:path>
              </a:pathLst>
            </a:custGeom>
            <a:ln w="26035"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157" name="Freeform: Shape 156"/>
            <p:cNvSpPr/>
            <p:nvPr/>
          </p:nvSpPr>
          <p:spPr>
            <a:xfrm>
              <a:off x="6127742" y="2653753"/>
              <a:ext cx="10802" cy="64810"/>
            </a:xfrm>
            <a:custGeom>
              <a:avLst/>
              <a:gdLst>
                <a:gd name="connsiteX0" fmla="*/ 7144 w 9525"/>
                <a:gd name="connsiteY0" fmla="*/ 7144 h 57150"/>
                <a:gd name="connsiteX1" fmla="*/ 7144 w 9525"/>
                <a:gd name="connsiteY1" fmla="*/ 51911 h 57150"/>
              </a:gdLst>
              <a:ahLst/>
              <a:cxnLst>
                <a:cxn ang="0">
                  <a:pos x="connsiteX0" y="connsiteY0"/>
                </a:cxn>
                <a:cxn ang="0">
                  <a:pos x="connsiteX1" y="connsiteY1"/>
                </a:cxn>
              </a:cxnLst>
              <a:rect l="l" t="t" r="r" b="b"/>
              <a:pathLst>
                <a:path w="9525" h="57150">
                  <a:moveTo>
                    <a:pt x="7144" y="7144"/>
                  </a:moveTo>
                  <a:lnTo>
                    <a:pt x="7144" y="51911"/>
                  </a:lnTo>
                </a:path>
              </a:pathLst>
            </a:custGeom>
            <a:ln w="26035"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158" name="Freeform: Shape 157"/>
            <p:cNvSpPr/>
            <p:nvPr/>
          </p:nvSpPr>
          <p:spPr>
            <a:xfrm>
              <a:off x="6102899" y="2679677"/>
              <a:ext cx="64810" cy="10802"/>
            </a:xfrm>
            <a:custGeom>
              <a:avLst/>
              <a:gdLst>
                <a:gd name="connsiteX0" fmla="*/ 50959 w 57150"/>
                <a:gd name="connsiteY0" fmla="*/ 7144 h 9525"/>
                <a:gd name="connsiteX1" fmla="*/ 7144 w 57150"/>
                <a:gd name="connsiteY1" fmla="*/ 7144 h 9525"/>
              </a:gdLst>
              <a:ahLst/>
              <a:cxnLst>
                <a:cxn ang="0">
                  <a:pos x="connsiteX0" y="connsiteY0"/>
                </a:cxn>
                <a:cxn ang="0">
                  <a:pos x="connsiteX1" y="connsiteY1"/>
                </a:cxn>
              </a:cxnLst>
              <a:rect l="l" t="t" r="r" b="b"/>
              <a:pathLst>
                <a:path w="57150" h="9525">
                  <a:moveTo>
                    <a:pt x="50959" y="7144"/>
                  </a:moveTo>
                  <a:lnTo>
                    <a:pt x="7144" y="7144"/>
                  </a:lnTo>
                </a:path>
              </a:pathLst>
            </a:custGeom>
            <a:ln w="26035"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159" name="Freeform: Shape 158"/>
            <p:cNvSpPr/>
            <p:nvPr/>
          </p:nvSpPr>
          <p:spPr>
            <a:xfrm>
              <a:off x="6102899" y="2653753"/>
              <a:ext cx="10802" cy="64810"/>
            </a:xfrm>
            <a:custGeom>
              <a:avLst/>
              <a:gdLst>
                <a:gd name="connsiteX0" fmla="*/ 7144 w 9525"/>
                <a:gd name="connsiteY0" fmla="*/ 7144 h 57150"/>
                <a:gd name="connsiteX1" fmla="*/ 7144 w 9525"/>
                <a:gd name="connsiteY1" fmla="*/ 51911 h 57150"/>
              </a:gdLst>
              <a:ahLst/>
              <a:cxnLst>
                <a:cxn ang="0">
                  <a:pos x="connsiteX0" y="connsiteY0"/>
                </a:cxn>
                <a:cxn ang="0">
                  <a:pos x="connsiteX1" y="connsiteY1"/>
                </a:cxn>
              </a:cxnLst>
              <a:rect l="l" t="t" r="r" b="b"/>
              <a:pathLst>
                <a:path w="9525" h="57150">
                  <a:moveTo>
                    <a:pt x="7144" y="7144"/>
                  </a:moveTo>
                  <a:lnTo>
                    <a:pt x="7144" y="51911"/>
                  </a:lnTo>
                </a:path>
              </a:pathLst>
            </a:custGeom>
            <a:ln w="26035"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160" name="Freeform: Shape 159"/>
            <p:cNvSpPr/>
            <p:nvPr/>
          </p:nvSpPr>
          <p:spPr>
            <a:xfrm>
              <a:off x="6078054" y="2679677"/>
              <a:ext cx="64810" cy="10802"/>
            </a:xfrm>
            <a:custGeom>
              <a:avLst/>
              <a:gdLst>
                <a:gd name="connsiteX0" fmla="*/ 50959 w 57150"/>
                <a:gd name="connsiteY0" fmla="*/ 7144 h 9525"/>
                <a:gd name="connsiteX1" fmla="*/ 7144 w 57150"/>
                <a:gd name="connsiteY1" fmla="*/ 7144 h 9525"/>
              </a:gdLst>
              <a:ahLst/>
              <a:cxnLst>
                <a:cxn ang="0">
                  <a:pos x="connsiteX0" y="connsiteY0"/>
                </a:cxn>
                <a:cxn ang="0">
                  <a:pos x="connsiteX1" y="connsiteY1"/>
                </a:cxn>
              </a:cxnLst>
              <a:rect l="l" t="t" r="r" b="b"/>
              <a:pathLst>
                <a:path w="57150" h="9525">
                  <a:moveTo>
                    <a:pt x="50959" y="7144"/>
                  </a:moveTo>
                  <a:lnTo>
                    <a:pt x="7144" y="7144"/>
                  </a:lnTo>
                </a:path>
              </a:pathLst>
            </a:custGeom>
            <a:ln w="26035"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161" name="Freeform: Shape 160"/>
            <p:cNvSpPr/>
            <p:nvPr/>
          </p:nvSpPr>
          <p:spPr>
            <a:xfrm>
              <a:off x="6071573" y="2653753"/>
              <a:ext cx="10802" cy="64810"/>
            </a:xfrm>
            <a:custGeom>
              <a:avLst/>
              <a:gdLst>
                <a:gd name="connsiteX0" fmla="*/ 7144 w 9525"/>
                <a:gd name="connsiteY0" fmla="*/ 7144 h 57150"/>
                <a:gd name="connsiteX1" fmla="*/ 7144 w 9525"/>
                <a:gd name="connsiteY1" fmla="*/ 51911 h 57150"/>
              </a:gdLst>
              <a:ahLst/>
              <a:cxnLst>
                <a:cxn ang="0">
                  <a:pos x="connsiteX0" y="connsiteY0"/>
                </a:cxn>
                <a:cxn ang="0">
                  <a:pos x="connsiteX1" y="connsiteY1"/>
                </a:cxn>
              </a:cxnLst>
              <a:rect l="l" t="t" r="r" b="b"/>
              <a:pathLst>
                <a:path w="9525" h="57150">
                  <a:moveTo>
                    <a:pt x="7144" y="7144"/>
                  </a:moveTo>
                  <a:lnTo>
                    <a:pt x="7144" y="51911"/>
                  </a:lnTo>
                </a:path>
              </a:pathLst>
            </a:custGeom>
            <a:ln w="26035"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162" name="Freeform: Shape 161"/>
            <p:cNvSpPr/>
            <p:nvPr/>
          </p:nvSpPr>
          <p:spPr>
            <a:xfrm>
              <a:off x="6046730" y="2679677"/>
              <a:ext cx="64810" cy="10802"/>
            </a:xfrm>
            <a:custGeom>
              <a:avLst/>
              <a:gdLst>
                <a:gd name="connsiteX0" fmla="*/ 50959 w 57150"/>
                <a:gd name="connsiteY0" fmla="*/ 7144 h 9525"/>
                <a:gd name="connsiteX1" fmla="*/ 7144 w 57150"/>
                <a:gd name="connsiteY1" fmla="*/ 7144 h 9525"/>
              </a:gdLst>
              <a:ahLst/>
              <a:cxnLst>
                <a:cxn ang="0">
                  <a:pos x="connsiteX0" y="connsiteY0"/>
                </a:cxn>
                <a:cxn ang="0">
                  <a:pos x="connsiteX1" y="connsiteY1"/>
                </a:cxn>
              </a:cxnLst>
              <a:rect l="l" t="t" r="r" b="b"/>
              <a:pathLst>
                <a:path w="57150" h="9525">
                  <a:moveTo>
                    <a:pt x="50959" y="7144"/>
                  </a:moveTo>
                  <a:lnTo>
                    <a:pt x="7144" y="7144"/>
                  </a:lnTo>
                </a:path>
              </a:pathLst>
            </a:custGeom>
            <a:ln w="26035"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163" name="Freeform: Shape 162"/>
            <p:cNvSpPr/>
            <p:nvPr/>
          </p:nvSpPr>
          <p:spPr>
            <a:xfrm>
              <a:off x="5964636" y="2601905"/>
              <a:ext cx="10802" cy="64810"/>
            </a:xfrm>
            <a:custGeom>
              <a:avLst/>
              <a:gdLst>
                <a:gd name="connsiteX0" fmla="*/ 7144 w 9525"/>
                <a:gd name="connsiteY0" fmla="*/ 7144 h 57150"/>
                <a:gd name="connsiteX1" fmla="*/ 7144 w 9525"/>
                <a:gd name="connsiteY1" fmla="*/ 51911 h 57150"/>
              </a:gdLst>
              <a:ahLst/>
              <a:cxnLst>
                <a:cxn ang="0">
                  <a:pos x="connsiteX0" y="connsiteY0"/>
                </a:cxn>
                <a:cxn ang="0">
                  <a:pos x="connsiteX1" y="connsiteY1"/>
                </a:cxn>
              </a:cxnLst>
              <a:rect l="l" t="t" r="r" b="b"/>
              <a:pathLst>
                <a:path w="9525" h="57150">
                  <a:moveTo>
                    <a:pt x="7144" y="7144"/>
                  </a:moveTo>
                  <a:lnTo>
                    <a:pt x="7144" y="51911"/>
                  </a:lnTo>
                </a:path>
              </a:pathLst>
            </a:custGeom>
            <a:ln w="26035"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164" name="Freeform: Shape 163"/>
            <p:cNvSpPr/>
            <p:nvPr/>
          </p:nvSpPr>
          <p:spPr>
            <a:xfrm>
              <a:off x="5939792" y="2627829"/>
              <a:ext cx="64810" cy="10802"/>
            </a:xfrm>
            <a:custGeom>
              <a:avLst/>
              <a:gdLst>
                <a:gd name="connsiteX0" fmla="*/ 50006 w 57150"/>
                <a:gd name="connsiteY0" fmla="*/ 7144 h 9525"/>
                <a:gd name="connsiteX1" fmla="*/ 7144 w 57150"/>
                <a:gd name="connsiteY1" fmla="*/ 7144 h 9525"/>
              </a:gdLst>
              <a:ahLst/>
              <a:cxnLst>
                <a:cxn ang="0">
                  <a:pos x="connsiteX0" y="connsiteY0"/>
                </a:cxn>
                <a:cxn ang="0">
                  <a:pos x="connsiteX1" y="connsiteY1"/>
                </a:cxn>
              </a:cxnLst>
              <a:rect l="l" t="t" r="r" b="b"/>
              <a:pathLst>
                <a:path w="57150" h="9525">
                  <a:moveTo>
                    <a:pt x="50006" y="7144"/>
                  </a:moveTo>
                  <a:lnTo>
                    <a:pt x="7144" y="7144"/>
                  </a:lnTo>
                </a:path>
              </a:pathLst>
            </a:custGeom>
            <a:ln w="26035"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165" name="Freeform: Shape 164"/>
            <p:cNvSpPr/>
            <p:nvPr/>
          </p:nvSpPr>
          <p:spPr>
            <a:xfrm>
              <a:off x="5903066" y="2601905"/>
              <a:ext cx="10802" cy="64810"/>
            </a:xfrm>
            <a:custGeom>
              <a:avLst/>
              <a:gdLst>
                <a:gd name="connsiteX0" fmla="*/ 7144 w 9525"/>
                <a:gd name="connsiteY0" fmla="*/ 7144 h 57150"/>
                <a:gd name="connsiteX1" fmla="*/ 7144 w 9525"/>
                <a:gd name="connsiteY1" fmla="*/ 51911 h 57150"/>
              </a:gdLst>
              <a:ahLst/>
              <a:cxnLst>
                <a:cxn ang="0">
                  <a:pos x="connsiteX0" y="connsiteY0"/>
                </a:cxn>
                <a:cxn ang="0">
                  <a:pos x="connsiteX1" y="connsiteY1"/>
                </a:cxn>
              </a:cxnLst>
              <a:rect l="l" t="t" r="r" b="b"/>
              <a:pathLst>
                <a:path w="9525" h="57150">
                  <a:moveTo>
                    <a:pt x="7144" y="7144"/>
                  </a:moveTo>
                  <a:lnTo>
                    <a:pt x="7144" y="51911"/>
                  </a:lnTo>
                </a:path>
              </a:pathLst>
            </a:custGeom>
            <a:ln w="26035"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166" name="Freeform: Shape 165"/>
            <p:cNvSpPr/>
            <p:nvPr/>
          </p:nvSpPr>
          <p:spPr>
            <a:xfrm>
              <a:off x="5878223" y="2627829"/>
              <a:ext cx="64810" cy="10802"/>
            </a:xfrm>
            <a:custGeom>
              <a:avLst/>
              <a:gdLst>
                <a:gd name="connsiteX0" fmla="*/ 50959 w 57150"/>
                <a:gd name="connsiteY0" fmla="*/ 7144 h 9525"/>
                <a:gd name="connsiteX1" fmla="*/ 7144 w 57150"/>
                <a:gd name="connsiteY1" fmla="*/ 7144 h 9525"/>
              </a:gdLst>
              <a:ahLst/>
              <a:cxnLst>
                <a:cxn ang="0">
                  <a:pos x="connsiteX0" y="connsiteY0"/>
                </a:cxn>
                <a:cxn ang="0">
                  <a:pos x="connsiteX1" y="connsiteY1"/>
                </a:cxn>
              </a:cxnLst>
              <a:rect l="l" t="t" r="r" b="b"/>
              <a:pathLst>
                <a:path w="57150" h="9525">
                  <a:moveTo>
                    <a:pt x="50959" y="7144"/>
                  </a:moveTo>
                  <a:lnTo>
                    <a:pt x="7144" y="7144"/>
                  </a:lnTo>
                </a:path>
              </a:pathLst>
            </a:custGeom>
            <a:ln w="26035"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167" name="Freeform: Shape 166"/>
            <p:cNvSpPr/>
            <p:nvPr/>
          </p:nvSpPr>
          <p:spPr>
            <a:xfrm>
              <a:off x="5738880" y="2601905"/>
              <a:ext cx="10802" cy="64810"/>
            </a:xfrm>
            <a:custGeom>
              <a:avLst/>
              <a:gdLst>
                <a:gd name="connsiteX0" fmla="*/ 7144 w 9525"/>
                <a:gd name="connsiteY0" fmla="*/ 7144 h 57150"/>
                <a:gd name="connsiteX1" fmla="*/ 7144 w 9525"/>
                <a:gd name="connsiteY1" fmla="*/ 51911 h 57150"/>
              </a:gdLst>
              <a:ahLst/>
              <a:cxnLst>
                <a:cxn ang="0">
                  <a:pos x="connsiteX0" y="connsiteY0"/>
                </a:cxn>
                <a:cxn ang="0">
                  <a:pos x="connsiteX1" y="connsiteY1"/>
                </a:cxn>
              </a:cxnLst>
              <a:rect l="l" t="t" r="r" b="b"/>
              <a:pathLst>
                <a:path w="9525" h="57150">
                  <a:moveTo>
                    <a:pt x="7144" y="7144"/>
                  </a:moveTo>
                  <a:lnTo>
                    <a:pt x="7144" y="51911"/>
                  </a:lnTo>
                </a:path>
              </a:pathLst>
            </a:custGeom>
            <a:ln w="26035"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168" name="Freeform: Shape 167"/>
            <p:cNvSpPr/>
            <p:nvPr/>
          </p:nvSpPr>
          <p:spPr>
            <a:xfrm>
              <a:off x="5714036" y="2627829"/>
              <a:ext cx="64810" cy="10802"/>
            </a:xfrm>
            <a:custGeom>
              <a:avLst/>
              <a:gdLst>
                <a:gd name="connsiteX0" fmla="*/ 50959 w 57150"/>
                <a:gd name="connsiteY0" fmla="*/ 7144 h 9525"/>
                <a:gd name="connsiteX1" fmla="*/ 7144 w 57150"/>
                <a:gd name="connsiteY1" fmla="*/ 7144 h 9525"/>
              </a:gdLst>
              <a:ahLst/>
              <a:cxnLst>
                <a:cxn ang="0">
                  <a:pos x="connsiteX0" y="connsiteY0"/>
                </a:cxn>
                <a:cxn ang="0">
                  <a:pos x="connsiteX1" y="connsiteY1"/>
                </a:cxn>
              </a:cxnLst>
              <a:rect l="l" t="t" r="r" b="b"/>
              <a:pathLst>
                <a:path w="57150" h="9525">
                  <a:moveTo>
                    <a:pt x="50959" y="7144"/>
                  </a:moveTo>
                  <a:lnTo>
                    <a:pt x="7144" y="7144"/>
                  </a:lnTo>
                </a:path>
              </a:pathLst>
            </a:custGeom>
            <a:ln w="26035"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169" name="Freeform: Shape 168"/>
            <p:cNvSpPr/>
            <p:nvPr/>
          </p:nvSpPr>
          <p:spPr>
            <a:xfrm>
              <a:off x="5721597" y="2601905"/>
              <a:ext cx="10802" cy="64810"/>
            </a:xfrm>
            <a:custGeom>
              <a:avLst/>
              <a:gdLst>
                <a:gd name="connsiteX0" fmla="*/ 7144 w 9525"/>
                <a:gd name="connsiteY0" fmla="*/ 7144 h 57150"/>
                <a:gd name="connsiteX1" fmla="*/ 7144 w 9525"/>
                <a:gd name="connsiteY1" fmla="*/ 51911 h 57150"/>
              </a:gdLst>
              <a:ahLst/>
              <a:cxnLst>
                <a:cxn ang="0">
                  <a:pos x="connsiteX0" y="connsiteY0"/>
                </a:cxn>
                <a:cxn ang="0">
                  <a:pos x="connsiteX1" y="connsiteY1"/>
                </a:cxn>
              </a:cxnLst>
              <a:rect l="l" t="t" r="r" b="b"/>
              <a:pathLst>
                <a:path w="9525" h="57150">
                  <a:moveTo>
                    <a:pt x="7144" y="7144"/>
                  </a:moveTo>
                  <a:lnTo>
                    <a:pt x="7144" y="51911"/>
                  </a:lnTo>
                </a:path>
              </a:pathLst>
            </a:custGeom>
            <a:ln w="26035"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170" name="Freeform: Shape 169"/>
            <p:cNvSpPr/>
            <p:nvPr/>
          </p:nvSpPr>
          <p:spPr>
            <a:xfrm>
              <a:off x="5696753" y="2627829"/>
              <a:ext cx="64810" cy="10802"/>
            </a:xfrm>
            <a:custGeom>
              <a:avLst/>
              <a:gdLst>
                <a:gd name="connsiteX0" fmla="*/ 50959 w 57150"/>
                <a:gd name="connsiteY0" fmla="*/ 7144 h 9525"/>
                <a:gd name="connsiteX1" fmla="*/ 7144 w 57150"/>
                <a:gd name="connsiteY1" fmla="*/ 7144 h 9525"/>
              </a:gdLst>
              <a:ahLst/>
              <a:cxnLst>
                <a:cxn ang="0">
                  <a:pos x="connsiteX0" y="connsiteY0"/>
                </a:cxn>
                <a:cxn ang="0">
                  <a:pos x="connsiteX1" y="connsiteY1"/>
                </a:cxn>
              </a:cxnLst>
              <a:rect l="l" t="t" r="r" b="b"/>
              <a:pathLst>
                <a:path w="57150" h="9525">
                  <a:moveTo>
                    <a:pt x="50959" y="7144"/>
                  </a:moveTo>
                  <a:lnTo>
                    <a:pt x="7144" y="7144"/>
                  </a:lnTo>
                </a:path>
              </a:pathLst>
            </a:custGeom>
            <a:ln w="26035"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171" name="Freeform: Shape 170"/>
            <p:cNvSpPr/>
            <p:nvPr/>
          </p:nvSpPr>
          <p:spPr>
            <a:xfrm>
              <a:off x="5781007" y="2601905"/>
              <a:ext cx="10802" cy="64810"/>
            </a:xfrm>
            <a:custGeom>
              <a:avLst/>
              <a:gdLst>
                <a:gd name="connsiteX0" fmla="*/ 7144 w 9525"/>
                <a:gd name="connsiteY0" fmla="*/ 7144 h 57150"/>
                <a:gd name="connsiteX1" fmla="*/ 7144 w 9525"/>
                <a:gd name="connsiteY1" fmla="*/ 51911 h 57150"/>
              </a:gdLst>
              <a:ahLst/>
              <a:cxnLst>
                <a:cxn ang="0">
                  <a:pos x="connsiteX0" y="connsiteY0"/>
                </a:cxn>
                <a:cxn ang="0">
                  <a:pos x="connsiteX1" y="connsiteY1"/>
                </a:cxn>
              </a:cxnLst>
              <a:rect l="l" t="t" r="r" b="b"/>
              <a:pathLst>
                <a:path w="9525" h="57150">
                  <a:moveTo>
                    <a:pt x="7144" y="7144"/>
                  </a:moveTo>
                  <a:lnTo>
                    <a:pt x="7144" y="51911"/>
                  </a:lnTo>
                </a:path>
              </a:pathLst>
            </a:custGeom>
            <a:ln w="26035"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172" name="Freeform: Shape 171"/>
            <p:cNvSpPr/>
            <p:nvPr/>
          </p:nvSpPr>
          <p:spPr>
            <a:xfrm>
              <a:off x="5756162" y="2627829"/>
              <a:ext cx="64810" cy="10802"/>
            </a:xfrm>
            <a:custGeom>
              <a:avLst/>
              <a:gdLst>
                <a:gd name="connsiteX0" fmla="*/ 50959 w 57150"/>
                <a:gd name="connsiteY0" fmla="*/ 7144 h 9525"/>
                <a:gd name="connsiteX1" fmla="*/ 7144 w 57150"/>
                <a:gd name="connsiteY1" fmla="*/ 7144 h 9525"/>
              </a:gdLst>
              <a:ahLst/>
              <a:cxnLst>
                <a:cxn ang="0">
                  <a:pos x="connsiteX0" y="connsiteY0"/>
                </a:cxn>
                <a:cxn ang="0">
                  <a:pos x="connsiteX1" y="connsiteY1"/>
                </a:cxn>
              </a:cxnLst>
              <a:rect l="l" t="t" r="r" b="b"/>
              <a:pathLst>
                <a:path w="57150" h="9525">
                  <a:moveTo>
                    <a:pt x="50959" y="7144"/>
                  </a:moveTo>
                  <a:lnTo>
                    <a:pt x="7144" y="7144"/>
                  </a:lnTo>
                </a:path>
              </a:pathLst>
            </a:custGeom>
            <a:ln w="26035"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173" name="Freeform: Shape 172"/>
            <p:cNvSpPr/>
            <p:nvPr/>
          </p:nvSpPr>
          <p:spPr>
            <a:xfrm>
              <a:off x="5796129" y="2601905"/>
              <a:ext cx="10802" cy="64810"/>
            </a:xfrm>
            <a:custGeom>
              <a:avLst/>
              <a:gdLst>
                <a:gd name="connsiteX0" fmla="*/ 7144 w 9525"/>
                <a:gd name="connsiteY0" fmla="*/ 7144 h 57150"/>
                <a:gd name="connsiteX1" fmla="*/ 7144 w 9525"/>
                <a:gd name="connsiteY1" fmla="*/ 51911 h 57150"/>
              </a:gdLst>
              <a:ahLst/>
              <a:cxnLst>
                <a:cxn ang="0">
                  <a:pos x="connsiteX0" y="connsiteY0"/>
                </a:cxn>
                <a:cxn ang="0">
                  <a:pos x="connsiteX1" y="connsiteY1"/>
                </a:cxn>
              </a:cxnLst>
              <a:rect l="l" t="t" r="r" b="b"/>
              <a:pathLst>
                <a:path w="9525" h="57150">
                  <a:moveTo>
                    <a:pt x="7144" y="7144"/>
                  </a:moveTo>
                  <a:lnTo>
                    <a:pt x="7144" y="51911"/>
                  </a:lnTo>
                </a:path>
              </a:pathLst>
            </a:custGeom>
            <a:ln w="26035"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174" name="Freeform: Shape 173"/>
            <p:cNvSpPr/>
            <p:nvPr/>
          </p:nvSpPr>
          <p:spPr>
            <a:xfrm>
              <a:off x="5771285" y="2627829"/>
              <a:ext cx="64810" cy="10802"/>
            </a:xfrm>
            <a:custGeom>
              <a:avLst/>
              <a:gdLst>
                <a:gd name="connsiteX0" fmla="*/ 50959 w 57150"/>
                <a:gd name="connsiteY0" fmla="*/ 7144 h 9525"/>
                <a:gd name="connsiteX1" fmla="*/ 7144 w 57150"/>
                <a:gd name="connsiteY1" fmla="*/ 7144 h 9525"/>
              </a:gdLst>
              <a:ahLst/>
              <a:cxnLst>
                <a:cxn ang="0">
                  <a:pos x="connsiteX0" y="connsiteY0"/>
                </a:cxn>
                <a:cxn ang="0">
                  <a:pos x="connsiteX1" y="connsiteY1"/>
                </a:cxn>
              </a:cxnLst>
              <a:rect l="l" t="t" r="r" b="b"/>
              <a:pathLst>
                <a:path w="57150" h="9525">
                  <a:moveTo>
                    <a:pt x="50959" y="7144"/>
                  </a:moveTo>
                  <a:lnTo>
                    <a:pt x="7144" y="7144"/>
                  </a:lnTo>
                </a:path>
              </a:pathLst>
            </a:custGeom>
            <a:ln w="26035"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175" name="Freeform: Shape 174"/>
            <p:cNvSpPr/>
            <p:nvPr/>
          </p:nvSpPr>
          <p:spPr>
            <a:xfrm>
              <a:off x="5611419" y="2558698"/>
              <a:ext cx="10802" cy="64810"/>
            </a:xfrm>
            <a:custGeom>
              <a:avLst/>
              <a:gdLst>
                <a:gd name="connsiteX0" fmla="*/ 7144 w 9525"/>
                <a:gd name="connsiteY0" fmla="*/ 7144 h 57150"/>
                <a:gd name="connsiteX1" fmla="*/ 7144 w 9525"/>
                <a:gd name="connsiteY1" fmla="*/ 50959 h 57150"/>
              </a:gdLst>
              <a:ahLst/>
              <a:cxnLst>
                <a:cxn ang="0">
                  <a:pos x="connsiteX0" y="connsiteY0"/>
                </a:cxn>
                <a:cxn ang="0">
                  <a:pos x="connsiteX1" y="connsiteY1"/>
                </a:cxn>
              </a:cxnLst>
              <a:rect l="l" t="t" r="r" b="b"/>
              <a:pathLst>
                <a:path w="9525" h="57150">
                  <a:moveTo>
                    <a:pt x="7144" y="7144"/>
                  </a:moveTo>
                  <a:lnTo>
                    <a:pt x="7144" y="50959"/>
                  </a:lnTo>
                </a:path>
              </a:pathLst>
            </a:custGeom>
            <a:ln w="26035"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176" name="Freeform: Shape 175"/>
            <p:cNvSpPr/>
            <p:nvPr/>
          </p:nvSpPr>
          <p:spPr>
            <a:xfrm>
              <a:off x="5586576" y="2583541"/>
              <a:ext cx="64810" cy="10802"/>
            </a:xfrm>
            <a:custGeom>
              <a:avLst/>
              <a:gdLst>
                <a:gd name="connsiteX0" fmla="*/ 50959 w 57150"/>
                <a:gd name="connsiteY0" fmla="*/ 7144 h 9525"/>
                <a:gd name="connsiteX1" fmla="*/ 7144 w 57150"/>
                <a:gd name="connsiteY1" fmla="*/ 7144 h 9525"/>
              </a:gdLst>
              <a:ahLst/>
              <a:cxnLst>
                <a:cxn ang="0">
                  <a:pos x="connsiteX0" y="connsiteY0"/>
                </a:cxn>
                <a:cxn ang="0">
                  <a:pos x="connsiteX1" y="connsiteY1"/>
                </a:cxn>
              </a:cxnLst>
              <a:rect l="l" t="t" r="r" b="b"/>
              <a:pathLst>
                <a:path w="57150" h="9525">
                  <a:moveTo>
                    <a:pt x="50959" y="7144"/>
                  </a:moveTo>
                  <a:lnTo>
                    <a:pt x="7144" y="7144"/>
                  </a:lnTo>
                </a:path>
              </a:pathLst>
            </a:custGeom>
            <a:ln w="26035"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177" name="Freeform: Shape 176"/>
            <p:cNvSpPr/>
            <p:nvPr/>
          </p:nvSpPr>
          <p:spPr>
            <a:xfrm>
              <a:off x="5625462" y="2558698"/>
              <a:ext cx="10802" cy="64810"/>
            </a:xfrm>
            <a:custGeom>
              <a:avLst/>
              <a:gdLst>
                <a:gd name="connsiteX0" fmla="*/ 7144 w 9525"/>
                <a:gd name="connsiteY0" fmla="*/ 7144 h 57150"/>
                <a:gd name="connsiteX1" fmla="*/ 7144 w 9525"/>
                <a:gd name="connsiteY1" fmla="*/ 50959 h 57150"/>
              </a:gdLst>
              <a:ahLst/>
              <a:cxnLst>
                <a:cxn ang="0">
                  <a:pos x="connsiteX0" y="connsiteY0"/>
                </a:cxn>
                <a:cxn ang="0">
                  <a:pos x="connsiteX1" y="connsiteY1"/>
                </a:cxn>
              </a:cxnLst>
              <a:rect l="l" t="t" r="r" b="b"/>
              <a:pathLst>
                <a:path w="9525" h="57150">
                  <a:moveTo>
                    <a:pt x="7144" y="7144"/>
                  </a:moveTo>
                  <a:lnTo>
                    <a:pt x="7144" y="50959"/>
                  </a:lnTo>
                </a:path>
              </a:pathLst>
            </a:custGeom>
            <a:ln w="26035"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178" name="Freeform: Shape 177"/>
            <p:cNvSpPr/>
            <p:nvPr/>
          </p:nvSpPr>
          <p:spPr>
            <a:xfrm>
              <a:off x="5600617" y="2583541"/>
              <a:ext cx="64810" cy="10802"/>
            </a:xfrm>
            <a:custGeom>
              <a:avLst/>
              <a:gdLst>
                <a:gd name="connsiteX0" fmla="*/ 50959 w 57150"/>
                <a:gd name="connsiteY0" fmla="*/ 7144 h 9525"/>
                <a:gd name="connsiteX1" fmla="*/ 7144 w 57150"/>
                <a:gd name="connsiteY1" fmla="*/ 7144 h 9525"/>
              </a:gdLst>
              <a:ahLst/>
              <a:cxnLst>
                <a:cxn ang="0">
                  <a:pos x="connsiteX0" y="connsiteY0"/>
                </a:cxn>
                <a:cxn ang="0">
                  <a:pos x="connsiteX1" y="connsiteY1"/>
                </a:cxn>
              </a:cxnLst>
              <a:rect l="l" t="t" r="r" b="b"/>
              <a:pathLst>
                <a:path w="57150" h="9525">
                  <a:moveTo>
                    <a:pt x="50959" y="7144"/>
                  </a:moveTo>
                  <a:lnTo>
                    <a:pt x="7144" y="7144"/>
                  </a:lnTo>
                </a:path>
              </a:pathLst>
            </a:custGeom>
            <a:ln w="26035"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179" name="Freeform: Shape 178"/>
            <p:cNvSpPr/>
            <p:nvPr/>
          </p:nvSpPr>
          <p:spPr>
            <a:xfrm>
              <a:off x="5652466" y="2558698"/>
              <a:ext cx="10802" cy="64810"/>
            </a:xfrm>
            <a:custGeom>
              <a:avLst/>
              <a:gdLst>
                <a:gd name="connsiteX0" fmla="*/ 7144 w 9525"/>
                <a:gd name="connsiteY0" fmla="*/ 7144 h 57150"/>
                <a:gd name="connsiteX1" fmla="*/ 7144 w 9525"/>
                <a:gd name="connsiteY1" fmla="*/ 50959 h 57150"/>
              </a:gdLst>
              <a:ahLst/>
              <a:cxnLst>
                <a:cxn ang="0">
                  <a:pos x="connsiteX0" y="connsiteY0"/>
                </a:cxn>
                <a:cxn ang="0">
                  <a:pos x="connsiteX1" y="connsiteY1"/>
                </a:cxn>
              </a:cxnLst>
              <a:rect l="l" t="t" r="r" b="b"/>
              <a:pathLst>
                <a:path w="9525" h="57150">
                  <a:moveTo>
                    <a:pt x="7144" y="7144"/>
                  </a:moveTo>
                  <a:lnTo>
                    <a:pt x="7144" y="50959"/>
                  </a:lnTo>
                </a:path>
              </a:pathLst>
            </a:custGeom>
            <a:ln w="26035"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180" name="Freeform: Shape 179"/>
            <p:cNvSpPr/>
            <p:nvPr/>
          </p:nvSpPr>
          <p:spPr>
            <a:xfrm>
              <a:off x="5627622" y="2583541"/>
              <a:ext cx="64810" cy="10802"/>
            </a:xfrm>
            <a:custGeom>
              <a:avLst/>
              <a:gdLst>
                <a:gd name="connsiteX0" fmla="*/ 50959 w 57150"/>
                <a:gd name="connsiteY0" fmla="*/ 7144 h 9525"/>
                <a:gd name="connsiteX1" fmla="*/ 7144 w 57150"/>
                <a:gd name="connsiteY1" fmla="*/ 7144 h 9525"/>
              </a:gdLst>
              <a:ahLst/>
              <a:cxnLst>
                <a:cxn ang="0">
                  <a:pos x="connsiteX0" y="connsiteY0"/>
                </a:cxn>
                <a:cxn ang="0">
                  <a:pos x="connsiteX1" y="connsiteY1"/>
                </a:cxn>
              </a:cxnLst>
              <a:rect l="l" t="t" r="r" b="b"/>
              <a:pathLst>
                <a:path w="57150" h="9525">
                  <a:moveTo>
                    <a:pt x="50959" y="7144"/>
                  </a:moveTo>
                  <a:lnTo>
                    <a:pt x="7144" y="7144"/>
                  </a:lnTo>
                </a:path>
              </a:pathLst>
            </a:custGeom>
            <a:ln w="26035"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181" name="Freeform: Shape 180"/>
            <p:cNvSpPr/>
            <p:nvPr/>
          </p:nvSpPr>
          <p:spPr>
            <a:xfrm>
              <a:off x="5692433" y="2558698"/>
              <a:ext cx="10802" cy="64810"/>
            </a:xfrm>
            <a:custGeom>
              <a:avLst/>
              <a:gdLst>
                <a:gd name="connsiteX0" fmla="*/ 7144 w 9525"/>
                <a:gd name="connsiteY0" fmla="*/ 7144 h 57150"/>
                <a:gd name="connsiteX1" fmla="*/ 7144 w 9525"/>
                <a:gd name="connsiteY1" fmla="*/ 50959 h 57150"/>
              </a:gdLst>
              <a:ahLst/>
              <a:cxnLst>
                <a:cxn ang="0">
                  <a:pos x="connsiteX0" y="connsiteY0"/>
                </a:cxn>
                <a:cxn ang="0">
                  <a:pos x="connsiteX1" y="connsiteY1"/>
                </a:cxn>
              </a:cxnLst>
              <a:rect l="l" t="t" r="r" b="b"/>
              <a:pathLst>
                <a:path w="9525" h="57150">
                  <a:moveTo>
                    <a:pt x="7144" y="7144"/>
                  </a:moveTo>
                  <a:lnTo>
                    <a:pt x="7144" y="50959"/>
                  </a:lnTo>
                </a:path>
              </a:pathLst>
            </a:custGeom>
            <a:ln w="26035"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182" name="Freeform: Shape 181"/>
            <p:cNvSpPr/>
            <p:nvPr/>
          </p:nvSpPr>
          <p:spPr>
            <a:xfrm>
              <a:off x="5667588" y="2583541"/>
              <a:ext cx="64810" cy="10802"/>
            </a:xfrm>
            <a:custGeom>
              <a:avLst/>
              <a:gdLst>
                <a:gd name="connsiteX0" fmla="*/ 50959 w 57150"/>
                <a:gd name="connsiteY0" fmla="*/ 7144 h 9525"/>
                <a:gd name="connsiteX1" fmla="*/ 7144 w 57150"/>
                <a:gd name="connsiteY1" fmla="*/ 7144 h 9525"/>
              </a:gdLst>
              <a:ahLst/>
              <a:cxnLst>
                <a:cxn ang="0">
                  <a:pos x="connsiteX0" y="connsiteY0"/>
                </a:cxn>
                <a:cxn ang="0">
                  <a:pos x="connsiteX1" y="connsiteY1"/>
                </a:cxn>
              </a:cxnLst>
              <a:rect l="l" t="t" r="r" b="b"/>
              <a:pathLst>
                <a:path w="57150" h="9525">
                  <a:moveTo>
                    <a:pt x="50959" y="7144"/>
                  </a:moveTo>
                  <a:lnTo>
                    <a:pt x="7144" y="7144"/>
                  </a:lnTo>
                </a:path>
              </a:pathLst>
            </a:custGeom>
            <a:ln w="26035"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183" name="Freeform: Shape 182"/>
            <p:cNvSpPr/>
            <p:nvPr/>
          </p:nvSpPr>
          <p:spPr>
            <a:xfrm>
              <a:off x="5548769" y="2558698"/>
              <a:ext cx="10802" cy="64810"/>
            </a:xfrm>
            <a:custGeom>
              <a:avLst/>
              <a:gdLst>
                <a:gd name="connsiteX0" fmla="*/ 7144 w 9525"/>
                <a:gd name="connsiteY0" fmla="*/ 7144 h 57150"/>
                <a:gd name="connsiteX1" fmla="*/ 7144 w 9525"/>
                <a:gd name="connsiteY1" fmla="*/ 50959 h 57150"/>
              </a:gdLst>
              <a:ahLst/>
              <a:cxnLst>
                <a:cxn ang="0">
                  <a:pos x="connsiteX0" y="connsiteY0"/>
                </a:cxn>
                <a:cxn ang="0">
                  <a:pos x="connsiteX1" y="connsiteY1"/>
                </a:cxn>
              </a:cxnLst>
              <a:rect l="l" t="t" r="r" b="b"/>
              <a:pathLst>
                <a:path w="9525" h="57150">
                  <a:moveTo>
                    <a:pt x="7144" y="7144"/>
                  </a:moveTo>
                  <a:lnTo>
                    <a:pt x="7144" y="50959"/>
                  </a:lnTo>
                </a:path>
              </a:pathLst>
            </a:custGeom>
            <a:ln w="26035"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184" name="Freeform: Shape 183"/>
            <p:cNvSpPr/>
            <p:nvPr/>
          </p:nvSpPr>
          <p:spPr>
            <a:xfrm>
              <a:off x="5523926" y="2583541"/>
              <a:ext cx="64810" cy="10802"/>
            </a:xfrm>
            <a:custGeom>
              <a:avLst/>
              <a:gdLst>
                <a:gd name="connsiteX0" fmla="*/ 50006 w 57150"/>
                <a:gd name="connsiteY0" fmla="*/ 7144 h 9525"/>
                <a:gd name="connsiteX1" fmla="*/ 7144 w 57150"/>
                <a:gd name="connsiteY1" fmla="*/ 7144 h 9525"/>
              </a:gdLst>
              <a:ahLst/>
              <a:cxnLst>
                <a:cxn ang="0">
                  <a:pos x="connsiteX0" y="connsiteY0"/>
                </a:cxn>
                <a:cxn ang="0">
                  <a:pos x="connsiteX1" y="connsiteY1"/>
                </a:cxn>
              </a:cxnLst>
              <a:rect l="l" t="t" r="r" b="b"/>
              <a:pathLst>
                <a:path w="57150" h="9525">
                  <a:moveTo>
                    <a:pt x="50006" y="7144"/>
                  </a:moveTo>
                  <a:lnTo>
                    <a:pt x="7144" y="7144"/>
                  </a:lnTo>
                </a:path>
              </a:pathLst>
            </a:custGeom>
            <a:ln w="26035"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185" name="Freeform: Shape 184"/>
            <p:cNvSpPr/>
            <p:nvPr/>
          </p:nvSpPr>
          <p:spPr>
            <a:xfrm>
              <a:off x="5534727" y="2558698"/>
              <a:ext cx="10802" cy="64810"/>
            </a:xfrm>
            <a:custGeom>
              <a:avLst/>
              <a:gdLst>
                <a:gd name="connsiteX0" fmla="*/ 7144 w 9525"/>
                <a:gd name="connsiteY0" fmla="*/ 7144 h 57150"/>
                <a:gd name="connsiteX1" fmla="*/ 7144 w 9525"/>
                <a:gd name="connsiteY1" fmla="*/ 50959 h 57150"/>
              </a:gdLst>
              <a:ahLst/>
              <a:cxnLst>
                <a:cxn ang="0">
                  <a:pos x="connsiteX0" y="connsiteY0"/>
                </a:cxn>
                <a:cxn ang="0">
                  <a:pos x="connsiteX1" y="connsiteY1"/>
                </a:cxn>
              </a:cxnLst>
              <a:rect l="l" t="t" r="r" b="b"/>
              <a:pathLst>
                <a:path w="9525" h="57150">
                  <a:moveTo>
                    <a:pt x="7144" y="7144"/>
                  </a:moveTo>
                  <a:lnTo>
                    <a:pt x="7144" y="50959"/>
                  </a:lnTo>
                </a:path>
              </a:pathLst>
            </a:custGeom>
            <a:ln w="26035"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186" name="Freeform: Shape 185"/>
            <p:cNvSpPr/>
            <p:nvPr/>
          </p:nvSpPr>
          <p:spPr>
            <a:xfrm>
              <a:off x="5509883" y="2583541"/>
              <a:ext cx="64810" cy="10802"/>
            </a:xfrm>
            <a:custGeom>
              <a:avLst/>
              <a:gdLst>
                <a:gd name="connsiteX0" fmla="*/ 50006 w 57150"/>
                <a:gd name="connsiteY0" fmla="*/ 7144 h 9525"/>
                <a:gd name="connsiteX1" fmla="*/ 7144 w 57150"/>
                <a:gd name="connsiteY1" fmla="*/ 7144 h 9525"/>
              </a:gdLst>
              <a:ahLst/>
              <a:cxnLst>
                <a:cxn ang="0">
                  <a:pos x="connsiteX0" y="connsiteY0"/>
                </a:cxn>
                <a:cxn ang="0">
                  <a:pos x="connsiteX1" y="connsiteY1"/>
                </a:cxn>
              </a:cxnLst>
              <a:rect l="l" t="t" r="r" b="b"/>
              <a:pathLst>
                <a:path w="57150" h="9525">
                  <a:moveTo>
                    <a:pt x="50006" y="7144"/>
                  </a:moveTo>
                  <a:lnTo>
                    <a:pt x="7144" y="7144"/>
                  </a:lnTo>
                </a:path>
              </a:pathLst>
            </a:custGeom>
            <a:ln w="26035"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187" name="Freeform: Shape 186"/>
            <p:cNvSpPr/>
            <p:nvPr/>
          </p:nvSpPr>
          <p:spPr>
            <a:xfrm>
              <a:off x="5506643" y="2558698"/>
              <a:ext cx="10802" cy="64810"/>
            </a:xfrm>
            <a:custGeom>
              <a:avLst/>
              <a:gdLst>
                <a:gd name="connsiteX0" fmla="*/ 7144 w 9525"/>
                <a:gd name="connsiteY0" fmla="*/ 7144 h 57150"/>
                <a:gd name="connsiteX1" fmla="*/ 7144 w 9525"/>
                <a:gd name="connsiteY1" fmla="*/ 50959 h 57150"/>
              </a:gdLst>
              <a:ahLst/>
              <a:cxnLst>
                <a:cxn ang="0">
                  <a:pos x="connsiteX0" y="connsiteY0"/>
                </a:cxn>
                <a:cxn ang="0">
                  <a:pos x="connsiteX1" y="connsiteY1"/>
                </a:cxn>
              </a:cxnLst>
              <a:rect l="l" t="t" r="r" b="b"/>
              <a:pathLst>
                <a:path w="9525" h="57150">
                  <a:moveTo>
                    <a:pt x="7144" y="7144"/>
                  </a:moveTo>
                  <a:lnTo>
                    <a:pt x="7144" y="50959"/>
                  </a:lnTo>
                </a:path>
              </a:pathLst>
            </a:custGeom>
            <a:ln w="26035"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188" name="Freeform: Shape 187"/>
            <p:cNvSpPr/>
            <p:nvPr/>
          </p:nvSpPr>
          <p:spPr>
            <a:xfrm>
              <a:off x="5481798" y="2583541"/>
              <a:ext cx="64810" cy="10802"/>
            </a:xfrm>
            <a:custGeom>
              <a:avLst/>
              <a:gdLst>
                <a:gd name="connsiteX0" fmla="*/ 50006 w 57150"/>
                <a:gd name="connsiteY0" fmla="*/ 7144 h 9525"/>
                <a:gd name="connsiteX1" fmla="*/ 7144 w 57150"/>
                <a:gd name="connsiteY1" fmla="*/ 7144 h 9525"/>
              </a:gdLst>
              <a:ahLst/>
              <a:cxnLst>
                <a:cxn ang="0">
                  <a:pos x="connsiteX0" y="connsiteY0"/>
                </a:cxn>
                <a:cxn ang="0">
                  <a:pos x="connsiteX1" y="connsiteY1"/>
                </a:cxn>
              </a:cxnLst>
              <a:rect l="l" t="t" r="r" b="b"/>
              <a:pathLst>
                <a:path w="57150" h="9525">
                  <a:moveTo>
                    <a:pt x="50006" y="7144"/>
                  </a:moveTo>
                  <a:lnTo>
                    <a:pt x="7144" y="7144"/>
                  </a:lnTo>
                </a:path>
              </a:pathLst>
            </a:custGeom>
            <a:ln w="26035"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189" name="Freeform: Shape 188"/>
            <p:cNvSpPr/>
            <p:nvPr/>
          </p:nvSpPr>
          <p:spPr>
            <a:xfrm>
              <a:off x="5496921" y="2558698"/>
              <a:ext cx="10802" cy="64810"/>
            </a:xfrm>
            <a:custGeom>
              <a:avLst/>
              <a:gdLst>
                <a:gd name="connsiteX0" fmla="*/ 7144 w 9525"/>
                <a:gd name="connsiteY0" fmla="*/ 7144 h 57150"/>
                <a:gd name="connsiteX1" fmla="*/ 7144 w 9525"/>
                <a:gd name="connsiteY1" fmla="*/ 50959 h 57150"/>
              </a:gdLst>
              <a:ahLst/>
              <a:cxnLst>
                <a:cxn ang="0">
                  <a:pos x="connsiteX0" y="connsiteY0"/>
                </a:cxn>
                <a:cxn ang="0">
                  <a:pos x="connsiteX1" y="connsiteY1"/>
                </a:cxn>
              </a:cxnLst>
              <a:rect l="l" t="t" r="r" b="b"/>
              <a:pathLst>
                <a:path w="9525" h="57150">
                  <a:moveTo>
                    <a:pt x="7144" y="7144"/>
                  </a:moveTo>
                  <a:lnTo>
                    <a:pt x="7144" y="50959"/>
                  </a:lnTo>
                </a:path>
              </a:pathLst>
            </a:custGeom>
            <a:ln w="26035"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190" name="Freeform: Shape 189"/>
            <p:cNvSpPr/>
            <p:nvPr/>
          </p:nvSpPr>
          <p:spPr>
            <a:xfrm>
              <a:off x="5472077" y="2583541"/>
              <a:ext cx="64810" cy="10802"/>
            </a:xfrm>
            <a:custGeom>
              <a:avLst/>
              <a:gdLst>
                <a:gd name="connsiteX0" fmla="*/ 50959 w 57150"/>
                <a:gd name="connsiteY0" fmla="*/ 7144 h 9525"/>
                <a:gd name="connsiteX1" fmla="*/ 7144 w 57150"/>
                <a:gd name="connsiteY1" fmla="*/ 7144 h 9525"/>
              </a:gdLst>
              <a:ahLst/>
              <a:cxnLst>
                <a:cxn ang="0">
                  <a:pos x="connsiteX0" y="connsiteY0"/>
                </a:cxn>
                <a:cxn ang="0">
                  <a:pos x="connsiteX1" y="connsiteY1"/>
                </a:cxn>
              </a:cxnLst>
              <a:rect l="l" t="t" r="r" b="b"/>
              <a:pathLst>
                <a:path w="57150" h="9525">
                  <a:moveTo>
                    <a:pt x="50959" y="7144"/>
                  </a:moveTo>
                  <a:lnTo>
                    <a:pt x="7144" y="7144"/>
                  </a:lnTo>
                </a:path>
              </a:pathLst>
            </a:custGeom>
            <a:ln w="26035"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191" name="Freeform: Shape 190"/>
            <p:cNvSpPr/>
            <p:nvPr/>
          </p:nvSpPr>
          <p:spPr>
            <a:xfrm>
              <a:off x="5478558" y="2558698"/>
              <a:ext cx="10802" cy="64810"/>
            </a:xfrm>
            <a:custGeom>
              <a:avLst/>
              <a:gdLst>
                <a:gd name="connsiteX0" fmla="*/ 7144 w 9525"/>
                <a:gd name="connsiteY0" fmla="*/ 7144 h 57150"/>
                <a:gd name="connsiteX1" fmla="*/ 7144 w 9525"/>
                <a:gd name="connsiteY1" fmla="*/ 50959 h 57150"/>
              </a:gdLst>
              <a:ahLst/>
              <a:cxnLst>
                <a:cxn ang="0">
                  <a:pos x="connsiteX0" y="connsiteY0"/>
                </a:cxn>
                <a:cxn ang="0">
                  <a:pos x="connsiteX1" y="connsiteY1"/>
                </a:cxn>
              </a:cxnLst>
              <a:rect l="l" t="t" r="r" b="b"/>
              <a:pathLst>
                <a:path w="9525" h="57150">
                  <a:moveTo>
                    <a:pt x="7144" y="7144"/>
                  </a:moveTo>
                  <a:lnTo>
                    <a:pt x="7144" y="50959"/>
                  </a:lnTo>
                </a:path>
              </a:pathLst>
            </a:custGeom>
            <a:ln w="26035"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192" name="Freeform: Shape 191"/>
            <p:cNvSpPr/>
            <p:nvPr/>
          </p:nvSpPr>
          <p:spPr>
            <a:xfrm>
              <a:off x="5453714" y="2583541"/>
              <a:ext cx="64810" cy="10802"/>
            </a:xfrm>
            <a:custGeom>
              <a:avLst/>
              <a:gdLst>
                <a:gd name="connsiteX0" fmla="*/ 50959 w 57150"/>
                <a:gd name="connsiteY0" fmla="*/ 7144 h 9525"/>
                <a:gd name="connsiteX1" fmla="*/ 7144 w 57150"/>
                <a:gd name="connsiteY1" fmla="*/ 7144 h 9525"/>
              </a:gdLst>
              <a:ahLst/>
              <a:cxnLst>
                <a:cxn ang="0">
                  <a:pos x="connsiteX0" y="connsiteY0"/>
                </a:cxn>
                <a:cxn ang="0">
                  <a:pos x="connsiteX1" y="connsiteY1"/>
                </a:cxn>
              </a:cxnLst>
              <a:rect l="l" t="t" r="r" b="b"/>
              <a:pathLst>
                <a:path w="57150" h="9525">
                  <a:moveTo>
                    <a:pt x="50959" y="7144"/>
                  </a:moveTo>
                  <a:lnTo>
                    <a:pt x="7144" y="7144"/>
                  </a:lnTo>
                </a:path>
              </a:pathLst>
            </a:custGeom>
            <a:ln w="26035"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193" name="Freeform: Shape 192"/>
            <p:cNvSpPr/>
            <p:nvPr/>
          </p:nvSpPr>
          <p:spPr>
            <a:xfrm>
              <a:off x="5461276" y="2558698"/>
              <a:ext cx="10802" cy="64810"/>
            </a:xfrm>
            <a:custGeom>
              <a:avLst/>
              <a:gdLst>
                <a:gd name="connsiteX0" fmla="*/ 7144 w 9525"/>
                <a:gd name="connsiteY0" fmla="*/ 7144 h 57150"/>
                <a:gd name="connsiteX1" fmla="*/ 7144 w 9525"/>
                <a:gd name="connsiteY1" fmla="*/ 50959 h 57150"/>
              </a:gdLst>
              <a:ahLst/>
              <a:cxnLst>
                <a:cxn ang="0">
                  <a:pos x="connsiteX0" y="connsiteY0"/>
                </a:cxn>
                <a:cxn ang="0">
                  <a:pos x="connsiteX1" y="connsiteY1"/>
                </a:cxn>
              </a:cxnLst>
              <a:rect l="l" t="t" r="r" b="b"/>
              <a:pathLst>
                <a:path w="9525" h="57150">
                  <a:moveTo>
                    <a:pt x="7144" y="7144"/>
                  </a:moveTo>
                  <a:lnTo>
                    <a:pt x="7144" y="50959"/>
                  </a:lnTo>
                </a:path>
              </a:pathLst>
            </a:custGeom>
            <a:ln w="26035"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194" name="Freeform: Shape 193"/>
            <p:cNvSpPr/>
            <p:nvPr/>
          </p:nvSpPr>
          <p:spPr>
            <a:xfrm>
              <a:off x="5437512" y="2583541"/>
              <a:ext cx="64810" cy="10802"/>
            </a:xfrm>
            <a:custGeom>
              <a:avLst/>
              <a:gdLst>
                <a:gd name="connsiteX0" fmla="*/ 50006 w 57150"/>
                <a:gd name="connsiteY0" fmla="*/ 7144 h 9525"/>
                <a:gd name="connsiteX1" fmla="*/ 7144 w 57150"/>
                <a:gd name="connsiteY1" fmla="*/ 7144 h 9525"/>
              </a:gdLst>
              <a:ahLst/>
              <a:cxnLst>
                <a:cxn ang="0">
                  <a:pos x="connsiteX0" y="connsiteY0"/>
                </a:cxn>
                <a:cxn ang="0">
                  <a:pos x="connsiteX1" y="connsiteY1"/>
                </a:cxn>
              </a:cxnLst>
              <a:rect l="l" t="t" r="r" b="b"/>
              <a:pathLst>
                <a:path w="57150" h="9525">
                  <a:moveTo>
                    <a:pt x="50006" y="7144"/>
                  </a:moveTo>
                  <a:lnTo>
                    <a:pt x="7144" y="7144"/>
                  </a:lnTo>
                </a:path>
              </a:pathLst>
            </a:custGeom>
            <a:ln w="26035"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195" name="Freeform: Shape 194"/>
            <p:cNvSpPr/>
            <p:nvPr/>
          </p:nvSpPr>
          <p:spPr>
            <a:xfrm>
              <a:off x="5427790" y="2558698"/>
              <a:ext cx="10802" cy="64810"/>
            </a:xfrm>
            <a:custGeom>
              <a:avLst/>
              <a:gdLst>
                <a:gd name="connsiteX0" fmla="*/ 7144 w 9525"/>
                <a:gd name="connsiteY0" fmla="*/ 7144 h 57150"/>
                <a:gd name="connsiteX1" fmla="*/ 7144 w 9525"/>
                <a:gd name="connsiteY1" fmla="*/ 50959 h 57150"/>
              </a:gdLst>
              <a:ahLst/>
              <a:cxnLst>
                <a:cxn ang="0">
                  <a:pos x="connsiteX0" y="connsiteY0"/>
                </a:cxn>
                <a:cxn ang="0">
                  <a:pos x="connsiteX1" y="connsiteY1"/>
                </a:cxn>
              </a:cxnLst>
              <a:rect l="l" t="t" r="r" b="b"/>
              <a:pathLst>
                <a:path w="9525" h="57150">
                  <a:moveTo>
                    <a:pt x="7144" y="7144"/>
                  </a:moveTo>
                  <a:lnTo>
                    <a:pt x="7144" y="50959"/>
                  </a:lnTo>
                </a:path>
              </a:pathLst>
            </a:custGeom>
            <a:ln w="26035"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196" name="Freeform: Shape 195"/>
            <p:cNvSpPr/>
            <p:nvPr/>
          </p:nvSpPr>
          <p:spPr>
            <a:xfrm>
              <a:off x="5402946" y="2583541"/>
              <a:ext cx="64810" cy="10802"/>
            </a:xfrm>
            <a:custGeom>
              <a:avLst/>
              <a:gdLst>
                <a:gd name="connsiteX0" fmla="*/ 50959 w 57150"/>
                <a:gd name="connsiteY0" fmla="*/ 7144 h 9525"/>
                <a:gd name="connsiteX1" fmla="*/ 7144 w 57150"/>
                <a:gd name="connsiteY1" fmla="*/ 7144 h 9525"/>
              </a:gdLst>
              <a:ahLst/>
              <a:cxnLst>
                <a:cxn ang="0">
                  <a:pos x="connsiteX0" y="connsiteY0"/>
                </a:cxn>
                <a:cxn ang="0">
                  <a:pos x="connsiteX1" y="connsiteY1"/>
                </a:cxn>
              </a:cxnLst>
              <a:rect l="l" t="t" r="r" b="b"/>
              <a:pathLst>
                <a:path w="57150" h="9525">
                  <a:moveTo>
                    <a:pt x="50959" y="7144"/>
                  </a:moveTo>
                  <a:lnTo>
                    <a:pt x="7144" y="7144"/>
                  </a:lnTo>
                </a:path>
              </a:pathLst>
            </a:custGeom>
            <a:ln w="26035"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197" name="Freeform: Shape 196"/>
            <p:cNvSpPr/>
            <p:nvPr/>
          </p:nvSpPr>
          <p:spPr>
            <a:xfrm>
              <a:off x="5411588" y="2558698"/>
              <a:ext cx="10802" cy="64810"/>
            </a:xfrm>
            <a:custGeom>
              <a:avLst/>
              <a:gdLst>
                <a:gd name="connsiteX0" fmla="*/ 7144 w 9525"/>
                <a:gd name="connsiteY0" fmla="*/ 7144 h 57150"/>
                <a:gd name="connsiteX1" fmla="*/ 7144 w 9525"/>
                <a:gd name="connsiteY1" fmla="*/ 50959 h 57150"/>
              </a:gdLst>
              <a:ahLst/>
              <a:cxnLst>
                <a:cxn ang="0">
                  <a:pos x="connsiteX0" y="connsiteY0"/>
                </a:cxn>
                <a:cxn ang="0">
                  <a:pos x="connsiteX1" y="connsiteY1"/>
                </a:cxn>
              </a:cxnLst>
              <a:rect l="l" t="t" r="r" b="b"/>
              <a:pathLst>
                <a:path w="9525" h="57150">
                  <a:moveTo>
                    <a:pt x="7144" y="7144"/>
                  </a:moveTo>
                  <a:lnTo>
                    <a:pt x="7144" y="50959"/>
                  </a:lnTo>
                </a:path>
              </a:pathLst>
            </a:custGeom>
            <a:ln w="26035"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198" name="Freeform: Shape 197"/>
            <p:cNvSpPr/>
            <p:nvPr/>
          </p:nvSpPr>
          <p:spPr>
            <a:xfrm>
              <a:off x="5386743" y="2583541"/>
              <a:ext cx="64810" cy="10802"/>
            </a:xfrm>
            <a:custGeom>
              <a:avLst/>
              <a:gdLst>
                <a:gd name="connsiteX0" fmla="*/ 50959 w 57150"/>
                <a:gd name="connsiteY0" fmla="*/ 7144 h 9525"/>
                <a:gd name="connsiteX1" fmla="*/ 7144 w 57150"/>
                <a:gd name="connsiteY1" fmla="*/ 7144 h 9525"/>
              </a:gdLst>
              <a:ahLst/>
              <a:cxnLst>
                <a:cxn ang="0">
                  <a:pos x="connsiteX0" y="connsiteY0"/>
                </a:cxn>
                <a:cxn ang="0">
                  <a:pos x="connsiteX1" y="connsiteY1"/>
                </a:cxn>
              </a:cxnLst>
              <a:rect l="l" t="t" r="r" b="b"/>
              <a:pathLst>
                <a:path w="57150" h="9525">
                  <a:moveTo>
                    <a:pt x="50959" y="7144"/>
                  </a:moveTo>
                  <a:lnTo>
                    <a:pt x="7144" y="7144"/>
                  </a:lnTo>
                </a:path>
              </a:pathLst>
            </a:custGeom>
            <a:ln w="26035"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199" name="Freeform: Shape 198"/>
            <p:cNvSpPr/>
            <p:nvPr/>
          </p:nvSpPr>
          <p:spPr>
            <a:xfrm>
              <a:off x="5344617" y="2558698"/>
              <a:ext cx="10802" cy="64810"/>
            </a:xfrm>
            <a:custGeom>
              <a:avLst/>
              <a:gdLst>
                <a:gd name="connsiteX0" fmla="*/ 7144 w 9525"/>
                <a:gd name="connsiteY0" fmla="*/ 7144 h 57150"/>
                <a:gd name="connsiteX1" fmla="*/ 7144 w 9525"/>
                <a:gd name="connsiteY1" fmla="*/ 50959 h 57150"/>
              </a:gdLst>
              <a:ahLst/>
              <a:cxnLst>
                <a:cxn ang="0">
                  <a:pos x="connsiteX0" y="connsiteY0"/>
                </a:cxn>
                <a:cxn ang="0">
                  <a:pos x="connsiteX1" y="connsiteY1"/>
                </a:cxn>
              </a:cxnLst>
              <a:rect l="l" t="t" r="r" b="b"/>
              <a:pathLst>
                <a:path w="9525" h="57150">
                  <a:moveTo>
                    <a:pt x="7144" y="7144"/>
                  </a:moveTo>
                  <a:lnTo>
                    <a:pt x="7144" y="50959"/>
                  </a:lnTo>
                </a:path>
              </a:pathLst>
            </a:custGeom>
            <a:ln w="26035"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200" name="Freeform: Shape 199"/>
            <p:cNvSpPr/>
            <p:nvPr/>
          </p:nvSpPr>
          <p:spPr>
            <a:xfrm>
              <a:off x="5319772" y="2583541"/>
              <a:ext cx="64810" cy="10802"/>
            </a:xfrm>
            <a:custGeom>
              <a:avLst/>
              <a:gdLst>
                <a:gd name="connsiteX0" fmla="*/ 50006 w 57150"/>
                <a:gd name="connsiteY0" fmla="*/ 7144 h 9525"/>
                <a:gd name="connsiteX1" fmla="*/ 7144 w 57150"/>
                <a:gd name="connsiteY1" fmla="*/ 7144 h 9525"/>
              </a:gdLst>
              <a:ahLst/>
              <a:cxnLst>
                <a:cxn ang="0">
                  <a:pos x="connsiteX0" y="connsiteY0"/>
                </a:cxn>
                <a:cxn ang="0">
                  <a:pos x="connsiteX1" y="connsiteY1"/>
                </a:cxn>
              </a:cxnLst>
              <a:rect l="l" t="t" r="r" b="b"/>
              <a:pathLst>
                <a:path w="57150" h="9525">
                  <a:moveTo>
                    <a:pt x="50006" y="7144"/>
                  </a:moveTo>
                  <a:lnTo>
                    <a:pt x="7144" y="7144"/>
                  </a:lnTo>
                </a:path>
              </a:pathLst>
            </a:custGeom>
            <a:ln w="26035"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201" name="Freeform: Shape 200"/>
            <p:cNvSpPr/>
            <p:nvPr/>
          </p:nvSpPr>
          <p:spPr>
            <a:xfrm>
              <a:off x="5331655" y="2558698"/>
              <a:ext cx="10802" cy="64810"/>
            </a:xfrm>
            <a:custGeom>
              <a:avLst/>
              <a:gdLst>
                <a:gd name="connsiteX0" fmla="*/ 7144 w 9525"/>
                <a:gd name="connsiteY0" fmla="*/ 7144 h 57150"/>
                <a:gd name="connsiteX1" fmla="*/ 7144 w 9525"/>
                <a:gd name="connsiteY1" fmla="*/ 50959 h 57150"/>
              </a:gdLst>
              <a:ahLst/>
              <a:cxnLst>
                <a:cxn ang="0">
                  <a:pos x="connsiteX0" y="connsiteY0"/>
                </a:cxn>
                <a:cxn ang="0">
                  <a:pos x="connsiteX1" y="connsiteY1"/>
                </a:cxn>
              </a:cxnLst>
              <a:rect l="l" t="t" r="r" b="b"/>
              <a:pathLst>
                <a:path w="9525" h="57150">
                  <a:moveTo>
                    <a:pt x="7144" y="7144"/>
                  </a:moveTo>
                  <a:lnTo>
                    <a:pt x="7144" y="50959"/>
                  </a:lnTo>
                </a:path>
              </a:pathLst>
            </a:custGeom>
            <a:ln w="26035"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202" name="Freeform: Shape 201"/>
            <p:cNvSpPr/>
            <p:nvPr/>
          </p:nvSpPr>
          <p:spPr>
            <a:xfrm>
              <a:off x="5306810" y="2583541"/>
              <a:ext cx="64810" cy="10802"/>
            </a:xfrm>
            <a:custGeom>
              <a:avLst/>
              <a:gdLst>
                <a:gd name="connsiteX0" fmla="*/ 50959 w 57150"/>
                <a:gd name="connsiteY0" fmla="*/ 7144 h 9525"/>
                <a:gd name="connsiteX1" fmla="*/ 7144 w 57150"/>
                <a:gd name="connsiteY1" fmla="*/ 7144 h 9525"/>
              </a:gdLst>
              <a:ahLst/>
              <a:cxnLst>
                <a:cxn ang="0">
                  <a:pos x="connsiteX0" y="connsiteY0"/>
                </a:cxn>
                <a:cxn ang="0">
                  <a:pos x="connsiteX1" y="connsiteY1"/>
                </a:cxn>
              </a:cxnLst>
              <a:rect l="l" t="t" r="r" b="b"/>
              <a:pathLst>
                <a:path w="57150" h="9525">
                  <a:moveTo>
                    <a:pt x="50959" y="7144"/>
                  </a:moveTo>
                  <a:lnTo>
                    <a:pt x="7144" y="7144"/>
                  </a:lnTo>
                </a:path>
              </a:pathLst>
            </a:custGeom>
            <a:ln w="26035"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203" name="Freeform: Shape 202"/>
            <p:cNvSpPr/>
            <p:nvPr/>
          </p:nvSpPr>
          <p:spPr>
            <a:xfrm>
              <a:off x="5272245" y="2558698"/>
              <a:ext cx="10802" cy="64810"/>
            </a:xfrm>
            <a:custGeom>
              <a:avLst/>
              <a:gdLst>
                <a:gd name="connsiteX0" fmla="*/ 7144 w 9525"/>
                <a:gd name="connsiteY0" fmla="*/ 7144 h 57150"/>
                <a:gd name="connsiteX1" fmla="*/ 7144 w 9525"/>
                <a:gd name="connsiteY1" fmla="*/ 50959 h 57150"/>
              </a:gdLst>
              <a:ahLst/>
              <a:cxnLst>
                <a:cxn ang="0">
                  <a:pos x="connsiteX0" y="connsiteY0"/>
                </a:cxn>
                <a:cxn ang="0">
                  <a:pos x="connsiteX1" y="connsiteY1"/>
                </a:cxn>
              </a:cxnLst>
              <a:rect l="l" t="t" r="r" b="b"/>
              <a:pathLst>
                <a:path w="9525" h="57150">
                  <a:moveTo>
                    <a:pt x="7144" y="7144"/>
                  </a:moveTo>
                  <a:lnTo>
                    <a:pt x="7144" y="50959"/>
                  </a:lnTo>
                </a:path>
              </a:pathLst>
            </a:custGeom>
            <a:ln w="26035"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204" name="Freeform: Shape 203"/>
            <p:cNvSpPr/>
            <p:nvPr/>
          </p:nvSpPr>
          <p:spPr>
            <a:xfrm>
              <a:off x="5248481" y="2583541"/>
              <a:ext cx="64810" cy="10802"/>
            </a:xfrm>
            <a:custGeom>
              <a:avLst/>
              <a:gdLst>
                <a:gd name="connsiteX0" fmla="*/ 50006 w 57150"/>
                <a:gd name="connsiteY0" fmla="*/ 7144 h 9525"/>
                <a:gd name="connsiteX1" fmla="*/ 7144 w 57150"/>
                <a:gd name="connsiteY1" fmla="*/ 7144 h 9525"/>
              </a:gdLst>
              <a:ahLst/>
              <a:cxnLst>
                <a:cxn ang="0">
                  <a:pos x="connsiteX0" y="connsiteY0"/>
                </a:cxn>
                <a:cxn ang="0">
                  <a:pos x="connsiteX1" y="connsiteY1"/>
                </a:cxn>
              </a:cxnLst>
              <a:rect l="l" t="t" r="r" b="b"/>
              <a:pathLst>
                <a:path w="57150" h="9525">
                  <a:moveTo>
                    <a:pt x="50006" y="7144"/>
                  </a:moveTo>
                  <a:lnTo>
                    <a:pt x="7144" y="7144"/>
                  </a:lnTo>
                </a:path>
              </a:pathLst>
            </a:custGeom>
            <a:ln w="26035"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205" name="Freeform: Shape 204"/>
            <p:cNvSpPr/>
            <p:nvPr/>
          </p:nvSpPr>
          <p:spPr>
            <a:xfrm>
              <a:off x="5224717" y="2558698"/>
              <a:ext cx="10802" cy="64810"/>
            </a:xfrm>
            <a:custGeom>
              <a:avLst/>
              <a:gdLst>
                <a:gd name="connsiteX0" fmla="*/ 7144 w 9525"/>
                <a:gd name="connsiteY0" fmla="*/ 7144 h 57150"/>
                <a:gd name="connsiteX1" fmla="*/ 7144 w 9525"/>
                <a:gd name="connsiteY1" fmla="*/ 50959 h 57150"/>
              </a:gdLst>
              <a:ahLst/>
              <a:cxnLst>
                <a:cxn ang="0">
                  <a:pos x="connsiteX0" y="connsiteY0"/>
                </a:cxn>
                <a:cxn ang="0">
                  <a:pos x="connsiteX1" y="connsiteY1"/>
                </a:cxn>
              </a:cxnLst>
              <a:rect l="l" t="t" r="r" b="b"/>
              <a:pathLst>
                <a:path w="9525" h="57150">
                  <a:moveTo>
                    <a:pt x="7144" y="7144"/>
                  </a:moveTo>
                  <a:lnTo>
                    <a:pt x="7144" y="50959"/>
                  </a:lnTo>
                </a:path>
              </a:pathLst>
            </a:custGeom>
            <a:ln w="26035"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206" name="Freeform: Shape 205"/>
            <p:cNvSpPr/>
            <p:nvPr/>
          </p:nvSpPr>
          <p:spPr>
            <a:xfrm>
              <a:off x="5199874" y="2583541"/>
              <a:ext cx="64810" cy="10802"/>
            </a:xfrm>
            <a:custGeom>
              <a:avLst/>
              <a:gdLst>
                <a:gd name="connsiteX0" fmla="*/ 50959 w 57150"/>
                <a:gd name="connsiteY0" fmla="*/ 7144 h 9525"/>
                <a:gd name="connsiteX1" fmla="*/ 7144 w 57150"/>
                <a:gd name="connsiteY1" fmla="*/ 7144 h 9525"/>
              </a:gdLst>
              <a:ahLst/>
              <a:cxnLst>
                <a:cxn ang="0">
                  <a:pos x="connsiteX0" y="connsiteY0"/>
                </a:cxn>
                <a:cxn ang="0">
                  <a:pos x="connsiteX1" y="connsiteY1"/>
                </a:cxn>
              </a:cxnLst>
              <a:rect l="l" t="t" r="r" b="b"/>
              <a:pathLst>
                <a:path w="57150" h="9525">
                  <a:moveTo>
                    <a:pt x="50959" y="7144"/>
                  </a:moveTo>
                  <a:lnTo>
                    <a:pt x="7144" y="7144"/>
                  </a:lnTo>
                </a:path>
              </a:pathLst>
            </a:custGeom>
            <a:ln w="26035"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207" name="Freeform: Shape 206"/>
            <p:cNvSpPr/>
            <p:nvPr/>
          </p:nvSpPr>
          <p:spPr>
            <a:xfrm>
              <a:off x="5218236" y="2558698"/>
              <a:ext cx="10802" cy="64810"/>
            </a:xfrm>
            <a:custGeom>
              <a:avLst/>
              <a:gdLst>
                <a:gd name="connsiteX0" fmla="*/ 7144 w 9525"/>
                <a:gd name="connsiteY0" fmla="*/ 7144 h 57150"/>
                <a:gd name="connsiteX1" fmla="*/ 7144 w 9525"/>
                <a:gd name="connsiteY1" fmla="*/ 50959 h 57150"/>
              </a:gdLst>
              <a:ahLst/>
              <a:cxnLst>
                <a:cxn ang="0">
                  <a:pos x="connsiteX0" y="connsiteY0"/>
                </a:cxn>
                <a:cxn ang="0">
                  <a:pos x="connsiteX1" y="connsiteY1"/>
                </a:cxn>
              </a:cxnLst>
              <a:rect l="l" t="t" r="r" b="b"/>
              <a:pathLst>
                <a:path w="9525" h="57150">
                  <a:moveTo>
                    <a:pt x="7144" y="7144"/>
                  </a:moveTo>
                  <a:lnTo>
                    <a:pt x="7144" y="50959"/>
                  </a:lnTo>
                </a:path>
              </a:pathLst>
            </a:custGeom>
            <a:ln w="26035"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208" name="Freeform: Shape 207"/>
            <p:cNvSpPr/>
            <p:nvPr/>
          </p:nvSpPr>
          <p:spPr>
            <a:xfrm>
              <a:off x="5194472" y="2583541"/>
              <a:ext cx="64810" cy="10802"/>
            </a:xfrm>
            <a:custGeom>
              <a:avLst/>
              <a:gdLst>
                <a:gd name="connsiteX0" fmla="*/ 50006 w 57150"/>
                <a:gd name="connsiteY0" fmla="*/ 7144 h 9525"/>
                <a:gd name="connsiteX1" fmla="*/ 7144 w 57150"/>
                <a:gd name="connsiteY1" fmla="*/ 7144 h 9525"/>
              </a:gdLst>
              <a:ahLst/>
              <a:cxnLst>
                <a:cxn ang="0">
                  <a:pos x="connsiteX0" y="connsiteY0"/>
                </a:cxn>
                <a:cxn ang="0">
                  <a:pos x="connsiteX1" y="connsiteY1"/>
                </a:cxn>
              </a:cxnLst>
              <a:rect l="l" t="t" r="r" b="b"/>
              <a:pathLst>
                <a:path w="57150" h="9525">
                  <a:moveTo>
                    <a:pt x="50006" y="7144"/>
                  </a:moveTo>
                  <a:lnTo>
                    <a:pt x="7144" y="7144"/>
                  </a:lnTo>
                </a:path>
              </a:pathLst>
            </a:custGeom>
            <a:ln w="26035"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209" name="Freeform: Shape 208"/>
            <p:cNvSpPr/>
            <p:nvPr/>
          </p:nvSpPr>
          <p:spPr>
            <a:xfrm>
              <a:off x="5180431" y="2558698"/>
              <a:ext cx="10802" cy="64810"/>
            </a:xfrm>
            <a:custGeom>
              <a:avLst/>
              <a:gdLst>
                <a:gd name="connsiteX0" fmla="*/ 7144 w 9525"/>
                <a:gd name="connsiteY0" fmla="*/ 7144 h 57150"/>
                <a:gd name="connsiteX1" fmla="*/ 7144 w 9525"/>
                <a:gd name="connsiteY1" fmla="*/ 50959 h 57150"/>
              </a:gdLst>
              <a:ahLst/>
              <a:cxnLst>
                <a:cxn ang="0">
                  <a:pos x="connsiteX0" y="connsiteY0"/>
                </a:cxn>
                <a:cxn ang="0">
                  <a:pos x="connsiteX1" y="connsiteY1"/>
                </a:cxn>
              </a:cxnLst>
              <a:rect l="l" t="t" r="r" b="b"/>
              <a:pathLst>
                <a:path w="9525" h="57150">
                  <a:moveTo>
                    <a:pt x="7144" y="7144"/>
                  </a:moveTo>
                  <a:lnTo>
                    <a:pt x="7144" y="50959"/>
                  </a:lnTo>
                </a:path>
              </a:pathLst>
            </a:custGeom>
            <a:ln w="26035"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210" name="Freeform: Shape 209"/>
            <p:cNvSpPr/>
            <p:nvPr/>
          </p:nvSpPr>
          <p:spPr>
            <a:xfrm>
              <a:off x="5155586" y="2583541"/>
              <a:ext cx="64810" cy="10802"/>
            </a:xfrm>
            <a:custGeom>
              <a:avLst/>
              <a:gdLst>
                <a:gd name="connsiteX0" fmla="*/ 50959 w 57150"/>
                <a:gd name="connsiteY0" fmla="*/ 7144 h 9525"/>
                <a:gd name="connsiteX1" fmla="*/ 7144 w 57150"/>
                <a:gd name="connsiteY1" fmla="*/ 7144 h 9525"/>
              </a:gdLst>
              <a:ahLst/>
              <a:cxnLst>
                <a:cxn ang="0">
                  <a:pos x="connsiteX0" y="connsiteY0"/>
                </a:cxn>
                <a:cxn ang="0">
                  <a:pos x="connsiteX1" y="connsiteY1"/>
                </a:cxn>
              </a:cxnLst>
              <a:rect l="l" t="t" r="r" b="b"/>
              <a:pathLst>
                <a:path w="57150" h="9525">
                  <a:moveTo>
                    <a:pt x="50959" y="7144"/>
                  </a:moveTo>
                  <a:lnTo>
                    <a:pt x="7144" y="7144"/>
                  </a:lnTo>
                </a:path>
              </a:pathLst>
            </a:custGeom>
            <a:ln w="26035"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211" name="Freeform: Shape 210"/>
            <p:cNvSpPr/>
            <p:nvPr/>
          </p:nvSpPr>
          <p:spPr>
            <a:xfrm>
              <a:off x="5163148" y="2558698"/>
              <a:ext cx="10802" cy="64810"/>
            </a:xfrm>
            <a:custGeom>
              <a:avLst/>
              <a:gdLst>
                <a:gd name="connsiteX0" fmla="*/ 7144 w 9525"/>
                <a:gd name="connsiteY0" fmla="*/ 7144 h 57150"/>
                <a:gd name="connsiteX1" fmla="*/ 7144 w 9525"/>
                <a:gd name="connsiteY1" fmla="*/ 50959 h 57150"/>
              </a:gdLst>
              <a:ahLst/>
              <a:cxnLst>
                <a:cxn ang="0">
                  <a:pos x="connsiteX0" y="connsiteY0"/>
                </a:cxn>
                <a:cxn ang="0">
                  <a:pos x="connsiteX1" y="connsiteY1"/>
                </a:cxn>
              </a:cxnLst>
              <a:rect l="l" t="t" r="r" b="b"/>
              <a:pathLst>
                <a:path w="9525" h="57150">
                  <a:moveTo>
                    <a:pt x="7144" y="7144"/>
                  </a:moveTo>
                  <a:lnTo>
                    <a:pt x="7144" y="50959"/>
                  </a:lnTo>
                </a:path>
              </a:pathLst>
            </a:custGeom>
            <a:ln w="26035"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212" name="Freeform: Shape 211"/>
            <p:cNvSpPr/>
            <p:nvPr/>
          </p:nvSpPr>
          <p:spPr>
            <a:xfrm>
              <a:off x="5138303" y="2583541"/>
              <a:ext cx="64810" cy="10802"/>
            </a:xfrm>
            <a:custGeom>
              <a:avLst/>
              <a:gdLst>
                <a:gd name="connsiteX0" fmla="*/ 50959 w 57150"/>
                <a:gd name="connsiteY0" fmla="*/ 7144 h 9525"/>
                <a:gd name="connsiteX1" fmla="*/ 7144 w 57150"/>
                <a:gd name="connsiteY1" fmla="*/ 7144 h 9525"/>
              </a:gdLst>
              <a:ahLst/>
              <a:cxnLst>
                <a:cxn ang="0">
                  <a:pos x="connsiteX0" y="connsiteY0"/>
                </a:cxn>
                <a:cxn ang="0">
                  <a:pos x="connsiteX1" y="connsiteY1"/>
                </a:cxn>
              </a:cxnLst>
              <a:rect l="l" t="t" r="r" b="b"/>
              <a:pathLst>
                <a:path w="57150" h="9525">
                  <a:moveTo>
                    <a:pt x="50959" y="7144"/>
                  </a:moveTo>
                  <a:lnTo>
                    <a:pt x="7144" y="7144"/>
                  </a:lnTo>
                </a:path>
              </a:pathLst>
            </a:custGeom>
            <a:ln w="26035"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213" name="Freeform: Shape 212"/>
            <p:cNvSpPr/>
            <p:nvPr/>
          </p:nvSpPr>
          <p:spPr>
            <a:xfrm>
              <a:off x="5150186" y="2558698"/>
              <a:ext cx="10802" cy="64810"/>
            </a:xfrm>
            <a:custGeom>
              <a:avLst/>
              <a:gdLst>
                <a:gd name="connsiteX0" fmla="*/ 7144 w 9525"/>
                <a:gd name="connsiteY0" fmla="*/ 7144 h 57150"/>
                <a:gd name="connsiteX1" fmla="*/ 7144 w 9525"/>
                <a:gd name="connsiteY1" fmla="*/ 50959 h 57150"/>
              </a:gdLst>
              <a:ahLst/>
              <a:cxnLst>
                <a:cxn ang="0">
                  <a:pos x="connsiteX0" y="connsiteY0"/>
                </a:cxn>
                <a:cxn ang="0">
                  <a:pos x="connsiteX1" y="connsiteY1"/>
                </a:cxn>
              </a:cxnLst>
              <a:rect l="l" t="t" r="r" b="b"/>
              <a:pathLst>
                <a:path w="9525" h="57150">
                  <a:moveTo>
                    <a:pt x="7144" y="7144"/>
                  </a:moveTo>
                  <a:lnTo>
                    <a:pt x="7144" y="50959"/>
                  </a:lnTo>
                </a:path>
              </a:pathLst>
            </a:custGeom>
            <a:ln w="26035"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214" name="Freeform: Shape 213"/>
            <p:cNvSpPr/>
            <p:nvPr/>
          </p:nvSpPr>
          <p:spPr>
            <a:xfrm>
              <a:off x="5125341" y="2583541"/>
              <a:ext cx="64810" cy="10802"/>
            </a:xfrm>
            <a:custGeom>
              <a:avLst/>
              <a:gdLst>
                <a:gd name="connsiteX0" fmla="*/ 50959 w 57150"/>
                <a:gd name="connsiteY0" fmla="*/ 7144 h 9525"/>
                <a:gd name="connsiteX1" fmla="*/ 7144 w 57150"/>
                <a:gd name="connsiteY1" fmla="*/ 7144 h 9525"/>
              </a:gdLst>
              <a:ahLst/>
              <a:cxnLst>
                <a:cxn ang="0">
                  <a:pos x="connsiteX0" y="connsiteY0"/>
                </a:cxn>
                <a:cxn ang="0">
                  <a:pos x="connsiteX1" y="connsiteY1"/>
                </a:cxn>
              </a:cxnLst>
              <a:rect l="l" t="t" r="r" b="b"/>
              <a:pathLst>
                <a:path w="57150" h="9525">
                  <a:moveTo>
                    <a:pt x="50959" y="7144"/>
                  </a:moveTo>
                  <a:lnTo>
                    <a:pt x="7144" y="7144"/>
                  </a:lnTo>
                </a:path>
              </a:pathLst>
            </a:custGeom>
            <a:ln w="26035"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215" name="Freeform: Shape 214"/>
            <p:cNvSpPr/>
            <p:nvPr/>
          </p:nvSpPr>
          <p:spPr>
            <a:xfrm>
              <a:off x="5138303" y="2558698"/>
              <a:ext cx="10802" cy="64810"/>
            </a:xfrm>
            <a:custGeom>
              <a:avLst/>
              <a:gdLst>
                <a:gd name="connsiteX0" fmla="*/ 7144 w 9525"/>
                <a:gd name="connsiteY0" fmla="*/ 7144 h 57150"/>
                <a:gd name="connsiteX1" fmla="*/ 7144 w 9525"/>
                <a:gd name="connsiteY1" fmla="*/ 50959 h 57150"/>
              </a:gdLst>
              <a:ahLst/>
              <a:cxnLst>
                <a:cxn ang="0">
                  <a:pos x="connsiteX0" y="connsiteY0"/>
                </a:cxn>
                <a:cxn ang="0">
                  <a:pos x="connsiteX1" y="connsiteY1"/>
                </a:cxn>
              </a:cxnLst>
              <a:rect l="l" t="t" r="r" b="b"/>
              <a:pathLst>
                <a:path w="9525" h="57150">
                  <a:moveTo>
                    <a:pt x="7144" y="7144"/>
                  </a:moveTo>
                  <a:lnTo>
                    <a:pt x="7144" y="50959"/>
                  </a:lnTo>
                </a:path>
              </a:pathLst>
            </a:custGeom>
            <a:ln w="26035"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216" name="Freeform: Shape 215"/>
            <p:cNvSpPr/>
            <p:nvPr/>
          </p:nvSpPr>
          <p:spPr>
            <a:xfrm>
              <a:off x="5113460" y="2583541"/>
              <a:ext cx="64810" cy="10802"/>
            </a:xfrm>
            <a:custGeom>
              <a:avLst/>
              <a:gdLst>
                <a:gd name="connsiteX0" fmla="*/ 50959 w 57150"/>
                <a:gd name="connsiteY0" fmla="*/ 7144 h 9525"/>
                <a:gd name="connsiteX1" fmla="*/ 7144 w 57150"/>
                <a:gd name="connsiteY1" fmla="*/ 7144 h 9525"/>
              </a:gdLst>
              <a:ahLst/>
              <a:cxnLst>
                <a:cxn ang="0">
                  <a:pos x="connsiteX0" y="connsiteY0"/>
                </a:cxn>
                <a:cxn ang="0">
                  <a:pos x="connsiteX1" y="connsiteY1"/>
                </a:cxn>
              </a:cxnLst>
              <a:rect l="l" t="t" r="r" b="b"/>
              <a:pathLst>
                <a:path w="57150" h="9525">
                  <a:moveTo>
                    <a:pt x="50959" y="7144"/>
                  </a:moveTo>
                  <a:lnTo>
                    <a:pt x="7144" y="7144"/>
                  </a:lnTo>
                </a:path>
              </a:pathLst>
            </a:custGeom>
            <a:ln w="26035"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217" name="Freeform: Shape 216"/>
            <p:cNvSpPr/>
            <p:nvPr/>
          </p:nvSpPr>
          <p:spPr>
            <a:xfrm>
              <a:off x="5117781" y="2558698"/>
              <a:ext cx="10802" cy="64810"/>
            </a:xfrm>
            <a:custGeom>
              <a:avLst/>
              <a:gdLst>
                <a:gd name="connsiteX0" fmla="*/ 7144 w 9525"/>
                <a:gd name="connsiteY0" fmla="*/ 7144 h 57150"/>
                <a:gd name="connsiteX1" fmla="*/ 7144 w 9525"/>
                <a:gd name="connsiteY1" fmla="*/ 50959 h 57150"/>
              </a:gdLst>
              <a:ahLst/>
              <a:cxnLst>
                <a:cxn ang="0">
                  <a:pos x="connsiteX0" y="connsiteY0"/>
                </a:cxn>
                <a:cxn ang="0">
                  <a:pos x="connsiteX1" y="connsiteY1"/>
                </a:cxn>
              </a:cxnLst>
              <a:rect l="l" t="t" r="r" b="b"/>
              <a:pathLst>
                <a:path w="9525" h="57150">
                  <a:moveTo>
                    <a:pt x="7144" y="7144"/>
                  </a:moveTo>
                  <a:lnTo>
                    <a:pt x="7144" y="50959"/>
                  </a:lnTo>
                </a:path>
              </a:pathLst>
            </a:custGeom>
            <a:ln w="26035"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218" name="Freeform: Shape 217"/>
            <p:cNvSpPr/>
            <p:nvPr/>
          </p:nvSpPr>
          <p:spPr>
            <a:xfrm>
              <a:off x="5092936" y="2583541"/>
              <a:ext cx="64810" cy="10802"/>
            </a:xfrm>
            <a:custGeom>
              <a:avLst/>
              <a:gdLst>
                <a:gd name="connsiteX0" fmla="*/ 50959 w 57150"/>
                <a:gd name="connsiteY0" fmla="*/ 7144 h 9525"/>
                <a:gd name="connsiteX1" fmla="*/ 7144 w 57150"/>
                <a:gd name="connsiteY1" fmla="*/ 7144 h 9525"/>
              </a:gdLst>
              <a:ahLst/>
              <a:cxnLst>
                <a:cxn ang="0">
                  <a:pos x="connsiteX0" y="connsiteY0"/>
                </a:cxn>
                <a:cxn ang="0">
                  <a:pos x="connsiteX1" y="connsiteY1"/>
                </a:cxn>
              </a:cxnLst>
              <a:rect l="l" t="t" r="r" b="b"/>
              <a:pathLst>
                <a:path w="57150" h="9525">
                  <a:moveTo>
                    <a:pt x="50959" y="7144"/>
                  </a:moveTo>
                  <a:lnTo>
                    <a:pt x="7144" y="7144"/>
                  </a:lnTo>
                </a:path>
              </a:pathLst>
            </a:custGeom>
            <a:ln w="26035"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219" name="Freeform: Shape 218"/>
            <p:cNvSpPr/>
            <p:nvPr/>
          </p:nvSpPr>
          <p:spPr>
            <a:xfrm>
              <a:off x="4988160" y="2558698"/>
              <a:ext cx="10802" cy="64810"/>
            </a:xfrm>
            <a:custGeom>
              <a:avLst/>
              <a:gdLst>
                <a:gd name="connsiteX0" fmla="*/ 7144 w 9525"/>
                <a:gd name="connsiteY0" fmla="*/ 7144 h 57150"/>
                <a:gd name="connsiteX1" fmla="*/ 7144 w 9525"/>
                <a:gd name="connsiteY1" fmla="*/ 50959 h 57150"/>
              </a:gdLst>
              <a:ahLst/>
              <a:cxnLst>
                <a:cxn ang="0">
                  <a:pos x="connsiteX0" y="connsiteY0"/>
                </a:cxn>
                <a:cxn ang="0">
                  <a:pos x="connsiteX1" y="connsiteY1"/>
                </a:cxn>
              </a:cxnLst>
              <a:rect l="l" t="t" r="r" b="b"/>
              <a:pathLst>
                <a:path w="9525" h="57150">
                  <a:moveTo>
                    <a:pt x="7144" y="7144"/>
                  </a:moveTo>
                  <a:lnTo>
                    <a:pt x="7144" y="50959"/>
                  </a:lnTo>
                </a:path>
              </a:pathLst>
            </a:custGeom>
            <a:ln w="26035"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220" name="Freeform: Shape 219"/>
            <p:cNvSpPr/>
            <p:nvPr/>
          </p:nvSpPr>
          <p:spPr>
            <a:xfrm>
              <a:off x="4963315" y="2583541"/>
              <a:ext cx="64810" cy="10802"/>
            </a:xfrm>
            <a:custGeom>
              <a:avLst/>
              <a:gdLst>
                <a:gd name="connsiteX0" fmla="*/ 50959 w 57150"/>
                <a:gd name="connsiteY0" fmla="*/ 7144 h 9525"/>
                <a:gd name="connsiteX1" fmla="*/ 7144 w 57150"/>
                <a:gd name="connsiteY1" fmla="*/ 7144 h 9525"/>
              </a:gdLst>
              <a:ahLst/>
              <a:cxnLst>
                <a:cxn ang="0">
                  <a:pos x="connsiteX0" y="connsiteY0"/>
                </a:cxn>
                <a:cxn ang="0">
                  <a:pos x="connsiteX1" y="connsiteY1"/>
                </a:cxn>
              </a:cxnLst>
              <a:rect l="l" t="t" r="r" b="b"/>
              <a:pathLst>
                <a:path w="57150" h="9525">
                  <a:moveTo>
                    <a:pt x="50959" y="7144"/>
                  </a:moveTo>
                  <a:lnTo>
                    <a:pt x="7144" y="7144"/>
                  </a:lnTo>
                </a:path>
              </a:pathLst>
            </a:custGeom>
            <a:ln w="26035"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221" name="Freeform: Shape 220"/>
            <p:cNvSpPr/>
            <p:nvPr/>
          </p:nvSpPr>
          <p:spPr>
            <a:xfrm>
              <a:off x="4948193" y="2558698"/>
              <a:ext cx="10802" cy="64810"/>
            </a:xfrm>
            <a:custGeom>
              <a:avLst/>
              <a:gdLst>
                <a:gd name="connsiteX0" fmla="*/ 7144 w 9525"/>
                <a:gd name="connsiteY0" fmla="*/ 7144 h 57150"/>
                <a:gd name="connsiteX1" fmla="*/ 7144 w 9525"/>
                <a:gd name="connsiteY1" fmla="*/ 50959 h 57150"/>
              </a:gdLst>
              <a:ahLst/>
              <a:cxnLst>
                <a:cxn ang="0">
                  <a:pos x="connsiteX0" y="connsiteY0"/>
                </a:cxn>
                <a:cxn ang="0">
                  <a:pos x="connsiteX1" y="connsiteY1"/>
                </a:cxn>
              </a:cxnLst>
              <a:rect l="l" t="t" r="r" b="b"/>
              <a:pathLst>
                <a:path w="9525" h="57150">
                  <a:moveTo>
                    <a:pt x="7144" y="7144"/>
                  </a:moveTo>
                  <a:lnTo>
                    <a:pt x="7144" y="50959"/>
                  </a:lnTo>
                </a:path>
              </a:pathLst>
            </a:custGeom>
            <a:ln w="26035"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222" name="Freeform: Shape 221"/>
            <p:cNvSpPr/>
            <p:nvPr/>
          </p:nvSpPr>
          <p:spPr>
            <a:xfrm>
              <a:off x="4923349" y="2583541"/>
              <a:ext cx="64810" cy="10802"/>
            </a:xfrm>
            <a:custGeom>
              <a:avLst/>
              <a:gdLst>
                <a:gd name="connsiteX0" fmla="*/ 50959 w 57150"/>
                <a:gd name="connsiteY0" fmla="*/ 7144 h 9525"/>
                <a:gd name="connsiteX1" fmla="*/ 7144 w 57150"/>
                <a:gd name="connsiteY1" fmla="*/ 7144 h 9525"/>
              </a:gdLst>
              <a:ahLst/>
              <a:cxnLst>
                <a:cxn ang="0">
                  <a:pos x="connsiteX0" y="connsiteY0"/>
                </a:cxn>
                <a:cxn ang="0">
                  <a:pos x="connsiteX1" y="connsiteY1"/>
                </a:cxn>
              </a:cxnLst>
              <a:rect l="l" t="t" r="r" b="b"/>
              <a:pathLst>
                <a:path w="57150" h="9525">
                  <a:moveTo>
                    <a:pt x="50959" y="7144"/>
                  </a:moveTo>
                  <a:lnTo>
                    <a:pt x="7144" y="7144"/>
                  </a:lnTo>
                </a:path>
              </a:pathLst>
            </a:custGeom>
            <a:ln w="26035"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223" name="Freeform: Shape 222"/>
            <p:cNvSpPr/>
            <p:nvPr/>
          </p:nvSpPr>
          <p:spPr>
            <a:xfrm>
              <a:off x="4893105" y="2531693"/>
              <a:ext cx="10802" cy="64810"/>
            </a:xfrm>
            <a:custGeom>
              <a:avLst/>
              <a:gdLst>
                <a:gd name="connsiteX0" fmla="*/ 7144 w 9525"/>
                <a:gd name="connsiteY0" fmla="*/ 7144 h 57150"/>
                <a:gd name="connsiteX1" fmla="*/ 7144 w 9525"/>
                <a:gd name="connsiteY1" fmla="*/ 51911 h 57150"/>
              </a:gdLst>
              <a:ahLst/>
              <a:cxnLst>
                <a:cxn ang="0">
                  <a:pos x="connsiteX0" y="connsiteY0"/>
                </a:cxn>
                <a:cxn ang="0">
                  <a:pos x="connsiteX1" y="connsiteY1"/>
                </a:cxn>
              </a:cxnLst>
              <a:rect l="l" t="t" r="r" b="b"/>
              <a:pathLst>
                <a:path w="9525" h="57150">
                  <a:moveTo>
                    <a:pt x="7144" y="7144"/>
                  </a:moveTo>
                  <a:lnTo>
                    <a:pt x="7144" y="51911"/>
                  </a:lnTo>
                </a:path>
              </a:pathLst>
            </a:custGeom>
            <a:ln w="26035"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224" name="Freeform: Shape 223"/>
            <p:cNvSpPr/>
            <p:nvPr/>
          </p:nvSpPr>
          <p:spPr>
            <a:xfrm>
              <a:off x="4868260" y="2557617"/>
              <a:ext cx="64810" cy="10802"/>
            </a:xfrm>
            <a:custGeom>
              <a:avLst/>
              <a:gdLst>
                <a:gd name="connsiteX0" fmla="*/ 50959 w 57150"/>
                <a:gd name="connsiteY0" fmla="*/ 7144 h 9525"/>
                <a:gd name="connsiteX1" fmla="*/ 7144 w 57150"/>
                <a:gd name="connsiteY1" fmla="*/ 7144 h 9525"/>
              </a:gdLst>
              <a:ahLst/>
              <a:cxnLst>
                <a:cxn ang="0">
                  <a:pos x="connsiteX0" y="connsiteY0"/>
                </a:cxn>
                <a:cxn ang="0">
                  <a:pos x="connsiteX1" y="connsiteY1"/>
                </a:cxn>
              </a:cxnLst>
              <a:rect l="l" t="t" r="r" b="b"/>
              <a:pathLst>
                <a:path w="57150" h="9525">
                  <a:moveTo>
                    <a:pt x="50959" y="7144"/>
                  </a:moveTo>
                  <a:lnTo>
                    <a:pt x="7144" y="7144"/>
                  </a:lnTo>
                </a:path>
              </a:pathLst>
            </a:custGeom>
            <a:ln w="26035"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225" name="Freeform: Shape 224"/>
            <p:cNvSpPr/>
            <p:nvPr/>
          </p:nvSpPr>
          <p:spPr>
            <a:xfrm>
              <a:off x="4733239" y="2485246"/>
              <a:ext cx="10802" cy="64810"/>
            </a:xfrm>
            <a:custGeom>
              <a:avLst/>
              <a:gdLst>
                <a:gd name="connsiteX0" fmla="*/ 7144 w 9525"/>
                <a:gd name="connsiteY0" fmla="*/ 7144 h 57150"/>
                <a:gd name="connsiteX1" fmla="*/ 7144 w 9525"/>
                <a:gd name="connsiteY1" fmla="*/ 50959 h 57150"/>
              </a:gdLst>
              <a:ahLst/>
              <a:cxnLst>
                <a:cxn ang="0">
                  <a:pos x="connsiteX0" y="connsiteY0"/>
                </a:cxn>
                <a:cxn ang="0">
                  <a:pos x="connsiteX1" y="connsiteY1"/>
                </a:cxn>
              </a:cxnLst>
              <a:rect l="l" t="t" r="r" b="b"/>
              <a:pathLst>
                <a:path w="9525" h="57150">
                  <a:moveTo>
                    <a:pt x="7144" y="7144"/>
                  </a:moveTo>
                  <a:lnTo>
                    <a:pt x="7144" y="50959"/>
                  </a:lnTo>
                </a:path>
              </a:pathLst>
            </a:custGeom>
            <a:ln w="26035"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226" name="Freeform: Shape 225"/>
            <p:cNvSpPr/>
            <p:nvPr/>
          </p:nvSpPr>
          <p:spPr>
            <a:xfrm>
              <a:off x="4708394" y="2510089"/>
              <a:ext cx="64810" cy="10802"/>
            </a:xfrm>
            <a:custGeom>
              <a:avLst/>
              <a:gdLst>
                <a:gd name="connsiteX0" fmla="*/ 50959 w 57150"/>
                <a:gd name="connsiteY0" fmla="*/ 7144 h 9525"/>
                <a:gd name="connsiteX1" fmla="*/ 7144 w 57150"/>
                <a:gd name="connsiteY1" fmla="*/ 7144 h 9525"/>
              </a:gdLst>
              <a:ahLst/>
              <a:cxnLst>
                <a:cxn ang="0">
                  <a:pos x="connsiteX0" y="connsiteY0"/>
                </a:cxn>
                <a:cxn ang="0">
                  <a:pos x="connsiteX1" y="connsiteY1"/>
                </a:cxn>
              </a:cxnLst>
              <a:rect l="l" t="t" r="r" b="b"/>
              <a:pathLst>
                <a:path w="57150" h="9525">
                  <a:moveTo>
                    <a:pt x="50959" y="7144"/>
                  </a:moveTo>
                  <a:lnTo>
                    <a:pt x="7144" y="7144"/>
                  </a:lnTo>
                </a:path>
              </a:pathLst>
            </a:custGeom>
            <a:ln w="26035"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227" name="Freeform: Shape 226"/>
            <p:cNvSpPr/>
            <p:nvPr/>
          </p:nvSpPr>
          <p:spPr>
            <a:xfrm>
              <a:off x="4583094" y="2485246"/>
              <a:ext cx="10802" cy="64810"/>
            </a:xfrm>
            <a:custGeom>
              <a:avLst/>
              <a:gdLst>
                <a:gd name="connsiteX0" fmla="*/ 7144 w 9525"/>
                <a:gd name="connsiteY0" fmla="*/ 7144 h 57150"/>
                <a:gd name="connsiteX1" fmla="*/ 7144 w 9525"/>
                <a:gd name="connsiteY1" fmla="*/ 50959 h 57150"/>
              </a:gdLst>
              <a:ahLst/>
              <a:cxnLst>
                <a:cxn ang="0">
                  <a:pos x="connsiteX0" y="connsiteY0"/>
                </a:cxn>
                <a:cxn ang="0">
                  <a:pos x="connsiteX1" y="connsiteY1"/>
                </a:cxn>
              </a:cxnLst>
              <a:rect l="l" t="t" r="r" b="b"/>
              <a:pathLst>
                <a:path w="9525" h="57150">
                  <a:moveTo>
                    <a:pt x="7144" y="7144"/>
                  </a:moveTo>
                  <a:lnTo>
                    <a:pt x="7144" y="50959"/>
                  </a:lnTo>
                </a:path>
              </a:pathLst>
            </a:custGeom>
            <a:ln w="26035"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228" name="Freeform: Shape 227"/>
            <p:cNvSpPr/>
            <p:nvPr/>
          </p:nvSpPr>
          <p:spPr>
            <a:xfrm>
              <a:off x="4558251" y="2510089"/>
              <a:ext cx="64810" cy="10802"/>
            </a:xfrm>
            <a:custGeom>
              <a:avLst/>
              <a:gdLst>
                <a:gd name="connsiteX0" fmla="*/ 50959 w 57150"/>
                <a:gd name="connsiteY0" fmla="*/ 7144 h 9525"/>
                <a:gd name="connsiteX1" fmla="*/ 7144 w 57150"/>
                <a:gd name="connsiteY1" fmla="*/ 7144 h 9525"/>
              </a:gdLst>
              <a:ahLst/>
              <a:cxnLst>
                <a:cxn ang="0">
                  <a:pos x="connsiteX0" y="connsiteY0"/>
                </a:cxn>
                <a:cxn ang="0">
                  <a:pos x="connsiteX1" y="connsiteY1"/>
                </a:cxn>
              </a:cxnLst>
              <a:rect l="l" t="t" r="r" b="b"/>
              <a:pathLst>
                <a:path w="57150" h="9525">
                  <a:moveTo>
                    <a:pt x="50959" y="7144"/>
                  </a:moveTo>
                  <a:lnTo>
                    <a:pt x="7144" y="7144"/>
                  </a:lnTo>
                </a:path>
              </a:pathLst>
            </a:custGeom>
            <a:ln w="26035"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229" name="Freeform: Shape 228"/>
            <p:cNvSpPr/>
            <p:nvPr/>
          </p:nvSpPr>
          <p:spPr>
            <a:xfrm>
              <a:off x="4594977" y="2485246"/>
              <a:ext cx="10802" cy="64810"/>
            </a:xfrm>
            <a:custGeom>
              <a:avLst/>
              <a:gdLst>
                <a:gd name="connsiteX0" fmla="*/ 7144 w 9525"/>
                <a:gd name="connsiteY0" fmla="*/ 7144 h 57150"/>
                <a:gd name="connsiteX1" fmla="*/ 7144 w 9525"/>
                <a:gd name="connsiteY1" fmla="*/ 50959 h 57150"/>
              </a:gdLst>
              <a:ahLst/>
              <a:cxnLst>
                <a:cxn ang="0">
                  <a:pos x="connsiteX0" y="connsiteY0"/>
                </a:cxn>
                <a:cxn ang="0">
                  <a:pos x="connsiteX1" y="connsiteY1"/>
                </a:cxn>
              </a:cxnLst>
              <a:rect l="l" t="t" r="r" b="b"/>
              <a:pathLst>
                <a:path w="9525" h="57150">
                  <a:moveTo>
                    <a:pt x="7144" y="7144"/>
                  </a:moveTo>
                  <a:lnTo>
                    <a:pt x="7144" y="50959"/>
                  </a:lnTo>
                </a:path>
              </a:pathLst>
            </a:custGeom>
            <a:ln w="26035"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230" name="Freeform: Shape 229"/>
            <p:cNvSpPr/>
            <p:nvPr/>
          </p:nvSpPr>
          <p:spPr>
            <a:xfrm>
              <a:off x="4570132" y="2510089"/>
              <a:ext cx="64810" cy="10802"/>
            </a:xfrm>
            <a:custGeom>
              <a:avLst/>
              <a:gdLst>
                <a:gd name="connsiteX0" fmla="*/ 50959 w 57150"/>
                <a:gd name="connsiteY0" fmla="*/ 7144 h 9525"/>
                <a:gd name="connsiteX1" fmla="*/ 7144 w 57150"/>
                <a:gd name="connsiteY1" fmla="*/ 7144 h 9525"/>
              </a:gdLst>
              <a:ahLst/>
              <a:cxnLst>
                <a:cxn ang="0">
                  <a:pos x="connsiteX0" y="connsiteY0"/>
                </a:cxn>
                <a:cxn ang="0">
                  <a:pos x="connsiteX1" y="connsiteY1"/>
                </a:cxn>
              </a:cxnLst>
              <a:rect l="l" t="t" r="r" b="b"/>
              <a:pathLst>
                <a:path w="57150" h="9525">
                  <a:moveTo>
                    <a:pt x="50959" y="7144"/>
                  </a:moveTo>
                  <a:lnTo>
                    <a:pt x="7144" y="7144"/>
                  </a:lnTo>
                </a:path>
              </a:pathLst>
            </a:custGeom>
            <a:ln w="26035"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231" name="Freeform: Shape 230"/>
            <p:cNvSpPr/>
            <p:nvPr/>
          </p:nvSpPr>
          <p:spPr>
            <a:xfrm>
              <a:off x="4486959" y="2438798"/>
              <a:ext cx="10802" cy="64810"/>
            </a:xfrm>
            <a:custGeom>
              <a:avLst/>
              <a:gdLst>
                <a:gd name="connsiteX0" fmla="*/ 7144 w 9525"/>
                <a:gd name="connsiteY0" fmla="*/ 7144 h 57150"/>
                <a:gd name="connsiteX1" fmla="*/ 7144 w 9525"/>
                <a:gd name="connsiteY1" fmla="*/ 51911 h 57150"/>
              </a:gdLst>
              <a:ahLst/>
              <a:cxnLst>
                <a:cxn ang="0">
                  <a:pos x="connsiteX0" y="connsiteY0"/>
                </a:cxn>
                <a:cxn ang="0">
                  <a:pos x="connsiteX1" y="connsiteY1"/>
                </a:cxn>
              </a:cxnLst>
              <a:rect l="l" t="t" r="r" b="b"/>
              <a:pathLst>
                <a:path w="9525" h="57150">
                  <a:moveTo>
                    <a:pt x="7144" y="7144"/>
                  </a:moveTo>
                  <a:lnTo>
                    <a:pt x="7144" y="51911"/>
                  </a:lnTo>
                </a:path>
              </a:pathLst>
            </a:custGeom>
            <a:ln w="26035"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232" name="Freeform: Shape 231"/>
            <p:cNvSpPr/>
            <p:nvPr/>
          </p:nvSpPr>
          <p:spPr>
            <a:xfrm>
              <a:off x="4462115" y="2463643"/>
              <a:ext cx="64810" cy="10802"/>
            </a:xfrm>
            <a:custGeom>
              <a:avLst/>
              <a:gdLst>
                <a:gd name="connsiteX0" fmla="*/ 50959 w 57150"/>
                <a:gd name="connsiteY0" fmla="*/ 7144 h 9525"/>
                <a:gd name="connsiteX1" fmla="*/ 7144 w 57150"/>
                <a:gd name="connsiteY1" fmla="*/ 7144 h 9525"/>
              </a:gdLst>
              <a:ahLst/>
              <a:cxnLst>
                <a:cxn ang="0">
                  <a:pos x="connsiteX0" y="connsiteY0"/>
                </a:cxn>
                <a:cxn ang="0">
                  <a:pos x="connsiteX1" y="connsiteY1"/>
                </a:cxn>
              </a:cxnLst>
              <a:rect l="l" t="t" r="r" b="b"/>
              <a:pathLst>
                <a:path w="57150" h="9525">
                  <a:moveTo>
                    <a:pt x="50959" y="7144"/>
                  </a:moveTo>
                  <a:lnTo>
                    <a:pt x="7144" y="7144"/>
                  </a:lnTo>
                </a:path>
              </a:pathLst>
            </a:custGeom>
            <a:ln w="26035"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233" name="Freeform: Shape 232"/>
            <p:cNvSpPr/>
            <p:nvPr/>
          </p:nvSpPr>
          <p:spPr>
            <a:xfrm>
              <a:off x="4413508" y="2413955"/>
              <a:ext cx="10802" cy="64810"/>
            </a:xfrm>
            <a:custGeom>
              <a:avLst/>
              <a:gdLst>
                <a:gd name="connsiteX0" fmla="*/ 7144 w 9525"/>
                <a:gd name="connsiteY0" fmla="*/ 7144 h 57150"/>
                <a:gd name="connsiteX1" fmla="*/ 7144 w 9525"/>
                <a:gd name="connsiteY1" fmla="*/ 51911 h 57150"/>
              </a:gdLst>
              <a:ahLst/>
              <a:cxnLst>
                <a:cxn ang="0">
                  <a:pos x="connsiteX0" y="connsiteY0"/>
                </a:cxn>
                <a:cxn ang="0">
                  <a:pos x="connsiteX1" y="connsiteY1"/>
                </a:cxn>
              </a:cxnLst>
              <a:rect l="l" t="t" r="r" b="b"/>
              <a:pathLst>
                <a:path w="9525" h="57150">
                  <a:moveTo>
                    <a:pt x="7144" y="7144"/>
                  </a:moveTo>
                  <a:lnTo>
                    <a:pt x="7144" y="51911"/>
                  </a:lnTo>
                </a:path>
              </a:pathLst>
            </a:custGeom>
            <a:ln w="26035"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234" name="Freeform: Shape 233"/>
            <p:cNvSpPr/>
            <p:nvPr/>
          </p:nvSpPr>
          <p:spPr>
            <a:xfrm>
              <a:off x="4388663" y="2439879"/>
              <a:ext cx="64810" cy="10802"/>
            </a:xfrm>
            <a:custGeom>
              <a:avLst/>
              <a:gdLst>
                <a:gd name="connsiteX0" fmla="*/ 50959 w 57150"/>
                <a:gd name="connsiteY0" fmla="*/ 7144 h 9525"/>
                <a:gd name="connsiteX1" fmla="*/ 7144 w 57150"/>
                <a:gd name="connsiteY1" fmla="*/ 7144 h 9525"/>
              </a:gdLst>
              <a:ahLst/>
              <a:cxnLst>
                <a:cxn ang="0">
                  <a:pos x="connsiteX0" y="connsiteY0"/>
                </a:cxn>
                <a:cxn ang="0">
                  <a:pos x="connsiteX1" y="connsiteY1"/>
                </a:cxn>
              </a:cxnLst>
              <a:rect l="l" t="t" r="r" b="b"/>
              <a:pathLst>
                <a:path w="57150" h="9525">
                  <a:moveTo>
                    <a:pt x="50959" y="7144"/>
                  </a:moveTo>
                  <a:lnTo>
                    <a:pt x="7144" y="7144"/>
                  </a:lnTo>
                </a:path>
              </a:pathLst>
            </a:custGeom>
            <a:ln w="26035"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235" name="Freeform: Shape 234"/>
            <p:cNvSpPr/>
            <p:nvPr/>
          </p:nvSpPr>
          <p:spPr>
            <a:xfrm>
              <a:off x="4253642" y="2390191"/>
              <a:ext cx="10802" cy="64810"/>
            </a:xfrm>
            <a:custGeom>
              <a:avLst/>
              <a:gdLst>
                <a:gd name="connsiteX0" fmla="*/ 7144 w 9525"/>
                <a:gd name="connsiteY0" fmla="*/ 7144 h 57150"/>
                <a:gd name="connsiteX1" fmla="*/ 7144 w 9525"/>
                <a:gd name="connsiteY1" fmla="*/ 51911 h 57150"/>
              </a:gdLst>
              <a:ahLst/>
              <a:cxnLst>
                <a:cxn ang="0">
                  <a:pos x="connsiteX0" y="connsiteY0"/>
                </a:cxn>
                <a:cxn ang="0">
                  <a:pos x="connsiteX1" y="connsiteY1"/>
                </a:cxn>
              </a:cxnLst>
              <a:rect l="l" t="t" r="r" b="b"/>
              <a:pathLst>
                <a:path w="9525" h="57150">
                  <a:moveTo>
                    <a:pt x="7144" y="7144"/>
                  </a:moveTo>
                  <a:lnTo>
                    <a:pt x="7144" y="51911"/>
                  </a:lnTo>
                </a:path>
              </a:pathLst>
            </a:custGeom>
            <a:ln w="26035"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236" name="Freeform: Shape 235"/>
            <p:cNvSpPr/>
            <p:nvPr/>
          </p:nvSpPr>
          <p:spPr>
            <a:xfrm>
              <a:off x="4228798" y="2415034"/>
              <a:ext cx="64810" cy="10802"/>
            </a:xfrm>
            <a:custGeom>
              <a:avLst/>
              <a:gdLst>
                <a:gd name="connsiteX0" fmla="*/ 50959 w 57150"/>
                <a:gd name="connsiteY0" fmla="*/ 7144 h 9525"/>
                <a:gd name="connsiteX1" fmla="*/ 7144 w 57150"/>
                <a:gd name="connsiteY1" fmla="*/ 7144 h 9525"/>
              </a:gdLst>
              <a:ahLst/>
              <a:cxnLst>
                <a:cxn ang="0">
                  <a:pos x="connsiteX0" y="connsiteY0"/>
                </a:cxn>
                <a:cxn ang="0">
                  <a:pos x="connsiteX1" y="connsiteY1"/>
                </a:cxn>
              </a:cxnLst>
              <a:rect l="l" t="t" r="r" b="b"/>
              <a:pathLst>
                <a:path w="57150" h="9525">
                  <a:moveTo>
                    <a:pt x="50959" y="7144"/>
                  </a:moveTo>
                  <a:lnTo>
                    <a:pt x="7144" y="7144"/>
                  </a:lnTo>
                </a:path>
              </a:pathLst>
            </a:custGeom>
            <a:ln w="26035"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237" name="Freeform: Shape 236"/>
            <p:cNvSpPr/>
            <p:nvPr/>
          </p:nvSpPr>
          <p:spPr>
            <a:xfrm>
              <a:off x="4272004" y="2390191"/>
              <a:ext cx="10802" cy="64810"/>
            </a:xfrm>
            <a:custGeom>
              <a:avLst/>
              <a:gdLst>
                <a:gd name="connsiteX0" fmla="*/ 7144 w 9525"/>
                <a:gd name="connsiteY0" fmla="*/ 7144 h 57150"/>
                <a:gd name="connsiteX1" fmla="*/ 7144 w 9525"/>
                <a:gd name="connsiteY1" fmla="*/ 51911 h 57150"/>
              </a:gdLst>
              <a:ahLst/>
              <a:cxnLst>
                <a:cxn ang="0">
                  <a:pos x="connsiteX0" y="connsiteY0"/>
                </a:cxn>
                <a:cxn ang="0">
                  <a:pos x="connsiteX1" y="connsiteY1"/>
                </a:cxn>
              </a:cxnLst>
              <a:rect l="l" t="t" r="r" b="b"/>
              <a:pathLst>
                <a:path w="9525" h="57150">
                  <a:moveTo>
                    <a:pt x="7144" y="7144"/>
                  </a:moveTo>
                  <a:lnTo>
                    <a:pt x="7144" y="51911"/>
                  </a:lnTo>
                </a:path>
              </a:pathLst>
            </a:custGeom>
            <a:ln w="26035"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238" name="Freeform: Shape 237"/>
            <p:cNvSpPr/>
            <p:nvPr/>
          </p:nvSpPr>
          <p:spPr>
            <a:xfrm>
              <a:off x="4247161" y="2415034"/>
              <a:ext cx="64810" cy="10802"/>
            </a:xfrm>
            <a:custGeom>
              <a:avLst/>
              <a:gdLst>
                <a:gd name="connsiteX0" fmla="*/ 50959 w 57150"/>
                <a:gd name="connsiteY0" fmla="*/ 7144 h 9525"/>
                <a:gd name="connsiteX1" fmla="*/ 7144 w 57150"/>
                <a:gd name="connsiteY1" fmla="*/ 7144 h 9525"/>
              </a:gdLst>
              <a:ahLst/>
              <a:cxnLst>
                <a:cxn ang="0">
                  <a:pos x="connsiteX0" y="connsiteY0"/>
                </a:cxn>
                <a:cxn ang="0">
                  <a:pos x="connsiteX1" y="connsiteY1"/>
                </a:cxn>
              </a:cxnLst>
              <a:rect l="l" t="t" r="r" b="b"/>
              <a:pathLst>
                <a:path w="57150" h="9525">
                  <a:moveTo>
                    <a:pt x="50959" y="7144"/>
                  </a:moveTo>
                  <a:lnTo>
                    <a:pt x="7144" y="7144"/>
                  </a:lnTo>
                </a:path>
              </a:pathLst>
            </a:custGeom>
            <a:ln w="26035"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239" name="Freeform: Shape 238"/>
            <p:cNvSpPr/>
            <p:nvPr/>
          </p:nvSpPr>
          <p:spPr>
            <a:xfrm>
              <a:off x="4300089" y="2390191"/>
              <a:ext cx="10802" cy="64810"/>
            </a:xfrm>
            <a:custGeom>
              <a:avLst/>
              <a:gdLst>
                <a:gd name="connsiteX0" fmla="*/ 7144 w 9525"/>
                <a:gd name="connsiteY0" fmla="*/ 7144 h 57150"/>
                <a:gd name="connsiteX1" fmla="*/ 7144 w 9525"/>
                <a:gd name="connsiteY1" fmla="*/ 51911 h 57150"/>
              </a:gdLst>
              <a:ahLst/>
              <a:cxnLst>
                <a:cxn ang="0">
                  <a:pos x="connsiteX0" y="connsiteY0"/>
                </a:cxn>
                <a:cxn ang="0">
                  <a:pos x="connsiteX1" y="connsiteY1"/>
                </a:cxn>
              </a:cxnLst>
              <a:rect l="l" t="t" r="r" b="b"/>
              <a:pathLst>
                <a:path w="9525" h="57150">
                  <a:moveTo>
                    <a:pt x="7144" y="7144"/>
                  </a:moveTo>
                  <a:lnTo>
                    <a:pt x="7144" y="51911"/>
                  </a:lnTo>
                </a:path>
              </a:pathLst>
            </a:custGeom>
            <a:ln w="26035"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240" name="Freeform: Shape 239"/>
            <p:cNvSpPr/>
            <p:nvPr/>
          </p:nvSpPr>
          <p:spPr>
            <a:xfrm>
              <a:off x="4275246" y="2415034"/>
              <a:ext cx="64810" cy="10802"/>
            </a:xfrm>
            <a:custGeom>
              <a:avLst/>
              <a:gdLst>
                <a:gd name="connsiteX0" fmla="*/ 50959 w 57150"/>
                <a:gd name="connsiteY0" fmla="*/ 7144 h 9525"/>
                <a:gd name="connsiteX1" fmla="*/ 7144 w 57150"/>
                <a:gd name="connsiteY1" fmla="*/ 7144 h 9525"/>
              </a:gdLst>
              <a:ahLst/>
              <a:cxnLst>
                <a:cxn ang="0">
                  <a:pos x="connsiteX0" y="connsiteY0"/>
                </a:cxn>
                <a:cxn ang="0">
                  <a:pos x="connsiteX1" y="connsiteY1"/>
                </a:cxn>
              </a:cxnLst>
              <a:rect l="l" t="t" r="r" b="b"/>
              <a:pathLst>
                <a:path w="57150" h="9525">
                  <a:moveTo>
                    <a:pt x="50959" y="7144"/>
                  </a:moveTo>
                  <a:lnTo>
                    <a:pt x="7144" y="7144"/>
                  </a:lnTo>
                </a:path>
              </a:pathLst>
            </a:custGeom>
            <a:ln w="26035"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241" name="Freeform: Shape 240"/>
            <p:cNvSpPr/>
            <p:nvPr/>
          </p:nvSpPr>
          <p:spPr>
            <a:xfrm>
              <a:off x="4205034" y="2390191"/>
              <a:ext cx="10802" cy="64810"/>
            </a:xfrm>
            <a:custGeom>
              <a:avLst/>
              <a:gdLst>
                <a:gd name="connsiteX0" fmla="*/ 7144 w 9525"/>
                <a:gd name="connsiteY0" fmla="*/ 7144 h 57150"/>
                <a:gd name="connsiteX1" fmla="*/ 7144 w 9525"/>
                <a:gd name="connsiteY1" fmla="*/ 51911 h 57150"/>
              </a:gdLst>
              <a:ahLst/>
              <a:cxnLst>
                <a:cxn ang="0">
                  <a:pos x="connsiteX0" y="connsiteY0"/>
                </a:cxn>
                <a:cxn ang="0">
                  <a:pos x="connsiteX1" y="connsiteY1"/>
                </a:cxn>
              </a:cxnLst>
              <a:rect l="l" t="t" r="r" b="b"/>
              <a:pathLst>
                <a:path w="9525" h="57150">
                  <a:moveTo>
                    <a:pt x="7144" y="7144"/>
                  </a:moveTo>
                  <a:lnTo>
                    <a:pt x="7144" y="51911"/>
                  </a:lnTo>
                </a:path>
              </a:pathLst>
            </a:custGeom>
            <a:ln w="26035"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242" name="Freeform: Shape 241"/>
            <p:cNvSpPr/>
            <p:nvPr/>
          </p:nvSpPr>
          <p:spPr>
            <a:xfrm>
              <a:off x="4180190" y="2415034"/>
              <a:ext cx="64810" cy="10802"/>
            </a:xfrm>
            <a:custGeom>
              <a:avLst/>
              <a:gdLst>
                <a:gd name="connsiteX0" fmla="*/ 50959 w 57150"/>
                <a:gd name="connsiteY0" fmla="*/ 7144 h 9525"/>
                <a:gd name="connsiteX1" fmla="*/ 7144 w 57150"/>
                <a:gd name="connsiteY1" fmla="*/ 7144 h 9525"/>
              </a:gdLst>
              <a:ahLst/>
              <a:cxnLst>
                <a:cxn ang="0">
                  <a:pos x="connsiteX0" y="connsiteY0"/>
                </a:cxn>
                <a:cxn ang="0">
                  <a:pos x="connsiteX1" y="connsiteY1"/>
                </a:cxn>
              </a:cxnLst>
              <a:rect l="l" t="t" r="r" b="b"/>
              <a:pathLst>
                <a:path w="57150" h="9525">
                  <a:moveTo>
                    <a:pt x="50959" y="7144"/>
                  </a:moveTo>
                  <a:lnTo>
                    <a:pt x="7144" y="7144"/>
                  </a:lnTo>
                </a:path>
              </a:pathLst>
            </a:custGeom>
            <a:ln w="26035"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243" name="Freeform: Shape 242"/>
            <p:cNvSpPr/>
            <p:nvPr/>
          </p:nvSpPr>
          <p:spPr>
            <a:xfrm>
              <a:off x="4058130" y="2367507"/>
              <a:ext cx="10802" cy="64810"/>
            </a:xfrm>
            <a:custGeom>
              <a:avLst/>
              <a:gdLst>
                <a:gd name="connsiteX0" fmla="*/ 7144 w 9525"/>
                <a:gd name="connsiteY0" fmla="*/ 7144 h 57150"/>
                <a:gd name="connsiteX1" fmla="*/ 7144 w 9525"/>
                <a:gd name="connsiteY1" fmla="*/ 51911 h 57150"/>
              </a:gdLst>
              <a:ahLst/>
              <a:cxnLst>
                <a:cxn ang="0">
                  <a:pos x="connsiteX0" y="connsiteY0"/>
                </a:cxn>
                <a:cxn ang="0">
                  <a:pos x="connsiteX1" y="connsiteY1"/>
                </a:cxn>
              </a:cxnLst>
              <a:rect l="l" t="t" r="r" b="b"/>
              <a:pathLst>
                <a:path w="9525" h="57150">
                  <a:moveTo>
                    <a:pt x="7144" y="7144"/>
                  </a:moveTo>
                  <a:lnTo>
                    <a:pt x="7144" y="51911"/>
                  </a:lnTo>
                </a:path>
              </a:pathLst>
            </a:custGeom>
            <a:ln w="26035"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244" name="Freeform: Shape 243"/>
            <p:cNvSpPr/>
            <p:nvPr/>
          </p:nvSpPr>
          <p:spPr>
            <a:xfrm>
              <a:off x="4033287" y="2392351"/>
              <a:ext cx="64810" cy="10802"/>
            </a:xfrm>
            <a:custGeom>
              <a:avLst/>
              <a:gdLst>
                <a:gd name="connsiteX0" fmla="*/ 50959 w 57150"/>
                <a:gd name="connsiteY0" fmla="*/ 7144 h 9525"/>
                <a:gd name="connsiteX1" fmla="*/ 7144 w 57150"/>
                <a:gd name="connsiteY1" fmla="*/ 7144 h 9525"/>
              </a:gdLst>
              <a:ahLst/>
              <a:cxnLst>
                <a:cxn ang="0">
                  <a:pos x="connsiteX0" y="connsiteY0"/>
                </a:cxn>
                <a:cxn ang="0">
                  <a:pos x="connsiteX1" y="connsiteY1"/>
                </a:cxn>
              </a:cxnLst>
              <a:rect l="l" t="t" r="r" b="b"/>
              <a:pathLst>
                <a:path w="57150" h="9525">
                  <a:moveTo>
                    <a:pt x="50959" y="7144"/>
                  </a:moveTo>
                  <a:lnTo>
                    <a:pt x="7144" y="7144"/>
                  </a:lnTo>
                </a:path>
              </a:pathLst>
            </a:custGeom>
            <a:ln w="26035"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245" name="Freeform: Shape 244"/>
            <p:cNvSpPr/>
            <p:nvPr/>
          </p:nvSpPr>
          <p:spPr>
            <a:xfrm>
              <a:off x="3368980" y="2144991"/>
              <a:ext cx="10802" cy="64810"/>
            </a:xfrm>
            <a:custGeom>
              <a:avLst/>
              <a:gdLst>
                <a:gd name="connsiteX0" fmla="*/ 7144 w 9525"/>
                <a:gd name="connsiteY0" fmla="*/ 7144 h 57150"/>
                <a:gd name="connsiteX1" fmla="*/ 7144 w 9525"/>
                <a:gd name="connsiteY1" fmla="*/ 50959 h 57150"/>
              </a:gdLst>
              <a:ahLst/>
              <a:cxnLst>
                <a:cxn ang="0">
                  <a:pos x="connsiteX0" y="connsiteY0"/>
                </a:cxn>
                <a:cxn ang="0">
                  <a:pos x="connsiteX1" y="connsiteY1"/>
                </a:cxn>
              </a:cxnLst>
              <a:rect l="l" t="t" r="r" b="b"/>
              <a:pathLst>
                <a:path w="9525" h="57150">
                  <a:moveTo>
                    <a:pt x="7144" y="7144"/>
                  </a:moveTo>
                  <a:lnTo>
                    <a:pt x="7144" y="50959"/>
                  </a:lnTo>
                </a:path>
              </a:pathLst>
            </a:custGeom>
            <a:ln w="26035"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246" name="Freeform: Shape 245"/>
            <p:cNvSpPr/>
            <p:nvPr/>
          </p:nvSpPr>
          <p:spPr>
            <a:xfrm>
              <a:off x="3344136" y="2169836"/>
              <a:ext cx="64810" cy="10802"/>
            </a:xfrm>
            <a:custGeom>
              <a:avLst/>
              <a:gdLst>
                <a:gd name="connsiteX0" fmla="*/ 50959 w 57150"/>
                <a:gd name="connsiteY0" fmla="*/ 7144 h 9525"/>
                <a:gd name="connsiteX1" fmla="*/ 7144 w 57150"/>
                <a:gd name="connsiteY1" fmla="*/ 7144 h 9525"/>
              </a:gdLst>
              <a:ahLst/>
              <a:cxnLst>
                <a:cxn ang="0">
                  <a:pos x="connsiteX0" y="connsiteY0"/>
                </a:cxn>
                <a:cxn ang="0">
                  <a:pos x="connsiteX1" y="connsiteY1"/>
                </a:cxn>
              </a:cxnLst>
              <a:rect l="l" t="t" r="r" b="b"/>
              <a:pathLst>
                <a:path w="57150" h="9525">
                  <a:moveTo>
                    <a:pt x="50959" y="7144"/>
                  </a:moveTo>
                  <a:lnTo>
                    <a:pt x="7144" y="7144"/>
                  </a:lnTo>
                </a:path>
              </a:pathLst>
            </a:custGeom>
            <a:ln w="26035"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247" name="Freeform: Shape 246"/>
            <p:cNvSpPr/>
            <p:nvPr/>
          </p:nvSpPr>
          <p:spPr>
            <a:xfrm>
              <a:off x="3550449" y="2268131"/>
              <a:ext cx="10802" cy="64810"/>
            </a:xfrm>
            <a:custGeom>
              <a:avLst/>
              <a:gdLst>
                <a:gd name="connsiteX0" fmla="*/ 7144 w 9525"/>
                <a:gd name="connsiteY0" fmla="*/ 7144 h 57150"/>
                <a:gd name="connsiteX1" fmla="*/ 7144 w 9525"/>
                <a:gd name="connsiteY1" fmla="*/ 50959 h 57150"/>
              </a:gdLst>
              <a:ahLst/>
              <a:cxnLst>
                <a:cxn ang="0">
                  <a:pos x="connsiteX0" y="connsiteY0"/>
                </a:cxn>
                <a:cxn ang="0">
                  <a:pos x="connsiteX1" y="connsiteY1"/>
                </a:cxn>
              </a:cxnLst>
              <a:rect l="l" t="t" r="r" b="b"/>
              <a:pathLst>
                <a:path w="9525" h="57150">
                  <a:moveTo>
                    <a:pt x="7144" y="7144"/>
                  </a:moveTo>
                  <a:lnTo>
                    <a:pt x="7144" y="50959"/>
                  </a:lnTo>
                </a:path>
              </a:pathLst>
            </a:custGeom>
            <a:ln w="26035"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248" name="Freeform: Shape 247"/>
            <p:cNvSpPr/>
            <p:nvPr/>
          </p:nvSpPr>
          <p:spPr>
            <a:xfrm>
              <a:off x="3525605" y="2292975"/>
              <a:ext cx="64810" cy="10802"/>
            </a:xfrm>
            <a:custGeom>
              <a:avLst/>
              <a:gdLst>
                <a:gd name="connsiteX0" fmla="*/ 50959 w 57150"/>
                <a:gd name="connsiteY0" fmla="*/ 7144 h 9525"/>
                <a:gd name="connsiteX1" fmla="*/ 7144 w 57150"/>
                <a:gd name="connsiteY1" fmla="*/ 7144 h 9525"/>
              </a:gdLst>
              <a:ahLst/>
              <a:cxnLst>
                <a:cxn ang="0">
                  <a:pos x="connsiteX0" y="connsiteY0"/>
                </a:cxn>
                <a:cxn ang="0">
                  <a:pos x="connsiteX1" y="connsiteY1"/>
                </a:cxn>
              </a:cxnLst>
              <a:rect l="l" t="t" r="r" b="b"/>
              <a:pathLst>
                <a:path w="57150" h="9525">
                  <a:moveTo>
                    <a:pt x="50959" y="7144"/>
                  </a:moveTo>
                  <a:lnTo>
                    <a:pt x="7144" y="7144"/>
                  </a:lnTo>
                </a:path>
              </a:pathLst>
            </a:custGeom>
            <a:ln w="26035"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249" name="Freeform: Shape 248"/>
            <p:cNvSpPr/>
            <p:nvPr/>
          </p:nvSpPr>
          <p:spPr>
            <a:xfrm>
              <a:off x="2040367" y="1960282"/>
              <a:ext cx="10802" cy="64810"/>
            </a:xfrm>
            <a:custGeom>
              <a:avLst/>
              <a:gdLst>
                <a:gd name="connsiteX0" fmla="*/ 7144 w 9525"/>
                <a:gd name="connsiteY0" fmla="*/ 7144 h 57150"/>
                <a:gd name="connsiteX1" fmla="*/ 7144 w 9525"/>
                <a:gd name="connsiteY1" fmla="*/ 51911 h 57150"/>
              </a:gdLst>
              <a:ahLst/>
              <a:cxnLst>
                <a:cxn ang="0">
                  <a:pos x="connsiteX0" y="connsiteY0"/>
                </a:cxn>
                <a:cxn ang="0">
                  <a:pos x="connsiteX1" y="connsiteY1"/>
                </a:cxn>
              </a:cxnLst>
              <a:rect l="l" t="t" r="r" b="b"/>
              <a:pathLst>
                <a:path w="9525" h="57150">
                  <a:moveTo>
                    <a:pt x="7144" y="7144"/>
                  </a:moveTo>
                  <a:lnTo>
                    <a:pt x="7144" y="51911"/>
                  </a:lnTo>
                </a:path>
              </a:pathLst>
            </a:custGeom>
            <a:ln w="26035"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250" name="Freeform: Shape 249"/>
            <p:cNvSpPr/>
            <p:nvPr/>
          </p:nvSpPr>
          <p:spPr>
            <a:xfrm>
              <a:off x="2015523" y="1986206"/>
              <a:ext cx="64810" cy="10802"/>
            </a:xfrm>
            <a:custGeom>
              <a:avLst/>
              <a:gdLst>
                <a:gd name="connsiteX0" fmla="*/ 50959 w 57150"/>
                <a:gd name="connsiteY0" fmla="*/ 7144 h 9525"/>
                <a:gd name="connsiteX1" fmla="*/ 7144 w 57150"/>
                <a:gd name="connsiteY1" fmla="*/ 7144 h 9525"/>
              </a:gdLst>
              <a:ahLst/>
              <a:cxnLst>
                <a:cxn ang="0">
                  <a:pos x="connsiteX0" y="connsiteY0"/>
                </a:cxn>
                <a:cxn ang="0">
                  <a:pos x="connsiteX1" y="connsiteY1"/>
                </a:cxn>
              </a:cxnLst>
              <a:rect l="l" t="t" r="r" b="b"/>
              <a:pathLst>
                <a:path w="57150" h="9525">
                  <a:moveTo>
                    <a:pt x="50959" y="7144"/>
                  </a:moveTo>
                  <a:lnTo>
                    <a:pt x="7144" y="7144"/>
                  </a:lnTo>
                </a:path>
              </a:pathLst>
            </a:custGeom>
            <a:ln w="26035"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251" name="Freeform: Shape 250"/>
            <p:cNvSpPr/>
            <p:nvPr/>
          </p:nvSpPr>
          <p:spPr>
            <a:xfrm>
              <a:off x="2013363" y="1960282"/>
              <a:ext cx="10802" cy="64810"/>
            </a:xfrm>
            <a:custGeom>
              <a:avLst/>
              <a:gdLst>
                <a:gd name="connsiteX0" fmla="*/ 7144 w 9525"/>
                <a:gd name="connsiteY0" fmla="*/ 7144 h 57150"/>
                <a:gd name="connsiteX1" fmla="*/ 7144 w 9525"/>
                <a:gd name="connsiteY1" fmla="*/ 51911 h 57150"/>
              </a:gdLst>
              <a:ahLst/>
              <a:cxnLst>
                <a:cxn ang="0">
                  <a:pos x="connsiteX0" y="connsiteY0"/>
                </a:cxn>
                <a:cxn ang="0">
                  <a:pos x="connsiteX1" y="connsiteY1"/>
                </a:cxn>
              </a:cxnLst>
              <a:rect l="l" t="t" r="r" b="b"/>
              <a:pathLst>
                <a:path w="9525" h="57150">
                  <a:moveTo>
                    <a:pt x="7144" y="7144"/>
                  </a:moveTo>
                  <a:lnTo>
                    <a:pt x="7144" y="51911"/>
                  </a:lnTo>
                </a:path>
              </a:pathLst>
            </a:custGeom>
            <a:ln w="26035"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252" name="Freeform: Shape 251"/>
            <p:cNvSpPr/>
            <p:nvPr/>
          </p:nvSpPr>
          <p:spPr>
            <a:xfrm>
              <a:off x="1988518" y="1986206"/>
              <a:ext cx="64810" cy="10802"/>
            </a:xfrm>
            <a:custGeom>
              <a:avLst/>
              <a:gdLst>
                <a:gd name="connsiteX0" fmla="*/ 50006 w 57150"/>
                <a:gd name="connsiteY0" fmla="*/ 7144 h 9525"/>
                <a:gd name="connsiteX1" fmla="*/ 7144 w 57150"/>
                <a:gd name="connsiteY1" fmla="*/ 7144 h 9525"/>
              </a:gdLst>
              <a:ahLst/>
              <a:cxnLst>
                <a:cxn ang="0">
                  <a:pos x="connsiteX0" y="connsiteY0"/>
                </a:cxn>
                <a:cxn ang="0">
                  <a:pos x="connsiteX1" y="connsiteY1"/>
                </a:cxn>
              </a:cxnLst>
              <a:rect l="l" t="t" r="r" b="b"/>
              <a:pathLst>
                <a:path w="57150" h="9525">
                  <a:moveTo>
                    <a:pt x="50006" y="7144"/>
                  </a:moveTo>
                  <a:lnTo>
                    <a:pt x="7144" y="7144"/>
                  </a:lnTo>
                </a:path>
              </a:pathLst>
            </a:custGeom>
            <a:ln w="26035"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253" name="Freeform: Shape 252"/>
            <p:cNvSpPr/>
            <p:nvPr/>
          </p:nvSpPr>
          <p:spPr>
            <a:xfrm>
              <a:off x="4119701" y="2367507"/>
              <a:ext cx="10802" cy="64810"/>
            </a:xfrm>
            <a:custGeom>
              <a:avLst/>
              <a:gdLst>
                <a:gd name="connsiteX0" fmla="*/ 7144 w 9525"/>
                <a:gd name="connsiteY0" fmla="*/ 7144 h 57150"/>
                <a:gd name="connsiteX1" fmla="*/ 7144 w 9525"/>
                <a:gd name="connsiteY1" fmla="*/ 51911 h 57150"/>
              </a:gdLst>
              <a:ahLst/>
              <a:cxnLst>
                <a:cxn ang="0">
                  <a:pos x="connsiteX0" y="connsiteY0"/>
                </a:cxn>
                <a:cxn ang="0">
                  <a:pos x="connsiteX1" y="connsiteY1"/>
                </a:cxn>
              </a:cxnLst>
              <a:rect l="l" t="t" r="r" b="b"/>
              <a:pathLst>
                <a:path w="9525" h="57150">
                  <a:moveTo>
                    <a:pt x="7144" y="7144"/>
                  </a:moveTo>
                  <a:lnTo>
                    <a:pt x="7144" y="51911"/>
                  </a:lnTo>
                </a:path>
              </a:pathLst>
            </a:custGeom>
            <a:ln w="26035"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254" name="Freeform: Shape 253"/>
            <p:cNvSpPr/>
            <p:nvPr/>
          </p:nvSpPr>
          <p:spPr>
            <a:xfrm>
              <a:off x="4094856" y="2392351"/>
              <a:ext cx="64810" cy="10802"/>
            </a:xfrm>
            <a:custGeom>
              <a:avLst/>
              <a:gdLst>
                <a:gd name="connsiteX0" fmla="*/ 50959 w 57150"/>
                <a:gd name="connsiteY0" fmla="*/ 7144 h 9525"/>
                <a:gd name="connsiteX1" fmla="*/ 7144 w 57150"/>
                <a:gd name="connsiteY1" fmla="*/ 7144 h 9525"/>
              </a:gdLst>
              <a:ahLst/>
              <a:cxnLst>
                <a:cxn ang="0">
                  <a:pos x="connsiteX0" y="connsiteY0"/>
                </a:cxn>
                <a:cxn ang="0">
                  <a:pos x="connsiteX1" y="connsiteY1"/>
                </a:cxn>
              </a:cxnLst>
              <a:rect l="l" t="t" r="r" b="b"/>
              <a:pathLst>
                <a:path w="57150" h="9525">
                  <a:moveTo>
                    <a:pt x="50959" y="7144"/>
                  </a:moveTo>
                  <a:lnTo>
                    <a:pt x="7144" y="7144"/>
                  </a:lnTo>
                </a:path>
              </a:pathLst>
            </a:custGeom>
            <a:ln w="26035"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255" name="Freeform: Shape 254"/>
            <p:cNvSpPr/>
            <p:nvPr/>
          </p:nvSpPr>
          <p:spPr>
            <a:xfrm>
              <a:off x="4131582" y="2367507"/>
              <a:ext cx="10802" cy="64810"/>
            </a:xfrm>
            <a:custGeom>
              <a:avLst/>
              <a:gdLst>
                <a:gd name="connsiteX0" fmla="*/ 7144 w 9525"/>
                <a:gd name="connsiteY0" fmla="*/ 7144 h 57150"/>
                <a:gd name="connsiteX1" fmla="*/ 7144 w 9525"/>
                <a:gd name="connsiteY1" fmla="*/ 51911 h 57150"/>
              </a:gdLst>
              <a:ahLst/>
              <a:cxnLst>
                <a:cxn ang="0">
                  <a:pos x="connsiteX0" y="connsiteY0"/>
                </a:cxn>
                <a:cxn ang="0">
                  <a:pos x="connsiteX1" y="connsiteY1"/>
                </a:cxn>
              </a:cxnLst>
              <a:rect l="l" t="t" r="r" b="b"/>
              <a:pathLst>
                <a:path w="9525" h="57150">
                  <a:moveTo>
                    <a:pt x="7144" y="7144"/>
                  </a:moveTo>
                  <a:lnTo>
                    <a:pt x="7144" y="51911"/>
                  </a:lnTo>
                </a:path>
              </a:pathLst>
            </a:custGeom>
            <a:ln w="26035"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256" name="Freeform: Shape 255"/>
            <p:cNvSpPr/>
            <p:nvPr/>
          </p:nvSpPr>
          <p:spPr>
            <a:xfrm>
              <a:off x="4106739" y="2392351"/>
              <a:ext cx="64810" cy="10802"/>
            </a:xfrm>
            <a:custGeom>
              <a:avLst/>
              <a:gdLst>
                <a:gd name="connsiteX0" fmla="*/ 50959 w 57150"/>
                <a:gd name="connsiteY0" fmla="*/ 7144 h 9525"/>
                <a:gd name="connsiteX1" fmla="*/ 7144 w 57150"/>
                <a:gd name="connsiteY1" fmla="*/ 7144 h 9525"/>
              </a:gdLst>
              <a:ahLst/>
              <a:cxnLst>
                <a:cxn ang="0">
                  <a:pos x="connsiteX0" y="connsiteY0"/>
                </a:cxn>
                <a:cxn ang="0">
                  <a:pos x="connsiteX1" y="connsiteY1"/>
                </a:cxn>
              </a:cxnLst>
              <a:rect l="l" t="t" r="r" b="b"/>
              <a:pathLst>
                <a:path w="57150" h="9525">
                  <a:moveTo>
                    <a:pt x="50959" y="7144"/>
                  </a:moveTo>
                  <a:lnTo>
                    <a:pt x="7144" y="7144"/>
                  </a:lnTo>
                </a:path>
              </a:pathLst>
            </a:custGeom>
            <a:ln w="26035"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257" name="Freeform: Shape 256"/>
            <p:cNvSpPr/>
            <p:nvPr/>
          </p:nvSpPr>
          <p:spPr>
            <a:xfrm>
              <a:off x="4159666" y="2367507"/>
              <a:ext cx="10802" cy="64810"/>
            </a:xfrm>
            <a:custGeom>
              <a:avLst/>
              <a:gdLst>
                <a:gd name="connsiteX0" fmla="*/ 7144 w 9525"/>
                <a:gd name="connsiteY0" fmla="*/ 7144 h 57150"/>
                <a:gd name="connsiteX1" fmla="*/ 7144 w 9525"/>
                <a:gd name="connsiteY1" fmla="*/ 51911 h 57150"/>
              </a:gdLst>
              <a:ahLst/>
              <a:cxnLst>
                <a:cxn ang="0">
                  <a:pos x="connsiteX0" y="connsiteY0"/>
                </a:cxn>
                <a:cxn ang="0">
                  <a:pos x="connsiteX1" y="connsiteY1"/>
                </a:cxn>
              </a:cxnLst>
              <a:rect l="l" t="t" r="r" b="b"/>
              <a:pathLst>
                <a:path w="9525" h="57150">
                  <a:moveTo>
                    <a:pt x="7144" y="7144"/>
                  </a:moveTo>
                  <a:lnTo>
                    <a:pt x="7144" y="51911"/>
                  </a:lnTo>
                </a:path>
              </a:pathLst>
            </a:custGeom>
            <a:ln w="26035"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258" name="Freeform: Shape 257"/>
            <p:cNvSpPr/>
            <p:nvPr/>
          </p:nvSpPr>
          <p:spPr>
            <a:xfrm>
              <a:off x="4134823" y="2392351"/>
              <a:ext cx="64810" cy="10802"/>
            </a:xfrm>
            <a:custGeom>
              <a:avLst/>
              <a:gdLst>
                <a:gd name="connsiteX0" fmla="*/ 50959 w 57150"/>
                <a:gd name="connsiteY0" fmla="*/ 7144 h 9525"/>
                <a:gd name="connsiteX1" fmla="*/ 7144 w 57150"/>
                <a:gd name="connsiteY1" fmla="*/ 7144 h 9525"/>
              </a:gdLst>
              <a:ahLst/>
              <a:cxnLst>
                <a:cxn ang="0">
                  <a:pos x="connsiteX0" y="connsiteY0"/>
                </a:cxn>
                <a:cxn ang="0">
                  <a:pos x="connsiteX1" y="connsiteY1"/>
                </a:cxn>
              </a:cxnLst>
              <a:rect l="l" t="t" r="r" b="b"/>
              <a:pathLst>
                <a:path w="57150" h="9525">
                  <a:moveTo>
                    <a:pt x="50959" y="7144"/>
                  </a:moveTo>
                  <a:lnTo>
                    <a:pt x="7144" y="7144"/>
                  </a:lnTo>
                </a:path>
              </a:pathLst>
            </a:custGeom>
            <a:ln w="26035"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259" name="Freeform: Shape 258"/>
            <p:cNvSpPr/>
            <p:nvPr/>
          </p:nvSpPr>
          <p:spPr>
            <a:xfrm>
              <a:off x="4176949" y="2367507"/>
              <a:ext cx="10802" cy="64810"/>
            </a:xfrm>
            <a:custGeom>
              <a:avLst/>
              <a:gdLst>
                <a:gd name="connsiteX0" fmla="*/ 7144 w 9525"/>
                <a:gd name="connsiteY0" fmla="*/ 7144 h 57150"/>
                <a:gd name="connsiteX1" fmla="*/ 7144 w 9525"/>
                <a:gd name="connsiteY1" fmla="*/ 51911 h 57150"/>
              </a:gdLst>
              <a:ahLst/>
              <a:cxnLst>
                <a:cxn ang="0">
                  <a:pos x="connsiteX0" y="connsiteY0"/>
                </a:cxn>
                <a:cxn ang="0">
                  <a:pos x="connsiteX1" y="connsiteY1"/>
                </a:cxn>
              </a:cxnLst>
              <a:rect l="l" t="t" r="r" b="b"/>
              <a:pathLst>
                <a:path w="9525" h="57150">
                  <a:moveTo>
                    <a:pt x="7144" y="7144"/>
                  </a:moveTo>
                  <a:lnTo>
                    <a:pt x="7144" y="51911"/>
                  </a:lnTo>
                </a:path>
              </a:pathLst>
            </a:custGeom>
            <a:ln w="26035"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260" name="Freeform: Shape 259"/>
            <p:cNvSpPr/>
            <p:nvPr/>
          </p:nvSpPr>
          <p:spPr>
            <a:xfrm>
              <a:off x="4152106" y="2392351"/>
              <a:ext cx="64810" cy="10802"/>
            </a:xfrm>
            <a:custGeom>
              <a:avLst/>
              <a:gdLst>
                <a:gd name="connsiteX0" fmla="*/ 50006 w 57150"/>
                <a:gd name="connsiteY0" fmla="*/ 7144 h 9525"/>
                <a:gd name="connsiteX1" fmla="*/ 7144 w 57150"/>
                <a:gd name="connsiteY1" fmla="*/ 7144 h 9525"/>
              </a:gdLst>
              <a:ahLst/>
              <a:cxnLst>
                <a:cxn ang="0">
                  <a:pos x="connsiteX0" y="connsiteY0"/>
                </a:cxn>
                <a:cxn ang="0">
                  <a:pos x="connsiteX1" y="connsiteY1"/>
                </a:cxn>
              </a:cxnLst>
              <a:rect l="l" t="t" r="r" b="b"/>
              <a:pathLst>
                <a:path w="57150" h="9525">
                  <a:moveTo>
                    <a:pt x="50006" y="7144"/>
                  </a:moveTo>
                  <a:lnTo>
                    <a:pt x="7144" y="7144"/>
                  </a:lnTo>
                </a:path>
              </a:pathLst>
            </a:custGeom>
            <a:ln w="26035"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261" name="Freeform: Shape 260"/>
            <p:cNvSpPr/>
            <p:nvPr/>
          </p:nvSpPr>
          <p:spPr>
            <a:xfrm>
              <a:off x="4188832" y="2367507"/>
              <a:ext cx="10802" cy="64810"/>
            </a:xfrm>
            <a:custGeom>
              <a:avLst/>
              <a:gdLst>
                <a:gd name="connsiteX0" fmla="*/ 7144 w 9525"/>
                <a:gd name="connsiteY0" fmla="*/ 7144 h 57150"/>
                <a:gd name="connsiteX1" fmla="*/ 7144 w 9525"/>
                <a:gd name="connsiteY1" fmla="*/ 51911 h 57150"/>
              </a:gdLst>
              <a:ahLst/>
              <a:cxnLst>
                <a:cxn ang="0">
                  <a:pos x="connsiteX0" y="connsiteY0"/>
                </a:cxn>
                <a:cxn ang="0">
                  <a:pos x="connsiteX1" y="connsiteY1"/>
                </a:cxn>
              </a:cxnLst>
              <a:rect l="l" t="t" r="r" b="b"/>
              <a:pathLst>
                <a:path w="9525" h="57150">
                  <a:moveTo>
                    <a:pt x="7144" y="7144"/>
                  </a:moveTo>
                  <a:lnTo>
                    <a:pt x="7144" y="51911"/>
                  </a:lnTo>
                </a:path>
              </a:pathLst>
            </a:custGeom>
            <a:ln w="26035"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262" name="Freeform: Shape 261"/>
            <p:cNvSpPr/>
            <p:nvPr/>
          </p:nvSpPr>
          <p:spPr>
            <a:xfrm>
              <a:off x="4165068" y="2392351"/>
              <a:ext cx="64810" cy="10802"/>
            </a:xfrm>
            <a:custGeom>
              <a:avLst/>
              <a:gdLst>
                <a:gd name="connsiteX0" fmla="*/ 50006 w 57150"/>
                <a:gd name="connsiteY0" fmla="*/ 7144 h 9525"/>
                <a:gd name="connsiteX1" fmla="*/ 7144 w 57150"/>
                <a:gd name="connsiteY1" fmla="*/ 7144 h 9525"/>
              </a:gdLst>
              <a:ahLst/>
              <a:cxnLst>
                <a:cxn ang="0">
                  <a:pos x="connsiteX0" y="connsiteY0"/>
                </a:cxn>
                <a:cxn ang="0">
                  <a:pos x="connsiteX1" y="connsiteY1"/>
                </a:cxn>
              </a:cxnLst>
              <a:rect l="l" t="t" r="r" b="b"/>
              <a:pathLst>
                <a:path w="57150" h="9525">
                  <a:moveTo>
                    <a:pt x="50006" y="7144"/>
                  </a:moveTo>
                  <a:lnTo>
                    <a:pt x="7144" y="7144"/>
                  </a:lnTo>
                </a:path>
              </a:pathLst>
            </a:custGeom>
            <a:ln w="26035"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263" name="Freeform: Shape 262"/>
            <p:cNvSpPr/>
            <p:nvPr/>
          </p:nvSpPr>
          <p:spPr>
            <a:xfrm>
              <a:off x="4814251" y="2485246"/>
              <a:ext cx="10802" cy="64810"/>
            </a:xfrm>
            <a:custGeom>
              <a:avLst/>
              <a:gdLst>
                <a:gd name="connsiteX0" fmla="*/ 7144 w 9525"/>
                <a:gd name="connsiteY0" fmla="*/ 7144 h 57150"/>
                <a:gd name="connsiteX1" fmla="*/ 7144 w 9525"/>
                <a:gd name="connsiteY1" fmla="*/ 50959 h 57150"/>
              </a:gdLst>
              <a:ahLst/>
              <a:cxnLst>
                <a:cxn ang="0">
                  <a:pos x="connsiteX0" y="connsiteY0"/>
                </a:cxn>
                <a:cxn ang="0">
                  <a:pos x="connsiteX1" y="connsiteY1"/>
                </a:cxn>
              </a:cxnLst>
              <a:rect l="l" t="t" r="r" b="b"/>
              <a:pathLst>
                <a:path w="9525" h="57150">
                  <a:moveTo>
                    <a:pt x="7144" y="7144"/>
                  </a:moveTo>
                  <a:lnTo>
                    <a:pt x="7144" y="50959"/>
                  </a:lnTo>
                </a:path>
              </a:pathLst>
            </a:custGeom>
            <a:ln w="26035"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264" name="Freeform: Shape 263"/>
            <p:cNvSpPr/>
            <p:nvPr/>
          </p:nvSpPr>
          <p:spPr>
            <a:xfrm>
              <a:off x="4789408" y="2510089"/>
              <a:ext cx="64810" cy="10802"/>
            </a:xfrm>
            <a:custGeom>
              <a:avLst/>
              <a:gdLst>
                <a:gd name="connsiteX0" fmla="*/ 50959 w 57150"/>
                <a:gd name="connsiteY0" fmla="*/ 7144 h 9525"/>
                <a:gd name="connsiteX1" fmla="*/ 7144 w 57150"/>
                <a:gd name="connsiteY1" fmla="*/ 7144 h 9525"/>
              </a:gdLst>
              <a:ahLst/>
              <a:cxnLst>
                <a:cxn ang="0">
                  <a:pos x="connsiteX0" y="connsiteY0"/>
                </a:cxn>
                <a:cxn ang="0">
                  <a:pos x="connsiteX1" y="connsiteY1"/>
                </a:cxn>
              </a:cxnLst>
              <a:rect l="l" t="t" r="r" b="b"/>
              <a:pathLst>
                <a:path w="57150" h="9525">
                  <a:moveTo>
                    <a:pt x="50959" y="7144"/>
                  </a:moveTo>
                  <a:lnTo>
                    <a:pt x="7144" y="7144"/>
                  </a:lnTo>
                </a:path>
              </a:pathLst>
            </a:custGeom>
            <a:ln w="26035"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265" name="Freeform: Shape 264"/>
            <p:cNvSpPr/>
            <p:nvPr/>
          </p:nvSpPr>
          <p:spPr>
            <a:xfrm>
              <a:off x="4836936" y="2485246"/>
              <a:ext cx="10802" cy="64810"/>
            </a:xfrm>
            <a:custGeom>
              <a:avLst/>
              <a:gdLst>
                <a:gd name="connsiteX0" fmla="*/ 7144 w 9525"/>
                <a:gd name="connsiteY0" fmla="*/ 7144 h 57150"/>
                <a:gd name="connsiteX1" fmla="*/ 7144 w 9525"/>
                <a:gd name="connsiteY1" fmla="*/ 50959 h 57150"/>
              </a:gdLst>
              <a:ahLst/>
              <a:cxnLst>
                <a:cxn ang="0">
                  <a:pos x="connsiteX0" y="connsiteY0"/>
                </a:cxn>
                <a:cxn ang="0">
                  <a:pos x="connsiteX1" y="connsiteY1"/>
                </a:cxn>
              </a:cxnLst>
              <a:rect l="l" t="t" r="r" b="b"/>
              <a:pathLst>
                <a:path w="9525" h="57150">
                  <a:moveTo>
                    <a:pt x="7144" y="7144"/>
                  </a:moveTo>
                  <a:lnTo>
                    <a:pt x="7144" y="50959"/>
                  </a:lnTo>
                </a:path>
              </a:pathLst>
            </a:custGeom>
            <a:ln w="26035"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266" name="Freeform: Shape 265"/>
            <p:cNvSpPr/>
            <p:nvPr/>
          </p:nvSpPr>
          <p:spPr>
            <a:xfrm>
              <a:off x="4812091" y="2510089"/>
              <a:ext cx="64810" cy="10802"/>
            </a:xfrm>
            <a:custGeom>
              <a:avLst/>
              <a:gdLst>
                <a:gd name="connsiteX0" fmla="*/ 50959 w 57150"/>
                <a:gd name="connsiteY0" fmla="*/ 7144 h 9525"/>
                <a:gd name="connsiteX1" fmla="*/ 7144 w 57150"/>
                <a:gd name="connsiteY1" fmla="*/ 7144 h 9525"/>
              </a:gdLst>
              <a:ahLst/>
              <a:cxnLst>
                <a:cxn ang="0">
                  <a:pos x="connsiteX0" y="connsiteY0"/>
                </a:cxn>
                <a:cxn ang="0">
                  <a:pos x="connsiteX1" y="connsiteY1"/>
                </a:cxn>
              </a:cxnLst>
              <a:rect l="l" t="t" r="r" b="b"/>
              <a:pathLst>
                <a:path w="57150" h="9525">
                  <a:moveTo>
                    <a:pt x="50959" y="7144"/>
                  </a:moveTo>
                  <a:lnTo>
                    <a:pt x="7144" y="7144"/>
                  </a:lnTo>
                </a:path>
              </a:pathLst>
            </a:custGeom>
            <a:ln w="26035"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267" name="Freeform: Shape 266"/>
            <p:cNvSpPr/>
            <p:nvPr/>
          </p:nvSpPr>
          <p:spPr>
            <a:xfrm>
              <a:off x="4929830" y="2531693"/>
              <a:ext cx="10802" cy="64810"/>
            </a:xfrm>
            <a:custGeom>
              <a:avLst/>
              <a:gdLst>
                <a:gd name="connsiteX0" fmla="*/ 7144 w 9525"/>
                <a:gd name="connsiteY0" fmla="*/ 7144 h 57150"/>
                <a:gd name="connsiteX1" fmla="*/ 7144 w 9525"/>
                <a:gd name="connsiteY1" fmla="*/ 51911 h 57150"/>
              </a:gdLst>
              <a:ahLst/>
              <a:cxnLst>
                <a:cxn ang="0">
                  <a:pos x="connsiteX0" y="connsiteY0"/>
                </a:cxn>
                <a:cxn ang="0">
                  <a:pos x="connsiteX1" y="connsiteY1"/>
                </a:cxn>
              </a:cxnLst>
              <a:rect l="l" t="t" r="r" b="b"/>
              <a:pathLst>
                <a:path w="9525" h="57150">
                  <a:moveTo>
                    <a:pt x="7144" y="7144"/>
                  </a:moveTo>
                  <a:lnTo>
                    <a:pt x="7144" y="51911"/>
                  </a:lnTo>
                </a:path>
              </a:pathLst>
            </a:custGeom>
            <a:ln w="26035"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268" name="Freeform: Shape 267"/>
            <p:cNvSpPr/>
            <p:nvPr/>
          </p:nvSpPr>
          <p:spPr>
            <a:xfrm>
              <a:off x="4904986" y="2557617"/>
              <a:ext cx="64810" cy="10802"/>
            </a:xfrm>
            <a:custGeom>
              <a:avLst/>
              <a:gdLst>
                <a:gd name="connsiteX0" fmla="*/ 50959 w 57150"/>
                <a:gd name="connsiteY0" fmla="*/ 7144 h 9525"/>
                <a:gd name="connsiteX1" fmla="*/ 7144 w 57150"/>
                <a:gd name="connsiteY1" fmla="*/ 7144 h 9525"/>
              </a:gdLst>
              <a:ahLst/>
              <a:cxnLst>
                <a:cxn ang="0">
                  <a:pos x="connsiteX0" y="connsiteY0"/>
                </a:cxn>
                <a:cxn ang="0">
                  <a:pos x="connsiteX1" y="connsiteY1"/>
                </a:cxn>
              </a:cxnLst>
              <a:rect l="l" t="t" r="r" b="b"/>
              <a:pathLst>
                <a:path w="57150" h="9525">
                  <a:moveTo>
                    <a:pt x="50959" y="7144"/>
                  </a:moveTo>
                  <a:lnTo>
                    <a:pt x="7144" y="7144"/>
                  </a:lnTo>
                </a:path>
              </a:pathLst>
            </a:custGeom>
            <a:ln w="26035"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269" name="Freeform: Shape 268"/>
            <p:cNvSpPr/>
            <p:nvPr/>
          </p:nvSpPr>
          <p:spPr>
            <a:xfrm>
              <a:off x="5021645" y="2558698"/>
              <a:ext cx="10802" cy="64810"/>
            </a:xfrm>
            <a:custGeom>
              <a:avLst/>
              <a:gdLst>
                <a:gd name="connsiteX0" fmla="*/ 7144 w 9525"/>
                <a:gd name="connsiteY0" fmla="*/ 7144 h 57150"/>
                <a:gd name="connsiteX1" fmla="*/ 7144 w 9525"/>
                <a:gd name="connsiteY1" fmla="*/ 50959 h 57150"/>
              </a:gdLst>
              <a:ahLst/>
              <a:cxnLst>
                <a:cxn ang="0">
                  <a:pos x="connsiteX0" y="connsiteY0"/>
                </a:cxn>
                <a:cxn ang="0">
                  <a:pos x="connsiteX1" y="connsiteY1"/>
                </a:cxn>
              </a:cxnLst>
              <a:rect l="l" t="t" r="r" b="b"/>
              <a:pathLst>
                <a:path w="9525" h="57150">
                  <a:moveTo>
                    <a:pt x="7144" y="7144"/>
                  </a:moveTo>
                  <a:lnTo>
                    <a:pt x="7144" y="50959"/>
                  </a:lnTo>
                </a:path>
              </a:pathLst>
            </a:custGeom>
            <a:ln w="26035"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270" name="Freeform: Shape 269"/>
            <p:cNvSpPr/>
            <p:nvPr/>
          </p:nvSpPr>
          <p:spPr>
            <a:xfrm>
              <a:off x="4996801" y="2583541"/>
              <a:ext cx="64810" cy="10802"/>
            </a:xfrm>
            <a:custGeom>
              <a:avLst/>
              <a:gdLst>
                <a:gd name="connsiteX0" fmla="*/ 50959 w 57150"/>
                <a:gd name="connsiteY0" fmla="*/ 7144 h 9525"/>
                <a:gd name="connsiteX1" fmla="*/ 7144 w 57150"/>
                <a:gd name="connsiteY1" fmla="*/ 7144 h 9525"/>
              </a:gdLst>
              <a:ahLst/>
              <a:cxnLst>
                <a:cxn ang="0">
                  <a:pos x="connsiteX0" y="connsiteY0"/>
                </a:cxn>
                <a:cxn ang="0">
                  <a:pos x="connsiteX1" y="connsiteY1"/>
                </a:cxn>
              </a:cxnLst>
              <a:rect l="l" t="t" r="r" b="b"/>
              <a:pathLst>
                <a:path w="57150" h="9525">
                  <a:moveTo>
                    <a:pt x="50959" y="7144"/>
                  </a:moveTo>
                  <a:lnTo>
                    <a:pt x="7144" y="7144"/>
                  </a:lnTo>
                </a:path>
              </a:pathLst>
            </a:custGeom>
            <a:ln w="26035"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271" name="Freeform: Shape 270"/>
            <p:cNvSpPr/>
            <p:nvPr/>
          </p:nvSpPr>
          <p:spPr>
            <a:xfrm>
              <a:off x="5032446" y="2558698"/>
              <a:ext cx="10802" cy="64810"/>
            </a:xfrm>
            <a:custGeom>
              <a:avLst/>
              <a:gdLst>
                <a:gd name="connsiteX0" fmla="*/ 7144 w 9525"/>
                <a:gd name="connsiteY0" fmla="*/ 7144 h 57150"/>
                <a:gd name="connsiteX1" fmla="*/ 7144 w 9525"/>
                <a:gd name="connsiteY1" fmla="*/ 50959 h 57150"/>
              </a:gdLst>
              <a:ahLst/>
              <a:cxnLst>
                <a:cxn ang="0">
                  <a:pos x="connsiteX0" y="connsiteY0"/>
                </a:cxn>
                <a:cxn ang="0">
                  <a:pos x="connsiteX1" y="connsiteY1"/>
                </a:cxn>
              </a:cxnLst>
              <a:rect l="l" t="t" r="r" b="b"/>
              <a:pathLst>
                <a:path w="9525" h="57150">
                  <a:moveTo>
                    <a:pt x="7144" y="7144"/>
                  </a:moveTo>
                  <a:lnTo>
                    <a:pt x="7144" y="50959"/>
                  </a:lnTo>
                </a:path>
              </a:pathLst>
            </a:custGeom>
            <a:ln w="26035"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272" name="Freeform: Shape 271"/>
            <p:cNvSpPr/>
            <p:nvPr/>
          </p:nvSpPr>
          <p:spPr>
            <a:xfrm>
              <a:off x="5007603" y="2583541"/>
              <a:ext cx="64810" cy="10802"/>
            </a:xfrm>
            <a:custGeom>
              <a:avLst/>
              <a:gdLst>
                <a:gd name="connsiteX0" fmla="*/ 50959 w 57150"/>
                <a:gd name="connsiteY0" fmla="*/ 7144 h 9525"/>
                <a:gd name="connsiteX1" fmla="*/ 7144 w 57150"/>
                <a:gd name="connsiteY1" fmla="*/ 7144 h 9525"/>
              </a:gdLst>
              <a:ahLst/>
              <a:cxnLst>
                <a:cxn ang="0">
                  <a:pos x="connsiteX0" y="connsiteY0"/>
                </a:cxn>
                <a:cxn ang="0">
                  <a:pos x="connsiteX1" y="connsiteY1"/>
                </a:cxn>
              </a:cxnLst>
              <a:rect l="l" t="t" r="r" b="b"/>
              <a:pathLst>
                <a:path w="57150" h="9525">
                  <a:moveTo>
                    <a:pt x="50959" y="7144"/>
                  </a:moveTo>
                  <a:lnTo>
                    <a:pt x="7144" y="7144"/>
                  </a:lnTo>
                </a:path>
              </a:pathLst>
            </a:custGeom>
            <a:ln w="26035"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273" name="Freeform: Shape 272"/>
            <p:cNvSpPr/>
            <p:nvPr/>
          </p:nvSpPr>
          <p:spPr>
            <a:xfrm>
              <a:off x="5044329" y="2558698"/>
              <a:ext cx="10802" cy="64810"/>
            </a:xfrm>
            <a:custGeom>
              <a:avLst/>
              <a:gdLst>
                <a:gd name="connsiteX0" fmla="*/ 7144 w 9525"/>
                <a:gd name="connsiteY0" fmla="*/ 7144 h 57150"/>
                <a:gd name="connsiteX1" fmla="*/ 7144 w 9525"/>
                <a:gd name="connsiteY1" fmla="*/ 50959 h 57150"/>
              </a:gdLst>
              <a:ahLst/>
              <a:cxnLst>
                <a:cxn ang="0">
                  <a:pos x="connsiteX0" y="connsiteY0"/>
                </a:cxn>
                <a:cxn ang="0">
                  <a:pos x="connsiteX1" y="connsiteY1"/>
                </a:cxn>
              </a:cxnLst>
              <a:rect l="l" t="t" r="r" b="b"/>
              <a:pathLst>
                <a:path w="9525" h="57150">
                  <a:moveTo>
                    <a:pt x="7144" y="7144"/>
                  </a:moveTo>
                  <a:lnTo>
                    <a:pt x="7144" y="50959"/>
                  </a:lnTo>
                </a:path>
              </a:pathLst>
            </a:custGeom>
            <a:ln w="26035"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274" name="Freeform: Shape 273"/>
            <p:cNvSpPr/>
            <p:nvPr/>
          </p:nvSpPr>
          <p:spPr>
            <a:xfrm>
              <a:off x="5019484" y="2583541"/>
              <a:ext cx="64810" cy="10802"/>
            </a:xfrm>
            <a:custGeom>
              <a:avLst/>
              <a:gdLst>
                <a:gd name="connsiteX0" fmla="*/ 50006 w 57150"/>
                <a:gd name="connsiteY0" fmla="*/ 7144 h 9525"/>
                <a:gd name="connsiteX1" fmla="*/ 7144 w 57150"/>
                <a:gd name="connsiteY1" fmla="*/ 7144 h 9525"/>
              </a:gdLst>
              <a:ahLst/>
              <a:cxnLst>
                <a:cxn ang="0">
                  <a:pos x="connsiteX0" y="connsiteY0"/>
                </a:cxn>
                <a:cxn ang="0">
                  <a:pos x="connsiteX1" y="connsiteY1"/>
                </a:cxn>
              </a:cxnLst>
              <a:rect l="l" t="t" r="r" b="b"/>
              <a:pathLst>
                <a:path w="57150" h="9525">
                  <a:moveTo>
                    <a:pt x="50006" y="7144"/>
                  </a:moveTo>
                  <a:lnTo>
                    <a:pt x="7144" y="7144"/>
                  </a:lnTo>
                </a:path>
              </a:pathLst>
            </a:custGeom>
            <a:ln w="26035"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275" name="Freeform: Shape 274"/>
            <p:cNvSpPr/>
            <p:nvPr/>
          </p:nvSpPr>
          <p:spPr>
            <a:xfrm>
              <a:off x="5077814" y="2558698"/>
              <a:ext cx="10802" cy="64810"/>
            </a:xfrm>
            <a:custGeom>
              <a:avLst/>
              <a:gdLst>
                <a:gd name="connsiteX0" fmla="*/ 7144 w 9525"/>
                <a:gd name="connsiteY0" fmla="*/ 7144 h 57150"/>
                <a:gd name="connsiteX1" fmla="*/ 7144 w 9525"/>
                <a:gd name="connsiteY1" fmla="*/ 50959 h 57150"/>
              </a:gdLst>
              <a:ahLst/>
              <a:cxnLst>
                <a:cxn ang="0">
                  <a:pos x="connsiteX0" y="connsiteY0"/>
                </a:cxn>
                <a:cxn ang="0">
                  <a:pos x="connsiteX1" y="connsiteY1"/>
                </a:cxn>
              </a:cxnLst>
              <a:rect l="l" t="t" r="r" b="b"/>
              <a:pathLst>
                <a:path w="9525" h="57150">
                  <a:moveTo>
                    <a:pt x="7144" y="7144"/>
                  </a:moveTo>
                  <a:lnTo>
                    <a:pt x="7144" y="50959"/>
                  </a:lnTo>
                </a:path>
              </a:pathLst>
            </a:custGeom>
            <a:ln w="26035"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276" name="Freeform: Shape 275"/>
            <p:cNvSpPr/>
            <p:nvPr/>
          </p:nvSpPr>
          <p:spPr>
            <a:xfrm>
              <a:off x="5052970" y="2583541"/>
              <a:ext cx="64810" cy="10802"/>
            </a:xfrm>
            <a:custGeom>
              <a:avLst/>
              <a:gdLst>
                <a:gd name="connsiteX0" fmla="*/ 50959 w 57150"/>
                <a:gd name="connsiteY0" fmla="*/ 7144 h 9525"/>
                <a:gd name="connsiteX1" fmla="*/ 7144 w 57150"/>
                <a:gd name="connsiteY1" fmla="*/ 7144 h 9525"/>
              </a:gdLst>
              <a:ahLst/>
              <a:cxnLst>
                <a:cxn ang="0">
                  <a:pos x="connsiteX0" y="connsiteY0"/>
                </a:cxn>
                <a:cxn ang="0">
                  <a:pos x="connsiteX1" y="connsiteY1"/>
                </a:cxn>
              </a:cxnLst>
              <a:rect l="l" t="t" r="r" b="b"/>
              <a:pathLst>
                <a:path w="57150" h="9525">
                  <a:moveTo>
                    <a:pt x="50959" y="7144"/>
                  </a:moveTo>
                  <a:lnTo>
                    <a:pt x="7144" y="7144"/>
                  </a:lnTo>
                </a:path>
              </a:pathLst>
            </a:custGeom>
            <a:ln w="26035"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277" name="Freeform: Shape 276"/>
            <p:cNvSpPr/>
            <p:nvPr/>
          </p:nvSpPr>
          <p:spPr>
            <a:xfrm>
              <a:off x="5094017" y="2558698"/>
              <a:ext cx="10802" cy="64810"/>
            </a:xfrm>
            <a:custGeom>
              <a:avLst/>
              <a:gdLst>
                <a:gd name="connsiteX0" fmla="*/ 7144 w 9525"/>
                <a:gd name="connsiteY0" fmla="*/ 7144 h 57150"/>
                <a:gd name="connsiteX1" fmla="*/ 7144 w 9525"/>
                <a:gd name="connsiteY1" fmla="*/ 50959 h 57150"/>
              </a:gdLst>
              <a:ahLst/>
              <a:cxnLst>
                <a:cxn ang="0">
                  <a:pos x="connsiteX0" y="connsiteY0"/>
                </a:cxn>
                <a:cxn ang="0">
                  <a:pos x="connsiteX1" y="connsiteY1"/>
                </a:cxn>
              </a:cxnLst>
              <a:rect l="l" t="t" r="r" b="b"/>
              <a:pathLst>
                <a:path w="9525" h="57150">
                  <a:moveTo>
                    <a:pt x="7144" y="7144"/>
                  </a:moveTo>
                  <a:lnTo>
                    <a:pt x="7144" y="50959"/>
                  </a:lnTo>
                </a:path>
              </a:pathLst>
            </a:custGeom>
            <a:ln w="26035"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278" name="Freeform: Shape 277"/>
            <p:cNvSpPr/>
            <p:nvPr/>
          </p:nvSpPr>
          <p:spPr>
            <a:xfrm>
              <a:off x="5069172" y="2583541"/>
              <a:ext cx="64810" cy="10802"/>
            </a:xfrm>
            <a:custGeom>
              <a:avLst/>
              <a:gdLst>
                <a:gd name="connsiteX0" fmla="*/ 50959 w 57150"/>
                <a:gd name="connsiteY0" fmla="*/ 7144 h 9525"/>
                <a:gd name="connsiteX1" fmla="*/ 7144 w 57150"/>
                <a:gd name="connsiteY1" fmla="*/ 7144 h 9525"/>
              </a:gdLst>
              <a:ahLst/>
              <a:cxnLst>
                <a:cxn ang="0">
                  <a:pos x="connsiteX0" y="connsiteY0"/>
                </a:cxn>
                <a:cxn ang="0">
                  <a:pos x="connsiteX1" y="connsiteY1"/>
                </a:cxn>
              </a:cxnLst>
              <a:rect l="l" t="t" r="r" b="b"/>
              <a:pathLst>
                <a:path w="57150" h="9525">
                  <a:moveTo>
                    <a:pt x="50959" y="7144"/>
                  </a:moveTo>
                  <a:lnTo>
                    <a:pt x="7144" y="7144"/>
                  </a:lnTo>
                </a:path>
              </a:pathLst>
            </a:custGeom>
            <a:ln w="26035"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279" name="Freeform: Shape 278"/>
            <p:cNvSpPr/>
            <p:nvPr/>
          </p:nvSpPr>
          <p:spPr>
            <a:xfrm>
              <a:off x="5106979" y="2558698"/>
              <a:ext cx="10802" cy="64810"/>
            </a:xfrm>
            <a:custGeom>
              <a:avLst/>
              <a:gdLst>
                <a:gd name="connsiteX0" fmla="*/ 7144 w 9525"/>
                <a:gd name="connsiteY0" fmla="*/ 7144 h 57150"/>
                <a:gd name="connsiteX1" fmla="*/ 7144 w 9525"/>
                <a:gd name="connsiteY1" fmla="*/ 50959 h 57150"/>
              </a:gdLst>
              <a:ahLst/>
              <a:cxnLst>
                <a:cxn ang="0">
                  <a:pos x="connsiteX0" y="connsiteY0"/>
                </a:cxn>
                <a:cxn ang="0">
                  <a:pos x="connsiteX1" y="connsiteY1"/>
                </a:cxn>
              </a:cxnLst>
              <a:rect l="l" t="t" r="r" b="b"/>
              <a:pathLst>
                <a:path w="9525" h="57150">
                  <a:moveTo>
                    <a:pt x="7144" y="7144"/>
                  </a:moveTo>
                  <a:lnTo>
                    <a:pt x="7144" y="50959"/>
                  </a:lnTo>
                </a:path>
              </a:pathLst>
            </a:custGeom>
            <a:ln w="26035"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280" name="Freeform: Shape 279"/>
            <p:cNvSpPr/>
            <p:nvPr/>
          </p:nvSpPr>
          <p:spPr>
            <a:xfrm>
              <a:off x="5082134" y="2583541"/>
              <a:ext cx="64810" cy="10802"/>
            </a:xfrm>
            <a:custGeom>
              <a:avLst/>
              <a:gdLst>
                <a:gd name="connsiteX0" fmla="*/ 50006 w 57150"/>
                <a:gd name="connsiteY0" fmla="*/ 7144 h 9525"/>
                <a:gd name="connsiteX1" fmla="*/ 7144 w 57150"/>
                <a:gd name="connsiteY1" fmla="*/ 7144 h 9525"/>
              </a:gdLst>
              <a:ahLst/>
              <a:cxnLst>
                <a:cxn ang="0">
                  <a:pos x="connsiteX0" y="connsiteY0"/>
                </a:cxn>
                <a:cxn ang="0">
                  <a:pos x="connsiteX1" y="connsiteY1"/>
                </a:cxn>
              </a:cxnLst>
              <a:rect l="l" t="t" r="r" b="b"/>
              <a:pathLst>
                <a:path w="57150" h="9525">
                  <a:moveTo>
                    <a:pt x="50006" y="7144"/>
                  </a:moveTo>
                  <a:lnTo>
                    <a:pt x="7144" y="7144"/>
                  </a:lnTo>
                </a:path>
              </a:pathLst>
            </a:custGeom>
            <a:ln w="26035"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281" name="Freeform: Shape 280"/>
            <p:cNvSpPr/>
            <p:nvPr/>
          </p:nvSpPr>
          <p:spPr>
            <a:xfrm>
              <a:off x="5975438" y="2601905"/>
              <a:ext cx="10802" cy="64810"/>
            </a:xfrm>
            <a:custGeom>
              <a:avLst/>
              <a:gdLst>
                <a:gd name="connsiteX0" fmla="*/ 7144 w 9525"/>
                <a:gd name="connsiteY0" fmla="*/ 7144 h 57150"/>
                <a:gd name="connsiteX1" fmla="*/ 7144 w 9525"/>
                <a:gd name="connsiteY1" fmla="*/ 51911 h 57150"/>
              </a:gdLst>
              <a:ahLst/>
              <a:cxnLst>
                <a:cxn ang="0">
                  <a:pos x="connsiteX0" y="connsiteY0"/>
                </a:cxn>
                <a:cxn ang="0">
                  <a:pos x="connsiteX1" y="connsiteY1"/>
                </a:cxn>
              </a:cxnLst>
              <a:rect l="l" t="t" r="r" b="b"/>
              <a:pathLst>
                <a:path w="9525" h="57150">
                  <a:moveTo>
                    <a:pt x="7144" y="7144"/>
                  </a:moveTo>
                  <a:lnTo>
                    <a:pt x="7144" y="51911"/>
                  </a:lnTo>
                </a:path>
              </a:pathLst>
            </a:custGeom>
            <a:ln w="26035"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282" name="Freeform: Shape 281"/>
            <p:cNvSpPr/>
            <p:nvPr/>
          </p:nvSpPr>
          <p:spPr>
            <a:xfrm>
              <a:off x="5951674" y="2627829"/>
              <a:ext cx="64810" cy="10802"/>
            </a:xfrm>
            <a:custGeom>
              <a:avLst/>
              <a:gdLst>
                <a:gd name="connsiteX0" fmla="*/ 50006 w 57150"/>
                <a:gd name="connsiteY0" fmla="*/ 7144 h 9525"/>
                <a:gd name="connsiteX1" fmla="*/ 7144 w 57150"/>
                <a:gd name="connsiteY1" fmla="*/ 7144 h 9525"/>
              </a:gdLst>
              <a:ahLst/>
              <a:cxnLst>
                <a:cxn ang="0">
                  <a:pos x="connsiteX0" y="connsiteY0"/>
                </a:cxn>
                <a:cxn ang="0">
                  <a:pos x="connsiteX1" y="connsiteY1"/>
                </a:cxn>
              </a:cxnLst>
              <a:rect l="l" t="t" r="r" b="b"/>
              <a:pathLst>
                <a:path w="57150" h="9525">
                  <a:moveTo>
                    <a:pt x="50006" y="7144"/>
                  </a:moveTo>
                  <a:lnTo>
                    <a:pt x="7144" y="7144"/>
                  </a:lnTo>
                </a:path>
              </a:pathLst>
            </a:custGeom>
            <a:ln w="26035"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283" name="Freeform: Shape 282"/>
            <p:cNvSpPr/>
            <p:nvPr/>
          </p:nvSpPr>
          <p:spPr>
            <a:xfrm>
              <a:off x="5998121" y="2601905"/>
              <a:ext cx="10802" cy="64810"/>
            </a:xfrm>
            <a:custGeom>
              <a:avLst/>
              <a:gdLst>
                <a:gd name="connsiteX0" fmla="*/ 7144 w 9525"/>
                <a:gd name="connsiteY0" fmla="*/ 7144 h 57150"/>
                <a:gd name="connsiteX1" fmla="*/ 7144 w 9525"/>
                <a:gd name="connsiteY1" fmla="*/ 51911 h 57150"/>
              </a:gdLst>
              <a:ahLst/>
              <a:cxnLst>
                <a:cxn ang="0">
                  <a:pos x="connsiteX0" y="connsiteY0"/>
                </a:cxn>
                <a:cxn ang="0">
                  <a:pos x="connsiteX1" y="connsiteY1"/>
                </a:cxn>
              </a:cxnLst>
              <a:rect l="l" t="t" r="r" b="b"/>
              <a:pathLst>
                <a:path w="9525" h="57150">
                  <a:moveTo>
                    <a:pt x="7144" y="7144"/>
                  </a:moveTo>
                  <a:lnTo>
                    <a:pt x="7144" y="51911"/>
                  </a:lnTo>
                </a:path>
              </a:pathLst>
            </a:custGeom>
            <a:ln w="26035"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284" name="Freeform: Shape 283"/>
            <p:cNvSpPr/>
            <p:nvPr/>
          </p:nvSpPr>
          <p:spPr>
            <a:xfrm>
              <a:off x="5973278" y="2627829"/>
              <a:ext cx="64810" cy="10802"/>
            </a:xfrm>
            <a:custGeom>
              <a:avLst/>
              <a:gdLst>
                <a:gd name="connsiteX0" fmla="*/ 50006 w 57150"/>
                <a:gd name="connsiteY0" fmla="*/ 7144 h 9525"/>
                <a:gd name="connsiteX1" fmla="*/ 7144 w 57150"/>
                <a:gd name="connsiteY1" fmla="*/ 7144 h 9525"/>
              </a:gdLst>
              <a:ahLst/>
              <a:cxnLst>
                <a:cxn ang="0">
                  <a:pos x="connsiteX0" y="connsiteY0"/>
                </a:cxn>
                <a:cxn ang="0">
                  <a:pos x="connsiteX1" y="connsiteY1"/>
                </a:cxn>
              </a:cxnLst>
              <a:rect l="l" t="t" r="r" b="b"/>
              <a:pathLst>
                <a:path w="57150" h="9525">
                  <a:moveTo>
                    <a:pt x="50006" y="7144"/>
                  </a:moveTo>
                  <a:lnTo>
                    <a:pt x="7144" y="7144"/>
                  </a:lnTo>
                </a:path>
              </a:pathLst>
            </a:custGeom>
            <a:ln w="26035"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285" name="Freeform: Shape 284"/>
            <p:cNvSpPr/>
            <p:nvPr/>
          </p:nvSpPr>
          <p:spPr>
            <a:xfrm>
              <a:off x="6021885" y="2601905"/>
              <a:ext cx="10802" cy="64810"/>
            </a:xfrm>
            <a:custGeom>
              <a:avLst/>
              <a:gdLst>
                <a:gd name="connsiteX0" fmla="*/ 7144 w 9525"/>
                <a:gd name="connsiteY0" fmla="*/ 7144 h 57150"/>
                <a:gd name="connsiteX1" fmla="*/ 7144 w 9525"/>
                <a:gd name="connsiteY1" fmla="*/ 51911 h 57150"/>
              </a:gdLst>
              <a:ahLst/>
              <a:cxnLst>
                <a:cxn ang="0">
                  <a:pos x="connsiteX0" y="connsiteY0"/>
                </a:cxn>
                <a:cxn ang="0">
                  <a:pos x="connsiteX1" y="connsiteY1"/>
                </a:cxn>
              </a:cxnLst>
              <a:rect l="l" t="t" r="r" b="b"/>
              <a:pathLst>
                <a:path w="9525" h="57150">
                  <a:moveTo>
                    <a:pt x="7144" y="7144"/>
                  </a:moveTo>
                  <a:lnTo>
                    <a:pt x="7144" y="51911"/>
                  </a:lnTo>
                </a:path>
              </a:pathLst>
            </a:custGeom>
            <a:ln w="26035"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286" name="Freeform: Shape 285"/>
            <p:cNvSpPr/>
            <p:nvPr/>
          </p:nvSpPr>
          <p:spPr>
            <a:xfrm>
              <a:off x="5997042" y="2627829"/>
              <a:ext cx="64810" cy="10802"/>
            </a:xfrm>
            <a:custGeom>
              <a:avLst/>
              <a:gdLst>
                <a:gd name="connsiteX0" fmla="*/ 50959 w 57150"/>
                <a:gd name="connsiteY0" fmla="*/ 7144 h 9525"/>
                <a:gd name="connsiteX1" fmla="*/ 7144 w 57150"/>
                <a:gd name="connsiteY1" fmla="*/ 7144 h 9525"/>
              </a:gdLst>
              <a:ahLst/>
              <a:cxnLst>
                <a:cxn ang="0">
                  <a:pos x="connsiteX0" y="connsiteY0"/>
                </a:cxn>
                <a:cxn ang="0">
                  <a:pos x="connsiteX1" y="connsiteY1"/>
                </a:cxn>
              </a:cxnLst>
              <a:rect l="l" t="t" r="r" b="b"/>
              <a:pathLst>
                <a:path w="57150" h="9525">
                  <a:moveTo>
                    <a:pt x="50959" y="7144"/>
                  </a:moveTo>
                  <a:lnTo>
                    <a:pt x="7144" y="7144"/>
                  </a:lnTo>
                </a:path>
              </a:pathLst>
            </a:custGeom>
            <a:ln w="26035"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287" name="Freeform: Shape 286"/>
            <p:cNvSpPr/>
            <p:nvPr/>
          </p:nvSpPr>
          <p:spPr>
            <a:xfrm>
              <a:off x="6994041" y="2653753"/>
              <a:ext cx="10802" cy="64810"/>
            </a:xfrm>
            <a:custGeom>
              <a:avLst/>
              <a:gdLst>
                <a:gd name="connsiteX0" fmla="*/ 7144 w 9525"/>
                <a:gd name="connsiteY0" fmla="*/ 7144 h 57150"/>
                <a:gd name="connsiteX1" fmla="*/ 7144 w 9525"/>
                <a:gd name="connsiteY1" fmla="*/ 51911 h 57150"/>
              </a:gdLst>
              <a:ahLst/>
              <a:cxnLst>
                <a:cxn ang="0">
                  <a:pos x="connsiteX0" y="connsiteY0"/>
                </a:cxn>
                <a:cxn ang="0">
                  <a:pos x="connsiteX1" y="connsiteY1"/>
                </a:cxn>
              </a:cxnLst>
              <a:rect l="l" t="t" r="r" b="b"/>
              <a:pathLst>
                <a:path w="9525" h="57150">
                  <a:moveTo>
                    <a:pt x="7144" y="7144"/>
                  </a:moveTo>
                  <a:lnTo>
                    <a:pt x="7144" y="51911"/>
                  </a:lnTo>
                </a:path>
              </a:pathLst>
            </a:custGeom>
            <a:ln w="26035"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288" name="Freeform: Shape 287"/>
            <p:cNvSpPr/>
            <p:nvPr/>
          </p:nvSpPr>
          <p:spPr>
            <a:xfrm>
              <a:off x="6969197" y="2679677"/>
              <a:ext cx="64810" cy="10802"/>
            </a:xfrm>
            <a:custGeom>
              <a:avLst/>
              <a:gdLst>
                <a:gd name="connsiteX0" fmla="*/ 50959 w 57150"/>
                <a:gd name="connsiteY0" fmla="*/ 7144 h 9525"/>
                <a:gd name="connsiteX1" fmla="*/ 7144 w 57150"/>
                <a:gd name="connsiteY1" fmla="*/ 7144 h 9525"/>
              </a:gdLst>
              <a:ahLst/>
              <a:cxnLst>
                <a:cxn ang="0">
                  <a:pos x="connsiteX0" y="connsiteY0"/>
                </a:cxn>
                <a:cxn ang="0">
                  <a:pos x="connsiteX1" y="connsiteY1"/>
                </a:cxn>
              </a:cxnLst>
              <a:rect l="l" t="t" r="r" b="b"/>
              <a:pathLst>
                <a:path w="57150" h="9525">
                  <a:moveTo>
                    <a:pt x="50959" y="7144"/>
                  </a:moveTo>
                  <a:lnTo>
                    <a:pt x="7144" y="7144"/>
                  </a:lnTo>
                </a:path>
              </a:pathLst>
            </a:custGeom>
            <a:ln w="26035"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289" name="Freeform: Shape 288"/>
            <p:cNvSpPr/>
            <p:nvPr/>
          </p:nvSpPr>
          <p:spPr>
            <a:xfrm>
              <a:off x="7007003" y="2653753"/>
              <a:ext cx="10802" cy="64810"/>
            </a:xfrm>
            <a:custGeom>
              <a:avLst/>
              <a:gdLst>
                <a:gd name="connsiteX0" fmla="*/ 7144 w 9525"/>
                <a:gd name="connsiteY0" fmla="*/ 7144 h 57150"/>
                <a:gd name="connsiteX1" fmla="*/ 7144 w 9525"/>
                <a:gd name="connsiteY1" fmla="*/ 51911 h 57150"/>
              </a:gdLst>
              <a:ahLst/>
              <a:cxnLst>
                <a:cxn ang="0">
                  <a:pos x="connsiteX0" y="connsiteY0"/>
                </a:cxn>
                <a:cxn ang="0">
                  <a:pos x="connsiteX1" y="connsiteY1"/>
                </a:cxn>
              </a:cxnLst>
              <a:rect l="l" t="t" r="r" b="b"/>
              <a:pathLst>
                <a:path w="9525" h="57150">
                  <a:moveTo>
                    <a:pt x="7144" y="7144"/>
                  </a:moveTo>
                  <a:lnTo>
                    <a:pt x="7144" y="51911"/>
                  </a:lnTo>
                </a:path>
              </a:pathLst>
            </a:custGeom>
            <a:ln w="26035"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290" name="Freeform: Shape 289"/>
            <p:cNvSpPr/>
            <p:nvPr/>
          </p:nvSpPr>
          <p:spPr>
            <a:xfrm>
              <a:off x="6982159" y="2679677"/>
              <a:ext cx="64810" cy="10802"/>
            </a:xfrm>
            <a:custGeom>
              <a:avLst/>
              <a:gdLst>
                <a:gd name="connsiteX0" fmla="*/ 50959 w 57150"/>
                <a:gd name="connsiteY0" fmla="*/ 7144 h 9525"/>
                <a:gd name="connsiteX1" fmla="*/ 7144 w 57150"/>
                <a:gd name="connsiteY1" fmla="*/ 7144 h 9525"/>
              </a:gdLst>
              <a:ahLst/>
              <a:cxnLst>
                <a:cxn ang="0">
                  <a:pos x="connsiteX0" y="connsiteY0"/>
                </a:cxn>
                <a:cxn ang="0">
                  <a:pos x="connsiteX1" y="connsiteY1"/>
                </a:cxn>
              </a:cxnLst>
              <a:rect l="l" t="t" r="r" b="b"/>
              <a:pathLst>
                <a:path w="57150" h="9525">
                  <a:moveTo>
                    <a:pt x="50959" y="7144"/>
                  </a:moveTo>
                  <a:lnTo>
                    <a:pt x="7144" y="7144"/>
                  </a:lnTo>
                </a:path>
              </a:pathLst>
            </a:custGeom>
            <a:ln w="26035"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100" name="Freeform: Shape 99"/>
            <p:cNvSpPr/>
            <p:nvPr/>
          </p:nvSpPr>
          <p:spPr>
            <a:xfrm>
              <a:off x="1055249" y="1948399"/>
              <a:ext cx="6221797" cy="745319"/>
            </a:xfrm>
            <a:custGeom>
              <a:avLst/>
              <a:gdLst>
                <a:gd name="connsiteX0" fmla="*/ 7144 w 5486400"/>
                <a:gd name="connsiteY0" fmla="*/ 7144 h 657225"/>
                <a:gd name="connsiteX1" fmla="*/ 694849 w 5486400"/>
                <a:gd name="connsiteY1" fmla="*/ 7144 h 657225"/>
                <a:gd name="connsiteX2" fmla="*/ 694849 w 5486400"/>
                <a:gd name="connsiteY2" fmla="*/ 23336 h 657225"/>
                <a:gd name="connsiteX3" fmla="*/ 785336 w 5486400"/>
                <a:gd name="connsiteY3" fmla="*/ 23336 h 657225"/>
                <a:gd name="connsiteX4" fmla="*/ 785336 w 5486400"/>
                <a:gd name="connsiteY4" fmla="*/ 40481 h 657225"/>
                <a:gd name="connsiteX5" fmla="*/ 1061561 w 5486400"/>
                <a:gd name="connsiteY5" fmla="*/ 40481 h 657225"/>
                <a:gd name="connsiteX6" fmla="*/ 1061561 w 5486400"/>
                <a:gd name="connsiteY6" fmla="*/ 58579 h 657225"/>
                <a:gd name="connsiteX7" fmla="*/ 1089184 w 5486400"/>
                <a:gd name="connsiteY7" fmla="*/ 58579 h 657225"/>
                <a:gd name="connsiteX8" fmla="*/ 1089184 w 5486400"/>
                <a:gd name="connsiteY8" fmla="*/ 73819 h 657225"/>
                <a:gd name="connsiteX9" fmla="*/ 1104424 w 5486400"/>
                <a:gd name="connsiteY9" fmla="*/ 73819 h 657225"/>
                <a:gd name="connsiteX10" fmla="*/ 1104424 w 5486400"/>
                <a:gd name="connsiteY10" fmla="*/ 93821 h 657225"/>
                <a:gd name="connsiteX11" fmla="*/ 1383506 w 5486400"/>
                <a:gd name="connsiteY11" fmla="*/ 93821 h 657225"/>
                <a:gd name="connsiteX12" fmla="*/ 1383506 w 5486400"/>
                <a:gd name="connsiteY12" fmla="*/ 114776 h 657225"/>
                <a:gd name="connsiteX13" fmla="*/ 1505426 w 5486400"/>
                <a:gd name="connsiteY13" fmla="*/ 114776 h 657225"/>
                <a:gd name="connsiteX14" fmla="*/ 1505426 w 5486400"/>
                <a:gd name="connsiteY14" fmla="*/ 148114 h 657225"/>
                <a:gd name="connsiteX15" fmla="*/ 1635919 w 5486400"/>
                <a:gd name="connsiteY15" fmla="*/ 148114 h 657225"/>
                <a:gd name="connsiteX16" fmla="*/ 1635919 w 5486400"/>
                <a:gd name="connsiteY16" fmla="*/ 166211 h 657225"/>
                <a:gd name="connsiteX17" fmla="*/ 1779746 w 5486400"/>
                <a:gd name="connsiteY17" fmla="*/ 166211 h 657225"/>
                <a:gd name="connsiteX18" fmla="*/ 1779746 w 5486400"/>
                <a:gd name="connsiteY18" fmla="*/ 183356 h 657225"/>
                <a:gd name="connsiteX19" fmla="*/ 2014061 w 5486400"/>
                <a:gd name="connsiteY19" fmla="*/ 183356 h 657225"/>
                <a:gd name="connsiteX20" fmla="*/ 2014061 w 5486400"/>
                <a:gd name="connsiteY20" fmla="*/ 202406 h 657225"/>
                <a:gd name="connsiteX21" fmla="*/ 2055971 w 5486400"/>
                <a:gd name="connsiteY21" fmla="*/ 202406 h 657225"/>
                <a:gd name="connsiteX22" fmla="*/ 2055971 w 5486400"/>
                <a:gd name="connsiteY22" fmla="*/ 220504 h 657225"/>
                <a:gd name="connsiteX23" fmla="*/ 2061686 w 5486400"/>
                <a:gd name="connsiteY23" fmla="*/ 220504 h 657225"/>
                <a:gd name="connsiteX24" fmla="*/ 2061686 w 5486400"/>
                <a:gd name="connsiteY24" fmla="*/ 236696 h 657225"/>
                <a:gd name="connsiteX25" fmla="*/ 2075974 w 5486400"/>
                <a:gd name="connsiteY25" fmla="*/ 236696 h 657225"/>
                <a:gd name="connsiteX26" fmla="*/ 2075974 w 5486400"/>
                <a:gd name="connsiteY26" fmla="*/ 259556 h 657225"/>
                <a:gd name="connsiteX27" fmla="*/ 2081689 w 5486400"/>
                <a:gd name="connsiteY27" fmla="*/ 259556 h 657225"/>
                <a:gd name="connsiteX28" fmla="*/ 2081689 w 5486400"/>
                <a:gd name="connsiteY28" fmla="*/ 275749 h 657225"/>
                <a:gd name="connsiteX29" fmla="*/ 2114074 w 5486400"/>
                <a:gd name="connsiteY29" fmla="*/ 275749 h 657225"/>
                <a:gd name="connsiteX30" fmla="*/ 2114074 w 5486400"/>
                <a:gd name="connsiteY30" fmla="*/ 291941 h 657225"/>
                <a:gd name="connsiteX31" fmla="*/ 2158841 w 5486400"/>
                <a:gd name="connsiteY31" fmla="*/ 291941 h 657225"/>
                <a:gd name="connsiteX32" fmla="*/ 2158841 w 5486400"/>
                <a:gd name="connsiteY32" fmla="*/ 310991 h 657225"/>
                <a:gd name="connsiteX33" fmla="*/ 2293144 w 5486400"/>
                <a:gd name="connsiteY33" fmla="*/ 310991 h 657225"/>
                <a:gd name="connsiteX34" fmla="*/ 2293144 w 5486400"/>
                <a:gd name="connsiteY34" fmla="*/ 328136 h 657225"/>
                <a:gd name="connsiteX35" fmla="*/ 2356009 w 5486400"/>
                <a:gd name="connsiteY35" fmla="*/ 328136 h 657225"/>
                <a:gd name="connsiteX36" fmla="*/ 2356009 w 5486400"/>
                <a:gd name="connsiteY36" fmla="*/ 345281 h 657225"/>
                <a:gd name="connsiteX37" fmla="*/ 2471261 w 5486400"/>
                <a:gd name="connsiteY37" fmla="*/ 345281 h 657225"/>
                <a:gd name="connsiteX38" fmla="*/ 2471261 w 5486400"/>
                <a:gd name="connsiteY38" fmla="*/ 363379 h 657225"/>
                <a:gd name="connsiteX39" fmla="*/ 2636044 w 5486400"/>
                <a:gd name="connsiteY39" fmla="*/ 363379 h 657225"/>
                <a:gd name="connsiteX40" fmla="*/ 2636044 w 5486400"/>
                <a:gd name="connsiteY40" fmla="*/ 380524 h 657225"/>
                <a:gd name="connsiteX41" fmla="*/ 2639854 w 5486400"/>
                <a:gd name="connsiteY41" fmla="*/ 380524 h 657225"/>
                <a:gd name="connsiteX42" fmla="*/ 2639854 w 5486400"/>
                <a:gd name="connsiteY42" fmla="*/ 398621 h 657225"/>
                <a:gd name="connsiteX43" fmla="*/ 2770346 w 5486400"/>
                <a:gd name="connsiteY43" fmla="*/ 398621 h 657225"/>
                <a:gd name="connsiteX44" fmla="*/ 2770346 w 5486400"/>
                <a:gd name="connsiteY44" fmla="*/ 418624 h 657225"/>
                <a:gd name="connsiteX45" fmla="*/ 2912269 w 5486400"/>
                <a:gd name="connsiteY45" fmla="*/ 418624 h 657225"/>
                <a:gd name="connsiteX46" fmla="*/ 2912269 w 5486400"/>
                <a:gd name="connsiteY46" fmla="*/ 440531 h 657225"/>
                <a:gd name="connsiteX47" fmla="*/ 3032284 w 5486400"/>
                <a:gd name="connsiteY47" fmla="*/ 440531 h 657225"/>
                <a:gd name="connsiteX48" fmla="*/ 3032284 w 5486400"/>
                <a:gd name="connsiteY48" fmla="*/ 461486 h 657225"/>
                <a:gd name="connsiteX49" fmla="*/ 3060859 w 5486400"/>
                <a:gd name="connsiteY49" fmla="*/ 461486 h 657225"/>
                <a:gd name="connsiteX50" fmla="*/ 3060859 w 5486400"/>
                <a:gd name="connsiteY50" fmla="*/ 481489 h 657225"/>
                <a:gd name="connsiteX51" fmla="*/ 3116104 w 5486400"/>
                <a:gd name="connsiteY51" fmla="*/ 481489 h 657225"/>
                <a:gd name="connsiteX52" fmla="*/ 3116104 w 5486400"/>
                <a:gd name="connsiteY52" fmla="*/ 502444 h 657225"/>
                <a:gd name="connsiteX53" fmla="*/ 3350419 w 5486400"/>
                <a:gd name="connsiteY53" fmla="*/ 502444 h 657225"/>
                <a:gd name="connsiteX54" fmla="*/ 3350419 w 5486400"/>
                <a:gd name="connsiteY54" fmla="*/ 522446 h 657225"/>
                <a:gd name="connsiteX55" fmla="*/ 3369469 w 5486400"/>
                <a:gd name="connsiteY55" fmla="*/ 522446 h 657225"/>
                <a:gd name="connsiteX56" fmla="*/ 3369469 w 5486400"/>
                <a:gd name="connsiteY56" fmla="*/ 544354 h 657225"/>
                <a:gd name="connsiteX57" fmla="*/ 3434239 w 5486400"/>
                <a:gd name="connsiteY57" fmla="*/ 544354 h 657225"/>
                <a:gd name="connsiteX58" fmla="*/ 3434239 w 5486400"/>
                <a:gd name="connsiteY58" fmla="*/ 567214 h 657225"/>
                <a:gd name="connsiteX59" fmla="*/ 4114324 w 5486400"/>
                <a:gd name="connsiteY59" fmla="*/ 567214 h 657225"/>
                <a:gd name="connsiteX60" fmla="*/ 4114324 w 5486400"/>
                <a:gd name="connsiteY60" fmla="*/ 606266 h 657225"/>
                <a:gd name="connsiteX61" fmla="*/ 4430554 w 5486400"/>
                <a:gd name="connsiteY61" fmla="*/ 606266 h 657225"/>
                <a:gd name="connsiteX62" fmla="*/ 4430554 w 5486400"/>
                <a:gd name="connsiteY62" fmla="*/ 651986 h 657225"/>
                <a:gd name="connsiteX63" fmla="*/ 5482114 w 5486400"/>
                <a:gd name="connsiteY63" fmla="*/ 651986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486400" h="657225">
                  <a:moveTo>
                    <a:pt x="7144" y="7144"/>
                  </a:moveTo>
                  <a:lnTo>
                    <a:pt x="694849" y="7144"/>
                  </a:lnTo>
                  <a:lnTo>
                    <a:pt x="694849" y="23336"/>
                  </a:lnTo>
                  <a:lnTo>
                    <a:pt x="785336" y="23336"/>
                  </a:lnTo>
                  <a:lnTo>
                    <a:pt x="785336" y="40481"/>
                  </a:lnTo>
                  <a:lnTo>
                    <a:pt x="1061561" y="40481"/>
                  </a:lnTo>
                  <a:lnTo>
                    <a:pt x="1061561" y="58579"/>
                  </a:lnTo>
                  <a:lnTo>
                    <a:pt x="1089184" y="58579"/>
                  </a:lnTo>
                  <a:lnTo>
                    <a:pt x="1089184" y="73819"/>
                  </a:lnTo>
                  <a:lnTo>
                    <a:pt x="1104424" y="73819"/>
                  </a:lnTo>
                  <a:lnTo>
                    <a:pt x="1104424" y="93821"/>
                  </a:lnTo>
                  <a:lnTo>
                    <a:pt x="1383506" y="93821"/>
                  </a:lnTo>
                  <a:lnTo>
                    <a:pt x="1383506" y="114776"/>
                  </a:lnTo>
                  <a:lnTo>
                    <a:pt x="1505426" y="114776"/>
                  </a:lnTo>
                  <a:lnTo>
                    <a:pt x="1505426" y="148114"/>
                  </a:lnTo>
                  <a:lnTo>
                    <a:pt x="1635919" y="148114"/>
                  </a:lnTo>
                  <a:lnTo>
                    <a:pt x="1635919" y="166211"/>
                  </a:lnTo>
                  <a:lnTo>
                    <a:pt x="1779746" y="166211"/>
                  </a:lnTo>
                  <a:lnTo>
                    <a:pt x="1779746" y="183356"/>
                  </a:lnTo>
                  <a:lnTo>
                    <a:pt x="2014061" y="183356"/>
                  </a:lnTo>
                  <a:lnTo>
                    <a:pt x="2014061" y="202406"/>
                  </a:lnTo>
                  <a:lnTo>
                    <a:pt x="2055971" y="202406"/>
                  </a:lnTo>
                  <a:lnTo>
                    <a:pt x="2055971" y="220504"/>
                  </a:lnTo>
                  <a:lnTo>
                    <a:pt x="2061686" y="220504"/>
                  </a:lnTo>
                  <a:lnTo>
                    <a:pt x="2061686" y="236696"/>
                  </a:lnTo>
                  <a:lnTo>
                    <a:pt x="2075974" y="236696"/>
                  </a:lnTo>
                  <a:lnTo>
                    <a:pt x="2075974" y="259556"/>
                  </a:lnTo>
                  <a:lnTo>
                    <a:pt x="2081689" y="259556"/>
                  </a:lnTo>
                  <a:lnTo>
                    <a:pt x="2081689" y="275749"/>
                  </a:lnTo>
                  <a:lnTo>
                    <a:pt x="2114074" y="275749"/>
                  </a:lnTo>
                  <a:lnTo>
                    <a:pt x="2114074" y="291941"/>
                  </a:lnTo>
                  <a:lnTo>
                    <a:pt x="2158841" y="291941"/>
                  </a:lnTo>
                  <a:lnTo>
                    <a:pt x="2158841" y="310991"/>
                  </a:lnTo>
                  <a:lnTo>
                    <a:pt x="2293144" y="310991"/>
                  </a:lnTo>
                  <a:lnTo>
                    <a:pt x="2293144" y="328136"/>
                  </a:lnTo>
                  <a:lnTo>
                    <a:pt x="2356009" y="328136"/>
                  </a:lnTo>
                  <a:lnTo>
                    <a:pt x="2356009" y="345281"/>
                  </a:lnTo>
                  <a:lnTo>
                    <a:pt x="2471261" y="345281"/>
                  </a:lnTo>
                  <a:lnTo>
                    <a:pt x="2471261" y="363379"/>
                  </a:lnTo>
                  <a:lnTo>
                    <a:pt x="2636044" y="363379"/>
                  </a:lnTo>
                  <a:lnTo>
                    <a:pt x="2636044" y="380524"/>
                  </a:lnTo>
                  <a:lnTo>
                    <a:pt x="2639854" y="380524"/>
                  </a:lnTo>
                  <a:lnTo>
                    <a:pt x="2639854" y="398621"/>
                  </a:lnTo>
                  <a:lnTo>
                    <a:pt x="2770346" y="398621"/>
                  </a:lnTo>
                  <a:lnTo>
                    <a:pt x="2770346" y="418624"/>
                  </a:lnTo>
                  <a:lnTo>
                    <a:pt x="2912269" y="418624"/>
                  </a:lnTo>
                  <a:lnTo>
                    <a:pt x="2912269" y="440531"/>
                  </a:lnTo>
                  <a:lnTo>
                    <a:pt x="3032284" y="440531"/>
                  </a:lnTo>
                  <a:lnTo>
                    <a:pt x="3032284" y="461486"/>
                  </a:lnTo>
                  <a:lnTo>
                    <a:pt x="3060859" y="461486"/>
                  </a:lnTo>
                  <a:lnTo>
                    <a:pt x="3060859" y="481489"/>
                  </a:lnTo>
                  <a:lnTo>
                    <a:pt x="3116104" y="481489"/>
                  </a:lnTo>
                  <a:lnTo>
                    <a:pt x="3116104" y="502444"/>
                  </a:lnTo>
                  <a:lnTo>
                    <a:pt x="3350419" y="502444"/>
                  </a:lnTo>
                  <a:lnTo>
                    <a:pt x="3350419" y="522446"/>
                  </a:lnTo>
                  <a:lnTo>
                    <a:pt x="3369469" y="522446"/>
                  </a:lnTo>
                  <a:lnTo>
                    <a:pt x="3369469" y="544354"/>
                  </a:lnTo>
                  <a:lnTo>
                    <a:pt x="3434239" y="544354"/>
                  </a:lnTo>
                  <a:lnTo>
                    <a:pt x="3434239" y="567214"/>
                  </a:lnTo>
                  <a:lnTo>
                    <a:pt x="4114324" y="567214"/>
                  </a:lnTo>
                  <a:lnTo>
                    <a:pt x="4114324" y="606266"/>
                  </a:lnTo>
                  <a:lnTo>
                    <a:pt x="4430554" y="606266"/>
                  </a:lnTo>
                  <a:lnTo>
                    <a:pt x="4430554" y="651986"/>
                  </a:lnTo>
                  <a:lnTo>
                    <a:pt x="5482114" y="651986"/>
                  </a:lnTo>
                </a:path>
              </a:pathLst>
            </a:custGeom>
            <a:noFill/>
            <a:ln w="26035"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grpSp>
    </p:spTree>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sz="1800" b="1" i="0" u="none" strike="noStrike" cap="none" baseline="0">
                <a:solidFill>
                  <a:srgbClr val="043882"/>
                </a:solidFill>
                <a:effectLst/>
                <a:uFillTx/>
                <a:ea typeface="MS UI Gothic" panose="020B0600070205080204" charset="-128"/>
              </a:rPr>
              <a:t>3501: ADORE試験の長期結果：局所進行直腸癌に対する、術前化学放射線療法及び手術後の、アジュバントオキサリプラチン＋ロイコボリン＋5-フルオロウラシル（FOLFOX）と、5-フルオロウラシル＋ロイコボリン（FL）の比較検討 – Hong YS, et al</a:t>
            </a:r>
          </a:p>
        </p:txBody>
      </p:sp>
      <p:sp>
        <p:nvSpPr>
          <p:cNvPr id="3" name="Content Placeholder 2"/>
          <p:cNvSpPr>
            <a:spLocks noGrp="1"/>
          </p:cNvSpPr>
          <p:nvPr>
            <p:ph idx="1"/>
          </p:nvPr>
        </p:nvSpPr>
        <p:spPr/>
        <p:txBody>
          <a:bodyPr/>
          <a:lstStyle/>
          <a:p>
            <a:pPr marL="0" indent="0">
              <a:buNone/>
            </a:pPr>
            <a:r>
              <a:rPr lang="ja-JP" sz="1600" b="1" i="0" u="none" strike="noStrike" cap="none" baseline="0">
                <a:solidFill>
                  <a:srgbClr val="4D4D4D"/>
                </a:solidFill>
                <a:effectLst/>
                <a:uFillTx/>
                <a:ea typeface="MS UI Gothic" panose="020B0600070205080204" charset="-128"/>
              </a:rPr>
              <a:t>主要な結果（続き）</a:t>
            </a:r>
          </a:p>
          <a:p>
            <a:pPr marL="0" indent="0">
              <a:buNone/>
            </a:pPr>
            <a:endParaRPr lang="en-GB" b="1"/>
          </a:p>
          <a:p>
            <a:pPr marL="0" indent="0">
              <a:buNone/>
            </a:pPr>
            <a:endParaRPr lang="en-GB" b="1" smtClean="0"/>
          </a:p>
          <a:p>
            <a:pPr marL="0" indent="0">
              <a:buNone/>
            </a:pPr>
            <a:endParaRPr lang="en-GB" b="1"/>
          </a:p>
          <a:p>
            <a:pPr marL="0" indent="0">
              <a:buNone/>
            </a:pPr>
            <a:endParaRPr lang="en-GB" b="1" smtClean="0"/>
          </a:p>
          <a:p>
            <a:pPr marL="0" indent="0">
              <a:buNone/>
            </a:pPr>
            <a:endParaRPr lang="en-GB" b="1"/>
          </a:p>
          <a:p>
            <a:pPr marL="0" indent="0">
              <a:buNone/>
            </a:pPr>
            <a:endParaRPr lang="en-GB" b="1" smtClean="0"/>
          </a:p>
          <a:p>
            <a:pPr marL="0" indent="0">
              <a:buNone/>
            </a:pPr>
            <a:endParaRPr lang="en-GB" b="1"/>
          </a:p>
          <a:p>
            <a:pPr marL="0" indent="0">
              <a:buNone/>
            </a:pPr>
            <a:endParaRPr lang="en-GB" b="1" smtClean="0"/>
          </a:p>
          <a:p>
            <a:pPr marL="0" indent="0">
              <a:buNone/>
            </a:pPr>
            <a:r>
              <a:rPr lang="ja-JP" sz="1600" b="1" i="0" u="none" strike="noStrike" cap="none" baseline="0">
                <a:solidFill>
                  <a:srgbClr val="4D4D4D"/>
                </a:solidFill>
                <a:effectLst/>
                <a:uFillTx/>
                <a:ea typeface="MS UI Gothic" panose="020B0600070205080204" charset="-128"/>
              </a:rPr>
              <a:t>結論</a:t>
            </a:r>
          </a:p>
          <a:p>
            <a:r>
              <a:rPr lang="ja-JP" sz="1600" b="1" i="0" u="none" strike="noStrike" cap="none" baseline="0">
                <a:solidFill>
                  <a:srgbClr val="4D4D4D"/>
                </a:solidFill>
                <a:effectLst/>
                <a:uFillTx/>
                <a:ea typeface="MS UI Gothic" panose="020B0600070205080204" charset="-128"/>
              </a:rPr>
              <a:t>ypStage II～IIIの切除を受けた直腸癌患者において、フルオロピリミジンによる術前CRT後のアジュバントFOLFOXは、5FU＋ロイコボリンと比較して、DFSが改善された</a:t>
            </a:r>
          </a:p>
          <a:p>
            <a:r>
              <a:rPr lang="ja-JP" sz="1600" b="1" i="0" u="none" strike="noStrike" cap="none" baseline="0">
                <a:solidFill>
                  <a:srgbClr val="4D4D4D"/>
                </a:solidFill>
                <a:effectLst/>
                <a:uFillTx/>
                <a:ea typeface="MS UI Gothic" panose="020B0600070205080204" charset="-128"/>
              </a:rPr>
              <a:t>術前CRT及び手術後のアジュバントCTの選定は、術後の病理学的ステージにより行う</a:t>
            </a:r>
          </a:p>
          <a:p>
            <a:r>
              <a:rPr lang="ja-JP" sz="1600" b="1" i="0" u="none" strike="noStrike" cap="none" baseline="0">
                <a:solidFill>
                  <a:srgbClr val="4D4D4D"/>
                </a:solidFill>
                <a:effectLst/>
                <a:uFillTx/>
                <a:ea typeface="MS UI Gothic" panose="020B0600070205080204" charset="-128"/>
              </a:rPr>
              <a:t>サブグループ解析により、これらの患者を対象としてオキサリプラチンをベースとしたアジュバントCTの選択肢の候補が増える可能性がある </a:t>
            </a:r>
          </a:p>
          <a:p>
            <a:endParaRPr lang="en-GB" b="1"/>
          </a:p>
        </p:txBody>
      </p:sp>
      <p:sp>
        <p:nvSpPr>
          <p:cNvPr id="5" name="Text Placeholder 4"/>
          <p:cNvSpPr>
            <a:spLocks noGrp="1"/>
          </p:cNvSpPr>
          <p:nvPr>
            <p:ph type="body" sz="quarter" idx="11"/>
          </p:nvPr>
        </p:nvSpPr>
        <p:spPr>
          <a:xfrm>
            <a:off x="4414604" y="6096000"/>
            <a:ext cx="4364272" cy="487363"/>
          </a:xfrm>
        </p:spPr>
        <p:txBody>
          <a:bodyPr/>
          <a:lstStyle/>
          <a:p>
            <a:r>
              <a:rPr sz="1200"/>
              <a:t/>
            </a:r>
            <a:br>
              <a:rPr sz="1200"/>
            </a:br>
            <a:r>
              <a:rPr lang="ja-JP" sz="1200" b="0" i="0" u="none" strike="noStrike" cap="none" baseline="0">
                <a:solidFill>
                  <a:srgbClr val="4D4D4D"/>
                </a:solidFill>
                <a:effectLst/>
                <a:uFillTx/>
                <a:ea typeface="MS UI Gothic" panose="020B0600070205080204" charset="-128"/>
              </a:rPr>
              <a:t>Hong YS, et al. J Clin Oncol 2018;36(suppl):abstr 3501</a:t>
            </a:r>
          </a:p>
        </p:txBody>
      </p:sp>
      <p:graphicFrame>
        <p:nvGraphicFramePr>
          <p:cNvPr id="7" name="Group 88"/>
          <p:cNvGraphicFramePr>
            <a:graphicFrameLocks noGrp="1"/>
          </p:cNvGraphicFramePr>
          <p:nvPr/>
        </p:nvGraphicFramePr>
        <p:xfrm>
          <a:off x="369888" y="1607587"/>
          <a:ext cx="8408988" cy="2042160"/>
        </p:xfrm>
        <a:graphic>
          <a:graphicData uri="http://schemas.openxmlformats.org/drawingml/2006/table">
            <a:tbl>
              <a:tblPr firstRow="1" bandRow="1">
                <a:tableStyleId>{69012ECD-51FC-41F1-AA8D-1B2483CD663E}</a:tableStyleId>
              </a:tblPr>
              <a:tblGrid>
                <a:gridCol w="2006112">
                  <a:extLst>
                    <a:ext uri="{9D8B030D-6E8A-4147-A177-3AD203B41FA5}">
                      <a16:colId xmlns:a16="http://schemas.microsoft.com/office/drawing/2014/main" val="20000"/>
                    </a:ext>
                  </a:extLst>
                </a:gridCol>
                <a:gridCol w="2517733">
                  <a:extLst>
                    <a:ext uri="{9D8B030D-6E8A-4147-A177-3AD203B41FA5}">
                      <a16:colId xmlns:a16="http://schemas.microsoft.com/office/drawing/2014/main" val="20001"/>
                    </a:ext>
                  </a:extLst>
                </a:gridCol>
                <a:gridCol w="2616200">
                  <a:extLst>
                    <a:ext uri="{9D8B030D-6E8A-4147-A177-3AD203B41FA5}">
                      <a16:colId xmlns:a16="http://schemas.microsoft.com/office/drawing/2014/main" val="20002"/>
                    </a:ext>
                  </a:extLst>
                </a:gridCol>
                <a:gridCol w="1268943">
                  <a:extLst>
                    <a:ext uri="{9D8B030D-6E8A-4147-A177-3AD203B41FA5}">
                      <a16:colId xmlns:a16="http://schemas.microsoft.com/office/drawing/2014/main" val="20003"/>
                    </a:ext>
                  </a:extLst>
                </a:gridCol>
              </a:tblGrid>
              <a:tr h="15539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ja-JP" sz="1400" b="1" i="0" u="none" strike="noStrike" cap="none" baseline="0">
                          <a:solidFill>
                            <a:srgbClr val="FFFFFF"/>
                          </a:solidFill>
                          <a:effectLst/>
                          <a:uFillTx/>
                          <a:ea typeface="MS UI Gothic" panose="020B0600070205080204" charset="-128"/>
                        </a:rPr>
                        <a:t>血液学的AE、グレード3～4、n (%)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1" i="0" u="none" strike="noStrike" cap="none" baseline="0">
                          <a:solidFill>
                            <a:srgbClr val="FFFFFF"/>
                          </a:solidFill>
                          <a:effectLst/>
                          <a:uFillTx/>
                          <a:ea typeface="MS UI Gothic" panose="020B0600070205080204" charset="-128"/>
                        </a:rPr>
                        <a:t>FOLFOX</a:t>
                      </a:r>
                      <a:r>
                        <a:rPr sz="1400"/>
                        <a:t/>
                      </a:r>
                      <a:br>
                        <a:rPr sz="1400"/>
                      </a:br>
                      <a:r>
                        <a:rPr lang="ja-JP" sz="1400" b="1" i="0" u="none" strike="noStrike" cap="none" baseline="0">
                          <a:solidFill>
                            <a:srgbClr val="FFFFFF"/>
                          </a:solidFill>
                          <a:effectLst/>
                          <a:uFillTx/>
                          <a:ea typeface="MS UI Gothic" panose="020B0600070205080204" charset="-128"/>
                        </a:rPr>
                        <a:t>(n=146)</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1" i="0" u="none" strike="noStrike" cap="none" baseline="0">
                          <a:solidFill>
                            <a:srgbClr val="FFFFFF"/>
                          </a:solidFill>
                          <a:effectLst/>
                          <a:uFillTx/>
                          <a:ea typeface="MS UI Gothic" panose="020B0600070205080204" charset="-128"/>
                        </a:rPr>
                        <a:t>5FU＋ロイコボリン</a:t>
                      </a:r>
                      <a:r>
                        <a:rPr sz="1400"/>
                        <a:t/>
                      </a:r>
                      <a:br>
                        <a:rPr sz="1400"/>
                      </a:br>
                      <a:r>
                        <a:rPr lang="ja-JP" sz="1400" b="1" i="0" u="none" strike="noStrike" cap="none" baseline="0">
                          <a:solidFill>
                            <a:srgbClr val="FFFFFF"/>
                          </a:solidFill>
                          <a:effectLst/>
                          <a:uFillTx/>
                          <a:ea typeface="MS UI Gothic" panose="020B0600070205080204" charset="-128"/>
                        </a:rPr>
                        <a:t>(n=149)</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1" i="0" u="none" strike="noStrike" cap="none" baseline="0">
                          <a:solidFill>
                            <a:srgbClr val="FFFFFF"/>
                          </a:solidFill>
                          <a:effectLst/>
                          <a:uFillTx/>
                          <a:ea typeface="MS UI Gothic" panose="020B0600070205080204" charset="-128"/>
                        </a:rPr>
                        <a:t>P値</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0"/>
                  </a:ext>
                </a:extLst>
              </a:tr>
              <a:tr h="15539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a:solidFill>
                            <a:srgbClr val="000000"/>
                          </a:solidFill>
                          <a:effectLst/>
                          <a:uFillTx/>
                          <a:ea typeface="MS UI Gothic" panose="020B0600070205080204" charset="-128"/>
                        </a:rPr>
                        <a:t>白血球減少症</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a:solidFill>
                            <a:srgbClr val="000000"/>
                          </a:solidFill>
                          <a:effectLst/>
                          <a:uFillTx/>
                          <a:ea typeface="MS UI Gothic" panose="020B0600070205080204" charset="-128"/>
                        </a:rPr>
                        <a:t>12 (8.2)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a:solidFill>
                            <a:srgbClr val="000000"/>
                          </a:solidFill>
                          <a:effectLst/>
                          <a:uFillTx/>
                          <a:ea typeface="MS UI Gothic" panose="020B0600070205080204" charset="-128"/>
                        </a:rPr>
                        <a:t>8 (5.4)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a:solidFill>
                            <a:srgbClr val="000000"/>
                          </a:solidFill>
                          <a:effectLst/>
                          <a:uFillTx/>
                          <a:ea typeface="MS UI Gothic" panose="020B0600070205080204" charset="-128"/>
                        </a:rPr>
                        <a:t>0.363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val="10001"/>
                  </a:ext>
                </a:extLst>
              </a:tr>
              <a:tr h="15539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a:solidFill>
                            <a:srgbClr val="000000"/>
                          </a:solidFill>
                          <a:effectLst/>
                          <a:uFillTx/>
                          <a:ea typeface="MS UI Gothic" panose="020B0600070205080204" charset="-128"/>
                        </a:rPr>
                        <a:t>好中球減少症</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a:solidFill>
                            <a:srgbClr val="000000"/>
                          </a:solidFill>
                          <a:effectLst/>
                          <a:uFillTx/>
                          <a:ea typeface="MS UI Gothic" panose="020B0600070205080204" charset="-128"/>
                        </a:rPr>
                        <a:t>52 (35.6)</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a:solidFill>
                            <a:srgbClr val="000000"/>
                          </a:solidFill>
                          <a:effectLst/>
                          <a:uFillTx/>
                          <a:ea typeface="MS UI Gothic" panose="020B0600070205080204" charset="-128"/>
                        </a:rPr>
                        <a:t>38 (25.5)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a:solidFill>
                            <a:srgbClr val="000000"/>
                          </a:solidFill>
                          <a:effectLst/>
                          <a:uFillTx/>
                          <a:ea typeface="MS UI Gothic" panose="020B0600070205080204" charset="-128"/>
                        </a:rPr>
                        <a:t>0.076</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a16="http://schemas.microsoft.com/office/drawing/2014/main" val="10002"/>
                  </a:ext>
                </a:extLst>
              </a:tr>
              <a:tr h="15539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a:solidFill>
                            <a:srgbClr val="000000"/>
                          </a:solidFill>
                          <a:effectLst/>
                          <a:uFillTx/>
                          <a:ea typeface="MS UI Gothic" panose="020B0600070205080204" charset="-128"/>
                        </a:rPr>
                        <a:t>発熱性好中球減少症</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a:solidFill>
                            <a:srgbClr val="000000"/>
                          </a:solidFill>
                          <a:effectLst/>
                          <a:uFillTx/>
                          <a:ea typeface="MS UI Gothic" panose="020B0600070205080204" charset="-128"/>
                        </a:rPr>
                        <a:t>1 (0.7)</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a:solidFill>
                            <a:srgbClr val="000000"/>
                          </a:solidFill>
                          <a:effectLst/>
                          <a:uFillTx/>
                          <a:ea typeface="MS UI Gothic" panose="020B0600070205080204" charset="-128"/>
                        </a:rPr>
                        <a:t>4 (2.7)</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a:solidFill>
                            <a:srgbClr val="000000"/>
                          </a:solidFill>
                          <a:effectLst/>
                          <a:uFillTx/>
                          <a:ea typeface="MS UI Gothic" panose="020B0600070205080204" charset="-128"/>
                        </a:rPr>
                        <a:t>0.371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val="10003"/>
                  </a:ext>
                </a:extLst>
              </a:tr>
              <a:tr h="15539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a:solidFill>
                            <a:srgbClr val="000000"/>
                          </a:solidFill>
                          <a:effectLst/>
                          <a:uFillTx/>
                          <a:ea typeface="MS UI Gothic" panose="020B0600070205080204" charset="-128"/>
                        </a:rPr>
                        <a:t>血小板減少症</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a:solidFill>
                            <a:srgbClr val="000000"/>
                          </a:solidFill>
                          <a:effectLst/>
                          <a:uFillTx/>
                          <a:ea typeface="MS UI Gothic" panose="020B0600070205080204" charset="-128"/>
                        </a:rPr>
                        <a:t>1 (0.7)</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a:solidFill>
                            <a:srgbClr val="000000"/>
                          </a:solidFill>
                          <a:effectLst/>
                          <a:uFillTx/>
                          <a:ea typeface="MS UI Gothic" panose="020B0600070205080204" charset="-128"/>
                        </a:rPr>
                        <a:t>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a:solidFill>
                            <a:srgbClr val="000000"/>
                          </a:solidFill>
                          <a:effectLst/>
                          <a:uFillTx/>
                          <a:ea typeface="MS UI Gothic" panose="020B0600070205080204" charset="-128"/>
                        </a:rPr>
                        <a:t>0.495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a16="http://schemas.microsoft.com/office/drawing/2014/main" val="10004"/>
                  </a:ext>
                </a:extLst>
              </a:tr>
              <a:tr h="15539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a:solidFill>
                            <a:srgbClr val="000000"/>
                          </a:solidFill>
                          <a:effectLst/>
                          <a:uFillTx/>
                          <a:ea typeface="MS UI Gothic" panose="020B0600070205080204" charset="-128"/>
                        </a:rPr>
                        <a:t>貧血</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a:solidFill>
                            <a:srgbClr val="000000"/>
                          </a:solidFill>
                          <a:effectLst/>
                          <a:uFillTx/>
                          <a:ea typeface="MS UI Gothic" panose="020B0600070205080204" charset="-128"/>
                        </a:rPr>
                        <a:t>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a:solidFill>
                            <a:srgbClr val="000000"/>
                          </a:solidFill>
                          <a:effectLst/>
                          <a:uFillTx/>
                          <a:ea typeface="MS UI Gothic" panose="020B0600070205080204" charset="-128"/>
                        </a:rPr>
                        <a:t>1 (0.7)</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a:solidFill>
                            <a:srgbClr val="000000"/>
                          </a:solidFill>
                          <a:effectLst/>
                          <a:uFillTx/>
                          <a:ea typeface="MS UI Gothic" panose="020B0600070205080204" charset="-128"/>
                        </a:rPr>
                        <a:t>1.000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val="10005"/>
                  </a:ext>
                </a:extLst>
              </a:tr>
            </a:tbl>
          </a:graphicData>
        </a:graphic>
      </p:graphicFrame>
    </p:spTree>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sz="1800" b="1" i="0" u="none" strike="noStrike" cap="none" baseline="0" dirty="0">
                <a:solidFill>
                  <a:srgbClr val="043882"/>
                </a:solidFill>
                <a:effectLst/>
                <a:uFillTx/>
                <a:ea typeface="MS UI Gothic" panose="020B0600070205080204" charset="-128"/>
              </a:rPr>
              <a:t>3502: 局所進行直腸癌に対するネオアジュバント療法としての修正FOLFOX6と修正FOLFOX6＋放射線療法：中国の多施設無作為化FOWARC試験の最終結果 </a:t>
            </a:r>
            <a:r>
              <a:rPr lang="en-GB" altLang="ja-JP" sz="1800" b="1" i="0" u="none" strike="noStrike" cap="none" baseline="0" dirty="0" smtClean="0">
                <a:solidFill>
                  <a:srgbClr val="043882"/>
                </a:solidFill>
                <a:effectLst/>
                <a:uFillTx/>
                <a:ea typeface="MS UI Gothic" panose="020B0600070205080204" charset="-128"/>
              </a:rPr>
              <a:t/>
            </a:r>
            <a:br>
              <a:rPr lang="en-GB" altLang="ja-JP" sz="1800" b="1" i="0" u="none" strike="noStrike" cap="none" baseline="0" dirty="0" smtClean="0">
                <a:solidFill>
                  <a:srgbClr val="043882"/>
                </a:solidFill>
                <a:effectLst/>
                <a:uFillTx/>
                <a:ea typeface="MS UI Gothic" panose="020B0600070205080204" charset="-128"/>
              </a:rPr>
            </a:br>
            <a:r>
              <a:rPr lang="ja-JP" sz="1800" b="1" i="0" u="none" strike="noStrike" cap="none" baseline="0" dirty="0" smtClean="0">
                <a:solidFill>
                  <a:srgbClr val="043882"/>
                </a:solidFill>
                <a:effectLst/>
                <a:uFillTx/>
                <a:ea typeface="MS UI Gothic" panose="020B0600070205080204" charset="-128"/>
              </a:rPr>
              <a:t>–</a:t>
            </a:r>
            <a:r>
              <a:rPr lang="en-GB" altLang="ja-JP" sz="1800" b="1" i="0" u="none" strike="noStrike" cap="none" baseline="0" dirty="0" smtClean="0">
                <a:solidFill>
                  <a:srgbClr val="043882"/>
                </a:solidFill>
                <a:effectLst/>
                <a:uFillTx/>
                <a:ea typeface="MS UI Gothic" panose="020B0600070205080204" charset="-128"/>
              </a:rPr>
              <a:t> </a:t>
            </a:r>
            <a:r>
              <a:rPr lang="ja-JP" sz="1800" b="1" i="0" u="none" strike="noStrike" cap="none" baseline="0" dirty="0" smtClean="0">
                <a:solidFill>
                  <a:srgbClr val="043882"/>
                </a:solidFill>
                <a:effectLst/>
                <a:uFillTx/>
                <a:ea typeface="MS UI Gothic" panose="020B0600070205080204" charset="-128"/>
              </a:rPr>
              <a:t>D</a:t>
            </a:r>
            <a:r>
              <a:rPr lang="ja-JP" sz="1800" b="1" i="0" u="none" strike="noStrike" cap="none" baseline="0" dirty="0" smtClean="0">
                <a:solidFill>
                  <a:srgbClr val="043882"/>
                </a:solidFill>
                <a:effectLst/>
                <a:uFillTx/>
                <a:ea typeface="MS UI Gothic" panose="020B0600070205080204" charset="-128"/>
              </a:rPr>
              <a:t>eng </a:t>
            </a:r>
            <a:r>
              <a:rPr lang="ja-JP" sz="1800" b="1" i="0" u="none" strike="noStrike" cap="none" baseline="0" dirty="0">
                <a:solidFill>
                  <a:srgbClr val="043882"/>
                </a:solidFill>
                <a:effectLst/>
                <a:uFillTx/>
                <a:ea typeface="MS UI Gothic" panose="020B0600070205080204" charset="-128"/>
              </a:rPr>
              <a:t>Y, et al</a:t>
            </a:r>
          </a:p>
        </p:txBody>
      </p:sp>
      <p:sp>
        <p:nvSpPr>
          <p:cNvPr id="3" name="Content Placeholder 2"/>
          <p:cNvSpPr>
            <a:spLocks noGrp="1"/>
          </p:cNvSpPr>
          <p:nvPr>
            <p:ph idx="1"/>
          </p:nvPr>
        </p:nvSpPr>
        <p:spPr/>
        <p:txBody>
          <a:bodyPr/>
          <a:lstStyle/>
          <a:p>
            <a:pPr marL="0" indent="0">
              <a:buFontTx/>
              <a:buNone/>
            </a:pPr>
            <a:r>
              <a:rPr lang="ja-JP" sz="1600" b="1" i="0" u="none" strike="noStrike" cap="none" baseline="0">
                <a:solidFill>
                  <a:srgbClr val="4D4D4D"/>
                </a:solidFill>
                <a:effectLst/>
                <a:uFillTx/>
                <a:ea typeface="MS UI Gothic" panose="020B0600070205080204" charset="-128"/>
              </a:rPr>
              <a:t>試験の目的</a:t>
            </a:r>
          </a:p>
          <a:p>
            <a:r>
              <a:rPr lang="ja-JP" sz="1600" b="0" i="0" u="none" strike="noStrike" cap="none" baseline="0">
                <a:solidFill>
                  <a:srgbClr val="4D4D4D"/>
                </a:solidFill>
                <a:effectLst/>
                <a:uFillTx/>
                <a:ea typeface="MS UI Gothic" panose="020B0600070205080204" charset="-128"/>
              </a:rPr>
              <a:t>FOWARC試験において、進行直腸癌患者を対象として、ネオアジュバント療法としてのmFOLFOX6 ± RTと5FU CRTの有効性を比較評価する</a:t>
            </a:r>
          </a:p>
        </p:txBody>
      </p:sp>
      <p:sp>
        <p:nvSpPr>
          <p:cNvPr id="4" name="Text Placeholder 3"/>
          <p:cNvSpPr>
            <a:spLocks noGrp="1"/>
          </p:cNvSpPr>
          <p:nvPr>
            <p:ph type="body" sz="quarter" idx="10"/>
          </p:nvPr>
        </p:nvSpPr>
        <p:spPr/>
        <p:txBody>
          <a:bodyPr/>
          <a:lstStyle/>
          <a:p>
            <a:r>
              <a:rPr lang="ja-JP" sz="1200" b="0" i="0" u="none" strike="noStrike" cap="none" baseline="0">
                <a:solidFill>
                  <a:srgbClr val="4D4D4D"/>
                </a:solidFill>
                <a:effectLst/>
                <a:uFillTx/>
                <a:ea typeface="MS UI Gothic" panose="020B0600070205080204" charset="-128"/>
              </a:rPr>
              <a:t>*ITT解析対象集団; </a:t>
            </a:r>
            <a:r>
              <a:rPr lang="ja-JP" sz="1200" b="0" i="0" u="none" strike="noStrike" cap="none" baseline="30000">
                <a:solidFill>
                  <a:srgbClr val="4D4D4D"/>
                </a:solidFill>
                <a:effectLst/>
                <a:uFillTx/>
                <a:ea typeface="MS UI Gothic" panose="020B0600070205080204" charset="-128"/>
              </a:rPr>
              <a:t>†</a:t>
            </a:r>
            <a:r>
              <a:rPr lang="ja-JP" sz="1200" b="0" i="0" u="none" strike="noStrike" cap="none" baseline="0">
                <a:solidFill>
                  <a:srgbClr val="4D4D4D"/>
                </a:solidFill>
                <a:effectLst/>
                <a:uFillTx/>
                <a:ea typeface="MS UI Gothic" panose="020B0600070205080204" charset="-128"/>
              </a:rPr>
              <a:t>per-protocol解析対象集団での追跡調査; </a:t>
            </a:r>
            <a:r>
              <a:rPr sz="1200"/>
              <a:t/>
            </a:r>
            <a:br>
              <a:rPr sz="1200"/>
            </a:br>
            <a:r>
              <a:rPr lang="ja-JP" sz="1200" b="0" i="0" u="none" strike="noStrike" cap="none" baseline="30000">
                <a:solidFill>
                  <a:srgbClr val="4D4D4D"/>
                </a:solidFill>
                <a:effectLst/>
                <a:uFillTx/>
                <a:ea typeface="MS UI Gothic" panose="020B0600070205080204" charset="-128"/>
              </a:rPr>
              <a:t>‡</a:t>
            </a:r>
            <a:r>
              <a:rPr lang="ja-JP" sz="1200" b="0" i="0" u="none" strike="noStrike" cap="none" baseline="0">
                <a:solidFill>
                  <a:srgbClr val="4D4D4D"/>
                </a:solidFill>
                <a:effectLst/>
                <a:uFillTx/>
                <a:ea typeface="MS UI Gothic" panose="020B0600070205080204" charset="-128"/>
              </a:rPr>
              <a:t>医師の判断によりRTを許可した</a:t>
            </a:r>
          </a:p>
        </p:txBody>
      </p:sp>
      <p:sp>
        <p:nvSpPr>
          <p:cNvPr id="5" name="Text Placeholder 4"/>
          <p:cNvSpPr>
            <a:spLocks noGrp="1"/>
          </p:cNvSpPr>
          <p:nvPr>
            <p:ph type="body" sz="quarter" idx="11"/>
          </p:nvPr>
        </p:nvSpPr>
        <p:spPr>
          <a:xfrm>
            <a:off x="4414604" y="6096000"/>
            <a:ext cx="4364272" cy="487363"/>
          </a:xfrm>
        </p:spPr>
        <p:txBody>
          <a:bodyPr/>
          <a:lstStyle/>
          <a:p>
            <a:r>
              <a:rPr sz="1200"/>
              <a:t/>
            </a:r>
            <a:br>
              <a:rPr sz="1200"/>
            </a:br>
            <a:r>
              <a:rPr lang="ja-JP" sz="1200" b="0" i="0" u="none" strike="noStrike" cap="none" baseline="0">
                <a:solidFill>
                  <a:srgbClr val="4D4D4D"/>
                </a:solidFill>
                <a:effectLst/>
                <a:uFillTx/>
                <a:ea typeface="MS UI Gothic" panose="020B0600070205080204" charset="-128"/>
              </a:rPr>
              <a:t>Deng Y, et al. J Clin Oncol 2018;36(suppl):abstr 3502</a:t>
            </a:r>
          </a:p>
        </p:txBody>
      </p:sp>
      <p:sp>
        <p:nvSpPr>
          <p:cNvPr id="7" name="Oval 14"/>
          <p:cNvSpPr>
            <a:spLocks noChangeArrowheads="1"/>
          </p:cNvSpPr>
          <p:nvPr/>
        </p:nvSpPr>
        <p:spPr bwMode="auto">
          <a:xfrm>
            <a:off x="3241849" y="3563811"/>
            <a:ext cx="583595" cy="584200"/>
          </a:xfrm>
          <a:prstGeom prst="ellipse">
            <a:avLst/>
          </a:prstGeom>
          <a:noFill/>
          <a:ln w="57150">
            <a:solidFill>
              <a:schemeClr val="bg2">
                <a:lumMod val="60000"/>
                <a:lumOff val="40000"/>
              </a:schemeClr>
            </a:solidFill>
            <a:round/>
            <a:tailEnd type="triangle" w="med" len="me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r>
              <a:rPr lang="ja-JP" sz="1200" b="1" i="0" u="none" strike="noStrike" cap="none" baseline="0">
                <a:solidFill>
                  <a:srgbClr val="043882"/>
                </a:solidFill>
                <a:effectLst/>
                <a:uFillTx/>
                <a:ea typeface="MS UI Gothic" panose="020B0600070205080204" charset="-128"/>
              </a:rPr>
              <a:t>R</a:t>
            </a:r>
            <a:r>
              <a:rPr sz="1200"/>
              <a:t/>
            </a:r>
            <a:br>
              <a:rPr sz="1200"/>
            </a:br>
            <a:r>
              <a:rPr lang="ja-JP" sz="1200" b="1" i="0" u="none" strike="noStrike" cap="none" baseline="0">
                <a:solidFill>
                  <a:srgbClr val="043882"/>
                </a:solidFill>
                <a:effectLst/>
                <a:uFillTx/>
                <a:ea typeface="MS UI Gothic" panose="020B0600070205080204" charset="-128"/>
              </a:rPr>
              <a:t>1:1:1</a:t>
            </a:r>
          </a:p>
        </p:txBody>
      </p:sp>
      <p:cxnSp>
        <p:nvCxnSpPr>
          <p:cNvPr id="8" name="AutoShape 15"/>
          <p:cNvCxnSpPr>
            <a:cxnSpLocks noChangeShapeType="1"/>
            <a:stCxn id="7" idx="0"/>
            <a:endCxn id="14" idx="1"/>
          </p:cNvCxnSpPr>
          <p:nvPr/>
        </p:nvCxnSpPr>
        <p:spPr bwMode="auto">
          <a:xfrm rot="5400000" flipH="1" flipV="1">
            <a:off x="3454156" y="2955710"/>
            <a:ext cx="687592" cy="528611"/>
          </a:xfrm>
          <a:prstGeom prst="bentConnector2">
            <a:avLst/>
          </a:prstGeom>
          <a:noFill/>
          <a:ln w="57150">
            <a:solidFill>
              <a:schemeClr val="bg2">
                <a:lumMod val="60000"/>
                <a:lumOff val="40000"/>
              </a:schemeClr>
            </a:solidFill>
            <a:round/>
            <a:tailEnd type="triangle" w="med" len="med"/>
          </a:ln>
        </p:spPr>
      </p:cxnSp>
      <p:cxnSp>
        <p:nvCxnSpPr>
          <p:cNvPr id="9" name="AutoShape 16"/>
          <p:cNvCxnSpPr>
            <a:cxnSpLocks noChangeShapeType="1"/>
            <a:stCxn id="7" idx="4"/>
            <a:endCxn id="13" idx="1"/>
          </p:cNvCxnSpPr>
          <p:nvPr/>
        </p:nvCxnSpPr>
        <p:spPr bwMode="auto">
          <a:xfrm rot="16200000" flipH="1">
            <a:off x="3450412" y="4231246"/>
            <a:ext cx="695080" cy="528610"/>
          </a:xfrm>
          <a:prstGeom prst="bentConnector2">
            <a:avLst/>
          </a:prstGeom>
          <a:noFill/>
          <a:ln w="57150">
            <a:solidFill>
              <a:schemeClr val="bg2">
                <a:lumMod val="60000"/>
                <a:lumOff val="40000"/>
              </a:schemeClr>
            </a:solidFill>
            <a:round/>
            <a:tailEnd type="triangle" w="med" len="med"/>
          </a:ln>
        </p:spPr>
      </p:cxnSp>
      <p:cxnSp>
        <p:nvCxnSpPr>
          <p:cNvPr id="10" name="AutoShape 19"/>
          <p:cNvCxnSpPr>
            <a:cxnSpLocks noChangeShapeType="1"/>
            <a:stCxn id="15" idx="3"/>
            <a:endCxn id="7" idx="2"/>
          </p:cNvCxnSpPr>
          <p:nvPr/>
        </p:nvCxnSpPr>
        <p:spPr bwMode="auto">
          <a:xfrm>
            <a:off x="3158975" y="3855911"/>
            <a:ext cx="82874" cy="0"/>
          </a:xfrm>
          <a:prstGeom prst="straightConnector1">
            <a:avLst/>
          </a:prstGeom>
          <a:noFill/>
          <a:ln w="57150">
            <a:solidFill>
              <a:schemeClr val="bg2">
                <a:lumMod val="60000"/>
                <a:lumOff val="40000"/>
              </a:schemeClr>
            </a:solidFill>
            <a:round/>
            <a:headEnd type="none" w="med" len="med"/>
            <a:tailEnd type="none" w="med" len="med"/>
          </a:ln>
        </p:spPr>
      </p:cxnSp>
      <p:cxnSp>
        <p:nvCxnSpPr>
          <p:cNvPr id="11" name="AutoShape 20"/>
          <p:cNvCxnSpPr>
            <a:cxnSpLocks noChangeShapeType="1"/>
            <a:stCxn id="13" idx="3"/>
          </p:cNvCxnSpPr>
          <p:nvPr/>
        </p:nvCxnSpPr>
        <p:spPr bwMode="auto">
          <a:xfrm flipV="1">
            <a:off x="6150257" y="4838451"/>
            <a:ext cx="752400" cy="4640"/>
          </a:xfrm>
          <a:prstGeom prst="straightConnector1">
            <a:avLst/>
          </a:prstGeom>
          <a:noFill/>
          <a:ln w="57150">
            <a:solidFill>
              <a:schemeClr val="bg2">
                <a:lumMod val="60000"/>
                <a:lumOff val="40000"/>
              </a:schemeClr>
            </a:solidFill>
            <a:prstDash val="sysDot"/>
            <a:round/>
            <a:tailEnd type="triangle" w="med" len="med"/>
          </a:ln>
        </p:spPr>
      </p:cxnSp>
      <p:cxnSp>
        <p:nvCxnSpPr>
          <p:cNvPr id="12" name="AutoShape 21"/>
          <p:cNvCxnSpPr>
            <a:cxnSpLocks noChangeShapeType="1"/>
            <a:stCxn id="14" idx="3"/>
            <a:endCxn id="27" idx="1"/>
          </p:cNvCxnSpPr>
          <p:nvPr/>
        </p:nvCxnSpPr>
        <p:spPr bwMode="auto">
          <a:xfrm>
            <a:off x="6150258" y="2876219"/>
            <a:ext cx="751838" cy="0"/>
          </a:xfrm>
          <a:prstGeom prst="straightConnector1">
            <a:avLst/>
          </a:prstGeom>
          <a:noFill/>
          <a:ln w="57150">
            <a:solidFill>
              <a:schemeClr val="bg2">
                <a:lumMod val="60000"/>
                <a:lumOff val="40000"/>
              </a:schemeClr>
            </a:solidFill>
            <a:round/>
            <a:tailEnd type="triangle" w="med" len="med"/>
          </a:ln>
        </p:spPr>
      </p:cxnSp>
      <p:sp>
        <p:nvSpPr>
          <p:cNvPr id="13" name="AutoShape 12"/>
          <p:cNvSpPr>
            <a:spLocks noChangeArrowheads="1"/>
          </p:cNvSpPr>
          <p:nvPr/>
        </p:nvSpPr>
        <p:spPr bwMode="auto">
          <a:xfrm>
            <a:off x="4062257" y="4432723"/>
            <a:ext cx="2088000" cy="820736"/>
          </a:xfrm>
          <a:prstGeom prst="rect">
            <a:avLst/>
          </a:prstGeom>
          <a:solidFill>
            <a:schemeClr val="accent2"/>
          </a:solidFill>
          <a:ln w="9525" algn="ctr">
            <a:noFill/>
            <a:rou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defRPr/>
            </a:pPr>
            <a:r>
              <a:rPr lang="ja-JP" sz="1800" b="0" i="0" u="none" strike="noStrike" cap="none" baseline="0">
                <a:solidFill>
                  <a:srgbClr val="4D4D4D"/>
                </a:solidFill>
                <a:effectLst/>
                <a:uFillTx/>
                <a:ea typeface="MS UI Gothic" panose="020B0600070205080204" charset="-128"/>
              </a:rPr>
              <a:t>5FU＋ロイコボリン＋RT</a:t>
            </a:r>
          </a:p>
          <a:p>
            <a:pPr marL="0" marR="0" lvl="0" indent="0" algn="ctr" defTabSz="892175" rtl="0" eaLnBrk="0" fontAlgn="base" latinLnBrk="0" hangingPunct="0">
              <a:lnSpc>
                <a:spcPct val="100000"/>
              </a:lnSpc>
              <a:spcBef>
                <a:spcPct val="0"/>
              </a:spcBef>
              <a:spcAft>
                <a:spcPct val="0"/>
              </a:spcAft>
              <a:buClrTx/>
              <a:buSzTx/>
              <a:buFontTx/>
              <a:buNone/>
              <a:defRPr/>
            </a:pPr>
            <a:r>
              <a:rPr lang="ja-JP" sz="1800" b="0" i="0" u="none" strike="noStrike" cap="none" baseline="0">
                <a:solidFill>
                  <a:srgbClr val="4D4D4D"/>
                </a:solidFill>
                <a:effectLst/>
                <a:uFillTx/>
                <a:ea typeface="MS UI Gothic" panose="020B0600070205080204" charset="-128"/>
              </a:rPr>
              <a:t>(n=165*)</a:t>
            </a:r>
          </a:p>
        </p:txBody>
      </p:sp>
      <p:sp>
        <p:nvSpPr>
          <p:cNvPr id="14" name="AutoShape 8"/>
          <p:cNvSpPr>
            <a:spLocks noChangeArrowheads="1"/>
          </p:cNvSpPr>
          <p:nvPr/>
        </p:nvSpPr>
        <p:spPr bwMode="auto">
          <a:xfrm>
            <a:off x="4062258" y="2465850"/>
            <a:ext cx="2088000" cy="820737"/>
          </a:xfrm>
          <a:prstGeom prst="rect">
            <a:avLst/>
          </a:prstGeom>
          <a:solidFill>
            <a:schemeClr val="accent3"/>
          </a:solidFill>
          <a:ln w="9525" algn="ctr">
            <a:noFill/>
            <a:rou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defRPr/>
            </a:pPr>
            <a:r>
              <a:rPr lang="ja-JP" sz="1800" b="0" i="0" u="none" strike="noStrike" cap="none" baseline="0" dirty="0">
                <a:solidFill>
                  <a:srgbClr val="FFFFFF"/>
                </a:solidFill>
                <a:effectLst/>
                <a:uFillTx/>
                <a:ea typeface="MS UI Gothic" panose="020B0600070205080204" charset="-128"/>
              </a:rPr>
              <a:t>mFOLFOX6＋RT</a:t>
            </a:r>
          </a:p>
          <a:p>
            <a:pPr marL="0" marR="0" lvl="0" indent="0" algn="ctr" defTabSz="892175" rtl="0" eaLnBrk="0" fontAlgn="base" latinLnBrk="0" hangingPunct="0">
              <a:lnSpc>
                <a:spcPct val="100000"/>
              </a:lnSpc>
              <a:spcBef>
                <a:spcPct val="0"/>
              </a:spcBef>
              <a:spcAft>
                <a:spcPct val="0"/>
              </a:spcAft>
              <a:buClrTx/>
              <a:buSzTx/>
              <a:buFontTx/>
              <a:buNone/>
              <a:defRPr/>
            </a:pPr>
            <a:r>
              <a:rPr lang="ja-JP" sz="1800" b="0" i="0" u="none" strike="noStrike" cap="none" baseline="0" dirty="0">
                <a:solidFill>
                  <a:srgbClr val="FFFFFF"/>
                </a:solidFill>
                <a:effectLst/>
                <a:uFillTx/>
                <a:ea typeface="MS UI Gothic" panose="020B0600070205080204" charset="-128"/>
              </a:rPr>
              <a:t>(n=165*)</a:t>
            </a:r>
          </a:p>
        </p:txBody>
      </p:sp>
      <p:sp>
        <p:nvSpPr>
          <p:cNvPr id="15" name="AutoShape 9"/>
          <p:cNvSpPr>
            <a:spLocks noChangeArrowheads="1"/>
          </p:cNvSpPr>
          <p:nvPr/>
        </p:nvSpPr>
        <p:spPr bwMode="auto">
          <a:xfrm>
            <a:off x="173425" y="2781688"/>
            <a:ext cx="2985550" cy="2148446"/>
          </a:xfrm>
          <a:prstGeom prst="roundRect">
            <a:avLst>
              <a:gd name="adj" fmla="val 0"/>
            </a:avLst>
          </a:prstGeom>
          <a:solidFill>
            <a:schemeClr val="accent1"/>
          </a:solidFill>
          <a:ln w="9525" algn="ctr">
            <a:noFill/>
            <a:round/>
          </a:ln>
        </p:spPr>
        <p:txBody>
          <a:bodyPr wrap="square" lIns="90488" tIns="44450" rIns="90488" bIns="44450">
            <a:spAutoFit/>
          </a:bodyPr>
          <a:lstStyle/>
          <a:p>
            <a:pPr marL="0" marR="0" lvl="0" indent="0" algn="l" defTabSz="892175" rtl="0" eaLnBrk="0" fontAlgn="base" latinLnBrk="0" hangingPunct="0">
              <a:lnSpc>
                <a:spcPct val="100000"/>
              </a:lnSpc>
              <a:spcBef>
                <a:spcPct val="0"/>
              </a:spcBef>
              <a:spcAft>
                <a:spcPct val="30000"/>
              </a:spcAft>
              <a:buClrTx/>
              <a:buSzTx/>
              <a:buFontTx/>
              <a:buNone/>
              <a:defRPr/>
            </a:pPr>
            <a:r>
              <a:rPr lang="ja-JP" sz="1800" b="0" i="0" u="none" strike="noStrike" cap="none" baseline="0" dirty="0">
                <a:solidFill>
                  <a:srgbClr val="FFFFFF"/>
                </a:solidFill>
                <a:effectLst/>
                <a:uFillTx/>
                <a:ea typeface="MS UI Gothic" panose="020B0600070205080204" charset="-128"/>
              </a:rPr>
              <a:t>主要な患者選択基準</a:t>
            </a:r>
          </a:p>
          <a:p>
            <a:pPr marL="228600" marR="0" lvl="0" indent="-228600" algn="l" defTabSz="892175" rtl="0" eaLnBrk="0" fontAlgn="base" latinLnBrk="0" hangingPunct="0">
              <a:lnSpc>
                <a:spcPct val="100000"/>
              </a:lnSpc>
              <a:spcBef>
                <a:spcPct val="0"/>
              </a:spcBef>
              <a:spcAft>
                <a:spcPct val="30000"/>
              </a:spcAft>
              <a:buClrTx/>
              <a:buSzTx/>
              <a:buFont typeface="Arial" panose="020B0604020202020204" pitchFamily="34" charset="0"/>
              <a:buChar char="•"/>
              <a:defRPr/>
            </a:pPr>
            <a:r>
              <a:rPr lang="ja-JP" sz="1800" b="0" i="0" u="none" strike="noStrike" cap="none" baseline="0" dirty="0">
                <a:solidFill>
                  <a:srgbClr val="FFFFFF"/>
                </a:solidFill>
                <a:effectLst/>
                <a:uFillTx/>
                <a:ea typeface="MS UI Gothic" panose="020B0600070205080204" charset="-128"/>
              </a:rPr>
              <a:t>切除可能直腸癌 </a:t>
            </a:r>
          </a:p>
          <a:p>
            <a:pPr marL="228600" marR="0" lvl="0" indent="-228600" algn="l" defTabSz="892175" rtl="0" eaLnBrk="0" fontAlgn="base" latinLnBrk="0" hangingPunct="0">
              <a:lnSpc>
                <a:spcPct val="100000"/>
              </a:lnSpc>
              <a:spcBef>
                <a:spcPct val="0"/>
              </a:spcBef>
              <a:spcAft>
                <a:spcPct val="30000"/>
              </a:spcAft>
              <a:buClrTx/>
              <a:buSzTx/>
              <a:buFont typeface="Arial" panose="020B0604020202020204" pitchFamily="34" charset="0"/>
              <a:buChar char="•"/>
              <a:defRPr/>
            </a:pPr>
            <a:r>
              <a:rPr lang="ja-JP" sz="1800" b="0" i="0" u="none" strike="noStrike" cap="none" baseline="0" dirty="0">
                <a:solidFill>
                  <a:srgbClr val="FFFFFF"/>
                </a:solidFill>
                <a:effectLst/>
                <a:uFillTx/>
                <a:ea typeface="MS UI Gothic" panose="020B0600070205080204" charset="-128"/>
              </a:rPr>
              <a:t>肛門縁から&lt;12 cm</a:t>
            </a:r>
          </a:p>
          <a:p>
            <a:pPr marL="228600" marR="0" lvl="0" indent="-228600" algn="l" defTabSz="892175" rtl="0" eaLnBrk="0" fontAlgn="base" latinLnBrk="0" hangingPunct="0">
              <a:lnSpc>
                <a:spcPct val="100000"/>
              </a:lnSpc>
              <a:spcBef>
                <a:spcPct val="0"/>
              </a:spcBef>
              <a:spcAft>
                <a:spcPct val="30000"/>
              </a:spcAft>
              <a:buClrTx/>
              <a:buSzTx/>
              <a:buFont typeface="Arial" panose="020B0604020202020204" pitchFamily="34" charset="0"/>
              <a:buChar char="•"/>
              <a:defRPr/>
            </a:pPr>
            <a:r>
              <a:rPr lang="ja-JP" sz="1800" b="0" i="0" u="none" strike="noStrike" cap="none" baseline="0" dirty="0">
                <a:solidFill>
                  <a:srgbClr val="FFFFFF"/>
                </a:solidFill>
                <a:effectLst/>
                <a:uFillTx/>
                <a:ea typeface="MS UI Gothic" panose="020B0600070205080204" charset="-128"/>
              </a:rPr>
              <a:t>ステージII/III</a:t>
            </a:r>
          </a:p>
          <a:p>
            <a:pPr marL="228600" marR="0" lvl="0" indent="-228600" algn="l" defTabSz="892175" rtl="0" eaLnBrk="0" fontAlgn="base" latinLnBrk="0" hangingPunct="0">
              <a:lnSpc>
                <a:spcPct val="100000"/>
              </a:lnSpc>
              <a:spcBef>
                <a:spcPct val="0"/>
              </a:spcBef>
              <a:spcAft>
                <a:spcPct val="30000"/>
              </a:spcAft>
              <a:buClrTx/>
              <a:buSzTx/>
              <a:buFont typeface="Arial" panose="020B0604020202020204" pitchFamily="34" charset="0"/>
              <a:buChar char="•"/>
              <a:defRPr/>
            </a:pPr>
            <a:r>
              <a:rPr lang="ja-JP" sz="1800" b="0" i="0" u="none" strike="noStrike" cap="none" baseline="0" dirty="0">
                <a:solidFill>
                  <a:srgbClr val="FFFFFF"/>
                </a:solidFill>
                <a:effectLst/>
                <a:uFillTx/>
                <a:ea typeface="MS UI Gothic" panose="020B0600070205080204" charset="-128"/>
              </a:rPr>
              <a:t>ECOGのPSスコアが0～1 </a:t>
            </a:r>
          </a:p>
          <a:p>
            <a:pPr marL="292100" marR="0" lvl="0" indent="-292100" algn="l" defTabSz="892175" rtl="0" eaLnBrk="0" fontAlgn="base" latinLnBrk="0" hangingPunct="0">
              <a:lnSpc>
                <a:spcPct val="100000"/>
              </a:lnSpc>
              <a:spcBef>
                <a:spcPct val="0"/>
              </a:spcBef>
              <a:spcAft>
                <a:spcPct val="30000"/>
              </a:spcAft>
              <a:buClrTx/>
              <a:buSzTx/>
              <a:buFont typeface="Wingdings" panose="05000000000000000000" pitchFamily="2" charset="2"/>
              <a:buNone/>
              <a:defRPr/>
            </a:pPr>
            <a:r>
              <a:rPr lang="ja-JP" sz="1800" b="0" i="0" u="none" strike="noStrike" cap="none" baseline="0" dirty="0">
                <a:solidFill>
                  <a:srgbClr val="FFFFFF"/>
                </a:solidFill>
                <a:effectLst/>
                <a:uFillTx/>
                <a:ea typeface="MS UI Gothic" panose="020B0600070205080204" charset="-128"/>
              </a:rPr>
              <a:t>(n=495)</a:t>
            </a:r>
          </a:p>
        </p:txBody>
      </p:sp>
      <p:sp>
        <p:nvSpPr>
          <p:cNvPr id="16" name="Rectangle 9"/>
          <p:cNvSpPr txBox="1">
            <a:spLocks noChangeArrowheads="1"/>
          </p:cNvSpPr>
          <p:nvPr/>
        </p:nvSpPr>
        <p:spPr>
          <a:xfrm>
            <a:off x="365124" y="5424224"/>
            <a:ext cx="4130676" cy="796517"/>
          </a:xfrm>
          <a:prstGeom prst="rect">
            <a:avLst/>
          </a:prstGeom>
        </p:spPr>
        <p:txBody>
          <a:bodyPr/>
          <a:lstStyle>
            <a:lvl1pPr marL="250825" indent="-250825" algn="l" rtl="0" fontAlgn="base">
              <a:spcBef>
                <a:spcPct val="0"/>
              </a:spcBef>
              <a:spcAft>
                <a:spcPts val="400"/>
              </a:spcAft>
              <a:buClr>
                <a:schemeClr val="bg1"/>
              </a:buClr>
              <a:buSzPct val="110000"/>
              <a:buChar char="•"/>
              <a:defRPr sz="1600">
                <a:solidFill>
                  <a:srgbClr val="4D4D4D"/>
                </a:solidFill>
                <a:latin typeface="+mn-lt"/>
                <a:ea typeface="+mn-ea"/>
                <a:cs typeface="+mn-cs"/>
              </a:defRPr>
            </a:lvl1pPr>
            <a:lvl2pPr marL="561975" indent="-309880" algn="l" rtl="0" fontAlgn="base">
              <a:spcBef>
                <a:spcPct val="0"/>
              </a:spcBef>
              <a:spcAft>
                <a:spcPts val="400"/>
              </a:spcAft>
              <a:buClr>
                <a:schemeClr val="bg1"/>
              </a:buClr>
              <a:buChar char="–"/>
              <a:defRPr sz="1600">
                <a:solidFill>
                  <a:srgbClr val="4D4D4D"/>
                </a:solidFill>
                <a:latin typeface="+mn-lt"/>
                <a:cs typeface="+mn-cs"/>
              </a:defRPr>
            </a:lvl2pPr>
            <a:lvl3pPr marL="812800" indent="-249555" algn="l" rtl="0" fontAlgn="base">
              <a:spcBef>
                <a:spcPct val="0"/>
              </a:spcBef>
              <a:spcAft>
                <a:spcPts val="400"/>
              </a:spcAft>
              <a:buClr>
                <a:schemeClr val="bg1"/>
              </a:buClr>
              <a:buChar char="•"/>
              <a:defRPr sz="1600">
                <a:solidFill>
                  <a:srgbClr val="4D4D4D"/>
                </a:solidFill>
                <a:latin typeface="+mn-lt"/>
                <a:cs typeface="+mn-cs"/>
              </a:defRPr>
            </a:lvl3pPr>
            <a:lvl4pPr marL="1101725" indent="-287655" algn="l" rtl="0" fontAlgn="base">
              <a:spcBef>
                <a:spcPct val="0"/>
              </a:spcBef>
              <a:spcAft>
                <a:spcPts val="400"/>
              </a:spcAft>
              <a:buClr>
                <a:schemeClr val="bg1"/>
              </a:buClr>
              <a:buChar char="–"/>
              <a:defRPr sz="1600">
                <a:solidFill>
                  <a:srgbClr val="4D4D4D"/>
                </a:solidFill>
                <a:latin typeface="+mn-lt"/>
                <a:cs typeface="+mn-cs"/>
              </a:defRPr>
            </a:lvl4pPr>
            <a:lvl5pPr marL="1390650" indent="-287655" algn="l" rtl="0" fontAlgn="base">
              <a:spcBef>
                <a:spcPct val="0"/>
              </a:spcBef>
              <a:spcAft>
                <a:spcPts val="400"/>
              </a:spcAft>
              <a:buClr>
                <a:schemeClr val="bg1"/>
              </a:buClr>
              <a:buChar char="»"/>
              <a:defRPr sz="1600">
                <a:solidFill>
                  <a:srgbClr val="4D4D4D"/>
                </a:solidFill>
                <a:latin typeface="+mn-lt"/>
                <a:cs typeface="+mn-cs"/>
              </a:defRPr>
            </a:lvl5pPr>
            <a:lvl6pPr marL="1847850" indent="-287655" algn="l" rtl="0" fontAlgn="base">
              <a:spcBef>
                <a:spcPct val="20000"/>
              </a:spcBef>
              <a:spcAft>
                <a:spcPct val="0"/>
              </a:spcAft>
              <a:buChar char="»"/>
              <a:defRPr sz="2000">
                <a:solidFill>
                  <a:schemeClr val="tx1"/>
                </a:solidFill>
                <a:latin typeface="+mn-lt"/>
                <a:cs typeface="+mn-cs"/>
              </a:defRPr>
            </a:lvl6pPr>
            <a:lvl7pPr marL="2305050" indent="-287655" algn="l" rtl="0" fontAlgn="base">
              <a:spcBef>
                <a:spcPct val="20000"/>
              </a:spcBef>
              <a:spcAft>
                <a:spcPct val="0"/>
              </a:spcAft>
              <a:buChar char="»"/>
              <a:defRPr sz="2000">
                <a:solidFill>
                  <a:schemeClr val="tx1"/>
                </a:solidFill>
                <a:latin typeface="+mn-lt"/>
                <a:cs typeface="+mn-cs"/>
              </a:defRPr>
            </a:lvl7pPr>
            <a:lvl8pPr marL="2762250" indent="-287655" algn="l" rtl="0" fontAlgn="base">
              <a:spcBef>
                <a:spcPct val="20000"/>
              </a:spcBef>
              <a:spcAft>
                <a:spcPct val="0"/>
              </a:spcAft>
              <a:buChar char="»"/>
              <a:defRPr sz="2000">
                <a:solidFill>
                  <a:schemeClr val="tx1"/>
                </a:solidFill>
                <a:latin typeface="+mn-lt"/>
                <a:cs typeface="+mn-cs"/>
              </a:defRPr>
            </a:lvl8pPr>
            <a:lvl9pPr marL="3219450" indent="-287655"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ct val="0"/>
              </a:spcBef>
              <a:spcAft>
                <a:spcPts val="400"/>
              </a:spcAft>
              <a:buClr>
                <a:srgbClr val="043882"/>
              </a:buClr>
              <a:buSzPct val="110000"/>
              <a:buFontTx/>
              <a:buNone/>
              <a:defRPr/>
            </a:pPr>
            <a:r>
              <a:rPr lang="ja-JP" sz="1600" b="1" i="0" u="none" strike="noStrike" cap="none" baseline="0">
                <a:solidFill>
                  <a:srgbClr val="A0A0A0"/>
                </a:solidFill>
                <a:effectLst/>
                <a:uFillTx/>
                <a:ea typeface="MS UI Gothic" panose="020B0600070205080204" charset="-128"/>
              </a:rPr>
              <a:t>主要エンドポイント </a:t>
            </a:r>
          </a:p>
          <a:p>
            <a:pPr marL="250825" marR="0" lvl="0" indent="-250825" algn="l" defTabSz="914400" rtl="0" eaLnBrk="1" fontAlgn="base" latinLnBrk="0" hangingPunct="1">
              <a:lnSpc>
                <a:spcPct val="100000"/>
              </a:lnSpc>
              <a:spcBef>
                <a:spcPct val="0"/>
              </a:spcBef>
              <a:spcAft>
                <a:spcPts val="400"/>
              </a:spcAft>
              <a:buClr>
                <a:srgbClr val="043882"/>
              </a:buClr>
              <a:buSzPct val="110000"/>
              <a:buFontTx/>
              <a:buChar char="•"/>
              <a:defRPr/>
            </a:pPr>
            <a:r>
              <a:rPr lang="ja-JP" sz="1600" b="0" i="0" u="none" strike="noStrike" cap="none" baseline="0">
                <a:solidFill>
                  <a:srgbClr val="4D4D4D"/>
                </a:solidFill>
                <a:effectLst/>
                <a:uFillTx/>
                <a:ea typeface="MS UI Gothic" panose="020B0600070205080204" charset="-128"/>
              </a:rPr>
              <a:t>3年時点でのDFS</a:t>
            </a:r>
          </a:p>
        </p:txBody>
      </p:sp>
      <p:sp>
        <p:nvSpPr>
          <p:cNvPr id="17" name="Content Placeholder 26"/>
          <p:cNvSpPr txBox="1"/>
          <p:nvPr/>
        </p:nvSpPr>
        <p:spPr>
          <a:xfrm>
            <a:off x="4648200" y="5424224"/>
            <a:ext cx="4130675" cy="796517"/>
          </a:xfrm>
          <a:prstGeom prst="rect">
            <a:avLst/>
          </a:prstGeom>
        </p:spPr>
        <p:txBody>
          <a:bodyPr/>
          <a:lstStyle>
            <a:lvl1pPr marL="250825" indent="-250825" algn="l" rtl="0" fontAlgn="base">
              <a:spcBef>
                <a:spcPct val="0"/>
              </a:spcBef>
              <a:spcAft>
                <a:spcPts val="400"/>
              </a:spcAft>
              <a:buClr>
                <a:schemeClr val="bg1"/>
              </a:buClr>
              <a:buSzPct val="110000"/>
              <a:buChar char="•"/>
              <a:defRPr sz="1600">
                <a:solidFill>
                  <a:srgbClr val="4D4D4D"/>
                </a:solidFill>
                <a:latin typeface="+mn-lt"/>
                <a:ea typeface="+mn-ea"/>
                <a:cs typeface="+mn-cs"/>
              </a:defRPr>
            </a:lvl1pPr>
            <a:lvl2pPr marL="561975" indent="-309880" algn="l" rtl="0" fontAlgn="base">
              <a:spcBef>
                <a:spcPct val="0"/>
              </a:spcBef>
              <a:spcAft>
                <a:spcPts val="400"/>
              </a:spcAft>
              <a:buClr>
                <a:schemeClr val="bg1"/>
              </a:buClr>
              <a:buChar char="–"/>
              <a:defRPr sz="1600">
                <a:solidFill>
                  <a:srgbClr val="4D4D4D"/>
                </a:solidFill>
                <a:latin typeface="+mn-lt"/>
                <a:cs typeface="+mn-cs"/>
              </a:defRPr>
            </a:lvl2pPr>
            <a:lvl3pPr marL="812800" indent="-249555" algn="l" rtl="0" fontAlgn="base">
              <a:spcBef>
                <a:spcPct val="0"/>
              </a:spcBef>
              <a:spcAft>
                <a:spcPts val="400"/>
              </a:spcAft>
              <a:buClr>
                <a:schemeClr val="bg1"/>
              </a:buClr>
              <a:buChar char="•"/>
              <a:defRPr sz="1600">
                <a:solidFill>
                  <a:srgbClr val="4D4D4D"/>
                </a:solidFill>
                <a:latin typeface="+mn-lt"/>
                <a:cs typeface="+mn-cs"/>
              </a:defRPr>
            </a:lvl3pPr>
            <a:lvl4pPr marL="1101725" indent="-287655" algn="l" rtl="0" fontAlgn="base">
              <a:spcBef>
                <a:spcPct val="0"/>
              </a:spcBef>
              <a:spcAft>
                <a:spcPts val="400"/>
              </a:spcAft>
              <a:buClr>
                <a:schemeClr val="bg1"/>
              </a:buClr>
              <a:buChar char="–"/>
              <a:defRPr sz="1600">
                <a:solidFill>
                  <a:srgbClr val="4D4D4D"/>
                </a:solidFill>
                <a:latin typeface="+mn-lt"/>
                <a:cs typeface="+mn-cs"/>
              </a:defRPr>
            </a:lvl4pPr>
            <a:lvl5pPr marL="1390650" indent="-287655" algn="l" rtl="0" fontAlgn="base">
              <a:spcBef>
                <a:spcPct val="0"/>
              </a:spcBef>
              <a:spcAft>
                <a:spcPts val="400"/>
              </a:spcAft>
              <a:buClr>
                <a:schemeClr val="bg1"/>
              </a:buClr>
              <a:buChar char="»"/>
              <a:defRPr sz="1600">
                <a:solidFill>
                  <a:srgbClr val="4D4D4D"/>
                </a:solidFill>
                <a:latin typeface="+mn-lt"/>
                <a:cs typeface="+mn-cs"/>
              </a:defRPr>
            </a:lvl5pPr>
            <a:lvl6pPr marL="1847850" indent="-287655" algn="l" rtl="0" fontAlgn="base">
              <a:spcBef>
                <a:spcPct val="20000"/>
              </a:spcBef>
              <a:spcAft>
                <a:spcPct val="0"/>
              </a:spcAft>
              <a:buChar char="»"/>
              <a:defRPr sz="2000">
                <a:solidFill>
                  <a:schemeClr val="tx1"/>
                </a:solidFill>
                <a:latin typeface="+mn-lt"/>
                <a:cs typeface="+mn-cs"/>
              </a:defRPr>
            </a:lvl6pPr>
            <a:lvl7pPr marL="2305050" indent="-287655" algn="l" rtl="0" fontAlgn="base">
              <a:spcBef>
                <a:spcPct val="20000"/>
              </a:spcBef>
              <a:spcAft>
                <a:spcPct val="0"/>
              </a:spcAft>
              <a:buChar char="»"/>
              <a:defRPr sz="2000">
                <a:solidFill>
                  <a:schemeClr val="tx1"/>
                </a:solidFill>
                <a:latin typeface="+mn-lt"/>
                <a:cs typeface="+mn-cs"/>
              </a:defRPr>
            </a:lvl7pPr>
            <a:lvl8pPr marL="2762250" indent="-287655" algn="l" rtl="0" fontAlgn="base">
              <a:spcBef>
                <a:spcPct val="20000"/>
              </a:spcBef>
              <a:spcAft>
                <a:spcPct val="0"/>
              </a:spcAft>
              <a:buChar char="»"/>
              <a:defRPr sz="2000">
                <a:solidFill>
                  <a:schemeClr val="tx1"/>
                </a:solidFill>
                <a:latin typeface="+mn-lt"/>
                <a:cs typeface="+mn-cs"/>
              </a:defRPr>
            </a:lvl8pPr>
            <a:lvl9pPr marL="3219450" indent="-287655"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ct val="0"/>
              </a:spcBef>
              <a:spcAft>
                <a:spcPts val="400"/>
              </a:spcAft>
              <a:buClr>
                <a:srgbClr val="043882"/>
              </a:buClr>
              <a:buSzPct val="110000"/>
              <a:buFontTx/>
              <a:buNone/>
              <a:defRPr/>
            </a:pPr>
            <a:r>
              <a:rPr lang="ja-JP" sz="1600" b="1" i="0" u="none" strike="noStrike" cap="none" baseline="0">
                <a:solidFill>
                  <a:srgbClr val="A0A0A0"/>
                </a:solidFill>
                <a:effectLst/>
                <a:uFillTx/>
                <a:ea typeface="MS UI Gothic" panose="020B0600070205080204" charset="-128"/>
              </a:rPr>
              <a:t>副次的エンドポイント</a:t>
            </a:r>
          </a:p>
          <a:p>
            <a:pPr marL="250825" marR="0" lvl="0" indent="-250825" algn="l" defTabSz="914400" rtl="0" eaLnBrk="1" fontAlgn="base" latinLnBrk="0" hangingPunct="1">
              <a:lnSpc>
                <a:spcPct val="100000"/>
              </a:lnSpc>
              <a:spcBef>
                <a:spcPct val="0"/>
              </a:spcBef>
              <a:spcAft>
                <a:spcPts val="400"/>
              </a:spcAft>
              <a:buClr>
                <a:srgbClr val="043882"/>
              </a:buClr>
              <a:buSzPct val="110000"/>
              <a:buFontTx/>
              <a:buChar char="•"/>
              <a:defRPr/>
            </a:pPr>
            <a:r>
              <a:rPr lang="ja-JP" sz="1600" b="0" i="0" u="none" strike="noStrike" cap="none" baseline="0">
                <a:solidFill>
                  <a:srgbClr val="4D4D4D"/>
                </a:solidFill>
                <a:effectLst/>
                <a:uFillTx/>
                <a:ea typeface="MS UI Gothic" panose="020B0600070205080204" charset="-128"/>
              </a:rPr>
              <a:t>奏効率、再発、DFS、OS</a:t>
            </a:r>
          </a:p>
        </p:txBody>
      </p:sp>
      <p:cxnSp>
        <p:nvCxnSpPr>
          <p:cNvPr id="18" name="AutoShape 21"/>
          <p:cNvCxnSpPr>
            <a:cxnSpLocks noChangeShapeType="1"/>
            <a:stCxn id="19" idx="3"/>
          </p:cNvCxnSpPr>
          <p:nvPr/>
        </p:nvCxnSpPr>
        <p:spPr bwMode="auto">
          <a:xfrm flipV="1">
            <a:off x="6150258" y="3854873"/>
            <a:ext cx="752399" cy="1039"/>
          </a:xfrm>
          <a:prstGeom prst="straightConnector1">
            <a:avLst/>
          </a:prstGeom>
          <a:noFill/>
          <a:ln w="57150">
            <a:solidFill>
              <a:schemeClr val="bg2">
                <a:lumMod val="60000"/>
                <a:lumOff val="40000"/>
              </a:schemeClr>
            </a:solidFill>
            <a:round/>
            <a:tailEnd type="triangle" w="med" len="med"/>
          </a:ln>
        </p:spPr>
      </p:cxnSp>
      <p:sp>
        <p:nvSpPr>
          <p:cNvPr id="19" name="AutoShape 8"/>
          <p:cNvSpPr>
            <a:spLocks noChangeArrowheads="1"/>
          </p:cNvSpPr>
          <p:nvPr/>
        </p:nvSpPr>
        <p:spPr bwMode="auto">
          <a:xfrm>
            <a:off x="4062258" y="3445543"/>
            <a:ext cx="2088000" cy="820737"/>
          </a:xfrm>
          <a:prstGeom prst="rect">
            <a:avLst/>
          </a:prstGeom>
          <a:solidFill>
            <a:schemeClr val="accent4"/>
          </a:solidFill>
          <a:ln w="9525" algn="ctr">
            <a:noFill/>
            <a:rou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defRPr/>
            </a:pPr>
            <a:r>
              <a:rPr lang="ja-JP" sz="1800" b="0" i="0" u="none" strike="noStrike" cap="none" baseline="0">
                <a:solidFill>
                  <a:srgbClr val="4D4D4D"/>
                </a:solidFill>
                <a:effectLst/>
                <a:uFillTx/>
                <a:ea typeface="MS UI Gothic" panose="020B0600070205080204" charset="-128"/>
              </a:rPr>
              <a:t>mFOLFOX6</a:t>
            </a:r>
            <a:r>
              <a:rPr lang="ja-JP" sz="1800" b="0" i="0" u="none" strike="noStrike" cap="none" baseline="30000">
                <a:solidFill>
                  <a:srgbClr val="4D4D4D"/>
                </a:solidFill>
                <a:effectLst/>
                <a:uFillTx/>
                <a:ea typeface="MS UI Gothic" panose="020B0600070205080204" charset="-128"/>
              </a:rPr>
              <a:t>‡ </a:t>
            </a:r>
            <a:r>
              <a:rPr lang="ja-JP" sz="1800" b="0" i="0" u="none" strike="noStrike" cap="none" baseline="0">
                <a:solidFill>
                  <a:srgbClr val="4D4D4D"/>
                </a:solidFill>
                <a:effectLst/>
                <a:uFillTx/>
                <a:ea typeface="MS UI Gothic" panose="020B0600070205080204" charset="-128"/>
              </a:rPr>
              <a:t>(n=165*)</a:t>
            </a:r>
          </a:p>
        </p:txBody>
      </p:sp>
      <p:cxnSp>
        <p:nvCxnSpPr>
          <p:cNvPr id="20" name="AutoShape 19"/>
          <p:cNvCxnSpPr>
            <a:cxnSpLocks noChangeShapeType="1"/>
          </p:cNvCxnSpPr>
          <p:nvPr/>
        </p:nvCxnSpPr>
        <p:spPr bwMode="auto">
          <a:xfrm>
            <a:off x="3849297" y="3854872"/>
            <a:ext cx="216000" cy="1"/>
          </a:xfrm>
          <a:prstGeom prst="straightConnector1">
            <a:avLst/>
          </a:prstGeom>
          <a:noFill/>
          <a:ln w="57150">
            <a:solidFill>
              <a:schemeClr val="bg2">
                <a:lumMod val="60000"/>
                <a:lumOff val="40000"/>
              </a:schemeClr>
            </a:solidFill>
            <a:round/>
            <a:tailEnd type="triangle" w="med" len="med"/>
          </a:ln>
        </p:spPr>
      </p:cxnSp>
      <p:sp>
        <p:nvSpPr>
          <p:cNvPr id="22" name="AutoShape 12"/>
          <p:cNvSpPr>
            <a:spLocks noChangeArrowheads="1"/>
          </p:cNvSpPr>
          <p:nvPr/>
        </p:nvSpPr>
        <p:spPr bwMode="auto">
          <a:xfrm rot="5400000">
            <a:off x="5077376" y="3712209"/>
            <a:ext cx="2790000" cy="288000"/>
          </a:xfrm>
          <a:prstGeom prst="rect">
            <a:avLst/>
          </a:prstGeom>
          <a:solidFill>
            <a:schemeClr val="tx1"/>
          </a:solidFill>
          <a:ln w="9525" algn="ctr">
            <a:noFill/>
            <a:rou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defRPr/>
            </a:pPr>
            <a:r>
              <a:rPr lang="ja-JP" sz="1800" b="0" i="0" u="none" strike="noStrike" cap="none" baseline="0">
                <a:solidFill>
                  <a:srgbClr val="FFFFFF"/>
                </a:solidFill>
                <a:effectLst/>
                <a:uFillTx/>
                <a:ea typeface="MS UI Gothic" panose="020B0600070205080204" charset="-128"/>
              </a:rPr>
              <a:t>TME</a:t>
            </a:r>
          </a:p>
        </p:txBody>
      </p:sp>
      <p:sp>
        <p:nvSpPr>
          <p:cNvPr id="26" name="AutoShape 12"/>
          <p:cNvSpPr>
            <a:spLocks noChangeArrowheads="1"/>
          </p:cNvSpPr>
          <p:nvPr/>
        </p:nvSpPr>
        <p:spPr bwMode="auto">
          <a:xfrm>
            <a:off x="6902095" y="4432723"/>
            <a:ext cx="2088000" cy="820736"/>
          </a:xfrm>
          <a:prstGeom prst="rect">
            <a:avLst/>
          </a:prstGeom>
          <a:solidFill>
            <a:schemeClr val="accent2"/>
          </a:solidFill>
          <a:ln w="9525" algn="ctr">
            <a:noFill/>
            <a:rou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defRPr/>
            </a:pPr>
            <a:r>
              <a:rPr lang="ja-JP" sz="1800" b="0" i="0" u="none" strike="noStrike" cap="none" baseline="0">
                <a:solidFill>
                  <a:srgbClr val="4D4D4D"/>
                </a:solidFill>
                <a:effectLst/>
                <a:uFillTx/>
                <a:ea typeface="MS UI Gothic" panose="020B0600070205080204" charset="-128"/>
              </a:rPr>
              <a:t>5FU＋ロイコボリン＋RT</a:t>
            </a:r>
          </a:p>
          <a:p>
            <a:pPr marL="0" marR="0" lvl="0" indent="0" algn="ctr" defTabSz="892175" rtl="0" eaLnBrk="0" fontAlgn="base" latinLnBrk="0" hangingPunct="0">
              <a:lnSpc>
                <a:spcPct val="100000"/>
              </a:lnSpc>
              <a:spcBef>
                <a:spcPct val="0"/>
              </a:spcBef>
              <a:spcAft>
                <a:spcPct val="0"/>
              </a:spcAft>
              <a:buClrTx/>
              <a:buSzTx/>
              <a:buFontTx/>
              <a:buNone/>
              <a:defRPr/>
            </a:pPr>
            <a:r>
              <a:rPr lang="ja-JP" sz="1800" b="0" i="0" u="none" strike="noStrike" cap="none" baseline="0">
                <a:solidFill>
                  <a:srgbClr val="4D4D4D"/>
                </a:solidFill>
                <a:effectLst/>
                <a:uFillTx/>
                <a:ea typeface="MS UI Gothic" panose="020B0600070205080204" charset="-128"/>
              </a:rPr>
              <a:t>(n=130</a:t>
            </a:r>
            <a:r>
              <a:rPr lang="ja-JP" sz="1800" b="0" i="0" u="none" strike="noStrike" cap="none" baseline="30000">
                <a:solidFill>
                  <a:srgbClr val="4D4D4D"/>
                </a:solidFill>
                <a:effectLst/>
                <a:uFillTx/>
                <a:ea typeface="MS UI Gothic" panose="020B0600070205080204" charset="-128"/>
              </a:rPr>
              <a:t>†</a:t>
            </a:r>
            <a:r>
              <a:rPr lang="ja-JP" sz="1800" b="0" i="0" u="none" strike="noStrike" cap="none" baseline="0">
                <a:solidFill>
                  <a:srgbClr val="4D4D4D"/>
                </a:solidFill>
                <a:effectLst/>
                <a:uFillTx/>
                <a:ea typeface="MS UI Gothic" panose="020B0600070205080204" charset="-128"/>
              </a:rPr>
              <a:t>)</a:t>
            </a:r>
          </a:p>
        </p:txBody>
      </p:sp>
      <p:sp>
        <p:nvSpPr>
          <p:cNvPr id="27" name="AutoShape 8"/>
          <p:cNvSpPr>
            <a:spLocks noChangeArrowheads="1"/>
          </p:cNvSpPr>
          <p:nvPr/>
        </p:nvSpPr>
        <p:spPr bwMode="auto">
          <a:xfrm>
            <a:off x="6902096" y="2465850"/>
            <a:ext cx="2088000" cy="820737"/>
          </a:xfrm>
          <a:prstGeom prst="rect">
            <a:avLst/>
          </a:prstGeom>
          <a:solidFill>
            <a:schemeClr val="accent3"/>
          </a:solidFill>
          <a:ln w="9525" algn="ctr">
            <a:noFill/>
            <a:rou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defRPr/>
            </a:pPr>
            <a:r>
              <a:rPr lang="ja-JP" sz="1800" b="0" i="0" u="none" strike="noStrike" cap="none" baseline="0">
                <a:solidFill>
                  <a:srgbClr val="FFFFFF"/>
                </a:solidFill>
                <a:effectLst/>
                <a:uFillTx/>
                <a:ea typeface="MS UI Gothic" panose="020B0600070205080204" charset="-128"/>
              </a:rPr>
              <a:t>mFOLFOX6＋RT(n=141</a:t>
            </a:r>
            <a:r>
              <a:rPr lang="ja-JP" sz="1800" b="0" i="0" u="none" strike="noStrike" cap="none" baseline="30000">
                <a:solidFill>
                  <a:srgbClr val="FFFFFF"/>
                </a:solidFill>
                <a:effectLst/>
                <a:uFillTx/>
                <a:ea typeface="MS UI Gothic" panose="020B0600070205080204" charset="-128"/>
              </a:rPr>
              <a:t>†</a:t>
            </a:r>
            <a:r>
              <a:rPr lang="ja-JP" sz="1800" b="0" i="0" u="none" strike="noStrike" cap="none" baseline="0">
                <a:solidFill>
                  <a:srgbClr val="FFFFFF"/>
                </a:solidFill>
                <a:effectLst/>
                <a:uFillTx/>
                <a:ea typeface="MS UI Gothic" panose="020B0600070205080204" charset="-128"/>
              </a:rPr>
              <a:t>)</a:t>
            </a:r>
          </a:p>
        </p:txBody>
      </p:sp>
      <p:sp>
        <p:nvSpPr>
          <p:cNvPr id="28" name="AutoShape 8"/>
          <p:cNvSpPr>
            <a:spLocks noChangeArrowheads="1"/>
          </p:cNvSpPr>
          <p:nvPr/>
        </p:nvSpPr>
        <p:spPr bwMode="auto">
          <a:xfrm>
            <a:off x="6902096" y="3445543"/>
            <a:ext cx="2088000" cy="820737"/>
          </a:xfrm>
          <a:prstGeom prst="rect">
            <a:avLst/>
          </a:prstGeom>
          <a:solidFill>
            <a:schemeClr val="accent4"/>
          </a:solidFill>
          <a:ln w="9525" algn="ctr">
            <a:noFill/>
            <a:rou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defRPr/>
            </a:pPr>
            <a:r>
              <a:rPr lang="ja-JP" sz="1800" b="0" i="0" u="none" strike="noStrike" cap="none" baseline="0">
                <a:solidFill>
                  <a:srgbClr val="4D4D4D"/>
                </a:solidFill>
                <a:effectLst/>
                <a:uFillTx/>
                <a:ea typeface="MS UI Gothic" panose="020B0600070205080204" charset="-128"/>
              </a:rPr>
              <a:t>mFOLFOX6</a:t>
            </a:r>
            <a:r>
              <a:rPr lang="ja-JP" sz="1800" b="0" i="0" u="none" strike="noStrike" cap="none" baseline="30000">
                <a:solidFill>
                  <a:srgbClr val="4D4D4D"/>
                </a:solidFill>
                <a:effectLst/>
                <a:uFillTx/>
                <a:ea typeface="MS UI Gothic" panose="020B0600070205080204" charset="-128"/>
              </a:rPr>
              <a:t>‡</a:t>
            </a:r>
          </a:p>
          <a:p>
            <a:pPr marL="0" marR="0" lvl="0" indent="0" algn="ctr" defTabSz="892175" rtl="0" eaLnBrk="0" fontAlgn="base" latinLnBrk="0" hangingPunct="0">
              <a:lnSpc>
                <a:spcPct val="100000"/>
              </a:lnSpc>
              <a:spcBef>
                <a:spcPct val="0"/>
              </a:spcBef>
              <a:spcAft>
                <a:spcPct val="0"/>
              </a:spcAft>
              <a:buClrTx/>
              <a:buSzTx/>
              <a:buFontTx/>
              <a:buNone/>
              <a:defRPr/>
            </a:pPr>
            <a:r>
              <a:rPr lang="ja-JP" sz="1800" b="0" i="0" u="none" strike="noStrike" cap="none" baseline="0">
                <a:solidFill>
                  <a:srgbClr val="4D4D4D"/>
                </a:solidFill>
                <a:effectLst/>
                <a:uFillTx/>
                <a:ea typeface="MS UI Gothic" panose="020B0600070205080204" charset="-128"/>
              </a:rPr>
              <a:t>(n=145</a:t>
            </a:r>
            <a:r>
              <a:rPr lang="ja-JP" sz="1800" b="0" i="0" u="none" strike="noStrike" cap="none" baseline="30000">
                <a:solidFill>
                  <a:srgbClr val="4D4D4D"/>
                </a:solidFill>
                <a:effectLst/>
                <a:uFillTx/>
                <a:ea typeface="MS UI Gothic" panose="020B0600070205080204" charset="-128"/>
              </a:rPr>
              <a:t>†</a:t>
            </a:r>
            <a:r>
              <a:rPr lang="ja-JP" sz="1800" b="0" i="0" u="none" strike="noStrike" cap="none" baseline="0">
                <a:solidFill>
                  <a:srgbClr val="4D4D4D"/>
                </a:solidFill>
                <a:effectLst/>
                <a:uFillTx/>
                <a:ea typeface="MS UI Gothic" panose="020B0600070205080204" charset="-128"/>
              </a:rPr>
              <a:t>)</a:t>
            </a:r>
          </a:p>
        </p:txBody>
      </p:sp>
    </p:spTree>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sz="1800" b="1" i="0" u="none" strike="noStrike" cap="none" baseline="0" dirty="0">
                <a:solidFill>
                  <a:srgbClr val="043882"/>
                </a:solidFill>
                <a:effectLst/>
                <a:uFillTx/>
                <a:ea typeface="MS UI Gothic" panose="020B0600070205080204" charset="-128"/>
              </a:rPr>
              <a:t>3502: 局所進行直腸癌に対するネオアジュバント療法としての修正FOLFOX6と修正FOLFOX6＋放射線療法：中国の多施設無作為化FOWARC試験の最終結果 </a:t>
            </a:r>
            <a:r>
              <a:rPr lang="en-GB" altLang="ja-JP" sz="1800" b="1" i="0" u="none" strike="noStrike" cap="none" baseline="0" dirty="0" smtClean="0">
                <a:solidFill>
                  <a:srgbClr val="043882"/>
                </a:solidFill>
                <a:effectLst/>
                <a:uFillTx/>
                <a:ea typeface="MS UI Gothic" panose="020B0600070205080204" charset="-128"/>
              </a:rPr>
              <a:t/>
            </a:r>
            <a:br>
              <a:rPr lang="en-GB" altLang="ja-JP" sz="1800" b="1" i="0" u="none" strike="noStrike" cap="none" baseline="0" dirty="0" smtClean="0">
                <a:solidFill>
                  <a:srgbClr val="043882"/>
                </a:solidFill>
                <a:effectLst/>
                <a:uFillTx/>
                <a:ea typeface="MS UI Gothic" panose="020B0600070205080204" charset="-128"/>
              </a:rPr>
            </a:br>
            <a:r>
              <a:rPr lang="ja-JP" sz="1800" b="1" i="0" u="none" strike="noStrike" cap="none" baseline="0" dirty="0" smtClean="0">
                <a:solidFill>
                  <a:srgbClr val="043882"/>
                </a:solidFill>
                <a:effectLst/>
                <a:uFillTx/>
                <a:ea typeface="MS UI Gothic" panose="020B0600070205080204" charset="-128"/>
              </a:rPr>
              <a:t>–</a:t>
            </a:r>
            <a:r>
              <a:rPr lang="en-GB" altLang="ja-JP" sz="1800" b="1" i="0" u="none" strike="noStrike" cap="none" baseline="0" dirty="0" smtClean="0">
                <a:solidFill>
                  <a:srgbClr val="043882"/>
                </a:solidFill>
                <a:effectLst/>
                <a:uFillTx/>
                <a:ea typeface="MS UI Gothic" panose="020B0600070205080204" charset="-128"/>
              </a:rPr>
              <a:t> </a:t>
            </a:r>
            <a:r>
              <a:rPr lang="ja-JP" sz="1800" b="1" i="0" u="none" strike="noStrike" cap="none" baseline="0" dirty="0" smtClean="0">
                <a:solidFill>
                  <a:srgbClr val="043882"/>
                </a:solidFill>
                <a:effectLst/>
                <a:uFillTx/>
                <a:ea typeface="MS UI Gothic" panose="020B0600070205080204" charset="-128"/>
              </a:rPr>
              <a:t>D</a:t>
            </a:r>
            <a:r>
              <a:rPr lang="ja-JP" sz="1800" b="1" i="0" u="none" strike="noStrike" cap="none" baseline="0" dirty="0" smtClean="0">
                <a:solidFill>
                  <a:srgbClr val="043882"/>
                </a:solidFill>
                <a:effectLst/>
                <a:uFillTx/>
                <a:ea typeface="MS UI Gothic" panose="020B0600070205080204" charset="-128"/>
              </a:rPr>
              <a:t>eng </a:t>
            </a:r>
            <a:r>
              <a:rPr lang="ja-JP" sz="1800" b="1" i="0" u="none" strike="noStrike" cap="none" baseline="0" dirty="0">
                <a:solidFill>
                  <a:srgbClr val="043882"/>
                </a:solidFill>
                <a:effectLst/>
                <a:uFillTx/>
                <a:ea typeface="MS UI Gothic" panose="020B0600070205080204" charset="-128"/>
              </a:rPr>
              <a:t>Y, et al</a:t>
            </a:r>
          </a:p>
        </p:txBody>
      </p:sp>
      <p:sp>
        <p:nvSpPr>
          <p:cNvPr id="3" name="Content Placeholder 2"/>
          <p:cNvSpPr>
            <a:spLocks noGrp="1"/>
          </p:cNvSpPr>
          <p:nvPr>
            <p:ph idx="1"/>
          </p:nvPr>
        </p:nvSpPr>
        <p:spPr>
          <a:xfrm>
            <a:off x="365124" y="1254035"/>
            <a:ext cx="8413751" cy="4746172"/>
          </a:xfrm>
        </p:spPr>
        <p:txBody>
          <a:bodyPr/>
          <a:lstStyle/>
          <a:p>
            <a:pPr marL="0" indent="0">
              <a:buNone/>
            </a:pPr>
            <a:r>
              <a:rPr lang="ja-JP" sz="1600" b="1" i="0" u="none" strike="noStrike" cap="none" baseline="0">
                <a:solidFill>
                  <a:srgbClr val="4D4D4D"/>
                </a:solidFill>
                <a:effectLst/>
                <a:uFillTx/>
                <a:ea typeface="MS UI Gothic" panose="020B0600070205080204" charset="-128"/>
              </a:rPr>
              <a:t>主な結果</a:t>
            </a:r>
          </a:p>
          <a:p>
            <a:endParaRPr lang="en-GB"/>
          </a:p>
        </p:txBody>
      </p:sp>
      <p:sp>
        <p:nvSpPr>
          <p:cNvPr id="5" name="Text Placeholder 4"/>
          <p:cNvSpPr>
            <a:spLocks noGrp="1"/>
          </p:cNvSpPr>
          <p:nvPr>
            <p:ph type="body" sz="quarter" idx="11"/>
          </p:nvPr>
        </p:nvSpPr>
        <p:spPr>
          <a:xfrm>
            <a:off x="4414604" y="6096000"/>
            <a:ext cx="4364272" cy="487363"/>
          </a:xfrm>
        </p:spPr>
        <p:txBody>
          <a:bodyPr/>
          <a:lstStyle/>
          <a:p>
            <a:r>
              <a:rPr sz="1200"/>
              <a:t/>
            </a:r>
            <a:br>
              <a:rPr sz="1200"/>
            </a:br>
            <a:r>
              <a:rPr lang="ja-JP" sz="1200" b="0" i="0" u="none" strike="noStrike" cap="none" baseline="0">
                <a:solidFill>
                  <a:srgbClr val="4D4D4D"/>
                </a:solidFill>
                <a:effectLst/>
                <a:uFillTx/>
                <a:ea typeface="MS UI Gothic" panose="020B0600070205080204" charset="-128"/>
              </a:rPr>
              <a:t>Deng Y, et al. J Clin Oncol 2018;36(suppl):abstr 3502</a:t>
            </a:r>
          </a:p>
        </p:txBody>
      </p:sp>
      <p:sp>
        <p:nvSpPr>
          <p:cNvPr id="7" name="TextBox 6"/>
          <p:cNvSpPr txBox="1"/>
          <p:nvPr/>
        </p:nvSpPr>
        <p:spPr>
          <a:xfrm>
            <a:off x="1324624" y="1556792"/>
            <a:ext cx="6494755" cy="335615"/>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600" b="1" i="0" u="none" strike="noStrike" cap="none" baseline="0">
                <a:solidFill>
                  <a:srgbClr val="4D4D4D"/>
                </a:solidFill>
                <a:effectLst/>
                <a:uFillTx/>
                <a:ea typeface="MS UI Gothic" panose="020B0600070205080204" charset="-128"/>
              </a:rPr>
              <a:t>局所再発</a:t>
            </a:r>
          </a:p>
        </p:txBody>
      </p:sp>
      <p:graphicFrame>
        <p:nvGraphicFramePr>
          <p:cNvPr id="12" name="Table 11"/>
          <p:cNvGraphicFramePr>
            <a:graphicFrameLocks noGrp="1"/>
          </p:cNvGraphicFramePr>
          <p:nvPr/>
        </p:nvGraphicFramePr>
        <p:xfrm>
          <a:off x="4182327" y="2060848"/>
          <a:ext cx="4109173" cy="1569720"/>
        </p:xfrm>
        <a:graphic>
          <a:graphicData uri="http://schemas.openxmlformats.org/drawingml/2006/table">
            <a:tbl>
              <a:tblPr firstRow="1" bandRow="1">
                <a:tableStyleId>{2D5ABB26-0587-4C30-8999-92F81FD0307C}</a:tableStyleId>
              </a:tblPr>
              <a:tblGrid>
                <a:gridCol w="1299337">
                  <a:extLst>
                    <a:ext uri="{9D8B030D-6E8A-4147-A177-3AD203B41FA5}">
                      <a16:colId xmlns:a16="http://schemas.microsoft.com/office/drawing/2014/main" val="20000"/>
                    </a:ext>
                  </a:extLst>
                </a:gridCol>
                <a:gridCol w="1215669">
                  <a:extLst>
                    <a:ext uri="{9D8B030D-6E8A-4147-A177-3AD203B41FA5}">
                      <a16:colId xmlns:a16="http://schemas.microsoft.com/office/drawing/2014/main" val="20001"/>
                    </a:ext>
                  </a:extLst>
                </a:gridCol>
                <a:gridCol w="1594167">
                  <a:extLst>
                    <a:ext uri="{9D8B030D-6E8A-4147-A177-3AD203B41FA5}">
                      <a16:colId xmlns:a16="http://schemas.microsoft.com/office/drawing/2014/main" val="20002"/>
                    </a:ext>
                  </a:extLst>
                </a:gridCol>
              </a:tblGrid>
              <a:tr h="370840">
                <a:tc>
                  <a:txBody>
                    <a:bodyPr/>
                    <a:lstStyle>
                      <a:lvl1pPr marL="0" algn="l" defTabSz="914400" rtl="0" eaLnBrk="1" latinLnBrk="0" hangingPunct="1">
                        <a:defRPr sz="1800" kern="1200">
                          <a:solidFill>
                            <a:schemeClr val="tx1"/>
                          </a:solidFill>
                          <a:latin typeface="Trebuchet MS" panose="020B0603020202020204"/>
                        </a:defRPr>
                      </a:lvl1pPr>
                      <a:lvl2pPr marL="457200" algn="l" defTabSz="914400" rtl="0" eaLnBrk="1" latinLnBrk="0" hangingPunct="1">
                        <a:defRPr sz="1800" kern="1200">
                          <a:solidFill>
                            <a:schemeClr val="tx1"/>
                          </a:solidFill>
                          <a:latin typeface="Trebuchet MS" panose="020B0603020202020204"/>
                        </a:defRPr>
                      </a:lvl2pPr>
                      <a:lvl3pPr marL="914400" algn="l" defTabSz="914400" rtl="0" eaLnBrk="1" latinLnBrk="0" hangingPunct="1">
                        <a:defRPr sz="1800" kern="1200">
                          <a:solidFill>
                            <a:schemeClr val="tx1"/>
                          </a:solidFill>
                          <a:latin typeface="Trebuchet MS" panose="020B0603020202020204"/>
                        </a:defRPr>
                      </a:lvl3pPr>
                      <a:lvl4pPr marL="1371600" algn="l" defTabSz="914400" rtl="0" eaLnBrk="1" latinLnBrk="0" hangingPunct="1">
                        <a:defRPr sz="1800" kern="1200">
                          <a:solidFill>
                            <a:schemeClr val="tx1"/>
                          </a:solidFill>
                          <a:latin typeface="Trebuchet MS" panose="020B0603020202020204"/>
                        </a:defRPr>
                      </a:lvl4pPr>
                      <a:lvl5pPr marL="1828800" algn="l" defTabSz="914400" rtl="0" eaLnBrk="1" latinLnBrk="0" hangingPunct="1">
                        <a:defRPr sz="1800" kern="1200">
                          <a:solidFill>
                            <a:schemeClr val="tx1"/>
                          </a:solidFill>
                          <a:latin typeface="Trebuchet MS" panose="020B0603020202020204"/>
                        </a:defRPr>
                      </a:lvl5pPr>
                      <a:lvl6pPr marL="2286000" algn="l" defTabSz="914400" rtl="0" eaLnBrk="1" latinLnBrk="0" hangingPunct="1">
                        <a:defRPr sz="1800" kern="1200">
                          <a:solidFill>
                            <a:schemeClr val="tx1"/>
                          </a:solidFill>
                          <a:latin typeface="Trebuchet MS" panose="020B0603020202020204"/>
                        </a:defRPr>
                      </a:lvl6pPr>
                      <a:lvl7pPr marL="2743200" algn="l" defTabSz="914400" rtl="0" eaLnBrk="1" latinLnBrk="0" hangingPunct="1">
                        <a:defRPr sz="1800" kern="1200">
                          <a:solidFill>
                            <a:schemeClr val="tx1"/>
                          </a:solidFill>
                          <a:latin typeface="Trebuchet MS" panose="020B0603020202020204"/>
                        </a:defRPr>
                      </a:lvl7pPr>
                      <a:lvl8pPr marL="3200400" algn="l" defTabSz="914400" rtl="0" eaLnBrk="1" latinLnBrk="0" hangingPunct="1">
                        <a:defRPr sz="1800" kern="1200">
                          <a:solidFill>
                            <a:schemeClr val="tx1"/>
                          </a:solidFill>
                          <a:latin typeface="Trebuchet MS" panose="020B0603020202020204"/>
                        </a:defRPr>
                      </a:lvl8pPr>
                      <a:lvl9pPr marL="3657600" algn="l" defTabSz="914400" rtl="0" eaLnBrk="1" latinLnBrk="0" hangingPunct="1">
                        <a:defRPr sz="1800" kern="1200">
                          <a:solidFill>
                            <a:schemeClr val="tx1"/>
                          </a:solidFill>
                          <a:latin typeface="Trebuchet MS" panose="020B0603020202020204"/>
                        </a:defRPr>
                      </a:lvl9pPr>
                    </a:lstStyle>
                    <a:p>
                      <a:pPr algn="l"/>
                      <a:endParaRPr lang="en-US" sz="1200" b="1">
                        <a:solidFill>
                          <a:schemeClr val="tx1"/>
                        </a:solidFill>
                        <a:latin typeface="+mj-lt"/>
                        <a:cs typeface="Arial" panose="020B0604020202020204" pitchFamily="34" charset="0"/>
                      </a:endParaRPr>
                    </a:p>
                  </a:txBody>
                  <a:tcPr anchor="ct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lvl1pPr marL="0" algn="l" defTabSz="914400" rtl="0" eaLnBrk="1" latinLnBrk="0" hangingPunct="1">
                        <a:defRPr sz="1800" kern="1200">
                          <a:solidFill>
                            <a:schemeClr val="tx1"/>
                          </a:solidFill>
                          <a:latin typeface="Trebuchet MS" panose="020B0603020202020204"/>
                        </a:defRPr>
                      </a:lvl1pPr>
                      <a:lvl2pPr marL="457200" algn="l" defTabSz="914400" rtl="0" eaLnBrk="1" latinLnBrk="0" hangingPunct="1">
                        <a:defRPr sz="1800" kern="1200">
                          <a:solidFill>
                            <a:schemeClr val="tx1"/>
                          </a:solidFill>
                          <a:latin typeface="Trebuchet MS" panose="020B0603020202020204"/>
                        </a:defRPr>
                      </a:lvl2pPr>
                      <a:lvl3pPr marL="914400" algn="l" defTabSz="914400" rtl="0" eaLnBrk="1" latinLnBrk="0" hangingPunct="1">
                        <a:defRPr sz="1800" kern="1200">
                          <a:solidFill>
                            <a:schemeClr val="tx1"/>
                          </a:solidFill>
                          <a:latin typeface="Trebuchet MS" panose="020B0603020202020204"/>
                        </a:defRPr>
                      </a:lvl3pPr>
                      <a:lvl4pPr marL="1371600" algn="l" defTabSz="914400" rtl="0" eaLnBrk="1" latinLnBrk="0" hangingPunct="1">
                        <a:defRPr sz="1800" kern="1200">
                          <a:solidFill>
                            <a:schemeClr val="tx1"/>
                          </a:solidFill>
                          <a:latin typeface="Trebuchet MS" panose="020B0603020202020204"/>
                        </a:defRPr>
                      </a:lvl4pPr>
                      <a:lvl5pPr marL="1828800" algn="l" defTabSz="914400" rtl="0" eaLnBrk="1" latinLnBrk="0" hangingPunct="1">
                        <a:defRPr sz="1800" kern="1200">
                          <a:solidFill>
                            <a:schemeClr val="tx1"/>
                          </a:solidFill>
                          <a:latin typeface="Trebuchet MS" panose="020B0603020202020204"/>
                        </a:defRPr>
                      </a:lvl5pPr>
                      <a:lvl6pPr marL="2286000" algn="l" defTabSz="914400" rtl="0" eaLnBrk="1" latinLnBrk="0" hangingPunct="1">
                        <a:defRPr sz="1800" kern="1200">
                          <a:solidFill>
                            <a:schemeClr val="tx1"/>
                          </a:solidFill>
                          <a:latin typeface="Trebuchet MS" panose="020B0603020202020204"/>
                        </a:defRPr>
                      </a:lvl6pPr>
                      <a:lvl7pPr marL="2743200" algn="l" defTabSz="914400" rtl="0" eaLnBrk="1" latinLnBrk="0" hangingPunct="1">
                        <a:defRPr sz="1800" kern="1200">
                          <a:solidFill>
                            <a:schemeClr val="tx1"/>
                          </a:solidFill>
                          <a:latin typeface="Trebuchet MS" panose="020B0603020202020204"/>
                        </a:defRPr>
                      </a:lvl7pPr>
                      <a:lvl8pPr marL="3200400" algn="l" defTabSz="914400" rtl="0" eaLnBrk="1" latinLnBrk="0" hangingPunct="1">
                        <a:defRPr sz="1800" kern="1200">
                          <a:solidFill>
                            <a:schemeClr val="tx1"/>
                          </a:solidFill>
                          <a:latin typeface="Trebuchet MS" panose="020B0603020202020204"/>
                        </a:defRPr>
                      </a:lvl8pPr>
                      <a:lvl9pPr marL="3657600" algn="l" defTabSz="914400" rtl="0" eaLnBrk="1" latinLnBrk="0" hangingPunct="1">
                        <a:defRPr sz="1800" kern="1200">
                          <a:solidFill>
                            <a:schemeClr val="tx1"/>
                          </a:solidFill>
                          <a:latin typeface="Trebuchet MS" panose="020B0603020202020204"/>
                        </a:defRPr>
                      </a:lvl9pPr>
                    </a:lstStyle>
                    <a:p>
                      <a:pPr algn="ctr"/>
                      <a:r>
                        <a:rPr lang="ja-JP" sz="1200" b="1" i="0" u="none" strike="noStrike" cap="none" baseline="0">
                          <a:solidFill>
                            <a:srgbClr val="4D4D4D"/>
                          </a:solidFill>
                          <a:effectLst/>
                          <a:uFillTx/>
                          <a:ea typeface="MS UI Gothic" panose="020B0600070205080204" charset="-128"/>
                        </a:rPr>
                        <a:t>3年時点での局所再発、%</a:t>
                      </a:r>
                    </a:p>
                  </a:txBody>
                  <a:tcPr anchor="ct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lvl1pPr marL="0" algn="l" defTabSz="914400" rtl="0" eaLnBrk="1" latinLnBrk="0" hangingPunct="1">
                        <a:defRPr sz="1800" kern="1200">
                          <a:solidFill>
                            <a:schemeClr val="tx1"/>
                          </a:solidFill>
                          <a:latin typeface="Trebuchet MS" panose="020B0603020202020204"/>
                        </a:defRPr>
                      </a:lvl1pPr>
                      <a:lvl2pPr marL="457200" algn="l" defTabSz="914400" rtl="0" eaLnBrk="1" latinLnBrk="0" hangingPunct="1">
                        <a:defRPr sz="1800" kern="1200">
                          <a:solidFill>
                            <a:schemeClr val="tx1"/>
                          </a:solidFill>
                          <a:latin typeface="Trebuchet MS" panose="020B0603020202020204"/>
                        </a:defRPr>
                      </a:lvl2pPr>
                      <a:lvl3pPr marL="914400" algn="l" defTabSz="914400" rtl="0" eaLnBrk="1" latinLnBrk="0" hangingPunct="1">
                        <a:defRPr sz="1800" kern="1200">
                          <a:solidFill>
                            <a:schemeClr val="tx1"/>
                          </a:solidFill>
                          <a:latin typeface="Trebuchet MS" panose="020B0603020202020204"/>
                        </a:defRPr>
                      </a:lvl3pPr>
                      <a:lvl4pPr marL="1371600" algn="l" defTabSz="914400" rtl="0" eaLnBrk="1" latinLnBrk="0" hangingPunct="1">
                        <a:defRPr sz="1800" kern="1200">
                          <a:solidFill>
                            <a:schemeClr val="tx1"/>
                          </a:solidFill>
                          <a:latin typeface="Trebuchet MS" panose="020B0603020202020204"/>
                        </a:defRPr>
                      </a:lvl4pPr>
                      <a:lvl5pPr marL="1828800" algn="l" defTabSz="914400" rtl="0" eaLnBrk="1" latinLnBrk="0" hangingPunct="1">
                        <a:defRPr sz="1800" kern="1200">
                          <a:solidFill>
                            <a:schemeClr val="tx1"/>
                          </a:solidFill>
                          <a:latin typeface="Trebuchet MS" panose="020B0603020202020204"/>
                        </a:defRPr>
                      </a:lvl5pPr>
                      <a:lvl6pPr marL="2286000" algn="l" defTabSz="914400" rtl="0" eaLnBrk="1" latinLnBrk="0" hangingPunct="1">
                        <a:defRPr sz="1800" kern="1200">
                          <a:solidFill>
                            <a:schemeClr val="tx1"/>
                          </a:solidFill>
                          <a:latin typeface="Trebuchet MS" panose="020B0603020202020204"/>
                        </a:defRPr>
                      </a:lvl6pPr>
                      <a:lvl7pPr marL="2743200" algn="l" defTabSz="914400" rtl="0" eaLnBrk="1" latinLnBrk="0" hangingPunct="1">
                        <a:defRPr sz="1800" kern="1200">
                          <a:solidFill>
                            <a:schemeClr val="tx1"/>
                          </a:solidFill>
                          <a:latin typeface="Trebuchet MS" panose="020B0603020202020204"/>
                        </a:defRPr>
                      </a:lvl7pPr>
                      <a:lvl8pPr marL="3200400" algn="l" defTabSz="914400" rtl="0" eaLnBrk="1" latinLnBrk="0" hangingPunct="1">
                        <a:defRPr sz="1800" kern="1200">
                          <a:solidFill>
                            <a:schemeClr val="tx1"/>
                          </a:solidFill>
                          <a:latin typeface="Trebuchet MS" panose="020B0603020202020204"/>
                        </a:defRPr>
                      </a:lvl8pPr>
                      <a:lvl9pPr marL="3657600" algn="l" defTabSz="914400" rtl="0" eaLnBrk="1" latinLnBrk="0" hangingPunct="1">
                        <a:defRPr sz="1800" kern="1200">
                          <a:solidFill>
                            <a:schemeClr val="tx1"/>
                          </a:solidFill>
                          <a:latin typeface="Trebuchet MS" panose="020B0603020202020204"/>
                        </a:defRPr>
                      </a:lvl9pPr>
                    </a:lstStyle>
                    <a:p>
                      <a:pPr algn="ctr"/>
                      <a:r>
                        <a:rPr lang="ja-JP" sz="1200" b="1" i="0" u="none" strike="noStrike" cap="none" baseline="0">
                          <a:solidFill>
                            <a:srgbClr val="4D4D4D"/>
                          </a:solidFill>
                          <a:effectLst/>
                          <a:uFillTx/>
                          <a:ea typeface="MS UI Gothic" panose="020B0600070205080204" charset="-128"/>
                        </a:rPr>
                        <a:t>HR (95%CI)</a:t>
                      </a:r>
                    </a:p>
                  </a:txBody>
                  <a:tcPr anchor="ct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370840">
                <a:tc>
                  <a:txBody>
                    <a:bodyPr/>
                    <a:lstStyle>
                      <a:lvl1pPr marL="0" algn="l" defTabSz="914400" rtl="0" eaLnBrk="1" latinLnBrk="0" hangingPunct="1">
                        <a:defRPr sz="1800" kern="1200">
                          <a:solidFill>
                            <a:schemeClr val="tx1"/>
                          </a:solidFill>
                          <a:latin typeface="Trebuchet MS" panose="020B0603020202020204"/>
                        </a:defRPr>
                      </a:lvl1pPr>
                      <a:lvl2pPr marL="457200" algn="l" defTabSz="914400" rtl="0" eaLnBrk="1" latinLnBrk="0" hangingPunct="1">
                        <a:defRPr sz="1800" kern="1200">
                          <a:solidFill>
                            <a:schemeClr val="tx1"/>
                          </a:solidFill>
                          <a:latin typeface="Trebuchet MS" panose="020B0603020202020204"/>
                        </a:defRPr>
                      </a:lvl2pPr>
                      <a:lvl3pPr marL="914400" algn="l" defTabSz="914400" rtl="0" eaLnBrk="1" latinLnBrk="0" hangingPunct="1">
                        <a:defRPr sz="1800" kern="1200">
                          <a:solidFill>
                            <a:schemeClr val="tx1"/>
                          </a:solidFill>
                          <a:latin typeface="Trebuchet MS" panose="020B0603020202020204"/>
                        </a:defRPr>
                      </a:lvl3pPr>
                      <a:lvl4pPr marL="1371600" algn="l" defTabSz="914400" rtl="0" eaLnBrk="1" latinLnBrk="0" hangingPunct="1">
                        <a:defRPr sz="1800" kern="1200">
                          <a:solidFill>
                            <a:schemeClr val="tx1"/>
                          </a:solidFill>
                          <a:latin typeface="Trebuchet MS" panose="020B0603020202020204"/>
                        </a:defRPr>
                      </a:lvl4pPr>
                      <a:lvl5pPr marL="1828800" algn="l" defTabSz="914400" rtl="0" eaLnBrk="1" latinLnBrk="0" hangingPunct="1">
                        <a:defRPr sz="1800" kern="1200">
                          <a:solidFill>
                            <a:schemeClr val="tx1"/>
                          </a:solidFill>
                          <a:latin typeface="Trebuchet MS" panose="020B0603020202020204"/>
                        </a:defRPr>
                      </a:lvl5pPr>
                      <a:lvl6pPr marL="2286000" algn="l" defTabSz="914400" rtl="0" eaLnBrk="1" latinLnBrk="0" hangingPunct="1">
                        <a:defRPr sz="1800" kern="1200">
                          <a:solidFill>
                            <a:schemeClr val="tx1"/>
                          </a:solidFill>
                          <a:latin typeface="Trebuchet MS" panose="020B0603020202020204"/>
                        </a:defRPr>
                      </a:lvl6pPr>
                      <a:lvl7pPr marL="2743200" algn="l" defTabSz="914400" rtl="0" eaLnBrk="1" latinLnBrk="0" hangingPunct="1">
                        <a:defRPr sz="1800" kern="1200">
                          <a:solidFill>
                            <a:schemeClr val="tx1"/>
                          </a:solidFill>
                          <a:latin typeface="Trebuchet MS" panose="020B0603020202020204"/>
                        </a:defRPr>
                      </a:lvl7pPr>
                      <a:lvl8pPr marL="3200400" algn="l" defTabSz="914400" rtl="0" eaLnBrk="1" latinLnBrk="0" hangingPunct="1">
                        <a:defRPr sz="1800" kern="1200">
                          <a:solidFill>
                            <a:schemeClr val="tx1"/>
                          </a:solidFill>
                          <a:latin typeface="Trebuchet MS" panose="020B0603020202020204"/>
                        </a:defRPr>
                      </a:lvl8pPr>
                      <a:lvl9pPr marL="3657600" algn="l" defTabSz="914400" rtl="0" eaLnBrk="1" latinLnBrk="0" hangingPunct="1">
                        <a:defRPr sz="1800" kern="1200">
                          <a:solidFill>
                            <a:schemeClr val="tx1"/>
                          </a:solidFill>
                          <a:latin typeface="Trebuchet MS" panose="020B0603020202020204"/>
                        </a:defRPr>
                      </a:lvl9pPr>
                    </a:lstStyle>
                    <a:p>
                      <a:pPr marL="0" marR="0" indent="0" algn="l" defTabSz="914400" rtl="0" eaLnBrk="1" fontAlgn="auto" latinLnBrk="0" hangingPunct="1">
                        <a:lnSpc>
                          <a:spcPct val="100000"/>
                        </a:lnSpc>
                        <a:spcBef>
                          <a:spcPct val="0"/>
                        </a:spcBef>
                        <a:spcAft>
                          <a:spcPct val="0"/>
                        </a:spcAft>
                        <a:buClrTx/>
                        <a:buSzTx/>
                        <a:buFontTx/>
                        <a:buNone/>
                        <a:defRPr/>
                      </a:pPr>
                      <a:r>
                        <a:rPr lang="ja-JP" sz="1200" b="0" i="0" u="none" strike="noStrike" cap="none" baseline="0">
                          <a:solidFill>
                            <a:srgbClr val="4D4D4D"/>
                          </a:solidFill>
                          <a:effectLst/>
                          <a:uFillTx/>
                          <a:ea typeface="MS UI Gothic" panose="020B0600070205080204" charset="-128"/>
                        </a:rPr>
                        <a:t>mFOLFOX6-RT</a:t>
                      </a:r>
                    </a:p>
                  </a:txBody>
                  <a:tcPr anchor="ctr">
                    <a:lnT w="19050" cap="flat" cmpd="sng" algn="ctr">
                      <a:solidFill>
                        <a:schemeClr val="tx1"/>
                      </a:solidFill>
                      <a:prstDash val="solid"/>
                      <a:round/>
                      <a:headEnd type="none" w="med" len="med"/>
                      <a:tailEnd type="none" w="med" len="med"/>
                    </a:lnT>
                    <a:noFill/>
                  </a:tcPr>
                </a:tc>
                <a:tc>
                  <a:txBody>
                    <a:bodyPr/>
                    <a:lstStyle>
                      <a:lvl1pPr marL="0" algn="l" defTabSz="914400" rtl="0" eaLnBrk="1" latinLnBrk="0" hangingPunct="1">
                        <a:defRPr sz="1800" kern="1200">
                          <a:solidFill>
                            <a:schemeClr val="tx1"/>
                          </a:solidFill>
                          <a:latin typeface="Trebuchet MS" panose="020B0603020202020204"/>
                        </a:defRPr>
                      </a:lvl1pPr>
                      <a:lvl2pPr marL="457200" algn="l" defTabSz="914400" rtl="0" eaLnBrk="1" latinLnBrk="0" hangingPunct="1">
                        <a:defRPr sz="1800" kern="1200">
                          <a:solidFill>
                            <a:schemeClr val="tx1"/>
                          </a:solidFill>
                          <a:latin typeface="Trebuchet MS" panose="020B0603020202020204"/>
                        </a:defRPr>
                      </a:lvl2pPr>
                      <a:lvl3pPr marL="914400" algn="l" defTabSz="914400" rtl="0" eaLnBrk="1" latinLnBrk="0" hangingPunct="1">
                        <a:defRPr sz="1800" kern="1200">
                          <a:solidFill>
                            <a:schemeClr val="tx1"/>
                          </a:solidFill>
                          <a:latin typeface="Trebuchet MS" panose="020B0603020202020204"/>
                        </a:defRPr>
                      </a:lvl3pPr>
                      <a:lvl4pPr marL="1371600" algn="l" defTabSz="914400" rtl="0" eaLnBrk="1" latinLnBrk="0" hangingPunct="1">
                        <a:defRPr sz="1800" kern="1200">
                          <a:solidFill>
                            <a:schemeClr val="tx1"/>
                          </a:solidFill>
                          <a:latin typeface="Trebuchet MS" panose="020B0603020202020204"/>
                        </a:defRPr>
                      </a:lvl4pPr>
                      <a:lvl5pPr marL="1828800" algn="l" defTabSz="914400" rtl="0" eaLnBrk="1" latinLnBrk="0" hangingPunct="1">
                        <a:defRPr sz="1800" kern="1200">
                          <a:solidFill>
                            <a:schemeClr val="tx1"/>
                          </a:solidFill>
                          <a:latin typeface="Trebuchet MS" panose="020B0603020202020204"/>
                        </a:defRPr>
                      </a:lvl5pPr>
                      <a:lvl6pPr marL="2286000" algn="l" defTabSz="914400" rtl="0" eaLnBrk="1" latinLnBrk="0" hangingPunct="1">
                        <a:defRPr sz="1800" kern="1200">
                          <a:solidFill>
                            <a:schemeClr val="tx1"/>
                          </a:solidFill>
                          <a:latin typeface="Trebuchet MS" panose="020B0603020202020204"/>
                        </a:defRPr>
                      </a:lvl6pPr>
                      <a:lvl7pPr marL="2743200" algn="l" defTabSz="914400" rtl="0" eaLnBrk="1" latinLnBrk="0" hangingPunct="1">
                        <a:defRPr sz="1800" kern="1200">
                          <a:solidFill>
                            <a:schemeClr val="tx1"/>
                          </a:solidFill>
                          <a:latin typeface="Trebuchet MS" panose="020B0603020202020204"/>
                        </a:defRPr>
                      </a:lvl7pPr>
                      <a:lvl8pPr marL="3200400" algn="l" defTabSz="914400" rtl="0" eaLnBrk="1" latinLnBrk="0" hangingPunct="1">
                        <a:defRPr sz="1800" kern="1200">
                          <a:solidFill>
                            <a:schemeClr val="tx1"/>
                          </a:solidFill>
                          <a:latin typeface="Trebuchet MS" panose="020B0603020202020204"/>
                        </a:defRPr>
                      </a:lvl8pPr>
                      <a:lvl9pPr marL="3657600" algn="l" defTabSz="914400" rtl="0" eaLnBrk="1" latinLnBrk="0" hangingPunct="1">
                        <a:defRPr sz="1800" kern="1200">
                          <a:solidFill>
                            <a:schemeClr val="tx1"/>
                          </a:solidFill>
                          <a:latin typeface="Trebuchet MS" panose="020B0603020202020204"/>
                        </a:defRPr>
                      </a:lvl9pPr>
                    </a:lstStyle>
                    <a:p>
                      <a:pPr algn="ctr"/>
                      <a:r>
                        <a:rPr lang="ja-JP" sz="1200" b="0" i="0" u="none" strike="noStrike" cap="none" baseline="0">
                          <a:solidFill>
                            <a:srgbClr val="4D4D4D"/>
                          </a:solidFill>
                          <a:effectLst/>
                          <a:uFillTx/>
                          <a:ea typeface="MS UI Gothic" panose="020B0600070205080204" charset="-128"/>
                        </a:rPr>
                        <a:t>8.0</a:t>
                      </a:r>
                    </a:p>
                  </a:txBody>
                  <a:tcPr anchor="ctr">
                    <a:lnT w="19050" cap="flat" cmpd="sng" algn="ctr">
                      <a:solidFill>
                        <a:schemeClr val="tx1"/>
                      </a:solidFill>
                      <a:prstDash val="solid"/>
                      <a:round/>
                      <a:headEnd type="none" w="med" len="med"/>
                      <a:tailEnd type="none" w="med" len="med"/>
                    </a:lnT>
                    <a:noFill/>
                  </a:tcPr>
                </a:tc>
                <a:tc>
                  <a:txBody>
                    <a:bodyPr/>
                    <a:lstStyle>
                      <a:lvl1pPr marL="0" algn="l" defTabSz="914400" rtl="0" eaLnBrk="1" latinLnBrk="0" hangingPunct="1">
                        <a:defRPr sz="1800" kern="1200">
                          <a:solidFill>
                            <a:schemeClr val="tx1"/>
                          </a:solidFill>
                          <a:latin typeface="Trebuchet MS" panose="020B0603020202020204"/>
                        </a:defRPr>
                      </a:lvl1pPr>
                      <a:lvl2pPr marL="457200" algn="l" defTabSz="914400" rtl="0" eaLnBrk="1" latinLnBrk="0" hangingPunct="1">
                        <a:defRPr sz="1800" kern="1200">
                          <a:solidFill>
                            <a:schemeClr val="tx1"/>
                          </a:solidFill>
                          <a:latin typeface="Trebuchet MS" panose="020B0603020202020204"/>
                        </a:defRPr>
                      </a:lvl2pPr>
                      <a:lvl3pPr marL="914400" algn="l" defTabSz="914400" rtl="0" eaLnBrk="1" latinLnBrk="0" hangingPunct="1">
                        <a:defRPr sz="1800" kern="1200">
                          <a:solidFill>
                            <a:schemeClr val="tx1"/>
                          </a:solidFill>
                          <a:latin typeface="Trebuchet MS" panose="020B0603020202020204"/>
                        </a:defRPr>
                      </a:lvl3pPr>
                      <a:lvl4pPr marL="1371600" algn="l" defTabSz="914400" rtl="0" eaLnBrk="1" latinLnBrk="0" hangingPunct="1">
                        <a:defRPr sz="1800" kern="1200">
                          <a:solidFill>
                            <a:schemeClr val="tx1"/>
                          </a:solidFill>
                          <a:latin typeface="Trebuchet MS" panose="020B0603020202020204"/>
                        </a:defRPr>
                      </a:lvl4pPr>
                      <a:lvl5pPr marL="1828800" algn="l" defTabSz="914400" rtl="0" eaLnBrk="1" latinLnBrk="0" hangingPunct="1">
                        <a:defRPr sz="1800" kern="1200">
                          <a:solidFill>
                            <a:schemeClr val="tx1"/>
                          </a:solidFill>
                          <a:latin typeface="Trebuchet MS" panose="020B0603020202020204"/>
                        </a:defRPr>
                      </a:lvl5pPr>
                      <a:lvl6pPr marL="2286000" algn="l" defTabSz="914400" rtl="0" eaLnBrk="1" latinLnBrk="0" hangingPunct="1">
                        <a:defRPr sz="1800" kern="1200">
                          <a:solidFill>
                            <a:schemeClr val="tx1"/>
                          </a:solidFill>
                          <a:latin typeface="Trebuchet MS" panose="020B0603020202020204"/>
                        </a:defRPr>
                      </a:lvl6pPr>
                      <a:lvl7pPr marL="2743200" algn="l" defTabSz="914400" rtl="0" eaLnBrk="1" latinLnBrk="0" hangingPunct="1">
                        <a:defRPr sz="1800" kern="1200">
                          <a:solidFill>
                            <a:schemeClr val="tx1"/>
                          </a:solidFill>
                          <a:latin typeface="Trebuchet MS" panose="020B0603020202020204"/>
                        </a:defRPr>
                      </a:lvl7pPr>
                      <a:lvl8pPr marL="3200400" algn="l" defTabSz="914400" rtl="0" eaLnBrk="1" latinLnBrk="0" hangingPunct="1">
                        <a:defRPr sz="1800" kern="1200">
                          <a:solidFill>
                            <a:schemeClr val="tx1"/>
                          </a:solidFill>
                          <a:latin typeface="Trebuchet MS" panose="020B0603020202020204"/>
                        </a:defRPr>
                      </a:lvl8pPr>
                      <a:lvl9pPr marL="3657600" algn="l" defTabSz="914400" rtl="0" eaLnBrk="1" latinLnBrk="0" hangingPunct="1">
                        <a:defRPr sz="1800" kern="1200">
                          <a:solidFill>
                            <a:schemeClr val="tx1"/>
                          </a:solidFill>
                          <a:latin typeface="Trebuchet MS" panose="020B0603020202020204"/>
                        </a:defRPr>
                      </a:lvl9pPr>
                    </a:lstStyle>
                    <a:p>
                      <a:pPr algn="ctr"/>
                      <a:r>
                        <a:rPr lang="ja-JP" sz="1200" b="0" i="0" u="none" strike="noStrike" cap="none" baseline="0">
                          <a:solidFill>
                            <a:srgbClr val="4D4D4D"/>
                          </a:solidFill>
                          <a:effectLst/>
                          <a:uFillTx/>
                          <a:ea typeface="MS UI Gothic" panose="020B0600070205080204" charset="-128"/>
                        </a:rPr>
                        <a:t>0.825 (0.377, 1.809)</a:t>
                      </a:r>
                    </a:p>
                  </a:txBody>
                  <a:tcPr anchor="ctr">
                    <a:lnT w="1905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10001"/>
                  </a:ext>
                </a:extLst>
              </a:tr>
              <a:tr h="370840">
                <a:tc>
                  <a:txBody>
                    <a:bodyPr/>
                    <a:lstStyle>
                      <a:lvl1pPr marL="0" algn="l" defTabSz="914400" rtl="0" eaLnBrk="1" latinLnBrk="0" hangingPunct="1">
                        <a:defRPr sz="1800" kern="1200">
                          <a:solidFill>
                            <a:schemeClr val="tx1"/>
                          </a:solidFill>
                          <a:latin typeface="Trebuchet MS" panose="020B0603020202020204"/>
                        </a:defRPr>
                      </a:lvl1pPr>
                      <a:lvl2pPr marL="457200" algn="l" defTabSz="914400" rtl="0" eaLnBrk="1" latinLnBrk="0" hangingPunct="1">
                        <a:defRPr sz="1800" kern="1200">
                          <a:solidFill>
                            <a:schemeClr val="tx1"/>
                          </a:solidFill>
                          <a:latin typeface="Trebuchet MS" panose="020B0603020202020204"/>
                        </a:defRPr>
                      </a:lvl2pPr>
                      <a:lvl3pPr marL="914400" algn="l" defTabSz="914400" rtl="0" eaLnBrk="1" latinLnBrk="0" hangingPunct="1">
                        <a:defRPr sz="1800" kern="1200">
                          <a:solidFill>
                            <a:schemeClr val="tx1"/>
                          </a:solidFill>
                          <a:latin typeface="Trebuchet MS" panose="020B0603020202020204"/>
                        </a:defRPr>
                      </a:lvl3pPr>
                      <a:lvl4pPr marL="1371600" algn="l" defTabSz="914400" rtl="0" eaLnBrk="1" latinLnBrk="0" hangingPunct="1">
                        <a:defRPr sz="1800" kern="1200">
                          <a:solidFill>
                            <a:schemeClr val="tx1"/>
                          </a:solidFill>
                          <a:latin typeface="Trebuchet MS" panose="020B0603020202020204"/>
                        </a:defRPr>
                      </a:lvl4pPr>
                      <a:lvl5pPr marL="1828800" algn="l" defTabSz="914400" rtl="0" eaLnBrk="1" latinLnBrk="0" hangingPunct="1">
                        <a:defRPr sz="1800" kern="1200">
                          <a:solidFill>
                            <a:schemeClr val="tx1"/>
                          </a:solidFill>
                          <a:latin typeface="Trebuchet MS" panose="020B0603020202020204"/>
                        </a:defRPr>
                      </a:lvl5pPr>
                      <a:lvl6pPr marL="2286000" algn="l" defTabSz="914400" rtl="0" eaLnBrk="1" latinLnBrk="0" hangingPunct="1">
                        <a:defRPr sz="1800" kern="1200">
                          <a:solidFill>
                            <a:schemeClr val="tx1"/>
                          </a:solidFill>
                          <a:latin typeface="Trebuchet MS" panose="020B0603020202020204"/>
                        </a:defRPr>
                      </a:lvl6pPr>
                      <a:lvl7pPr marL="2743200" algn="l" defTabSz="914400" rtl="0" eaLnBrk="1" latinLnBrk="0" hangingPunct="1">
                        <a:defRPr sz="1800" kern="1200">
                          <a:solidFill>
                            <a:schemeClr val="tx1"/>
                          </a:solidFill>
                          <a:latin typeface="Trebuchet MS" panose="020B0603020202020204"/>
                        </a:defRPr>
                      </a:lvl7pPr>
                      <a:lvl8pPr marL="3200400" algn="l" defTabSz="914400" rtl="0" eaLnBrk="1" latinLnBrk="0" hangingPunct="1">
                        <a:defRPr sz="1800" kern="1200">
                          <a:solidFill>
                            <a:schemeClr val="tx1"/>
                          </a:solidFill>
                          <a:latin typeface="Trebuchet MS" panose="020B0603020202020204"/>
                        </a:defRPr>
                      </a:lvl8pPr>
                      <a:lvl9pPr marL="3657600" algn="l" defTabSz="914400" rtl="0" eaLnBrk="1" latinLnBrk="0" hangingPunct="1">
                        <a:defRPr sz="1800" kern="1200">
                          <a:solidFill>
                            <a:schemeClr val="tx1"/>
                          </a:solidFill>
                          <a:latin typeface="Trebuchet MS" panose="020B0603020202020204"/>
                        </a:defRPr>
                      </a:lvl9pPr>
                    </a:lstStyle>
                    <a:p>
                      <a:pPr marL="0" algn="l" defTabSz="914400" rtl="0" eaLnBrk="1" latinLnBrk="0" hangingPunct="1"/>
                      <a:r>
                        <a:rPr lang="ja-JP" sz="1200" b="0" i="0" u="none" strike="noStrike" cap="none" baseline="0">
                          <a:solidFill>
                            <a:srgbClr val="4D4D4D"/>
                          </a:solidFill>
                          <a:effectLst/>
                          <a:uFillTx/>
                          <a:ea typeface="MS UI Gothic" panose="020B0600070205080204" charset="-128"/>
                        </a:rPr>
                        <a:t>mFOLFOX6</a:t>
                      </a:r>
                    </a:p>
                  </a:txBody>
                  <a:tcPr anchor="ctr">
                    <a:noFill/>
                  </a:tcPr>
                </a:tc>
                <a:tc>
                  <a:txBody>
                    <a:bodyPr/>
                    <a:lstStyle>
                      <a:lvl1pPr marL="0" algn="l" defTabSz="914400" rtl="0" eaLnBrk="1" latinLnBrk="0" hangingPunct="1">
                        <a:defRPr sz="1800" kern="1200">
                          <a:solidFill>
                            <a:schemeClr val="tx1"/>
                          </a:solidFill>
                          <a:latin typeface="Trebuchet MS" panose="020B0603020202020204"/>
                        </a:defRPr>
                      </a:lvl1pPr>
                      <a:lvl2pPr marL="457200" algn="l" defTabSz="914400" rtl="0" eaLnBrk="1" latinLnBrk="0" hangingPunct="1">
                        <a:defRPr sz="1800" kern="1200">
                          <a:solidFill>
                            <a:schemeClr val="tx1"/>
                          </a:solidFill>
                          <a:latin typeface="Trebuchet MS" panose="020B0603020202020204"/>
                        </a:defRPr>
                      </a:lvl2pPr>
                      <a:lvl3pPr marL="914400" algn="l" defTabSz="914400" rtl="0" eaLnBrk="1" latinLnBrk="0" hangingPunct="1">
                        <a:defRPr sz="1800" kern="1200">
                          <a:solidFill>
                            <a:schemeClr val="tx1"/>
                          </a:solidFill>
                          <a:latin typeface="Trebuchet MS" panose="020B0603020202020204"/>
                        </a:defRPr>
                      </a:lvl3pPr>
                      <a:lvl4pPr marL="1371600" algn="l" defTabSz="914400" rtl="0" eaLnBrk="1" latinLnBrk="0" hangingPunct="1">
                        <a:defRPr sz="1800" kern="1200">
                          <a:solidFill>
                            <a:schemeClr val="tx1"/>
                          </a:solidFill>
                          <a:latin typeface="Trebuchet MS" panose="020B0603020202020204"/>
                        </a:defRPr>
                      </a:lvl4pPr>
                      <a:lvl5pPr marL="1828800" algn="l" defTabSz="914400" rtl="0" eaLnBrk="1" latinLnBrk="0" hangingPunct="1">
                        <a:defRPr sz="1800" kern="1200">
                          <a:solidFill>
                            <a:schemeClr val="tx1"/>
                          </a:solidFill>
                          <a:latin typeface="Trebuchet MS" panose="020B0603020202020204"/>
                        </a:defRPr>
                      </a:lvl5pPr>
                      <a:lvl6pPr marL="2286000" algn="l" defTabSz="914400" rtl="0" eaLnBrk="1" latinLnBrk="0" hangingPunct="1">
                        <a:defRPr sz="1800" kern="1200">
                          <a:solidFill>
                            <a:schemeClr val="tx1"/>
                          </a:solidFill>
                          <a:latin typeface="Trebuchet MS" panose="020B0603020202020204"/>
                        </a:defRPr>
                      </a:lvl6pPr>
                      <a:lvl7pPr marL="2743200" algn="l" defTabSz="914400" rtl="0" eaLnBrk="1" latinLnBrk="0" hangingPunct="1">
                        <a:defRPr sz="1800" kern="1200">
                          <a:solidFill>
                            <a:schemeClr val="tx1"/>
                          </a:solidFill>
                          <a:latin typeface="Trebuchet MS" panose="020B0603020202020204"/>
                        </a:defRPr>
                      </a:lvl7pPr>
                      <a:lvl8pPr marL="3200400" algn="l" defTabSz="914400" rtl="0" eaLnBrk="1" latinLnBrk="0" hangingPunct="1">
                        <a:defRPr sz="1800" kern="1200">
                          <a:solidFill>
                            <a:schemeClr val="tx1"/>
                          </a:solidFill>
                          <a:latin typeface="Trebuchet MS" panose="020B0603020202020204"/>
                        </a:defRPr>
                      </a:lvl8pPr>
                      <a:lvl9pPr marL="3657600" algn="l" defTabSz="914400" rtl="0" eaLnBrk="1" latinLnBrk="0" hangingPunct="1">
                        <a:defRPr sz="1800" kern="1200">
                          <a:solidFill>
                            <a:schemeClr val="tx1"/>
                          </a:solidFill>
                          <a:latin typeface="Trebuchet MS" panose="020B0603020202020204"/>
                        </a:defRPr>
                      </a:lvl9pPr>
                    </a:lstStyle>
                    <a:p>
                      <a:pPr marL="0" marR="0" indent="0" algn="ctr" defTabSz="914400" rtl="0" eaLnBrk="1" fontAlgn="auto" latinLnBrk="0" hangingPunct="1">
                        <a:lnSpc>
                          <a:spcPct val="100000"/>
                        </a:lnSpc>
                        <a:spcBef>
                          <a:spcPct val="0"/>
                        </a:spcBef>
                        <a:spcAft>
                          <a:spcPct val="0"/>
                        </a:spcAft>
                        <a:buClrTx/>
                        <a:buSzTx/>
                        <a:buFontTx/>
                        <a:buNone/>
                        <a:defRPr/>
                      </a:pPr>
                      <a:r>
                        <a:rPr lang="ja-JP" sz="1200" b="0" i="0" u="none" strike="noStrike" cap="none" baseline="0">
                          <a:solidFill>
                            <a:srgbClr val="4D4D4D"/>
                          </a:solidFill>
                          <a:effectLst/>
                          <a:uFillTx/>
                          <a:ea typeface="MS UI Gothic" panose="020B0600070205080204" charset="-128"/>
                        </a:rPr>
                        <a:t>8.7</a:t>
                      </a:r>
                    </a:p>
                  </a:txBody>
                  <a:tcPr anchor="ctr">
                    <a:noFill/>
                  </a:tcPr>
                </a:tc>
                <a:tc>
                  <a:txBody>
                    <a:bodyPr/>
                    <a:lstStyle>
                      <a:lvl1pPr marL="0" algn="l" defTabSz="914400" rtl="0" eaLnBrk="1" latinLnBrk="0" hangingPunct="1">
                        <a:defRPr sz="1800" kern="1200">
                          <a:solidFill>
                            <a:schemeClr val="tx1"/>
                          </a:solidFill>
                          <a:latin typeface="Trebuchet MS" panose="020B0603020202020204"/>
                        </a:defRPr>
                      </a:lvl1pPr>
                      <a:lvl2pPr marL="457200" algn="l" defTabSz="914400" rtl="0" eaLnBrk="1" latinLnBrk="0" hangingPunct="1">
                        <a:defRPr sz="1800" kern="1200">
                          <a:solidFill>
                            <a:schemeClr val="tx1"/>
                          </a:solidFill>
                          <a:latin typeface="Trebuchet MS" panose="020B0603020202020204"/>
                        </a:defRPr>
                      </a:lvl2pPr>
                      <a:lvl3pPr marL="914400" algn="l" defTabSz="914400" rtl="0" eaLnBrk="1" latinLnBrk="0" hangingPunct="1">
                        <a:defRPr sz="1800" kern="1200">
                          <a:solidFill>
                            <a:schemeClr val="tx1"/>
                          </a:solidFill>
                          <a:latin typeface="Trebuchet MS" panose="020B0603020202020204"/>
                        </a:defRPr>
                      </a:lvl3pPr>
                      <a:lvl4pPr marL="1371600" algn="l" defTabSz="914400" rtl="0" eaLnBrk="1" latinLnBrk="0" hangingPunct="1">
                        <a:defRPr sz="1800" kern="1200">
                          <a:solidFill>
                            <a:schemeClr val="tx1"/>
                          </a:solidFill>
                          <a:latin typeface="Trebuchet MS" panose="020B0603020202020204"/>
                        </a:defRPr>
                      </a:lvl4pPr>
                      <a:lvl5pPr marL="1828800" algn="l" defTabSz="914400" rtl="0" eaLnBrk="1" latinLnBrk="0" hangingPunct="1">
                        <a:defRPr sz="1800" kern="1200">
                          <a:solidFill>
                            <a:schemeClr val="tx1"/>
                          </a:solidFill>
                          <a:latin typeface="Trebuchet MS" panose="020B0603020202020204"/>
                        </a:defRPr>
                      </a:lvl5pPr>
                      <a:lvl6pPr marL="2286000" algn="l" defTabSz="914400" rtl="0" eaLnBrk="1" latinLnBrk="0" hangingPunct="1">
                        <a:defRPr sz="1800" kern="1200">
                          <a:solidFill>
                            <a:schemeClr val="tx1"/>
                          </a:solidFill>
                          <a:latin typeface="Trebuchet MS" panose="020B0603020202020204"/>
                        </a:defRPr>
                      </a:lvl6pPr>
                      <a:lvl7pPr marL="2743200" algn="l" defTabSz="914400" rtl="0" eaLnBrk="1" latinLnBrk="0" hangingPunct="1">
                        <a:defRPr sz="1800" kern="1200">
                          <a:solidFill>
                            <a:schemeClr val="tx1"/>
                          </a:solidFill>
                          <a:latin typeface="Trebuchet MS" panose="020B0603020202020204"/>
                        </a:defRPr>
                      </a:lvl7pPr>
                      <a:lvl8pPr marL="3200400" algn="l" defTabSz="914400" rtl="0" eaLnBrk="1" latinLnBrk="0" hangingPunct="1">
                        <a:defRPr sz="1800" kern="1200">
                          <a:solidFill>
                            <a:schemeClr val="tx1"/>
                          </a:solidFill>
                          <a:latin typeface="Trebuchet MS" panose="020B0603020202020204"/>
                        </a:defRPr>
                      </a:lvl8pPr>
                      <a:lvl9pPr marL="3657600" algn="l" defTabSz="914400" rtl="0" eaLnBrk="1" latinLnBrk="0" hangingPunct="1">
                        <a:defRPr sz="1800" kern="1200">
                          <a:solidFill>
                            <a:schemeClr val="tx1"/>
                          </a:solidFill>
                          <a:latin typeface="Trebuchet MS" panose="020B0603020202020204"/>
                        </a:defRPr>
                      </a:lvl9pPr>
                    </a:lstStyle>
                    <a:p>
                      <a:pPr algn="ctr"/>
                      <a:r>
                        <a:rPr lang="ja-JP" sz="1200" b="0" i="0" u="none" strike="noStrike" cap="none" baseline="0">
                          <a:solidFill>
                            <a:srgbClr val="4D4D4D"/>
                          </a:solidFill>
                          <a:effectLst/>
                          <a:uFillTx/>
                          <a:ea typeface="MS UI Gothic" panose="020B0600070205080204" charset="-128"/>
                        </a:rPr>
                        <a:t>0.800 (0.365, 1.753)</a:t>
                      </a:r>
                    </a:p>
                  </a:txBody>
                  <a:tcPr anchor="ctr">
                    <a:noFill/>
                  </a:tcPr>
                </a:tc>
                <a:extLst>
                  <a:ext uri="{0D108BD9-81ED-4DB2-BD59-A6C34878D82A}">
                    <a16:rowId xmlns:a16="http://schemas.microsoft.com/office/drawing/2014/main" val="10002"/>
                  </a:ext>
                </a:extLst>
              </a:tr>
              <a:tr h="370840">
                <a:tc>
                  <a:txBody>
                    <a:bodyPr/>
                    <a:lstStyle>
                      <a:lvl1pPr marL="0" algn="l" defTabSz="914400" rtl="0" eaLnBrk="1" latinLnBrk="0" hangingPunct="1">
                        <a:defRPr sz="1800" kern="1200">
                          <a:solidFill>
                            <a:schemeClr val="tx1"/>
                          </a:solidFill>
                          <a:latin typeface="Trebuchet MS" panose="020B0603020202020204"/>
                        </a:defRPr>
                      </a:lvl1pPr>
                      <a:lvl2pPr marL="457200" algn="l" defTabSz="914400" rtl="0" eaLnBrk="1" latinLnBrk="0" hangingPunct="1">
                        <a:defRPr sz="1800" kern="1200">
                          <a:solidFill>
                            <a:schemeClr val="tx1"/>
                          </a:solidFill>
                          <a:latin typeface="Trebuchet MS" panose="020B0603020202020204"/>
                        </a:defRPr>
                      </a:lvl2pPr>
                      <a:lvl3pPr marL="914400" algn="l" defTabSz="914400" rtl="0" eaLnBrk="1" latinLnBrk="0" hangingPunct="1">
                        <a:defRPr sz="1800" kern="1200">
                          <a:solidFill>
                            <a:schemeClr val="tx1"/>
                          </a:solidFill>
                          <a:latin typeface="Trebuchet MS" panose="020B0603020202020204"/>
                        </a:defRPr>
                      </a:lvl3pPr>
                      <a:lvl4pPr marL="1371600" algn="l" defTabSz="914400" rtl="0" eaLnBrk="1" latinLnBrk="0" hangingPunct="1">
                        <a:defRPr sz="1800" kern="1200">
                          <a:solidFill>
                            <a:schemeClr val="tx1"/>
                          </a:solidFill>
                          <a:latin typeface="Trebuchet MS" panose="020B0603020202020204"/>
                        </a:defRPr>
                      </a:lvl4pPr>
                      <a:lvl5pPr marL="1828800" algn="l" defTabSz="914400" rtl="0" eaLnBrk="1" latinLnBrk="0" hangingPunct="1">
                        <a:defRPr sz="1800" kern="1200">
                          <a:solidFill>
                            <a:schemeClr val="tx1"/>
                          </a:solidFill>
                          <a:latin typeface="Trebuchet MS" panose="020B0603020202020204"/>
                        </a:defRPr>
                      </a:lvl5pPr>
                      <a:lvl6pPr marL="2286000" algn="l" defTabSz="914400" rtl="0" eaLnBrk="1" latinLnBrk="0" hangingPunct="1">
                        <a:defRPr sz="1800" kern="1200">
                          <a:solidFill>
                            <a:schemeClr val="tx1"/>
                          </a:solidFill>
                          <a:latin typeface="Trebuchet MS" panose="020B0603020202020204"/>
                        </a:defRPr>
                      </a:lvl6pPr>
                      <a:lvl7pPr marL="2743200" algn="l" defTabSz="914400" rtl="0" eaLnBrk="1" latinLnBrk="0" hangingPunct="1">
                        <a:defRPr sz="1800" kern="1200">
                          <a:solidFill>
                            <a:schemeClr val="tx1"/>
                          </a:solidFill>
                          <a:latin typeface="Trebuchet MS" panose="020B0603020202020204"/>
                        </a:defRPr>
                      </a:lvl7pPr>
                      <a:lvl8pPr marL="3200400" algn="l" defTabSz="914400" rtl="0" eaLnBrk="1" latinLnBrk="0" hangingPunct="1">
                        <a:defRPr sz="1800" kern="1200">
                          <a:solidFill>
                            <a:schemeClr val="tx1"/>
                          </a:solidFill>
                          <a:latin typeface="Trebuchet MS" panose="020B0603020202020204"/>
                        </a:defRPr>
                      </a:lvl8pPr>
                      <a:lvl9pPr marL="3657600" algn="l" defTabSz="914400" rtl="0" eaLnBrk="1" latinLnBrk="0" hangingPunct="1">
                        <a:defRPr sz="1800" kern="1200">
                          <a:solidFill>
                            <a:schemeClr val="tx1"/>
                          </a:solidFill>
                          <a:latin typeface="Trebuchet MS" panose="020B0603020202020204"/>
                        </a:defRPr>
                      </a:lvl9pPr>
                    </a:lstStyle>
                    <a:p>
                      <a:pPr marL="0" algn="l" defTabSz="914400" rtl="0" eaLnBrk="1" latinLnBrk="0" hangingPunct="1"/>
                      <a:r>
                        <a:rPr lang="ja-JP" sz="1200" b="0" i="0" u="none" strike="noStrike" cap="none" baseline="0">
                          <a:solidFill>
                            <a:srgbClr val="4D4D4D"/>
                          </a:solidFill>
                          <a:effectLst/>
                          <a:uFillTx/>
                          <a:ea typeface="MS UI Gothic" panose="020B0600070205080204" charset="-128"/>
                        </a:rPr>
                        <a:t>5FU-RT</a:t>
                      </a:r>
                    </a:p>
                  </a:txBody>
                  <a:tcPr anchor="ctr">
                    <a:lnB w="19050" cap="flat" cmpd="sng" algn="ctr">
                      <a:solidFill>
                        <a:schemeClr val="tx1"/>
                      </a:solidFill>
                      <a:prstDash val="solid"/>
                      <a:round/>
                      <a:headEnd type="none" w="med" len="med"/>
                      <a:tailEnd type="none" w="med" len="med"/>
                    </a:lnB>
                    <a:noFill/>
                  </a:tcPr>
                </a:tc>
                <a:tc>
                  <a:txBody>
                    <a:bodyPr/>
                    <a:lstStyle>
                      <a:lvl1pPr marL="0" algn="l" defTabSz="914400" rtl="0" eaLnBrk="1" latinLnBrk="0" hangingPunct="1">
                        <a:defRPr sz="1800" kern="1200">
                          <a:solidFill>
                            <a:schemeClr val="tx1"/>
                          </a:solidFill>
                          <a:latin typeface="Trebuchet MS" panose="020B0603020202020204"/>
                        </a:defRPr>
                      </a:lvl1pPr>
                      <a:lvl2pPr marL="457200" algn="l" defTabSz="914400" rtl="0" eaLnBrk="1" latinLnBrk="0" hangingPunct="1">
                        <a:defRPr sz="1800" kern="1200">
                          <a:solidFill>
                            <a:schemeClr val="tx1"/>
                          </a:solidFill>
                          <a:latin typeface="Trebuchet MS" panose="020B0603020202020204"/>
                        </a:defRPr>
                      </a:lvl2pPr>
                      <a:lvl3pPr marL="914400" algn="l" defTabSz="914400" rtl="0" eaLnBrk="1" latinLnBrk="0" hangingPunct="1">
                        <a:defRPr sz="1800" kern="1200">
                          <a:solidFill>
                            <a:schemeClr val="tx1"/>
                          </a:solidFill>
                          <a:latin typeface="Trebuchet MS" panose="020B0603020202020204"/>
                        </a:defRPr>
                      </a:lvl3pPr>
                      <a:lvl4pPr marL="1371600" algn="l" defTabSz="914400" rtl="0" eaLnBrk="1" latinLnBrk="0" hangingPunct="1">
                        <a:defRPr sz="1800" kern="1200">
                          <a:solidFill>
                            <a:schemeClr val="tx1"/>
                          </a:solidFill>
                          <a:latin typeface="Trebuchet MS" panose="020B0603020202020204"/>
                        </a:defRPr>
                      </a:lvl4pPr>
                      <a:lvl5pPr marL="1828800" algn="l" defTabSz="914400" rtl="0" eaLnBrk="1" latinLnBrk="0" hangingPunct="1">
                        <a:defRPr sz="1800" kern="1200">
                          <a:solidFill>
                            <a:schemeClr val="tx1"/>
                          </a:solidFill>
                          <a:latin typeface="Trebuchet MS" panose="020B0603020202020204"/>
                        </a:defRPr>
                      </a:lvl5pPr>
                      <a:lvl6pPr marL="2286000" algn="l" defTabSz="914400" rtl="0" eaLnBrk="1" latinLnBrk="0" hangingPunct="1">
                        <a:defRPr sz="1800" kern="1200">
                          <a:solidFill>
                            <a:schemeClr val="tx1"/>
                          </a:solidFill>
                          <a:latin typeface="Trebuchet MS" panose="020B0603020202020204"/>
                        </a:defRPr>
                      </a:lvl6pPr>
                      <a:lvl7pPr marL="2743200" algn="l" defTabSz="914400" rtl="0" eaLnBrk="1" latinLnBrk="0" hangingPunct="1">
                        <a:defRPr sz="1800" kern="1200">
                          <a:solidFill>
                            <a:schemeClr val="tx1"/>
                          </a:solidFill>
                          <a:latin typeface="Trebuchet MS" panose="020B0603020202020204"/>
                        </a:defRPr>
                      </a:lvl7pPr>
                      <a:lvl8pPr marL="3200400" algn="l" defTabSz="914400" rtl="0" eaLnBrk="1" latinLnBrk="0" hangingPunct="1">
                        <a:defRPr sz="1800" kern="1200">
                          <a:solidFill>
                            <a:schemeClr val="tx1"/>
                          </a:solidFill>
                          <a:latin typeface="Trebuchet MS" panose="020B0603020202020204"/>
                        </a:defRPr>
                      </a:lvl8pPr>
                      <a:lvl9pPr marL="3657600" algn="l" defTabSz="914400" rtl="0" eaLnBrk="1" latinLnBrk="0" hangingPunct="1">
                        <a:defRPr sz="1800" kern="1200">
                          <a:solidFill>
                            <a:schemeClr val="tx1"/>
                          </a:solidFill>
                          <a:latin typeface="Trebuchet MS" panose="020B0603020202020204"/>
                        </a:defRPr>
                      </a:lvl9pPr>
                    </a:lstStyle>
                    <a:p>
                      <a:pPr marL="0" marR="0" indent="0" algn="ctr" defTabSz="914400" rtl="0" eaLnBrk="1" fontAlgn="auto" latinLnBrk="0" hangingPunct="1">
                        <a:lnSpc>
                          <a:spcPct val="100000"/>
                        </a:lnSpc>
                        <a:spcBef>
                          <a:spcPct val="0"/>
                        </a:spcBef>
                        <a:spcAft>
                          <a:spcPct val="0"/>
                        </a:spcAft>
                        <a:buClrTx/>
                        <a:buSzTx/>
                        <a:buFontTx/>
                        <a:buNone/>
                        <a:defRPr/>
                      </a:pPr>
                      <a:r>
                        <a:rPr lang="ja-JP" sz="1200" b="0" i="0" u="none" strike="noStrike" cap="none" baseline="0">
                          <a:solidFill>
                            <a:srgbClr val="4D4D4D"/>
                          </a:solidFill>
                          <a:effectLst/>
                          <a:uFillTx/>
                          <a:ea typeface="MS UI Gothic" panose="020B0600070205080204" charset="-128"/>
                        </a:rPr>
                        <a:t>10.3</a:t>
                      </a:r>
                    </a:p>
                  </a:txBody>
                  <a:tcPr anchor="ctr">
                    <a:lnB w="19050" cap="flat" cmpd="sng" algn="ctr">
                      <a:solidFill>
                        <a:schemeClr val="tx1"/>
                      </a:solidFill>
                      <a:prstDash val="solid"/>
                      <a:round/>
                      <a:headEnd type="none" w="med" len="med"/>
                      <a:tailEnd type="none" w="med" len="med"/>
                    </a:lnB>
                    <a:noFill/>
                  </a:tcPr>
                </a:tc>
                <a:tc>
                  <a:txBody>
                    <a:bodyPr/>
                    <a:lstStyle>
                      <a:lvl1pPr marL="0" algn="l" defTabSz="914400" rtl="0" eaLnBrk="1" latinLnBrk="0" hangingPunct="1">
                        <a:defRPr sz="1800" kern="1200">
                          <a:solidFill>
                            <a:schemeClr val="tx1"/>
                          </a:solidFill>
                          <a:latin typeface="Trebuchet MS" panose="020B0603020202020204"/>
                        </a:defRPr>
                      </a:lvl1pPr>
                      <a:lvl2pPr marL="457200" algn="l" defTabSz="914400" rtl="0" eaLnBrk="1" latinLnBrk="0" hangingPunct="1">
                        <a:defRPr sz="1800" kern="1200">
                          <a:solidFill>
                            <a:schemeClr val="tx1"/>
                          </a:solidFill>
                          <a:latin typeface="Trebuchet MS" panose="020B0603020202020204"/>
                        </a:defRPr>
                      </a:lvl2pPr>
                      <a:lvl3pPr marL="914400" algn="l" defTabSz="914400" rtl="0" eaLnBrk="1" latinLnBrk="0" hangingPunct="1">
                        <a:defRPr sz="1800" kern="1200">
                          <a:solidFill>
                            <a:schemeClr val="tx1"/>
                          </a:solidFill>
                          <a:latin typeface="Trebuchet MS" panose="020B0603020202020204"/>
                        </a:defRPr>
                      </a:lvl3pPr>
                      <a:lvl4pPr marL="1371600" algn="l" defTabSz="914400" rtl="0" eaLnBrk="1" latinLnBrk="0" hangingPunct="1">
                        <a:defRPr sz="1800" kern="1200">
                          <a:solidFill>
                            <a:schemeClr val="tx1"/>
                          </a:solidFill>
                          <a:latin typeface="Trebuchet MS" panose="020B0603020202020204"/>
                        </a:defRPr>
                      </a:lvl4pPr>
                      <a:lvl5pPr marL="1828800" algn="l" defTabSz="914400" rtl="0" eaLnBrk="1" latinLnBrk="0" hangingPunct="1">
                        <a:defRPr sz="1800" kern="1200">
                          <a:solidFill>
                            <a:schemeClr val="tx1"/>
                          </a:solidFill>
                          <a:latin typeface="Trebuchet MS" panose="020B0603020202020204"/>
                        </a:defRPr>
                      </a:lvl5pPr>
                      <a:lvl6pPr marL="2286000" algn="l" defTabSz="914400" rtl="0" eaLnBrk="1" latinLnBrk="0" hangingPunct="1">
                        <a:defRPr sz="1800" kern="1200">
                          <a:solidFill>
                            <a:schemeClr val="tx1"/>
                          </a:solidFill>
                          <a:latin typeface="Trebuchet MS" panose="020B0603020202020204"/>
                        </a:defRPr>
                      </a:lvl6pPr>
                      <a:lvl7pPr marL="2743200" algn="l" defTabSz="914400" rtl="0" eaLnBrk="1" latinLnBrk="0" hangingPunct="1">
                        <a:defRPr sz="1800" kern="1200">
                          <a:solidFill>
                            <a:schemeClr val="tx1"/>
                          </a:solidFill>
                          <a:latin typeface="Trebuchet MS" panose="020B0603020202020204"/>
                        </a:defRPr>
                      </a:lvl7pPr>
                      <a:lvl8pPr marL="3200400" algn="l" defTabSz="914400" rtl="0" eaLnBrk="1" latinLnBrk="0" hangingPunct="1">
                        <a:defRPr sz="1800" kern="1200">
                          <a:solidFill>
                            <a:schemeClr val="tx1"/>
                          </a:solidFill>
                          <a:latin typeface="Trebuchet MS" panose="020B0603020202020204"/>
                        </a:defRPr>
                      </a:lvl8pPr>
                      <a:lvl9pPr marL="3657600" algn="l" defTabSz="914400" rtl="0" eaLnBrk="1" latinLnBrk="0" hangingPunct="1">
                        <a:defRPr sz="1800" kern="1200">
                          <a:solidFill>
                            <a:schemeClr val="tx1"/>
                          </a:solidFill>
                          <a:latin typeface="Trebuchet MS" panose="020B0603020202020204"/>
                        </a:defRPr>
                      </a:lvl9pPr>
                    </a:lstStyle>
                    <a:p>
                      <a:pPr algn="ctr"/>
                      <a:r>
                        <a:rPr lang="ja-JP" sz="1200" b="0" i="0" u="none" strike="noStrike" cap="none" baseline="0">
                          <a:solidFill>
                            <a:srgbClr val="4D4D4D"/>
                          </a:solidFill>
                          <a:effectLst/>
                          <a:uFillTx/>
                          <a:ea typeface="MS UI Gothic" panose="020B0600070205080204" charset="-128"/>
                        </a:rPr>
                        <a:t>Ref. </a:t>
                      </a:r>
                    </a:p>
                  </a:txBody>
                  <a:tcPr anchor="ctr">
                    <a:lnB w="190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bl>
          </a:graphicData>
        </a:graphic>
      </p:graphicFrame>
      <p:sp>
        <p:nvSpPr>
          <p:cNvPr id="13" name="TextBox 12"/>
          <p:cNvSpPr txBox="1"/>
          <p:nvPr/>
        </p:nvSpPr>
        <p:spPr>
          <a:xfrm>
            <a:off x="890608" y="2372259"/>
            <a:ext cx="529217" cy="305105"/>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ct val="0"/>
              </a:spcBef>
              <a:spcAft>
                <a:spcPct val="0"/>
              </a:spcAft>
              <a:buClrTx/>
              <a:buSzTx/>
              <a:buFontTx/>
              <a:buNone/>
              <a:defRPr/>
            </a:pPr>
            <a:r>
              <a:rPr lang="ja-JP" sz="1400" b="0" i="0" u="none" strike="noStrike" cap="none" baseline="0">
                <a:solidFill>
                  <a:srgbClr val="4D4D4D"/>
                </a:solidFill>
                <a:effectLst/>
                <a:uFillTx/>
                <a:ea typeface="MS UI Gothic" panose="020B0600070205080204" charset="-128"/>
              </a:rPr>
              <a:t>0.20</a:t>
            </a:r>
          </a:p>
        </p:txBody>
      </p:sp>
      <p:sp>
        <p:nvSpPr>
          <p:cNvPr id="14" name="TextBox 13"/>
          <p:cNvSpPr txBox="1"/>
          <p:nvPr/>
        </p:nvSpPr>
        <p:spPr>
          <a:xfrm>
            <a:off x="890608" y="3105563"/>
            <a:ext cx="529217" cy="305105"/>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ct val="0"/>
              </a:spcBef>
              <a:spcAft>
                <a:spcPct val="0"/>
              </a:spcAft>
              <a:buClrTx/>
              <a:buSzTx/>
              <a:buFontTx/>
              <a:buNone/>
              <a:defRPr/>
            </a:pPr>
            <a:r>
              <a:rPr lang="ja-JP" sz="1400" b="0" i="0" u="none" strike="noStrike" cap="none" baseline="0">
                <a:solidFill>
                  <a:srgbClr val="4D4D4D"/>
                </a:solidFill>
                <a:effectLst/>
                <a:uFillTx/>
                <a:ea typeface="MS UI Gothic" panose="020B0600070205080204" charset="-128"/>
              </a:rPr>
              <a:t>0.15</a:t>
            </a:r>
          </a:p>
        </p:txBody>
      </p:sp>
      <p:sp>
        <p:nvSpPr>
          <p:cNvPr id="15" name="TextBox 14"/>
          <p:cNvSpPr txBox="1"/>
          <p:nvPr/>
        </p:nvSpPr>
        <p:spPr>
          <a:xfrm>
            <a:off x="890608" y="3838867"/>
            <a:ext cx="529217" cy="305105"/>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ct val="0"/>
              </a:spcBef>
              <a:spcAft>
                <a:spcPct val="0"/>
              </a:spcAft>
              <a:buClrTx/>
              <a:buSzTx/>
              <a:buFontTx/>
              <a:buNone/>
              <a:defRPr/>
            </a:pPr>
            <a:r>
              <a:rPr lang="ja-JP" sz="1400" b="0" i="0" u="none" strike="noStrike" cap="none" baseline="0">
                <a:solidFill>
                  <a:srgbClr val="4D4D4D"/>
                </a:solidFill>
                <a:effectLst/>
                <a:uFillTx/>
                <a:ea typeface="MS UI Gothic" panose="020B0600070205080204" charset="-128"/>
              </a:rPr>
              <a:t>0.10</a:t>
            </a:r>
          </a:p>
        </p:txBody>
      </p:sp>
      <p:sp>
        <p:nvSpPr>
          <p:cNvPr id="16" name="TextBox 15"/>
          <p:cNvSpPr txBox="1"/>
          <p:nvPr/>
        </p:nvSpPr>
        <p:spPr>
          <a:xfrm>
            <a:off x="890608" y="4572171"/>
            <a:ext cx="529217" cy="305105"/>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ct val="0"/>
              </a:spcBef>
              <a:spcAft>
                <a:spcPct val="0"/>
              </a:spcAft>
              <a:buClrTx/>
              <a:buSzTx/>
              <a:buFontTx/>
              <a:buNone/>
              <a:defRPr/>
            </a:pPr>
            <a:r>
              <a:rPr lang="ja-JP" sz="1400" b="0" i="0" u="none" strike="noStrike" cap="none" baseline="0">
                <a:solidFill>
                  <a:srgbClr val="4D4D4D"/>
                </a:solidFill>
                <a:effectLst/>
                <a:uFillTx/>
                <a:ea typeface="MS UI Gothic" panose="020B0600070205080204" charset="-128"/>
              </a:rPr>
              <a:t>0.05</a:t>
            </a:r>
          </a:p>
        </p:txBody>
      </p:sp>
      <p:sp>
        <p:nvSpPr>
          <p:cNvPr id="23" name="TextBox 22"/>
          <p:cNvSpPr txBox="1"/>
          <p:nvPr/>
        </p:nvSpPr>
        <p:spPr>
          <a:xfrm>
            <a:off x="890608" y="5305475"/>
            <a:ext cx="529217" cy="305105"/>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ct val="0"/>
              </a:spcBef>
              <a:spcAft>
                <a:spcPct val="0"/>
              </a:spcAft>
              <a:buClrTx/>
              <a:buSzTx/>
              <a:buFontTx/>
              <a:buNone/>
              <a:defRPr/>
            </a:pPr>
            <a:r>
              <a:rPr lang="ja-JP" sz="1400" b="0" i="0" u="none" strike="noStrike" cap="none" baseline="0">
                <a:solidFill>
                  <a:srgbClr val="4D4D4D"/>
                </a:solidFill>
                <a:effectLst/>
                <a:uFillTx/>
                <a:ea typeface="MS UI Gothic" panose="020B0600070205080204" charset="-128"/>
              </a:rPr>
              <a:t>0.00</a:t>
            </a:r>
          </a:p>
        </p:txBody>
      </p:sp>
      <p:sp>
        <p:nvSpPr>
          <p:cNvPr id="24" name="Freeform: Shape 23"/>
          <p:cNvSpPr/>
          <p:nvPr/>
        </p:nvSpPr>
        <p:spPr>
          <a:xfrm>
            <a:off x="1496637" y="2525816"/>
            <a:ext cx="6779656" cy="2930687"/>
          </a:xfrm>
          <a:custGeom>
            <a:avLst/>
            <a:gdLst>
              <a:gd name="connsiteX0" fmla="*/ 0 w 6281928"/>
              <a:gd name="connsiteY0" fmla="*/ 0 h 3054096"/>
              <a:gd name="connsiteX1" fmla="*/ 0 w 6281928"/>
              <a:gd name="connsiteY1" fmla="*/ 3054096 h 3054096"/>
              <a:gd name="connsiteX2" fmla="*/ 6281928 w 6281928"/>
              <a:gd name="connsiteY2" fmla="*/ 3054096 h 3054096"/>
            </a:gdLst>
            <a:ahLst/>
            <a:cxnLst>
              <a:cxn ang="0">
                <a:pos x="connsiteX0" y="connsiteY0"/>
              </a:cxn>
              <a:cxn ang="0">
                <a:pos x="connsiteX1" y="connsiteY1"/>
              </a:cxn>
              <a:cxn ang="0">
                <a:pos x="connsiteX2" y="connsiteY2"/>
              </a:cxn>
            </a:cxnLst>
            <a:rect l="l" t="t" r="r" b="b"/>
            <a:pathLst>
              <a:path w="6281928" h="3054096">
                <a:moveTo>
                  <a:pt x="0" y="0"/>
                </a:moveTo>
                <a:lnTo>
                  <a:pt x="0" y="3054096"/>
                </a:lnTo>
                <a:lnTo>
                  <a:pt x="6281928" y="3054096"/>
                </a:lnTo>
              </a:path>
            </a:pathLst>
          </a:cu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GB" sz="20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cxnSp>
        <p:nvCxnSpPr>
          <p:cNvPr id="25" name="Straight Connector 24"/>
          <p:cNvCxnSpPr/>
          <p:nvPr/>
        </p:nvCxnSpPr>
        <p:spPr>
          <a:xfrm>
            <a:off x="1388308" y="2524811"/>
            <a:ext cx="90000" cy="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26" name="Straight Connector 25"/>
          <p:cNvCxnSpPr/>
          <p:nvPr/>
        </p:nvCxnSpPr>
        <p:spPr>
          <a:xfrm>
            <a:off x="1388308" y="3257734"/>
            <a:ext cx="90000" cy="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27" name="Straight Connector 26"/>
          <p:cNvCxnSpPr/>
          <p:nvPr/>
        </p:nvCxnSpPr>
        <p:spPr>
          <a:xfrm>
            <a:off x="1388308" y="3990657"/>
            <a:ext cx="90000" cy="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28" name="Straight Connector 27"/>
          <p:cNvCxnSpPr/>
          <p:nvPr/>
        </p:nvCxnSpPr>
        <p:spPr>
          <a:xfrm>
            <a:off x="1388308" y="4723580"/>
            <a:ext cx="90000" cy="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35" name="Straight Connector 34"/>
          <p:cNvCxnSpPr/>
          <p:nvPr/>
        </p:nvCxnSpPr>
        <p:spPr>
          <a:xfrm>
            <a:off x="1388308" y="5456504"/>
            <a:ext cx="90000" cy="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36" name="Straight Connector 35"/>
          <p:cNvCxnSpPr/>
          <p:nvPr/>
        </p:nvCxnSpPr>
        <p:spPr>
          <a:xfrm rot="5400000">
            <a:off x="1451636" y="5512150"/>
            <a:ext cx="90000" cy="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sp>
        <p:nvSpPr>
          <p:cNvPr id="37" name="TextBox 36"/>
          <p:cNvSpPr txBox="1"/>
          <p:nvPr/>
        </p:nvSpPr>
        <p:spPr>
          <a:xfrm>
            <a:off x="1355655" y="5552843"/>
            <a:ext cx="281964" cy="305105"/>
          </a:xfrm>
          <a:prstGeom prst="rect">
            <a:avLst/>
          </a:prstGeom>
          <a:noFill/>
        </p:spPr>
        <p:txBody>
          <a:bodyPr wrap="none" rtlCol="0" anchor="t" anchorCtr="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lang="ja-JP" sz="1400" b="0" i="0" u="none" strike="noStrike" cap="none" baseline="0">
                <a:solidFill>
                  <a:srgbClr val="4D4D4D"/>
                </a:solidFill>
                <a:effectLst/>
                <a:uFillTx/>
                <a:ea typeface="MS UI Gothic" panose="020B0600070205080204" charset="-128"/>
              </a:rPr>
              <a:t>0</a:t>
            </a:r>
          </a:p>
        </p:txBody>
      </p:sp>
      <p:cxnSp>
        <p:nvCxnSpPr>
          <p:cNvPr id="38" name="Straight Connector 37"/>
          <p:cNvCxnSpPr/>
          <p:nvPr/>
        </p:nvCxnSpPr>
        <p:spPr>
          <a:xfrm rot="5400000">
            <a:off x="2807526" y="5512150"/>
            <a:ext cx="90000" cy="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sp>
        <p:nvSpPr>
          <p:cNvPr id="39" name="TextBox 38"/>
          <p:cNvSpPr txBox="1"/>
          <p:nvPr/>
        </p:nvSpPr>
        <p:spPr>
          <a:xfrm>
            <a:off x="2613648" y="5552843"/>
            <a:ext cx="479767" cy="305105"/>
          </a:xfrm>
          <a:prstGeom prst="rect">
            <a:avLst/>
          </a:prstGeom>
          <a:noFill/>
        </p:spPr>
        <p:txBody>
          <a:bodyPr wrap="none" rtlCol="0" anchor="t" anchorCtr="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lang="ja-JP" sz="1400" b="0" i="0" u="none" strike="noStrike" cap="none" baseline="0">
                <a:solidFill>
                  <a:srgbClr val="4D4D4D"/>
                </a:solidFill>
                <a:effectLst/>
                <a:uFillTx/>
                <a:ea typeface="MS UI Gothic" panose="020B0600070205080204" charset="-128"/>
              </a:rPr>
              <a:t>500</a:t>
            </a:r>
          </a:p>
        </p:txBody>
      </p:sp>
      <p:cxnSp>
        <p:nvCxnSpPr>
          <p:cNvPr id="40" name="Straight Connector 39"/>
          <p:cNvCxnSpPr/>
          <p:nvPr/>
        </p:nvCxnSpPr>
        <p:spPr>
          <a:xfrm rot="5400000">
            <a:off x="4163416" y="5512150"/>
            <a:ext cx="90000" cy="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sp>
        <p:nvSpPr>
          <p:cNvPr id="41" name="TextBox 40"/>
          <p:cNvSpPr txBox="1"/>
          <p:nvPr/>
        </p:nvSpPr>
        <p:spPr>
          <a:xfrm>
            <a:off x="3918501" y="5552843"/>
            <a:ext cx="578668" cy="305105"/>
          </a:xfrm>
          <a:prstGeom prst="rect">
            <a:avLst/>
          </a:prstGeom>
          <a:noFill/>
        </p:spPr>
        <p:txBody>
          <a:bodyPr wrap="none" rtlCol="0" anchor="t" anchorCtr="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lang="ja-JP" sz="1400" b="0" i="0" u="none" strike="noStrike" cap="none" baseline="0">
                <a:solidFill>
                  <a:srgbClr val="4D4D4D"/>
                </a:solidFill>
                <a:effectLst/>
                <a:uFillTx/>
                <a:ea typeface="MS UI Gothic" panose="020B0600070205080204" charset="-128"/>
              </a:rPr>
              <a:t>1000</a:t>
            </a:r>
          </a:p>
        </p:txBody>
      </p:sp>
      <p:cxnSp>
        <p:nvCxnSpPr>
          <p:cNvPr id="42" name="Straight Connector 41"/>
          <p:cNvCxnSpPr/>
          <p:nvPr/>
        </p:nvCxnSpPr>
        <p:spPr>
          <a:xfrm rot="5400000">
            <a:off x="5519306" y="5512150"/>
            <a:ext cx="90000" cy="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sp>
        <p:nvSpPr>
          <p:cNvPr id="43" name="TextBox 42"/>
          <p:cNvSpPr txBox="1"/>
          <p:nvPr/>
        </p:nvSpPr>
        <p:spPr>
          <a:xfrm>
            <a:off x="5273954" y="5552843"/>
            <a:ext cx="578668" cy="305105"/>
          </a:xfrm>
          <a:prstGeom prst="rect">
            <a:avLst/>
          </a:prstGeom>
          <a:noFill/>
        </p:spPr>
        <p:txBody>
          <a:bodyPr wrap="none" rtlCol="0" anchor="t" anchorCtr="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lang="ja-JP" sz="1400" b="0" i="0" u="none" strike="noStrike" cap="none" baseline="0">
                <a:solidFill>
                  <a:srgbClr val="4D4D4D"/>
                </a:solidFill>
                <a:effectLst/>
                <a:uFillTx/>
                <a:ea typeface="MS UI Gothic" panose="020B0600070205080204" charset="-128"/>
              </a:rPr>
              <a:t>1500</a:t>
            </a:r>
          </a:p>
        </p:txBody>
      </p:sp>
      <p:cxnSp>
        <p:nvCxnSpPr>
          <p:cNvPr id="44" name="Straight Connector 43"/>
          <p:cNvCxnSpPr/>
          <p:nvPr/>
        </p:nvCxnSpPr>
        <p:spPr>
          <a:xfrm rot="5400000">
            <a:off x="6875196" y="5512150"/>
            <a:ext cx="90000" cy="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sp>
        <p:nvSpPr>
          <p:cNvPr id="45" name="TextBox 44"/>
          <p:cNvSpPr txBox="1"/>
          <p:nvPr/>
        </p:nvSpPr>
        <p:spPr>
          <a:xfrm>
            <a:off x="6629609" y="5552843"/>
            <a:ext cx="578668" cy="305105"/>
          </a:xfrm>
          <a:prstGeom prst="rect">
            <a:avLst/>
          </a:prstGeom>
          <a:noFill/>
        </p:spPr>
        <p:txBody>
          <a:bodyPr wrap="none" rtlCol="0" anchor="t" anchorCtr="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lang="ja-JP" sz="1400" b="0" i="0" u="none" strike="noStrike" cap="none" baseline="0">
                <a:solidFill>
                  <a:srgbClr val="4D4D4D"/>
                </a:solidFill>
                <a:effectLst/>
                <a:uFillTx/>
                <a:ea typeface="MS UI Gothic" panose="020B0600070205080204" charset="-128"/>
              </a:rPr>
              <a:t>2000</a:t>
            </a:r>
          </a:p>
        </p:txBody>
      </p:sp>
      <p:cxnSp>
        <p:nvCxnSpPr>
          <p:cNvPr id="50" name="Straight Connector 49"/>
          <p:cNvCxnSpPr/>
          <p:nvPr/>
        </p:nvCxnSpPr>
        <p:spPr>
          <a:xfrm rot="5400000">
            <a:off x="8231086" y="5512150"/>
            <a:ext cx="90000" cy="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sp>
        <p:nvSpPr>
          <p:cNvPr id="51" name="TextBox 50"/>
          <p:cNvSpPr txBox="1"/>
          <p:nvPr/>
        </p:nvSpPr>
        <p:spPr>
          <a:xfrm>
            <a:off x="7986754" y="5552843"/>
            <a:ext cx="578668" cy="305105"/>
          </a:xfrm>
          <a:prstGeom prst="rect">
            <a:avLst/>
          </a:prstGeom>
          <a:noFill/>
        </p:spPr>
        <p:txBody>
          <a:bodyPr wrap="none" rtlCol="0" anchor="t" anchorCtr="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lang="ja-JP" sz="1400" b="0" i="0" u="none" strike="noStrike" cap="none" baseline="0">
                <a:solidFill>
                  <a:srgbClr val="4D4D4D"/>
                </a:solidFill>
                <a:effectLst/>
                <a:uFillTx/>
                <a:ea typeface="MS UI Gothic" panose="020B0600070205080204" charset="-128"/>
              </a:rPr>
              <a:t>2500</a:t>
            </a:r>
          </a:p>
        </p:txBody>
      </p:sp>
      <p:sp>
        <p:nvSpPr>
          <p:cNvPr id="52" name="TextBox 51"/>
          <p:cNvSpPr txBox="1"/>
          <p:nvPr/>
        </p:nvSpPr>
        <p:spPr>
          <a:xfrm>
            <a:off x="4572412" y="5949280"/>
            <a:ext cx="628119" cy="305105"/>
          </a:xfrm>
          <a:prstGeom prst="rect">
            <a:avLst/>
          </a:prstGeom>
          <a:noFill/>
        </p:spPr>
        <p:txBody>
          <a:bodyPr wrap="none" rtlCol="0" anchor="t" anchorCtr="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lang="ja-JP" sz="1400" b="0" i="0" u="none" strike="noStrike" cap="none" baseline="0">
                <a:solidFill>
                  <a:srgbClr val="4D4D4D"/>
                </a:solidFill>
                <a:effectLst/>
                <a:uFillTx/>
                <a:ea typeface="MS UI Gothic" panose="020B0600070205080204" charset="-128"/>
              </a:rPr>
              <a:t>無作為化からの日数</a:t>
            </a:r>
          </a:p>
        </p:txBody>
      </p:sp>
      <p:sp>
        <p:nvSpPr>
          <p:cNvPr id="66" name="TextBox 65"/>
          <p:cNvSpPr txBox="1"/>
          <p:nvPr/>
        </p:nvSpPr>
        <p:spPr>
          <a:xfrm>
            <a:off x="2050873" y="2420888"/>
            <a:ext cx="1438184" cy="732251"/>
          </a:xfrm>
          <a:prstGeom prst="rect">
            <a:avLst/>
          </a:prstGeom>
          <a:noFill/>
        </p:spPr>
        <p:txBody>
          <a:bodyPr wrap="none" rtlCol="0">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lang="ja-JP" sz="1400" b="0" i="0" u="none" strike="noStrike" cap="none" baseline="0">
                <a:solidFill>
                  <a:srgbClr val="4D4D4D"/>
                </a:solidFill>
                <a:effectLst/>
                <a:uFillTx/>
                <a:ea typeface="MS UI Gothic" panose="020B0600070205080204" charset="-128"/>
              </a:rPr>
              <a:t>mFOLFOX6-RT</a:t>
            </a:r>
          </a:p>
          <a:p>
            <a:pPr marL="0" marR="0" lvl="0" indent="0" algn="l" defTabSz="914400" rtl="0" eaLnBrk="1" fontAlgn="auto" latinLnBrk="0" hangingPunct="1">
              <a:lnSpc>
                <a:spcPct val="100000"/>
              </a:lnSpc>
              <a:spcBef>
                <a:spcPct val="0"/>
              </a:spcBef>
              <a:spcAft>
                <a:spcPct val="0"/>
              </a:spcAft>
              <a:buClrTx/>
              <a:buSzTx/>
              <a:buFontTx/>
              <a:buNone/>
              <a:defRPr/>
            </a:pPr>
            <a:r>
              <a:rPr lang="ja-JP" sz="1400" b="0" i="0" u="none" strike="noStrike" cap="none" baseline="0">
                <a:solidFill>
                  <a:srgbClr val="4D4D4D"/>
                </a:solidFill>
                <a:effectLst/>
                <a:uFillTx/>
                <a:ea typeface="MS UI Gothic" panose="020B0600070205080204" charset="-128"/>
              </a:rPr>
              <a:t>mFOLFOX6</a:t>
            </a:r>
          </a:p>
          <a:p>
            <a:pPr marL="0" marR="0" lvl="0" indent="0" algn="l" defTabSz="914400" rtl="0" eaLnBrk="1" fontAlgn="auto" latinLnBrk="0" hangingPunct="1">
              <a:lnSpc>
                <a:spcPct val="100000"/>
              </a:lnSpc>
              <a:spcBef>
                <a:spcPct val="0"/>
              </a:spcBef>
              <a:spcAft>
                <a:spcPct val="0"/>
              </a:spcAft>
              <a:buClrTx/>
              <a:buSzTx/>
              <a:buFontTx/>
              <a:buNone/>
              <a:defRPr/>
            </a:pPr>
            <a:r>
              <a:rPr lang="ja-JP" sz="1400" b="0" i="0" u="none" strike="noStrike" cap="none" baseline="0">
                <a:solidFill>
                  <a:srgbClr val="4D4D4D"/>
                </a:solidFill>
                <a:effectLst/>
                <a:uFillTx/>
                <a:ea typeface="MS UI Gothic" panose="020B0600070205080204" charset="-128"/>
              </a:rPr>
              <a:t>5FU-RT</a:t>
            </a:r>
          </a:p>
        </p:txBody>
      </p:sp>
      <p:cxnSp>
        <p:nvCxnSpPr>
          <p:cNvPr id="67" name="Straight Connector 66"/>
          <p:cNvCxnSpPr/>
          <p:nvPr/>
        </p:nvCxnSpPr>
        <p:spPr>
          <a:xfrm rot="10800000" flipH="1">
            <a:off x="1843087" y="2790815"/>
            <a:ext cx="207786" cy="0"/>
          </a:xfrm>
          <a:prstGeom prst="line">
            <a:avLst/>
          </a:prstGeom>
          <a:noFill/>
          <a:ln w="26035" cap="flat">
            <a:solidFill>
              <a:schemeClr val="accent4"/>
            </a:solidFill>
            <a:prstDash val="solid"/>
            <a:miter/>
          </a:ln>
        </p:spPr>
      </p:cxnSp>
      <p:cxnSp>
        <p:nvCxnSpPr>
          <p:cNvPr id="68" name="Straight Connector 67"/>
          <p:cNvCxnSpPr/>
          <p:nvPr/>
        </p:nvCxnSpPr>
        <p:spPr>
          <a:xfrm rot="10800000" flipH="1">
            <a:off x="1843087" y="2601744"/>
            <a:ext cx="207786" cy="0"/>
          </a:xfrm>
          <a:prstGeom prst="line">
            <a:avLst/>
          </a:prstGeom>
          <a:noFill/>
          <a:ln w="26035" cap="flat">
            <a:solidFill>
              <a:schemeClr val="accent3"/>
            </a:solidFill>
            <a:prstDash val="solid"/>
            <a:miter/>
          </a:ln>
        </p:spPr>
      </p:cxnSp>
      <p:sp>
        <p:nvSpPr>
          <p:cNvPr id="70" name="TextBox 69"/>
          <p:cNvSpPr txBox="1"/>
          <p:nvPr/>
        </p:nvSpPr>
        <p:spPr>
          <a:xfrm rot="16200000">
            <a:off x="464752" y="3838867"/>
            <a:ext cx="529217" cy="305105"/>
          </a:xfrm>
          <a:prstGeom prst="rect">
            <a:avLst/>
          </a:prstGeom>
          <a:noFill/>
        </p:spPr>
        <p:txBody>
          <a:bodyPr wrap="none" rtlCol="0" anchor="t" anchorCtr="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lang="ja-JP" sz="1400" b="0" i="0" u="none" strike="noStrike" cap="none" baseline="0">
                <a:solidFill>
                  <a:srgbClr val="4D4D4D"/>
                </a:solidFill>
                <a:effectLst/>
                <a:uFillTx/>
                <a:ea typeface="MS UI Gothic" panose="020B0600070205080204" charset="-128"/>
              </a:rPr>
              <a:t>イベントの確率</a:t>
            </a:r>
          </a:p>
        </p:txBody>
      </p:sp>
      <p:cxnSp>
        <p:nvCxnSpPr>
          <p:cNvPr id="71" name="Straight Connector 70"/>
          <p:cNvCxnSpPr/>
          <p:nvPr/>
        </p:nvCxnSpPr>
        <p:spPr>
          <a:xfrm rot="10800000" flipH="1">
            <a:off x="1843087" y="2994015"/>
            <a:ext cx="207786" cy="0"/>
          </a:xfrm>
          <a:prstGeom prst="line">
            <a:avLst/>
          </a:prstGeom>
          <a:noFill/>
          <a:ln w="26035" cap="flat">
            <a:solidFill>
              <a:schemeClr val="accent2"/>
            </a:solidFill>
            <a:prstDash val="solid"/>
            <a:miter/>
          </a:ln>
        </p:spPr>
      </p:cxnSp>
      <p:sp>
        <p:nvSpPr>
          <p:cNvPr id="72" name="TextBox 71"/>
          <p:cNvSpPr txBox="1"/>
          <p:nvPr/>
        </p:nvSpPr>
        <p:spPr>
          <a:xfrm>
            <a:off x="6906413" y="5013176"/>
            <a:ext cx="1374859" cy="305105"/>
          </a:xfrm>
          <a:prstGeom prst="rect">
            <a:avLst/>
          </a:prstGeom>
          <a:noFill/>
        </p:spPr>
        <p:txBody>
          <a:bodyPr wrap="none" rtlCol="0" anchor="t" anchorCtr="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lang="ja-JP" sz="1400" b="0" i="0" u="none" strike="noStrike" cap="none" baseline="0">
                <a:solidFill>
                  <a:srgbClr val="4D4D4D"/>
                </a:solidFill>
                <a:effectLst/>
                <a:uFillTx/>
                <a:ea typeface="MS UI Gothic" panose="020B0600070205080204" charset="-128"/>
              </a:rPr>
              <a:t>ログランク検定においてp=0.832</a:t>
            </a:r>
          </a:p>
        </p:txBody>
      </p:sp>
      <p:sp>
        <p:nvSpPr>
          <p:cNvPr id="75" name="Freeform: Shape 74"/>
          <p:cNvSpPr/>
          <p:nvPr/>
        </p:nvSpPr>
        <p:spPr>
          <a:xfrm>
            <a:off x="1507178" y="4137356"/>
            <a:ext cx="6689989" cy="1323697"/>
          </a:xfrm>
          <a:custGeom>
            <a:avLst/>
            <a:gdLst>
              <a:gd name="connsiteX0" fmla="*/ 7144 w 7496175"/>
              <a:gd name="connsiteY0" fmla="*/ 1489234 h 1495425"/>
              <a:gd name="connsiteX1" fmla="*/ 382429 w 7496175"/>
              <a:gd name="connsiteY1" fmla="*/ 1489234 h 1495425"/>
              <a:gd name="connsiteX2" fmla="*/ 382429 w 7496175"/>
              <a:gd name="connsiteY2" fmla="*/ 1370171 h 1495425"/>
              <a:gd name="connsiteX3" fmla="*/ 539591 w 7496175"/>
              <a:gd name="connsiteY3" fmla="*/ 1370171 h 1495425"/>
              <a:gd name="connsiteX4" fmla="*/ 539591 w 7496175"/>
              <a:gd name="connsiteY4" fmla="*/ 1246346 h 1495425"/>
              <a:gd name="connsiteX5" fmla="*/ 586264 w 7496175"/>
              <a:gd name="connsiteY5" fmla="*/ 1246346 h 1495425"/>
              <a:gd name="connsiteX6" fmla="*/ 586264 w 7496175"/>
              <a:gd name="connsiteY6" fmla="*/ 1131094 h 1495425"/>
              <a:gd name="connsiteX7" fmla="*/ 768191 w 7496175"/>
              <a:gd name="connsiteY7" fmla="*/ 1131094 h 1495425"/>
              <a:gd name="connsiteX8" fmla="*/ 768191 w 7496175"/>
              <a:gd name="connsiteY8" fmla="*/ 898684 h 1495425"/>
              <a:gd name="connsiteX9" fmla="*/ 948214 w 7496175"/>
              <a:gd name="connsiteY9" fmla="*/ 898684 h 1495425"/>
              <a:gd name="connsiteX10" fmla="*/ 948214 w 7496175"/>
              <a:gd name="connsiteY10" fmla="*/ 778669 h 1495425"/>
              <a:gd name="connsiteX11" fmla="*/ 1435894 w 7496175"/>
              <a:gd name="connsiteY11" fmla="*/ 778669 h 1495425"/>
              <a:gd name="connsiteX12" fmla="*/ 1435894 w 7496175"/>
              <a:gd name="connsiteY12" fmla="*/ 659606 h 1495425"/>
              <a:gd name="connsiteX13" fmla="*/ 1668304 w 7496175"/>
              <a:gd name="connsiteY13" fmla="*/ 659606 h 1495425"/>
              <a:gd name="connsiteX14" fmla="*/ 1668304 w 7496175"/>
              <a:gd name="connsiteY14" fmla="*/ 535781 h 1495425"/>
              <a:gd name="connsiteX15" fmla="*/ 2405539 w 7496175"/>
              <a:gd name="connsiteY15" fmla="*/ 535781 h 1495425"/>
              <a:gd name="connsiteX16" fmla="*/ 2405539 w 7496175"/>
              <a:gd name="connsiteY16" fmla="*/ 417671 h 1495425"/>
              <a:gd name="connsiteX17" fmla="*/ 2605564 w 7496175"/>
              <a:gd name="connsiteY17" fmla="*/ 417671 h 1495425"/>
              <a:gd name="connsiteX18" fmla="*/ 2605564 w 7496175"/>
              <a:gd name="connsiteY18" fmla="*/ 296704 h 1495425"/>
              <a:gd name="connsiteX19" fmla="*/ 3146584 w 7496175"/>
              <a:gd name="connsiteY19" fmla="*/ 296704 h 1495425"/>
              <a:gd name="connsiteX20" fmla="*/ 3146584 w 7496175"/>
              <a:gd name="connsiteY20" fmla="*/ 159544 h 1495425"/>
              <a:gd name="connsiteX21" fmla="*/ 3404711 w 7496175"/>
              <a:gd name="connsiteY21" fmla="*/ 159544 h 1495425"/>
              <a:gd name="connsiteX22" fmla="*/ 3404711 w 7496175"/>
              <a:gd name="connsiteY22" fmla="*/ 7144 h 1495425"/>
              <a:gd name="connsiteX23" fmla="*/ 7496651 w 7496175"/>
              <a:gd name="connsiteY23" fmla="*/ 7144 h 1495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496175" h="1495425">
                <a:moveTo>
                  <a:pt x="7144" y="1489234"/>
                </a:moveTo>
                <a:lnTo>
                  <a:pt x="382429" y="1489234"/>
                </a:lnTo>
                <a:lnTo>
                  <a:pt x="382429" y="1370171"/>
                </a:lnTo>
                <a:lnTo>
                  <a:pt x="539591" y="1370171"/>
                </a:lnTo>
                <a:lnTo>
                  <a:pt x="539591" y="1246346"/>
                </a:lnTo>
                <a:lnTo>
                  <a:pt x="586264" y="1246346"/>
                </a:lnTo>
                <a:lnTo>
                  <a:pt x="586264" y="1131094"/>
                </a:lnTo>
                <a:lnTo>
                  <a:pt x="768191" y="1131094"/>
                </a:lnTo>
                <a:lnTo>
                  <a:pt x="768191" y="898684"/>
                </a:lnTo>
                <a:lnTo>
                  <a:pt x="948214" y="898684"/>
                </a:lnTo>
                <a:lnTo>
                  <a:pt x="948214" y="778669"/>
                </a:lnTo>
                <a:lnTo>
                  <a:pt x="1435894" y="778669"/>
                </a:lnTo>
                <a:lnTo>
                  <a:pt x="1435894" y="659606"/>
                </a:lnTo>
                <a:lnTo>
                  <a:pt x="1668304" y="659606"/>
                </a:lnTo>
                <a:lnTo>
                  <a:pt x="1668304" y="535781"/>
                </a:lnTo>
                <a:lnTo>
                  <a:pt x="2405539" y="535781"/>
                </a:lnTo>
                <a:lnTo>
                  <a:pt x="2405539" y="417671"/>
                </a:lnTo>
                <a:lnTo>
                  <a:pt x="2605564" y="417671"/>
                </a:lnTo>
                <a:lnTo>
                  <a:pt x="2605564" y="296704"/>
                </a:lnTo>
                <a:lnTo>
                  <a:pt x="3146584" y="296704"/>
                </a:lnTo>
                <a:lnTo>
                  <a:pt x="3146584" y="159544"/>
                </a:lnTo>
                <a:lnTo>
                  <a:pt x="3404711" y="159544"/>
                </a:lnTo>
                <a:lnTo>
                  <a:pt x="3404711" y="7144"/>
                </a:lnTo>
                <a:lnTo>
                  <a:pt x="7496651" y="7144"/>
                </a:lnTo>
              </a:path>
            </a:pathLst>
          </a:custGeom>
          <a:noFill/>
          <a:ln w="26035"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76" name="Freeform: Shape 75"/>
          <p:cNvSpPr/>
          <p:nvPr/>
        </p:nvSpPr>
        <p:spPr>
          <a:xfrm>
            <a:off x="1507179" y="3943350"/>
            <a:ext cx="6753489" cy="1511802"/>
          </a:xfrm>
          <a:custGeom>
            <a:avLst/>
            <a:gdLst>
              <a:gd name="connsiteX0" fmla="*/ 7144 w 7600950"/>
              <a:gd name="connsiteY0" fmla="*/ 1714976 h 1714500"/>
              <a:gd name="connsiteX1" fmla="*/ 90011 w 7600950"/>
              <a:gd name="connsiteY1" fmla="*/ 1714976 h 1714500"/>
              <a:gd name="connsiteX2" fmla="*/ 90011 w 7600950"/>
              <a:gd name="connsiteY2" fmla="*/ 1579721 h 1714500"/>
              <a:gd name="connsiteX3" fmla="*/ 144304 w 7600950"/>
              <a:gd name="connsiteY3" fmla="*/ 1579721 h 1714500"/>
              <a:gd name="connsiteX4" fmla="*/ 144304 w 7600950"/>
              <a:gd name="connsiteY4" fmla="*/ 1447324 h 1714500"/>
              <a:gd name="connsiteX5" fmla="*/ 193834 w 7600950"/>
              <a:gd name="connsiteY5" fmla="*/ 1447324 h 1714500"/>
              <a:gd name="connsiteX6" fmla="*/ 193834 w 7600950"/>
              <a:gd name="connsiteY6" fmla="*/ 1332071 h 1714500"/>
              <a:gd name="connsiteX7" fmla="*/ 591026 w 7600950"/>
              <a:gd name="connsiteY7" fmla="*/ 1332071 h 1714500"/>
              <a:gd name="connsiteX8" fmla="*/ 591026 w 7600950"/>
              <a:gd name="connsiteY8" fmla="*/ 1204436 h 1714500"/>
              <a:gd name="connsiteX9" fmla="*/ 763429 w 7600950"/>
              <a:gd name="connsiteY9" fmla="*/ 1204436 h 1714500"/>
              <a:gd name="connsiteX10" fmla="*/ 763429 w 7600950"/>
              <a:gd name="connsiteY10" fmla="*/ 948214 h 1714500"/>
              <a:gd name="connsiteX11" fmla="*/ 797719 w 7600950"/>
              <a:gd name="connsiteY11" fmla="*/ 948214 h 1714500"/>
              <a:gd name="connsiteX12" fmla="*/ 797719 w 7600950"/>
              <a:gd name="connsiteY12" fmla="*/ 815816 h 1714500"/>
              <a:gd name="connsiteX13" fmla="*/ 1069181 w 7600950"/>
              <a:gd name="connsiteY13" fmla="*/ 815816 h 1714500"/>
              <a:gd name="connsiteX14" fmla="*/ 1069181 w 7600950"/>
              <a:gd name="connsiteY14" fmla="*/ 695801 h 1714500"/>
              <a:gd name="connsiteX15" fmla="*/ 1093946 w 7600950"/>
              <a:gd name="connsiteY15" fmla="*/ 695801 h 1714500"/>
              <a:gd name="connsiteX16" fmla="*/ 1093946 w 7600950"/>
              <a:gd name="connsiteY16" fmla="*/ 686276 h 1714500"/>
              <a:gd name="connsiteX17" fmla="*/ 1110139 w 7600950"/>
              <a:gd name="connsiteY17" fmla="*/ 686276 h 1714500"/>
              <a:gd name="connsiteX18" fmla="*/ 1110139 w 7600950"/>
              <a:gd name="connsiteY18" fmla="*/ 565309 h 1714500"/>
              <a:gd name="connsiteX19" fmla="*/ 1556861 w 7600950"/>
              <a:gd name="connsiteY19" fmla="*/ 565309 h 1714500"/>
              <a:gd name="connsiteX20" fmla="*/ 1556861 w 7600950"/>
              <a:gd name="connsiteY20" fmla="*/ 428149 h 1714500"/>
              <a:gd name="connsiteX21" fmla="*/ 2294096 w 7600950"/>
              <a:gd name="connsiteY21" fmla="*/ 428149 h 1714500"/>
              <a:gd name="connsiteX22" fmla="*/ 2294096 w 7600950"/>
              <a:gd name="connsiteY22" fmla="*/ 300514 h 1714500"/>
              <a:gd name="connsiteX23" fmla="*/ 2700814 w 7600950"/>
              <a:gd name="connsiteY23" fmla="*/ 300514 h 1714500"/>
              <a:gd name="connsiteX24" fmla="*/ 2700814 w 7600950"/>
              <a:gd name="connsiteY24" fmla="*/ 166211 h 1714500"/>
              <a:gd name="connsiteX25" fmla="*/ 3005614 w 7600950"/>
              <a:gd name="connsiteY25" fmla="*/ 166211 h 1714500"/>
              <a:gd name="connsiteX26" fmla="*/ 3005614 w 7600950"/>
              <a:gd name="connsiteY26" fmla="*/ 7144 h 1714500"/>
              <a:gd name="connsiteX27" fmla="*/ 7601426 w 7600950"/>
              <a:gd name="connsiteY27" fmla="*/ 7144 h 1714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7600950" h="1714500">
                <a:moveTo>
                  <a:pt x="7144" y="1714976"/>
                </a:moveTo>
                <a:lnTo>
                  <a:pt x="90011" y="1714976"/>
                </a:lnTo>
                <a:lnTo>
                  <a:pt x="90011" y="1579721"/>
                </a:lnTo>
                <a:lnTo>
                  <a:pt x="144304" y="1579721"/>
                </a:lnTo>
                <a:lnTo>
                  <a:pt x="144304" y="1447324"/>
                </a:lnTo>
                <a:lnTo>
                  <a:pt x="193834" y="1447324"/>
                </a:lnTo>
                <a:lnTo>
                  <a:pt x="193834" y="1332071"/>
                </a:lnTo>
                <a:lnTo>
                  <a:pt x="591026" y="1332071"/>
                </a:lnTo>
                <a:lnTo>
                  <a:pt x="591026" y="1204436"/>
                </a:lnTo>
                <a:lnTo>
                  <a:pt x="763429" y="1204436"/>
                </a:lnTo>
                <a:lnTo>
                  <a:pt x="763429" y="948214"/>
                </a:lnTo>
                <a:lnTo>
                  <a:pt x="797719" y="948214"/>
                </a:lnTo>
                <a:lnTo>
                  <a:pt x="797719" y="815816"/>
                </a:lnTo>
                <a:lnTo>
                  <a:pt x="1069181" y="815816"/>
                </a:lnTo>
                <a:lnTo>
                  <a:pt x="1069181" y="695801"/>
                </a:lnTo>
                <a:lnTo>
                  <a:pt x="1093946" y="695801"/>
                </a:lnTo>
                <a:lnTo>
                  <a:pt x="1093946" y="686276"/>
                </a:lnTo>
                <a:lnTo>
                  <a:pt x="1110139" y="686276"/>
                </a:lnTo>
                <a:lnTo>
                  <a:pt x="1110139" y="565309"/>
                </a:lnTo>
                <a:lnTo>
                  <a:pt x="1556861" y="565309"/>
                </a:lnTo>
                <a:lnTo>
                  <a:pt x="1556861" y="428149"/>
                </a:lnTo>
                <a:lnTo>
                  <a:pt x="2294096" y="428149"/>
                </a:lnTo>
                <a:lnTo>
                  <a:pt x="2294096" y="300514"/>
                </a:lnTo>
                <a:lnTo>
                  <a:pt x="2700814" y="300514"/>
                </a:lnTo>
                <a:lnTo>
                  <a:pt x="2700814" y="166211"/>
                </a:lnTo>
                <a:lnTo>
                  <a:pt x="3005614" y="166211"/>
                </a:lnTo>
                <a:lnTo>
                  <a:pt x="3005614" y="7144"/>
                </a:lnTo>
                <a:lnTo>
                  <a:pt x="7601426" y="7144"/>
                </a:lnTo>
              </a:path>
            </a:pathLst>
          </a:custGeom>
          <a:noFill/>
          <a:ln w="26035" cap="flat">
            <a:solidFill>
              <a:schemeClr val="accent2"/>
            </a:solidFill>
            <a:prstDash val="solid"/>
            <a:miter/>
          </a:ln>
        </p:spPr>
        <p:txBody>
          <a:bodyPr rtlCol="0"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74" name="Freeform: Shape 73"/>
          <p:cNvSpPr/>
          <p:nvPr/>
        </p:nvSpPr>
        <p:spPr>
          <a:xfrm>
            <a:off x="1513527" y="4179935"/>
            <a:ext cx="6748118" cy="1275638"/>
          </a:xfrm>
          <a:custGeom>
            <a:avLst/>
            <a:gdLst>
              <a:gd name="connsiteX0" fmla="*/ 7594905 w 7594905"/>
              <a:gd name="connsiteY0" fmla="*/ 1793 h 1441131"/>
              <a:gd name="connsiteX1" fmla="*/ 3205163 w 7594905"/>
              <a:gd name="connsiteY1" fmla="*/ 0 h 1441131"/>
              <a:gd name="connsiteX2" fmla="*/ 3205163 w 7594905"/>
              <a:gd name="connsiteY2" fmla="*/ 139065 h 1441131"/>
              <a:gd name="connsiteX3" fmla="*/ 2742248 w 7594905"/>
              <a:gd name="connsiteY3" fmla="*/ 139065 h 1441131"/>
              <a:gd name="connsiteX4" fmla="*/ 2742248 w 7594905"/>
              <a:gd name="connsiteY4" fmla="*/ 271462 h 1441131"/>
              <a:gd name="connsiteX5" fmla="*/ 2450783 w 7594905"/>
              <a:gd name="connsiteY5" fmla="*/ 271462 h 1441131"/>
              <a:gd name="connsiteX6" fmla="*/ 2450783 w 7594905"/>
              <a:gd name="connsiteY6" fmla="*/ 383857 h 1441131"/>
              <a:gd name="connsiteX7" fmla="*/ 2414588 w 7594905"/>
              <a:gd name="connsiteY7" fmla="*/ 383857 h 1441131"/>
              <a:gd name="connsiteX8" fmla="*/ 2414588 w 7594905"/>
              <a:gd name="connsiteY8" fmla="*/ 513397 h 1441131"/>
              <a:gd name="connsiteX9" fmla="*/ 2308861 w 7594905"/>
              <a:gd name="connsiteY9" fmla="*/ 513397 h 1441131"/>
              <a:gd name="connsiteX10" fmla="*/ 2308861 w 7594905"/>
              <a:gd name="connsiteY10" fmla="*/ 628650 h 1441131"/>
              <a:gd name="connsiteX11" fmla="*/ 2054543 w 7594905"/>
              <a:gd name="connsiteY11" fmla="*/ 628650 h 1441131"/>
              <a:gd name="connsiteX12" fmla="*/ 2054543 w 7594905"/>
              <a:gd name="connsiteY12" fmla="*/ 746760 h 1441131"/>
              <a:gd name="connsiteX13" fmla="*/ 1804036 w 7594905"/>
              <a:gd name="connsiteY13" fmla="*/ 746760 h 1441131"/>
              <a:gd name="connsiteX14" fmla="*/ 1804036 w 7594905"/>
              <a:gd name="connsiteY14" fmla="*/ 863917 h 1441131"/>
              <a:gd name="connsiteX15" fmla="*/ 1179196 w 7594905"/>
              <a:gd name="connsiteY15" fmla="*/ 863917 h 1441131"/>
              <a:gd name="connsiteX16" fmla="*/ 1179196 w 7594905"/>
              <a:gd name="connsiteY16" fmla="*/ 1096327 h 1441131"/>
              <a:gd name="connsiteX17" fmla="*/ 926783 w 7594905"/>
              <a:gd name="connsiteY17" fmla="*/ 1096327 h 1441131"/>
              <a:gd name="connsiteX18" fmla="*/ 926783 w 7594905"/>
              <a:gd name="connsiteY18" fmla="*/ 1211580 h 1441131"/>
              <a:gd name="connsiteX19" fmla="*/ 831533 w 7594905"/>
              <a:gd name="connsiteY19" fmla="*/ 1211580 h 1441131"/>
              <a:gd name="connsiteX20" fmla="*/ 831533 w 7594905"/>
              <a:gd name="connsiteY20" fmla="*/ 1323975 h 1441131"/>
              <a:gd name="connsiteX21" fmla="*/ 465773 w 7594905"/>
              <a:gd name="connsiteY21" fmla="*/ 1323975 h 1441131"/>
              <a:gd name="connsiteX22" fmla="*/ 465773 w 7594905"/>
              <a:gd name="connsiteY22" fmla="*/ 1441132 h 1441131"/>
              <a:gd name="connsiteX23" fmla="*/ 1 w 7594905"/>
              <a:gd name="connsiteY23" fmla="*/ 1441132 h 1441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594905" h="1441131">
                <a:moveTo>
                  <a:pt x="7594905" y="1793"/>
                </a:moveTo>
                <a:lnTo>
                  <a:pt x="3205163" y="0"/>
                </a:lnTo>
                <a:lnTo>
                  <a:pt x="3205163" y="139065"/>
                </a:lnTo>
                <a:lnTo>
                  <a:pt x="2742248" y="139065"/>
                </a:lnTo>
                <a:lnTo>
                  <a:pt x="2742248" y="271462"/>
                </a:lnTo>
                <a:lnTo>
                  <a:pt x="2450783" y="271462"/>
                </a:lnTo>
                <a:lnTo>
                  <a:pt x="2450783" y="383857"/>
                </a:lnTo>
                <a:lnTo>
                  <a:pt x="2414588" y="383857"/>
                </a:lnTo>
                <a:lnTo>
                  <a:pt x="2414588" y="513397"/>
                </a:lnTo>
                <a:lnTo>
                  <a:pt x="2308861" y="513397"/>
                </a:lnTo>
                <a:lnTo>
                  <a:pt x="2308861" y="628650"/>
                </a:lnTo>
                <a:lnTo>
                  <a:pt x="2054543" y="628650"/>
                </a:lnTo>
                <a:lnTo>
                  <a:pt x="2054543" y="746760"/>
                </a:lnTo>
                <a:lnTo>
                  <a:pt x="1804036" y="746760"/>
                </a:lnTo>
                <a:lnTo>
                  <a:pt x="1804036" y="863917"/>
                </a:lnTo>
                <a:lnTo>
                  <a:pt x="1179196" y="863917"/>
                </a:lnTo>
                <a:lnTo>
                  <a:pt x="1179196" y="1096327"/>
                </a:lnTo>
                <a:lnTo>
                  <a:pt x="926783" y="1096327"/>
                </a:lnTo>
                <a:lnTo>
                  <a:pt x="926783" y="1211580"/>
                </a:lnTo>
                <a:lnTo>
                  <a:pt x="831533" y="1211580"/>
                </a:lnTo>
                <a:lnTo>
                  <a:pt x="831533" y="1323975"/>
                </a:lnTo>
                <a:lnTo>
                  <a:pt x="465773" y="1323975"/>
                </a:lnTo>
                <a:lnTo>
                  <a:pt x="465773" y="1441132"/>
                </a:lnTo>
                <a:lnTo>
                  <a:pt x="1" y="1441132"/>
                </a:lnTo>
              </a:path>
            </a:pathLst>
          </a:custGeom>
          <a:noFill/>
          <a:ln w="26035" cap="flat">
            <a:solidFill>
              <a:schemeClr val="accent4"/>
            </a:solidFill>
            <a:prstDash val="solid"/>
            <a:miter/>
          </a:ln>
        </p:spPr>
        <p:txBody>
          <a:bodyPr rtlCol="0"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Tree>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sz="1800" b="1" i="0" u="none" strike="noStrike" cap="none" baseline="0" dirty="0">
                <a:solidFill>
                  <a:srgbClr val="043882"/>
                </a:solidFill>
                <a:effectLst/>
                <a:uFillTx/>
                <a:ea typeface="MS UI Gothic" panose="020B0600070205080204" charset="-128"/>
              </a:rPr>
              <a:t>3502: 局所進行直腸癌に対するネオアジュバント療法としての修正FOLFOX6と修正FOLFOX6＋放射線療法：中国の多施設無作為化FOWARC試験の最終結果 </a:t>
            </a:r>
            <a:r>
              <a:rPr lang="en-GB" altLang="ja-JP" sz="1800" b="1" i="0" u="none" strike="noStrike" cap="none" baseline="0" dirty="0" smtClean="0">
                <a:solidFill>
                  <a:srgbClr val="043882"/>
                </a:solidFill>
                <a:effectLst/>
                <a:uFillTx/>
                <a:ea typeface="MS UI Gothic" panose="020B0600070205080204" charset="-128"/>
              </a:rPr>
              <a:t/>
            </a:r>
            <a:br>
              <a:rPr lang="en-GB" altLang="ja-JP" sz="1800" b="1" i="0" u="none" strike="noStrike" cap="none" baseline="0" dirty="0" smtClean="0">
                <a:solidFill>
                  <a:srgbClr val="043882"/>
                </a:solidFill>
                <a:effectLst/>
                <a:uFillTx/>
                <a:ea typeface="MS UI Gothic" panose="020B0600070205080204" charset="-128"/>
              </a:rPr>
            </a:br>
            <a:r>
              <a:rPr lang="ja-JP" sz="1800" b="1" i="0" u="none" strike="noStrike" cap="none" baseline="0" dirty="0" smtClean="0">
                <a:solidFill>
                  <a:srgbClr val="043882"/>
                </a:solidFill>
                <a:effectLst/>
                <a:uFillTx/>
                <a:ea typeface="MS UI Gothic" panose="020B0600070205080204" charset="-128"/>
              </a:rPr>
              <a:t>–</a:t>
            </a:r>
            <a:r>
              <a:rPr lang="en-GB" altLang="ja-JP" sz="1800" b="1" i="0" u="none" strike="noStrike" cap="none" baseline="0" dirty="0" smtClean="0">
                <a:solidFill>
                  <a:srgbClr val="043882"/>
                </a:solidFill>
                <a:effectLst/>
                <a:uFillTx/>
                <a:ea typeface="MS UI Gothic" panose="020B0600070205080204" charset="-128"/>
              </a:rPr>
              <a:t> </a:t>
            </a:r>
            <a:r>
              <a:rPr lang="ja-JP" sz="1800" b="1" i="0" u="none" strike="noStrike" cap="none" baseline="0" dirty="0" smtClean="0">
                <a:solidFill>
                  <a:srgbClr val="043882"/>
                </a:solidFill>
                <a:effectLst/>
                <a:uFillTx/>
                <a:ea typeface="MS UI Gothic" panose="020B0600070205080204" charset="-128"/>
              </a:rPr>
              <a:t>D</a:t>
            </a:r>
            <a:r>
              <a:rPr lang="ja-JP" sz="1800" b="1" i="0" u="none" strike="noStrike" cap="none" baseline="0" dirty="0" smtClean="0">
                <a:solidFill>
                  <a:srgbClr val="043882"/>
                </a:solidFill>
                <a:effectLst/>
                <a:uFillTx/>
                <a:ea typeface="MS UI Gothic" panose="020B0600070205080204" charset="-128"/>
              </a:rPr>
              <a:t>eng </a:t>
            </a:r>
            <a:r>
              <a:rPr lang="ja-JP" sz="1800" b="1" i="0" u="none" strike="noStrike" cap="none" baseline="0" dirty="0">
                <a:solidFill>
                  <a:srgbClr val="043882"/>
                </a:solidFill>
                <a:effectLst/>
                <a:uFillTx/>
                <a:ea typeface="MS UI Gothic" panose="020B0600070205080204" charset="-128"/>
              </a:rPr>
              <a:t>Y, et al</a:t>
            </a:r>
          </a:p>
        </p:txBody>
      </p:sp>
      <p:sp>
        <p:nvSpPr>
          <p:cNvPr id="3" name="Content Placeholder 2"/>
          <p:cNvSpPr>
            <a:spLocks noGrp="1"/>
          </p:cNvSpPr>
          <p:nvPr>
            <p:ph idx="1"/>
          </p:nvPr>
        </p:nvSpPr>
        <p:spPr/>
        <p:txBody>
          <a:bodyPr/>
          <a:lstStyle/>
          <a:p>
            <a:pPr marL="0" indent="0">
              <a:buNone/>
            </a:pPr>
            <a:r>
              <a:rPr lang="ja-JP" sz="1600" b="1" i="0" u="none" strike="noStrike" cap="none" baseline="0">
                <a:solidFill>
                  <a:srgbClr val="4D4D4D"/>
                </a:solidFill>
                <a:effectLst/>
                <a:uFillTx/>
                <a:ea typeface="MS UI Gothic" panose="020B0600070205080204" charset="-128"/>
              </a:rPr>
              <a:t>主要な結果（続き）</a:t>
            </a:r>
          </a:p>
          <a:p>
            <a:endParaRPr lang="en-GB"/>
          </a:p>
        </p:txBody>
      </p:sp>
      <p:sp>
        <p:nvSpPr>
          <p:cNvPr id="5" name="Text Placeholder 4"/>
          <p:cNvSpPr>
            <a:spLocks noGrp="1"/>
          </p:cNvSpPr>
          <p:nvPr>
            <p:ph type="body" sz="quarter" idx="11"/>
          </p:nvPr>
        </p:nvSpPr>
        <p:spPr>
          <a:xfrm>
            <a:off x="4414604" y="6096000"/>
            <a:ext cx="4364272" cy="487363"/>
          </a:xfrm>
        </p:spPr>
        <p:txBody>
          <a:bodyPr/>
          <a:lstStyle/>
          <a:p>
            <a:r>
              <a:rPr sz="1200"/>
              <a:t/>
            </a:r>
            <a:br>
              <a:rPr sz="1200"/>
            </a:br>
            <a:r>
              <a:rPr lang="ja-JP" sz="1200" b="0" i="0" u="none" strike="noStrike" cap="none" baseline="0">
                <a:solidFill>
                  <a:srgbClr val="4D4D4D"/>
                </a:solidFill>
                <a:effectLst/>
                <a:uFillTx/>
                <a:ea typeface="MS UI Gothic" panose="020B0600070205080204" charset="-128"/>
              </a:rPr>
              <a:t>Deng Y, et al. J Clin Oncol 2018;36(suppl):abstr 3502</a:t>
            </a:r>
          </a:p>
        </p:txBody>
      </p:sp>
      <p:sp>
        <p:nvSpPr>
          <p:cNvPr id="9" name="TextBox 8"/>
          <p:cNvSpPr txBox="1"/>
          <p:nvPr/>
        </p:nvSpPr>
        <p:spPr>
          <a:xfrm>
            <a:off x="1324624" y="1556792"/>
            <a:ext cx="6494755" cy="335615"/>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600" b="1" i="0" u="none" strike="noStrike" cap="none" baseline="0">
                <a:solidFill>
                  <a:srgbClr val="4D4D4D"/>
                </a:solidFill>
                <a:effectLst/>
                <a:uFillTx/>
                <a:ea typeface="MS UI Gothic" panose="020B0600070205080204" charset="-128"/>
              </a:rPr>
              <a:t>DFS</a:t>
            </a:r>
          </a:p>
        </p:txBody>
      </p:sp>
      <p:graphicFrame>
        <p:nvGraphicFramePr>
          <p:cNvPr id="10" name="Table 9"/>
          <p:cNvGraphicFramePr>
            <a:graphicFrameLocks noGrp="1"/>
          </p:cNvGraphicFramePr>
          <p:nvPr/>
        </p:nvGraphicFramePr>
        <p:xfrm>
          <a:off x="4182327" y="3789040"/>
          <a:ext cx="4109173" cy="1483360"/>
        </p:xfrm>
        <a:graphic>
          <a:graphicData uri="http://schemas.openxmlformats.org/drawingml/2006/table">
            <a:tbl>
              <a:tblPr firstRow="1" bandRow="1">
                <a:tableStyleId>{2D5ABB26-0587-4C30-8999-92F81FD0307C}</a:tableStyleId>
              </a:tblPr>
              <a:tblGrid>
                <a:gridCol w="1299337">
                  <a:extLst>
                    <a:ext uri="{9D8B030D-6E8A-4147-A177-3AD203B41FA5}">
                      <a16:colId xmlns:a16="http://schemas.microsoft.com/office/drawing/2014/main" val="20000"/>
                    </a:ext>
                  </a:extLst>
                </a:gridCol>
                <a:gridCol w="1215669">
                  <a:extLst>
                    <a:ext uri="{9D8B030D-6E8A-4147-A177-3AD203B41FA5}">
                      <a16:colId xmlns:a16="http://schemas.microsoft.com/office/drawing/2014/main" val="20001"/>
                    </a:ext>
                  </a:extLst>
                </a:gridCol>
                <a:gridCol w="1594167">
                  <a:extLst>
                    <a:ext uri="{9D8B030D-6E8A-4147-A177-3AD203B41FA5}">
                      <a16:colId xmlns:a16="http://schemas.microsoft.com/office/drawing/2014/main" val="20002"/>
                    </a:ext>
                  </a:extLst>
                </a:gridCol>
              </a:tblGrid>
              <a:tr h="370840">
                <a:tc>
                  <a:txBody>
                    <a:bodyPr/>
                    <a:lstStyle>
                      <a:lvl1pPr marL="0" algn="l" defTabSz="914400" rtl="0" eaLnBrk="1" latinLnBrk="0" hangingPunct="1">
                        <a:defRPr sz="1800" kern="1200">
                          <a:solidFill>
                            <a:schemeClr val="tx1"/>
                          </a:solidFill>
                          <a:latin typeface="Trebuchet MS" panose="020B0603020202020204"/>
                        </a:defRPr>
                      </a:lvl1pPr>
                      <a:lvl2pPr marL="457200" algn="l" defTabSz="914400" rtl="0" eaLnBrk="1" latinLnBrk="0" hangingPunct="1">
                        <a:defRPr sz="1800" kern="1200">
                          <a:solidFill>
                            <a:schemeClr val="tx1"/>
                          </a:solidFill>
                          <a:latin typeface="Trebuchet MS" panose="020B0603020202020204"/>
                        </a:defRPr>
                      </a:lvl2pPr>
                      <a:lvl3pPr marL="914400" algn="l" defTabSz="914400" rtl="0" eaLnBrk="1" latinLnBrk="0" hangingPunct="1">
                        <a:defRPr sz="1800" kern="1200">
                          <a:solidFill>
                            <a:schemeClr val="tx1"/>
                          </a:solidFill>
                          <a:latin typeface="Trebuchet MS" panose="020B0603020202020204"/>
                        </a:defRPr>
                      </a:lvl3pPr>
                      <a:lvl4pPr marL="1371600" algn="l" defTabSz="914400" rtl="0" eaLnBrk="1" latinLnBrk="0" hangingPunct="1">
                        <a:defRPr sz="1800" kern="1200">
                          <a:solidFill>
                            <a:schemeClr val="tx1"/>
                          </a:solidFill>
                          <a:latin typeface="Trebuchet MS" panose="020B0603020202020204"/>
                        </a:defRPr>
                      </a:lvl4pPr>
                      <a:lvl5pPr marL="1828800" algn="l" defTabSz="914400" rtl="0" eaLnBrk="1" latinLnBrk="0" hangingPunct="1">
                        <a:defRPr sz="1800" kern="1200">
                          <a:solidFill>
                            <a:schemeClr val="tx1"/>
                          </a:solidFill>
                          <a:latin typeface="Trebuchet MS" panose="020B0603020202020204"/>
                        </a:defRPr>
                      </a:lvl5pPr>
                      <a:lvl6pPr marL="2286000" algn="l" defTabSz="914400" rtl="0" eaLnBrk="1" latinLnBrk="0" hangingPunct="1">
                        <a:defRPr sz="1800" kern="1200">
                          <a:solidFill>
                            <a:schemeClr val="tx1"/>
                          </a:solidFill>
                          <a:latin typeface="Trebuchet MS" panose="020B0603020202020204"/>
                        </a:defRPr>
                      </a:lvl6pPr>
                      <a:lvl7pPr marL="2743200" algn="l" defTabSz="914400" rtl="0" eaLnBrk="1" latinLnBrk="0" hangingPunct="1">
                        <a:defRPr sz="1800" kern="1200">
                          <a:solidFill>
                            <a:schemeClr val="tx1"/>
                          </a:solidFill>
                          <a:latin typeface="Trebuchet MS" panose="020B0603020202020204"/>
                        </a:defRPr>
                      </a:lvl7pPr>
                      <a:lvl8pPr marL="3200400" algn="l" defTabSz="914400" rtl="0" eaLnBrk="1" latinLnBrk="0" hangingPunct="1">
                        <a:defRPr sz="1800" kern="1200">
                          <a:solidFill>
                            <a:schemeClr val="tx1"/>
                          </a:solidFill>
                          <a:latin typeface="Trebuchet MS" panose="020B0603020202020204"/>
                        </a:defRPr>
                      </a:lvl8pPr>
                      <a:lvl9pPr marL="3657600" algn="l" defTabSz="914400" rtl="0" eaLnBrk="1" latinLnBrk="0" hangingPunct="1">
                        <a:defRPr sz="1800" kern="1200">
                          <a:solidFill>
                            <a:schemeClr val="tx1"/>
                          </a:solidFill>
                          <a:latin typeface="Trebuchet MS" panose="020B0603020202020204"/>
                        </a:defRPr>
                      </a:lvl9pPr>
                    </a:lstStyle>
                    <a:p>
                      <a:pPr algn="l"/>
                      <a:endParaRPr lang="en-US" sz="1200" b="1">
                        <a:solidFill>
                          <a:schemeClr val="tx1"/>
                        </a:solidFill>
                        <a:latin typeface="+mj-lt"/>
                        <a:cs typeface="Arial" panose="020B0604020202020204" pitchFamily="34" charset="0"/>
                      </a:endParaRPr>
                    </a:p>
                  </a:txBody>
                  <a:tcPr anchor="ct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lvl1pPr marL="0" algn="l" defTabSz="914400" rtl="0" eaLnBrk="1" latinLnBrk="0" hangingPunct="1">
                        <a:defRPr sz="1800" kern="1200">
                          <a:solidFill>
                            <a:schemeClr val="tx1"/>
                          </a:solidFill>
                          <a:latin typeface="Trebuchet MS" panose="020B0603020202020204"/>
                        </a:defRPr>
                      </a:lvl1pPr>
                      <a:lvl2pPr marL="457200" algn="l" defTabSz="914400" rtl="0" eaLnBrk="1" latinLnBrk="0" hangingPunct="1">
                        <a:defRPr sz="1800" kern="1200">
                          <a:solidFill>
                            <a:schemeClr val="tx1"/>
                          </a:solidFill>
                          <a:latin typeface="Trebuchet MS" panose="020B0603020202020204"/>
                        </a:defRPr>
                      </a:lvl2pPr>
                      <a:lvl3pPr marL="914400" algn="l" defTabSz="914400" rtl="0" eaLnBrk="1" latinLnBrk="0" hangingPunct="1">
                        <a:defRPr sz="1800" kern="1200">
                          <a:solidFill>
                            <a:schemeClr val="tx1"/>
                          </a:solidFill>
                          <a:latin typeface="Trebuchet MS" panose="020B0603020202020204"/>
                        </a:defRPr>
                      </a:lvl3pPr>
                      <a:lvl4pPr marL="1371600" algn="l" defTabSz="914400" rtl="0" eaLnBrk="1" latinLnBrk="0" hangingPunct="1">
                        <a:defRPr sz="1800" kern="1200">
                          <a:solidFill>
                            <a:schemeClr val="tx1"/>
                          </a:solidFill>
                          <a:latin typeface="Trebuchet MS" panose="020B0603020202020204"/>
                        </a:defRPr>
                      </a:lvl4pPr>
                      <a:lvl5pPr marL="1828800" algn="l" defTabSz="914400" rtl="0" eaLnBrk="1" latinLnBrk="0" hangingPunct="1">
                        <a:defRPr sz="1800" kern="1200">
                          <a:solidFill>
                            <a:schemeClr val="tx1"/>
                          </a:solidFill>
                          <a:latin typeface="Trebuchet MS" panose="020B0603020202020204"/>
                        </a:defRPr>
                      </a:lvl5pPr>
                      <a:lvl6pPr marL="2286000" algn="l" defTabSz="914400" rtl="0" eaLnBrk="1" latinLnBrk="0" hangingPunct="1">
                        <a:defRPr sz="1800" kern="1200">
                          <a:solidFill>
                            <a:schemeClr val="tx1"/>
                          </a:solidFill>
                          <a:latin typeface="Trebuchet MS" panose="020B0603020202020204"/>
                        </a:defRPr>
                      </a:lvl6pPr>
                      <a:lvl7pPr marL="2743200" algn="l" defTabSz="914400" rtl="0" eaLnBrk="1" latinLnBrk="0" hangingPunct="1">
                        <a:defRPr sz="1800" kern="1200">
                          <a:solidFill>
                            <a:schemeClr val="tx1"/>
                          </a:solidFill>
                          <a:latin typeface="Trebuchet MS" panose="020B0603020202020204"/>
                        </a:defRPr>
                      </a:lvl7pPr>
                      <a:lvl8pPr marL="3200400" algn="l" defTabSz="914400" rtl="0" eaLnBrk="1" latinLnBrk="0" hangingPunct="1">
                        <a:defRPr sz="1800" kern="1200">
                          <a:solidFill>
                            <a:schemeClr val="tx1"/>
                          </a:solidFill>
                          <a:latin typeface="Trebuchet MS" panose="020B0603020202020204"/>
                        </a:defRPr>
                      </a:lvl8pPr>
                      <a:lvl9pPr marL="3657600" algn="l" defTabSz="914400" rtl="0" eaLnBrk="1" latinLnBrk="0" hangingPunct="1">
                        <a:defRPr sz="1800" kern="1200">
                          <a:solidFill>
                            <a:schemeClr val="tx1"/>
                          </a:solidFill>
                          <a:latin typeface="Trebuchet MS" panose="020B0603020202020204"/>
                        </a:defRPr>
                      </a:lvl9pPr>
                    </a:lstStyle>
                    <a:p>
                      <a:pPr algn="ctr"/>
                      <a:r>
                        <a:rPr lang="ja-JP" sz="1200" b="1" i="0" u="none" strike="noStrike" cap="none" baseline="0">
                          <a:solidFill>
                            <a:srgbClr val="4D4D4D"/>
                          </a:solidFill>
                          <a:effectLst/>
                          <a:uFillTx/>
                          <a:ea typeface="MS UI Gothic" panose="020B0600070205080204" charset="-128"/>
                        </a:rPr>
                        <a:t>3年DFS、%</a:t>
                      </a:r>
                    </a:p>
                  </a:txBody>
                  <a:tcPr anchor="ct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lvl1pPr marL="0" algn="l" defTabSz="914400" rtl="0" eaLnBrk="1" latinLnBrk="0" hangingPunct="1">
                        <a:defRPr sz="1800" kern="1200">
                          <a:solidFill>
                            <a:schemeClr val="tx1"/>
                          </a:solidFill>
                          <a:latin typeface="Trebuchet MS" panose="020B0603020202020204"/>
                        </a:defRPr>
                      </a:lvl1pPr>
                      <a:lvl2pPr marL="457200" algn="l" defTabSz="914400" rtl="0" eaLnBrk="1" latinLnBrk="0" hangingPunct="1">
                        <a:defRPr sz="1800" kern="1200">
                          <a:solidFill>
                            <a:schemeClr val="tx1"/>
                          </a:solidFill>
                          <a:latin typeface="Trebuchet MS" panose="020B0603020202020204"/>
                        </a:defRPr>
                      </a:lvl2pPr>
                      <a:lvl3pPr marL="914400" algn="l" defTabSz="914400" rtl="0" eaLnBrk="1" latinLnBrk="0" hangingPunct="1">
                        <a:defRPr sz="1800" kern="1200">
                          <a:solidFill>
                            <a:schemeClr val="tx1"/>
                          </a:solidFill>
                          <a:latin typeface="Trebuchet MS" panose="020B0603020202020204"/>
                        </a:defRPr>
                      </a:lvl3pPr>
                      <a:lvl4pPr marL="1371600" algn="l" defTabSz="914400" rtl="0" eaLnBrk="1" latinLnBrk="0" hangingPunct="1">
                        <a:defRPr sz="1800" kern="1200">
                          <a:solidFill>
                            <a:schemeClr val="tx1"/>
                          </a:solidFill>
                          <a:latin typeface="Trebuchet MS" panose="020B0603020202020204"/>
                        </a:defRPr>
                      </a:lvl4pPr>
                      <a:lvl5pPr marL="1828800" algn="l" defTabSz="914400" rtl="0" eaLnBrk="1" latinLnBrk="0" hangingPunct="1">
                        <a:defRPr sz="1800" kern="1200">
                          <a:solidFill>
                            <a:schemeClr val="tx1"/>
                          </a:solidFill>
                          <a:latin typeface="Trebuchet MS" panose="020B0603020202020204"/>
                        </a:defRPr>
                      </a:lvl5pPr>
                      <a:lvl6pPr marL="2286000" algn="l" defTabSz="914400" rtl="0" eaLnBrk="1" latinLnBrk="0" hangingPunct="1">
                        <a:defRPr sz="1800" kern="1200">
                          <a:solidFill>
                            <a:schemeClr val="tx1"/>
                          </a:solidFill>
                          <a:latin typeface="Trebuchet MS" panose="020B0603020202020204"/>
                        </a:defRPr>
                      </a:lvl6pPr>
                      <a:lvl7pPr marL="2743200" algn="l" defTabSz="914400" rtl="0" eaLnBrk="1" latinLnBrk="0" hangingPunct="1">
                        <a:defRPr sz="1800" kern="1200">
                          <a:solidFill>
                            <a:schemeClr val="tx1"/>
                          </a:solidFill>
                          <a:latin typeface="Trebuchet MS" panose="020B0603020202020204"/>
                        </a:defRPr>
                      </a:lvl7pPr>
                      <a:lvl8pPr marL="3200400" algn="l" defTabSz="914400" rtl="0" eaLnBrk="1" latinLnBrk="0" hangingPunct="1">
                        <a:defRPr sz="1800" kern="1200">
                          <a:solidFill>
                            <a:schemeClr val="tx1"/>
                          </a:solidFill>
                          <a:latin typeface="Trebuchet MS" panose="020B0603020202020204"/>
                        </a:defRPr>
                      </a:lvl8pPr>
                      <a:lvl9pPr marL="3657600" algn="l" defTabSz="914400" rtl="0" eaLnBrk="1" latinLnBrk="0" hangingPunct="1">
                        <a:defRPr sz="1800" kern="1200">
                          <a:solidFill>
                            <a:schemeClr val="tx1"/>
                          </a:solidFill>
                          <a:latin typeface="Trebuchet MS" panose="020B0603020202020204"/>
                        </a:defRPr>
                      </a:lvl9pPr>
                    </a:lstStyle>
                    <a:p>
                      <a:pPr algn="ctr"/>
                      <a:r>
                        <a:rPr lang="ja-JP" sz="1200" b="1" i="0" u="none" strike="noStrike" cap="none" baseline="0">
                          <a:solidFill>
                            <a:srgbClr val="4D4D4D"/>
                          </a:solidFill>
                          <a:effectLst/>
                          <a:uFillTx/>
                          <a:ea typeface="MS UI Gothic" panose="020B0600070205080204" charset="-128"/>
                        </a:rPr>
                        <a:t>HR (95%CI)</a:t>
                      </a:r>
                    </a:p>
                  </a:txBody>
                  <a:tcPr anchor="ct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370840">
                <a:tc>
                  <a:txBody>
                    <a:bodyPr/>
                    <a:lstStyle>
                      <a:lvl1pPr marL="0" algn="l" defTabSz="914400" rtl="0" eaLnBrk="1" latinLnBrk="0" hangingPunct="1">
                        <a:defRPr sz="1800" kern="1200">
                          <a:solidFill>
                            <a:schemeClr val="tx1"/>
                          </a:solidFill>
                          <a:latin typeface="Trebuchet MS" panose="020B0603020202020204"/>
                        </a:defRPr>
                      </a:lvl1pPr>
                      <a:lvl2pPr marL="457200" algn="l" defTabSz="914400" rtl="0" eaLnBrk="1" latinLnBrk="0" hangingPunct="1">
                        <a:defRPr sz="1800" kern="1200">
                          <a:solidFill>
                            <a:schemeClr val="tx1"/>
                          </a:solidFill>
                          <a:latin typeface="Trebuchet MS" panose="020B0603020202020204"/>
                        </a:defRPr>
                      </a:lvl2pPr>
                      <a:lvl3pPr marL="914400" algn="l" defTabSz="914400" rtl="0" eaLnBrk="1" latinLnBrk="0" hangingPunct="1">
                        <a:defRPr sz="1800" kern="1200">
                          <a:solidFill>
                            <a:schemeClr val="tx1"/>
                          </a:solidFill>
                          <a:latin typeface="Trebuchet MS" panose="020B0603020202020204"/>
                        </a:defRPr>
                      </a:lvl3pPr>
                      <a:lvl4pPr marL="1371600" algn="l" defTabSz="914400" rtl="0" eaLnBrk="1" latinLnBrk="0" hangingPunct="1">
                        <a:defRPr sz="1800" kern="1200">
                          <a:solidFill>
                            <a:schemeClr val="tx1"/>
                          </a:solidFill>
                          <a:latin typeface="Trebuchet MS" panose="020B0603020202020204"/>
                        </a:defRPr>
                      </a:lvl4pPr>
                      <a:lvl5pPr marL="1828800" algn="l" defTabSz="914400" rtl="0" eaLnBrk="1" latinLnBrk="0" hangingPunct="1">
                        <a:defRPr sz="1800" kern="1200">
                          <a:solidFill>
                            <a:schemeClr val="tx1"/>
                          </a:solidFill>
                          <a:latin typeface="Trebuchet MS" panose="020B0603020202020204"/>
                        </a:defRPr>
                      </a:lvl5pPr>
                      <a:lvl6pPr marL="2286000" algn="l" defTabSz="914400" rtl="0" eaLnBrk="1" latinLnBrk="0" hangingPunct="1">
                        <a:defRPr sz="1800" kern="1200">
                          <a:solidFill>
                            <a:schemeClr val="tx1"/>
                          </a:solidFill>
                          <a:latin typeface="Trebuchet MS" panose="020B0603020202020204"/>
                        </a:defRPr>
                      </a:lvl6pPr>
                      <a:lvl7pPr marL="2743200" algn="l" defTabSz="914400" rtl="0" eaLnBrk="1" latinLnBrk="0" hangingPunct="1">
                        <a:defRPr sz="1800" kern="1200">
                          <a:solidFill>
                            <a:schemeClr val="tx1"/>
                          </a:solidFill>
                          <a:latin typeface="Trebuchet MS" panose="020B0603020202020204"/>
                        </a:defRPr>
                      </a:lvl7pPr>
                      <a:lvl8pPr marL="3200400" algn="l" defTabSz="914400" rtl="0" eaLnBrk="1" latinLnBrk="0" hangingPunct="1">
                        <a:defRPr sz="1800" kern="1200">
                          <a:solidFill>
                            <a:schemeClr val="tx1"/>
                          </a:solidFill>
                          <a:latin typeface="Trebuchet MS" panose="020B0603020202020204"/>
                        </a:defRPr>
                      </a:lvl8pPr>
                      <a:lvl9pPr marL="3657600" algn="l" defTabSz="914400" rtl="0" eaLnBrk="1" latinLnBrk="0" hangingPunct="1">
                        <a:defRPr sz="1800" kern="1200">
                          <a:solidFill>
                            <a:schemeClr val="tx1"/>
                          </a:solidFill>
                          <a:latin typeface="Trebuchet MS" panose="020B0603020202020204"/>
                        </a:defRPr>
                      </a:lvl9pPr>
                    </a:lstStyle>
                    <a:p>
                      <a:pPr marL="0" marR="0" indent="0" algn="l" defTabSz="914400" rtl="0" eaLnBrk="1" fontAlgn="auto" latinLnBrk="0" hangingPunct="1">
                        <a:lnSpc>
                          <a:spcPct val="100000"/>
                        </a:lnSpc>
                        <a:spcBef>
                          <a:spcPct val="0"/>
                        </a:spcBef>
                        <a:spcAft>
                          <a:spcPct val="0"/>
                        </a:spcAft>
                        <a:buClrTx/>
                        <a:buSzTx/>
                        <a:buFontTx/>
                        <a:buNone/>
                        <a:defRPr/>
                      </a:pPr>
                      <a:r>
                        <a:rPr lang="ja-JP" sz="1200" b="0" i="0" u="none" strike="noStrike" cap="none" baseline="0">
                          <a:solidFill>
                            <a:srgbClr val="4D4D4D"/>
                          </a:solidFill>
                          <a:effectLst/>
                          <a:uFillTx/>
                          <a:ea typeface="MS UI Gothic" panose="020B0600070205080204" charset="-128"/>
                        </a:rPr>
                        <a:t>mFOLFOX6-RT</a:t>
                      </a:r>
                    </a:p>
                  </a:txBody>
                  <a:tcPr anchor="ctr">
                    <a:lnT w="19050" cap="flat" cmpd="sng" algn="ctr">
                      <a:solidFill>
                        <a:schemeClr val="tx1"/>
                      </a:solidFill>
                      <a:prstDash val="solid"/>
                      <a:round/>
                      <a:headEnd type="none" w="med" len="med"/>
                      <a:tailEnd type="none" w="med" len="med"/>
                    </a:lnT>
                    <a:noFill/>
                  </a:tcPr>
                </a:tc>
                <a:tc>
                  <a:txBody>
                    <a:bodyPr/>
                    <a:lstStyle>
                      <a:lvl1pPr marL="0" algn="l" defTabSz="914400" rtl="0" eaLnBrk="1" latinLnBrk="0" hangingPunct="1">
                        <a:defRPr sz="1800" kern="1200">
                          <a:solidFill>
                            <a:schemeClr val="tx1"/>
                          </a:solidFill>
                          <a:latin typeface="Trebuchet MS" panose="020B0603020202020204"/>
                        </a:defRPr>
                      </a:lvl1pPr>
                      <a:lvl2pPr marL="457200" algn="l" defTabSz="914400" rtl="0" eaLnBrk="1" latinLnBrk="0" hangingPunct="1">
                        <a:defRPr sz="1800" kern="1200">
                          <a:solidFill>
                            <a:schemeClr val="tx1"/>
                          </a:solidFill>
                          <a:latin typeface="Trebuchet MS" panose="020B0603020202020204"/>
                        </a:defRPr>
                      </a:lvl2pPr>
                      <a:lvl3pPr marL="914400" algn="l" defTabSz="914400" rtl="0" eaLnBrk="1" latinLnBrk="0" hangingPunct="1">
                        <a:defRPr sz="1800" kern="1200">
                          <a:solidFill>
                            <a:schemeClr val="tx1"/>
                          </a:solidFill>
                          <a:latin typeface="Trebuchet MS" panose="020B0603020202020204"/>
                        </a:defRPr>
                      </a:lvl3pPr>
                      <a:lvl4pPr marL="1371600" algn="l" defTabSz="914400" rtl="0" eaLnBrk="1" latinLnBrk="0" hangingPunct="1">
                        <a:defRPr sz="1800" kern="1200">
                          <a:solidFill>
                            <a:schemeClr val="tx1"/>
                          </a:solidFill>
                          <a:latin typeface="Trebuchet MS" panose="020B0603020202020204"/>
                        </a:defRPr>
                      </a:lvl4pPr>
                      <a:lvl5pPr marL="1828800" algn="l" defTabSz="914400" rtl="0" eaLnBrk="1" latinLnBrk="0" hangingPunct="1">
                        <a:defRPr sz="1800" kern="1200">
                          <a:solidFill>
                            <a:schemeClr val="tx1"/>
                          </a:solidFill>
                          <a:latin typeface="Trebuchet MS" panose="020B0603020202020204"/>
                        </a:defRPr>
                      </a:lvl5pPr>
                      <a:lvl6pPr marL="2286000" algn="l" defTabSz="914400" rtl="0" eaLnBrk="1" latinLnBrk="0" hangingPunct="1">
                        <a:defRPr sz="1800" kern="1200">
                          <a:solidFill>
                            <a:schemeClr val="tx1"/>
                          </a:solidFill>
                          <a:latin typeface="Trebuchet MS" panose="020B0603020202020204"/>
                        </a:defRPr>
                      </a:lvl6pPr>
                      <a:lvl7pPr marL="2743200" algn="l" defTabSz="914400" rtl="0" eaLnBrk="1" latinLnBrk="0" hangingPunct="1">
                        <a:defRPr sz="1800" kern="1200">
                          <a:solidFill>
                            <a:schemeClr val="tx1"/>
                          </a:solidFill>
                          <a:latin typeface="Trebuchet MS" panose="020B0603020202020204"/>
                        </a:defRPr>
                      </a:lvl7pPr>
                      <a:lvl8pPr marL="3200400" algn="l" defTabSz="914400" rtl="0" eaLnBrk="1" latinLnBrk="0" hangingPunct="1">
                        <a:defRPr sz="1800" kern="1200">
                          <a:solidFill>
                            <a:schemeClr val="tx1"/>
                          </a:solidFill>
                          <a:latin typeface="Trebuchet MS" panose="020B0603020202020204"/>
                        </a:defRPr>
                      </a:lvl8pPr>
                      <a:lvl9pPr marL="3657600" algn="l" defTabSz="914400" rtl="0" eaLnBrk="1" latinLnBrk="0" hangingPunct="1">
                        <a:defRPr sz="1800" kern="1200">
                          <a:solidFill>
                            <a:schemeClr val="tx1"/>
                          </a:solidFill>
                          <a:latin typeface="Trebuchet MS" panose="020B0603020202020204"/>
                        </a:defRPr>
                      </a:lvl9pPr>
                    </a:lstStyle>
                    <a:p>
                      <a:pPr algn="ctr"/>
                      <a:r>
                        <a:rPr lang="ja-JP" sz="1200" b="0" i="0" u="none" strike="noStrike" cap="none" baseline="0">
                          <a:solidFill>
                            <a:srgbClr val="4D4D4D"/>
                          </a:solidFill>
                          <a:effectLst/>
                          <a:uFillTx/>
                          <a:ea typeface="MS UI Gothic" panose="020B0600070205080204" charset="-128"/>
                        </a:rPr>
                        <a:t>77.1</a:t>
                      </a:r>
                    </a:p>
                  </a:txBody>
                  <a:tcPr anchor="ctr">
                    <a:lnT w="19050" cap="flat" cmpd="sng" algn="ctr">
                      <a:solidFill>
                        <a:schemeClr val="tx1"/>
                      </a:solidFill>
                      <a:prstDash val="solid"/>
                      <a:round/>
                      <a:headEnd type="none" w="med" len="med"/>
                      <a:tailEnd type="none" w="med" len="med"/>
                    </a:lnT>
                    <a:noFill/>
                  </a:tcPr>
                </a:tc>
                <a:tc>
                  <a:txBody>
                    <a:bodyPr/>
                    <a:lstStyle>
                      <a:lvl1pPr marL="0" algn="l" defTabSz="914400" rtl="0" eaLnBrk="1" latinLnBrk="0" hangingPunct="1">
                        <a:defRPr sz="1800" kern="1200">
                          <a:solidFill>
                            <a:schemeClr val="tx1"/>
                          </a:solidFill>
                          <a:latin typeface="Trebuchet MS" panose="020B0603020202020204"/>
                        </a:defRPr>
                      </a:lvl1pPr>
                      <a:lvl2pPr marL="457200" algn="l" defTabSz="914400" rtl="0" eaLnBrk="1" latinLnBrk="0" hangingPunct="1">
                        <a:defRPr sz="1800" kern="1200">
                          <a:solidFill>
                            <a:schemeClr val="tx1"/>
                          </a:solidFill>
                          <a:latin typeface="Trebuchet MS" panose="020B0603020202020204"/>
                        </a:defRPr>
                      </a:lvl2pPr>
                      <a:lvl3pPr marL="914400" algn="l" defTabSz="914400" rtl="0" eaLnBrk="1" latinLnBrk="0" hangingPunct="1">
                        <a:defRPr sz="1800" kern="1200">
                          <a:solidFill>
                            <a:schemeClr val="tx1"/>
                          </a:solidFill>
                          <a:latin typeface="Trebuchet MS" panose="020B0603020202020204"/>
                        </a:defRPr>
                      </a:lvl3pPr>
                      <a:lvl4pPr marL="1371600" algn="l" defTabSz="914400" rtl="0" eaLnBrk="1" latinLnBrk="0" hangingPunct="1">
                        <a:defRPr sz="1800" kern="1200">
                          <a:solidFill>
                            <a:schemeClr val="tx1"/>
                          </a:solidFill>
                          <a:latin typeface="Trebuchet MS" panose="020B0603020202020204"/>
                        </a:defRPr>
                      </a:lvl4pPr>
                      <a:lvl5pPr marL="1828800" algn="l" defTabSz="914400" rtl="0" eaLnBrk="1" latinLnBrk="0" hangingPunct="1">
                        <a:defRPr sz="1800" kern="1200">
                          <a:solidFill>
                            <a:schemeClr val="tx1"/>
                          </a:solidFill>
                          <a:latin typeface="Trebuchet MS" panose="020B0603020202020204"/>
                        </a:defRPr>
                      </a:lvl5pPr>
                      <a:lvl6pPr marL="2286000" algn="l" defTabSz="914400" rtl="0" eaLnBrk="1" latinLnBrk="0" hangingPunct="1">
                        <a:defRPr sz="1800" kern="1200">
                          <a:solidFill>
                            <a:schemeClr val="tx1"/>
                          </a:solidFill>
                          <a:latin typeface="Trebuchet MS" panose="020B0603020202020204"/>
                        </a:defRPr>
                      </a:lvl6pPr>
                      <a:lvl7pPr marL="2743200" algn="l" defTabSz="914400" rtl="0" eaLnBrk="1" latinLnBrk="0" hangingPunct="1">
                        <a:defRPr sz="1800" kern="1200">
                          <a:solidFill>
                            <a:schemeClr val="tx1"/>
                          </a:solidFill>
                          <a:latin typeface="Trebuchet MS" panose="020B0603020202020204"/>
                        </a:defRPr>
                      </a:lvl7pPr>
                      <a:lvl8pPr marL="3200400" algn="l" defTabSz="914400" rtl="0" eaLnBrk="1" latinLnBrk="0" hangingPunct="1">
                        <a:defRPr sz="1800" kern="1200">
                          <a:solidFill>
                            <a:schemeClr val="tx1"/>
                          </a:solidFill>
                          <a:latin typeface="Trebuchet MS" panose="020B0603020202020204"/>
                        </a:defRPr>
                      </a:lvl8pPr>
                      <a:lvl9pPr marL="3657600" algn="l" defTabSz="914400" rtl="0" eaLnBrk="1" latinLnBrk="0" hangingPunct="1">
                        <a:defRPr sz="1800" kern="1200">
                          <a:solidFill>
                            <a:schemeClr val="tx1"/>
                          </a:solidFill>
                          <a:latin typeface="Trebuchet MS" panose="020B0603020202020204"/>
                        </a:defRPr>
                      </a:lvl9pPr>
                    </a:lstStyle>
                    <a:p>
                      <a:pPr marL="0" algn="ctr" defTabSz="914400" rtl="0" eaLnBrk="1" latinLnBrk="0" hangingPunct="1"/>
                      <a:r>
                        <a:rPr lang="ja-JP" sz="1200" b="0" i="0" u="none" strike="noStrike" cap="none" baseline="0">
                          <a:solidFill>
                            <a:srgbClr val="4D4D4D"/>
                          </a:solidFill>
                          <a:effectLst/>
                          <a:uFillTx/>
                          <a:ea typeface="MS UI Gothic" panose="020B0600070205080204" charset="-128"/>
                        </a:rPr>
                        <a:t>0.994 (0.594, 1.499)</a:t>
                      </a:r>
                    </a:p>
                  </a:txBody>
                  <a:tcPr anchor="ctr">
                    <a:lnT w="1905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10001"/>
                  </a:ext>
                </a:extLst>
              </a:tr>
              <a:tr h="370840">
                <a:tc>
                  <a:txBody>
                    <a:bodyPr/>
                    <a:lstStyle>
                      <a:lvl1pPr marL="0" algn="l" defTabSz="914400" rtl="0" eaLnBrk="1" latinLnBrk="0" hangingPunct="1">
                        <a:defRPr sz="1800" kern="1200">
                          <a:solidFill>
                            <a:schemeClr val="tx1"/>
                          </a:solidFill>
                          <a:latin typeface="Trebuchet MS" panose="020B0603020202020204"/>
                        </a:defRPr>
                      </a:lvl1pPr>
                      <a:lvl2pPr marL="457200" algn="l" defTabSz="914400" rtl="0" eaLnBrk="1" latinLnBrk="0" hangingPunct="1">
                        <a:defRPr sz="1800" kern="1200">
                          <a:solidFill>
                            <a:schemeClr val="tx1"/>
                          </a:solidFill>
                          <a:latin typeface="Trebuchet MS" panose="020B0603020202020204"/>
                        </a:defRPr>
                      </a:lvl2pPr>
                      <a:lvl3pPr marL="914400" algn="l" defTabSz="914400" rtl="0" eaLnBrk="1" latinLnBrk="0" hangingPunct="1">
                        <a:defRPr sz="1800" kern="1200">
                          <a:solidFill>
                            <a:schemeClr val="tx1"/>
                          </a:solidFill>
                          <a:latin typeface="Trebuchet MS" panose="020B0603020202020204"/>
                        </a:defRPr>
                      </a:lvl3pPr>
                      <a:lvl4pPr marL="1371600" algn="l" defTabSz="914400" rtl="0" eaLnBrk="1" latinLnBrk="0" hangingPunct="1">
                        <a:defRPr sz="1800" kern="1200">
                          <a:solidFill>
                            <a:schemeClr val="tx1"/>
                          </a:solidFill>
                          <a:latin typeface="Trebuchet MS" panose="020B0603020202020204"/>
                        </a:defRPr>
                      </a:lvl4pPr>
                      <a:lvl5pPr marL="1828800" algn="l" defTabSz="914400" rtl="0" eaLnBrk="1" latinLnBrk="0" hangingPunct="1">
                        <a:defRPr sz="1800" kern="1200">
                          <a:solidFill>
                            <a:schemeClr val="tx1"/>
                          </a:solidFill>
                          <a:latin typeface="Trebuchet MS" panose="020B0603020202020204"/>
                        </a:defRPr>
                      </a:lvl5pPr>
                      <a:lvl6pPr marL="2286000" algn="l" defTabSz="914400" rtl="0" eaLnBrk="1" latinLnBrk="0" hangingPunct="1">
                        <a:defRPr sz="1800" kern="1200">
                          <a:solidFill>
                            <a:schemeClr val="tx1"/>
                          </a:solidFill>
                          <a:latin typeface="Trebuchet MS" panose="020B0603020202020204"/>
                        </a:defRPr>
                      </a:lvl6pPr>
                      <a:lvl7pPr marL="2743200" algn="l" defTabSz="914400" rtl="0" eaLnBrk="1" latinLnBrk="0" hangingPunct="1">
                        <a:defRPr sz="1800" kern="1200">
                          <a:solidFill>
                            <a:schemeClr val="tx1"/>
                          </a:solidFill>
                          <a:latin typeface="Trebuchet MS" panose="020B0603020202020204"/>
                        </a:defRPr>
                      </a:lvl7pPr>
                      <a:lvl8pPr marL="3200400" algn="l" defTabSz="914400" rtl="0" eaLnBrk="1" latinLnBrk="0" hangingPunct="1">
                        <a:defRPr sz="1800" kern="1200">
                          <a:solidFill>
                            <a:schemeClr val="tx1"/>
                          </a:solidFill>
                          <a:latin typeface="Trebuchet MS" panose="020B0603020202020204"/>
                        </a:defRPr>
                      </a:lvl8pPr>
                      <a:lvl9pPr marL="3657600" algn="l" defTabSz="914400" rtl="0" eaLnBrk="1" latinLnBrk="0" hangingPunct="1">
                        <a:defRPr sz="1800" kern="1200">
                          <a:solidFill>
                            <a:schemeClr val="tx1"/>
                          </a:solidFill>
                          <a:latin typeface="Trebuchet MS" panose="020B0603020202020204"/>
                        </a:defRPr>
                      </a:lvl9pPr>
                    </a:lstStyle>
                    <a:p>
                      <a:pPr marL="0" algn="l" defTabSz="914400" rtl="0" eaLnBrk="1" latinLnBrk="0" hangingPunct="1"/>
                      <a:r>
                        <a:rPr lang="ja-JP" sz="1200" b="0" i="0" u="none" strike="noStrike" cap="none" baseline="0">
                          <a:solidFill>
                            <a:srgbClr val="4D4D4D"/>
                          </a:solidFill>
                          <a:effectLst/>
                          <a:uFillTx/>
                          <a:ea typeface="MS UI Gothic" panose="020B0600070205080204" charset="-128"/>
                        </a:rPr>
                        <a:t>mFOLFOX6</a:t>
                      </a:r>
                    </a:p>
                  </a:txBody>
                  <a:tcPr anchor="ctr">
                    <a:noFill/>
                  </a:tcPr>
                </a:tc>
                <a:tc>
                  <a:txBody>
                    <a:bodyPr/>
                    <a:lstStyle>
                      <a:lvl1pPr marL="0" algn="l" defTabSz="914400" rtl="0" eaLnBrk="1" latinLnBrk="0" hangingPunct="1">
                        <a:defRPr sz="1800" kern="1200">
                          <a:solidFill>
                            <a:schemeClr val="tx1"/>
                          </a:solidFill>
                          <a:latin typeface="Trebuchet MS" panose="020B0603020202020204"/>
                        </a:defRPr>
                      </a:lvl1pPr>
                      <a:lvl2pPr marL="457200" algn="l" defTabSz="914400" rtl="0" eaLnBrk="1" latinLnBrk="0" hangingPunct="1">
                        <a:defRPr sz="1800" kern="1200">
                          <a:solidFill>
                            <a:schemeClr val="tx1"/>
                          </a:solidFill>
                          <a:latin typeface="Trebuchet MS" panose="020B0603020202020204"/>
                        </a:defRPr>
                      </a:lvl2pPr>
                      <a:lvl3pPr marL="914400" algn="l" defTabSz="914400" rtl="0" eaLnBrk="1" latinLnBrk="0" hangingPunct="1">
                        <a:defRPr sz="1800" kern="1200">
                          <a:solidFill>
                            <a:schemeClr val="tx1"/>
                          </a:solidFill>
                          <a:latin typeface="Trebuchet MS" panose="020B0603020202020204"/>
                        </a:defRPr>
                      </a:lvl3pPr>
                      <a:lvl4pPr marL="1371600" algn="l" defTabSz="914400" rtl="0" eaLnBrk="1" latinLnBrk="0" hangingPunct="1">
                        <a:defRPr sz="1800" kern="1200">
                          <a:solidFill>
                            <a:schemeClr val="tx1"/>
                          </a:solidFill>
                          <a:latin typeface="Trebuchet MS" panose="020B0603020202020204"/>
                        </a:defRPr>
                      </a:lvl4pPr>
                      <a:lvl5pPr marL="1828800" algn="l" defTabSz="914400" rtl="0" eaLnBrk="1" latinLnBrk="0" hangingPunct="1">
                        <a:defRPr sz="1800" kern="1200">
                          <a:solidFill>
                            <a:schemeClr val="tx1"/>
                          </a:solidFill>
                          <a:latin typeface="Trebuchet MS" panose="020B0603020202020204"/>
                        </a:defRPr>
                      </a:lvl5pPr>
                      <a:lvl6pPr marL="2286000" algn="l" defTabSz="914400" rtl="0" eaLnBrk="1" latinLnBrk="0" hangingPunct="1">
                        <a:defRPr sz="1800" kern="1200">
                          <a:solidFill>
                            <a:schemeClr val="tx1"/>
                          </a:solidFill>
                          <a:latin typeface="Trebuchet MS" panose="020B0603020202020204"/>
                        </a:defRPr>
                      </a:lvl6pPr>
                      <a:lvl7pPr marL="2743200" algn="l" defTabSz="914400" rtl="0" eaLnBrk="1" latinLnBrk="0" hangingPunct="1">
                        <a:defRPr sz="1800" kern="1200">
                          <a:solidFill>
                            <a:schemeClr val="tx1"/>
                          </a:solidFill>
                          <a:latin typeface="Trebuchet MS" panose="020B0603020202020204"/>
                        </a:defRPr>
                      </a:lvl7pPr>
                      <a:lvl8pPr marL="3200400" algn="l" defTabSz="914400" rtl="0" eaLnBrk="1" latinLnBrk="0" hangingPunct="1">
                        <a:defRPr sz="1800" kern="1200">
                          <a:solidFill>
                            <a:schemeClr val="tx1"/>
                          </a:solidFill>
                          <a:latin typeface="Trebuchet MS" panose="020B0603020202020204"/>
                        </a:defRPr>
                      </a:lvl8pPr>
                      <a:lvl9pPr marL="3657600" algn="l" defTabSz="914400" rtl="0" eaLnBrk="1" latinLnBrk="0" hangingPunct="1">
                        <a:defRPr sz="1800" kern="1200">
                          <a:solidFill>
                            <a:schemeClr val="tx1"/>
                          </a:solidFill>
                          <a:latin typeface="Trebuchet MS" panose="020B0603020202020204"/>
                        </a:defRPr>
                      </a:lvl9pPr>
                    </a:lstStyle>
                    <a:p>
                      <a:pPr marL="0" marR="0" indent="0" algn="ctr" defTabSz="914400" rtl="0" eaLnBrk="1" fontAlgn="auto" latinLnBrk="0" hangingPunct="1">
                        <a:lnSpc>
                          <a:spcPct val="100000"/>
                        </a:lnSpc>
                        <a:spcBef>
                          <a:spcPct val="0"/>
                        </a:spcBef>
                        <a:spcAft>
                          <a:spcPct val="0"/>
                        </a:spcAft>
                        <a:buClrTx/>
                        <a:buSzTx/>
                        <a:buFontTx/>
                        <a:buNone/>
                        <a:defRPr/>
                      </a:pPr>
                      <a:r>
                        <a:rPr lang="ja-JP" sz="1200" b="0" i="0" u="none" strike="noStrike" cap="none" baseline="0">
                          <a:solidFill>
                            <a:srgbClr val="4D4D4D"/>
                          </a:solidFill>
                          <a:effectLst/>
                          <a:uFillTx/>
                          <a:ea typeface="MS UI Gothic" panose="020B0600070205080204" charset="-128"/>
                        </a:rPr>
                        <a:t>74.9</a:t>
                      </a:r>
                    </a:p>
                  </a:txBody>
                  <a:tcPr anchor="ctr">
                    <a:noFill/>
                  </a:tcPr>
                </a:tc>
                <a:tc>
                  <a:txBody>
                    <a:bodyPr/>
                    <a:lstStyle>
                      <a:lvl1pPr marL="0" algn="l" defTabSz="914400" rtl="0" eaLnBrk="1" latinLnBrk="0" hangingPunct="1">
                        <a:defRPr sz="1800" kern="1200">
                          <a:solidFill>
                            <a:schemeClr val="tx1"/>
                          </a:solidFill>
                          <a:latin typeface="Trebuchet MS" panose="020B0603020202020204"/>
                        </a:defRPr>
                      </a:lvl1pPr>
                      <a:lvl2pPr marL="457200" algn="l" defTabSz="914400" rtl="0" eaLnBrk="1" latinLnBrk="0" hangingPunct="1">
                        <a:defRPr sz="1800" kern="1200">
                          <a:solidFill>
                            <a:schemeClr val="tx1"/>
                          </a:solidFill>
                          <a:latin typeface="Trebuchet MS" panose="020B0603020202020204"/>
                        </a:defRPr>
                      </a:lvl2pPr>
                      <a:lvl3pPr marL="914400" algn="l" defTabSz="914400" rtl="0" eaLnBrk="1" latinLnBrk="0" hangingPunct="1">
                        <a:defRPr sz="1800" kern="1200">
                          <a:solidFill>
                            <a:schemeClr val="tx1"/>
                          </a:solidFill>
                          <a:latin typeface="Trebuchet MS" panose="020B0603020202020204"/>
                        </a:defRPr>
                      </a:lvl3pPr>
                      <a:lvl4pPr marL="1371600" algn="l" defTabSz="914400" rtl="0" eaLnBrk="1" latinLnBrk="0" hangingPunct="1">
                        <a:defRPr sz="1800" kern="1200">
                          <a:solidFill>
                            <a:schemeClr val="tx1"/>
                          </a:solidFill>
                          <a:latin typeface="Trebuchet MS" panose="020B0603020202020204"/>
                        </a:defRPr>
                      </a:lvl4pPr>
                      <a:lvl5pPr marL="1828800" algn="l" defTabSz="914400" rtl="0" eaLnBrk="1" latinLnBrk="0" hangingPunct="1">
                        <a:defRPr sz="1800" kern="1200">
                          <a:solidFill>
                            <a:schemeClr val="tx1"/>
                          </a:solidFill>
                          <a:latin typeface="Trebuchet MS" panose="020B0603020202020204"/>
                        </a:defRPr>
                      </a:lvl5pPr>
                      <a:lvl6pPr marL="2286000" algn="l" defTabSz="914400" rtl="0" eaLnBrk="1" latinLnBrk="0" hangingPunct="1">
                        <a:defRPr sz="1800" kern="1200">
                          <a:solidFill>
                            <a:schemeClr val="tx1"/>
                          </a:solidFill>
                          <a:latin typeface="Trebuchet MS" panose="020B0603020202020204"/>
                        </a:defRPr>
                      </a:lvl6pPr>
                      <a:lvl7pPr marL="2743200" algn="l" defTabSz="914400" rtl="0" eaLnBrk="1" latinLnBrk="0" hangingPunct="1">
                        <a:defRPr sz="1800" kern="1200">
                          <a:solidFill>
                            <a:schemeClr val="tx1"/>
                          </a:solidFill>
                          <a:latin typeface="Trebuchet MS" panose="020B0603020202020204"/>
                        </a:defRPr>
                      </a:lvl7pPr>
                      <a:lvl8pPr marL="3200400" algn="l" defTabSz="914400" rtl="0" eaLnBrk="1" latinLnBrk="0" hangingPunct="1">
                        <a:defRPr sz="1800" kern="1200">
                          <a:solidFill>
                            <a:schemeClr val="tx1"/>
                          </a:solidFill>
                          <a:latin typeface="Trebuchet MS" panose="020B0603020202020204"/>
                        </a:defRPr>
                      </a:lvl8pPr>
                      <a:lvl9pPr marL="3657600" algn="l" defTabSz="914400" rtl="0" eaLnBrk="1" latinLnBrk="0" hangingPunct="1">
                        <a:defRPr sz="1800" kern="1200">
                          <a:solidFill>
                            <a:schemeClr val="tx1"/>
                          </a:solidFill>
                          <a:latin typeface="Trebuchet MS" panose="020B0603020202020204"/>
                        </a:defRPr>
                      </a:lvl9pPr>
                    </a:lstStyle>
                    <a:p>
                      <a:pPr marL="0" algn="ctr" defTabSz="914400" rtl="0" eaLnBrk="1" latinLnBrk="0" hangingPunct="1"/>
                      <a:r>
                        <a:rPr lang="ja-JP" sz="1200" b="0" i="0" u="none" strike="noStrike" cap="none" baseline="0">
                          <a:solidFill>
                            <a:srgbClr val="4D4D4D"/>
                          </a:solidFill>
                          <a:effectLst/>
                          <a:uFillTx/>
                          <a:ea typeface="MS UI Gothic" panose="020B0600070205080204" charset="-128"/>
                        </a:rPr>
                        <a:t>0.968 (0.615, 1.524)</a:t>
                      </a:r>
                    </a:p>
                  </a:txBody>
                  <a:tcPr anchor="ctr">
                    <a:noFill/>
                  </a:tcPr>
                </a:tc>
                <a:extLst>
                  <a:ext uri="{0D108BD9-81ED-4DB2-BD59-A6C34878D82A}">
                    <a16:rowId xmlns:a16="http://schemas.microsoft.com/office/drawing/2014/main" val="10002"/>
                  </a:ext>
                </a:extLst>
              </a:tr>
              <a:tr h="370840">
                <a:tc>
                  <a:txBody>
                    <a:bodyPr/>
                    <a:lstStyle>
                      <a:lvl1pPr marL="0" algn="l" defTabSz="914400" rtl="0" eaLnBrk="1" latinLnBrk="0" hangingPunct="1">
                        <a:defRPr sz="1800" kern="1200">
                          <a:solidFill>
                            <a:schemeClr val="tx1"/>
                          </a:solidFill>
                          <a:latin typeface="Trebuchet MS" panose="020B0603020202020204"/>
                        </a:defRPr>
                      </a:lvl1pPr>
                      <a:lvl2pPr marL="457200" algn="l" defTabSz="914400" rtl="0" eaLnBrk="1" latinLnBrk="0" hangingPunct="1">
                        <a:defRPr sz="1800" kern="1200">
                          <a:solidFill>
                            <a:schemeClr val="tx1"/>
                          </a:solidFill>
                          <a:latin typeface="Trebuchet MS" panose="020B0603020202020204"/>
                        </a:defRPr>
                      </a:lvl2pPr>
                      <a:lvl3pPr marL="914400" algn="l" defTabSz="914400" rtl="0" eaLnBrk="1" latinLnBrk="0" hangingPunct="1">
                        <a:defRPr sz="1800" kern="1200">
                          <a:solidFill>
                            <a:schemeClr val="tx1"/>
                          </a:solidFill>
                          <a:latin typeface="Trebuchet MS" panose="020B0603020202020204"/>
                        </a:defRPr>
                      </a:lvl3pPr>
                      <a:lvl4pPr marL="1371600" algn="l" defTabSz="914400" rtl="0" eaLnBrk="1" latinLnBrk="0" hangingPunct="1">
                        <a:defRPr sz="1800" kern="1200">
                          <a:solidFill>
                            <a:schemeClr val="tx1"/>
                          </a:solidFill>
                          <a:latin typeface="Trebuchet MS" panose="020B0603020202020204"/>
                        </a:defRPr>
                      </a:lvl4pPr>
                      <a:lvl5pPr marL="1828800" algn="l" defTabSz="914400" rtl="0" eaLnBrk="1" latinLnBrk="0" hangingPunct="1">
                        <a:defRPr sz="1800" kern="1200">
                          <a:solidFill>
                            <a:schemeClr val="tx1"/>
                          </a:solidFill>
                          <a:latin typeface="Trebuchet MS" panose="020B0603020202020204"/>
                        </a:defRPr>
                      </a:lvl5pPr>
                      <a:lvl6pPr marL="2286000" algn="l" defTabSz="914400" rtl="0" eaLnBrk="1" latinLnBrk="0" hangingPunct="1">
                        <a:defRPr sz="1800" kern="1200">
                          <a:solidFill>
                            <a:schemeClr val="tx1"/>
                          </a:solidFill>
                          <a:latin typeface="Trebuchet MS" panose="020B0603020202020204"/>
                        </a:defRPr>
                      </a:lvl6pPr>
                      <a:lvl7pPr marL="2743200" algn="l" defTabSz="914400" rtl="0" eaLnBrk="1" latinLnBrk="0" hangingPunct="1">
                        <a:defRPr sz="1800" kern="1200">
                          <a:solidFill>
                            <a:schemeClr val="tx1"/>
                          </a:solidFill>
                          <a:latin typeface="Trebuchet MS" panose="020B0603020202020204"/>
                        </a:defRPr>
                      </a:lvl7pPr>
                      <a:lvl8pPr marL="3200400" algn="l" defTabSz="914400" rtl="0" eaLnBrk="1" latinLnBrk="0" hangingPunct="1">
                        <a:defRPr sz="1800" kern="1200">
                          <a:solidFill>
                            <a:schemeClr val="tx1"/>
                          </a:solidFill>
                          <a:latin typeface="Trebuchet MS" panose="020B0603020202020204"/>
                        </a:defRPr>
                      </a:lvl8pPr>
                      <a:lvl9pPr marL="3657600" algn="l" defTabSz="914400" rtl="0" eaLnBrk="1" latinLnBrk="0" hangingPunct="1">
                        <a:defRPr sz="1800" kern="1200">
                          <a:solidFill>
                            <a:schemeClr val="tx1"/>
                          </a:solidFill>
                          <a:latin typeface="Trebuchet MS" panose="020B0603020202020204"/>
                        </a:defRPr>
                      </a:lvl9pPr>
                    </a:lstStyle>
                    <a:p>
                      <a:pPr marL="0" algn="l" defTabSz="914400" rtl="0" eaLnBrk="1" latinLnBrk="0" hangingPunct="1"/>
                      <a:r>
                        <a:rPr lang="ja-JP" sz="1200" b="0" i="0" u="none" strike="noStrike" cap="none" baseline="0">
                          <a:solidFill>
                            <a:srgbClr val="4D4D4D"/>
                          </a:solidFill>
                          <a:effectLst/>
                          <a:uFillTx/>
                          <a:ea typeface="MS UI Gothic" panose="020B0600070205080204" charset="-128"/>
                        </a:rPr>
                        <a:t>5FU-RT</a:t>
                      </a:r>
                    </a:p>
                  </a:txBody>
                  <a:tcPr anchor="ctr">
                    <a:lnB w="19050" cap="flat" cmpd="sng" algn="ctr">
                      <a:solidFill>
                        <a:schemeClr val="tx1"/>
                      </a:solidFill>
                      <a:prstDash val="solid"/>
                      <a:round/>
                      <a:headEnd type="none" w="med" len="med"/>
                      <a:tailEnd type="none" w="med" len="med"/>
                    </a:lnB>
                    <a:noFill/>
                  </a:tcPr>
                </a:tc>
                <a:tc>
                  <a:txBody>
                    <a:bodyPr/>
                    <a:lstStyle>
                      <a:lvl1pPr marL="0" algn="l" defTabSz="914400" rtl="0" eaLnBrk="1" latinLnBrk="0" hangingPunct="1">
                        <a:defRPr sz="1800" kern="1200">
                          <a:solidFill>
                            <a:schemeClr val="tx1"/>
                          </a:solidFill>
                          <a:latin typeface="Trebuchet MS" panose="020B0603020202020204"/>
                        </a:defRPr>
                      </a:lvl1pPr>
                      <a:lvl2pPr marL="457200" algn="l" defTabSz="914400" rtl="0" eaLnBrk="1" latinLnBrk="0" hangingPunct="1">
                        <a:defRPr sz="1800" kern="1200">
                          <a:solidFill>
                            <a:schemeClr val="tx1"/>
                          </a:solidFill>
                          <a:latin typeface="Trebuchet MS" panose="020B0603020202020204"/>
                        </a:defRPr>
                      </a:lvl2pPr>
                      <a:lvl3pPr marL="914400" algn="l" defTabSz="914400" rtl="0" eaLnBrk="1" latinLnBrk="0" hangingPunct="1">
                        <a:defRPr sz="1800" kern="1200">
                          <a:solidFill>
                            <a:schemeClr val="tx1"/>
                          </a:solidFill>
                          <a:latin typeface="Trebuchet MS" panose="020B0603020202020204"/>
                        </a:defRPr>
                      </a:lvl3pPr>
                      <a:lvl4pPr marL="1371600" algn="l" defTabSz="914400" rtl="0" eaLnBrk="1" latinLnBrk="0" hangingPunct="1">
                        <a:defRPr sz="1800" kern="1200">
                          <a:solidFill>
                            <a:schemeClr val="tx1"/>
                          </a:solidFill>
                          <a:latin typeface="Trebuchet MS" panose="020B0603020202020204"/>
                        </a:defRPr>
                      </a:lvl4pPr>
                      <a:lvl5pPr marL="1828800" algn="l" defTabSz="914400" rtl="0" eaLnBrk="1" latinLnBrk="0" hangingPunct="1">
                        <a:defRPr sz="1800" kern="1200">
                          <a:solidFill>
                            <a:schemeClr val="tx1"/>
                          </a:solidFill>
                          <a:latin typeface="Trebuchet MS" panose="020B0603020202020204"/>
                        </a:defRPr>
                      </a:lvl5pPr>
                      <a:lvl6pPr marL="2286000" algn="l" defTabSz="914400" rtl="0" eaLnBrk="1" latinLnBrk="0" hangingPunct="1">
                        <a:defRPr sz="1800" kern="1200">
                          <a:solidFill>
                            <a:schemeClr val="tx1"/>
                          </a:solidFill>
                          <a:latin typeface="Trebuchet MS" panose="020B0603020202020204"/>
                        </a:defRPr>
                      </a:lvl6pPr>
                      <a:lvl7pPr marL="2743200" algn="l" defTabSz="914400" rtl="0" eaLnBrk="1" latinLnBrk="0" hangingPunct="1">
                        <a:defRPr sz="1800" kern="1200">
                          <a:solidFill>
                            <a:schemeClr val="tx1"/>
                          </a:solidFill>
                          <a:latin typeface="Trebuchet MS" panose="020B0603020202020204"/>
                        </a:defRPr>
                      </a:lvl7pPr>
                      <a:lvl8pPr marL="3200400" algn="l" defTabSz="914400" rtl="0" eaLnBrk="1" latinLnBrk="0" hangingPunct="1">
                        <a:defRPr sz="1800" kern="1200">
                          <a:solidFill>
                            <a:schemeClr val="tx1"/>
                          </a:solidFill>
                          <a:latin typeface="Trebuchet MS" panose="020B0603020202020204"/>
                        </a:defRPr>
                      </a:lvl8pPr>
                      <a:lvl9pPr marL="3657600" algn="l" defTabSz="914400" rtl="0" eaLnBrk="1" latinLnBrk="0" hangingPunct="1">
                        <a:defRPr sz="1800" kern="1200">
                          <a:solidFill>
                            <a:schemeClr val="tx1"/>
                          </a:solidFill>
                          <a:latin typeface="Trebuchet MS" panose="020B0603020202020204"/>
                        </a:defRPr>
                      </a:lvl9pPr>
                    </a:lstStyle>
                    <a:p>
                      <a:pPr marL="0" marR="0" indent="0" algn="ctr" defTabSz="914400" rtl="0" eaLnBrk="1" fontAlgn="auto" latinLnBrk="0" hangingPunct="1">
                        <a:lnSpc>
                          <a:spcPct val="100000"/>
                        </a:lnSpc>
                        <a:spcBef>
                          <a:spcPct val="0"/>
                        </a:spcBef>
                        <a:spcAft>
                          <a:spcPct val="0"/>
                        </a:spcAft>
                        <a:buClrTx/>
                        <a:buSzTx/>
                        <a:buFontTx/>
                        <a:buNone/>
                        <a:defRPr/>
                      </a:pPr>
                      <a:r>
                        <a:rPr lang="ja-JP" sz="1200" b="0" i="0" u="none" strike="noStrike" cap="none" baseline="0">
                          <a:solidFill>
                            <a:srgbClr val="4D4D4D"/>
                          </a:solidFill>
                          <a:effectLst/>
                          <a:uFillTx/>
                          <a:ea typeface="MS UI Gothic" panose="020B0600070205080204" charset="-128"/>
                        </a:rPr>
                        <a:t>75.7</a:t>
                      </a:r>
                    </a:p>
                  </a:txBody>
                  <a:tcPr anchor="ctr">
                    <a:lnB w="19050" cap="flat" cmpd="sng" algn="ctr">
                      <a:solidFill>
                        <a:schemeClr val="tx1"/>
                      </a:solidFill>
                      <a:prstDash val="solid"/>
                      <a:round/>
                      <a:headEnd type="none" w="med" len="med"/>
                      <a:tailEnd type="none" w="med" len="med"/>
                    </a:lnB>
                    <a:noFill/>
                  </a:tcPr>
                </a:tc>
                <a:tc>
                  <a:txBody>
                    <a:bodyPr/>
                    <a:lstStyle>
                      <a:lvl1pPr marL="0" algn="l" defTabSz="914400" rtl="0" eaLnBrk="1" latinLnBrk="0" hangingPunct="1">
                        <a:defRPr sz="1800" kern="1200">
                          <a:solidFill>
                            <a:schemeClr val="tx1"/>
                          </a:solidFill>
                          <a:latin typeface="Trebuchet MS" panose="020B0603020202020204"/>
                        </a:defRPr>
                      </a:lvl1pPr>
                      <a:lvl2pPr marL="457200" algn="l" defTabSz="914400" rtl="0" eaLnBrk="1" latinLnBrk="0" hangingPunct="1">
                        <a:defRPr sz="1800" kern="1200">
                          <a:solidFill>
                            <a:schemeClr val="tx1"/>
                          </a:solidFill>
                          <a:latin typeface="Trebuchet MS" panose="020B0603020202020204"/>
                        </a:defRPr>
                      </a:lvl2pPr>
                      <a:lvl3pPr marL="914400" algn="l" defTabSz="914400" rtl="0" eaLnBrk="1" latinLnBrk="0" hangingPunct="1">
                        <a:defRPr sz="1800" kern="1200">
                          <a:solidFill>
                            <a:schemeClr val="tx1"/>
                          </a:solidFill>
                          <a:latin typeface="Trebuchet MS" panose="020B0603020202020204"/>
                        </a:defRPr>
                      </a:lvl3pPr>
                      <a:lvl4pPr marL="1371600" algn="l" defTabSz="914400" rtl="0" eaLnBrk="1" latinLnBrk="0" hangingPunct="1">
                        <a:defRPr sz="1800" kern="1200">
                          <a:solidFill>
                            <a:schemeClr val="tx1"/>
                          </a:solidFill>
                          <a:latin typeface="Trebuchet MS" panose="020B0603020202020204"/>
                        </a:defRPr>
                      </a:lvl4pPr>
                      <a:lvl5pPr marL="1828800" algn="l" defTabSz="914400" rtl="0" eaLnBrk="1" latinLnBrk="0" hangingPunct="1">
                        <a:defRPr sz="1800" kern="1200">
                          <a:solidFill>
                            <a:schemeClr val="tx1"/>
                          </a:solidFill>
                          <a:latin typeface="Trebuchet MS" panose="020B0603020202020204"/>
                        </a:defRPr>
                      </a:lvl5pPr>
                      <a:lvl6pPr marL="2286000" algn="l" defTabSz="914400" rtl="0" eaLnBrk="1" latinLnBrk="0" hangingPunct="1">
                        <a:defRPr sz="1800" kern="1200">
                          <a:solidFill>
                            <a:schemeClr val="tx1"/>
                          </a:solidFill>
                          <a:latin typeface="Trebuchet MS" panose="020B0603020202020204"/>
                        </a:defRPr>
                      </a:lvl6pPr>
                      <a:lvl7pPr marL="2743200" algn="l" defTabSz="914400" rtl="0" eaLnBrk="1" latinLnBrk="0" hangingPunct="1">
                        <a:defRPr sz="1800" kern="1200">
                          <a:solidFill>
                            <a:schemeClr val="tx1"/>
                          </a:solidFill>
                          <a:latin typeface="Trebuchet MS" panose="020B0603020202020204"/>
                        </a:defRPr>
                      </a:lvl7pPr>
                      <a:lvl8pPr marL="3200400" algn="l" defTabSz="914400" rtl="0" eaLnBrk="1" latinLnBrk="0" hangingPunct="1">
                        <a:defRPr sz="1800" kern="1200">
                          <a:solidFill>
                            <a:schemeClr val="tx1"/>
                          </a:solidFill>
                          <a:latin typeface="Trebuchet MS" panose="020B0603020202020204"/>
                        </a:defRPr>
                      </a:lvl8pPr>
                      <a:lvl9pPr marL="3657600" algn="l" defTabSz="914400" rtl="0" eaLnBrk="1" latinLnBrk="0" hangingPunct="1">
                        <a:defRPr sz="1800" kern="1200">
                          <a:solidFill>
                            <a:schemeClr val="tx1"/>
                          </a:solidFill>
                          <a:latin typeface="Trebuchet MS" panose="020B0603020202020204"/>
                        </a:defRPr>
                      </a:lvl9pPr>
                    </a:lstStyle>
                    <a:p>
                      <a:pPr marL="0" algn="ctr" defTabSz="914400" rtl="0" eaLnBrk="1" latinLnBrk="0" hangingPunct="1"/>
                      <a:r>
                        <a:rPr lang="ja-JP" sz="1200" b="0" i="0" u="none" strike="noStrike" cap="none" baseline="0">
                          <a:solidFill>
                            <a:srgbClr val="4D4D4D"/>
                          </a:solidFill>
                          <a:effectLst/>
                          <a:uFillTx/>
                          <a:ea typeface="MS UI Gothic" panose="020B0600070205080204" charset="-128"/>
                        </a:rPr>
                        <a:t>Ref. </a:t>
                      </a:r>
                    </a:p>
                  </a:txBody>
                  <a:tcPr anchor="ctr">
                    <a:lnB w="190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bl>
          </a:graphicData>
        </a:graphic>
      </p:graphicFrame>
      <p:sp>
        <p:nvSpPr>
          <p:cNvPr id="11" name="TextBox 10"/>
          <p:cNvSpPr txBox="1"/>
          <p:nvPr/>
        </p:nvSpPr>
        <p:spPr>
          <a:xfrm>
            <a:off x="989509" y="2372259"/>
            <a:ext cx="430316" cy="305105"/>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ct val="0"/>
              </a:spcBef>
              <a:spcAft>
                <a:spcPct val="0"/>
              </a:spcAft>
              <a:buClrTx/>
              <a:buSzTx/>
              <a:buFontTx/>
              <a:buNone/>
              <a:defRPr/>
            </a:pPr>
            <a:r>
              <a:rPr lang="ja-JP" sz="1400" b="0" i="0" u="none" strike="noStrike" cap="none" baseline="0">
                <a:solidFill>
                  <a:srgbClr val="4D4D4D"/>
                </a:solidFill>
                <a:effectLst/>
                <a:uFillTx/>
                <a:ea typeface="MS UI Gothic" panose="020B0600070205080204" charset="-128"/>
              </a:rPr>
              <a:t>1.0</a:t>
            </a:r>
          </a:p>
        </p:txBody>
      </p:sp>
      <p:sp>
        <p:nvSpPr>
          <p:cNvPr id="12" name="TextBox 11"/>
          <p:cNvSpPr txBox="1"/>
          <p:nvPr/>
        </p:nvSpPr>
        <p:spPr>
          <a:xfrm>
            <a:off x="989509" y="2958902"/>
            <a:ext cx="430316" cy="305105"/>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ct val="0"/>
              </a:spcBef>
              <a:spcAft>
                <a:spcPct val="0"/>
              </a:spcAft>
              <a:buClrTx/>
              <a:buSzTx/>
              <a:buFontTx/>
              <a:buNone/>
              <a:defRPr/>
            </a:pPr>
            <a:r>
              <a:rPr lang="ja-JP" sz="1400" b="0" i="0" u="none" strike="noStrike" cap="none" baseline="0">
                <a:solidFill>
                  <a:srgbClr val="4D4D4D"/>
                </a:solidFill>
                <a:effectLst/>
                <a:uFillTx/>
                <a:ea typeface="MS UI Gothic" panose="020B0600070205080204" charset="-128"/>
              </a:rPr>
              <a:t>0.8</a:t>
            </a:r>
          </a:p>
        </p:txBody>
      </p:sp>
      <p:sp>
        <p:nvSpPr>
          <p:cNvPr id="13" name="TextBox 12"/>
          <p:cNvSpPr txBox="1"/>
          <p:nvPr/>
        </p:nvSpPr>
        <p:spPr>
          <a:xfrm>
            <a:off x="989509" y="3545545"/>
            <a:ext cx="430316" cy="305105"/>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ct val="0"/>
              </a:spcBef>
              <a:spcAft>
                <a:spcPct val="0"/>
              </a:spcAft>
              <a:buClrTx/>
              <a:buSzTx/>
              <a:buFontTx/>
              <a:buNone/>
              <a:defRPr/>
            </a:pPr>
            <a:r>
              <a:rPr lang="ja-JP" sz="1400" b="0" i="0" u="none" strike="noStrike" cap="none" baseline="0">
                <a:solidFill>
                  <a:srgbClr val="4D4D4D"/>
                </a:solidFill>
                <a:effectLst/>
                <a:uFillTx/>
                <a:ea typeface="MS UI Gothic" panose="020B0600070205080204" charset="-128"/>
              </a:rPr>
              <a:t>0.6</a:t>
            </a:r>
          </a:p>
        </p:txBody>
      </p:sp>
      <p:sp>
        <p:nvSpPr>
          <p:cNvPr id="14" name="TextBox 13"/>
          <p:cNvSpPr txBox="1"/>
          <p:nvPr/>
        </p:nvSpPr>
        <p:spPr>
          <a:xfrm>
            <a:off x="989509" y="4132188"/>
            <a:ext cx="430316" cy="305105"/>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ct val="0"/>
              </a:spcBef>
              <a:spcAft>
                <a:spcPct val="0"/>
              </a:spcAft>
              <a:buClrTx/>
              <a:buSzTx/>
              <a:buFontTx/>
              <a:buNone/>
              <a:defRPr/>
            </a:pPr>
            <a:r>
              <a:rPr lang="ja-JP" sz="1400" b="0" i="0" u="none" strike="noStrike" cap="none" baseline="0">
                <a:solidFill>
                  <a:srgbClr val="4D4D4D"/>
                </a:solidFill>
                <a:effectLst/>
                <a:uFillTx/>
                <a:ea typeface="MS UI Gothic" panose="020B0600070205080204" charset="-128"/>
              </a:rPr>
              <a:t>0.4</a:t>
            </a:r>
          </a:p>
        </p:txBody>
      </p:sp>
      <p:sp>
        <p:nvSpPr>
          <p:cNvPr id="15" name="TextBox 14"/>
          <p:cNvSpPr txBox="1"/>
          <p:nvPr/>
        </p:nvSpPr>
        <p:spPr>
          <a:xfrm>
            <a:off x="989509" y="5305475"/>
            <a:ext cx="430316" cy="305105"/>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ct val="0"/>
              </a:spcBef>
              <a:spcAft>
                <a:spcPct val="0"/>
              </a:spcAft>
              <a:buClrTx/>
              <a:buSzTx/>
              <a:buFontTx/>
              <a:buNone/>
              <a:defRPr/>
            </a:pPr>
            <a:r>
              <a:rPr lang="ja-JP" sz="1400" b="0" i="0" u="none" strike="noStrike" cap="none" baseline="0">
                <a:solidFill>
                  <a:srgbClr val="4D4D4D"/>
                </a:solidFill>
                <a:effectLst/>
                <a:uFillTx/>
                <a:ea typeface="MS UI Gothic" panose="020B0600070205080204" charset="-128"/>
              </a:rPr>
              <a:t>0.0</a:t>
            </a:r>
          </a:p>
        </p:txBody>
      </p:sp>
      <p:sp>
        <p:nvSpPr>
          <p:cNvPr id="16" name="Freeform: Shape 15"/>
          <p:cNvSpPr/>
          <p:nvPr/>
        </p:nvSpPr>
        <p:spPr>
          <a:xfrm>
            <a:off x="1496637" y="2525816"/>
            <a:ext cx="6779656" cy="2930687"/>
          </a:xfrm>
          <a:custGeom>
            <a:avLst/>
            <a:gdLst>
              <a:gd name="connsiteX0" fmla="*/ 0 w 6281928"/>
              <a:gd name="connsiteY0" fmla="*/ 0 h 3054096"/>
              <a:gd name="connsiteX1" fmla="*/ 0 w 6281928"/>
              <a:gd name="connsiteY1" fmla="*/ 3054096 h 3054096"/>
              <a:gd name="connsiteX2" fmla="*/ 6281928 w 6281928"/>
              <a:gd name="connsiteY2" fmla="*/ 3054096 h 3054096"/>
            </a:gdLst>
            <a:ahLst/>
            <a:cxnLst>
              <a:cxn ang="0">
                <a:pos x="connsiteX0" y="connsiteY0"/>
              </a:cxn>
              <a:cxn ang="0">
                <a:pos x="connsiteX1" y="connsiteY1"/>
              </a:cxn>
              <a:cxn ang="0">
                <a:pos x="connsiteX2" y="connsiteY2"/>
              </a:cxn>
            </a:cxnLst>
            <a:rect l="l" t="t" r="r" b="b"/>
            <a:pathLst>
              <a:path w="6281928" h="3054096">
                <a:moveTo>
                  <a:pt x="0" y="0"/>
                </a:moveTo>
                <a:lnTo>
                  <a:pt x="0" y="3054096"/>
                </a:lnTo>
                <a:lnTo>
                  <a:pt x="6281928" y="3054096"/>
                </a:lnTo>
              </a:path>
            </a:pathLst>
          </a:cu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GB" sz="20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cxnSp>
        <p:nvCxnSpPr>
          <p:cNvPr id="17" name="Straight Connector 16"/>
          <p:cNvCxnSpPr/>
          <p:nvPr/>
        </p:nvCxnSpPr>
        <p:spPr>
          <a:xfrm>
            <a:off x="1388308" y="2524811"/>
            <a:ext cx="90000" cy="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18" name="Straight Connector 17"/>
          <p:cNvCxnSpPr/>
          <p:nvPr/>
        </p:nvCxnSpPr>
        <p:spPr>
          <a:xfrm>
            <a:off x="1388308" y="3111150"/>
            <a:ext cx="90000" cy="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19" name="Straight Connector 18"/>
          <p:cNvCxnSpPr/>
          <p:nvPr/>
        </p:nvCxnSpPr>
        <p:spPr>
          <a:xfrm>
            <a:off x="1388308" y="3697489"/>
            <a:ext cx="90000" cy="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20" name="Straight Connector 19"/>
          <p:cNvCxnSpPr/>
          <p:nvPr/>
        </p:nvCxnSpPr>
        <p:spPr>
          <a:xfrm>
            <a:off x="1388308" y="4283828"/>
            <a:ext cx="90000" cy="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21" name="Straight Connector 20"/>
          <p:cNvCxnSpPr/>
          <p:nvPr/>
        </p:nvCxnSpPr>
        <p:spPr>
          <a:xfrm>
            <a:off x="1388308" y="5456504"/>
            <a:ext cx="90000" cy="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22" name="Straight Connector 21"/>
          <p:cNvCxnSpPr/>
          <p:nvPr/>
        </p:nvCxnSpPr>
        <p:spPr>
          <a:xfrm rot="5400000">
            <a:off x="1451636" y="5512150"/>
            <a:ext cx="90000" cy="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sp>
        <p:nvSpPr>
          <p:cNvPr id="23" name="TextBox 22"/>
          <p:cNvSpPr txBox="1"/>
          <p:nvPr/>
        </p:nvSpPr>
        <p:spPr>
          <a:xfrm>
            <a:off x="1355655" y="5552843"/>
            <a:ext cx="281964" cy="305105"/>
          </a:xfrm>
          <a:prstGeom prst="rect">
            <a:avLst/>
          </a:prstGeom>
          <a:noFill/>
        </p:spPr>
        <p:txBody>
          <a:bodyPr wrap="none" rtlCol="0" anchor="t" anchorCtr="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lang="ja-JP" sz="1400" b="0" i="0" u="none" strike="noStrike" cap="none" baseline="0">
                <a:solidFill>
                  <a:srgbClr val="4D4D4D"/>
                </a:solidFill>
                <a:effectLst/>
                <a:uFillTx/>
                <a:ea typeface="MS UI Gothic" panose="020B0600070205080204" charset="-128"/>
              </a:rPr>
              <a:t>0</a:t>
            </a:r>
          </a:p>
        </p:txBody>
      </p:sp>
      <p:cxnSp>
        <p:nvCxnSpPr>
          <p:cNvPr id="24" name="Straight Connector 23"/>
          <p:cNvCxnSpPr/>
          <p:nvPr/>
        </p:nvCxnSpPr>
        <p:spPr>
          <a:xfrm rot="5400000">
            <a:off x="2807526" y="5512150"/>
            <a:ext cx="90000" cy="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sp>
        <p:nvSpPr>
          <p:cNvPr id="25" name="TextBox 24"/>
          <p:cNvSpPr txBox="1"/>
          <p:nvPr/>
        </p:nvSpPr>
        <p:spPr>
          <a:xfrm>
            <a:off x="2613648" y="5552843"/>
            <a:ext cx="479767" cy="305105"/>
          </a:xfrm>
          <a:prstGeom prst="rect">
            <a:avLst/>
          </a:prstGeom>
          <a:noFill/>
        </p:spPr>
        <p:txBody>
          <a:bodyPr wrap="none" rtlCol="0" anchor="t" anchorCtr="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lang="ja-JP" sz="1400" b="0" i="0" u="none" strike="noStrike" cap="none" baseline="0">
                <a:solidFill>
                  <a:srgbClr val="4D4D4D"/>
                </a:solidFill>
                <a:effectLst/>
                <a:uFillTx/>
                <a:ea typeface="MS UI Gothic" panose="020B0600070205080204" charset="-128"/>
              </a:rPr>
              <a:t>500</a:t>
            </a:r>
          </a:p>
        </p:txBody>
      </p:sp>
      <p:cxnSp>
        <p:nvCxnSpPr>
          <p:cNvPr id="26" name="Straight Connector 25"/>
          <p:cNvCxnSpPr/>
          <p:nvPr/>
        </p:nvCxnSpPr>
        <p:spPr>
          <a:xfrm rot="5400000">
            <a:off x="4163416" y="5512150"/>
            <a:ext cx="90000" cy="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sp>
        <p:nvSpPr>
          <p:cNvPr id="27" name="TextBox 26"/>
          <p:cNvSpPr txBox="1"/>
          <p:nvPr/>
        </p:nvSpPr>
        <p:spPr>
          <a:xfrm>
            <a:off x="3918501" y="5552843"/>
            <a:ext cx="578668" cy="305105"/>
          </a:xfrm>
          <a:prstGeom prst="rect">
            <a:avLst/>
          </a:prstGeom>
          <a:noFill/>
        </p:spPr>
        <p:txBody>
          <a:bodyPr wrap="none" rtlCol="0" anchor="t" anchorCtr="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lang="ja-JP" sz="1400" b="0" i="0" u="none" strike="noStrike" cap="none" baseline="0">
                <a:solidFill>
                  <a:srgbClr val="4D4D4D"/>
                </a:solidFill>
                <a:effectLst/>
                <a:uFillTx/>
                <a:ea typeface="MS UI Gothic" panose="020B0600070205080204" charset="-128"/>
              </a:rPr>
              <a:t>1000</a:t>
            </a:r>
          </a:p>
        </p:txBody>
      </p:sp>
      <p:cxnSp>
        <p:nvCxnSpPr>
          <p:cNvPr id="28" name="Straight Connector 27"/>
          <p:cNvCxnSpPr/>
          <p:nvPr/>
        </p:nvCxnSpPr>
        <p:spPr>
          <a:xfrm rot="5400000">
            <a:off x="5519306" y="5512150"/>
            <a:ext cx="90000" cy="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sp>
        <p:nvSpPr>
          <p:cNvPr id="29" name="TextBox 28"/>
          <p:cNvSpPr txBox="1"/>
          <p:nvPr/>
        </p:nvSpPr>
        <p:spPr>
          <a:xfrm>
            <a:off x="5273954" y="5552843"/>
            <a:ext cx="578668" cy="305105"/>
          </a:xfrm>
          <a:prstGeom prst="rect">
            <a:avLst/>
          </a:prstGeom>
          <a:noFill/>
        </p:spPr>
        <p:txBody>
          <a:bodyPr wrap="none" rtlCol="0" anchor="t" anchorCtr="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lang="ja-JP" sz="1400" b="0" i="0" u="none" strike="noStrike" cap="none" baseline="0">
                <a:solidFill>
                  <a:srgbClr val="4D4D4D"/>
                </a:solidFill>
                <a:effectLst/>
                <a:uFillTx/>
                <a:ea typeface="MS UI Gothic" panose="020B0600070205080204" charset="-128"/>
              </a:rPr>
              <a:t>1500</a:t>
            </a:r>
          </a:p>
        </p:txBody>
      </p:sp>
      <p:cxnSp>
        <p:nvCxnSpPr>
          <p:cNvPr id="30" name="Straight Connector 29"/>
          <p:cNvCxnSpPr/>
          <p:nvPr/>
        </p:nvCxnSpPr>
        <p:spPr>
          <a:xfrm rot="5400000">
            <a:off x="6875196" y="5512150"/>
            <a:ext cx="90000" cy="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sp>
        <p:nvSpPr>
          <p:cNvPr id="31" name="TextBox 30"/>
          <p:cNvSpPr txBox="1"/>
          <p:nvPr/>
        </p:nvSpPr>
        <p:spPr>
          <a:xfrm>
            <a:off x="6629609" y="5552843"/>
            <a:ext cx="578668" cy="305105"/>
          </a:xfrm>
          <a:prstGeom prst="rect">
            <a:avLst/>
          </a:prstGeom>
          <a:noFill/>
        </p:spPr>
        <p:txBody>
          <a:bodyPr wrap="none" rtlCol="0" anchor="t" anchorCtr="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lang="ja-JP" sz="1400" b="0" i="0" u="none" strike="noStrike" cap="none" baseline="0">
                <a:solidFill>
                  <a:srgbClr val="4D4D4D"/>
                </a:solidFill>
                <a:effectLst/>
                <a:uFillTx/>
                <a:ea typeface="MS UI Gothic" panose="020B0600070205080204" charset="-128"/>
              </a:rPr>
              <a:t>2000</a:t>
            </a:r>
          </a:p>
        </p:txBody>
      </p:sp>
      <p:cxnSp>
        <p:nvCxnSpPr>
          <p:cNvPr id="32" name="Straight Connector 31"/>
          <p:cNvCxnSpPr/>
          <p:nvPr/>
        </p:nvCxnSpPr>
        <p:spPr>
          <a:xfrm rot="5400000">
            <a:off x="8231086" y="5512150"/>
            <a:ext cx="90000" cy="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sp>
        <p:nvSpPr>
          <p:cNvPr id="33" name="TextBox 32"/>
          <p:cNvSpPr txBox="1"/>
          <p:nvPr/>
        </p:nvSpPr>
        <p:spPr>
          <a:xfrm>
            <a:off x="7986754" y="5552843"/>
            <a:ext cx="578668" cy="305105"/>
          </a:xfrm>
          <a:prstGeom prst="rect">
            <a:avLst/>
          </a:prstGeom>
          <a:noFill/>
        </p:spPr>
        <p:txBody>
          <a:bodyPr wrap="none" rtlCol="0" anchor="t" anchorCtr="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lang="ja-JP" sz="1400" b="0" i="0" u="none" strike="noStrike" cap="none" baseline="0">
                <a:solidFill>
                  <a:srgbClr val="4D4D4D"/>
                </a:solidFill>
                <a:effectLst/>
                <a:uFillTx/>
                <a:ea typeface="MS UI Gothic" panose="020B0600070205080204" charset="-128"/>
              </a:rPr>
              <a:t>2500</a:t>
            </a:r>
          </a:p>
        </p:txBody>
      </p:sp>
      <p:sp>
        <p:nvSpPr>
          <p:cNvPr id="34" name="TextBox 33"/>
          <p:cNvSpPr txBox="1"/>
          <p:nvPr/>
        </p:nvSpPr>
        <p:spPr>
          <a:xfrm>
            <a:off x="4572412" y="5949280"/>
            <a:ext cx="628119" cy="305105"/>
          </a:xfrm>
          <a:prstGeom prst="rect">
            <a:avLst/>
          </a:prstGeom>
          <a:noFill/>
        </p:spPr>
        <p:txBody>
          <a:bodyPr wrap="none" rtlCol="0" anchor="t" anchorCtr="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lang="ja-JP" sz="1400" b="0" i="0" u="none" strike="noStrike" cap="none" baseline="0">
                <a:solidFill>
                  <a:srgbClr val="4D4D4D"/>
                </a:solidFill>
                <a:effectLst/>
                <a:uFillTx/>
                <a:ea typeface="MS UI Gothic" panose="020B0600070205080204" charset="-128"/>
              </a:rPr>
              <a:t>無作為化からの日数</a:t>
            </a:r>
          </a:p>
        </p:txBody>
      </p:sp>
      <p:sp>
        <p:nvSpPr>
          <p:cNvPr id="35" name="TextBox 34"/>
          <p:cNvSpPr txBox="1"/>
          <p:nvPr/>
        </p:nvSpPr>
        <p:spPr>
          <a:xfrm>
            <a:off x="1978865" y="4653136"/>
            <a:ext cx="1438184" cy="732251"/>
          </a:xfrm>
          <a:prstGeom prst="rect">
            <a:avLst/>
          </a:prstGeom>
          <a:noFill/>
        </p:spPr>
        <p:txBody>
          <a:bodyPr wrap="none" rtlCol="0">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lang="ja-JP" sz="1400" b="0" i="0" u="none" strike="noStrike" cap="none" baseline="0">
                <a:solidFill>
                  <a:srgbClr val="4D4D4D"/>
                </a:solidFill>
                <a:effectLst/>
                <a:uFillTx/>
                <a:ea typeface="MS UI Gothic" panose="020B0600070205080204" charset="-128"/>
              </a:rPr>
              <a:t>mFOLFOX6-RT</a:t>
            </a:r>
          </a:p>
          <a:p>
            <a:pPr marL="0" marR="0" lvl="0" indent="0" algn="l" defTabSz="914400" rtl="0" eaLnBrk="1" fontAlgn="auto" latinLnBrk="0" hangingPunct="1">
              <a:lnSpc>
                <a:spcPct val="100000"/>
              </a:lnSpc>
              <a:spcBef>
                <a:spcPct val="0"/>
              </a:spcBef>
              <a:spcAft>
                <a:spcPct val="0"/>
              </a:spcAft>
              <a:buClrTx/>
              <a:buSzTx/>
              <a:buFontTx/>
              <a:buNone/>
              <a:defRPr/>
            </a:pPr>
            <a:r>
              <a:rPr lang="ja-JP" sz="1400" b="0" i="0" u="none" strike="noStrike" cap="none" baseline="0">
                <a:solidFill>
                  <a:srgbClr val="4D4D4D"/>
                </a:solidFill>
                <a:effectLst/>
                <a:uFillTx/>
                <a:ea typeface="MS UI Gothic" panose="020B0600070205080204" charset="-128"/>
              </a:rPr>
              <a:t>mFOLFOX6</a:t>
            </a:r>
          </a:p>
          <a:p>
            <a:pPr marL="0" marR="0" lvl="0" indent="0" algn="l" defTabSz="914400" rtl="0" eaLnBrk="1" fontAlgn="auto" latinLnBrk="0" hangingPunct="1">
              <a:lnSpc>
                <a:spcPct val="100000"/>
              </a:lnSpc>
              <a:spcBef>
                <a:spcPct val="0"/>
              </a:spcBef>
              <a:spcAft>
                <a:spcPct val="0"/>
              </a:spcAft>
              <a:buClrTx/>
              <a:buSzTx/>
              <a:buFontTx/>
              <a:buNone/>
              <a:defRPr/>
            </a:pPr>
            <a:r>
              <a:rPr lang="ja-JP" sz="1400" b="0" i="0" u="none" strike="noStrike" cap="none" baseline="0">
                <a:solidFill>
                  <a:srgbClr val="4D4D4D"/>
                </a:solidFill>
                <a:effectLst/>
                <a:uFillTx/>
                <a:ea typeface="MS UI Gothic" panose="020B0600070205080204" charset="-128"/>
              </a:rPr>
              <a:t>5FU-RT</a:t>
            </a:r>
          </a:p>
        </p:txBody>
      </p:sp>
      <p:cxnSp>
        <p:nvCxnSpPr>
          <p:cNvPr id="36" name="Straight Connector 35"/>
          <p:cNvCxnSpPr/>
          <p:nvPr/>
        </p:nvCxnSpPr>
        <p:spPr>
          <a:xfrm rot="10800000" flipH="1">
            <a:off x="1771079" y="5023063"/>
            <a:ext cx="207786" cy="0"/>
          </a:xfrm>
          <a:prstGeom prst="line">
            <a:avLst/>
          </a:prstGeom>
          <a:noFill/>
          <a:ln w="26035" cap="flat">
            <a:solidFill>
              <a:schemeClr val="accent4"/>
            </a:solidFill>
            <a:prstDash val="solid"/>
            <a:miter/>
          </a:ln>
        </p:spPr>
      </p:cxnSp>
      <p:cxnSp>
        <p:nvCxnSpPr>
          <p:cNvPr id="37" name="Straight Connector 36"/>
          <p:cNvCxnSpPr/>
          <p:nvPr/>
        </p:nvCxnSpPr>
        <p:spPr>
          <a:xfrm rot="10800000" flipH="1">
            <a:off x="1771079" y="4833992"/>
            <a:ext cx="207786" cy="0"/>
          </a:xfrm>
          <a:prstGeom prst="line">
            <a:avLst/>
          </a:prstGeom>
          <a:noFill/>
          <a:ln w="26035" cap="flat">
            <a:solidFill>
              <a:schemeClr val="accent3"/>
            </a:solidFill>
            <a:prstDash val="solid"/>
            <a:miter/>
          </a:ln>
        </p:spPr>
      </p:cxnSp>
      <p:sp>
        <p:nvSpPr>
          <p:cNvPr id="38" name="TextBox 37"/>
          <p:cNvSpPr txBox="1"/>
          <p:nvPr/>
        </p:nvSpPr>
        <p:spPr>
          <a:xfrm rot="16200000">
            <a:off x="464753" y="3838868"/>
            <a:ext cx="529217" cy="305105"/>
          </a:xfrm>
          <a:prstGeom prst="rect">
            <a:avLst/>
          </a:prstGeom>
          <a:noFill/>
        </p:spPr>
        <p:txBody>
          <a:bodyPr wrap="none" rtlCol="0" anchor="t" anchorCtr="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lang="ja-JP" sz="1400" b="0" i="0" u="none" strike="noStrike" cap="none" baseline="0">
                <a:solidFill>
                  <a:srgbClr val="4D4D4D"/>
                </a:solidFill>
                <a:effectLst/>
                <a:uFillTx/>
                <a:ea typeface="MS UI Gothic" panose="020B0600070205080204" charset="-128"/>
              </a:rPr>
              <a:t>イベントの確率</a:t>
            </a:r>
          </a:p>
        </p:txBody>
      </p:sp>
      <p:cxnSp>
        <p:nvCxnSpPr>
          <p:cNvPr id="39" name="Straight Connector 38"/>
          <p:cNvCxnSpPr/>
          <p:nvPr/>
        </p:nvCxnSpPr>
        <p:spPr>
          <a:xfrm rot="10800000" flipH="1">
            <a:off x="1771079" y="5226263"/>
            <a:ext cx="207786" cy="0"/>
          </a:xfrm>
          <a:prstGeom prst="line">
            <a:avLst/>
          </a:prstGeom>
          <a:noFill/>
          <a:ln w="26035" cap="flat">
            <a:solidFill>
              <a:schemeClr val="accent2"/>
            </a:solidFill>
            <a:prstDash val="solid"/>
            <a:miter/>
          </a:ln>
        </p:spPr>
      </p:cxnSp>
      <p:sp>
        <p:nvSpPr>
          <p:cNvPr id="40" name="TextBox 39"/>
          <p:cNvSpPr txBox="1"/>
          <p:nvPr/>
        </p:nvSpPr>
        <p:spPr>
          <a:xfrm>
            <a:off x="6834405" y="2420888"/>
            <a:ext cx="1374859" cy="305105"/>
          </a:xfrm>
          <a:prstGeom prst="rect">
            <a:avLst/>
          </a:prstGeom>
          <a:noFill/>
        </p:spPr>
        <p:txBody>
          <a:bodyPr wrap="none" rtlCol="0" anchor="t" anchorCtr="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lang="ja-JP" sz="1400" b="0" i="0" u="none" strike="noStrike" cap="none" baseline="0">
                <a:solidFill>
                  <a:srgbClr val="4D4D4D"/>
                </a:solidFill>
                <a:effectLst/>
                <a:uFillTx/>
                <a:ea typeface="MS UI Gothic" panose="020B0600070205080204" charset="-128"/>
              </a:rPr>
              <a:t>ログランク検定においてp=0.970</a:t>
            </a:r>
          </a:p>
        </p:txBody>
      </p:sp>
      <p:sp>
        <p:nvSpPr>
          <p:cNvPr id="44" name="TextBox 43"/>
          <p:cNvSpPr txBox="1"/>
          <p:nvPr/>
        </p:nvSpPr>
        <p:spPr>
          <a:xfrm>
            <a:off x="989509" y="4718831"/>
            <a:ext cx="430316" cy="305105"/>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ct val="0"/>
              </a:spcBef>
              <a:spcAft>
                <a:spcPct val="0"/>
              </a:spcAft>
              <a:buClrTx/>
              <a:buSzTx/>
              <a:buFontTx/>
              <a:buNone/>
              <a:defRPr/>
            </a:pPr>
            <a:r>
              <a:rPr lang="ja-JP" sz="1400" b="0" i="0" u="none" strike="noStrike" cap="none" baseline="0">
                <a:solidFill>
                  <a:srgbClr val="4D4D4D"/>
                </a:solidFill>
                <a:effectLst/>
                <a:uFillTx/>
                <a:ea typeface="MS UI Gothic" panose="020B0600070205080204" charset="-128"/>
              </a:rPr>
              <a:t>0.2</a:t>
            </a:r>
          </a:p>
        </p:txBody>
      </p:sp>
      <p:cxnSp>
        <p:nvCxnSpPr>
          <p:cNvPr id="45" name="Straight Connector 44"/>
          <p:cNvCxnSpPr/>
          <p:nvPr/>
        </p:nvCxnSpPr>
        <p:spPr>
          <a:xfrm>
            <a:off x="1388308" y="4870167"/>
            <a:ext cx="90000" cy="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sp>
        <p:nvSpPr>
          <p:cNvPr id="47" name="Freeform: Shape 46"/>
          <p:cNvSpPr/>
          <p:nvPr/>
        </p:nvSpPr>
        <p:spPr>
          <a:xfrm>
            <a:off x="1493687" y="2495549"/>
            <a:ext cx="6460064" cy="940296"/>
          </a:xfrm>
          <a:custGeom>
            <a:avLst/>
            <a:gdLst>
              <a:gd name="connsiteX0" fmla="*/ 7144 w 7267575"/>
              <a:gd name="connsiteY0" fmla="*/ 7144 h 1057275"/>
              <a:gd name="connsiteX1" fmla="*/ 104299 w 7267575"/>
              <a:gd name="connsiteY1" fmla="*/ 7144 h 1057275"/>
              <a:gd name="connsiteX2" fmla="*/ 104299 w 7267575"/>
              <a:gd name="connsiteY2" fmla="*/ 46196 h 1057275"/>
              <a:gd name="connsiteX3" fmla="*/ 131921 w 7267575"/>
              <a:gd name="connsiteY3" fmla="*/ 46196 h 1057275"/>
              <a:gd name="connsiteX4" fmla="*/ 131921 w 7267575"/>
              <a:gd name="connsiteY4" fmla="*/ 60484 h 1057275"/>
              <a:gd name="connsiteX5" fmla="*/ 170974 w 7267575"/>
              <a:gd name="connsiteY5" fmla="*/ 60484 h 1057275"/>
              <a:gd name="connsiteX6" fmla="*/ 170974 w 7267575"/>
              <a:gd name="connsiteY6" fmla="*/ 71914 h 1057275"/>
              <a:gd name="connsiteX7" fmla="*/ 195739 w 7267575"/>
              <a:gd name="connsiteY7" fmla="*/ 71914 h 1057275"/>
              <a:gd name="connsiteX8" fmla="*/ 195739 w 7267575"/>
              <a:gd name="connsiteY8" fmla="*/ 86201 h 1057275"/>
              <a:gd name="connsiteX9" fmla="*/ 265271 w 7267575"/>
              <a:gd name="connsiteY9" fmla="*/ 86201 h 1057275"/>
              <a:gd name="connsiteX10" fmla="*/ 265271 w 7267575"/>
              <a:gd name="connsiteY10" fmla="*/ 110014 h 1057275"/>
              <a:gd name="connsiteX11" fmla="*/ 320516 w 7267575"/>
              <a:gd name="connsiteY11" fmla="*/ 110014 h 1057275"/>
              <a:gd name="connsiteX12" fmla="*/ 320516 w 7267575"/>
              <a:gd name="connsiteY12" fmla="*/ 160496 h 1057275"/>
              <a:gd name="connsiteX13" fmla="*/ 442436 w 7267575"/>
              <a:gd name="connsiteY13" fmla="*/ 160496 h 1057275"/>
              <a:gd name="connsiteX14" fmla="*/ 442436 w 7267575"/>
              <a:gd name="connsiteY14" fmla="*/ 187166 h 1057275"/>
              <a:gd name="connsiteX15" fmla="*/ 580549 w 7267575"/>
              <a:gd name="connsiteY15" fmla="*/ 187166 h 1057275"/>
              <a:gd name="connsiteX16" fmla="*/ 580549 w 7267575"/>
              <a:gd name="connsiteY16" fmla="*/ 221456 h 1057275"/>
              <a:gd name="connsiteX17" fmla="*/ 776764 w 7267575"/>
              <a:gd name="connsiteY17" fmla="*/ 221456 h 1057275"/>
              <a:gd name="connsiteX18" fmla="*/ 776764 w 7267575"/>
              <a:gd name="connsiteY18" fmla="*/ 272891 h 1057275"/>
              <a:gd name="connsiteX19" fmla="*/ 849154 w 7267575"/>
              <a:gd name="connsiteY19" fmla="*/ 272891 h 1057275"/>
              <a:gd name="connsiteX20" fmla="*/ 849154 w 7267575"/>
              <a:gd name="connsiteY20" fmla="*/ 317659 h 1057275"/>
              <a:gd name="connsiteX21" fmla="*/ 998696 w 7267575"/>
              <a:gd name="connsiteY21" fmla="*/ 317659 h 1057275"/>
              <a:gd name="connsiteX22" fmla="*/ 998696 w 7267575"/>
              <a:gd name="connsiteY22" fmla="*/ 348139 h 1057275"/>
              <a:gd name="connsiteX23" fmla="*/ 1230154 w 7267575"/>
              <a:gd name="connsiteY23" fmla="*/ 348139 h 1057275"/>
              <a:gd name="connsiteX24" fmla="*/ 1230154 w 7267575"/>
              <a:gd name="connsiteY24" fmla="*/ 429101 h 1057275"/>
              <a:gd name="connsiteX25" fmla="*/ 1443514 w 7267575"/>
              <a:gd name="connsiteY25" fmla="*/ 429101 h 1057275"/>
              <a:gd name="connsiteX26" fmla="*/ 1443514 w 7267575"/>
              <a:gd name="connsiteY26" fmla="*/ 457676 h 1057275"/>
              <a:gd name="connsiteX27" fmla="*/ 1581626 w 7267575"/>
              <a:gd name="connsiteY27" fmla="*/ 457676 h 1057275"/>
              <a:gd name="connsiteX28" fmla="*/ 1581626 w 7267575"/>
              <a:gd name="connsiteY28" fmla="*/ 475774 h 1057275"/>
              <a:gd name="connsiteX29" fmla="*/ 1693069 w 7267575"/>
              <a:gd name="connsiteY29" fmla="*/ 475774 h 1057275"/>
              <a:gd name="connsiteX30" fmla="*/ 1693069 w 7267575"/>
              <a:gd name="connsiteY30" fmla="*/ 508159 h 1057275"/>
              <a:gd name="connsiteX31" fmla="*/ 1719739 w 7267575"/>
              <a:gd name="connsiteY31" fmla="*/ 508159 h 1057275"/>
              <a:gd name="connsiteX32" fmla="*/ 1719739 w 7267575"/>
              <a:gd name="connsiteY32" fmla="*/ 524351 h 1057275"/>
              <a:gd name="connsiteX33" fmla="*/ 1953101 w 7267575"/>
              <a:gd name="connsiteY33" fmla="*/ 524351 h 1057275"/>
              <a:gd name="connsiteX34" fmla="*/ 1953101 w 7267575"/>
              <a:gd name="connsiteY34" fmla="*/ 546259 h 1057275"/>
              <a:gd name="connsiteX35" fmla="*/ 2012156 w 7267575"/>
              <a:gd name="connsiteY35" fmla="*/ 546259 h 1057275"/>
              <a:gd name="connsiteX36" fmla="*/ 2012156 w 7267575"/>
              <a:gd name="connsiteY36" fmla="*/ 568166 h 1057275"/>
              <a:gd name="connsiteX37" fmla="*/ 2095976 w 7267575"/>
              <a:gd name="connsiteY37" fmla="*/ 568166 h 1057275"/>
              <a:gd name="connsiteX38" fmla="*/ 2095976 w 7267575"/>
              <a:gd name="connsiteY38" fmla="*/ 606266 h 1057275"/>
              <a:gd name="connsiteX39" fmla="*/ 2224564 w 7267575"/>
              <a:gd name="connsiteY39" fmla="*/ 606266 h 1057275"/>
              <a:gd name="connsiteX40" fmla="*/ 2224564 w 7267575"/>
              <a:gd name="connsiteY40" fmla="*/ 627221 h 1057275"/>
              <a:gd name="connsiteX41" fmla="*/ 2275999 w 7267575"/>
              <a:gd name="connsiteY41" fmla="*/ 627221 h 1057275"/>
              <a:gd name="connsiteX42" fmla="*/ 2275999 w 7267575"/>
              <a:gd name="connsiteY42" fmla="*/ 660559 h 1057275"/>
              <a:gd name="connsiteX43" fmla="*/ 2333149 w 7267575"/>
              <a:gd name="connsiteY43" fmla="*/ 660559 h 1057275"/>
              <a:gd name="connsiteX44" fmla="*/ 2333149 w 7267575"/>
              <a:gd name="connsiteY44" fmla="*/ 681514 h 1057275"/>
              <a:gd name="connsiteX45" fmla="*/ 2491264 w 7267575"/>
              <a:gd name="connsiteY45" fmla="*/ 681514 h 1057275"/>
              <a:gd name="connsiteX46" fmla="*/ 2491264 w 7267575"/>
              <a:gd name="connsiteY46" fmla="*/ 709136 h 1057275"/>
              <a:gd name="connsiteX47" fmla="*/ 2613184 w 7267575"/>
              <a:gd name="connsiteY47" fmla="*/ 709136 h 1057275"/>
              <a:gd name="connsiteX48" fmla="*/ 2613184 w 7267575"/>
              <a:gd name="connsiteY48" fmla="*/ 737711 h 1057275"/>
              <a:gd name="connsiteX49" fmla="*/ 2666524 w 7267575"/>
              <a:gd name="connsiteY49" fmla="*/ 737711 h 1057275"/>
              <a:gd name="connsiteX50" fmla="*/ 2666524 w 7267575"/>
              <a:gd name="connsiteY50" fmla="*/ 757714 h 1057275"/>
              <a:gd name="connsiteX51" fmla="*/ 2997041 w 7267575"/>
              <a:gd name="connsiteY51" fmla="*/ 757714 h 1057275"/>
              <a:gd name="connsiteX52" fmla="*/ 2997041 w 7267575"/>
              <a:gd name="connsiteY52" fmla="*/ 779621 h 1057275"/>
              <a:gd name="connsiteX53" fmla="*/ 3030379 w 7267575"/>
              <a:gd name="connsiteY53" fmla="*/ 779621 h 1057275"/>
              <a:gd name="connsiteX54" fmla="*/ 3030379 w 7267575"/>
              <a:gd name="connsiteY54" fmla="*/ 798671 h 1057275"/>
              <a:gd name="connsiteX55" fmla="*/ 3111341 w 7267575"/>
              <a:gd name="connsiteY55" fmla="*/ 798671 h 1057275"/>
              <a:gd name="connsiteX56" fmla="*/ 3111341 w 7267575"/>
              <a:gd name="connsiteY56" fmla="*/ 822484 h 1057275"/>
              <a:gd name="connsiteX57" fmla="*/ 3381851 w 7267575"/>
              <a:gd name="connsiteY57" fmla="*/ 822484 h 1057275"/>
              <a:gd name="connsiteX58" fmla="*/ 3381851 w 7267575"/>
              <a:gd name="connsiteY58" fmla="*/ 853916 h 1057275"/>
              <a:gd name="connsiteX59" fmla="*/ 4072414 w 7267575"/>
              <a:gd name="connsiteY59" fmla="*/ 853916 h 1057275"/>
              <a:gd name="connsiteX60" fmla="*/ 4072414 w 7267575"/>
              <a:gd name="connsiteY60" fmla="*/ 890111 h 1057275"/>
              <a:gd name="connsiteX61" fmla="*/ 4394359 w 7267575"/>
              <a:gd name="connsiteY61" fmla="*/ 890111 h 1057275"/>
              <a:gd name="connsiteX62" fmla="*/ 4394359 w 7267575"/>
              <a:gd name="connsiteY62" fmla="*/ 949166 h 1057275"/>
              <a:gd name="connsiteX63" fmla="*/ 4754404 w 7267575"/>
              <a:gd name="connsiteY63" fmla="*/ 949166 h 1057275"/>
              <a:gd name="connsiteX64" fmla="*/ 4754404 w 7267575"/>
              <a:gd name="connsiteY64" fmla="*/ 1057751 h 1057275"/>
              <a:gd name="connsiteX65" fmla="*/ 7266146 w 7267575"/>
              <a:gd name="connsiteY65" fmla="*/ 1057751 h 1057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7267575" h="1057275">
                <a:moveTo>
                  <a:pt x="7144" y="7144"/>
                </a:moveTo>
                <a:lnTo>
                  <a:pt x="104299" y="7144"/>
                </a:lnTo>
                <a:lnTo>
                  <a:pt x="104299" y="46196"/>
                </a:lnTo>
                <a:lnTo>
                  <a:pt x="131921" y="46196"/>
                </a:lnTo>
                <a:lnTo>
                  <a:pt x="131921" y="60484"/>
                </a:lnTo>
                <a:lnTo>
                  <a:pt x="170974" y="60484"/>
                </a:lnTo>
                <a:lnTo>
                  <a:pt x="170974" y="71914"/>
                </a:lnTo>
                <a:lnTo>
                  <a:pt x="195739" y="71914"/>
                </a:lnTo>
                <a:lnTo>
                  <a:pt x="195739" y="86201"/>
                </a:lnTo>
                <a:lnTo>
                  <a:pt x="265271" y="86201"/>
                </a:lnTo>
                <a:lnTo>
                  <a:pt x="265271" y="110014"/>
                </a:lnTo>
                <a:lnTo>
                  <a:pt x="320516" y="110014"/>
                </a:lnTo>
                <a:lnTo>
                  <a:pt x="320516" y="160496"/>
                </a:lnTo>
                <a:lnTo>
                  <a:pt x="442436" y="160496"/>
                </a:lnTo>
                <a:lnTo>
                  <a:pt x="442436" y="187166"/>
                </a:lnTo>
                <a:lnTo>
                  <a:pt x="580549" y="187166"/>
                </a:lnTo>
                <a:lnTo>
                  <a:pt x="580549" y="221456"/>
                </a:lnTo>
                <a:lnTo>
                  <a:pt x="776764" y="221456"/>
                </a:lnTo>
                <a:lnTo>
                  <a:pt x="776764" y="272891"/>
                </a:lnTo>
                <a:lnTo>
                  <a:pt x="849154" y="272891"/>
                </a:lnTo>
                <a:lnTo>
                  <a:pt x="849154" y="317659"/>
                </a:lnTo>
                <a:lnTo>
                  <a:pt x="998696" y="317659"/>
                </a:lnTo>
                <a:lnTo>
                  <a:pt x="998696" y="348139"/>
                </a:lnTo>
                <a:lnTo>
                  <a:pt x="1230154" y="348139"/>
                </a:lnTo>
                <a:lnTo>
                  <a:pt x="1230154" y="429101"/>
                </a:lnTo>
                <a:lnTo>
                  <a:pt x="1443514" y="429101"/>
                </a:lnTo>
                <a:lnTo>
                  <a:pt x="1443514" y="457676"/>
                </a:lnTo>
                <a:lnTo>
                  <a:pt x="1581626" y="457676"/>
                </a:lnTo>
                <a:lnTo>
                  <a:pt x="1581626" y="475774"/>
                </a:lnTo>
                <a:lnTo>
                  <a:pt x="1693069" y="475774"/>
                </a:lnTo>
                <a:lnTo>
                  <a:pt x="1693069" y="508159"/>
                </a:lnTo>
                <a:lnTo>
                  <a:pt x="1719739" y="508159"/>
                </a:lnTo>
                <a:lnTo>
                  <a:pt x="1719739" y="524351"/>
                </a:lnTo>
                <a:lnTo>
                  <a:pt x="1953101" y="524351"/>
                </a:lnTo>
                <a:lnTo>
                  <a:pt x="1953101" y="546259"/>
                </a:lnTo>
                <a:lnTo>
                  <a:pt x="2012156" y="546259"/>
                </a:lnTo>
                <a:lnTo>
                  <a:pt x="2012156" y="568166"/>
                </a:lnTo>
                <a:lnTo>
                  <a:pt x="2095976" y="568166"/>
                </a:lnTo>
                <a:lnTo>
                  <a:pt x="2095976" y="606266"/>
                </a:lnTo>
                <a:lnTo>
                  <a:pt x="2224564" y="606266"/>
                </a:lnTo>
                <a:lnTo>
                  <a:pt x="2224564" y="627221"/>
                </a:lnTo>
                <a:lnTo>
                  <a:pt x="2275999" y="627221"/>
                </a:lnTo>
                <a:lnTo>
                  <a:pt x="2275999" y="660559"/>
                </a:lnTo>
                <a:lnTo>
                  <a:pt x="2333149" y="660559"/>
                </a:lnTo>
                <a:lnTo>
                  <a:pt x="2333149" y="681514"/>
                </a:lnTo>
                <a:lnTo>
                  <a:pt x="2491264" y="681514"/>
                </a:lnTo>
                <a:lnTo>
                  <a:pt x="2491264" y="709136"/>
                </a:lnTo>
                <a:lnTo>
                  <a:pt x="2613184" y="709136"/>
                </a:lnTo>
                <a:lnTo>
                  <a:pt x="2613184" y="737711"/>
                </a:lnTo>
                <a:lnTo>
                  <a:pt x="2666524" y="737711"/>
                </a:lnTo>
                <a:lnTo>
                  <a:pt x="2666524" y="757714"/>
                </a:lnTo>
                <a:lnTo>
                  <a:pt x="2997041" y="757714"/>
                </a:lnTo>
                <a:lnTo>
                  <a:pt x="2997041" y="779621"/>
                </a:lnTo>
                <a:lnTo>
                  <a:pt x="3030379" y="779621"/>
                </a:lnTo>
                <a:lnTo>
                  <a:pt x="3030379" y="798671"/>
                </a:lnTo>
                <a:lnTo>
                  <a:pt x="3111341" y="798671"/>
                </a:lnTo>
                <a:lnTo>
                  <a:pt x="3111341" y="822484"/>
                </a:lnTo>
                <a:lnTo>
                  <a:pt x="3381851" y="822484"/>
                </a:lnTo>
                <a:lnTo>
                  <a:pt x="3381851" y="853916"/>
                </a:lnTo>
                <a:lnTo>
                  <a:pt x="4072414" y="853916"/>
                </a:lnTo>
                <a:lnTo>
                  <a:pt x="4072414" y="890111"/>
                </a:lnTo>
                <a:lnTo>
                  <a:pt x="4394359" y="890111"/>
                </a:lnTo>
                <a:lnTo>
                  <a:pt x="4394359" y="949166"/>
                </a:lnTo>
                <a:lnTo>
                  <a:pt x="4754404" y="949166"/>
                </a:lnTo>
                <a:lnTo>
                  <a:pt x="4754404" y="1057751"/>
                </a:lnTo>
                <a:lnTo>
                  <a:pt x="7266146" y="1057751"/>
                </a:lnTo>
              </a:path>
            </a:pathLst>
          </a:custGeom>
          <a:noFill/>
          <a:ln w="26035" cap="flat">
            <a:solidFill>
              <a:schemeClr val="accent2"/>
            </a:solidFill>
            <a:prstDash val="solid"/>
            <a:miter/>
          </a:ln>
        </p:spPr>
        <p:txBody>
          <a:bodyPr rtlCol="0"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48" name="Freeform: Shape 47"/>
          <p:cNvSpPr/>
          <p:nvPr/>
        </p:nvSpPr>
        <p:spPr>
          <a:xfrm>
            <a:off x="1493687" y="2495549"/>
            <a:ext cx="6688664" cy="948767"/>
          </a:xfrm>
          <a:custGeom>
            <a:avLst/>
            <a:gdLst>
              <a:gd name="connsiteX0" fmla="*/ 7144 w 7524750"/>
              <a:gd name="connsiteY0" fmla="*/ 7144 h 1066800"/>
              <a:gd name="connsiteX1" fmla="*/ 150019 w 7524750"/>
              <a:gd name="connsiteY1" fmla="*/ 7144 h 1066800"/>
              <a:gd name="connsiteX2" fmla="*/ 150019 w 7524750"/>
              <a:gd name="connsiteY2" fmla="*/ 31909 h 1066800"/>
              <a:gd name="connsiteX3" fmla="*/ 312896 w 7524750"/>
              <a:gd name="connsiteY3" fmla="*/ 31909 h 1066800"/>
              <a:gd name="connsiteX4" fmla="*/ 312896 w 7524750"/>
              <a:gd name="connsiteY4" fmla="*/ 87154 h 1066800"/>
              <a:gd name="connsiteX5" fmla="*/ 343376 w 7524750"/>
              <a:gd name="connsiteY5" fmla="*/ 87154 h 1066800"/>
              <a:gd name="connsiteX6" fmla="*/ 343376 w 7524750"/>
              <a:gd name="connsiteY6" fmla="*/ 105251 h 1066800"/>
              <a:gd name="connsiteX7" fmla="*/ 401479 w 7524750"/>
              <a:gd name="connsiteY7" fmla="*/ 105251 h 1066800"/>
              <a:gd name="connsiteX8" fmla="*/ 401479 w 7524750"/>
              <a:gd name="connsiteY8" fmla="*/ 125254 h 1066800"/>
              <a:gd name="connsiteX9" fmla="*/ 529114 w 7524750"/>
              <a:gd name="connsiteY9" fmla="*/ 125254 h 1066800"/>
              <a:gd name="connsiteX10" fmla="*/ 529114 w 7524750"/>
              <a:gd name="connsiteY10" fmla="*/ 143351 h 1066800"/>
              <a:gd name="connsiteX11" fmla="*/ 553879 w 7524750"/>
              <a:gd name="connsiteY11" fmla="*/ 143351 h 1066800"/>
              <a:gd name="connsiteX12" fmla="*/ 553879 w 7524750"/>
              <a:gd name="connsiteY12" fmla="*/ 153829 h 1066800"/>
              <a:gd name="connsiteX13" fmla="*/ 582454 w 7524750"/>
              <a:gd name="connsiteY13" fmla="*/ 153829 h 1066800"/>
              <a:gd name="connsiteX14" fmla="*/ 582454 w 7524750"/>
              <a:gd name="connsiteY14" fmla="*/ 176689 h 1066800"/>
              <a:gd name="connsiteX15" fmla="*/ 640556 w 7524750"/>
              <a:gd name="connsiteY15" fmla="*/ 176689 h 1066800"/>
              <a:gd name="connsiteX16" fmla="*/ 640556 w 7524750"/>
              <a:gd name="connsiteY16" fmla="*/ 200501 h 1066800"/>
              <a:gd name="connsiteX17" fmla="*/ 668179 w 7524750"/>
              <a:gd name="connsiteY17" fmla="*/ 200501 h 1066800"/>
              <a:gd name="connsiteX18" fmla="*/ 668179 w 7524750"/>
              <a:gd name="connsiteY18" fmla="*/ 221456 h 1066800"/>
              <a:gd name="connsiteX19" fmla="*/ 750094 w 7524750"/>
              <a:gd name="connsiteY19" fmla="*/ 221456 h 1066800"/>
              <a:gd name="connsiteX20" fmla="*/ 750094 w 7524750"/>
              <a:gd name="connsiteY20" fmla="*/ 252889 h 1066800"/>
              <a:gd name="connsiteX21" fmla="*/ 776764 w 7524750"/>
              <a:gd name="connsiteY21" fmla="*/ 252889 h 1066800"/>
              <a:gd name="connsiteX22" fmla="*/ 776764 w 7524750"/>
              <a:gd name="connsiteY22" fmla="*/ 307181 h 1066800"/>
              <a:gd name="connsiteX23" fmla="*/ 829151 w 7524750"/>
              <a:gd name="connsiteY23" fmla="*/ 307181 h 1066800"/>
              <a:gd name="connsiteX24" fmla="*/ 829151 w 7524750"/>
              <a:gd name="connsiteY24" fmla="*/ 328136 h 1066800"/>
              <a:gd name="connsiteX25" fmla="*/ 950119 w 7524750"/>
              <a:gd name="connsiteY25" fmla="*/ 328136 h 1066800"/>
              <a:gd name="connsiteX26" fmla="*/ 950119 w 7524750"/>
              <a:gd name="connsiteY26" fmla="*/ 363379 h 1066800"/>
              <a:gd name="connsiteX27" fmla="*/ 1071086 w 7524750"/>
              <a:gd name="connsiteY27" fmla="*/ 363379 h 1066800"/>
              <a:gd name="connsiteX28" fmla="*/ 1071086 w 7524750"/>
              <a:gd name="connsiteY28" fmla="*/ 386239 h 1066800"/>
              <a:gd name="connsiteX29" fmla="*/ 1146334 w 7524750"/>
              <a:gd name="connsiteY29" fmla="*/ 386239 h 1066800"/>
              <a:gd name="connsiteX30" fmla="*/ 1146334 w 7524750"/>
              <a:gd name="connsiteY30" fmla="*/ 403384 h 1066800"/>
              <a:gd name="connsiteX31" fmla="*/ 1192054 w 7524750"/>
              <a:gd name="connsiteY31" fmla="*/ 403384 h 1066800"/>
              <a:gd name="connsiteX32" fmla="*/ 1192054 w 7524750"/>
              <a:gd name="connsiteY32" fmla="*/ 418624 h 1066800"/>
              <a:gd name="connsiteX33" fmla="*/ 1279684 w 7524750"/>
              <a:gd name="connsiteY33" fmla="*/ 418624 h 1066800"/>
              <a:gd name="connsiteX34" fmla="*/ 1279684 w 7524750"/>
              <a:gd name="connsiteY34" fmla="*/ 453866 h 1066800"/>
              <a:gd name="connsiteX35" fmla="*/ 1441609 w 7524750"/>
              <a:gd name="connsiteY35" fmla="*/ 453866 h 1066800"/>
              <a:gd name="connsiteX36" fmla="*/ 1441609 w 7524750"/>
              <a:gd name="connsiteY36" fmla="*/ 472916 h 1066800"/>
              <a:gd name="connsiteX37" fmla="*/ 1561624 w 7524750"/>
              <a:gd name="connsiteY37" fmla="*/ 472916 h 1066800"/>
              <a:gd name="connsiteX38" fmla="*/ 1561624 w 7524750"/>
              <a:gd name="connsiteY38" fmla="*/ 501491 h 1066800"/>
              <a:gd name="connsiteX39" fmla="*/ 1612106 w 7524750"/>
              <a:gd name="connsiteY39" fmla="*/ 501491 h 1066800"/>
              <a:gd name="connsiteX40" fmla="*/ 1612106 w 7524750"/>
              <a:gd name="connsiteY40" fmla="*/ 517684 h 1066800"/>
              <a:gd name="connsiteX41" fmla="*/ 1634966 w 7524750"/>
              <a:gd name="connsiteY41" fmla="*/ 517684 h 1066800"/>
              <a:gd name="connsiteX42" fmla="*/ 1634966 w 7524750"/>
              <a:gd name="connsiteY42" fmla="*/ 529114 h 1066800"/>
              <a:gd name="connsiteX43" fmla="*/ 1651159 w 7524750"/>
              <a:gd name="connsiteY43" fmla="*/ 529114 h 1066800"/>
              <a:gd name="connsiteX44" fmla="*/ 1651159 w 7524750"/>
              <a:gd name="connsiteY44" fmla="*/ 542449 h 1066800"/>
              <a:gd name="connsiteX45" fmla="*/ 1668304 w 7524750"/>
              <a:gd name="connsiteY45" fmla="*/ 542449 h 1066800"/>
              <a:gd name="connsiteX46" fmla="*/ 1668304 w 7524750"/>
              <a:gd name="connsiteY46" fmla="*/ 571976 h 1066800"/>
              <a:gd name="connsiteX47" fmla="*/ 1687354 w 7524750"/>
              <a:gd name="connsiteY47" fmla="*/ 571976 h 1066800"/>
              <a:gd name="connsiteX48" fmla="*/ 1687354 w 7524750"/>
              <a:gd name="connsiteY48" fmla="*/ 591979 h 1066800"/>
              <a:gd name="connsiteX49" fmla="*/ 2120741 w 7524750"/>
              <a:gd name="connsiteY49" fmla="*/ 591979 h 1066800"/>
              <a:gd name="connsiteX50" fmla="*/ 2120741 w 7524750"/>
              <a:gd name="connsiteY50" fmla="*/ 621506 h 1066800"/>
              <a:gd name="connsiteX51" fmla="*/ 2209324 w 7524750"/>
              <a:gd name="connsiteY51" fmla="*/ 621506 h 1066800"/>
              <a:gd name="connsiteX52" fmla="*/ 2209324 w 7524750"/>
              <a:gd name="connsiteY52" fmla="*/ 670084 h 1066800"/>
              <a:gd name="connsiteX53" fmla="*/ 2435066 w 7524750"/>
              <a:gd name="connsiteY53" fmla="*/ 670084 h 1066800"/>
              <a:gd name="connsiteX54" fmla="*/ 2435066 w 7524750"/>
              <a:gd name="connsiteY54" fmla="*/ 711994 h 1066800"/>
              <a:gd name="connsiteX55" fmla="*/ 3163729 w 7524750"/>
              <a:gd name="connsiteY55" fmla="*/ 711994 h 1066800"/>
              <a:gd name="connsiteX56" fmla="*/ 3163729 w 7524750"/>
              <a:gd name="connsiteY56" fmla="*/ 767239 h 1066800"/>
              <a:gd name="connsiteX57" fmla="*/ 3356134 w 7524750"/>
              <a:gd name="connsiteY57" fmla="*/ 767239 h 1066800"/>
              <a:gd name="connsiteX58" fmla="*/ 3356134 w 7524750"/>
              <a:gd name="connsiteY58" fmla="*/ 798671 h 1066800"/>
              <a:gd name="connsiteX59" fmla="*/ 3425666 w 7524750"/>
              <a:gd name="connsiteY59" fmla="*/ 798671 h 1066800"/>
              <a:gd name="connsiteX60" fmla="*/ 3425666 w 7524750"/>
              <a:gd name="connsiteY60" fmla="*/ 841534 h 1066800"/>
              <a:gd name="connsiteX61" fmla="*/ 5106829 w 7524750"/>
              <a:gd name="connsiteY61" fmla="*/ 841534 h 1066800"/>
              <a:gd name="connsiteX62" fmla="*/ 5106829 w 7524750"/>
              <a:gd name="connsiteY62" fmla="*/ 944404 h 1066800"/>
              <a:gd name="connsiteX63" fmla="*/ 5443062 w 7524750"/>
              <a:gd name="connsiteY63" fmla="*/ 944404 h 1066800"/>
              <a:gd name="connsiteX64" fmla="*/ 5443062 w 7524750"/>
              <a:gd name="connsiteY64" fmla="*/ 1068229 h 1066800"/>
              <a:gd name="connsiteX65" fmla="*/ 7519512 w 7524750"/>
              <a:gd name="connsiteY65" fmla="*/ 1068229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7524750" h="1066800">
                <a:moveTo>
                  <a:pt x="7144" y="7144"/>
                </a:moveTo>
                <a:lnTo>
                  <a:pt x="150019" y="7144"/>
                </a:lnTo>
                <a:lnTo>
                  <a:pt x="150019" y="31909"/>
                </a:lnTo>
                <a:lnTo>
                  <a:pt x="312896" y="31909"/>
                </a:lnTo>
                <a:lnTo>
                  <a:pt x="312896" y="87154"/>
                </a:lnTo>
                <a:lnTo>
                  <a:pt x="343376" y="87154"/>
                </a:lnTo>
                <a:lnTo>
                  <a:pt x="343376" y="105251"/>
                </a:lnTo>
                <a:lnTo>
                  <a:pt x="401479" y="105251"/>
                </a:lnTo>
                <a:lnTo>
                  <a:pt x="401479" y="125254"/>
                </a:lnTo>
                <a:lnTo>
                  <a:pt x="529114" y="125254"/>
                </a:lnTo>
                <a:lnTo>
                  <a:pt x="529114" y="143351"/>
                </a:lnTo>
                <a:lnTo>
                  <a:pt x="553879" y="143351"/>
                </a:lnTo>
                <a:lnTo>
                  <a:pt x="553879" y="153829"/>
                </a:lnTo>
                <a:lnTo>
                  <a:pt x="582454" y="153829"/>
                </a:lnTo>
                <a:lnTo>
                  <a:pt x="582454" y="176689"/>
                </a:lnTo>
                <a:lnTo>
                  <a:pt x="640556" y="176689"/>
                </a:lnTo>
                <a:lnTo>
                  <a:pt x="640556" y="200501"/>
                </a:lnTo>
                <a:lnTo>
                  <a:pt x="668179" y="200501"/>
                </a:lnTo>
                <a:lnTo>
                  <a:pt x="668179" y="221456"/>
                </a:lnTo>
                <a:lnTo>
                  <a:pt x="750094" y="221456"/>
                </a:lnTo>
                <a:lnTo>
                  <a:pt x="750094" y="252889"/>
                </a:lnTo>
                <a:lnTo>
                  <a:pt x="776764" y="252889"/>
                </a:lnTo>
                <a:lnTo>
                  <a:pt x="776764" y="307181"/>
                </a:lnTo>
                <a:lnTo>
                  <a:pt x="829151" y="307181"/>
                </a:lnTo>
                <a:lnTo>
                  <a:pt x="829151" y="328136"/>
                </a:lnTo>
                <a:lnTo>
                  <a:pt x="950119" y="328136"/>
                </a:lnTo>
                <a:lnTo>
                  <a:pt x="950119" y="363379"/>
                </a:lnTo>
                <a:lnTo>
                  <a:pt x="1071086" y="363379"/>
                </a:lnTo>
                <a:lnTo>
                  <a:pt x="1071086" y="386239"/>
                </a:lnTo>
                <a:lnTo>
                  <a:pt x="1146334" y="386239"/>
                </a:lnTo>
                <a:lnTo>
                  <a:pt x="1146334" y="403384"/>
                </a:lnTo>
                <a:lnTo>
                  <a:pt x="1192054" y="403384"/>
                </a:lnTo>
                <a:lnTo>
                  <a:pt x="1192054" y="418624"/>
                </a:lnTo>
                <a:lnTo>
                  <a:pt x="1279684" y="418624"/>
                </a:lnTo>
                <a:lnTo>
                  <a:pt x="1279684" y="453866"/>
                </a:lnTo>
                <a:lnTo>
                  <a:pt x="1441609" y="453866"/>
                </a:lnTo>
                <a:lnTo>
                  <a:pt x="1441609" y="472916"/>
                </a:lnTo>
                <a:lnTo>
                  <a:pt x="1561624" y="472916"/>
                </a:lnTo>
                <a:lnTo>
                  <a:pt x="1561624" y="501491"/>
                </a:lnTo>
                <a:lnTo>
                  <a:pt x="1612106" y="501491"/>
                </a:lnTo>
                <a:lnTo>
                  <a:pt x="1612106" y="517684"/>
                </a:lnTo>
                <a:lnTo>
                  <a:pt x="1634966" y="517684"/>
                </a:lnTo>
                <a:lnTo>
                  <a:pt x="1634966" y="529114"/>
                </a:lnTo>
                <a:lnTo>
                  <a:pt x="1651159" y="529114"/>
                </a:lnTo>
                <a:lnTo>
                  <a:pt x="1651159" y="542449"/>
                </a:lnTo>
                <a:lnTo>
                  <a:pt x="1668304" y="542449"/>
                </a:lnTo>
                <a:lnTo>
                  <a:pt x="1668304" y="571976"/>
                </a:lnTo>
                <a:lnTo>
                  <a:pt x="1687354" y="571976"/>
                </a:lnTo>
                <a:lnTo>
                  <a:pt x="1687354" y="591979"/>
                </a:lnTo>
                <a:lnTo>
                  <a:pt x="2120741" y="591979"/>
                </a:lnTo>
                <a:lnTo>
                  <a:pt x="2120741" y="621506"/>
                </a:lnTo>
                <a:lnTo>
                  <a:pt x="2209324" y="621506"/>
                </a:lnTo>
                <a:lnTo>
                  <a:pt x="2209324" y="670084"/>
                </a:lnTo>
                <a:lnTo>
                  <a:pt x="2435066" y="670084"/>
                </a:lnTo>
                <a:lnTo>
                  <a:pt x="2435066" y="711994"/>
                </a:lnTo>
                <a:lnTo>
                  <a:pt x="3163729" y="711994"/>
                </a:lnTo>
                <a:lnTo>
                  <a:pt x="3163729" y="767239"/>
                </a:lnTo>
                <a:lnTo>
                  <a:pt x="3356134" y="767239"/>
                </a:lnTo>
                <a:lnTo>
                  <a:pt x="3356134" y="798671"/>
                </a:lnTo>
                <a:lnTo>
                  <a:pt x="3425666" y="798671"/>
                </a:lnTo>
                <a:lnTo>
                  <a:pt x="3425666" y="841534"/>
                </a:lnTo>
                <a:lnTo>
                  <a:pt x="5106829" y="841534"/>
                </a:lnTo>
                <a:lnTo>
                  <a:pt x="5106829" y="944404"/>
                </a:lnTo>
                <a:lnTo>
                  <a:pt x="5443062" y="944404"/>
                </a:lnTo>
                <a:lnTo>
                  <a:pt x="5443062" y="1068229"/>
                </a:lnTo>
                <a:lnTo>
                  <a:pt x="7519512" y="1068229"/>
                </a:lnTo>
              </a:path>
            </a:pathLst>
          </a:custGeom>
          <a:noFill/>
          <a:ln w="26035"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49" name="Freeform: Shape 48"/>
          <p:cNvSpPr/>
          <p:nvPr/>
        </p:nvSpPr>
        <p:spPr>
          <a:xfrm>
            <a:off x="1493687" y="2495549"/>
            <a:ext cx="6730998" cy="906411"/>
          </a:xfrm>
          <a:custGeom>
            <a:avLst/>
            <a:gdLst>
              <a:gd name="connsiteX0" fmla="*/ 7566184 w 7572375"/>
              <a:gd name="connsiteY0" fmla="*/ 1013936 h 1019175"/>
              <a:gd name="connsiteX1" fmla="*/ 4947762 w 7572375"/>
              <a:gd name="connsiteY1" fmla="*/ 1013936 h 1019175"/>
              <a:gd name="connsiteX2" fmla="*/ 4947762 w 7572375"/>
              <a:gd name="connsiteY2" fmla="*/ 953929 h 1019175"/>
              <a:gd name="connsiteX3" fmla="*/ 4670584 w 7572375"/>
              <a:gd name="connsiteY3" fmla="*/ 953929 h 1019175"/>
              <a:gd name="connsiteX4" fmla="*/ 4670584 w 7572375"/>
              <a:gd name="connsiteY4" fmla="*/ 896779 h 1019175"/>
              <a:gd name="connsiteX5" fmla="*/ 3708559 w 7572375"/>
              <a:gd name="connsiteY5" fmla="*/ 896779 h 1019175"/>
              <a:gd name="connsiteX6" fmla="*/ 3708559 w 7572375"/>
              <a:gd name="connsiteY6" fmla="*/ 866299 h 1019175"/>
              <a:gd name="connsiteX7" fmla="*/ 3348514 w 7572375"/>
              <a:gd name="connsiteY7" fmla="*/ 866299 h 1019175"/>
              <a:gd name="connsiteX8" fmla="*/ 3348514 w 7572375"/>
              <a:gd name="connsiteY8" fmla="*/ 844391 h 1019175"/>
              <a:gd name="connsiteX9" fmla="*/ 3270409 w 7572375"/>
              <a:gd name="connsiteY9" fmla="*/ 844391 h 1019175"/>
              <a:gd name="connsiteX10" fmla="*/ 3270409 w 7572375"/>
              <a:gd name="connsiteY10" fmla="*/ 819626 h 1019175"/>
              <a:gd name="connsiteX11" fmla="*/ 3232309 w 7572375"/>
              <a:gd name="connsiteY11" fmla="*/ 819626 h 1019175"/>
              <a:gd name="connsiteX12" fmla="*/ 3232309 w 7572375"/>
              <a:gd name="connsiteY12" fmla="*/ 792004 h 1019175"/>
              <a:gd name="connsiteX13" fmla="*/ 2924651 w 7572375"/>
              <a:gd name="connsiteY13" fmla="*/ 792004 h 1019175"/>
              <a:gd name="connsiteX14" fmla="*/ 2924651 w 7572375"/>
              <a:gd name="connsiteY14" fmla="*/ 779621 h 1019175"/>
              <a:gd name="connsiteX15" fmla="*/ 2879884 w 7572375"/>
              <a:gd name="connsiteY15" fmla="*/ 779621 h 1019175"/>
              <a:gd name="connsiteX16" fmla="*/ 2879884 w 7572375"/>
              <a:gd name="connsiteY16" fmla="*/ 763429 h 1019175"/>
              <a:gd name="connsiteX17" fmla="*/ 2762726 w 7572375"/>
              <a:gd name="connsiteY17" fmla="*/ 763429 h 1019175"/>
              <a:gd name="connsiteX18" fmla="*/ 2762726 w 7572375"/>
              <a:gd name="connsiteY18" fmla="*/ 736759 h 1019175"/>
              <a:gd name="connsiteX19" fmla="*/ 2457926 w 7572375"/>
              <a:gd name="connsiteY19" fmla="*/ 736759 h 1019175"/>
              <a:gd name="connsiteX20" fmla="*/ 2457926 w 7572375"/>
              <a:gd name="connsiteY20" fmla="*/ 721519 h 1019175"/>
              <a:gd name="connsiteX21" fmla="*/ 2415064 w 7572375"/>
              <a:gd name="connsiteY21" fmla="*/ 721519 h 1019175"/>
              <a:gd name="connsiteX22" fmla="*/ 2415064 w 7572375"/>
              <a:gd name="connsiteY22" fmla="*/ 674846 h 1019175"/>
              <a:gd name="connsiteX23" fmla="*/ 2372201 w 7572375"/>
              <a:gd name="connsiteY23" fmla="*/ 674846 h 1019175"/>
              <a:gd name="connsiteX24" fmla="*/ 2372201 w 7572375"/>
              <a:gd name="connsiteY24" fmla="*/ 643414 h 1019175"/>
              <a:gd name="connsiteX25" fmla="*/ 2307431 w 7572375"/>
              <a:gd name="connsiteY25" fmla="*/ 643414 h 1019175"/>
              <a:gd name="connsiteX26" fmla="*/ 2307431 w 7572375"/>
              <a:gd name="connsiteY26" fmla="*/ 611981 h 1019175"/>
              <a:gd name="connsiteX27" fmla="*/ 2199799 w 7572375"/>
              <a:gd name="connsiteY27" fmla="*/ 611981 h 1019175"/>
              <a:gd name="connsiteX28" fmla="*/ 2199799 w 7572375"/>
              <a:gd name="connsiteY28" fmla="*/ 565309 h 1019175"/>
              <a:gd name="connsiteX29" fmla="*/ 2077879 w 7572375"/>
              <a:gd name="connsiteY29" fmla="*/ 565309 h 1019175"/>
              <a:gd name="connsiteX30" fmla="*/ 2077879 w 7572375"/>
              <a:gd name="connsiteY30" fmla="*/ 537686 h 1019175"/>
              <a:gd name="connsiteX31" fmla="*/ 1982629 w 7572375"/>
              <a:gd name="connsiteY31" fmla="*/ 537686 h 1019175"/>
              <a:gd name="connsiteX32" fmla="*/ 1982629 w 7572375"/>
              <a:gd name="connsiteY32" fmla="*/ 506254 h 1019175"/>
              <a:gd name="connsiteX33" fmla="*/ 1915954 w 7572375"/>
              <a:gd name="connsiteY33" fmla="*/ 506254 h 1019175"/>
              <a:gd name="connsiteX34" fmla="*/ 1915954 w 7572375"/>
              <a:gd name="connsiteY34" fmla="*/ 487204 h 1019175"/>
              <a:gd name="connsiteX35" fmla="*/ 1834039 w 7572375"/>
              <a:gd name="connsiteY35" fmla="*/ 487204 h 1019175"/>
              <a:gd name="connsiteX36" fmla="*/ 1834039 w 7572375"/>
              <a:gd name="connsiteY36" fmla="*/ 468154 h 1019175"/>
              <a:gd name="connsiteX37" fmla="*/ 1813084 w 7572375"/>
              <a:gd name="connsiteY37" fmla="*/ 468154 h 1019175"/>
              <a:gd name="connsiteX38" fmla="*/ 1813084 w 7572375"/>
              <a:gd name="connsiteY38" fmla="*/ 448151 h 1019175"/>
              <a:gd name="connsiteX39" fmla="*/ 1592104 w 7572375"/>
              <a:gd name="connsiteY39" fmla="*/ 448151 h 1019175"/>
              <a:gd name="connsiteX40" fmla="*/ 1592104 w 7572375"/>
              <a:gd name="connsiteY40" fmla="*/ 422434 h 1019175"/>
              <a:gd name="connsiteX41" fmla="*/ 1448276 w 7572375"/>
              <a:gd name="connsiteY41" fmla="*/ 422434 h 1019175"/>
              <a:gd name="connsiteX42" fmla="*/ 1448276 w 7572375"/>
              <a:gd name="connsiteY42" fmla="*/ 398621 h 1019175"/>
              <a:gd name="connsiteX43" fmla="*/ 1211104 w 7572375"/>
              <a:gd name="connsiteY43" fmla="*/ 398621 h 1019175"/>
              <a:gd name="connsiteX44" fmla="*/ 1211104 w 7572375"/>
              <a:gd name="connsiteY44" fmla="*/ 317659 h 1019175"/>
              <a:gd name="connsiteX45" fmla="*/ 1187291 w 7572375"/>
              <a:gd name="connsiteY45" fmla="*/ 317659 h 1019175"/>
              <a:gd name="connsiteX46" fmla="*/ 1187291 w 7572375"/>
              <a:gd name="connsiteY46" fmla="*/ 288131 h 1019175"/>
              <a:gd name="connsiteX47" fmla="*/ 941546 w 7572375"/>
              <a:gd name="connsiteY47" fmla="*/ 288131 h 1019175"/>
              <a:gd name="connsiteX48" fmla="*/ 941546 w 7572375"/>
              <a:gd name="connsiteY48" fmla="*/ 262414 h 1019175"/>
              <a:gd name="connsiteX49" fmla="*/ 896779 w 7572375"/>
              <a:gd name="connsiteY49" fmla="*/ 262414 h 1019175"/>
              <a:gd name="connsiteX50" fmla="*/ 896779 w 7572375"/>
              <a:gd name="connsiteY50" fmla="*/ 239554 h 1019175"/>
              <a:gd name="connsiteX51" fmla="*/ 851059 w 7572375"/>
              <a:gd name="connsiteY51" fmla="*/ 239554 h 1019175"/>
              <a:gd name="connsiteX52" fmla="*/ 851059 w 7572375"/>
              <a:gd name="connsiteY52" fmla="*/ 201454 h 1019175"/>
              <a:gd name="connsiteX53" fmla="*/ 829151 w 7572375"/>
              <a:gd name="connsiteY53" fmla="*/ 201454 h 1019175"/>
              <a:gd name="connsiteX54" fmla="*/ 829151 w 7572375"/>
              <a:gd name="connsiteY54" fmla="*/ 170021 h 1019175"/>
              <a:gd name="connsiteX55" fmla="*/ 671989 w 7572375"/>
              <a:gd name="connsiteY55" fmla="*/ 170021 h 1019175"/>
              <a:gd name="connsiteX56" fmla="*/ 671989 w 7572375"/>
              <a:gd name="connsiteY56" fmla="*/ 141446 h 1019175"/>
              <a:gd name="connsiteX57" fmla="*/ 620554 w 7572375"/>
              <a:gd name="connsiteY57" fmla="*/ 141446 h 1019175"/>
              <a:gd name="connsiteX58" fmla="*/ 620554 w 7572375"/>
              <a:gd name="connsiteY58" fmla="*/ 128111 h 1019175"/>
              <a:gd name="connsiteX59" fmla="*/ 578644 w 7572375"/>
              <a:gd name="connsiteY59" fmla="*/ 128111 h 1019175"/>
              <a:gd name="connsiteX60" fmla="*/ 578644 w 7572375"/>
              <a:gd name="connsiteY60" fmla="*/ 110014 h 1019175"/>
              <a:gd name="connsiteX61" fmla="*/ 474821 w 7572375"/>
              <a:gd name="connsiteY61" fmla="*/ 110014 h 1019175"/>
              <a:gd name="connsiteX62" fmla="*/ 474821 w 7572375"/>
              <a:gd name="connsiteY62" fmla="*/ 77629 h 1019175"/>
              <a:gd name="connsiteX63" fmla="*/ 289084 w 7572375"/>
              <a:gd name="connsiteY63" fmla="*/ 77629 h 1019175"/>
              <a:gd name="connsiteX64" fmla="*/ 289084 w 7572375"/>
              <a:gd name="connsiteY64" fmla="*/ 60484 h 1019175"/>
              <a:gd name="connsiteX65" fmla="*/ 219551 w 7572375"/>
              <a:gd name="connsiteY65" fmla="*/ 60484 h 1019175"/>
              <a:gd name="connsiteX66" fmla="*/ 219551 w 7572375"/>
              <a:gd name="connsiteY66" fmla="*/ 36671 h 1019175"/>
              <a:gd name="connsiteX67" fmla="*/ 159544 w 7572375"/>
              <a:gd name="connsiteY67" fmla="*/ 36671 h 1019175"/>
              <a:gd name="connsiteX68" fmla="*/ 159544 w 7572375"/>
              <a:gd name="connsiteY68" fmla="*/ 7144 h 1019175"/>
              <a:gd name="connsiteX69" fmla="*/ 7144 w 7572375"/>
              <a:gd name="connsiteY69" fmla="*/ 7144 h 1019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7572375" h="1019175">
                <a:moveTo>
                  <a:pt x="7566184" y="1013936"/>
                </a:moveTo>
                <a:lnTo>
                  <a:pt x="4947762" y="1013936"/>
                </a:lnTo>
                <a:lnTo>
                  <a:pt x="4947762" y="953929"/>
                </a:lnTo>
                <a:lnTo>
                  <a:pt x="4670584" y="953929"/>
                </a:lnTo>
                <a:lnTo>
                  <a:pt x="4670584" y="896779"/>
                </a:lnTo>
                <a:lnTo>
                  <a:pt x="3708559" y="896779"/>
                </a:lnTo>
                <a:lnTo>
                  <a:pt x="3708559" y="866299"/>
                </a:lnTo>
                <a:lnTo>
                  <a:pt x="3348514" y="866299"/>
                </a:lnTo>
                <a:lnTo>
                  <a:pt x="3348514" y="844391"/>
                </a:lnTo>
                <a:lnTo>
                  <a:pt x="3270409" y="844391"/>
                </a:lnTo>
                <a:lnTo>
                  <a:pt x="3270409" y="819626"/>
                </a:lnTo>
                <a:lnTo>
                  <a:pt x="3232309" y="819626"/>
                </a:lnTo>
                <a:lnTo>
                  <a:pt x="3232309" y="792004"/>
                </a:lnTo>
                <a:lnTo>
                  <a:pt x="2924651" y="792004"/>
                </a:lnTo>
                <a:lnTo>
                  <a:pt x="2924651" y="779621"/>
                </a:lnTo>
                <a:lnTo>
                  <a:pt x="2879884" y="779621"/>
                </a:lnTo>
                <a:lnTo>
                  <a:pt x="2879884" y="763429"/>
                </a:lnTo>
                <a:lnTo>
                  <a:pt x="2762726" y="763429"/>
                </a:lnTo>
                <a:lnTo>
                  <a:pt x="2762726" y="736759"/>
                </a:lnTo>
                <a:lnTo>
                  <a:pt x="2457926" y="736759"/>
                </a:lnTo>
                <a:lnTo>
                  <a:pt x="2457926" y="721519"/>
                </a:lnTo>
                <a:lnTo>
                  <a:pt x="2415064" y="721519"/>
                </a:lnTo>
                <a:lnTo>
                  <a:pt x="2415064" y="674846"/>
                </a:lnTo>
                <a:lnTo>
                  <a:pt x="2372201" y="674846"/>
                </a:lnTo>
                <a:lnTo>
                  <a:pt x="2372201" y="643414"/>
                </a:lnTo>
                <a:lnTo>
                  <a:pt x="2307431" y="643414"/>
                </a:lnTo>
                <a:lnTo>
                  <a:pt x="2307431" y="611981"/>
                </a:lnTo>
                <a:lnTo>
                  <a:pt x="2199799" y="611981"/>
                </a:lnTo>
                <a:lnTo>
                  <a:pt x="2199799" y="565309"/>
                </a:lnTo>
                <a:lnTo>
                  <a:pt x="2077879" y="565309"/>
                </a:lnTo>
                <a:lnTo>
                  <a:pt x="2077879" y="537686"/>
                </a:lnTo>
                <a:lnTo>
                  <a:pt x="1982629" y="537686"/>
                </a:lnTo>
                <a:lnTo>
                  <a:pt x="1982629" y="506254"/>
                </a:lnTo>
                <a:lnTo>
                  <a:pt x="1915954" y="506254"/>
                </a:lnTo>
                <a:lnTo>
                  <a:pt x="1915954" y="487204"/>
                </a:lnTo>
                <a:lnTo>
                  <a:pt x="1834039" y="487204"/>
                </a:lnTo>
                <a:lnTo>
                  <a:pt x="1834039" y="468154"/>
                </a:lnTo>
                <a:lnTo>
                  <a:pt x="1813084" y="468154"/>
                </a:lnTo>
                <a:lnTo>
                  <a:pt x="1813084" y="448151"/>
                </a:lnTo>
                <a:lnTo>
                  <a:pt x="1592104" y="448151"/>
                </a:lnTo>
                <a:lnTo>
                  <a:pt x="1592104" y="422434"/>
                </a:lnTo>
                <a:lnTo>
                  <a:pt x="1448276" y="422434"/>
                </a:lnTo>
                <a:lnTo>
                  <a:pt x="1448276" y="398621"/>
                </a:lnTo>
                <a:lnTo>
                  <a:pt x="1211104" y="398621"/>
                </a:lnTo>
                <a:lnTo>
                  <a:pt x="1211104" y="317659"/>
                </a:lnTo>
                <a:lnTo>
                  <a:pt x="1187291" y="317659"/>
                </a:lnTo>
                <a:lnTo>
                  <a:pt x="1187291" y="288131"/>
                </a:lnTo>
                <a:lnTo>
                  <a:pt x="941546" y="288131"/>
                </a:lnTo>
                <a:lnTo>
                  <a:pt x="941546" y="262414"/>
                </a:lnTo>
                <a:lnTo>
                  <a:pt x="896779" y="262414"/>
                </a:lnTo>
                <a:lnTo>
                  <a:pt x="896779" y="239554"/>
                </a:lnTo>
                <a:lnTo>
                  <a:pt x="851059" y="239554"/>
                </a:lnTo>
                <a:lnTo>
                  <a:pt x="851059" y="201454"/>
                </a:lnTo>
                <a:lnTo>
                  <a:pt x="829151" y="201454"/>
                </a:lnTo>
                <a:lnTo>
                  <a:pt x="829151" y="170021"/>
                </a:lnTo>
                <a:lnTo>
                  <a:pt x="671989" y="170021"/>
                </a:lnTo>
                <a:lnTo>
                  <a:pt x="671989" y="141446"/>
                </a:lnTo>
                <a:lnTo>
                  <a:pt x="620554" y="141446"/>
                </a:lnTo>
                <a:lnTo>
                  <a:pt x="620554" y="128111"/>
                </a:lnTo>
                <a:lnTo>
                  <a:pt x="578644" y="128111"/>
                </a:lnTo>
                <a:lnTo>
                  <a:pt x="578644" y="110014"/>
                </a:lnTo>
                <a:lnTo>
                  <a:pt x="474821" y="110014"/>
                </a:lnTo>
                <a:lnTo>
                  <a:pt x="474821" y="77629"/>
                </a:lnTo>
                <a:lnTo>
                  <a:pt x="289084" y="77629"/>
                </a:lnTo>
                <a:lnTo>
                  <a:pt x="289084" y="60484"/>
                </a:lnTo>
                <a:lnTo>
                  <a:pt x="219551" y="60484"/>
                </a:lnTo>
                <a:lnTo>
                  <a:pt x="219551" y="36671"/>
                </a:lnTo>
                <a:lnTo>
                  <a:pt x="159544" y="36671"/>
                </a:lnTo>
                <a:lnTo>
                  <a:pt x="159544" y="7144"/>
                </a:lnTo>
                <a:lnTo>
                  <a:pt x="7144" y="7144"/>
                </a:lnTo>
              </a:path>
            </a:pathLst>
          </a:custGeom>
          <a:noFill/>
          <a:ln w="26035" cap="flat">
            <a:solidFill>
              <a:schemeClr val="accent4"/>
            </a:solidFill>
            <a:prstDash val="solid"/>
            <a:miter/>
          </a:ln>
        </p:spPr>
        <p:txBody>
          <a:bodyPr rtlCol="0"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Tree>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Freeform: Shape 50"/>
          <p:cNvSpPr/>
          <p:nvPr/>
        </p:nvSpPr>
        <p:spPr>
          <a:xfrm>
            <a:off x="1496480" y="2500313"/>
            <a:ext cx="6747081" cy="587312"/>
          </a:xfrm>
          <a:custGeom>
            <a:avLst/>
            <a:gdLst>
              <a:gd name="connsiteX0" fmla="*/ 7144 w 7600950"/>
              <a:gd name="connsiteY0" fmla="*/ 7144 h 657225"/>
              <a:gd name="connsiteX1" fmla="*/ 825341 w 7600950"/>
              <a:gd name="connsiteY1" fmla="*/ 7144 h 657225"/>
              <a:gd name="connsiteX2" fmla="*/ 825341 w 7600950"/>
              <a:gd name="connsiteY2" fmla="*/ 27146 h 657225"/>
              <a:gd name="connsiteX3" fmla="*/ 1074896 w 7600950"/>
              <a:gd name="connsiteY3" fmla="*/ 27146 h 657225"/>
              <a:gd name="connsiteX4" fmla="*/ 1074896 w 7600950"/>
              <a:gd name="connsiteY4" fmla="*/ 52864 h 657225"/>
              <a:gd name="connsiteX5" fmla="*/ 1188244 w 7600950"/>
              <a:gd name="connsiteY5" fmla="*/ 52864 h 657225"/>
              <a:gd name="connsiteX6" fmla="*/ 1188244 w 7600950"/>
              <a:gd name="connsiteY6" fmla="*/ 79534 h 657225"/>
              <a:gd name="connsiteX7" fmla="*/ 1483519 w 7600950"/>
              <a:gd name="connsiteY7" fmla="*/ 79534 h 657225"/>
              <a:gd name="connsiteX8" fmla="*/ 1483519 w 7600950"/>
              <a:gd name="connsiteY8" fmla="*/ 108109 h 657225"/>
              <a:gd name="connsiteX9" fmla="*/ 1982629 w 7600950"/>
              <a:gd name="connsiteY9" fmla="*/ 108109 h 657225"/>
              <a:gd name="connsiteX10" fmla="*/ 1982629 w 7600950"/>
              <a:gd name="connsiteY10" fmla="*/ 137636 h 657225"/>
              <a:gd name="connsiteX11" fmla="*/ 2024539 w 7600950"/>
              <a:gd name="connsiteY11" fmla="*/ 137636 h 657225"/>
              <a:gd name="connsiteX12" fmla="*/ 2024539 w 7600950"/>
              <a:gd name="connsiteY12" fmla="*/ 157639 h 657225"/>
              <a:gd name="connsiteX13" fmla="*/ 2257901 w 7600950"/>
              <a:gd name="connsiteY13" fmla="*/ 157639 h 657225"/>
              <a:gd name="connsiteX14" fmla="*/ 2257901 w 7600950"/>
              <a:gd name="connsiteY14" fmla="*/ 184309 h 657225"/>
              <a:gd name="connsiteX15" fmla="*/ 2529364 w 7600950"/>
              <a:gd name="connsiteY15" fmla="*/ 184309 h 657225"/>
              <a:gd name="connsiteX16" fmla="*/ 2529364 w 7600950"/>
              <a:gd name="connsiteY16" fmla="*/ 214789 h 657225"/>
              <a:gd name="connsiteX17" fmla="*/ 2915126 w 7600950"/>
              <a:gd name="connsiteY17" fmla="*/ 214789 h 657225"/>
              <a:gd name="connsiteX18" fmla="*/ 2915126 w 7600950"/>
              <a:gd name="connsiteY18" fmla="*/ 238601 h 657225"/>
              <a:gd name="connsiteX19" fmla="*/ 2987516 w 7600950"/>
              <a:gd name="connsiteY19" fmla="*/ 238601 h 657225"/>
              <a:gd name="connsiteX20" fmla="*/ 2987516 w 7600950"/>
              <a:gd name="connsiteY20" fmla="*/ 268129 h 657225"/>
              <a:gd name="connsiteX21" fmla="*/ 3676174 w 7600950"/>
              <a:gd name="connsiteY21" fmla="*/ 268129 h 657225"/>
              <a:gd name="connsiteX22" fmla="*/ 3676174 w 7600950"/>
              <a:gd name="connsiteY22" fmla="*/ 352901 h 657225"/>
              <a:gd name="connsiteX23" fmla="*/ 4478179 w 7600950"/>
              <a:gd name="connsiteY23" fmla="*/ 352901 h 657225"/>
              <a:gd name="connsiteX24" fmla="*/ 4478179 w 7600950"/>
              <a:gd name="connsiteY24" fmla="*/ 479584 h 657225"/>
              <a:gd name="connsiteX25" fmla="*/ 4539139 w 7600950"/>
              <a:gd name="connsiteY25" fmla="*/ 479584 h 657225"/>
              <a:gd name="connsiteX26" fmla="*/ 4539139 w 7600950"/>
              <a:gd name="connsiteY26" fmla="*/ 539591 h 657225"/>
              <a:gd name="connsiteX27" fmla="*/ 5139214 w 7600950"/>
              <a:gd name="connsiteY27" fmla="*/ 539591 h 657225"/>
              <a:gd name="connsiteX28" fmla="*/ 5139214 w 7600950"/>
              <a:gd name="connsiteY28" fmla="*/ 657701 h 657225"/>
              <a:gd name="connsiteX29" fmla="*/ 7597617 w 7600950"/>
              <a:gd name="connsiteY29" fmla="*/ 657701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600950" h="657225">
                <a:moveTo>
                  <a:pt x="7144" y="7144"/>
                </a:moveTo>
                <a:lnTo>
                  <a:pt x="825341" y="7144"/>
                </a:lnTo>
                <a:lnTo>
                  <a:pt x="825341" y="27146"/>
                </a:lnTo>
                <a:lnTo>
                  <a:pt x="1074896" y="27146"/>
                </a:lnTo>
                <a:lnTo>
                  <a:pt x="1074896" y="52864"/>
                </a:lnTo>
                <a:lnTo>
                  <a:pt x="1188244" y="52864"/>
                </a:lnTo>
                <a:lnTo>
                  <a:pt x="1188244" y="79534"/>
                </a:lnTo>
                <a:lnTo>
                  <a:pt x="1483519" y="79534"/>
                </a:lnTo>
                <a:lnTo>
                  <a:pt x="1483519" y="108109"/>
                </a:lnTo>
                <a:lnTo>
                  <a:pt x="1982629" y="108109"/>
                </a:lnTo>
                <a:lnTo>
                  <a:pt x="1982629" y="137636"/>
                </a:lnTo>
                <a:lnTo>
                  <a:pt x="2024539" y="137636"/>
                </a:lnTo>
                <a:lnTo>
                  <a:pt x="2024539" y="157639"/>
                </a:lnTo>
                <a:lnTo>
                  <a:pt x="2257901" y="157639"/>
                </a:lnTo>
                <a:lnTo>
                  <a:pt x="2257901" y="184309"/>
                </a:lnTo>
                <a:lnTo>
                  <a:pt x="2529364" y="184309"/>
                </a:lnTo>
                <a:lnTo>
                  <a:pt x="2529364" y="214789"/>
                </a:lnTo>
                <a:lnTo>
                  <a:pt x="2915126" y="214789"/>
                </a:lnTo>
                <a:lnTo>
                  <a:pt x="2915126" y="238601"/>
                </a:lnTo>
                <a:lnTo>
                  <a:pt x="2987516" y="238601"/>
                </a:lnTo>
                <a:lnTo>
                  <a:pt x="2987516" y="268129"/>
                </a:lnTo>
                <a:lnTo>
                  <a:pt x="3676174" y="268129"/>
                </a:lnTo>
                <a:lnTo>
                  <a:pt x="3676174" y="352901"/>
                </a:lnTo>
                <a:lnTo>
                  <a:pt x="4478179" y="352901"/>
                </a:lnTo>
                <a:lnTo>
                  <a:pt x="4478179" y="479584"/>
                </a:lnTo>
                <a:lnTo>
                  <a:pt x="4539139" y="479584"/>
                </a:lnTo>
                <a:lnTo>
                  <a:pt x="4539139" y="539591"/>
                </a:lnTo>
                <a:lnTo>
                  <a:pt x="5139214" y="539591"/>
                </a:lnTo>
                <a:lnTo>
                  <a:pt x="5139214" y="657701"/>
                </a:lnTo>
                <a:lnTo>
                  <a:pt x="7597617" y="657701"/>
                </a:lnTo>
              </a:path>
            </a:pathLst>
          </a:custGeom>
          <a:noFill/>
          <a:ln w="26035" cap="flat">
            <a:solidFill>
              <a:schemeClr val="accent2"/>
            </a:solidFill>
            <a:prstDash val="solid"/>
            <a:miter/>
          </a:ln>
        </p:spPr>
        <p:txBody>
          <a:bodyPr rtlCol="0"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14" name="TextBox 13"/>
          <p:cNvSpPr txBox="1"/>
          <p:nvPr/>
        </p:nvSpPr>
        <p:spPr>
          <a:xfrm>
            <a:off x="989509" y="2372259"/>
            <a:ext cx="430316" cy="305105"/>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ct val="0"/>
              </a:spcBef>
              <a:spcAft>
                <a:spcPct val="0"/>
              </a:spcAft>
              <a:buClrTx/>
              <a:buSzTx/>
              <a:buFontTx/>
              <a:buNone/>
              <a:defRPr/>
            </a:pPr>
            <a:r>
              <a:rPr lang="ja-JP" sz="1400" b="0" i="0" u="none" strike="noStrike" cap="none" baseline="0">
                <a:solidFill>
                  <a:srgbClr val="4D4D4D"/>
                </a:solidFill>
                <a:effectLst/>
                <a:uFillTx/>
                <a:ea typeface="MS UI Gothic" panose="020B0600070205080204" charset="-128"/>
              </a:rPr>
              <a:t>1.0</a:t>
            </a:r>
          </a:p>
        </p:txBody>
      </p:sp>
      <p:sp>
        <p:nvSpPr>
          <p:cNvPr id="15" name="TextBox 14"/>
          <p:cNvSpPr txBox="1"/>
          <p:nvPr/>
        </p:nvSpPr>
        <p:spPr>
          <a:xfrm>
            <a:off x="989509" y="2958902"/>
            <a:ext cx="430316" cy="305105"/>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ct val="0"/>
              </a:spcBef>
              <a:spcAft>
                <a:spcPct val="0"/>
              </a:spcAft>
              <a:buClrTx/>
              <a:buSzTx/>
              <a:buFontTx/>
              <a:buNone/>
              <a:defRPr/>
            </a:pPr>
            <a:r>
              <a:rPr lang="ja-JP" sz="1400" b="0" i="0" u="none" strike="noStrike" cap="none" baseline="0">
                <a:solidFill>
                  <a:srgbClr val="4D4D4D"/>
                </a:solidFill>
                <a:effectLst/>
                <a:uFillTx/>
                <a:ea typeface="MS UI Gothic" panose="020B0600070205080204" charset="-128"/>
              </a:rPr>
              <a:t>0.8</a:t>
            </a:r>
          </a:p>
        </p:txBody>
      </p:sp>
      <p:sp>
        <p:nvSpPr>
          <p:cNvPr id="16" name="TextBox 15"/>
          <p:cNvSpPr txBox="1"/>
          <p:nvPr/>
        </p:nvSpPr>
        <p:spPr>
          <a:xfrm>
            <a:off x="989509" y="3545545"/>
            <a:ext cx="430316" cy="305105"/>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ct val="0"/>
              </a:spcBef>
              <a:spcAft>
                <a:spcPct val="0"/>
              </a:spcAft>
              <a:buClrTx/>
              <a:buSzTx/>
              <a:buFontTx/>
              <a:buNone/>
              <a:defRPr/>
            </a:pPr>
            <a:r>
              <a:rPr lang="ja-JP" sz="1400" b="0" i="0" u="none" strike="noStrike" cap="none" baseline="0">
                <a:solidFill>
                  <a:srgbClr val="4D4D4D"/>
                </a:solidFill>
                <a:effectLst/>
                <a:uFillTx/>
                <a:ea typeface="MS UI Gothic" panose="020B0600070205080204" charset="-128"/>
              </a:rPr>
              <a:t>0.6</a:t>
            </a:r>
          </a:p>
        </p:txBody>
      </p:sp>
      <p:sp>
        <p:nvSpPr>
          <p:cNvPr id="17" name="TextBox 16"/>
          <p:cNvSpPr txBox="1"/>
          <p:nvPr/>
        </p:nvSpPr>
        <p:spPr>
          <a:xfrm>
            <a:off x="989509" y="4132188"/>
            <a:ext cx="430316" cy="305105"/>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ct val="0"/>
              </a:spcBef>
              <a:spcAft>
                <a:spcPct val="0"/>
              </a:spcAft>
              <a:buClrTx/>
              <a:buSzTx/>
              <a:buFontTx/>
              <a:buNone/>
              <a:defRPr/>
            </a:pPr>
            <a:r>
              <a:rPr lang="ja-JP" sz="1400" b="0" i="0" u="none" strike="noStrike" cap="none" baseline="0">
                <a:solidFill>
                  <a:srgbClr val="4D4D4D"/>
                </a:solidFill>
                <a:effectLst/>
                <a:uFillTx/>
                <a:ea typeface="MS UI Gothic" panose="020B0600070205080204" charset="-128"/>
              </a:rPr>
              <a:t>0.4</a:t>
            </a:r>
          </a:p>
        </p:txBody>
      </p:sp>
      <p:sp>
        <p:nvSpPr>
          <p:cNvPr id="18" name="TextBox 17"/>
          <p:cNvSpPr txBox="1"/>
          <p:nvPr/>
        </p:nvSpPr>
        <p:spPr>
          <a:xfrm>
            <a:off x="989509" y="5305475"/>
            <a:ext cx="430316" cy="305105"/>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ct val="0"/>
              </a:spcBef>
              <a:spcAft>
                <a:spcPct val="0"/>
              </a:spcAft>
              <a:buClrTx/>
              <a:buSzTx/>
              <a:buFontTx/>
              <a:buNone/>
              <a:defRPr/>
            </a:pPr>
            <a:r>
              <a:rPr lang="ja-JP" sz="1400" b="0" i="0" u="none" strike="noStrike" cap="none" baseline="0">
                <a:solidFill>
                  <a:srgbClr val="4D4D4D"/>
                </a:solidFill>
                <a:effectLst/>
                <a:uFillTx/>
                <a:ea typeface="MS UI Gothic" panose="020B0600070205080204" charset="-128"/>
              </a:rPr>
              <a:t>0.0</a:t>
            </a:r>
          </a:p>
        </p:txBody>
      </p:sp>
      <p:sp>
        <p:nvSpPr>
          <p:cNvPr id="19" name="Freeform: Shape 18"/>
          <p:cNvSpPr/>
          <p:nvPr/>
        </p:nvSpPr>
        <p:spPr>
          <a:xfrm>
            <a:off x="1496637" y="2525816"/>
            <a:ext cx="6779656" cy="2930687"/>
          </a:xfrm>
          <a:custGeom>
            <a:avLst/>
            <a:gdLst>
              <a:gd name="connsiteX0" fmla="*/ 0 w 6281928"/>
              <a:gd name="connsiteY0" fmla="*/ 0 h 3054096"/>
              <a:gd name="connsiteX1" fmla="*/ 0 w 6281928"/>
              <a:gd name="connsiteY1" fmla="*/ 3054096 h 3054096"/>
              <a:gd name="connsiteX2" fmla="*/ 6281928 w 6281928"/>
              <a:gd name="connsiteY2" fmla="*/ 3054096 h 3054096"/>
            </a:gdLst>
            <a:ahLst/>
            <a:cxnLst>
              <a:cxn ang="0">
                <a:pos x="connsiteX0" y="connsiteY0"/>
              </a:cxn>
              <a:cxn ang="0">
                <a:pos x="connsiteX1" y="connsiteY1"/>
              </a:cxn>
              <a:cxn ang="0">
                <a:pos x="connsiteX2" y="connsiteY2"/>
              </a:cxn>
            </a:cxnLst>
            <a:rect l="l" t="t" r="r" b="b"/>
            <a:pathLst>
              <a:path w="6281928" h="3054096">
                <a:moveTo>
                  <a:pt x="0" y="0"/>
                </a:moveTo>
                <a:lnTo>
                  <a:pt x="0" y="3054096"/>
                </a:lnTo>
                <a:lnTo>
                  <a:pt x="6281928" y="3054096"/>
                </a:lnTo>
              </a:path>
            </a:pathLst>
          </a:cu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GB" sz="20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cxnSp>
        <p:nvCxnSpPr>
          <p:cNvPr id="20" name="Straight Connector 19"/>
          <p:cNvCxnSpPr/>
          <p:nvPr/>
        </p:nvCxnSpPr>
        <p:spPr>
          <a:xfrm>
            <a:off x="1388308" y="2524811"/>
            <a:ext cx="90000" cy="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21" name="Straight Connector 20"/>
          <p:cNvCxnSpPr/>
          <p:nvPr/>
        </p:nvCxnSpPr>
        <p:spPr>
          <a:xfrm>
            <a:off x="1388308" y="3111150"/>
            <a:ext cx="90000" cy="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22" name="Straight Connector 21"/>
          <p:cNvCxnSpPr/>
          <p:nvPr/>
        </p:nvCxnSpPr>
        <p:spPr>
          <a:xfrm>
            <a:off x="1388308" y="3697489"/>
            <a:ext cx="90000" cy="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23" name="Straight Connector 22"/>
          <p:cNvCxnSpPr/>
          <p:nvPr/>
        </p:nvCxnSpPr>
        <p:spPr>
          <a:xfrm>
            <a:off x="1388308" y="4283828"/>
            <a:ext cx="90000" cy="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24" name="Straight Connector 23"/>
          <p:cNvCxnSpPr/>
          <p:nvPr/>
        </p:nvCxnSpPr>
        <p:spPr>
          <a:xfrm>
            <a:off x="1388308" y="5456504"/>
            <a:ext cx="90000" cy="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25" name="Straight Connector 24"/>
          <p:cNvCxnSpPr/>
          <p:nvPr/>
        </p:nvCxnSpPr>
        <p:spPr>
          <a:xfrm rot="5400000">
            <a:off x="1451636" y="5512150"/>
            <a:ext cx="90000" cy="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sp>
        <p:nvSpPr>
          <p:cNvPr id="26" name="TextBox 25"/>
          <p:cNvSpPr txBox="1"/>
          <p:nvPr/>
        </p:nvSpPr>
        <p:spPr>
          <a:xfrm>
            <a:off x="1355655" y="5552843"/>
            <a:ext cx="281964" cy="305105"/>
          </a:xfrm>
          <a:prstGeom prst="rect">
            <a:avLst/>
          </a:prstGeom>
          <a:noFill/>
        </p:spPr>
        <p:txBody>
          <a:bodyPr wrap="none" rtlCol="0" anchor="t" anchorCtr="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lang="ja-JP" sz="1400" b="0" i="0" u="none" strike="noStrike" cap="none" baseline="0">
                <a:solidFill>
                  <a:srgbClr val="4D4D4D"/>
                </a:solidFill>
                <a:effectLst/>
                <a:uFillTx/>
                <a:ea typeface="MS UI Gothic" panose="020B0600070205080204" charset="-128"/>
              </a:rPr>
              <a:t>0</a:t>
            </a:r>
          </a:p>
        </p:txBody>
      </p:sp>
      <p:cxnSp>
        <p:nvCxnSpPr>
          <p:cNvPr id="27" name="Straight Connector 26"/>
          <p:cNvCxnSpPr/>
          <p:nvPr/>
        </p:nvCxnSpPr>
        <p:spPr>
          <a:xfrm rot="5400000">
            <a:off x="2807526" y="5512150"/>
            <a:ext cx="90000" cy="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sp>
        <p:nvSpPr>
          <p:cNvPr id="28" name="TextBox 27"/>
          <p:cNvSpPr txBox="1"/>
          <p:nvPr/>
        </p:nvSpPr>
        <p:spPr>
          <a:xfrm>
            <a:off x="2613648" y="5552843"/>
            <a:ext cx="479767" cy="305105"/>
          </a:xfrm>
          <a:prstGeom prst="rect">
            <a:avLst/>
          </a:prstGeom>
          <a:noFill/>
        </p:spPr>
        <p:txBody>
          <a:bodyPr wrap="none" rtlCol="0" anchor="t" anchorCtr="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lang="ja-JP" sz="1400" b="0" i="0" u="none" strike="noStrike" cap="none" baseline="0">
                <a:solidFill>
                  <a:srgbClr val="4D4D4D"/>
                </a:solidFill>
                <a:effectLst/>
                <a:uFillTx/>
                <a:ea typeface="MS UI Gothic" panose="020B0600070205080204" charset="-128"/>
              </a:rPr>
              <a:t>500</a:t>
            </a:r>
          </a:p>
        </p:txBody>
      </p:sp>
      <p:cxnSp>
        <p:nvCxnSpPr>
          <p:cNvPr id="29" name="Straight Connector 28"/>
          <p:cNvCxnSpPr/>
          <p:nvPr/>
        </p:nvCxnSpPr>
        <p:spPr>
          <a:xfrm rot="5400000">
            <a:off x="4163416" y="5512150"/>
            <a:ext cx="90000" cy="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sp>
        <p:nvSpPr>
          <p:cNvPr id="30" name="TextBox 29"/>
          <p:cNvSpPr txBox="1"/>
          <p:nvPr/>
        </p:nvSpPr>
        <p:spPr>
          <a:xfrm>
            <a:off x="3918501" y="5552843"/>
            <a:ext cx="578668" cy="305105"/>
          </a:xfrm>
          <a:prstGeom prst="rect">
            <a:avLst/>
          </a:prstGeom>
          <a:noFill/>
        </p:spPr>
        <p:txBody>
          <a:bodyPr wrap="none" rtlCol="0" anchor="t" anchorCtr="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lang="ja-JP" sz="1400" b="0" i="0" u="none" strike="noStrike" cap="none" baseline="0">
                <a:solidFill>
                  <a:srgbClr val="4D4D4D"/>
                </a:solidFill>
                <a:effectLst/>
                <a:uFillTx/>
                <a:ea typeface="MS UI Gothic" panose="020B0600070205080204" charset="-128"/>
              </a:rPr>
              <a:t>1000</a:t>
            </a:r>
          </a:p>
        </p:txBody>
      </p:sp>
      <p:cxnSp>
        <p:nvCxnSpPr>
          <p:cNvPr id="31" name="Straight Connector 30"/>
          <p:cNvCxnSpPr/>
          <p:nvPr/>
        </p:nvCxnSpPr>
        <p:spPr>
          <a:xfrm rot="5400000">
            <a:off x="5519306" y="5512150"/>
            <a:ext cx="90000" cy="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sp>
        <p:nvSpPr>
          <p:cNvPr id="32" name="TextBox 31"/>
          <p:cNvSpPr txBox="1"/>
          <p:nvPr/>
        </p:nvSpPr>
        <p:spPr>
          <a:xfrm>
            <a:off x="5273954" y="5552843"/>
            <a:ext cx="578668" cy="305105"/>
          </a:xfrm>
          <a:prstGeom prst="rect">
            <a:avLst/>
          </a:prstGeom>
          <a:noFill/>
        </p:spPr>
        <p:txBody>
          <a:bodyPr wrap="none" rtlCol="0" anchor="t" anchorCtr="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lang="ja-JP" sz="1400" b="0" i="0" u="none" strike="noStrike" cap="none" baseline="0">
                <a:solidFill>
                  <a:srgbClr val="4D4D4D"/>
                </a:solidFill>
                <a:effectLst/>
                <a:uFillTx/>
                <a:ea typeface="MS UI Gothic" panose="020B0600070205080204" charset="-128"/>
              </a:rPr>
              <a:t>1500</a:t>
            </a:r>
          </a:p>
        </p:txBody>
      </p:sp>
      <p:cxnSp>
        <p:nvCxnSpPr>
          <p:cNvPr id="33" name="Straight Connector 32"/>
          <p:cNvCxnSpPr/>
          <p:nvPr/>
        </p:nvCxnSpPr>
        <p:spPr>
          <a:xfrm rot="5400000">
            <a:off x="6875196" y="5512150"/>
            <a:ext cx="90000" cy="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sp>
        <p:nvSpPr>
          <p:cNvPr id="34" name="TextBox 33"/>
          <p:cNvSpPr txBox="1"/>
          <p:nvPr/>
        </p:nvSpPr>
        <p:spPr>
          <a:xfrm>
            <a:off x="6629609" y="5552843"/>
            <a:ext cx="578668" cy="305105"/>
          </a:xfrm>
          <a:prstGeom prst="rect">
            <a:avLst/>
          </a:prstGeom>
          <a:noFill/>
        </p:spPr>
        <p:txBody>
          <a:bodyPr wrap="none" rtlCol="0" anchor="t" anchorCtr="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lang="ja-JP" sz="1400" b="0" i="0" u="none" strike="noStrike" cap="none" baseline="0">
                <a:solidFill>
                  <a:srgbClr val="4D4D4D"/>
                </a:solidFill>
                <a:effectLst/>
                <a:uFillTx/>
                <a:ea typeface="MS UI Gothic" panose="020B0600070205080204" charset="-128"/>
              </a:rPr>
              <a:t>2000</a:t>
            </a:r>
          </a:p>
        </p:txBody>
      </p:sp>
      <p:cxnSp>
        <p:nvCxnSpPr>
          <p:cNvPr id="35" name="Straight Connector 34"/>
          <p:cNvCxnSpPr/>
          <p:nvPr/>
        </p:nvCxnSpPr>
        <p:spPr>
          <a:xfrm rot="5400000">
            <a:off x="8231086" y="5512150"/>
            <a:ext cx="90000" cy="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sp>
        <p:nvSpPr>
          <p:cNvPr id="36" name="TextBox 35"/>
          <p:cNvSpPr txBox="1"/>
          <p:nvPr/>
        </p:nvSpPr>
        <p:spPr>
          <a:xfrm>
            <a:off x="7986754" y="5552843"/>
            <a:ext cx="578668" cy="305105"/>
          </a:xfrm>
          <a:prstGeom prst="rect">
            <a:avLst/>
          </a:prstGeom>
          <a:noFill/>
        </p:spPr>
        <p:txBody>
          <a:bodyPr wrap="none" rtlCol="0" anchor="t" anchorCtr="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lang="ja-JP" sz="1400" b="0" i="0" u="none" strike="noStrike" cap="none" baseline="0">
                <a:solidFill>
                  <a:srgbClr val="4D4D4D"/>
                </a:solidFill>
                <a:effectLst/>
                <a:uFillTx/>
                <a:ea typeface="MS UI Gothic" panose="020B0600070205080204" charset="-128"/>
              </a:rPr>
              <a:t>2500</a:t>
            </a:r>
          </a:p>
        </p:txBody>
      </p:sp>
      <p:sp>
        <p:nvSpPr>
          <p:cNvPr id="37" name="TextBox 36"/>
          <p:cNvSpPr txBox="1"/>
          <p:nvPr/>
        </p:nvSpPr>
        <p:spPr>
          <a:xfrm>
            <a:off x="4572412" y="5949280"/>
            <a:ext cx="628119" cy="305105"/>
          </a:xfrm>
          <a:prstGeom prst="rect">
            <a:avLst/>
          </a:prstGeom>
          <a:noFill/>
        </p:spPr>
        <p:txBody>
          <a:bodyPr wrap="none" rtlCol="0" anchor="t" anchorCtr="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lang="ja-JP" sz="1400" b="0" i="0" u="none" strike="noStrike" cap="none" baseline="0">
                <a:solidFill>
                  <a:srgbClr val="4D4D4D"/>
                </a:solidFill>
                <a:effectLst/>
                <a:uFillTx/>
                <a:ea typeface="MS UI Gothic" panose="020B0600070205080204" charset="-128"/>
              </a:rPr>
              <a:t>無作為化からの日数</a:t>
            </a:r>
          </a:p>
        </p:txBody>
      </p:sp>
      <p:sp>
        <p:nvSpPr>
          <p:cNvPr id="38" name="TextBox 37"/>
          <p:cNvSpPr txBox="1"/>
          <p:nvPr/>
        </p:nvSpPr>
        <p:spPr>
          <a:xfrm>
            <a:off x="1978865" y="4653136"/>
            <a:ext cx="1438184" cy="732251"/>
          </a:xfrm>
          <a:prstGeom prst="rect">
            <a:avLst/>
          </a:prstGeom>
          <a:noFill/>
        </p:spPr>
        <p:txBody>
          <a:bodyPr wrap="none" rtlCol="0">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lang="ja-JP" sz="1400" b="0" i="0" u="none" strike="noStrike" cap="none" baseline="0">
                <a:solidFill>
                  <a:srgbClr val="4D4D4D"/>
                </a:solidFill>
                <a:effectLst/>
                <a:uFillTx/>
                <a:ea typeface="MS UI Gothic" panose="020B0600070205080204" charset="-128"/>
              </a:rPr>
              <a:t>mFOLFOX6-RT</a:t>
            </a:r>
          </a:p>
          <a:p>
            <a:pPr marL="0" marR="0" lvl="0" indent="0" algn="l" defTabSz="914400" rtl="0" eaLnBrk="1" fontAlgn="auto" latinLnBrk="0" hangingPunct="1">
              <a:lnSpc>
                <a:spcPct val="100000"/>
              </a:lnSpc>
              <a:spcBef>
                <a:spcPct val="0"/>
              </a:spcBef>
              <a:spcAft>
                <a:spcPct val="0"/>
              </a:spcAft>
              <a:buClrTx/>
              <a:buSzTx/>
              <a:buFontTx/>
              <a:buNone/>
              <a:defRPr/>
            </a:pPr>
            <a:r>
              <a:rPr lang="ja-JP" sz="1400" b="0" i="0" u="none" strike="noStrike" cap="none" baseline="0">
                <a:solidFill>
                  <a:srgbClr val="4D4D4D"/>
                </a:solidFill>
                <a:effectLst/>
                <a:uFillTx/>
                <a:ea typeface="MS UI Gothic" panose="020B0600070205080204" charset="-128"/>
              </a:rPr>
              <a:t>mFOLFOX6</a:t>
            </a:r>
          </a:p>
          <a:p>
            <a:pPr marL="0" marR="0" lvl="0" indent="0" algn="l" defTabSz="914400" rtl="0" eaLnBrk="1" fontAlgn="auto" latinLnBrk="0" hangingPunct="1">
              <a:lnSpc>
                <a:spcPct val="100000"/>
              </a:lnSpc>
              <a:spcBef>
                <a:spcPct val="0"/>
              </a:spcBef>
              <a:spcAft>
                <a:spcPct val="0"/>
              </a:spcAft>
              <a:buClrTx/>
              <a:buSzTx/>
              <a:buFontTx/>
              <a:buNone/>
              <a:defRPr/>
            </a:pPr>
            <a:r>
              <a:rPr lang="ja-JP" sz="1400" b="0" i="0" u="none" strike="noStrike" cap="none" baseline="0">
                <a:solidFill>
                  <a:srgbClr val="4D4D4D"/>
                </a:solidFill>
                <a:effectLst/>
                <a:uFillTx/>
                <a:ea typeface="MS UI Gothic" panose="020B0600070205080204" charset="-128"/>
              </a:rPr>
              <a:t>5FU-RT</a:t>
            </a:r>
          </a:p>
        </p:txBody>
      </p:sp>
      <p:cxnSp>
        <p:nvCxnSpPr>
          <p:cNvPr id="39" name="Straight Connector 38"/>
          <p:cNvCxnSpPr/>
          <p:nvPr/>
        </p:nvCxnSpPr>
        <p:spPr>
          <a:xfrm rot="10800000" flipH="1">
            <a:off x="1771079" y="5023063"/>
            <a:ext cx="207786" cy="0"/>
          </a:xfrm>
          <a:prstGeom prst="line">
            <a:avLst/>
          </a:prstGeom>
          <a:noFill/>
          <a:ln w="26035" cap="flat">
            <a:solidFill>
              <a:schemeClr val="accent4"/>
            </a:solidFill>
            <a:prstDash val="solid"/>
            <a:miter/>
          </a:ln>
        </p:spPr>
      </p:cxnSp>
      <p:cxnSp>
        <p:nvCxnSpPr>
          <p:cNvPr id="40" name="Straight Connector 39"/>
          <p:cNvCxnSpPr/>
          <p:nvPr/>
        </p:nvCxnSpPr>
        <p:spPr>
          <a:xfrm rot="10800000" flipH="1">
            <a:off x="1771079" y="4833992"/>
            <a:ext cx="207786" cy="0"/>
          </a:xfrm>
          <a:prstGeom prst="line">
            <a:avLst/>
          </a:prstGeom>
          <a:noFill/>
          <a:ln w="26035" cap="flat">
            <a:solidFill>
              <a:schemeClr val="accent3"/>
            </a:solidFill>
            <a:prstDash val="solid"/>
            <a:miter/>
          </a:ln>
        </p:spPr>
      </p:cxnSp>
      <p:sp>
        <p:nvSpPr>
          <p:cNvPr id="41" name="TextBox 40"/>
          <p:cNvSpPr txBox="1"/>
          <p:nvPr/>
        </p:nvSpPr>
        <p:spPr>
          <a:xfrm rot="16200000">
            <a:off x="464752" y="3838867"/>
            <a:ext cx="529217" cy="305105"/>
          </a:xfrm>
          <a:prstGeom prst="rect">
            <a:avLst/>
          </a:prstGeom>
          <a:noFill/>
        </p:spPr>
        <p:txBody>
          <a:bodyPr wrap="none" rtlCol="0" anchor="t" anchorCtr="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lang="ja-JP" sz="1400" b="0" i="0" u="none" strike="noStrike" cap="none" baseline="0">
                <a:solidFill>
                  <a:srgbClr val="4D4D4D"/>
                </a:solidFill>
                <a:effectLst/>
                <a:uFillTx/>
                <a:ea typeface="MS UI Gothic" panose="020B0600070205080204" charset="-128"/>
              </a:rPr>
              <a:t>イベントの確率</a:t>
            </a:r>
          </a:p>
        </p:txBody>
      </p:sp>
      <p:cxnSp>
        <p:nvCxnSpPr>
          <p:cNvPr id="42" name="Straight Connector 41"/>
          <p:cNvCxnSpPr/>
          <p:nvPr/>
        </p:nvCxnSpPr>
        <p:spPr>
          <a:xfrm rot="10800000" flipH="1">
            <a:off x="1771079" y="5226263"/>
            <a:ext cx="207786" cy="0"/>
          </a:xfrm>
          <a:prstGeom prst="line">
            <a:avLst/>
          </a:prstGeom>
          <a:noFill/>
          <a:ln w="26035" cap="flat">
            <a:solidFill>
              <a:schemeClr val="accent2"/>
            </a:solidFill>
            <a:prstDash val="solid"/>
            <a:miter/>
          </a:ln>
        </p:spPr>
      </p:cxnSp>
      <p:sp>
        <p:nvSpPr>
          <p:cNvPr id="44" name="TextBox 43"/>
          <p:cNvSpPr txBox="1"/>
          <p:nvPr/>
        </p:nvSpPr>
        <p:spPr>
          <a:xfrm>
            <a:off x="989509" y="4718831"/>
            <a:ext cx="430316" cy="305105"/>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ct val="0"/>
              </a:spcBef>
              <a:spcAft>
                <a:spcPct val="0"/>
              </a:spcAft>
              <a:buClrTx/>
              <a:buSzTx/>
              <a:buFontTx/>
              <a:buNone/>
              <a:defRPr/>
            </a:pPr>
            <a:r>
              <a:rPr lang="ja-JP" sz="1400" b="0" i="0" u="none" strike="noStrike" cap="none" baseline="0">
                <a:solidFill>
                  <a:srgbClr val="4D4D4D"/>
                </a:solidFill>
                <a:effectLst/>
                <a:uFillTx/>
                <a:ea typeface="MS UI Gothic" panose="020B0600070205080204" charset="-128"/>
              </a:rPr>
              <a:t>0.2</a:t>
            </a:r>
          </a:p>
        </p:txBody>
      </p:sp>
      <p:cxnSp>
        <p:nvCxnSpPr>
          <p:cNvPr id="45" name="Straight Connector 44"/>
          <p:cNvCxnSpPr/>
          <p:nvPr/>
        </p:nvCxnSpPr>
        <p:spPr>
          <a:xfrm>
            <a:off x="1388308" y="4870167"/>
            <a:ext cx="90000" cy="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sp>
        <p:nvSpPr>
          <p:cNvPr id="52" name="Freeform: Shape 51"/>
          <p:cNvSpPr/>
          <p:nvPr/>
        </p:nvSpPr>
        <p:spPr>
          <a:xfrm>
            <a:off x="1496480" y="2500313"/>
            <a:ext cx="6670986" cy="485171"/>
          </a:xfrm>
          <a:custGeom>
            <a:avLst/>
            <a:gdLst>
              <a:gd name="connsiteX0" fmla="*/ 7144 w 7515225"/>
              <a:gd name="connsiteY0" fmla="*/ 7144 h 542925"/>
              <a:gd name="connsiteX1" fmla="*/ 1463516 w 7515225"/>
              <a:gd name="connsiteY1" fmla="*/ 7144 h 542925"/>
              <a:gd name="connsiteX2" fmla="*/ 1463516 w 7515225"/>
              <a:gd name="connsiteY2" fmla="*/ 53816 h 542925"/>
              <a:gd name="connsiteX3" fmla="*/ 1511141 w 7515225"/>
              <a:gd name="connsiteY3" fmla="*/ 53816 h 542925"/>
              <a:gd name="connsiteX4" fmla="*/ 1511141 w 7515225"/>
              <a:gd name="connsiteY4" fmla="*/ 77629 h 542925"/>
              <a:gd name="connsiteX5" fmla="*/ 1672114 w 7515225"/>
              <a:gd name="connsiteY5" fmla="*/ 77629 h 542925"/>
              <a:gd name="connsiteX6" fmla="*/ 1672114 w 7515225"/>
              <a:gd name="connsiteY6" fmla="*/ 124301 h 542925"/>
              <a:gd name="connsiteX7" fmla="*/ 1829276 w 7515225"/>
              <a:gd name="connsiteY7" fmla="*/ 124301 h 542925"/>
              <a:gd name="connsiteX8" fmla="*/ 1829276 w 7515225"/>
              <a:gd name="connsiteY8" fmla="*/ 148114 h 542925"/>
              <a:gd name="connsiteX9" fmla="*/ 1929289 w 7515225"/>
              <a:gd name="connsiteY9" fmla="*/ 148114 h 542925"/>
              <a:gd name="connsiteX10" fmla="*/ 1929289 w 7515225"/>
              <a:gd name="connsiteY10" fmla="*/ 170974 h 542925"/>
              <a:gd name="connsiteX11" fmla="*/ 2316004 w 7515225"/>
              <a:gd name="connsiteY11" fmla="*/ 170974 h 542925"/>
              <a:gd name="connsiteX12" fmla="*/ 2316004 w 7515225"/>
              <a:gd name="connsiteY12" fmla="*/ 184309 h 542925"/>
              <a:gd name="connsiteX13" fmla="*/ 2441734 w 7515225"/>
              <a:gd name="connsiteY13" fmla="*/ 184309 h 542925"/>
              <a:gd name="connsiteX14" fmla="*/ 2441734 w 7515225"/>
              <a:gd name="connsiteY14" fmla="*/ 206216 h 542925"/>
              <a:gd name="connsiteX15" fmla="*/ 2472214 w 7515225"/>
              <a:gd name="connsiteY15" fmla="*/ 206216 h 542925"/>
              <a:gd name="connsiteX16" fmla="*/ 2472214 w 7515225"/>
              <a:gd name="connsiteY16" fmla="*/ 223361 h 542925"/>
              <a:gd name="connsiteX17" fmla="*/ 2636996 w 7515225"/>
              <a:gd name="connsiteY17" fmla="*/ 223361 h 542925"/>
              <a:gd name="connsiteX18" fmla="*/ 2636996 w 7515225"/>
              <a:gd name="connsiteY18" fmla="*/ 240506 h 542925"/>
              <a:gd name="connsiteX19" fmla="*/ 2767489 w 7515225"/>
              <a:gd name="connsiteY19" fmla="*/ 240506 h 542925"/>
              <a:gd name="connsiteX20" fmla="*/ 2767489 w 7515225"/>
              <a:gd name="connsiteY20" fmla="*/ 267176 h 542925"/>
              <a:gd name="connsiteX21" fmla="*/ 3006566 w 7515225"/>
              <a:gd name="connsiteY21" fmla="*/ 267176 h 542925"/>
              <a:gd name="connsiteX22" fmla="*/ 3006566 w 7515225"/>
              <a:gd name="connsiteY22" fmla="*/ 292894 h 542925"/>
              <a:gd name="connsiteX23" fmla="*/ 3410426 w 7515225"/>
              <a:gd name="connsiteY23" fmla="*/ 292894 h 542925"/>
              <a:gd name="connsiteX24" fmla="*/ 3410426 w 7515225"/>
              <a:gd name="connsiteY24" fmla="*/ 310991 h 542925"/>
              <a:gd name="connsiteX25" fmla="*/ 3439001 w 7515225"/>
              <a:gd name="connsiteY25" fmla="*/ 310991 h 542925"/>
              <a:gd name="connsiteX26" fmla="*/ 3439001 w 7515225"/>
              <a:gd name="connsiteY26" fmla="*/ 322421 h 542925"/>
              <a:gd name="connsiteX27" fmla="*/ 4272439 w 7515225"/>
              <a:gd name="connsiteY27" fmla="*/ 322421 h 542925"/>
              <a:gd name="connsiteX28" fmla="*/ 4272439 w 7515225"/>
              <a:gd name="connsiteY28" fmla="*/ 367189 h 542925"/>
              <a:gd name="connsiteX29" fmla="*/ 4363879 w 7515225"/>
              <a:gd name="connsiteY29" fmla="*/ 367189 h 542925"/>
              <a:gd name="connsiteX30" fmla="*/ 4363879 w 7515225"/>
              <a:gd name="connsiteY30" fmla="*/ 411004 h 542925"/>
              <a:gd name="connsiteX31" fmla="*/ 5546884 w 7515225"/>
              <a:gd name="connsiteY31" fmla="*/ 411004 h 542925"/>
              <a:gd name="connsiteX32" fmla="*/ 5546884 w 7515225"/>
              <a:gd name="connsiteY32" fmla="*/ 538639 h 542925"/>
              <a:gd name="connsiteX33" fmla="*/ 7516654 w 7515225"/>
              <a:gd name="connsiteY33" fmla="*/ 538639 h 542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7515225" h="542925">
                <a:moveTo>
                  <a:pt x="7144" y="7144"/>
                </a:moveTo>
                <a:lnTo>
                  <a:pt x="1463516" y="7144"/>
                </a:lnTo>
                <a:lnTo>
                  <a:pt x="1463516" y="53816"/>
                </a:lnTo>
                <a:lnTo>
                  <a:pt x="1511141" y="53816"/>
                </a:lnTo>
                <a:lnTo>
                  <a:pt x="1511141" y="77629"/>
                </a:lnTo>
                <a:lnTo>
                  <a:pt x="1672114" y="77629"/>
                </a:lnTo>
                <a:lnTo>
                  <a:pt x="1672114" y="124301"/>
                </a:lnTo>
                <a:lnTo>
                  <a:pt x="1829276" y="124301"/>
                </a:lnTo>
                <a:lnTo>
                  <a:pt x="1829276" y="148114"/>
                </a:lnTo>
                <a:lnTo>
                  <a:pt x="1929289" y="148114"/>
                </a:lnTo>
                <a:lnTo>
                  <a:pt x="1929289" y="170974"/>
                </a:lnTo>
                <a:lnTo>
                  <a:pt x="2316004" y="170974"/>
                </a:lnTo>
                <a:lnTo>
                  <a:pt x="2316004" y="184309"/>
                </a:lnTo>
                <a:lnTo>
                  <a:pt x="2441734" y="184309"/>
                </a:lnTo>
                <a:lnTo>
                  <a:pt x="2441734" y="206216"/>
                </a:lnTo>
                <a:lnTo>
                  <a:pt x="2472214" y="206216"/>
                </a:lnTo>
                <a:lnTo>
                  <a:pt x="2472214" y="223361"/>
                </a:lnTo>
                <a:lnTo>
                  <a:pt x="2636996" y="223361"/>
                </a:lnTo>
                <a:lnTo>
                  <a:pt x="2636996" y="240506"/>
                </a:lnTo>
                <a:lnTo>
                  <a:pt x="2767489" y="240506"/>
                </a:lnTo>
                <a:lnTo>
                  <a:pt x="2767489" y="267176"/>
                </a:lnTo>
                <a:lnTo>
                  <a:pt x="3006566" y="267176"/>
                </a:lnTo>
                <a:lnTo>
                  <a:pt x="3006566" y="292894"/>
                </a:lnTo>
                <a:lnTo>
                  <a:pt x="3410426" y="292894"/>
                </a:lnTo>
                <a:lnTo>
                  <a:pt x="3410426" y="310991"/>
                </a:lnTo>
                <a:lnTo>
                  <a:pt x="3439001" y="310991"/>
                </a:lnTo>
                <a:lnTo>
                  <a:pt x="3439001" y="322421"/>
                </a:lnTo>
                <a:lnTo>
                  <a:pt x="4272439" y="322421"/>
                </a:lnTo>
                <a:lnTo>
                  <a:pt x="4272439" y="367189"/>
                </a:lnTo>
                <a:lnTo>
                  <a:pt x="4363879" y="367189"/>
                </a:lnTo>
                <a:lnTo>
                  <a:pt x="4363879" y="411004"/>
                </a:lnTo>
                <a:lnTo>
                  <a:pt x="5546884" y="411004"/>
                </a:lnTo>
                <a:lnTo>
                  <a:pt x="5546884" y="538639"/>
                </a:lnTo>
                <a:lnTo>
                  <a:pt x="7516654" y="538639"/>
                </a:lnTo>
              </a:path>
            </a:pathLst>
          </a:custGeom>
          <a:noFill/>
          <a:ln w="26035"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8" name="Freeform: Shape 7"/>
          <p:cNvSpPr/>
          <p:nvPr/>
        </p:nvSpPr>
        <p:spPr>
          <a:xfrm>
            <a:off x="1496480" y="2500313"/>
            <a:ext cx="6713261" cy="510706"/>
          </a:xfrm>
          <a:custGeom>
            <a:avLst/>
            <a:gdLst>
              <a:gd name="connsiteX0" fmla="*/ 7144 w 7562850"/>
              <a:gd name="connsiteY0" fmla="*/ 7144 h 571500"/>
              <a:gd name="connsiteX1" fmla="*/ 825341 w 7562850"/>
              <a:gd name="connsiteY1" fmla="*/ 7144 h 571500"/>
              <a:gd name="connsiteX2" fmla="*/ 825341 w 7562850"/>
              <a:gd name="connsiteY2" fmla="*/ 27146 h 571500"/>
              <a:gd name="connsiteX3" fmla="*/ 1492091 w 7562850"/>
              <a:gd name="connsiteY3" fmla="*/ 27146 h 571500"/>
              <a:gd name="connsiteX4" fmla="*/ 1492091 w 7562850"/>
              <a:gd name="connsiteY4" fmla="*/ 48101 h 571500"/>
              <a:gd name="connsiteX5" fmla="*/ 1808321 w 7562850"/>
              <a:gd name="connsiteY5" fmla="*/ 48101 h 571500"/>
              <a:gd name="connsiteX6" fmla="*/ 1808321 w 7562850"/>
              <a:gd name="connsiteY6" fmla="*/ 72866 h 571500"/>
              <a:gd name="connsiteX7" fmla="*/ 1829276 w 7562850"/>
              <a:gd name="connsiteY7" fmla="*/ 72866 h 571500"/>
              <a:gd name="connsiteX8" fmla="*/ 1829276 w 7562850"/>
              <a:gd name="connsiteY8" fmla="*/ 93821 h 571500"/>
              <a:gd name="connsiteX9" fmla="*/ 2068354 w 7562850"/>
              <a:gd name="connsiteY9" fmla="*/ 93821 h 571500"/>
              <a:gd name="connsiteX10" fmla="*/ 2068354 w 7562850"/>
              <a:gd name="connsiteY10" fmla="*/ 122396 h 571500"/>
              <a:gd name="connsiteX11" fmla="*/ 2175986 w 7562850"/>
              <a:gd name="connsiteY11" fmla="*/ 122396 h 571500"/>
              <a:gd name="connsiteX12" fmla="*/ 2175986 w 7562850"/>
              <a:gd name="connsiteY12" fmla="*/ 139541 h 571500"/>
              <a:gd name="connsiteX13" fmla="*/ 2319814 w 7562850"/>
              <a:gd name="connsiteY13" fmla="*/ 139541 h 571500"/>
              <a:gd name="connsiteX14" fmla="*/ 2319814 w 7562850"/>
              <a:gd name="connsiteY14" fmla="*/ 165259 h 571500"/>
              <a:gd name="connsiteX15" fmla="*/ 2734151 w 7562850"/>
              <a:gd name="connsiteY15" fmla="*/ 165259 h 571500"/>
              <a:gd name="connsiteX16" fmla="*/ 2734151 w 7562850"/>
              <a:gd name="connsiteY16" fmla="*/ 189071 h 571500"/>
              <a:gd name="connsiteX17" fmla="*/ 2849404 w 7562850"/>
              <a:gd name="connsiteY17" fmla="*/ 189071 h 571500"/>
              <a:gd name="connsiteX18" fmla="*/ 2849404 w 7562850"/>
              <a:gd name="connsiteY18" fmla="*/ 238601 h 571500"/>
              <a:gd name="connsiteX19" fmla="*/ 3237071 w 7562850"/>
              <a:gd name="connsiteY19" fmla="*/ 238601 h 571500"/>
              <a:gd name="connsiteX20" fmla="*/ 3237071 w 7562850"/>
              <a:gd name="connsiteY20" fmla="*/ 270034 h 571500"/>
              <a:gd name="connsiteX21" fmla="*/ 3413284 w 7562850"/>
              <a:gd name="connsiteY21" fmla="*/ 270034 h 571500"/>
              <a:gd name="connsiteX22" fmla="*/ 3413284 w 7562850"/>
              <a:gd name="connsiteY22" fmla="*/ 291941 h 571500"/>
              <a:gd name="connsiteX23" fmla="*/ 3734276 w 7562850"/>
              <a:gd name="connsiteY23" fmla="*/ 291941 h 571500"/>
              <a:gd name="connsiteX24" fmla="*/ 3734276 w 7562850"/>
              <a:gd name="connsiteY24" fmla="*/ 324326 h 571500"/>
              <a:gd name="connsiteX25" fmla="*/ 3850481 w 7562850"/>
              <a:gd name="connsiteY25" fmla="*/ 324326 h 571500"/>
              <a:gd name="connsiteX26" fmla="*/ 3850481 w 7562850"/>
              <a:gd name="connsiteY26" fmla="*/ 362426 h 571500"/>
              <a:gd name="connsiteX27" fmla="*/ 4135279 w 7562850"/>
              <a:gd name="connsiteY27" fmla="*/ 362426 h 571500"/>
              <a:gd name="connsiteX28" fmla="*/ 4135279 w 7562850"/>
              <a:gd name="connsiteY28" fmla="*/ 399574 h 571500"/>
              <a:gd name="connsiteX29" fmla="*/ 4626769 w 7562850"/>
              <a:gd name="connsiteY29" fmla="*/ 399574 h 571500"/>
              <a:gd name="connsiteX30" fmla="*/ 4626769 w 7562850"/>
              <a:gd name="connsiteY30" fmla="*/ 456724 h 571500"/>
              <a:gd name="connsiteX31" fmla="*/ 5538312 w 7562850"/>
              <a:gd name="connsiteY31" fmla="*/ 456724 h 571500"/>
              <a:gd name="connsiteX32" fmla="*/ 5538312 w 7562850"/>
              <a:gd name="connsiteY32" fmla="*/ 568166 h 571500"/>
              <a:gd name="connsiteX33" fmla="*/ 7558564 w 7562850"/>
              <a:gd name="connsiteY33" fmla="*/ 568166 h 571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7562850" h="571500">
                <a:moveTo>
                  <a:pt x="7144" y="7144"/>
                </a:moveTo>
                <a:lnTo>
                  <a:pt x="825341" y="7144"/>
                </a:lnTo>
                <a:lnTo>
                  <a:pt x="825341" y="27146"/>
                </a:lnTo>
                <a:lnTo>
                  <a:pt x="1492091" y="27146"/>
                </a:lnTo>
                <a:lnTo>
                  <a:pt x="1492091" y="48101"/>
                </a:lnTo>
                <a:lnTo>
                  <a:pt x="1808321" y="48101"/>
                </a:lnTo>
                <a:lnTo>
                  <a:pt x="1808321" y="72866"/>
                </a:lnTo>
                <a:lnTo>
                  <a:pt x="1829276" y="72866"/>
                </a:lnTo>
                <a:lnTo>
                  <a:pt x="1829276" y="93821"/>
                </a:lnTo>
                <a:lnTo>
                  <a:pt x="2068354" y="93821"/>
                </a:lnTo>
                <a:lnTo>
                  <a:pt x="2068354" y="122396"/>
                </a:lnTo>
                <a:lnTo>
                  <a:pt x="2175986" y="122396"/>
                </a:lnTo>
                <a:lnTo>
                  <a:pt x="2175986" y="139541"/>
                </a:lnTo>
                <a:lnTo>
                  <a:pt x="2319814" y="139541"/>
                </a:lnTo>
                <a:lnTo>
                  <a:pt x="2319814" y="165259"/>
                </a:lnTo>
                <a:lnTo>
                  <a:pt x="2734151" y="165259"/>
                </a:lnTo>
                <a:lnTo>
                  <a:pt x="2734151" y="189071"/>
                </a:lnTo>
                <a:lnTo>
                  <a:pt x="2849404" y="189071"/>
                </a:lnTo>
                <a:lnTo>
                  <a:pt x="2849404" y="238601"/>
                </a:lnTo>
                <a:lnTo>
                  <a:pt x="3237071" y="238601"/>
                </a:lnTo>
                <a:lnTo>
                  <a:pt x="3237071" y="270034"/>
                </a:lnTo>
                <a:lnTo>
                  <a:pt x="3413284" y="270034"/>
                </a:lnTo>
                <a:lnTo>
                  <a:pt x="3413284" y="291941"/>
                </a:lnTo>
                <a:lnTo>
                  <a:pt x="3734276" y="291941"/>
                </a:lnTo>
                <a:lnTo>
                  <a:pt x="3734276" y="324326"/>
                </a:lnTo>
                <a:lnTo>
                  <a:pt x="3850481" y="324326"/>
                </a:lnTo>
                <a:lnTo>
                  <a:pt x="3850481" y="362426"/>
                </a:lnTo>
                <a:lnTo>
                  <a:pt x="4135279" y="362426"/>
                </a:lnTo>
                <a:lnTo>
                  <a:pt x="4135279" y="399574"/>
                </a:lnTo>
                <a:lnTo>
                  <a:pt x="4626769" y="399574"/>
                </a:lnTo>
                <a:lnTo>
                  <a:pt x="4626769" y="456724"/>
                </a:lnTo>
                <a:lnTo>
                  <a:pt x="5538312" y="456724"/>
                </a:lnTo>
                <a:lnTo>
                  <a:pt x="5538312" y="568166"/>
                </a:lnTo>
                <a:lnTo>
                  <a:pt x="7558564" y="568166"/>
                </a:lnTo>
              </a:path>
            </a:pathLst>
          </a:custGeom>
          <a:noFill/>
          <a:ln w="26035" cap="flat">
            <a:solidFill>
              <a:schemeClr val="accent4"/>
            </a:solid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2" name="Title 1"/>
          <p:cNvSpPr>
            <a:spLocks noGrp="1"/>
          </p:cNvSpPr>
          <p:nvPr>
            <p:ph type="title"/>
          </p:nvPr>
        </p:nvSpPr>
        <p:spPr/>
        <p:txBody>
          <a:bodyPr/>
          <a:lstStyle/>
          <a:p>
            <a:r>
              <a:rPr lang="ja-JP" sz="1800" b="1" i="0" u="none" strike="noStrike" cap="none" baseline="0" dirty="0">
                <a:solidFill>
                  <a:srgbClr val="043882"/>
                </a:solidFill>
                <a:effectLst/>
                <a:uFillTx/>
                <a:ea typeface="MS UI Gothic" panose="020B0600070205080204" charset="-128"/>
              </a:rPr>
              <a:t>3502: 局所進行直腸癌に対するネオアジュバント療法としての修正FOLFOX6と修正FOLFOX6＋放射線療法：中国の多施設無作為化FOWARC試験の最終結果 </a:t>
            </a:r>
            <a:r>
              <a:rPr lang="en-GB" altLang="ja-JP" sz="1800" b="1" i="0" u="none" strike="noStrike" cap="none" baseline="0" dirty="0" smtClean="0">
                <a:solidFill>
                  <a:srgbClr val="043882"/>
                </a:solidFill>
                <a:effectLst/>
                <a:uFillTx/>
                <a:ea typeface="MS UI Gothic" panose="020B0600070205080204" charset="-128"/>
              </a:rPr>
              <a:t/>
            </a:r>
            <a:br>
              <a:rPr lang="en-GB" altLang="ja-JP" sz="1800" b="1" i="0" u="none" strike="noStrike" cap="none" baseline="0" dirty="0" smtClean="0">
                <a:solidFill>
                  <a:srgbClr val="043882"/>
                </a:solidFill>
                <a:effectLst/>
                <a:uFillTx/>
                <a:ea typeface="MS UI Gothic" panose="020B0600070205080204" charset="-128"/>
              </a:rPr>
            </a:br>
            <a:r>
              <a:rPr lang="ja-JP" sz="1800" b="1" i="0" u="none" strike="noStrike" cap="none" baseline="0" dirty="0" smtClean="0">
                <a:solidFill>
                  <a:srgbClr val="043882"/>
                </a:solidFill>
                <a:effectLst/>
                <a:uFillTx/>
                <a:ea typeface="MS UI Gothic" panose="020B0600070205080204" charset="-128"/>
              </a:rPr>
              <a:t>–</a:t>
            </a:r>
            <a:r>
              <a:rPr lang="en-GB" altLang="ja-JP" sz="1800" b="1" i="0" u="none" strike="noStrike" cap="none" baseline="0" dirty="0" smtClean="0">
                <a:solidFill>
                  <a:srgbClr val="043882"/>
                </a:solidFill>
                <a:effectLst/>
                <a:uFillTx/>
                <a:ea typeface="MS UI Gothic" panose="020B0600070205080204" charset="-128"/>
              </a:rPr>
              <a:t> </a:t>
            </a:r>
            <a:r>
              <a:rPr lang="ja-JP" sz="1800" b="1" i="0" u="none" strike="noStrike" cap="none" baseline="0" dirty="0" smtClean="0">
                <a:solidFill>
                  <a:srgbClr val="043882"/>
                </a:solidFill>
                <a:effectLst/>
                <a:uFillTx/>
                <a:ea typeface="MS UI Gothic" panose="020B0600070205080204" charset="-128"/>
              </a:rPr>
              <a:t>D</a:t>
            </a:r>
            <a:r>
              <a:rPr lang="ja-JP" sz="1800" b="1" i="0" u="none" strike="noStrike" cap="none" baseline="0" dirty="0" smtClean="0">
                <a:solidFill>
                  <a:srgbClr val="043882"/>
                </a:solidFill>
                <a:effectLst/>
                <a:uFillTx/>
                <a:ea typeface="MS UI Gothic" panose="020B0600070205080204" charset="-128"/>
              </a:rPr>
              <a:t>eng </a:t>
            </a:r>
            <a:r>
              <a:rPr lang="ja-JP" sz="1800" b="1" i="0" u="none" strike="noStrike" cap="none" baseline="0" dirty="0">
                <a:solidFill>
                  <a:srgbClr val="043882"/>
                </a:solidFill>
                <a:effectLst/>
                <a:uFillTx/>
                <a:ea typeface="MS UI Gothic" panose="020B0600070205080204" charset="-128"/>
              </a:rPr>
              <a:t>Y, et al</a:t>
            </a:r>
          </a:p>
        </p:txBody>
      </p:sp>
      <p:sp>
        <p:nvSpPr>
          <p:cNvPr id="3" name="Content Placeholder 2"/>
          <p:cNvSpPr>
            <a:spLocks noGrp="1"/>
          </p:cNvSpPr>
          <p:nvPr>
            <p:ph idx="1"/>
          </p:nvPr>
        </p:nvSpPr>
        <p:spPr/>
        <p:txBody>
          <a:bodyPr/>
          <a:lstStyle/>
          <a:p>
            <a:pPr marL="0" indent="0">
              <a:buNone/>
            </a:pPr>
            <a:r>
              <a:rPr lang="ja-JP" sz="1600" b="1" i="0" u="none" strike="noStrike" cap="none" baseline="0">
                <a:solidFill>
                  <a:srgbClr val="4D4D4D"/>
                </a:solidFill>
                <a:effectLst/>
                <a:uFillTx/>
                <a:ea typeface="MS UI Gothic" panose="020B0600070205080204" charset="-128"/>
              </a:rPr>
              <a:t>主要な結果（続き）</a:t>
            </a:r>
          </a:p>
          <a:p>
            <a:endParaRPr lang="en-GB"/>
          </a:p>
        </p:txBody>
      </p:sp>
      <p:sp>
        <p:nvSpPr>
          <p:cNvPr id="5" name="Text Placeholder 4"/>
          <p:cNvSpPr>
            <a:spLocks noGrp="1"/>
          </p:cNvSpPr>
          <p:nvPr>
            <p:ph type="body" sz="quarter" idx="11"/>
          </p:nvPr>
        </p:nvSpPr>
        <p:spPr>
          <a:xfrm>
            <a:off x="4414604" y="6096000"/>
            <a:ext cx="4364272" cy="487363"/>
          </a:xfrm>
        </p:spPr>
        <p:txBody>
          <a:bodyPr/>
          <a:lstStyle/>
          <a:p>
            <a:r>
              <a:rPr sz="1200"/>
              <a:t/>
            </a:r>
            <a:br>
              <a:rPr sz="1200"/>
            </a:br>
            <a:r>
              <a:rPr lang="ja-JP" sz="1200" b="0" i="0" u="none" strike="noStrike" cap="none" baseline="0">
                <a:solidFill>
                  <a:srgbClr val="4D4D4D"/>
                </a:solidFill>
                <a:effectLst/>
                <a:uFillTx/>
                <a:ea typeface="MS UI Gothic" panose="020B0600070205080204" charset="-128"/>
              </a:rPr>
              <a:t>Deng Y, et al. J Clin Oncol 2018;36(suppl):abstr 3502</a:t>
            </a:r>
          </a:p>
        </p:txBody>
      </p:sp>
      <p:sp>
        <p:nvSpPr>
          <p:cNvPr id="9" name="TextBox 8"/>
          <p:cNvSpPr txBox="1"/>
          <p:nvPr/>
        </p:nvSpPr>
        <p:spPr>
          <a:xfrm>
            <a:off x="1324624" y="1556792"/>
            <a:ext cx="6494755" cy="335615"/>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600" b="1" i="0" u="none" strike="noStrike" cap="none" baseline="0">
                <a:solidFill>
                  <a:srgbClr val="4D4D4D"/>
                </a:solidFill>
                <a:effectLst/>
                <a:uFillTx/>
                <a:ea typeface="MS UI Gothic" panose="020B0600070205080204" charset="-128"/>
              </a:rPr>
              <a:t>OS</a:t>
            </a:r>
          </a:p>
        </p:txBody>
      </p:sp>
      <p:graphicFrame>
        <p:nvGraphicFramePr>
          <p:cNvPr id="13" name="Table 12"/>
          <p:cNvGraphicFramePr>
            <a:graphicFrameLocks noGrp="1"/>
          </p:cNvGraphicFramePr>
          <p:nvPr/>
        </p:nvGraphicFramePr>
        <p:xfrm>
          <a:off x="4182327" y="3789040"/>
          <a:ext cx="4109173" cy="1485080"/>
        </p:xfrm>
        <a:graphic>
          <a:graphicData uri="http://schemas.openxmlformats.org/drawingml/2006/table">
            <a:tbl>
              <a:tblPr firstRow="1" bandRow="1">
                <a:tableStyleId>{2D5ABB26-0587-4C30-8999-92F81FD0307C}</a:tableStyleId>
              </a:tblPr>
              <a:tblGrid>
                <a:gridCol w="1299337">
                  <a:extLst>
                    <a:ext uri="{9D8B030D-6E8A-4147-A177-3AD203B41FA5}">
                      <a16:colId xmlns:a16="http://schemas.microsoft.com/office/drawing/2014/main" val="20000"/>
                    </a:ext>
                  </a:extLst>
                </a:gridCol>
                <a:gridCol w="1215669">
                  <a:extLst>
                    <a:ext uri="{9D8B030D-6E8A-4147-A177-3AD203B41FA5}">
                      <a16:colId xmlns:a16="http://schemas.microsoft.com/office/drawing/2014/main" val="20001"/>
                    </a:ext>
                  </a:extLst>
                </a:gridCol>
                <a:gridCol w="1594167">
                  <a:extLst>
                    <a:ext uri="{9D8B030D-6E8A-4147-A177-3AD203B41FA5}">
                      <a16:colId xmlns:a16="http://schemas.microsoft.com/office/drawing/2014/main" val="20002"/>
                    </a:ext>
                  </a:extLst>
                </a:gridCol>
              </a:tblGrid>
              <a:tr h="372560">
                <a:tc>
                  <a:txBody>
                    <a:bodyPr/>
                    <a:lstStyle>
                      <a:lvl1pPr marL="0" algn="l" defTabSz="914400" rtl="0" eaLnBrk="1" latinLnBrk="0" hangingPunct="1">
                        <a:defRPr sz="1800" kern="1200">
                          <a:solidFill>
                            <a:schemeClr val="tx1"/>
                          </a:solidFill>
                          <a:latin typeface="Trebuchet MS" panose="020B0603020202020204"/>
                        </a:defRPr>
                      </a:lvl1pPr>
                      <a:lvl2pPr marL="457200" algn="l" defTabSz="914400" rtl="0" eaLnBrk="1" latinLnBrk="0" hangingPunct="1">
                        <a:defRPr sz="1800" kern="1200">
                          <a:solidFill>
                            <a:schemeClr val="tx1"/>
                          </a:solidFill>
                          <a:latin typeface="Trebuchet MS" panose="020B0603020202020204"/>
                        </a:defRPr>
                      </a:lvl2pPr>
                      <a:lvl3pPr marL="914400" algn="l" defTabSz="914400" rtl="0" eaLnBrk="1" latinLnBrk="0" hangingPunct="1">
                        <a:defRPr sz="1800" kern="1200">
                          <a:solidFill>
                            <a:schemeClr val="tx1"/>
                          </a:solidFill>
                          <a:latin typeface="Trebuchet MS" panose="020B0603020202020204"/>
                        </a:defRPr>
                      </a:lvl3pPr>
                      <a:lvl4pPr marL="1371600" algn="l" defTabSz="914400" rtl="0" eaLnBrk="1" latinLnBrk="0" hangingPunct="1">
                        <a:defRPr sz="1800" kern="1200">
                          <a:solidFill>
                            <a:schemeClr val="tx1"/>
                          </a:solidFill>
                          <a:latin typeface="Trebuchet MS" panose="020B0603020202020204"/>
                        </a:defRPr>
                      </a:lvl4pPr>
                      <a:lvl5pPr marL="1828800" algn="l" defTabSz="914400" rtl="0" eaLnBrk="1" latinLnBrk="0" hangingPunct="1">
                        <a:defRPr sz="1800" kern="1200">
                          <a:solidFill>
                            <a:schemeClr val="tx1"/>
                          </a:solidFill>
                          <a:latin typeface="Trebuchet MS" panose="020B0603020202020204"/>
                        </a:defRPr>
                      </a:lvl5pPr>
                      <a:lvl6pPr marL="2286000" algn="l" defTabSz="914400" rtl="0" eaLnBrk="1" latinLnBrk="0" hangingPunct="1">
                        <a:defRPr sz="1800" kern="1200">
                          <a:solidFill>
                            <a:schemeClr val="tx1"/>
                          </a:solidFill>
                          <a:latin typeface="Trebuchet MS" panose="020B0603020202020204"/>
                        </a:defRPr>
                      </a:lvl6pPr>
                      <a:lvl7pPr marL="2743200" algn="l" defTabSz="914400" rtl="0" eaLnBrk="1" latinLnBrk="0" hangingPunct="1">
                        <a:defRPr sz="1800" kern="1200">
                          <a:solidFill>
                            <a:schemeClr val="tx1"/>
                          </a:solidFill>
                          <a:latin typeface="Trebuchet MS" panose="020B0603020202020204"/>
                        </a:defRPr>
                      </a:lvl7pPr>
                      <a:lvl8pPr marL="3200400" algn="l" defTabSz="914400" rtl="0" eaLnBrk="1" latinLnBrk="0" hangingPunct="1">
                        <a:defRPr sz="1800" kern="1200">
                          <a:solidFill>
                            <a:schemeClr val="tx1"/>
                          </a:solidFill>
                          <a:latin typeface="Trebuchet MS" panose="020B0603020202020204"/>
                        </a:defRPr>
                      </a:lvl8pPr>
                      <a:lvl9pPr marL="3657600" algn="l" defTabSz="914400" rtl="0" eaLnBrk="1" latinLnBrk="0" hangingPunct="1">
                        <a:defRPr sz="1800" kern="1200">
                          <a:solidFill>
                            <a:schemeClr val="tx1"/>
                          </a:solidFill>
                          <a:latin typeface="Trebuchet MS" panose="020B0603020202020204"/>
                        </a:defRPr>
                      </a:lvl9pPr>
                    </a:lstStyle>
                    <a:p>
                      <a:pPr algn="l"/>
                      <a:endParaRPr lang="en-US" sz="1200" b="1">
                        <a:solidFill>
                          <a:schemeClr val="tx1"/>
                        </a:solidFill>
                        <a:latin typeface="+mj-lt"/>
                        <a:cs typeface="Arial" panose="020B0604020202020204" pitchFamily="34" charset="0"/>
                      </a:endParaRPr>
                    </a:p>
                  </a:txBody>
                  <a:tcPr anchor="ct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lvl1pPr marL="0" algn="l" defTabSz="914400" rtl="0" eaLnBrk="1" latinLnBrk="0" hangingPunct="1">
                        <a:defRPr sz="1800" kern="1200">
                          <a:solidFill>
                            <a:schemeClr val="tx1"/>
                          </a:solidFill>
                          <a:latin typeface="Trebuchet MS" panose="020B0603020202020204"/>
                        </a:defRPr>
                      </a:lvl1pPr>
                      <a:lvl2pPr marL="457200" algn="l" defTabSz="914400" rtl="0" eaLnBrk="1" latinLnBrk="0" hangingPunct="1">
                        <a:defRPr sz="1800" kern="1200">
                          <a:solidFill>
                            <a:schemeClr val="tx1"/>
                          </a:solidFill>
                          <a:latin typeface="Trebuchet MS" panose="020B0603020202020204"/>
                        </a:defRPr>
                      </a:lvl2pPr>
                      <a:lvl3pPr marL="914400" algn="l" defTabSz="914400" rtl="0" eaLnBrk="1" latinLnBrk="0" hangingPunct="1">
                        <a:defRPr sz="1800" kern="1200">
                          <a:solidFill>
                            <a:schemeClr val="tx1"/>
                          </a:solidFill>
                          <a:latin typeface="Trebuchet MS" panose="020B0603020202020204"/>
                        </a:defRPr>
                      </a:lvl3pPr>
                      <a:lvl4pPr marL="1371600" algn="l" defTabSz="914400" rtl="0" eaLnBrk="1" latinLnBrk="0" hangingPunct="1">
                        <a:defRPr sz="1800" kern="1200">
                          <a:solidFill>
                            <a:schemeClr val="tx1"/>
                          </a:solidFill>
                          <a:latin typeface="Trebuchet MS" panose="020B0603020202020204"/>
                        </a:defRPr>
                      </a:lvl4pPr>
                      <a:lvl5pPr marL="1828800" algn="l" defTabSz="914400" rtl="0" eaLnBrk="1" latinLnBrk="0" hangingPunct="1">
                        <a:defRPr sz="1800" kern="1200">
                          <a:solidFill>
                            <a:schemeClr val="tx1"/>
                          </a:solidFill>
                          <a:latin typeface="Trebuchet MS" panose="020B0603020202020204"/>
                        </a:defRPr>
                      </a:lvl5pPr>
                      <a:lvl6pPr marL="2286000" algn="l" defTabSz="914400" rtl="0" eaLnBrk="1" latinLnBrk="0" hangingPunct="1">
                        <a:defRPr sz="1800" kern="1200">
                          <a:solidFill>
                            <a:schemeClr val="tx1"/>
                          </a:solidFill>
                          <a:latin typeface="Trebuchet MS" panose="020B0603020202020204"/>
                        </a:defRPr>
                      </a:lvl6pPr>
                      <a:lvl7pPr marL="2743200" algn="l" defTabSz="914400" rtl="0" eaLnBrk="1" latinLnBrk="0" hangingPunct="1">
                        <a:defRPr sz="1800" kern="1200">
                          <a:solidFill>
                            <a:schemeClr val="tx1"/>
                          </a:solidFill>
                          <a:latin typeface="Trebuchet MS" panose="020B0603020202020204"/>
                        </a:defRPr>
                      </a:lvl7pPr>
                      <a:lvl8pPr marL="3200400" algn="l" defTabSz="914400" rtl="0" eaLnBrk="1" latinLnBrk="0" hangingPunct="1">
                        <a:defRPr sz="1800" kern="1200">
                          <a:solidFill>
                            <a:schemeClr val="tx1"/>
                          </a:solidFill>
                          <a:latin typeface="Trebuchet MS" panose="020B0603020202020204"/>
                        </a:defRPr>
                      </a:lvl8pPr>
                      <a:lvl9pPr marL="3657600" algn="l" defTabSz="914400" rtl="0" eaLnBrk="1" latinLnBrk="0" hangingPunct="1">
                        <a:defRPr sz="1800" kern="1200">
                          <a:solidFill>
                            <a:schemeClr val="tx1"/>
                          </a:solidFill>
                          <a:latin typeface="Trebuchet MS" panose="020B0603020202020204"/>
                        </a:defRPr>
                      </a:lvl9pPr>
                    </a:lstStyle>
                    <a:p>
                      <a:pPr algn="ctr"/>
                      <a:r>
                        <a:rPr lang="ja-JP" sz="1200" b="1" i="0" u="none" strike="noStrike" cap="none" baseline="0">
                          <a:solidFill>
                            <a:srgbClr val="4D4D4D"/>
                          </a:solidFill>
                          <a:effectLst/>
                          <a:uFillTx/>
                          <a:ea typeface="MS UI Gothic" panose="020B0600070205080204" charset="-128"/>
                        </a:rPr>
                        <a:t>3年OS、%</a:t>
                      </a:r>
                    </a:p>
                  </a:txBody>
                  <a:tcPr anchor="ct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lvl1pPr marL="0" algn="l" defTabSz="914400" rtl="0" eaLnBrk="1" latinLnBrk="0" hangingPunct="1">
                        <a:defRPr sz="1800" kern="1200">
                          <a:solidFill>
                            <a:schemeClr val="tx1"/>
                          </a:solidFill>
                          <a:latin typeface="Trebuchet MS" panose="020B0603020202020204"/>
                        </a:defRPr>
                      </a:lvl1pPr>
                      <a:lvl2pPr marL="457200" algn="l" defTabSz="914400" rtl="0" eaLnBrk="1" latinLnBrk="0" hangingPunct="1">
                        <a:defRPr sz="1800" kern="1200">
                          <a:solidFill>
                            <a:schemeClr val="tx1"/>
                          </a:solidFill>
                          <a:latin typeface="Trebuchet MS" panose="020B0603020202020204"/>
                        </a:defRPr>
                      </a:lvl2pPr>
                      <a:lvl3pPr marL="914400" algn="l" defTabSz="914400" rtl="0" eaLnBrk="1" latinLnBrk="0" hangingPunct="1">
                        <a:defRPr sz="1800" kern="1200">
                          <a:solidFill>
                            <a:schemeClr val="tx1"/>
                          </a:solidFill>
                          <a:latin typeface="Trebuchet MS" panose="020B0603020202020204"/>
                        </a:defRPr>
                      </a:lvl3pPr>
                      <a:lvl4pPr marL="1371600" algn="l" defTabSz="914400" rtl="0" eaLnBrk="1" latinLnBrk="0" hangingPunct="1">
                        <a:defRPr sz="1800" kern="1200">
                          <a:solidFill>
                            <a:schemeClr val="tx1"/>
                          </a:solidFill>
                          <a:latin typeface="Trebuchet MS" panose="020B0603020202020204"/>
                        </a:defRPr>
                      </a:lvl4pPr>
                      <a:lvl5pPr marL="1828800" algn="l" defTabSz="914400" rtl="0" eaLnBrk="1" latinLnBrk="0" hangingPunct="1">
                        <a:defRPr sz="1800" kern="1200">
                          <a:solidFill>
                            <a:schemeClr val="tx1"/>
                          </a:solidFill>
                          <a:latin typeface="Trebuchet MS" panose="020B0603020202020204"/>
                        </a:defRPr>
                      </a:lvl5pPr>
                      <a:lvl6pPr marL="2286000" algn="l" defTabSz="914400" rtl="0" eaLnBrk="1" latinLnBrk="0" hangingPunct="1">
                        <a:defRPr sz="1800" kern="1200">
                          <a:solidFill>
                            <a:schemeClr val="tx1"/>
                          </a:solidFill>
                          <a:latin typeface="Trebuchet MS" panose="020B0603020202020204"/>
                        </a:defRPr>
                      </a:lvl6pPr>
                      <a:lvl7pPr marL="2743200" algn="l" defTabSz="914400" rtl="0" eaLnBrk="1" latinLnBrk="0" hangingPunct="1">
                        <a:defRPr sz="1800" kern="1200">
                          <a:solidFill>
                            <a:schemeClr val="tx1"/>
                          </a:solidFill>
                          <a:latin typeface="Trebuchet MS" panose="020B0603020202020204"/>
                        </a:defRPr>
                      </a:lvl7pPr>
                      <a:lvl8pPr marL="3200400" algn="l" defTabSz="914400" rtl="0" eaLnBrk="1" latinLnBrk="0" hangingPunct="1">
                        <a:defRPr sz="1800" kern="1200">
                          <a:solidFill>
                            <a:schemeClr val="tx1"/>
                          </a:solidFill>
                          <a:latin typeface="Trebuchet MS" panose="020B0603020202020204"/>
                        </a:defRPr>
                      </a:lvl8pPr>
                      <a:lvl9pPr marL="3657600" algn="l" defTabSz="914400" rtl="0" eaLnBrk="1" latinLnBrk="0" hangingPunct="1">
                        <a:defRPr sz="1800" kern="1200">
                          <a:solidFill>
                            <a:schemeClr val="tx1"/>
                          </a:solidFill>
                          <a:latin typeface="Trebuchet MS" panose="020B0603020202020204"/>
                        </a:defRPr>
                      </a:lvl9pPr>
                    </a:lstStyle>
                    <a:p>
                      <a:pPr algn="ctr"/>
                      <a:r>
                        <a:rPr lang="ja-JP" sz="1200" b="1" i="0" u="none" strike="noStrike" cap="none" baseline="0">
                          <a:solidFill>
                            <a:srgbClr val="4D4D4D"/>
                          </a:solidFill>
                          <a:effectLst/>
                          <a:uFillTx/>
                          <a:ea typeface="MS UI Gothic" panose="020B0600070205080204" charset="-128"/>
                        </a:rPr>
                        <a:t>HR (95%CI)</a:t>
                      </a:r>
                    </a:p>
                  </a:txBody>
                  <a:tcPr anchor="ct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370840">
                <a:tc>
                  <a:txBody>
                    <a:bodyPr/>
                    <a:lstStyle>
                      <a:lvl1pPr marL="0" algn="l" defTabSz="914400" rtl="0" eaLnBrk="1" latinLnBrk="0" hangingPunct="1">
                        <a:defRPr sz="1800" kern="1200">
                          <a:solidFill>
                            <a:schemeClr val="tx1"/>
                          </a:solidFill>
                          <a:latin typeface="Trebuchet MS" panose="020B0603020202020204"/>
                        </a:defRPr>
                      </a:lvl1pPr>
                      <a:lvl2pPr marL="457200" algn="l" defTabSz="914400" rtl="0" eaLnBrk="1" latinLnBrk="0" hangingPunct="1">
                        <a:defRPr sz="1800" kern="1200">
                          <a:solidFill>
                            <a:schemeClr val="tx1"/>
                          </a:solidFill>
                          <a:latin typeface="Trebuchet MS" panose="020B0603020202020204"/>
                        </a:defRPr>
                      </a:lvl2pPr>
                      <a:lvl3pPr marL="914400" algn="l" defTabSz="914400" rtl="0" eaLnBrk="1" latinLnBrk="0" hangingPunct="1">
                        <a:defRPr sz="1800" kern="1200">
                          <a:solidFill>
                            <a:schemeClr val="tx1"/>
                          </a:solidFill>
                          <a:latin typeface="Trebuchet MS" panose="020B0603020202020204"/>
                        </a:defRPr>
                      </a:lvl3pPr>
                      <a:lvl4pPr marL="1371600" algn="l" defTabSz="914400" rtl="0" eaLnBrk="1" latinLnBrk="0" hangingPunct="1">
                        <a:defRPr sz="1800" kern="1200">
                          <a:solidFill>
                            <a:schemeClr val="tx1"/>
                          </a:solidFill>
                          <a:latin typeface="Trebuchet MS" panose="020B0603020202020204"/>
                        </a:defRPr>
                      </a:lvl4pPr>
                      <a:lvl5pPr marL="1828800" algn="l" defTabSz="914400" rtl="0" eaLnBrk="1" latinLnBrk="0" hangingPunct="1">
                        <a:defRPr sz="1800" kern="1200">
                          <a:solidFill>
                            <a:schemeClr val="tx1"/>
                          </a:solidFill>
                          <a:latin typeface="Trebuchet MS" panose="020B0603020202020204"/>
                        </a:defRPr>
                      </a:lvl5pPr>
                      <a:lvl6pPr marL="2286000" algn="l" defTabSz="914400" rtl="0" eaLnBrk="1" latinLnBrk="0" hangingPunct="1">
                        <a:defRPr sz="1800" kern="1200">
                          <a:solidFill>
                            <a:schemeClr val="tx1"/>
                          </a:solidFill>
                          <a:latin typeface="Trebuchet MS" panose="020B0603020202020204"/>
                        </a:defRPr>
                      </a:lvl6pPr>
                      <a:lvl7pPr marL="2743200" algn="l" defTabSz="914400" rtl="0" eaLnBrk="1" latinLnBrk="0" hangingPunct="1">
                        <a:defRPr sz="1800" kern="1200">
                          <a:solidFill>
                            <a:schemeClr val="tx1"/>
                          </a:solidFill>
                          <a:latin typeface="Trebuchet MS" panose="020B0603020202020204"/>
                        </a:defRPr>
                      </a:lvl7pPr>
                      <a:lvl8pPr marL="3200400" algn="l" defTabSz="914400" rtl="0" eaLnBrk="1" latinLnBrk="0" hangingPunct="1">
                        <a:defRPr sz="1800" kern="1200">
                          <a:solidFill>
                            <a:schemeClr val="tx1"/>
                          </a:solidFill>
                          <a:latin typeface="Trebuchet MS" panose="020B0603020202020204"/>
                        </a:defRPr>
                      </a:lvl8pPr>
                      <a:lvl9pPr marL="3657600" algn="l" defTabSz="914400" rtl="0" eaLnBrk="1" latinLnBrk="0" hangingPunct="1">
                        <a:defRPr sz="1800" kern="1200">
                          <a:solidFill>
                            <a:schemeClr val="tx1"/>
                          </a:solidFill>
                          <a:latin typeface="Trebuchet MS" panose="020B0603020202020204"/>
                        </a:defRPr>
                      </a:lvl9pPr>
                    </a:lstStyle>
                    <a:p>
                      <a:pPr marL="0" marR="0" indent="0" algn="l" defTabSz="914400" rtl="0" eaLnBrk="1" fontAlgn="auto" latinLnBrk="0" hangingPunct="1">
                        <a:lnSpc>
                          <a:spcPct val="100000"/>
                        </a:lnSpc>
                        <a:spcBef>
                          <a:spcPct val="0"/>
                        </a:spcBef>
                        <a:spcAft>
                          <a:spcPct val="0"/>
                        </a:spcAft>
                        <a:buClrTx/>
                        <a:buSzTx/>
                        <a:buFontTx/>
                        <a:buNone/>
                        <a:defRPr/>
                      </a:pPr>
                      <a:r>
                        <a:rPr lang="ja-JP" sz="1200" b="0" i="0" u="none" strike="noStrike" cap="none" baseline="0">
                          <a:solidFill>
                            <a:srgbClr val="4D4D4D"/>
                          </a:solidFill>
                          <a:effectLst/>
                          <a:uFillTx/>
                          <a:ea typeface="MS UI Gothic" panose="020B0600070205080204" charset="-128"/>
                        </a:rPr>
                        <a:t>mFOLFOX6-RT</a:t>
                      </a:r>
                    </a:p>
                  </a:txBody>
                  <a:tcPr anchor="ctr">
                    <a:lnT w="19050" cap="flat" cmpd="sng" algn="ctr">
                      <a:solidFill>
                        <a:schemeClr val="tx1"/>
                      </a:solidFill>
                      <a:prstDash val="solid"/>
                      <a:round/>
                      <a:headEnd type="none" w="med" len="med"/>
                      <a:tailEnd type="none" w="med" len="med"/>
                    </a:lnT>
                    <a:noFill/>
                  </a:tcPr>
                </a:tc>
                <a:tc>
                  <a:txBody>
                    <a:bodyPr/>
                    <a:lstStyle>
                      <a:lvl1pPr marL="0" algn="l" defTabSz="914400" rtl="0" eaLnBrk="1" latinLnBrk="0" hangingPunct="1">
                        <a:defRPr sz="1800" kern="1200">
                          <a:solidFill>
                            <a:schemeClr val="tx1"/>
                          </a:solidFill>
                          <a:latin typeface="Trebuchet MS" panose="020B0603020202020204"/>
                        </a:defRPr>
                      </a:lvl1pPr>
                      <a:lvl2pPr marL="457200" algn="l" defTabSz="914400" rtl="0" eaLnBrk="1" latinLnBrk="0" hangingPunct="1">
                        <a:defRPr sz="1800" kern="1200">
                          <a:solidFill>
                            <a:schemeClr val="tx1"/>
                          </a:solidFill>
                          <a:latin typeface="Trebuchet MS" panose="020B0603020202020204"/>
                        </a:defRPr>
                      </a:lvl2pPr>
                      <a:lvl3pPr marL="914400" algn="l" defTabSz="914400" rtl="0" eaLnBrk="1" latinLnBrk="0" hangingPunct="1">
                        <a:defRPr sz="1800" kern="1200">
                          <a:solidFill>
                            <a:schemeClr val="tx1"/>
                          </a:solidFill>
                          <a:latin typeface="Trebuchet MS" panose="020B0603020202020204"/>
                        </a:defRPr>
                      </a:lvl3pPr>
                      <a:lvl4pPr marL="1371600" algn="l" defTabSz="914400" rtl="0" eaLnBrk="1" latinLnBrk="0" hangingPunct="1">
                        <a:defRPr sz="1800" kern="1200">
                          <a:solidFill>
                            <a:schemeClr val="tx1"/>
                          </a:solidFill>
                          <a:latin typeface="Trebuchet MS" panose="020B0603020202020204"/>
                        </a:defRPr>
                      </a:lvl4pPr>
                      <a:lvl5pPr marL="1828800" algn="l" defTabSz="914400" rtl="0" eaLnBrk="1" latinLnBrk="0" hangingPunct="1">
                        <a:defRPr sz="1800" kern="1200">
                          <a:solidFill>
                            <a:schemeClr val="tx1"/>
                          </a:solidFill>
                          <a:latin typeface="Trebuchet MS" panose="020B0603020202020204"/>
                        </a:defRPr>
                      </a:lvl5pPr>
                      <a:lvl6pPr marL="2286000" algn="l" defTabSz="914400" rtl="0" eaLnBrk="1" latinLnBrk="0" hangingPunct="1">
                        <a:defRPr sz="1800" kern="1200">
                          <a:solidFill>
                            <a:schemeClr val="tx1"/>
                          </a:solidFill>
                          <a:latin typeface="Trebuchet MS" panose="020B0603020202020204"/>
                        </a:defRPr>
                      </a:lvl6pPr>
                      <a:lvl7pPr marL="2743200" algn="l" defTabSz="914400" rtl="0" eaLnBrk="1" latinLnBrk="0" hangingPunct="1">
                        <a:defRPr sz="1800" kern="1200">
                          <a:solidFill>
                            <a:schemeClr val="tx1"/>
                          </a:solidFill>
                          <a:latin typeface="Trebuchet MS" panose="020B0603020202020204"/>
                        </a:defRPr>
                      </a:lvl7pPr>
                      <a:lvl8pPr marL="3200400" algn="l" defTabSz="914400" rtl="0" eaLnBrk="1" latinLnBrk="0" hangingPunct="1">
                        <a:defRPr sz="1800" kern="1200">
                          <a:solidFill>
                            <a:schemeClr val="tx1"/>
                          </a:solidFill>
                          <a:latin typeface="Trebuchet MS" panose="020B0603020202020204"/>
                        </a:defRPr>
                      </a:lvl8pPr>
                      <a:lvl9pPr marL="3657600" algn="l" defTabSz="914400" rtl="0" eaLnBrk="1" latinLnBrk="0" hangingPunct="1">
                        <a:defRPr sz="1800" kern="1200">
                          <a:solidFill>
                            <a:schemeClr val="tx1"/>
                          </a:solidFill>
                          <a:latin typeface="Trebuchet MS" panose="020B0603020202020204"/>
                        </a:defRPr>
                      </a:lvl9pPr>
                    </a:lstStyle>
                    <a:p>
                      <a:pPr marL="0" algn="ctr" defTabSz="914400" rtl="0" eaLnBrk="1" latinLnBrk="0" hangingPunct="1"/>
                      <a:r>
                        <a:rPr lang="ja-JP" sz="1200" b="0" i="0" u="none" strike="noStrike" cap="none" baseline="0">
                          <a:solidFill>
                            <a:srgbClr val="4D4D4D"/>
                          </a:solidFill>
                          <a:effectLst/>
                          <a:uFillTx/>
                          <a:ea typeface="MS UI Gothic" panose="020B0600070205080204" charset="-128"/>
                        </a:rPr>
                        <a:t>91.3</a:t>
                      </a:r>
                    </a:p>
                  </a:txBody>
                  <a:tcPr anchor="ctr">
                    <a:lnT w="19050" cap="flat" cmpd="sng" algn="ctr">
                      <a:solidFill>
                        <a:schemeClr val="tx1"/>
                      </a:solidFill>
                      <a:prstDash val="solid"/>
                      <a:round/>
                      <a:headEnd type="none" w="med" len="med"/>
                      <a:tailEnd type="none" w="med" len="med"/>
                    </a:lnT>
                    <a:noFill/>
                  </a:tcPr>
                </a:tc>
                <a:tc>
                  <a:txBody>
                    <a:bodyPr/>
                    <a:lstStyle>
                      <a:lvl1pPr marL="0" algn="l" defTabSz="914400" rtl="0" eaLnBrk="1" latinLnBrk="0" hangingPunct="1">
                        <a:defRPr sz="1800" kern="1200">
                          <a:solidFill>
                            <a:schemeClr val="tx1"/>
                          </a:solidFill>
                          <a:latin typeface="Trebuchet MS" panose="020B0603020202020204"/>
                        </a:defRPr>
                      </a:lvl1pPr>
                      <a:lvl2pPr marL="457200" algn="l" defTabSz="914400" rtl="0" eaLnBrk="1" latinLnBrk="0" hangingPunct="1">
                        <a:defRPr sz="1800" kern="1200">
                          <a:solidFill>
                            <a:schemeClr val="tx1"/>
                          </a:solidFill>
                          <a:latin typeface="Trebuchet MS" panose="020B0603020202020204"/>
                        </a:defRPr>
                      </a:lvl2pPr>
                      <a:lvl3pPr marL="914400" algn="l" defTabSz="914400" rtl="0" eaLnBrk="1" latinLnBrk="0" hangingPunct="1">
                        <a:defRPr sz="1800" kern="1200">
                          <a:solidFill>
                            <a:schemeClr val="tx1"/>
                          </a:solidFill>
                          <a:latin typeface="Trebuchet MS" panose="020B0603020202020204"/>
                        </a:defRPr>
                      </a:lvl3pPr>
                      <a:lvl4pPr marL="1371600" algn="l" defTabSz="914400" rtl="0" eaLnBrk="1" latinLnBrk="0" hangingPunct="1">
                        <a:defRPr sz="1800" kern="1200">
                          <a:solidFill>
                            <a:schemeClr val="tx1"/>
                          </a:solidFill>
                          <a:latin typeface="Trebuchet MS" panose="020B0603020202020204"/>
                        </a:defRPr>
                      </a:lvl4pPr>
                      <a:lvl5pPr marL="1828800" algn="l" defTabSz="914400" rtl="0" eaLnBrk="1" latinLnBrk="0" hangingPunct="1">
                        <a:defRPr sz="1800" kern="1200">
                          <a:solidFill>
                            <a:schemeClr val="tx1"/>
                          </a:solidFill>
                          <a:latin typeface="Trebuchet MS" panose="020B0603020202020204"/>
                        </a:defRPr>
                      </a:lvl5pPr>
                      <a:lvl6pPr marL="2286000" algn="l" defTabSz="914400" rtl="0" eaLnBrk="1" latinLnBrk="0" hangingPunct="1">
                        <a:defRPr sz="1800" kern="1200">
                          <a:solidFill>
                            <a:schemeClr val="tx1"/>
                          </a:solidFill>
                          <a:latin typeface="Trebuchet MS" panose="020B0603020202020204"/>
                        </a:defRPr>
                      </a:lvl6pPr>
                      <a:lvl7pPr marL="2743200" algn="l" defTabSz="914400" rtl="0" eaLnBrk="1" latinLnBrk="0" hangingPunct="1">
                        <a:defRPr sz="1800" kern="1200">
                          <a:solidFill>
                            <a:schemeClr val="tx1"/>
                          </a:solidFill>
                          <a:latin typeface="Trebuchet MS" panose="020B0603020202020204"/>
                        </a:defRPr>
                      </a:lvl7pPr>
                      <a:lvl8pPr marL="3200400" algn="l" defTabSz="914400" rtl="0" eaLnBrk="1" latinLnBrk="0" hangingPunct="1">
                        <a:defRPr sz="1800" kern="1200">
                          <a:solidFill>
                            <a:schemeClr val="tx1"/>
                          </a:solidFill>
                          <a:latin typeface="Trebuchet MS" panose="020B0603020202020204"/>
                        </a:defRPr>
                      </a:lvl8pPr>
                      <a:lvl9pPr marL="3657600" algn="l" defTabSz="914400" rtl="0" eaLnBrk="1" latinLnBrk="0" hangingPunct="1">
                        <a:defRPr sz="1800" kern="1200">
                          <a:solidFill>
                            <a:schemeClr val="tx1"/>
                          </a:solidFill>
                          <a:latin typeface="Trebuchet MS" panose="020B0603020202020204"/>
                        </a:defRPr>
                      </a:lvl9pPr>
                    </a:lstStyle>
                    <a:p>
                      <a:pPr marL="0" algn="ctr" defTabSz="914400" rtl="0" eaLnBrk="1" latinLnBrk="0" hangingPunct="1"/>
                      <a:r>
                        <a:rPr lang="ja-JP" sz="1200" b="0" i="0" u="none" strike="noStrike" cap="none" baseline="0">
                          <a:solidFill>
                            <a:srgbClr val="4D4D4D"/>
                          </a:solidFill>
                          <a:effectLst/>
                          <a:uFillTx/>
                          <a:ea typeface="MS UI Gothic" panose="020B0600070205080204" charset="-128"/>
                        </a:rPr>
                        <a:t>0.876 (0.438, 1.753)</a:t>
                      </a:r>
                    </a:p>
                  </a:txBody>
                  <a:tcPr anchor="ctr">
                    <a:lnT w="1905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10001"/>
                  </a:ext>
                </a:extLst>
              </a:tr>
              <a:tr h="370840">
                <a:tc>
                  <a:txBody>
                    <a:bodyPr/>
                    <a:lstStyle>
                      <a:lvl1pPr marL="0" algn="l" defTabSz="914400" rtl="0" eaLnBrk="1" latinLnBrk="0" hangingPunct="1">
                        <a:defRPr sz="1800" kern="1200">
                          <a:solidFill>
                            <a:schemeClr val="tx1"/>
                          </a:solidFill>
                          <a:latin typeface="Trebuchet MS" panose="020B0603020202020204"/>
                        </a:defRPr>
                      </a:lvl1pPr>
                      <a:lvl2pPr marL="457200" algn="l" defTabSz="914400" rtl="0" eaLnBrk="1" latinLnBrk="0" hangingPunct="1">
                        <a:defRPr sz="1800" kern="1200">
                          <a:solidFill>
                            <a:schemeClr val="tx1"/>
                          </a:solidFill>
                          <a:latin typeface="Trebuchet MS" panose="020B0603020202020204"/>
                        </a:defRPr>
                      </a:lvl2pPr>
                      <a:lvl3pPr marL="914400" algn="l" defTabSz="914400" rtl="0" eaLnBrk="1" latinLnBrk="0" hangingPunct="1">
                        <a:defRPr sz="1800" kern="1200">
                          <a:solidFill>
                            <a:schemeClr val="tx1"/>
                          </a:solidFill>
                          <a:latin typeface="Trebuchet MS" panose="020B0603020202020204"/>
                        </a:defRPr>
                      </a:lvl3pPr>
                      <a:lvl4pPr marL="1371600" algn="l" defTabSz="914400" rtl="0" eaLnBrk="1" latinLnBrk="0" hangingPunct="1">
                        <a:defRPr sz="1800" kern="1200">
                          <a:solidFill>
                            <a:schemeClr val="tx1"/>
                          </a:solidFill>
                          <a:latin typeface="Trebuchet MS" panose="020B0603020202020204"/>
                        </a:defRPr>
                      </a:lvl4pPr>
                      <a:lvl5pPr marL="1828800" algn="l" defTabSz="914400" rtl="0" eaLnBrk="1" latinLnBrk="0" hangingPunct="1">
                        <a:defRPr sz="1800" kern="1200">
                          <a:solidFill>
                            <a:schemeClr val="tx1"/>
                          </a:solidFill>
                          <a:latin typeface="Trebuchet MS" panose="020B0603020202020204"/>
                        </a:defRPr>
                      </a:lvl5pPr>
                      <a:lvl6pPr marL="2286000" algn="l" defTabSz="914400" rtl="0" eaLnBrk="1" latinLnBrk="0" hangingPunct="1">
                        <a:defRPr sz="1800" kern="1200">
                          <a:solidFill>
                            <a:schemeClr val="tx1"/>
                          </a:solidFill>
                          <a:latin typeface="Trebuchet MS" panose="020B0603020202020204"/>
                        </a:defRPr>
                      </a:lvl6pPr>
                      <a:lvl7pPr marL="2743200" algn="l" defTabSz="914400" rtl="0" eaLnBrk="1" latinLnBrk="0" hangingPunct="1">
                        <a:defRPr sz="1800" kern="1200">
                          <a:solidFill>
                            <a:schemeClr val="tx1"/>
                          </a:solidFill>
                          <a:latin typeface="Trebuchet MS" panose="020B0603020202020204"/>
                        </a:defRPr>
                      </a:lvl7pPr>
                      <a:lvl8pPr marL="3200400" algn="l" defTabSz="914400" rtl="0" eaLnBrk="1" latinLnBrk="0" hangingPunct="1">
                        <a:defRPr sz="1800" kern="1200">
                          <a:solidFill>
                            <a:schemeClr val="tx1"/>
                          </a:solidFill>
                          <a:latin typeface="Trebuchet MS" panose="020B0603020202020204"/>
                        </a:defRPr>
                      </a:lvl8pPr>
                      <a:lvl9pPr marL="3657600" algn="l" defTabSz="914400" rtl="0" eaLnBrk="1" latinLnBrk="0" hangingPunct="1">
                        <a:defRPr sz="1800" kern="1200">
                          <a:solidFill>
                            <a:schemeClr val="tx1"/>
                          </a:solidFill>
                          <a:latin typeface="Trebuchet MS" panose="020B0603020202020204"/>
                        </a:defRPr>
                      </a:lvl9pPr>
                    </a:lstStyle>
                    <a:p>
                      <a:pPr marL="0" algn="l" defTabSz="914400" rtl="0" eaLnBrk="1" latinLnBrk="0" hangingPunct="1"/>
                      <a:r>
                        <a:rPr lang="ja-JP" sz="1200" b="0" i="0" u="none" strike="noStrike" cap="none" baseline="0">
                          <a:solidFill>
                            <a:srgbClr val="4D4D4D"/>
                          </a:solidFill>
                          <a:effectLst/>
                          <a:uFillTx/>
                          <a:ea typeface="MS UI Gothic" panose="020B0600070205080204" charset="-128"/>
                        </a:rPr>
                        <a:t>mFOLFOX6</a:t>
                      </a:r>
                    </a:p>
                  </a:txBody>
                  <a:tcPr anchor="ctr">
                    <a:noFill/>
                  </a:tcPr>
                </a:tc>
                <a:tc>
                  <a:txBody>
                    <a:bodyPr/>
                    <a:lstStyle>
                      <a:lvl1pPr marL="0" algn="l" defTabSz="914400" rtl="0" eaLnBrk="1" latinLnBrk="0" hangingPunct="1">
                        <a:defRPr sz="1800" kern="1200">
                          <a:solidFill>
                            <a:schemeClr val="tx1"/>
                          </a:solidFill>
                          <a:latin typeface="Trebuchet MS" panose="020B0603020202020204"/>
                        </a:defRPr>
                      </a:lvl1pPr>
                      <a:lvl2pPr marL="457200" algn="l" defTabSz="914400" rtl="0" eaLnBrk="1" latinLnBrk="0" hangingPunct="1">
                        <a:defRPr sz="1800" kern="1200">
                          <a:solidFill>
                            <a:schemeClr val="tx1"/>
                          </a:solidFill>
                          <a:latin typeface="Trebuchet MS" panose="020B0603020202020204"/>
                        </a:defRPr>
                      </a:lvl2pPr>
                      <a:lvl3pPr marL="914400" algn="l" defTabSz="914400" rtl="0" eaLnBrk="1" latinLnBrk="0" hangingPunct="1">
                        <a:defRPr sz="1800" kern="1200">
                          <a:solidFill>
                            <a:schemeClr val="tx1"/>
                          </a:solidFill>
                          <a:latin typeface="Trebuchet MS" panose="020B0603020202020204"/>
                        </a:defRPr>
                      </a:lvl3pPr>
                      <a:lvl4pPr marL="1371600" algn="l" defTabSz="914400" rtl="0" eaLnBrk="1" latinLnBrk="0" hangingPunct="1">
                        <a:defRPr sz="1800" kern="1200">
                          <a:solidFill>
                            <a:schemeClr val="tx1"/>
                          </a:solidFill>
                          <a:latin typeface="Trebuchet MS" panose="020B0603020202020204"/>
                        </a:defRPr>
                      </a:lvl4pPr>
                      <a:lvl5pPr marL="1828800" algn="l" defTabSz="914400" rtl="0" eaLnBrk="1" latinLnBrk="0" hangingPunct="1">
                        <a:defRPr sz="1800" kern="1200">
                          <a:solidFill>
                            <a:schemeClr val="tx1"/>
                          </a:solidFill>
                          <a:latin typeface="Trebuchet MS" panose="020B0603020202020204"/>
                        </a:defRPr>
                      </a:lvl5pPr>
                      <a:lvl6pPr marL="2286000" algn="l" defTabSz="914400" rtl="0" eaLnBrk="1" latinLnBrk="0" hangingPunct="1">
                        <a:defRPr sz="1800" kern="1200">
                          <a:solidFill>
                            <a:schemeClr val="tx1"/>
                          </a:solidFill>
                          <a:latin typeface="Trebuchet MS" panose="020B0603020202020204"/>
                        </a:defRPr>
                      </a:lvl6pPr>
                      <a:lvl7pPr marL="2743200" algn="l" defTabSz="914400" rtl="0" eaLnBrk="1" latinLnBrk="0" hangingPunct="1">
                        <a:defRPr sz="1800" kern="1200">
                          <a:solidFill>
                            <a:schemeClr val="tx1"/>
                          </a:solidFill>
                          <a:latin typeface="Trebuchet MS" panose="020B0603020202020204"/>
                        </a:defRPr>
                      </a:lvl7pPr>
                      <a:lvl8pPr marL="3200400" algn="l" defTabSz="914400" rtl="0" eaLnBrk="1" latinLnBrk="0" hangingPunct="1">
                        <a:defRPr sz="1800" kern="1200">
                          <a:solidFill>
                            <a:schemeClr val="tx1"/>
                          </a:solidFill>
                          <a:latin typeface="Trebuchet MS" panose="020B0603020202020204"/>
                        </a:defRPr>
                      </a:lvl8pPr>
                      <a:lvl9pPr marL="3657600" algn="l" defTabSz="914400" rtl="0" eaLnBrk="1" latinLnBrk="0" hangingPunct="1">
                        <a:defRPr sz="1800" kern="1200">
                          <a:solidFill>
                            <a:schemeClr val="tx1"/>
                          </a:solidFill>
                          <a:latin typeface="Trebuchet MS" panose="020B0603020202020204"/>
                        </a:defRPr>
                      </a:lvl9pPr>
                    </a:lstStyle>
                    <a:p>
                      <a:pPr marL="0" marR="0" indent="0" algn="ctr" defTabSz="914400" rtl="0" eaLnBrk="1" fontAlgn="auto" latinLnBrk="0" hangingPunct="1">
                        <a:lnSpc>
                          <a:spcPct val="100000"/>
                        </a:lnSpc>
                        <a:spcBef>
                          <a:spcPct val="0"/>
                        </a:spcBef>
                        <a:spcAft>
                          <a:spcPct val="0"/>
                        </a:spcAft>
                        <a:buClrTx/>
                        <a:buSzTx/>
                        <a:buFontTx/>
                        <a:buNone/>
                        <a:defRPr/>
                      </a:pPr>
                      <a:r>
                        <a:rPr lang="ja-JP" sz="1200" b="0" i="0" u="none" strike="noStrike" cap="none" baseline="0">
                          <a:solidFill>
                            <a:srgbClr val="4D4D4D"/>
                          </a:solidFill>
                          <a:effectLst/>
                          <a:uFillTx/>
                          <a:ea typeface="MS UI Gothic" panose="020B0600070205080204" charset="-128"/>
                        </a:rPr>
                        <a:t>92.2</a:t>
                      </a:r>
                    </a:p>
                  </a:txBody>
                  <a:tcPr anchor="ctr">
                    <a:noFill/>
                  </a:tcPr>
                </a:tc>
                <a:tc>
                  <a:txBody>
                    <a:bodyPr/>
                    <a:lstStyle>
                      <a:lvl1pPr marL="0" algn="l" defTabSz="914400" rtl="0" eaLnBrk="1" latinLnBrk="0" hangingPunct="1">
                        <a:defRPr sz="1800" kern="1200">
                          <a:solidFill>
                            <a:schemeClr val="tx1"/>
                          </a:solidFill>
                          <a:latin typeface="Trebuchet MS" panose="020B0603020202020204"/>
                        </a:defRPr>
                      </a:lvl1pPr>
                      <a:lvl2pPr marL="457200" algn="l" defTabSz="914400" rtl="0" eaLnBrk="1" latinLnBrk="0" hangingPunct="1">
                        <a:defRPr sz="1800" kern="1200">
                          <a:solidFill>
                            <a:schemeClr val="tx1"/>
                          </a:solidFill>
                          <a:latin typeface="Trebuchet MS" panose="020B0603020202020204"/>
                        </a:defRPr>
                      </a:lvl2pPr>
                      <a:lvl3pPr marL="914400" algn="l" defTabSz="914400" rtl="0" eaLnBrk="1" latinLnBrk="0" hangingPunct="1">
                        <a:defRPr sz="1800" kern="1200">
                          <a:solidFill>
                            <a:schemeClr val="tx1"/>
                          </a:solidFill>
                          <a:latin typeface="Trebuchet MS" panose="020B0603020202020204"/>
                        </a:defRPr>
                      </a:lvl3pPr>
                      <a:lvl4pPr marL="1371600" algn="l" defTabSz="914400" rtl="0" eaLnBrk="1" latinLnBrk="0" hangingPunct="1">
                        <a:defRPr sz="1800" kern="1200">
                          <a:solidFill>
                            <a:schemeClr val="tx1"/>
                          </a:solidFill>
                          <a:latin typeface="Trebuchet MS" panose="020B0603020202020204"/>
                        </a:defRPr>
                      </a:lvl4pPr>
                      <a:lvl5pPr marL="1828800" algn="l" defTabSz="914400" rtl="0" eaLnBrk="1" latinLnBrk="0" hangingPunct="1">
                        <a:defRPr sz="1800" kern="1200">
                          <a:solidFill>
                            <a:schemeClr val="tx1"/>
                          </a:solidFill>
                          <a:latin typeface="Trebuchet MS" panose="020B0603020202020204"/>
                        </a:defRPr>
                      </a:lvl5pPr>
                      <a:lvl6pPr marL="2286000" algn="l" defTabSz="914400" rtl="0" eaLnBrk="1" latinLnBrk="0" hangingPunct="1">
                        <a:defRPr sz="1800" kern="1200">
                          <a:solidFill>
                            <a:schemeClr val="tx1"/>
                          </a:solidFill>
                          <a:latin typeface="Trebuchet MS" panose="020B0603020202020204"/>
                        </a:defRPr>
                      </a:lvl6pPr>
                      <a:lvl7pPr marL="2743200" algn="l" defTabSz="914400" rtl="0" eaLnBrk="1" latinLnBrk="0" hangingPunct="1">
                        <a:defRPr sz="1800" kern="1200">
                          <a:solidFill>
                            <a:schemeClr val="tx1"/>
                          </a:solidFill>
                          <a:latin typeface="Trebuchet MS" panose="020B0603020202020204"/>
                        </a:defRPr>
                      </a:lvl7pPr>
                      <a:lvl8pPr marL="3200400" algn="l" defTabSz="914400" rtl="0" eaLnBrk="1" latinLnBrk="0" hangingPunct="1">
                        <a:defRPr sz="1800" kern="1200">
                          <a:solidFill>
                            <a:schemeClr val="tx1"/>
                          </a:solidFill>
                          <a:latin typeface="Trebuchet MS" panose="020B0603020202020204"/>
                        </a:defRPr>
                      </a:lvl8pPr>
                      <a:lvl9pPr marL="3657600" algn="l" defTabSz="914400" rtl="0" eaLnBrk="1" latinLnBrk="0" hangingPunct="1">
                        <a:defRPr sz="1800" kern="1200">
                          <a:solidFill>
                            <a:schemeClr val="tx1"/>
                          </a:solidFill>
                          <a:latin typeface="Trebuchet MS" panose="020B0603020202020204"/>
                        </a:defRPr>
                      </a:lvl9pPr>
                    </a:lstStyle>
                    <a:p>
                      <a:pPr marL="0" algn="ctr" defTabSz="914400" rtl="0" eaLnBrk="1" latinLnBrk="0" hangingPunct="1"/>
                      <a:r>
                        <a:rPr lang="ja-JP" sz="1200" b="0" i="0" u="none" strike="noStrike" cap="none" baseline="0">
                          <a:solidFill>
                            <a:srgbClr val="4D4D4D"/>
                          </a:solidFill>
                          <a:effectLst/>
                          <a:uFillTx/>
                          <a:ea typeface="MS UI Gothic" panose="020B0600070205080204" charset="-128"/>
                        </a:rPr>
                        <a:t>0.902 (0.456, 1.787)</a:t>
                      </a:r>
                    </a:p>
                  </a:txBody>
                  <a:tcPr anchor="ctr">
                    <a:noFill/>
                  </a:tcPr>
                </a:tc>
                <a:extLst>
                  <a:ext uri="{0D108BD9-81ED-4DB2-BD59-A6C34878D82A}">
                    <a16:rowId xmlns:a16="http://schemas.microsoft.com/office/drawing/2014/main" val="10002"/>
                  </a:ext>
                </a:extLst>
              </a:tr>
              <a:tr h="370840">
                <a:tc>
                  <a:txBody>
                    <a:bodyPr/>
                    <a:lstStyle>
                      <a:lvl1pPr marL="0" algn="l" defTabSz="914400" rtl="0" eaLnBrk="1" latinLnBrk="0" hangingPunct="1">
                        <a:defRPr sz="1800" kern="1200">
                          <a:solidFill>
                            <a:schemeClr val="tx1"/>
                          </a:solidFill>
                          <a:latin typeface="Trebuchet MS" panose="020B0603020202020204"/>
                        </a:defRPr>
                      </a:lvl1pPr>
                      <a:lvl2pPr marL="457200" algn="l" defTabSz="914400" rtl="0" eaLnBrk="1" latinLnBrk="0" hangingPunct="1">
                        <a:defRPr sz="1800" kern="1200">
                          <a:solidFill>
                            <a:schemeClr val="tx1"/>
                          </a:solidFill>
                          <a:latin typeface="Trebuchet MS" panose="020B0603020202020204"/>
                        </a:defRPr>
                      </a:lvl2pPr>
                      <a:lvl3pPr marL="914400" algn="l" defTabSz="914400" rtl="0" eaLnBrk="1" latinLnBrk="0" hangingPunct="1">
                        <a:defRPr sz="1800" kern="1200">
                          <a:solidFill>
                            <a:schemeClr val="tx1"/>
                          </a:solidFill>
                          <a:latin typeface="Trebuchet MS" panose="020B0603020202020204"/>
                        </a:defRPr>
                      </a:lvl3pPr>
                      <a:lvl4pPr marL="1371600" algn="l" defTabSz="914400" rtl="0" eaLnBrk="1" latinLnBrk="0" hangingPunct="1">
                        <a:defRPr sz="1800" kern="1200">
                          <a:solidFill>
                            <a:schemeClr val="tx1"/>
                          </a:solidFill>
                          <a:latin typeface="Trebuchet MS" panose="020B0603020202020204"/>
                        </a:defRPr>
                      </a:lvl4pPr>
                      <a:lvl5pPr marL="1828800" algn="l" defTabSz="914400" rtl="0" eaLnBrk="1" latinLnBrk="0" hangingPunct="1">
                        <a:defRPr sz="1800" kern="1200">
                          <a:solidFill>
                            <a:schemeClr val="tx1"/>
                          </a:solidFill>
                          <a:latin typeface="Trebuchet MS" panose="020B0603020202020204"/>
                        </a:defRPr>
                      </a:lvl5pPr>
                      <a:lvl6pPr marL="2286000" algn="l" defTabSz="914400" rtl="0" eaLnBrk="1" latinLnBrk="0" hangingPunct="1">
                        <a:defRPr sz="1800" kern="1200">
                          <a:solidFill>
                            <a:schemeClr val="tx1"/>
                          </a:solidFill>
                          <a:latin typeface="Trebuchet MS" panose="020B0603020202020204"/>
                        </a:defRPr>
                      </a:lvl6pPr>
                      <a:lvl7pPr marL="2743200" algn="l" defTabSz="914400" rtl="0" eaLnBrk="1" latinLnBrk="0" hangingPunct="1">
                        <a:defRPr sz="1800" kern="1200">
                          <a:solidFill>
                            <a:schemeClr val="tx1"/>
                          </a:solidFill>
                          <a:latin typeface="Trebuchet MS" panose="020B0603020202020204"/>
                        </a:defRPr>
                      </a:lvl7pPr>
                      <a:lvl8pPr marL="3200400" algn="l" defTabSz="914400" rtl="0" eaLnBrk="1" latinLnBrk="0" hangingPunct="1">
                        <a:defRPr sz="1800" kern="1200">
                          <a:solidFill>
                            <a:schemeClr val="tx1"/>
                          </a:solidFill>
                          <a:latin typeface="Trebuchet MS" panose="020B0603020202020204"/>
                        </a:defRPr>
                      </a:lvl8pPr>
                      <a:lvl9pPr marL="3657600" algn="l" defTabSz="914400" rtl="0" eaLnBrk="1" latinLnBrk="0" hangingPunct="1">
                        <a:defRPr sz="1800" kern="1200">
                          <a:solidFill>
                            <a:schemeClr val="tx1"/>
                          </a:solidFill>
                          <a:latin typeface="Trebuchet MS" panose="020B0603020202020204"/>
                        </a:defRPr>
                      </a:lvl9pPr>
                    </a:lstStyle>
                    <a:p>
                      <a:pPr marL="0" algn="l" defTabSz="914400" rtl="0" eaLnBrk="1" latinLnBrk="0" hangingPunct="1"/>
                      <a:r>
                        <a:rPr lang="ja-JP" sz="1200" b="0" i="0" u="none" strike="noStrike" cap="none" baseline="0">
                          <a:solidFill>
                            <a:srgbClr val="4D4D4D"/>
                          </a:solidFill>
                          <a:effectLst/>
                          <a:uFillTx/>
                          <a:ea typeface="MS UI Gothic" panose="020B0600070205080204" charset="-128"/>
                        </a:rPr>
                        <a:t>5FU-RT</a:t>
                      </a:r>
                    </a:p>
                  </a:txBody>
                  <a:tcPr anchor="ctr">
                    <a:lnB w="19050" cap="flat" cmpd="sng" algn="ctr">
                      <a:solidFill>
                        <a:schemeClr val="tx1"/>
                      </a:solidFill>
                      <a:prstDash val="solid"/>
                      <a:round/>
                      <a:headEnd type="none" w="med" len="med"/>
                      <a:tailEnd type="none" w="med" len="med"/>
                    </a:lnB>
                    <a:noFill/>
                  </a:tcPr>
                </a:tc>
                <a:tc>
                  <a:txBody>
                    <a:bodyPr/>
                    <a:lstStyle>
                      <a:lvl1pPr marL="0" algn="l" defTabSz="914400" rtl="0" eaLnBrk="1" latinLnBrk="0" hangingPunct="1">
                        <a:defRPr sz="1800" kern="1200">
                          <a:solidFill>
                            <a:schemeClr val="tx1"/>
                          </a:solidFill>
                          <a:latin typeface="Trebuchet MS" panose="020B0603020202020204"/>
                        </a:defRPr>
                      </a:lvl1pPr>
                      <a:lvl2pPr marL="457200" algn="l" defTabSz="914400" rtl="0" eaLnBrk="1" latinLnBrk="0" hangingPunct="1">
                        <a:defRPr sz="1800" kern="1200">
                          <a:solidFill>
                            <a:schemeClr val="tx1"/>
                          </a:solidFill>
                          <a:latin typeface="Trebuchet MS" panose="020B0603020202020204"/>
                        </a:defRPr>
                      </a:lvl2pPr>
                      <a:lvl3pPr marL="914400" algn="l" defTabSz="914400" rtl="0" eaLnBrk="1" latinLnBrk="0" hangingPunct="1">
                        <a:defRPr sz="1800" kern="1200">
                          <a:solidFill>
                            <a:schemeClr val="tx1"/>
                          </a:solidFill>
                          <a:latin typeface="Trebuchet MS" panose="020B0603020202020204"/>
                        </a:defRPr>
                      </a:lvl3pPr>
                      <a:lvl4pPr marL="1371600" algn="l" defTabSz="914400" rtl="0" eaLnBrk="1" latinLnBrk="0" hangingPunct="1">
                        <a:defRPr sz="1800" kern="1200">
                          <a:solidFill>
                            <a:schemeClr val="tx1"/>
                          </a:solidFill>
                          <a:latin typeface="Trebuchet MS" panose="020B0603020202020204"/>
                        </a:defRPr>
                      </a:lvl4pPr>
                      <a:lvl5pPr marL="1828800" algn="l" defTabSz="914400" rtl="0" eaLnBrk="1" latinLnBrk="0" hangingPunct="1">
                        <a:defRPr sz="1800" kern="1200">
                          <a:solidFill>
                            <a:schemeClr val="tx1"/>
                          </a:solidFill>
                          <a:latin typeface="Trebuchet MS" panose="020B0603020202020204"/>
                        </a:defRPr>
                      </a:lvl5pPr>
                      <a:lvl6pPr marL="2286000" algn="l" defTabSz="914400" rtl="0" eaLnBrk="1" latinLnBrk="0" hangingPunct="1">
                        <a:defRPr sz="1800" kern="1200">
                          <a:solidFill>
                            <a:schemeClr val="tx1"/>
                          </a:solidFill>
                          <a:latin typeface="Trebuchet MS" panose="020B0603020202020204"/>
                        </a:defRPr>
                      </a:lvl6pPr>
                      <a:lvl7pPr marL="2743200" algn="l" defTabSz="914400" rtl="0" eaLnBrk="1" latinLnBrk="0" hangingPunct="1">
                        <a:defRPr sz="1800" kern="1200">
                          <a:solidFill>
                            <a:schemeClr val="tx1"/>
                          </a:solidFill>
                          <a:latin typeface="Trebuchet MS" panose="020B0603020202020204"/>
                        </a:defRPr>
                      </a:lvl7pPr>
                      <a:lvl8pPr marL="3200400" algn="l" defTabSz="914400" rtl="0" eaLnBrk="1" latinLnBrk="0" hangingPunct="1">
                        <a:defRPr sz="1800" kern="1200">
                          <a:solidFill>
                            <a:schemeClr val="tx1"/>
                          </a:solidFill>
                          <a:latin typeface="Trebuchet MS" panose="020B0603020202020204"/>
                        </a:defRPr>
                      </a:lvl8pPr>
                      <a:lvl9pPr marL="3657600" algn="l" defTabSz="914400" rtl="0" eaLnBrk="1" latinLnBrk="0" hangingPunct="1">
                        <a:defRPr sz="1800" kern="1200">
                          <a:solidFill>
                            <a:schemeClr val="tx1"/>
                          </a:solidFill>
                          <a:latin typeface="Trebuchet MS" panose="020B0603020202020204"/>
                        </a:defRPr>
                      </a:lvl9pPr>
                    </a:lstStyle>
                    <a:p>
                      <a:pPr marL="0" marR="0" indent="0" algn="ctr" defTabSz="914400" rtl="0" eaLnBrk="1" fontAlgn="auto" latinLnBrk="0" hangingPunct="1">
                        <a:lnSpc>
                          <a:spcPct val="100000"/>
                        </a:lnSpc>
                        <a:spcBef>
                          <a:spcPct val="0"/>
                        </a:spcBef>
                        <a:spcAft>
                          <a:spcPct val="0"/>
                        </a:spcAft>
                        <a:buClrTx/>
                        <a:buSzTx/>
                        <a:buFontTx/>
                        <a:buNone/>
                        <a:defRPr/>
                      </a:pPr>
                      <a:r>
                        <a:rPr lang="ja-JP" sz="1200" b="0" i="0" u="none" strike="noStrike" cap="none" baseline="0">
                          <a:solidFill>
                            <a:srgbClr val="4D4D4D"/>
                          </a:solidFill>
                          <a:effectLst/>
                          <a:uFillTx/>
                          <a:ea typeface="MS UI Gothic" panose="020B0600070205080204" charset="-128"/>
                        </a:rPr>
                        <a:t>92.1</a:t>
                      </a:r>
                    </a:p>
                  </a:txBody>
                  <a:tcPr anchor="ctr">
                    <a:lnB w="19050" cap="flat" cmpd="sng" algn="ctr">
                      <a:solidFill>
                        <a:schemeClr val="tx1"/>
                      </a:solidFill>
                      <a:prstDash val="solid"/>
                      <a:round/>
                      <a:headEnd type="none" w="med" len="med"/>
                      <a:tailEnd type="none" w="med" len="med"/>
                    </a:lnB>
                    <a:noFill/>
                  </a:tcPr>
                </a:tc>
                <a:tc>
                  <a:txBody>
                    <a:bodyPr/>
                    <a:lstStyle>
                      <a:lvl1pPr marL="0" algn="l" defTabSz="914400" rtl="0" eaLnBrk="1" latinLnBrk="0" hangingPunct="1">
                        <a:defRPr sz="1800" kern="1200">
                          <a:solidFill>
                            <a:schemeClr val="tx1"/>
                          </a:solidFill>
                          <a:latin typeface="Trebuchet MS" panose="020B0603020202020204"/>
                        </a:defRPr>
                      </a:lvl1pPr>
                      <a:lvl2pPr marL="457200" algn="l" defTabSz="914400" rtl="0" eaLnBrk="1" latinLnBrk="0" hangingPunct="1">
                        <a:defRPr sz="1800" kern="1200">
                          <a:solidFill>
                            <a:schemeClr val="tx1"/>
                          </a:solidFill>
                          <a:latin typeface="Trebuchet MS" panose="020B0603020202020204"/>
                        </a:defRPr>
                      </a:lvl2pPr>
                      <a:lvl3pPr marL="914400" algn="l" defTabSz="914400" rtl="0" eaLnBrk="1" latinLnBrk="0" hangingPunct="1">
                        <a:defRPr sz="1800" kern="1200">
                          <a:solidFill>
                            <a:schemeClr val="tx1"/>
                          </a:solidFill>
                          <a:latin typeface="Trebuchet MS" panose="020B0603020202020204"/>
                        </a:defRPr>
                      </a:lvl3pPr>
                      <a:lvl4pPr marL="1371600" algn="l" defTabSz="914400" rtl="0" eaLnBrk="1" latinLnBrk="0" hangingPunct="1">
                        <a:defRPr sz="1800" kern="1200">
                          <a:solidFill>
                            <a:schemeClr val="tx1"/>
                          </a:solidFill>
                          <a:latin typeface="Trebuchet MS" panose="020B0603020202020204"/>
                        </a:defRPr>
                      </a:lvl4pPr>
                      <a:lvl5pPr marL="1828800" algn="l" defTabSz="914400" rtl="0" eaLnBrk="1" latinLnBrk="0" hangingPunct="1">
                        <a:defRPr sz="1800" kern="1200">
                          <a:solidFill>
                            <a:schemeClr val="tx1"/>
                          </a:solidFill>
                          <a:latin typeface="Trebuchet MS" panose="020B0603020202020204"/>
                        </a:defRPr>
                      </a:lvl5pPr>
                      <a:lvl6pPr marL="2286000" algn="l" defTabSz="914400" rtl="0" eaLnBrk="1" latinLnBrk="0" hangingPunct="1">
                        <a:defRPr sz="1800" kern="1200">
                          <a:solidFill>
                            <a:schemeClr val="tx1"/>
                          </a:solidFill>
                          <a:latin typeface="Trebuchet MS" panose="020B0603020202020204"/>
                        </a:defRPr>
                      </a:lvl6pPr>
                      <a:lvl7pPr marL="2743200" algn="l" defTabSz="914400" rtl="0" eaLnBrk="1" latinLnBrk="0" hangingPunct="1">
                        <a:defRPr sz="1800" kern="1200">
                          <a:solidFill>
                            <a:schemeClr val="tx1"/>
                          </a:solidFill>
                          <a:latin typeface="Trebuchet MS" panose="020B0603020202020204"/>
                        </a:defRPr>
                      </a:lvl7pPr>
                      <a:lvl8pPr marL="3200400" algn="l" defTabSz="914400" rtl="0" eaLnBrk="1" latinLnBrk="0" hangingPunct="1">
                        <a:defRPr sz="1800" kern="1200">
                          <a:solidFill>
                            <a:schemeClr val="tx1"/>
                          </a:solidFill>
                          <a:latin typeface="Trebuchet MS" panose="020B0603020202020204"/>
                        </a:defRPr>
                      </a:lvl8pPr>
                      <a:lvl9pPr marL="3657600" algn="l" defTabSz="914400" rtl="0" eaLnBrk="1" latinLnBrk="0" hangingPunct="1">
                        <a:defRPr sz="1800" kern="1200">
                          <a:solidFill>
                            <a:schemeClr val="tx1"/>
                          </a:solidFill>
                          <a:latin typeface="Trebuchet MS" panose="020B0603020202020204"/>
                        </a:defRPr>
                      </a:lvl9pPr>
                    </a:lstStyle>
                    <a:p>
                      <a:pPr marL="0" algn="ctr" defTabSz="914400" rtl="0" eaLnBrk="1" latinLnBrk="0" hangingPunct="1"/>
                      <a:r>
                        <a:rPr lang="ja-JP" sz="1200" b="0" i="0" u="none" strike="noStrike" cap="none" baseline="0">
                          <a:solidFill>
                            <a:srgbClr val="4D4D4D"/>
                          </a:solidFill>
                          <a:effectLst/>
                          <a:uFillTx/>
                          <a:ea typeface="MS UI Gothic" panose="020B0600070205080204" charset="-128"/>
                        </a:rPr>
                        <a:t>Ref. </a:t>
                      </a:r>
                    </a:p>
                  </a:txBody>
                  <a:tcPr anchor="ctr">
                    <a:lnB w="190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bl>
          </a:graphicData>
        </a:graphic>
      </p:graphicFrame>
      <p:sp>
        <p:nvSpPr>
          <p:cNvPr id="56" name="TextBox 55"/>
          <p:cNvSpPr txBox="1"/>
          <p:nvPr/>
        </p:nvSpPr>
        <p:spPr>
          <a:xfrm>
            <a:off x="6834405" y="2420888"/>
            <a:ext cx="1374859" cy="305105"/>
          </a:xfrm>
          <a:prstGeom prst="rect">
            <a:avLst/>
          </a:prstGeom>
          <a:noFill/>
        </p:spPr>
        <p:txBody>
          <a:bodyPr wrap="none" rtlCol="0" anchor="t" anchorCtr="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lang="ja-JP" sz="1400" b="0" i="0" u="none" strike="noStrike" cap="none" baseline="0">
                <a:solidFill>
                  <a:srgbClr val="4D4D4D"/>
                </a:solidFill>
                <a:effectLst/>
                <a:uFillTx/>
                <a:ea typeface="MS UI Gothic" panose="020B0600070205080204" charset="-128"/>
              </a:rPr>
              <a:t>ログランク検定においてp=0.926</a:t>
            </a: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ja-JP" sz="4000" b="1" i="0" u="none" strike="noStrike" cap="all" baseline="0">
                <a:solidFill>
                  <a:srgbClr val="043882"/>
                </a:solidFill>
                <a:effectLst/>
                <a:uFillTx/>
                <a:ea typeface="MS UI Gothic" panose="020B0600070205080204" charset="-128"/>
              </a:rPr>
              <a:t>胃・食道癌</a:t>
            </a:r>
          </a:p>
        </p:txBody>
      </p:sp>
    </p:spTree>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sz="1800" b="1" i="0" u="none" strike="noStrike" cap="none" baseline="0" dirty="0">
                <a:solidFill>
                  <a:srgbClr val="043882"/>
                </a:solidFill>
                <a:effectLst/>
                <a:uFillTx/>
                <a:ea typeface="MS UI Gothic" panose="020B0600070205080204" charset="-128"/>
              </a:rPr>
              <a:t>3502: 局所進行直腸癌に対するネオアジュバント療法としての修正FOLFOX6と修正FOLFOX6＋放射線療法：中国の多施設無作為化FOWARC試験の最終結果 </a:t>
            </a:r>
            <a:r>
              <a:rPr lang="en-GB" altLang="ja-JP" sz="1800" b="1" i="0" u="none" strike="noStrike" cap="none" baseline="0" dirty="0" smtClean="0">
                <a:solidFill>
                  <a:srgbClr val="043882"/>
                </a:solidFill>
                <a:effectLst/>
                <a:uFillTx/>
                <a:ea typeface="MS UI Gothic" panose="020B0600070205080204" charset="-128"/>
              </a:rPr>
              <a:t/>
            </a:r>
            <a:br>
              <a:rPr lang="en-GB" altLang="ja-JP" sz="1800" b="1" i="0" u="none" strike="noStrike" cap="none" baseline="0" dirty="0" smtClean="0">
                <a:solidFill>
                  <a:srgbClr val="043882"/>
                </a:solidFill>
                <a:effectLst/>
                <a:uFillTx/>
                <a:ea typeface="MS UI Gothic" panose="020B0600070205080204" charset="-128"/>
              </a:rPr>
            </a:br>
            <a:r>
              <a:rPr lang="ja-JP" sz="1800" b="1" i="0" u="none" strike="noStrike" cap="none" baseline="0" dirty="0" smtClean="0">
                <a:solidFill>
                  <a:srgbClr val="043882"/>
                </a:solidFill>
                <a:effectLst/>
                <a:uFillTx/>
                <a:ea typeface="MS UI Gothic" panose="020B0600070205080204" charset="-128"/>
              </a:rPr>
              <a:t>–</a:t>
            </a:r>
            <a:r>
              <a:rPr lang="en-GB" altLang="ja-JP" sz="1800" b="1" i="0" u="none" strike="noStrike" cap="none" baseline="0" dirty="0" smtClean="0">
                <a:solidFill>
                  <a:srgbClr val="043882"/>
                </a:solidFill>
                <a:effectLst/>
                <a:uFillTx/>
                <a:ea typeface="MS UI Gothic" panose="020B0600070205080204" charset="-128"/>
              </a:rPr>
              <a:t> </a:t>
            </a:r>
            <a:r>
              <a:rPr lang="ja-JP" sz="1800" b="1" i="0" u="none" strike="noStrike" cap="none" baseline="0" dirty="0" smtClean="0">
                <a:solidFill>
                  <a:srgbClr val="043882"/>
                </a:solidFill>
                <a:effectLst/>
                <a:uFillTx/>
                <a:ea typeface="MS UI Gothic" panose="020B0600070205080204" charset="-128"/>
              </a:rPr>
              <a:t>D</a:t>
            </a:r>
            <a:r>
              <a:rPr lang="ja-JP" sz="1800" b="1" i="0" u="none" strike="noStrike" cap="none" baseline="0" dirty="0" smtClean="0">
                <a:solidFill>
                  <a:srgbClr val="043882"/>
                </a:solidFill>
                <a:effectLst/>
                <a:uFillTx/>
                <a:ea typeface="MS UI Gothic" panose="020B0600070205080204" charset="-128"/>
              </a:rPr>
              <a:t>eng </a:t>
            </a:r>
            <a:r>
              <a:rPr lang="ja-JP" sz="1800" b="1" i="0" u="none" strike="noStrike" cap="none" baseline="0" dirty="0">
                <a:solidFill>
                  <a:srgbClr val="043882"/>
                </a:solidFill>
                <a:effectLst/>
                <a:uFillTx/>
                <a:ea typeface="MS UI Gothic" panose="020B0600070205080204" charset="-128"/>
              </a:rPr>
              <a:t>Y, et al</a:t>
            </a:r>
          </a:p>
        </p:txBody>
      </p:sp>
      <p:sp>
        <p:nvSpPr>
          <p:cNvPr id="3" name="Content Placeholder 2"/>
          <p:cNvSpPr>
            <a:spLocks noGrp="1"/>
          </p:cNvSpPr>
          <p:nvPr>
            <p:ph idx="1"/>
          </p:nvPr>
        </p:nvSpPr>
        <p:spPr/>
        <p:txBody>
          <a:bodyPr/>
          <a:lstStyle/>
          <a:p>
            <a:pPr marL="0" indent="0">
              <a:buNone/>
            </a:pPr>
            <a:r>
              <a:rPr lang="ja-JP" sz="1600" b="1" i="0" u="none" strike="noStrike" cap="none" baseline="0">
                <a:solidFill>
                  <a:srgbClr val="4D4D4D"/>
                </a:solidFill>
                <a:effectLst/>
                <a:uFillTx/>
                <a:ea typeface="MS UI Gothic" panose="020B0600070205080204" charset="-128"/>
              </a:rPr>
              <a:t>主要な結果（続き）</a:t>
            </a:r>
          </a:p>
          <a:p>
            <a:pPr marL="0" indent="0">
              <a:buNone/>
            </a:pPr>
            <a:endParaRPr lang="en-GB" b="1" smtClean="0"/>
          </a:p>
          <a:p>
            <a:pPr marL="0" indent="0">
              <a:buNone/>
            </a:pPr>
            <a:endParaRPr lang="en-GB" b="1"/>
          </a:p>
          <a:p>
            <a:pPr marL="0" indent="0">
              <a:buNone/>
            </a:pPr>
            <a:endParaRPr lang="en-GB" b="1" smtClean="0"/>
          </a:p>
          <a:p>
            <a:pPr marL="0" indent="0">
              <a:buNone/>
            </a:pPr>
            <a:endParaRPr lang="en-GB" b="1"/>
          </a:p>
          <a:p>
            <a:pPr marL="0" indent="0">
              <a:buNone/>
            </a:pPr>
            <a:endParaRPr lang="en-GB" b="1" smtClean="0"/>
          </a:p>
          <a:p>
            <a:pPr marL="0" indent="0">
              <a:buNone/>
            </a:pPr>
            <a:endParaRPr lang="en-GB" b="1" smtClean="0"/>
          </a:p>
          <a:p>
            <a:pPr marL="0" indent="0">
              <a:buNone/>
            </a:pPr>
            <a:r>
              <a:rPr lang="ja-JP" sz="1600" b="1" i="0" u="none" strike="noStrike" cap="none" baseline="0">
                <a:solidFill>
                  <a:srgbClr val="4D4D4D"/>
                </a:solidFill>
                <a:effectLst/>
                <a:uFillTx/>
                <a:ea typeface="MS UI Gothic" panose="020B0600070205080204" charset="-128"/>
              </a:rPr>
              <a:t>結論</a:t>
            </a:r>
          </a:p>
          <a:p>
            <a:r>
              <a:rPr lang="ja-JP" sz="1600" b="1" i="0" u="none" strike="noStrike" cap="none" baseline="0">
                <a:solidFill>
                  <a:srgbClr val="4D4D4D"/>
                </a:solidFill>
                <a:effectLst/>
                <a:uFillTx/>
                <a:ea typeface="MS UI Gothic" panose="020B0600070205080204" charset="-128"/>
              </a:rPr>
              <a:t>進行直腸癌患者に対するネオアジュバント療法として、5FU CRTと比較してmFOLFOX6 ± RTはDFSを改善しなかった</a:t>
            </a:r>
          </a:p>
          <a:p>
            <a:r>
              <a:rPr lang="ja-JP" sz="1600" b="1" i="0" u="none" strike="noStrike" cap="none" baseline="0">
                <a:solidFill>
                  <a:srgbClr val="4D4D4D"/>
                </a:solidFill>
                <a:effectLst/>
                <a:uFillTx/>
                <a:ea typeface="MS UI Gothic" panose="020B0600070205080204" charset="-128"/>
              </a:rPr>
              <a:t>mFOLFOX＋RTとその他の2つの投与群の比較：</a:t>
            </a:r>
          </a:p>
          <a:p>
            <a:pPr lvl="1"/>
            <a:r>
              <a:rPr lang="ja-JP" sz="1600" b="1" i="0" u="none" strike="noStrike" cap="none" baseline="0">
                <a:solidFill>
                  <a:srgbClr val="4D4D4D"/>
                </a:solidFill>
                <a:effectLst/>
                <a:uFillTx/>
                <a:ea typeface="MS UI Gothic" panose="020B0600070205080204" charset="-128"/>
              </a:rPr>
              <a:t>pCR率の改善。「経過観察」の方針を取り入れられる患者が増える可能性がある</a:t>
            </a:r>
          </a:p>
          <a:p>
            <a:pPr lvl="1"/>
            <a:r>
              <a:rPr lang="ja-JP" sz="1600" b="1" i="0" u="none" strike="noStrike" cap="none" baseline="0">
                <a:solidFill>
                  <a:srgbClr val="4D4D4D"/>
                </a:solidFill>
                <a:effectLst/>
                <a:uFillTx/>
                <a:ea typeface="MS UI Gothic" panose="020B0600070205080204" charset="-128"/>
              </a:rPr>
              <a:t>肝転移の減少*</a:t>
            </a:r>
          </a:p>
          <a:p>
            <a:r>
              <a:rPr lang="ja-JP" sz="1600" b="1" i="0" u="none" strike="noStrike" cap="none" baseline="0">
                <a:solidFill>
                  <a:srgbClr val="4D4D4D"/>
                </a:solidFill>
                <a:effectLst/>
                <a:uFillTx/>
                <a:ea typeface="MS UI Gothic" panose="020B0600070205080204" charset="-128"/>
              </a:rPr>
              <a:t>mFOLFOX単独では、その他の治療法と比較して、3年DFS又は局所コントロールを阻害しなかった</a:t>
            </a:r>
          </a:p>
          <a:p>
            <a:r>
              <a:rPr lang="ja-JP" sz="1600" b="1" i="0" u="none" strike="noStrike" cap="none" baseline="0">
                <a:solidFill>
                  <a:srgbClr val="4D4D4D"/>
                </a:solidFill>
                <a:effectLst/>
                <a:uFillTx/>
                <a:ea typeface="MS UI Gothic" panose="020B0600070205080204" charset="-128"/>
              </a:rPr>
              <a:t>OSに関する長期の追跡調査が必要である</a:t>
            </a:r>
          </a:p>
        </p:txBody>
      </p:sp>
      <p:sp>
        <p:nvSpPr>
          <p:cNvPr id="4" name="Text Placeholder 3"/>
          <p:cNvSpPr>
            <a:spLocks noGrp="1"/>
          </p:cNvSpPr>
          <p:nvPr>
            <p:ph type="body" sz="quarter" idx="10"/>
          </p:nvPr>
        </p:nvSpPr>
        <p:spPr>
          <a:xfrm>
            <a:off x="365125" y="6297433"/>
            <a:ext cx="4130675" cy="285930"/>
          </a:xfrm>
        </p:spPr>
        <p:txBody>
          <a:bodyPr/>
          <a:lstStyle/>
          <a:p>
            <a:r>
              <a:rPr lang="ja-JP" sz="1200" b="0" i="0" u="none" strike="noStrike" cap="none" baseline="0">
                <a:solidFill>
                  <a:srgbClr val="4D4D4D"/>
                </a:solidFill>
                <a:effectLst/>
                <a:uFillTx/>
                <a:ea typeface="MS UI Gothic" panose="020B0600070205080204" charset="-128"/>
              </a:rPr>
              <a:t>*データは示されていない。</a:t>
            </a:r>
          </a:p>
        </p:txBody>
      </p:sp>
      <p:sp>
        <p:nvSpPr>
          <p:cNvPr id="5" name="Text Placeholder 4"/>
          <p:cNvSpPr>
            <a:spLocks noGrp="1"/>
          </p:cNvSpPr>
          <p:nvPr>
            <p:ph type="body" sz="quarter" idx="11"/>
          </p:nvPr>
        </p:nvSpPr>
        <p:spPr>
          <a:xfrm>
            <a:off x="4414604" y="6096000"/>
            <a:ext cx="4364272" cy="487363"/>
          </a:xfrm>
        </p:spPr>
        <p:txBody>
          <a:bodyPr/>
          <a:lstStyle/>
          <a:p>
            <a:r>
              <a:rPr sz="1200"/>
              <a:t/>
            </a:r>
            <a:br>
              <a:rPr sz="1200"/>
            </a:br>
            <a:r>
              <a:rPr lang="ja-JP" sz="1200" b="0" i="0" u="none" strike="noStrike" cap="none" baseline="0">
                <a:solidFill>
                  <a:srgbClr val="4D4D4D"/>
                </a:solidFill>
                <a:effectLst/>
                <a:uFillTx/>
                <a:ea typeface="MS UI Gothic" panose="020B0600070205080204" charset="-128"/>
              </a:rPr>
              <a:t>Deng Y, et al. J Clin Oncol 2018;36(suppl):abstr 3502</a:t>
            </a:r>
          </a:p>
        </p:txBody>
      </p:sp>
      <p:graphicFrame>
        <p:nvGraphicFramePr>
          <p:cNvPr id="7" name="Group 88"/>
          <p:cNvGraphicFramePr>
            <a:graphicFrameLocks noGrp="1"/>
          </p:cNvGraphicFramePr>
          <p:nvPr/>
        </p:nvGraphicFramePr>
        <p:xfrm>
          <a:off x="369888" y="1688317"/>
          <a:ext cx="8400401" cy="1380888"/>
        </p:xfrm>
        <a:graphic>
          <a:graphicData uri="http://schemas.openxmlformats.org/drawingml/2006/table">
            <a:tbl>
              <a:tblPr firstRow="1" bandRow="1">
                <a:tableStyleId>{69012ECD-51FC-41F1-AA8D-1B2483CD663E}</a:tableStyleId>
              </a:tblPr>
              <a:tblGrid>
                <a:gridCol w="1621130">
                  <a:extLst>
                    <a:ext uri="{9D8B030D-6E8A-4147-A177-3AD203B41FA5}">
                      <a16:colId xmlns:a16="http://schemas.microsoft.com/office/drawing/2014/main" val="20000"/>
                    </a:ext>
                  </a:extLst>
                </a:gridCol>
                <a:gridCol w="2259757">
                  <a:extLst>
                    <a:ext uri="{9D8B030D-6E8A-4147-A177-3AD203B41FA5}">
                      <a16:colId xmlns:a16="http://schemas.microsoft.com/office/drawing/2014/main" val="20001"/>
                    </a:ext>
                  </a:extLst>
                </a:gridCol>
                <a:gridCol w="2259757">
                  <a:extLst>
                    <a:ext uri="{9D8B030D-6E8A-4147-A177-3AD203B41FA5}">
                      <a16:colId xmlns:a16="http://schemas.microsoft.com/office/drawing/2014/main" val="20002"/>
                    </a:ext>
                  </a:extLst>
                </a:gridCol>
                <a:gridCol w="2259757">
                  <a:extLst>
                    <a:ext uri="{9D8B030D-6E8A-4147-A177-3AD203B41FA5}">
                      <a16:colId xmlns:a16="http://schemas.microsoft.com/office/drawing/2014/main" val="20003"/>
                    </a:ext>
                  </a:extLst>
                </a:gridCol>
              </a:tblGrid>
              <a:tr h="345222">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ja-JP" sz="1400" b="1" i="0" u="none" strike="noStrike" cap="none" baseline="0">
                          <a:solidFill>
                            <a:srgbClr val="FFFFFF"/>
                          </a:solidFill>
                          <a:effectLst/>
                          <a:uFillTx/>
                          <a:ea typeface="MS UI Gothic" panose="020B0600070205080204" charset="-128"/>
                        </a:rPr>
                        <a:t>n、%</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lvl1pPr marL="0" algn="l" defTabSz="914400" rtl="0" eaLnBrk="1" latinLnBrk="0" hangingPunct="1">
                        <a:defRPr sz="1800" kern="1200">
                          <a:solidFill>
                            <a:schemeClr val="tx1"/>
                          </a:solidFill>
                          <a:latin typeface="Trebuchet MS" panose="020B0603020202020204"/>
                        </a:defRPr>
                      </a:lvl1pPr>
                      <a:lvl2pPr marL="457200" algn="l" defTabSz="914400" rtl="0" eaLnBrk="1" latinLnBrk="0" hangingPunct="1">
                        <a:defRPr sz="1800" kern="1200">
                          <a:solidFill>
                            <a:schemeClr val="tx1"/>
                          </a:solidFill>
                          <a:latin typeface="Trebuchet MS" panose="020B0603020202020204"/>
                        </a:defRPr>
                      </a:lvl2pPr>
                      <a:lvl3pPr marL="914400" algn="l" defTabSz="914400" rtl="0" eaLnBrk="1" latinLnBrk="0" hangingPunct="1">
                        <a:defRPr sz="1800" kern="1200">
                          <a:solidFill>
                            <a:schemeClr val="tx1"/>
                          </a:solidFill>
                          <a:latin typeface="Trebuchet MS" panose="020B0603020202020204"/>
                        </a:defRPr>
                      </a:lvl3pPr>
                      <a:lvl4pPr marL="1371600" algn="l" defTabSz="914400" rtl="0" eaLnBrk="1" latinLnBrk="0" hangingPunct="1">
                        <a:defRPr sz="1800" kern="1200">
                          <a:solidFill>
                            <a:schemeClr val="tx1"/>
                          </a:solidFill>
                          <a:latin typeface="Trebuchet MS" panose="020B0603020202020204"/>
                        </a:defRPr>
                      </a:lvl4pPr>
                      <a:lvl5pPr marL="1828800" algn="l" defTabSz="914400" rtl="0" eaLnBrk="1" latinLnBrk="0" hangingPunct="1">
                        <a:defRPr sz="1800" kern="1200">
                          <a:solidFill>
                            <a:schemeClr val="tx1"/>
                          </a:solidFill>
                          <a:latin typeface="Trebuchet MS" panose="020B0603020202020204"/>
                        </a:defRPr>
                      </a:lvl5pPr>
                      <a:lvl6pPr marL="2286000" algn="l" defTabSz="914400" rtl="0" eaLnBrk="1" latinLnBrk="0" hangingPunct="1">
                        <a:defRPr sz="1800" kern="1200">
                          <a:solidFill>
                            <a:schemeClr val="tx1"/>
                          </a:solidFill>
                          <a:latin typeface="Trebuchet MS" panose="020B0603020202020204"/>
                        </a:defRPr>
                      </a:lvl6pPr>
                      <a:lvl7pPr marL="2743200" algn="l" defTabSz="914400" rtl="0" eaLnBrk="1" latinLnBrk="0" hangingPunct="1">
                        <a:defRPr sz="1800" kern="1200">
                          <a:solidFill>
                            <a:schemeClr val="tx1"/>
                          </a:solidFill>
                          <a:latin typeface="Trebuchet MS" panose="020B0603020202020204"/>
                        </a:defRPr>
                      </a:lvl7pPr>
                      <a:lvl8pPr marL="3200400" algn="l" defTabSz="914400" rtl="0" eaLnBrk="1" latinLnBrk="0" hangingPunct="1">
                        <a:defRPr sz="1800" kern="1200">
                          <a:solidFill>
                            <a:schemeClr val="tx1"/>
                          </a:solidFill>
                          <a:latin typeface="Trebuchet MS" panose="020B0603020202020204"/>
                        </a:defRPr>
                      </a:lvl8pPr>
                      <a:lvl9pPr marL="3657600" algn="l" defTabSz="914400" rtl="0" eaLnBrk="1" latinLnBrk="0" hangingPunct="1">
                        <a:defRPr sz="1800" kern="1200">
                          <a:solidFill>
                            <a:schemeClr val="tx1"/>
                          </a:solidFill>
                          <a:latin typeface="Trebuchet MS" panose="020B0603020202020204"/>
                        </a:defRPr>
                      </a:lvl9pPr>
                    </a:lstStyle>
                    <a:p>
                      <a:pPr marL="0" marR="0" indent="0" algn="ctr" defTabSz="914400" rtl="0" eaLnBrk="1" fontAlgn="auto" latinLnBrk="0" hangingPunct="1">
                        <a:lnSpc>
                          <a:spcPct val="100000"/>
                        </a:lnSpc>
                        <a:spcBef>
                          <a:spcPct val="0"/>
                        </a:spcBef>
                        <a:spcAft>
                          <a:spcPct val="0"/>
                        </a:spcAft>
                        <a:buClrTx/>
                        <a:buSzTx/>
                        <a:buFontTx/>
                        <a:buNone/>
                        <a:defRPr/>
                      </a:pPr>
                      <a:r>
                        <a:rPr lang="ja-JP" sz="1400" b="1" i="0" u="none" strike="noStrike" cap="none" baseline="0">
                          <a:solidFill>
                            <a:srgbClr val="FFFFFF"/>
                          </a:solidFill>
                          <a:effectLst/>
                          <a:uFillTx/>
                          <a:ea typeface="MS UI Gothic" panose="020B0600070205080204" charset="-128"/>
                        </a:rPr>
                        <a:t>FOLFOX-RT (n=141)</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1" i="0" u="none" strike="noStrike" cap="none" baseline="0">
                          <a:solidFill>
                            <a:srgbClr val="FFFFFF"/>
                          </a:solidFill>
                          <a:effectLst/>
                          <a:uFillTx/>
                          <a:ea typeface="MS UI Gothic" panose="020B0600070205080204" charset="-128"/>
                        </a:rPr>
                        <a:t>FOLFOX (n=145)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1" i="0" u="none" strike="noStrike" cap="none" baseline="0">
                          <a:solidFill>
                            <a:srgbClr val="FFFFFF"/>
                          </a:solidFill>
                          <a:effectLst/>
                          <a:uFillTx/>
                          <a:ea typeface="MS UI Gothic" panose="020B0600070205080204" charset="-128"/>
                        </a:rPr>
                        <a:t>5FU-RT (n=130)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0"/>
                  </a:ext>
                </a:extLst>
              </a:tr>
              <a:tr h="345222">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a:solidFill>
                            <a:srgbClr val="000000"/>
                          </a:solidFill>
                          <a:effectLst/>
                          <a:uFillTx/>
                          <a:ea typeface="MS UI Gothic" panose="020B0600070205080204" charset="-128"/>
                        </a:rPr>
                        <a:t>pCR</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lvl1pPr marL="0" algn="l" defTabSz="914400" rtl="0" eaLnBrk="1" latinLnBrk="0" hangingPunct="1">
                        <a:defRPr sz="1800" kern="1200">
                          <a:solidFill>
                            <a:schemeClr val="tx1"/>
                          </a:solidFill>
                          <a:latin typeface="Trebuchet MS" panose="020B0603020202020204"/>
                        </a:defRPr>
                      </a:lvl1pPr>
                      <a:lvl2pPr marL="457200" algn="l" defTabSz="914400" rtl="0" eaLnBrk="1" latinLnBrk="0" hangingPunct="1">
                        <a:defRPr sz="1800" kern="1200">
                          <a:solidFill>
                            <a:schemeClr val="tx1"/>
                          </a:solidFill>
                          <a:latin typeface="Trebuchet MS" panose="020B0603020202020204"/>
                        </a:defRPr>
                      </a:lvl2pPr>
                      <a:lvl3pPr marL="914400" algn="l" defTabSz="914400" rtl="0" eaLnBrk="1" latinLnBrk="0" hangingPunct="1">
                        <a:defRPr sz="1800" kern="1200">
                          <a:solidFill>
                            <a:schemeClr val="tx1"/>
                          </a:solidFill>
                          <a:latin typeface="Trebuchet MS" panose="020B0603020202020204"/>
                        </a:defRPr>
                      </a:lvl3pPr>
                      <a:lvl4pPr marL="1371600" algn="l" defTabSz="914400" rtl="0" eaLnBrk="1" latinLnBrk="0" hangingPunct="1">
                        <a:defRPr sz="1800" kern="1200">
                          <a:solidFill>
                            <a:schemeClr val="tx1"/>
                          </a:solidFill>
                          <a:latin typeface="Trebuchet MS" panose="020B0603020202020204"/>
                        </a:defRPr>
                      </a:lvl4pPr>
                      <a:lvl5pPr marL="1828800" algn="l" defTabSz="914400" rtl="0" eaLnBrk="1" latinLnBrk="0" hangingPunct="1">
                        <a:defRPr sz="1800" kern="1200">
                          <a:solidFill>
                            <a:schemeClr val="tx1"/>
                          </a:solidFill>
                          <a:latin typeface="Trebuchet MS" panose="020B0603020202020204"/>
                        </a:defRPr>
                      </a:lvl5pPr>
                      <a:lvl6pPr marL="2286000" algn="l" defTabSz="914400" rtl="0" eaLnBrk="1" latinLnBrk="0" hangingPunct="1">
                        <a:defRPr sz="1800" kern="1200">
                          <a:solidFill>
                            <a:schemeClr val="tx1"/>
                          </a:solidFill>
                          <a:latin typeface="Trebuchet MS" panose="020B0603020202020204"/>
                        </a:defRPr>
                      </a:lvl6pPr>
                      <a:lvl7pPr marL="2743200" algn="l" defTabSz="914400" rtl="0" eaLnBrk="1" latinLnBrk="0" hangingPunct="1">
                        <a:defRPr sz="1800" kern="1200">
                          <a:solidFill>
                            <a:schemeClr val="tx1"/>
                          </a:solidFill>
                          <a:latin typeface="Trebuchet MS" panose="020B0603020202020204"/>
                        </a:defRPr>
                      </a:lvl7pPr>
                      <a:lvl8pPr marL="3200400" algn="l" defTabSz="914400" rtl="0" eaLnBrk="1" latinLnBrk="0" hangingPunct="1">
                        <a:defRPr sz="1800" kern="1200">
                          <a:solidFill>
                            <a:schemeClr val="tx1"/>
                          </a:solidFill>
                          <a:latin typeface="Trebuchet MS" panose="020B0603020202020204"/>
                        </a:defRPr>
                      </a:lvl8pPr>
                      <a:lvl9pPr marL="3657600" algn="l" defTabSz="914400" rtl="0" eaLnBrk="1" latinLnBrk="0" hangingPunct="1">
                        <a:defRPr sz="1800" kern="1200">
                          <a:solidFill>
                            <a:schemeClr val="tx1"/>
                          </a:solidFill>
                          <a:latin typeface="Trebuchet MS" panose="020B0603020202020204"/>
                        </a:defRPr>
                      </a:lvl9pPr>
                    </a:lstStyle>
                    <a:p>
                      <a:pPr algn="ctr"/>
                      <a:r>
                        <a:rPr lang="ja-JP" sz="1400" b="0" i="0" u="none" strike="noStrike" cap="none" baseline="0">
                          <a:solidFill>
                            <a:srgbClr val="000000"/>
                          </a:solidFill>
                          <a:effectLst/>
                          <a:uFillTx/>
                          <a:ea typeface="MS UI Gothic" panose="020B0600070205080204" charset="-128"/>
                        </a:rPr>
                        <a:t>41 (29.1)</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a:solidFill>
                            <a:srgbClr val="000000"/>
                          </a:solidFill>
                          <a:effectLst/>
                          <a:uFillTx/>
                          <a:ea typeface="MS UI Gothic" panose="020B0600070205080204" charset="-128"/>
                        </a:rPr>
                        <a:t>10 (6.9)</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lvl1pPr marL="0" algn="l" defTabSz="914400" rtl="0" eaLnBrk="1" latinLnBrk="0" hangingPunct="1">
                        <a:defRPr sz="1800" kern="1200">
                          <a:solidFill>
                            <a:schemeClr val="tx1"/>
                          </a:solidFill>
                          <a:latin typeface="Trebuchet MS" panose="020B0603020202020204"/>
                        </a:defRPr>
                      </a:lvl1pPr>
                      <a:lvl2pPr marL="457200" algn="l" defTabSz="914400" rtl="0" eaLnBrk="1" latinLnBrk="0" hangingPunct="1">
                        <a:defRPr sz="1800" kern="1200">
                          <a:solidFill>
                            <a:schemeClr val="tx1"/>
                          </a:solidFill>
                          <a:latin typeface="Trebuchet MS" panose="020B0603020202020204"/>
                        </a:defRPr>
                      </a:lvl2pPr>
                      <a:lvl3pPr marL="914400" algn="l" defTabSz="914400" rtl="0" eaLnBrk="1" latinLnBrk="0" hangingPunct="1">
                        <a:defRPr sz="1800" kern="1200">
                          <a:solidFill>
                            <a:schemeClr val="tx1"/>
                          </a:solidFill>
                          <a:latin typeface="Trebuchet MS" panose="020B0603020202020204"/>
                        </a:defRPr>
                      </a:lvl3pPr>
                      <a:lvl4pPr marL="1371600" algn="l" defTabSz="914400" rtl="0" eaLnBrk="1" latinLnBrk="0" hangingPunct="1">
                        <a:defRPr sz="1800" kern="1200">
                          <a:solidFill>
                            <a:schemeClr val="tx1"/>
                          </a:solidFill>
                          <a:latin typeface="Trebuchet MS" panose="020B0603020202020204"/>
                        </a:defRPr>
                      </a:lvl4pPr>
                      <a:lvl5pPr marL="1828800" algn="l" defTabSz="914400" rtl="0" eaLnBrk="1" latinLnBrk="0" hangingPunct="1">
                        <a:defRPr sz="1800" kern="1200">
                          <a:solidFill>
                            <a:schemeClr val="tx1"/>
                          </a:solidFill>
                          <a:latin typeface="Trebuchet MS" panose="020B0603020202020204"/>
                        </a:defRPr>
                      </a:lvl5pPr>
                      <a:lvl6pPr marL="2286000" algn="l" defTabSz="914400" rtl="0" eaLnBrk="1" latinLnBrk="0" hangingPunct="1">
                        <a:defRPr sz="1800" kern="1200">
                          <a:solidFill>
                            <a:schemeClr val="tx1"/>
                          </a:solidFill>
                          <a:latin typeface="Trebuchet MS" panose="020B0603020202020204"/>
                        </a:defRPr>
                      </a:lvl6pPr>
                      <a:lvl7pPr marL="2743200" algn="l" defTabSz="914400" rtl="0" eaLnBrk="1" latinLnBrk="0" hangingPunct="1">
                        <a:defRPr sz="1800" kern="1200">
                          <a:solidFill>
                            <a:schemeClr val="tx1"/>
                          </a:solidFill>
                          <a:latin typeface="Trebuchet MS" panose="020B0603020202020204"/>
                        </a:defRPr>
                      </a:lvl7pPr>
                      <a:lvl8pPr marL="3200400" algn="l" defTabSz="914400" rtl="0" eaLnBrk="1" latinLnBrk="0" hangingPunct="1">
                        <a:defRPr sz="1800" kern="1200">
                          <a:solidFill>
                            <a:schemeClr val="tx1"/>
                          </a:solidFill>
                          <a:latin typeface="Trebuchet MS" panose="020B0603020202020204"/>
                        </a:defRPr>
                      </a:lvl8pPr>
                      <a:lvl9pPr marL="3657600" algn="l" defTabSz="914400" rtl="0" eaLnBrk="1" latinLnBrk="0" hangingPunct="1">
                        <a:defRPr sz="1800" kern="1200">
                          <a:solidFill>
                            <a:schemeClr val="tx1"/>
                          </a:solidFill>
                          <a:latin typeface="Trebuchet MS" panose="020B0603020202020204"/>
                        </a:defRPr>
                      </a:lvl9pPr>
                    </a:lstStyle>
                    <a:p>
                      <a:pPr algn="ctr"/>
                      <a:r>
                        <a:rPr lang="ja-JP" sz="1400" b="0" i="0" u="none" strike="noStrike" cap="none" baseline="0">
                          <a:solidFill>
                            <a:srgbClr val="000000"/>
                          </a:solidFill>
                          <a:effectLst/>
                          <a:uFillTx/>
                          <a:ea typeface="MS UI Gothic" panose="020B0600070205080204" charset="-128"/>
                        </a:rPr>
                        <a:t>17 (13.1)</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val="10001"/>
                  </a:ext>
                </a:extLst>
              </a:tr>
              <a:tr h="345222">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a:solidFill>
                            <a:srgbClr val="000000"/>
                          </a:solidFill>
                          <a:effectLst/>
                          <a:uFillTx/>
                          <a:ea typeface="MS UI Gothic" panose="020B0600070205080204" charset="-128"/>
                        </a:rPr>
                        <a:t>ypT0～2N0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lvl1pPr marL="0" algn="l" defTabSz="914400" rtl="0" eaLnBrk="1" latinLnBrk="0" hangingPunct="1">
                        <a:defRPr sz="1800" kern="1200">
                          <a:solidFill>
                            <a:schemeClr val="tx1"/>
                          </a:solidFill>
                          <a:latin typeface="Trebuchet MS" panose="020B0603020202020204"/>
                        </a:defRPr>
                      </a:lvl1pPr>
                      <a:lvl2pPr marL="457200" algn="l" defTabSz="914400" rtl="0" eaLnBrk="1" latinLnBrk="0" hangingPunct="1">
                        <a:defRPr sz="1800" kern="1200">
                          <a:solidFill>
                            <a:schemeClr val="tx1"/>
                          </a:solidFill>
                          <a:latin typeface="Trebuchet MS" panose="020B0603020202020204"/>
                        </a:defRPr>
                      </a:lvl2pPr>
                      <a:lvl3pPr marL="914400" algn="l" defTabSz="914400" rtl="0" eaLnBrk="1" latinLnBrk="0" hangingPunct="1">
                        <a:defRPr sz="1800" kern="1200">
                          <a:solidFill>
                            <a:schemeClr val="tx1"/>
                          </a:solidFill>
                          <a:latin typeface="Trebuchet MS" panose="020B0603020202020204"/>
                        </a:defRPr>
                      </a:lvl3pPr>
                      <a:lvl4pPr marL="1371600" algn="l" defTabSz="914400" rtl="0" eaLnBrk="1" latinLnBrk="0" hangingPunct="1">
                        <a:defRPr sz="1800" kern="1200">
                          <a:solidFill>
                            <a:schemeClr val="tx1"/>
                          </a:solidFill>
                          <a:latin typeface="Trebuchet MS" panose="020B0603020202020204"/>
                        </a:defRPr>
                      </a:lvl4pPr>
                      <a:lvl5pPr marL="1828800" algn="l" defTabSz="914400" rtl="0" eaLnBrk="1" latinLnBrk="0" hangingPunct="1">
                        <a:defRPr sz="1800" kern="1200">
                          <a:solidFill>
                            <a:schemeClr val="tx1"/>
                          </a:solidFill>
                          <a:latin typeface="Trebuchet MS" panose="020B0603020202020204"/>
                        </a:defRPr>
                      </a:lvl5pPr>
                      <a:lvl6pPr marL="2286000" algn="l" defTabSz="914400" rtl="0" eaLnBrk="1" latinLnBrk="0" hangingPunct="1">
                        <a:defRPr sz="1800" kern="1200">
                          <a:solidFill>
                            <a:schemeClr val="tx1"/>
                          </a:solidFill>
                          <a:latin typeface="Trebuchet MS" panose="020B0603020202020204"/>
                        </a:defRPr>
                      </a:lvl6pPr>
                      <a:lvl7pPr marL="2743200" algn="l" defTabSz="914400" rtl="0" eaLnBrk="1" latinLnBrk="0" hangingPunct="1">
                        <a:defRPr sz="1800" kern="1200">
                          <a:solidFill>
                            <a:schemeClr val="tx1"/>
                          </a:solidFill>
                          <a:latin typeface="Trebuchet MS" panose="020B0603020202020204"/>
                        </a:defRPr>
                      </a:lvl7pPr>
                      <a:lvl8pPr marL="3200400" algn="l" defTabSz="914400" rtl="0" eaLnBrk="1" latinLnBrk="0" hangingPunct="1">
                        <a:defRPr sz="1800" kern="1200">
                          <a:solidFill>
                            <a:schemeClr val="tx1"/>
                          </a:solidFill>
                          <a:latin typeface="Trebuchet MS" panose="020B0603020202020204"/>
                        </a:defRPr>
                      </a:lvl8pPr>
                      <a:lvl9pPr marL="3657600" algn="l" defTabSz="914400" rtl="0" eaLnBrk="1" latinLnBrk="0" hangingPunct="1">
                        <a:defRPr sz="1800" kern="1200">
                          <a:solidFill>
                            <a:schemeClr val="tx1"/>
                          </a:solidFill>
                          <a:latin typeface="Trebuchet MS" panose="020B0603020202020204"/>
                        </a:defRPr>
                      </a:lvl9pPr>
                    </a:lstStyle>
                    <a:p>
                      <a:pPr algn="ctr"/>
                      <a:r>
                        <a:rPr lang="ja-JP" sz="1400" b="0" i="0" u="none" strike="noStrike" cap="none" baseline="0">
                          <a:solidFill>
                            <a:srgbClr val="000000"/>
                          </a:solidFill>
                          <a:effectLst/>
                          <a:uFillTx/>
                          <a:ea typeface="MS UI Gothic" panose="020B0600070205080204" charset="-128"/>
                        </a:rPr>
                        <a:t>80 (56.8)</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a:solidFill>
                            <a:srgbClr val="000000"/>
                          </a:solidFill>
                          <a:effectLst/>
                          <a:uFillTx/>
                          <a:ea typeface="MS UI Gothic" panose="020B0600070205080204" charset="-128"/>
                        </a:rPr>
                        <a:t>53 (36.6)</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lvl1pPr marL="0" algn="l" defTabSz="914400" rtl="0" eaLnBrk="1" latinLnBrk="0" hangingPunct="1">
                        <a:defRPr sz="1800" kern="1200">
                          <a:solidFill>
                            <a:schemeClr val="tx1"/>
                          </a:solidFill>
                          <a:latin typeface="Trebuchet MS" panose="020B0603020202020204"/>
                        </a:defRPr>
                      </a:lvl1pPr>
                      <a:lvl2pPr marL="457200" algn="l" defTabSz="914400" rtl="0" eaLnBrk="1" latinLnBrk="0" hangingPunct="1">
                        <a:defRPr sz="1800" kern="1200">
                          <a:solidFill>
                            <a:schemeClr val="tx1"/>
                          </a:solidFill>
                          <a:latin typeface="Trebuchet MS" panose="020B0603020202020204"/>
                        </a:defRPr>
                      </a:lvl2pPr>
                      <a:lvl3pPr marL="914400" algn="l" defTabSz="914400" rtl="0" eaLnBrk="1" latinLnBrk="0" hangingPunct="1">
                        <a:defRPr sz="1800" kern="1200">
                          <a:solidFill>
                            <a:schemeClr val="tx1"/>
                          </a:solidFill>
                          <a:latin typeface="Trebuchet MS" panose="020B0603020202020204"/>
                        </a:defRPr>
                      </a:lvl3pPr>
                      <a:lvl4pPr marL="1371600" algn="l" defTabSz="914400" rtl="0" eaLnBrk="1" latinLnBrk="0" hangingPunct="1">
                        <a:defRPr sz="1800" kern="1200">
                          <a:solidFill>
                            <a:schemeClr val="tx1"/>
                          </a:solidFill>
                          <a:latin typeface="Trebuchet MS" panose="020B0603020202020204"/>
                        </a:defRPr>
                      </a:lvl4pPr>
                      <a:lvl5pPr marL="1828800" algn="l" defTabSz="914400" rtl="0" eaLnBrk="1" latinLnBrk="0" hangingPunct="1">
                        <a:defRPr sz="1800" kern="1200">
                          <a:solidFill>
                            <a:schemeClr val="tx1"/>
                          </a:solidFill>
                          <a:latin typeface="Trebuchet MS" panose="020B0603020202020204"/>
                        </a:defRPr>
                      </a:lvl5pPr>
                      <a:lvl6pPr marL="2286000" algn="l" defTabSz="914400" rtl="0" eaLnBrk="1" latinLnBrk="0" hangingPunct="1">
                        <a:defRPr sz="1800" kern="1200">
                          <a:solidFill>
                            <a:schemeClr val="tx1"/>
                          </a:solidFill>
                          <a:latin typeface="Trebuchet MS" panose="020B0603020202020204"/>
                        </a:defRPr>
                      </a:lvl6pPr>
                      <a:lvl7pPr marL="2743200" algn="l" defTabSz="914400" rtl="0" eaLnBrk="1" latinLnBrk="0" hangingPunct="1">
                        <a:defRPr sz="1800" kern="1200">
                          <a:solidFill>
                            <a:schemeClr val="tx1"/>
                          </a:solidFill>
                          <a:latin typeface="Trebuchet MS" panose="020B0603020202020204"/>
                        </a:defRPr>
                      </a:lvl7pPr>
                      <a:lvl8pPr marL="3200400" algn="l" defTabSz="914400" rtl="0" eaLnBrk="1" latinLnBrk="0" hangingPunct="1">
                        <a:defRPr sz="1800" kern="1200">
                          <a:solidFill>
                            <a:schemeClr val="tx1"/>
                          </a:solidFill>
                          <a:latin typeface="Trebuchet MS" panose="020B0603020202020204"/>
                        </a:defRPr>
                      </a:lvl8pPr>
                      <a:lvl9pPr marL="3657600" algn="l" defTabSz="914400" rtl="0" eaLnBrk="1" latinLnBrk="0" hangingPunct="1">
                        <a:defRPr sz="1800" kern="1200">
                          <a:solidFill>
                            <a:schemeClr val="tx1"/>
                          </a:solidFill>
                          <a:latin typeface="Trebuchet MS" panose="020B0603020202020204"/>
                        </a:defRPr>
                      </a:lvl9pPr>
                    </a:lstStyle>
                    <a:p>
                      <a:pPr algn="ctr"/>
                      <a:r>
                        <a:rPr lang="ja-JP" sz="1400" b="0" i="0" u="none" strike="noStrike" cap="none" baseline="0">
                          <a:solidFill>
                            <a:srgbClr val="000000"/>
                          </a:solidFill>
                          <a:effectLst/>
                          <a:uFillTx/>
                          <a:ea typeface="MS UI Gothic" panose="020B0600070205080204" charset="-128"/>
                        </a:rPr>
                        <a:t>47 (36.2)</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a16="http://schemas.microsoft.com/office/drawing/2014/main" val="10002"/>
                  </a:ext>
                </a:extLst>
              </a:tr>
              <a:tr h="345222">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a:solidFill>
                            <a:srgbClr val="000000"/>
                          </a:solidFill>
                          <a:effectLst/>
                          <a:uFillTx/>
                          <a:ea typeface="MS UI Gothic" panose="020B0600070205080204" charset="-128"/>
                        </a:rPr>
                        <a:t>TRG 0～1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a:solidFill>
                            <a:srgbClr val="000000"/>
                          </a:solidFill>
                          <a:effectLst/>
                          <a:uFillTx/>
                          <a:ea typeface="MS UI Gothic" panose="020B0600070205080204" charset="-128"/>
                        </a:rPr>
                        <a:t>97 (68.8)</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a:solidFill>
                            <a:srgbClr val="000000"/>
                          </a:solidFill>
                          <a:effectLst/>
                          <a:uFillTx/>
                          <a:ea typeface="MS UI Gothic" panose="020B0600070205080204" charset="-128"/>
                        </a:rPr>
                        <a:t>48 (33.1)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a:solidFill>
                            <a:srgbClr val="000000"/>
                          </a:solidFill>
                          <a:effectLst/>
                          <a:uFillTx/>
                          <a:ea typeface="MS UI Gothic" panose="020B0600070205080204" charset="-128"/>
                        </a:rPr>
                        <a:t>63 (48.4)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val="10003"/>
                  </a:ext>
                </a:extLst>
              </a:tr>
            </a:tbl>
          </a:graphicData>
        </a:graphic>
      </p:graphicFrame>
    </p:spTree>
  </p:cSld>
  <p:clrMapOvr>
    <a:masterClrMapping/>
  </p:clrMapOv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ja-JP" dirty="0">
                <a:solidFill>
                  <a:srgbClr val="043882"/>
                </a:solidFill>
                <a:ea typeface="MS UI Gothic" panose="020B0600070205080204" charset="-128"/>
              </a:rPr>
              <a:t>LBA3503: </a:t>
            </a:r>
            <a:r>
              <a:rPr lang="ja-JP" altLang="en-US" dirty="0">
                <a:solidFill>
                  <a:srgbClr val="043882"/>
                </a:solidFill>
                <a:ea typeface="MS UI Gothic" panose="020B0600070205080204" charset="-128"/>
              </a:rPr>
              <a:t>結腸直腸癌による癌性腹膜炎（</a:t>
            </a:r>
            <a:r>
              <a:rPr lang="en-US" altLang="ja-JP" dirty="0">
                <a:solidFill>
                  <a:srgbClr val="043882"/>
                </a:solidFill>
                <a:ea typeface="MS UI Gothic" panose="020B0600070205080204" charset="-128"/>
              </a:rPr>
              <a:t>PC</a:t>
            </a:r>
            <a:r>
              <a:rPr lang="ja-JP" altLang="en-US" dirty="0">
                <a:solidFill>
                  <a:srgbClr val="043882"/>
                </a:solidFill>
                <a:ea typeface="MS UI Gothic" panose="020B0600070205080204" charset="-128"/>
              </a:rPr>
              <a:t>）に対する腹腔内温熱化学療法（</a:t>
            </a:r>
            <a:r>
              <a:rPr lang="en-US" altLang="ja-JP" dirty="0">
                <a:solidFill>
                  <a:srgbClr val="043882"/>
                </a:solidFill>
                <a:ea typeface="MS UI Gothic" panose="020B0600070205080204" charset="-128"/>
              </a:rPr>
              <a:t>HIPEC</a:t>
            </a:r>
            <a:r>
              <a:rPr lang="ja-JP" altLang="en-US" dirty="0">
                <a:solidFill>
                  <a:srgbClr val="043882"/>
                </a:solidFill>
                <a:ea typeface="MS UI Gothic" panose="020B0600070205080204" charset="-128"/>
              </a:rPr>
              <a:t>）の</a:t>
            </a:r>
            <a:r>
              <a:rPr lang="en-US" altLang="ja-JP" dirty="0">
                <a:solidFill>
                  <a:srgbClr val="043882"/>
                </a:solidFill>
                <a:ea typeface="MS UI Gothic" panose="020B0600070205080204" charset="-128"/>
              </a:rPr>
              <a:t>UNICANCER</a:t>
            </a:r>
            <a:r>
              <a:rPr lang="ja-JP" altLang="en-US" dirty="0">
                <a:solidFill>
                  <a:srgbClr val="043882"/>
                </a:solidFill>
                <a:ea typeface="MS UI Gothic" panose="020B0600070205080204" charset="-128"/>
              </a:rPr>
              <a:t>第</a:t>
            </a:r>
            <a:r>
              <a:rPr lang="en-US" altLang="ja-JP" dirty="0">
                <a:solidFill>
                  <a:srgbClr val="043882"/>
                </a:solidFill>
                <a:ea typeface="MS UI Gothic" panose="020B0600070205080204" charset="-128"/>
              </a:rPr>
              <a:t>III</a:t>
            </a:r>
            <a:r>
              <a:rPr lang="ja-JP" altLang="en-US" dirty="0">
                <a:solidFill>
                  <a:srgbClr val="043882"/>
                </a:solidFill>
                <a:ea typeface="MS UI Gothic" panose="020B0600070205080204" charset="-128"/>
              </a:rPr>
              <a:t>相試験：</a:t>
            </a:r>
            <a:r>
              <a:rPr lang="en-US" altLang="ja-JP" dirty="0">
                <a:solidFill>
                  <a:srgbClr val="043882"/>
                </a:solidFill>
                <a:ea typeface="MS UI Gothic" panose="020B0600070205080204" charset="-128"/>
              </a:rPr>
              <a:t>PRODIGE 7 – </a:t>
            </a:r>
            <a:r>
              <a:rPr lang="en-US" altLang="ja-JP" dirty="0" err="1">
                <a:solidFill>
                  <a:srgbClr val="043882"/>
                </a:solidFill>
                <a:ea typeface="MS UI Gothic" panose="020B0600070205080204" charset="-128"/>
              </a:rPr>
              <a:t>Quenet</a:t>
            </a:r>
            <a:r>
              <a:rPr lang="en-US" altLang="ja-JP" dirty="0">
                <a:solidFill>
                  <a:srgbClr val="043882"/>
                </a:solidFill>
                <a:ea typeface="MS UI Gothic" panose="020B0600070205080204" charset="-128"/>
              </a:rPr>
              <a:t> F, et al</a:t>
            </a:r>
            <a:endParaRPr lang="ja-JP" sz="1800" b="1" i="0" u="none" strike="noStrike" cap="none" baseline="0" dirty="0">
              <a:solidFill>
                <a:srgbClr val="043882"/>
              </a:solidFill>
              <a:effectLst/>
              <a:uFillTx/>
              <a:ea typeface="MS UI Gothic"/>
            </a:endParaRPr>
          </a:p>
        </p:txBody>
      </p:sp>
      <p:sp>
        <p:nvSpPr>
          <p:cNvPr id="3" name="Content Placeholder 2"/>
          <p:cNvSpPr>
            <a:spLocks noGrp="1"/>
          </p:cNvSpPr>
          <p:nvPr>
            <p:ph idx="1"/>
          </p:nvPr>
        </p:nvSpPr>
        <p:spPr/>
        <p:txBody>
          <a:bodyPr/>
          <a:lstStyle/>
          <a:p>
            <a:pPr marL="0" indent="0">
              <a:buFontTx/>
              <a:buNone/>
            </a:pPr>
            <a:r>
              <a:rPr lang="ja-JP" sz="1600" b="1" i="0" u="none" strike="noStrike" cap="none" baseline="0" dirty="0">
                <a:solidFill>
                  <a:srgbClr val="4D4D4D"/>
                </a:solidFill>
                <a:effectLst/>
                <a:uFillTx/>
                <a:ea typeface="MS UI Gothic"/>
              </a:rPr>
              <a:t>試験の目的</a:t>
            </a:r>
          </a:p>
          <a:p>
            <a:r>
              <a:rPr lang="ja-JP" sz="1600" b="0" i="0" u="none" strike="noStrike" cap="none" baseline="0" dirty="0">
                <a:solidFill>
                  <a:srgbClr val="4D4D4D"/>
                </a:solidFill>
                <a:effectLst/>
                <a:uFillTx/>
                <a:ea typeface="MS UI Gothic"/>
              </a:rPr>
              <a:t>結腸直腸腹膜癌腫症の治療としての腫瘍細胞縮小術後の腹腔内温熱化学療法（HIPEC）の有効性及び安全性を評価する</a:t>
            </a:r>
          </a:p>
        </p:txBody>
      </p:sp>
      <p:sp>
        <p:nvSpPr>
          <p:cNvPr id="4" name="Text Placeholder 3"/>
          <p:cNvSpPr>
            <a:spLocks noGrp="1"/>
          </p:cNvSpPr>
          <p:nvPr>
            <p:ph type="body" sz="quarter" idx="10"/>
          </p:nvPr>
        </p:nvSpPr>
        <p:spPr>
          <a:xfrm>
            <a:off x="365125" y="6096000"/>
            <a:ext cx="4283075" cy="487363"/>
          </a:xfrm>
        </p:spPr>
        <p:txBody>
          <a:bodyPr/>
          <a:lstStyle/>
          <a:p>
            <a:r>
              <a:rPr lang="ja-JP" sz="1200" b="0" i="0" u="none" strike="noStrike" cap="none" baseline="0" dirty="0">
                <a:solidFill>
                  <a:srgbClr val="4D4D4D"/>
                </a:solidFill>
                <a:effectLst/>
                <a:uFillTx/>
                <a:ea typeface="MS UI Gothic"/>
              </a:rPr>
              <a:t>*オキサリプラチン460 mg/m</a:t>
            </a:r>
            <a:r>
              <a:rPr lang="ja-JP" sz="1200" b="0" i="0" u="none" strike="noStrike" cap="none" baseline="30000" dirty="0">
                <a:solidFill>
                  <a:srgbClr val="4D4D4D"/>
                </a:solidFill>
                <a:effectLst/>
                <a:uFillTx/>
                <a:ea typeface="MS UI Gothic"/>
              </a:rPr>
              <a:t>2</a:t>
            </a:r>
            <a:r>
              <a:rPr lang="ja-JP" sz="1200" b="0" i="0" u="none" strike="noStrike" cap="none" baseline="0" dirty="0">
                <a:solidFill>
                  <a:srgbClr val="4D4D4D"/>
                </a:solidFill>
                <a:effectLst/>
                <a:uFillTx/>
                <a:ea typeface="MS UI Gothic"/>
              </a:rPr>
              <a:t> ip（非観血的手技で360 mg/m</a:t>
            </a:r>
            <a:r>
              <a:rPr lang="ja-JP" sz="1200" b="0" i="0" u="none" strike="noStrike" cap="none" baseline="30000" dirty="0">
                <a:solidFill>
                  <a:srgbClr val="4D4D4D"/>
                </a:solidFill>
                <a:effectLst/>
                <a:uFillTx/>
                <a:ea typeface="MS UI Gothic"/>
              </a:rPr>
              <a:t>2</a:t>
            </a:r>
            <a:r>
              <a:rPr lang="ja-JP" sz="1200" b="0" i="0" u="none" strike="noStrike" cap="none" baseline="0" dirty="0">
                <a:solidFill>
                  <a:srgbClr val="4D4D4D"/>
                </a:solidFill>
                <a:effectLst/>
                <a:uFillTx/>
                <a:ea typeface="MS UI Gothic"/>
              </a:rPr>
              <a:t>）、その後ロイコボリン20 mg/m</a:t>
            </a:r>
            <a:r>
              <a:rPr lang="ja-JP" sz="1200" b="0" i="0" u="none" strike="noStrike" cap="none" baseline="30000" dirty="0">
                <a:solidFill>
                  <a:srgbClr val="4D4D4D"/>
                </a:solidFill>
                <a:effectLst/>
                <a:uFillTx/>
                <a:ea typeface="MS UI Gothic"/>
              </a:rPr>
              <a:t>2</a:t>
            </a:r>
            <a:r>
              <a:rPr lang="ja-JP" sz="1200" b="0" i="0" u="none" strike="noStrike" cap="none" baseline="0" dirty="0">
                <a:solidFill>
                  <a:srgbClr val="4D4D4D"/>
                </a:solidFill>
                <a:effectLst/>
                <a:uFillTx/>
                <a:ea typeface="MS UI Gothic"/>
              </a:rPr>
              <a:t>＋5FU 400 mg/m</a:t>
            </a:r>
            <a:r>
              <a:rPr lang="ja-JP" sz="1200" b="0" i="0" u="none" strike="noStrike" cap="none" baseline="30000" dirty="0">
                <a:solidFill>
                  <a:srgbClr val="4D4D4D"/>
                </a:solidFill>
                <a:effectLst/>
                <a:uFillTx/>
                <a:ea typeface="MS UI Gothic"/>
              </a:rPr>
              <a:t>2 </a:t>
            </a:r>
            <a:r>
              <a:rPr lang="ja-JP" sz="1200" b="0" i="0" u="none" strike="noStrike" cap="none" baseline="0" dirty="0">
                <a:solidFill>
                  <a:srgbClr val="4D4D4D"/>
                </a:solidFill>
                <a:effectLst/>
                <a:uFillTx/>
                <a:ea typeface="MS UI Gothic"/>
              </a:rPr>
              <a:t>ip（HIPECにおいて）;</a:t>
            </a:r>
            <a:r>
              <a:rPr sz="1200" dirty="0"/>
              <a:t/>
            </a:r>
            <a:br>
              <a:rPr sz="1200" dirty="0"/>
            </a:br>
            <a:r>
              <a:rPr lang="ja-JP" sz="1200" b="0" i="0" u="none" strike="noStrike" cap="none" baseline="30000" dirty="0">
                <a:solidFill>
                  <a:srgbClr val="4D4D4D"/>
                </a:solidFill>
                <a:effectLst/>
                <a:uFillTx/>
                <a:ea typeface="MS UI Gothic"/>
              </a:rPr>
              <a:t>†</a:t>
            </a:r>
            <a:r>
              <a:rPr lang="ja-JP" sz="1200" b="0" i="0" u="none" strike="noStrike" cap="none" baseline="0" dirty="0">
                <a:solidFill>
                  <a:srgbClr val="4D4D4D"/>
                </a:solidFill>
                <a:effectLst/>
                <a:uFillTx/>
                <a:ea typeface="MS UI Gothic"/>
              </a:rPr>
              <a:t>術前又は術後CT、又は術前＋術後CTを6ヶ月</a:t>
            </a:r>
          </a:p>
        </p:txBody>
      </p:sp>
      <p:sp>
        <p:nvSpPr>
          <p:cNvPr id="5" name="Text Placeholder 4"/>
          <p:cNvSpPr>
            <a:spLocks noGrp="1"/>
          </p:cNvSpPr>
          <p:nvPr>
            <p:ph type="body" sz="quarter" idx="11"/>
          </p:nvPr>
        </p:nvSpPr>
        <p:spPr>
          <a:xfrm>
            <a:off x="4414604" y="6096000"/>
            <a:ext cx="4364272" cy="487363"/>
          </a:xfrm>
        </p:spPr>
        <p:txBody>
          <a:bodyPr/>
          <a:lstStyle/>
          <a:p>
            <a:r>
              <a:rPr lang="ja-JP" sz="1200" b="0" i="0" u="none" strike="noStrike" cap="none" baseline="0" dirty="0">
                <a:solidFill>
                  <a:srgbClr val="4D4D4D"/>
                </a:solidFill>
                <a:effectLst/>
                <a:uFillTx/>
                <a:ea typeface="MS UI Gothic"/>
              </a:rPr>
              <a:t>Quenet F, et al. J Clin Oncol 2018;36(suppl):abstr LBA3503</a:t>
            </a:r>
          </a:p>
        </p:txBody>
      </p:sp>
      <p:sp>
        <p:nvSpPr>
          <p:cNvPr id="7" name="Rectangle 9"/>
          <p:cNvSpPr txBox="1">
            <a:spLocks noChangeArrowheads="1"/>
          </p:cNvSpPr>
          <p:nvPr/>
        </p:nvSpPr>
        <p:spPr bwMode="auto">
          <a:xfrm>
            <a:off x="365124" y="5139517"/>
            <a:ext cx="4130676" cy="7567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ct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ct val="0"/>
              </a:spcBef>
              <a:spcAft>
                <a:spcPts val="400"/>
              </a:spcAft>
              <a:buClr>
                <a:schemeClr val="bg1"/>
              </a:buClr>
              <a:buChar char="–"/>
              <a:defRPr sz="1600">
                <a:solidFill>
                  <a:srgbClr val="4D4D4D"/>
                </a:solidFill>
                <a:latin typeface="+mn-lt"/>
                <a:cs typeface="+mn-cs"/>
              </a:defRPr>
            </a:lvl2pPr>
            <a:lvl3pPr marL="812800" indent="-249238" algn="l" rtl="0" fontAlgn="base">
              <a:spcBef>
                <a:spcPct val="0"/>
              </a:spcBef>
              <a:spcAft>
                <a:spcPts val="400"/>
              </a:spcAft>
              <a:buClr>
                <a:schemeClr val="bg1"/>
              </a:buClr>
              <a:buChar char="•"/>
              <a:defRPr sz="1600">
                <a:solidFill>
                  <a:srgbClr val="4D4D4D"/>
                </a:solidFill>
                <a:latin typeface="+mn-lt"/>
                <a:cs typeface="+mn-cs"/>
              </a:defRPr>
            </a:lvl3pPr>
            <a:lvl4pPr marL="1101725" indent="-287338" algn="l" rtl="0" fontAlgn="base">
              <a:spcBef>
                <a:spcPct val="0"/>
              </a:spcBef>
              <a:spcAft>
                <a:spcPts val="400"/>
              </a:spcAft>
              <a:buClr>
                <a:schemeClr val="bg1"/>
              </a:buClr>
              <a:buChar char="–"/>
              <a:defRPr sz="1600">
                <a:solidFill>
                  <a:srgbClr val="4D4D4D"/>
                </a:solidFill>
                <a:latin typeface="+mn-lt"/>
                <a:cs typeface="+mn-cs"/>
              </a:defRPr>
            </a:lvl4pPr>
            <a:lvl5pPr marL="1390650" indent="-287338" algn="l" rtl="0" fontAlgn="base">
              <a:spcBef>
                <a:spcPct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ct val="0"/>
              </a:spcBef>
              <a:spcAft>
                <a:spcPts val="400"/>
              </a:spcAft>
              <a:buClr>
                <a:srgbClr val="043882"/>
              </a:buClr>
              <a:buSzPct val="110000"/>
              <a:buFontTx/>
              <a:buNone/>
              <a:defRPr/>
            </a:pPr>
            <a:r>
              <a:rPr lang="ja-JP" sz="1600" b="1" i="0" u="none" strike="noStrike" cap="none" baseline="0">
                <a:solidFill>
                  <a:srgbClr val="A0A0A0"/>
                </a:solidFill>
                <a:effectLst/>
                <a:uFillTx/>
                <a:ea typeface="MS UI Gothic"/>
              </a:rPr>
              <a:t>主要エンドポイント</a:t>
            </a:r>
          </a:p>
          <a:p>
            <a:pPr marL="250825" marR="0" lvl="0" indent="-250825" algn="l" defTabSz="914400" rtl="0" eaLnBrk="1" fontAlgn="base" latinLnBrk="0" hangingPunct="1">
              <a:lnSpc>
                <a:spcPct val="100000"/>
              </a:lnSpc>
              <a:spcBef>
                <a:spcPct val="0"/>
              </a:spcBef>
              <a:spcAft>
                <a:spcPts val="400"/>
              </a:spcAft>
              <a:buClr>
                <a:srgbClr val="043882"/>
              </a:buClr>
              <a:buSzPct val="110000"/>
              <a:buFontTx/>
              <a:buChar char="•"/>
              <a:defRPr/>
            </a:pPr>
            <a:r>
              <a:rPr lang="ja-JP" sz="1600" b="0" i="0" u="none" strike="noStrike" cap="none" baseline="0">
                <a:solidFill>
                  <a:srgbClr val="4D4D4D"/>
                </a:solidFill>
                <a:effectLst/>
                <a:uFillTx/>
                <a:ea typeface="MS UI Gothic"/>
              </a:rPr>
              <a:t>OS</a:t>
            </a:r>
          </a:p>
          <a:p>
            <a:pPr marL="250825" marR="0" lvl="0" indent="-250825" algn="l" defTabSz="914400" rtl="0" eaLnBrk="1" fontAlgn="base" latinLnBrk="0" hangingPunct="1">
              <a:lnSpc>
                <a:spcPct val="100000"/>
              </a:lnSpc>
              <a:spcBef>
                <a:spcPct val="0"/>
              </a:spcBef>
              <a:spcAft>
                <a:spcPts val="400"/>
              </a:spcAft>
              <a:buClr>
                <a:srgbClr val="043882"/>
              </a:buClr>
              <a:buSzPct val="110000"/>
              <a:buFontTx/>
              <a:buChar char="•"/>
              <a:defRPr/>
            </a:pPr>
            <a:endParaRPr kumimoji="0" lang="en-GB" sz="1600" b="0" i="0" u="none" strike="noStrike" kern="1200" cap="none" spc="0" normalizeH="0" baseline="0" noProof="0">
              <a:ln>
                <a:noFill/>
              </a:ln>
              <a:solidFill>
                <a:srgbClr val="4D4D4D"/>
              </a:solidFill>
              <a:effectLst/>
              <a:uLnTx/>
              <a:uFillTx/>
              <a:latin typeface="Arial"/>
              <a:ea typeface="+mn-ea"/>
              <a:cs typeface="Arial"/>
            </a:endParaRPr>
          </a:p>
        </p:txBody>
      </p:sp>
      <p:sp>
        <p:nvSpPr>
          <p:cNvPr id="8" name="Content Placeholder 26"/>
          <p:cNvSpPr txBox="1"/>
          <p:nvPr/>
        </p:nvSpPr>
        <p:spPr>
          <a:xfrm>
            <a:off x="4648200" y="5139517"/>
            <a:ext cx="4130675" cy="756709"/>
          </a:xfrm>
          <a:prstGeom prst="rect">
            <a:avLst/>
          </a:prstGeom>
        </p:spPr>
        <p:txBody>
          <a:bodyPr/>
          <a:lstStyle>
            <a:lvl1pPr marL="250825" indent="-250825" algn="l" rtl="0" fontAlgn="base">
              <a:spcBef>
                <a:spcPct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ct val="0"/>
              </a:spcBef>
              <a:spcAft>
                <a:spcPts val="400"/>
              </a:spcAft>
              <a:buClr>
                <a:schemeClr val="bg1"/>
              </a:buClr>
              <a:buChar char="–"/>
              <a:defRPr sz="1600">
                <a:solidFill>
                  <a:srgbClr val="4D4D4D"/>
                </a:solidFill>
                <a:latin typeface="+mn-lt"/>
                <a:cs typeface="+mn-cs"/>
              </a:defRPr>
            </a:lvl2pPr>
            <a:lvl3pPr marL="812800" indent="-249238" algn="l" rtl="0" fontAlgn="base">
              <a:spcBef>
                <a:spcPct val="0"/>
              </a:spcBef>
              <a:spcAft>
                <a:spcPts val="400"/>
              </a:spcAft>
              <a:buClr>
                <a:schemeClr val="bg1"/>
              </a:buClr>
              <a:buChar char="•"/>
              <a:defRPr sz="1600">
                <a:solidFill>
                  <a:srgbClr val="4D4D4D"/>
                </a:solidFill>
                <a:latin typeface="+mn-lt"/>
                <a:cs typeface="+mn-cs"/>
              </a:defRPr>
            </a:lvl3pPr>
            <a:lvl4pPr marL="1101725" indent="-287338" algn="l" rtl="0" fontAlgn="base">
              <a:spcBef>
                <a:spcPct val="0"/>
              </a:spcBef>
              <a:spcAft>
                <a:spcPts val="400"/>
              </a:spcAft>
              <a:buClr>
                <a:schemeClr val="bg1"/>
              </a:buClr>
              <a:buChar char="–"/>
              <a:defRPr sz="1600">
                <a:solidFill>
                  <a:srgbClr val="4D4D4D"/>
                </a:solidFill>
                <a:latin typeface="+mn-lt"/>
                <a:cs typeface="+mn-cs"/>
              </a:defRPr>
            </a:lvl4pPr>
            <a:lvl5pPr marL="1390650" indent="-287338" algn="l" rtl="0" fontAlgn="base">
              <a:spcBef>
                <a:spcPct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ct val="0"/>
              </a:spcBef>
              <a:spcAft>
                <a:spcPts val="400"/>
              </a:spcAft>
              <a:buClr>
                <a:srgbClr val="043882"/>
              </a:buClr>
              <a:buSzPct val="110000"/>
              <a:buFontTx/>
              <a:buNone/>
              <a:defRPr/>
            </a:pPr>
            <a:r>
              <a:rPr lang="ja-JP" sz="1600" b="1" i="0" u="none" strike="noStrike" cap="none" baseline="0" dirty="0">
                <a:solidFill>
                  <a:srgbClr val="A0A0A0"/>
                </a:solidFill>
                <a:effectLst/>
                <a:uFillTx/>
                <a:ea typeface="MS UI Gothic"/>
              </a:rPr>
              <a:t>副次的エンドポイント</a:t>
            </a:r>
          </a:p>
          <a:p>
            <a:pPr marL="250825" marR="0" lvl="0" indent="-250825" algn="l" defTabSz="914400" rtl="0" eaLnBrk="1" fontAlgn="base" latinLnBrk="0" hangingPunct="1">
              <a:lnSpc>
                <a:spcPct val="100000"/>
              </a:lnSpc>
              <a:spcBef>
                <a:spcPct val="0"/>
              </a:spcBef>
              <a:spcAft>
                <a:spcPts val="400"/>
              </a:spcAft>
              <a:buClr>
                <a:srgbClr val="043882"/>
              </a:buClr>
              <a:buSzPct val="110000"/>
              <a:buFontTx/>
              <a:buChar char="•"/>
              <a:defRPr/>
            </a:pPr>
            <a:r>
              <a:rPr lang="ja-JP" sz="1600" b="0" i="0" u="none" strike="noStrike" cap="none" baseline="0" dirty="0">
                <a:solidFill>
                  <a:srgbClr val="4D4D4D"/>
                </a:solidFill>
                <a:effectLst/>
                <a:uFillTx/>
                <a:ea typeface="MS UI Gothic"/>
              </a:rPr>
              <a:t>RFS、予後因子又は生存安全性、罹患率</a:t>
            </a:r>
          </a:p>
        </p:txBody>
      </p:sp>
      <p:sp>
        <p:nvSpPr>
          <p:cNvPr id="9" name="Oval 14"/>
          <p:cNvSpPr>
            <a:spLocks noChangeArrowheads="1"/>
          </p:cNvSpPr>
          <p:nvPr/>
        </p:nvSpPr>
        <p:spPr bwMode="auto">
          <a:xfrm>
            <a:off x="3941537" y="3409853"/>
            <a:ext cx="583595" cy="584200"/>
          </a:xfrm>
          <a:prstGeom prst="ellipse">
            <a:avLst/>
          </a:prstGeom>
          <a:noFill/>
          <a:ln w="57150">
            <a:solidFill>
              <a:schemeClr val="bg2">
                <a:lumMod val="60000"/>
                <a:lumOff val="40000"/>
              </a:schemeClr>
            </a:solidFill>
            <a:round/>
            <a:tailEnd type="triangle" w="med" len="me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r>
              <a:rPr lang="ja-JP" sz="1600" b="1" i="0" u="none" strike="noStrike" cap="none" baseline="0" dirty="0">
                <a:solidFill>
                  <a:srgbClr val="043882"/>
                </a:solidFill>
                <a:effectLst/>
                <a:uFillTx/>
                <a:ea typeface="MS UI Gothic"/>
              </a:rPr>
              <a:t>R</a:t>
            </a:r>
          </a:p>
          <a:p>
            <a:pPr marL="0" marR="0" lvl="0" indent="0" algn="ctr" defTabSz="914400" rtl="0" eaLnBrk="1" fontAlgn="base" latinLnBrk="0" hangingPunct="1">
              <a:lnSpc>
                <a:spcPct val="100000"/>
              </a:lnSpc>
              <a:spcBef>
                <a:spcPct val="0"/>
              </a:spcBef>
              <a:spcAft>
                <a:spcPct val="0"/>
              </a:spcAft>
              <a:buClrTx/>
              <a:buSzTx/>
              <a:buFontTx/>
              <a:buNone/>
              <a:defRPr/>
            </a:pPr>
            <a:r>
              <a:rPr lang="ja-JP" sz="1600" b="1" i="0" u="none" strike="noStrike" cap="none" baseline="0" dirty="0">
                <a:solidFill>
                  <a:srgbClr val="043882"/>
                </a:solidFill>
                <a:effectLst/>
                <a:uFillTx/>
                <a:ea typeface="MS UI Gothic"/>
              </a:rPr>
              <a:t>1:1</a:t>
            </a:r>
          </a:p>
        </p:txBody>
      </p:sp>
      <p:cxnSp>
        <p:nvCxnSpPr>
          <p:cNvPr id="10" name="AutoShape 15"/>
          <p:cNvCxnSpPr>
            <a:cxnSpLocks noChangeShapeType="1"/>
            <a:stCxn id="9" idx="0"/>
            <a:endCxn id="15" idx="1"/>
          </p:cNvCxnSpPr>
          <p:nvPr/>
        </p:nvCxnSpPr>
        <p:spPr bwMode="auto">
          <a:xfrm rot="5400000" flipH="1" flipV="1">
            <a:off x="4216857" y="2761401"/>
            <a:ext cx="664930" cy="631975"/>
          </a:xfrm>
          <a:prstGeom prst="bentConnector2">
            <a:avLst/>
          </a:prstGeom>
          <a:noFill/>
          <a:ln w="57150">
            <a:solidFill>
              <a:schemeClr val="bg2">
                <a:lumMod val="60000"/>
                <a:lumOff val="40000"/>
              </a:schemeClr>
            </a:solidFill>
            <a:round/>
            <a:tailEnd type="triangle" w="med" len="med"/>
          </a:ln>
        </p:spPr>
      </p:cxnSp>
      <p:sp>
        <p:nvSpPr>
          <p:cNvPr id="11" name="AutoShape 12"/>
          <p:cNvSpPr>
            <a:spLocks noChangeArrowheads="1"/>
          </p:cNvSpPr>
          <p:nvPr/>
        </p:nvSpPr>
        <p:spPr bwMode="auto">
          <a:xfrm>
            <a:off x="8116435" y="2480604"/>
            <a:ext cx="657678" cy="528637"/>
          </a:xfrm>
          <a:prstGeom prst="rect">
            <a:avLst/>
          </a:prstGeom>
          <a:solidFill>
            <a:schemeClr val="tx1"/>
          </a:solidFill>
          <a:ln w="9525" algn="ctr">
            <a:noFill/>
            <a:rou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defRPr/>
            </a:pPr>
            <a:r>
              <a:rPr lang="ja-JP" sz="1800" b="1" i="0" u="none" strike="noStrike" cap="none" baseline="0">
                <a:solidFill>
                  <a:srgbClr val="FFFFFF"/>
                </a:solidFill>
                <a:effectLst/>
                <a:uFillTx/>
                <a:ea typeface="MS UI Gothic"/>
              </a:rPr>
              <a:t>PD</a:t>
            </a:r>
          </a:p>
        </p:txBody>
      </p:sp>
      <p:sp>
        <p:nvSpPr>
          <p:cNvPr id="12" name="Content Placeholder 26"/>
          <p:cNvSpPr txBox="1"/>
          <p:nvPr/>
        </p:nvSpPr>
        <p:spPr bwMode="auto">
          <a:xfrm>
            <a:off x="4855936" y="3111844"/>
            <a:ext cx="4534554" cy="892175"/>
          </a:xfrm>
          <a:prstGeom prst="rect">
            <a:avLst/>
          </a:prstGeom>
          <a:noFill/>
          <a:ln w="9525">
            <a:noFill/>
            <a:miter lim="800000"/>
          </a:ln>
        </p:spPr>
        <p:txBody>
          <a:bodyPr/>
          <a:lstStyle/>
          <a:p>
            <a:pPr marL="190500" marR="0" lvl="0" indent="-190500" algn="l" defTabSz="914400" rtl="0" eaLnBrk="1" fontAlgn="base" latinLnBrk="0" hangingPunct="1">
              <a:lnSpc>
                <a:spcPct val="100000"/>
              </a:lnSpc>
              <a:spcBef>
                <a:spcPct val="0"/>
              </a:spcBef>
              <a:spcAft>
                <a:spcPct val="0"/>
              </a:spcAft>
              <a:buClrTx/>
              <a:buSzTx/>
              <a:buFontTx/>
              <a:buNone/>
              <a:defRPr/>
            </a:pPr>
            <a:r>
              <a:rPr lang="ja-JP" sz="1400" b="1" i="0" u="none" strike="noStrike" cap="none" baseline="0" dirty="0">
                <a:solidFill>
                  <a:srgbClr val="043882"/>
                </a:solidFill>
                <a:effectLst/>
                <a:uFillTx/>
                <a:ea typeface="MS UI Gothic"/>
              </a:rPr>
              <a:t>層別化</a:t>
            </a:r>
          </a:p>
          <a:p>
            <a:pPr marL="203200" marR="0" lvl="0" indent="-203200" algn="l" defTabSz="914400" rtl="0" eaLnBrk="1" fontAlgn="base" latinLnBrk="0" hangingPunct="1">
              <a:lnSpc>
                <a:spcPct val="100000"/>
              </a:lnSpc>
              <a:spcBef>
                <a:spcPct val="0"/>
              </a:spcBef>
              <a:spcAft>
                <a:spcPct val="0"/>
              </a:spcAft>
              <a:buClrTx/>
              <a:buSzTx/>
              <a:buFont typeface="Arial" pitchFamily="34" charset="0"/>
              <a:buChar char="•"/>
              <a:defRPr/>
            </a:pPr>
            <a:r>
              <a:rPr lang="ja-JP" sz="1400" b="0" i="0" u="none" strike="noStrike" cap="none" baseline="0" dirty="0">
                <a:solidFill>
                  <a:srgbClr val="4D4D4D"/>
                </a:solidFill>
                <a:effectLst/>
                <a:uFillTx/>
                <a:ea typeface="MS UI Gothic"/>
              </a:rPr>
              <a:t>治験実施施設</a:t>
            </a:r>
          </a:p>
          <a:p>
            <a:pPr marL="203200" marR="0" lvl="0" indent="-203200" algn="l" defTabSz="914400" rtl="0" eaLnBrk="1" fontAlgn="base" latinLnBrk="0" hangingPunct="1">
              <a:lnSpc>
                <a:spcPct val="100000"/>
              </a:lnSpc>
              <a:spcBef>
                <a:spcPct val="0"/>
              </a:spcBef>
              <a:spcAft>
                <a:spcPct val="0"/>
              </a:spcAft>
              <a:buClrTx/>
              <a:buSzTx/>
              <a:buFont typeface="Arial" pitchFamily="34" charset="0"/>
              <a:buChar char="•"/>
              <a:defRPr/>
            </a:pPr>
            <a:r>
              <a:rPr lang="ja-JP" sz="1400" b="0" i="0" u="none" strike="noStrike" cap="none" baseline="0" dirty="0">
                <a:solidFill>
                  <a:srgbClr val="4D4D4D"/>
                </a:solidFill>
                <a:effectLst/>
                <a:uFillTx/>
                <a:ea typeface="MS UI Gothic"/>
              </a:rPr>
              <a:t>残存腫瘍の状況（R0/R1 vs. R2 ≤1 mm）</a:t>
            </a:r>
          </a:p>
          <a:p>
            <a:pPr marL="203200" marR="0" lvl="0" indent="-203200" algn="l" defTabSz="914400" rtl="0" eaLnBrk="1" fontAlgn="base" latinLnBrk="0" hangingPunct="1">
              <a:lnSpc>
                <a:spcPct val="100000"/>
              </a:lnSpc>
              <a:spcBef>
                <a:spcPct val="0"/>
              </a:spcBef>
              <a:spcAft>
                <a:spcPct val="0"/>
              </a:spcAft>
              <a:buClrTx/>
              <a:buSzTx/>
              <a:buFont typeface="Arial" pitchFamily="34" charset="0"/>
              <a:buChar char="•"/>
              <a:defRPr/>
            </a:pPr>
            <a:r>
              <a:rPr lang="ja-JP" sz="1400" b="0" i="0" u="none" strike="noStrike" cap="none" baseline="0" dirty="0">
                <a:solidFill>
                  <a:srgbClr val="4D4D4D"/>
                </a:solidFill>
                <a:effectLst/>
                <a:uFillTx/>
                <a:ea typeface="MS UI Gothic"/>
              </a:rPr>
              <a:t>全身CTレジメンによる治療歴</a:t>
            </a:r>
          </a:p>
          <a:p>
            <a:pPr marL="203200" marR="0" lvl="0" indent="-203200" algn="l" defTabSz="914400" rtl="0" eaLnBrk="1" fontAlgn="base" latinLnBrk="0" hangingPunct="1">
              <a:lnSpc>
                <a:spcPct val="100000"/>
              </a:lnSpc>
              <a:spcBef>
                <a:spcPct val="0"/>
              </a:spcBef>
              <a:spcAft>
                <a:spcPct val="0"/>
              </a:spcAft>
              <a:buClrTx/>
              <a:buSzTx/>
              <a:buFont typeface="Arial" pitchFamily="34" charset="0"/>
              <a:buChar char="•"/>
              <a:defRPr/>
            </a:pPr>
            <a:r>
              <a:rPr lang="ja-JP" sz="1400" b="0" i="0" u="none" strike="noStrike" cap="none" baseline="0" dirty="0">
                <a:solidFill>
                  <a:srgbClr val="4D4D4D"/>
                </a:solidFill>
                <a:effectLst/>
                <a:uFillTx/>
                <a:ea typeface="MS UI Gothic"/>
              </a:rPr>
              <a:t>ネオアジュバントCT</a:t>
            </a:r>
          </a:p>
        </p:txBody>
      </p:sp>
      <p:cxnSp>
        <p:nvCxnSpPr>
          <p:cNvPr id="13" name="AutoShape 19"/>
          <p:cNvCxnSpPr>
            <a:cxnSpLocks noChangeShapeType="1"/>
            <a:stCxn id="16" idx="3"/>
            <a:endCxn id="9" idx="2"/>
          </p:cNvCxnSpPr>
          <p:nvPr/>
        </p:nvCxnSpPr>
        <p:spPr bwMode="auto">
          <a:xfrm>
            <a:off x="3806798" y="3701953"/>
            <a:ext cx="134739" cy="0"/>
          </a:xfrm>
          <a:prstGeom prst="straightConnector1">
            <a:avLst/>
          </a:prstGeom>
          <a:noFill/>
          <a:ln w="57150">
            <a:solidFill>
              <a:schemeClr val="bg2">
                <a:lumMod val="60000"/>
                <a:lumOff val="40000"/>
              </a:schemeClr>
            </a:solidFill>
            <a:round/>
            <a:headEnd type="none" w="med" len="med"/>
            <a:tailEnd type="none" w="med" len="med"/>
          </a:ln>
        </p:spPr>
      </p:cxnSp>
      <p:cxnSp>
        <p:nvCxnSpPr>
          <p:cNvPr id="14" name="AutoShape 21"/>
          <p:cNvCxnSpPr>
            <a:cxnSpLocks noChangeShapeType="1"/>
            <a:stCxn id="15" idx="3"/>
            <a:endCxn id="11" idx="1"/>
          </p:cNvCxnSpPr>
          <p:nvPr/>
        </p:nvCxnSpPr>
        <p:spPr bwMode="auto">
          <a:xfrm>
            <a:off x="7543800" y="2744923"/>
            <a:ext cx="572635" cy="0"/>
          </a:xfrm>
          <a:prstGeom prst="straightConnector1">
            <a:avLst/>
          </a:prstGeom>
          <a:noFill/>
          <a:ln w="57150">
            <a:solidFill>
              <a:schemeClr val="bg2">
                <a:lumMod val="60000"/>
                <a:lumOff val="40000"/>
              </a:schemeClr>
            </a:solidFill>
            <a:round/>
            <a:tailEnd type="triangle" w="med" len="med"/>
          </a:ln>
        </p:spPr>
      </p:cxnSp>
      <p:sp>
        <p:nvSpPr>
          <p:cNvPr id="15" name="AutoShape 8"/>
          <p:cNvSpPr>
            <a:spLocks noChangeArrowheads="1"/>
          </p:cNvSpPr>
          <p:nvPr/>
        </p:nvSpPr>
        <p:spPr bwMode="auto">
          <a:xfrm>
            <a:off x="4865310" y="2334554"/>
            <a:ext cx="2678490" cy="820737"/>
          </a:xfrm>
          <a:prstGeom prst="rect">
            <a:avLst/>
          </a:prstGeom>
          <a:solidFill>
            <a:schemeClr val="accent3"/>
          </a:solidFill>
          <a:ln w="9525" algn="ctr">
            <a:noFill/>
            <a:rou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defRPr/>
            </a:pPr>
            <a:r>
              <a:rPr lang="ja-JP" sz="1800" b="0" i="0" u="none" strike="noStrike" cap="none" baseline="0" dirty="0">
                <a:solidFill>
                  <a:srgbClr val="FFFFFF"/>
                </a:solidFill>
                <a:effectLst/>
                <a:uFillTx/>
                <a:ea typeface="MS UI Gothic"/>
              </a:rPr>
              <a:t>HIPEC*＋CT</a:t>
            </a:r>
            <a:r>
              <a:rPr lang="ja-JP" sz="1800" b="0" i="0" u="none" strike="noStrike" cap="none" baseline="30000" dirty="0">
                <a:solidFill>
                  <a:srgbClr val="FFFFFF"/>
                </a:solidFill>
                <a:effectLst/>
                <a:uFillTx/>
                <a:ea typeface="MS UI Gothic"/>
              </a:rPr>
              <a:t>†</a:t>
            </a:r>
          </a:p>
          <a:p>
            <a:pPr marL="0" marR="0" lvl="0" indent="0" algn="ctr" defTabSz="892175" rtl="0" eaLnBrk="0" fontAlgn="base" latinLnBrk="0" hangingPunct="0">
              <a:lnSpc>
                <a:spcPct val="100000"/>
              </a:lnSpc>
              <a:spcBef>
                <a:spcPct val="0"/>
              </a:spcBef>
              <a:spcAft>
                <a:spcPct val="0"/>
              </a:spcAft>
              <a:buClrTx/>
              <a:buSzTx/>
              <a:buFontTx/>
              <a:buNone/>
              <a:defRPr/>
            </a:pPr>
            <a:r>
              <a:rPr lang="ja-JP" sz="1800" b="0" i="0" u="none" strike="noStrike" cap="none" baseline="0" dirty="0">
                <a:solidFill>
                  <a:srgbClr val="FFFFFF"/>
                </a:solidFill>
                <a:effectLst/>
                <a:uFillTx/>
                <a:ea typeface="MS UI Gothic"/>
              </a:rPr>
              <a:t>（n=133）</a:t>
            </a:r>
          </a:p>
        </p:txBody>
      </p:sp>
      <p:sp>
        <p:nvSpPr>
          <p:cNvPr id="16" name="AutoShape 9"/>
          <p:cNvSpPr>
            <a:spLocks noChangeArrowheads="1"/>
          </p:cNvSpPr>
          <p:nvPr/>
        </p:nvSpPr>
        <p:spPr bwMode="auto">
          <a:xfrm>
            <a:off x="341061" y="2441675"/>
            <a:ext cx="3465737" cy="2520556"/>
          </a:xfrm>
          <a:prstGeom prst="roundRect">
            <a:avLst>
              <a:gd name="adj" fmla="val 0"/>
            </a:avLst>
          </a:prstGeom>
          <a:solidFill>
            <a:schemeClr val="accent1"/>
          </a:solidFill>
          <a:ln w="9525" algn="ctr">
            <a:noFill/>
            <a:round/>
          </a:ln>
        </p:spPr>
        <p:txBody>
          <a:bodyPr wrap="square" lIns="90488" tIns="44450" rIns="90488" bIns="44450">
            <a:spAutoFit/>
          </a:bodyPr>
          <a:lstStyle/>
          <a:p>
            <a:pPr marL="0" marR="0" lvl="0" indent="0" algn="l" defTabSz="892175" rtl="0" eaLnBrk="0" fontAlgn="base" latinLnBrk="0" hangingPunct="0">
              <a:lnSpc>
                <a:spcPct val="100000"/>
              </a:lnSpc>
              <a:spcBef>
                <a:spcPct val="0"/>
              </a:spcBef>
              <a:spcAft>
                <a:spcPct val="30000"/>
              </a:spcAft>
              <a:buClrTx/>
              <a:buSzTx/>
              <a:buFontTx/>
              <a:buNone/>
              <a:defRPr/>
            </a:pPr>
            <a:r>
              <a:rPr lang="ja-JP" sz="1800" b="0" i="0" u="none" strike="noStrike" cap="none" baseline="0" dirty="0">
                <a:solidFill>
                  <a:srgbClr val="FFFFFF"/>
                </a:solidFill>
                <a:effectLst/>
                <a:uFillTx/>
                <a:ea typeface="MS UI Gothic"/>
              </a:rPr>
              <a:t>主要な患者選択基準</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defRPr/>
            </a:pPr>
            <a:r>
              <a:rPr lang="ja-JP" sz="1800" b="0" i="0" u="none" strike="noStrike" cap="none" baseline="0" dirty="0">
                <a:solidFill>
                  <a:srgbClr val="FFFFFF"/>
                </a:solidFill>
                <a:effectLst/>
                <a:uFillTx/>
                <a:ea typeface="MS UI Gothic"/>
              </a:rPr>
              <a:t>腹膜転移のあるCRC：腹膜外転移がない </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defRPr/>
            </a:pPr>
            <a:r>
              <a:rPr lang="ja-JP" sz="1800" b="0" i="0" u="none" strike="noStrike" cap="none" baseline="0" dirty="0">
                <a:solidFill>
                  <a:srgbClr val="FFFFFF"/>
                </a:solidFill>
                <a:effectLst/>
                <a:uFillTx/>
                <a:ea typeface="MS UI Gothic"/>
              </a:rPr>
              <a:t>腹膜播種係数 ≤25</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defRPr/>
            </a:pPr>
            <a:r>
              <a:rPr lang="ja-JP" sz="1800" b="0" i="0" u="none" strike="noStrike" cap="none" baseline="0" dirty="0">
                <a:solidFill>
                  <a:srgbClr val="FFFFFF"/>
                </a:solidFill>
                <a:effectLst/>
                <a:uFillTx/>
                <a:ea typeface="MS UI Gothic"/>
              </a:rPr>
              <a:t>手術：R0/R1又はR2 ≤1 mm</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defRPr/>
            </a:pPr>
            <a:r>
              <a:rPr lang="ja-JP" sz="1800" b="0" i="0" u="none" strike="noStrike" cap="none" baseline="0" dirty="0">
                <a:solidFill>
                  <a:srgbClr val="FFFFFF"/>
                </a:solidFill>
                <a:effectLst/>
                <a:uFillTx/>
                <a:ea typeface="MS UI Gothic"/>
              </a:rPr>
              <a:t>HIPEC治療歴なし</a:t>
            </a:r>
          </a:p>
          <a:p>
            <a:pPr marL="292100" marR="0" lvl="0" indent="-292100" algn="l" defTabSz="892175" rtl="0" eaLnBrk="0" fontAlgn="base" latinLnBrk="0" hangingPunct="0">
              <a:lnSpc>
                <a:spcPct val="100000"/>
              </a:lnSpc>
              <a:spcBef>
                <a:spcPct val="0"/>
              </a:spcBef>
              <a:spcAft>
                <a:spcPct val="30000"/>
              </a:spcAft>
              <a:buClrTx/>
              <a:buSzTx/>
              <a:buFont typeface="Wingdings" pitchFamily="2" charset="2"/>
              <a:buNone/>
              <a:defRPr/>
            </a:pPr>
            <a:r>
              <a:rPr lang="ja-JP" sz="1800" b="0" i="0" u="none" strike="noStrike" cap="none" baseline="0" dirty="0">
                <a:solidFill>
                  <a:srgbClr val="FFFFFF"/>
                </a:solidFill>
                <a:effectLst/>
                <a:uFillTx/>
                <a:ea typeface="MS UI Gothic"/>
              </a:rPr>
              <a:t>(n=265)</a:t>
            </a:r>
          </a:p>
        </p:txBody>
      </p:sp>
      <p:cxnSp>
        <p:nvCxnSpPr>
          <p:cNvPr id="17" name="AutoShape 16"/>
          <p:cNvCxnSpPr>
            <a:cxnSpLocks noChangeShapeType="1"/>
            <a:stCxn id="9" idx="4"/>
            <a:endCxn id="20" idx="1"/>
          </p:cNvCxnSpPr>
          <p:nvPr/>
        </p:nvCxnSpPr>
        <p:spPr bwMode="auto">
          <a:xfrm rot="16200000" flipH="1">
            <a:off x="4215832" y="4011555"/>
            <a:ext cx="666981" cy="631975"/>
          </a:xfrm>
          <a:prstGeom prst="bentConnector2">
            <a:avLst/>
          </a:prstGeom>
          <a:noFill/>
          <a:ln w="57150">
            <a:solidFill>
              <a:schemeClr val="bg2">
                <a:lumMod val="60000"/>
                <a:lumOff val="40000"/>
              </a:schemeClr>
            </a:solidFill>
            <a:round/>
            <a:tailEnd type="triangle" w="med" len="med"/>
          </a:ln>
        </p:spPr>
      </p:cxnSp>
      <p:sp>
        <p:nvSpPr>
          <p:cNvPr id="18" name="AutoShape 12"/>
          <p:cNvSpPr>
            <a:spLocks noChangeArrowheads="1"/>
          </p:cNvSpPr>
          <p:nvPr/>
        </p:nvSpPr>
        <p:spPr bwMode="auto">
          <a:xfrm>
            <a:off x="8116435" y="4396715"/>
            <a:ext cx="657678" cy="528638"/>
          </a:xfrm>
          <a:prstGeom prst="rect">
            <a:avLst/>
          </a:prstGeom>
          <a:solidFill>
            <a:schemeClr val="tx1"/>
          </a:solidFill>
          <a:ln w="9525" algn="ctr">
            <a:noFill/>
            <a:rou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defRPr/>
            </a:pPr>
            <a:r>
              <a:rPr lang="ja-JP" sz="1800" b="1" i="0" u="none" strike="noStrike" cap="none" baseline="0">
                <a:solidFill>
                  <a:srgbClr val="FFFFFF"/>
                </a:solidFill>
                <a:effectLst/>
                <a:uFillTx/>
                <a:ea typeface="MS UI Gothic"/>
              </a:rPr>
              <a:t>PD</a:t>
            </a:r>
          </a:p>
        </p:txBody>
      </p:sp>
      <p:cxnSp>
        <p:nvCxnSpPr>
          <p:cNvPr id="19" name="AutoShape 20"/>
          <p:cNvCxnSpPr>
            <a:cxnSpLocks noChangeShapeType="1"/>
            <a:stCxn id="20" idx="3"/>
            <a:endCxn id="18" idx="1"/>
          </p:cNvCxnSpPr>
          <p:nvPr/>
        </p:nvCxnSpPr>
        <p:spPr bwMode="auto">
          <a:xfrm>
            <a:off x="7542220" y="4661034"/>
            <a:ext cx="574215" cy="0"/>
          </a:xfrm>
          <a:prstGeom prst="straightConnector1">
            <a:avLst/>
          </a:prstGeom>
          <a:noFill/>
          <a:ln w="57150">
            <a:solidFill>
              <a:schemeClr val="bg2">
                <a:lumMod val="60000"/>
                <a:lumOff val="40000"/>
              </a:schemeClr>
            </a:solidFill>
            <a:prstDash val="sysDot"/>
            <a:round/>
            <a:tailEnd type="triangle" w="med" len="med"/>
          </a:ln>
        </p:spPr>
      </p:cxnSp>
      <p:sp>
        <p:nvSpPr>
          <p:cNvPr id="20" name="AutoShape 12"/>
          <p:cNvSpPr>
            <a:spLocks noChangeArrowheads="1"/>
          </p:cNvSpPr>
          <p:nvPr/>
        </p:nvSpPr>
        <p:spPr bwMode="auto">
          <a:xfrm>
            <a:off x="4865310" y="4250666"/>
            <a:ext cx="2676910" cy="820736"/>
          </a:xfrm>
          <a:prstGeom prst="rect">
            <a:avLst/>
          </a:prstGeom>
          <a:solidFill>
            <a:schemeClr val="accent2"/>
          </a:solidFill>
          <a:ln w="9525" algn="ctr">
            <a:noFill/>
            <a:rou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defRPr/>
            </a:pPr>
            <a:r>
              <a:rPr lang="ja-JP" sz="1800" b="0" i="0" u="none" strike="noStrike" cap="none" baseline="0" dirty="0">
                <a:solidFill>
                  <a:srgbClr val="4D4D4D"/>
                </a:solidFill>
                <a:effectLst/>
                <a:uFillTx/>
                <a:ea typeface="MS UI Gothic"/>
              </a:rPr>
              <a:t>HIPECなし＋CT</a:t>
            </a:r>
            <a:r>
              <a:rPr lang="ja-JP" sz="1800" b="0" i="0" u="none" strike="noStrike" cap="none" baseline="30000" dirty="0">
                <a:solidFill>
                  <a:srgbClr val="4D4D4D"/>
                </a:solidFill>
                <a:effectLst/>
                <a:uFillTx/>
                <a:ea typeface="MS UI Gothic"/>
              </a:rPr>
              <a:t>†</a:t>
            </a:r>
            <a:r>
              <a:rPr lang="ja-JP" sz="1800" b="0" i="0" u="none" strike="noStrike" cap="none" baseline="0" dirty="0">
                <a:solidFill>
                  <a:srgbClr val="4D4D4D"/>
                </a:solidFill>
                <a:effectLst/>
                <a:uFillTx/>
                <a:ea typeface="MS UI Gothic"/>
              </a:rPr>
              <a:t> (n=132)</a:t>
            </a:r>
          </a:p>
        </p:txBody>
      </p:sp>
    </p:spTree>
    <p:extLst>
      <p:ext uri="{BB962C8B-B14F-4D97-AF65-F5344CB8AC3E}">
        <p14:creationId xmlns:p14="http://schemas.microsoft.com/office/powerpoint/2010/main" val="2799190801"/>
      </p:ext>
    </p:extLst>
  </p:cSld>
  <p:clrMapOvr>
    <a:masterClrMapping/>
  </p:clrMapOvr>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sz="1800" b="1" i="0" u="none" strike="noStrike" cap="none" baseline="0" dirty="0">
                <a:solidFill>
                  <a:srgbClr val="043882"/>
                </a:solidFill>
                <a:effectLst/>
                <a:uFillTx/>
                <a:ea typeface="MS UI Gothic" panose="020B0600070205080204" charset="-128"/>
              </a:rPr>
              <a:t>LBA3503: 結腸直腸癌による癌性腹膜炎（PC）に対する腹腔内温熱化学療法（HIPEC）のUNICANCER第III相試験：PRODIGE 7 – Quenet F, et al</a:t>
            </a:r>
          </a:p>
        </p:txBody>
      </p:sp>
      <p:sp>
        <p:nvSpPr>
          <p:cNvPr id="3" name="Content Placeholder 2"/>
          <p:cNvSpPr>
            <a:spLocks noGrp="1"/>
          </p:cNvSpPr>
          <p:nvPr>
            <p:ph idx="1"/>
          </p:nvPr>
        </p:nvSpPr>
        <p:spPr/>
        <p:txBody>
          <a:bodyPr/>
          <a:lstStyle/>
          <a:p>
            <a:pPr marL="0" indent="0">
              <a:buNone/>
            </a:pPr>
            <a:r>
              <a:rPr lang="ja-JP" sz="1600" b="1" i="0" u="none" strike="noStrike" cap="none" baseline="0">
                <a:solidFill>
                  <a:srgbClr val="4D4D4D"/>
                </a:solidFill>
                <a:effectLst/>
                <a:uFillTx/>
                <a:ea typeface="MS UI Gothic" panose="020B0600070205080204" charset="-128"/>
              </a:rPr>
              <a:t>主な結果</a:t>
            </a:r>
          </a:p>
          <a:p>
            <a:endParaRPr lang="en-GB"/>
          </a:p>
          <a:p>
            <a:endParaRPr lang="en-GB"/>
          </a:p>
        </p:txBody>
      </p:sp>
      <p:sp>
        <p:nvSpPr>
          <p:cNvPr id="5" name="Text Placeholder 4"/>
          <p:cNvSpPr>
            <a:spLocks noGrp="1"/>
          </p:cNvSpPr>
          <p:nvPr>
            <p:ph type="body" sz="quarter" idx="11"/>
          </p:nvPr>
        </p:nvSpPr>
        <p:spPr>
          <a:xfrm>
            <a:off x="4414604" y="6096000"/>
            <a:ext cx="4364272" cy="487363"/>
          </a:xfrm>
        </p:spPr>
        <p:txBody>
          <a:bodyPr/>
          <a:lstStyle/>
          <a:p>
            <a:r>
              <a:rPr lang="ja-JP" sz="1200" b="0" i="0" u="none" strike="noStrike" cap="none" baseline="0">
                <a:solidFill>
                  <a:srgbClr val="4D4D4D"/>
                </a:solidFill>
                <a:effectLst/>
                <a:uFillTx/>
                <a:ea typeface="MS UI Gothic" panose="020B0600070205080204" charset="-128"/>
              </a:rPr>
              <a:t>Quenet F, et al. J Clin Oncol 2018;36(suppl):abstr LBA3503</a:t>
            </a:r>
          </a:p>
        </p:txBody>
      </p:sp>
      <p:sp>
        <p:nvSpPr>
          <p:cNvPr id="10" name="TextBox 9"/>
          <p:cNvSpPr txBox="1"/>
          <p:nvPr/>
        </p:nvSpPr>
        <p:spPr>
          <a:xfrm>
            <a:off x="1429572" y="1532462"/>
            <a:ext cx="6284857" cy="366126"/>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800" b="1" i="0" u="none" strike="noStrike" cap="none" baseline="0">
                <a:solidFill>
                  <a:srgbClr val="4D4D4D"/>
                </a:solidFill>
                <a:effectLst/>
                <a:uFillTx/>
                <a:ea typeface="MS UI Gothic" panose="020B0600070205080204" charset="-128"/>
              </a:rPr>
              <a:t>OS</a:t>
            </a:r>
          </a:p>
        </p:txBody>
      </p:sp>
      <p:sp>
        <p:nvSpPr>
          <p:cNvPr id="11" name="Freeform: Shape 10"/>
          <p:cNvSpPr/>
          <p:nvPr/>
        </p:nvSpPr>
        <p:spPr>
          <a:xfrm>
            <a:off x="1489263" y="1951870"/>
            <a:ext cx="6779656" cy="2930687"/>
          </a:xfrm>
          <a:custGeom>
            <a:avLst/>
            <a:gdLst>
              <a:gd name="connsiteX0" fmla="*/ 0 w 6281928"/>
              <a:gd name="connsiteY0" fmla="*/ 0 h 3054096"/>
              <a:gd name="connsiteX1" fmla="*/ 0 w 6281928"/>
              <a:gd name="connsiteY1" fmla="*/ 3054096 h 3054096"/>
              <a:gd name="connsiteX2" fmla="*/ 6281928 w 6281928"/>
              <a:gd name="connsiteY2" fmla="*/ 3054096 h 3054096"/>
            </a:gdLst>
            <a:ahLst/>
            <a:cxnLst>
              <a:cxn ang="0">
                <a:pos x="connsiteX0" y="connsiteY0"/>
              </a:cxn>
              <a:cxn ang="0">
                <a:pos x="connsiteX1" y="connsiteY1"/>
              </a:cxn>
              <a:cxn ang="0">
                <a:pos x="connsiteX2" y="connsiteY2"/>
              </a:cxn>
            </a:cxnLst>
            <a:rect l="l" t="t" r="r" b="b"/>
            <a:pathLst>
              <a:path w="6281928" h="3054096">
                <a:moveTo>
                  <a:pt x="0" y="0"/>
                </a:moveTo>
                <a:lnTo>
                  <a:pt x="0" y="3054096"/>
                </a:lnTo>
                <a:lnTo>
                  <a:pt x="6281928" y="3054096"/>
                </a:lnTo>
              </a:path>
            </a:pathLst>
          </a:cu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GB" sz="20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cxnSp>
        <p:nvCxnSpPr>
          <p:cNvPr id="12" name="Straight Connector 11"/>
          <p:cNvCxnSpPr/>
          <p:nvPr/>
        </p:nvCxnSpPr>
        <p:spPr>
          <a:xfrm rot="5400000">
            <a:off x="1444262" y="4938204"/>
            <a:ext cx="90000" cy="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13" name="Straight Connector 12"/>
          <p:cNvCxnSpPr/>
          <p:nvPr/>
        </p:nvCxnSpPr>
        <p:spPr>
          <a:xfrm rot="5400000">
            <a:off x="2060576" y="4938204"/>
            <a:ext cx="90000" cy="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14" name="Straight Connector 13"/>
          <p:cNvCxnSpPr/>
          <p:nvPr/>
        </p:nvCxnSpPr>
        <p:spPr>
          <a:xfrm rot="5400000">
            <a:off x="2676890" y="4938204"/>
            <a:ext cx="90000" cy="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15" name="Straight Connector 14"/>
          <p:cNvCxnSpPr/>
          <p:nvPr/>
        </p:nvCxnSpPr>
        <p:spPr>
          <a:xfrm rot="5400000">
            <a:off x="3909518" y="4938204"/>
            <a:ext cx="90000" cy="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16" name="Straight Connector 15"/>
          <p:cNvCxnSpPr/>
          <p:nvPr/>
        </p:nvCxnSpPr>
        <p:spPr>
          <a:xfrm rot="5400000">
            <a:off x="5142146" y="4938204"/>
            <a:ext cx="90000" cy="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17" name="Straight Connector 16"/>
          <p:cNvCxnSpPr/>
          <p:nvPr/>
        </p:nvCxnSpPr>
        <p:spPr>
          <a:xfrm rot="5400000">
            <a:off x="6374774" y="4938204"/>
            <a:ext cx="90000" cy="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18" name="Straight Connector 17"/>
          <p:cNvCxnSpPr/>
          <p:nvPr/>
        </p:nvCxnSpPr>
        <p:spPr>
          <a:xfrm rot="5400000">
            <a:off x="7607402" y="4938204"/>
            <a:ext cx="90000" cy="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19" name="Straight Connector 18"/>
          <p:cNvCxnSpPr/>
          <p:nvPr/>
        </p:nvCxnSpPr>
        <p:spPr>
          <a:xfrm rot="5400000">
            <a:off x="8223712" y="4938204"/>
            <a:ext cx="90000" cy="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sp>
        <p:nvSpPr>
          <p:cNvPr id="28" name="TextBox 27"/>
          <p:cNvSpPr txBox="1"/>
          <p:nvPr/>
        </p:nvSpPr>
        <p:spPr>
          <a:xfrm>
            <a:off x="697175" y="5408127"/>
            <a:ext cx="825921" cy="305105"/>
          </a:xfrm>
          <a:prstGeom prst="rect">
            <a:avLst/>
          </a:prstGeom>
          <a:noFill/>
        </p:spPr>
        <p:txBody>
          <a:bodyPr wrap="none" rtlCol="0" anchor="t" anchorCtr="0">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lang="ja-JP" sz="1400" b="0" i="0" u="none" strike="noStrike" cap="none" baseline="0">
                <a:solidFill>
                  <a:srgbClr val="4D4D4D"/>
                </a:solidFill>
                <a:effectLst/>
                <a:uFillTx/>
                <a:ea typeface="MS UI Gothic" panose="020B0600070205080204" charset="-128"/>
              </a:rPr>
              <a:t>リスクに晒されていた患者数</a:t>
            </a:r>
          </a:p>
        </p:txBody>
      </p:sp>
      <p:cxnSp>
        <p:nvCxnSpPr>
          <p:cNvPr id="30" name="Straight Connector 29"/>
          <p:cNvCxnSpPr/>
          <p:nvPr/>
        </p:nvCxnSpPr>
        <p:spPr>
          <a:xfrm>
            <a:off x="841191" y="5876275"/>
            <a:ext cx="236632" cy="0"/>
          </a:xfrm>
          <a:prstGeom prst="line">
            <a:avLst/>
          </a:prstGeom>
          <a:noFill/>
          <a:ln w="26035" cap="sq">
            <a:solidFill>
              <a:schemeClr val="accent2"/>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31" name="Straight Connector 30"/>
          <p:cNvCxnSpPr/>
          <p:nvPr/>
        </p:nvCxnSpPr>
        <p:spPr>
          <a:xfrm>
            <a:off x="841191" y="6089000"/>
            <a:ext cx="236632" cy="0"/>
          </a:xfrm>
          <a:prstGeom prst="line">
            <a:avLst/>
          </a:prstGeom>
          <a:noFill/>
          <a:ln w="26035" cap="sq">
            <a:solidFill>
              <a:schemeClr val="accent3"/>
            </a:solidFill>
            <a:miter lim="800000"/>
          </a:ln>
        </p:spPr>
        <p:style>
          <a:lnRef idx="2">
            <a:schemeClr val="accent1">
              <a:shade val="50000"/>
            </a:schemeClr>
          </a:lnRef>
          <a:fillRef idx="1">
            <a:schemeClr val="accent1"/>
          </a:fillRef>
          <a:effectRef idx="0">
            <a:schemeClr val="accent1"/>
          </a:effectRef>
          <a:fontRef idx="minor">
            <a:schemeClr val="lt1"/>
          </a:fontRef>
        </p:style>
      </p:cxnSp>
      <p:sp>
        <p:nvSpPr>
          <p:cNvPr id="33" name="TextBox 32"/>
          <p:cNvSpPr txBox="1"/>
          <p:nvPr/>
        </p:nvSpPr>
        <p:spPr>
          <a:xfrm>
            <a:off x="1348281" y="4978896"/>
            <a:ext cx="281964" cy="305105"/>
          </a:xfrm>
          <a:prstGeom prst="rect">
            <a:avLst/>
          </a:prstGeom>
          <a:noFill/>
        </p:spPr>
        <p:txBody>
          <a:bodyPr wrap="none" rtlCol="0" anchor="t" anchorCtr="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lang="ja-JP" sz="1400" b="0" i="0" u="none" strike="noStrike" cap="none" baseline="0">
                <a:solidFill>
                  <a:srgbClr val="4D4D4D"/>
                </a:solidFill>
                <a:effectLst/>
                <a:uFillTx/>
                <a:ea typeface="MS UI Gothic" panose="020B0600070205080204" charset="-128"/>
              </a:rPr>
              <a:t>0</a:t>
            </a:r>
          </a:p>
        </p:txBody>
      </p:sp>
      <p:sp>
        <p:nvSpPr>
          <p:cNvPr id="34" name="TextBox 33"/>
          <p:cNvSpPr txBox="1"/>
          <p:nvPr/>
        </p:nvSpPr>
        <p:spPr>
          <a:xfrm>
            <a:off x="1964080" y="4978896"/>
            <a:ext cx="281964" cy="305105"/>
          </a:xfrm>
          <a:prstGeom prst="rect">
            <a:avLst/>
          </a:prstGeom>
          <a:noFill/>
        </p:spPr>
        <p:txBody>
          <a:bodyPr wrap="none" rtlCol="0" anchor="t" anchorCtr="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lang="ja-JP" sz="1400" b="0" i="0" u="none" strike="noStrike" cap="none" baseline="0">
                <a:solidFill>
                  <a:srgbClr val="4D4D4D"/>
                </a:solidFill>
                <a:effectLst/>
                <a:uFillTx/>
                <a:ea typeface="MS UI Gothic" panose="020B0600070205080204" charset="-128"/>
              </a:rPr>
              <a:t>6</a:t>
            </a:r>
          </a:p>
        </p:txBody>
      </p:sp>
      <p:sp>
        <p:nvSpPr>
          <p:cNvPr id="35" name="TextBox 34"/>
          <p:cNvSpPr txBox="1"/>
          <p:nvPr/>
        </p:nvSpPr>
        <p:spPr>
          <a:xfrm>
            <a:off x="2529557" y="4978896"/>
            <a:ext cx="380866" cy="305105"/>
          </a:xfrm>
          <a:prstGeom prst="rect">
            <a:avLst/>
          </a:prstGeom>
          <a:noFill/>
        </p:spPr>
        <p:txBody>
          <a:bodyPr wrap="none" rtlCol="0" anchor="t" anchorCtr="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lang="ja-JP" sz="1400" b="0" i="0" u="none" strike="noStrike" cap="none" baseline="0">
                <a:solidFill>
                  <a:srgbClr val="4D4D4D"/>
                </a:solidFill>
                <a:effectLst/>
                <a:uFillTx/>
                <a:ea typeface="MS UI Gothic" panose="020B0600070205080204" charset="-128"/>
              </a:rPr>
              <a:t>12</a:t>
            </a:r>
          </a:p>
        </p:txBody>
      </p:sp>
      <p:sp>
        <p:nvSpPr>
          <p:cNvPr id="36" name="TextBox 35"/>
          <p:cNvSpPr txBox="1"/>
          <p:nvPr/>
        </p:nvSpPr>
        <p:spPr>
          <a:xfrm>
            <a:off x="3762608" y="4978896"/>
            <a:ext cx="380866" cy="305105"/>
          </a:xfrm>
          <a:prstGeom prst="rect">
            <a:avLst/>
          </a:prstGeom>
          <a:noFill/>
        </p:spPr>
        <p:txBody>
          <a:bodyPr wrap="none" rtlCol="0" anchor="t" anchorCtr="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lang="ja-JP" sz="1400" b="0" i="0" u="none" strike="noStrike" cap="none" baseline="0">
                <a:solidFill>
                  <a:srgbClr val="4D4D4D"/>
                </a:solidFill>
                <a:effectLst/>
                <a:uFillTx/>
                <a:ea typeface="MS UI Gothic" panose="020B0600070205080204" charset="-128"/>
              </a:rPr>
              <a:t>24</a:t>
            </a:r>
          </a:p>
        </p:txBody>
      </p:sp>
      <p:sp>
        <p:nvSpPr>
          <p:cNvPr id="37" name="TextBox 36"/>
          <p:cNvSpPr txBox="1"/>
          <p:nvPr/>
        </p:nvSpPr>
        <p:spPr>
          <a:xfrm>
            <a:off x="4995658" y="4978896"/>
            <a:ext cx="380866" cy="305105"/>
          </a:xfrm>
          <a:prstGeom prst="rect">
            <a:avLst/>
          </a:prstGeom>
          <a:noFill/>
        </p:spPr>
        <p:txBody>
          <a:bodyPr wrap="none" rtlCol="0" anchor="t" anchorCtr="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lang="ja-JP" sz="1400" b="0" i="0" u="none" strike="noStrike" cap="none" baseline="0">
                <a:solidFill>
                  <a:srgbClr val="4D4D4D"/>
                </a:solidFill>
                <a:effectLst/>
                <a:uFillTx/>
                <a:ea typeface="MS UI Gothic" panose="020B0600070205080204" charset="-128"/>
              </a:rPr>
              <a:t>36</a:t>
            </a:r>
          </a:p>
        </p:txBody>
      </p:sp>
      <p:sp>
        <p:nvSpPr>
          <p:cNvPr id="38" name="TextBox 37"/>
          <p:cNvSpPr txBox="1"/>
          <p:nvPr/>
        </p:nvSpPr>
        <p:spPr>
          <a:xfrm>
            <a:off x="6228707" y="4978896"/>
            <a:ext cx="380866" cy="305105"/>
          </a:xfrm>
          <a:prstGeom prst="rect">
            <a:avLst/>
          </a:prstGeom>
          <a:noFill/>
        </p:spPr>
        <p:txBody>
          <a:bodyPr wrap="none" rtlCol="0" anchor="t" anchorCtr="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lang="ja-JP" sz="1400" b="0" i="0" u="none" strike="noStrike" cap="none" baseline="0">
                <a:solidFill>
                  <a:srgbClr val="4D4D4D"/>
                </a:solidFill>
                <a:effectLst/>
                <a:uFillTx/>
                <a:ea typeface="MS UI Gothic" panose="020B0600070205080204" charset="-128"/>
              </a:rPr>
              <a:t>48</a:t>
            </a:r>
          </a:p>
        </p:txBody>
      </p:sp>
      <p:sp>
        <p:nvSpPr>
          <p:cNvPr id="39" name="TextBox 38"/>
          <p:cNvSpPr txBox="1"/>
          <p:nvPr/>
        </p:nvSpPr>
        <p:spPr>
          <a:xfrm>
            <a:off x="7461757" y="4978896"/>
            <a:ext cx="380866" cy="305105"/>
          </a:xfrm>
          <a:prstGeom prst="rect">
            <a:avLst/>
          </a:prstGeom>
          <a:noFill/>
        </p:spPr>
        <p:txBody>
          <a:bodyPr wrap="none" rtlCol="0" anchor="t" anchorCtr="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lang="ja-JP" sz="1400" b="0" i="0" u="none" strike="noStrike" cap="none" baseline="0">
                <a:solidFill>
                  <a:srgbClr val="4D4D4D"/>
                </a:solidFill>
                <a:effectLst/>
                <a:uFillTx/>
                <a:ea typeface="MS UI Gothic" panose="020B0600070205080204" charset="-128"/>
              </a:rPr>
              <a:t>60</a:t>
            </a:r>
          </a:p>
        </p:txBody>
      </p:sp>
      <p:sp>
        <p:nvSpPr>
          <p:cNvPr id="40" name="TextBox 39"/>
          <p:cNvSpPr txBox="1"/>
          <p:nvPr/>
        </p:nvSpPr>
        <p:spPr>
          <a:xfrm>
            <a:off x="8078281" y="4978896"/>
            <a:ext cx="380866" cy="305105"/>
          </a:xfrm>
          <a:prstGeom prst="rect">
            <a:avLst/>
          </a:prstGeom>
          <a:noFill/>
        </p:spPr>
        <p:txBody>
          <a:bodyPr wrap="none" rtlCol="0" anchor="t" anchorCtr="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lang="ja-JP" sz="1400" b="0" i="0" u="none" strike="noStrike" cap="none" baseline="0">
                <a:solidFill>
                  <a:srgbClr val="4D4D4D"/>
                </a:solidFill>
                <a:effectLst/>
                <a:uFillTx/>
                <a:ea typeface="MS UI Gothic" panose="020B0600070205080204" charset="-128"/>
              </a:rPr>
              <a:t>66</a:t>
            </a:r>
          </a:p>
        </p:txBody>
      </p:sp>
      <p:sp>
        <p:nvSpPr>
          <p:cNvPr id="41" name="TextBox 40"/>
          <p:cNvSpPr txBox="1"/>
          <p:nvPr/>
        </p:nvSpPr>
        <p:spPr>
          <a:xfrm>
            <a:off x="4639211" y="5229200"/>
            <a:ext cx="479767" cy="305105"/>
          </a:xfrm>
          <a:prstGeom prst="rect">
            <a:avLst/>
          </a:prstGeom>
          <a:noFill/>
        </p:spPr>
        <p:txBody>
          <a:bodyPr wrap="none" rtlCol="0" anchor="t" anchorCtr="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lang="ja-JP" sz="1400" b="0" i="0" u="none" strike="noStrike" cap="none" baseline="0">
                <a:solidFill>
                  <a:srgbClr val="4D4D4D"/>
                </a:solidFill>
                <a:effectLst/>
                <a:uFillTx/>
                <a:ea typeface="MS UI Gothic" panose="020B0600070205080204" charset="-128"/>
              </a:rPr>
              <a:t>経過期間、月</a:t>
            </a:r>
          </a:p>
        </p:txBody>
      </p:sp>
      <p:graphicFrame>
        <p:nvGraphicFramePr>
          <p:cNvPr id="42" name="Table 41"/>
          <p:cNvGraphicFramePr>
            <a:graphicFrameLocks noGrp="1"/>
          </p:cNvGraphicFramePr>
          <p:nvPr/>
        </p:nvGraphicFramePr>
        <p:xfrm>
          <a:off x="1691680" y="3212976"/>
          <a:ext cx="3122218" cy="1483360"/>
        </p:xfrm>
        <a:graphic>
          <a:graphicData uri="http://schemas.openxmlformats.org/drawingml/2006/table">
            <a:tbl>
              <a:tblPr firstRow="1" bandRow="1">
                <a:tableStyleId>{2D5ABB26-0587-4C30-8999-92F81FD0307C}</a:tableStyleId>
              </a:tblPr>
              <a:tblGrid>
                <a:gridCol w="1215669">
                  <a:extLst>
                    <a:ext uri="{9D8B030D-6E8A-4147-A177-3AD203B41FA5}">
                      <a16:colId xmlns:a16="http://schemas.microsoft.com/office/drawing/2014/main" val="20000"/>
                    </a:ext>
                  </a:extLst>
                </a:gridCol>
                <a:gridCol w="690880">
                  <a:extLst>
                    <a:ext uri="{9D8B030D-6E8A-4147-A177-3AD203B41FA5}">
                      <a16:colId xmlns:a16="http://schemas.microsoft.com/office/drawing/2014/main" val="20001"/>
                    </a:ext>
                  </a:extLst>
                </a:gridCol>
                <a:gridCol w="1215669">
                  <a:extLst>
                    <a:ext uri="{9D8B030D-6E8A-4147-A177-3AD203B41FA5}">
                      <a16:colId xmlns:a16="http://schemas.microsoft.com/office/drawing/2014/main" val="20002"/>
                    </a:ext>
                  </a:extLst>
                </a:gridCol>
              </a:tblGrid>
              <a:tr h="370840">
                <a:tc>
                  <a:txBody>
                    <a:bodyPr/>
                    <a:lstStyle>
                      <a:lvl1pPr marL="0" algn="l" defTabSz="914400" rtl="0" eaLnBrk="1" latinLnBrk="0" hangingPunct="1">
                        <a:defRPr sz="1800" kern="1200">
                          <a:solidFill>
                            <a:schemeClr val="tx1"/>
                          </a:solidFill>
                          <a:latin typeface="Trebuchet MS" panose="020B0603020202020204"/>
                        </a:defRPr>
                      </a:lvl1pPr>
                      <a:lvl2pPr marL="457200" algn="l" defTabSz="914400" rtl="0" eaLnBrk="1" latinLnBrk="0" hangingPunct="1">
                        <a:defRPr sz="1800" kern="1200">
                          <a:solidFill>
                            <a:schemeClr val="tx1"/>
                          </a:solidFill>
                          <a:latin typeface="Trebuchet MS" panose="020B0603020202020204"/>
                        </a:defRPr>
                      </a:lvl2pPr>
                      <a:lvl3pPr marL="914400" algn="l" defTabSz="914400" rtl="0" eaLnBrk="1" latinLnBrk="0" hangingPunct="1">
                        <a:defRPr sz="1800" kern="1200">
                          <a:solidFill>
                            <a:schemeClr val="tx1"/>
                          </a:solidFill>
                          <a:latin typeface="Trebuchet MS" panose="020B0603020202020204"/>
                        </a:defRPr>
                      </a:lvl3pPr>
                      <a:lvl4pPr marL="1371600" algn="l" defTabSz="914400" rtl="0" eaLnBrk="1" latinLnBrk="0" hangingPunct="1">
                        <a:defRPr sz="1800" kern="1200">
                          <a:solidFill>
                            <a:schemeClr val="tx1"/>
                          </a:solidFill>
                          <a:latin typeface="Trebuchet MS" panose="020B0603020202020204"/>
                        </a:defRPr>
                      </a:lvl4pPr>
                      <a:lvl5pPr marL="1828800" algn="l" defTabSz="914400" rtl="0" eaLnBrk="1" latinLnBrk="0" hangingPunct="1">
                        <a:defRPr sz="1800" kern="1200">
                          <a:solidFill>
                            <a:schemeClr val="tx1"/>
                          </a:solidFill>
                          <a:latin typeface="Trebuchet MS" panose="020B0603020202020204"/>
                        </a:defRPr>
                      </a:lvl5pPr>
                      <a:lvl6pPr marL="2286000" algn="l" defTabSz="914400" rtl="0" eaLnBrk="1" latinLnBrk="0" hangingPunct="1">
                        <a:defRPr sz="1800" kern="1200">
                          <a:solidFill>
                            <a:schemeClr val="tx1"/>
                          </a:solidFill>
                          <a:latin typeface="Trebuchet MS" panose="020B0603020202020204"/>
                        </a:defRPr>
                      </a:lvl6pPr>
                      <a:lvl7pPr marL="2743200" algn="l" defTabSz="914400" rtl="0" eaLnBrk="1" latinLnBrk="0" hangingPunct="1">
                        <a:defRPr sz="1800" kern="1200">
                          <a:solidFill>
                            <a:schemeClr val="tx1"/>
                          </a:solidFill>
                          <a:latin typeface="Trebuchet MS" panose="020B0603020202020204"/>
                        </a:defRPr>
                      </a:lvl7pPr>
                      <a:lvl8pPr marL="3200400" algn="l" defTabSz="914400" rtl="0" eaLnBrk="1" latinLnBrk="0" hangingPunct="1">
                        <a:defRPr sz="1800" kern="1200">
                          <a:solidFill>
                            <a:schemeClr val="tx1"/>
                          </a:solidFill>
                          <a:latin typeface="Trebuchet MS" panose="020B0603020202020204"/>
                        </a:defRPr>
                      </a:lvl8pPr>
                      <a:lvl9pPr marL="3657600" algn="l" defTabSz="914400" rtl="0" eaLnBrk="1" latinLnBrk="0" hangingPunct="1">
                        <a:defRPr sz="1800" kern="1200">
                          <a:solidFill>
                            <a:schemeClr val="tx1"/>
                          </a:solidFill>
                          <a:latin typeface="Trebuchet MS" panose="020B0603020202020204"/>
                        </a:defRPr>
                      </a:lvl9pPr>
                    </a:lstStyle>
                    <a:p>
                      <a:pPr algn="l"/>
                      <a:endParaRPr lang="en-US" sz="1200" b="1">
                        <a:solidFill>
                          <a:schemeClr val="tx1"/>
                        </a:solidFill>
                        <a:latin typeface="+mj-lt"/>
                        <a:cs typeface="Arial" panose="020B0604020202020204" pitchFamily="34" charset="0"/>
                      </a:endParaRPr>
                    </a:p>
                  </a:txBody>
                  <a:tcPr anchor="ct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lvl1pPr marL="0" algn="l" defTabSz="914400" rtl="0" eaLnBrk="1" latinLnBrk="0" hangingPunct="1">
                        <a:defRPr sz="1800" kern="1200">
                          <a:solidFill>
                            <a:schemeClr val="tx1"/>
                          </a:solidFill>
                          <a:latin typeface="Trebuchet MS" panose="020B0603020202020204"/>
                        </a:defRPr>
                      </a:lvl1pPr>
                      <a:lvl2pPr marL="457200" algn="l" defTabSz="914400" rtl="0" eaLnBrk="1" latinLnBrk="0" hangingPunct="1">
                        <a:defRPr sz="1800" kern="1200">
                          <a:solidFill>
                            <a:schemeClr val="tx1"/>
                          </a:solidFill>
                          <a:latin typeface="Trebuchet MS" panose="020B0603020202020204"/>
                        </a:defRPr>
                      </a:lvl2pPr>
                      <a:lvl3pPr marL="914400" algn="l" defTabSz="914400" rtl="0" eaLnBrk="1" latinLnBrk="0" hangingPunct="1">
                        <a:defRPr sz="1800" kern="1200">
                          <a:solidFill>
                            <a:schemeClr val="tx1"/>
                          </a:solidFill>
                          <a:latin typeface="Trebuchet MS" panose="020B0603020202020204"/>
                        </a:defRPr>
                      </a:lvl3pPr>
                      <a:lvl4pPr marL="1371600" algn="l" defTabSz="914400" rtl="0" eaLnBrk="1" latinLnBrk="0" hangingPunct="1">
                        <a:defRPr sz="1800" kern="1200">
                          <a:solidFill>
                            <a:schemeClr val="tx1"/>
                          </a:solidFill>
                          <a:latin typeface="Trebuchet MS" panose="020B0603020202020204"/>
                        </a:defRPr>
                      </a:lvl4pPr>
                      <a:lvl5pPr marL="1828800" algn="l" defTabSz="914400" rtl="0" eaLnBrk="1" latinLnBrk="0" hangingPunct="1">
                        <a:defRPr sz="1800" kern="1200">
                          <a:solidFill>
                            <a:schemeClr val="tx1"/>
                          </a:solidFill>
                          <a:latin typeface="Trebuchet MS" panose="020B0603020202020204"/>
                        </a:defRPr>
                      </a:lvl5pPr>
                      <a:lvl6pPr marL="2286000" algn="l" defTabSz="914400" rtl="0" eaLnBrk="1" latinLnBrk="0" hangingPunct="1">
                        <a:defRPr sz="1800" kern="1200">
                          <a:solidFill>
                            <a:schemeClr val="tx1"/>
                          </a:solidFill>
                          <a:latin typeface="Trebuchet MS" panose="020B0603020202020204"/>
                        </a:defRPr>
                      </a:lvl6pPr>
                      <a:lvl7pPr marL="2743200" algn="l" defTabSz="914400" rtl="0" eaLnBrk="1" latinLnBrk="0" hangingPunct="1">
                        <a:defRPr sz="1800" kern="1200">
                          <a:solidFill>
                            <a:schemeClr val="tx1"/>
                          </a:solidFill>
                          <a:latin typeface="Trebuchet MS" panose="020B0603020202020204"/>
                        </a:defRPr>
                      </a:lvl7pPr>
                      <a:lvl8pPr marL="3200400" algn="l" defTabSz="914400" rtl="0" eaLnBrk="1" latinLnBrk="0" hangingPunct="1">
                        <a:defRPr sz="1800" kern="1200">
                          <a:solidFill>
                            <a:schemeClr val="tx1"/>
                          </a:solidFill>
                          <a:latin typeface="Trebuchet MS" panose="020B0603020202020204"/>
                        </a:defRPr>
                      </a:lvl8pPr>
                      <a:lvl9pPr marL="3657600" algn="l" defTabSz="914400" rtl="0" eaLnBrk="1" latinLnBrk="0" hangingPunct="1">
                        <a:defRPr sz="1800" kern="1200">
                          <a:solidFill>
                            <a:schemeClr val="tx1"/>
                          </a:solidFill>
                          <a:latin typeface="Trebuchet MS" panose="020B0603020202020204"/>
                        </a:defRPr>
                      </a:lvl9pPr>
                    </a:lstStyle>
                    <a:p>
                      <a:pPr algn="ctr"/>
                      <a:r>
                        <a:rPr lang="ja-JP" sz="1200" b="1" i="0" u="none" strike="noStrike" cap="none" baseline="0">
                          <a:solidFill>
                            <a:srgbClr val="4D4D4D"/>
                          </a:solidFill>
                          <a:effectLst/>
                          <a:uFillTx/>
                          <a:ea typeface="MS UI Gothic" panose="020B0600070205080204" charset="-128"/>
                        </a:rPr>
                        <a:t>HIPEC</a:t>
                      </a:r>
                    </a:p>
                  </a:txBody>
                  <a:tcPr anchor="ct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lvl1pPr marL="0" algn="l" defTabSz="914400" rtl="0" eaLnBrk="1" latinLnBrk="0" hangingPunct="1">
                        <a:defRPr sz="1800" kern="1200">
                          <a:solidFill>
                            <a:schemeClr val="tx1"/>
                          </a:solidFill>
                          <a:latin typeface="Trebuchet MS" panose="020B0603020202020204"/>
                        </a:defRPr>
                      </a:lvl1pPr>
                      <a:lvl2pPr marL="457200" algn="l" defTabSz="914400" rtl="0" eaLnBrk="1" latinLnBrk="0" hangingPunct="1">
                        <a:defRPr sz="1800" kern="1200">
                          <a:solidFill>
                            <a:schemeClr val="tx1"/>
                          </a:solidFill>
                          <a:latin typeface="Trebuchet MS" panose="020B0603020202020204"/>
                        </a:defRPr>
                      </a:lvl2pPr>
                      <a:lvl3pPr marL="914400" algn="l" defTabSz="914400" rtl="0" eaLnBrk="1" latinLnBrk="0" hangingPunct="1">
                        <a:defRPr sz="1800" kern="1200">
                          <a:solidFill>
                            <a:schemeClr val="tx1"/>
                          </a:solidFill>
                          <a:latin typeface="Trebuchet MS" panose="020B0603020202020204"/>
                        </a:defRPr>
                      </a:lvl3pPr>
                      <a:lvl4pPr marL="1371600" algn="l" defTabSz="914400" rtl="0" eaLnBrk="1" latinLnBrk="0" hangingPunct="1">
                        <a:defRPr sz="1800" kern="1200">
                          <a:solidFill>
                            <a:schemeClr val="tx1"/>
                          </a:solidFill>
                          <a:latin typeface="Trebuchet MS" panose="020B0603020202020204"/>
                        </a:defRPr>
                      </a:lvl4pPr>
                      <a:lvl5pPr marL="1828800" algn="l" defTabSz="914400" rtl="0" eaLnBrk="1" latinLnBrk="0" hangingPunct="1">
                        <a:defRPr sz="1800" kern="1200">
                          <a:solidFill>
                            <a:schemeClr val="tx1"/>
                          </a:solidFill>
                          <a:latin typeface="Trebuchet MS" panose="020B0603020202020204"/>
                        </a:defRPr>
                      </a:lvl5pPr>
                      <a:lvl6pPr marL="2286000" algn="l" defTabSz="914400" rtl="0" eaLnBrk="1" latinLnBrk="0" hangingPunct="1">
                        <a:defRPr sz="1800" kern="1200">
                          <a:solidFill>
                            <a:schemeClr val="tx1"/>
                          </a:solidFill>
                          <a:latin typeface="Trebuchet MS" panose="020B0603020202020204"/>
                        </a:defRPr>
                      </a:lvl6pPr>
                      <a:lvl7pPr marL="2743200" algn="l" defTabSz="914400" rtl="0" eaLnBrk="1" latinLnBrk="0" hangingPunct="1">
                        <a:defRPr sz="1800" kern="1200">
                          <a:solidFill>
                            <a:schemeClr val="tx1"/>
                          </a:solidFill>
                          <a:latin typeface="Trebuchet MS" panose="020B0603020202020204"/>
                        </a:defRPr>
                      </a:lvl7pPr>
                      <a:lvl8pPr marL="3200400" algn="l" defTabSz="914400" rtl="0" eaLnBrk="1" latinLnBrk="0" hangingPunct="1">
                        <a:defRPr sz="1800" kern="1200">
                          <a:solidFill>
                            <a:schemeClr val="tx1"/>
                          </a:solidFill>
                          <a:latin typeface="Trebuchet MS" panose="020B0603020202020204"/>
                        </a:defRPr>
                      </a:lvl8pPr>
                      <a:lvl9pPr marL="3657600" algn="l" defTabSz="914400" rtl="0" eaLnBrk="1" latinLnBrk="0" hangingPunct="1">
                        <a:defRPr sz="1800" kern="1200">
                          <a:solidFill>
                            <a:schemeClr val="tx1"/>
                          </a:solidFill>
                          <a:latin typeface="Trebuchet MS" panose="020B0603020202020204"/>
                        </a:defRPr>
                      </a:lvl9pPr>
                    </a:lstStyle>
                    <a:p>
                      <a:pPr marL="0" marR="0" lvl="0" indent="0" algn="ctr" defTabSz="914400" rtl="0" eaLnBrk="1" fontAlgn="auto" latinLnBrk="0" hangingPunct="1">
                        <a:lnSpc>
                          <a:spcPct val="100000"/>
                        </a:lnSpc>
                        <a:spcBef>
                          <a:spcPct val="0"/>
                        </a:spcBef>
                        <a:spcAft>
                          <a:spcPct val="0"/>
                        </a:spcAft>
                        <a:buClrTx/>
                        <a:buSzTx/>
                        <a:buFontTx/>
                        <a:buNone/>
                        <a:defRPr/>
                      </a:pPr>
                      <a:r>
                        <a:rPr lang="ja-JP" sz="1200" b="1" i="0" u="none" strike="noStrike" cap="none" baseline="0">
                          <a:solidFill>
                            <a:srgbClr val="4D4D4D"/>
                          </a:solidFill>
                          <a:effectLst/>
                          <a:uFillTx/>
                          <a:ea typeface="MS UI Gothic" panose="020B0600070205080204" charset="-128"/>
                        </a:rPr>
                        <a:t>HIPEC非施行</a:t>
                      </a:r>
                    </a:p>
                  </a:txBody>
                  <a:tcPr anchor="ct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370840">
                <a:tc>
                  <a:txBody>
                    <a:bodyPr/>
                    <a:lstStyle>
                      <a:lvl1pPr marL="0" algn="l" defTabSz="914400" rtl="0" eaLnBrk="1" latinLnBrk="0" hangingPunct="1">
                        <a:defRPr sz="1800" kern="1200">
                          <a:solidFill>
                            <a:schemeClr val="tx1"/>
                          </a:solidFill>
                          <a:latin typeface="Trebuchet MS" panose="020B0603020202020204"/>
                        </a:defRPr>
                      </a:lvl1pPr>
                      <a:lvl2pPr marL="457200" algn="l" defTabSz="914400" rtl="0" eaLnBrk="1" latinLnBrk="0" hangingPunct="1">
                        <a:defRPr sz="1800" kern="1200">
                          <a:solidFill>
                            <a:schemeClr val="tx1"/>
                          </a:solidFill>
                          <a:latin typeface="Trebuchet MS" panose="020B0603020202020204"/>
                        </a:defRPr>
                      </a:lvl2pPr>
                      <a:lvl3pPr marL="914400" algn="l" defTabSz="914400" rtl="0" eaLnBrk="1" latinLnBrk="0" hangingPunct="1">
                        <a:defRPr sz="1800" kern="1200">
                          <a:solidFill>
                            <a:schemeClr val="tx1"/>
                          </a:solidFill>
                          <a:latin typeface="Trebuchet MS" panose="020B0603020202020204"/>
                        </a:defRPr>
                      </a:lvl3pPr>
                      <a:lvl4pPr marL="1371600" algn="l" defTabSz="914400" rtl="0" eaLnBrk="1" latinLnBrk="0" hangingPunct="1">
                        <a:defRPr sz="1800" kern="1200">
                          <a:solidFill>
                            <a:schemeClr val="tx1"/>
                          </a:solidFill>
                          <a:latin typeface="Trebuchet MS" panose="020B0603020202020204"/>
                        </a:defRPr>
                      </a:lvl4pPr>
                      <a:lvl5pPr marL="1828800" algn="l" defTabSz="914400" rtl="0" eaLnBrk="1" latinLnBrk="0" hangingPunct="1">
                        <a:defRPr sz="1800" kern="1200">
                          <a:solidFill>
                            <a:schemeClr val="tx1"/>
                          </a:solidFill>
                          <a:latin typeface="Trebuchet MS" panose="020B0603020202020204"/>
                        </a:defRPr>
                      </a:lvl5pPr>
                      <a:lvl6pPr marL="2286000" algn="l" defTabSz="914400" rtl="0" eaLnBrk="1" latinLnBrk="0" hangingPunct="1">
                        <a:defRPr sz="1800" kern="1200">
                          <a:solidFill>
                            <a:schemeClr val="tx1"/>
                          </a:solidFill>
                          <a:latin typeface="Trebuchet MS" panose="020B0603020202020204"/>
                        </a:defRPr>
                      </a:lvl6pPr>
                      <a:lvl7pPr marL="2743200" algn="l" defTabSz="914400" rtl="0" eaLnBrk="1" latinLnBrk="0" hangingPunct="1">
                        <a:defRPr sz="1800" kern="1200">
                          <a:solidFill>
                            <a:schemeClr val="tx1"/>
                          </a:solidFill>
                          <a:latin typeface="Trebuchet MS" panose="020B0603020202020204"/>
                        </a:defRPr>
                      </a:lvl7pPr>
                      <a:lvl8pPr marL="3200400" algn="l" defTabSz="914400" rtl="0" eaLnBrk="1" latinLnBrk="0" hangingPunct="1">
                        <a:defRPr sz="1800" kern="1200">
                          <a:solidFill>
                            <a:schemeClr val="tx1"/>
                          </a:solidFill>
                          <a:latin typeface="Trebuchet MS" panose="020B0603020202020204"/>
                        </a:defRPr>
                      </a:lvl8pPr>
                      <a:lvl9pPr marL="3657600" algn="l" defTabSz="914400" rtl="0" eaLnBrk="1" latinLnBrk="0" hangingPunct="1">
                        <a:defRPr sz="1800" kern="1200">
                          <a:solidFill>
                            <a:schemeClr val="tx1"/>
                          </a:solidFill>
                          <a:latin typeface="Trebuchet MS" panose="020B0603020202020204"/>
                        </a:defRPr>
                      </a:lvl9pPr>
                    </a:lstStyle>
                    <a:p>
                      <a:pPr marL="0" marR="0" indent="0" algn="l" defTabSz="914400" rtl="0" eaLnBrk="1" fontAlgn="auto" latinLnBrk="0" hangingPunct="1">
                        <a:lnSpc>
                          <a:spcPct val="100000"/>
                        </a:lnSpc>
                        <a:spcBef>
                          <a:spcPct val="0"/>
                        </a:spcBef>
                        <a:spcAft>
                          <a:spcPct val="0"/>
                        </a:spcAft>
                        <a:buClrTx/>
                        <a:buSzTx/>
                        <a:buFontTx/>
                        <a:buNone/>
                        <a:defRPr/>
                      </a:pPr>
                      <a:r>
                        <a:rPr lang="ja-JP" sz="1200" b="0" i="0" u="none" strike="noStrike" cap="none" baseline="0">
                          <a:solidFill>
                            <a:srgbClr val="4D4D4D"/>
                          </a:solidFill>
                          <a:effectLst/>
                          <a:uFillTx/>
                          <a:ea typeface="MS UI Gothic" panose="020B0600070205080204" charset="-128"/>
                        </a:rPr>
                        <a:t>mOS、月</a:t>
                      </a:r>
                    </a:p>
                  </a:txBody>
                  <a:tcPr anchor="ctr">
                    <a:lnT w="19050" cap="flat" cmpd="sng" algn="ctr">
                      <a:solidFill>
                        <a:schemeClr val="tx1"/>
                      </a:solidFill>
                      <a:prstDash val="solid"/>
                      <a:round/>
                      <a:headEnd type="none" w="med" len="med"/>
                      <a:tailEnd type="none" w="med" len="med"/>
                    </a:lnT>
                    <a:noFill/>
                  </a:tcPr>
                </a:tc>
                <a:tc>
                  <a:txBody>
                    <a:bodyPr/>
                    <a:lstStyle>
                      <a:lvl1pPr marL="0" algn="l" defTabSz="914400" rtl="0" eaLnBrk="1" latinLnBrk="0" hangingPunct="1">
                        <a:defRPr sz="1800" kern="1200">
                          <a:solidFill>
                            <a:schemeClr val="tx1"/>
                          </a:solidFill>
                          <a:latin typeface="Trebuchet MS" panose="020B0603020202020204"/>
                        </a:defRPr>
                      </a:lvl1pPr>
                      <a:lvl2pPr marL="457200" algn="l" defTabSz="914400" rtl="0" eaLnBrk="1" latinLnBrk="0" hangingPunct="1">
                        <a:defRPr sz="1800" kern="1200">
                          <a:solidFill>
                            <a:schemeClr val="tx1"/>
                          </a:solidFill>
                          <a:latin typeface="Trebuchet MS" panose="020B0603020202020204"/>
                        </a:defRPr>
                      </a:lvl2pPr>
                      <a:lvl3pPr marL="914400" algn="l" defTabSz="914400" rtl="0" eaLnBrk="1" latinLnBrk="0" hangingPunct="1">
                        <a:defRPr sz="1800" kern="1200">
                          <a:solidFill>
                            <a:schemeClr val="tx1"/>
                          </a:solidFill>
                          <a:latin typeface="Trebuchet MS" panose="020B0603020202020204"/>
                        </a:defRPr>
                      </a:lvl3pPr>
                      <a:lvl4pPr marL="1371600" algn="l" defTabSz="914400" rtl="0" eaLnBrk="1" latinLnBrk="0" hangingPunct="1">
                        <a:defRPr sz="1800" kern="1200">
                          <a:solidFill>
                            <a:schemeClr val="tx1"/>
                          </a:solidFill>
                          <a:latin typeface="Trebuchet MS" panose="020B0603020202020204"/>
                        </a:defRPr>
                      </a:lvl4pPr>
                      <a:lvl5pPr marL="1828800" algn="l" defTabSz="914400" rtl="0" eaLnBrk="1" latinLnBrk="0" hangingPunct="1">
                        <a:defRPr sz="1800" kern="1200">
                          <a:solidFill>
                            <a:schemeClr val="tx1"/>
                          </a:solidFill>
                          <a:latin typeface="Trebuchet MS" panose="020B0603020202020204"/>
                        </a:defRPr>
                      </a:lvl5pPr>
                      <a:lvl6pPr marL="2286000" algn="l" defTabSz="914400" rtl="0" eaLnBrk="1" latinLnBrk="0" hangingPunct="1">
                        <a:defRPr sz="1800" kern="1200">
                          <a:solidFill>
                            <a:schemeClr val="tx1"/>
                          </a:solidFill>
                          <a:latin typeface="Trebuchet MS" panose="020B0603020202020204"/>
                        </a:defRPr>
                      </a:lvl6pPr>
                      <a:lvl7pPr marL="2743200" algn="l" defTabSz="914400" rtl="0" eaLnBrk="1" latinLnBrk="0" hangingPunct="1">
                        <a:defRPr sz="1800" kern="1200">
                          <a:solidFill>
                            <a:schemeClr val="tx1"/>
                          </a:solidFill>
                          <a:latin typeface="Trebuchet MS" panose="020B0603020202020204"/>
                        </a:defRPr>
                      </a:lvl7pPr>
                      <a:lvl8pPr marL="3200400" algn="l" defTabSz="914400" rtl="0" eaLnBrk="1" latinLnBrk="0" hangingPunct="1">
                        <a:defRPr sz="1800" kern="1200">
                          <a:solidFill>
                            <a:schemeClr val="tx1"/>
                          </a:solidFill>
                          <a:latin typeface="Trebuchet MS" panose="020B0603020202020204"/>
                        </a:defRPr>
                      </a:lvl8pPr>
                      <a:lvl9pPr marL="3657600" algn="l" defTabSz="914400" rtl="0" eaLnBrk="1" latinLnBrk="0" hangingPunct="1">
                        <a:defRPr sz="1800" kern="1200">
                          <a:solidFill>
                            <a:schemeClr val="tx1"/>
                          </a:solidFill>
                          <a:latin typeface="Trebuchet MS" panose="020B0603020202020204"/>
                        </a:defRPr>
                      </a:lvl9pPr>
                    </a:lstStyle>
                    <a:p>
                      <a:pPr marL="0" marR="0" indent="0" algn="ctr" defTabSz="914400" rtl="0" eaLnBrk="1" fontAlgn="auto" latinLnBrk="0" hangingPunct="1">
                        <a:lnSpc>
                          <a:spcPct val="100000"/>
                        </a:lnSpc>
                        <a:spcBef>
                          <a:spcPct val="0"/>
                        </a:spcBef>
                        <a:spcAft>
                          <a:spcPct val="0"/>
                        </a:spcAft>
                        <a:buClrTx/>
                        <a:buSzTx/>
                        <a:buFontTx/>
                        <a:buNone/>
                        <a:defRPr/>
                      </a:pPr>
                      <a:r>
                        <a:rPr lang="ja-JP" sz="1200" b="0" i="0" u="none" strike="noStrike" cap="none" baseline="0">
                          <a:solidFill>
                            <a:srgbClr val="4D4D4D"/>
                          </a:solidFill>
                          <a:effectLst/>
                          <a:uFillTx/>
                          <a:ea typeface="MS UI Gothic" panose="020B0600070205080204" charset="-128"/>
                        </a:rPr>
                        <a:t>41.7</a:t>
                      </a:r>
                    </a:p>
                  </a:txBody>
                  <a:tcPr anchor="ctr">
                    <a:lnT w="19050" cap="flat" cmpd="sng" algn="ctr">
                      <a:solidFill>
                        <a:schemeClr val="tx1"/>
                      </a:solidFill>
                      <a:prstDash val="solid"/>
                      <a:round/>
                      <a:headEnd type="none" w="med" len="med"/>
                      <a:tailEnd type="none" w="med" len="med"/>
                    </a:lnT>
                    <a:noFill/>
                  </a:tcPr>
                </a:tc>
                <a:tc>
                  <a:txBody>
                    <a:bodyPr/>
                    <a:lstStyle>
                      <a:lvl1pPr marL="0" algn="l" defTabSz="914400" rtl="0" eaLnBrk="1" latinLnBrk="0" hangingPunct="1">
                        <a:defRPr sz="1800" kern="1200">
                          <a:solidFill>
                            <a:schemeClr val="tx1"/>
                          </a:solidFill>
                          <a:latin typeface="Trebuchet MS" panose="020B0603020202020204"/>
                        </a:defRPr>
                      </a:lvl1pPr>
                      <a:lvl2pPr marL="457200" algn="l" defTabSz="914400" rtl="0" eaLnBrk="1" latinLnBrk="0" hangingPunct="1">
                        <a:defRPr sz="1800" kern="1200">
                          <a:solidFill>
                            <a:schemeClr val="tx1"/>
                          </a:solidFill>
                          <a:latin typeface="Trebuchet MS" panose="020B0603020202020204"/>
                        </a:defRPr>
                      </a:lvl2pPr>
                      <a:lvl3pPr marL="914400" algn="l" defTabSz="914400" rtl="0" eaLnBrk="1" latinLnBrk="0" hangingPunct="1">
                        <a:defRPr sz="1800" kern="1200">
                          <a:solidFill>
                            <a:schemeClr val="tx1"/>
                          </a:solidFill>
                          <a:latin typeface="Trebuchet MS" panose="020B0603020202020204"/>
                        </a:defRPr>
                      </a:lvl3pPr>
                      <a:lvl4pPr marL="1371600" algn="l" defTabSz="914400" rtl="0" eaLnBrk="1" latinLnBrk="0" hangingPunct="1">
                        <a:defRPr sz="1800" kern="1200">
                          <a:solidFill>
                            <a:schemeClr val="tx1"/>
                          </a:solidFill>
                          <a:latin typeface="Trebuchet MS" panose="020B0603020202020204"/>
                        </a:defRPr>
                      </a:lvl4pPr>
                      <a:lvl5pPr marL="1828800" algn="l" defTabSz="914400" rtl="0" eaLnBrk="1" latinLnBrk="0" hangingPunct="1">
                        <a:defRPr sz="1800" kern="1200">
                          <a:solidFill>
                            <a:schemeClr val="tx1"/>
                          </a:solidFill>
                          <a:latin typeface="Trebuchet MS" panose="020B0603020202020204"/>
                        </a:defRPr>
                      </a:lvl5pPr>
                      <a:lvl6pPr marL="2286000" algn="l" defTabSz="914400" rtl="0" eaLnBrk="1" latinLnBrk="0" hangingPunct="1">
                        <a:defRPr sz="1800" kern="1200">
                          <a:solidFill>
                            <a:schemeClr val="tx1"/>
                          </a:solidFill>
                          <a:latin typeface="Trebuchet MS" panose="020B0603020202020204"/>
                        </a:defRPr>
                      </a:lvl6pPr>
                      <a:lvl7pPr marL="2743200" algn="l" defTabSz="914400" rtl="0" eaLnBrk="1" latinLnBrk="0" hangingPunct="1">
                        <a:defRPr sz="1800" kern="1200">
                          <a:solidFill>
                            <a:schemeClr val="tx1"/>
                          </a:solidFill>
                          <a:latin typeface="Trebuchet MS" panose="020B0603020202020204"/>
                        </a:defRPr>
                      </a:lvl7pPr>
                      <a:lvl8pPr marL="3200400" algn="l" defTabSz="914400" rtl="0" eaLnBrk="1" latinLnBrk="0" hangingPunct="1">
                        <a:defRPr sz="1800" kern="1200">
                          <a:solidFill>
                            <a:schemeClr val="tx1"/>
                          </a:solidFill>
                          <a:latin typeface="Trebuchet MS" panose="020B0603020202020204"/>
                        </a:defRPr>
                      </a:lvl8pPr>
                      <a:lvl9pPr marL="3657600" algn="l" defTabSz="914400" rtl="0" eaLnBrk="1" latinLnBrk="0" hangingPunct="1">
                        <a:defRPr sz="1800" kern="1200">
                          <a:solidFill>
                            <a:schemeClr val="tx1"/>
                          </a:solidFill>
                          <a:latin typeface="Trebuchet MS" panose="020B0603020202020204"/>
                        </a:defRPr>
                      </a:lvl9pPr>
                    </a:lstStyle>
                    <a:p>
                      <a:pPr marL="0" marR="0" indent="0" algn="ctr" defTabSz="914400" rtl="0" eaLnBrk="1" fontAlgn="auto" latinLnBrk="0" hangingPunct="1">
                        <a:lnSpc>
                          <a:spcPct val="100000"/>
                        </a:lnSpc>
                        <a:spcBef>
                          <a:spcPct val="0"/>
                        </a:spcBef>
                        <a:spcAft>
                          <a:spcPct val="0"/>
                        </a:spcAft>
                        <a:buClrTx/>
                        <a:buSzTx/>
                        <a:buFontTx/>
                        <a:buNone/>
                        <a:defRPr/>
                      </a:pPr>
                      <a:r>
                        <a:rPr lang="ja-JP" sz="1200" b="0" i="0" u="none" strike="noStrike" cap="none" baseline="0">
                          <a:solidFill>
                            <a:srgbClr val="4D4D4D"/>
                          </a:solidFill>
                          <a:effectLst/>
                          <a:uFillTx/>
                          <a:ea typeface="MS UI Gothic" panose="020B0600070205080204" charset="-128"/>
                        </a:rPr>
                        <a:t>41.7</a:t>
                      </a:r>
                    </a:p>
                  </a:txBody>
                  <a:tcPr anchor="ctr">
                    <a:lnT w="1905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10001"/>
                  </a:ext>
                </a:extLst>
              </a:tr>
              <a:tr h="370840">
                <a:tc>
                  <a:txBody>
                    <a:bodyPr/>
                    <a:lstStyle>
                      <a:lvl1pPr marL="0" algn="l" defTabSz="914400" rtl="0" eaLnBrk="1" latinLnBrk="0" hangingPunct="1">
                        <a:defRPr sz="1800" kern="1200">
                          <a:solidFill>
                            <a:schemeClr val="tx1"/>
                          </a:solidFill>
                          <a:latin typeface="Trebuchet MS" panose="020B0603020202020204"/>
                        </a:defRPr>
                      </a:lvl1pPr>
                      <a:lvl2pPr marL="457200" algn="l" defTabSz="914400" rtl="0" eaLnBrk="1" latinLnBrk="0" hangingPunct="1">
                        <a:defRPr sz="1800" kern="1200">
                          <a:solidFill>
                            <a:schemeClr val="tx1"/>
                          </a:solidFill>
                          <a:latin typeface="Trebuchet MS" panose="020B0603020202020204"/>
                        </a:defRPr>
                      </a:lvl2pPr>
                      <a:lvl3pPr marL="914400" algn="l" defTabSz="914400" rtl="0" eaLnBrk="1" latinLnBrk="0" hangingPunct="1">
                        <a:defRPr sz="1800" kern="1200">
                          <a:solidFill>
                            <a:schemeClr val="tx1"/>
                          </a:solidFill>
                          <a:latin typeface="Trebuchet MS" panose="020B0603020202020204"/>
                        </a:defRPr>
                      </a:lvl3pPr>
                      <a:lvl4pPr marL="1371600" algn="l" defTabSz="914400" rtl="0" eaLnBrk="1" latinLnBrk="0" hangingPunct="1">
                        <a:defRPr sz="1800" kern="1200">
                          <a:solidFill>
                            <a:schemeClr val="tx1"/>
                          </a:solidFill>
                          <a:latin typeface="Trebuchet MS" panose="020B0603020202020204"/>
                        </a:defRPr>
                      </a:lvl4pPr>
                      <a:lvl5pPr marL="1828800" algn="l" defTabSz="914400" rtl="0" eaLnBrk="1" latinLnBrk="0" hangingPunct="1">
                        <a:defRPr sz="1800" kern="1200">
                          <a:solidFill>
                            <a:schemeClr val="tx1"/>
                          </a:solidFill>
                          <a:latin typeface="Trebuchet MS" panose="020B0603020202020204"/>
                        </a:defRPr>
                      </a:lvl5pPr>
                      <a:lvl6pPr marL="2286000" algn="l" defTabSz="914400" rtl="0" eaLnBrk="1" latinLnBrk="0" hangingPunct="1">
                        <a:defRPr sz="1800" kern="1200">
                          <a:solidFill>
                            <a:schemeClr val="tx1"/>
                          </a:solidFill>
                          <a:latin typeface="Trebuchet MS" panose="020B0603020202020204"/>
                        </a:defRPr>
                      </a:lvl6pPr>
                      <a:lvl7pPr marL="2743200" algn="l" defTabSz="914400" rtl="0" eaLnBrk="1" latinLnBrk="0" hangingPunct="1">
                        <a:defRPr sz="1800" kern="1200">
                          <a:solidFill>
                            <a:schemeClr val="tx1"/>
                          </a:solidFill>
                          <a:latin typeface="Trebuchet MS" panose="020B0603020202020204"/>
                        </a:defRPr>
                      </a:lvl7pPr>
                      <a:lvl8pPr marL="3200400" algn="l" defTabSz="914400" rtl="0" eaLnBrk="1" latinLnBrk="0" hangingPunct="1">
                        <a:defRPr sz="1800" kern="1200">
                          <a:solidFill>
                            <a:schemeClr val="tx1"/>
                          </a:solidFill>
                          <a:latin typeface="Trebuchet MS" panose="020B0603020202020204"/>
                        </a:defRPr>
                      </a:lvl8pPr>
                      <a:lvl9pPr marL="3657600" algn="l" defTabSz="914400" rtl="0" eaLnBrk="1" latinLnBrk="0" hangingPunct="1">
                        <a:defRPr sz="1800" kern="1200">
                          <a:solidFill>
                            <a:schemeClr val="tx1"/>
                          </a:solidFill>
                          <a:latin typeface="Trebuchet MS" panose="020B0603020202020204"/>
                        </a:defRPr>
                      </a:lvl9pPr>
                    </a:lstStyle>
                    <a:p>
                      <a:pPr marL="0" algn="l" defTabSz="914400" rtl="0" eaLnBrk="1" latinLnBrk="0" hangingPunct="1"/>
                      <a:r>
                        <a:rPr lang="ja-JP" sz="1200" b="0" i="0" u="none" strike="noStrike" cap="none" baseline="0">
                          <a:solidFill>
                            <a:srgbClr val="4D4D4D"/>
                          </a:solidFill>
                          <a:effectLst/>
                          <a:uFillTx/>
                          <a:ea typeface="MS UI Gothic" panose="020B0600070205080204" charset="-128"/>
                        </a:rPr>
                        <a:t>1年OS、%</a:t>
                      </a:r>
                    </a:p>
                  </a:txBody>
                  <a:tcPr anchor="ctr">
                    <a:noFill/>
                  </a:tcPr>
                </a:tc>
                <a:tc>
                  <a:txBody>
                    <a:bodyPr/>
                    <a:lstStyle>
                      <a:lvl1pPr marL="0" algn="l" defTabSz="914400" rtl="0" eaLnBrk="1" latinLnBrk="0" hangingPunct="1">
                        <a:defRPr sz="1800" kern="1200">
                          <a:solidFill>
                            <a:schemeClr val="tx1"/>
                          </a:solidFill>
                          <a:latin typeface="Trebuchet MS" panose="020B0603020202020204"/>
                        </a:defRPr>
                      </a:lvl1pPr>
                      <a:lvl2pPr marL="457200" algn="l" defTabSz="914400" rtl="0" eaLnBrk="1" latinLnBrk="0" hangingPunct="1">
                        <a:defRPr sz="1800" kern="1200">
                          <a:solidFill>
                            <a:schemeClr val="tx1"/>
                          </a:solidFill>
                          <a:latin typeface="Trebuchet MS" panose="020B0603020202020204"/>
                        </a:defRPr>
                      </a:lvl2pPr>
                      <a:lvl3pPr marL="914400" algn="l" defTabSz="914400" rtl="0" eaLnBrk="1" latinLnBrk="0" hangingPunct="1">
                        <a:defRPr sz="1800" kern="1200">
                          <a:solidFill>
                            <a:schemeClr val="tx1"/>
                          </a:solidFill>
                          <a:latin typeface="Trebuchet MS" panose="020B0603020202020204"/>
                        </a:defRPr>
                      </a:lvl3pPr>
                      <a:lvl4pPr marL="1371600" algn="l" defTabSz="914400" rtl="0" eaLnBrk="1" latinLnBrk="0" hangingPunct="1">
                        <a:defRPr sz="1800" kern="1200">
                          <a:solidFill>
                            <a:schemeClr val="tx1"/>
                          </a:solidFill>
                          <a:latin typeface="Trebuchet MS" panose="020B0603020202020204"/>
                        </a:defRPr>
                      </a:lvl4pPr>
                      <a:lvl5pPr marL="1828800" algn="l" defTabSz="914400" rtl="0" eaLnBrk="1" latinLnBrk="0" hangingPunct="1">
                        <a:defRPr sz="1800" kern="1200">
                          <a:solidFill>
                            <a:schemeClr val="tx1"/>
                          </a:solidFill>
                          <a:latin typeface="Trebuchet MS" panose="020B0603020202020204"/>
                        </a:defRPr>
                      </a:lvl5pPr>
                      <a:lvl6pPr marL="2286000" algn="l" defTabSz="914400" rtl="0" eaLnBrk="1" latinLnBrk="0" hangingPunct="1">
                        <a:defRPr sz="1800" kern="1200">
                          <a:solidFill>
                            <a:schemeClr val="tx1"/>
                          </a:solidFill>
                          <a:latin typeface="Trebuchet MS" panose="020B0603020202020204"/>
                        </a:defRPr>
                      </a:lvl6pPr>
                      <a:lvl7pPr marL="2743200" algn="l" defTabSz="914400" rtl="0" eaLnBrk="1" latinLnBrk="0" hangingPunct="1">
                        <a:defRPr sz="1800" kern="1200">
                          <a:solidFill>
                            <a:schemeClr val="tx1"/>
                          </a:solidFill>
                          <a:latin typeface="Trebuchet MS" panose="020B0603020202020204"/>
                        </a:defRPr>
                      </a:lvl7pPr>
                      <a:lvl8pPr marL="3200400" algn="l" defTabSz="914400" rtl="0" eaLnBrk="1" latinLnBrk="0" hangingPunct="1">
                        <a:defRPr sz="1800" kern="1200">
                          <a:solidFill>
                            <a:schemeClr val="tx1"/>
                          </a:solidFill>
                          <a:latin typeface="Trebuchet MS" panose="020B0603020202020204"/>
                        </a:defRPr>
                      </a:lvl8pPr>
                      <a:lvl9pPr marL="3657600" algn="l" defTabSz="914400" rtl="0" eaLnBrk="1" latinLnBrk="0" hangingPunct="1">
                        <a:defRPr sz="1800" kern="1200">
                          <a:solidFill>
                            <a:schemeClr val="tx1"/>
                          </a:solidFill>
                          <a:latin typeface="Trebuchet MS" panose="020B0603020202020204"/>
                        </a:defRPr>
                      </a:lvl9pPr>
                    </a:lstStyle>
                    <a:p>
                      <a:pPr marL="0" marR="0" indent="0" algn="ctr" defTabSz="914400" rtl="0" eaLnBrk="1" fontAlgn="auto" latinLnBrk="0" hangingPunct="1">
                        <a:lnSpc>
                          <a:spcPct val="100000"/>
                        </a:lnSpc>
                        <a:spcBef>
                          <a:spcPct val="0"/>
                        </a:spcBef>
                        <a:spcAft>
                          <a:spcPct val="0"/>
                        </a:spcAft>
                        <a:buClrTx/>
                        <a:buSzTx/>
                        <a:buFontTx/>
                        <a:buNone/>
                        <a:defRPr/>
                      </a:pPr>
                      <a:r>
                        <a:rPr lang="ja-JP" sz="1200" b="0" i="0" u="none" strike="noStrike" cap="none" baseline="0">
                          <a:solidFill>
                            <a:srgbClr val="4D4D4D"/>
                          </a:solidFill>
                          <a:effectLst/>
                          <a:uFillTx/>
                          <a:ea typeface="MS UI Gothic" panose="020B0600070205080204" charset="-128"/>
                        </a:rPr>
                        <a:t>86.9</a:t>
                      </a:r>
                    </a:p>
                  </a:txBody>
                  <a:tcPr anchor="ctr">
                    <a:noFill/>
                  </a:tcPr>
                </a:tc>
                <a:tc>
                  <a:txBody>
                    <a:bodyPr/>
                    <a:lstStyle>
                      <a:lvl1pPr marL="0" algn="l" defTabSz="914400" rtl="0" eaLnBrk="1" latinLnBrk="0" hangingPunct="1">
                        <a:defRPr sz="1800" kern="1200">
                          <a:solidFill>
                            <a:schemeClr val="tx1"/>
                          </a:solidFill>
                          <a:latin typeface="Trebuchet MS" panose="020B0603020202020204"/>
                        </a:defRPr>
                      </a:lvl1pPr>
                      <a:lvl2pPr marL="457200" algn="l" defTabSz="914400" rtl="0" eaLnBrk="1" latinLnBrk="0" hangingPunct="1">
                        <a:defRPr sz="1800" kern="1200">
                          <a:solidFill>
                            <a:schemeClr val="tx1"/>
                          </a:solidFill>
                          <a:latin typeface="Trebuchet MS" panose="020B0603020202020204"/>
                        </a:defRPr>
                      </a:lvl2pPr>
                      <a:lvl3pPr marL="914400" algn="l" defTabSz="914400" rtl="0" eaLnBrk="1" latinLnBrk="0" hangingPunct="1">
                        <a:defRPr sz="1800" kern="1200">
                          <a:solidFill>
                            <a:schemeClr val="tx1"/>
                          </a:solidFill>
                          <a:latin typeface="Trebuchet MS" panose="020B0603020202020204"/>
                        </a:defRPr>
                      </a:lvl3pPr>
                      <a:lvl4pPr marL="1371600" algn="l" defTabSz="914400" rtl="0" eaLnBrk="1" latinLnBrk="0" hangingPunct="1">
                        <a:defRPr sz="1800" kern="1200">
                          <a:solidFill>
                            <a:schemeClr val="tx1"/>
                          </a:solidFill>
                          <a:latin typeface="Trebuchet MS" panose="020B0603020202020204"/>
                        </a:defRPr>
                      </a:lvl4pPr>
                      <a:lvl5pPr marL="1828800" algn="l" defTabSz="914400" rtl="0" eaLnBrk="1" latinLnBrk="0" hangingPunct="1">
                        <a:defRPr sz="1800" kern="1200">
                          <a:solidFill>
                            <a:schemeClr val="tx1"/>
                          </a:solidFill>
                          <a:latin typeface="Trebuchet MS" panose="020B0603020202020204"/>
                        </a:defRPr>
                      </a:lvl5pPr>
                      <a:lvl6pPr marL="2286000" algn="l" defTabSz="914400" rtl="0" eaLnBrk="1" latinLnBrk="0" hangingPunct="1">
                        <a:defRPr sz="1800" kern="1200">
                          <a:solidFill>
                            <a:schemeClr val="tx1"/>
                          </a:solidFill>
                          <a:latin typeface="Trebuchet MS" panose="020B0603020202020204"/>
                        </a:defRPr>
                      </a:lvl6pPr>
                      <a:lvl7pPr marL="2743200" algn="l" defTabSz="914400" rtl="0" eaLnBrk="1" latinLnBrk="0" hangingPunct="1">
                        <a:defRPr sz="1800" kern="1200">
                          <a:solidFill>
                            <a:schemeClr val="tx1"/>
                          </a:solidFill>
                          <a:latin typeface="Trebuchet MS" panose="020B0603020202020204"/>
                        </a:defRPr>
                      </a:lvl7pPr>
                      <a:lvl8pPr marL="3200400" algn="l" defTabSz="914400" rtl="0" eaLnBrk="1" latinLnBrk="0" hangingPunct="1">
                        <a:defRPr sz="1800" kern="1200">
                          <a:solidFill>
                            <a:schemeClr val="tx1"/>
                          </a:solidFill>
                          <a:latin typeface="Trebuchet MS" panose="020B0603020202020204"/>
                        </a:defRPr>
                      </a:lvl8pPr>
                      <a:lvl9pPr marL="3657600" algn="l" defTabSz="914400" rtl="0" eaLnBrk="1" latinLnBrk="0" hangingPunct="1">
                        <a:defRPr sz="1800" kern="1200">
                          <a:solidFill>
                            <a:schemeClr val="tx1"/>
                          </a:solidFill>
                          <a:latin typeface="Trebuchet MS" panose="020B0603020202020204"/>
                        </a:defRPr>
                      </a:lvl9pPr>
                    </a:lstStyle>
                    <a:p>
                      <a:pPr marL="0" marR="0" indent="0" algn="ctr" defTabSz="914400" rtl="0" eaLnBrk="1" fontAlgn="auto" latinLnBrk="0" hangingPunct="1">
                        <a:lnSpc>
                          <a:spcPct val="100000"/>
                        </a:lnSpc>
                        <a:spcBef>
                          <a:spcPct val="0"/>
                        </a:spcBef>
                        <a:spcAft>
                          <a:spcPct val="0"/>
                        </a:spcAft>
                        <a:buClrTx/>
                        <a:buSzTx/>
                        <a:buFontTx/>
                        <a:buNone/>
                        <a:defRPr/>
                      </a:pPr>
                      <a:r>
                        <a:rPr lang="ja-JP" sz="1200" b="0" i="0" u="none" strike="noStrike" cap="none" baseline="0">
                          <a:solidFill>
                            <a:srgbClr val="4D4D4D"/>
                          </a:solidFill>
                          <a:effectLst/>
                          <a:uFillTx/>
                          <a:ea typeface="MS UI Gothic" panose="020B0600070205080204" charset="-128"/>
                        </a:rPr>
                        <a:t>88.3</a:t>
                      </a:r>
                    </a:p>
                  </a:txBody>
                  <a:tcPr anchor="ctr">
                    <a:noFill/>
                  </a:tcPr>
                </a:tc>
                <a:extLst>
                  <a:ext uri="{0D108BD9-81ED-4DB2-BD59-A6C34878D82A}">
                    <a16:rowId xmlns:a16="http://schemas.microsoft.com/office/drawing/2014/main" val="10002"/>
                  </a:ext>
                </a:extLst>
              </a:tr>
              <a:tr h="370840">
                <a:tc>
                  <a:txBody>
                    <a:bodyPr/>
                    <a:lstStyle>
                      <a:lvl1pPr marL="0" algn="l" defTabSz="914400" rtl="0" eaLnBrk="1" latinLnBrk="0" hangingPunct="1">
                        <a:defRPr sz="1800" kern="1200">
                          <a:solidFill>
                            <a:schemeClr val="tx1"/>
                          </a:solidFill>
                          <a:latin typeface="Trebuchet MS" panose="020B0603020202020204"/>
                        </a:defRPr>
                      </a:lvl1pPr>
                      <a:lvl2pPr marL="457200" algn="l" defTabSz="914400" rtl="0" eaLnBrk="1" latinLnBrk="0" hangingPunct="1">
                        <a:defRPr sz="1800" kern="1200">
                          <a:solidFill>
                            <a:schemeClr val="tx1"/>
                          </a:solidFill>
                          <a:latin typeface="Trebuchet MS" panose="020B0603020202020204"/>
                        </a:defRPr>
                      </a:lvl2pPr>
                      <a:lvl3pPr marL="914400" algn="l" defTabSz="914400" rtl="0" eaLnBrk="1" latinLnBrk="0" hangingPunct="1">
                        <a:defRPr sz="1800" kern="1200">
                          <a:solidFill>
                            <a:schemeClr val="tx1"/>
                          </a:solidFill>
                          <a:latin typeface="Trebuchet MS" panose="020B0603020202020204"/>
                        </a:defRPr>
                      </a:lvl3pPr>
                      <a:lvl4pPr marL="1371600" algn="l" defTabSz="914400" rtl="0" eaLnBrk="1" latinLnBrk="0" hangingPunct="1">
                        <a:defRPr sz="1800" kern="1200">
                          <a:solidFill>
                            <a:schemeClr val="tx1"/>
                          </a:solidFill>
                          <a:latin typeface="Trebuchet MS" panose="020B0603020202020204"/>
                        </a:defRPr>
                      </a:lvl4pPr>
                      <a:lvl5pPr marL="1828800" algn="l" defTabSz="914400" rtl="0" eaLnBrk="1" latinLnBrk="0" hangingPunct="1">
                        <a:defRPr sz="1800" kern="1200">
                          <a:solidFill>
                            <a:schemeClr val="tx1"/>
                          </a:solidFill>
                          <a:latin typeface="Trebuchet MS" panose="020B0603020202020204"/>
                        </a:defRPr>
                      </a:lvl5pPr>
                      <a:lvl6pPr marL="2286000" algn="l" defTabSz="914400" rtl="0" eaLnBrk="1" latinLnBrk="0" hangingPunct="1">
                        <a:defRPr sz="1800" kern="1200">
                          <a:solidFill>
                            <a:schemeClr val="tx1"/>
                          </a:solidFill>
                          <a:latin typeface="Trebuchet MS" panose="020B0603020202020204"/>
                        </a:defRPr>
                      </a:lvl6pPr>
                      <a:lvl7pPr marL="2743200" algn="l" defTabSz="914400" rtl="0" eaLnBrk="1" latinLnBrk="0" hangingPunct="1">
                        <a:defRPr sz="1800" kern="1200">
                          <a:solidFill>
                            <a:schemeClr val="tx1"/>
                          </a:solidFill>
                          <a:latin typeface="Trebuchet MS" panose="020B0603020202020204"/>
                        </a:defRPr>
                      </a:lvl7pPr>
                      <a:lvl8pPr marL="3200400" algn="l" defTabSz="914400" rtl="0" eaLnBrk="1" latinLnBrk="0" hangingPunct="1">
                        <a:defRPr sz="1800" kern="1200">
                          <a:solidFill>
                            <a:schemeClr val="tx1"/>
                          </a:solidFill>
                          <a:latin typeface="Trebuchet MS" panose="020B0603020202020204"/>
                        </a:defRPr>
                      </a:lvl8pPr>
                      <a:lvl9pPr marL="3657600" algn="l" defTabSz="914400" rtl="0" eaLnBrk="1" latinLnBrk="0" hangingPunct="1">
                        <a:defRPr sz="1800" kern="1200">
                          <a:solidFill>
                            <a:schemeClr val="tx1"/>
                          </a:solidFill>
                          <a:latin typeface="Trebuchet MS" panose="020B0603020202020204"/>
                        </a:defRPr>
                      </a:lvl9pPr>
                    </a:lstStyle>
                    <a:p>
                      <a:pPr marL="0" algn="l" defTabSz="914400" rtl="0" eaLnBrk="1" latinLnBrk="0" hangingPunct="1"/>
                      <a:r>
                        <a:rPr lang="ja-JP" sz="1200" b="0" i="0" u="none" strike="noStrike" cap="none" baseline="0">
                          <a:solidFill>
                            <a:srgbClr val="4D4D4D"/>
                          </a:solidFill>
                          <a:effectLst/>
                          <a:uFillTx/>
                          <a:ea typeface="MS UI Gothic" panose="020B0600070205080204" charset="-128"/>
                        </a:rPr>
                        <a:t>5年OS、%</a:t>
                      </a:r>
                    </a:p>
                  </a:txBody>
                  <a:tcPr anchor="ctr">
                    <a:lnB w="19050" cap="flat" cmpd="sng" algn="ctr">
                      <a:solidFill>
                        <a:schemeClr val="tx1"/>
                      </a:solidFill>
                      <a:prstDash val="solid"/>
                      <a:round/>
                      <a:headEnd type="none" w="med" len="med"/>
                      <a:tailEnd type="none" w="med" len="med"/>
                    </a:lnB>
                    <a:noFill/>
                  </a:tcPr>
                </a:tc>
                <a:tc>
                  <a:txBody>
                    <a:bodyPr/>
                    <a:lstStyle>
                      <a:lvl1pPr marL="0" algn="l" defTabSz="914400" rtl="0" eaLnBrk="1" latinLnBrk="0" hangingPunct="1">
                        <a:defRPr sz="1800" kern="1200">
                          <a:solidFill>
                            <a:schemeClr val="tx1"/>
                          </a:solidFill>
                          <a:latin typeface="Trebuchet MS" panose="020B0603020202020204"/>
                        </a:defRPr>
                      </a:lvl1pPr>
                      <a:lvl2pPr marL="457200" algn="l" defTabSz="914400" rtl="0" eaLnBrk="1" latinLnBrk="0" hangingPunct="1">
                        <a:defRPr sz="1800" kern="1200">
                          <a:solidFill>
                            <a:schemeClr val="tx1"/>
                          </a:solidFill>
                          <a:latin typeface="Trebuchet MS" panose="020B0603020202020204"/>
                        </a:defRPr>
                      </a:lvl2pPr>
                      <a:lvl3pPr marL="914400" algn="l" defTabSz="914400" rtl="0" eaLnBrk="1" latinLnBrk="0" hangingPunct="1">
                        <a:defRPr sz="1800" kern="1200">
                          <a:solidFill>
                            <a:schemeClr val="tx1"/>
                          </a:solidFill>
                          <a:latin typeface="Trebuchet MS" panose="020B0603020202020204"/>
                        </a:defRPr>
                      </a:lvl3pPr>
                      <a:lvl4pPr marL="1371600" algn="l" defTabSz="914400" rtl="0" eaLnBrk="1" latinLnBrk="0" hangingPunct="1">
                        <a:defRPr sz="1800" kern="1200">
                          <a:solidFill>
                            <a:schemeClr val="tx1"/>
                          </a:solidFill>
                          <a:latin typeface="Trebuchet MS" panose="020B0603020202020204"/>
                        </a:defRPr>
                      </a:lvl4pPr>
                      <a:lvl5pPr marL="1828800" algn="l" defTabSz="914400" rtl="0" eaLnBrk="1" latinLnBrk="0" hangingPunct="1">
                        <a:defRPr sz="1800" kern="1200">
                          <a:solidFill>
                            <a:schemeClr val="tx1"/>
                          </a:solidFill>
                          <a:latin typeface="Trebuchet MS" panose="020B0603020202020204"/>
                        </a:defRPr>
                      </a:lvl5pPr>
                      <a:lvl6pPr marL="2286000" algn="l" defTabSz="914400" rtl="0" eaLnBrk="1" latinLnBrk="0" hangingPunct="1">
                        <a:defRPr sz="1800" kern="1200">
                          <a:solidFill>
                            <a:schemeClr val="tx1"/>
                          </a:solidFill>
                          <a:latin typeface="Trebuchet MS" panose="020B0603020202020204"/>
                        </a:defRPr>
                      </a:lvl6pPr>
                      <a:lvl7pPr marL="2743200" algn="l" defTabSz="914400" rtl="0" eaLnBrk="1" latinLnBrk="0" hangingPunct="1">
                        <a:defRPr sz="1800" kern="1200">
                          <a:solidFill>
                            <a:schemeClr val="tx1"/>
                          </a:solidFill>
                          <a:latin typeface="Trebuchet MS" panose="020B0603020202020204"/>
                        </a:defRPr>
                      </a:lvl7pPr>
                      <a:lvl8pPr marL="3200400" algn="l" defTabSz="914400" rtl="0" eaLnBrk="1" latinLnBrk="0" hangingPunct="1">
                        <a:defRPr sz="1800" kern="1200">
                          <a:solidFill>
                            <a:schemeClr val="tx1"/>
                          </a:solidFill>
                          <a:latin typeface="Trebuchet MS" panose="020B0603020202020204"/>
                        </a:defRPr>
                      </a:lvl8pPr>
                      <a:lvl9pPr marL="3657600" algn="l" defTabSz="914400" rtl="0" eaLnBrk="1" latinLnBrk="0" hangingPunct="1">
                        <a:defRPr sz="1800" kern="1200">
                          <a:solidFill>
                            <a:schemeClr val="tx1"/>
                          </a:solidFill>
                          <a:latin typeface="Trebuchet MS" panose="020B0603020202020204"/>
                        </a:defRPr>
                      </a:lvl9pPr>
                    </a:lstStyle>
                    <a:p>
                      <a:pPr marL="0" marR="0" indent="0" algn="ctr" defTabSz="914400" rtl="0" eaLnBrk="1" fontAlgn="auto" latinLnBrk="0" hangingPunct="1">
                        <a:lnSpc>
                          <a:spcPct val="100000"/>
                        </a:lnSpc>
                        <a:spcBef>
                          <a:spcPct val="0"/>
                        </a:spcBef>
                        <a:spcAft>
                          <a:spcPct val="0"/>
                        </a:spcAft>
                        <a:buClrTx/>
                        <a:buSzTx/>
                        <a:buFontTx/>
                        <a:buNone/>
                        <a:defRPr/>
                      </a:pPr>
                      <a:r>
                        <a:rPr lang="ja-JP" sz="1200" b="0" i="0" u="none" strike="noStrike" cap="none" baseline="0">
                          <a:solidFill>
                            <a:srgbClr val="4D4D4D"/>
                          </a:solidFill>
                          <a:effectLst/>
                          <a:uFillTx/>
                          <a:ea typeface="MS UI Gothic" panose="020B0600070205080204" charset="-128"/>
                        </a:rPr>
                        <a:t>39.4</a:t>
                      </a:r>
                    </a:p>
                  </a:txBody>
                  <a:tcPr anchor="ctr">
                    <a:lnB w="19050" cap="flat" cmpd="sng" algn="ctr">
                      <a:solidFill>
                        <a:schemeClr val="tx1"/>
                      </a:solidFill>
                      <a:prstDash val="solid"/>
                      <a:round/>
                      <a:headEnd type="none" w="med" len="med"/>
                      <a:tailEnd type="none" w="med" len="med"/>
                    </a:lnB>
                    <a:noFill/>
                  </a:tcPr>
                </a:tc>
                <a:tc>
                  <a:txBody>
                    <a:bodyPr/>
                    <a:lstStyle>
                      <a:lvl1pPr marL="0" algn="l" defTabSz="914400" rtl="0" eaLnBrk="1" latinLnBrk="0" hangingPunct="1">
                        <a:defRPr sz="1800" kern="1200">
                          <a:solidFill>
                            <a:schemeClr val="tx1"/>
                          </a:solidFill>
                          <a:latin typeface="Trebuchet MS" panose="020B0603020202020204"/>
                        </a:defRPr>
                      </a:lvl1pPr>
                      <a:lvl2pPr marL="457200" algn="l" defTabSz="914400" rtl="0" eaLnBrk="1" latinLnBrk="0" hangingPunct="1">
                        <a:defRPr sz="1800" kern="1200">
                          <a:solidFill>
                            <a:schemeClr val="tx1"/>
                          </a:solidFill>
                          <a:latin typeface="Trebuchet MS" panose="020B0603020202020204"/>
                        </a:defRPr>
                      </a:lvl2pPr>
                      <a:lvl3pPr marL="914400" algn="l" defTabSz="914400" rtl="0" eaLnBrk="1" latinLnBrk="0" hangingPunct="1">
                        <a:defRPr sz="1800" kern="1200">
                          <a:solidFill>
                            <a:schemeClr val="tx1"/>
                          </a:solidFill>
                          <a:latin typeface="Trebuchet MS" panose="020B0603020202020204"/>
                        </a:defRPr>
                      </a:lvl3pPr>
                      <a:lvl4pPr marL="1371600" algn="l" defTabSz="914400" rtl="0" eaLnBrk="1" latinLnBrk="0" hangingPunct="1">
                        <a:defRPr sz="1800" kern="1200">
                          <a:solidFill>
                            <a:schemeClr val="tx1"/>
                          </a:solidFill>
                          <a:latin typeface="Trebuchet MS" panose="020B0603020202020204"/>
                        </a:defRPr>
                      </a:lvl4pPr>
                      <a:lvl5pPr marL="1828800" algn="l" defTabSz="914400" rtl="0" eaLnBrk="1" latinLnBrk="0" hangingPunct="1">
                        <a:defRPr sz="1800" kern="1200">
                          <a:solidFill>
                            <a:schemeClr val="tx1"/>
                          </a:solidFill>
                          <a:latin typeface="Trebuchet MS" panose="020B0603020202020204"/>
                        </a:defRPr>
                      </a:lvl5pPr>
                      <a:lvl6pPr marL="2286000" algn="l" defTabSz="914400" rtl="0" eaLnBrk="1" latinLnBrk="0" hangingPunct="1">
                        <a:defRPr sz="1800" kern="1200">
                          <a:solidFill>
                            <a:schemeClr val="tx1"/>
                          </a:solidFill>
                          <a:latin typeface="Trebuchet MS" panose="020B0603020202020204"/>
                        </a:defRPr>
                      </a:lvl6pPr>
                      <a:lvl7pPr marL="2743200" algn="l" defTabSz="914400" rtl="0" eaLnBrk="1" latinLnBrk="0" hangingPunct="1">
                        <a:defRPr sz="1800" kern="1200">
                          <a:solidFill>
                            <a:schemeClr val="tx1"/>
                          </a:solidFill>
                          <a:latin typeface="Trebuchet MS" panose="020B0603020202020204"/>
                        </a:defRPr>
                      </a:lvl7pPr>
                      <a:lvl8pPr marL="3200400" algn="l" defTabSz="914400" rtl="0" eaLnBrk="1" latinLnBrk="0" hangingPunct="1">
                        <a:defRPr sz="1800" kern="1200">
                          <a:solidFill>
                            <a:schemeClr val="tx1"/>
                          </a:solidFill>
                          <a:latin typeface="Trebuchet MS" panose="020B0603020202020204"/>
                        </a:defRPr>
                      </a:lvl8pPr>
                      <a:lvl9pPr marL="3657600" algn="l" defTabSz="914400" rtl="0" eaLnBrk="1" latinLnBrk="0" hangingPunct="1">
                        <a:defRPr sz="1800" kern="1200">
                          <a:solidFill>
                            <a:schemeClr val="tx1"/>
                          </a:solidFill>
                          <a:latin typeface="Trebuchet MS" panose="020B0603020202020204"/>
                        </a:defRPr>
                      </a:lvl9pPr>
                    </a:lstStyle>
                    <a:p>
                      <a:pPr marL="0" marR="0" indent="0" algn="ctr" defTabSz="914400" rtl="0" eaLnBrk="1" fontAlgn="auto" latinLnBrk="0" hangingPunct="1">
                        <a:lnSpc>
                          <a:spcPct val="100000"/>
                        </a:lnSpc>
                        <a:spcBef>
                          <a:spcPct val="0"/>
                        </a:spcBef>
                        <a:spcAft>
                          <a:spcPct val="0"/>
                        </a:spcAft>
                        <a:buClrTx/>
                        <a:buSzTx/>
                        <a:buFontTx/>
                        <a:buNone/>
                        <a:defRPr/>
                      </a:pPr>
                      <a:r>
                        <a:rPr lang="ja-JP" sz="1200" b="0" i="0" u="none" strike="noStrike" cap="none" baseline="0">
                          <a:solidFill>
                            <a:srgbClr val="4D4D4D"/>
                          </a:solidFill>
                          <a:effectLst/>
                          <a:uFillTx/>
                          <a:ea typeface="MS UI Gothic" panose="020B0600070205080204" charset="-128"/>
                        </a:rPr>
                        <a:t>36.7</a:t>
                      </a:r>
                    </a:p>
                  </a:txBody>
                  <a:tcPr anchor="ctr">
                    <a:lnB w="190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bl>
          </a:graphicData>
        </a:graphic>
      </p:graphicFrame>
      <p:sp>
        <p:nvSpPr>
          <p:cNvPr id="43" name="TextBox 42"/>
          <p:cNvSpPr txBox="1"/>
          <p:nvPr/>
        </p:nvSpPr>
        <p:spPr>
          <a:xfrm>
            <a:off x="6110768" y="2006425"/>
            <a:ext cx="875016" cy="518678"/>
          </a:xfrm>
          <a:prstGeom prst="rect">
            <a:avLst/>
          </a:prstGeom>
          <a:noFill/>
        </p:spPr>
        <p:txBody>
          <a:bodyPr wrap="none" rtlCol="0">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lang="ja-JP" sz="1400" b="0" i="0" u="none" strike="noStrike" cap="none" baseline="0">
                <a:solidFill>
                  <a:srgbClr val="4D4D4D"/>
                </a:solidFill>
                <a:effectLst/>
                <a:uFillTx/>
                <a:ea typeface="MS UI Gothic" panose="020B0600070205080204" charset="-128"/>
              </a:rPr>
              <a:t>HIPEC</a:t>
            </a:r>
          </a:p>
          <a:p>
            <a:pPr marL="0" marR="0" lvl="0" indent="0" algn="l" defTabSz="914400" rtl="0" eaLnBrk="1" fontAlgn="auto" latinLnBrk="0" hangingPunct="1">
              <a:lnSpc>
                <a:spcPct val="100000"/>
              </a:lnSpc>
              <a:spcBef>
                <a:spcPct val="0"/>
              </a:spcBef>
              <a:spcAft>
                <a:spcPct val="0"/>
              </a:spcAft>
              <a:buClrTx/>
              <a:buSzTx/>
              <a:buFontTx/>
              <a:buNone/>
              <a:defRPr/>
            </a:pPr>
            <a:r>
              <a:rPr lang="ja-JP" sz="1400" b="0" i="0" u="none" strike="noStrike" cap="none" baseline="0">
                <a:solidFill>
                  <a:srgbClr val="4D4D4D"/>
                </a:solidFill>
                <a:effectLst/>
                <a:uFillTx/>
                <a:ea typeface="MS UI Gothic" panose="020B0600070205080204" charset="-128"/>
              </a:rPr>
              <a:t>HIPEC非施行</a:t>
            </a:r>
          </a:p>
        </p:txBody>
      </p:sp>
      <p:cxnSp>
        <p:nvCxnSpPr>
          <p:cNvPr id="44" name="Straight Connector 43"/>
          <p:cNvCxnSpPr/>
          <p:nvPr/>
        </p:nvCxnSpPr>
        <p:spPr>
          <a:xfrm rot="10800000" flipH="1">
            <a:off x="5902982" y="2376352"/>
            <a:ext cx="207786" cy="0"/>
          </a:xfrm>
          <a:prstGeom prst="line">
            <a:avLst/>
          </a:prstGeom>
          <a:noFill/>
          <a:ln w="26035" cap="flat">
            <a:solidFill>
              <a:schemeClr val="accent2"/>
            </a:solidFill>
            <a:prstDash val="solid"/>
            <a:miter/>
          </a:ln>
        </p:spPr>
      </p:cxnSp>
      <p:cxnSp>
        <p:nvCxnSpPr>
          <p:cNvPr id="45" name="Straight Connector 44"/>
          <p:cNvCxnSpPr/>
          <p:nvPr/>
        </p:nvCxnSpPr>
        <p:spPr>
          <a:xfrm rot="10800000" flipH="1">
            <a:off x="5902982" y="2165849"/>
            <a:ext cx="207786" cy="0"/>
          </a:xfrm>
          <a:prstGeom prst="line">
            <a:avLst/>
          </a:prstGeom>
          <a:noFill/>
          <a:ln w="26035" cap="flat">
            <a:solidFill>
              <a:schemeClr val="accent3"/>
            </a:solidFill>
            <a:prstDash val="solid"/>
            <a:miter/>
          </a:ln>
        </p:spPr>
      </p:cxnSp>
      <p:sp>
        <p:nvSpPr>
          <p:cNvPr id="46" name="TextBox 45"/>
          <p:cNvSpPr txBox="1"/>
          <p:nvPr/>
        </p:nvSpPr>
        <p:spPr>
          <a:xfrm>
            <a:off x="5806727" y="2636912"/>
            <a:ext cx="2587982" cy="518678"/>
          </a:xfrm>
          <a:prstGeom prst="rect">
            <a:avLst/>
          </a:prstGeom>
          <a:noFill/>
        </p:spPr>
        <p:txBody>
          <a:bodyPr wrap="square" rtlCol="0">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lang="ja-JP" sz="1400" b="0" i="0" u="none" strike="noStrike" cap="none" baseline="0">
                <a:solidFill>
                  <a:srgbClr val="4D4D4D"/>
                </a:solidFill>
                <a:effectLst/>
                <a:uFillTx/>
                <a:ea typeface="MS UI Gothic" panose="020B0600070205080204" charset="-128"/>
              </a:rPr>
              <a:t>HR 1.00 (95%CI 0.73, 1.37) p=0.995</a:t>
            </a:r>
          </a:p>
        </p:txBody>
      </p:sp>
      <p:cxnSp>
        <p:nvCxnSpPr>
          <p:cNvPr id="47" name="Straight Connector 46"/>
          <p:cNvCxnSpPr/>
          <p:nvPr/>
        </p:nvCxnSpPr>
        <p:spPr>
          <a:xfrm>
            <a:off x="1380934" y="1950865"/>
            <a:ext cx="90000" cy="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48" name="Straight Connector 47"/>
          <p:cNvCxnSpPr/>
          <p:nvPr/>
        </p:nvCxnSpPr>
        <p:spPr>
          <a:xfrm>
            <a:off x="1380934" y="2683788"/>
            <a:ext cx="90000" cy="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49" name="Straight Connector 48"/>
          <p:cNvCxnSpPr/>
          <p:nvPr/>
        </p:nvCxnSpPr>
        <p:spPr>
          <a:xfrm>
            <a:off x="1380934" y="3416711"/>
            <a:ext cx="90000" cy="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50" name="Straight Connector 49"/>
          <p:cNvCxnSpPr/>
          <p:nvPr/>
        </p:nvCxnSpPr>
        <p:spPr>
          <a:xfrm>
            <a:off x="1380934" y="4149634"/>
            <a:ext cx="90000" cy="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57" name="Straight Connector 56"/>
          <p:cNvCxnSpPr/>
          <p:nvPr/>
        </p:nvCxnSpPr>
        <p:spPr>
          <a:xfrm>
            <a:off x="1380934" y="4882558"/>
            <a:ext cx="90000" cy="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sp>
        <p:nvSpPr>
          <p:cNvPr id="58" name="TextBox 57"/>
          <p:cNvSpPr txBox="1"/>
          <p:nvPr/>
        </p:nvSpPr>
        <p:spPr>
          <a:xfrm>
            <a:off x="883234" y="1798313"/>
            <a:ext cx="529217" cy="305105"/>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ct val="0"/>
              </a:spcBef>
              <a:spcAft>
                <a:spcPct val="0"/>
              </a:spcAft>
              <a:buClrTx/>
              <a:buSzTx/>
              <a:buFontTx/>
              <a:buNone/>
              <a:defRPr/>
            </a:pPr>
            <a:r>
              <a:rPr lang="ja-JP" sz="1400" b="0" i="0" u="none" strike="noStrike" cap="none" baseline="0">
                <a:solidFill>
                  <a:srgbClr val="4D4D4D"/>
                </a:solidFill>
                <a:effectLst/>
                <a:uFillTx/>
                <a:ea typeface="MS UI Gothic" panose="020B0600070205080204" charset="-128"/>
              </a:rPr>
              <a:t>1.00</a:t>
            </a:r>
          </a:p>
        </p:txBody>
      </p:sp>
      <p:sp>
        <p:nvSpPr>
          <p:cNvPr id="59" name="TextBox 58"/>
          <p:cNvSpPr txBox="1"/>
          <p:nvPr/>
        </p:nvSpPr>
        <p:spPr>
          <a:xfrm>
            <a:off x="883234" y="2531617"/>
            <a:ext cx="529217" cy="305105"/>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ct val="0"/>
              </a:spcBef>
              <a:spcAft>
                <a:spcPct val="0"/>
              </a:spcAft>
              <a:buClrTx/>
              <a:buSzTx/>
              <a:buFontTx/>
              <a:buNone/>
              <a:defRPr/>
            </a:pPr>
            <a:r>
              <a:rPr lang="ja-JP" sz="1400" b="0" i="0" u="none" strike="noStrike" cap="none" baseline="0">
                <a:solidFill>
                  <a:srgbClr val="4D4D4D"/>
                </a:solidFill>
                <a:effectLst/>
                <a:uFillTx/>
                <a:ea typeface="MS UI Gothic" panose="020B0600070205080204" charset="-128"/>
              </a:rPr>
              <a:t>0.75</a:t>
            </a:r>
          </a:p>
        </p:txBody>
      </p:sp>
      <p:sp>
        <p:nvSpPr>
          <p:cNvPr id="60" name="TextBox 59"/>
          <p:cNvSpPr txBox="1"/>
          <p:nvPr/>
        </p:nvSpPr>
        <p:spPr>
          <a:xfrm>
            <a:off x="883234" y="3264921"/>
            <a:ext cx="529217" cy="305105"/>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ct val="0"/>
              </a:spcBef>
              <a:spcAft>
                <a:spcPct val="0"/>
              </a:spcAft>
              <a:buClrTx/>
              <a:buSzTx/>
              <a:buFontTx/>
              <a:buNone/>
              <a:defRPr/>
            </a:pPr>
            <a:r>
              <a:rPr lang="ja-JP" sz="1400" b="0" i="0" u="none" strike="noStrike" cap="none" baseline="0">
                <a:solidFill>
                  <a:srgbClr val="4D4D4D"/>
                </a:solidFill>
                <a:effectLst/>
                <a:uFillTx/>
                <a:ea typeface="MS UI Gothic" panose="020B0600070205080204" charset="-128"/>
              </a:rPr>
              <a:t>0.50</a:t>
            </a:r>
          </a:p>
        </p:txBody>
      </p:sp>
      <p:sp>
        <p:nvSpPr>
          <p:cNvPr id="61" name="TextBox 60"/>
          <p:cNvSpPr txBox="1"/>
          <p:nvPr/>
        </p:nvSpPr>
        <p:spPr>
          <a:xfrm>
            <a:off x="883234" y="3998225"/>
            <a:ext cx="529217" cy="305105"/>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ct val="0"/>
              </a:spcBef>
              <a:spcAft>
                <a:spcPct val="0"/>
              </a:spcAft>
              <a:buClrTx/>
              <a:buSzTx/>
              <a:buFontTx/>
              <a:buNone/>
              <a:defRPr/>
            </a:pPr>
            <a:r>
              <a:rPr lang="ja-JP" sz="1400" b="0" i="0" u="none" strike="noStrike" cap="none" baseline="0">
                <a:solidFill>
                  <a:srgbClr val="4D4D4D"/>
                </a:solidFill>
                <a:effectLst/>
                <a:uFillTx/>
                <a:ea typeface="MS UI Gothic" panose="020B0600070205080204" charset="-128"/>
              </a:rPr>
              <a:t>0.25</a:t>
            </a:r>
          </a:p>
        </p:txBody>
      </p:sp>
      <p:sp>
        <p:nvSpPr>
          <p:cNvPr id="68" name="TextBox 67"/>
          <p:cNvSpPr txBox="1"/>
          <p:nvPr/>
        </p:nvSpPr>
        <p:spPr>
          <a:xfrm>
            <a:off x="883234" y="4731529"/>
            <a:ext cx="529217" cy="305105"/>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ct val="0"/>
              </a:spcBef>
              <a:spcAft>
                <a:spcPct val="0"/>
              </a:spcAft>
              <a:buClrTx/>
              <a:buSzTx/>
              <a:buFontTx/>
              <a:buNone/>
              <a:defRPr/>
            </a:pPr>
            <a:r>
              <a:rPr lang="ja-JP" sz="1400" b="0" i="0" u="none" strike="noStrike" cap="none" baseline="0">
                <a:solidFill>
                  <a:srgbClr val="4D4D4D"/>
                </a:solidFill>
                <a:effectLst/>
                <a:uFillTx/>
                <a:ea typeface="MS UI Gothic" panose="020B0600070205080204" charset="-128"/>
              </a:rPr>
              <a:t>0.00</a:t>
            </a:r>
          </a:p>
        </p:txBody>
      </p:sp>
      <p:cxnSp>
        <p:nvCxnSpPr>
          <p:cNvPr id="69" name="Straight Connector 68"/>
          <p:cNvCxnSpPr/>
          <p:nvPr/>
        </p:nvCxnSpPr>
        <p:spPr>
          <a:xfrm rot="5400000">
            <a:off x="3293204" y="4938204"/>
            <a:ext cx="90000" cy="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70" name="Straight Connector 69"/>
          <p:cNvCxnSpPr/>
          <p:nvPr/>
        </p:nvCxnSpPr>
        <p:spPr>
          <a:xfrm rot="5400000">
            <a:off x="4525832" y="4938204"/>
            <a:ext cx="90000" cy="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71" name="Straight Connector 70"/>
          <p:cNvCxnSpPr/>
          <p:nvPr/>
        </p:nvCxnSpPr>
        <p:spPr>
          <a:xfrm rot="5400000">
            <a:off x="5758460" y="4938204"/>
            <a:ext cx="90000" cy="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72" name="Straight Connector 71"/>
          <p:cNvCxnSpPr/>
          <p:nvPr/>
        </p:nvCxnSpPr>
        <p:spPr>
          <a:xfrm rot="5400000">
            <a:off x="6991088" y="4938204"/>
            <a:ext cx="90000" cy="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sp>
        <p:nvSpPr>
          <p:cNvPr id="74" name="TextBox 73"/>
          <p:cNvSpPr txBox="1"/>
          <p:nvPr/>
        </p:nvSpPr>
        <p:spPr>
          <a:xfrm>
            <a:off x="3146083" y="4978896"/>
            <a:ext cx="380866" cy="305105"/>
          </a:xfrm>
          <a:prstGeom prst="rect">
            <a:avLst/>
          </a:prstGeom>
          <a:noFill/>
        </p:spPr>
        <p:txBody>
          <a:bodyPr wrap="none" rtlCol="0" anchor="t" anchorCtr="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lang="ja-JP" sz="1400" b="0" i="0" u="none" strike="noStrike" cap="none" baseline="0">
                <a:solidFill>
                  <a:srgbClr val="4D4D4D"/>
                </a:solidFill>
                <a:effectLst/>
                <a:uFillTx/>
                <a:ea typeface="MS UI Gothic" panose="020B0600070205080204" charset="-128"/>
              </a:rPr>
              <a:t>18</a:t>
            </a:r>
          </a:p>
        </p:txBody>
      </p:sp>
      <p:sp>
        <p:nvSpPr>
          <p:cNvPr id="75" name="TextBox 74"/>
          <p:cNvSpPr txBox="1"/>
          <p:nvPr/>
        </p:nvSpPr>
        <p:spPr>
          <a:xfrm>
            <a:off x="4379133" y="4978896"/>
            <a:ext cx="380866" cy="305105"/>
          </a:xfrm>
          <a:prstGeom prst="rect">
            <a:avLst/>
          </a:prstGeom>
          <a:noFill/>
        </p:spPr>
        <p:txBody>
          <a:bodyPr wrap="none" rtlCol="0" anchor="t" anchorCtr="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lang="ja-JP" sz="1400" b="0" i="0" u="none" strike="noStrike" cap="none" baseline="0">
                <a:solidFill>
                  <a:srgbClr val="4D4D4D"/>
                </a:solidFill>
                <a:effectLst/>
                <a:uFillTx/>
                <a:ea typeface="MS UI Gothic" panose="020B0600070205080204" charset="-128"/>
              </a:rPr>
              <a:t>30</a:t>
            </a:r>
          </a:p>
        </p:txBody>
      </p:sp>
      <p:sp>
        <p:nvSpPr>
          <p:cNvPr id="76" name="TextBox 75"/>
          <p:cNvSpPr txBox="1"/>
          <p:nvPr/>
        </p:nvSpPr>
        <p:spPr>
          <a:xfrm>
            <a:off x="5612182" y="4978896"/>
            <a:ext cx="380866" cy="305105"/>
          </a:xfrm>
          <a:prstGeom prst="rect">
            <a:avLst/>
          </a:prstGeom>
          <a:noFill/>
        </p:spPr>
        <p:txBody>
          <a:bodyPr wrap="none" rtlCol="0" anchor="t" anchorCtr="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lang="ja-JP" sz="1400" b="0" i="0" u="none" strike="noStrike" cap="none" baseline="0">
                <a:solidFill>
                  <a:srgbClr val="4D4D4D"/>
                </a:solidFill>
                <a:effectLst/>
                <a:uFillTx/>
                <a:ea typeface="MS UI Gothic" panose="020B0600070205080204" charset="-128"/>
              </a:rPr>
              <a:t>42</a:t>
            </a:r>
          </a:p>
        </p:txBody>
      </p:sp>
      <p:sp>
        <p:nvSpPr>
          <p:cNvPr id="77" name="TextBox 76"/>
          <p:cNvSpPr txBox="1"/>
          <p:nvPr/>
        </p:nvSpPr>
        <p:spPr>
          <a:xfrm>
            <a:off x="6845232" y="4978896"/>
            <a:ext cx="380866" cy="305105"/>
          </a:xfrm>
          <a:prstGeom prst="rect">
            <a:avLst/>
          </a:prstGeom>
          <a:noFill/>
        </p:spPr>
        <p:txBody>
          <a:bodyPr wrap="none" rtlCol="0" anchor="t" anchorCtr="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lang="ja-JP" sz="1400" b="0" i="0" u="none" strike="noStrike" cap="none" baseline="0">
                <a:solidFill>
                  <a:srgbClr val="4D4D4D"/>
                </a:solidFill>
                <a:effectLst/>
                <a:uFillTx/>
                <a:ea typeface="MS UI Gothic" panose="020B0600070205080204" charset="-128"/>
              </a:rPr>
              <a:t>54</a:t>
            </a:r>
          </a:p>
        </p:txBody>
      </p:sp>
      <p:sp>
        <p:nvSpPr>
          <p:cNvPr id="79" name="TextBox 78"/>
          <p:cNvSpPr txBox="1"/>
          <p:nvPr/>
        </p:nvSpPr>
        <p:spPr>
          <a:xfrm rot="16200000">
            <a:off x="317195" y="3264920"/>
            <a:ext cx="647686" cy="305105"/>
          </a:xfrm>
          <a:prstGeom prst="rect">
            <a:avLst/>
          </a:prstGeom>
          <a:noFill/>
        </p:spPr>
        <p:txBody>
          <a:bodyPr wrap="none" rtlCol="0" anchor="t" anchorCtr="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lang="ja-JP" sz="1400" b="0" i="0" u="none" strike="noStrike" cap="none" baseline="0">
                <a:solidFill>
                  <a:srgbClr val="4D4D4D"/>
                </a:solidFill>
                <a:effectLst/>
                <a:uFillTx/>
                <a:ea typeface="MS UI Gothic" panose="020B0600070205080204" charset="-128"/>
              </a:rPr>
              <a:t>OS、%</a:t>
            </a:r>
          </a:p>
        </p:txBody>
      </p:sp>
      <p:sp>
        <p:nvSpPr>
          <p:cNvPr id="80" name="TextBox 79"/>
          <p:cNvSpPr txBox="1"/>
          <p:nvPr/>
        </p:nvSpPr>
        <p:spPr>
          <a:xfrm>
            <a:off x="1249380" y="5714092"/>
            <a:ext cx="479767" cy="518678"/>
          </a:xfrm>
          <a:prstGeom prst="rect">
            <a:avLst/>
          </a:prstGeom>
          <a:noFill/>
        </p:spPr>
        <p:txBody>
          <a:bodyPr wrap="none" rtlCol="0" anchor="t" anchorCtr="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lang="ja-JP" sz="1400" b="0" i="0" u="none" strike="noStrike" cap="none" baseline="0">
                <a:solidFill>
                  <a:srgbClr val="4D4D4D"/>
                </a:solidFill>
                <a:effectLst/>
                <a:uFillTx/>
                <a:ea typeface="MS UI Gothic" panose="020B0600070205080204" charset="-128"/>
              </a:rPr>
              <a:t>132</a:t>
            </a:r>
          </a:p>
          <a:p>
            <a:pPr marL="0" marR="0" lvl="0" indent="0" algn="ctr" defTabSz="914400" rtl="0" eaLnBrk="1" fontAlgn="auto" latinLnBrk="0" hangingPunct="1">
              <a:lnSpc>
                <a:spcPct val="100000"/>
              </a:lnSpc>
              <a:spcBef>
                <a:spcPct val="0"/>
              </a:spcBef>
              <a:spcAft>
                <a:spcPct val="0"/>
              </a:spcAft>
              <a:buClrTx/>
              <a:buSzTx/>
              <a:buFontTx/>
              <a:buNone/>
              <a:defRPr/>
            </a:pPr>
            <a:r>
              <a:rPr lang="ja-JP" sz="1400" b="0" i="0" u="none" strike="noStrike" cap="none" baseline="0">
                <a:solidFill>
                  <a:srgbClr val="4D4D4D"/>
                </a:solidFill>
                <a:effectLst/>
                <a:uFillTx/>
                <a:ea typeface="MS UI Gothic" panose="020B0600070205080204" charset="-128"/>
              </a:rPr>
              <a:t>133</a:t>
            </a:r>
          </a:p>
        </p:txBody>
      </p:sp>
      <p:sp>
        <p:nvSpPr>
          <p:cNvPr id="81" name="TextBox 80"/>
          <p:cNvSpPr txBox="1"/>
          <p:nvPr/>
        </p:nvSpPr>
        <p:spPr>
          <a:xfrm>
            <a:off x="1865179" y="5714092"/>
            <a:ext cx="479767" cy="518678"/>
          </a:xfrm>
          <a:prstGeom prst="rect">
            <a:avLst/>
          </a:prstGeom>
          <a:noFill/>
        </p:spPr>
        <p:txBody>
          <a:bodyPr wrap="none" rtlCol="0" anchor="t" anchorCtr="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lang="ja-JP" sz="1400" b="0" i="0" u="none" strike="noStrike" cap="none" baseline="0">
                <a:solidFill>
                  <a:srgbClr val="4D4D4D"/>
                </a:solidFill>
                <a:effectLst/>
                <a:uFillTx/>
                <a:ea typeface="MS UI Gothic" panose="020B0600070205080204" charset="-128"/>
              </a:rPr>
              <a:t>124</a:t>
            </a:r>
          </a:p>
          <a:p>
            <a:pPr marL="0" marR="0" lvl="0" indent="0" algn="ctr" defTabSz="914400" rtl="0" eaLnBrk="1" fontAlgn="auto" latinLnBrk="0" hangingPunct="1">
              <a:lnSpc>
                <a:spcPct val="100000"/>
              </a:lnSpc>
              <a:spcBef>
                <a:spcPct val="0"/>
              </a:spcBef>
              <a:spcAft>
                <a:spcPct val="0"/>
              </a:spcAft>
              <a:buClrTx/>
              <a:buSzTx/>
              <a:buFontTx/>
              <a:buNone/>
              <a:defRPr/>
            </a:pPr>
            <a:r>
              <a:rPr lang="ja-JP" sz="1400" b="0" i="0" u="none" strike="noStrike" cap="none" baseline="0">
                <a:solidFill>
                  <a:srgbClr val="4D4D4D"/>
                </a:solidFill>
                <a:effectLst/>
                <a:uFillTx/>
                <a:ea typeface="MS UI Gothic" panose="020B0600070205080204" charset="-128"/>
              </a:rPr>
              <a:t>123</a:t>
            </a:r>
          </a:p>
        </p:txBody>
      </p:sp>
      <p:sp>
        <p:nvSpPr>
          <p:cNvPr id="82" name="TextBox 81"/>
          <p:cNvSpPr txBox="1"/>
          <p:nvPr/>
        </p:nvSpPr>
        <p:spPr>
          <a:xfrm>
            <a:off x="2480107" y="5714092"/>
            <a:ext cx="479767" cy="518678"/>
          </a:xfrm>
          <a:prstGeom prst="rect">
            <a:avLst/>
          </a:prstGeom>
          <a:noFill/>
        </p:spPr>
        <p:txBody>
          <a:bodyPr wrap="none" rtlCol="0" anchor="t" anchorCtr="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lang="ja-JP" sz="1400" b="0" i="0" u="none" strike="noStrike" cap="none" baseline="0">
                <a:solidFill>
                  <a:srgbClr val="4D4D4D"/>
                </a:solidFill>
                <a:effectLst/>
                <a:uFillTx/>
                <a:ea typeface="MS UI Gothic" panose="020B0600070205080204" charset="-128"/>
              </a:rPr>
              <a:t>113</a:t>
            </a:r>
          </a:p>
          <a:p>
            <a:pPr marL="0" marR="0" lvl="0" indent="0" algn="ctr" defTabSz="914400" rtl="0" eaLnBrk="1" fontAlgn="auto" latinLnBrk="0" hangingPunct="1">
              <a:lnSpc>
                <a:spcPct val="100000"/>
              </a:lnSpc>
              <a:spcBef>
                <a:spcPct val="0"/>
              </a:spcBef>
              <a:spcAft>
                <a:spcPct val="0"/>
              </a:spcAft>
              <a:buClrTx/>
              <a:buSzTx/>
              <a:buFontTx/>
              <a:buNone/>
              <a:defRPr/>
            </a:pPr>
            <a:r>
              <a:rPr lang="ja-JP" sz="1400" b="0" i="0" u="none" strike="noStrike" cap="none" baseline="0">
                <a:solidFill>
                  <a:srgbClr val="4D4D4D"/>
                </a:solidFill>
                <a:effectLst/>
                <a:uFillTx/>
                <a:ea typeface="MS UI Gothic" panose="020B0600070205080204" charset="-128"/>
              </a:rPr>
              <a:t>111</a:t>
            </a:r>
          </a:p>
        </p:txBody>
      </p:sp>
      <p:sp>
        <p:nvSpPr>
          <p:cNvPr id="83" name="TextBox 82"/>
          <p:cNvSpPr txBox="1"/>
          <p:nvPr/>
        </p:nvSpPr>
        <p:spPr>
          <a:xfrm>
            <a:off x="3762608" y="5714092"/>
            <a:ext cx="380866" cy="518678"/>
          </a:xfrm>
          <a:prstGeom prst="rect">
            <a:avLst/>
          </a:prstGeom>
          <a:noFill/>
        </p:spPr>
        <p:txBody>
          <a:bodyPr wrap="none" rtlCol="0" anchor="t" anchorCtr="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lang="ja-JP" sz="1400" b="0" i="0" u="none" strike="noStrike" cap="none" baseline="0">
                <a:solidFill>
                  <a:srgbClr val="4D4D4D"/>
                </a:solidFill>
                <a:effectLst/>
                <a:uFillTx/>
                <a:ea typeface="MS UI Gothic" panose="020B0600070205080204" charset="-128"/>
              </a:rPr>
              <a:t>94</a:t>
            </a:r>
          </a:p>
          <a:p>
            <a:pPr marL="0" marR="0" lvl="0" indent="0" algn="ctr" defTabSz="914400" rtl="0" eaLnBrk="1" fontAlgn="auto" latinLnBrk="0" hangingPunct="1">
              <a:lnSpc>
                <a:spcPct val="100000"/>
              </a:lnSpc>
              <a:spcBef>
                <a:spcPct val="0"/>
              </a:spcBef>
              <a:spcAft>
                <a:spcPct val="0"/>
              </a:spcAft>
              <a:buClrTx/>
              <a:buSzTx/>
              <a:buFontTx/>
              <a:buNone/>
              <a:defRPr/>
            </a:pPr>
            <a:r>
              <a:rPr lang="ja-JP" sz="1400" b="0" i="0" u="none" strike="noStrike" cap="none" baseline="0">
                <a:solidFill>
                  <a:srgbClr val="4D4D4D"/>
                </a:solidFill>
                <a:effectLst/>
                <a:uFillTx/>
                <a:ea typeface="MS UI Gothic" panose="020B0600070205080204" charset="-128"/>
              </a:rPr>
              <a:t>98</a:t>
            </a:r>
          </a:p>
        </p:txBody>
      </p:sp>
      <p:sp>
        <p:nvSpPr>
          <p:cNvPr id="84" name="TextBox 83"/>
          <p:cNvSpPr txBox="1"/>
          <p:nvPr/>
        </p:nvSpPr>
        <p:spPr>
          <a:xfrm>
            <a:off x="4995658" y="5714092"/>
            <a:ext cx="380866" cy="518678"/>
          </a:xfrm>
          <a:prstGeom prst="rect">
            <a:avLst/>
          </a:prstGeom>
          <a:noFill/>
        </p:spPr>
        <p:txBody>
          <a:bodyPr wrap="none" rtlCol="0" anchor="t" anchorCtr="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lang="ja-JP" sz="1400" b="0" i="0" u="none" strike="noStrike" cap="none" baseline="0">
                <a:solidFill>
                  <a:srgbClr val="4D4D4D"/>
                </a:solidFill>
                <a:effectLst/>
                <a:uFillTx/>
                <a:ea typeface="MS UI Gothic" panose="020B0600070205080204" charset="-128"/>
              </a:rPr>
              <a:t>72</a:t>
            </a:r>
          </a:p>
          <a:p>
            <a:pPr marL="0" marR="0" lvl="0" indent="0" algn="ctr" defTabSz="914400" rtl="0" eaLnBrk="1" fontAlgn="auto" latinLnBrk="0" hangingPunct="1">
              <a:lnSpc>
                <a:spcPct val="100000"/>
              </a:lnSpc>
              <a:spcBef>
                <a:spcPct val="0"/>
              </a:spcBef>
              <a:spcAft>
                <a:spcPct val="0"/>
              </a:spcAft>
              <a:buClrTx/>
              <a:buSzTx/>
              <a:buFontTx/>
              <a:buNone/>
              <a:defRPr/>
            </a:pPr>
            <a:r>
              <a:rPr lang="ja-JP" sz="1400" b="0" i="0" u="none" strike="noStrike" cap="none" baseline="0">
                <a:solidFill>
                  <a:srgbClr val="4D4D4D"/>
                </a:solidFill>
                <a:effectLst/>
                <a:uFillTx/>
                <a:ea typeface="MS UI Gothic" panose="020B0600070205080204" charset="-128"/>
              </a:rPr>
              <a:t>74</a:t>
            </a:r>
          </a:p>
        </p:txBody>
      </p:sp>
      <p:sp>
        <p:nvSpPr>
          <p:cNvPr id="85" name="TextBox 84"/>
          <p:cNvSpPr txBox="1"/>
          <p:nvPr/>
        </p:nvSpPr>
        <p:spPr>
          <a:xfrm>
            <a:off x="6228707" y="5714092"/>
            <a:ext cx="380866" cy="518678"/>
          </a:xfrm>
          <a:prstGeom prst="rect">
            <a:avLst/>
          </a:prstGeom>
          <a:noFill/>
        </p:spPr>
        <p:txBody>
          <a:bodyPr wrap="none" rtlCol="0" anchor="t" anchorCtr="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lang="ja-JP" sz="1400" b="0" i="0" u="none" strike="noStrike" cap="none" baseline="0">
                <a:solidFill>
                  <a:srgbClr val="4D4D4D"/>
                </a:solidFill>
                <a:effectLst/>
                <a:uFillTx/>
                <a:ea typeface="MS UI Gothic" panose="020B0600070205080204" charset="-128"/>
              </a:rPr>
              <a:t>45</a:t>
            </a:r>
          </a:p>
          <a:p>
            <a:pPr marL="0" marR="0" lvl="0" indent="0" algn="ctr" defTabSz="914400" rtl="0" eaLnBrk="1" fontAlgn="auto" latinLnBrk="0" hangingPunct="1">
              <a:lnSpc>
                <a:spcPct val="100000"/>
              </a:lnSpc>
              <a:spcBef>
                <a:spcPct val="0"/>
              </a:spcBef>
              <a:spcAft>
                <a:spcPct val="0"/>
              </a:spcAft>
              <a:buClrTx/>
              <a:buSzTx/>
              <a:buFontTx/>
              <a:buNone/>
              <a:defRPr/>
            </a:pPr>
            <a:r>
              <a:rPr lang="ja-JP" sz="1400" b="0" i="0" u="none" strike="noStrike" cap="none" baseline="0">
                <a:solidFill>
                  <a:srgbClr val="4D4D4D"/>
                </a:solidFill>
                <a:effectLst/>
                <a:uFillTx/>
                <a:ea typeface="MS UI Gothic" panose="020B0600070205080204" charset="-128"/>
              </a:rPr>
              <a:t>49</a:t>
            </a:r>
          </a:p>
        </p:txBody>
      </p:sp>
      <p:sp>
        <p:nvSpPr>
          <p:cNvPr id="86" name="TextBox 85"/>
          <p:cNvSpPr txBox="1"/>
          <p:nvPr/>
        </p:nvSpPr>
        <p:spPr>
          <a:xfrm>
            <a:off x="7461757" y="5714092"/>
            <a:ext cx="380866" cy="518678"/>
          </a:xfrm>
          <a:prstGeom prst="rect">
            <a:avLst/>
          </a:prstGeom>
          <a:noFill/>
        </p:spPr>
        <p:txBody>
          <a:bodyPr wrap="none" rtlCol="0" anchor="t" anchorCtr="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lang="ja-JP" sz="1400" b="0" i="0" u="none" strike="noStrike" cap="none" baseline="0">
                <a:solidFill>
                  <a:srgbClr val="4D4D4D"/>
                </a:solidFill>
                <a:effectLst/>
                <a:uFillTx/>
                <a:ea typeface="MS UI Gothic" panose="020B0600070205080204" charset="-128"/>
              </a:rPr>
              <a:t>27</a:t>
            </a:r>
          </a:p>
          <a:p>
            <a:pPr marL="0" marR="0" lvl="0" indent="0" algn="ctr" defTabSz="914400" rtl="0" eaLnBrk="1" fontAlgn="auto" latinLnBrk="0" hangingPunct="1">
              <a:lnSpc>
                <a:spcPct val="100000"/>
              </a:lnSpc>
              <a:spcBef>
                <a:spcPct val="0"/>
              </a:spcBef>
              <a:spcAft>
                <a:spcPct val="0"/>
              </a:spcAft>
              <a:buClrTx/>
              <a:buSzTx/>
              <a:buFontTx/>
              <a:buNone/>
              <a:defRPr/>
            </a:pPr>
            <a:r>
              <a:rPr lang="ja-JP" sz="1400" b="0" i="0" u="none" strike="noStrike" cap="none" baseline="0">
                <a:solidFill>
                  <a:srgbClr val="4D4D4D"/>
                </a:solidFill>
                <a:effectLst/>
                <a:uFillTx/>
                <a:ea typeface="MS UI Gothic" panose="020B0600070205080204" charset="-128"/>
              </a:rPr>
              <a:t>30</a:t>
            </a:r>
          </a:p>
        </p:txBody>
      </p:sp>
      <p:sp>
        <p:nvSpPr>
          <p:cNvPr id="87" name="TextBox 86"/>
          <p:cNvSpPr txBox="1"/>
          <p:nvPr/>
        </p:nvSpPr>
        <p:spPr>
          <a:xfrm>
            <a:off x="8078281" y="5714092"/>
            <a:ext cx="380866" cy="518678"/>
          </a:xfrm>
          <a:prstGeom prst="rect">
            <a:avLst/>
          </a:prstGeom>
          <a:noFill/>
        </p:spPr>
        <p:txBody>
          <a:bodyPr wrap="none" rtlCol="0" anchor="t" anchorCtr="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lang="ja-JP" sz="1400" b="0" i="0" u="none" strike="noStrike" cap="none" baseline="0">
                <a:solidFill>
                  <a:srgbClr val="4D4D4D"/>
                </a:solidFill>
                <a:effectLst/>
                <a:uFillTx/>
                <a:ea typeface="MS UI Gothic" panose="020B0600070205080204" charset="-128"/>
              </a:rPr>
              <a:t>22</a:t>
            </a:r>
          </a:p>
          <a:p>
            <a:pPr marL="0" marR="0" lvl="0" indent="0" algn="ctr" defTabSz="914400" rtl="0" eaLnBrk="1" fontAlgn="auto" latinLnBrk="0" hangingPunct="1">
              <a:lnSpc>
                <a:spcPct val="100000"/>
              </a:lnSpc>
              <a:spcBef>
                <a:spcPct val="0"/>
              </a:spcBef>
              <a:spcAft>
                <a:spcPct val="0"/>
              </a:spcAft>
              <a:buClrTx/>
              <a:buSzTx/>
              <a:buFontTx/>
              <a:buNone/>
              <a:defRPr/>
            </a:pPr>
            <a:r>
              <a:rPr lang="ja-JP" sz="1400" b="0" i="0" u="none" strike="noStrike" cap="none" baseline="0">
                <a:solidFill>
                  <a:srgbClr val="4D4D4D"/>
                </a:solidFill>
                <a:effectLst/>
                <a:uFillTx/>
                <a:ea typeface="MS UI Gothic" panose="020B0600070205080204" charset="-128"/>
              </a:rPr>
              <a:t>22</a:t>
            </a:r>
          </a:p>
        </p:txBody>
      </p:sp>
      <p:sp>
        <p:nvSpPr>
          <p:cNvPr id="88" name="TextBox 87"/>
          <p:cNvSpPr txBox="1"/>
          <p:nvPr/>
        </p:nvSpPr>
        <p:spPr>
          <a:xfrm>
            <a:off x="3096631" y="5714092"/>
            <a:ext cx="479767" cy="518678"/>
          </a:xfrm>
          <a:prstGeom prst="rect">
            <a:avLst/>
          </a:prstGeom>
          <a:noFill/>
        </p:spPr>
        <p:txBody>
          <a:bodyPr wrap="none" rtlCol="0" anchor="t" anchorCtr="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lang="ja-JP" sz="1400" b="0" i="0" u="none" strike="noStrike" cap="none" baseline="0">
                <a:solidFill>
                  <a:srgbClr val="4D4D4D"/>
                </a:solidFill>
                <a:effectLst/>
                <a:uFillTx/>
                <a:ea typeface="MS UI Gothic" panose="020B0600070205080204" charset="-128"/>
              </a:rPr>
              <a:t>109</a:t>
            </a:r>
          </a:p>
          <a:p>
            <a:pPr marL="0" marR="0" lvl="0" indent="0" algn="ctr" defTabSz="914400" rtl="0" eaLnBrk="1" fontAlgn="auto" latinLnBrk="0" hangingPunct="1">
              <a:lnSpc>
                <a:spcPct val="100000"/>
              </a:lnSpc>
              <a:spcBef>
                <a:spcPct val="0"/>
              </a:spcBef>
              <a:spcAft>
                <a:spcPct val="0"/>
              </a:spcAft>
              <a:buClrTx/>
              <a:buSzTx/>
              <a:buFontTx/>
              <a:buNone/>
              <a:defRPr/>
            </a:pPr>
            <a:r>
              <a:rPr lang="ja-JP" sz="1400" b="0" i="0" u="none" strike="noStrike" cap="none" baseline="0">
                <a:solidFill>
                  <a:srgbClr val="4D4D4D"/>
                </a:solidFill>
                <a:effectLst/>
                <a:uFillTx/>
                <a:ea typeface="MS UI Gothic" panose="020B0600070205080204" charset="-128"/>
              </a:rPr>
              <a:t>106</a:t>
            </a:r>
          </a:p>
        </p:txBody>
      </p:sp>
      <p:sp>
        <p:nvSpPr>
          <p:cNvPr id="89" name="TextBox 88"/>
          <p:cNvSpPr txBox="1"/>
          <p:nvPr/>
        </p:nvSpPr>
        <p:spPr>
          <a:xfrm>
            <a:off x="4379133" y="5714092"/>
            <a:ext cx="380866" cy="518678"/>
          </a:xfrm>
          <a:prstGeom prst="rect">
            <a:avLst/>
          </a:prstGeom>
          <a:noFill/>
        </p:spPr>
        <p:txBody>
          <a:bodyPr wrap="none" rtlCol="0" anchor="t" anchorCtr="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lang="ja-JP" sz="1400" b="0" i="0" u="none" strike="noStrike" cap="none" baseline="0">
                <a:solidFill>
                  <a:srgbClr val="4D4D4D"/>
                </a:solidFill>
                <a:effectLst/>
                <a:uFillTx/>
                <a:ea typeface="MS UI Gothic" panose="020B0600070205080204" charset="-128"/>
              </a:rPr>
              <a:t>83</a:t>
            </a:r>
          </a:p>
          <a:p>
            <a:pPr marL="0" marR="0" lvl="0" indent="0" algn="ctr" defTabSz="914400" rtl="0" eaLnBrk="1" fontAlgn="auto" latinLnBrk="0" hangingPunct="1">
              <a:lnSpc>
                <a:spcPct val="100000"/>
              </a:lnSpc>
              <a:spcBef>
                <a:spcPct val="0"/>
              </a:spcBef>
              <a:spcAft>
                <a:spcPct val="0"/>
              </a:spcAft>
              <a:buClrTx/>
              <a:buSzTx/>
              <a:buFontTx/>
              <a:buNone/>
              <a:defRPr/>
            </a:pPr>
            <a:r>
              <a:rPr lang="ja-JP" sz="1400" b="0" i="0" u="none" strike="noStrike" cap="none" baseline="0">
                <a:solidFill>
                  <a:srgbClr val="4D4D4D"/>
                </a:solidFill>
                <a:effectLst/>
                <a:uFillTx/>
                <a:ea typeface="MS UI Gothic" panose="020B0600070205080204" charset="-128"/>
              </a:rPr>
              <a:t>87</a:t>
            </a:r>
          </a:p>
        </p:txBody>
      </p:sp>
      <p:sp>
        <p:nvSpPr>
          <p:cNvPr id="90" name="TextBox 89"/>
          <p:cNvSpPr txBox="1"/>
          <p:nvPr/>
        </p:nvSpPr>
        <p:spPr>
          <a:xfrm>
            <a:off x="5612182" y="5714092"/>
            <a:ext cx="380866" cy="518678"/>
          </a:xfrm>
          <a:prstGeom prst="rect">
            <a:avLst/>
          </a:prstGeom>
          <a:noFill/>
        </p:spPr>
        <p:txBody>
          <a:bodyPr wrap="none" rtlCol="0" anchor="t" anchorCtr="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lang="ja-JP" sz="1400" b="0" i="0" u="none" strike="noStrike" cap="none" baseline="0">
                <a:solidFill>
                  <a:srgbClr val="4D4D4D"/>
                </a:solidFill>
                <a:effectLst/>
                <a:uFillTx/>
                <a:ea typeface="MS UI Gothic" panose="020B0600070205080204" charset="-128"/>
              </a:rPr>
              <a:t>56</a:t>
            </a:r>
          </a:p>
          <a:p>
            <a:pPr marL="0" marR="0" lvl="0" indent="0" algn="ctr" defTabSz="914400" rtl="0" eaLnBrk="1" fontAlgn="auto" latinLnBrk="0" hangingPunct="1">
              <a:lnSpc>
                <a:spcPct val="100000"/>
              </a:lnSpc>
              <a:spcBef>
                <a:spcPct val="0"/>
              </a:spcBef>
              <a:spcAft>
                <a:spcPct val="0"/>
              </a:spcAft>
              <a:buClrTx/>
              <a:buSzTx/>
              <a:buFontTx/>
              <a:buNone/>
              <a:defRPr/>
            </a:pPr>
            <a:r>
              <a:rPr lang="ja-JP" sz="1400" b="0" i="0" u="none" strike="noStrike" cap="none" baseline="0">
                <a:solidFill>
                  <a:srgbClr val="4D4D4D"/>
                </a:solidFill>
                <a:effectLst/>
                <a:uFillTx/>
                <a:ea typeface="MS UI Gothic" panose="020B0600070205080204" charset="-128"/>
              </a:rPr>
              <a:t>58</a:t>
            </a:r>
          </a:p>
        </p:txBody>
      </p:sp>
      <p:sp>
        <p:nvSpPr>
          <p:cNvPr id="91" name="TextBox 90"/>
          <p:cNvSpPr txBox="1"/>
          <p:nvPr/>
        </p:nvSpPr>
        <p:spPr>
          <a:xfrm>
            <a:off x="6845232" y="5714092"/>
            <a:ext cx="380866" cy="518678"/>
          </a:xfrm>
          <a:prstGeom prst="rect">
            <a:avLst/>
          </a:prstGeom>
          <a:noFill/>
        </p:spPr>
        <p:txBody>
          <a:bodyPr wrap="none" rtlCol="0" anchor="t" anchorCtr="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lang="ja-JP" sz="1400" b="0" i="0" u="none" strike="noStrike" cap="none" baseline="0">
                <a:solidFill>
                  <a:srgbClr val="4D4D4D"/>
                </a:solidFill>
                <a:effectLst/>
                <a:uFillTx/>
                <a:ea typeface="MS UI Gothic" panose="020B0600070205080204" charset="-128"/>
              </a:rPr>
              <a:t>36</a:t>
            </a:r>
          </a:p>
          <a:p>
            <a:pPr marL="0" marR="0" lvl="0" indent="0" algn="ctr" defTabSz="914400" rtl="0" eaLnBrk="1" fontAlgn="auto" latinLnBrk="0" hangingPunct="1">
              <a:lnSpc>
                <a:spcPct val="100000"/>
              </a:lnSpc>
              <a:spcBef>
                <a:spcPct val="0"/>
              </a:spcBef>
              <a:spcAft>
                <a:spcPct val="0"/>
              </a:spcAft>
              <a:buClrTx/>
              <a:buSzTx/>
              <a:buFontTx/>
              <a:buNone/>
              <a:defRPr/>
            </a:pPr>
            <a:r>
              <a:rPr lang="ja-JP" sz="1400" b="0" i="0" u="none" strike="noStrike" cap="none" baseline="0">
                <a:solidFill>
                  <a:srgbClr val="4D4D4D"/>
                </a:solidFill>
                <a:effectLst/>
                <a:uFillTx/>
                <a:ea typeface="MS UI Gothic" panose="020B0600070205080204" charset="-128"/>
              </a:rPr>
              <a:t>37</a:t>
            </a:r>
          </a:p>
        </p:txBody>
      </p:sp>
      <p:grpSp>
        <p:nvGrpSpPr>
          <p:cNvPr id="148" name="Group 147"/>
          <p:cNvGrpSpPr/>
          <p:nvPr/>
        </p:nvGrpSpPr>
        <p:grpSpPr>
          <a:xfrm>
            <a:off x="1476030" y="1886410"/>
            <a:ext cx="6162133" cy="1846097"/>
            <a:chOff x="1246399" y="1886410"/>
            <a:chExt cx="6162133" cy="1846097"/>
          </a:xfrm>
        </p:grpSpPr>
        <p:sp>
          <p:nvSpPr>
            <p:cNvPr id="115" name="Freeform: Shape 114"/>
            <p:cNvSpPr/>
            <p:nvPr/>
          </p:nvSpPr>
          <p:spPr>
            <a:xfrm>
              <a:off x="1246399" y="1943200"/>
              <a:ext cx="6162133" cy="1788459"/>
            </a:xfrm>
            <a:custGeom>
              <a:avLst/>
              <a:gdLst>
                <a:gd name="connsiteX0" fmla="*/ 7144 w 6924675"/>
                <a:gd name="connsiteY0" fmla="*/ 7144 h 2009775"/>
                <a:gd name="connsiteX1" fmla="*/ 40481 w 6924675"/>
                <a:gd name="connsiteY1" fmla="*/ 7144 h 2009775"/>
                <a:gd name="connsiteX2" fmla="*/ 40481 w 6924675"/>
                <a:gd name="connsiteY2" fmla="*/ 30004 h 2009775"/>
                <a:gd name="connsiteX3" fmla="*/ 110014 w 6924675"/>
                <a:gd name="connsiteY3" fmla="*/ 30004 h 2009775"/>
                <a:gd name="connsiteX4" fmla="*/ 110014 w 6924675"/>
                <a:gd name="connsiteY4" fmla="*/ 63341 h 2009775"/>
                <a:gd name="connsiteX5" fmla="*/ 144304 w 6924675"/>
                <a:gd name="connsiteY5" fmla="*/ 63341 h 2009775"/>
                <a:gd name="connsiteX6" fmla="*/ 144304 w 6924675"/>
                <a:gd name="connsiteY6" fmla="*/ 95726 h 2009775"/>
                <a:gd name="connsiteX7" fmla="*/ 230981 w 6924675"/>
                <a:gd name="connsiteY7" fmla="*/ 95726 h 2009775"/>
                <a:gd name="connsiteX8" fmla="*/ 230981 w 6924675"/>
                <a:gd name="connsiteY8" fmla="*/ 114776 h 2009775"/>
                <a:gd name="connsiteX9" fmla="*/ 458629 w 6924675"/>
                <a:gd name="connsiteY9" fmla="*/ 114776 h 2009775"/>
                <a:gd name="connsiteX10" fmla="*/ 458629 w 6924675"/>
                <a:gd name="connsiteY10" fmla="*/ 140494 h 2009775"/>
                <a:gd name="connsiteX11" fmla="*/ 667226 w 6924675"/>
                <a:gd name="connsiteY11" fmla="*/ 140494 h 2009775"/>
                <a:gd name="connsiteX12" fmla="*/ 667226 w 6924675"/>
                <a:gd name="connsiteY12" fmla="*/ 170021 h 2009775"/>
                <a:gd name="connsiteX13" fmla="*/ 700564 w 6924675"/>
                <a:gd name="connsiteY13" fmla="*/ 170021 h 2009775"/>
                <a:gd name="connsiteX14" fmla="*/ 700564 w 6924675"/>
                <a:gd name="connsiteY14" fmla="*/ 194786 h 2009775"/>
                <a:gd name="connsiteX15" fmla="*/ 858679 w 6924675"/>
                <a:gd name="connsiteY15" fmla="*/ 194786 h 2009775"/>
                <a:gd name="connsiteX16" fmla="*/ 858679 w 6924675"/>
                <a:gd name="connsiteY16" fmla="*/ 211931 h 2009775"/>
                <a:gd name="connsiteX17" fmla="*/ 962501 w 6924675"/>
                <a:gd name="connsiteY17" fmla="*/ 211931 h 2009775"/>
                <a:gd name="connsiteX18" fmla="*/ 962501 w 6924675"/>
                <a:gd name="connsiteY18" fmla="*/ 270986 h 2009775"/>
                <a:gd name="connsiteX19" fmla="*/ 978694 w 6924675"/>
                <a:gd name="connsiteY19" fmla="*/ 270986 h 2009775"/>
                <a:gd name="connsiteX20" fmla="*/ 978694 w 6924675"/>
                <a:gd name="connsiteY20" fmla="*/ 291941 h 2009775"/>
                <a:gd name="connsiteX21" fmla="*/ 988219 w 6924675"/>
                <a:gd name="connsiteY21" fmla="*/ 291941 h 2009775"/>
                <a:gd name="connsiteX22" fmla="*/ 988219 w 6924675"/>
                <a:gd name="connsiteY22" fmla="*/ 312896 h 2009775"/>
                <a:gd name="connsiteX23" fmla="*/ 1000601 w 6924675"/>
                <a:gd name="connsiteY23" fmla="*/ 312896 h 2009775"/>
                <a:gd name="connsiteX24" fmla="*/ 1000601 w 6924675"/>
                <a:gd name="connsiteY24" fmla="*/ 345281 h 2009775"/>
                <a:gd name="connsiteX25" fmla="*/ 1052989 w 6924675"/>
                <a:gd name="connsiteY25" fmla="*/ 345281 h 2009775"/>
                <a:gd name="connsiteX26" fmla="*/ 1052989 w 6924675"/>
                <a:gd name="connsiteY26" fmla="*/ 370999 h 2009775"/>
                <a:gd name="connsiteX27" fmla="*/ 1288256 w 6924675"/>
                <a:gd name="connsiteY27" fmla="*/ 370999 h 2009775"/>
                <a:gd name="connsiteX28" fmla="*/ 1288256 w 6924675"/>
                <a:gd name="connsiteY28" fmla="*/ 387191 h 2009775"/>
                <a:gd name="connsiteX29" fmla="*/ 1351121 w 6924675"/>
                <a:gd name="connsiteY29" fmla="*/ 387191 h 2009775"/>
                <a:gd name="connsiteX30" fmla="*/ 1351121 w 6924675"/>
                <a:gd name="connsiteY30" fmla="*/ 422434 h 2009775"/>
                <a:gd name="connsiteX31" fmla="*/ 1378744 w 6924675"/>
                <a:gd name="connsiteY31" fmla="*/ 422434 h 2009775"/>
                <a:gd name="connsiteX32" fmla="*/ 1378744 w 6924675"/>
                <a:gd name="connsiteY32" fmla="*/ 447199 h 2009775"/>
                <a:gd name="connsiteX33" fmla="*/ 1424464 w 6924675"/>
                <a:gd name="connsiteY33" fmla="*/ 447199 h 2009775"/>
                <a:gd name="connsiteX34" fmla="*/ 1424464 w 6924675"/>
                <a:gd name="connsiteY34" fmla="*/ 475774 h 2009775"/>
                <a:gd name="connsiteX35" fmla="*/ 1590199 w 6924675"/>
                <a:gd name="connsiteY35" fmla="*/ 475774 h 2009775"/>
                <a:gd name="connsiteX36" fmla="*/ 1590199 w 6924675"/>
                <a:gd name="connsiteY36" fmla="*/ 492919 h 2009775"/>
                <a:gd name="connsiteX37" fmla="*/ 1691164 w 6924675"/>
                <a:gd name="connsiteY37" fmla="*/ 492919 h 2009775"/>
                <a:gd name="connsiteX38" fmla="*/ 1691164 w 6924675"/>
                <a:gd name="connsiteY38" fmla="*/ 551974 h 2009775"/>
                <a:gd name="connsiteX39" fmla="*/ 1793081 w 6924675"/>
                <a:gd name="connsiteY39" fmla="*/ 551974 h 2009775"/>
                <a:gd name="connsiteX40" fmla="*/ 1793081 w 6924675"/>
                <a:gd name="connsiteY40" fmla="*/ 571024 h 2009775"/>
                <a:gd name="connsiteX41" fmla="*/ 2086451 w 6924675"/>
                <a:gd name="connsiteY41" fmla="*/ 571024 h 2009775"/>
                <a:gd name="connsiteX42" fmla="*/ 2086451 w 6924675"/>
                <a:gd name="connsiteY42" fmla="*/ 595789 h 2009775"/>
                <a:gd name="connsiteX43" fmla="*/ 2176939 w 6924675"/>
                <a:gd name="connsiteY43" fmla="*/ 595789 h 2009775"/>
                <a:gd name="connsiteX44" fmla="*/ 2176939 w 6924675"/>
                <a:gd name="connsiteY44" fmla="*/ 625316 h 2009775"/>
                <a:gd name="connsiteX45" fmla="*/ 2254091 w 6924675"/>
                <a:gd name="connsiteY45" fmla="*/ 625316 h 2009775"/>
                <a:gd name="connsiteX46" fmla="*/ 2254091 w 6924675"/>
                <a:gd name="connsiteY46" fmla="*/ 647224 h 2009775"/>
                <a:gd name="connsiteX47" fmla="*/ 2341721 w 6924675"/>
                <a:gd name="connsiteY47" fmla="*/ 647224 h 2009775"/>
                <a:gd name="connsiteX48" fmla="*/ 2341721 w 6924675"/>
                <a:gd name="connsiteY48" fmla="*/ 666274 h 2009775"/>
                <a:gd name="connsiteX49" fmla="*/ 2367439 w 6924675"/>
                <a:gd name="connsiteY49" fmla="*/ 666274 h 2009775"/>
                <a:gd name="connsiteX50" fmla="*/ 2367439 w 6924675"/>
                <a:gd name="connsiteY50" fmla="*/ 676751 h 2009775"/>
                <a:gd name="connsiteX51" fmla="*/ 2388394 w 6924675"/>
                <a:gd name="connsiteY51" fmla="*/ 676751 h 2009775"/>
                <a:gd name="connsiteX52" fmla="*/ 2388394 w 6924675"/>
                <a:gd name="connsiteY52" fmla="*/ 704374 h 2009775"/>
                <a:gd name="connsiteX53" fmla="*/ 2445544 w 6924675"/>
                <a:gd name="connsiteY53" fmla="*/ 704374 h 2009775"/>
                <a:gd name="connsiteX54" fmla="*/ 2445544 w 6924675"/>
                <a:gd name="connsiteY54" fmla="*/ 731044 h 2009775"/>
                <a:gd name="connsiteX55" fmla="*/ 2534126 w 6924675"/>
                <a:gd name="connsiteY55" fmla="*/ 731044 h 2009775"/>
                <a:gd name="connsiteX56" fmla="*/ 2534126 w 6924675"/>
                <a:gd name="connsiteY56" fmla="*/ 757714 h 2009775"/>
                <a:gd name="connsiteX57" fmla="*/ 2591276 w 6924675"/>
                <a:gd name="connsiteY57" fmla="*/ 757714 h 2009775"/>
                <a:gd name="connsiteX58" fmla="*/ 2591276 w 6924675"/>
                <a:gd name="connsiteY58" fmla="*/ 777716 h 2009775"/>
                <a:gd name="connsiteX59" fmla="*/ 2872264 w 6924675"/>
                <a:gd name="connsiteY59" fmla="*/ 777716 h 2009775"/>
                <a:gd name="connsiteX60" fmla="*/ 2872264 w 6924675"/>
                <a:gd name="connsiteY60" fmla="*/ 806291 h 2009775"/>
                <a:gd name="connsiteX61" fmla="*/ 2948464 w 6924675"/>
                <a:gd name="connsiteY61" fmla="*/ 806291 h 2009775"/>
                <a:gd name="connsiteX62" fmla="*/ 2948464 w 6924675"/>
                <a:gd name="connsiteY62" fmla="*/ 830104 h 2009775"/>
                <a:gd name="connsiteX63" fmla="*/ 2983706 w 6924675"/>
                <a:gd name="connsiteY63" fmla="*/ 830104 h 2009775"/>
                <a:gd name="connsiteX64" fmla="*/ 2983706 w 6924675"/>
                <a:gd name="connsiteY64" fmla="*/ 879634 h 2009775"/>
                <a:gd name="connsiteX65" fmla="*/ 3096101 w 6924675"/>
                <a:gd name="connsiteY65" fmla="*/ 879634 h 2009775"/>
                <a:gd name="connsiteX66" fmla="*/ 3096101 w 6924675"/>
                <a:gd name="connsiteY66" fmla="*/ 937736 h 2009775"/>
                <a:gd name="connsiteX67" fmla="*/ 3184684 w 6924675"/>
                <a:gd name="connsiteY67" fmla="*/ 937736 h 2009775"/>
                <a:gd name="connsiteX68" fmla="*/ 3184684 w 6924675"/>
                <a:gd name="connsiteY68" fmla="*/ 956786 h 2009775"/>
                <a:gd name="connsiteX69" fmla="*/ 3209449 w 6924675"/>
                <a:gd name="connsiteY69" fmla="*/ 956786 h 2009775"/>
                <a:gd name="connsiteX70" fmla="*/ 3209449 w 6924675"/>
                <a:gd name="connsiteY70" fmla="*/ 986314 h 2009775"/>
                <a:gd name="connsiteX71" fmla="*/ 3378041 w 6924675"/>
                <a:gd name="connsiteY71" fmla="*/ 986314 h 2009775"/>
                <a:gd name="connsiteX72" fmla="*/ 3378041 w 6924675"/>
                <a:gd name="connsiteY72" fmla="*/ 1016794 h 2009775"/>
                <a:gd name="connsiteX73" fmla="*/ 3402806 w 6924675"/>
                <a:gd name="connsiteY73" fmla="*/ 1016794 h 2009775"/>
                <a:gd name="connsiteX74" fmla="*/ 3402806 w 6924675"/>
                <a:gd name="connsiteY74" fmla="*/ 1038701 h 2009775"/>
                <a:gd name="connsiteX75" fmla="*/ 3440906 w 6924675"/>
                <a:gd name="connsiteY75" fmla="*/ 1038701 h 2009775"/>
                <a:gd name="connsiteX76" fmla="*/ 3440906 w 6924675"/>
                <a:gd name="connsiteY76" fmla="*/ 1064419 h 2009775"/>
                <a:gd name="connsiteX77" fmla="*/ 3535204 w 6924675"/>
                <a:gd name="connsiteY77" fmla="*/ 1064419 h 2009775"/>
                <a:gd name="connsiteX78" fmla="*/ 3535204 w 6924675"/>
                <a:gd name="connsiteY78" fmla="*/ 1085374 h 2009775"/>
                <a:gd name="connsiteX79" fmla="*/ 3547586 w 6924675"/>
                <a:gd name="connsiteY79" fmla="*/ 1085374 h 2009775"/>
                <a:gd name="connsiteX80" fmla="*/ 3547586 w 6924675"/>
                <a:gd name="connsiteY80" fmla="*/ 1095851 h 2009775"/>
                <a:gd name="connsiteX81" fmla="*/ 3601879 w 6924675"/>
                <a:gd name="connsiteY81" fmla="*/ 1095851 h 2009775"/>
                <a:gd name="connsiteX82" fmla="*/ 3601879 w 6924675"/>
                <a:gd name="connsiteY82" fmla="*/ 1115854 h 2009775"/>
                <a:gd name="connsiteX83" fmla="*/ 3635216 w 6924675"/>
                <a:gd name="connsiteY83" fmla="*/ 1115854 h 2009775"/>
                <a:gd name="connsiteX84" fmla="*/ 3635216 w 6924675"/>
                <a:gd name="connsiteY84" fmla="*/ 1187291 h 2009775"/>
                <a:gd name="connsiteX85" fmla="*/ 3700939 w 6924675"/>
                <a:gd name="connsiteY85" fmla="*/ 1187291 h 2009775"/>
                <a:gd name="connsiteX86" fmla="*/ 3700939 w 6924675"/>
                <a:gd name="connsiteY86" fmla="*/ 1218724 h 2009775"/>
                <a:gd name="connsiteX87" fmla="*/ 3776186 w 6924675"/>
                <a:gd name="connsiteY87" fmla="*/ 1218724 h 2009775"/>
                <a:gd name="connsiteX88" fmla="*/ 3776186 w 6924675"/>
                <a:gd name="connsiteY88" fmla="*/ 1275874 h 2009775"/>
                <a:gd name="connsiteX89" fmla="*/ 3949541 w 6924675"/>
                <a:gd name="connsiteY89" fmla="*/ 1275874 h 2009775"/>
                <a:gd name="connsiteX90" fmla="*/ 3949541 w 6924675"/>
                <a:gd name="connsiteY90" fmla="*/ 1297781 h 2009775"/>
                <a:gd name="connsiteX91" fmla="*/ 3971449 w 6924675"/>
                <a:gd name="connsiteY91" fmla="*/ 1297781 h 2009775"/>
                <a:gd name="connsiteX92" fmla="*/ 3971449 w 6924675"/>
                <a:gd name="connsiteY92" fmla="*/ 1329214 h 2009775"/>
                <a:gd name="connsiteX93" fmla="*/ 3987641 w 6924675"/>
                <a:gd name="connsiteY93" fmla="*/ 1329214 h 2009775"/>
                <a:gd name="connsiteX94" fmla="*/ 3987641 w 6924675"/>
                <a:gd name="connsiteY94" fmla="*/ 1349216 h 2009775"/>
                <a:gd name="connsiteX95" fmla="*/ 4189571 w 6924675"/>
                <a:gd name="connsiteY95" fmla="*/ 1349216 h 2009775"/>
                <a:gd name="connsiteX96" fmla="*/ 4189571 w 6924675"/>
                <a:gd name="connsiteY96" fmla="*/ 1373029 h 2009775"/>
                <a:gd name="connsiteX97" fmla="*/ 4226719 w 6924675"/>
                <a:gd name="connsiteY97" fmla="*/ 1373029 h 2009775"/>
                <a:gd name="connsiteX98" fmla="*/ 4226719 w 6924675"/>
                <a:gd name="connsiteY98" fmla="*/ 1400651 h 2009775"/>
                <a:gd name="connsiteX99" fmla="*/ 4241959 w 6924675"/>
                <a:gd name="connsiteY99" fmla="*/ 1400651 h 2009775"/>
                <a:gd name="connsiteX100" fmla="*/ 4241959 w 6924675"/>
                <a:gd name="connsiteY100" fmla="*/ 1436846 h 2009775"/>
                <a:gd name="connsiteX101" fmla="*/ 4274344 w 6924675"/>
                <a:gd name="connsiteY101" fmla="*/ 1436846 h 2009775"/>
                <a:gd name="connsiteX102" fmla="*/ 4274344 w 6924675"/>
                <a:gd name="connsiteY102" fmla="*/ 1460659 h 2009775"/>
                <a:gd name="connsiteX103" fmla="*/ 4365784 w 6924675"/>
                <a:gd name="connsiteY103" fmla="*/ 1460659 h 2009775"/>
                <a:gd name="connsiteX104" fmla="*/ 4365784 w 6924675"/>
                <a:gd name="connsiteY104" fmla="*/ 1480661 h 2009775"/>
                <a:gd name="connsiteX105" fmla="*/ 4454366 w 6924675"/>
                <a:gd name="connsiteY105" fmla="*/ 1480661 h 2009775"/>
                <a:gd name="connsiteX106" fmla="*/ 4454366 w 6924675"/>
                <a:gd name="connsiteY106" fmla="*/ 1509236 h 2009775"/>
                <a:gd name="connsiteX107" fmla="*/ 4477226 w 6924675"/>
                <a:gd name="connsiteY107" fmla="*/ 1509236 h 2009775"/>
                <a:gd name="connsiteX108" fmla="*/ 4477226 w 6924675"/>
                <a:gd name="connsiteY108" fmla="*/ 1537811 h 2009775"/>
                <a:gd name="connsiteX109" fmla="*/ 4531519 w 6924675"/>
                <a:gd name="connsiteY109" fmla="*/ 1537811 h 2009775"/>
                <a:gd name="connsiteX110" fmla="*/ 4531519 w 6924675"/>
                <a:gd name="connsiteY110" fmla="*/ 1567339 h 2009775"/>
                <a:gd name="connsiteX111" fmla="*/ 4564856 w 6924675"/>
                <a:gd name="connsiteY111" fmla="*/ 1567339 h 2009775"/>
                <a:gd name="connsiteX112" fmla="*/ 4564856 w 6924675"/>
                <a:gd name="connsiteY112" fmla="*/ 1587341 h 2009775"/>
                <a:gd name="connsiteX113" fmla="*/ 4693444 w 6924675"/>
                <a:gd name="connsiteY113" fmla="*/ 1587341 h 2009775"/>
                <a:gd name="connsiteX114" fmla="*/ 4693444 w 6924675"/>
                <a:gd name="connsiteY114" fmla="*/ 1609249 h 2009775"/>
                <a:gd name="connsiteX115" fmla="*/ 4759166 w 6924675"/>
                <a:gd name="connsiteY115" fmla="*/ 1609249 h 2009775"/>
                <a:gd name="connsiteX116" fmla="*/ 4759166 w 6924675"/>
                <a:gd name="connsiteY116" fmla="*/ 1640681 h 2009775"/>
                <a:gd name="connsiteX117" fmla="*/ 4828699 w 6924675"/>
                <a:gd name="connsiteY117" fmla="*/ 1640681 h 2009775"/>
                <a:gd name="connsiteX118" fmla="*/ 4828699 w 6924675"/>
                <a:gd name="connsiteY118" fmla="*/ 1698784 h 2009775"/>
                <a:gd name="connsiteX119" fmla="*/ 4907756 w 6924675"/>
                <a:gd name="connsiteY119" fmla="*/ 1698784 h 2009775"/>
                <a:gd name="connsiteX120" fmla="*/ 4907756 w 6924675"/>
                <a:gd name="connsiteY120" fmla="*/ 1723549 h 2009775"/>
                <a:gd name="connsiteX121" fmla="*/ 4959192 w 6924675"/>
                <a:gd name="connsiteY121" fmla="*/ 1723549 h 2009775"/>
                <a:gd name="connsiteX122" fmla="*/ 4959192 w 6924675"/>
                <a:gd name="connsiteY122" fmla="*/ 1755934 h 2009775"/>
                <a:gd name="connsiteX123" fmla="*/ 5406867 w 6924675"/>
                <a:gd name="connsiteY123" fmla="*/ 1755934 h 2009775"/>
                <a:gd name="connsiteX124" fmla="*/ 5406867 w 6924675"/>
                <a:gd name="connsiteY124" fmla="*/ 1782604 h 2009775"/>
                <a:gd name="connsiteX125" fmla="*/ 5534501 w 6924675"/>
                <a:gd name="connsiteY125" fmla="*/ 1782604 h 2009775"/>
                <a:gd name="connsiteX126" fmla="*/ 5534501 w 6924675"/>
                <a:gd name="connsiteY126" fmla="*/ 1814036 h 2009775"/>
                <a:gd name="connsiteX127" fmla="*/ 5544026 w 6924675"/>
                <a:gd name="connsiteY127" fmla="*/ 1814036 h 2009775"/>
                <a:gd name="connsiteX128" fmla="*/ 5544026 w 6924675"/>
                <a:gd name="connsiteY128" fmla="*/ 1848326 h 2009775"/>
                <a:gd name="connsiteX129" fmla="*/ 5604034 w 6924675"/>
                <a:gd name="connsiteY129" fmla="*/ 1848326 h 2009775"/>
                <a:gd name="connsiteX130" fmla="*/ 5604034 w 6924675"/>
                <a:gd name="connsiteY130" fmla="*/ 1874996 h 2009775"/>
                <a:gd name="connsiteX131" fmla="*/ 6016467 w 6924675"/>
                <a:gd name="connsiteY131" fmla="*/ 1874996 h 2009775"/>
                <a:gd name="connsiteX132" fmla="*/ 6016467 w 6924675"/>
                <a:gd name="connsiteY132" fmla="*/ 1906429 h 2009775"/>
                <a:gd name="connsiteX133" fmla="*/ 6127909 w 6924675"/>
                <a:gd name="connsiteY133" fmla="*/ 1906429 h 2009775"/>
                <a:gd name="connsiteX134" fmla="*/ 6127909 w 6924675"/>
                <a:gd name="connsiteY134" fmla="*/ 1941671 h 2009775"/>
                <a:gd name="connsiteX135" fmla="*/ 6229826 w 6924675"/>
                <a:gd name="connsiteY135" fmla="*/ 1941671 h 2009775"/>
                <a:gd name="connsiteX136" fmla="*/ 6229826 w 6924675"/>
                <a:gd name="connsiteY136" fmla="*/ 1968341 h 2009775"/>
                <a:gd name="connsiteX137" fmla="*/ 6398419 w 6924675"/>
                <a:gd name="connsiteY137" fmla="*/ 1968341 h 2009775"/>
                <a:gd name="connsiteX138" fmla="*/ 6398419 w 6924675"/>
                <a:gd name="connsiteY138" fmla="*/ 2008346 h 2009775"/>
                <a:gd name="connsiteX139" fmla="*/ 6924199 w 6924675"/>
                <a:gd name="connsiteY139" fmla="*/ 2008346 h 2009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Lst>
              <a:rect l="l" t="t" r="r" b="b"/>
              <a:pathLst>
                <a:path w="6924675" h="2009775">
                  <a:moveTo>
                    <a:pt x="7144" y="7144"/>
                  </a:moveTo>
                  <a:lnTo>
                    <a:pt x="40481" y="7144"/>
                  </a:lnTo>
                  <a:lnTo>
                    <a:pt x="40481" y="30004"/>
                  </a:lnTo>
                  <a:lnTo>
                    <a:pt x="110014" y="30004"/>
                  </a:lnTo>
                  <a:lnTo>
                    <a:pt x="110014" y="63341"/>
                  </a:lnTo>
                  <a:lnTo>
                    <a:pt x="144304" y="63341"/>
                  </a:lnTo>
                  <a:lnTo>
                    <a:pt x="144304" y="95726"/>
                  </a:lnTo>
                  <a:lnTo>
                    <a:pt x="230981" y="95726"/>
                  </a:lnTo>
                  <a:lnTo>
                    <a:pt x="230981" y="114776"/>
                  </a:lnTo>
                  <a:lnTo>
                    <a:pt x="458629" y="114776"/>
                  </a:lnTo>
                  <a:lnTo>
                    <a:pt x="458629" y="140494"/>
                  </a:lnTo>
                  <a:lnTo>
                    <a:pt x="667226" y="140494"/>
                  </a:lnTo>
                  <a:lnTo>
                    <a:pt x="667226" y="170021"/>
                  </a:lnTo>
                  <a:lnTo>
                    <a:pt x="700564" y="170021"/>
                  </a:lnTo>
                  <a:lnTo>
                    <a:pt x="700564" y="194786"/>
                  </a:lnTo>
                  <a:lnTo>
                    <a:pt x="858679" y="194786"/>
                  </a:lnTo>
                  <a:lnTo>
                    <a:pt x="858679" y="211931"/>
                  </a:lnTo>
                  <a:lnTo>
                    <a:pt x="962501" y="211931"/>
                  </a:lnTo>
                  <a:lnTo>
                    <a:pt x="962501" y="270986"/>
                  </a:lnTo>
                  <a:lnTo>
                    <a:pt x="978694" y="270986"/>
                  </a:lnTo>
                  <a:lnTo>
                    <a:pt x="978694" y="291941"/>
                  </a:lnTo>
                  <a:lnTo>
                    <a:pt x="988219" y="291941"/>
                  </a:lnTo>
                  <a:lnTo>
                    <a:pt x="988219" y="312896"/>
                  </a:lnTo>
                  <a:lnTo>
                    <a:pt x="1000601" y="312896"/>
                  </a:lnTo>
                  <a:lnTo>
                    <a:pt x="1000601" y="345281"/>
                  </a:lnTo>
                  <a:lnTo>
                    <a:pt x="1052989" y="345281"/>
                  </a:lnTo>
                  <a:lnTo>
                    <a:pt x="1052989" y="370999"/>
                  </a:lnTo>
                  <a:lnTo>
                    <a:pt x="1288256" y="370999"/>
                  </a:lnTo>
                  <a:lnTo>
                    <a:pt x="1288256" y="387191"/>
                  </a:lnTo>
                  <a:lnTo>
                    <a:pt x="1351121" y="387191"/>
                  </a:lnTo>
                  <a:lnTo>
                    <a:pt x="1351121" y="422434"/>
                  </a:lnTo>
                  <a:lnTo>
                    <a:pt x="1378744" y="422434"/>
                  </a:lnTo>
                  <a:lnTo>
                    <a:pt x="1378744" y="447199"/>
                  </a:lnTo>
                  <a:lnTo>
                    <a:pt x="1424464" y="447199"/>
                  </a:lnTo>
                  <a:lnTo>
                    <a:pt x="1424464" y="475774"/>
                  </a:lnTo>
                  <a:lnTo>
                    <a:pt x="1590199" y="475774"/>
                  </a:lnTo>
                  <a:lnTo>
                    <a:pt x="1590199" y="492919"/>
                  </a:lnTo>
                  <a:lnTo>
                    <a:pt x="1691164" y="492919"/>
                  </a:lnTo>
                  <a:lnTo>
                    <a:pt x="1691164" y="551974"/>
                  </a:lnTo>
                  <a:lnTo>
                    <a:pt x="1793081" y="551974"/>
                  </a:lnTo>
                  <a:lnTo>
                    <a:pt x="1793081" y="571024"/>
                  </a:lnTo>
                  <a:lnTo>
                    <a:pt x="2086451" y="571024"/>
                  </a:lnTo>
                  <a:lnTo>
                    <a:pt x="2086451" y="595789"/>
                  </a:lnTo>
                  <a:lnTo>
                    <a:pt x="2176939" y="595789"/>
                  </a:lnTo>
                  <a:lnTo>
                    <a:pt x="2176939" y="625316"/>
                  </a:lnTo>
                  <a:lnTo>
                    <a:pt x="2254091" y="625316"/>
                  </a:lnTo>
                  <a:lnTo>
                    <a:pt x="2254091" y="647224"/>
                  </a:lnTo>
                  <a:lnTo>
                    <a:pt x="2341721" y="647224"/>
                  </a:lnTo>
                  <a:lnTo>
                    <a:pt x="2341721" y="666274"/>
                  </a:lnTo>
                  <a:lnTo>
                    <a:pt x="2367439" y="666274"/>
                  </a:lnTo>
                  <a:lnTo>
                    <a:pt x="2367439" y="676751"/>
                  </a:lnTo>
                  <a:lnTo>
                    <a:pt x="2388394" y="676751"/>
                  </a:lnTo>
                  <a:lnTo>
                    <a:pt x="2388394" y="704374"/>
                  </a:lnTo>
                  <a:lnTo>
                    <a:pt x="2445544" y="704374"/>
                  </a:lnTo>
                  <a:lnTo>
                    <a:pt x="2445544" y="731044"/>
                  </a:lnTo>
                  <a:lnTo>
                    <a:pt x="2534126" y="731044"/>
                  </a:lnTo>
                  <a:lnTo>
                    <a:pt x="2534126" y="757714"/>
                  </a:lnTo>
                  <a:lnTo>
                    <a:pt x="2591276" y="757714"/>
                  </a:lnTo>
                  <a:lnTo>
                    <a:pt x="2591276" y="777716"/>
                  </a:lnTo>
                  <a:lnTo>
                    <a:pt x="2872264" y="777716"/>
                  </a:lnTo>
                  <a:lnTo>
                    <a:pt x="2872264" y="806291"/>
                  </a:lnTo>
                  <a:lnTo>
                    <a:pt x="2948464" y="806291"/>
                  </a:lnTo>
                  <a:lnTo>
                    <a:pt x="2948464" y="830104"/>
                  </a:lnTo>
                  <a:lnTo>
                    <a:pt x="2983706" y="830104"/>
                  </a:lnTo>
                  <a:lnTo>
                    <a:pt x="2983706" y="879634"/>
                  </a:lnTo>
                  <a:lnTo>
                    <a:pt x="3096101" y="879634"/>
                  </a:lnTo>
                  <a:lnTo>
                    <a:pt x="3096101" y="937736"/>
                  </a:lnTo>
                  <a:lnTo>
                    <a:pt x="3184684" y="937736"/>
                  </a:lnTo>
                  <a:lnTo>
                    <a:pt x="3184684" y="956786"/>
                  </a:lnTo>
                  <a:lnTo>
                    <a:pt x="3209449" y="956786"/>
                  </a:lnTo>
                  <a:lnTo>
                    <a:pt x="3209449" y="986314"/>
                  </a:lnTo>
                  <a:lnTo>
                    <a:pt x="3378041" y="986314"/>
                  </a:lnTo>
                  <a:lnTo>
                    <a:pt x="3378041" y="1016794"/>
                  </a:lnTo>
                  <a:lnTo>
                    <a:pt x="3402806" y="1016794"/>
                  </a:lnTo>
                  <a:lnTo>
                    <a:pt x="3402806" y="1038701"/>
                  </a:lnTo>
                  <a:lnTo>
                    <a:pt x="3440906" y="1038701"/>
                  </a:lnTo>
                  <a:lnTo>
                    <a:pt x="3440906" y="1064419"/>
                  </a:lnTo>
                  <a:lnTo>
                    <a:pt x="3535204" y="1064419"/>
                  </a:lnTo>
                  <a:lnTo>
                    <a:pt x="3535204" y="1085374"/>
                  </a:lnTo>
                  <a:lnTo>
                    <a:pt x="3547586" y="1085374"/>
                  </a:lnTo>
                  <a:lnTo>
                    <a:pt x="3547586" y="1095851"/>
                  </a:lnTo>
                  <a:lnTo>
                    <a:pt x="3601879" y="1095851"/>
                  </a:lnTo>
                  <a:lnTo>
                    <a:pt x="3601879" y="1115854"/>
                  </a:lnTo>
                  <a:lnTo>
                    <a:pt x="3635216" y="1115854"/>
                  </a:lnTo>
                  <a:lnTo>
                    <a:pt x="3635216" y="1187291"/>
                  </a:lnTo>
                  <a:lnTo>
                    <a:pt x="3700939" y="1187291"/>
                  </a:lnTo>
                  <a:lnTo>
                    <a:pt x="3700939" y="1218724"/>
                  </a:lnTo>
                  <a:lnTo>
                    <a:pt x="3776186" y="1218724"/>
                  </a:lnTo>
                  <a:lnTo>
                    <a:pt x="3776186" y="1275874"/>
                  </a:lnTo>
                  <a:lnTo>
                    <a:pt x="3949541" y="1275874"/>
                  </a:lnTo>
                  <a:lnTo>
                    <a:pt x="3949541" y="1297781"/>
                  </a:lnTo>
                  <a:lnTo>
                    <a:pt x="3971449" y="1297781"/>
                  </a:lnTo>
                  <a:lnTo>
                    <a:pt x="3971449" y="1329214"/>
                  </a:lnTo>
                  <a:lnTo>
                    <a:pt x="3987641" y="1329214"/>
                  </a:lnTo>
                  <a:lnTo>
                    <a:pt x="3987641" y="1349216"/>
                  </a:lnTo>
                  <a:lnTo>
                    <a:pt x="4189571" y="1349216"/>
                  </a:lnTo>
                  <a:lnTo>
                    <a:pt x="4189571" y="1373029"/>
                  </a:lnTo>
                  <a:lnTo>
                    <a:pt x="4226719" y="1373029"/>
                  </a:lnTo>
                  <a:lnTo>
                    <a:pt x="4226719" y="1400651"/>
                  </a:lnTo>
                  <a:lnTo>
                    <a:pt x="4241959" y="1400651"/>
                  </a:lnTo>
                  <a:lnTo>
                    <a:pt x="4241959" y="1436846"/>
                  </a:lnTo>
                  <a:lnTo>
                    <a:pt x="4274344" y="1436846"/>
                  </a:lnTo>
                  <a:lnTo>
                    <a:pt x="4274344" y="1460659"/>
                  </a:lnTo>
                  <a:lnTo>
                    <a:pt x="4365784" y="1460659"/>
                  </a:lnTo>
                  <a:lnTo>
                    <a:pt x="4365784" y="1480661"/>
                  </a:lnTo>
                  <a:lnTo>
                    <a:pt x="4454366" y="1480661"/>
                  </a:lnTo>
                  <a:lnTo>
                    <a:pt x="4454366" y="1509236"/>
                  </a:lnTo>
                  <a:lnTo>
                    <a:pt x="4477226" y="1509236"/>
                  </a:lnTo>
                  <a:lnTo>
                    <a:pt x="4477226" y="1537811"/>
                  </a:lnTo>
                  <a:lnTo>
                    <a:pt x="4531519" y="1537811"/>
                  </a:lnTo>
                  <a:lnTo>
                    <a:pt x="4531519" y="1567339"/>
                  </a:lnTo>
                  <a:lnTo>
                    <a:pt x="4564856" y="1567339"/>
                  </a:lnTo>
                  <a:lnTo>
                    <a:pt x="4564856" y="1587341"/>
                  </a:lnTo>
                  <a:lnTo>
                    <a:pt x="4693444" y="1587341"/>
                  </a:lnTo>
                  <a:lnTo>
                    <a:pt x="4693444" y="1609249"/>
                  </a:lnTo>
                  <a:lnTo>
                    <a:pt x="4759166" y="1609249"/>
                  </a:lnTo>
                  <a:lnTo>
                    <a:pt x="4759166" y="1640681"/>
                  </a:lnTo>
                  <a:lnTo>
                    <a:pt x="4828699" y="1640681"/>
                  </a:lnTo>
                  <a:lnTo>
                    <a:pt x="4828699" y="1698784"/>
                  </a:lnTo>
                  <a:lnTo>
                    <a:pt x="4907756" y="1698784"/>
                  </a:lnTo>
                  <a:lnTo>
                    <a:pt x="4907756" y="1723549"/>
                  </a:lnTo>
                  <a:lnTo>
                    <a:pt x="4959192" y="1723549"/>
                  </a:lnTo>
                  <a:lnTo>
                    <a:pt x="4959192" y="1755934"/>
                  </a:lnTo>
                  <a:lnTo>
                    <a:pt x="5406867" y="1755934"/>
                  </a:lnTo>
                  <a:lnTo>
                    <a:pt x="5406867" y="1782604"/>
                  </a:lnTo>
                  <a:lnTo>
                    <a:pt x="5534501" y="1782604"/>
                  </a:lnTo>
                  <a:lnTo>
                    <a:pt x="5534501" y="1814036"/>
                  </a:lnTo>
                  <a:lnTo>
                    <a:pt x="5544026" y="1814036"/>
                  </a:lnTo>
                  <a:lnTo>
                    <a:pt x="5544026" y="1848326"/>
                  </a:lnTo>
                  <a:lnTo>
                    <a:pt x="5604034" y="1848326"/>
                  </a:lnTo>
                  <a:lnTo>
                    <a:pt x="5604034" y="1874996"/>
                  </a:lnTo>
                  <a:lnTo>
                    <a:pt x="6016467" y="1874996"/>
                  </a:lnTo>
                  <a:lnTo>
                    <a:pt x="6016467" y="1906429"/>
                  </a:lnTo>
                  <a:lnTo>
                    <a:pt x="6127909" y="1906429"/>
                  </a:lnTo>
                  <a:lnTo>
                    <a:pt x="6127909" y="1941671"/>
                  </a:lnTo>
                  <a:lnTo>
                    <a:pt x="6229826" y="1941671"/>
                  </a:lnTo>
                  <a:lnTo>
                    <a:pt x="6229826" y="1968341"/>
                  </a:lnTo>
                  <a:lnTo>
                    <a:pt x="6398419" y="1968341"/>
                  </a:lnTo>
                  <a:lnTo>
                    <a:pt x="6398419" y="2008346"/>
                  </a:lnTo>
                  <a:lnTo>
                    <a:pt x="6924199" y="2008346"/>
                  </a:lnTo>
                </a:path>
              </a:pathLst>
            </a:custGeom>
            <a:noFill/>
            <a:ln w="26035"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116" name="Freeform: Shape 115"/>
            <p:cNvSpPr/>
            <p:nvPr/>
          </p:nvSpPr>
          <p:spPr>
            <a:xfrm>
              <a:off x="7237314" y="3664698"/>
              <a:ext cx="8476" cy="67809"/>
            </a:xfrm>
            <a:custGeom>
              <a:avLst/>
              <a:gdLst>
                <a:gd name="connsiteX0" fmla="*/ 7144 w 9525"/>
                <a:gd name="connsiteY0" fmla="*/ 7144 h 76200"/>
                <a:gd name="connsiteX1" fmla="*/ 7144 w 9525"/>
                <a:gd name="connsiteY1" fmla="*/ 73819 h 76200"/>
              </a:gdLst>
              <a:ahLst/>
              <a:cxnLst>
                <a:cxn ang="0">
                  <a:pos x="connsiteX0" y="connsiteY0"/>
                </a:cxn>
                <a:cxn ang="0">
                  <a:pos x="connsiteX1" y="connsiteY1"/>
                </a:cxn>
              </a:cxnLst>
              <a:rect l="l" t="t" r="r" b="b"/>
              <a:pathLst>
                <a:path w="9525" h="76200">
                  <a:moveTo>
                    <a:pt x="7144" y="7144"/>
                  </a:moveTo>
                  <a:lnTo>
                    <a:pt x="7144" y="73819"/>
                  </a:lnTo>
                </a:path>
              </a:pathLst>
            </a:custGeom>
            <a:noFill/>
            <a:ln w="26035"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117" name="Freeform: Shape 116"/>
            <p:cNvSpPr/>
            <p:nvPr/>
          </p:nvSpPr>
          <p:spPr>
            <a:xfrm>
              <a:off x="7258505" y="3664698"/>
              <a:ext cx="8476" cy="67809"/>
            </a:xfrm>
            <a:custGeom>
              <a:avLst/>
              <a:gdLst>
                <a:gd name="connsiteX0" fmla="*/ 7144 w 9525"/>
                <a:gd name="connsiteY0" fmla="*/ 7144 h 76200"/>
                <a:gd name="connsiteX1" fmla="*/ 7144 w 9525"/>
                <a:gd name="connsiteY1" fmla="*/ 73819 h 76200"/>
              </a:gdLst>
              <a:ahLst/>
              <a:cxnLst>
                <a:cxn ang="0">
                  <a:pos x="connsiteX0" y="connsiteY0"/>
                </a:cxn>
                <a:cxn ang="0">
                  <a:pos x="connsiteX1" y="connsiteY1"/>
                </a:cxn>
              </a:cxnLst>
              <a:rect l="l" t="t" r="r" b="b"/>
              <a:pathLst>
                <a:path w="9525" h="76200">
                  <a:moveTo>
                    <a:pt x="7144" y="7144"/>
                  </a:moveTo>
                  <a:lnTo>
                    <a:pt x="7144" y="73819"/>
                  </a:lnTo>
                </a:path>
              </a:pathLst>
            </a:custGeom>
            <a:noFill/>
            <a:ln w="26035"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118" name="Freeform: Shape 117"/>
            <p:cNvSpPr/>
            <p:nvPr/>
          </p:nvSpPr>
          <p:spPr>
            <a:xfrm>
              <a:off x="7396665" y="3664698"/>
              <a:ext cx="8476" cy="67809"/>
            </a:xfrm>
            <a:custGeom>
              <a:avLst/>
              <a:gdLst>
                <a:gd name="connsiteX0" fmla="*/ 7144 w 9525"/>
                <a:gd name="connsiteY0" fmla="*/ 7144 h 76200"/>
                <a:gd name="connsiteX1" fmla="*/ 7144 w 9525"/>
                <a:gd name="connsiteY1" fmla="*/ 73819 h 76200"/>
              </a:gdLst>
              <a:ahLst/>
              <a:cxnLst>
                <a:cxn ang="0">
                  <a:pos x="connsiteX0" y="connsiteY0"/>
                </a:cxn>
                <a:cxn ang="0">
                  <a:pos x="connsiteX1" y="connsiteY1"/>
                </a:cxn>
              </a:cxnLst>
              <a:rect l="l" t="t" r="r" b="b"/>
              <a:pathLst>
                <a:path w="9525" h="76200">
                  <a:moveTo>
                    <a:pt x="7144" y="7144"/>
                  </a:moveTo>
                  <a:lnTo>
                    <a:pt x="7144" y="73819"/>
                  </a:lnTo>
                </a:path>
              </a:pathLst>
            </a:custGeom>
            <a:noFill/>
            <a:ln w="26035"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119" name="Freeform: Shape 118"/>
            <p:cNvSpPr/>
            <p:nvPr/>
          </p:nvSpPr>
          <p:spPr>
            <a:xfrm>
              <a:off x="7077963" y="3664698"/>
              <a:ext cx="8476" cy="67809"/>
            </a:xfrm>
            <a:custGeom>
              <a:avLst/>
              <a:gdLst>
                <a:gd name="connsiteX0" fmla="*/ 7144 w 9525"/>
                <a:gd name="connsiteY0" fmla="*/ 7144 h 76200"/>
                <a:gd name="connsiteX1" fmla="*/ 7144 w 9525"/>
                <a:gd name="connsiteY1" fmla="*/ 73819 h 76200"/>
              </a:gdLst>
              <a:ahLst/>
              <a:cxnLst>
                <a:cxn ang="0">
                  <a:pos x="connsiteX0" y="connsiteY0"/>
                </a:cxn>
                <a:cxn ang="0">
                  <a:pos x="connsiteX1" y="connsiteY1"/>
                </a:cxn>
              </a:cxnLst>
              <a:rect l="l" t="t" r="r" b="b"/>
              <a:pathLst>
                <a:path w="9525" h="76200">
                  <a:moveTo>
                    <a:pt x="7144" y="7144"/>
                  </a:moveTo>
                  <a:lnTo>
                    <a:pt x="7144" y="73819"/>
                  </a:lnTo>
                </a:path>
              </a:pathLst>
            </a:custGeom>
            <a:noFill/>
            <a:ln w="26035"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120" name="Freeform: Shape 119"/>
            <p:cNvSpPr/>
            <p:nvPr/>
          </p:nvSpPr>
          <p:spPr>
            <a:xfrm>
              <a:off x="7058469" y="3664698"/>
              <a:ext cx="8476" cy="67809"/>
            </a:xfrm>
            <a:custGeom>
              <a:avLst/>
              <a:gdLst>
                <a:gd name="connsiteX0" fmla="*/ 7144 w 9525"/>
                <a:gd name="connsiteY0" fmla="*/ 7144 h 76200"/>
                <a:gd name="connsiteX1" fmla="*/ 7144 w 9525"/>
                <a:gd name="connsiteY1" fmla="*/ 73819 h 76200"/>
              </a:gdLst>
              <a:ahLst/>
              <a:cxnLst>
                <a:cxn ang="0">
                  <a:pos x="connsiteX0" y="connsiteY0"/>
                </a:cxn>
                <a:cxn ang="0">
                  <a:pos x="connsiteX1" y="connsiteY1"/>
                </a:cxn>
              </a:cxnLst>
              <a:rect l="l" t="t" r="r" b="b"/>
              <a:pathLst>
                <a:path w="9525" h="76200">
                  <a:moveTo>
                    <a:pt x="7144" y="7144"/>
                  </a:moveTo>
                  <a:lnTo>
                    <a:pt x="7144" y="73819"/>
                  </a:lnTo>
                </a:path>
              </a:pathLst>
            </a:custGeom>
            <a:noFill/>
            <a:ln w="26035"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121" name="Freeform: Shape 120"/>
            <p:cNvSpPr/>
            <p:nvPr/>
          </p:nvSpPr>
          <p:spPr>
            <a:xfrm>
              <a:off x="6848261" y="3630793"/>
              <a:ext cx="8476" cy="67809"/>
            </a:xfrm>
            <a:custGeom>
              <a:avLst/>
              <a:gdLst>
                <a:gd name="connsiteX0" fmla="*/ 7144 w 9525"/>
                <a:gd name="connsiteY0" fmla="*/ 7144 h 76200"/>
                <a:gd name="connsiteX1" fmla="*/ 7144 w 9525"/>
                <a:gd name="connsiteY1" fmla="*/ 72866 h 76200"/>
              </a:gdLst>
              <a:ahLst/>
              <a:cxnLst>
                <a:cxn ang="0">
                  <a:pos x="connsiteX0" y="connsiteY0"/>
                </a:cxn>
                <a:cxn ang="0">
                  <a:pos x="connsiteX1" y="connsiteY1"/>
                </a:cxn>
              </a:cxnLst>
              <a:rect l="l" t="t" r="r" b="b"/>
              <a:pathLst>
                <a:path w="9525" h="76200">
                  <a:moveTo>
                    <a:pt x="7144" y="7144"/>
                  </a:moveTo>
                  <a:lnTo>
                    <a:pt x="7144" y="72866"/>
                  </a:lnTo>
                </a:path>
              </a:pathLst>
            </a:custGeom>
            <a:noFill/>
            <a:ln w="26035"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122" name="Freeform: Shape 121"/>
            <p:cNvSpPr/>
            <p:nvPr/>
          </p:nvSpPr>
          <p:spPr>
            <a:xfrm>
              <a:off x="6817747" y="3630793"/>
              <a:ext cx="8476" cy="67809"/>
            </a:xfrm>
            <a:custGeom>
              <a:avLst/>
              <a:gdLst>
                <a:gd name="connsiteX0" fmla="*/ 7144 w 9525"/>
                <a:gd name="connsiteY0" fmla="*/ 7144 h 76200"/>
                <a:gd name="connsiteX1" fmla="*/ 7144 w 9525"/>
                <a:gd name="connsiteY1" fmla="*/ 72866 h 76200"/>
              </a:gdLst>
              <a:ahLst/>
              <a:cxnLst>
                <a:cxn ang="0">
                  <a:pos x="connsiteX0" y="connsiteY0"/>
                </a:cxn>
                <a:cxn ang="0">
                  <a:pos x="connsiteX1" y="connsiteY1"/>
                </a:cxn>
              </a:cxnLst>
              <a:rect l="l" t="t" r="r" b="b"/>
              <a:pathLst>
                <a:path w="9525" h="76200">
                  <a:moveTo>
                    <a:pt x="7144" y="7144"/>
                  </a:moveTo>
                  <a:lnTo>
                    <a:pt x="7144" y="72866"/>
                  </a:lnTo>
                </a:path>
              </a:pathLst>
            </a:custGeom>
            <a:noFill/>
            <a:ln w="26035"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123" name="Freeform: Shape 122"/>
            <p:cNvSpPr/>
            <p:nvPr/>
          </p:nvSpPr>
          <p:spPr>
            <a:xfrm>
              <a:off x="6808423" y="3630793"/>
              <a:ext cx="8476" cy="67809"/>
            </a:xfrm>
            <a:custGeom>
              <a:avLst/>
              <a:gdLst>
                <a:gd name="connsiteX0" fmla="*/ 7144 w 9525"/>
                <a:gd name="connsiteY0" fmla="*/ 7144 h 76200"/>
                <a:gd name="connsiteX1" fmla="*/ 7144 w 9525"/>
                <a:gd name="connsiteY1" fmla="*/ 72866 h 76200"/>
              </a:gdLst>
              <a:ahLst/>
              <a:cxnLst>
                <a:cxn ang="0">
                  <a:pos x="connsiteX0" y="connsiteY0"/>
                </a:cxn>
                <a:cxn ang="0">
                  <a:pos x="connsiteX1" y="connsiteY1"/>
                </a:cxn>
              </a:cxnLst>
              <a:rect l="l" t="t" r="r" b="b"/>
              <a:pathLst>
                <a:path w="9525" h="76200">
                  <a:moveTo>
                    <a:pt x="7144" y="7144"/>
                  </a:moveTo>
                  <a:lnTo>
                    <a:pt x="7144" y="72866"/>
                  </a:lnTo>
                </a:path>
              </a:pathLst>
            </a:custGeom>
            <a:noFill/>
            <a:ln w="26035"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124" name="Freeform: Shape 123"/>
            <p:cNvSpPr/>
            <p:nvPr/>
          </p:nvSpPr>
          <p:spPr>
            <a:xfrm>
              <a:off x="6668568" y="3574004"/>
              <a:ext cx="8476" cy="67809"/>
            </a:xfrm>
            <a:custGeom>
              <a:avLst/>
              <a:gdLst>
                <a:gd name="connsiteX0" fmla="*/ 7144 w 9525"/>
                <a:gd name="connsiteY0" fmla="*/ 7144 h 76200"/>
                <a:gd name="connsiteX1" fmla="*/ 7144 w 9525"/>
                <a:gd name="connsiteY1" fmla="*/ 73819 h 76200"/>
              </a:gdLst>
              <a:ahLst/>
              <a:cxnLst>
                <a:cxn ang="0">
                  <a:pos x="connsiteX0" y="connsiteY0"/>
                </a:cxn>
                <a:cxn ang="0">
                  <a:pos x="connsiteX1" y="connsiteY1"/>
                </a:cxn>
              </a:cxnLst>
              <a:rect l="l" t="t" r="r" b="b"/>
              <a:pathLst>
                <a:path w="9525" h="76200">
                  <a:moveTo>
                    <a:pt x="7144" y="7144"/>
                  </a:moveTo>
                  <a:lnTo>
                    <a:pt x="7144" y="73819"/>
                  </a:lnTo>
                </a:path>
              </a:pathLst>
            </a:custGeom>
            <a:noFill/>
            <a:ln w="26035"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125" name="Freeform: Shape 124"/>
            <p:cNvSpPr/>
            <p:nvPr/>
          </p:nvSpPr>
          <p:spPr>
            <a:xfrm>
              <a:off x="6528711" y="3546880"/>
              <a:ext cx="8476" cy="67809"/>
            </a:xfrm>
            <a:custGeom>
              <a:avLst/>
              <a:gdLst>
                <a:gd name="connsiteX0" fmla="*/ 7144 w 9525"/>
                <a:gd name="connsiteY0" fmla="*/ 7144 h 76200"/>
                <a:gd name="connsiteX1" fmla="*/ 7144 w 9525"/>
                <a:gd name="connsiteY1" fmla="*/ 73819 h 76200"/>
              </a:gdLst>
              <a:ahLst/>
              <a:cxnLst>
                <a:cxn ang="0">
                  <a:pos x="connsiteX0" y="connsiteY0"/>
                </a:cxn>
                <a:cxn ang="0">
                  <a:pos x="connsiteX1" y="connsiteY1"/>
                </a:cxn>
              </a:cxnLst>
              <a:rect l="l" t="t" r="r" b="b"/>
              <a:pathLst>
                <a:path w="9525" h="76200">
                  <a:moveTo>
                    <a:pt x="7144" y="7144"/>
                  </a:moveTo>
                  <a:lnTo>
                    <a:pt x="7144" y="73819"/>
                  </a:lnTo>
                </a:path>
              </a:pathLst>
            </a:custGeom>
            <a:noFill/>
            <a:ln w="26035"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126" name="Freeform: Shape 125"/>
            <p:cNvSpPr/>
            <p:nvPr/>
          </p:nvSpPr>
          <p:spPr>
            <a:xfrm>
              <a:off x="6488874" y="3546880"/>
              <a:ext cx="8476" cy="67809"/>
            </a:xfrm>
            <a:custGeom>
              <a:avLst/>
              <a:gdLst>
                <a:gd name="connsiteX0" fmla="*/ 7144 w 9525"/>
                <a:gd name="connsiteY0" fmla="*/ 7144 h 76200"/>
                <a:gd name="connsiteX1" fmla="*/ 7144 w 9525"/>
                <a:gd name="connsiteY1" fmla="*/ 73819 h 76200"/>
              </a:gdLst>
              <a:ahLst/>
              <a:cxnLst>
                <a:cxn ang="0">
                  <a:pos x="connsiteX0" y="connsiteY0"/>
                </a:cxn>
                <a:cxn ang="0">
                  <a:pos x="connsiteX1" y="connsiteY1"/>
                </a:cxn>
              </a:cxnLst>
              <a:rect l="l" t="t" r="r" b="b"/>
              <a:pathLst>
                <a:path w="9525" h="76200">
                  <a:moveTo>
                    <a:pt x="7144" y="7144"/>
                  </a:moveTo>
                  <a:lnTo>
                    <a:pt x="7144" y="73819"/>
                  </a:lnTo>
                </a:path>
              </a:pathLst>
            </a:custGeom>
            <a:noFill/>
            <a:ln w="26035"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127" name="Freeform: Shape 126"/>
            <p:cNvSpPr/>
            <p:nvPr/>
          </p:nvSpPr>
          <p:spPr>
            <a:xfrm>
              <a:off x="6318504" y="3546880"/>
              <a:ext cx="8476" cy="67809"/>
            </a:xfrm>
            <a:custGeom>
              <a:avLst/>
              <a:gdLst>
                <a:gd name="connsiteX0" fmla="*/ 7144 w 9525"/>
                <a:gd name="connsiteY0" fmla="*/ 7144 h 76200"/>
                <a:gd name="connsiteX1" fmla="*/ 7144 w 9525"/>
                <a:gd name="connsiteY1" fmla="*/ 73819 h 76200"/>
              </a:gdLst>
              <a:ahLst/>
              <a:cxnLst>
                <a:cxn ang="0">
                  <a:pos x="connsiteX0" y="connsiteY0"/>
                </a:cxn>
                <a:cxn ang="0">
                  <a:pos x="connsiteX1" y="connsiteY1"/>
                </a:cxn>
              </a:cxnLst>
              <a:rect l="l" t="t" r="r" b="b"/>
              <a:pathLst>
                <a:path w="9525" h="76200">
                  <a:moveTo>
                    <a:pt x="7144" y="7144"/>
                  </a:moveTo>
                  <a:lnTo>
                    <a:pt x="7144" y="73819"/>
                  </a:lnTo>
                </a:path>
              </a:pathLst>
            </a:custGeom>
            <a:noFill/>
            <a:ln w="26035"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128" name="Freeform: Shape 127"/>
            <p:cNvSpPr/>
            <p:nvPr/>
          </p:nvSpPr>
          <p:spPr>
            <a:xfrm>
              <a:off x="6259171" y="3546880"/>
              <a:ext cx="8476" cy="67809"/>
            </a:xfrm>
            <a:custGeom>
              <a:avLst/>
              <a:gdLst>
                <a:gd name="connsiteX0" fmla="*/ 7144 w 9525"/>
                <a:gd name="connsiteY0" fmla="*/ 7144 h 76200"/>
                <a:gd name="connsiteX1" fmla="*/ 7144 w 9525"/>
                <a:gd name="connsiteY1" fmla="*/ 73819 h 76200"/>
              </a:gdLst>
              <a:ahLst/>
              <a:cxnLst>
                <a:cxn ang="0">
                  <a:pos x="connsiteX0" y="connsiteY0"/>
                </a:cxn>
                <a:cxn ang="0">
                  <a:pos x="connsiteX1" y="connsiteY1"/>
                </a:cxn>
              </a:cxnLst>
              <a:rect l="l" t="t" r="r" b="b"/>
              <a:pathLst>
                <a:path w="9525" h="76200">
                  <a:moveTo>
                    <a:pt x="7144" y="7144"/>
                  </a:moveTo>
                  <a:lnTo>
                    <a:pt x="7144" y="73819"/>
                  </a:lnTo>
                </a:path>
              </a:pathLst>
            </a:custGeom>
            <a:noFill/>
            <a:ln w="26035"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129" name="Freeform: Shape 128"/>
            <p:cNvSpPr/>
            <p:nvPr/>
          </p:nvSpPr>
          <p:spPr>
            <a:xfrm>
              <a:off x="6217638" y="3523147"/>
              <a:ext cx="8476" cy="67809"/>
            </a:xfrm>
            <a:custGeom>
              <a:avLst/>
              <a:gdLst>
                <a:gd name="connsiteX0" fmla="*/ 7144 w 9525"/>
                <a:gd name="connsiteY0" fmla="*/ 7144 h 76200"/>
                <a:gd name="connsiteX1" fmla="*/ 7144 w 9525"/>
                <a:gd name="connsiteY1" fmla="*/ 72866 h 76200"/>
              </a:gdLst>
              <a:ahLst/>
              <a:cxnLst>
                <a:cxn ang="0">
                  <a:pos x="connsiteX0" y="connsiteY0"/>
                </a:cxn>
                <a:cxn ang="0">
                  <a:pos x="connsiteX1" y="connsiteY1"/>
                </a:cxn>
              </a:cxnLst>
              <a:rect l="l" t="t" r="r" b="b"/>
              <a:pathLst>
                <a:path w="9525" h="76200">
                  <a:moveTo>
                    <a:pt x="7144" y="7144"/>
                  </a:moveTo>
                  <a:lnTo>
                    <a:pt x="7144" y="72866"/>
                  </a:lnTo>
                </a:path>
              </a:pathLst>
            </a:custGeom>
            <a:noFill/>
            <a:ln w="26035"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130" name="Freeform: Shape 129"/>
            <p:cNvSpPr/>
            <p:nvPr/>
          </p:nvSpPr>
          <p:spPr>
            <a:xfrm>
              <a:off x="6207467" y="3523147"/>
              <a:ext cx="8476" cy="67809"/>
            </a:xfrm>
            <a:custGeom>
              <a:avLst/>
              <a:gdLst>
                <a:gd name="connsiteX0" fmla="*/ 7144 w 9525"/>
                <a:gd name="connsiteY0" fmla="*/ 7144 h 76200"/>
                <a:gd name="connsiteX1" fmla="*/ 7144 w 9525"/>
                <a:gd name="connsiteY1" fmla="*/ 72866 h 76200"/>
              </a:gdLst>
              <a:ahLst/>
              <a:cxnLst>
                <a:cxn ang="0">
                  <a:pos x="connsiteX0" y="connsiteY0"/>
                </a:cxn>
                <a:cxn ang="0">
                  <a:pos x="connsiteX1" y="connsiteY1"/>
                </a:cxn>
              </a:cxnLst>
              <a:rect l="l" t="t" r="r" b="b"/>
              <a:pathLst>
                <a:path w="9525" h="76200">
                  <a:moveTo>
                    <a:pt x="7144" y="7144"/>
                  </a:moveTo>
                  <a:lnTo>
                    <a:pt x="7144" y="72866"/>
                  </a:lnTo>
                </a:path>
              </a:pathLst>
            </a:custGeom>
            <a:noFill/>
            <a:ln w="26035"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131" name="Freeform: Shape 130"/>
            <p:cNvSpPr/>
            <p:nvPr/>
          </p:nvSpPr>
          <p:spPr>
            <a:xfrm>
              <a:off x="5957421" y="3439233"/>
              <a:ext cx="8476" cy="67809"/>
            </a:xfrm>
            <a:custGeom>
              <a:avLst/>
              <a:gdLst>
                <a:gd name="connsiteX0" fmla="*/ 7144 w 9525"/>
                <a:gd name="connsiteY0" fmla="*/ 7144 h 76200"/>
                <a:gd name="connsiteX1" fmla="*/ 7144 w 9525"/>
                <a:gd name="connsiteY1" fmla="*/ 73819 h 76200"/>
              </a:gdLst>
              <a:ahLst/>
              <a:cxnLst>
                <a:cxn ang="0">
                  <a:pos x="connsiteX0" y="connsiteY0"/>
                </a:cxn>
                <a:cxn ang="0">
                  <a:pos x="connsiteX1" y="connsiteY1"/>
                </a:cxn>
              </a:cxnLst>
              <a:rect l="l" t="t" r="r" b="b"/>
              <a:pathLst>
                <a:path w="9525" h="76200">
                  <a:moveTo>
                    <a:pt x="7144" y="7144"/>
                  </a:moveTo>
                  <a:lnTo>
                    <a:pt x="7144" y="73819"/>
                  </a:lnTo>
                </a:path>
              </a:pathLst>
            </a:custGeom>
            <a:noFill/>
            <a:ln w="26035"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132" name="Freeform: Shape 131"/>
            <p:cNvSpPr/>
            <p:nvPr/>
          </p:nvSpPr>
          <p:spPr>
            <a:xfrm>
              <a:off x="5637024" y="3411262"/>
              <a:ext cx="8476" cy="67809"/>
            </a:xfrm>
            <a:custGeom>
              <a:avLst/>
              <a:gdLst>
                <a:gd name="connsiteX0" fmla="*/ 7144 w 9525"/>
                <a:gd name="connsiteY0" fmla="*/ 7144 h 76200"/>
                <a:gd name="connsiteX1" fmla="*/ 7144 w 9525"/>
                <a:gd name="connsiteY1" fmla="*/ 73819 h 76200"/>
              </a:gdLst>
              <a:ahLst/>
              <a:cxnLst>
                <a:cxn ang="0">
                  <a:pos x="connsiteX0" y="connsiteY0"/>
                </a:cxn>
                <a:cxn ang="0">
                  <a:pos x="connsiteX1" y="connsiteY1"/>
                </a:cxn>
              </a:cxnLst>
              <a:rect l="l" t="t" r="r" b="b"/>
              <a:pathLst>
                <a:path w="9525" h="76200">
                  <a:moveTo>
                    <a:pt x="7144" y="7144"/>
                  </a:moveTo>
                  <a:lnTo>
                    <a:pt x="7144" y="73819"/>
                  </a:lnTo>
                </a:path>
              </a:pathLst>
            </a:custGeom>
            <a:noFill/>
            <a:ln w="26035"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133" name="Freeform: Shape 132"/>
            <p:cNvSpPr/>
            <p:nvPr/>
          </p:nvSpPr>
          <p:spPr>
            <a:xfrm>
              <a:off x="5579387" y="3390072"/>
              <a:ext cx="8476" cy="67809"/>
            </a:xfrm>
            <a:custGeom>
              <a:avLst/>
              <a:gdLst>
                <a:gd name="connsiteX0" fmla="*/ 7144 w 9525"/>
                <a:gd name="connsiteY0" fmla="*/ 7144 h 76200"/>
                <a:gd name="connsiteX1" fmla="*/ 7144 w 9525"/>
                <a:gd name="connsiteY1" fmla="*/ 73819 h 76200"/>
              </a:gdLst>
              <a:ahLst/>
              <a:cxnLst>
                <a:cxn ang="0">
                  <a:pos x="connsiteX0" y="connsiteY0"/>
                </a:cxn>
                <a:cxn ang="0">
                  <a:pos x="connsiteX1" y="connsiteY1"/>
                </a:cxn>
              </a:cxnLst>
              <a:rect l="l" t="t" r="r" b="b"/>
              <a:pathLst>
                <a:path w="9525" h="76200">
                  <a:moveTo>
                    <a:pt x="7144" y="7144"/>
                  </a:moveTo>
                  <a:lnTo>
                    <a:pt x="7144" y="73819"/>
                  </a:lnTo>
                </a:path>
              </a:pathLst>
            </a:custGeom>
            <a:noFill/>
            <a:ln w="26035"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134" name="Freeform: Shape 133"/>
            <p:cNvSpPr/>
            <p:nvPr/>
          </p:nvSpPr>
          <p:spPr>
            <a:xfrm>
              <a:off x="5588711" y="3390072"/>
              <a:ext cx="8476" cy="67809"/>
            </a:xfrm>
            <a:custGeom>
              <a:avLst/>
              <a:gdLst>
                <a:gd name="connsiteX0" fmla="*/ 7144 w 9525"/>
                <a:gd name="connsiteY0" fmla="*/ 7144 h 76200"/>
                <a:gd name="connsiteX1" fmla="*/ 7144 w 9525"/>
                <a:gd name="connsiteY1" fmla="*/ 73819 h 76200"/>
              </a:gdLst>
              <a:ahLst/>
              <a:cxnLst>
                <a:cxn ang="0">
                  <a:pos x="connsiteX0" y="connsiteY0"/>
                </a:cxn>
                <a:cxn ang="0">
                  <a:pos x="connsiteX1" y="connsiteY1"/>
                </a:cxn>
              </a:cxnLst>
              <a:rect l="l" t="t" r="r" b="b"/>
              <a:pathLst>
                <a:path w="9525" h="76200">
                  <a:moveTo>
                    <a:pt x="7144" y="7144"/>
                  </a:moveTo>
                  <a:lnTo>
                    <a:pt x="7144" y="73819"/>
                  </a:lnTo>
                </a:path>
              </a:pathLst>
            </a:custGeom>
            <a:noFill/>
            <a:ln w="26035"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135" name="Freeform: Shape 134"/>
            <p:cNvSpPr/>
            <p:nvPr/>
          </p:nvSpPr>
          <p:spPr>
            <a:xfrm>
              <a:off x="5278485" y="3274797"/>
              <a:ext cx="8476" cy="67809"/>
            </a:xfrm>
            <a:custGeom>
              <a:avLst/>
              <a:gdLst>
                <a:gd name="connsiteX0" fmla="*/ 7144 w 9525"/>
                <a:gd name="connsiteY0" fmla="*/ 7144 h 76200"/>
                <a:gd name="connsiteX1" fmla="*/ 7144 w 9525"/>
                <a:gd name="connsiteY1" fmla="*/ 72866 h 76200"/>
              </a:gdLst>
              <a:ahLst/>
              <a:cxnLst>
                <a:cxn ang="0">
                  <a:pos x="connsiteX0" y="connsiteY0"/>
                </a:cxn>
                <a:cxn ang="0">
                  <a:pos x="connsiteX1" y="connsiteY1"/>
                </a:cxn>
              </a:cxnLst>
              <a:rect l="l" t="t" r="r" b="b"/>
              <a:pathLst>
                <a:path w="9525" h="76200">
                  <a:moveTo>
                    <a:pt x="7144" y="7144"/>
                  </a:moveTo>
                  <a:lnTo>
                    <a:pt x="7144" y="72866"/>
                  </a:lnTo>
                </a:path>
              </a:pathLst>
            </a:custGeom>
            <a:noFill/>
            <a:ln w="26035"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136" name="Freeform: Shape 135"/>
            <p:cNvSpPr/>
            <p:nvPr/>
          </p:nvSpPr>
          <p:spPr>
            <a:xfrm>
              <a:off x="4938593" y="3079846"/>
              <a:ext cx="8476" cy="67809"/>
            </a:xfrm>
            <a:custGeom>
              <a:avLst/>
              <a:gdLst>
                <a:gd name="connsiteX0" fmla="*/ 7144 w 9525"/>
                <a:gd name="connsiteY0" fmla="*/ 7144 h 76200"/>
                <a:gd name="connsiteX1" fmla="*/ 7144 w 9525"/>
                <a:gd name="connsiteY1" fmla="*/ 73819 h 76200"/>
              </a:gdLst>
              <a:ahLst/>
              <a:cxnLst>
                <a:cxn ang="0">
                  <a:pos x="connsiteX0" y="connsiteY0"/>
                </a:cxn>
                <a:cxn ang="0">
                  <a:pos x="connsiteX1" y="connsiteY1"/>
                </a:cxn>
              </a:cxnLst>
              <a:rect l="l" t="t" r="r" b="b"/>
              <a:pathLst>
                <a:path w="9525" h="76200">
                  <a:moveTo>
                    <a:pt x="7144" y="7144"/>
                  </a:moveTo>
                  <a:lnTo>
                    <a:pt x="7144" y="73819"/>
                  </a:lnTo>
                </a:path>
              </a:pathLst>
            </a:custGeom>
            <a:noFill/>
            <a:ln w="26035"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137" name="Freeform: Shape 136"/>
            <p:cNvSpPr/>
            <p:nvPr/>
          </p:nvSpPr>
          <p:spPr>
            <a:xfrm>
              <a:off x="2431359" y="2222064"/>
              <a:ext cx="8476" cy="67809"/>
            </a:xfrm>
            <a:custGeom>
              <a:avLst/>
              <a:gdLst>
                <a:gd name="connsiteX0" fmla="*/ 7144 w 9525"/>
                <a:gd name="connsiteY0" fmla="*/ 7144 h 76200"/>
                <a:gd name="connsiteX1" fmla="*/ 7144 w 9525"/>
                <a:gd name="connsiteY1" fmla="*/ 73819 h 76200"/>
              </a:gdLst>
              <a:ahLst/>
              <a:cxnLst>
                <a:cxn ang="0">
                  <a:pos x="connsiteX0" y="connsiteY0"/>
                </a:cxn>
                <a:cxn ang="0">
                  <a:pos x="connsiteX1" y="connsiteY1"/>
                </a:cxn>
              </a:cxnLst>
              <a:rect l="l" t="t" r="r" b="b"/>
              <a:pathLst>
                <a:path w="9525" h="76200">
                  <a:moveTo>
                    <a:pt x="7144" y="7144"/>
                  </a:moveTo>
                  <a:lnTo>
                    <a:pt x="7144" y="73819"/>
                  </a:lnTo>
                </a:path>
              </a:pathLst>
            </a:custGeom>
            <a:noFill/>
            <a:ln w="26035"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138" name="Freeform: Shape 137"/>
            <p:cNvSpPr/>
            <p:nvPr/>
          </p:nvSpPr>
          <p:spPr>
            <a:xfrm>
              <a:off x="1841422" y="2029656"/>
              <a:ext cx="8476" cy="67809"/>
            </a:xfrm>
            <a:custGeom>
              <a:avLst/>
              <a:gdLst>
                <a:gd name="connsiteX0" fmla="*/ 7144 w 9525"/>
                <a:gd name="connsiteY0" fmla="*/ 7144 h 76200"/>
                <a:gd name="connsiteX1" fmla="*/ 7144 w 9525"/>
                <a:gd name="connsiteY1" fmla="*/ 72866 h 76200"/>
              </a:gdLst>
              <a:ahLst/>
              <a:cxnLst>
                <a:cxn ang="0">
                  <a:pos x="connsiteX0" y="connsiteY0"/>
                </a:cxn>
                <a:cxn ang="0">
                  <a:pos x="connsiteX1" y="connsiteY1"/>
                </a:cxn>
              </a:cxnLst>
              <a:rect l="l" t="t" r="r" b="b"/>
              <a:pathLst>
                <a:path w="9525" h="76200">
                  <a:moveTo>
                    <a:pt x="7144" y="7144"/>
                  </a:moveTo>
                  <a:lnTo>
                    <a:pt x="7144" y="72866"/>
                  </a:lnTo>
                </a:path>
              </a:pathLst>
            </a:custGeom>
            <a:noFill/>
            <a:ln w="26035"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139" name="Freeform: Shape 138"/>
            <p:cNvSpPr/>
            <p:nvPr/>
          </p:nvSpPr>
          <p:spPr>
            <a:xfrm>
              <a:off x="1632062" y="1980495"/>
              <a:ext cx="8476" cy="67809"/>
            </a:xfrm>
            <a:custGeom>
              <a:avLst/>
              <a:gdLst>
                <a:gd name="connsiteX0" fmla="*/ 7144 w 9525"/>
                <a:gd name="connsiteY0" fmla="*/ 7144 h 76200"/>
                <a:gd name="connsiteX1" fmla="*/ 7144 w 9525"/>
                <a:gd name="connsiteY1" fmla="*/ 72866 h 76200"/>
              </a:gdLst>
              <a:ahLst/>
              <a:cxnLst>
                <a:cxn ang="0">
                  <a:pos x="connsiteX0" y="connsiteY0"/>
                </a:cxn>
                <a:cxn ang="0">
                  <a:pos x="connsiteX1" y="connsiteY1"/>
                </a:cxn>
              </a:cxnLst>
              <a:rect l="l" t="t" r="r" b="b"/>
              <a:pathLst>
                <a:path w="9525" h="76200">
                  <a:moveTo>
                    <a:pt x="7144" y="7144"/>
                  </a:moveTo>
                  <a:lnTo>
                    <a:pt x="7144" y="72866"/>
                  </a:lnTo>
                </a:path>
              </a:pathLst>
            </a:custGeom>
            <a:noFill/>
            <a:ln w="26035"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140" name="Freeform: Shape 139"/>
            <p:cNvSpPr/>
            <p:nvPr/>
          </p:nvSpPr>
          <p:spPr>
            <a:xfrm>
              <a:off x="1342179" y="1934724"/>
              <a:ext cx="8476" cy="67809"/>
            </a:xfrm>
            <a:custGeom>
              <a:avLst/>
              <a:gdLst>
                <a:gd name="connsiteX0" fmla="*/ 7144 w 9525"/>
                <a:gd name="connsiteY0" fmla="*/ 7144 h 76200"/>
                <a:gd name="connsiteX1" fmla="*/ 7144 w 9525"/>
                <a:gd name="connsiteY1" fmla="*/ 73819 h 76200"/>
              </a:gdLst>
              <a:ahLst/>
              <a:cxnLst>
                <a:cxn ang="0">
                  <a:pos x="connsiteX0" y="connsiteY0"/>
                </a:cxn>
                <a:cxn ang="0">
                  <a:pos x="connsiteX1" y="connsiteY1"/>
                </a:cxn>
              </a:cxnLst>
              <a:rect l="l" t="t" r="r" b="b"/>
              <a:pathLst>
                <a:path w="9525" h="76200">
                  <a:moveTo>
                    <a:pt x="7144" y="7144"/>
                  </a:moveTo>
                  <a:lnTo>
                    <a:pt x="7144" y="73819"/>
                  </a:lnTo>
                </a:path>
              </a:pathLst>
            </a:custGeom>
            <a:noFill/>
            <a:ln w="26035"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141" name="Freeform: Shape 140"/>
            <p:cNvSpPr/>
            <p:nvPr/>
          </p:nvSpPr>
          <p:spPr>
            <a:xfrm>
              <a:off x="1291323" y="1905905"/>
              <a:ext cx="8476" cy="67809"/>
            </a:xfrm>
            <a:custGeom>
              <a:avLst/>
              <a:gdLst>
                <a:gd name="connsiteX0" fmla="*/ 7144 w 9525"/>
                <a:gd name="connsiteY0" fmla="*/ 7144 h 76200"/>
                <a:gd name="connsiteX1" fmla="*/ 7144 w 9525"/>
                <a:gd name="connsiteY1" fmla="*/ 72866 h 76200"/>
              </a:gdLst>
              <a:ahLst/>
              <a:cxnLst>
                <a:cxn ang="0">
                  <a:pos x="connsiteX0" y="connsiteY0"/>
                </a:cxn>
                <a:cxn ang="0">
                  <a:pos x="connsiteX1" y="connsiteY1"/>
                </a:cxn>
              </a:cxnLst>
              <a:rect l="l" t="t" r="r" b="b"/>
              <a:pathLst>
                <a:path w="9525" h="76200">
                  <a:moveTo>
                    <a:pt x="7144" y="7144"/>
                  </a:moveTo>
                  <a:lnTo>
                    <a:pt x="7144" y="72866"/>
                  </a:lnTo>
                </a:path>
              </a:pathLst>
            </a:custGeom>
            <a:noFill/>
            <a:ln w="26035"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142" name="Freeform: Shape 141"/>
            <p:cNvSpPr/>
            <p:nvPr/>
          </p:nvSpPr>
          <p:spPr>
            <a:xfrm>
              <a:off x="1272675" y="1886410"/>
              <a:ext cx="8476" cy="67809"/>
            </a:xfrm>
            <a:custGeom>
              <a:avLst/>
              <a:gdLst>
                <a:gd name="connsiteX0" fmla="*/ 7144 w 9525"/>
                <a:gd name="connsiteY0" fmla="*/ 7144 h 76200"/>
                <a:gd name="connsiteX1" fmla="*/ 7144 w 9525"/>
                <a:gd name="connsiteY1" fmla="*/ 73819 h 76200"/>
              </a:gdLst>
              <a:ahLst/>
              <a:cxnLst>
                <a:cxn ang="0">
                  <a:pos x="connsiteX0" y="connsiteY0"/>
                </a:cxn>
                <a:cxn ang="0">
                  <a:pos x="connsiteX1" y="connsiteY1"/>
                </a:cxn>
              </a:cxnLst>
              <a:rect l="l" t="t" r="r" b="b"/>
              <a:pathLst>
                <a:path w="9525" h="76200">
                  <a:moveTo>
                    <a:pt x="7144" y="7144"/>
                  </a:moveTo>
                  <a:lnTo>
                    <a:pt x="7144" y="73819"/>
                  </a:lnTo>
                </a:path>
              </a:pathLst>
            </a:custGeom>
            <a:noFill/>
            <a:ln w="26035"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143" name="Freeform: Shape 142"/>
            <p:cNvSpPr/>
            <p:nvPr/>
          </p:nvSpPr>
          <p:spPr>
            <a:xfrm>
              <a:off x="1276913" y="1886410"/>
              <a:ext cx="8476" cy="67809"/>
            </a:xfrm>
            <a:custGeom>
              <a:avLst/>
              <a:gdLst>
                <a:gd name="connsiteX0" fmla="*/ 7144 w 9525"/>
                <a:gd name="connsiteY0" fmla="*/ 7144 h 76200"/>
                <a:gd name="connsiteX1" fmla="*/ 7144 w 9525"/>
                <a:gd name="connsiteY1" fmla="*/ 73819 h 76200"/>
              </a:gdLst>
              <a:ahLst/>
              <a:cxnLst>
                <a:cxn ang="0">
                  <a:pos x="connsiteX0" y="connsiteY0"/>
                </a:cxn>
                <a:cxn ang="0">
                  <a:pos x="connsiteX1" y="connsiteY1"/>
                </a:cxn>
              </a:cxnLst>
              <a:rect l="l" t="t" r="r" b="b"/>
              <a:pathLst>
                <a:path w="9525" h="76200">
                  <a:moveTo>
                    <a:pt x="7144" y="7144"/>
                  </a:moveTo>
                  <a:lnTo>
                    <a:pt x="7144" y="73819"/>
                  </a:lnTo>
                </a:path>
              </a:pathLst>
            </a:custGeom>
            <a:noFill/>
            <a:ln w="26035"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144" name="Freeform: Shape 143"/>
            <p:cNvSpPr/>
            <p:nvPr/>
          </p:nvSpPr>
          <p:spPr>
            <a:xfrm>
              <a:off x="5529378" y="3340910"/>
              <a:ext cx="8476" cy="67809"/>
            </a:xfrm>
            <a:custGeom>
              <a:avLst/>
              <a:gdLst>
                <a:gd name="connsiteX0" fmla="*/ 7144 w 9525"/>
                <a:gd name="connsiteY0" fmla="*/ 7144 h 76200"/>
                <a:gd name="connsiteX1" fmla="*/ 7144 w 9525"/>
                <a:gd name="connsiteY1" fmla="*/ 73819 h 76200"/>
              </a:gdLst>
              <a:ahLst/>
              <a:cxnLst>
                <a:cxn ang="0">
                  <a:pos x="connsiteX0" y="connsiteY0"/>
                </a:cxn>
                <a:cxn ang="0">
                  <a:pos x="connsiteX1" y="connsiteY1"/>
                </a:cxn>
              </a:cxnLst>
              <a:rect l="l" t="t" r="r" b="b"/>
              <a:pathLst>
                <a:path w="9525" h="76200">
                  <a:moveTo>
                    <a:pt x="7144" y="7144"/>
                  </a:moveTo>
                  <a:lnTo>
                    <a:pt x="7144" y="73819"/>
                  </a:lnTo>
                </a:path>
              </a:pathLst>
            </a:custGeom>
            <a:noFill/>
            <a:ln w="26035"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145" name="Freeform: Shape 144"/>
            <p:cNvSpPr/>
            <p:nvPr/>
          </p:nvSpPr>
          <p:spPr>
            <a:xfrm>
              <a:off x="5509036" y="3340910"/>
              <a:ext cx="8476" cy="67809"/>
            </a:xfrm>
            <a:custGeom>
              <a:avLst/>
              <a:gdLst>
                <a:gd name="connsiteX0" fmla="*/ 7144 w 9525"/>
                <a:gd name="connsiteY0" fmla="*/ 7144 h 76200"/>
                <a:gd name="connsiteX1" fmla="*/ 7144 w 9525"/>
                <a:gd name="connsiteY1" fmla="*/ 73819 h 76200"/>
              </a:gdLst>
              <a:ahLst/>
              <a:cxnLst>
                <a:cxn ang="0">
                  <a:pos x="connsiteX0" y="connsiteY0"/>
                </a:cxn>
                <a:cxn ang="0">
                  <a:pos x="connsiteX1" y="connsiteY1"/>
                </a:cxn>
              </a:cxnLst>
              <a:rect l="l" t="t" r="r" b="b"/>
              <a:pathLst>
                <a:path w="9525" h="76200">
                  <a:moveTo>
                    <a:pt x="7144" y="7144"/>
                  </a:moveTo>
                  <a:lnTo>
                    <a:pt x="7144" y="73819"/>
                  </a:lnTo>
                </a:path>
              </a:pathLst>
            </a:custGeom>
            <a:noFill/>
            <a:ln w="26035"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grpSp>
      <p:grpSp>
        <p:nvGrpSpPr>
          <p:cNvPr id="147" name="Group 146"/>
          <p:cNvGrpSpPr/>
          <p:nvPr/>
        </p:nvGrpSpPr>
        <p:grpSpPr>
          <a:xfrm>
            <a:off x="1476030" y="1944047"/>
            <a:ext cx="6170609" cy="1873221"/>
            <a:chOff x="1246399" y="1944047"/>
            <a:chExt cx="6170609" cy="1873221"/>
          </a:xfrm>
        </p:grpSpPr>
        <p:sp>
          <p:nvSpPr>
            <p:cNvPr id="93" name="Freeform: Shape 92"/>
            <p:cNvSpPr/>
            <p:nvPr/>
          </p:nvSpPr>
          <p:spPr>
            <a:xfrm>
              <a:off x="1542215" y="1958457"/>
              <a:ext cx="8476" cy="67809"/>
            </a:xfrm>
            <a:custGeom>
              <a:avLst/>
              <a:gdLst>
                <a:gd name="connsiteX0" fmla="*/ 7144 w 9525"/>
                <a:gd name="connsiteY0" fmla="*/ 7144 h 76200"/>
                <a:gd name="connsiteX1" fmla="*/ 7144 w 9525"/>
                <a:gd name="connsiteY1" fmla="*/ 73819 h 76200"/>
              </a:gdLst>
              <a:ahLst/>
              <a:cxnLst>
                <a:cxn ang="0">
                  <a:pos x="connsiteX0" y="connsiteY0"/>
                </a:cxn>
                <a:cxn ang="0">
                  <a:pos x="connsiteX1" y="connsiteY1"/>
                </a:cxn>
              </a:cxnLst>
              <a:rect l="l" t="t" r="r" b="b"/>
              <a:pathLst>
                <a:path w="9525" h="76200">
                  <a:moveTo>
                    <a:pt x="7144" y="7144"/>
                  </a:moveTo>
                  <a:lnTo>
                    <a:pt x="7144" y="73819"/>
                  </a:lnTo>
                </a:path>
              </a:pathLst>
            </a:custGeom>
            <a:noFill/>
            <a:ln w="26035" cap="flat">
              <a:solidFill>
                <a:schemeClr val="accent2"/>
              </a:solidFill>
              <a:prstDash val="solid"/>
              <a:miter/>
            </a:ln>
          </p:spPr>
          <p:txBody>
            <a:bodyPr rtlCol="0"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94" name="Freeform: Shape 93"/>
            <p:cNvSpPr/>
            <p:nvPr/>
          </p:nvSpPr>
          <p:spPr>
            <a:xfrm>
              <a:off x="3090801" y="2320387"/>
              <a:ext cx="8476" cy="67809"/>
            </a:xfrm>
            <a:custGeom>
              <a:avLst/>
              <a:gdLst>
                <a:gd name="connsiteX0" fmla="*/ 7144 w 9525"/>
                <a:gd name="connsiteY0" fmla="*/ 7144 h 76200"/>
                <a:gd name="connsiteX1" fmla="*/ 7144 w 9525"/>
                <a:gd name="connsiteY1" fmla="*/ 72866 h 76200"/>
              </a:gdLst>
              <a:ahLst/>
              <a:cxnLst>
                <a:cxn ang="0">
                  <a:pos x="connsiteX0" y="connsiteY0"/>
                </a:cxn>
                <a:cxn ang="0">
                  <a:pos x="connsiteX1" y="connsiteY1"/>
                </a:cxn>
              </a:cxnLst>
              <a:rect l="l" t="t" r="r" b="b"/>
              <a:pathLst>
                <a:path w="9525" h="76200">
                  <a:moveTo>
                    <a:pt x="7144" y="7144"/>
                  </a:moveTo>
                  <a:lnTo>
                    <a:pt x="7144" y="72866"/>
                  </a:lnTo>
                </a:path>
              </a:pathLst>
            </a:custGeom>
            <a:noFill/>
            <a:ln w="26035" cap="flat">
              <a:solidFill>
                <a:schemeClr val="accent2"/>
              </a:solidFill>
              <a:prstDash val="solid"/>
              <a:miter/>
            </a:ln>
          </p:spPr>
          <p:txBody>
            <a:bodyPr rtlCol="0"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95" name="Freeform: Shape 94"/>
            <p:cNvSpPr/>
            <p:nvPr/>
          </p:nvSpPr>
          <p:spPr>
            <a:xfrm>
              <a:off x="3140810" y="2344968"/>
              <a:ext cx="8476" cy="67809"/>
            </a:xfrm>
            <a:custGeom>
              <a:avLst/>
              <a:gdLst>
                <a:gd name="connsiteX0" fmla="*/ 7144 w 9525"/>
                <a:gd name="connsiteY0" fmla="*/ 7144 h 76200"/>
                <a:gd name="connsiteX1" fmla="*/ 7144 w 9525"/>
                <a:gd name="connsiteY1" fmla="*/ 72866 h 76200"/>
              </a:gdLst>
              <a:ahLst/>
              <a:cxnLst>
                <a:cxn ang="0">
                  <a:pos x="connsiteX0" y="connsiteY0"/>
                </a:cxn>
                <a:cxn ang="0">
                  <a:pos x="connsiteX1" y="connsiteY1"/>
                </a:cxn>
              </a:cxnLst>
              <a:rect l="l" t="t" r="r" b="b"/>
              <a:pathLst>
                <a:path w="9525" h="76200">
                  <a:moveTo>
                    <a:pt x="7144" y="7144"/>
                  </a:moveTo>
                  <a:lnTo>
                    <a:pt x="7144" y="72866"/>
                  </a:lnTo>
                </a:path>
              </a:pathLst>
            </a:custGeom>
            <a:noFill/>
            <a:ln w="26035" cap="flat">
              <a:solidFill>
                <a:schemeClr val="accent2"/>
              </a:solidFill>
              <a:prstDash val="solid"/>
              <a:miter/>
            </a:ln>
          </p:spPr>
          <p:txBody>
            <a:bodyPr rtlCol="0"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96" name="Freeform: Shape 95"/>
            <p:cNvSpPr/>
            <p:nvPr/>
          </p:nvSpPr>
          <p:spPr>
            <a:xfrm>
              <a:off x="3651072" y="2587384"/>
              <a:ext cx="8476" cy="67809"/>
            </a:xfrm>
            <a:custGeom>
              <a:avLst/>
              <a:gdLst>
                <a:gd name="connsiteX0" fmla="*/ 7144 w 9525"/>
                <a:gd name="connsiteY0" fmla="*/ 7144 h 76200"/>
                <a:gd name="connsiteX1" fmla="*/ 7144 w 9525"/>
                <a:gd name="connsiteY1" fmla="*/ 72866 h 76200"/>
              </a:gdLst>
              <a:ahLst/>
              <a:cxnLst>
                <a:cxn ang="0">
                  <a:pos x="connsiteX0" y="connsiteY0"/>
                </a:cxn>
                <a:cxn ang="0">
                  <a:pos x="connsiteX1" y="connsiteY1"/>
                </a:cxn>
              </a:cxnLst>
              <a:rect l="l" t="t" r="r" b="b"/>
              <a:pathLst>
                <a:path w="9525" h="76200">
                  <a:moveTo>
                    <a:pt x="7144" y="7144"/>
                  </a:moveTo>
                  <a:lnTo>
                    <a:pt x="7144" y="72866"/>
                  </a:lnTo>
                </a:path>
              </a:pathLst>
            </a:custGeom>
            <a:noFill/>
            <a:ln w="26035" cap="flat">
              <a:solidFill>
                <a:schemeClr val="accent2"/>
              </a:solidFill>
              <a:prstDash val="solid"/>
              <a:miter/>
            </a:ln>
          </p:spPr>
          <p:txBody>
            <a:bodyPr rtlCol="0"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97" name="Freeform: Shape 96"/>
            <p:cNvSpPr/>
            <p:nvPr/>
          </p:nvSpPr>
          <p:spPr>
            <a:xfrm>
              <a:off x="4340179" y="2847601"/>
              <a:ext cx="8476" cy="67809"/>
            </a:xfrm>
            <a:custGeom>
              <a:avLst/>
              <a:gdLst>
                <a:gd name="connsiteX0" fmla="*/ 7144 w 9525"/>
                <a:gd name="connsiteY0" fmla="*/ 7144 h 76200"/>
                <a:gd name="connsiteX1" fmla="*/ 7144 w 9525"/>
                <a:gd name="connsiteY1" fmla="*/ 72866 h 76200"/>
              </a:gdLst>
              <a:ahLst/>
              <a:cxnLst>
                <a:cxn ang="0">
                  <a:pos x="connsiteX0" y="connsiteY0"/>
                </a:cxn>
                <a:cxn ang="0">
                  <a:pos x="connsiteX1" y="connsiteY1"/>
                </a:cxn>
              </a:cxnLst>
              <a:rect l="l" t="t" r="r" b="b"/>
              <a:pathLst>
                <a:path w="9525" h="76200">
                  <a:moveTo>
                    <a:pt x="7144" y="7144"/>
                  </a:moveTo>
                  <a:lnTo>
                    <a:pt x="7144" y="72866"/>
                  </a:lnTo>
                </a:path>
              </a:pathLst>
            </a:custGeom>
            <a:noFill/>
            <a:ln w="26035" cap="flat">
              <a:solidFill>
                <a:schemeClr val="accent2"/>
              </a:solidFill>
              <a:prstDash val="solid"/>
              <a:miter/>
            </a:ln>
          </p:spPr>
          <p:txBody>
            <a:bodyPr rtlCol="0"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98" name="Freeform: Shape 97"/>
            <p:cNvSpPr/>
            <p:nvPr/>
          </p:nvSpPr>
          <p:spPr>
            <a:xfrm>
              <a:off x="5149648" y="3156979"/>
              <a:ext cx="8476" cy="67809"/>
            </a:xfrm>
            <a:custGeom>
              <a:avLst/>
              <a:gdLst>
                <a:gd name="connsiteX0" fmla="*/ 7144 w 9525"/>
                <a:gd name="connsiteY0" fmla="*/ 7144 h 76200"/>
                <a:gd name="connsiteX1" fmla="*/ 7144 w 9525"/>
                <a:gd name="connsiteY1" fmla="*/ 73819 h 76200"/>
              </a:gdLst>
              <a:ahLst/>
              <a:cxnLst>
                <a:cxn ang="0">
                  <a:pos x="connsiteX0" y="connsiteY0"/>
                </a:cxn>
                <a:cxn ang="0">
                  <a:pos x="connsiteX1" y="connsiteY1"/>
                </a:cxn>
              </a:cxnLst>
              <a:rect l="l" t="t" r="r" b="b"/>
              <a:pathLst>
                <a:path w="9525" h="76200">
                  <a:moveTo>
                    <a:pt x="7144" y="7144"/>
                  </a:moveTo>
                  <a:lnTo>
                    <a:pt x="7144" y="73819"/>
                  </a:lnTo>
                </a:path>
              </a:pathLst>
            </a:custGeom>
            <a:noFill/>
            <a:ln w="26035" cap="flat">
              <a:solidFill>
                <a:schemeClr val="accent2"/>
              </a:solidFill>
              <a:prstDash val="solid"/>
              <a:miter/>
            </a:ln>
          </p:spPr>
          <p:txBody>
            <a:bodyPr rtlCol="0"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99" name="Freeform: Shape 98"/>
            <p:cNvSpPr/>
            <p:nvPr/>
          </p:nvSpPr>
          <p:spPr>
            <a:xfrm>
              <a:off x="5859099" y="3472290"/>
              <a:ext cx="8476" cy="67809"/>
            </a:xfrm>
            <a:custGeom>
              <a:avLst/>
              <a:gdLst>
                <a:gd name="connsiteX0" fmla="*/ 7144 w 9525"/>
                <a:gd name="connsiteY0" fmla="*/ 7144 h 76200"/>
                <a:gd name="connsiteX1" fmla="*/ 7144 w 9525"/>
                <a:gd name="connsiteY1" fmla="*/ 73819 h 76200"/>
              </a:gdLst>
              <a:ahLst/>
              <a:cxnLst>
                <a:cxn ang="0">
                  <a:pos x="connsiteX0" y="connsiteY0"/>
                </a:cxn>
                <a:cxn ang="0">
                  <a:pos x="connsiteX1" y="connsiteY1"/>
                </a:cxn>
              </a:cxnLst>
              <a:rect l="l" t="t" r="r" b="b"/>
              <a:pathLst>
                <a:path w="9525" h="76200">
                  <a:moveTo>
                    <a:pt x="7144" y="7144"/>
                  </a:moveTo>
                  <a:lnTo>
                    <a:pt x="7144" y="73819"/>
                  </a:lnTo>
                </a:path>
              </a:pathLst>
            </a:custGeom>
            <a:noFill/>
            <a:ln w="26035" cap="flat">
              <a:solidFill>
                <a:schemeClr val="accent2"/>
              </a:solidFill>
              <a:prstDash val="solid"/>
              <a:miter/>
            </a:ln>
          </p:spPr>
          <p:txBody>
            <a:bodyPr rtlCol="0"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100" name="Freeform: Shape 99"/>
            <p:cNvSpPr/>
            <p:nvPr/>
          </p:nvSpPr>
          <p:spPr>
            <a:xfrm>
              <a:off x="6058288" y="3498566"/>
              <a:ext cx="8476" cy="67809"/>
            </a:xfrm>
            <a:custGeom>
              <a:avLst/>
              <a:gdLst>
                <a:gd name="connsiteX0" fmla="*/ 7144 w 9525"/>
                <a:gd name="connsiteY0" fmla="*/ 7144 h 76200"/>
                <a:gd name="connsiteX1" fmla="*/ 7144 w 9525"/>
                <a:gd name="connsiteY1" fmla="*/ 72866 h 76200"/>
              </a:gdLst>
              <a:ahLst/>
              <a:cxnLst>
                <a:cxn ang="0">
                  <a:pos x="connsiteX0" y="connsiteY0"/>
                </a:cxn>
                <a:cxn ang="0">
                  <a:pos x="connsiteX1" y="connsiteY1"/>
                </a:cxn>
              </a:cxnLst>
              <a:rect l="l" t="t" r="r" b="b"/>
              <a:pathLst>
                <a:path w="9525" h="76200">
                  <a:moveTo>
                    <a:pt x="7144" y="7144"/>
                  </a:moveTo>
                  <a:lnTo>
                    <a:pt x="7144" y="72866"/>
                  </a:lnTo>
                </a:path>
              </a:pathLst>
            </a:custGeom>
            <a:noFill/>
            <a:ln w="26035" cap="flat">
              <a:solidFill>
                <a:schemeClr val="accent2"/>
              </a:solidFill>
              <a:prstDash val="solid"/>
              <a:miter/>
            </a:ln>
          </p:spPr>
          <p:txBody>
            <a:bodyPr rtlCol="0"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101" name="Freeform: Shape 100"/>
            <p:cNvSpPr/>
            <p:nvPr/>
          </p:nvSpPr>
          <p:spPr>
            <a:xfrm>
              <a:off x="6177800" y="3574851"/>
              <a:ext cx="8476" cy="67809"/>
            </a:xfrm>
            <a:custGeom>
              <a:avLst/>
              <a:gdLst>
                <a:gd name="connsiteX0" fmla="*/ 7144 w 9525"/>
                <a:gd name="connsiteY0" fmla="*/ 7144 h 76200"/>
                <a:gd name="connsiteX1" fmla="*/ 7144 w 9525"/>
                <a:gd name="connsiteY1" fmla="*/ 73819 h 76200"/>
              </a:gdLst>
              <a:ahLst/>
              <a:cxnLst>
                <a:cxn ang="0">
                  <a:pos x="connsiteX0" y="connsiteY0"/>
                </a:cxn>
                <a:cxn ang="0">
                  <a:pos x="connsiteX1" y="connsiteY1"/>
                </a:cxn>
              </a:cxnLst>
              <a:rect l="l" t="t" r="r" b="b"/>
              <a:pathLst>
                <a:path w="9525" h="76200">
                  <a:moveTo>
                    <a:pt x="7144" y="7144"/>
                  </a:moveTo>
                  <a:lnTo>
                    <a:pt x="7144" y="73819"/>
                  </a:lnTo>
                </a:path>
              </a:pathLst>
            </a:custGeom>
            <a:noFill/>
            <a:ln w="26035" cap="flat">
              <a:solidFill>
                <a:schemeClr val="accent2"/>
              </a:solidFill>
              <a:prstDash val="solid"/>
              <a:miter/>
            </a:ln>
          </p:spPr>
          <p:txBody>
            <a:bodyPr rtlCol="0"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102" name="Freeform: Shape 101"/>
            <p:cNvSpPr/>
            <p:nvPr/>
          </p:nvSpPr>
          <p:spPr>
            <a:xfrm>
              <a:off x="6209162" y="3574851"/>
              <a:ext cx="8476" cy="67809"/>
            </a:xfrm>
            <a:custGeom>
              <a:avLst/>
              <a:gdLst>
                <a:gd name="connsiteX0" fmla="*/ 7144 w 9525"/>
                <a:gd name="connsiteY0" fmla="*/ 7144 h 76200"/>
                <a:gd name="connsiteX1" fmla="*/ 7144 w 9525"/>
                <a:gd name="connsiteY1" fmla="*/ 73819 h 76200"/>
              </a:gdLst>
              <a:ahLst/>
              <a:cxnLst>
                <a:cxn ang="0">
                  <a:pos x="connsiteX0" y="connsiteY0"/>
                </a:cxn>
                <a:cxn ang="0">
                  <a:pos x="connsiteX1" y="connsiteY1"/>
                </a:cxn>
              </a:cxnLst>
              <a:rect l="l" t="t" r="r" b="b"/>
              <a:pathLst>
                <a:path w="9525" h="76200">
                  <a:moveTo>
                    <a:pt x="7144" y="7144"/>
                  </a:moveTo>
                  <a:lnTo>
                    <a:pt x="7144" y="73819"/>
                  </a:lnTo>
                </a:path>
              </a:pathLst>
            </a:custGeom>
            <a:noFill/>
            <a:ln w="26035" cap="flat">
              <a:solidFill>
                <a:schemeClr val="accent2"/>
              </a:solidFill>
              <a:prstDash val="solid"/>
              <a:miter/>
            </a:ln>
          </p:spPr>
          <p:txBody>
            <a:bodyPr rtlCol="0"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103" name="Freeform: Shape 102"/>
            <p:cNvSpPr/>
            <p:nvPr/>
          </p:nvSpPr>
          <p:spPr>
            <a:xfrm>
              <a:off x="6697386" y="3690126"/>
              <a:ext cx="8476" cy="67809"/>
            </a:xfrm>
            <a:custGeom>
              <a:avLst/>
              <a:gdLst>
                <a:gd name="connsiteX0" fmla="*/ 7144 w 9525"/>
                <a:gd name="connsiteY0" fmla="*/ 7144 h 76200"/>
                <a:gd name="connsiteX1" fmla="*/ 7144 w 9525"/>
                <a:gd name="connsiteY1" fmla="*/ 73819 h 76200"/>
              </a:gdLst>
              <a:ahLst/>
              <a:cxnLst>
                <a:cxn ang="0">
                  <a:pos x="connsiteX0" y="connsiteY0"/>
                </a:cxn>
                <a:cxn ang="0">
                  <a:pos x="connsiteX1" y="connsiteY1"/>
                </a:cxn>
              </a:cxnLst>
              <a:rect l="l" t="t" r="r" b="b"/>
              <a:pathLst>
                <a:path w="9525" h="76200">
                  <a:moveTo>
                    <a:pt x="7144" y="7144"/>
                  </a:moveTo>
                  <a:lnTo>
                    <a:pt x="7144" y="73819"/>
                  </a:lnTo>
                </a:path>
              </a:pathLst>
            </a:custGeom>
            <a:noFill/>
            <a:ln w="26035" cap="flat">
              <a:solidFill>
                <a:schemeClr val="accent2"/>
              </a:solidFill>
              <a:prstDash val="solid"/>
              <a:miter/>
            </a:ln>
          </p:spPr>
          <p:txBody>
            <a:bodyPr rtlCol="0"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104" name="Freeform: Shape 103"/>
            <p:cNvSpPr/>
            <p:nvPr/>
          </p:nvSpPr>
          <p:spPr>
            <a:xfrm>
              <a:off x="6705014" y="3690126"/>
              <a:ext cx="8476" cy="67809"/>
            </a:xfrm>
            <a:custGeom>
              <a:avLst/>
              <a:gdLst>
                <a:gd name="connsiteX0" fmla="*/ 7144 w 9525"/>
                <a:gd name="connsiteY0" fmla="*/ 7144 h 76200"/>
                <a:gd name="connsiteX1" fmla="*/ 7144 w 9525"/>
                <a:gd name="connsiteY1" fmla="*/ 73819 h 76200"/>
              </a:gdLst>
              <a:ahLst/>
              <a:cxnLst>
                <a:cxn ang="0">
                  <a:pos x="connsiteX0" y="connsiteY0"/>
                </a:cxn>
                <a:cxn ang="0">
                  <a:pos x="connsiteX1" y="connsiteY1"/>
                </a:cxn>
              </a:cxnLst>
              <a:rect l="l" t="t" r="r" b="b"/>
              <a:pathLst>
                <a:path w="9525" h="76200">
                  <a:moveTo>
                    <a:pt x="7144" y="7144"/>
                  </a:moveTo>
                  <a:lnTo>
                    <a:pt x="7144" y="73819"/>
                  </a:lnTo>
                </a:path>
              </a:pathLst>
            </a:custGeom>
            <a:noFill/>
            <a:ln w="26035" cap="flat">
              <a:solidFill>
                <a:schemeClr val="accent2"/>
              </a:solidFill>
              <a:prstDash val="solid"/>
              <a:miter/>
            </a:ln>
          </p:spPr>
          <p:txBody>
            <a:bodyPr rtlCol="0"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105" name="Freeform: Shape 104"/>
            <p:cNvSpPr/>
            <p:nvPr/>
          </p:nvSpPr>
          <p:spPr>
            <a:xfrm>
              <a:off x="6827070" y="3749459"/>
              <a:ext cx="8476" cy="67809"/>
            </a:xfrm>
            <a:custGeom>
              <a:avLst/>
              <a:gdLst>
                <a:gd name="connsiteX0" fmla="*/ 7144 w 9525"/>
                <a:gd name="connsiteY0" fmla="*/ 7144 h 76200"/>
                <a:gd name="connsiteX1" fmla="*/ 7144 w 9525"/>
                <a:gd name="connsiteY1" fmla="*/ 73819 h 76200"/>
              </a:gdLst>
              <a:ahLst/>
              <a:cxnLst>
                <a:cxn ang="0">
                  <a:pos x="connsiteX0" y="connsiteY0"/>
                </a:cxn>
                <a:cxn ang="0">
                  <a:pos x="connsiteX1" y="connsiteY1"/>
                </a:cxn>
              </a:cxnLst>
              <a:rect l="l" t="t" r="r" b="b"/>
              <a:pathLst>
                <a:path w="9525" h="76200">
                  <a:moveTo>
                    <a:pt x="7144" y="7144"/>
                  </a:moveTo>
                  <a:lnTo>
                    <a:pt x="7144" y="73819"/>
                  </a:lnTo>
                </a:path>
              </a:pathLst>
            </a:custGeom>
            <a:noFill/>
            <a:ln w="26035" cap="flat">
              <a:solidFill>
                <a:schemeClr val="accent2"/>
              </a:solidFill>
              <a:prstDash val="solid"/>
              <a:miter/>
            </a:ln>
          </p:spPr>
          <p:txBody>
            <a:bodyPr rtlCol="0"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106" name="Freeform: Shape 105"/>
            <p:cNvSpPr/>
            <p:nvPr/>
          </p:nvSpPr>
          <p:spPr>
            <a:xfrm>
              <a:off x="6839785" y="3749459"/>
              <a:ext cx="8476" cy="67809"/>
            </a:xfrm>
            <a:custGeom>
              <a:avLst/>
              <a:gdLst>
                <a:gd name="connsiteX0" fmla="*/ 7144 w 9525"/>
                <a:gd name="connsiteY0" fmla="*/ 7144 h 76200"/>
                <a:gd name="connsiteX1" fmla="*/ 7144 w 9525"/>
                <a:gd name="connsiteY1" fmla="*/ 73819 h 76200"/>
              </a:gdLst>
              <a:ahLst/>
              <a:cxnLst>
                <a:cxn ang="0">
                  <a:pos x="connsiteX0" y="connsiteY0"/>
                </a:cxn>
                <a:cxn ang="0">
                  <a:pos x="connsiteX1" y="connsiteY1"/>
                </a:cxn>
              </a:cxnLst>
              <a:rect l="l" t="t" r="r" b="b"/>
              <a:pathLst>
                <a:path w="9525" h="76200">
                  <a:moveTo>
                    <a:pt x="7144" y="7144"/>
                  </a:moveTo>
                  <a:lnTo>
                    <a:pt x="7144" y="73819"/>
                  </a:lnTo>
                </a:path>
              </a:pathLst>
            </a:custGeom>
            <a:noFill/>
            <a:ln w="26035" cap="flat">
              <a:solidFill>
                <a:schemeClr val="accent2"/>
              </a:solidFill>
              <a:prstDash val="solid"/>
              <a:miter/>
            </a:ln>
          </p:spPr>
          <p:txBody>
            <a:bodyPr rtlCol="0"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107" name="Freeform: Shape 106"/>
            <p:cNvSpPr/>
            <p:nvPr/>
          </p:nvSpPr>
          <p:spPr>
            <a:xfrm>
              <a:off x="6833004" y="3749459"/>
              <a:ext cx="8476" cy="67809"/>
            </a:xfrm>
            <a:custGeom>
              <a:avLst/>
              <a:gdLst>
                <a:gd name="connsiteX0" fmla="*/ 7144 w 9525"/>
                <a:gd name="connsiteY0" fmla="*/ 7144 h 76200"/>
                <a:gd name="connsiteX1" fmla="*/ 7144 w 9525"/>
                <a:gd name="connsiteY1" fmla="*/ 73819 h 76200"/>
              </a:gdLst>
              <a:ahLst/>
              <a:cxnLst>
                <a:cxn ang="0">
                  <a:pos x="connsiteX0" y="connsiteY0"/>
                </a:cxn>
                <a:cxn ang="0">
                  <a:pos x="connsiteX1" y="connsiteY1"/>
                </a:cxn>
              </a:cxnLst>
              <a:rect l="l" t="t" r="r" b="b"/>
              <a:pathLst>
                <a:path w="9525" h="76200">
                  <a:moveTo>
                    <a:pt x="7144" y="7144"/>
                  </a:moveTo>
                  <a:lnTo>
                    <a:pt x="7144" y="73819"/>
                  </a:lnTo>
                </a:path>
              </a:pathLst>
            </a:custGeom>
            <a:noFill/>
            <a:ln w="26035" cap="flat">
              <a:solidFill>
                <a:schemeClr val="accent2"/>
              </a:solidFill>
              <a:prstDash val="solid"/>
              <a:miter/>
            </a:ln>
          </p:spPr>
          <p:txBody>
            <a:bodyPr rtlCol="0"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108" name="Freeform: Shape 107"/>
            <p:cNvSpPr/>
            <p:nvPr/>
          </p:nvSpPr>
          <p:spPr>
            <a:xfrm>
              <a:off x="6877927" y="3749459"/>
              <a:ext cx="8476" cy="67809"/>
            </a:xfrm>
            <a:custGeom>
              <a:avLst/>
              <a:gdLst>
                <a:gd name="connsiteX0" fmla="*/ 7144 w 9525"/>
                <a:gd name="connsiteY0" fmla="*/ 7144 h 76200"/>
                <a:gd name="connsiteX1" fmla="*/ 7144 w 9525"/>
                <a:gd name="connsiteY1" fmla="*/ 73819 h 76200"/>
              </a:gdLst>
              <a:ahLst/>
              <a:cxnLst>
                <a:cxn ang="0">
                  <a:pos x="connsiteX0" y="connsiteY0"/>
                </a:cxn>
                <a:cxn ang="0">
                  <a:pos x="connsiteX1" y="connsiteY1"/>
                </a:cxn>
              </a:cxnLst>
              <a:rect l="l" t="t" r="r" b="b"/>
              <a:pathLst>
                <a:path w="9525" h="76200">
                  <a:moveTo>
                    <a:pt x="7144" y="7144"/>
                  </a:moveTo>
                  <a:lnTo>
                    <a:pt x="7144" y="73819"/>
                  </a:lnTo>
                </a:path>
              </a:pathLst>
            </a:custGeom>
            <a:noFill/>
            <a:ln w="26035" cap="flat">
              <a:solidFill>
                <a:schemeClr val="accent2"/>
              </a:solidFill>
              <a:prstDash val="solid"/>
              <a:miter/>
            </a:ln>
          </p:spPr>
          <p:txBody>
            <a:bodyPr rtlCol="0"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109" name="Freeform: Shape 108"/>
            <p:cNvSpPr/>
            <p:nvPr/>
          </p:nvSpPr>
          <p:spPr>
            <a:xfrm>
              <a:off x="7007612" y="3749459"/>
              <a:ext cx="8476" cy="67809"/>
            </a:xfrm>
            <a:custGeom>
              <a:avLst/>
              <a:gdLst>
                <a:gd name="connsiteX0" fmla="*/ 7144 w 9525"/>
                <a:gd name="connsiteY0" fmla="*/ 7144 h 76200"/>
                <a:gd name="connsiteX1" fmla="*/ 7144 w 9525"/>
                <a:gd name="connsiteY1" fmla="*/ 73819 h 76200"/>
              </a:gdLst>
              <a:ahLst/>
              <a:cxnLst>
                <a:cxn ang="0">
                  <a:pos x="connsiteX0" y="connsiteY0"/>
                </a:cxn>
                <a:cxn ang="0">
                  <a:pos x="connsiteX1" y="connsiteY1"/>
                </a:cxn>
              </a:cxnLst>
              <a:rect l="l" t="t" r="r" b="b"/>
              <a:pathLst>
                <a:path w="9525" h="76200">
                  <a:moveTo>
                    <a:pt x="7144" y="7144"/>
                  </a:moveTo>
                  <a:lnTo>
                    <a:pt x="7144" y="73819"/>
                  </a:lnTo>
                </a:path>
              </a:pathLst>
            </a:custGeom>
            <a:noFill/>
            <a:ln w="26035" cap="flat">
              <a:solidFill>
                <a:schemeClr val="accent2"/>
              </a:solidFill>
              <a:prstDash val="solid"/>
              <a:miter/>
            </a:ln>
          </p:spPr>
          <p:txBody>
            <a:bodyPr rtlCol="0"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110" name="Freeform: Shape 109"/>
            <p:cNvSpPr/>
            <p:nvPr/>
          </p:nvSpPr>
          <p:spPr>
            <a:xfrm>
              <a:off x="7017783" y="3749459"/>
              <a:ext cx="8476" cy="67809"/>
            </a:xfrm>
            <a:custGeom>
              <a:avLst/>
              <a:gdLst>
                <a:gd name="connsiteX0" fmla="*/ 7144 w 9525"/>
                <a:gd name="connsiteY0" fmla="*/ 7144 h 76200"/>
                <a:gd name="connsiteX1" fmla="*/ 7144 w 9525"/>
                <a:gd name="connsiteY1" fmla="*/ 73819 h 76200"/>
              </a:gdLst>
              <a:ahLst/>
              <a:cxnLst>
                <a:cxn ang="0">
                  <a:pos x="connsiteX0" y="connsiteY0"/>
                </a:cxn>
                <a:cxn ang="0">
                  <a:pos x="connsiteX1" y="connsiteY1"/>
                </a:cxn>
              </a:cxnLst>
              <a:rect l="l" t="t" r="r" b="b"/>
              <a:pathLst>
                <a:path w="9525" h="76200">
                  <a:moveTo>
                    <a:pt x="7144" y="7144"/>
                  </a:moveTo>
                  <a:lnTo>
                    <a:pt x="7144" y="73819"/>
                  </a:lnTo>
                </a:path>
              </a:pathLst>
            </a:custGeom>
            <a:noFill/>
            <a:ln w="26035" cap="flat">
              <a:solidFill>
                <a:schemeClr val="accent2"/>
              </a:solidFill>
              <a:prstDash val="solid"/>
              <a:miter/>
            </a:ln>
          </p:spPr>
          <p:txBody>
            <a:bodyPr rtlCol="0"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111" name="Freeform: Shape 110"/>
            <p:cNvSpPr/>
            <p:nvPr/>
          </p:nvSpPr>
          <p:spPr>
            <a:xfrm>
              <a:off x="7147467" y="3749459"/>
              <a:ext cx="8476" cy="67809"/>
            </a:xfrm>
            <a:custGeom>
              <a:avLst/>
              <a:gdLst>
                <a:gd name="connsiteX0" fmla="*/ 7144 w 9525"/>
                <a:gd name="connsiteY0" fmla="*/ 7144 h 76200"/>
                <a:gd name="connsiteX1" fmla="*/ 7144 w 9525"/>
                <a:gd name="connsiteY1" fmla="*/ 73819 h 76200"/>
              </a:gdLst>
              <a:ahLst/>
              <a:cxnLst>
                <a:cxn ang="0">
                  <a:pos x="connsiteX0" y="connsiteY0"/>
                </a:cxn>
                <a:cxn ang="0">
                  <a:pos x="connsiteX1" y="connsiteY1"/>
                </a:cxn>
              </a:cxnLst>
              <a:rect l="l" t="t" r="r" b="b"/>
              <a:pathLst>
                <a:path w="9525" h="76200">
                  <a:moveTo>
                    <a:pt x="7144" y="7144"/>
                  </a:moveTo>
                  <a:lnTo>
                    <a:pt x="7144" y="73819"/>
                  </a:lnTo>
                </a:path>
              </a:pathLst>
            </a:custGeom>
            <a:noFill/>
            <a:ln w="26035" cap="flat">
              <a:solidFill>
                <a:schemeClr val="accent2"/>
              </a:solidFill>
              <a:prstDash val="solid"/>
              <a:miter/>
            </a:ln>
          </p:spPr>
          <p:txBody>
            <a:bodyPr rtlCol="0"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112" name="Freeform: Shape 111"/>
            <p:cNvSpPr/>
            <p:nvPr/>
          </p:nvSpPr>
          <p:spPr>
            <a:xfrm>
              <a:off x="7217820" y="3749459"/>
              <a:ext cx="8476" cy="67809"/>
            </a:xfrm>
            <a:custGeom>
              <a:avLst/>
              <a:gdLst>
                <a:gd name="connsiteX0" fmla="*/ 7144 w 9525"/>
                <a:gd name="connsiteY0" fmla="*/ 7144 h 76200"/>
                <a:gd name="connsiteX1" fmla="*/ 7144 w 9525"/>
                <a:gd name="connsiteY1" fmla="*/ 73819 h 76200"/>
              </a:gdLst>
              <a:ahLst/>
              <a:cxnLst>
                <a:cxn ang="0">
                  <a:pos x="connsiteX0" y="connsiteY0"/>
                </a:cxn>
                <a:cxn ang="0">
                  <a:pos x="connsiteX1" y="connsiteY1"/>
                </a:cxn>
              </a:cxnLst>
              <a:rect l="l" t="t" r="r" b="b"/>
              <a:pathLst>
                <a:path w="9525" h="76200">
                  <a:moveTo>
                    <a:pt x="7144" y="7144"/>
                  </a:moveTo>
                  <a:lnTo>
                    <a:pt x="7144" y="73819"/>
                  </a:lnTo>
                </a:path>
              </a:pathLst>
            </a:custGeom>
            <a:noFill/>
            <a:ln w="26035" cap="flat">
              <a:solidFill>
                <a:schemeClr val="accent2"/>
              </a:solidFill>
              <a:prstDash val="solid"/>
              <a:miter/>
            </a:ln>
          </p:spPr>
          <p:txBody>
            <a:bodyPr rtlCol="0"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113" name="Freeform: Shape 112"/>
            <p:cNvSpPr/>
            <p:nvPr/>
          </p:nvSpPr>
          <p:spPr>
            <a:xfrm>
              <a:off x="7337332" y="3749459"/>
              <a:ext cx="8476" cy="67809"/>
            </a:xfrm>
            <a:custGeom>
              <a:avLst/>
              <a:gdLst>
                <a:gd name="connsiteX0" fmla="*/ 7144 w 9525"/>
                <a:gd name="connsiteY0" fmla="*/ 7144 h 76200"/>
                <a:gd name="connsiteX1" fmla="*/ 7144 w 9525"/>
                <a:gd name="connsiteY1" fmla="*/ 73819 h 76200"/>
              </a:gdLst>
              <a:ahLst/>
              <a:cxnLst>
                <a:cxn ang="0">
                  <a:pos x="connsiteX0" y="connsiteY0"/>
                </a:cxn>
                <a:cxn ang="0">
                  <a:pos x="connsiteX1" y="connsiteY1"/>
                </a:cxn>
              </a:cxnLst>
              <a:rect l="l" t="t" r="r" b="b"/>
              <a:pathLst>
                <a:path w="9525" h="76200">
                  <a:moveTo>
                    <a:pt x="7144" y="7144"/>
                  </a:moveTo>
                  <a:lnTo>
                    <a:pt x="7144" y="73819"/>
                  </a:lnTo>
                </a:path>
              </a:pathLst>
            </a:custGeom>
            <a:noFill/>
            <a:ln w="26035" cap="flat">
              <a:solidFill>
                <a:schemeClr val="accent2"/>
              </a:solidFill>
              <a:prstDash val="solid"/>
              <a:miter/>
            </a:ln>
          </p:spPr>
          <p:txBody>
            <a:bodyPr rtlCol="0"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114" name="Freeform: Shape 113"/>
            <p:cNvSpPr/>
            <p:nvPr/>
          </p:nvSpPr>
          <p:spPr>
            <a:xfrm>
              <a:off x="7407685" y="3749459"/>
              <a:ext cx="8476" cy="67809"/>
            </a:xfrm>
            <a:custGeom>
              <a:avLst/>
              <a:gdLst>
                <a:gd name="connsiteX0" fmla="*/ 7144 w 9525"/>
                <a:gd name="connsiteY0" fmla="*/ 7144 h 76200"/>
                <a:gd name="connsiteX1" fmla="*/ 7144 w 9525"/>
                <a:gd name="connsiteY1" fmla="*/ 73819 h 76200"/>
              </a:gdLst>
              <a:ahLst/>
              <a:cxnLst>
                <a:cxn ang="0">
                  <a:pos x="connsiteX0" y="connsiteY0"/>
                </a:cxn>
                <a:cxn ang="0">
                  <a:pos x="connsiteX1" y="connsiteY1"/>
                </a:cxn>
              </a:cxnLst>
              <a:rect l="l" t="t" r="r" b="b"/>
              <a:pathLst>
                <a:path w="9525" h="76200">
                  <a:moveTo>
                    <a:pt x="7144" y="7144"/>
                  </a:moveTo>
                  <a:lnTo>
                    <a:pt x="7144" y="73819"/>
                  </a:lnTo>
                </a:path>
              </a:pathLst>
            </a:custGeom>
            <a:noFill/>
            <a:ln w="26035" cap="flat">
              <a:solidFill>
                <a:schemeClr val="accent2"/>
              </a:solidFill>
              <a:prstDash val="solid"/>
              <a:miter/>
            </a:ln>
          </p:spPr>
          <p:txBody>
            <a:bodyPr rtlCol="0"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146" name="Freeform: Shape 145"/>
            <p:cNvSpPr/>
            <p:nvPr/>
          </p:nvSpPr>
          <p:spPr>
            <a:xfrm>
              <a:off x="1246399" y="1944047"/>
              <a:ext cx="6170609" cy="1873220"/>
            </a:xfrm>
            <a:custGeom>
              <a:avLst/>
              <a:gdLst>
                <a:gd name="connsiteX0" fmla="*/ 7144 w 6934200"/>
                <a:gd name="connsiteY0" fmla="*/ 7144 h 2105025"/>
                <a:gd name="connsiteX1" fmla="*/ 40481 w 6934200"/>
                <a:gd name="connsiteY1" fmla="*/ 7144 h 2105025"/>
                <a:gd name="connsiteX2" fmla="*/ 40481 w 6934200"/>
                <a:gd name="connsiteY2" fmla="*/ 29051 h 2105025"/>
                <a:gd name="connsiteX3" fmla="*/ 81439 w 6934200"/>
                <a:gd name="connsiteY3" fmla="*/ 29051 h 2105025"/>
                <a:gd name="connsiteX4" fmla="*/ 81439 w 6934200"/>
                <a:gd name="connsiteY4" fmla="*/ 61436 h 2105025"/>
                <a:gd name="connsiteX5" fmla="*/ 232886 w 6934200"/>
                <a:gd name="connsiteY5" fmla="*/ 61436 h 2105025"/>
                <a:gd name="connsiteX6" fmla="*/ 232886 w 6934200"/>
                <a:gd name="connsiteY6" fmla="*/ 89059 h 2105025"/>
                <a:gd name="connsiteX7" fmla="*/ 390049 w 6934200"/>
                <a:gd name="connsiteY7" fmla="*/ 89059 h 2105025"/>
                <a:gd name="connsiteX8" fmla="*/ 390049 w 6934200"/>
                <a:gd name="connsiteY8" fmla="*/ 109061 h 2105025"/>
                <a:gd name="connsiteX9" fmla="*/ 691039 w 6934200"/>
                <a:gd name="connsiteY9" fmla="*/ 109061 h 2105025"/>
                <a:gd name="connsiteX10" fmla="*/ 691039 w 6934200"/>
                <a:gd name="connsiteY10" fmla="*/ 136684 h 2105025"/>
                <a:gd name="connsiteX11" fmla="*/ 737711 w 6934200"/>
                <a:gd name="connsiteY11" fmla="*/ 136684 h 2105025"/>
                <a:gd name="connsiteX12" fmla="*/ 737711 w 6934200"/>
                <a:gd name="connsiteY12" fmla="*/ 164306 h 2105025"/>
                <a:gd name="connsiteX13" fmla="*/ 770096 w 6934200"/>
                <a:gd name="connsiteY13" fmla="*/ 164306 h 2105025"/>
                <a:gd name="connsiteX14" fmla="*/ 770096 w 6934200"/>
                <a:gd name="connsiteY14" fmla="*/ 193834 h 2105025"/>
                <a:gd name="connsiteX15" fmla="*/ 962501 w 6934200"/>
                <a:gd name="connsiteY15" fmla="*/ 193834 h 2105025"/>
                <a:gd name="connsiteX16" fmla="*/ 962501 w 6934200"/>
                <a:gd name="connsiteY16" fmla="*/ 211931 h 2105025"/>
                <a:gd name="connsiteX17" fmla="*/ 1030129 w 6934200"/>
                <a:gd name="connsiteY17" fmla="*/ 211931 h 2105025"/>
                <a:gd name="connsiteX18" fmla="*/ 1030129 w 6934200"/>
                <a:gd name="connsiteY18" fmla="*/ 240506 h 2105025"/>
                <a:gd name="connsiteX19" fmla="*/ 1109186 w 6934200"/>
                <a:gd name="connsiteY19" fmla="*/ 240506 h 2105025"/>
                <a:gd name="connsiteX20" fmla="*/ 1109186 w 6934200"/>
                <a:gd name="connsiteY20" fmla="*/ 267176 h 2105025"/>
                <a:gd name="connsiteX21" fmla="*/ 1130141 w 6934200"/>
                <a:gd name="connsiteY21" fmla="*/ 267176 h 2105025"/>
                <a:gd name="connsiteX22" fmla="*/ 1130141 w 6934200"/>
                <a:gd name="connsiteY22" fmla="*/ 287179 h 2105025"/>
                <a:gd name="connsiteX23" fmla="*/ 1253966 w 6934200"/>
                <a:gd name="connsiteY23" fmla="*/ 287179 h 2105025"/>
                <a:gd name="connsiteX24" fmla="*/ 1253966 w 6934200"/>
                <a:gd name="connsiteY24" fmla="*/ 315754 h 2105025"/>
                <a:gd name="connsiteX25" fmla="*/ 1288256 w 6934200"/>
                <a:gd name="connsiteY25" fmla="*/ 315754 h 2105025"/>
                <a:gd name="connsiteX26" fmla="*/ 1288256 w 6934200"/>
                <a:gd name="connsiteY26" fmla="*/ 343376 h 2105025"/>
                <a:gd name="connsiteX27" fmla="*/ 1323499 w 6934200"/>
                <a:gd name="connsiteY27" fmla="*/ 343376 h 2105025"/>
                <a:gd name="connsiteX28" fmla="*/ 1323499 w 6934200"/>
                <a:gd name="connsiteY28" fmla="*/ 391001 h 2105025"/>
                <a:gd name="connsiteX29" fmla="*/ 1490186 w 6934200"/>
                <a:gd name="connsiteY29" fmla="*/ 391001 h 2105025"/>
                <a:gd name="connsiteX30" fmla="*/ 1490186 w 6934200"/>
                <a:gd name="connsiteY30" fmla="*/ 418624 h 2105025"/>
                <a:gd name="connsiteX31" fmla="*/ 1625441 w 6934200"/>
                <a:gd name="connsiteY31" fmla="*/ 418624 h 2105025"/>
                <a:gd name="connsiteX32" fmla="*/ 1625441 w 6934200"/>
                <a:gd name="connsiteY32" fmla="*/ 447199 h 2105025"/>
                <a:gd name="connsiteX33" fmla="*/ 1714976 w 6934200"/>
                <a:gd name="connsiteY33" fmla="*/ 447199 h 2105025"/>
                <a:gd name="connsiteX34" fmla="*/ 1714976 w 6934200"/>
                <a:gd name="connsiteY34" fmla="*/ 474821 h 2105025"/>
                <a:gd name="connsiteX35" fmla="*/ 1838801 w 6934200"/>
                <a:gd name="connsiteY35" fmla="*/ 474821 h 2105025"/>
                <a:gd name="connsiteX36" fmla="*/ 1838801 w 6934200"/>
                <a:gd name="connsiteY36" fmla="*/ 494824 h 2105025"/>
                <a:gd name="connsiteX37" fmla="*/ 2095976 w 6934200"/>
                <a:gd name="connsiteY37" fmla="*/ 494824 h 2105025"/>
                <a:gd name="connsiteX38" fmla="*/ 2095976 w 6934200"/>
                <a:gd name="connsiteY38" fmla="*/ 522446 h 2105025"/>
                <a:gd name="connsiteX39" fmla="*/ 2165509 w 6934200"/>
                <a:gd name="connsiteY39" fmla="*/ 522446 h 2105025"/>
                <a:gd name="connsiteX40" fmla="*/ 2165509 w 6934200"/>
                <a:gd name="connsiteY40" fmla="*/ 551021 h 2105025"/>
                <a:gd name="connsiteX41" fmla="*/ 2175986 w 6934200"/>
                <a:gd name="connsiteY41" fmla="*/ 551021 h 2105025"/>
                <a:gd name="connsiteX42" fmla="*/ 2175986 w 6934200"/>
                <a:gd name="connsiteY42" fmla="*/ 577691 h 2105025"/>
                <a:gd name="connsiteX43" fmla="*/ 2243614 w 6934200"/>
                <a:gd name="connsiteY43" fmla="*/ 577691 h 2105025"/>
                <a:gd name="connsiteX44" fmla="*/ 2243614 w 6934200"/>
                <a:gd name="connsiteY44" fmla="*/ 609124 h 2105025"/>
                <a:gd name="connsiteX45" fmla="*/ 2265521 w 6934200"/>
                <a:gd name="connsiteY45" fmla="*/ 609124 h 2105025"/>
                <a:gd name="connsiteX46" fmla="*/ 2265521 w 6934200"/>
                <a:gd name="connsiteY46" fmla="*/ 634841 h 2105025"/>
                <a:gd name="connsiteX47" fmla="*/ 2356009 w 6934200"/>
                <a:gd name="connsiteY47" fmla="*/ 634841 h 2105025"/>
                <a:gd name="connsiteX48" fmla="*/ 2356009 w 6934200"/>
                <a:gd name="connsiteY48" fmla="*/ 664369 h 2105025"/>
                <a:gd name="connsiteX49" fmla="*/ 2365534 w 6934200"/>
                <a:gd name="connsiteY49" fmla="*/ 664369 h 2105025"/>
                <a:gd name="connsiteX50" fmla="*/ 2365534 w 6934200"/>
                <a:gd name="connsiteY50" fmla="*/ 711041 h 2105025"/>
                <a:gd name="connsiteX51" fmla="*/ 2466499 w 6934200"/>
                <a:gd name="connsiteY51" fmla="*/ 711041 h 2105025"/>
                <a:gd name="connsiteX52" fmla="*/ 2466499 w 6934200"/>
                <a:gd name="connsiteY52" fmla="*/ 738664 h 2105025"/>
                <a:gd name="connsiteX53" fmla="*/ 2546509 w 6934200"/>
                <a:gd name="connsiteY53" fmla="*/ 738664 h 2105025"/>
                <a:gd name="connsiteX54" fmla="*/ 2546509 w 6934200"/>
                <a:gd name="connsiteY54" fmla="*/ 766286 h 2105025"/>
                <a:gd name="connsiteX55" fmla="*/ 2656999 w 6934200"/>
                <a:gd name="connsiteY55" fmla="*/ 766286 h 2105025"/>
                <a:gd name="connsiteX56" fmla="*/ 2656999 w 6934200"/>
                <a:gd name="connsiteY56" fmla="*/ 794861 h 2105025"/>
                <a:gd name="connsiteX57" fmla="*/ 2724626 w 6934200"/>
                <a:gd name="connsiteY57" fmla="*/ 794861 h 2105025"/>
                <a:gd name="connsiteX58" fmla="*/ 2724626 w 6934200"/>
                <a:gd name="connsiteY58" fmla="*/ 813911 h 2105025"/>
                <a:gd name="connsiteX59" fmla="*/ 2795111 w 6934200"/>
                <a:gd name="connsiteY59" fmla="*/ 813911 h 2105025"/>
                <a:gd name="connsiteX60" fmla="*/ 2795111 w 6934200"/>
                <a:gd name="connsiteY60" fmla="*/ 840581 h 2105025"/>
                <a:gd name="connsiteX61" fmla="*/ 2837974 w 6934200"/>
                <a:gd name="connsiteY61" fmla="*/ 840581 h 2105025"/>
                <a:gd name="connsiteX62" fmla="*/ 2837974 w 6934200"/>
                <a:gd name="connsiteY62" fmla="*/ 870109 h 2105025"/>
                <a:gd name="connsiteX63" fmla="*/ 2972276 w 6934200"/>
                <a:gd name="connsiteY63" fmla="*/ 870109 h 2105025"/>
                <a:gd name="connsiteX64" fmla="*/ 2972276 w 6934200"/>
                <a:gd name="connsiteY64" fmla="*/ 890111 h 2105025"/>
                <a:gd name="connsiteX65" fmla="*/ 2984659 w 6934200"/>
                <a:gd name="connsiteY65" fmla="*/ 890111 h 2105025"/>
                <a:gd name="connsiteX66" fmla="*/ 2984659 w 6934200"/>
                <a:gd name="connsiteY66" fmla="*/ 915829 h 2105025"/>
                <a:gd name="connsiteX67" fmla="*/ 3028474 w 6934200"/>
                <a:gd name="connsiteY67" fmla="*/ 915829 h 2105025"/>
                <a:gd name="connsiteX68" fmla="*/ 3028474 w 6934200"/>
                <a:gd name="connsiteY68" fmla="*/ 945356 h 2105025"/>
                <a:gd name="connsiteX69" fmla="*/ 3140869 w 6934200"/>
                <a:gd name="connsiteY69" fmla="*/ 945356 h 2105025"/>
                <a:gd name="connsiteX70" fmla="*/ 3140869 w 6934200"/>
                <a:gd name="connsiteY70" fmla="*/ 1001554 h 2105025"/>
                <a:gd name="connsiteX71" fmla="*/ 3286601 w 6934200"/>
                <a:gd name="connsiteY71" fmla="*/ 1001554 h 2105025"/>
                <a:gd name="connsiteX72" fmla="*/ 3286601 w 6934200"/>
                <a:gd name="connsiteY72" fmla="*/ 1030129 h 2105025"/>
                <a:gd name="connsiteX73" fmla="*/ 3409474 w 6934200"/>
                <a:gd name="connsiteY73" fmla="*/ 1030129 h 2105025"/>
                <a:gd name="connsiteX74" fmla="*/ 3409474 w 6934200"/>
                <a:gd name="connsiteY74" fmla="*/ 1057751 h 2105025"/>
                <a:gd name="connsiteX75" fmla="*/ 3443764 w 6934200"/>
                <a:gd name="connsiteY75" fmla="*/ 1057751 h 2105025"/>
                <a:gd name="connsiteX76" fmla="*/ 3443764 w 6934200"/>
                <a:gd name="connsiteY76" fmla="*/ 1088231 h 2105025"/>
                <a:gd name="connsiteX77" fmla="*/ 3488531 w 6934200"/>
                <a:gd name="connsiteY77" fmla="*/ 1088231 h 2105025"/>
                <a:gd name="connsiteX78" fmla="*/ 3488531 w 6934200"/>
                <a:gd name="connsiteY78" fmla="*/ 1107281 h 2105025"/>
                <a:gd name="connsiteX79" fmla="*/ 3590449 w 6934200"/>
                <a:gd name="connsiteY79" fmla="*/ 1107281 h 2105025"/>
                <a:gd name="connsiteX80" fmla="*/ 3590449 w 6934200"/>
                <a:gd name="connsiteY80" fmla="*/ 1132999 h 2105025"/>
                <a:gd name="connsiteX81" fmla="*/ 3600926 w 6934200"/>
                <a:gd name="connsiteY81" fmla="*/ 1132999 h 2105025"/>
                <a:gd name="connsiteX82" fmla="*/ 3600926 w 6934200"/>
                <a:gd name="connsiteY82" fmla="*/ 1160621 h 2105025"/>
                <a:gd name="connsiteX83" fmla="*/ 3679031 w 6934200"/>
                <a:gd name="connsiteY83" fmla="*/ 1160621 h 2105025"/>
                <a:gd name="connsiteX84" fmla="*/ 3679031 w 6934200"/>
                <a:gd name="connsiteY84" fmla="*/ 1192054 h 2105025"/>
                <a:gd name="connsiteX85" fmla="*/ 3757136 w 6934200"/>
                <a:gd name="connsiteY85" fmla="*/ 1192054 h 2105025"/>
                <a:gd name="connsiteX86" fmla="*/ 3757136 w 6934200"/>
                <a:gd name="connsiteY86" fmla="*/ 1217771 h 2105025"/>
                <a:gd name="connsiteX87" fmla="*/ 3792379 w 6934200"/>
                <a:gd name="connsiteY87" fmla="*/ 1217771 h 2105025"/>
                <a:gd name="connsiteX88" fmla="*/ 3792379 w 6934200"/>
                <a:gd name="connsiteY88" fmla="*/ 1236821 h 2105025"/>
                <a:gd name="connsiteX89" fmla="*/ 3892391 w 6934200"/>
                <a:gd name="connsiteY89" fmla="*/ 1236821 h 2105025"/>
                <a:gd name="connsiteX90" fmla="*/ 3892391 w 6934200"/>
                <a:gd name="connsiteY90" fmla="*/ 1264444 h 2105025"/>
                <a:gd name="connsiteX91" fmla="*/ 3971449 w 6934200"/>
                <a:gd name="connsiteY91" fmla="*/ 1264444 h 2105025"/>
                <a:gd name="connsiteX92" fmla="*/ 3971449 w 6934200"/>
                <a:gd name="connsiteY92" fmla="*/ 1292066 h 2105025"/>
                <a:gd name="connsiteX93" fmla="*/ 4027646 w 6934200"/>
                <a:gd name="connsiteY93" fmla="*/ 1292066 h 2105025"/>
                <a:gd name="connsiteX94" fmla="*/ 4027646 w 6934200"/>
                <a:gd name="connsiteY94" fmla="*/ 1320641 h 2105025"/>
                <a:gd name="connsiteX95" fmla="*/ 4062889 w 6934200"/>
                <a:gd name="connsiteY95" fmla="*/ 1320641 h 2105025"/>
                <a:gd name="connsiteX96" fmla="*/ 4062889 w 6934200"/>
                <a:gd name="connsiteY96" fmla="*/ 1377791 h 2105025"/>
                <a:gd name="connsiteX97" fmla="*/ 4241006 w 6934200"/>
                <a:gd name="connsiteY97" fmla="*/ 1377791 h 2105025"/>
                <a:gd name="connsiteX98" fmla="*/ 4241006 w 6934200"/>
                <a:gd name="connsiteY98" fmla="*/ 1406366 h 2105025"/>
                <a:gd name="connsiteX99" fmla="*/ 4297204 w 6934200"/>
                <a:gd name="connsiteY99" fmla="*/ 1406366 h 2105025"/>
                <a:gd name="connsiteX100" fmla="*/ 4297204 w 6934200"/>
                <a:gd name="connsiteY100" fmla="*/ 1434941 h 2105025"/>
                <a:gd name="connsiteX101" fmla="*/ 4420076 w 6934200"/>
                <a:gd name="connsiteY101" fmla="*/ 1434941 h 2105025"/>
                <a:gd name="connsiteX102" fmla="*/ 4420076 w 6934200"/>
                <a:gd name="connsiteY102" fmla="*/ 1461611 h 2105025"/>
                <a:gd name="connsiteX103" fmla="*/ 4476274 w 6934200"/>
                <a:gd name="connsiteY103" fmla="*/ 1461611 h 2105025"/>
                <a:gd name="connsiteX104" fmla="*/ 4476274 w 6934200"/>
                <a:gd name="connsiteY104" fmla="*/ 1479709 h 2105025"/>
                <a:gd name="connsiteX105" fmla="*/ 4499134 w 6934200"/>
                <a:gd name="connsiteY105" fmla="*/ 1479709 h 2105025"/>
                <a:gd name="connsiteX106" fmla="*/ 4499134 w 6934200"/>
                <a:gd name="connsiteY106" fmla="*/ 1508284 h 2105025"/>
                <a:gd name="connsiteX107" fmla="*/ 4522947 w 6934200"/>
                <a:gd name="connsiteY107" fmla="*/ 1508284 h 2105025"/>
                <a:gd name="connsiteX108" fmla="*/ 4522947 w 6934200"/>
                <a:gd name="connsiteY108" fmla="*/ 1535906 h 2105025"/>
                <a:gd name="connsiteX109" fmla="*/ 4536281 w 6934200"/>
                <a:gd name="connsiteY109" fmla="*/ 1535906 h 2105025"/>
                <a:gd name="connsiteX110" fmla="*/ 4536281 w 6934200"/>
                <a:gd name="connsiteY110" fmla="*/ 1564481 h 2105025"/>
                <a:gd name="connsiteX111" fmla="*/ 4553426 w 6934200"/>
                <a:gd name="connsiteY111" fmla="*/ 1564481 h 2105025"/>
                <a:gd name="connsiteX112" fmla="*/ 4553426 w 6934200"/>
                <a:gd name="connsiteY112" fmla="*/ 1593056 h 2105025"/>
                <a:gd name="connsiteX113" fmla="*/ 4679156 w 6934200"/>
                <a:gd name="connsiteY113" fmla="*/ 1593056 h 2105025"/>
                <a:gd name="connsiteX114" fmla="*/ 4679156 w 6934200"/>
                <a:gd name="connsiteY114" fmla="*/ 1621631 h 2105025"/>
                <a:gd name="connsiteX115" fmla="*/ 4712494 w 6934200"/>
                <a:gd name="connsiteY115" fmla="*/ 1621631 h 2105025"/>
                <a:gd name="connsiteX116" fmla="*/ 4712494 w 6934200"/>
                <a:gd name="connsiteY116" fmla="*/ 1650206 h 2105025"/>
                <a:gd name="connsiteX117" fmla="*/ 4758214 w 6934200"/>
                <a:gd name="connsiteY117" fmla="*/ 1650206 h 2105025"/>
                <a:gd name="connsiteX118" fmla="*/ 4758214 w 6934200"/>
                <a:gd name="connsiteY118" fmla="*/ 1677829 h 2105025"/>
                <a:gd name="connsiteX119" fmla="*/ 4837272 w 6934200"/>
                <a:gd name="connsiteY119" fmla="*/ 1677829 h 2105025"/>
                <a:gd name="connsiteX120" fmla="*/ 4837272 w 6934200"/>
                <a:gd name="connsiteY120" fmla="*/ 1706404 h 2105025"/>
                <a:gd name="connsiteX121" fmla="*/ 4947762 w 6934200"/>
                <a:gd name="connsiteY121" fmla="*/ 1706404 h 2105025"/>
                <a:gd name="connsiteX122" fmla="*/ 4947762 w 6934200"/>
                <a:gd name="connsiteY122" fmla="*/ 1734026 h 2105025"/>
                <a:gd name="connsiteX123" fmla="*/ 5004912 w 6934200"/>
                <a:gd name="connsiteY123" fmla="*/ 1734026 h 2105025"/>
                <a:gd name="connsiteX124" fmla="*/ 5004912 w 6934200"/>
                <a:gd name="connsiteY124" fmla="*/ 1762601 h 2105025"/>
                <a:gd name="connsiteX125" fmla="*/ 5105876 w 6934200"/>
                <a:gd name="connsiteY125" fmla="*/ 1762601 h 2105025"/>
                <a:gd name="connsiteX126" fmla="*/ 5105876 w 6934200"/>
                <a:gd name="connsiteY126" fmla="*/ 1790224 h 2105025"/>
                <a:gd name="connsiteX127" fmla="*/ 5206842 w 6934200"/>
                <a:gd name="connsiteY127" fmla="*/ 1790224 h 2105025"/>
                <a:gd name="connsiteX128" fmla="*/ 5206842 w 6934200"/>
                <a:gd name="connsiteY128" fmla="*/ 1819751 h 2105025"/>
                <a:gd name="connsiteX129" fmla="*/ 5420201 w 6934200"/>
                <a:gd name="connsiteY129" fmla="*/ 1819751 h 2105025"/>
                <a:gd name="connsiteX130" fmla="*/ 5420201 w 6934200"/>
                <a:gd name="connsiteY130" fmla="*/ 1850231 h 2105025"/>
                <a:gd name="connsiteX131" fmla="*/ 5431631 w 6934200"/>
                <a:gd name="connsiteY131" fmla="*/ 1850231 h 2105025"/>
                <a:gd name="connsiteX132" fmla="*/ 5431631 w 6934200"/>
                <a:gd name="connsiteY132" fmla="*/ 1885474 h 2105025"/>
                <a:gd name="connsiteX133" fmla="*/ 5487829 w 6934200"/>
                <a:gd name="connsiteY133" fmla="*/ 1885474 h 2105025"/>
                <a:gd name="connsiteX134" fmla="*/ 5487829 w 6934200"/>
                <a:gd name="connsiteY134" fmla="*/ 1904524 h 2105025"/>
                <a:gd name="connsiteX135" fmla="*/ 5588794 w 6934200"/>
                <a:gd name="connsiteY135" fmla="*/ 1904524 h 2105025"/>
                <a:gd name="connsiteX136" fmla="*/ 5588794 w 6934200"/>
                <a:gd name="connsiteY136" fmla="*/ 1940719 h 2105025"/>
                <a:gd name="connsiteX137" fmla="*/ 5746909 w 6934200"/>
                <a:gd name="connsiteY137" fmla="*/ 1940719 h 2105025"/>
                <a:gd name="connsiteX138" fmla="*/ 5746909 w 6934200"/>
                <a:gd name="connsiteY138" fmla="*/ 1980724 h 2105025"/>
                <a:gd name="connsiteX139" fmla="*/ 5758339 w 6934200"/>
                <a:gd name="connsiteY139" fmla="*/ 1980724 h 2105025"/>
                <a:gd name="connsiteX140" fmla="*/ 5758339 w 6934200"/>
                <a:gd name="connsiteY140" fmla="*/ 2035969 h 2105025"/>
                <a:gd name="connsiteX141" fmla="*/ 6140292 w 6934200"/>
                <a:gd name="connsiteY141" fmla="*/ 2035969 h 2105025"/>
                <a:gd name="connsiteX142" fmla="*/ 6140292 w 6934200"/>
                <a:gd name="connsiteY142" fmla="*/ 2062639 h 2105025"/>
                <a:gd name="connsiteX143" fmla="*/ 6217444 w 6934200"/>
                <a:gd name="connsiteY143" fmla="*/ 2062639 h 2105025"/>
                <a:gd name="connsiteX144" fmla="*/ 6217444 w 6934200"/>
                <a:gd name="connsiteY144" fmla="*/ 2100739 h 2105025"/>
                <a:gd name="connsiteX145" fmla="*/ 6935629 w 6934200"/>
                <a:gd name="connsiteY145" fmla="*/ 2100739 h 2105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Lst>
              <a:rect l="l" t="t" r="r" b="b"/>
              <a:pathLst>
                <a:path w="6934200" h="2105025">
                  <a:moveTo>
                    <a:pt x="7144" y="7144"/>
                  </a:moveTo>
                  <a:lnTo>
                    <a:pt x="40481" y="7144"/>
                  </a:lnTo>
                  <a:lnTo>
                    <a:pt x="40481" y="29051"/>
                  </a:lnTo>
                  <a:lnTo>
                    <a:pt x="81439" y="29051"/>
                  </a:lnTo>
                  <a:lnTo>
                    <a:pt x="81439" y="61436"/>
                  </a:lnTo>
                  <a:lnTo>
                    <a:pt x="232886" y="61436"/>
                  </a:lnTo>
                  <a:lnTo>
                    <a:pt x="232886" y="89059"/>
                  </a:lnTo>
                  <a:lnTo>
                    <a:pt x="390049" y="89059"/>
                  </a:lnTo>
                  <a:lnTo>
                    <a:pt x="390049" y="109061"/>
                  </a:lnTo>
                  <a:lnTo>
                    <a:pt x="691039" y="109061"/>
                  </a:lnTo>
                  <a:lnTo>
                    <a:pt x="691039" y="136684"/>
                  </a:lnTo>
                  <a:lnTo>
                    <a:pt x="737711" y="136684"/>
                  </a:lnTo>
                  <a:lnTo>
                    <a:pt x="737711" y="164306"/>
                  </a:lnTo>
                  <a:lnTo>
                    <a:pt x="770096" y="164306"/>
                  </a:lnTo>
                  <a:lnTo>
                    <a:pt x="770096" y="193834"/>
                  </a:lnTo>
                  <a:lnTo>
                    <a:pt x="962501" y="193834"/>
                  </a:lnTo>
                  <a:lnTo>
                    <a:pt x="962501" y="211931"/>
                  </a:lnTo>
                  <a:lnTo>
                    <a:pt x="1030129" y="211931"/>
                  </a:lnTo>
                  <a:lnTo>
                    <a:pt x="1030129" y="240506"/>
                  </a:lnTo>
                  <a:lnTo>
                    <a:pt x="1109186" y="240506"/>
                  </a:lnTo>
                  <a:lnTo>
                    <a:pt x="1109186" y="267176"/>
                  </a:lnTo>
                  <a:lnTo>
                    <a:pt x="1130141" y="267176"/>
                  </a:lnTo>
                  <a:lnTo>
                    <a:pt x="1130141" y="287179"/>
                  </a:lnTo>
                  <a:lnTo>
                    <a:pt x="1253966" y="287179"/>
                  </a:lnTo>
                  <a:lnTo>
                    <a:pt x="1253966" y="315754"/>
                  </a:lnTo>
                  <a:lnTo>
                    <a:pt x="1288256" y="315754"/>
                  </a:lnTo>
                  <a:lnTo>
                    <a:pt x="1288256" y="343376"/>
                  </a:lnTo>
                  <a:lnTo>
                    <a:pt x="1323499" y="343376"/>
                  </a:lnTo>
                  <a:lnTo>
                    <a:pt x="1323499" y="391001"/>
                  </a:lnTo>
                  <a:lnTo>
                    <a:pt x="1490186" y="391001"/>
                  </a:lnTo>
                  <a:lnTo>
                    <a:pt x="1490186" y="418624"/>
                  </a:lnTo>
                  <a:lnTo>
                    <a:pt x="1625441" y="418624"/>
                  </a:lnTo>
                  <a:lnTo>
                    <a:pt x="1625441" y="447199"/>
                  </a:lnTo>
                  <a:lnTo>
                    <a:pt x="1714976" y="447199"/>
                  </a:lnTo>
                  <a:lnTo>
                    <a:pt x="1714976" y="474821"/>
                  </a:lnTo>
                  <a:lnTo>
                    <a:pt x="1838801" y="474821"/>
                  </a:lnTo>
                  <a:lnTo>
                    <a:pt x="1838801" y="494824"/>
                  </a:lnTo>
                  <a:lnTo>
                    <a:pt x="2095976" y="494824"/>
                  </a:lnTo>
                  <a:lnTo>
                    <a:pt x="2095976" y="522446"/>
                  </a:lnTo>
                  <a:lnTo>
                    <a:pt x="2165509" y="522446"/>
                  </a:lnTo>
                  <a:lnTo>
                    <a:pt x="2165509" y="551021"/>
                  </a:lnTo>
                  <a:lnTo>
                    <a:pt x="2175986" y="551021"/>
                  </a:lnTo>
                  <a:lnTo>
                    <a:pt x="2175986" y="577691"/>
                  </a:lnTo>
                  <a:lnTo>
                    <a:pt x="2243614" y="577691"/>
                  </a:lnTo>
                  <a:lnTo>
                    <a:pt x="2243614" y="609124"/>
                  </a:lnTo>
                  <a:lnTo>
                    <a:pt x="2265521" y="609124"/>
                  </a:lnTo>
                  <a:lnTo>
                    <a:pt x="2265521" y="634841"/>
                  </a:lnTo>
                  <a:lnTo>
                    <a:pt x="2356009" y="634841"/>
                  </a:lnTo>
                  <a:lnTo>
                    <a:pt x="2356009" y="664369"/>
                  </a:lnTo>
                  <a:lnTo>
                    <a:pt x="2365534" y="664369"/>
                  </a:lnTo>
                  <a:lnTo>
                    <a:pt x="2365534" y="711041"/>
                  </a:lnTo>
                  <a:lnTo>
                    <a:pt x="2466499" y="711041"/>
                  </a:lnTo>
                  <a:lnTo>
                    <a:pt x="2466499" y="738664"/>
                  </a:lnTo>
                  <a:lnTo>
                    <a:pt x="2546509" y="738664"/>
                  </a:lnTo>
                  <a:lnTo>
                    <a:pt x="2546509" y="766286"/>
                  </a:lnTo>
                  <a:lnTo>
                    <a:pt x="2656999" y="766286"/>
                  </a:lnTo>
                  <a:lnTo>
                    <a:pt x="2656999" y="794861"/>
                  </a:lnTo>
                  <a:lnTo>
                    <a:pt x="2724626" y="794861"/>
                  </a:lnTo>
                  <a:lnTo>
                    <a:pt x="2724626" y="813911"/>
                  </a:lnTo>
                  <a:lnTo>
                    <a:pt x="2795111" y="813911"/>
                  </a:lnTo>
                  <a:lnTo>
                    <a:pt x="2795111" y="840581"/>
                  </a:lnTo>
                  <a:lnTo>
                    <a:pt x="2837974" y="840581"/>
                  </a:lnTo>
                  <a:lnTo>
                    <a:pt x="2837974" y="870109"/>
                  </a:lnTo>
                  <a:lnTo>
                    <a:pt x="2972276" y="870109"/>
                  </a:lnTo>
                  <a:lnTo>
                    <a:pt x="2972276" y="890111"/>
                  </a:lnTo>
                  <a:lnTo>
                    <a:pt x="2984659" y="890111"/>
                  </a:lnTo>
                  <a:lnTo>
                    <a:pt x="2984659" y="915829"/>
                  </a:lnTo>
                  <a:lnTo>
                    <a:pt x="3028474" y="915829"/>
                  </a:lnTo>
                  <a:lnTo>
                    <a:pt x="3028474" y="945356"/>
                  </a:lnTo>
                  <a:lnTo>
                    <a:pt x="3140869" y="945356"/>
                  </a:lnTo>
                  <a:lnTo>
                    <a:pt x="3140869" y="1001554"/>
                  </a:lnTo>
                  <a:lnTo>
                    <a:pt x="3286601" y="1001554"/>
                  </a:lnTo>
                  <a:lnTo>
                    <a:pt x="3286601" y="1030129"/>
                  </a:lnTo>
                  <a:lnTo>
                    <a:pt x="3409474" y="1030129"/>
                  </a:lnTo>
                  <a:lnTo>
                    <a:pt x="3409474" y="1057751"/>
                  </a:lnTo>
                  <a:lnTo>
                    <a:pt x="3443764" y="1057751"/>
                  </a:lnTo>
                  <a:lnTo>
                    <a:pt x="3443764" y="1088231"/>
                  </a:lnTo>
                  <a:lnTo>
                    <a:pt x="3488531" y="1088231"/>
                  </a:lnTo>
                  <a:lnTo>
                    <a:pt x="3488531" y="1107281"/>
                  </a:lnTo>
                  <a:lnTo>
                    <a:pt x="3590449" y="1107281"/>
                  </a:lnTo>
                  <a:lnTo>
                    <a:pt x="3590449" y="1132999"/>
                  </a:lnTo>
                  <a:lnTo>
                    <a:pt x="3600926" y="1132999"/>
                  </a:lnTo>
                  <a:lnTo>
                    <a:pt x="3600926" y="1160621"/>
                  </a:lnTo>
                  <a:lnTo>
                    <a:pt x="3679031" y="1160621"/>
                  </a:lnTo>
                  <a:lnTo>
                    <a:pt x="3679031" y="1192054"/>
                  </a:lnTo>
                  <a:lnTo>
                    <a:pt x="3757136" y="1192054"/>
                  </a:lnTo>
                  <a:lnTo>
                    <a:pt x="3757136" y="1217771"/>
                  </a:lnTo>
                  <a:lnTo>
                    <a:pt x="3792379" y="1217771"/>
                  </a:lnTo>
                  <a:lnTo>
                    <a:pt x="3792379" y="1236821"/>
                  </a:lnTo>
                  <a:lnTo>
                    <a:pt x="3892391" y="1236821"/>
                  </a:lnTo>
                  <a:lnTo>
                    <a:pt x="3892391" y="1264444"/>
                  </a:lnTo>
                  <a:lnTo>
                    <a:pt x="3971449" y="1264444"/>
                  </a:lnTo>
                  <a:lnTo>
                    <a:pt x="3971449" y="1292066"/>
                  </a:lnTo>
                  <a:lnTo>
                    <a:pt x="4027646" y="1292066"/>
                  </a:lnTo>
                  <a:lnTo>
                    <a:pt x="4027646" y="1320641"/>
                  </a:lnTo>
                  <a:lnTo>
                    <a:pt x="4062889" y="1320641"/>
                  </a:lnTo>
                  <a:lnTo>
                    <a:pt x="4062889" y="1377791"/>
                  </a:lnTo>
                  <a:lnTo>
                    <a:pt x="4241006" y="1377791"/>
                  </a:lnTo>
                  <a:lnTo>
                    <a:pt x="4241006" y="1406366"/>
                  </a:lnTo>
                  <a:lnTo>
                    <a:pt x="4297204" y="1406366"/>
                  </a:lnTo>
                  <a:lnTo>
                    <a:pt x="4297204" y="1434941"/>
                  </a:lnTo>
                  <a:lnTo>
                    <a:pt x="4420076" y="1434941"/>
                  </a:lnTo>
                  <a:lnTo>
                    <a:pt x="4420076" y="1461611"/>
                  </a:lnTo>
                  <a:lnTo>
                    <a:pt x="4476274" y="1461611"/>
                  </a:lnTo>
                  <a:lnTo>
                    <a:pt x="4476274" y="1479709"/>
                  </a:lnTo>
                  <a:lnTo>
                    <a:pt x="4499134" y="1479709"/>
                  </a:lnTo>
                  <a:lnTo>
                    <a:pt x="4499134" y="1508284"/>
                  </a:lnTo>
                  <a:lnTo>
                    <a:pt x="4522947" y="1508284"/>
                  </a:lnTo>
                  <a:lnTo>
                    <a:pt x="4522947" y="1535906"/>
                  </a:lnTo>
                  <a:lnTo>
                    <a:pt x="4536281" y="1535906"/>
                  </a:lnTo>
                  <a:lnTo>
                    <a:pt x="4536281" y="1564481"/>
                  </a:lnTo>
                  <a:lnTo>
                    <a:pt x="4553426" y="1564481"/>
                  </a:lnTo>
                  <a:lnTo>
                    <a:pt x="4553426" y="1593056"/>
                  </a:lnTo>
                  <a:lnTo>
                    <a:pt x="4679156" y="1593056"/>
                  </a:lnTo>
                  <a:lnTo>
                    <a:pt x="4679156" y="1621631"/>
                  </a:lnTo>
                  <a:lnTo>
                    <a:pt x="4712494" y="1621631"/>
                  </a:lnTo>
                  <a:lnTo>
                    <a:pt x="4712494" y="1650206"/>
                  </a:lnTo>
                  <a:lnTo>
                    <a:pt x="4758214" y="1650206"/>
                  </a:lnTo>
                  <a:lnTo>
                    <a:pt x="4758214" y="1677829"/>
                  </a:lnTo>
                  <a:lnTo>
                    <a:pt x="4837272" y="1677829"/>
                  </a:lnTo>
                  <a:lnTo>
                    <a:pt x="4837272" y="1706404"/>
                  </a:lnTo>
                  <a:lnTo>
                    <a:pt x="4947762" y="1706404"/>
                  </a:lnTo>
                  <a:lnTo>
                    <a:pt x="4947762" y="1734026"/>
                  </a:lnTo>
                  <a:lnTo>
                    <a:pt x="5004912" y="1734026"/>
                  </a:lnTo>
                  <a:lnTo>
                    <a:pt x="5004912" y="1762601"/>
                  </a:lnTo>
                  <a:lnTo>
                    <a:pt x="5105876" y="1762601"/>
                  </a:lnTo>
                  <a:lnTo>
                    <a:pt x="5105876" y="1790224"/>
                  </a:lnTo>
                  <a:lnTo>
                    <a:pt x="5206842" y="1790224"/>
                  </a:lnTo>
                  <a:lnTo>
                    <a:pt x="5206842" y="1819751"/>
                  </a:lnTo>
                  <a:lnTo>
                    <a:pt x="5420201" y="1819751"/>
                  </a:lnTo>
                  <a:lnTo>
                    <a:pt x="5420201" y="1850231"/>
                  </a:lnTo>
                  <a:lnTo>
                    <a:pt x="5431631" y="1850231"/>
                  </a:lnTo>
                  <a:lnTo>
                    <a:pt x="5431631" y="1885474"/>
                  </a:lnTo>
                  <a:lnTo>
                    <a:pt x="5487829" y="1885474"/>
                  </a:lnTo>
                  <a:lnTo>
                    <a:pt x="5487829" y="1904524"/>
                  </a:lnTo>
                  <a:lnTo>
                    <a:pt x="5588794" y="1904524"/>
                  </a:lnTo>
                  <a:lnTo>
                    <a:pt x="5588794" y="1940719"/>
                  </a:lnTo>
                  <a:lnTo>
                    <a:pt x="5746909" y="1940719"/>
                  </a:lnTo>
                  <a:lnTo>
                    <a:pt x="5746909" y="1980724"/>
                  </a:lnTo>
                  <a:lnTo>
                    <a:pt x="5758339" y="1980724"/>
                  </a:lnTo>
                  <a:lnTo>
                    <a:pt x="5758339" y="2035969"/>
                  </a:lnTo>
                  <a:lnTo>
                    <a:pt x="6140292" y="2035969"/>
                  </a:lnTo>
                  <a:lnTo>
                    <a:pt x="6140292" y="2062639"/>
                  </a:lnTo>
                  <a:lnTo>
                    <a:pt x="6217444" y="2062639"/>
                  </a:lnTo>
                  <a:lnTo>
                    <a:pt x="6217444" y="2100739"/>
                  </a:lnTo>
                  <a:lnTo>
                    <a:pt x="6935629" y="2100739"/>
                  </a:lnTo>
                </a:path>
              </a:pathLst>
            </a:custGeom>
            <a:noFill/>
            <a:ln w="26035" cap="flat">
              <a:solidFill>
                <a:schemeClr val="accent2"/>
              </a:solidFill>
              <a:prstDash val="solid"/>
              <a:miter/>
            </a:ln>
          </p:spPr>
          <p:txBody>
            <a:bodyPr rtlCol="0"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grpSp>
    </p:spTree>
  </p:cSld>
  <p:clrMapOvr>
    <a:masterClrMapping/>
  </p:clrMapOv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ja-JP" sz="1600" b="1" i="0" u="none" strike="noStrike" cap="none" baseline="0">
                <a:solidFill>
                  <a:srgbClr val="4D4D4D"/>
                </a:solidFill>
                <a:effectLst/>
                <a:uFillTx/>
                <a:ea typeface="MS UI Gothic" panose="020B0600070205080204" charset="-128"/>
              </a:rPr>
              <a:t>主要な結果（続き）</a:t>
            </a:r>
          </a:p>
          <a:p>
            <a:endParaRPr lang="en-GB"/>
          </a:p>
        </p:txBody>
      </p:sp>
      <p:sp>
        <p:nvSpPr>
          <p:cNvPr id="2" name="Title 1"/>
          <p:cNvSpPr>
            <a:spLocks noGrp="1"/>
          </p:cNvSpPr>
          <p:nvPr>
            <p:ph type="title"/>
          </p:nvPr>
        </p:nvSpPr>
        <p:spPr/>
        <p:txBody>
          <a:bodyPr/>
          <a:lstStyle/>
          <a:p>
            <a:r>
              <a:rPr lang="ja-JP" sz="1800" b="1" i="0" u="none" strike="noStrike" cap="none" baseline="0">
                <a:solidFill>
                  <a:srgbClr val="043882"/>
                </a:solidFill>
                <a:effectLst/>
                <a:uFillTx/>
                <a:ea typeface="MS UI Gothic" panose="020B0600070205080204" charset="-128"/>
              </a:rPr>
              <a:t>LBA3503: 結腸直腸癌による癌性腹膜炎（PC）に対する腹腔内温熱化学療法（HIPEC）のUNICANCER第III相試験：PRODIGE 7 – Quenet F, et al</a:t>
            </a:r>
          </a:p>
        </p:txBody>
      </p:sp>
      <p:sp>
        <p:nvSpPr>
          <p:cNvPr id="5" name="Text Placeholder 4"/>
          <p:cNvSpPr>
            <a:spLocks noGrp="1"/>
          </p:cNvSpPr>
          <p:nvPr>
            <p:ph type="body" sz="quarter" idx="11"/>
          </p:nvPr>
        </p:nvSpPr>
        <p:spPr>
          <a:xfrm>
            <a:off x="4414604" y="6096000"/>
            <a:ext cx="4364272" cy="487363"/>
          </a:xfrm>
        </p:spPr>
        <p:txBody>
          <a:bodyPr/>
          <a:lstStyle/>
          <a:p>
            <a:r>
              <a:rPr lang="ja-JP" sz="1200" b="0" i="0" u="none" strike="noStrike" cap="none" baseline="0">
                <a:solidFill>
                  <a:srgbClr val="4D4D4D"/>
                </a:solidFill>
                <a:effectLst/>
                <a:uFillTx/>
                <a:ea typeface="MS UI Gothic" panose="020B0600070205080204" charset="-128"/>
              </a:rPr>
              <a:t>Quenet F, et al. J Clin Oncol 2018;36(suppl):abstr LBA3503</a:t>
            </a:r>
          </a:p>
        </p:txBody>
      </p:sp>
      <p:sp>
        <p:nvSpPr>
          <p:cNvPr id="9" name="TextBox 8"/>
          <p:cNvSpPr txBox="1"/>
          <p:nvPr/>
        </p:nvSpPr>
        <p:spPr>
          <a:xfrm>
            <a:off x="1429572" y="1532462"/>
            <a:ext cx="6284857" cy="366126"/>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800" b="1" i="0" u="none" strike="noStrike" cap="none" baseline="0">
                <a:solidFill>
                  <a:srgbClr val="4D4D4D"/>
                </a:solidFill>
                <a:effectLst/>
                <a:uFillTx/>
                <a:ea typeface="MS UI Gothic" panose="020B0600070205080204" charset="-128"/>
              </a:rPr>
              <a:t>RFS</a:t>
            </a:r>
          </a:p>
        </p:txBody>
      </p:sp>
      <p:sp>
        <p:nvSpPr>
          <p:cNvPr id="11" name="Freeform: Shape 10"/>
          <p:cNvSpPr/>
          <p:nvPr/>
        </p:nvSpPr>
        <p:spPr>
          <a:xfrm>
            <a:off x="1489263" y="1951870"/>
            <a:ext cx="6779656" cy="2930687"/>
          </a:xfrm>
          <a:custGeom>
            <a:avLst/>
            <a:gdLst>
              <a:gd name="connsiteX0" fmla="*/ 0 w 6281928"/>
              <a:gd name="connsiteY0" fmla="*/ 0 h 3054096"/>
              <a:gd name="connsiteX1" fmla="*/ 0 w 6281928"/>
              <a:gd name="connsiteY1" fmla="*/ 3054096 h 3054096"/>
              <a:gd name="connsiteX2" fmla="*/ 6281928 w 6281928"/>
              <a:gd name="connsiteY2" fmla="*/ 3054096 h 3054096"/>
            </a:gdLst>
            <a:ahLst/>
            <a:cxnLst>
              <a:cxn ang="0">
                <a:pos x="connsiteX0" y="connsiteY0"/>
              </a:cxn>
              <a:cxn ang="0">
                <a:pos x="connsiteX1" y="connsiteY1"/>
              </a:cxn>
              <a:cxn ang="0">
                <a:pos x="connsiteX2" y="connsiteY2"/>
              </a:cxn>
            </a:cxnLst>
            <a:rect l="l" t="t" r="r" b="b"/>
            <a:pathLst>
              <a:path w="6281928" h="3054096">
                <a:moveTo>
                  <a:pt x="0" y="0"/>
                </a:moveTo>
                <a:lnTo>
                  <a:pt x="0" y="3054096"/>
                </a:lnTo>
                <a:lnTo>
                  <a:pt x="6281928" y="3054096"/>
                </a:lnTo>
              </a:path>
            </a:pathLst>
          </a:cu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GB" sz="20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cxnSp>
        <p:nvCxnSpPr>
          <p:cNvPr id="12" name="Straight Connector 11"/>
          <p:cNvCxnSpPr/>
          <p:nvPr/>
        </p:nvCxnSpPr>
        <p:spPr>
          <a:xfrm rot="5400000">
            <a:off x="1444262" y="4938204"/>
            <a:ext cx="90000" cy="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13" name="Straight Connector 12"/>
          <p:cNvCxnSpPr/>
          <p:nvPr/>
        </p:nvCxnSpPr>
        <p:spPr>
          <a:xfrm rot="5400000">
            <a:off x="2060576" y="4938204"/>
            <a:ext cx="90000" cy="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14" name="Straight Connector 13"/>
          <p:cNvCxnSpPr/>
          <p:nvPr/>
        </p:nvCxnSpPr>
        <p:spPr>
          <a:xfrm rot="5400000">
            <a:off x="2676890" y="4938204"/>
            <a:ext cx="90000" cy="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15" name="Straight Connector 14"/>
          <p:cNvCxnSpPr/>
          <p:nvPr/>
        </p:nvCxnSpPr>
        <p:spPr>
          <a:xfrm rot="5400000">
            <a:off x="3909518" y="4938204"/>
            <a:ext cx="90000" cy="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16" name="Straight Connector 15"/>
          <p:cNvCxnSpPr/>
          <p:nvPr/>
        </p:nvCxnSpPr>
        <p:spPr>
          <a:xfrm rot="5400000">
            <a:off x="5142146" y="4938204"/>
            <a:ext cx="90000" cy="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17" name="Straight Connector 16"/>
          <p:cNvCxnSpPr/>
          <p:nvPr/>
        </p:nvCxnSpPr>
        <p:spPr>
          <a:xfrm rot="5400000">
            <a:off x="6374774" y="4938204"/>
            <a:ext cx="90000" cy="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18" name="Straight Connector 17"/>
          <p:cNvCxnSpPr/>
          <p:nvPr/>
        </p:nvCxnSpPr>
        <p:spPr>
          <a:xfrm rot="5400000">
            <a:off x="7607402" y="4938204"/>
            <a:ext cx="90000" cy="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19" name="Straight Connector 18"/>
          <p:cNvCxnSpPr/>
          <p:nvPr/>
        </p:nvCxnSpPr>
        <p:spPr>
          <a:xfrm rot="5400000">
            <a:off x="8223712" y="4938204"/>
            <a:ext cx="90000" cy="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sp>
        <p:nvSpPr>
          <p:cNvPr id="20" name="TextBox 19"/>
          <p:cNvSpPr txBox="1"/>
          <p:nvPr/>
        </p:nvSpPr>
        <p:spPr>
          <a:xfrm>
            <a:off x="697175" y="5408127"/>
            <a:ext cx="825921" cy="305105"/>
          </a:xfrm>
          <a:prstGeom prst="rect">
            <a:avLst/>
          </a:prstGeom>
          <a:noFill/>
        </p:spPr>
        <p:txBody>
          <a:bodyPr wrap="none" rtlCol="0" anchor="t" anchorCtr="0">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lang="ja-JP" sz="1400" b="0" i="0" u="none" strike="noStrike" cap="none" baseline="0">
                <a:solidFill>
                  <a:srgbClr val="4D4D4D"/>
                </a:solidFill>
                <a:effectLst/>
                <a:uFillTx/>
                <a:ea typeface="MS UI Gothic" panose="020B0600070205080204" charset="-128"/>
              </a:rPr>
              <a:t>リスクに晒されていた患者数</a:t>
            </a:r>
          </a:p>
        </p:txBody>
      </p:sp>
      <p:cxnSp>
        <p:nvCxnSpPr>
          <p:cNvPr id="21" name="Straight Connector 20"/>
          <p:cNvCxnSpPr/>
          <p:nvPr/>
        </p:nvCxnSpPr>
        <p:spPr>
          <a:xfrm>
            <a:off x="841191" y="5876275"/>
            <a:ext cx="236632" cy="0"/>
          </a:xfrm>
          <a:prstGeom prst="line">
            <a:avLst/>
          </a:prstGeom>
          <a:noFill/>
          <a:ln w="26035" cap="sq">
            <a:solidFill>
              <a:schemeClr val="accent2"/>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22" name="Straight Connector 21"/>
          <p:cNvCxnSpPr/>
          <p:nvPr/>
        </p:nvCxnSpPr>
        <p:spPr>
          <a:xfrm>
            <a:off x="841191" y="6089000"/>
            <a:ext cx="236632" cy="0"/>
          </a:xfrm>
          <a:prstGeom prst="line">
            <a:avLst/>
          </a:prstGeom>
          <a:noFill/>
          <a:ln w="26035" cap="sq">
            <a:solidFill>
              <a:schemeClr val="accent3"/>
            </a:solidFill>
            <a:miter lim="800000"/>
          </a:ln>
        </p:spPr>
        <p:style>
          <a:lnRef idx="2">
            <a:schemeClr val="accent1">
              <a:shade val="50000"/>
            </a:schemeClr>
          </a:lnRef>
          <a:fillRef idx="1">
            <a:schemeClr val="accent1"/>
          </a:fillRef>
          <a:effectRef idx="0">
            <a:schemeClr val="accent1"/>
          </a:effectRef>
          <a:fontRef idx="minor">
            <a:schemeClr val="lt1"/>
          </a:fontRef>
        </p:style>
      </p:cxnSp>
      <p:sp>
        <p:nvSpPr>
          <p:cNvPr id="23" name="TextBox 22"/>
          <p:cNvSpPr txBox="1"/>
          <p:nvPr/>
        </p:nvSpPr>
        <p:spPr>
          <a:xfrm>
            <a:off x="1348281" y="4978896"/>
            <a:ext cx="281964" cy="305105"/>
          </a:xfrm>
          <a:prstGeom prst="rect">
            <a:avLst/>
          </a:prstGeom>
          <a:noFill/>
        </p:spPr>
        <p:txBody>
          <a:bodyPr wrap="none" rtlCol="0" anchor="t" anchorCtr="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lang="ja-JP" sz="1400" b="0" i="0" u="none" strike="noStrike" cap="none" baseline="0">
                <a:solidFill>
                  <a:srgbClr val="4D4D4D"/>
                </a:solidFill>
                <a:effectLst/>
                <a:uFillTx/>
                <a:ea typeface="MS UI Gothic" panose="020B0600070205080204" charset="-128"/>
              </a:rPr>
              <a:t>0</a:t>
            </a:r>
          </a:p>
        </p:txBody>
      </p:sp>
      <p:sp>
        <p:nvSpPr>
          <p:cNvPr id="24" name="TextBox 23"/>
          <p:cNvSpPr txBox="1"/>
          <p:nvPr/>
        </p:nvSpPr>
        <p:spPr>
          <a:xfrm>
            <a:off x="1964080" y="4978896"/>
            <a:ext cx="281964" cy="305105"/>
          </a:xfrm>
          <a:prstGeom prst="rect">
            <a:avLst/>
          </a:prstGeom>
          <a:noFill/>
        </p:spPr>
        <p:txBody>
          <a:bodyPr wrap="none" rtlCol="0" anchor="t" anchorCtr="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lang="ja-JP" sz="1400" b="0" i="0" u="none" strike="noStrike" cap="none" baseline="0">
                <a:solidFill>
                  <a:srgbClr val="4D4D4D"/>
                </a:solidFill>
                <a:effectLst/>
                <a:uFillTx/>
                <a:ea typeface="MS UI Gothic" panose="020B0600070205080204" charset="-128"/>
              </a:rPr>
              <a:t>6</a:t>
            </a:r>
          </a:p>
        </p:txBody>
      </p:sp>
      <p:sp>
        <p:nvSpPr>
          <p:cNvPr id="25" name="TextBox 24"/>
          <p:cNvSpPr txBox="1"/>
          <p:nvPr/>
        </p:nvSpPr>
        <p:spPr>
          <a:xfrm>
            <a:off x="2529557" y="4978896"/>
            <a:ext cx="380866" cy="305105"/>
          </a:xfrm>
          <a:prstGeom prst="rect">
            <a:avLst/>
          </a:prstGeom>
          <a:noFill/>
        </p:spPr>
        <p:txBody>
          <a:bodyPr wrap="none" rtlCol="0" anchor="t" anchorCtr="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lang="ja-JP" sz="1400" b="0" i="0" u="none" strike="noStrike" cap="none" baseline="0">
                <a:solidFill>
                  <a:srgbClr val="4D4D4D"/>
                </a:solidFill>
                <a:effectLst/>
                <a:uFillTx/>
                <a:ea typeface="MS UI Gothic" panose="020B0600070205080204" charset="-128"/>
              </a:rPr>
              <a:t>12</a:t>
            </a:r>
          </a:p>
        </p:txBody>
      </p:sp>
      <p:sp>
        <p:nvSpPr>
          <p:cNvPr id="26" name="TextBox 25"/>
          <p:cNvSpPr txBox="1"/>
          <p:nvPr/>
        </p:nvSpPr>
        <p:spPr>
          <a:xfrm>
            <a:off x="3762608" y="4978896"/>
            <a:ext cx="380866" cy="305105"/>
          </a:xfrm>
          <a:prstGeom prst="rect">
            <a:avLst/>
          </a:prstGeom>
          <a:noFill/>
        </p:spPr>
        <p:txBody>
          <a:bodyPr wrap="none" rtlCol="0" anchor="t" anchorCtr="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lang="ja-JP" sz="1400" b="0" i="0" u="none" strike="noStrike" cap="none" baseline="0">
                <a:solidFill>
                  <a:srgbClr val="4D4D4D"/>
                </a:solidFill>
                <a:effectLst/>
                <a:uFillTx/>
                <a:ea typeface="MS UI Gothic" panose="020B0600070205080204" charset="-128"/>
              </a:rPr>
              <a:t>24</a:t>
            </a:r>
          </a:p>
        </p:txBody>
      </p:sp>
      <p:sp>
        <p:nvSpPr>
          <p:cNvPr id="27" name="TextBox 26"/>
          <p:cNvSpPr txBox="1"/>
          <p:nvPr/>
        </p:nvSpPr>
        <p:spPr>
          <a:xfrm>
            <a:off x="4995658" y="4978896"/>
            <a:ext cx="380866" cy="305105"/>
          </a:xfrm>
          <a:prstGeom prst="rect">
            <a:avLst/>
          </a:prstGeom>
          <a:noFill/>
        </p:spPr>
        <p:txBody>
          <a:bodyPr wrap="none" rtlCol="0" anchor="t" anchorCtr="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lang="ja-JP" sz="1400" b="0" i="0" u="none" strike="noStrike" cap="none" baseline="0">
                <a:solidFill>
                  <a:srgbClr val="4D4D4D"/>
                </a:solidFill>
                <a:effectLst/>
                <a:uFillTx/>
                <a:ea typeface="MS UI Gothic" panose="020B0600070205080204" charset="-128"/>
              </a:rPr>
              <a:t>36</a:t>
            </a:r>
          </a:p>
        </p:txBody>
      </p:sp>
      <p:sp>
        <p:nvSpPr>
          <p:cNvPr id="28" name="TextBox 27"/>
          <p:cNvSpPr txBox="1"/>
          <p:nvPr/>
        </p:nvSpPr>
        <p:spPr>
          <a:xfrm>
            <a:off x="6228707" y="4978896"/>
            <a:ext cx="380866" cy="305105"/>
          </a:xfrm>
          <a:prstGeom prst="rect">
            <a:avLst/>
          </a:prstGeom>
          <a:noFill/>
        </p:spPr>
        <p:txBody>
          <a:bodyPr wrap="none" rtlCol="0" anchor="t" anchorCtr="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lang="ja-JP" sz="1400" b="0" i="0" u="none" strike="noStrike" cap="none" baseline="0">
                <a:solidFill>
                  <a:srgbClr val="4D4D4D"/>
                </a:solidFill>
                <a:effectLst/>
                <a:uFillTx/>
                <a:ea typeface="MS UI Gothic" panose="020B0600070205080204" charset="-128"/>
              </a:rPr>
              <a:t>48</a:t>
            </a:r>
          </a:p>
        </p:txBody>
      </p:sp>
      <p:sp>
        <p:nvSpPr>
          <p:cNvPr id="29" name="TextBox 28"/>
          <p:cNvSpPr txBox="1"/>
          <p:nvPr/>
        </p:nvSpPr>
        <p:spPr>
          <a:xfrm>
            <a:off x="7461757" y="4978896"/>
            <a:ext cx="380866" cy="305105"/>
          </a:xfrm>
          <a:prstGeom prst="rect">
            <a:avLst/>
          </a:prstGeom>
          <a:noFill/>
        </p:spPr>
        <p:txBody>
          <a:bodyPr wrap="none" rtlCol="0" anchor="t" anchorCtr="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lang="ja-JP" sz="1400" b="0" i="0" u="none" strike="noStrike" cap="none" baseline="0">
                <a:solidFill>
                  <a:srgbClr val="4D4D4D"/>
                </a:solidFill>
                <a:effectLst/>
                <a:uFillTx/>
                <a:ea typeface="MS UI Gothic" panose="020B0600070205080204" charset="-128"/>
              </a:rPr>
              <a:t>60</a:t>
            </a:r>
          </a:p>
        </p:txBody>
      </p:sp>
      <p:sp>
        <p:nvSpPr>
          <p:cNvPr id="30" name="TextBox 29"/>
          <p:cNvSpPr txBox="1"/>
          <p:nvPr/>
        </p:nvSpPr>
        <p:spPr>
          <a:xfrm>
            <a:off x="8078281" y="4978896"/>
            <a:ext cx="380866" cy="305105"/>
          </a:xfrm>
          <a:prstGeom prst="rect">
            <a:avLst/>
          </a:prstGeom>
          <a:noFill/>
        </p:spPr>
        <p:txBody>
          <a:bodyPr wrap="none" rtlCol="0" anchor="t" anchorCtr="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lang="ja-JP" sz="1400" b="0" i="0" u="none" strike="noStrike" cap="none" baseline="0">
                <a:solidFill>
                  <a:srgbClr val="4D4D4D"/>
                </a:solidFill>
                <a:effectLst/>
                <a:uFillTx/>
                <a:ea typeface="MS UI Gothic" panose="020B0600070205080204" charset="-128"/>
              </a:rPr>
              <a:t>66</a:t>
            </a:r>
          </a:p>
        </p:txBody>
      </p:sp>
      <p:sp>
        <p:nvSpPr>
          <p:cNvPr id="31" name="TextBox 30"/>
          <p:cNvSpPr txBox="1"/>
          <p:nvPr/>
        </p:nvSpPr>
        <p:spPr>
          <a:xfrm>
            <a:off x="4639211" y="5229200"/>
            <a:ext cx="479767" cy="305105"/>
          </a:xfrm>
          <a:prstGeom prst="rect">
            <a:avLst/>
          </a:prstGeom>
          <a:noFill/>
        </p:spPr>
        <p:txBody>
          <a:bodyPr wrap="none" rtlCol="0" anchor="t" anchorCtr="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lang="ja-JP" sz="1400" b="0" i="0" u="none" strike="noStrike" cap="none" baseline="0">
                <a:solidFill>
                  <a:srgbClr val="4D4D4D"/>
                </a:solidFill>
                <a:effectLst/>
                <a:uFillTx/>
                <a:ea typeface="MS UI Gothic" panose="020B0600070205080204" charset="-128"/>
              </a:rPr>
              <a:t>経過期間、月</a:t>
            </a:r>
          </a:p>
        </p:txBody>
      </p:sp>
      <p:graphicFrame>
        <p:nvGraphicFramePr>
          <p:cNvPr id="32" name="Table 31"/>
          <p:cNvGraphicFramePr>
            <a:graphicFrameLocks noGrp="1"/>
          </p:cNvGraphicFramePr>
          <p:nvPr/>
        </p:nvGraphicFramePr>
        <p:xfrm>
          <a:off x="5046237" y="1987487"/>
          <a:ext cx="3231669" cy="1569720"/>
        </p:xfrm>
        <a:graphic>
          <a:graphicData uri="http://schemas.openxmlformats.org/drawingml/2006/table">
            <a:tbl>
              <a:tblPr firstRow="1" bandRow="1">
                <a:tableStyleId>{2D5ABB26-0587-4C30-8999-92F81FD0307C}</a:tableStyleId>
              </a:tblPr>
              <a:tblGrid>
                <a:gridCol w="1215669">
                  <a:extLst>
                    <a:ext uri="{9D8B030D-6E8A-4147-A177-3AD203B41FA5}">
                      <a16:colId xmlns:a16="http://schemas.microsoft.com/office/drawing/2014/main" val="20000"/>
                    </a:ext>
                  </a:extLst>
                </a:gridCol>
                <a:gridCol w="1008000">
                  <a:extLst>
                    <a:ext uri="{9D8B030D-6E8A-4147-A177-3AD203B41FA5}">
                      <a16:colId xmlns:a16="http://schemas.microsoft.com/office/drawing/2014/main" val="20001"/>
                    </a:ext>
                  </a:extLst>
                </a:gridCol>
                <a:gridCol w="1008000">
                  <a:extLst>
                    <a:ext uri="{9D8B030D-6E8A-4147-A177-3AD203B41FA5}">
                      <a16:colId xmlns:a16="http://schemas.microsoft.com/office/drawing/2014/main" val="20002"/>
                    </a:ext>
                  </a:extLst>
                </a:gridCol>
              </a:tblGrid>
              <a:tr h="370840">
                <a:tc>
                  <a:txBody>
                    <a:bodyPr/>
                    <a:lstStyle>
                      <a:lvl1pPr marL="0" algn="l" defTabSz="914400" rtl="0" eaLnBrk="1" latinLnBrk="0" hangingPunct="1">
                        <a:defRPr sz="1800" kern="1200">
                          <a:solidFill>
                            <a:schemeClr val="tx1"/>
                          </a:solidFill>
                          <a:latin typeface="Trebuchet MS" panose="020B0603020202020204"/>
                        </a:defRPr>
                      </a:lvl1pPr>
                      <a:lvl2pPr marL="457200" algn="l" defTabSz="914400" rtl="0" eaLnBrk="1" latinLnBrk="0" hangingPunct="1">
                        <a:defRPr sz="1800" kern="1200">
                          <a:solidFill>
                            <a:schemeClr val="tx1"/>
                          </a:solidFill>
                          <a:latin typeface="Trebuchet MS" panose="020B0603020202020204"/>
                        </a:defRPr>
                      </a:lvl2pPr>
                      <a:lvl3pPr marL="914400" algn="l" defTabSz="914400" rtl="0" eaLnBrk="1" latinLnBrk="0" hangingPunct="1">
                        <a:defRPr sz="1800" kern="1200">
                          <a:solidFill>
                            <a:schemeClr val="tx1"/>
                          </a:solidFill>
                          <a:latin typeface="Trebuchet MS" panose="020B0603020202020204"/>
                        </a:defRPr>
                      </a:lvl3pPr>
                      <a:lvl4pPr marL="1371600" algn="l" defTabSz="914400" rtl="0" eaLnBrk="1" latinLnBrk="0" hangingPunct="1">
                        <a:defRPr sz="1800" kern="1200">
                          <a:solidFill>
                            <a:schemeClr val="tx1"/>
                          </a:solidFill>
                          <a:latin typeface="Trebuchet MS" panose="020B0603020202020204"/>
                        </a:defRPr>
                      </a:lvl4pPr>
                      <a:lvl5pPr marL="1828800" algn="l" defTabSz="914400" rtl="0" eaLnBrk="1" latinLnBrk="0" hangingPunct="1">
                        <a:defRPr sz="1800" kern="1200">
                          <a:solidFill>
                            <a:schemeClr val="tx1"/>
                          </a:solidFill>
                          <a:latin typeface="Trebuchet MS" panose="020B0603020202020204"/>
                        </a:defRPr>
                      </a:lvl5pPr>
                      <a:lvl6pPr marL="2286000" algn="l" defTabSz="914400" rtl="0" eaLnBrk="1" latinLnBrk="0" hangingPunct="1">
                        <a:defRPr sz="1800" kern="1200">
                          <a:solidFill>
                            <a:schemeClr val="tx1"/>
                          </a:solidFill>
                          <a:latin typeface="Trebuchet MS" panose="020B0603020202020204"/>
                        </a:defRPr>
                      </a:lvl6pPr>
                      <a:lvl7pPr marL="2743200" algn="l" defTabSz="914400" rtl="0" eaLnBrk="1" latinLnBrk="0" hangingPunct="1">
                        <a:defRPr sz="1800" kern="1200">
                          <a:solidFill>
                            <a:schemeClr val="tx1"/>
                          </a:solidFill>
                          <a:latin typeface="Trebuchet MS" panose="020B0603020202020204"/>
                        </a:defRPr>
                      </a:lvl7pPr>
                      <a:lvl8pPr marL="3200400" algn="l" defTabSz="914400" rtl="0" eaLnBrk="1" latinLnBrk="0" hangingPunct="1">
                        <a:defRPr sz="1800" kern="1200">
                          <a:solidFill>
                            <a:schemeClr val="tx1"/>
                          </a:solidFill>
                          <a:latin typeface="Trebuchet MS" panose="020B0603020202020204"/>
                        </a:defRPr>
                      </a:lvl8pPr>
                      <a:lvl9pPr marL="3657600" algn="l" defTabSz="914400" rtl="0" eaLnBrk="1" latinLnBrk="0" hangingPunct="1">
                        <a:defRPr sz="1800" kern="1200">
                          <a:solidFill>
                            <a:schemeClr val="tx1"/>
                          </a:solidFill>
                          <a:latin typeface="Trebuchet MS" panose="020B0603020202020204"/>
                        </a:defRPr>
                      </a:lvl9pPr>
                    </a:lstStyle>
                    <a:p>
                      <a:pPr algn="l"/>
                      <a:endParaRPr lang="en-US" sz="1200" b="1" dirty="0">
                        <a:solidFill>
                          <a:schemeClr val="tx1"/>
                        </a:solidFill>
                        <a:latin typeface="+mj-lt"/>
                        <a:cs typeface="Arial" panose="020B0604020202020204" pitchFamily="34" charset="0"/>
                      </a:endParaRPr>
                    </a:p>
                  </a:txBody>
                  <a:tcPr anchor="ct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lvl1pPr marL="0" algn="l" defTabSz="914400" rtl="0" eaLnBrk="1" latinLnBrk="0" hangingPunct="1">
                        <a:defRPr sz="1800" kern="1200">
                          <a:solidFill>
                            <a:schemeClr val="tx1"/>
                          </a:solidFill>
                          <a:latin typeface="Trebuchet MS" panose="020B0603020202020204"/>
                        </a:defRPr>
                      </a:lvl1pPr>
                      <a:lvl2pPr marL="457200" algn="l" defTabSz="914400" rtl="0" eaLnBrk="1" latinLnBrk="0" hangingPunct="1">
                        <a:defRPr sz="1800" kern="1200">
                          <a:solidFill>
                            <a:schemeClr val="tx1"/>
                          </a:solidFill>
                          <a:latin typeface="Trebuchet MS" panose="020B0603020202020204"/>
                        </a:defRPr>
                      </a:lvl2pPr>
                      <a:lvl3pPr marL="914400" algn="l" defTabSz="914400" rtl="0" eaLnBrk="1" latinLnBrk="0" hangingPunct="1">
                        <a:defRPr sz="1800" kern="1200">
                          <a:solidFill>
                            <a:schemeClr val="tx1"/>
                          </a:solidFill>
                          <a:latin typeface="Trebuchet MS" panose="020B0603020202020204"/>
                        </a:defRPr>
                      </a:lvl3pPr>
                      <a:lvl4pPr marL="1371600" algn="l" defTabSz="914400" rtl="0" eaLnBrk="1" latinLnBrk="0" hangingPunct="1">
                        <a:defRPr sz="1800" kern="1200">
                          <a:solidFill>
                            <a:schemeClr val="tx1"/>
                          </a:solidFill>
                          <a:latin typeface="Trebuchet MS" panose="020B0603020202020204"/>
                        </a:defRPr>
                      </a:lvl4pPr>
                      <a:lvl5pPr marL="1828800" algn="l" defTabSz="914400" rtl="0" eaLnBrk="1" latinLnBrk="0" hangingPunct="1">
                        <a:defRPr sz="1800" kern="1200">
                          <a:solidFill>
                            <a:schemeClr val="tx1"/>
                          </a:solidFill>
                          <a:latin typeface="Trebuchet MS" panose="020B0603020202020204"/>
                        </a:defRPr>
                      </a:lvl5pPr>
                      <a:lvl6pPr marL="2286000" algn="l" defTabSz="914400" rtl="0" eaLnBrk="1" latinLnBrk="0" hangingPunct="1">
                        <a:defRPr sz="1800" kern="1200">
                          <a:solidFill>
                            <a:schemeClr val="tx1"/>
                          </a:solidFill>
                          <a:latin typeface="Trebuchet MS" panose="020B0603020202020204"/>
                        </a:defRPr>
                      </a:lvl6pPr>
                      <a:lvl7pPr marL="2743200" algn="l" defTabSz="914400" rtl="0" eaLnBrk="1" latinLnBrk="0" hangingPunct="1">
                        <a:defRPr sz="1800" kern="1200">
                          <a:solidFill>
                            <a:schemeClr val="tx1"/>
                          </a:solidFill>
                          <a:latin typeface="Trebuchet MS" panose="020B0603020202020204"/>
                        </a:defRPr>
                      </a:lvl7pPr>
                      <a:lvl8pPr marL="3200400" algn="l" defTabSz="914400" rtl="0" eaLnBrk="1" latinLnBrk="0" hangingPunct="1">
                        <a:defRPr sz="1800" kern="1200">
                          <a:solidFill>
                            <a:schemeClr val="tx1"/>
                          </a:solidFill>
                          <a:latin typeface="Trebuchet MS" panose="020B0603020202020204"/>
                        </a:defRPr>
                      </a:lvl8pPr>
                      <a:lvl9pPr marL="3657600" algn="l" defTabSz="914400" rtl="0" eaLnBrk="1" latinLnBrk="0" hangingPunct="1">
                        <a:defRPr sz="1800" kern="1200">
                          <a:solidFill>
                            <a:schemeClr val="tx1"/>
                          </a:solidFill>
                          <a:latin typeface="Trebuchet MS" panose="020B0603020202020204"/>
                        </a:defRPr>
                      </a:lvl9pPr>
                    </a:lstStyle>
                    <a:p>
                      <a:pPr algn="ctr"/>
                      <a:r>
                        <a:rPr lang="ja-JP" sz="1200" b="1" i="0" u="none" strike="noStrike" cap="none" baseline="0">
                          <a:solidFill>
                            <a:srgbClr val="4D4D4D"/>
                          </a:solidFill>
                          <a:effectLst/>
                          <a:uFillTx/>
                          <a:ea typeface="MS UI Gothic" panose="020B0600070205080204" charset="-128"/>
                        </a:rPr>
                        <a:t>HIPEC</a:t>
                      </a:r>
                    </a:p>
                  </a:txBody>
                  <a:tcPr anchor="ct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lvl1pPr marL="0" algn="l" defTabSz="914400" rtl="0" eaLnBrk="1" latinLnBrk="0" hangingPunct="1">
                        <a:defRPr sz="1800" kern="1200">
                          <a:solidFill>
                            <a:schemeClr val="tx1"/>
                          </a:solidFill>
                          <a:latin typeface="Trebuchet MS" panose="020B0603020202020204"/>
                        </a:defRPr>
                      </a:lvl1pPr>
                      <a:lvl2pPr marL="457200" algn="l" defTabSz="914400" rtl="0" eaLnBrk="1" latinLnBrk="0" hangingPunct="1">
                        <a:defRPr sz="1800" kern="1200">
                          <a:solidFill>
                            <a:schemeClr val="tx1"/>
                          </a:solidFill>
                          <a:latin typeface="Trebuchet MS" panose="020B0603020202020204"/>
                        </a:defRPr>
                      </a:lvl2pPr>
                      <a:lvl3pPr marL="914400" algn="l" defTabSz="914400" rtl="0" eaLnBrk="1" latinLnBrk="0" hangingPunct="1">
                        <a:defRPr sz="1800" kern="1200">
                          <a:solidFill>
                            <a:schemeClr val="tx1"/>
                          </a:solidFill>
                          <a:latin typeface="Trebuchet MS" panose="020B0603020202020204"/>
                        </a:defRPr>
                      </a:lvl3pPr>
                      <a:lvl4pPr marL="1371600" algn="l" defTabSz="914400" rtl="0" eaLnBrk="1" latinLnBrk="0" hangingPunct="1">
                        <a:defRPr sz="1800" kern="1200">
                          <a:solidFill>
                            <a:schemeClr val="tx1"/>
                          </a:solidFill>
                          <a:latin typeface="Trebuchet MS" panose="020B0603020202020204"/>
                        </a:defRPr>
                      </a:lvl4pPr>
                      <a:lvl5pPr marL="1828800" algn="l" defTabSz="914400" rtl="0" eaLnBrk="1" latinLnBrk="0" hangingPunct="1">
                        <a:defRPr sz="1800" kern="1200">
                          <a:solidFill>
                            <a:schemeClr val="tx1"/>
                          </a:solidFill>
                          <a:latin typeface="Trebuchet MS" panose="020B0603020202020204"/>
                        </a:defRPr>
                      </a:lvl5pPr>
                      <a:lvl6pPr marL="2286000" algn="l" defTabSz="914400" rtl="0" eaLnBrk="1" latinLnBrk="0" hangingPunct="1">
                        <a:defRPr sz="1800" kern="1200">
                          <a:solidFill>
                            <a:schemeClr val="tx1"/>
                          </a:solidFill>
                          <a:latin typeface="Trebuchet MS" panose="020B0603020202020204"/>
                        </a:defRPr>
                      </a:lvl6pPr>
                      <a:lvl7pPr marL="2743200" algn="l" defTabSz="914400" rtl="0" eaLnBrk="1" latinLnBrk="0" hangingPunct="1">
                        <a:defRPr sz="1800" kern="1200">
                          <a:solidFill>
                            <a:schemeClr val="tx1"/>
                          </a:solidFill>
                          <a:latin typeface="Trebuchet MS" panose="020B0603020202020204"/>
                        </a:defRPr>
                      </a:lvl7pPr>
                      <a:lvl8pPr marL="3200400" algn="l" defTabSz="914400" rtl="0" eaLnBrk="1" latinLnBrk="0" hangingPunct="1">
                        <a:defRPr sz="1800" kern="1200">
                          <a:solidFill>
                            <a:schemeClr val="tx1"/>
                          </a:solidFill>
                          <a:latin typeface="Trebuchet MS" panose="020B0603020202020204"/>
                        </a:defRPr>
                      </a:lvl8pPr>
                      <a:lvl9pPr marL="3657600" algn="l" defTabSz="914400" rtl="0" eaLnBrk="1" latinLnBrk="0" hangingPunct="1">
                        <a:defRPr sz="1800" kern="1200">
                          <a:solidFill>
                            <a:schemeClr val="tx1"/>
                          </a:solidFill>
                          <a:latin typeface="Trebuchet MS" panose="020B0603020202020204"/>
                        </a:defRPr>
                      </a:lvl9pPr>
                    </a:lstStyle>
                    <a:p>
                      <a:pPr marL="0" marR="0" lvl="0" indent="0" algn="ctr" defTabSz="914400" rtl="0" eaLnBrk="1" fontAlgn="auto" latinLnBrk="0" hangingPunct="1">
                        <a:lnSpc>
                          <a:spcPct val="100000"/>
                        </a:lnSpc>
                        <a:spcBef>
                          <a:spcPct val="0"/>
                        </a:spcBef>
                        <a:spcAft>
                          <a:spcPct val="0"/>
                        </a:spcAft>
                        <a:buClrTx/>
                        <a:buSzTx/>
                        <a:buFontTx/>
                        <a:buNone/>
                        <a:defRPr/>
                      </a:pPr>
                      <a:r>
                        <a:rPr lang="ja-JP" sz="1200" b="1" i="0" u="none" strike="noStrike" cap="none" baseline="0">
                          <a:solidFill>
                            <a:srgbClr val="4D4D4D"/>
                          </a:solidFill>
                          <a:effectLst/>
                          <a:uFillTx/>
                          <a:ea typeface="MS UI Gothic" panose="020B0600070205080204" charset="-128"/>
                        </a:rPr>
                        <a:t>HIPEC非施行</a:t>
                      </a:r>
                    </a:p>
                  </a:txBody>
                  <a:tcPr anchor="ct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370840">
                <a:tc>
                  <a:txBody>
                    <a:bodyPr/>
                    <a:lstStyle>
                      <a:lvl1pPr marL="0" algn="l" defTabSz="914400" rtl="0" eaLnBrk="1" latinLnBrk="0" hangingPunct="1">
                        <a:defRPr sz="1800" kern="1200">
                          <a:solidFill>
                            <a:schemeClr val="tx1"/>
                          </a:solidFill>
                          <a:latin typeface="Trebuchet MS" panose="020B0603020202020204"/>
                        </a:defRPr>
                      </a:lvl1pPr>
                      <a:lvl2pPr marL="457200" algn="l" defTabSz="914400" rtl="0" eaLnBrk="1" latinLnBrk="0" hangingPunct="1">
                        <a:defRPr sz="1800" kern="1200">
                          <a:solidFill>
                            <a:schemeClr val="tx1"/>
                          </a:solidFill>
                          <a:latin typeface="Trebuchet MS" panose="020B0603020202020204"/>
                        </a:defRPr>
                      </a:lvl2pPr>
                      <a:lvl3pPr marL="914400" algn="l" defTabSz="914400" rtl="0" eaLnBrk="1" latinLnBrk="0" hangingPunct="1">
                        <a:defRPr sz="1800" kern="1200">
                          <a:solidFill>
                            <a:schemeClr val="tx1"/>
                          </a:solidFill>
                          <a:latin typeface="Trebuchet MS" panose="020B0603020202020204"/>
                        </a:defRPr>
                      </a:lvl3pPr>
                      <a:lvl4pPr marL="1371600" algn="l" defTabSz="914400" rtl="0" eaLnBrk="1" latinLnBrk="0" hangingPunct="1">
                        <a:defRPr sz="1800" kern="1200">
                          <a:solidFill>
                            <a:schemeClr val="tx1"/>
                          </a:solidFill>
                          <a:latin typeface="Trebuchet MS" panose="020B0603020202020204"/>
                        </a:defRPr>
                      </a:lvl4pPr>
                      <a:lvl5pPr marL="1828800" algn="l" defTabSz="914400" rtl="0" eaLnBrk="1" latinLnBrk="0" hangingPunct="1">
                        <a:defRPr sz="1800" kern="1200">
                          <a:solidFill>
                            <a:schemeClr val="tx1"/>
                          </a:solidFill>
                          <a:latin typeface="Trebuchet MS" panose="020B0603020202020204"/>
                        </a:defRPr>
                      </a:lvl5pPr>
                      <a:lvl6pPr marL="2286000" algn="l" defTabSz="914400" rtl="0" eaLnBrk="1" latinLnBrk="0" hangingPunct="1">
                        <a:defRPr sz="1800" kern="1200">
                          <a:solidFill>
                            <a:schemeClr val="tx1"/>
                          </a:solidFill>
                          <a:latin typeface="Trebuchet MS" panose="020B0603020202020204"/>
                        </a:defRPr>
                      </a:lvl6pPr>
                      <a:lvl7pPr marL="2743200" algn="l" defTabSz="914400" rtl="0" eaLnBrk="1" latinLnBrk="0" hangingPunct="1">
                        <a:defRPr sz="1800" kern="1200">
                          <a:solidFill>
                            <a:schemeClr val="tx1"/>
                          </a:solidFill>
                          <a:latin typeface="Trebuchet MS" panose="020B0603020202020204"/>
                        </a:defRPr>
                      </a:lvl7pPr>
                      <a:lvl8pPr marL="3200400" algn="l" defTabSz="914400" rtl="0" eaLnBrk="1" latinLnBrk="0" hangingPunct="1">
                        <a:defRPr sz="1800" kern="1200">
                          <a:solidFill>
                            <a:schemeClr val="tx1"/>
                          </a:solidFill>
                          <a:latin typeface="Trebuchet MS" panose="020B0603020202020204"/>
                        </a:defRPr>
                      </a:lvl8pPr>
                      <a:lvl9pPr marL="3657600" algn="l" defTabSz="914400" rtl="0" eaLnBrk="1" latinLnBrk="0" hangingPunct="1">
                        <a:defRPr sz="1800" kern="1200">
                          <a:solidFill>
                            <a:schemeClr val="tx1"/>
                          </a:solidFill>
                          <a:latin typeface="Trebuchet MS" panose="020B0603020202020204"/>
                        </a:defRPr>
                      </a:lvl9pPr>
                    </a:lstStyle>
                    <a:p>
                      <a:pPr marL="0" marR="0" indent="0" algn="ctr" defTabSz="914400" rtl="0" eaLnBrk="1" fontAlgn="auto" latinLnBrk="0" hangingPunct="1">
                        <a:lnSpc>
                          <a:spcPct val="100000"/>
                        </a:lnSpc>
                        <a:spcBef>
                          <a:spcPct val="0"/>
                        </a:spcBef>
                        <a:spcAft>
                          <a:spcPct val="0"/>
                        </a:spcAft>
                        <a:buClrTx/>
                        <a:buSzTx/>
                        <a:buFontTx/>
                        <a:buNone/>
                        <a:defRPr/>
                      </a:pPr>
                      <a:r>
                        <a:rPr lang="ja-JP" sz="1200" b="0" i="0" u="none" strike="noStrike" cap="none" baseline="0">
                          <a:solidFill>
                            <a:srgbClr val="4D4D4D"/>
                          </a:solidFill>
                          <a:effectLst/>
                          <a:uFillTx/>
                          <a:ea typeface="MS UI Gothic" panose="020B0600070205080204" charset="-128"/>
                        </a:rPr>
                        <a:t>mRFS、月</a:t>
                      </a:r>
                    </a:p>
                  </a:txBody>
                  <a:tcPr anchor="ctr">
                    <a:lnT w="19050" cap="flat" cmpd="sng" algn="ctr">
                      <a:solidFill>
                        <a:schemeClr val="tx1"/>
                      </a:solidFill>
                      <a:prstDash val="solid"/>
                      <a:round/>
                      <a:headEnd type="none" w="med" len="med"/>
                      <a:tailEnd type="none" w="med" len="med"/>
                    </a:lnT>
                    <a:noFill/>
                  </a:tcPr>
                </a:tc>
                <a:tc>
                  <a:txBody>
                    <a:bodyPr/>
                    <a:lstStyle>
                      <a:lvl1pPr marL="0" algn="l" defTabSz="914400" rtl="0" eaLnBrk="1" latinLnBrk="0" hangingPunct="1">
                        <a:defRPr sz="1800" kern="1200">
                          <a:solidFill>
                            <a:schemeClr val="tx1"/>
                          </a:solidFill>
                          <a:latin typeface="Trebuchet MS" panose="020B0603020202020204"/>
                        </a:defRPr>
                      </a:lvl1pPr>
                      <a:lvl2pPr marL="457200" algn="l" defTabSz="914400" rtl="0" eaLnBrk="1" latinLnBrk="0" hangingPunct="1">
                        <a:defRPr sz="1800" kern="1200">
                          <a:solidFill>
                            <a:schemeClr val="tx1"/>
                          </a:solidFill>
                          <a:latin typeface="Trebuchet MS" panose="020B0603020202020204"/>
                        </a:defRPr>
                      </a:lvl2pPr>
                      <a:lvl3pPr marL="914400" algn="l" defTabSz="914400" rtl="0" eaLnBrk="1" latinLnBrk="0" hangingPunct="1">
                        <a:defRPr sz="1800" kern="1200">
                          <a:solidFill>
                            <a:schemeClr val="tx1"/>
                          </a:solidFill>
                          <a:latin typeface="Trebuchet MS" panose="020B0603020202020204"/>
                        </a:defRPr>
                      </a:lvl3pPr>
                      <a:lvl4pPr marL="1371600" algn="l" defTabSz="914400" rtl="0" eaLnBrk="1" latinLnBrk="0" hangingPunct="1">
                        <a:defRPr sz="1800" kern="1200">
                          <a:solidFill>
                            <a:schemeClr val="tx1"/>
                          </a:solidFill>
                          <a:latin typeface="Trebuchet MS" panose="020B0603020202020204"/>
                        </a:defRPr>
                      </a:lvl4pPr>
                      <a:lvl5pPr marL="1828800" algn="l" defTabSz="914400" rtl="0" eaLnBrk="1" latinLnBrk="0" hangingPunct="1">
                        <a:defRPr sz="1800" kern="1200">
                          <a:solidFill>
                            <a:schemeClr val="tx1"/>
                          </a:solidFill>
                          <a:latin typeface="Trebuchet MS" panose="020B0603020202020204"/>
                        </a:defRPr>
                      </a:lvl5pPr>
                      <a:lvl6pPr marL="2286000" algn="l" defTabSz="914400" rtl="0" eaLnBrk="1" latinLnBrk="0" hangingPunct="1">
                        <a:defRPr sz="1800" kern="1200">
                          <a:solidFill>
                            <a:schemeClr val="tx1"/>
                          </a:solidFill>
                          <a:latin typeface="Trebuchet MS" panose="020B0603020202020204"/>
                        </a:defRPr>
                      </a:lvl6pPr>
                      <a:lvl7pPr marL="2743200" algn="l" defTabSz="914400" rtl="0" eaLnBrk="1" latinLnBrk="0" hangingPunct="1">
                        <a:defRPr sz="1800" kern="1200">
                          <a:solidFill>
                            <a:schemeClr val="tx1"/>
                          </a:solidFill>
                          <a:latin typeface="Trebuchet MS" panose="020B0603020202020204"/>
                        </a:defRPr>
                      </a:lvl7pPr>
                      <a:lvl8pPr marL="3200400" algn="l" defTabSz="914400" rtl="0" eaLnBrk="1" latinLnBrk="0" hangingPunct="1">
                        <a:defRPr sz="1800" kern="1200">
                          <a:solidFill>
                            <a:schemeClr val="tx1"/>
                          </a:solidFill>
                          <a:latin typeface="Trebuchet MS" panose="020B0603020202020204"/>
                        </a:defRPr>
                      </a:lvl8pPr>
                      <a:lvl9pPr marL="3657600" algn="l" defTabSz="914400" rtl="0" eaLnBrk="1" latinLnBrk="0" hangingPunct="1">
                        <a:defRPr sz="1800" kern="1200">
                          <a:solidFill>
                            <a:schemeClr val="tx1"/>
                          </a:solidFill>
                          <a:latin typeface="Trebuchet MS" panose="020B0603020202020204"/>
                        </a:defRPr>
                      </a:lvl9pPr>
                    </a:lstStyle>
                    <a:p>
                      <a:pPr marL="0" marR="0" indent="0" algn="ctr" defTabSz="914400" rtl="0" eaLnBrk="1" fontAlgn="auto" latinLnBrk="0" hangingPunct="1">
                        <a:lnSpc>
                          <a:spcPct val="100000"/>
                        </a:lnSpc>
                        <a:spcBef>
                          <a:spcPct val="0"/>
                        </a:spcBef>
                        <a:spcAft>
                          <a:spcPct val="0"/>
                        </a:spcAft>
                        <a:buClrTx/>
                        <a:buSzTx/>
                        <a:buFontTx/>
                        <a:buNone/>
                        <a:defRPr/>
                      </a:pPr>
                      <a:r>
                        <a:rPr lang="ja-JP" sz="1200" b="0" i="0" u="none" strike="noStrike" cap="none" baseline="0">
                          <a:solidFill>
                            <a:srgbClr val="4D4D4D"/>
                          </a:solidFill>
                          <a:effectLst/>
                          <a:uFillTx/>
                          <a:ea typeface="MS UI Gothic" panose="020B0600070205080204" charset="-128"/>
                        </a:rPr>
                        <a:t>13.1</a:t>
                      </a:r>
                    </a:p>
                  </a:txBody>
                  <a:tcPr anchor="ctr">
                    <a:lnT w="19050" cap="flat" cmpd="sng" algn="ctr">
                      <a:solidFill>
                        <a:schemeClr val="tx1"/>
                      </a:solidFill>
                      <a:prstDash val="solid"/>
                      <a:round/>
                      <a:headEnd type="none" w="med" len="med"/>
                      <a:tailEnd type="none" w="med" len="med"/>
                    </a:lnT>
                    <a:noFill/>
                  </a:tcPr>
                </a:tc>
                <a:tc>
                  <a:txBody>
                    <a:bodyPr/>
                    <a:lstStyle>
                      <a:lvl1pPr marL="0" algn="l" defTabSz="914400" rtl="0" eaLnBrk="1" latinLnBrk="0" hangingPunct="1">
                        <a:defRPr sz="1800" kern="1200">
                          <a:solidFill>
                            <a:schemeClr val="tx1"/>
                          </a:solidFill>
                          <a:latin typeface="Trebuchet MS" panose="020B0603020202020204"/>
                        </a:defRPr>
                      </a:lvl1pPr>
                      <a:lvl2pPr marL="457200" algn="l" defTabSz="914400" rtl="0" eaLnBrk="1" latinLnBrk="0" hangingPunct="1">
                        <a:defRPr sz="1800" kern="1200">
                          <a:solidFill>
                            <a:schemeClr val="tx1"/>
                          </a:solidFill>
                          <a:latin typeface="Trebuchet MS" panose="020B0603020202020204"/>
                        </a:defRPr>
                      </a:lvl2pPr>
                      <a:lvl3pPr marL="914400" algn="l" defTabSz="914400" rtl="0" eaLnBrk="1" latinLnBrk="0" hangingPunct="1">
                        <a:defRPr sz="1800" kern="1200">
                          <a:solidFill>
                            <a:schemeClr val="tx1"/>
                          </a:solidFill>
                          <a:latin typeface="Trebuchet MS" panose="020B0603020202020204"/>
                        </a:defRPr>
                      </a:lvl3pPr>
                      <a:lvl4pPr marL="1371600" algn="l" defTabSz="914400" rtl="0" eaLnBrk="1" latinLnBrk="0" hangingPunct="1">
                        <a:defRPr sz="1800" kern="1200">
                          <a:solidFill>
                            <a:schemeClr val="tx1"/>
                          </a:solidFill>
                          <a:latin typeface="Trebuchet MS" panose="020B0603020202020204"/>
                        </a:defRPr>
                      </a:lvl4pPr>
                      <a:lvl5pPr marL="1828800" algn="l" defTabSz="914400" rtl="0" eaLnBrk="1" latinLnBrk="0" hangingPunct="1">
                        <a:defRPr sz="1800" kern="1200">
                          <a:solidFill>
                            <a:schemeClr val="tx1"/>
                          </a:solidFill>
                          <a:latin typeface="Trebuchet MS" panose="020B0603020202020204"/>
                        </a:defRPr>
                      </a:lvl5pPr>
                      <a:lvl6pPr marL="2286000" algn="l" defTabSz="914400" rtl="0" eaLnBrk="1" latinLnBrk="0" hangingPunct="1">
                        <a:defRPr sz="1800" kern="1200">
                          <a:solidFill>
                            <a:schemeClr val="tx1"/>
                          </a:solidFill>
                          <a:latin typeface="Trebuchet MS" panose="020B0603020202020204"/>
                        </a:defRPr>
                      </a:lvl6pPr>
                      <a:lvl7pPr marL="2743200" algn="l" defTabSz="914400" rtl="0" eaLnBrk="1" latinLnBrk="0" hangingPunct="1">
                        <a:defRPr sz="1800" kern="1200">
                          <a:solidFill>
                            <a:schemeClr val="tx1"/>
                          </a:solidFill>
                          <a:latin typeface="Trebuchet MS" panose="020B0603020202020204"/>
                        </a:defRPr>
                      </a:lvl7pPr>
                      <a:lvl8pPr marL="3200400" algn="l" defTabSz="914400" rtl="0" eaLnBrk="1" latinLnBrk="0" hangingPunct="1">
                        <a:defRPr sz="1800" kern="1200">
                          <a:solidFill>
                            <a:schemeClr val="tx1"/>
                          </a:solidFill>
                          <a:latin typeface="Trebuchet MS" panose="020B0603020202020204"/>
                        </a:defRPr>
                      </a:lvl8pPr>
                      <a:lvl9pPr marL="3657600" algn="l" defTabSz="914400" rtl="0" eaLnBrk="1" latinLnBrk="0" hangingPunct="1">
                        <a:defRPr sz="1800" kern="1200">
                          <a:solidFill>
                            <a:schemeClr val="tx1"/>
                          </a:solidFill>
                          <a:latin typeface="Trebuchet MS" panose="020B0603020202020204"/>
                        </a:defRPr>
                      </a:lvl9pPr>
                    </a:lstStyle>
                    <a:p>
                      <a:pPr marL="0" marR="0" indent="0" algn="ctr" defTabSz="914400" rtl="0" eaLnBrk="1" fontAlgn="auto" latinLnBrk="0" hangingPunct="1">
                        <a:lnSpc>
                          <a:spcPct val="100000"/>
                        </a:lnSpc>
                        <a:spcBef>
                          <a:spcPct val="0"/>
                        </a:spcBef>
                        <a:spcAft>
                          <a:spcPct val="0"/>
                        </a:spcAft>
                        <a:buClrTx/>
                        <a:buSzTx/>
                        <a:buFontTx/>
                        <a:buNone/>
                        <a:defRPr/>
                      </a:pPr>
                      <a:r>
                        <a:rPr lang="ja-JP" sz="1200" b="0" i="0" u="none" strike="noStrike" cap="none" baseline="0">
                          <a:solidFill>
                            <a:srgbClr val="4D4D4D"/>
                          </a:solidFill>
                          <a:effectLst/>
                          <a:uFillTx/>
                          <a:ea typeface="MS UI Gothic" panose="020B0600070205080204" charset="-128"/>
                        </a:rPr>
                        <a:t>11.1</a:t>
                      </a:r>
                    </a:p>
                  </a:txBody>
                  <a:tcPr anchor="ctr">
                    <a:lnT w="1905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10001"/>
                  </a:ext>
                </a:extLst>
              </a:tr>
              <a:tr h="370840">
                <a:tc>
                  <a:txBody>
                    <a:bodyPr/>
                    <a:lstStyle>
                      <a:lvl1pPr marL="0" algn="l" defTabSz="914400" rtl="0" eaLnBrk="1" latinLnBrk="0" hangingPunct="1">
                        <a:defRPr sz="1800" kern="1200">
                          <a:solidFill>
                            <a:schemeClr val="tx1"/>
                          </a:solidFill>
                          <a:latin typeface="Trebuchet MS" panose="020B0603020202020204"/>
                        </a:defRPr>
                      </a:lvl1pPr>
                      <a:lvl2pPr marL="457200" algn="l" defTabSz="914400" rtl="0" eaLnBrk="1" latinLnBrk="0" hangingPunct="1">
                        <a:defRPr sz="1800" kern="1200">
                          <a:solidFill>
                            <a:schemeClr val="tx1"/>
                          </a:solidFill>
                          <a:latin typeface="Trebuchet MS" panose="020B0603020202020204"/>
                        </a:defRPr>
                      </a:lvl2pPr>
                      <a:lvl3pPr marL="914400" algn="l" defTabSz="914400" rtl="0" eaLnBrk="1" latinLnBrk="0" hangingPunct="1">
                        <a:defRPr sz="1800" kern="1200">
                          <a:solidFill>
                            <a:schemeClr val="tx1"/>
                          </a:solidFill>
                          <a:latin typeface="Trebuchet MS" panose="020B0603020202020204"/>
                        </a:defRPr>
                      </a:lvl3pPr>
                      <a:lvl4pPr marL="1371600" algn="l" defTabSz="914400" rtl="0" eaLnBrk="1" latinLnBrk="0" hangingPunct="1">
                        <a:defRPr sz="1800" kern="1200">
                          <a:solidFill>
                            <a:schemeClr val="tx1"/>
                          </a:solidFill>
                          <a:latin typeface="Trebuchet MS" panose="020B0603020202020204"/>
                        </a:defRPr>
                      </a:lvl4pPr>
                      <a:lvl5pPr marL="1828800" algn="l" defTabSz="914400" rtl="0" eaLnBrk="1" latinLnBrk="0" hangingPunct="1">
                        <a:defRPr sz="1800" kern="1200">
                          <a:solidFill>
                            <a:schemeClr val="tx1"/>
                          </a:solidFill>
                          <a:latin typeface="Trebuchet MS" panose="020B0603020202020204"/>
                        </a:defRPr>
                      </a:lvl5pPr>
                      <a:lvl6pPr marL="2286000" algn="l" defTabSz="914400" rtl="0" eaLnBrk="1" latinLnBrk="0" hangingPunct="1">
                        <a:defRPr sz="1800" kern="1200">
                          <a:solidFill>
                            <a:schemeClr val="tx1"/>
                          </a:solidFill>
                          <a:latin typeface="Trebuchet MS" panose="020B0603020202020204"/>
                        </a:defRPr>
                      </a:lvl6pPr>
                      <a:lvl7pPr marL="2743200" algn="l" defTabSz="914400" rtl="0" eaLnBrk="1" latinLnBrk="0" hangingPunct="1">
                        <a:defRPr sz="1800" kern="1200">
                          <a:solidFill>
                            <a:schemeClr val="tx1"/>
                          </a:solidFill>
                          <a:latin typeface="Trebuchet MS" panose="020B0603020202020204"/>
                        </a:defRPr>
                      </a:lvl7pPr>
                      <a:lvl8pPr marL="3200400" algn="l" defTabSz="914400" rtl="0" eaLnBrk="1" latinLnBrk="0" hangingPunct="1">
                        <a:defRPr sz="1800" kern="1200">
                          <a:solidFill>
                            <a:schemeClr val="tx1"/>
                          </a:solidFill>
                          <a:latin typeface="Trebuchet MS" panose="020B0603020202020204"/>
                        </a:defRPr>
                      </a:lvl8pPr>
                      <a:lvl9pPr marL="3657600" algn="l" defTabSz="914400" rtl="0" eaLnBrk="1" latinLnBrk="0" hangingPunct="1">
                        <a:defRPr sz="1800" kern="1200">
                          <a:solidFill>
                            <a:schemeClr val="tx1"/>
                          </a:solidFill>
                          <a:latin typeface="Trebuchet MS" panose="020B0603020202020204"/>
                        </a:defRPr>
                      </a:lvl9pPr>
                    </a:lstStyle>
                    <a:p>
                      <a:pPr marL="0" marR="0" indent="0" algn="ctr" defTabSz="914400" rtl="0" eaLnBrk="1" fontAlgn="auto" latinLnBrk="0" hangingPunct="1">
                        <a:lnSpc>
                          <a:spcPct val="100000"/>
                        </a:lnSpc>
                        <a:spcBef>
                          <a:spcPct val="0"/>
                        </a:spcBef>
                        <a:spcAft>
                          <a:spcPct val="0"/>
                        </a:spcAft>
                        <a:buClrTx/>
                        <a:buSzTx/>
                        <a:buFontTx/>
                        <a:buNone/>
                        <a:defRPr/>
                      </a:pPr>
                      <a:r>
                        <a:rPr lang="ja-JP" sz="1200" b="0" i="0" u="none" strike="noStrike" cap="none" baseline="0">
                          <a:solidFill>
                            <a:srgbClr val="4D4D4D"/>
                          </a:solidFill>
                          <a:effectLst/>
                          <a:uFillTx/>
                          <a:ea typeface="MS UI Gothic" panose="020B0600070205080204" charset="-128"/>
                        </a:rPr>
                        <a:t>1年RFS、%</a:t>
                      </a:r>
                    </a:p>
                  </a:txBody>
                  <a:tcPr anchor="ctr">
                    <a:noFill/>
                  </a:tcPr>
                </a:tc>
                <a:tc>
                  <a:txBody>
                    <a:bodyPr/>
                    <a:lstStyle>
                      <a:lvl1pPr marL="0" algn="l" defTabSz="914400" rtl="0" eaLnBrk="1" latinLnBrk="0" hangingPunct="1">
                        <a:defRPr sz="1800" kern="1200">
                          <a:solidFill>
                            <a:schemeClr val="tx1"/>
                          </a:solidFill>
                          <a:latin typeface="Trebuchet MS" panose="020B0603020202020204"/>
                        </a:defRPr>
                      </a:lvl1pPr>
                      <a:lvl2pPr marL="457200" algn="l" defTabSz="914400" rtl="0" eaLnBrk="1" latinLnBrk="0" hangingPunct="1">
                        <a:defRPr sz="1800" kern="1200">
                          <a:solidFill>
                            <a:schemeClr val="tx1"/>
                          </a:solidFill>
                          <a:latin typeface="Trebuchet MS" panose="020B0603020202020204"/>
                        </a:defRPr>
                      </a:lvl2pPr>
                      <a:lvl3pPr marL="914400" algn="l" defTabSz="914400" rtl="0" eaLnBrk="1" latinLnBrk="0" hangingPunct="1">
                        <a:defRPr sz="1800" kern="1200">
                          <a:solidFill>
                            <a:schemeClr val="tx1"/>
                          </a:solidFill>
                          <a:latin typeface="Trebuchet MS" panose="020B0603020202020204"/>
                        </a:defRPr>
                      </a:lvl3pPr>
                      <a:lvl4pPr marL="1371600" algn="l" defTabSz="914400" rtl="0" eaLnBrk="1" latinLnBrk="0" hangingPunct="1">
                        <a:defRPr sz="1800" kern="1200">
                          <a:solidFill>
                            <a:schemeClr val="tx1"/>
                          </a:solidFill>
                          <a:latin typeface="Trebuchet MS" panose="020B0603020202020204"/>
                        </a:defRPr>
                      </a:lvl4pPr>
                      <a:lvl5pPr marL="1828800" algn="l" defTabSz="914400" rtl="0" eaLnBrk="1" latinLnBrk="0" hangingPunct="1">
                        <a:defRPr sz="1800" kern="1200">
                          <a:solidFill>
                            <a:schemeClr val="tx1"/>
                          </a:solidFill>
                          <a:latin typeface="Trebuchet MS" panose="020B0603020202020204"/>
                        </a:defRPr>
                      </a:lvl5pPr>
                      <a:lvl6pPr marL="2286000" algn="l" defTabSz="914400" rtl="0" eaLnBrk="1" latinLnBrk="0" hangingPunct="1">
                        <a:defRPr sz="1800" kern="1200">
                          <a:solidFill>
                            <a:schemeClr val="tx1"/>
                          </a:solidFill>
                          <a:latin typeface="Trebuchet MS" panose="020B0603020202020204"/>
                        </a:defRPr>
                      </a:lvl6pPr>
                      <a:lvl7pPr marL="2743200" algn="l" defTabSz="914400" rtl="0" eaLnBrk="1" latinLnBrk="0" hangingPunct="1">
                        <a:defRPr sz="1800" kern="1200">
                          <a:solidFill>
                            <a:schemeClr val="tx1"/>
                          </a:solidFill>
                          <a:latin typeface="Trebuchet MS" panose="020B0603020202020204"/>
                        </a:defRPr>
                      </a:lvl7pPr>
                      <a:lvl8pPr marL="3200400" algn="l" defTabSz="914400" rtl="0" eaLnBrk="1" latinLnBrk="0" hangingPunct="1">
                        <a:defRPr sz="1800" kern="1200">
                          <a:solidFill>
                            <a:schemeClr val="tx1"/>
                          </a:solidFill>
                          <a:latin typeface="Trebuchet MS" panose="020B0603020202020204"/>
                        </a:defRPr>
                      </a:lvl8pPr>
                      <a:lvl9pPr marL="3657600" algn="l" defTabSz="914400" rtl="0" eaLnBrk="1" latinLnBrk="0" hangingPunct="1">
                        <a:defRPr sz="1800" kern="1200">
                          <a:solidFill>
                            <a:schemeClr val="tx1"/>
                          </a:solidFill>
                          <a:latin typeface="Trebuchet MS" panose="020B0603020202020204"/>
                        </a:defRPr>
                      </a:lvl9pPr>
                    </a:lstStyle>
                    <a:p>
                      <a:pPr marL="0" marR="0" indent="0" algn="ctr" defTabSz="914400" rtl="0" eaLnBrk="1" fontAlgn="auto" latinLnBrk="0" hangingPunct="1">
                        <a:lnSpc>
                          <a:spcPct val="100000"/>
                        </a:lnSpc>
                        <a:spcBef>
                          <a:spcPct val="0"/>
                        </a:spcBef>
                        <a:spcAft>
                          <a:spcPct val="0"/>
                        </a:spcAft>
                        <a:buClrTx/>
                        <a:buSzTx/>
                        <a:buFontTx/>
                        <a:buNone/>
                        <a:defRPr/>
                      </a:pPr>
                      <a:r>
                        <a:rPr lang="ja-JP" sz="1200" b="0" i="0" u="none" strike="noStrike" cap="none" baseline="0">
                          <a:solidFill>
                            <a:srgbClr val="4D4D4D"/>
                          </a:solidFill>
                          <a:effectLst/>
                          <a:uFillTx/>
                          <a:ea typeface="MS UI Gothic" panose="020B0600070205080204" charset="-128"/>
                        </a:rPr>
                        <a:t>59.0</a:t>
                      </a:r>
                    </a:p>
                  </a:txBody>
                  <a:tcPr anchor="ctr">
                    <a:noFill/>
                  </a:tcPr>
                </a:tc>
                <a:tc>
                  <a:txBody>
                    <a:bodyPr/>
                    <a:lstStyle>
                      <a:lvl1pPr marL="0" algn="l" defTabSz="914400" rtl="0" eaLnBrk="1" latinLnBrk="0" hangingPunct="1">
                        <a:defRPr sz="1800" kern="1200">
                          <a:solidFill>
                            <a:schemeClr val="tx1"/>
                          </a:solidFill>
                          <a:latin typeface="Trebuchet MS" panose="020B0603020202020204"/>
                        </a:defRPr>
                      </a:lvl1pPr>
                      <a:lvl2pPr marL="457200" algn="l" defTabSz="914400" rtl="0" eaLnBrk="1" latinLnBrk="0" hangingPunct="1">
                        <a:defRPr sz="1800" kern="1200">
                          <a:solidFill>
                            <a:schemeClr val="tx1"/>
                          </a:solidFill>
                          <a:latin typeface="Trebuchet MS" panose="020B0603020202020204"/>
                        </a:defRPr>
                      </a:lvl2pPr>
                      <a:lvl3pPr marL="914400" algn="l" defTabSz="914400" rtl="0" eaLnBrk="1" latinLnBrk="0" hangingPunct="1">
                        <a:defRPr sz="1800" kern="1200">
                          <a:solidFill>
                            <a:schemeClr val="tx1"/>
                          </a:solidFill>
                          <a:latin typeface="Trebuchet MS" panose="020B0603020202020204"/>
                        </a:defRPr>
                      </a:lvl3pPr>
                      <a:lvl4pPr marL="1371600" algn="l" defTabSz="914400" rtl="0" eaLnBrk="1" latinLnBrk="0" hangingPunct="1">
                        <a:defRPr sz="1800" kern="1200">
                          <a:solidFill>
                            <a:schemeClr val="tx1"/>
                          </a:solidFill>
                          <a:latin typeface="Trebuchet MS" panose="020B0603020202020204"/>
                        </a:defRPr>
                      </a:lvl4pPr>
                      <a:lvl5pPr marL="1828800" algn="l" defTabSz="914400" rtl="0" eaLnBrk="1" latinLnBrk="0" hangingPunct="1">
                        <a:defRPr sz="1800" kern="1200">
                          <a:solidFill>
                            <a:schemeClr val="tx1"/>
                          </a:solidFill>
                          <a:latin typeface="Trebuchet MS" panose="020B0603020202020204"/>
                        </a:defRPr>
                      </a:lvl5pPr>
                      <a:lvl6pPr marL="2286000" algn="l" defTabSz="914400" rtl="0" eaLnBrk="1" latinLnBrk="0" hangingPunct="1">
                        <a:defRPr sz="1800" kern="1200">
                          <a:solidFill>
                            <a:schemeClr val="tx1"/>
                          </a:solidFill>
                          <a:latin typeface="Trebuchet MS" panose="020B0603020202020204"/>
                        </a:defRPr>
                      </a:lvl6pPr>
                      <a:lvl7pPr marL="2743200" algn="l" defTabSz="914400" rtl="0" eaLnBrk="1" latinLnBrk="0" hangingPunct="1">
                        <a:defRPr sz="1800" kern="1200">
                          <a:solidFill>
                            <a:schemeClr val="tx1"/>
                          </a:solidFill>
                          <a:latin typeface="Trebuchet MS" panose="020B0603020202020204"/>
                        </a:defRPr>
                      </a:lvl7pPr>
                      <a:lvl8pPr marL="3200400" algn="l" defTabSz="914400" rtl="0" eaLnBrk="1" latinLnBrk="0" hangingPunct="1">
                        <a:defRPr sz="1800" kern="1200">
                          <a:solidFill>
                            <a:schemeClr val="tx1"/>
                          </a:solidFill>
                          <a:latin typeface="Trebuchet MS" panose="020B0603020202020204"/>
                        </a:defRPr>
                      </a:lvl8pPr>
                      <a:lvl9pPr marL="3657600" algn="l" defTabSz="914400" rtl="0" eaLnBrk="1" latinLnBrk="0" hangingPunct="1">
                        <a:defRPr sz="1800" kern="1200">
                          <a:solidFill>
                            <a:schemeClr val="tx1"/>
                          </a:solidFill>
                          <a:latin typeface="Trebuchet MS" panose="020B0603020202020204"/>
                        </a:defRPr>
                      </a:lvl9pPr>
                    </a:lstStyle>
                    <a:p>
                      <a:pPr marL="0" marR="0" indent="0" algn="ctr" defTabSz="914400" rtl="0" eaLnBrk="1" fontAlgn="auto" latinLnBrk="0" hangingPunct="1">
                        <a:lnSpc>
                          <a:spcPct val="100000"/>
                        </a:lnSpc>
                        <a:spcBef>
                          <a:spcPct val="0"/>
                        </a:spcBef>
                        <a:spcAft>
                          <a:spcPct val="0"/>
                        </a:spcAft>
                        <a:buClrTx/>
                        <a:buSzTx/>
                        <a:buFontTx/>
                        <a:buNone/>
                        <a:defRPr/>
                      </a:pPr>
                      <a:r>
                        <a:rPr lang="ja-JP" sz="1200" b="0" i="0" u="none" strike="noStrike" cap="none" baseline="0">
                          <a:solidFill>
                            <a:srgbClr val="4D4D4D"/>
                          </a:solidFill>
                          <a:effectLst/>
                          <a:uFillTx/>
                          <a:ea typeface="MS UI Gothic" panose="020B0600070205080204" charset="-128"/>
                        </a:rPr>
                        <a:t>46.1</a:t>
                      </a:r>
                    </a:p>
                  </a:txBody>
                  <a:tcPr anchor="ctr">
                    <a:noFill/>
                  </a:tcPr>
                </a:tc>
                <a:extLst>
                  <a:ext uri="{0D108BD9-81ED-4DB2-BD59-A6C34878D82A}">
                    <a16:rowId xmlns:a16="http://schemas.microsoft.com/office/drawing/2014/main" val="10002"/>
                  </a:ext>
                </a:extLst>
              </a:tr>
              <a:tr h="370840">
                <a:tc>
                  <a:txBody>
                    <a:bodyPr/>
                    <a:lstStyle>
                      <a:lvl1pPr marL="0" algn="l" defTabSz="914400" rtl="0" eaLnBrk="1" latinLnBrk="0" hangingPunct="1">
                        <a:defRPr sz="1800" kern="1200">
                          <a:solidFill>
                            <a:schemeClr val="tx1"/>
                          </a:solidFill>
                          <a:latin typeface="Trebuchet MS" panose="020B0603020202020204"/>
                        </a:defRPr>
                      </a:lvl1pPr>
                      <a:lvl2pPr marL="457200" algn="l" defTabSz="914400" rtl="0" eaLnBrk="1" latinLnBrk="0" hangingPunct="1">
                        <a:defRPr sz="1800" kern="1200">
                          <a:solidFill>
                            <a:schemeClr val="tx1"/>
                          </a:solidFill>
                          <a:latin typeface="Trebuchet MS" panose="020B0603020202020204"/>
                        </a:defRPr>
                      </a:lvl2pPr>
                      <a:lvl3pPr marL="914400" algn="l" defTabSz="914400" rtl="0" eaLnBrk="1" latinLnBrk="0" hangingPunct="1">
                        <a:defRPr sz="1800" kern="1200">
                          <a:solidFill>
                            <a:schemeClr val="tx1"/>
                          </a:solidFill>
                          <a:latin typeface="Trebuchet MS" panose="020B0603020202020204"/>
                        </a:defRPr>
                      </a:lvl3pPr>
                      <a:lvl4pPr marL="1371600" algn="l" defTabSz="914400" rtl="0" eaLnBrk="1" latinLnBrk="0" hangingPunct="1">
                        <a:defRPr sz="1800" kern="1200">
                          <a:solidFill>
                            <a:schemeClr val="tx1"/>
                          </a:solidFill>
                          <a:latin typeface="Trebuchet MS" panose="020B0603020202020204"/>
                        </a:defRPr>
                      </a:lvl4pPr>
                      <a:lvl5pPr marL="1828800" algn="l" defTabSz="914400" rtl="0" eaLnBrk="1" latinLnBrk="0" hangingPunct="1">
                        <a:defRPr sz="1800" kern="1200">
                          <a:solidFill>
                            <a:schemeClr val="tx1"/>
                          </a:solidFill>
                          <a:latin typeface="Trebuchet MS" panose="020B0603020202020204"/>
                        </a:defRPr>
                      </a:lvl5pPr>
                      <a:lvl6pPr marL="2286000" algn="l" defTabSz="914400" rtl="0" eaLnBrk="1" latinLnBrk="0" hangingPunct="1">
                        <a:defRPr sz="1800" kern="1200">
                          <a:solidFill>
                            <a:schemeClr val="tx1"/>
                          </a:solidFill>
                          <a:latin typeface="Trebuchet MS" panose="020B0603020202020204"/>
                        </a:defRPr>
                      </a:lvl6pPr>
                      <a:lvl7pPr marL="2743200" algn="l" defTabSz="914400" rtl="0" eaLnBrk="1" latinLnBrk="0" hangingPunct="1">
                        <a:defRPr sz="1800" kern="1200">
                          <a:solidFill>
                            <a:schemeClr val="tx1"/>
                          </a:solidFill>
                          <a:latin typeface="Trebuchet MS" panose="020B0603020202020204"/>
                        </a:defRPr>
                      </a:lvl7pPr>
                      <a:lvl8pPr marL="3200400" algn="l" defTabSz="914400" rtl="0" eaLnBrk="1" latinLnBrk="0" hangingPunct="1">
                        <a:defRPr sz="1800" kern="1200">
                          <a:solidFill>
                            <a:schemeClr val="tx1"/>
                          </a:solidFill>
                          <a:latin typeface="Trebuchet MS" panose="020B0603020202020204"/>
                        </a:defRPr>
                      </a:lvl8pPr>
                      <a:lvl9pPr marL="3657600" algn="l" defTabSz="914400" rtl="0" eaLnBrk="1" latinLnBrk="0" hangingPunct="1">
                        <a:defRPr sz="1800" kern="1200">
                          <a:solidFill>
                            <a:schemeClr val="tx1"/>
                          </a:solidFill>
                          <a:latin typeface="Trebuchet MS" panose="020B0603020202020204"/>
                        </a:defRPr>
                      </a:lvl9pPr>
                    </a:lstStyle>
                    <a:p>
                      <a:pPr marL="0" marR="0" indent="0" algn="ctr" defTabSz="914400" rtl="0" eaLnBrk="1" fontAlgn="auto" latinLnBrk="0" hangingPunct="1">
                        <a:lnSpc>
                          <a:spcPct val="100000"/>
                        </a:lnSpc>
                        <a:spcBef>
                          <a:spcPct val="0"/>
                        </a:spcBef>
                        <a:spcAft>
                          <a:spcPct val="0"/>
                        </a:spcAft>
                        <a:buClrTx/>
                        <a:buSzTx/>
                        <a:buFontTx/>
                        <a:buNone/>
                        <a:defRPr/>
                      </a:pPr>
                      <a:r>
                        <a:rPr lang="ja-JP" sz="1200" b="0" i="0" u="none" strike="noStrike" cap="none" baseline="0" dirty="0">
                          <a:solidFill>
                            <a:srgbClr val="4D4D4D"/>
                          </a:solidFill>
                          <a:effectLst/>
                          <a:uFillTx/>
                          <a:ea typeface="MS UI Gothic" panose="020B0600070205080204" charset="-128"/>
                        </a:rPr>
                        <a:t>5年RFS、%</a:t>
                      </a:r>
                    </a:p>
                  </a:txBody>
                  <a:tcPr anchor="ctr">
                    <a:lnB w="19050" cap="flat" cmpd="sng" algn="ctr">
                      <a:solidFill>
                        <a:schemeClr val="tx1"/>
                      </a:solidFill>
                      <a:prstDash val="solid"/>
                      <a:round/>
                      <a:headEnd type="none" w="med" len="med"/>
                      <a:tailEnd type="none" w="med" len="med"/>
                    </a:lnB>
                    <a:noFill/>
                  </a:tcPr>
                </a:tc>
                <a:tc>
                  <a:txBody>
                    <a:bodyPr/>
                    <a:lstStyle>
                      <a:lvl1pPr marL="0" algn="l" defTabSz="914400" rtl="0" eaLnBrk="1" latinLnBrk="0" hangingPunct="1">
                        <a:defRPr sz="1800" kern="1200">
                          <a:solidFill>
                            <a:schemeClr val="tx1"/>
                          </a:solidFill>
                          <a:latin typeface="Trebuchet MS" panose="020B0603020202020204"/>
                        </a:defRPr>
                      </a:lvl1pPr>
                      <a:lvl2pPr marL="457200" algn="l" defTabSz="914400" rtl="0" eaLnBrk="1" latinLnBrk="0" hangingPunct="1">
                        <a:defRPr sz="1800" kern="1200">
                          <a:solidFill>
                            <a:schemeClr val="tx1"/>
                          </a:solidFill>
                          <a:latin typeface="Trebuchet MS" panose="020B0603020202020204"/>
                        </a:defRPr>
                      </a:lvl2pPr>
                      <a:lvl3pPr marL="914400" algn="l" defTabSz="914400" rtl="0" eaLnBrk="1" latinLnBrk="0" hangingPunct="1">
                        <a:defRPr sz="1800" kern="1200">
                          <a:solidFill>
                            <a:schemeClr val="tx1"/>
                          </a:solidFill>
                          <a:latin typeface="Trebuchet MS" panose="020B0603020202020204"/>
                        </a:defRPr>
                      </a:lvl3pPr>
                      <a:lvl4pPr marL="1371600" algn="l" defTabSz="914400" rtl="0" eaLnBrk="1" latinLnBrk="0" hangingPunct="1">
                        <a:defRPr sz="1800" kern="1200">
                          <a:solidFill>
                            <a:schemeClr val="tx1"/>
                          </a:solidFill>
                          <a:latin typeface="Trebuchet MS" panose="020B0603020202020204"/>
                        </a:defRPr>
                      </a:lvl4pPr>
                      <a:lvl5pPr marL="1828800" algn="l" defTabSz="914400" rtl="0" eaLnBrk="1" latinLnBrk="0" hangingPunct="1">
                        <a:defRPr sz="1800" kern="1200">
                          <a:solidFill>
                            <a:schemeClr val="tx1"/>
                          </a:solidFill>
                          <a:latin typeface="Trebuchet MS" panose="020B0603020202020204"/>
                        </a:defRPr>
                      </a:lvl5pPr>
                      <a:lvl6pPr marL="2286000" algn="l" defTabSz="914400" rtl="0" eaLnBrk="1" latinLnBrk="0" hangingPunct="1">
                        <a:defRPr sz="1800" kern="1200">
                          <a:solidFill>
                            <a:schemeClr val="tx1"/>
                          </a:solidFill>
                          <a:latin typeface="Trebuchet MS" panose="020B0603020202020204"/>
                        </a:defRPr>
                      </a:lvl6pPr>
                      <a:lvl7pPr marL="2743200" algn="l" defTabSz="914400" rtl="0" eaLnBrk="1" latinLnBrk="0" hangingPunct="1">
                        <a:defRPr sz="1800" kern="1200">
                          <a:solidFill>
                            <a:schemeClr val="tx1"/>
                          </a:solidFill>
                          <a:latin typeface="Trebuchet MS" panose="020B0603020202020204"/>
                        </a:defRPr>
                      </a:lvl7pPr>
                      <a:lvl8pPr marL="3200400" algn="l" defTabSz="914400" rtl="0" eaLnBrk="1" latinLnBrk="0" hangingPunct="1">
                        <a:defRPr sz="1800" kern="1200">
                          <a:solidFill>
                            <a:schemeClr val="tx1"/>
                          </a:solidFill>
                          <a:latin typeface="Trebuchet MS" panose="020B0603020202020204"/>
                        </a:defRPr>
                      </a:lvl8pPr>
                      <a:lvl9pPr marL="3657600" algn="l" defTabSz="914400" rtl="0" eaLnBrk="1" latinLnBrk="0" hangingPunct="1">
                        <a:defRPr sz="1800" kern="1200">
                          <a:solidFill>
                            <a:schemeClr val="tx1"/>
                          </a:solidFill>
                          <a:latin typeface="Trebuchet MS" panose="020B0603020202020204"/>
                        </a:defRPr>
                      </a:lvl9pPr>
                    </a:lstStyle>
                    <a:p>
                      <a:pPr marL="0" marR="0" indent="0" algn="ctr" defTabSz="914400" rtl="0" eaLnBrk="1" fontAlgn="auto" latinLnBrk="0" hangingPunct="1">
                        <a:lnSpc>
                          <a:spcPct val="100000"/>
                        </a:lnSpc>
                        <a:spcBef>
                          <a:spcPct val="0"/>
                        </a:spcBef>
                        <a:spcAft>
                          <a:spcPct val="0"/>
                        </a:spcAft>
                        <a:buClrTx/>
                        <a:buSzTx/>
                        <a:buFontTx/>
                        <a:buNone/>
                        <a:defRPr/>
                      </a:pPr>
                      <a:r>
                        <a:rPr lang="ja-JP" sz="1200" b="0" i="0" u="none" strike="noStrike" cap="none" baseline="0">
                          <a:solidFill>
                            <a:srgbClr val="4D4D4D"/>
                          </a:solidFill>
                          <a:effectLst/>
                          <a:uFillTx/>
                          <a:ea typeface="MS UI Gothic" panose="020B0600070205080204" charset="-128"/>
                        </a:rPr>
                        <a:t>14.8</a:t>
                      </a:r>
                    </a:p>
                  </a:txBody>
                  <a:tcPr anchor="ctr">
                    <a:lnB w="19050" cap="flat" cmpd="sng" algn="ctr">
                      <a:solidFill>
                        <a:schemeClr val="tx1"/>
                      </a:solidFill>
                      <a:prstDash val="solid"/>
                      <a:round/>
                      <a:headEnd type="none" w="med" len="med"/>
                      <a:tailEnd type="none" w="med" len="med"/>
                    </a:lnB>
                    <a:noFill/>
                  </a:tcPr>
                </a:tc>
                <a:tc>
                  <a:txBody>
                    <a:bodyPr/>
                    <a:lstStyle>
                      <a:lvl1pPr marL="0" algn="l" defTabSz="914400" rtl="0" eaLnBrk="1" latinLnBrk="0" hangingPunct="1">
                        <a:defRPr sz="1800" kern="1200">
                          <a:solidFill>
                            <a:schemeClr val="tx1"/>
                          </a:solidFill>
                          <a:latin typeface="Trebuchet MS" panose="020B0603020202020204"/>
                        </a:defRPr>
                      </a:lvl1pPr>
                      <a:lvl2pPr marL="457200" algn="l" defTabSz="914400" rtl="0" eaLnBrk="1" latinLnBrk="0" hangingPunct="1">
                        <a:defRPr sz="1800" kern="1200">
                          <a:solidFill>
                            <a:schemeClr val="tx1"/>
                          </a:solidFill>
                          <a:latin typeface="Trebuchet MS" panose="020B0603020202020204"/>
                        </a:defRPr>
                      </a:lvl2pPr>
                      <a:lvl3pPr marL="914400" algn="l" defTabSz="914400" rtl="0" eaLnBrk="1" latinLnBrk="0" hangingPunct="1">
                        <a:defRPr sz="1800" kern="1200">
                          <a:solidFill>
                            <a:schemeClr val="tx1"/>
                          </a:solidFill>
                          <a:latin typeface="Trebuchet MS" panose="020B0603020202020204"/>
                        </a:defRPr>
                      </a:lvl3pPr>
                      <a:lvl4pPr marL="1371600" algn="l" defTabSz="914400" rtl="0" eaLnBrk="1" latinLnBrk="0" hangingPunct="1">
                        <a:defRPr sz="1800" kern="1200">
                          <a:solidFill>
                            <a:schemeClr val="tx1"/>
                          </a:solidFill>
                          <a:latin typeface="Trebuchet MS" panose="020B0603020202020204"/>
                        </a:defRPr>
                      </a:lvl4pPr>
                      <a:lvl5pPr marL="1828800" algn="l" defTabSz="914400" rtl="0" eaLnBrk="1" latinLnBrk="0" hangingPunct="1">
                        <a:defRPr sz="1800" kern="1200">
                          <a:solidFill>
                            <a:schemeClr val="tx1"/>
                          </a:solidFill>
                          <a:latin typeface="Trebuchet MS" panose="020B0603020202020204"/>
                        </a:defRPr>
                      </a:lvl5pPr>
                      <a:lvl6pPr marL="2286000" algn="l" defTabSz="914400" rtl="0" eaLnBrk="1" latinLnBrk="0" hangingPunct="1">
                        <a:defRPr sz="1800" kern="1200">
                          <a:solidFill>
                            <a:schemeClr val="tx1"/>
                          </a:solidFill>
                          <a:latin typeface="Trebuchet MS" panose="020B0603020202020204"/>
                        </a:defRPr>
                      </a:lvl6pPr>
                      <a:lvl7pPr marL="2743200" algn="l" defTabSz="914400" rtl="0" eaLnBrk="1" latinLnBrk="0" hangingPunct="1">
                        <a:defRPr sz="1800" kern="1200">
                          <a:solidFill>
                            <a:schemeClr val="tx1"/>
                          </a:solidFill>
                          <a:latin typeface="Trebuchet MS" panose="020B0603020202020204"/>
                        </a:defRPr>
                      </a:lvl7pPr>
                      <a:lvl8pPr marL="3200400" algn="l" defTabSz="914400" rtl="0" eaLnBrk="1" latinLnBrk="0" hangingPunct="1">
                        <a:defRPr sz="1800" kern="1200">
                          <a:solidFill>
                            <a:schemeClr val="tx1"/>
                          </a:solidFill>
                          <a:latin typeface="Trebuchet MS" panose="020B0603020202020204"/>
                        </a:defRPr>
                      </a:lvl8pPr>
                      <a:lvl9pPr marL="3657600" algn="l" defTabSz="914400" rtl="0" eaLnBrk="1" latinLnBrk="0" hangingPunct="1">
                        <a:defRPr sz="1800" kern="1200">
                          <a:solidFill>
                            <a:schemeClr val="tx1"/>
                          </a:solidFill>
                          <a:latin typeface="Trebuchet MS" panose="020B0603020202020204"/>
                        </a:defRPr>
                      </a:lvl9pPr>
                    </a:lstStyle>
                    <a:p>
                      <a:pPr marL="0" marR="0" indent="0" algn="ctr" defTabSz="914400" rtl="0" eaLnBrk="1" fontAlgn="auto" latinLnBrk="0" hangingPunct="1">
                        <a:lnSpc>
                          <a:spcPct val="100000"/>
                        </a:lnSpc>
                        <a:spcBef>
                          <a:spcPct val="0"/>
                        </a:spcBef>
                        <a:spcAft>
                          <a:spcPct val="0"/>
                        </a:spcAft>
                        <a:buClrTx/>
                        <a:buSzTx/>
                        <a:buFontTx/>
                        <a:buNone/>
                        <a:defRPr/>
                      </a:pPr>
                      <a:r>
                        <a:rPr lang="ja-JP" sz="1200" b="0" i="0" u="none" strike="noStrike" cap="none" baseline="0">
                          <a:solidFill>
                            <a:srgbClr val="4D4D4D"/>
                          </a:solidFill>
                          <a:effectLst/>
                          <a:uFillTx/>
                          <a:ea typeface="MS UI Gothic" panose="020B0600070205080204" charset="-128"/>
                        </a:rPr>
                        <a:t>13.1</a:t>
                      </a:r>
                    </a:p>
                  </a:txBody>
                  <a:tcPr anchor="ctr">
                    <a:lnB w="190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bl>
          </a:graphicData>
        </a:graphic>
      </p:graphicFrame>
      <p:sp>
        <p:nvSpPr>
          <p:cNvPr id="33" name="TextBox 32"/>
          <p:cNvSpPr txBox="1"/>
          <p:nvPr/>
        </p:nvSpPr>
        <p:spPr>
          <a:xfrm>
            <a:off x="1907704" y="4293096"/>
            <a:ext cx="875016" cy="518678"/>
          </a:xfrm>
          <a:prstGeom prst="rect">
            <a:avLst/>
          </a:prstGeom>
          <a:noFill/>
        </p:spPr>
        <p:txBody>
          <a:bodyPr wrap="none" rtlCol="0">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lang="ja-JP" sz="1400" b="0" i="0" u="none" strike="noStrike" cap="none" baseline="0">
                <a:solidFill>
                  <a:srgbClr val="4D4D4D"/>
                </a:solidFill>
                <a:effectLst/>
                <a:uFillTx/>
                <a:ea typeface="MS UI Gothic" panose="020B0600070205080204" charset="-128"/>
              </a:rPr>
              <a:t>HIPEC</a:t>
            </a:r>
          </a:p>
          <a:p>
            <a:pPr marL="0" marR="0" lvl="0" indent="0" algn="l" defTabSz="914400" rtl="0" eaLnBrk="1" fontAlgn="auto" latinLnBrk="0" hangingPunct="1">
              <a:lnSpc>
                <a:spcPct val="100000"/>
              </a:lnSpc>
              <a:spcBef>
                <a:spcPct val="0"/>
              </a:spcBef>
              <a:spcAft>
                <a:spcPct val="0"/>
              </a:spcAft>
              <a:buClrTx/>
              <a:buSzTx/>
              <a:buFontTx/>
              <a:buNone/>
              <a:defRPr/>
            </a:pPr>
            <a:r>
              <a:rPr lang="ja-JP" sz="1400" b="0" i="0" u="none" strike="noStrike" cap="none" baseline="0">
                <a:solidFill>
                  <a:srgbClr val="4D4D4D"/>
                </a:solidFill>
                <a:effectLst/>
                <a:uFillTx/>
                <a:ea typeface="MS UI Gothic" panose="020B0600070205080204" charset="-128"/>
              </a:rPr>
              <a:t>HIPEC非施行</a:t>
            </a:r>
          </a:p>
        </p:txBody>
      </p:sp>
      <p:cxnSp>
        <p:nvCxnSpPr>
          <p:cNvPr id="34" name="Straight Connector 33"/>
          <p:cNvCxnSpPr/>
          <p:nvPr/>
        </p:nvCxnSpPr>
        <p:spPr>
          <a:xfrm rot="10800000" flipH="1">
            <a:off x="1699918" y="4663023"/>
            <a:ext cx="207786" cy="0"/>
          </a:xfrm>
          <a:prstGeom prst="line">
            <a:avLst/>
          </a:prstGeom>
          <a:noFill/>
          <a:ln w="26035" cap="flat">
            <a:solidFill>
              <a:schemeClr val="accent2"/>
            </a:solidFill>
            <a:prstDash val="solid"/>
            <a:miter/>
          </a:ln>
        </p:spPr>
      </p:cxnSp>
      <p:cxnSp>
        <p:nvCxnSpPr>
          <p:cNvPr id="35" name="Straight Connector 34"/>
          <p:cNvCxnSpPr/>
          <p:nvPr/>
        </p:nvCxnSpPr>
        <p:spPr>
          <a:xfrm rot="10800000" flipH="1">
            <a:off x="1699918" y="4448552"/>
            <a:ext cx="207786" cy="0"/>
          </a:xfrm>
          <a:prstGeom prst="line">
            <a:avLst/>
          </a:prstGeom>
          <a:noFill/>
          <a:ln w="26035" cap="flat">
            <a:solidFill>
              <a:schemeClr val="accent3"/>
            </a:solidFill>
            <a:prstDash val="solid"/>
            <a:miter/>
          </a:ln>
        </p:spPr>
      </p:cxnSp>
      <p:sp>
        <p:nvSpPr>
          <p:cNvPr id="36" name="TextBox 35"/>
          <p:cNvSpPr txBox="1"/>
          <p:nvPr/>
        </p:nvSpPr>
        <p:spPr>
          <a:xfrm>
            <a:off x="4959321" y="3573016"/>
            <a:ext cx="2587982" cy="518678"/>
          </a:xfrm>
          <a:prstGeom prst="rect">
            <a:avLst/>
          </a:prstGeom>
          <a:noFill/>
        </p:spPr>
        <p:txBody>
          <a:bodyPr wrap="square" rtlCol="0">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lang="ja-JP" sz="1400" b="0" i="0" u="none" strike="noStrike" cap="none" baseline="0">
                <a:solidFill>
                  <a:srgbClr val="4D4D4D"/>
                </a:solidFill>
                <a:effectLst/>
                <a:uFillTx/>
                <a:ea typeface="MS UI Gothic" panose="020B0600070205080204" charset="-128"/>
              </a:rPr>
              <a:t>HR 0.908 (95%CI 0.69, 1.19) p=0.486</a:t>
            </a:r>
          </a:p>
        </p:txBody>
      </p:sp>
      <p:cxnSp>
        <p:nvCxnSpPr>
          <p:cNvPr id="37" name="Straight Connector 36"/>
          <p:cNvCxnSpPr/>
          <p:nvPr/>
        </p:nvCxnSpPr>
        <p:spPr>
          <a:xfrm>
            <a:off x="1380934" y="1950865"/>
            <a:ext cx="90000" cy="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38" name="Straight Connector 37"/>
          <p:cNvCxnSpPr/>
          <p:nvPr/>
        </p:nvCxnSpPr>
        <p:spPr>
          <a:xfrm>
            <a:off x="1380934" y="2683788"/>
            <a:ext cx="90000" cy="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39" name="Straight Connector 38"/>
          <p:cNvCxnSpPr/>
          <p:nvPr/>
        </p:nvCxnSpPr>
        <p:spPr>
          <a:xfrm>
            <a:off x="1380934" y="3416711"/>
            <a:ext cx="90000" cy="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40" name="Straight Connector 39"/>
          <p:cNvCxnSpPr/>
          <p:nvPr/>
        </p:nvCxnSpPr>
        <p:spPr>
          <a:xfrm>
            <a:off x="1380934" y="4149634"/>
            <a:ext cx="90000" cy="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41" name="Straight Connector 40"/>
          <p:cNvCxnSpPr/>
          <p:nvPr/>
        </p:nvCxnSpPr>
        <p:spPr>
          <a:xfrm>
            <a:off x="1380934" y="4882558"/>
            <a:ext cx="90000" cy="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sp>
        <p:nvSpPr>
          <p:cNvPr id="42" name="TextBox 41"/>
          <p:cNvSpPr txBox="1"/>
          <p:nvPr/>
        </p:nvSpPr>
        <p:spPr>
          <a:xfrm>
            <a:off x="883234" y="1798313"/>
            <a:ext cx="529217" cy="305105"/>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ct val="0"/>
              </a:spcBef>
              <a:spcAft>
                <a:spcPct val="0"/>
              </a:spcAft>
              <a:buClrTx/>
              <a:buSzTx/>
              <a:buFontTx/>
              <a:buNone/>
              <a:defRPr/>
            </a:pPr>
            <a:r>
              <a:rPr lang="ja-JP" sz="1400" b="0" i="0" u="none" strike="noStrike" cap="none" baseline="0">
                <a:solidFill>
                  <a:srgbClr val="4D4D4D"/>
                </a:solidFill>
                <a:effectLst/>
                <a:uFillTx/>
                <a:ea typeface="MS UI Gothic" panose="020B0600070205080204" charset="-128"/>
              </a:rPr>
              <a:t>1.00</a:t>
            </a:r>
          </a:p>
        </p:txBody>
      </p:sp>
      <p:sp>
        <p:nvSpPr>
          <p:cNvPr id="43" name="TextBox 42"/>
          <p:cNvSpPr txBox="1"/>
          <p:nvPr/>
        </p:nvSpPr>
        <p:spPr>
          <a:xfrm>
            <a:off x="883234" y="2531617"/>
            <a:ext cx="529217" cy="305105"/>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ct val="0"/>
              </a:spcBef>
              <a:spcAft>
                <a:spcPct val="0"/>
              </a:spcAft>
              <a:buClrTx/>
              <a:buSzTx/>
              <a:buFontTx/>
              <a:buNone/>
              <a:defRPr/>
            </a:pPr>
            <a:r>
              <a:rPr lang="ja-JP" sz="1400" b="0" i="0" u="none" strike="noStrike" cap="none" baseline="0">
                <a:solidFill>
                  <a:srgbClr val="4D4D4D"/>
                </a:solidFill>
                <a:effectLst/>
                <a:uFillTx/>
                <a:ea typeface="MS UI Gothic" panose="020B0600070205080204" charset="-128"/>
              </a:rPr>
              <a:t>0.75</a:t>
            </a:r>
          </a:p>
        </p:txBody>
      </p:sp>
      <p:sp>
        <p:nvSpPr>
          <p:cNvPr id="44" name="TextBox 43"/>
          <p:cNvSpPr txBox="1"/>
          <p:nvPr/>
        </p:nvSpPr>
        <p:spPr>
          <a:xfrm>
            <a:off x="883234" y="3264921"/>
            <a:ext cx="529217" cy="305105"/>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ct val="0"/>
              </a:spcBef>
              <a:spcAft>
                <a:spcPct val="0"/>
              </a:spcAft>
              <a:buClrTx/>
              <a:buSzTx/>
              <a:buFontTx/>
              <a:buNone/>
              <a:defRPr/>
            </a:pPr>
            <a:r>
              <a:rPr lang="ja-JP" sz="1400" b="0" i="0" u="none" strike="noStrike" cap="none" baseline="0">
                <a:solidFill>
                  <a:srgbClr val="4D4D4D"/>
                </a:solidFill>
                <a:effectLst/>
                <a:uFillTx/>
                <a:ea typeface="MS UI Gothic" panose="020B0600070205080204" charset="-128"/>
              </a:rPr>
              <a:t>0.50</a:t>
            </a:r>
          </a:p>
        </p:txBody>
      </p:sp>
      <p:sp>
        <p:nvSpPr>
          <p:cNvPr id="45" name="TextBox 44"/>
          <p:cNvSpPr txBox="1"/>
          <p:nvPr/>
        </p:nvSpPr>
        <p:spPr>
          <a:xfrm>
            <a:off x="883234" y="3998225"/>
            <a:ext cx="529217" cy="305105"/>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ct val="0"/>
              </a:spcBef>
              <a:spcAft>
                <a:spcPct val="0"/>
              </a:spcAft>
              <a:buClrTx/>
              <a:buSzTx/>
              <a:buFontTx/>
              <a:buNone/>
              <a:defRPr/>
            </a:pPr>
            <a:r>
              <a:rPr lang="ja-JP" sz="1400" b="0" i="0" u="none" strike="noStrike" cap="none" baseline="0">
                <a:solidFill>
                  <a:srgbClr val="4D4D4D"/>
                </a:solidFill>
                <a:effectLst/>
                <a:uFillTx/>
                <a:ea typeface="MS UI Gothic" panose="020B0600070205080204" charset="-128"/>
              </a:rPr>
              <a:t>0.25</a:t>
            </a:r>
          </a:p>
        </p:txBody>
      </p:sp>
      <p:sp>
        <p:nvSpPr>
          <p:cNvPr id="46" name="TextBox 45"/>
          <p:cNvSpPr txBox="1"/>
          <p:nvPr/>
        </p:nvSpPr>
        <p:spPr>
          <a:xfrm>
            <a:off x="883234" y="4731529"/>
            <a:ext cx="529217" cy="305105"/>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ct val="0"/>
              </a:spcBef>
              <a:spcAft>
                <a:spcPct val="0"/>
              </a:spcAft>
              <a:buClrTx/>
              <a:buSzTx/>
              <a:buFontTx/>
              <a:buNone/>
              <a:defRPr/>
            </a:pPr>
            <a:r>
              <a:rPr lang="ja-JP" sz="1400" b="0" i="0" u="none" strike="noStrike" cap="none" baseline="0">
                <a:solidFill>
                  <a:srgbClr val="4D4D4D"/>
                </a:solidFill>
                <a:effectLst/>
                <a:uFillTx/>
                <a:ea typeface="MS UI Gothic" panose="020B0600070205080204" charset="-128"/>
              </a:rPr>
              <a:t>0.00</a:t>
            </a:r>
          </a:p>
        </p:txBody>
      </p:sp>
      <p:cxnSp>
        <p:nvCxnSpPr>
          <p:cNvPr id="47" name="Straight Connector 46"/>
          <p:cNvCxnSpPr/>
          <p:nvPr/>
        </p:nvCxnSpPr>
        <p:spPr>
          <a:xfrm rot="5400000">
            <a:off x="3293204" y="4938204"/>
            <a:ext cx="90000" cy="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48" name="Straight Connector 47"/>
          <p:cNvCxnSpPr/>
          <p:nvPr/>
        </p:nvCxnSpPr>
        <p:spPr>
          <a:xfrm rot="5400000">
            <a:off x="4525832" y="4938204"/>
            <a:ext cx="90000" cy="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49" name="Straight Connector 48"/>
          <p:cNvCxnSpPr/>
          <p:nvPr/>
        </p:nvCxnSpPr>
        <p:spPr>
          <a:xfrm rot="5400000">
            <a:off x="5758460" y="4938204"/>
            <a:ext cx="90000" cy="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50" name="Straight Connector 49"/>
          <p:cNvCxnSpPr/>
          <p:nvPr/>
        </p:nvCxnSpPr>
        <p:spPr>
          <a:xfrm rot="5400000">
            <a:off x="6991088" y="4938204"/>
            <a:ext cx="90000" cy="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sp>
        <p:nvSpPr>
          <p:cNvPr id="51" name="TextBox 50"/>
          <p:cNvSpPr txBox="1"/>
          <p:nvPr/>
        </p:nvSpPr>
        <p:spPr>
          <a:xfrm>
            <a:off x="3146083" y="4978896"/>
            <a:ext cx="380866" cy="305105"/>
          </a:xfrm>
          <a:prstGeom prst="rect">
            <a:avLst/>
          </a:prstGeom>
          <a:noFill/>
        </p:spPr>
        <p:txBody>
          <a:bodyPr wrap="none" rtlCol="0" anchor="t" anchorCtr="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lang="ja-JP" sz="1400" b="0" i="0" u="none" strike="noStrike" cap="none" baseline="0">
                <a:solidFill>
                  <a:srgbClr val="4D4D4D"/>
                </a:solidFill>
                <a:effectLst/>
                <a:uFillTx/>
                <a:ea typeface="MS UI Gothic" panose="020B0600070205080204" charset="-128"/>
              </a:rPr>
              <a:t>18</a:t>
            </a:r>
          </a:p>
        </p:txBody>
      </p:sp>
      <p:sp>
        <p:nvSpPr>
          <p:cNvPr id="52" name="TextBox 51"/>
          <p:cNvSpPr txBox="1"/>
          <p:nvPr/>
        </p:nvSpPr>
        <p:spPr>
          <a:xfrm>
            <a:off x="4379133" y="4978896"/>
            <a:ext cx="380866" cy="305105"/>
          </a:xfrm>
          <a:prstGeom prst="rect">
            <a:avLst/>
          </a:prstGeom>
          <a:noFill/>
        </p:spPr>
        <p:txBody>
          <a:bodyPr wrap="none" rtlCol="0" anchor="t" anchorCtr="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lang="ja-JP" sz="1400" b="0" i="0" u="none" strike="noStrike" cap="none" baseline="0">
                <a:solidFill>
                  <a:srgbClr val="4D4D4D"/>
                </a:solidFill>
                <a:effectLst/>
                <a:uFillTx/>
                <a:ea typeface="MS UI Gothic" panose="020B0600070205080204" charset="-128"/>
              </a:rPr>
              <a:t>30</a:t>
            </a:r>
          </a:p>
        </p:txBody>
      </p:sp>
      <p:sp>
        <p:nvSpPr>
          <p:cNvPr id="53" name="TextBox 52"/>
          <p:cNvSpPr txBox="1"/>
          <p:nvPr/>
        </p:nvSpPr>
        <p:spPr>
          <a:xfrm>
            <a:off x="5612182" y="4978896"/>
            <a:ext cx="380866" cy="305105"/>
          </a:xfrm>
          <a:prstGeom prst="rect">
            <a:avLst/>
          </a:prstGeom>
          <a:noFill/>
        </p:spPr>
        <p:txBody>
          <a:bodyPr wrap="none" rtlCol="0" anchor="t" anchorCtr="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lang="ja-JP" sz="1400" b="0" i="0" u="none" strike="noStrike" cap="none" baseline="0">
                <a:solidFill>
                  <a:srgbClr val="4D4D4D"/>
                </a:solidFill>
                <a:effectLst/>
                <a:uFillTx/>
                <a:ea typeface="MS UI Gothic" panose="020B0600070205080204" charset="-128"/>
              </a:rPr>
              <a:t>42</a:t>
            </a:r>
          </a:p>
        </p:txBody>
      </p:sp>
      <p:sp>
        <p:nvSpPr>
          <p:cNvPr id="54" name="TextBox 53"/>
          <p:cNvSpPr txBox="1"/>
          <p:nvPr/>
        </p:nvSpPr>
        <p:spPr>
          <a:xfrm>
            <a:off x="6845232" y="4978896"/>
            <a:ext cx="380866" cy="305105"/>
          </a:xfrm>
          <a:prstGeom prst="rect">
            <a:avLst/>
          </a:prstGeom>
          <a:noFill/>
        </p:spPr>
        <p:txBody>
          <a:bodyPr wrap="none" rtlCol="0" anchor="t" anchorCtr="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lang="ja-JP" sz="1400" b="0" i="0" u="none" strike="noStrike" cap="none" baseline="0">
                <a:solidFill>
                  <a:srgbClr val="4D4D4D"/>
                </a:solidFill>
                <a:effectLst/>
                <a:uFillTx/>
                <a:ea typeface="MS UI Gothic" panose="020B0600070205080204" charset="-128"/>
              </a:rPr>
              <a:t>54</a:t>
            </a:r>
          </a:p>
        </p:txBody>
      </p:sp>
      <p:sp>
        <p:nvSpPr>
          <p:cNvPr id="55" name="TextBox 54"/>
          <p:cNvSpPr txBox="1"/>
          <p:nvPr/>
        </p:nvSpPr>
        <p:spPr>
          <a:xfrm rot="16200000">
            <a:off x="267835" y="3264920"/>
            <a:ext cx="746409" cy="305105"/>
          </a:xfrm>
          <a:prstGeom prst="rect">
            <a:avLst/>
          </a:prstGeom>
          <a:noFill/>
        </p:spPr>
        <p:txBody>
          <a:bodyPr wrap="none" rtlCol="0" anchor="t" anchorCtr="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lang="ja-JP" sz="1400" b="0" i="0" u="none" strike="noStrike" cap="none" baseline="0">
                <a:solidFill>
                  <a:srgbClr val="4D4D4D"/>
                </a:solidFill>
                <a:effectLst/>
                <a:uFillTx/>
                <a:ea typeface="MS UI Gothic" panose="020B0600070205080204" charset="-128"/>
              </a:rPr>
              <a:t>RFS、%</a:t>
            </a:r>
          </a:p>
        </p:txBody>
      </p:sp>
      <p:sp>
        <p:nvSpPr>
          <p:cNvPr id="56" name="TextBox 55"/>
          <p:cNvSpPr txBox="1"/>
          <p:nvPr/>
        </p:nvSpPr>
        <p:spPr>
          <a:xfrm>
            <a:off x="1249380" y="5714092"/>
            <a:ext cx="479767" cy="518678"/>
          </a:xfrm>
          <a:prstGeom prst="rect">
            <a:avLst/>
          </a:prstGeom>
          <a:noFill/>
        </p:spPr>
        <p:txBody>
          <a:bodyPr wrap="none" rtlCol="0" anchor="t" anchorCtr="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lang="ja-JP" sz="1400" b="0" i="0" u="none" strike="noStrike" cap="none" baseline="0">
                <a:solidFill>
                  <a:srgbClr val="4D4D4D"/>
                </a:solidFill>
                <a:effectLst/>
                <a:uFillTx/>
                <a:ea typeface="MS UI Gothic" panose="020B0600070205080204" charset="-128"/>
              </a:rPr>
              <a:t>132</a:t>
            </a:r>
          </a:p>
          <a:p>
            <a:pPr marL="0" marR="0" lvl="0" indent="0" algn="ctr" defTabSz="914400" rtl="0" eaLnBrk="1" fontAlgn="auto" latinLnBrk="0" hangingPunct="1">
              <a:lnSpc>
                <a:spcPct val="100000"/>
              </a:lnSpc>
              <a:spcBef>
                <a:spcPct val="0"/>
              </a:spcBef>
              <a:spcAft>
                <a:spcPct val="0"/>
              </a:spcAft>
              <a:buClrTx/>
              <a:buSzTx/>
              <a:buFontTx/>
              <a:buNone/>
              <a:defRPr/>
            </a:pPr>
            <a:r>
              <a:rPr lang="ja-JP" sz="1400" b="0" i="0" u="none" strike="noStrike" cap="none" baseline="0">
                <a:solidFill>
                  <a:srgbClr val="4D4D4D"/>
                </a:solidFill>
                <a:effectLst/>
                <a:uFillTx/>
                <a:ea typeface="MS UI Gothic" panose="020B0600070205080204" charset="-128"/>
              </a:rPr>
              <a:t>133</a:t>
            </a:r>
          </a:p>
        </p:txBody>
      </p:sp>
      <p:sp>
        <p:nvSpPr>
          <p:cNvPr id="57" name="TextBox 56"/>
          <p:cNvSpPr txBox="1"/>
          <p:nvPr/>
        </p:nvSpPr>
        <p:spPr>
          <a:xfrm>
            <a:off x="1865179" y="5714092"/>
            <a:ext cx="479767" cy="518678"/>
          </a:xfrm>
          <a:prstGeom prst="rect">
            <a:avLst/>
          </a:prstGeom>
          <a:noFill/>
        </p:spPr>
        <p:txBody>
          <a:bodyPr wrap="none" rtlCol="0" anchor="t" anchorCtr="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lang="ja-JP" sz="1400" b="0" i="0" u="none" strike="noStrike" cap="none" baseline="0">
                <a:solidFill>
                  <a:srgbClr val="4D4D4D"/>
                </a:solidFill>
                <a:effectLst/>
                <a:uFillTx/>
                <a:ea typeface="MS UI Gothic" panose="020B0600070205080204" charset="-128"/>
              </a:rPr>
              <a:t>99</a:t>
            </a:r>
          </a:p>
          <a:p>
            <a:pPr marL="0" marR="0" lvl="0" indent="0" algn="ctr" defTabSz="914400" rtl="0" eaLnBrk="1" fontAlgn="auto" latinLnBrk="0" hangingPunct="1">
              <a:lnSpc>
                <a:spcPct val="100000"/>
              </a:lnSpc>
              <a:spcBef>
                <a:spcPct val="0"/>
              </a:spcBef>
              <a:spcAft>
                <a:spcPct val="0"/>
              </a:spcAft>
              <a:buClrTx/>
              <a:buSzTx/>
              <a:buFontTx/>
              <a:buNone/>
              <a:defRPr/>
            </a:pPr>
            <a:r>
              <a:rPr lang="ja-JP" sz="1400" b="0" i="0" u="none" strike="noStrike" cap="none" baseline="0">
                <a:solidFill>
                  <a:srgbClr val="4D4D4D"/>
                </a:solidFill>
                <a:effectLst/>
                <a:uFillTx/>
                <a:ea typeface="MS UI Gothic" panose="020B0600070205080204" charset="-128"/>
              </a:rPr>
              <a:t>107</a:t>
            </a:r>
          </a:p>
        </p:txBody>
      </p:sp>
      <p:sp>
        <p:nvSpPr>
          <p:cNvPr id="58" name="TextBox 57"/>
          <p:cNvSpPr txBox="1"/>
          <p:nvPr/>
        </p:nvSpPr>
        <p:spPr>
          <a:xfrm>
            <a:off x="2529557" y="5714092"/>
            <a:ext cx="380866" cy="518678"/>
          </a:xfrm>
          <a:prstGeom prst="rect">
            <a:avLst/>
          </a:prstGeom>
          <a:noFill/>
        </p:spPr>
        <p:txBody>
          <a:bodyPr wrap="none" rtlCol="0" anchor="t" anchorCtr="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lang="ja-JP" sz="1400" b="0" i="0" u="none" strike="noStrike" cap="none" baseline="0">
                <a:solidFill>
                  <a:srgbClr val="4D4D4D"/>
                </a:solidFill>
                <a:effectLst/>
                <a:uFillTx/>
                <a:ea typeface="MS UI Gothic" panose="020B0600070205080204" charset="-128"/>
              </a:rPr>
              <a:t>59</a:t>
            </a:r>
          </a:p>
          <a:p>
            <a:pPr marL="0" marR="0" lvl="0" indent="0" algn="ctr" defTabSz="914400" rtl="0" eaLnBrk="1" fontAlgn="auto" latinLnBrk="0" hangingPunct="1">
              <a:lnSpc>
                <a:spcPct val="100000"/>
              </a:lnSpc>
              <a:spcBef>
                <a:spcPct val="0"/>
              </a:spcBef>
              <a:spcAft>
                <a:spcPct val="0"/>
              </a:spcAft>
              <a:buClrTx/>
              <a:buSzTx/>
              <a:buFontTx/>
              <a:buNone/>
              <a:defRPr/>
            </a:pPr>
            <a:r>
              <a:rPr lang="ja-JP" sz="1400" b="0" i="0" u="none" strike="noStrike" cap="none" baseline="0">
                <a:solidFill>
                  <a:srgbClr val="4D4D4D"/>
                </a:solidFill>
                <a:effectLst/>
                <a:uFillTx/>
                <a:ea typeface="MS UI Gothic" panose="020B0600070205080204" charset="-128"/>
              </a:rPr>
              <a:t>75</a:t>
            </a:r>
          </a:p>
        </p:txBody>
      </p:sp>
      <p:sp>
        <p:nvSpPr>
          <p:cNvPr id="59" name="TextBox 58"/>
          <p:cNvSpPr txBox="1"/>
          <p:nvPr/>
        </p:nvSpPr>
        <p:spPr>
          <a:xfrm>
            <a:off x="3762608" y="5714092"/>
            <a:ext cx="380866" cy="518678"/>
          </a:xfrm>
          <a:prstGeom prst="rect">
            <a:avLst/>
          </a:prstGeom>
          <a:noFill/>
        </p:spPr>
        <p:txBody>
          <a:bodyPr wrap="none" rtlCol="0" anchor="t" anchorCtr="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lang="ja-JP" sz="1400" b="0" i="0" u="none" strike="noStrike" cap="none" baseline="0">
                <a:solidFill>
                  <a:srgbClr val="4D4D4D"/>
                </a:solidFill>
                <a:effectLst/>
                <a:uFillTx/>
                <a:ea typeface="MS UI Gothic" panose="020B0600070205080204" charset="-128"/>
              </a:rPr>
              <a:t>30</a:t>
            </a:r>
          </a:p>
          <a:p>
            <a:pPr marL="0" marR="0" lvl="0" indent="0" algn="ctr" defTabSz="914400" rtl="0" eaLnBrk="1" fontAlgn="auto" latinLnBrk="0" hangingPunct="1">
              <a:lnSpc>
                <a:spcPct val="100000"/>
              </a:lnSpc>
              <a:spcBef>
                <a:spcPct val="0"/>
              </a:spcBef>
              <a:spcAft>
                <a:spcPct val="0"/>
              </a:spcAft>
              <a:buClrTx/>
              <a:buSzTx/>
              <a:buFontTx/>
              <a:buNone/>
              <a:defRPr/>
            </a:pPr>
            <a:r>
              <a:rPr lang="ja-JP" sz="1400" b="0" i="0" u="none" strike="noStrike" cap="none" baseline="0">
                <a:solidFill>
                  <a:srgbClr val="4D4D4D"/>
                </a:solidFill>
                <a:effectLst/>
                <a:uFillTx/>
                <a:ea typeface="MS UI Gothic" panose="020B0600070205080204" charset="-128"/>
              </a:rPr>
              <a:t>27</a:t>
            </a:r>
          </a:p>
        </p:txBody>
      </p:sp>
      <p:sp>
        <p:nvSpPr>
          <p:cNvPr id="60" name="TextBox 59"/>
          <p:cNvSpPr txBox="1"/>
          <p:nvPr/>
        </p:nvSpPr>
        <p:spPr>
          <a:xfrm>
            <a:off x="4995658" y="5714092"/>
            <a:ext cx="380866" cy="518678"/>
          </a:xfrm>
          <a:prstGeom prst="rect">
            <a:avLst/>
          </a:prstGeom>
          <a:noFill/>
        </p:spPr>
        <p:txBody>
          <a:bodyPr wrap="none" rtlCol="0" anchor="t" anchorCtr="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lang="ja-JP" sz="1400" b="0" i="0" u="none" strike="noStrike" cap="none" baseline="0">
                <a:solidFill>
                  <a:srgbClr val="4D4D4D"/>
                </a:solidFill>
                <a:effectLst/>
                <a:uFillTx/>
                <a:ea typeface="MS UI Gothic" panose="020B0600070205080204" charset="-128"/>
              </a:rPr>
              <a:t>19</a:t>
            </a:r>
          </a:p>
          <a:p>
            <a:pPr marL="0" marR="0" lvl="0" indent="0" algn="ctr" defTabSz="914400" rtl="0" eaLnBrk="1" fontAlgn="auto" latinLnBrk="0" hangingPunct="1">
              <a:lnSpc>
                <a:spcPct val="100000"/>
              </a:lnSpc>
              <a:spcBef>
                <a:spcPct val="0"/>
              </a:spcBef>
              <a:spcAft>
                <a:spcPct val="0"/>
              </a:spcAft>
              <a:buClrTx/>
              <a:buSzTx/>
              <a:buFontTx/>
              <a:buNone/>
              <a:defRPr/>
            </a:pPr>
            <a:r>
              <a:rPr lang="ja-JP" sz="1400" b="0" i="0" u="none" strike="noStrike" cap="none" baseline="0">
                <a:solidFill>
                  <a:srgbClr val="4D4D4D"/>
                </a:solidFill>
                <a:effectLst/>
                <a:uFillTx/>
                <a:ea typeface="MS UI Gothic" panose="020B0600070205080204" charset="-128"/>
              </a:rPr>
              <a:t>20</a:t>
            </a:r>
          </a:p>
        </p:txBody>
      </p:sp>
      <p:sp>
        <p:nvSpPr>
          <p:cNvPr id="61" name="TextBox 60"/>
          <p:cNvSpPr txBox="1"/>
          <p:nvPr/>
        </p:nvSpPr>
        <p:spPr>
          <a:xfrm>
            <a:off x="6228707" y="5714092"/>
            <a:ext cx="380866" cy="518678"/>
          </a:xfrm>
          <a:prstGeom prst="rect">
            <a:avLst/>
          </a:prstGeom>
          <a:noFill/>
        </p:spPr>
        <p:txBody>
          <a:bodyPr wrap="none" rtlCol="0" anchor="t" anchorCtr="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lang="ja-JP" sz="1400" b="0" i="0" u="none" strike="noStrike" cap="none" baseline="0">
                <a:solidFill>
                  <a:srgbClr val="4D4D4D"/>
                </a:solidFill>
                <a:effectLst/>
                <a:uFillTx/>
                <a:ea typeface="MS UI Gothic" panose="020B0600070205080204" charset="-128"/>
              </a:rPr>
              <a:t>13</a:t>
            </a:r>
          </a:p>
          <a:p>
            <a:pPr marL="0" marR="0" lvl="0" indent="0" algn="ctr" defTabSz="914400" rtl="0" eaLnBrk="1" fontAlgn="auto" latinLnBrk="0" hangingPunct="1">
              <a:lnSpc>
                <a:spcPct val="100000"/>
              </a:lnSpc>
              <a:spcBef>
                <a:spcPct val="0"/>
              </a:spcBef>
              <a:spcAft>
                <a:spcPct val="0"/>
              </a:spcAft>
              <a:buClrTx/>
              <a:buSzTx/>
              <a:buFontTx/>
              <a:buNone/>
              <a:defRPr/>
            </a:pPr>
            <a:r>
              <a:rPr lang="ja-JP" sz="1400" b="0" i="0" u="none" strike="noStrike" cap="none" baseline="0">
                <a:solidFill>
                  <a:srgbClr val="4D4D4D"/>
                </a:solidFill>
                <a:effectLst/>
                <a:uFillTx/>
                <a:ea typeface="MS UI Gothic" panose="020B0600070205080204" charset="-128"/>
              </a:rPr>
              <a:t>15</a:t>
            </a:r>
          </a:p>
        </p:txBody>
      </p:sp>
      <p:sp>
        <p:nvSpPr>
          <p:cNvPr id="62" name="TextBox 61"/>
          <p:cNvSpPr txBox="1"/>
          <p:nvPr/>
        </p:nvSpPr>
        <p:spPr>
          <a:xfrm>
            <a:off x="7511208" y="5714092"/>
            <a:ext cx="281964" cy="518678"/>
          </a:xfrm>
          <a:prstGeom prst="rect">
            <a:avLst/>
          </a:prstGeom>
          <a:noFill/>
        </p:spPr>
        <p:txBody>
          <a:bodyPr wrap="none" rtlCol="0" anchor="t" anchorCtr="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lang="ja-JP" sz="1400" b="0" i="0" u="none" strike="noStrike" cap="none" baseline="0">
                <a:solidFill>
                  <a:srgbClr val="4D4D4D"/>
                </a:solidFill>
                <a:effectLst/>
                <a:uFillTx/>
                <a:ea typeface="MS UI Gothic" panose="020B0600070205080204" charset="-128"/>
              </a:rPr>
              <a:t>7</a:t>
            </a:r>
          </a:p>
          <a:p>
            <a:pPr marL="0" marR="0" lvl="0" indent="0" algn="ctr" defTabSz="914400" rtl="0" eaLnBrk="1" fontAlgn="auto" latinLnBrk="0" hangingPunct="1">
              <a:lnSpc>
                <a:spcPct val="100000"/>
              </a:lnSpc>
              <a:spcBef>
                <a:spcPct val="0"/>
              </a:spcBef>
              <a:spcAft>
                <a:spcPct val="0"/>
              </a:spcAft>
              <a:buClrTx/>
              <a:buSzTx/>
              <a:buFontTx/>
              <a:buNone/>
              <a:defRPr/>
            </a:pPr>
            <a:r>
              <a:rPr lang="ja-JP" sz="1400" b="0" i="0" u="none" strike="noStrike" cap="none" baseline="0">
                <a:solidFill>
                  <a:srgbClr val="4D4D4D"/>
                </a:solidFill>
                <a:effectLst/>
                <a:uFillTx/>
                <a:ea typeface="MS UI Gothic" panose="020B0600070205080204" charset="-128"/>
              </a:rPr>
              <a:t>7</a:t>
            </a:r>
          </a:p>
        </p:txBody>
      </p:sp>
      <p:sp>
        <p:nvSpPr>
          <p:cNvPr id="63" name="TextBox 62"/>
          <p:cNvSpPr txBox="1"/>
          <p:nvPr/>
        </p:nvSpPr>
        <p:spPr>
          <a:xfrm>
            <a:off x="8127731" y="5714092"/>
            <a:ext cx="281964" cy="518678"/>
          </a:xfrm>
          <a:prstGeom prst="rect">
            <a:avLst/>
          </a:prstGeom>
          <a:noFill/>
        </p:spPr>
        <p:txBody>
          <a:bodyPr wrap="none" rtlCol="0" anchor="t" anchorCtr="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lang="ja-JP" sz="1400" b="0" i="0" u="none" strike="noStrike" cap="none" baseline="0">
                <a:solidFill>
                  <a:srgbClr val="4D4D4D"/>
                </a:solidFill>
                <a:effectLst/>
                <a:uFillTx/>
                <a:ea typeface="MS UI Gothic" panose="020B0600070205080204" charset="-128"/>
              </a:rPr>
              <a:t>6</a:t>
            </a:r>
          </a:p>
          <a:p>
            <a:pPr marL="0" marR="0" lvl="0" indent="0" algn="ctr" defTabSz="914400" rtl="0" eaLnBrk="1" fontAlgn="auto" latinLnBrk="0" hangingPunct="1">
              <a:lnSpc>
                <a:spcPct val="100000"/>
              </a:lnSpc>
              <a:spcBef>
                <a:spcPct val="0"/>
              </a:spcBef>
              <a:spcAft>
                <a:spcPct val="0"/>
              </a:spcAft>
              <a:buClrTx/>
              <a:buSzTx/>
              <a:buFontTx/>
              <a:buNone/>
              <a:defRPr/>
            </a:pPr>
            <a:r>
              <a:rPr lang="ja-JP" sz="1400" b="0" i="0" u="none" strike="noStrike" cap="none" baseline="0">
                <a:solidFill>
                  <a:srgbClr val="4D4D4D"/>
                </a:solidFill>
                <a:effectLst/>
                <a:uFillTx/>
                <a:ea typeface="MS UI Gothic" panose="020B0600070205080204" charset="-128"/>
              </a:rPr>
              <a:t>5</a:t>
            </a:r>
          </a:p>
        </p:txBody>
      </p:sp>
      <p:sp>
        <p:nvSpPr>
          <p:cNvPr id="64" name="TextBox 63"/>
          <p:cNvSpPr txBox="1"/>
          <p:nvPr/>
        </p:nvSpPr>
        <p:spPr>
          <a:xfrm>
            <a:off x="3146083" y="5714092"/>
            <a:ext cx="380866" cy="518678"/>
          </a:xfrm>
          <a:prstGeom prst="rect">
            <a:avLst/>
          </a:prstGeom>
          <a:noFill/>
        </p:spPr>
        <p:txBody>
          <a:bodyPr wrap="none" rtlCol="0" anchor="t" anchorCtr="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lang="ja-JP" sz="1400" b="0" i="0" u="none" strike="noStrike" cap="none" baseline="0">
                <a:solidFill>
                  <a:srgbClr val="4D4D4D"/>
                </a:solidFill>
                <a:effectLst/>
                <a:uFillTx/>
                <a:ea typeface="MS UI Gothic" panose="020B0600070205080204" charset="-128"/>
              </a:rPr>
              <a:t>37</a:t>
            </a:r>
          </a:p>
          <a:p>
            <a:pPr marL="0" marR="0" lvl="0" indent="0" algn="ctr" defTabSz="914400" rtl="0" eaLnBrk="1" fontAlgn="auto" latinLnBrk="0" hangingPunct="1">
              <a:lnSpc>
                <a:spcPct val="100000"/>
              </a:lnSpc>
              <a:spcBef>
                <a:spcPct val="0"/>
              </a:spcBef>
              <a:spcAft>
                <a:spcPct val="0"/>
              </a:spcAft>
              <a:buClrTx/>
              <a:buSzTx/>
              <a:buFontTx/>
              <a:buNone/>
              <a:defRPr/>
            </a:pPr>
            <a:r>
              <a:rPr lang="ja-JP" sz="1400" b="0" i="0" u="none" strike="noStrike" cap="none" baseline="0">
                <a:solidFill>
                  <a:srgbClr val="4D4D4D"/>
                </a:solidFill>
                <a:effectLst/>
                <a:uFillTx/>
                <a:ea typeface="MS UI Gothic" panose="020B0600070205080204" charset="-128"/>
              </a:rPr>
              <a:t>41</a:t>
            </a:r>
          </a:p>
        </p:txBody>
      </p:sp>
      <p:sp>
        <p:nvSpPr>
          <p:cNvPr id="65" name="TextBox 64"/>
          <p:cNvSpPr txBox="1"/>
          <p:nvPr/>
        </p:nvSpPr>
        <p:spPr>
          <a:xfrm>
            <a:off x="4379133" y="5714092"/>
            <a:ext cx="380866" cy="518678"/>
          </a:xfrm>
          <a:prstGeom prst="rect">
            <a:avLst/>
          </a:prstGeom>
          <a:noFill/>
        </p:spPr>
        <p:txBody>
          <a:bodyPr wrap="none" rtlCol="0" anchor="t" anchorCtr="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lang="ja-JP" sz="1400" b="0" i="0" u="none" strike="noStrike" cap="none" baseline="0">
                <a:solidFill>
                  <a:srgbClr val="4D4D4D"/>
                </a:solidFill>
                <a:effectLst/>
                <a:uFillTx/>
                <a:ea typeface="MS UI Gothic" panose="020B0600070205080204" charset="-128"/>
              </a:rPr>
              <a:t>25</a:t>
            </a:r>
          </a:p>
          <a:p>
            <a:pPr marL="0" marR="0" lvl="0" indent="0" algn="ctr" defTabSz="914400" rtl="0" eaLnBrk="1" fontAlgn="auto" latinLnBrk="0" hangingPunct="1">
              <a:lnSpc>
                <a:spcPct val="100000"/>
              </a:lnSpc>
              <a:spcBef>
                <a:spcPct val="0"/>
              </a:spcBef>
              <a:spcAft>
                <a:spcPct val="0"/>
              </a:spcAft>
              <a:buClrTx/>
              <a:buSzTx/>
              <a:buFontTx/>
              <a:buNone/>
              <a:defRPr/>
            </a:pPr>
            <a:r>
              <a:rPr lang="ja-JP" sz="1400" b="0" i="0" u="none" strike="noStrike" cap="none" baseline="0">
                <a:solidFill>
                  <a:srgbClr val="4D4D4D"/>
                </a:solidFill>
                <a:effectLst/>
                <a:uFillTx/>
                <a:ea typeface="MS UI Gothic" panose="020B0600070205080204" charset="-128"/>
              </a:rPr>
              <a:t>23</a:t>
            </a:r>
          </a:p>
        </p:txBody>
      </p:sp>
      <p:sp>
        <p:nvSpPr>
          <p:cNvPr id="66" name="TextBox 65"/>
          <p:cNvSpPr txBox="1"/>
          <p:nvPr/>
        </p:nvSpPr>
        <p:spPr>
          <a:xfrm>
            <a:off x="5612182" y="5714092"/>
            <a:ext cx="380866" cy="518678"/>
          </a:xfrm>
          <a:prstGeom prst="rect">
            <a:avLst/>
          </a:prstGeom>
          <a:noFill/>
        </p:spPr>
        <p:txBody>
          <a:bodyPr wrap="none" rtlCol="0" anchor="t" anchorCtr="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lang="ja-JP" sz="1400" b="0" i="0" u="none" strike="noStrike" cap="none" baseline="0">
                <a:solidFill>
                  <a:srgbClr val="4D4D4D"/>
                </a:solidFill>
                <a:effectLst/>
                <a:uFillTx/>
                <a:ea typeface="MS UI Gothic" panose="020B0600070205080204" charset="-128"/>
              </a:rPr>
              <a:t>17</a:t>
            </a:r>
          </a:p>
          <a:p>
            <a:pPr marL="0" marR="0" lvl="0" indent="0" algn="ctr" defTabSz="914400" rtl="0" eaLnBrk="1" fontAlgn="auto" latinLnBrk="0" hangingPunct="1">
              <a:lnSpc>
                <a:spcPct val="100000"/>
              </a:lnSpc>
              <a:spcBef>
                <a:spcPct val="0"/>
              </a:spcBef>
              <a:spcAft>
                <a:spcPct val="0"/>
              </a:spcAft>
              <a:buClrTx/>
              <a:buSzTx/>
              <a:buFontTx/>
              <a:buNone/>
              <a:defRPr/>
            </a:pPr>
            <a:r>
              <a:rPr lang="ja-JP" sz="1400" b="0" i="0" u="none" strike="noStrike" cap="none" baseline="0">
                <a:solidFill>
                  <a:srgbClr val="4D4D4D"/>
                </a:solidFill>
                <a:effectLst/>
                <a:uFillTx/>
                <a:ea typeface="MS UI Gothic" panose="020B0600070205080204" charset="-128"/>
              </a:rPr>
              <a:t>18</a:t>
            </a:r>
          </a:p>
        </p:txBody>
      </p:sp>
      <p:sp>
        <p:nvSpPr>
          <p:cNvPr id="67" name="TextBox 66"/>
          <p:cNvSpPr txBox="1"/>
          <p:nvPr/>
        </p:nvSpPr>
        <p:spPr>
          <a:xfrm>
            <a:off x="6845232" y="5714092"/>
            <a:ext cx="380866" cy="518678"/>
          </a:xfrm>
          <a:prstGeom prst="rect">
            <a:avLst/>
          </a:prstGeom>
          <a:noFill/>
        </p:spPr>
        <p:txBody>
          <a:bodyPr wrap="none" rtlCol="0" anchor="t" anchorCtr="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lang="ja-JP" sz="1400" b="0" i="0" u="none" strike="noStrike" cap="none" baseline="0">
                <a:solidFill>
                  <a:srgbClr val="4D4D4D"/>
                </a:solidFill>
                <a:effectLst/>
                <a:uFillTx/>
                <a:ea typeface="MS UI Gothic" panose="020B0600070205080204" charset="-128"/>
              </a:rPr>
              <a:t>12</a:t>
            </a:r>
          </a:p>
          <a:p>
            <a:pPr marL="0" marR="0" lvl="0" indent="0" algn="ctr" defTabSz="914400" rtl="0" eaLnBrk="1" fontAlgn="auto" latinLnBrk="0" hangingPunct="1">
              <a:lnSpc>
                <a:spcPct val="100000"/>
              </a:lnSpc>
              <a:spcBef>
                <a:spcPct val="0"/>
              </a:spcBef>
              <a:spcAft>
                <a:spcPct val="0"/>
              </a:spcAft>
              <a:buClrTx/>
              <a:buSzTx/>
              <a:buFontTx/>
              <a:buNone/>
              <a:defRPr/>
            </a:pPr>
            <a:r>
              <a:rPr lang="ja-JP" sz="1400" b="0" i="0" u="none" strike="noStrike" cap="none" baseline="0">
                <a:solidFill>
                  <a:srgbClr val="4D4D4D"/>
                </a:solidFill>
                <a:effectLst/>
                <a:uFillTx/>
                <a:ea typeface="MS UI Gothic" panose="020B0600070205080204" charset="-128"/>
              </a:rPr>
              <a:t>10</a:t>
            </a:r>
          </a:p>
        </p:txBody>
      </p:sp>
      <p:grpSp>
        <p:nvGrpSpPr>
          <p:cNvPr id="154" name="Group 153"/>
          <p:cNvGrpSpPr/>
          <p:nvPr/>
        </p:nvGrpSpPr>
        <p:grpSpPr>
          <a:xfrm>
            <a:off x="1474797" y="1886278"/>
            <a:ext cx="6121685" cy="2565358"/>
            <a:chOff x="1474797" y="1886278"/>
            <a:chExt cx="6121685" cy="2565358"/>
          </a:xfrm>
        </p:grpSpPr>
        <p:sp>
          <p:nvSpPr>
            <p:cNvPr id="7" name="Freeform: Shape 6"/>
            <p:cNvSpPr/>
            <p:nvPr/>
          </p:nvSpPr>
          <p:spPr>
            <a:xfrm>
              <a:off x="1474797" y="1944621"/>
              <a:ext cx="6121685" cy="2502788"/>
            </a:xfrm>
            <a:custGeom>
              <a:avLst/>
              <a:gdLst>
                <a:gd name="connsiteX0" fmla="*/ 7144 w 6896100"/>
                <a:gd name="connsiteY0" fmla="*/ 7144 h 2819400"/>
                <a:gd name="connsiteX1" fmla="*/ 57626 w 6896100"/>
                <a:gd name="connsiteY1" fmla="*/ 7144 h 2819400"/>
                <a:gd name="connsiteX2" fmla="*/ 57626 w 6896100"/>
                <a:gd name="connsiteY2" fmla="*/ 30004 h 2819400"/>
                <a:gd name="connsiteX3" fmla="*/ 106204 w 6896100"/>
                <a:gd name="connsiteY3" fmla="*/ 30004 h 2819400"/>
                <a:gd name="connsiteX4" fmla="*/ 106204 w 6896100"/>
                <a:gd name="connsiteY4" fmla="*/ 49054 h 2819400"/>
                <a:gd name="connsiteX5" fmla="*/ 121444 w 6896100"/>
                <a:gd name="connsiteY5" fmla="*/ 49054 h 2819400"/>
                <a:gd name="connsiteX6" fmla="*/ 121444 w 6896100"/>
                <a:gd name="connsiteY6" fmla="*/ 64294 h 2819400"/>
                <a:gd name="connsiteX7" fmla="*/ 162401 w 6896100"/>
                <a:gd name="connsiteY7" fmla="*/ 64294 h 2819400"/>
                <a:gd name="connsiteX8" fmla="*/ 162401 w 6896100"/>
                <a:gd name="connsiteY8" fmla="*/ 91916 h 2819400"/>
                <a:gd name="connsiteX9" fmla="*/ 207169 w 6896100"/>
                <a:gd name="connsiteY9" fmla="*/ 91916 h 2819400"/>
                <a:gd name="connsiteX10" fmla="*/ 207169 w 6896100"/>
                <a:gd name="connsiteY10" fmla="*/ 110014 h 2819400"/>
                <a:gd name="connsiteX11" fmla="*/ 246221 w 6896100"/>
                <a:gd name="connsiteY11" fmla="*/ 110014 h 2819400"/>
                <a:gd name="connsiteX12" fmla="*/ 246221 w 6896100"/>
                <a:gd name="connsiteY12" fmla="*/ 139541 h 2819400"/>
                <a:gd name="connsiteX13" fmla="*/ 269081 w 6896100"/>
                <a:gd name="connsiteY13" fmla="*/ 139541 h 2819400"/>
                <a:gd name="connsiteX14" fmla="*/ 269081 w 6896100"/>
                <a:gd name="connsiteY14" fmla="*/ 167164 h 2819400"/>
                <a:gd name="connsiteX15" fmla="*/ 276701 w 6896100"/>
                <a:gd name="connsiteY15" fmla="*/ 167164 h 2819400"/>
                <a:gd name="connsiteX16" fmla="*/ 276701 w 6896100"/>
                <a:gd name="connsiteY16" fmla="*/ 191929 h 2819400"/>
                <a:gd name="connsiteX17" fmla="*/ 309086 w 6896100"/>
                <a:gd name="connsiteY17" fmla="*/ 191929 h 2819400"/>
                <a:gd name="connsiteX18" fmla="*/ 309086 w 6896100"/>
                <a:gd name="connsiteY18" fmla="*/ 213836 h 2819400"/>
                <a:gd name="connsiteX19" fmla="*/ 380524 w 6896100"/>
                <a:gd name="connsiteY19" fmla="*/ 213836 h 2819400"/>
                <a:gd name="connsiteX20" fmla="*/ 380524 w 6896100"/>
                <a:gd name="connsiteY20" fmla="*/ 246221 h 2819400"/>
                <a:gd name="connsiteX21" fmla="*/ 397669 w 6896100"/>
                <a:gd name="connsiteY21" fmla="*/ 246221 h 2819400"/>
                <a:gd name="connsiteX22" fmla="*/ 397669 w 6896100"/>
                <a:gd name="connsiteY22" fmla="*/ 270986 h 2819400"/>
                <a:gd name="connsiteX23" fmla="*/ 422434 w 6896100"/>
                <a:gd name="connsiteY23" fmla="*/ 270986 h 2819400"/>
                <a:gd name="connsiteX24" fmla="*/ 422434 w 6896100"/>
                <a:gd name="connsiteY24" fmla="*/ 287179 h 2819400"/>
                <a:gd name="connsiteX25" fmla="*/ 443389 w 6896100"/>
                <a:gd name="connsiteY25" fmla="*/ 287179 h 2819400"/>
                <a:gd name="connsiteX26" fmla="*/ 443389 w 6896100"/>
                <a:gd name="connsiteY26" fmla="*/ 324326 h 2819400"/>
                <a:gd name="connsiteX27" fmla="*/ 457676 w 6896100"/>
                <a:gd name="connsiteY27" fmla="*/ 324326 h 2819400"/>
                <a:gd name="connsiteX28" fmla="*/ 457676 w 6896100"/>
                <a:gd name="connsiteY28" fmla="*/ 349091 h 2819400"/>
                <a:gd name="connsiteX29" fmla="*/ 466249 w 6896100"/>
                <a:gd name="connsiteY29" fmla="*/ 349091 h 2819400"/>
                <a:gd name="connsiteX30" fmla="*/ 466249 w 6896100"/>
                <a:gd name="connsiteY30" fmla="*/ 362426 h 2819400"/>
                <a:gd name="connsiteX31" fmla="*/ 533876 w 6896100"/>
                <a:gd name="connsiteY31" fmla="*/ 362426 h 2819400"/>
                <a:gd name="connsiteX32" fmla="*/ 533876 w 6896100"/>
                <a:gd name="connsiteY32" fmla="*/ 420529 h 2819400"/>
                <a:gd name="connsiteX33" fmla="*/ 576739 w 6896100"/>
                <a:gd name="connsiteY33" fmla="*/ 420529 h 2819400"/>
                <a:gd name="connsiteX34" fmla="*/ 576739 w 6896100"/>
                <a:gd name="connsiteY34" fmla="*/ 447199 h 2819400"/>
                <a:gd name="connsiteX35" fmla="*/ 622459 w 6896100"/>
                <a:gd name="connsiteY35" fmla="*/ 447199 h 2819400"/>
                <a:gd name="connsiteX36" fmla="*/ 622459 w 6896100"/>
                <a:gd name="connsiteY36" fmla="*/ 466249 h 2819400"/>
                <a:gd name="connsiteX37" fmla="*/ 636746 w 6896100"/>
                <a:gd name="connsiteY37" fmla="*/ 466249 h 2819400"/>
                <a:gd name="connsiteX38" fmla="*/ 636746 w 6896100"/>
                <a:gd name="connsiteY38" fmla="*/ 493871 h 2819400"/>
                <a:gd name="connsiteX39" fmla="*/ 645319 w 6896100"/>
                <a:gd name="connsiteY39" fmla="*/ 493871 h 2819400"/>
                <a:gd name="connsiteX40" fmla="*/ 645319 w 6896100"/>
                <a:gd name="connsiteY40" fmla="*/ 523399 h 2819400"/>
                <a:gd name="connsiteX41" fmla="*/ 670084 w 6896100"/>
                <a:gd name="connsiteY41" fmla="*/ 523399 h 2819400"/>
                <a:gd name="connsiteX42" fmla="*/ 670084 w 6896100"/>
                <a:gd name="connsiteY42" fmla="*/ 540544 h 2819400"/>
                <a:gd name="connsiteX43" fmla="*/ 701516 w 6896100"/>
                <a:gd name="connsiteY43" fmla="*/ 540544 h 2819400"/>
                <a:gd name="connsiteX44" fmla="*/ 701516 w 6896100"/>
                <a:gd name="connsiteY44" fmla="*/ 574834 h 2819400"/>
                <a:gd name="connsiteX45" fmla="*/ 711041 w 6896100"/>
                <a:gd name="connsiteY45" fmla="*/ 574834 h 2819400"/>
                <a:gd name="connsiteX46" fmla="*/ 711041 w 6896100"/>
                <a:gd name="connsiteY46" fmla="*/ 591979 h 2819400"/>
                <a:gd name="connsiteX47" fmla="*/ 725329 w 6896100"/>
                <a:gd name="connsiteY47" fmla="*/ 591979 h 2819400"/>
                <a:gd name="connsiteX48" fmla="*/ 725329 w 6896100"/>
                <a:gd name="connsiteY48" fmla="*/ 614839 h 2819400"/>
                <a:gd name="connsiteX49" fmla="*/ 779621 w 6896100"/>
                <a:gd name="connsiteY49" fmla="*/ 614839 h 2819400"/>
                <a:gd name="connsiteX50" fmla="*/ 779621 w 6896100"/>
                <a:gd name="connsiteY50" fmla="*/ 649129 h 2819400"/>
                <a:gd name="connsiteX51" fmla="*/ 792956 w 6896100"/>
                <a:gd name="connsiteY51" fmla="*/ 649129 h 2819400"/>
                <a:gd name="connsiteX52" fmla="*/ 792956 w 6896100"/>
                <a:gd name="connsiteY52" fmla="*/ 671036 h 2819400"/>
                <a:gd name="connsiteX53" fmla="*/ 824389 w 6896100"/>
                <a:gd name="connsiteY53" fmla="*/ 671036 h 2819400"/>
                <a:gd name="connsiteX54" fmla="*/ 824389 w 6896100"/>
                <a:gd name="connsiteY54" fmla="*/ 700564 h 2819400"/>
                <a:gd name="connsiteX55" fmla="*/ 871061 w 6896100"/>
                <a:gd name="connsiteY55" fmla="*/ 700564 h 2819400"/>
                <a:gd name="connsiteX56" fmla="*/ 871061 w 6896100"/>
                <a:gd name="connsiteY56" fmla="*/ 786289 h 2819400"/>
                <a:gd name="connsiteX57" fmla="*/ 884396 w 6896100"/>
                <a:gd name="connsiteY57" fmla="*/ 786289 h 2819400"/>
                <a:gd name="connsiteX58" fmla="*/ 884396 w 6896100"/>
                <a:gd name="connsiteY58" fmla="*/ 803434 h 2819400"/>
                <a:gd name="connsiteX59" fmla="*/ 905351 w 6896100"/>
                <a:gd name="connsiteY59" fmla="*/ 803434 h 2819400"/>
                <a:gd name="connsiteX60" fmla="*/ 905351 w 6896100"/>
                <a:gd name="connsiteY60" fmla="*/ 828199 h 2819400"/>
                <a:gd name="connsiteX61" fmla="*/ 914876 w 6896100"/>
                <a:gd name="connsiteY61" fmla="*/ 828199 h 2819400"/>
                <a:gd name="connsiteX62" fmla="*/ 914876 w 6896100"/>
                <a:gd name="connsiteY62" fmla="*/ 850106 h 2819400"/>
                <a:gd name="connsiteX63" fmla="*/ 935831 w 6896100"/>
                <a:gd name="connsiteY63" fmla="*/ 850106 h 2819400"/>
                <a:gd name="connsiteX64" fmla="*/ 935831 w 6896100"/>
                <a:gd name="connsiteY64" fmla="*/ 880586 h 2819400"/>
                <a:gd name="connsiteX65" fmla="*/ 951071 w 6896100"/>
                <a:gd name="connsiteY65" fmla="*/ 880586 h 2819400"/>
                <a:gd name="connsiteX66" fmla="*/ 951071 w 6896100"/>
                <a:gd name="connsiteY66" fmla="*/ 896779 h 2819400"/>
                <a:gd name="connsiteX67" fmla="*/ 992981 w 6896100"/>
                <a:gd name="connsiteY67" fmla="*/ 896779 h 2819400"/>
                <a:gd name="connsiteX68" fmla="*/ 992981 w 6896100"/>
                <a:gd name="connsiteY68" fmla="*/ 929164 h 2819400"/>
                <a:gd name="connsiteX69" fmla="*/ 1002506 w 6896100"/>
                <a:gd name="connsiteY69" fmla="*/ 929164 h 2819400"/>
                <a:gd name="connsiteX70" fmla="*/ 1002506 w 6896100"/>
                <a:gd name="connsiteY70" fmla="*/ 1002506 h 2819400"/>
                <a:gd name="connsiteX71" fmla="*/ 1037749 w 6896100"/>
                <a:gd name="connsiteY71" fmla="*/ 1002506 h 2819400"/>
                <a:gd name="connsiteX72" fmla="*/ 1037749 w 6896100"/>
                <a:gd name="connsiteY72" fmla="*/ 1027271 h 2819400"/>
                <a:gd name="connsiteX73" fmla="*/ 1078706 w 6896100"/>
                <a:gd name="connsiteY73" fmla="*/ 1027271 h 2819400"/>
                <a:gd name="connsiteX74" fmla="*/ 1078706 w 6896100"/>
                <a:gd name="connsiteY74" fmla="*/ 1055846 h 2819400"/>
                <a:gd name="connsiteX75" fmla="*/ 1181576 w 6896100"/>
                <a:gd name="connsiteY75" fmla="*/ 1055846 h 2819400"/>
                <a:gd name="connsiteX76" fmla="*/ 1181576 w 6896100"/>
                <a:gd name="connsiteY76" fmla="*/ 1104424 h 2819400"/>
                <a:gd name="connsiteX77" fmla="*/ 1221581 w 6896100"/>
                <a:gd name="connsiteY77" fmla="*/ 1104424 h 2819400"/>
                <a:gd name="connsiteX78" fmla="*/ 1221581 w 6896100"/>
                <a:gd name="connsiteY78" fmla="*/ 1158716 h 2819400"/>
                <a:gd name="connsiteX79" fmla="*/ 1241584 w 6896100"/>
                <a:gd name="connsiteY79" fmla="*/ 1158716 h 2819400"/>
                <a:gd name="connsiteX80" fmla="*/ 1241584 w 6896100"/>
                <a:gd name="connsiteY80" fmla="*/ 1213961 h 2819400"/>
                <a:gd name="connsiteX81" fmla="*/ 1251109 w 6896100"/>
                <a:gd name="connsiteY81" fmla="*/ 1213961 h 2819400"/>
                <a:gd name="connsiteX82" fmla="*/ 1251109 w 6896100"/>
                <a:gd name="connsiteY82" fmla="*/ 1239679 h 2819400"/>
                <a:gd name="connsiteX83" fmla="*/ 1262539 w 6896100"/>
                <a:gd name="connsiteY83" fmla="*/ 1239679 h 2819400"/>
                <a:gd name="connsiteX84" fmla="*/ 1262539 w 6896100"/>
                <a:gd name="connsiteY84" fmla="*/ 1266349 h 2819400"/>
                <a:gd name="connsiteX85" fmla="*/ 1296829 w 6896100"/>
                <a:gd name="connsiteY85" fmla="*/ 1266349 h 2819400"/>
                <a:gd name="connsiteX86" fmla="*/ 1296829 w 6896100"/>
                <a:gd name="connsiteY86" fmla="*/ 1282541 h 2819400"/>
                <a:gd name="connsiteX87" fmla="*/ 1315879 w 6896100"/>
                <a:gd name="connsiteY87" fmla="*/ 1282541 h 2819400"/>
                <a:gd name="connsiteX88" fmla="*/ 1315879 w 6896100"/>
                <a:gd name="connsiteY88" fmla="*/ 1310164 h 2819400"/>
                <a:gd name="connsiteX89" fmla="*/ 1340644 w 6896100"/>
                <a:gd name="connsiteY89" fmla="*/ 1310164 h 2819400"/>
                <a:gd name="connsiteX90" fmla="*/ 1340644 w 6896100"/>
                <a:gd name="connsiteY90" fmla="*/ 1337786 h 2819400"/>
                <a:gd name="connsiteX91" fmla="*/ 1383506 w 6896100"/>
                <a:gd name="connsiteY91" fmla="*/ 1337786 h 2819400"/>
                <a:gd name="connsiteX92" fmla="*/ 1383506 w 6896100"/>
                <a:gd name="connsiteY92" fmla="*/ 1360646 h 2819400"/>
                <a:gd name="connsiteX93" fmla="*/ 1408271 w 6896100"/>
                <a:gd name="connsiteY93" fmla="*/ 1360646 h 2819400"/>
                <a:gd name="connsiteX94" fmla="*/ 1408271 w 6896100"/>
                <a:gd name="connsiteY94" fmla="*/ 1418749 h 2819400"/>
                <a:gd name="connsiteX95" fmla="*/ 1416844 w 6896100"/>
                <a:gd name="connsiteY95" fmla="*/ 1418749 h 2819400"/>
                <a:gd name="connsiteX96" fmla="*/ 1416844 w 6896100"/>
                <a:gd name="connsiteY96" fmla="*/ 1464469 h 2819400"/>
                <a:gd name="connsiteX97" fmla="*/ 1431131 w 6896100"/>
                <a:gd name="connsiteY97" fmla="*/ 1464469 h 2819400"/>
                <a:gd name="connsiteX98" fmla="*/ 1431131 w 6896100"/>
                <a:gd name="connsiteY98" fmla="*/ 1499711 h 2819400"/>
                <a:gd name="connsiteX99" fmla="*/ 1439704 w 6896100"/>
                <a:gd name="connsiteY99" fmla="*/ 1499711 h 2819400"/>
                <a:gd name="connsiteX100" fmla="*/ 1439704 w 6896100"/>
                <a:gd name="connsiteY100" fmla="*/ 1544479 h 2819400"/>
                <a:gd name="connsiteX101" fmla="*/ 1464469 w 6896100"/>
                <a:gd name="connsiteY101" fmla="*/ 1544479 h 2819400"/>
                <a:gd name="connsiteX102" fmla="*/ 1464469 w 6896100"/>
                <a:gd name="connsiteY102" fmla="*/ 1566386 h 2819400"/>
                <a:gd name="connsiteX103" fmla="*/ 1473994 w 6896100"/>
                <a:gd name="connsiteY103" fmla="*/ 1566386 h 2819400"/>
                <a:gd name="connsiteX104" fmla="*/ 1473994 w 6896100"/>
                <a:gd name="connsiteY104" fmla="*/ 1598771 h 2819400"/>
                <a:gd name="connsiteX105" fmla="*/ 1506379 w 6896100"/>
                <a:gd name="connsiteY105" fmla="*/ 1598771 h 2819400"/>
                <a:gd name="connsiteX106" fmla="*/ 1506379 w 6896100"/>
                <a:gd name="connsiteY106" fmla="*/ 1618774 h 2819400"/>
                <a:gd name="connsiteX107" fmla="*/ 1521619 w 6896100"/>
                <a:gd name="connsiteY107" fmla="*/ 1618774 h 2819400"/>
                <a:gd name="connsiteX108" fmla="*/ 1521619 w 6896100"/>
                <a:gd name="connsiteY108" fmla="*/ 1673066 h 2819400"/>
                <a:gd name="connsiteX109" fmla="*/ 1540669 w 6896100"/>
                <a:gd name="connsiteY109" fmla="*/ 1673066 h 2819400"/>
                <a:gd name="connsiteX110" fmla="*/ 1540669 w 6896100"/>
                <a:gd name="connsiteY110" fmla="*/ 1704499 h 2819400"/>
                <a:gd name="connsiteX111" fmla="*/ 1598771 w 6896100"/>
                <a:gd name="connsiteY111" fmla="*/ 1704499 h 2819400"/>
                <a:gd name="connsiteX112" fmla="*/ 1598771 w 6896100"/>
                <a:gd name="connsiteY112" fmla="*/ 1725454 h 2819400"/>
                <a:gd name="connsiteX113" fmla="*/ 1607344 w 6896100"/>
                <a:gd name="connsiteY113" fmla="*/ 1725454 h 2819400"/>
                <a:gd name="connsiteX114" fmla="*/ 1607344 w 6896100"/>
                <a:gd name="connsiteY114" fmla="*/ 1752124 h 2819400"/>
                <a:gd name="connsiteX115" fmla="*/ 1665446 w 6896100"/>
                <a:gd name="connsiteY115" fmla="*/ 1752124 h 2819400"/>
                <a:gd name="connsiteX116" fmla="*/ 1665446 w 6896100"/>
                <a:gd name="connsiteY116" fmla="*/ 1773079 h 2819400"/>
                <a:gd name="connsiteX117" fmla="*/ 1686401 w 6896100"/>
                <a:gd name="connsiteY117" fmla="*/ 1773079 h 2819400"/>
                <a:gd name="connsiteX118" fmla="*/ 1686401 w 6896100"/>
                <a:gd name="connsiteY118" fmla="*/ 1797844 h 2819400"/>
                <a:gd name="connsiteX119" fmla="*/ 1742599 w 6896100"/>
                <a:gd name="connsiteY119" fmla="*/ 1797844 h 2819400"/>
                <a:gd name="connsiteX120" fmla="*/ 1742599 w 6896100"/>
                <a:gd name="connsiteY120" fmla="*/ 1829276 h 2819400"/>
                <a:gd name="connsiteX121" fmla="*/ 1755934 w 6896100"/>
                <a:gd name="connsiteY121" fmla="*/ 1829276 h 2819400"/>
                <a:gd name="connsiteX122" fmla="*/ 1755934 w 6896100"/>
                <a:gd name="connsiteY122" fmla="*/ 1852136 h 2819400"/>
                <a:gd name="connsiteX123" fmla="*/ 1799749 w 6896100"/>
                <a:gd name="connsiteY123" fmla="*/ 1852136 h 2819400"/>
                <a:gd name="connsiteX124" fmla="*/ 1799749 w 6896100"/>
                <a:gd name="connsiteY124" fmla="*/ 1896904 h 2819400"/>
                <a:gd name="connsiteX125" fmla="*/ 1814036 w 6896100"/>
                <a:gd name="connsiteY125" fmla="*/ 1896904 h 2819400"/>
                <a:gd name="connsiteX126" fmla="*/ 1814036 w 6896100"/>
                <a:gd name="connsiteY126" fmla="*/ 1930241 h 2819400"/>
                <a:gd name="connsiteX127" fmla="*/ 1824514 w 6896100"/>
                <a:gd name="connsiteY127" fmla="*/ 1930241 h 2819400"/>
                <a:gd name="connsiteX128" fmla="*/ 1824514 w 6896100"/>
                <a:gd name="connsiteY128" fmla="*/ 1958816 h 2819400"/>
                <a:gd name="connsiteX129" fmla="*/ 1834039 w 6896100"/>
                <a:gd name="connsiteY129" fmla="*/ 1958816 h 2819400"/>
                <a:gd name="connsiteX130" fmla="*/ 1834039 w 6896100"/>
                <a:gd name="connsiteY130" fmla="*/ 1987391 h 2819400"/>
                <a:gd name="connsiteX131" fmla="*/ 1854994 w 6896100"/>
                <a:gd name="connsiteY131" fmla="*/ 1987391 h 2819400"/>
                <a:gd name="connsiteX132" fmla="*/ 1854994 w 6896100"/>
                <a:gd name="connsiteY132" fmla="*/ 2005489 h 2819400"/>
                <a:gd name="connsiteX133" fmla="*/ 1891189 w 6896100"/>
                <a:gd name="connsiteY133" fmla="*/ 2005489 h 2819400"/>
                <a:gd name="connsiteX134" fmla="*/ 1891189 w 6896100"/>
                <a:gd name="connsiteY134" fmla="*/ 2058829 h 2819400"/>
                <a:gd name="connsiteX135" fmla="*/ 1898809 w 6896100"/>
                <a:gd name="connsiteY135" fmla="*/ 2058829 h 2819400"/>
                <a:gd name="connsiteX136" fmla="*/ 1898809 w 6896100"/>
                <a:gd name="connsiteY136" fmla="*/ 2085499 h 2819400"/>
                <a:gd name="connsiteX137" fmla="*/ 1989296 w 6896100"/>
                <a:gd name="connsiteY137" fmla="*/ 2085499 h 2819400"/>
                <a:gd name="connsiteX138" fmla="*/ 1989296 w 6896100"/>
                <a:gd name="connsiteY138" fmla="*/ 2115026 h 2819400"/>
                <a:gd name="connsiteX139" fmla="*/ 2002631 w 6896100"/>
                <a:gd name="connsiteY139" fmla="*/ 2115026 h 2819400"/>
                <a:gd name="connsiteX140" fmla="*/ 2002631 w 6896100"/>
                <a:gd name="connsiteY140" fmla="*/ 2141696 h 2819400"/>
                <a:gd name="connsiteX141" fmla="*/ 2012156 w 6896100"/>
                <a:gd name="connsiteY141" fmla="*/ 2141696 h 2819400"/>
                <a:gd name="connsiteX142" fmla="*/ 2012156 w 6896100"/>
                <a:gd name="connsiteY142" fmla="*/ 2165509 h 2819400"/>
                <a:gd name="connsiteX143" fmla="*/ 2034064 w 6896100"/>
                <a:gd name="connsiteY143" fmla="*/ 2165509 h 2819400"/>
                <a:gd name="connsiteX144" fmla="*/ 2034064 w 6896100"/>
                <a:gd name="connsiteY144" fmla="*/ 2191226 h 2819400"/>
                <a:gd name="connsiteX145" fmla="*/ 2058829 w 6896100"/>
                <a:gd name="connsiteY145" fmla="*/ 2191226 h 2819400"/>
                <a:gd name="connsiteX146" fmla="*/ 2058829 w 6896100"/>
                <a:gd name="connsiteY146" fmla="*/ 2218849 h 2819400"/>
                <a:gd name="connsiteX147" fmla="*/ 2081689 w 6896100"/>
                <a:gd name="connsiteY147" fmla="*/ 2218849 h 2819400"/>
                <a:gd name="connsiteX148" fmla="*/ 2081689 w 6896100"/>
                <a:gd name="connsiteY148" fmla="*/ 2247424 h 2819400"/>
                <a:gd name="connsiteX149" fmla="*/ 2103596 w 6896100"/>
                <a:gd name="connsiteY149" fmla="*/ 2247424 h 2819400"/>
                <a:gd name="connsiteX150" fmla="*/ 2103596 w 6896100"/>
                <a:gd name="connsiteY150" fmla="*/ 2268379 h 2819400"/>
                <a:gd name="connsiteX151" fmla="*/ 2138839 w 6896100"/>
                <a:gd name="connsiteY151" fmla="*/ 2268379 h 2819400"/>
                <a:gd name="connsiteX152" fmla="*/ 2138839 w 6896100"/>
                <a:gd name="connsiteY152" fmla="*/ 2295049 h 2819400"/>
                <a:gd name="connsiteX153" fmla="*/ 2180749 w 6896100"/>
                <a:gd name="connsiteY153" fmla="*/ 2295049 h 2819400"/>
                <a:gd name="connsiteX154" fmla="*/ 2180749 w 6896100"/>
                <a:gd name="connsiteY154" fmla="*/ 2317909 h 2819400"/>
                <a:gd name="connsiteX155" fmla="*/ 2193131 w 6896100"/>
                <a:gd name="connsiteY155" fmla="*/ 2317909 h 2819400"/>
                <a:gd name="connsiteX156" fmla="*/ 2193131 w 6896100"/>
                <a:gd name="connsiteY156" fmla="*/ 2352199 h 2819400"/>
                <a:gd name="connsiteX157" fmla="*/ 2279809 w 6896100"/>
                <a:gd name="connsiteY157" fmla="*/ 2352199 h 2819400"/>
                <a:gd name="connsiteX158" fmla="*/ 2279809 w 6896100"/>
                <a:gd name="connsiteY158" fmla="*/ 2391251 h 2819400"/>
                <a:gd name="connsiteX159" fmla="*/ 2373154 w 6896100"/>
                <a:gd name="connsiteY159" fmla="*/ 2391251 h 2819400"/>
                <a:gd name="connsiteX160" fmla="*/ 2373154 w 6896100"/>
                <a:gd name="connsiteY160" fmla="*/ 2426494 h 2819400"/>
                <a:gd name="connsiteX161" fmla="*/ 2392204 w 6896100"/>
                <a:gd name="connsiteY161" fmla="*/ 2426494 h 2819400"/>
                <a:gd name="connsiteX162" fmla="*/ 2392204 w 6896100"/>
                <a:gd name="connsiteY162" fmla="*/ 2457926 h 2819400"/>
                <a:gd name="connsiteX163" fmla="*/ 2416016 w 6896100"/>
                <a:gd name="connsiteY163" fmla="*/ 2457926 h 2819400"/>
                <a:gd name="connsiteX164" fmla="*/ 2416016 w 6896100"/>
                <a:gd name="connsiteY164" fmla="*/ 2482691 h 2819400"/>
                <a:gd name="connsiteX165" fmla="*/ 2462689 w 6896100"/>
                <a:gd name="connsiteY165" fmla="*/ 2482691 h 2819400"/>
                <a:gd name="connsiteX166" fmla="*/ 2462689 w 6896100"/>
                <a:gd name="connsiteY166" fmla="*/ 2501741 h 2819400"/>
                <a:gd name="connsiteX167" fmla="*/ 2560796 w 6896100"/>
                <a:gd name="connsiteY167" fmla="*/ 2501741 h 2819400"/>
                <a:gd name="connsiteX168" fmla="*/ 2560796 w 6896100"/>
                <a:gd name="connsiteY168" fmla="*/ 2520791 h 2819400"/>
                <a:gd name="connsiteX169" fmla="*/ 2574131 w 6896100"/>
                <a:gd name="connsiteY169" fmla="*/ 2520791 h 2819400"/>
                <a:gd name="connsiteX170" fmla="*/ 2574131 w 6896100"/>
                <a:gd name="connsiteY170" fmla="*/ 2534126 h 2819400"/>
                <a:gd name="connsiteX171" fmla="*/ 2583656 w 6896100"/>
                <a:gd name="connsiteY171" fmla="*/ 2534126 h 2819400"/>
                <a:gd name="connsiteX172" fmla="*/ 2583656 w 6896100"/>
                <a:gd name="connsiteY172" fmla="*/ 2584609 h 2819400"/>
                <a:gd name="connsiteX173" fmla="*/ 2777966 w 6896100"/>
                <a:gd name="connsiteY173" fmla="*/ 2584609 h 2819400"/>
                <a:gd name="connsiteX174" fmla="*/ 2777966 w 6896100"/>
                <a:gd name="connsiteY174" fmla="*/ 2604611 h 2819400"/>
                <a:gd name="connsiteX175" fmla="*/ 3222784 w 6896100"/>
                <a:gd name="connsiteY175" fmla="*/ 2604611 h 2819400"/>
                <a:gd name="connsiteX176" fmla="*/ 3222784 w 6896100"/>
                <a:gd name="connsiteY176" fmla="*/ 2632234 h 2819400"/>
                <a:gd name="connsiteX177" fmla="*/ 3267551 w 6896100"/>
                <a:gd name="connsiteY177" fmla="*/ 2632234 h 2819400"/>
                <a:gd name="connsiteX178" fmla="*/ 3267551 w 6896100"/>
                <a:gd name="connsiteY178" fmla="*/ 2660809 h 2819400"/>
                <a:gd name="connsiteX179" fmla="*/ 3310414 w 6896100"/>
                <a:gd name="connsiteY179" fmla="*/ 2660809 h 2819400"/>
                <a:gd name="connsiteX180" fmla="*/ 3310414 w 6896100"/>
                <a:gd name="connsiteY180" fmla="*/ 2688431 h 2819400"/>
                <a:gd name="connsiteX181" fmla="*/ 3368516 w 6896100"/>
                <a:gd name="connsiteY181" fmla="*/ 2688431 h 2819400"/>
                <a:gd name="connsiteX182" fmla="*/ 3368516 w 6896100"/>
                <a:gd name="connsiteY182" fmla="*/ 2708434 h 2819400"/>
                <a:gd name="connsiteX183" fmla="*/ 3525679 w 6896100"/>
                <a:gd name="connsiteY183" fmla="*/ 2708434 h 2819400"/>
                <a:gd name="connsiteX184" fmla="*/ 3525679 w 6896100"/>
                <a:gd name="connsiteY184" fmla="*/ 2737961 h 2819400"/>
                <a:gd name="connsiteX185" fmla="*/ 3983831 w 6896100"/>
                <a:gd name="connsiteY185" fmla="*/ 2737961 h 2819400"/>
                <a:gd name="connsiteX186" fmla="*/ 3983831 w 6896100"/>
                <a:gd name="connsiteY186" fmla="*/ 2763679 h 2819400"/>
                <a:gd name="connsiteX187" fmla="*/ 4288631 w 6896100"/>
                <a:gd name="connsiteY187" fmla="*/ 2763679 h 2819400"/>
                <a:gd name="connsiteX188" fmla="*/ 4288631 w 6896100"/>
                <a:gd name="connsiteY188" fmla="*/ 2795111 h 2819400"/>
                <a:gd name="connsiteX189" fmla="*/ 5236369 w 6896100"/>
                <a:gd name="connsiteY189" fmla="*/ 2795111 h 2819400"/>
                <a:gd name="connsiteX190" fmla="*/ 5236369 w 6896100"/>
                <a:gd name="connsiteY190" fmla="*/ 2820829 h 2819400"/>
                <a:gd name="connsiteX191" fmla="*/ 6897529 w 6896100"/>
                <a:gd name="connsiteY191" fmla="*/ 2820829 h 2819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Lst>
              <a:rect l="l" t="t" r="r" b="b"/>
              <a:pathLst>
                <a:path w="6896100" h="2819400">
                  <a:moveTo>
                    <a:pt x="7144" y="7144"/>
                  </a:moveTo>
                  <a:lnTo>
                    <a:pt x="57626" y="7144"/>
                  </a:lnTo>
                  <a:lnTo>
                    <a:pt x="57626" y="30004"/>
                  </a:lnTo>
                  <a:lnTo>
                    <a:pt x="106204" y="30004"/>
                  </a:lnTo>
                  <a:lnTo>
                    <a:pt x="106204" y="49054"/>
                  </a:lnTo>
                  <a:lnTo>
                    <a:pt x="121444" y="49054"/>
                  </a:lnTo>
                  <a:lnTo>
                    <a:pt x="121444" y="64294"/>
                  </a:lnTo>
                  <a:lnTo>
                    <a:pt x="162401" y="64294"/>
                  </a:lnTo>
                  <a:lnTo>
                    <a:pt x="162401" y="91916"/>
                  </a:lnTo>
                  <a:lnTo>
                    <a:pt x="207169" y="91916"/>
                  </a:lnTo>
                  <a:lnTo>
                    <a:pt x="207169" y="110014"/>
                  </a:lnTo>
                  <a:lnTo>
                    <a:pt x="246221" y="110014"/>
                  </a:lnTo>
                  <a:lnTo>
                    <a:pt x="246221" y="139541"/>
                  </a:lnTo>
                  <a:lnTo>
                    <a:pt x="269081" y="139541"/>
                  </a:lnTo>
                  <a:lnTo>
                    <a:pt x="269081" y="167164"/>
                  </a:lnTo>
                  <a:lnTo>
                    <a:pt x="276701" y="167164"/>
                  </a:lnTo>
                  <a:lnTo>
                    <a:pt x="276701" y="191929"/>
                  </a:lnTo>
                  <a:lnTo>
                    <a:pt x="309086" y="191929"/>
                  </a:lnTo>
                  <a:lnTo>
                    <a:pt x="309086" y="213836"/>
                  </a:lnTo>
                  <a:lnTo>
                    <a:pt x="380524" y="213836"/>
                  </a:lnTo>
                  <a:lnTo>
                    <a:pt x="380524" y="246221"/>
                  </a:lnTo>
                  <a:lnTo>
                    <a:pt x="397669" y="246221"/>
                  </a:lnTo>
                  <a:lnTo>
                    <a:pt x="397669" y="270986"/>
                  </a:lnTo>
                  <a:lnTo>
                    <a:pt x="422434" y="270986"/>
                  </a:lnTo>
                  <a:lnTo>
                    <a:pt x="422434" y="287179"/>
                  </a:lnTo>
                  <a:lnTo>
                    <a:pt x="443389" y="287179"/>
                  </a:lnTo>
                  <a:lnTo>
                    <a:pt x="443389" y="324326"/>
                  </a:lnTo>
                  <a:lnTo>
                    <a:pt x="457676" y="324326"/>
                  </a:lnTo>
                  <a:lnTo>
                    <a:pt x="457676" y="349091"/>
                  </a:lnTo>
                  <a:lnTo>
                    <a:pt x="466249" y="349091"/>
                  </a:lnTo>
                  <a:lnTo>
                    <a:pt x="466249" y="362426"/>
                  </a:lnTo>
                  <a:lnTo>
                    <a:pt x="533876" y="362426"/>
                  </a:lnTo>
                  <a:lnTo>
                    <a:pt x="533876" y="420529"/>
                  </a:lnTo>
                  <a:lnTo>
                    <a:pt x="576739" y="420529"/>
                  </a:lnTo>
                  <a:lnTo>
                    <a:pt x="576739" y="447199"/>
                  </a:lnTo>
                  <a:lnTo>
                    <a:pt x="622459" y="447199"/>
                  </a:lnTo>
                  <a:lnTo>
                    <a:pt x="622459" y="466249"/>
                  </a:lnTo>
                  <a:lnTo>
                    <a:pt x="636746" y="466249"/>
                  </a:lnTo>
                  <a:lnTo>
                    <a:pt x="636746" y="493871"/>
                  </a:lnTo>
                  <a:lnTo>
                    <a:pt x="645319" y="493871"/>
                  </a:lnTo>
                  <a:lnTo>
                    <a:pt x="645319" y="523399"/>
                  </a:lnTo>
                  <a:lnTo>
                    <a:pt x="670084" y="523399"/>
                  </a:lnTo>
                  <a:lnTo>
                    <a:pt x="670084" y="540544"/>
                  </a:lnTo>
                  <a:lnTo>
                    <a:pt x="701516" y="540544"/>
                  </a:lnTo>
                  <a:lnTo>
                    <a:pt x="701516" y="574834"/>
                  </a:lnTo>
                  <a:lnTo>
                    <a:pt x="711041" y="574834"/>
                  </a:lnTo>
                  <a:lnTo>
                    <a:pt x="711041" y="591979"/>
                  </a:lnTo>
                  <a:lnTo>
                    <a:pt x="725329" y="591979"/>
                  </a:lnTo>
                  <a:lnTo>
                    <a:pt x="725329" y="614839"/>
                  </a:lnTo>
                  <a:lnTo>
                    <a:pt x="779621" y="614839"/>
                  </a:lnTo>
                  <a:lnTo>
                    <a:pt x="779621" y="649129"/>
                  </a:lnTo>
                  <a:lnTo>
                    <a:pt x="792956" y="649129"/>
                  </a:lnTo>
                  <a:lnTo>
                    <a:pt x="792956" y="671036"/>
                  </a:lnTo>
                  <a:lnTo>
                    <a:pt x="824389" y="671036"/>
                  </a:lnTo>
                  <a:lnTo>
                    <a:pt x="824389" y="700564"/>
                  </a:lnTo>
                  <a:lnTo>
                    <a:pt x="871061" y="700564"/>
                  </a:lnTo>
                  <a:lnTo>
                    <a:pt x="871061" y="786289"/>
                  </a:lnTo>
                  <a:lnTo>
                    <a:pt x="884396" y="786289"/>
                  </a:lnTo>
                  <a:lnTo>
                    <a:pt x="884396" y="803434"/>
                  </a:lnTo>
                  <a:lnTo>
                    <a:pt x="905351" y="803434"/>
                  </a:lnTo>
                  <a:lnTo>
                    <a:pt x="905351" y="828199"/>
                  </a:lnTo>
                  <a:lnTo>
                    <a:pt x="914876" y="828199"/>
                  </a:lnTo>
                  <a:lnTo>
                    <a:pt x="914876" y="850106"/>
                  </a:lnTo>
                  <a:lnTo>
                    <a:pt x="935831" y="850106"/>
                  </a:lnTo>
                  <a:lnTo>
                    <a:pt x="935831" y="880586"/>
                  </a:lnTo>
                  <a:lnTo>
                    <a:pt x="951071" y="880586"/>
                  </a:lnTo>
                  <a:lnTo>
                    <a:pt x="951071" y="896779"/>
                  </a:lnTo>
                  <a:lnTo>
                    <a:pt x="992981" y="896779"/>
                  </a:lnTo>
                  <a:lnTo>
                    <a:pt x="992981" y="929164"/>
                  </a:lnTo>
                  <a:lnTo>
                    <a:pt x="1002506" y="929164"/>
                  </a:lnTo>
                  <a:lnTo>
                    <a:pt x="1002506" y="1002506"/>
                  </a:lnTo>
                  <a:lnTo>
                    <a:pt x="1037749" y="1002506"/>
                  </a:lnTo>
                  <a:lnTo>
                    <a:pt x="1037749" y="1027271"/>
                  </a:lnTo>
                  <a:lnTo>
                    <a:pt x="1078706" y="1027271"/>
                  </a:lnTo>
                  <a:lnTo>
                    <a:pt x="1078706" y="1055846"/>
                  </a:lnTo>
                  <a:lnTo>
                    <a:pt x="1181576" y="1055846"/>
                  </a:lnTo>
                  <a:lnTo>
                    <a:pt x="1181576" y="1104424"/>
                  </a:lnTo>
                  <a:lnTo>
                    <a:pt x="1221581" y="1104424"/>
                  </a:lnTo>
                  <a:lnTo>
                    <a:pt x="1221581" y="1158716"/>
                  </a:lnTo>
                  <a:lnTo>
                    <a:pt x="1241584" y="1158716"/>
                  </a:lnTo>
                  <a:lnTo>
                    <a:pt x="1241584" y="1213961"/>
                  </a:lnTo>
                  <a:lnTo>
                    <a:pt x="1251109" y="1213961"/>
                  </a:lnTo>
                  <a:lnTo>
                    <a:pt x="1251109" y="1239679"/>
                  </a:lnTo>
                  <a:lnTo>
                    <a:pt x="1262539" y="1239679"/>
                  </a:lnTo>
                  <a:lnTo>
                    <a:pt x="1262539" y="1266349"/>
                  </a:lnTo>
                  <a:lnTo>
                    <a:pt x="1296829" y="1266349"/>
                  </a:lnTo>
                  <a:lnTo>
                    <a:pt x="1296829" y="1282541"/>
                  </a:lnTo>
                  <a:lnTo>
                    <a:pt x="1315879" y="1282541"/>
                  </a:lnTo>
                  <a:lnTo>
                    <a:pt x="1315879" y="1310164"/>
                  </a:lnTo>
                  <a:lnTo>
                    <a:pt x="1340644" y="1310164"/>
                  </a:lnTo>
                  <a:lnTo>
                    <a:pt x="1340644" y="1337786"/>
                  </a:lnTo>
                  <a:lnTo>
                    <a:pt x="1383506" y="1337786"/>
                  </a:lnTo>
                  <a:lnTo>
                    <a:pt x="1383506" y="1360646"/>
                  </a:lnTo>
                  <a:lnTo>
                    <a:pt x="1408271" y="1360646"/>
                  </a:lnTo>
                  <a:lnTo>
                    <a:pt x="1408271" y="1418749"/>
                  </a:lnTo>
                  <a:lnTo>
                    <a:pt x="1416844" y="1418749"/>
                  </a:lnTo>
                  <a:lnTo>
                    <a:pt x="1416844" y="1464469"/>
                  </a:lnTo>
                  <a:lnTo>
                    <a:pt x="1431131" y="1464469"/>
                  </a:lnTo>
                  <a:lnTo>
                    <a:pt x="1431131" y="1499711"/>
                  </a:lnTo>
                  <a:lnTo>
                    <a:pt x="1439704" y="1499711"/>
                  </a:lnTo>
                  <a:lnTo>
                    <a:pt x="1439704" y="1544479"/>
                  </a:lnTo>
                  <a:lnTo>
                    <a:pt x="1464469" y="1544479"/>
                  </a:lnTo>
                  <a:lnTo>
                    <a:pt x="1464469" y="1566386"/>
                  </a:lnTo>
                  <a:lnTo>
                    <a:pt x="1473994" y="1566386"/>
                  </a:lnTo>
                  <a:lnTo>
                    <a:pt x="1473994" y="1598771"/>
                  </a:lnTo>
                  <a:lnTo>
                    <a:pt x="1506379" y="1598771"/>
                  </a:lnTo>
                  <a:lnTo>
                    <a:pt x="1506379" y="1618774"/>
                  </a:lnTo>
                  <a:lnTo>
                    <a:pt x="1521619" y="1618774"/>
                  </a:lnTo>
                  <a:lnTo>
                    <a:pt x="1521619" y="1673066"/>
                  </a:lnTo>
                  <a:lnTo>
                    <a:pt x="1540669" y="1673066"/>
                  </a:lnTo>
                  <a:lnTo>
                    <a:pt x="1540669" y="1704499"/>
                  </a:lnTo>
                  <a:lnTo>
                    <a:pt x="1598771" y="1704499"/>
                  </a:lnTo>
                  <a:lnTo>
                    <a:pt x="1598771" y="1725454"/>
                  </a:lnTo>
                  <a:lnTo>
                    <a:pt x="1607344" y="1725454"/>
                  </a:lnTo>
                  <a:lnTo>
                    <a:pt x="1607344" y="1752124"/>
                  </a:lnTo>
                  <a:lnTo>
                    <a:pt x="1665446" y="1752124"/>
                  </a:lnTo>
                  <a:lnTo>
                    <a:pt x="1665446" y="1773079"/>
                  </a:lnTo>
                  <a:lnTo>
                    <a:pt x="1686401" y="1773079"/>
                  </a:lnTo>
                  <a:lnTo>
                    <a:pt x="1686401" y="1797844"/>
                  </a:lnTo>
                  <a:lnTo>
                    <a:pt x="1742599" y="1797844"/>
                  </a:lnTo>
                  <a:lnTo>
                    <a:pt x="1742599" y="1829276"/>
                  </a:lnTo>
                  <a:lnTo>
                    <a:pt x="1755934" y="1829276"/>
                  </a:lnTo>
                  <a:lnTo>
                    <a:pt x="1755934" y="1852136"/>
                  </a:lnTo>
                  <a:lnTo>
                    <a:pt x="1799749" y="1852136"/>
                  </a:lnTo>
                  <a:lnTo>
                    <a:pt x="1799749" y="1896904"/>
                  </a:lnTo>
                  <a:lnTo>
                    <a:pt x="1814036" y="1896904"/>
                  </a:lnTo>
                  <a:lnTo>
                    <a:pt x="1814036" y="1930241"/>
                  </a:lnTo>
                  <a:lnTo>
                    <a:pt x="1824514" y="1930241"/>
                  </a:lnTo>
                  <a:lnTo>
                    <a:pt x="1824514" y="1958816"/>
                  </a:lnTo>
                  <a:lnTo>
                    <a:pt x="1834039" y="1958816"/>
                  </a:lnTo>
                  <a:lnTo>
                    <a:pt x="1834039" y="1987391"/>
                  </a:lnTo>
                  <a:lnTo>
                    <a:pt x="1854994" y="1987391"/>
                  </a:lnTo>
                  <a:lnTo>
                    <a:pt x="1854994" y="2005489"/>
                  </a:lnTo>
                  <a:lnTo>
                    <a:pt x="1891189" y="2005489"/>
                  </a:lnTo>
                  <a:lnTo>
                    <a:pt x="1891189" y="2058829"/>
                  </a:lnTo>
                  <a:lnTo>
                    <a:pt x="1898809" y="2058829"/>
                  </a:lnTo>
                  <a:lnTo>
                    <a:pt x="1898809" y="2085499"/>
                  </a:lnTo>
                  <a:lnTo>
                    <a:pt x="1989296" y="2085499"/>
                  </a:lnTo>
                  <a:lnTo>
                    <a:pt x="1989296" y="2115026"/>
                  </a:lnTo>
                  <a:lnTo>
                    <a:pt x="2002631" y="2115026"/>
                  </a:lnTo>
                  <a:lnTo>
                    <a:pt x="2002631" y="2141696"/>
                  </a:lnTo>
                  <a:lnTo>
                    <a:pt x="2012156" y="2141696"/>
                  </a:lnTo>
                  <a:lnTo>
                    <a:pt x="2012156" y="2165509"/>
                  </a:lnTo>
                  <a:lnTo>
                    <a:pt x="2034064" y="2165509"/>
                  </a:lnTo>
                  <a:lnTo>
                    <a:pt x="2034064" y="2191226"/>
                  </a:lnTo>
                  <a:lnTo>
                    <a:pt x="2058829" y="2191226"/>
                  </a:lnTo>
                  <a:lnTo>
                    <a:pt x="2058829" y="2218849"/>
                  </a:lnTo>
                  <a:lnTo>
                    <a:pt x="2081689" y="2218849"/>
                  </a:lnTo>
                  <a:lnTo>
                    <a:pt x="2081689" y="2247424"/>
                  </a:lnTo>
                  <a:lnTo>
                    <a:pt x="2103596" y="2247424"/>
                  </a:lnTo>
                  <a:lnTo>
                    <a:pt x="2103596" y="2268379"/>
                  </a:lnTo>
                  <a:lnTo>
                    <a:pt x="2138839" y="2268379"/>
                  </a:lnTo>
                  <a:lnTo>
                    <a:pt x="2138839" y="2295049"/>
                  </a:lnTo>
                  <a:lnTo>
                    <a:pt x="2180749" y="2295049"/>
                  </a:lnTo>
                  <a:lnTo>
                    <a:pt x="2180749" y="2317909"/>
                  </a:lnTo>
                  <a:lnTo>
                    <a:pt x="2193131" y="2317909"/>
                  </a:lnTo>
                  <a:lnTo>
                    <a:pt x="2193131" y="2352199"/>
                  </a:lnTo>
                  <a:lnTo>
                    <a:pt x="2279809" y="2352199"/>
                  </a:lnTo>
                  <a:lnTo>
                    <a:pt x="2279809" y="2391251"/>
                  </a:lnTo>
                  <a:lnTo>
                    <a:pt x="2373154" y="2391251"/>
                  </a:lnTo>
                  <a:lnTo>
                    <a:pt x="2373154" y="2426494"/>
                  </a:lnTo>
                  <a:lnTo>
                    <a:pt x="2392204" y="2426494"/>
                  </a:lnTo>
                  <a:lnTo>
                    <a:pt x="2392204" y="2457926"/>
                  </a:lnTo>
                  <a:lnTo>
                    <a:pt x="2416016" y="2457926"/>
                  </a:lnTo>
                  <a:lnTo>
                    <a:pt x="2416016" y="2482691"/>
                  </a:lnTo>
                  <a:lnTo>
                    <a:pt x="2462689" y="2482691"/>
                  </a:lnTo>
                  <a:lnTo>
                    <a:pt x="2462689" y="2501741"/>
                  </a:lnTo>
                  <a:lnTo>
                    <a:pt x="2560796" y="2501741"/>
                  </a:lnTo>
                  <a:lnTo>
                    <a:pt x="2560796" y="2520791"/>
                  </a:lnTo>
                  <a:lnTo>
                    <a:pt x="2574131" y="2520791"/>
                  </a:lnTo>
                  <a:lnTo>
                    <a:pt x="2574131" y="2534126"/>
                  </a:lnTo>
                  <a:lnTo>
                    <a:pt x="2583656" y="2534126"/>
                  </a:lnTo>
                  <a:lnTo>
                    <a:pt x="2583656" y="2584609"/>
                  </a:lnTo>
                  <a:lnTo>
                    <a:pt x="2777966" y="2584609"/>
                  </a:lnTo>
                  <a:lnTo>
                    <a:pt x="2777966" y="2604611"/>
                  </a:lnTo>
                  <a:lnTo>
                    <a:pt x="3222784" y="2604611"/>
                  </a:lnTo>
                  <a:lnTo>
                    <a:pt x="3222784" y="2632234"/>
                  </a:lnTo>
                  <a:lnTo>
                    <a:pt x="3267551" y="2632234"/>
                  </a:lnTo>
                  <a:lnTo>
                    <a:pt x="3267551" y="2660809"/>
                  </a:lnTo>
                  <a:lnTo>
                    <a:pt x="3310414" y="2660809"/>
                  </a:lnTo>
                  <a:lnTo>
                    <a:pt x="3310414" y="2688431"/>
                  </a:lnTo>
                  <a:lnTo>
                    <a:pt x="3368516" y="2688431"/>
                  </a:lnTo>
                  <a:lnTo>
                    <a:pt x="3368516" y="2708434"/>
                  </a:lnTo>
                  <a:lnTo>
                    <a:pt x="3525679" y="2708434"/>
                  </a:lnTo>
                  <a:lnTo>
                    <a:pt x="3525679" y="2737961"/>
                  </a:lnTo>
                  <a:lnTo>
                    <a:pt x="3983831" y="2737961"/>
                  </a:lnTo>
                  <a:lnTo>
                    <a:pt x="3983831" y="2763679"/>
                  </a:lnTo>
                  <a:lnTo>
                    <a:pt x="4288631" y="2763679"/>
                  </a:lnTo>
                  <a:lnTo>
                    <a:pt x="4288631" y="2795111"/>
                  </a:lnTo>
                  <a:lnTo>
                    <a:pt x="5236369" y="2795111"/>
                  </a:lnTo>
                  <a:lnTo>
                    <a:pt x="5236369" y="2820829"/>
                  </a:lnTo>
                  <a:lnTo>
                    <a:pt x="6897529" y="2820829"/>
                  </a:lnTo>
                </a:path>
              </a:pathLst>
            </a:custGeom>
            <a:noFill/>
            <a:ln w="26035"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8" name="Freeform: Shape 7"/>
            <p:cNvSpPr/>
            <p:nvPr/>
          </p:nvSpPr>
          <p:spPr>
            <a:xfrm>
              <a:off x="7586336" y="4383993"/>
              <a:ext cx="8455" cy="67643"/>
            </a:xfrm>
            <a:custGeom>
              <a:avLst/>
              <a:gdLst>
                <a:gd name="connsiteX0" fmla="*/ 7144 w 9525"/>
                <a:gd name="connsiteY0" fmla="*/ 72866 h 76200"/>
                <a:gd name="connsiteX1" fmla="*/ 7144 w 9525"/>
                <a:gd name="connsiteY1" fmla="*/ 7144 h 76200"/>
              </a:gdLst>
              <a:ahLst/>
              <a:cxnLst>
                <a:cxn ang="0">
                  <a:pos x="connsiteX0" y="connsiteY0"/>
                </a:cxn>
                <a:cxn ang="0">
                  <a:pos x="connsiteX1" y="connsiteY1"/>
                </a:cxn>
              </a:cxnLst>
              <a:rect l="l" t="t" r="r" b="b"/>
              <a:pathLst>
                <a:path w="9525" h="76200">
                  <a:moveTo>
                    <a:pt x="7144" y="72866"/>
                  </a:moveTo>
                  <a:lnTo>
                    <a:pt x="7144" y="7144"/>
                  </a:lnTo>
                </a:path>
              </a:pathLst>
            </a:custGeom>
            <a:ln w="26035"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10" name="Freeform: Shape 9"/>
            <p:cNvSpPr/>
            <p:nvPr/>
          </p:nvSpPr>
          <p:spPr>
            <a:xfrm>
              <a:off x="7447668" y="4383993"/>
              <a:ext cx="8455" cy="67643"/>
            </a:xfrm>
            <a:custGeom>
              <a:avLst/>
              <a:gdLst>
                <a:gd name="connsiteX0" fmla="*/ 7144 w 9525"/>
                <a:gd name="connsiteY0" fmla="*/ 72866 h 76200"/>
                <a:gd name="connsiteX1" fmla="*/ 7144 w 9525"/>
                <a:gd name="connsiteY1" fmla="*/ 7144 h 76200"/>
              </a:gdLst>
              <a:ahLst/>
              <a:cxnLst>
                <a:cxn ang="0">
                  <a:pos x="connsiteX0" y="connsiteY0"/>
                </a:cxn>
                <a:cxn ang="0">
                  <a:pos x="connsiteX1" y="connsiteY1"/>
                </a:cxn>
              </a:cxnLst>
              <a:rect l="l" t="t" r="r" b="b"/>
              <a:pathLst>
                <a:path w="9525" h="76200">
                  <a:moveTo>
                    <a:pt x="7144" y="72866"/>
                  </a:moveTo>
                  <a:lnTo>
                    <a:pt x="7144" y="7144"/>
                  </a:lnTo>
                </a:path>
              </a:pathLst>
            </a:custGeom>
            <a:ln w="26035"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125" name="Freeform: Shape 124"/>
            <p:cNvSpPr/>
            <p:nvPr/>
          </p:nvSpPr>
          <p:spPr>
            <a:xfrm>
              <a:off x="7428221" y="4383993"/>
              <a:ext cx="8455" cy="67643"/>
            </a:xfrm>
            <a:custGeom>
              <a:avLst/>
              <a:gdLst>
                <a:gd name="connsiteX0" fmla="*/ 7144 w 9525"/>
                <a:gd name="connsiteY0" fmla="*/ 72866 h 76200"/>
                <a:gd name="connsiteX1" fmla="*/ 7144 w 9525"/>
                <a:gd name="connsiteY1" fmla="*/ 7144 h 76200"/>
              </a:gdLst>
              <a:ahLst/>
              <a:cxnLst>
                <a:cxn ang="0">
                  <a:pos x="connsiteX0" y="connsiteY0"/>
                </a:cxn>
                <a:cxn ang="0">
                  <a:pos x="connsiteX1" y="connsiteY1"/>
                </a:cxn>
              </a:cxnLst>
              <a:rect l="l" t="t" r="r" b="b"/>
              <a:pathLst>
                <a:path w="9525" h="76200">
                  <a:moveTo>
                    <a:pt x="7144" y="72866"/>
                  </a:moveTo>
                  <a:lnTo>
                    <a:pt x="7144" y="7144"/>
                  </a:lnTo>
                </a:path>
              </a:pathLst>
            </a:custGeom>
            <a:ln w="26035"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126" name="Freeform: Shape 125"/>
            <p:cNvSpPr/>
            <p:nvPr/>
          </p:nvSpPr>
          <p:spPr>
            <a:xfrm>
              <a:off x="7000380" y="4383993"/>
              <a:ext cx="8455" cy="67643"/>
            </a:xfrm>
            <a:custGeom>
              <a:avLst/>
              <a:gdLst>
                <a:gd name="connsiteX0" fmla="*/ 7144 w 9525"/>
                <a:gd name="connsiteY0" fmla="*/ 72866 h 76200"/>
                <a:gd name="connsiteX1" fmla="*/ 7144 w 9525"/>
                <a:gd name="connsiteY1" fmla="*/ 7144 h 76200"/>
              </a:gdLst>
              <a:ahLst/>
              <a:cxnLst>
                <a:cxn ang="0">
                  <a:pos x="connsiteX0" y="connsiteY0"/>
                </a:cxn>
                <a:cxn ang="0">
                  <a:pos x="connsiteX1" y="connsiteY1"/>
                </a:cxn>
              </a:cxnLst>
              <a:rect l="l" t="t" r="r" b="b"/>
              <a:pathLst>
                <a:path w="9525" h="76200">
                  <a:moveTo>
                    <a:pt x="7144" y="72866"/>
                  </a:moveTo>
                  <a:lnTo>
                    <a:pt x="7144" y="7144"/>
                  </a:lnTo>
                </a:path>
              </a:pathLst>
            </a:custGeom>
            <a:ln w="26035"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127" name="Freeform: Shape 126"/>
            <p:cNvSpPr/>
            <p:nvPr/>
          </p:nvSpPr>
          <p:spPr>
            <a:xfrm>
              <a:off x="6860866" y="4383993"/>
              <a:ext cx="8455" cy="67643"/>
            </a:xfrm>
            <a:custGeom>
              <a:avLst/>
              <a:gdLst>
                <a:gd name="connsiteX0" fmla="*/ 7144 w 9525"/>
                <a:gd name="connsiteY0" fmla="*/ 72866 h 76200"/>
                <a:gd name="connsiteX1" fmla="*/ 7144 w 9525"/>
                <a:gd name="connsiteY1" fmla="*/ 7144 h 76200"/>
              </a:gdLst>
              <a:ahLst/>
              <a:cxnLst>
                <a:cxn ang="0">
                  <a:pos x="connsiteX0" y="connsiteY0"/>
                </a:cxn>
                <a:cxn ang="0">
                  <a:pos x="connsiteX1" y="connsiteY1"/>
                </a:cxn>
              </a:cxnLst>
              <a:rect l="l" t="t" r="r" b="b"/>
              <a:pathLst>
                <a:path w="9525" h="76200">
                  <a:moveTo>
                    <a:pt x="7144" y="72866"/>
                  </a:moveTo>
                  <a:lnTo>
                    <a:pt x="7144" y="7144"/>
                  </a:lnTo>
                </a:path>
              </a:pathLst>
            </a:custGeom>
            <a:ln w="26035"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128" name="Freeform: Shape 127"/>
            <p:cNvSpPr/>
            <p:nvPr/>
          </p:nvSpPr>
          <p:spPr>
            <a:xfrm>
              <a:off x="6722198" y="4383993"/>
              <a:ext cx="8455" cy="67643"/>
            </a:xfrm>
            <a:custGeom>
              <a:avLst/>
              <a:gdLst>
                <a:gd name="connsiteX0" fmla="*/ 7144 w 9525"/>
                <a:gd name="connsiteY0" fmla="*/ 72866 h 76200"/>
                <a:gd name="connsiteX1" fmla="*/ 7144 w 9525"/>
                <a:gd name="connsiteY1" fmla="*/ 7144 h 76200"/>
              </a:gdLst>
              <a:ahLst/>
              <a:cxnLst>
                <a:cxn ang="0">
                  <a:pos x="connsiteX0" y="connsiteY0"/>
                </a:cxn>
                <a:cxn ang="0">
                  <a:pos x="connsiteX1" y="connsiteY1"/>
                </a:cxn>
              </a:cxnLst>
              <a:rect l="l" t="t" r="r" b="b"/>
              <a:pathLst>
                <a:path w="9525" h="76200">
                  <a:moveTo>
                    <a:pt x="7144" y="72866"/>
                  </a:moveTo>
                  <a:lnTo>
                    <a:pt x="7144" y="7144"/>
                  </a:lnTo>
                </a:path>
              </a:pathLst>
            </a:custGeom>
            <a:ln w="26035"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129" name="Freeform: Shape 128"/>
            <p:cNvSpPr/>
            <p:nvPr/>
          </p:nvSpPr>
          <p:spPr>
            <a:xfrm>
              <a:off x="6513351" y="4383993"/>
              <a:ext cx="8455" cy="67643"/>
            </a:xfrm>
            <a:custGeom>
              <a:avLst/>
              <a:gdLst>
                <a:gd name="connsiteX0" fmla="*/ 7144 w 9525"/>
                <a:gd name="connsiteY0" fmla="*/ 72866 h 76200"/>
                <a:gd name="connsiteX1" fmla="*/ 7144 w 9525"/>
                <a:gd name="connsiteY1" fmla="*/ 7144 h 76200"/>
              </a:gdLst>
              <a:ahLst/>
              <a:cxnLst>
                <a:cxn ang="0">
                  <a:pos x="connsiteX0" y="connsiteY0"/>
                </a:cxn>
                <a:cxn ang="0">
                  <a:pos x="connsiteX1" y="connsiteY1"/>
                </a:cxn>
              </a:cxnLst>
              <a:rect l="l" t="t" r="r" b="b"/>
              <a:pathLst>
                <a:path w="9525" h="76200">
                  <a:moveTo>
                    <a:pt x="7144" y="72866"/>
                  </a:moveTo>
                  <a:lnTo>
                    <a:pt x="7144" y="7144"/>
                  </a:lnTo>
                </a:path>
              </a:pathLst>
            </a:custGeom>
            <a:ln w="26035"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130" name="Freeform: Shape 129"/>
            <p:cNvSpPr/>
            <p:nvPr/>
          </p:nvSpPr>
          <p:spPr>
            <a:xfrm>
              <a:off x="6453317" y="4383993"/>
              <a:ext cx="8455" cy="67643"/>
            </a:xfrm>
            <a:custGeom>
              <a:avLst/>
              <a:gdLst>
                <a:gd name="connsiteX0" fmla="*/ 7144 w 9525"/>
                <a:gd name="connsiteY0" fmla="*/ 72866 h 76200"/>
                <a:gd name="connsiteX1" fmla="*/ 7144 w 9525"/>
                <a:gd name="connsiteY1" fmla="*/ 7144 h 76200"/>
              </a:gdLst>
              <a:ahLst/>
              <a:cxnLst>
                <a:cxn ang="0">
                  <a:pos x="connsiteX0" y="connsiteY0"/>
                </a:cxn>
                <a:cxn ang="0">
                  <a:pos x="connsiteX1" y="connsiteY1"/>
                </a:cxn>
              </a:cxnLst>
              <a:rect l="l" t="t" r="r" b="b"/>
              <a:pathLst>
                <a:path w="9525" h="76200">
                  <a:moveTo>
                    <a:pt x="7144" y="72866"/>
                  </a:moveTo>
                  <a:lnTo>
                    <a:pt x="7144" y="7144"/>
                  </a:lnTo>
                </a:path>
              </a:pathLst>
            </a:custGeom>
            <a:ln w="26035"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131" name="Freeform: Shape 130"/>
            <p:cNvSpPr/>
            <p:nvPr/>
          </p:nvSpPr>
          <p:spPr>
            <a:xfrm>
              <a:off x="6403431" y="4383993"/>
              <a:ext cx="8455" cy="67643"/>
            </a:xfrm>
            <a:custGeom>
              <a:avLst/>
              <a:gdLst>
                <a:gd name="connsiteX0" fmla="*/ 7144 w 9525"/>
                <a:gd name="connsiteY0" fmla="*/ 72866 h 76200"/>
                <a:gd name="connsiteX1" fmla="*/ 7144 w 9525"/>
                <a:gd name="connsiteY1" fmla="*/ 7144 h 76200"/>
              </a:gdLst>
              <a:ahLst/>
              <a:cxnLst>
                <a:cxn ang="0">
                  <a:pos x="connsiteX0" y="connsiteY0"/>
                </a:cxn>
                <a:cxn ang="0">
                  <a:pos x="connsiteX1" y="connsiteY1"/>
                </a:cxn>
              </a:cxnLst>
              <a:rect l="l" t="t" r="r" b="b"/>
              <a:pathLst>
                <a:path w="9525" h="76200">
                  <a:moveTo>
                    <a:pt x="7144" y="72866"/>
                  </a:moveTo>
                  <a:lnTo>
                    <a:pt x="7144" y="7144"/>
                  </a:lnTo>
                </a:path>
              </a:pathLst>
            </a:custGeom>
            <a:ln w="26035"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132" name="Freeform: Shape 131"/>
            <p:cNvSpPr/>
            <p:nvPr/>
          </p:nvSpPr>
          <p:spPr>
            <a:xfrm>
              <a:off x="6155688" y="4383993"/>
              <a:ext cx="8455" cy="67643"/>
            </a:xfrm>
            <a:custGeom>
              <a:avLst/>
              <a:gdLst>
                <a:gd name="connsiteX0" fmla="*/ 7144 w 9525"/>
                <a:gd name="connsiteY0" fmla="*/ 72866 h 76200"/>
                <a:gd name="connsiteX1" fmla="*/ 7144 w 9525"/>
                <a:gd name="connsiteY1" fmla="*/ 7144 h 76200"/>
              </a:gdLst>
              <a:ahLst/>
              <a:cxnLst>
                <a:cxn ang="0">
                  <a:pos x="connsiteX0" y="connsiteY0"/>
                </a:cxn>
                <a:cxn ang="0">
                  <a:pos x="connsiteX1" y="connsiteY1"/>
                </a:cxn>
              </a:cxnLst>
              <a:rect l="l" t="t" r="r" b="b"/>
              <a:pathLst>
                <a:path w="9525" h="76200">
                  <a:moveTo>
                    <a:pt x="7144" y="72866"/>
                  </a:moveTo>
                  <a:lnTo>
                    <a:pt x="7144" y="7144"/>
                  </a:lnTo>
                </a:path>
              </a:pathLst>
            </a:custGeom>
            <a:ln w="26035"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133" name="Freeform: Shape 132"/>
            <p:cNvSpPr/>
            <p:nvPr/>
          </p:nvSpPr>
          <p:spPr>
            <a:xfrm>
              <a:off x="5776888" y="4362855"/>
              <a:ext cx="8455" cy="67643"/>
            </a:xfrm>
            <a:custGeom>
              <a:avLst/>
              <a:gdLst>
                <a:gd name="connsiteX0" fmla="*/ 7144 w 9525"/>
                <a:gd name="connsiteY0" fmla="*/ 72866 h 76200"/>
                <a:gd name="connsiteX1" fmla="*/ 7144 w 9525"/>
                <a:gd name="connsiteY1" fmla="*/ 7144 h 76200"/>
              </a:gdLst>
              <a:ahLst/>
              <a:cxnLst>
                <a:cxn ang="0">
                  <a:pos x="connsiteX0" y="connsiteY0"/>
                </a:cxn>
                <a:cxn ang="0">
                  <a:pos x="connsiteX1" y="connsiteY1"/>
                </a:cxn>
              </a:cxnLst>
              <a:rect l="l" t="t" r="r" b="b"/>
              <a:pathLst>
                <a:path w="9525" h="76200">
                  <a:moveTo>
                    <a:pt x="7144" y="72866"/>
                  </a:moveTo>
                  <a:lnTo>
                    <a:pt x="7144" y="7144"/>
                  </a:lnTo>
                </a:path>
              </a:pathLst>
            </a:custGeom>
            <a:ln w="26035"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134" name="Freeform: Shape 133"/>
            <p:cNvSpPr/>
            <p:nvPr/>
          </p:nvSpPr>
          <p:spPr>
            <a:xfrm>
              <a:off x="5189240" y="4333261"/>
              <a:ext cx="8455" cy="67643"/>
            </a:xfrm>
            <a:custGeom>
              <a:avLst/>
              <a:gdLst>
                <a:gd name="connsiteX0" fmla="*/ 7144 w 9525"/>
                <a:gd name="connsiteY0" fmla="*/ 72866 h 76200"/>
                <a:gd name="connsiteX1" fmla="*/ 7144 w 9525"/>
                <a:gd name="connsiteY1" fmla="*/ 7144 h 76200"/>
              </a:gdLst>
              <a:ahLst/>
              <a:cxnLst>
                <a:cxn ang="0">
                  <a:pos x="connsiteX0" y="connsiteY0"/>
                </a:cxn>
                <a:cxn ang="0">
                  <a:pos x="connsiteX1" y="connsiteY1"/>
                </a:cxn>
              </a:cxnLst>
              <a:rect l="l" t="t" r="r" b="b"/>
              <a:pathLst>
                <a:path w="9525" h="76200">
                  <a:moveTo>
                    <a:pt x="7144" y="72866"/>
                  </a:moveTo>
                  <a:lnTo>
                    <a:pt x="7144" y="7144"/>
                  </a:lnTo>
                </a:path>
              </a:pathLst>
            </a:custGeom>
            <a:ln w="26035"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135" name="Freeform: Shape 134"/>
            <p:cNvSpPr/>
            <p:nvPr/>
          </p:nvSpPr>
          <p:spPr>
            <a:xfrm>
              <a:off x="2694061" y="3067493"/>
              <a:ext cx="8455" cy="67643"/>
            </a:xfrm>
            <a:custGeom>
              <a:avLst/>
              <a:gdLst>
                <a:gd name="connsiteX0" fmla="*/ 7144 w 9525"/>
                <a:gd name="connsiteY0" fmla="*/ 73819 h 76200"/>
                <a:gd name="connsiteX1" fmla="*/ 7144 w 9525"/>
                <a:gd name="connsiteY1" fmla="*/ 7144 h 76200"/>
              </a:gdLst>
              <a:ahLst/>
              <a:cxnLst>
                <a:cxn ang="0">
                  <a:pos x="connsiteX0" y="connsiteY0"/>
                </a:cxn>
                <a:cxn ang="0">
                  <a:pos x="connsiteX1" y="connsiteY1"/>
                </a:cxn>
              </a:cxnLst>
              <a:rect l="l" t="t" r="r" b="b"/>
              <a:pathLst>
                <a:path w="9525" h="76200">
                  <a:moveTo>
                    <a:pt x="7144" y="73819"/>
                  </a:moveTo>
                  <a:lnTo>
                    <a:pt x="7144" y="7144"/>
                  </a:lnTo>
                </a:path>
              </a:pathLst>
            </a:custGeom>
            <a:ln w="26035"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136" name="Freeform: Shape 135"/>
            <p:cNvSpPr/>
            <p:nvPr/>
          </p:nvSpPr>
          <p:spPr>
            <a:xfrm>
              <a:off x="2076819" y="2359779"/>
              <a:ext cx="8455" cy="67643"/>
            </a:xfrm>
            <a:custGeom>
              <a:avLst/>
              <a:gdLst>
                <a:gd name="connsiteX0" fmla="*/ 7144 w 9525"/>
                <a:gd name="connsiteY0" fmla="*/ 72866 h 76200"/>
                <a:gd name="connsiteX1" fmla="*/ 7144 w 9525"/>
                <a:gd name="connsiteY1" fmla="*/ 7144 h 76200"/>
              </a:gdLst>
              <a:ahLst/>
              <a:cxnLst>
                <a:cxn ang="0">
                  <a:pos x="connsiteX0" y="connsiteY0"/>
                </a:cxn>
                <a:cxn ang="0">
                  <a:pos x="connsiteX1" y="connsiteY1"/>
                </a:cxn>
              </a:cxnLst>
              <a:rect l="l" t="t" r="r" b="b"/>
              <a:pathLst>
                <a:path w="9525" h="76200">
                  <a:moveTo>
                    <a:pt x="7144" y="72866"/>
                  </a:moveTo>
                  <a:lnTo>
                    <a:pt x="7144" y="7144"/>
                  </a:lnTo>
                </a:path>
              </a:pathLst>
            </a:custGeom>
            <a:ln w="26035"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137" name="Freeform: Shape 136"/>
            <p:cNvSpPr/>
            <p:nvPr/>
          </p:nvSpPr>
          <p:spPr>
            <a:xfrm>
              <a:off x="1837533" y="2120492"/>
              <a:ext cx="8455" cy="67643"/>
            </a:xfrm>
            <a:custGeom>
              <a:avLst/>
              <a:gdLst>
                <a:gd name="connsiteX0" fmla="*/ 7144 w 9525"/>
                <a:gd name="connsiteY0" fmla="*/ 73819 h 76200"/>
                <a:gd name="connsiteX1" fmla="*/ 7144 w 9525"/>
                <a:gd name="connsiteY1" fmla="*/ 7144 h 76200"/>
              </a:gdLst>
              <a:ahLst/>
              <a:cxnLst>
                <a:cxn ang="0">
                  <a:pos x="connsiteX0" y="connsiteY0"/>
                </a:cxn>
                <a:cxn ang="0">
                  <a:pos x="connsiteX1" y="connsiteY1"/>
                </a:cxn>
              </a:cxnLst>
              <a:rect l="l" t="t" r="r" b="b"/>
              <a:pathLst>
                <a:path w="9525" h="76200">
                  <a:moveTo>
                    <a:pt x="7144" y="73819"/>
                  </a:moveTo>
                  <a:lnTo>
                    <a:pt x="7144" y="7144"/>
                  </a:lnTo>
                </a:path>
              </a:pathLst>
            </a:custGeom>
            <a:ln w="26035"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138" name="Freeform: Shape 137"/>
            <p:cNvSpPr/>
            <p:nvPr/>
          </p:nvSpPr>
          <p:spPr>
            <a:xfrm>
              <a:off x="1549204" y="1908262"/>
              <a:ext cx="8455" cy="67643"/>
            </a:xfrm>
            <a:custGeom>
              <a:avLst/>
              <a:gdLst>
                <a:gd name="connsiteX0" fmla="*/ 7144 w 9525"/>
                <a:gd name="connsiteY0" fmla="*/ 73819 h 76200"/>
                <a:gd name="connsiteX1" fmla="*/ 7144 w 9525"/>
                <a:gd name="connsiteY1" fmla="*/ 7144 h 76200"/>
              </a:gdLst>
              <a:ahLst/>
              <a:cxnLst>
                <a:cxn ang="0">
                  <a:pos x="connsiteX0" y="connsiteY0"/>
                </a:cxn>
                <a:cxn ang="0">
                  <a:pos x="connsiteX1" y="connsiteY1"/>
                </a:cxn>
              </a:cxnLst>
              <a:rect l="l" t="t" r="r" b="b"/>
              <a:pathLst>
                <a:path w="9525" h="76200">
                  <a:moveTo>
                    <a:pt x="7144" y="73819"/>
                  </a:moveTo>
                  <a:lnTo>
                    <a:pt x="7144" y="7144"/>
                  </a:lnTo>
                </a:path>
              </a:pathLst>
            </a:custGeom>
            <a:ln w="26035"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139" name="Freeform: Shape 138"/>
            <p:cNvSpPr/>
            <p:nvPr/>
          </p:nvSpPr>
          <p:spPr>
            <a:xfrm>
              <a:off x="1510310" y="1886278"/>
              <a:ext cx="8455" cy="67643"/>
            </a:xfrm>
            <a:custGeom>
              <a:avLst/>
              <a:gdLst>
                <a:gd name="connsiteX0" fmla="*/ 7144 w 9525"/>
                <a:gd name="connsiteY0" fmla="*/ 72866 h 76200"/>
                <a:gd name="connsiteX1" fmla="*/ 7144 w 9525"/>
                <a:gd name="connsiteY1" fmla="*/ 7144 h 76200"/>
              </a:gdLst>
              <a:ahLst/>
              <a:cxnLst>
                <a:cxn ang="0">
                  <a:pos x="connsiteX0" y="connsiteY0"/>
                </a:cxn>
                <a:cxn ang="0">
                  <a:pos x="connsiteX1" y="connsiteY1"/>
                </a:cxn>
              </a:cxnLst>
              <a:rect l="l" t="t" r="r" b="b"/>
              <a:pathLst>
                <a:path w="9525" h="76200">
                  <a:moveTo>
                    <a:pt x="7144" y="72866"/>
                  </a:moveTo>
                  <a:lnTo>
                    <a:pt x="7144" y="7144"/>
                  </a:lnTo>
                </a:path>
              </a:pathLst>
            </a:custGeom>
            <a:ln w="26035"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140" name="Freeform: Shape 139"/>
            <p:cNvSpPr/>
            <p:nvPr/>
          </p:nvSpPr>
          <p:spPr>
            <a:xfrm>
              <a:off x="1518765" y="1886278"/>
              <a:ext cx="8455" cy="67643"/>
            </a:xfrm>
            <a:custGeom>
              <a:avLst/>
              <a:gdLst>
                <a:gd name="connsiteX0" fmla="*/ 7144 w 9525"/>
                <a:gd name="connsiteY0" fmla="*/ 72866 h 76200"/>
                <a:gd name="connsiteX1" fmla="*/ 7144 w 9525"/>
                <a:gd name="connsiteY1" fmla="*/ 7144 h 76200"/>
              </a:gdLst>
              <a:ahLst/>
              <a:cxnLst>
                <a:cxn ang="0">
                  <a:pos x="connsiteX0" y="connsiteY0"/>
                </a:cxn>
                <a:cxn ang="0">
                  <a:pos x="connsiteX1" y="connsiteY1"/>
                </a:cxn>
              </a:cxnLst>
              <a:rect l="l" t="t" r="r" b="b"/>
              <a:pathLst>
                <a:path w="9525" h="76200">
                  <a:moveTo>
                    <a:pt x="7144" y="72866"/>
                  </a:moveTo>
                  <a:lnTo>
                    <a:pt x="7144" y="7144"/>
                  </a:lnTo>
                </a:path>
              </a:pathLst>
            </a:custGeom>
            <a:ln w="26035"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grpSp>
      <p:grpSp>
        <p:nvGrpSpPr>
          <p:cNvPr id="155" name="Group 154"/>
          <p:cNvGrpSpPr/>
          <p:nvPr/>
        </p:nvGrpSpPr>
        <p:grpSpPr>
          <a:xfrm>
            <a:off x="1488326" y="1945466"/>
            <a:ext cx="6054042" cy="2556057"/>
            <a:chOff x="1488326" y="1945466"/>
            <a:chExt cx="6054042" cy="2556057"/>
          </a:xfrm>
        </p:grpSpPr>
        <p:sp>
          <p:nvSpPr>
            <p:cNvPr id="141" name="Freeform: Shape 140"/>
            <p:cNvSpPr/>
            <p:nvPr/>
          </p:nvSpPr>
          <p:spPr>
            <a:xfrm>
              <a:off x="1488326" y="1945466"/>
              <a:ext cx="6054042" cy="2553520"/>
            </a:xfrm>
            <a:custGeom>
              <a:avLst/>
              <a:gdLst>
                <a:gd name="connsiteX0" fmla="*/ 7144 w 6819900"/>
                <a:gd name="connsiteY0" fmla="*/ 7144 h 2876550"/>
                <a:gd name="connsiteX1" fmla="*/ 45244 w 6819900"/>
                <a:gd name="connsiteY1" fmla="*/ 7144 h 2876550"/>
                <a:gd name="connsiteX2" fmla="*/ 45244 w 6819900"/>
                <a:gd name="connsiteY2" fmla="*/ 16669 h 2876550"/>
                <a:gd name="connsiteX3" fmla="*/ 51911 w 6819900"/>
                <a:gd name="connsiteY3" fmla="*/ 16669 h 2876550"/>
                <a:gd name="connsiteX4" fmla="*/ 51911 w 6819900"/>
                <a:gd name="connsiteY4" fmla="*/ 34766 h 2876550"/>
                <a:gd name="connsiteX5" fmla="*/ 86201 w 6819900"/>
                <a:gd name="connsiteY5" fmla="*/ 34766 h 2876550"/>
                <a:gd name="connsiteX6" fmla="*/ 86201 w 6819900"/>
                <a:gd name="connsiteY6" fmla="*/ 91916 h 2876550"/>
                <a:gd name="connsiteX7" fmla="*/ 172879 w 6819900"/>
                <a:gd name="connsiteY7" fmla="*/ 91916 h 2876550"/>
                <a:gd name="connsiteX8" fmla="*/ 172879 w 6819900"/>
                <a:gd name="connsiteY8" fmla="*/ 101441 h 2876550"/>
                <a:gd name="connsiteX9" fmla="*/ 182404 w 6819900"/>
                <a:gd name="connsiteY9" fmla="*/ 101441 h 2876550"/>
                <a:gd name="connsiteX10" fmla="*/ 182404 w 6819900"/>
                <a:gd name="connsiteY10" fmla="*/ 112871 h 2876550"/>
                <a:gd name="connsiteX11" fmla="*/ 190024 w 6819900"/>
                <a:gd name="connsiteY11" fmla="*/ 112871 h 2876550"/>
                <a:gd name="connsiteX12" fmla="*/ 190024 w 6819900"/>
                <a:gd name="connsiteY12" fmla="*/ 136684 h 2876550"/>
                <a:gd name="connsiteX13" fmla="*/ 214789 w 6819900"/>
                <a:gd name="connsiteY13" fmla="*/ 136684 h 2876550"/>
                <a:gd name="connsiteX14" fmla="*/ 214789 w 6819900"/>
                <a:gd name="connsiteY14" fmla="*/ 197644 h 2876550"/>
                <a:gd name="connsiteX15" fmla="*/ 230981 w 6819900"/>
                <a:gd name="connsiteY15" fmla="*/ 197644 h 2876550"/>
                <a:gd name="connsiteX16" fmla="*/ 230981 w 6819900"/>
                <a:gd name="connsiteY16" fmla="*/ 210979 h 2876550"/>
                <a:gd name="connsiteX17" fmla="*/ 242411 w 6819900"/>
                <a:gd name="connsiteY17" fmla="*/ 210979 h 2876550"/>
                <a:gd name="connsiteX18" fmla="*/ 242411 w 6819900"/>
                <a:gd name="connsiteY18" fmla="*/ 242411 h 2876550"/>
                <a:gd name="connsiteX19" fmla="*/ 262414 w 6819900"/>
                <a:gd name="connsiteY19" fmla="*/ 242411 h 2876550"/>
                <a:gd name="connsiteX20" fmla="*/ 262414 w 6819900"/>
                <a:gd name="connsiteY20" fmla="*/ 270986 h 2876550"/>
                <a:gd name="connsiteX21" fmla="*/ 273844 w 6819900"/>
                <a:gd name="connsiteY21" fmla="*/ 270986 h 2876550"/>
                <a:gd name="connsiteX22" fmla="*/ 273844 w 6819900"/>
                <a:gd name="connsiteY22" fmla="*/ 294799 h 2876550"/>
                <a:gd name="connsiteX23" fmla="*/ 285274 w 6819900"/>
                <a:gd name="connsiteY23" fmla="*/ 294799 h 2876550"/>
                <a:gd name="connsiteX24" fmla="*/ 285274 w 6819900"/>
                <a:gd name="connsiteY24" fmla="*/ 315754 h 2876550"/>
                <a:gd name="connsiteX25" fmla="*/ 325279 w 6819900"/>
                <a:gd name="connsiteY25" fmla="*/ 315754 h 2876550"/>
                <a:gd name="connsiteX26" fmla="*/ 325279 w 6819900"/>
                <a:gd name="connsiteY26" fmla="*/ 345281 h 2876550"/>
                <a:gd name="connsiteX27" fmla="*/ 353854 w 6819900"/>
                <a:gd name="connsiteY27" fmla="*/ 345281 h 2876550"/>
                <a:gd name="connsiteX28" fmla="*/ 353854 w 6819900"/>
                <a:gd name="connsiteY28" fmla="*/ 367189 h 2876550"/>
                <a:gd name="connsiteX29" fmla="*/ 363379 w 6819900"/>
                <a:gd name="connsiteY29" fmla="*/ 367189 h 2876550"/>
                <a:gd name="connsiteX30" fmla="*/ 363379 w 6819900"/>
                <a:gd name="connsiteY30" fmla="*/ 394811 h 2876550"/>
                <a:gd name="connsiteX31" fmla="*/ 376714 w 6819900"/>
                <a:gd name="connsiteY31" fmla="*/ 394811 h 2876550"/>
                <a:gd name="connsiteX32" fmla="*/ 376714 w 6819900"/>
                <a:gd name="connsiteY32" fmla="*/ 418624 h 2876550"/>
                <a:gd name="connsiteX33" fmla="*/ 407194 w 6819900"/>
                <a:gd name="connsiteY33" fmla="*/ 418624 h 2876550"/>
                <a:gd name="connsiteX34" fmla="*/ 407194 w 6819900"/>
                <a:gd name="connsiteY34" fmla="*/ 493871 h 2876550"/>
                <a:gd name="connsiteX35" fmla="*/ 430054 w 6819900"/>
                <a:gd name="connsiteY35" fmla="*/ 493871 h 2876550"/>
                <a:gd name="connsiteX36" fmla="*/ 430054 w 6819900"/>
                <a:gd name="connsiteY36" fmla="*/ 520541 h 2876550"/>
                <a:gd name="connsiteX37" fmla="*/ 499586 w 6819900"/>
                <a:gd name="connsiteY37" fmla="*/ 520541 h 2876550"/>
                <a:gd name="connsiteX38" fmla="*/ 499586 w 6819900"/>
                <a:gd name="connsiteY38" fmla="*/ 551021 h 2876550"/>
                <a:gd name="connsiteX39" fmla="*/ 529114 w 6819900"/>
                <a:gd name="connsiteY39" fmla="*/ 551021 h 2876550"/>
                <a:gd name="connsiteX40" fmla="*/ 529114 w 6819900"/>
                <a:gd name="connsiteY40" fmla="*/ 570071 h 2876550"/>
                <a:gd name="connsiteX41" fmla="*/ 565309 w 6819900"/>
                <a:gd name="connsiteY41" fmla="*/ 570071 h 2876550"/>
                <a:gd name="connsiteX42" fmla="*/ 565309 w 6819900"/>
                <a:gd name="connsiteY42" fmla="*/ 596741 h 2876550"/>
                <a:gd name="connsiteX43" fmla="*/ 607219 w 6819900"/>
                <a:gd name="connsiteY43" fmla="*/ 596741 h 2876550"/>
                <a:gd name="connsiteX44" fmla="*/ 607219 w 6819900"/>
                <a:gd name="connsiteY44" fmla="*/ 651986 h 2876550"/>
                <a:gd name="connsiteX45" fmla="*/ 631984 w 6819900"/>
                <a:gd name="connsiteY45" fmla="*/ 651986 h 2876550"/>
                <a:gd name="connsiteX46" fmla="*/ 631984 w 6819900"/>
                <a:gd name="connsiteY46" fmla="*/ 671036 h 2876550"/>
                <a:gd name="connsiteX47" fmla="*/ 644366 w 6819900"/>
                <a:gd name="connsiteY47" fmla="*/ 671036 h 2876550"/>
                <a:gd name="connsiteX48" fmla="*/ 644366 w 6819900"/>
                <a:gd name="connsiteY48" fmla="*/ 700564 h 2876550"/>
                <a:gd name="connsiteX49" fmla="*/ 666274 w 6819900"/>
                <a:gd name="connsiteY49" fmla="*/ 700564 h 2876550"/>
                <a:gd name="connsiteX50" fmla="*/ 666274 w 6819900"/>
                <a:gd name="connsiteY50" fmla="*/ 727234 h 2876550"/>
                <a:gd name="connsiteX51" fmla="*/ 687229 w 6819900"/>
                <a:gd name="connsiteY51" fmla="*/ 727234 h 2876550"/>
                <a:gd name="connsiteX52" fmla="*/ 687229 w 6819900"/>
                <a:gd name="connsiteY52" fmla="*/ 756761 h 2876550"/>
                <a:gd name="connsiteX53" fmla="*/ 711041 w 6819900"/>
                <a:gd name="connsiteY53" fmla="*/ 756761 h 2876550"/>
                <a:gd name="connsiteX54" fmla="*/ 711041 w 6819900"/>
                <a:gd name="connsiteY54" fmla="*/ 773906 h 2876550"/>
                <a:gd name="connsiteX55" fmla="*/ 731044 w 6819900"/>
                <a:gd name="connsiteY55" fmla="*/ 773906 h 2876550"/>
                <a:gd name="connsiteX56" fmla="*/ 731044 w 6819900"/>
                <a:gd name="connsiteY56" fmla="*/ 863441 h 2876550"/>
                <a:gd name="connsiteX57" fmla="*/ 743426 w 6819900"/>
                <a:gd name="connsiteY57" fmla="*/ 863441 h 2876550"/>
                <a:gd name="connsiteX58" fmla="*/ 743426 w 6819900"/>
                <a:gd name="connsiteY58" fmla="*/ 886301 h 2876550"/>
                <a:gd name="connsiteX59" fmla="*/ 754856 w 6819900"/>
                <a:gd name="connsiteY59" fmla="*/ 886301 h 2876550"/>
                <a:gd name="connsiteX60" fmla="*/ 754856 w 6819900"/>
                <a:gd name="connsiteY60" fmla="*/ 907256 h 2876550"/>
                <a:gd name="connsiteX61" fmla="*/ 775811 w 6819900"/>
                <a:gd name="connsiteY61" fmla="*/ 907256 h 2876550"/>
                <a:gd name="connsiteX62" fmla="*/ 775811 w 6819900"/>
                <a:gd name="connsiteY62" fmla="*/ 936784 h 2876550"/>
                <a:gd name="connsiteX63" fmla="*/ 798671 w 6819900"/>
                <a:gd name="connsiteY63" fmla="*/ 936784 h 2876550"/>
                <a:gd name="connsiteX64" fmla="*/ 798671 w 6819900"/>
                <a:gd name="connsiteY64" fmla="*/ 989171 h 2876550"/>
                <a:gd name="connsiteX65" fmla="*/ 812959 w 6819900"/>
                <a:gd name="connsiteY65" fmla="*/ 989171 h 2876550"/>
                <a:gd name="connsiteX66" fmla="*/ 812959 w 6819900"/>
                <a:gd name="connsiteY66" fmla="*/ 1009174 h 2876550"/>
                <a:gd name="connsiteX67" fmla="*/ 827246 w 6819900"/>
                <a:gd name="connsiteY67" fmla="*/ 1009174 h 2876550"/>
                <a:gd name="connsiteX68" fmla="*/ 827246 w 6819900"/>
                <a:gd name="connsiteY68" fmla="*/ 1020604 h 2876550"/>
                <a:gd name="connsiteX69" fmla="*/ 832961 w 6819900"/>
                <a:gd name="connsiteY69" fmla="*/ 1020604 h 2876550"/>
                <a:gd name="connsiteX70" fmla="*/ 832961 w 6819900"/>
                <a:gd name="connsiteY70" fmla="*/ 1038701 h 2876550"/>
                <a:gd name="connsiteX71" fmla="*/ 844391 w 6819900"/>
                <a:gd name="connsiteY71" fmla="*/ 1038701 h 2876550"/>
                <a:gd name="connsiteX72" fmla="*/ 844391 w 6819900"/>
                <a:gd name="connsiteY72" fmla="*/ 1071086 h 2876550"/>
                <a:gd name="connsiteX73" fmla="*/ 855821 w 6819900"/>
                <a:gd name="connsiteY73" fmla="*/ 1071086 h 2876550"/>
                <a:gd name="connsiteX74" fmla="*/ 855821 w 6819900"/>
                <a:gd name="connsiteY74" fmla="*/ 1112996 h 2876550"/>
                <a:gd name="connsiteX75" fmla="*/ 890111 w 6819900"/>
                <a:gd name="connsiteY75" fmla="*/ 1112996 h 2876550"/>
                <a:gd name="connsiteX76" fmla="*/ 890111 w 6819900"/>
                <a:gd name="connsiteY76" fmla="*/ 1146334 h 2876550"/>
                <a:gd name="connsiteX77" fmla="*/ 901541 w 6819900"/>
                <a:gd name="connsiteY77" fmla="*/ 1146334 h 2876550"/>
                <a:gd name="connsiteX78" fmla="*/ 901541 w 6819900"/>
                <a:gd name="connsiteY78" fmla="*/ 1175861 h 2876550"/>
                <a:gd name="connsiteX79" fmla="*/ 912971 w 6819900"/>
                <a:gd name="connsiteY79" fmla="*/ 1175861 h 2876550"/>
                <a:gd name="connsiteX80" fmla="*/ 912971 w 6819900"/>
                <a:gd name="connsiteY80" fmla="*/ 1199674 h 2876550"/>
                <a:gd name="connsiteX81" fmla="*/ 923449 w 6819900"/>
                <a:gd name="connsiteY81" fmla="*/ 1199674 h 2876550"/>
                <a:gd name="connsiteX82" fmla="*/ 923449 w 6819900"/>
                <a:gd name="connsiteY82" fmla="*/ 1213961 h 2876550"/>
                <a:gd name="connsiteX83" fmla="*/ 934879 w 6819900"/>
                <a:gd name="connsiteY83" fmla="*/ 1213961 h 2876550"/>
                <a:gd name="connsiteX84" fmla="*/ 934879 w 6819900"/>
                <a:gd name="connsiteY84" fmla="*/ 1245394 h 2876550"/>
                <a:gd name="connsiteX85" fmla="*/ 956786 w 6819900"/>
                <a:gd name="connsiteY85" fmla="*/ 1245394 h 2876550"/>
                <a:gd name="connsiteX86" fmla="*/ 956786 w 6819900"/>
                <a:gd name="connsiteY86" fmla="*/ 1272064 h 2876550"/>
                <a:gd name="connsiteX87" fmla="*/ 988219 w 6819900"/>
                <a:gd name="connsiteY87" fmla="*/ 1272064 h 2876550"/>
                <a:gd name="connsiteX88" fmla="*/ 988219 w 6819900"/>
                <a:gd name="connsiteY88" fmla="*/ 1318736 h 2876550"/>
                <a:gd name="connsiteX89" fmla="*/ 1020604 w 6819900"/>
                <a:gd name="connsiteY89" fmla="*/ 1318736 h 2876550"/>
                <a:gd name="connsiteX90" fmla="*/ 1020604 w 6819900"/>
                <a:gd name="connsiteY90" fmla="*/ 1346359 h 2876550"/>
                <a:gd name="connsiteX91" fmla="*/ 1048226 w 6819900"/>
                <a:gd name="connsiteY91" fmla="*/ 1346359 h 2876550"/>
                <a:gd name="connsiteX92" fmla="*/ 1048226 w 6819900"/>
                <a:gd name="connsiteY92" fmla="*/ 1376839 h 2876550"/>
                <a:gd name="connsiteX93" fmla="*/ 1081564 w 6819900"/>
                <a:gd name="connsiteY93" fmla="*/ 1376839 h 2876550"/>
                <a:gd name="connsiteX94" fmla="*/ 1081564 w 6819900"/>
                <a:gd name="connsiteY94" fmla="*/ 1399699 h 2876550"/>
                <a:gd name="connsiteX95" fmla="*/ 1099661 w 6819900"/>
                <a:gd name="connsiteY95" fmla="*/ 1399699 h 2876550"/>
                <a:gd name="connsiteX96" fmla="*/ 1099661 w 6819900"/>
                <a:gd name="connsiteY96" fmla="*/ 1424464 h 2876550"/>
                <a:gd name="connsiteX97" fmla="*/ 1113949 w 6819900"/>
                <a:gd name="connsiteY97" fmla="*/ 1424464 h 2876550"/>
                <a:gd name="connsiteX98" fmla="*/ 1113949 w 6819900"/>
                <a:gd name="connsiteY98" fmla="*/ 1479709 h 2876550"/>
                <a:gd name="connsiteX99" fmla="*/ 1147286 w 6819900"/>
                <a:gd name="connsiteY99" fmla="*/ 1479709 h 2876550"/>
                <a:gd name="connsiteX100" fmla="*/ 1147286 w 6819900"/>
                <a:gd name="connsiteY100" fmla="*/ 1531144 h 2876550"/>
                <a:gd name="connsiteX101" fmla="*/ 1158716 w 6819900"/>
                <a:gd name="connsiteY101" fmla="*/ 1531144 h 2876550"/>
                <a:gd name="connsiteX102" fmla="*/ 1158716 w 6819900"/>
                <a:gd name="connsiteY102" fmla="*/ 1579721 h 2876550"/>
                <a:gd name="connsiteX103" fmla="*/ 1169194 w 6819900"/>
                <a:gd name="connsiteY103" fmla="*/ 1579721 h 2876550"/>
                <a:gd name="connsiteX104" fmla="*/ 1169194 w 6819900"/>
                <a:gd name="connsiteY104" fmla="*/ 1610201 h 2876550"/>
                <a:gd name="connsiteX105" fmla="*/ 1204436 w 6819900"/>
                <a:gd name="connsiteY105" fmla="*/ 1610201 h 2876550"/>
                <a:gd name="connsiteX106" fmla="*/ 1204436 w 6819900"/>
                <a:gd name="connsiteY106" fmla="*/ 1634014 h 2876550"/>
                <a:gd name="connsiteX107" fmla="*/ 1208246 w 6819900"/>
                <a:gd name="connsiteY107" fmla="*/ 1634014 h 2876550"/>
                <a:gd name="connsiteX108" fmla="*/ 1208246 w 6819900"/>
                <a:gd name="connsiteY108" fmla="*/ 1639729 h 2876550"/>
                <a:gd name="connsiteX109" fmla="*/ 1237774 w 6819900"/>
                <a:gd name="connsiteY109" fmla="*/ 1639729 h 2876550"/>
                <a:gd name="connsiteX110" fmla="*/ 1237774 w 6819900"/>
                <a:gd name="connsiteY110" fmla="*/ 1657826 h 2876550"/>
                <a:gd name="connsiteX111" fmla="*/ 1277779 w 6819900"/>
                <a:gd name="connsiteY111" fmla="*/ 1657826 h 2876550"/>
                <a:gd name="connsiteX112" fmla="*/ 1277779 w 6819900"/>
                <a:gd name="connsiteY112" fmla="*/ 1687354 h 2876550"/>
                <a:gd name="connsiteX113" fmla="*/ 1312069 w 6819900"/>
                <a:gd name="connsiteY113" fmla="*/ 1687354 h 2876550"/>
                <a:gd name="connsiteX114" fmla="*/ 1312069 w 6819900"/>
                <a:gd name="connsiteY114" fmla="*/ 1711166 h 2876550"/>
                <a:gd name="connsiteX115" fmla="*/ 1347311 w 6819900"/>
                <a:gd name="connsiteY115" fmla="*/ 1711166 h 2876550"/>
                <a:gd name="connsiteX116" fmla="*/ 1347311 w 6819900"/>
                <a:gd name="connsiteY116" fmla="*/ 1747361 h 2876550"/>
                <a:gd name="connsiteX117" fmla="*/ 1360646 w 6819900"/>
                <a:gd name="connsiteY117" fmla="*/ 1747361 h 2876550"/>
                <a:gd name="connsiteX118" fmla="*/ 1360646 w 6819900"/>
                <a:gd name="connsiteY118" fmla="*/ 1789271 h 2876550"/>
                <a:gd name="connsiteX119" fmla="*/ 1394936 w 6819900"/>
                <a:gd name="connsiteY119" fmla="*/ 1789271 h 2876550"/>
                <a:gd name="connsiteX120" fmla="*/ 1394936 w 6819900"/>
                <a:gd name="connsiteY120" fmla="*/ 1814989 h 2876550"/>
                <a:gd name="connsiteX121" fmla="*/ 1414939 w 6819900"/>
                <a:gd name="connsiteY121" fmla="*/ 1814989 h 2876550"/>
                <a:gd name="connsiteX122" fmla="*/ 1414939 w 6819900"/>
                <a:gd name="connsiteY122" fmla="*/ 1889284 h 2876550"/>
                <a:gd name="connsiteX123" fmla="*/ 1459706 w 6819900"/>
                <a:gd name="connsiteY123" fmla="*/ 1889284 h 2876550"/>
                <a:gd name="connsiteX124" fmla="*/ 1459706 w 6819900"/>
                <a:gd name="connsiteY124" fmla="*/ 1944529 h 2876550"/>
                <a:gd name="connsiteX125" fmla="*/ 1470184 w 6819900"/>
                <a:gd name="connsiteY125" fmla="*/ 1944529 h 2876550"/>
                <a:gd name="connsiteX126" fmla="*/ 1470184 w 6819900"/>
                <a:gd name="connsiteY126" fmla="*/ 1967389 h 2876550"/>
                <a:gd name="connsiteX127" fmla="*/ 1493996 w 6819900"/>
                <a:gd name="connsiteY127" fmla="*/ 1967389 h 2876550"/>
                <a:gd name="connsiteX128" fmla="*/ 1493996 w 6819900"/>
                <a:gd name="connsiteY128" fmla="*/ 2023586 h 2876550"/>
                <a:gd name="connsiteX129" fmla="*/ 1505426 w 6819900"/>
                <a:gd name="connsiteY129" fmla="*/ 2023586 h 2876550"/>
                <a:gd name="connsiteX130" fmla="*/ 1505426 w 6819900"/>
                <a:gd name="connsiteY130" fmla="*/ 2043589 h 2876550"/>
                <a:gd name="connsiteX131" fmla="*/ 1526381 w 6819900"/>
                <a:gd name="connsiteY131" fmla="*/ 2043589 h 2876550"/>
                <a:gd name="connsiteX132" fmla="*/ 1526381 w 6819900"/>
                <a:gd name="connsiteY132" fmla="*/ 2069306 h 2876550"/>
                <a:gd name="connsiteX133" fmla="*/ 1616869 w 6819900"/>
                <a:gd name="connsiteY133" fmla="*/ 2069306 h 2876550"/>
                <a:gd name="connsiteX134" fmla="*/ 1616869 w 6819900"/>
                <a:gd name="connsiteY134" fmla="*/ 2097881 h 2876550"/>
                <a:gd name="connsiteX135" fmla="*/ 1695926 w 6819900"/>
                <a:gd name="connsiteY135" fmla="*/ 2097881 h 2876550"/>
                <a:gd name="connsiteX136" fmla="*/ 1695926 w 6819900"/>
                <a:gd name="connsiteY136" fmla="*/ 2151221 h 2876550"/>
                <a:gd name="connsiteX137" fmla="*/ 1706404 w 6819900"/>
                <a:gd name="connsiteY137" fmla="*/ 2151221 h 2876550"/>
                <a:gd name="connsiteX138" fmla="*/ 1706404 w 6819900"/>
                <a:gd name="connsiteY138" fmla="*/ 2174081 h 2876550"/>
                <a:gd name="connsiteX139" fmla="*/ 1752124 w 6819900"/>
                <a:gd name="connsiteY139" fmla="*/ 2174081 h 2876550"/>
                <a:gd name="connsiteX140" fmla="*/ 1752124 w 6819900"/>
                <a:gd name="connsiteY140" fmla="*/ 2198846 h 2876550"/>
                <a:gd name="connsiteX141" fmla="*/ 1763554 w 6819900"/>
                <a:gd name="connsiteY141" fmla="*/ 2198846 h 2876550"/>
                <a:gd name="connsiteX142" fmla="*/ 1763554 w 6819900"/>
                <a:gd name="connsiteY142" fmla="*/ 2206466 h 2876550"/>
                <a:gd name="connsiteX143" fmla="*/ 1774984 w 6819900"/>
                <a:gd name="connsiteY143" fmla="*/ 2206466 h 2876550"/>
                <a:gd name="connsiteX144" fmla="*/ 1774984 w 6819900"/>
                <a:gd name="connsiteY144" fmla="*/ 2228374 h 2876550"/>
                <a:gd name="connsiteX145" fmla="*/ 1796891 w 6819900"/>
                <a:gd name="connsiteY145" fmla="*/ 2228374 h 2876550"/>
                <a:gd name="connsiteX146" fmla="*/ 1796891 w 6819900"/>
                <a:gd name="connsiteY146" fmla="*/ 2275046 h 2876550"/>
                <a:gd name="connsiteX147" fmla="*/ 1806416 w 6819900"/>
                <a:gd name="connsiteY147" fmla="*/ 2275046 h 2876550"/>
                <a:gd name="connsiteX148" fmla="*/ 1806416 w 6819900"/>
                <a:gd name="connsiteY148" fmla="*/ 2302669 h 2876550"/>
                <a:gd name="connsiteX149" fmla="*/ 1919764 w 6819900"/>
                <a:gd name="connsiteY149" fmla="*/ 2302669 h 2876550"/>
                <a:gd name="connsiteX150" fmla="*/ 1919764 w 6819900"/>
                <a:gd name="connsiteY150" fmla="*/ 2322671 h 2876550"/>
                <a:gd name="connsiteX151" fmla="*/ 2076926 w 6819900"/>
                <a:gd name="connsiteY151" fmla="*/ 2322671 h 2876550"/>
                <a:gd name="connsiteX152" fmla="*/ 2076926 w 6819900"/>
                <a:gd name="connsiteY152" fmla="*/ 2350294 h 2876550"/>
                <a:gd name="connsiteX153" fmla="*/ 2109311 w 6819900"/>
                <a:gd name="connsiteY153" fmla="*/ 2350294 h 2876550"/>
                <a:gd name="connsiteX154" fmla="*/ 2109311 w 6819900"/>
                <a:gd name="connsiteY154" fmla="*/ 2378869 h 2876550"/>
                <a:gd name="connsiteX155" fmla="*/ 2302669 w 6819900"/>
                <a:gd name="connsiteY155" fmla="*/ 2378869 h 2876550"/>
                <a:gd name="connsiteX156" fmla="*/ 2302669 w 6819900"/>
                <a:gd name="connsiteY156" fmla="*/ 2404586 h 2876550"/>
                <a:gd name="connsiteX157" fmla="*/ 2525554 w 6819900"/>
                <a:gd name="connsiteY157" fmla="*/ 2404586 h 2876550"/>
                <a:gd name="connsiteX158" fmla="*/ 2525554 w 6819900"/>
                <a:gd name="connsiteY158" fmla="*/ 2434114 h 2876550"/>
                <a:gd name="connsiteX159" fmla="*/ 2577941 w 6819900"/>
                <a:gd name="connsiteY159" fmla="*/ 2434114 h 2876550"/>
                <a:gd name="connsiteX160" fmla="*/ 2577941 w 6819900"/>
                <a:gd name="connsiteY160" fmla="*/ 2447449 h 2876550"/>
                <a:gd name="connsiteX161" fmla="*/ 2586514 w 6819900"/>
                <a:gd name="connsiteY161" fmla="*/ 2447449 h 2876550"/>
                <a:gd name="connsiteX162" fmla="*/ 2586514 w 6819900"/>
                <a:gd name="connsiteY162" fmla="*/ 2453164 h 2876550"/>
                <a:gd name="connsiteX163" fmla="*/ 2594134 w 6819900"/>
                <a:gd name="connsiteY163" fmla="*/ 2453164 h 2876550"/>
                <a:gd name="connsiteX164" fmla="*/ 2594134 w 6819900"/>
                <a:gd name="connsiteY164" fmla="*/ 2481739 h 2876550"/>
                <a:gd name="connsiteX165" fmla="*/ 2614136 w 6819900"/>
                <a:gd name="connsiteY165" fmla="*/ 2481739 h 2876550"/>
                <a:gd name="connsiteX166" fmla="*/ 2614136 w 6819900"/>
                <a:gd name="connsiteY166" fmla="*/ 2509361 h 2876550"/>
                <a:gd name="connsiteX167" fmla="*/ 2805589 w 6819900"/>
                <a:gd name="connsiteY167" fmla="*/ 2509361 h 2876550"/>
                <a:gd name="connsiteX168" fmla="*/ 2805589 w 6819900"/>
                <a:gd name="connsiteY168" fmla="*/ 2537936 h 2876550"/>
                <a:gd name="connsiteX169" fmla="*/ 2836069 w 6819900"/>
                <a:gd name="connsiteY169" fmla="*/ 2537936 h 2876550"/>
                <a:gd name="connsiteX170" fmla="*/ 2836069 w 6819900"/>
                <a:gd name="connsiteY170" fmla="*/ 2565559 h 2876550"/>
                <a:gd name="connsiteX171" fmla="*/ 2904649 w 6819900"/>
                <a:gd name="connsiteY171" fmla="*/ 2565559 h 2876550"/>
                <a:gd name="connsiteX172" fmla="*/ 2904649 w 6819900"/>
                <a:gd name="connsiteY172" fmla="*/ 2595086 h 2876550"/>
                <a:gd name="connsiteX173" fmla="*/ 3099911 w 6819900"/>
                <a:gd name="connsiteY173" fmla="*/ 2595086 h 2876550"/>
                <a:gd name="connsiteX174" fmla="*/ 3099911 w 6819900"/>
                <a:gd name="connsiteY174" fmla="*/ 2619851 h 2876550"/>
                <a:gd name="connsiteX175" fmla="*/ 3598069 w 6819900"/>
                <a:gd name="connsiteY175" fmla="*/ 2619851 h 2876550"/>
                <a:gd name="connsiteX176" fmla="*/ 3598069 w 6819900"/>
                <a:gd name="connsiteY176" fmla="*/ 2650331 h 2876550"/>
                <a:gd name="connsiteX177" fmla="*/ 3646646 w 6819900"/>
                <a:gd name="connsiteY177" fmla="*/ 2650331 h 2876550"/>
                <a:gd name="connsiteX178" fmla="*/ 3646646 w 6819900"/>
                <a:gd name="connsiteY178" fmla="*/ 2697956 h 2876550"/>
                <a:gd name="connsiteX179" fmla="*/ 3756184 w 6819900"/>
                <a:gd name="connsiteY179" fmla="*/ 2697956 h 2876550"/>
                <a:gd name="connsiteX180" fmla="*/ 3756184 w 6819900"/>
                <a:gd name="connsiteY180" fmla="*/ 2731294 h 2876550"/>
                <a:gd name="connsiteX181" fmla="*/ 3897154 w 6819900"/>
                <a:gd name="connsiteY181" fmla="*/ 2731294 h 2876550"/>
                <a:gd name="connsiteX182" fmla="*/ 3897154 w 6819900"/>
                <a:gd name="connsiteY182" fmla="*/ 2751296 h 2876550"/>
                <a:gd name="connsiteX183" fmla="*/ 4122896 w 6819900"/>
                <a:gd name="connsiteY183" fmla="*/ 2751296 h 2876550"/>
                <a:gd name="connsiteX184" fmla="*/ 4122896 w 6819900"/>
                <a:gd name="connsiteY184" fmla="*/ 2779871 h 2876550"/>
                <a:gd name="connsiteX185" fmla="*/ 4171474 w 6819900"/>
                <a:gd name="connsiteY185" fmla="*/ 2779871 h 2876550"/>
                <a:gd name="connsiteX186" fmla="*/ 4171474 w 6819900"/>
                <a:gd name="connsiteY186" fmla="*/ 2813209 h 2876550"/>
                <a:gd name="connsiteX187" fmla="*/ 4867751 w 6819900"/>
                <a:gd name="connsiteY187" fmla="*/ 2813209 h 2876550"/>
                <a:gd name="connsiteX188" fmla="*/ 4867751 w 6819900"/>
                <a:gd name="connsiteY188" fmla="*/ 2837021 h 2876550"/>
                <a:gd name="connsiteX189" fmla="*/ 5673566 w 6819900"/>
                <a:gd name="connsiteY189" fmla="*/ 2837021 h 2876550"/>
                <a:gd name="connsiteX190" fmla="*/ 5673566 w 6819900"/>
                <a:gd name="connsiteY190" fmla="*/ 2876074 h 2876550"/>
                <a:gd name="connsiteX191" fmla="*/ 6815614 w 6819900"/>
                <a:gd name="connsiteY191" fmla="*/ 2876074 h 2876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Lst>
              <a:rect l="l" t="t" r="r" b="b"/>
              <a:pathLst>
                <a:path w="6819900" h="2876550">
                  <a:moveTo>
                    <a:pt x="7144" y="7144"/>
                  </a:moveTo>
                  <a:lnTo>
                    <a:pt x="45244" y="7144"/>
                  </a:lnTo>
                  <a:lnTo>
                    <a:pt x="45244" y="16669"/>
                  </a:lnTo>
                  <a:lnTo>
                    <a:pt x="51911" y="16669"/>
                  </a:lnTo>
                  <a:lnTo>
                    <a:pt x="51911" y="34766"/>
                  </a:lnTo>
                  <a:lnTo>
                    <a:pt x="86201" y="34766"/>
                  </a:lnTo>
                  <a:lnTo>
                    <a:pt x="86201" y="91916"/>
                  </a:lnTo>
                  <a:lnTo>
                    <a:pt x="172879" y="91916"/>
                  </a:lnTo>
                  <a:lnTo>
                    <a:pt x="172879" y="101441"/>
                  </a:lnTo>
                  <a:lnTo>
                    <a:pt x="182404" y="101441"/>
                  </a:lnTo>
                  <a:lnTo>
                    <a:pt x="182404" y="112871"/>
                  </a:lnTo>
                  <a:lnTo>
                    <a:pt x="190024" y="112871"/>
                  </a:lnTo>
                  <a:lnTo>
                    <a:pt x="190024" y="136684"/>
                  </a:lnTo>
                  <a:lnTo>
                    <a:pt x="214789" y="136684"/>
                  </a:lnTo>
                  <a:lnTo>
                    <a:pt x="214789" y="197644"/>
                  </a:lnTo>
                  <a:lnTo>
                    <a:pt x="230981" y="197644"/>
                  </a:lnTo>
                  <a:lnTo>
                    <a:pt x="230981" y="210979"/>
                  </a:lnTo>
                  <a:lnTo>
                    <a:pt x="242411" y="210979"/>
                  </a:lnTo>
                  <a:lnTo>
                    <a:pt x="242411" y="242411"/>
                  </a:lnTo>
                  <a:lnTo>
                    <a:pt x="262414" y="242411"/>
                  </a:lnTo>
                  <a:lnTo>
                    <a:pt x="262414" y="270986"/>
                  </a:lnTo>
                  <a:lnTo>
                    <a:pt x="273844" y="270986"/>
                  </a:lnTo>
                  <a:lnTo>
                    <a:pt x="273844" y="294799"/>
                  </a:lnTo>
                  <a:lnTo>
                    <a:pt x="285274" y="294799"/>
                  </a:lnTo>
                  <a:lnTo>
                    <a:pt x="285274" y="315754"/>
                  </a:lnTo>
                  <a:lnTo>
                    <a:pt x="325279" y="315754"/>
                  </a:lnTo>
                  <a:lnTo>
                    <a:pt x="325279" y="345281"/>
                  </a:lnTo>
                  <a:lnTo>
                    <a:pt x="353854" y="345281"/>
                  </a:lnTo>
                  <a:lnTo>
                    <a:pt x="353854" y="367189"/>
                  </a:lnTo>
                  <a:lnTo>
                    <a:pt x="363379" y="367189"/>
                  </a:lnTo>
                  <a:lnTo>
                    <a:pt x="363379" y="394811"/>
                  </a:lnTo>
                  <a:lnTo>
                    <a:pt x="376714" y="394811"/>
                  </a:lnTo>
                  <a:lnTo>
                    <a:pt x="376714" y="418624"/>
                  </a:lnTo>
                  <a:lnTo>
                    <a:pt x="407194" y="418624"/>
                  </a:lnTo>
                  <a:lnTo>
                    <a:pt x="407194" y="493871"/>
                  </a:lnTo>
                  <a:lnTo>
                    <a:pt x="430054" y="493871"/>
                  </a:lnTo>
                  <a:lnTo>
                    <a:pt x="430054" y="520541"/>
                  </a:lnTo>
                  <a:lnTo>
                    <a:pt x="499586" y="520541"/>
                  </a:lnTo>
                  <a:lnTo>
                    <a:pt x="499586" y="551021"/>
                  </a:lnTo>
                  <a:lnTo>
                    <a:pt x="529114" y="551021"/>
                  </a:lnTo>
                  <a:lnTo>
                    <a:pt x="529114" y="570071"/>
                  </a:lnTo>
                  <a:lnTo>
                    <a:pt x="565309" y="570071"/>
                  </a:lnTo>
                  <a:lnTo>
                    <a:pt x="565309" y="596741"/>
                  </a:lnTo>
                  <a:lnTo>
                    <a:pt x="607219" y="596741"/>
                  </a:lnTo>
                  <a:lnTo>
                    <a:pt x="607219" y="651986"/>
                  </a:lnTo>
                  <a:lnTo>
                    <a:pt x="631984" y="651986"/>
                  </a:lnTo>
                  <a:lnTo>
                    <a:pt x="631984" y="671036"/>
                  </a:lnTo>
                  <a:lnTo>
                    <a:pt x="644366" y="671036"/>
                  </a:lnTo>
                  <a:lnTo>
                    <a:pt x="644366" y="700564"/>
                  </a:lnTo>
                  <a:lnTo>
                    <a:pt x="666274" y="700564"/>
                  </a:lnTo>
                  <a:lnTo>
                    <a:pt x="666274" y="727234"/>
                  </a:lnTo>
                  <a:lnTo>
                    <a:pt x="687229" y="727234"/>
                  </a:lnTo>
                  <a:lnTo>
                    <a:pt x="687229" y="756761"/>
                  </a:lnTo>
                  <a:lnTo>
                    <a:pt x="711041" y="756761"/>
                  </a:lnTo>
                  <a:lnTo>
                    <a:pt x="711041" y="773906"/>
                  </a:lnTo>
                  <a:lnTo>
                    <a:pt x="731044" y="773906"/>
                  </a:lnTo>
                  <a:lnTo>
                    <a:pt x="731044" y="863441"/>
                  </a:lnTo>
                  <a:lnTo>
                    <a:pt x="743426" y="863441"/>
                  </a:lnTo>
                  <a:lnTo>
                    <a:pt x="743426" y="886301"/>
                  </a:lnTo>
                  <a:lnTo>
                    <a:pt x="754856" y="886301"/>
                  </a:lnTo>
                  <a:lnTo>
                    <a:pt x="754856" y="907256"/>
                  </a:lnTo>
                  <a:lnTo>
                    <a:pt x="775811" y="907256"/>
                  </a:lnTo>
                  <a:lnTo>
                    <a:pt x="775811" y="936784"/>
                  </a:lnTo>
                  <a:lnTo>
                    <a:pt x="798671" y="936784"/>
                  </a:lnTo>
                  <a:lnTo>
                    <a:pt x="798671" y="989171"/>
                  </a:lnTo>
                  <a:lnTo>
                    <a:pt x="812959" y="989171"/>
                  </a:lnTo>
                  <a:lnTo>
                    <a:pt x="812959" y="1009174"/>
                  </a:lnTo>
                  <a:lnTo>
                    <a:pt x="827246" y="1009174"/>
                  </a:lnTo>
                  <a:lnTo>
                    <a:pt x="827246" y="1020604"/>
                  </a:lnTo>
                  <a:lnTo>
                    <a:pt x="832961" y="1020604"/>
                  </a:lnTo>
                  <a:lnTo>
                    <a:pt x="832961" y="1038701"/>
                  </a:lnTo>
                  <a:lnTo>
                    <a:pt x="844391" y="1038701"/>
                  </a:lnTo>
                  <a:lnTo>
                    <a:pt x="844391" y="1071086"/>
                  </a:lnTo>
                  <a:lnTo>
                    <a:pt x="855821" y="1071086"/>
                  </a:lnTo>
                  <a:lnTo>
                    <a:pt x="855821" y="1112996"/>
                  </a:lnTo>
                  <a:lnTo>
                    <a:pt x="890111" y="1112996"/>
                  </a:lnTo>
                  <a:lnTo>
                    <a:pt x="890111" y="1146334"/>
                  </a:lnTo>
                  <a:lnTo>
                    <a:pt x="901541" y="1146334"/>
                  </a:lnTo>
                  <a:lnTo>
                    <a:pt x="901541" y="1175861"/>
                  </a:lnTo>
                  <a:lnTo>
                    <a:pt x="912971" y="1175861"/>
                  </a:lnTo>
                  <a:lnTo>
                    <a:pt x="912971" y="1199674"/>
                  </a:lnTo>
                  <a:lnTo>
                    <a:pt x="923449" y="1199674"/>
                  </a:lnTo>
                  <a:lnTo>
                    <a:pt x="923449" y="1213961"/>
                  </a:lnTo>
                  <a:lnTo>
                    <a:pt x="934879" y="1213961"/>
                  </a:lnTo>
                  <a:lnTo>
                    <a:pt x="934879" y="1245394"/>
                  </a:lnTo>
                  <a:lnTo>
                    <a:pt x="956786" y="1245394"/>
                  </a:lnTo>
                  <a:lnTo>
                    <a:pt x="956786" y="1272064"/>
                  </a:lnTo>
                  <a:lnTo>
                    <a:pt x="988219" y="1272064"/>
                  </a:lnTo>
                  <a:lnTo>
                    <a:pt x="988219" y="1318736"/>
                  </a:lnTo>
                  <a:lnTo>
                    <a:pt x="1020604" y="1318736"/>
                  </a:lnTo>
                  <a:lnTo>
                    <a:pt x="1020604" y="1346359"/>
                  </a:lnTo>
                  <a:lnTo>
                    <a:pt x="1048226" y="1346359"/>
                  </a:lnTo>
                  <a:lnTo>
                    <a:pt x="1048226" y="1376839"/>
                  </a:lnTo>
                  <a:lnTo>
                    <a:pt x="1081564" y="1376839"/>
                  </a:lnTo>
                  <a:lnTo>
                    <a:pt x="1081564" y="1399699"/>
                  </a:lnTo>
                  <a:lnTo>
                    <a:pt x="1099661" y="1399699"/>
                  </a:lnTo>
                  <a:lnTo>
                    <a:pt x="1099661" y="1424464"/>
                  </a:lnTo>
                  <a:lnTo>
                    <a:pt x="1113949" y="1424464"/>
                  </a:lnTo>
                  <a:lnTo>
                    <a:pt x="1113949" y="1479709"/>
                  </a:lnTo>
                  <a:lnTo>
                    <a:pt x="1147286" y="1479709"/>
                  </a:lnTo>
                  <a:lnTo>
                    <a:pt x="1147286" y="1531144"/>
                  </a:lnTo>
                  <a:lnTo>
                    <a:pt x="1158716" y="1531144"/>
                  </a:lnTo>
                  <a:lnTo>
                    <a:pt x="1158716" y="1579721"/>
                  </a:lnTo>
                  <a:lnTo>
                    <a:pt x="1169194" y="1579721"/>
                  </a:lnTo>
                  <a:lnTo>
                    <a:pt x="1169194" y="1610201"/>
                  </a:lnTo>
                  <a:lnTo>
                    <a:pt x="1204436" y="1610201"/>
                  </a:lnTo>
                  <a:lnTo>
                    <a:pt x="1204436" y="1634014"/>
                  </a:lnTo>
                  <a:lnTo>
                    <a:pt x="1208246" y="1634014"/>
                  </a:lnTo>
                  <a:lnTo>
                    <a:pt x="1208246" y="1639729"/>
                  </a:lnTo>
                  <a:lnTo>
                    <a:pt x="1237774" y="1639729"/>
                  </a:lnTo>
                  <a:lnTo>
                    <a:pt x="1237774" y="1657826"/>
                  </a:lnTo>
                  <a:lnTo>
                    <a:pt x="1277779" y="1657826"/>
                  </a:lnTo>
                  <a:lnTo>
                    <a:pt x="1277779" y="1687354"/>
                  </a:lnTo>
                  <a:lnTo>
                    <a:pt x="1312069" y="1687354"/>
                  </a:lnTo>
                  <a:lnTo>
                    <a:pt x="1312069" y="1711166"/>
                  </a:lnTo>
                  <a:lnTo>
                    <a:pt x="1347311" y="1711166"/>
                  </a:lnTo>
                  <a:lnTo>
                    <a:pt x="1347311" y="1747361"/>
                  </a:lnTo>
                  <a:lnTo>
                    <a:pt x="1360646" y="1747361"/>
                  </a:lnTo>
                  <a:lnTo>
                    <a:pt x="1360646" y="1789271"/>
                  </a:lnTo>
                  <a:lnTo>
                    <a:pt x="1394936" y="1789271"/>
                  </a:lnTo>
                  <a:lnTo>
                    <a:pt x="1394936" y="1814989"/>
                  </a:lnTo>
                  <a:lnTo>
                    <a:pt x="1414939" y="1814989"/>
                  </a:lnTo>
                  <a:lnTo>
                    <a:pt x="1414939" y="1889284"/>
                  </a:lnTo>
                  <a:lnTo>
                    <a:pt x="1459706" y="1889284"/>
                  </a:lnTo>
                  <a:lnTo>
                    <a:pt x="1459706" y="1944529"/>
                  </a:lnTo>
                  <a:lnTo>
                    <a:pt x="1470184" y="1944529"/>
                  </a:lnTo>
                  <a:lnTo>
                    <a:pt x="1470184" y="1967389"/>
                  </a:lnTo>
                  <a:lnTo>
                    <a:pt x="1493996" y="1967389"/>
                  </a:lnTo>
                  <a:lnTo>
                    <a:pt x="1493996" y="2023586"/>
                  </a:lnTo>
                  <a:lnTo>
                    <a:pt x="1505426" y="2023586"/>
                  </a:lnTo>
                  <a:lnTo>
                    <a:pt x="1505426" y="2043589"/>
                  </a:lnTo>
                  <a:lnTo>
                    <a:pt x="1526381" y="2043589"/>
                  </a:lnTo>
                  <a:lnTo>
                    <a:pt x="1526381" y="2069306"/>
                  </a:lnTo>
                  <a:lnTo>
                    <a:pt x="1616869" y="2069306"/>
                  </a:lnTo>
                  <a:lnTo>
                    <a:pt x="1616869" y="2097881"/>
                  </a:lnTo>
                  <a:lnTo>
                    <a:pt x="1695926" y="2097881"/>
                  </a:lnTo>
                  <a:lnTo>
                    <a:pt x="1695926" y="2151221"/>
                  </a:lnTo>
                  <a:lnTo>
                    <a:pt x="1706404" y="2151221"/>
                  </a:lnTo>
                  <a:lnTo>
                    <a:pt x="1706404" y="2174081"/>
                  </a:lnTo>
                  <a:lnTo>
                    <a:pt x="1752124" y="2174081"/>
                  </a:lnTo>
                  <a:lnTo>
                    <a:pt x="1752124" y="2198846"/>
                  </a:lnTo>
                  <a:lnTo>
                    <a:pt x="1763554" y="2198846"/>
                  </a:lnTo>
                  <a:lnTo>
                    <a:pt x="1763554" y="2206466"/>
                  </a:lnTo>
                  <a:lnTo>
                    <a:pt x="1774984" y="2206466"/>
                  </a:lnTo>
                  <a:lnTo>
                    <a:pt x="1774984" y="2228374"/>
                  </a:lnTo>
                  <a:lnTo>
                    <a:pt x="1796891" y="2228374"/>
                  </a:lnTo>
                  <a:lnTo>
                    <a:pt x="1796891" y="2275046"/>
                  </a:lnTo>
                  <a:lnTo>
                    <a:pt x="1806416" y="2275046"/>
                  </a:lnTo>
                  <a:lnTo>
                    <a:pt x="1806416" y="2302669"/>
                  </a:lnTo>
                  <a:lnTo>
                    <a:pt x="1919764" y="2302669"/>
                  </a:lnTo>
                  <a:lnTo>
                    <a:pt x="1919764" y="2322671"/>
                  </a:lnTo>
                  <a:lnTo>
                    <a:pt x="2076926" y="2322671"/>
                  </a:lnTo>
                  <a:lnTo>
                    <a:pt x="2076926" y="2350294"/>
                  </a:lnTo>
                  <a:lnTo>
                    <a:pt x="2109311" y="2350294"/>
                  </a:lnTo>
                  <a:lnTo>
                    <a:pt x="2109311" y="2378869"/>
                  </a:lnTo>
                  <a:lnTo>
                    <a:pt x="2302669" y="2378869"/>
                  </a:lnTo>
                  <a:lnTo>
                    <a:pt x="2302669" y="2404586"/>
                  </a:lnTo>
                  <a:lnTo>
                    <a:pt x="2525554" y="2404586"/>
                  </a:lnTo>
                  <a:lnTo>
                    <a:pt x="2525554" y="2434114"/>
                  </a:lnTo>
                  <a:lnTo>
                    <a:pt x="2577941" y="2434114"/>
                  </a:lnTo>
                  <a:lnTo>
                    <a:pt x="2577941" y="2447449"/>
                  </a:lnTo>
                  <a:lnTo>
                    <a:pt x="2586514" y="2447449"/>
                  </a:lnTo>
                  <a:lnTo>
                    <a:pt x="2586514" y="2453164"/>
                  </a:lnTo>
                  <a:lnTo>
                    <a:pt x="2594134" y="2453164"/>
                  </a:lnTo>
                  <a:lnTo>
                    <a:pt x="2594134" y="2481739"/>
                  </a:lnTo>
                  <a:lnTo>
                    <a:pt x="2614136" y="2481739"/>
                  </a:lnTo>
                  <a:lnTo>
                    <a:pt x="2614136" y="2509361"/>
                  </a:lnTo>
                  <a:lnTo>
                    <a:pt x="2805589" y="2509361"/>
                  </a:lnTo>
                  <a:lnTo>
                    <a:pt x="2805589" y="2537936"/>
                  </a:lnTo>
                  <a:lnTo>
                    <a:pt x="2836069" y="2537936"/>
                  </a:lnTo>
                  <a:lnTo>
                    <a:pt x="2836069" y="2565559"/>
                  </a:lnTo>
                  <a:lnTo>
                    <a:pt x="2904649" y="2565559"/>
                  </a:lnTo>
                  <a:lnTo>
                    <a:pt x="2904649" y="2595086"/>
                  </a:lnTo>
                  <a:lnTo>
                    <a:pt x="3099911" y="2595086"/>
                  </a:lnTo>
                  <a:lnTo>
                    <a:pt x="3099911" y="2619851"/>
                  </a:lnTo>
                  <a:lnTo>
                    <a:pt x="3598069" y="2619851"/>
                  </a:lnTo>
                  <a:lnTo>
                    <a:pt x="3598069" y="2650331"/>
                  </a:lnTo>
                  <a:lnTo>
                    <a:pt x="3646646" y="2650331"/>
                  </a:lnTo>
                  <a:lnTo>
                    <a:pt x="3646646" y="2697956"/>
                  </a:lnTo>
                  <a:lnTo>
                    <a:pt x="3756184" y="2697956"/>
                  </a:lnTo>
                  <a:lnTo>
                    <a:pt x="3756184" y="2731294"/>
                  </a:lnTo>
                  <a:lnTo>
                    <a:pt x="3897154" y="2731294"/>
                  </a:lnTo>
                  <a:lnTo>
                    <a:pt x="3897154" y="2751296"/>
                  </a:lnTo>
                  <a:lnTo>
                    <a:pt x="4122896" y="2751296"/>
                  </a:lnTo>
                  <a:lnTo>
                    <a:pt x="4122896" y="2779871"/>
                  </a:lnTo>
                  <a:lnTo>
                    <a:pt x="4171474" y="2779871"/>
                  </a:lnTo>
                  <a:lnTo>
                    <a:pt x="4171474" y="2813209"/>
                  </a:lnTo>
                  <a:lnTo>
                    <a:pt x="4867751" y="2813209"/>
                  </a:lnTo>
                  <a:lnTo>
                    <a:pt x="4867751" y="2837021"/>
                  </a:lnTo>
                  <a:lnTo>
                    <a:pt x="5673566" y="2837021"/>
                  </a:lnTo>
                  <a:lnTo>
                    <a:pt x="5673566" y="2876074"/>
                  </a:lnTo>
                  <a:lnTo>
                    <a:pt x="6815614" y="2876074"/>
                  </a:lnTo>
                </a:path>
              </a:pathLst>
            </a:custGeom>
            <a:noFill/>
            <a:ln w="26035" cap="flat">
              <a:solidFill>
                <a:schemeClr val="accent2"/>
              </a:solidFill>
              <a:prstDash val="solid"/>
              <a:miter/>
            </a:ln>
          </p:spPr>
          <p:txBody>
            <a:bodyPr rtlCol="0"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142" name="Freeform: Shape 141"/>
            <p:cNvSpPr/>
            <p:nvPr/>
          </p:nvSpPr>
          <p:spPr>
            <a:xfrm>
              <a:off x="7527149" y="4433880"/>
              <a:ext cx="8455" cy="67643"/>
            </a:xfrm>
            <a:custGeom>
              <a:avLst/>
              <a:gdLst>
                <a:gd name="connsiteX0" fmla="*/ 7144 w 9525"/>
                <a:gd name="connsiteY0" fmla="*/ 72866 h 76200"/>
                <a:gd name="connsiteX1" fmla="*/ 7144 w 9525"/>
                <a:gd name="connsiteY1" fmla="*/ 7144 h 76200"/>
              </a:gdLst>
              <a:ahLst/>
              <a:cxnLst>
                <a:cxn ang="0">
                  <a:pos x="connsiteX0" y="connsiteY0"/>
                </a:cxn>
                <a:cxn ang="0">
                  <a:pos x="connsiteX1" y="connsiteY1"/>
                </a:cxn>
              </a:cxnLst>
              <a:rect l="l" t="t" r="r" b="b"/>
              <a:pathLst>
                <a:path w="9525" h="76200">
                  <a:moveTo>
                    <a:pt x="7144" y="72866"/>
                  </a:moveTo>
                  <a:lnTo>
                    <a:pt x="7144" y="7144"/>
                  </a:lnTo>
                </a:path>
              </a:pathLst>
            </a:custGeom>
            <a:ln w="26035" cap="flat">
              <a:solidFill>
                <a:schemeClr val="accent2"/>
              </a:solidFill>
              <a:prstDash val="solid"/>
              <a:miter/>
            </a:ln>
          </p:spPr>
          <p:txBody>
            <a:bodyPr rtlCol="0"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143" name="Freeform: Shape 142"/>
            <p:cNvSpPr/>
            <p:nvPr/>
          </p:nvSpPr>
          <p:spPr>
            <a:xfrm>
              <a:off x="7407928" y="4433880"/>
              <a:ext cx="8455" cy="67643"/>
            </a:xfrm>
            <a:custGeom>
              <a:avLst/>
              <a:gdLst>
                <a:gd name="connsiteX0" fmla="*/ 7144 w 9525"/>
                <a:gd name="connsiteY0" fmla="*/ 72866 h 76200"/>
                <a:gd name="connsiteX1" fmla="*/ 7144 w 9525"/>
                <a:gd name="connsiteY1" fmla="*/ 7144 h 76200"/>
              </a:gdLst>
              <a:ahLst/>
              <a:cxnLst>
                <a:cxn ang="0">
                  <a:pos x="connsiteX0" y="connsiteY0"/>
                </a:cxn>
                <a:cxn ang="0">
                  <a:pos x="connsiteX1" y="connsiteY1"/>
                </a:cxn>
              </a:cxnLst>
              <a:rect l="l" t="t" r="r" b="b"/>
              <a:pathLst>
                <a:path w="9525" h="76200">
                  <a:moveTo>
                    <a:pt x="7144" y="72866"/>
                  </a:moveTo>
                  <a:lnTo>
                    <a:pt x="7144" y="7144"/>
                  </a:lnTo>
                </a:path>
              </a:pathLst>
            </a:custGeom>
            <a:ln w="26035" cap="flat">
              <a:solidFill>
                <a:schemeClr val="accent2"/>
              </a:solidFill>
              <a:prstDash val="solid"/>
              <a:miter/>
            </a:ln>
          </p:spPr>
          <p:txBody>
            <a:bodyPr rtlCol="0"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144" name="Freeform: Shape 143"/>
            <p:cNvSpPr/>
            <p:nvPr/>
          </p:nvSpPr>
          <p:spPr>
            <a:xfrm>
              <a:off x="7338594" y="4433880"/>
              <a:ext cx="8455" cy="67643"/>
            </a:xfrm>
            <a:custGeom>
              <a:avLst/>
              <a:gdLst>
                <a:gd name="connsiteX0" fmla="*/ 7144 w 9525"/>
                <a:gd name="connsiteY0" fmla="*/ 72866 h 76200"/>
                <a:gd name="connsiteX1" fmla="*/ 7144 w 9525"/>
                <a:gd name="connsiteY1" fmla="*/ 7144 h 76200"/>
              </a:gdLst>
              <a:ahLst/>
              <a:cxnLst>
                <a:cxn ang="0">
                  <a:pos x="connsiteX0" y="connsiteY0"/>
                </a:cxn>
                <a:cxn ang="0">
                  <a:pos x="connsiteX1" y="connsiteY1"/>
                </a:cxn>
              </a:cxnLst>
              <a:rect l="l" t="t" r="r" b="b"/>
              <a:pathLst>
                <a:path w="9525" h="76200">
                  <a:moveTo>
                    <a:pt x="7144" y="72866"/>
                  </a:moveTo>
                  <a:lnTo>
                    <a:pt x="7144" y="7144"/>
                  </a:lnTo>
                </a:path>
              </a:pathLst>
            </a:custGeom>
            <a:ln w="26035" cap="flat">
              <a:solidFill>
                <a:schemeClr val="accent2"/>
              </a:solidFill>
              <a:prstDash val="solid"/>
              <a:miter/>
            </a:ln>
          </p:spPr>
          <p:txBody>
            <a:bodyPr rtlCol="0"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145" name="Freeform: Shape 144"/>
            <p:cNvSpPr/>
            <p:nvPr/>
          </p:nvSpPr>
          <p:spPr>
            <a:xfrm>
              <a:off x="7209227" y="4433880"/>
              <a:ext cx="8455" cy="67643"/>
            </a:xfrm>
            <a:custGeom>
              <a:avLst/>
              <a:gdLst>
                <a:gd name="connsiteX0" fmla="*/ 7144 w 9525"/>
                <a:gd name="connsiteY0" fmla="*/ 72866 h 76200"/>
                <a:gd name="connsiteX1" fmla="*/ 7144 w 9525"/>
                <a:gd name="connsiteY1" fmla="*/ 7144 h 76200"/>
              </a:gdLst>
              <a:ahLst/>
              <a:cxnLst>
                <a:cxn ang="0">
                  <a:pos x="connsiteX0" y="connsiteY0"/>
                </a:cxn>
                <a:cxn ang="0">
                  <a:pos x="connsiteX1" y="connsiteY1"/>
                </a:cxn>
              </a:cxnLst>
              <a:rect l="l" t="t" r="r" b="b"/>
              <a:pathLst>
                <a:path w="9525" h="76200">
                  <a:moveTo>
                    <a:pt x="7144" y="72866"/>
                  </a:moveTo>
                  <a:lnTo>
                    <a:pt x="7144" y="7144"/>
                  </a:lnTo>
                </a:path>
              </a:pathLst>
            </a:custGeom>
            <a:ln w="26035" cap="flat">
              <a:solidFill>
                <a:schemeClr val="accent2"/>
              </a:solidFill>
              <a:prstDash val="solid"/>
              <a:miter/>
            </a:ln>
          </p:spPr>
          <p:txBody>
            <a:bodyPr rtlCol="0"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146" name="Freeform: Shape 145"/>
            <p:cNvSpPr/>
            <p:nvPr/>
          </p:nvSpPr>
          <p:spPr>
            <a:xfrm>
              <a:off x="7199080" y="4433880"/>
              <a:ext cx="8455" cy="67643"/>
            </a:xfrm>
            <a:custGeom>
              <a:avLst/>
              <a:gdLst>
                <a:gd name="connsiteX0" fmla="*/ 7144 w 9525"/>
                <a:gd name="connsiteY0" fmla="*/ 72866 h 76200"/>
                <a:gd name="connsiteX1" fmla="*/ 7144 w 9525"/>
                <a:gd name="connsiteY1" fmla="*/ 7144 h 76200"/>
              </a:gdLst>
              <a:ahLst/>
              <a:cxnLst>
                <a:cxn ang="0">
                  <a:pos x="connsiteX0" y="connsiteY0"/>
                </a:cxn>
                <a:cxn ang="0">
                  <a:pos x="connsiteX1" y="connsiteY1"/>
                </a:cxn>
              </a:cxnLst>
              <a:rect l="l" t="t" r="r" b="b"/>
              <a:pathLst>
                <a:path w="9525" h="76200">
                  <a:moveTo>
                    <a:pt x="7144" y="72866"/>
                  </a:moveTo>
                  <a:lnTo>
                    <a:pt x="7144" y="7144"/>
                  </a:lnTo>
                </a:path>
              </a:pathLst>
            </a:custGeom>
            <a:ln w="26035" cap="flat">
              <a:solidFill>
                <a:schemeClr val="accent2"/>
              </a:solidFill>
              <a:prstDash val="solid"/>
              <a:miter/>
            </a:ln>
          </p:spPr>
          <p:txBody>
            <a:bodyPr rtlCol="0"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147" name="Freeform: Shape 146"/>
            <p:cNvSpPr/>
            <p:nvPr/>
          </p:nvSpPr>
          <p:spPr>
            <a:xfrm>
              <a:off x="6392438" y="4399213"/>
              <a:ext cx="8455" cy="67643"/>
            </a:xfrm>
            <a:custGeom>
              <a:avLst/>
              <a:gdLst>
                <a:gd name="connsiteX0" fmla="*/ 7144 w 9525"/>
                <a:gd name="connsiteY0" fmla="*/ 73819 h 76200"/>
                <a:gd name="connsiteX1" fmla="*/ 7144 w 9525"/>
                <a:gd name="connsiteY1" fmla="*/ 7144 h 76200"/>
              </a:gdLst>
              <a:ahLst/>
              <a:cxnLst>
                <a:cxn ang="0">
                  <a:pos x="connsiteX0" y="connsiteY0"/>
                </a:cxn>
                <a:cxn ang="0">
                  <a:pos x="connsiteX1" y="connsiteY1"/>
                </a:cxn>
              </a:cxnLst>
              <a:rect l="l" t="t" r="r" b="b"/>
              <a:pathLst>
                <a:path w="9525" h="76200">
                  <a:moveTo>
                    <a:pt x="7144" y="73819"/>
                  </a:moveTo>
                  <a:lnTo>
                    <a:pt x="7144" y="7144"/>
                  </a:lnTo>
                </a:path>
              </a:pathLst>
            </a:custGeom>
            <a:ln w="26035" cap="flat">
              <a:solidFill>
                <a:schemeClr val="accent2"/>
              </a:solidFill>
              <a:prstDash val="solid"/>
              <a:miter/>
            </a:ln>
          </p:spPr>
          <p:txBody>
            <a:bodyPr rtlCol="0"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148" name="Freeform: Shape 147"/>
            <p:cNvSpPr/>
            <p:nvPr/>
          </p:nvSpPr>
          <p:spPr>
            <a:xfrm>
              <a:off x="6303658" y="4399213"/>
              <a:ext cx="8455" cy="67643"/>
            </a:xfrm>
            <a:custGeom>
              <a:avLst/>
              <a:gdLst>
                <a:gd name="connsiteX0" fmla="*/ 7144 w 9525"/>
                <a:gd name="connsiteY0" fmla="*/ 73819 h 76200"/>
                <a:gd name="connsiteX1" fmla="*/ 7144 w 9525"/>
                <a:gd name="connsiteY1" fmla="*/ 7144 h 76200"/>
              </a:gdLst>
              <a:ahLst/>
              <a:cxnLst>
                <a:cxn ang="0">
                  <a:pos x="connsiteX0" y="connsiteY0"/>
                </a:cxn>
                <a:cxn ang="0">
                  <a:pos x="connsiteX1" y="connsiteY1"/>
                </a:cxn>
              </a:cxnLst>
              <a:rect l="l" t="t" r="r" b="b"/>
              <a:pathLst>
                <a:path w="9525" h="76200">
                  <a:moveTo>
                    <a:pt x="7144" y="73819"/>
                  </a:moveTo>
                  <a:lnTo>
                    <a:pt x="7144" y="7144"/>
                  </a:lnTo>
                </a:path>
              </a:pathLst>
            </a:custGeom>
            <a:ln w="26035" cap="flat">
              <a:solidFill>
                <a:schemeClr val="accent2"/>
              </a:solidFill>
              <a:prstDash val="solid"/>
              <a:miter/>
            </a:ln>
          </p:spPr>
          <p:txBody>
            <a:bodyPr rtlCol="0"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149" name="Freeform: Shape 148"/>
            <p:cNvSpPr/>
            <p:nvPr/>
          </p:nvSpPr>
          <p:spPr>
            <a:xfrm>
              <a:off x="6104956" y="4399213"/>
              <a:ext cx="8455" cy="67643"/>
            </a:xfrm>
            <a:custGeom>
              <a:avLst/>
              <a:gdLst>
                <a:gd name="connsiteX0" fmla="*/ 7144 w 9525"/>
                <a:gd name="connsiteY0" fmla="*/ 73819 h 76200"/>
                <a:gd name="connsiteX1" fmla="*/ 7144 w 9525"/>
                <a:gd name="connsiteY1" fmla="*/ 7144 h 76200"/>
              </a:gdLst>
              <a:ahLst/>
              <a:cxnLst>
                <a:cxn ang="0">
                  <a:pos x="connsiteX0" y="connsiteY0"/>
                </a:cxn>
                <a:cxn ang="0">
                  <a:pos x="connsiteX1" y="connsiteY1"/>
                </a:cxn>
              </a:cxnLst>
              <a:rect l="l" t="t" r="r" b="b"/>
              <a:pathLst>
                <a:path w="9525" h="76200">
                  <a:moveTo>
                    <a:pt x="7144" y="73819"/>
                  </a:moveTo>
                  <a:lnTo>
                    <a:pt x="7144" y="7144"/>
                  </a:lnTo>
                </a:path>
              </a:pathLst>
            </a:custGeom>
            <a:ln w="26035" cap="flat">
              <a:solidFill>
                <a:schemeClr val="accent2"/>
              </a:solidFill>
              <a:prstDash val="solid"/>
              <a:miter/>
            </a:ln>
          </p:spPr>
          <p:txBody>
            <a:bodyPr rtlCol="0"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150" name="Freeform: Shape 149"/>
            <p:cNvSpPr/>
            <p:nvPr/>
          </p:nvSpPr>
          <p:spPr>
            <a:xfrm>
              <a:off x="5796336" y="4374693"/>
              <a:ext cx="8455" cy="67643"/>
            </a:xfrm>
            <a:custGeom>
              <a:avLst/>
              <a:gdLst>
                <a:gd name="connsiteX0" fmla="*/ 7144 w 9525"/>
                <a:gd name="connsiteY0" fmla="*/ 73819 h 76200"/>
                <a:gd name="connsiteX1" fmla="*/ 7144 w 9525"/>
                <a:gd name="connsiteY1" fmla="*/ 7144 h 76200"/>
              </a:gdLst>
              <a:ahLst/>
              <a:cxnLst>
                <a:cxn ang="0">
                  <a:pos x="connsiteX0" y="connsiteY0"/>
                </a:cxn>
                <a:cxn ang="0">
                  <a:pos x="connsiteX1" y="connsiteY1"/>
                </a:cxn>
              </a:cxnLst>
              <a:rect l="l" t="t" r="r" b="b"/>
              <a:pathLst>
                <a:path w="9525" h="76200">
                  <a:moveTo>
                    <a:pt x="7144" y="73819"/>
                  </a:moveTo>
                  <a:lnTo>
                    <a:pt x="7144" y="7144"/>
                  </a:lnTo>
                </a:path>
              </a:pathLst>
            </a:custGeom>
            <a:ln w="26035" cap="flat">
              <a:solidFill>
                <a:schemeClr val="accent2"/>
              </a:solidFill>
              <a:prstDash val="solid"/>
              <a:miter/>
            </a:ln>
          </p:spPr>
          <p:txBody>
            <a:bodyPr rtlCol="0"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151" name="Freeform: Shape 150"/>
            <p:cNvSpPr/>
            <p:nvPr/>
          </p:nvSpPr>
          <p:spPr>
            <a:xfrm>
              <a:off x="4563543" y="4203894"/>
              <a:ext cx="8455" cy="67643"/>
            </a:xfrm>
            <a:custGeom>
              <a:avLst/>
              <a:gdLst>
                <a:gd name="connsiteX0" fmla="*/ 7144 w 9525"/>
                <a:gd name="connsiteY0" fmla="*/ 72866 h 76200"/>
                <a:gd name="connsiteX1" fmla="*/ 7144 w 9525"/>
                <a:gd name="connsiteY1" fmla="*/ 7144 h 76200"/>
              </a:gdLst>
              <a:ahLst/>
              <a:cxnLst>
                <a:cxn ang="0">
                  <a:pos x="connsiteX0" y="connsiteY0"/>
                </a:cxn>
                <a:cxn ang="0">
                  <a:pos x="connsiteX1" y="connsiteY1"/>
                </a:cxn>
              </a:cxnLst>
              <a:rect l="l" t="t" r="r" b="b"/>
              <a:pathLst>
                <a:path w="9525" h="76200">
                  <a:moveTo>
                    <a:pt x="7144" y="72866"/>
                  </a:moveTo>
                  <a:lnTo>
                    <a:pt x="7144" y="7144"/>
                  </a:lnTo>
                </a:path>
              </a:pathLst>
            </a:custGeom>
            <a:ln w="26035" cap="flat">
              <a:solidFill>
                <a:schemeClr val="accent2"/>
              </a:solidFill>
              <a:prstDash val="solid"/>
              <a:miter/>
            </a:ln>
          </p:spPr>
          <p:txBody>
            <a:bodyPr rtlCol="0"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152" name="Freeform: Shape 151"/>
            <p:cNvSpPr/>
            <p:nvPr/>
          </p:nvSpPr>
          <p:spPr>
            <a:xfrm>
              <a:off x="3349352" y="3963762"/>
              <a:ext cx="8455" cy="67643"/>
            </a:xfrm>
            <a:custGeom>
              <a:avLst/>
              <a:gdLst>
                <a:gd name="connsiteX0" fmla="*/ 7144 w 9525"/>
                <a:gd name="connsiteY0" fmla="*/ 73819 h 76200"/>
                <a:gd name="connsiteX1" fmla="*/ 7144 w 9525"/>
                <a:gd name="connsiteY1" fmla="*/ 7144 h 76200"/>
              </a:gdLst>
              <a:ahLst/>
              <a:cxnLst>
                <a:cxn ang="0">
                  <a:pos x="connsiteX0" y="connsiteY0"/>
                </a:cxn>
                <a:cxn ang="0">
                  <a:pos x="connsiteX1" y="connsiteY1"/>
                </a:cxn>
              </a:cxnLst>
              <a:rect l="l" t="t" r="r" b="b"/>
              <a:pathLst>
                <a:path w="9525" h="76200">
                  <a:moveTo>
                    <a:pt x="7144" y="73819"/>
                  </a:moveTo>
                  <a:lnTo>
                    <a:pt x="7144" y="7144"/>
                  </a:lnTo>
                </a:path>
              </a:pathLst>
            </a:custGeom>
            <a:ln w="26035" cap="flat">
              <a:solidFill>
                <a:schemeClr val="accent2"/>
              </a:solidFill>
              <a:prstDash val="solid"/>
              <a:miter/>
            </a:ln>
          </p:spPr>
          <p:txBody>
            <a:bodyPr rtlCol="0"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153" name="Freeform: Shape 152"/>
            <p:cNvSpPr/>
            <p:nvPr/>
          </p:nvSpPr>
          <p:spPr>
            <a:xfrm>
              <a:off x="1768199" y="2157696"/>
              <a:ext cx="8455" cy="67643"/>
            </a:xfrm>
            <a:custGeom>
              <a:avLst/>
              <a:gdLst>
                <a:gd name="connsiteX0" fmla="*/ 7144 w 9525"/>
                <a:gd name="connsiteY0" fmla="*/ 72866 h 76200"/>
                <a:gd name="connsiteX1" fmla="*/ 7144 w 9525"/>
                <a:gd name="connsiteY1" fmla="*/ 7144 h 76200"/>
              </a:gdLst>
              <a:ahLst/>
              <a:cxnLst>
                <a:cxn ang="0">
                  <a:pos x="connsiteX0" y="connsiteY0"/>
                </a:cxn>
                <a:cxn ang="0">
                  <a:pos x="connsiteX1" y="connsiteY1"/>
                </a:cxn>
              </a:cxnLst>
              <a:rect l="l" t="t" r="r" b="b"/>
              <a:pathLst>
                <a:path w="9525" h="76200">
                  <a:moveTo>
                    <a:pt x="7144" y="72866"/>
                  </a:moveTo>
                  <a:lnTo>
                    <a:pt x="7144" y="7144"/>
                  </a:lnTo>
                </a:path>
              </a:pathLst>
            </a:custGeom>
            <a:ln w="26035" cap="flat">
              <a:solidFill>
                <a:schemeClr val="accent2"/>
              </a:solidFill>
              <a:prstDash val="solid"/>
              <a:miter/>
            </a:ln>
          </p:spPr>
          <p:txBody>
            <a:bodyPr rtlCol="0"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grpSp>
    </p:spTree>
  </p:cSld>
  <p:clrMapOvr>
    <a:masterClrMapping/>
  </p:clrMapOv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sz="1800" b="1" i="0" u="none" strike="noStrike" cap="none" baseline="0">
                <a:solidFill>
                  <a:srgbClr val="043882"/>
                </a:solidFill>
                <a:effectLst/>
                <a:uFillTx/>
                <a:ea typeface="MS UI Gothic" panose="020B0600070205080204" charset="-128"/>
              </a:rPr>
              <a:t>LBA3503: 結腸直腸癌による癌性腹膜炎（PC）に対する腹腔内温熱化学療法（HIPEC）のUNICANCER第III相試験：PRODIGE 7 – Quenet F, et al</a:t>
            </a:r>
          </a:p>
        </p:txBody>
      </p:sp>
      <p:sp>
        <p:nvSpPr>
          <p:cNvPr id="3" name="Content Placeholder 2"/>
          <p:cNvSpPr>
            <a:spLocks noGrp="1"/>
          </p:cNvSpPr>
          <p:nvPr>
            <p:ph idx="1"/>
          </p:nvPr>
        </p:nvSpPr>
        <p:spPr/>
        <p:txBody>
          <a:bodyPr/>
          <a:lstStyle/>
          <a:p>
            <a:pPr marL="0" indent="0">
              <a:buNone/>
            </a:pPr>
            <a:r>
              <a:rPr lang="ja-JP" sz="1600" b="1" i="0" u="none" strike="noStrike" cap="none" baseline="0">
                <a:solidFill>
                  <a:srgbClr val="4D4D4D"/>
                </a:solidFill>
                <a:effectLst/>
                <a:uFillTx/>
                <a:ea typeface="MS UI Gothic" panose="020B0600070205080204" charset="-128"/>
              </a:rPr>
              <a:t>主要な結果（続き）</a:t>
            </a:r>
          </a:p>
          <a:p>
            <a:endParaRPr lang="en-GB"/>
          </a:p>
          <a:p>
            <a:endParaRPr lang="en-GB"/>
          </a:p>
        </p:txBody>
      </p:sp>
      <p:sp>
        <p:nvSpPr>
          <p:cNvPr id="5" name="Text Placeholder 4"/>
          <p:cNvSpPr>
            <a:spLocks noGrp="1"/>
          </p:cNvSpPr>
          <p:nvPr>
            <p:ph type="body" sz="quarter" idx="11"/>
          </p:nvPr>
        </p:nvSpPr>
        <p:spPr>
          <a:xfrm>
            <a:off x="4414604" y="6096000"/>
            <a:ext cx="4364272" cy="487363"/>
          </a:xfrm>
        </p:spPr>
        <p:txBody>
          <a:bodyPr/>
          <a:lstStyle/>
          <a:p>
            <a:r>
              <a:rPr lang="ja-JP" sz="1200" b="0" i="0" u="none" strike="noStrike" cap="none" baseline="0">
                <a:solidFill>
                  <a:srgbClr val="4D4D4D"/>
                </a:solidFill>
                <a:effectLst/>
                <a:uFillTx/>
                <a:ea typeface="MS UI Gothic" panose="020B0600070205080204" charset="-128"/>
              </a:rPr>
              <a:t>Quenet F, et al. J Clin Oncol 2018;36(suppl):abstr LBA3503</a:t>
            </a:r>
          </a:p>
        </p:txBody>
      </p:sp>
      <p:graphicFrame>
        <p:nvGraphicFramePr>
          <p:cNvPr id="6" name="Group 88"/>
          <p:cNvGraphicFramePr>
            <a:graphicFrameLocks noGrp="1"/>
          </p:cNvGraphicFramePr>
          <p:nvPr/>
        </p:nvGraphicFramePr>
        <p:xfrm>
          <a:off x="369888" y="1648562"/>
          <a:ext cx="8408989" cy="2755392"/>
        </p:xfrm>
        <a:graphic>
          <a:graphicData uri="http://schemas.openxmlformats.org/drawingml/2006/table">
            <a:tbl>
              <a:tblPr firstRow="1" bandRow="1">
                <a:tableStyleId>{69012ECD-51FC-41F1-AA8D-1B2483CD663E}</a:tableStyleId>
              </a:tblPr>
              <a:tblGrid>
                <a:gridCol w="2691364">
                  <a:extLst>
                    <a:ext uri="{9D8B030D-6E8A-4147-A177-3AD203B41FA5}">
                      <a16:colId xmlns:a16="http://schemas.microsoft.com/office/drawing/2014/main" val="20000"/>
                    </a:ext>
                  </a:extLst>
                </a:gridCol>
                <a:gridCol w="2313830">
                  <a:extLst>
                    <a:ext uri="{9D8B030D-6E8A-4147-A177-3AD203B41FA5}">
                      <a16:colId xmlns:a16="http://schemas.microsoft.com/office/drawing/2014/main" val="20001"/>
                    </a:ext>
                  </a:extLst>
                </a:gridCol>
                <a:gridCol w="2488759">
                  <a:extLst>
                    <a:ext uri="{9D8B030D-6E8A-4147-A177-3AD203B41FA5}">
                      <a16:colId xmlns:a16="http://schemas.microsoft.com/office/drawing/2014/main" val="20002"/>
                    </a:ext>
                  </a:extLst>
                </a:gridCol>
                <a:gridCol w="915036">
                  <a:extLst>
                    <a:ext uri="{9D8B030D-6E8A-4147-A177-3AD203B41FA5}">
                      <a16:colId xmlns:a16="http://schemas.microsoft.com/office/drawing/2014/main" val="20003"/>
                    </a:ext>
                  </a:extLst>
                </a:gridCol>
              </a:tblGrid>
              <a:tr h="15539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ja-JP" sz="1400" b="1" i="0" u="none" strike="noStrike" cap="none" baseline="0">
                          <a:solidFill>
                            <a:srgbClr val="FFFFFF"/>
                          </a:solidFill>
                          <a:effectLst/>
                          <a:uFillTx/>
                          <a:ea typeface="MS UI Gothic" panose="020B0600070205080204" charset="-128"/>
                        </a:rPr>
                        <a:t>30日時点での罹患率、n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1" i="0" u="none" strike="noStrike" cap="none" baseline="0">
                          <a:solidFill>
                            <a:srgbClr val="FFFFFF"/>
                          </a:solidFill>
                          <a:effectLst/>
                          <a:uFillTx/>
                          <a:ea typeface="MS UI Gothic" panose="020B0600070205080204" charset="-128"/>
                        </a:rPr>
                        <a:t>HIPEC</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1" i="0" u="none" strike="noStrike" cap="none" baseline="0">
                          <a:solidFill>
                            <a:srgbClr val="FFFFFF"/>
                          </a:solidFill>
                          <a:effectLst/>
                          <a:uFillTx/>
                          <a:ea typeface="MS UI Gothic" panose="020B0600070205080204" charset="-128"/>
                        </a:rPr>
                        <a:t>HIPEC非施行</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1" i="0" u="none" strike="noStrike" cap="none" baseline="0">
                          <a:solidFill>
                            <a:srgbClr val="FFFFFF"/>
                          </a:solidFill>
                          <a:effectLst/>
                          <a:uFillTx/>
                          <a:ea typeface="MS UI Gothic" panose="020B0600070205080204" charset="-128"/>
                        </a:rPr>
                        <a:t>P値</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0"/>
                  </a:ext>
                </a:extLst>
              </a:tr>
              <a:tr h="15539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a:solidFill>
                            <a:srgbClr val="000000"/>
                          </a:solidFill>
                          <a:effectLst/>
                          <a:uFillTx/>
                          <a:ea typeface="MS UI Gothic" panose="020B0600070205080204" charset="-128"/>
                        </a:rPr>
                        <a:t>全ての合併症</a:t>
                      </a:r>
                    </a:p>
                    <a:p>
                      <a:pPr marL="179705" marR="0" lvl="0" indent="0" algn="l"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a:solidFill>
                            <a:srgbClr val="000000"/>
                          </a:solidFill>
                          <a:effectLst/>
                          <a:uFillTx/>
                          <a:ea typeface="MS UI Gothic" panose="020B0600070205080204" charset="-128"/>
                        </a:rPr>
                        <a:t>全てのグレード</a:t>
                      </a:r>
                    </a:p>
                    <a:p>
                      <a:pPr marL="179705" marR="0" lvl="0" indent="0" algn="l"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a:solidFill>
                            <a:srgbClr val="000000"/>
                          </a:solidFill>
                          <a:effectLst/>
                          <a:uFillTx/>
                          <a:ea typeface="MS UI Gothic" panose="020B0600070205080204" charset="-128"/>
                        </a:rPr>
                        <a:t>グレード3～5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endParaRPr kumimoji="0" lang="en-GB" sz="1400" b="0" i="0" u="none" strike="noStrike" cap="none" normalizeH="0" baseline="0" smtClean="0">
                        <a:ln>
                          <a:noFill/>
                        </a:ln>
                        <a:solidFill>
                          <a:srgbClr val="000000"/>
                        </a:solidFill>
                        <a:effectLst/>
                        <a:latin typeface="Arial" panose="020B0604020202020204"/>
                        <a:cs typeface="Arial" panose="020B0604020202020204"/>
                      </a:endParaRPr>
                    </a:p>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a:solidFill>
                            <a:srgbClr val="000000"/>
                          </a:solidFill>
                          <a:effectLst/>
                          <a:uFillTx/>
                          <a:ea typeface="MS UI Gothic" panose="020B0600070205080204" charset="-128"/>
                        </a:rPr>
                        <a:t>87 (65.4)</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a:solidFill>
                            <a:srgbClr val="000000"/>
                          </a:solidFill>
                          <a:effectLst/>
                          <a:uFillTx/>
                          <a:ea typeface="MS UI Gothic" panose="020B0600070205080204" charset="-128"/>
                        </a:rPr>
                        <a:t>54 (40.6)</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endParaRPr kumimoji="0" lang="en-GB" sz="1400" b="0" i="0" u="none" strike="noStrike" cap="none" normalizeH="0" baseline="0" smtClean="0">
                        <a:ln>
                          <a:noFill/>
                        </a:ln>
                        <a:solidFill>
                          <a:srgbClr val="000000"/>
                        </a:solidFill>
                        <a:effectLst/>
                        <a:latin typeface="Arial" panose="020B0604020202020204"/>
                        <a:cs typeface="Arial" panose="020B0604020202020204"/>
                      </a:endParaRPr>
                    </a:p>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a:solidFill>
                            <a:srgbClr val="000000"/>
                          </a:solidFill>
                          <a:effectLst/>
                          <a:uFillTx/>
                          <a:ea typeface="MS UI Gothic" panose="020B0600070205080204" charset="-128"/>
                        </a:rPr>
                        <a:t>73 (55.3)</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a:solidFill>
                            <a:srgbClr val="000000"/>
                          </a:solidFill>
                          <a:effectLst/>
                          <a:uFillTx/>
                          <a:ea typeface="MS UI Gothic" panose="020B0600070205080204" charset="-128"/>
                        </a:rPr>
                        <a:t>41 (31.1)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endParaRPr kumimoji="0" lang="en-GB" sz="1400" b="0" i="0" u="none" strike="noStrike" cap="none" normalizeH="0" baseline="0" smtClean="0">
                        <a:ln>
                          <a:noFill/>
                        </a:ln>
                        <a:solidFill>
                          <a:srgbClr val="000000"/>
                        </a:solidFill>
                        <a:effectLst/>
                        <a:latin typeface="Arial" panose="020B0604020202020204"/>
                        <a:cs typeface="Arial" panose="020B0604020202020204"/>
                      </a:endParaRPr>
                    </a:p>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a:solidFill>
                            <a:srgbClr val="000000"/>
                          </a:solidFill>
                          <a:effectLst/>
                          <a:uFillTx/>
                          <a:ea typeface="MS UI Gothic" panose="020B0600070205080204" charset="-128"/>
                        </a:rPr>
                        <a:t>0.092</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a:solidFill>
                            <a:srgbClr val="000000"/>
                          </a:solidFill>
                          <a:effectLst/>
                          <a:uFillTx/>
                          <a:ea typeface="MS UI Gothic" panose="020B0600070205080204" charset="-128"/>
                        </a:rPr>
                        <a:t>0.105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val="10001"/>
                  </a:ext>
                </a:extLst>
              </a:tr>
              <a:tr h="15539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a:solidFill>
                            <a:srgbClr val="000000"/>
                          </a:solidFill>
                          <a:effectLst/>
                          <a:uFillTx/>
                          <a:ea typeface="MS UI Gothic" panose="020B0600070205080204" charset="-128"/>
                        </a:rPr>
                        <a:t>腹腔内合併症</a:t>
                      </a:r>
                    </a:p>
                    <a:p>
                      <a:pPr marL="179705" marR="0" lvl="0" indent="0" algn="l"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a:solidFill>
                            <a:srgbClr val="000000"/>
                          </a:solidFill>
                          <a:effectLst/>
                          <a:uFillTx/>
                          <a:ea typeface="MS UI Gothic" panose="020B0600070205080204" charset="-128"/>
                        </a:rPr>
                        <a:t>全てのグレード</a:t>
                      </a:r>
                    </a:p>
                    <a:p>
                      <a:pPr marL="179705" marR="0" lvl="0" indent="0" algn="l"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a:solidFill>
                            <a:srgbClr val="000000"/>
                          </a:solidFill>
                          <a:effectLst/>
                          <a:uFillTx/>
                          <a:ea typeface="MS UI Gothic" panose="020B0600070205080204" charset="-128"/>
                        </a:rPr>
                        <a:t>グレード3～5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endParaRPr kumimoji="0" lang="en-GB" sz="1400" b="0" i="0" u="none" strike="noStrike" cap="none" normalizeH="0" baseline="0" smtClean="0">
                        <a:ln>
                          <a:noFill/>
                        </a:ln>
                        <a:solidFill>
                          <a:srgbClr val="000000"/>
                        </a:solidFill>
                        <a:effectLst/>
                        <a:latin typeface="Arial" panose="020B0604020202020204"/>
                        <a:cs typeface="Arial" panose="020B0604020202020204"/>
                      </a:endParaRPr>
                    </a:p>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a:solidFill>
                            <a:srgbClr val="000000"/>
                          </a:solidFill>
                          <a:effectLst/>
                          <a:uFillTx/>
                          <a:ea typeface="MS UI Gothic" panose="020B0600070205080204" charset="-128"/>
                        </a:rPr>
                        <a:t>46 (35.0)</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a:solidFill>
                            <a:srgbClr val="000000"/>
                          </a:solidFill>
                          <a:effectLst/>
                          <a:uFillTx/>
                          <a:ea typeface="MS UI Gothic" panose="020B0600070205080204" charset="-128"/>
                        </a:rPr>
                        <a:t>35 (26.3)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endParaRPr kumimoji="0" lang="en-GB" sz="1400" b="0" i="0" u="none" strike="noStrike" cap="none" normalizeH="0" baseline="0" smtClean="0">
                        <a:ln>
                          <a:noFill/>
                        </a:ln>
                        <a:solidFill>
                          <a:srgbClr val="000000"/>
                        </a:solidFill>
                        <a:effectLst/>
                        <a:latin typeface="Arial" panose="020B0604020202020204"/>
                        <a:cs typeface="Arial" panose="020B0604020202020204"/>
                      </a:endParaRPr>
                    </a:p>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a:solidFill>
                            <a:srgbClr val="000000"/>
                          </a:solidFill>
                          <a:effectLst/>
                          <a:uFillTx/>
                          <a:ea typeface="MS UI Gothic" panose="020B0600070205080204" charset="-128"/>
                        </a:rPr>
                        <a:t>39 (29.6)</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a:solidFill>
                            <a:srgbClr val="000000"/>
                          </a:solidFill>
                          <a:effectLst/>
                          <a:uFillTx/>
                          <a:ea typeface="MS UI Gothic" panose="020B0600070205080204" charset="-128"/>
                        </a:rPr>
                        <a:t>23 (17.4)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endParaRPr kumimoji="0" lang="en-GB" sz="1400" b="0" i="0" u="none" strike="noStrike" cap="none" normalizeH="0" baseline="0" smtClean="0">
                        <a:ln>
                          <a:noFill/>
                        </a:ln>
                        <a:solidFill>
                          <a:srgbClr val="000000"/>
                        </a:solidFill>
                        <a:effectLst/>
                        <a:latin typeface="Arial" panose="020B0604020202020204"/>
                        <a:cs typeface="Arial" panose="020B0604020202020204"/>
                      </a:endParaRPr>
                    </a:p>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a:solidFill>
                            <a:srgbClr val="000000"/>
                          </a:solidFill>
                          <a:effectLst/>
                          <a:uFillTx/>
                          <a:ea typeface="MS UI Gothic" panose="020B0600070205080204" charset="-128"/>
                        </a:rPr>
                        <a:t>0.379</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a:solidFill>
                            <a:srgbClr val="000000"/>
                          </a:solidFill>
                          <a:effectLst/>
                          <a:uFillTx/>
                          <a:ea typeface="MS UI Gothic" panose="020B0600070205080204" charset="-128"/>
                        </a:rPr>
                        <a:t>0.080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a16="http://schemas.microsoft.com/office/drawing/2014/main" val="10002"/>
                  </a:ext>
                </a:extLst>
              </a:tr>
              <a:tr h="15539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a:solidFill>
                            <a:srgbClr val="000000"/>
                          </a:solidFill>
                          <a:effectLst/>
                          <a:uFillTx/>
                          <a:ea typeface="MS UI Gothic" panose="020B0600070205080204" charset="-128"/>
                        </a:rPr>
                        <a:t>腹腔外合併症</a:t>
                      </a:r>
                    </a:p>
                    <a:p>
                      <a:pPr marL="179705" marR="0" lvl="0" indent="0" algn="l"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a:solidFill>
                            <a:srgbClr val="000000"/>
                          </a:solidFill>
                          <a:effectLst/>
                          <a:uFillTx/>
                          <a:ea typeface="MS UI Gothic" panose="020B0600070205080204" charset="-128"/>
                        </a:rPr>
                        <a:t>全てのグレード</a:t>
                      </a:r>
                    </a:p>
                    <a:p>
                      <a:pPr marL="179705" marR="0" lvl="0" indent="0" algn="l"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a:solidFill>
                            <a:srgbClr val="000000"/>
                          </a:solidFill>
                          <a:effectLst/>
                          <a:uFillTx/>
                          <a:ea typeface="MS UI Gothic" panose="020B0600070205080204" charset="-128"/>
                        </a:rPr>
                        <a:t>グレード3～5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endParaRPr kumimoji="0" lang="en-GB" sz="1400" b="0" i="0" u="none" strike="noStrike" cap="none" normalizeH="0" baseline="0" smtClean="0">
                        <a:ln>
                          <a:noFill/>
                        </a:ln>
                        <a:solidFill>
                          <a:srgbClr val="000000"/>
                        </a:solidFill>
                        <a:effectLst/>
                        <a:latin typeface="Arial" panose="020B0604020202020204"/>
                        <a:cs typeface="Arial" panose="020B0604020202020204"/>
                      </a:endParaRPr>
                    </a:p>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a:solidFill>
                            <a:srgbClr val="000000"/>
                          </a:solidFill>
                          <a:effectLst/>
                          <a:uFillTx/>
                          <a:ea typeface="MS UI Gothic" panose="020B0600070205080204" charset="-128"/>
                        </a:rPr>
                        <a:t>69 (51.9)</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a:solidFill>
                            <a:srgbClr val="000000"/>
                          </a:solidFill>
                          <a:effectLst/>
                          <a:uFillTx/>
                          <a:ea typeface="MS UI Gothic" panose="020B0600070205080204" charset="-128"/>
                        </a:rPr>
                        <a:t>35 (26.3)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endParaRPr kumimoji="0" lang="en-GB" sz="1400" b="0" i="0" u="none" strike="noStrike" cap="none" normalizeH="0" baseline="0" smtClean="0">
                        <a:ln>
                          <a:noFill/>
                        </a:ln>
                        <a:solidFill>
                          <a:srgbClr val="000000"/>
                        </a:solidFill>
                        <a:effectLst/>
                        <a:latin typeface="Arial" panose="020B0604020202020204"/>
                        <a:cs typeface="Arial" panose="020B0604020202020204"/>
                      </a:endParaRPr>
                    </a:p>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a:solidFill>
                            <a:srgbClr val="000000"/>
                          </a:solidFill>
                          <a:effectLst/>
                          <a:uFillTx/>
                          <a:ea typeface="MS UI Gothic" panose="020B0600070205080204" charset="-128"/>
                        </a:rPr>
                        <a:t>54 (40.9)</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a:solidFill>
                            <a:srgbClr val="000000"/>
                          </a:solidFill>
                          <a:effectLst/>
                          <a:uFillTx/>
                          <a:ea typeface="MS UI Gothic" panose="020B0600070205080204" charset="-128"/>
                        </a:rPr>
                        <a:t>28 (21.2)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endParaRPr kumimoji="0" lang="en-GB" sz="1400" b="0" i="0" u="none" strike="noStrike" cap="none" normalizeH="0" baseline="0" smtClean="0">
                        <a:ln>
                          <a:noFill/>
                        </a:ln>
                        <a:solidFill>
                          <a:srgbClr val="000000"/>
                        </a:solidFill>
                        <a:effectLst/>
                        <a:latin typeface="Arial" panose="020B0604020202020204"/>
                        <a:cs typeface="Arial" panose="020B0604020202020204"/>
                      </a:endParaRPr>
                    </a:p>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a:solidFill>
                            <a:srgbClr val="000000"/>
                          </a:solidFill>
                          <a:effectLst/>
                          <a:uFillTx/>
                          <a:ea typeface="MS UI Gothic" panose="020B0600070205080204" charset="-128"/>
                        </a:rPr>
                        <a:t>0.073</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a:solidFill>
                            <a:srgbClr val="000000"/>
                          </a:solidFill>
                          <a:effectLst/>
                          <a:uFillTx/>
                          <a:ea typeface="MS UI Gothic" panose="020B0600070205080204" charset="-128"/>
                        </a:rPr>
                        <a:t>0.329</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val="10003"/>
                  </a:ext>
                </a:extLst>
              </a:tr>
            </a:tbl>
          </a:graphicData>
        </a:graphic>
      </p:graphicFrame>
      <p:graphicFrame>
        <p:nvGraphicFramePr>
          <p:cNvPr id="9" name="Group 88"/>
          <p:cNvGraphicFramePr>
            <a:graphicFrameLocks noGrp="1"/>
          </p:cNvGraphicFramePr>
          <p:nvPr>
            <p:extLst>
              <p:ext uri="{D42A27DB-BD31-4B8C-83A1-F6EECF244321}">
                <p14:modId xmlns:p14="http://schemas.microsoft.com/office/powerpoint/2010/main" val="3456455791"/>
              </p:ext>
            </p:extLst>
          </p:nvPr>
        </p:nvGraphicFramePr>
        <p:xfrm>
          <a:off x="369888" y="4631621"/>
          <a:ext cx="8408990" cy="1219200"/>
        </p:xfrm>
        <a:graphic>
          <a:graphicData uri="http://schemas.openxmlformats.org/drawingml/2006/table">
            <a:tbl>
              <a:tblPr firstRow="1" bandRow="1">
                <a:tableStyleId>{69012ECD-51FC-41F1-AA8D-1B2483CD663E}</a:tableStyleId>
              </a:tblPr>
              <a:tblGrid>
                <a:gridCol w="2855712">
                  <a:extLst>
                    <a:ext uri="{9D8B030D-6E8A-4147-A177-3AD203B41FA5}">
                      <a16:colId xmlns:a16="http://schemas.microsoft.com/office/drawing/2014/main" val="20000"/>
                    </a:ext>
                  </a:extLst>
                </a:gridCol>
                <a:gridCol w="2131200">
                  <a:extLst>
                    <a:ext uri="{9D8B030D-6E8A-4147-A177-3AD203B41FA5}">
                      <a16:colId xmlns:a16="http://schemas.microsoft.com/office/drawing/2014/main" val="20001"/>
                    </a:ext>
                  </a:extLst>
                </a:gridCol>
                <a:gridCol w="2507042">
                  <a:extLst>
                    <a:ext uri="{9D8B030D-6E8A-4147-A177-3AD203B41FA5}">
                      <a16:colId xmlns:a16="http://schemas.microsoft.com/office/drawing/2014/main" val="20002"/>
                    </a:ext>
                  </a:extLst>
                </a:gridCol>
                <a:gridCol w="915036">
                  <a:extLst>
                    <a:ext uri="{9D8B030D-6E8A-4147-A177-3AD203B41FA5}">
                      <a16:colId xmlns:a16="http://schemas.microsoft.com/office/drawing/2014/main" val="20003"/>
                    </a:ext>
                  </a:extLst>
                </a:gridCol>
              </a:tblGrid>
              <a:tr h="15539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ja-JP" sz="1400" b="1" i="0" u="none" strike="noStrike" cap="none" baseline="0">
                          <a:solidFill>
                            <a:srgbClr val="FFFFFF"/>
                          </a:solidFill>
                          <a:effectLst/>
                          <a:uFillTx/>
                          <a:ea typeface="MS UI Gothic" panose="020B0600070205080204" charset="-128"/>
                        </a:rPr>
                        <a:t>60日時点での罹患率、n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1" i="0" u="none" strike="noStrike" cap="none" baseline="0">
                          <a:solidFill>
                            <a:srgbClr val="FFFFFF"/>
                          </a:solidFill>
                          <a:effectLst/>
                          <a:uFillTx/>
                          <a:ea typeface="MS UI Gothic" panose="020B0600070205080204" charset="-128"/>
                        </a:rPr>
                        <a:t>HIPEC</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1" i="0" u="none" strike="noStrike" cap="none" baseline="0">
                          <a:solidFill>
                            <a:srgbClr val="FFFFFF"/>
                          </a:solidFill>
                          <a:effectLst/>
                          <a:uFillTx/>
                          <a:ea typeface="MS UI Gothic" panose="020B0600070205080204" charset="-128"/>
                        </a:rPr>
                        <a:t>HIPEC非施行</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1" i="0" u="none" strike="noStrike" cap="none" baseline="0">
                          <a:solidFill>
                            <a:srgbClr val="FFFFFF"/>
                          </a:solidFill>
                          <a:effectLst/>
                          <a:uFillTx/>
                          <a:ea typeface="MS UI Gothic" panose="020B0600070205080204" charset="-128"/>
                        </a:rPr>
                        <a:t>P値</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0"/>
                  </a:ext>
                </a:extLst>
              </a:tr>
              <a:tr h="15539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a:solidFill>
                            <a:srgbClr val="000000"/>
                          </a:solidFill>
                          <a:effectLst/>
                          <a:uFillTx/>
                          <a:ea typeface="MS UI Gothic" panose="020B0600070205080204" charset="-128"/>
                        </a:rPr>
                        <a:t>全ての合併症、グレード3～5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a:solidFill>
                            <a:srgbClr val="000000"/>
                          </a:solidFill>
                          <a:effectLst/>
                          <a:uFillTx/>
                          <a:ea typeface="MS UI Gothic" panose="020B0600070205080204" charset="-128"/>
                        </a:rPr>
                        <a:t>32 (24.1)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a:solidFill>
                            <a:srgbClr val="000000"/>
                          </a:solidFill>
                          <a:effectLst/>
                          <a:uFillTx/>
                          <a:ea typeface="MS UI Gothic" panose="020B0600070205080204" charset="-128"/>
                        </a:rPr>
                        <a:t>18 (13.6)</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a:solidFill>
                            <a:srgbClr val="000000"/>
                          </a:solidFill>
                          <a:effectLst/>
                          <a:uFillTx/>
                          <a:ea typeface="MS UI Gothic" panose="020B0600070205080204" charset="-128"/>
                        </a:rPr>
                        <a:t>0.030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val="10001"/>
                  </a:ext>
                </a:extLst>
              </a:tr>
              <a:tr h="15539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a:solidFill>
                            <a:srgbClr val="000000"/>
                          </a:solidFill>
                          <a:effectLst/>
                          <a:uFillTx/>
                          <a:ea typeface="MS UI Gothic" panose="020B0600070205080204" charset="-128"/>
                        </a:rPr>
                        <a:t>腹腔内合併症、グレード3～4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dirty="0">
                          <a:solidFill>
                            <a:srgbClr val="000000"/>
                          </a:solidFill>
                          <a:effectLst/>
                          <a:uFillTx/>
                          <a:ea typeface="MS UI Gothic" panose="020B0600070205080204" charset="-128"/>
                        </a:rPr>
                        <a:t>8 (6)</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a:solidFill>
                            <a:srgbClr val="000000"/>
                          </a:solidFill>
                          <a:effectLst/>
                          <a:uFillTx/>
                          <a:ea typeface="MS UI Gothic" panose="020B0600070205080204" charset="-128"/>
                        </a:rPr>
                        <a:t>4 (3)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a:solidFill>
                            <a:srgbClr val="000000"/>
                          </a:solidFill>
                          <a:effectLst/>
                          <a:uFillTx/>
                          <a:ea typeface="MS UI Gothic" panose="020B0600070205080204" charset="-128"/>
                        </a:rPr>
                        <a:t>0.377</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a16="http://schemas.microsoft.com/office/drawing/2014/main" val="10002"/>
                  </a:ext>
                </a:extLst>
              </a:tr>
              <a:tr h="15539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a:solidFill>
                            <a:srgbClr val="000000"/>
                          </a:solidFill>
                          <a:effectLst/>
                          <a:uFillTx/>
                          <a:ea typeface="MS UI Gothic" panose="020B0600070205080204" charset="-128"/>
                        </a:rPr>
                        <a:t>腹腔外合併症、グレード3～5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a:solidFill>
                            <a:srgbClr val="000000"/>
                          </a:solidFill>
                          <a:effectLst/>
                          <a:uFillTx/>
                          <a:ea typeface="MS UI Gothic" panose="020B0600070205080204" charset="-128"/>
                        </a:rPr>
                        <a:t>27 (20.3)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a:solidFill>
                            <a:srgbClr val="000000"/>
                          </a:solidFill>
                          <a:effectLst/>
                          <a:uFillTx/>
                          <a:ea typeface="MS UI Gothic" panose="020B0600070205080204" charset="-128"/>
                        </a:rPr>
                        <a:t>16 (12.1)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dirty="0">
                          <a:solidFill>
                            <a:srgbClr val="000000"/>
                          </a:solidFill>
                          <a:effectLst/>
                          <a:uFillTx/>
                          <a:ea typeface="MS UI Gothic" panose="020B0600070205080204" charset="-128"/>
                        </a:rPr>
                        <a:t>0.071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val="10003"/>
                  </a:ext>
                </a:extLst>
              </a:tr>
            </a:tbl>
          </a:graphicData>
        </a:graphic>
      </p:graphicFrame>
    </p:spTree>
  </p:cSld>
  <p:clrMapOvr>
    <a:masterClrMapping/>
  </p:clrMapOv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sz="1800" b="1" i="0" u="none" strike="noStrike" cap="none" baseline="0">
                <a:solidFill>
                  <a:srgbClr val="043882"/>
                </a:solidFill>
                <a:effectLst/>
                <a:uFillTx/>
                <a:ea typeface="MS UI Gothic" panose="020B0600070205080204" charset="-128"/>
              </a:rPr>
              <a:t>LBA3503: 結腸直腸癌による癌性腹膜炎（PC）に対する腹腔内温熱化学療法（HIPEC）のUNICANCER第III相試験：PRODIGE 7 – Quenet F, et al</a:t>
            </a:r>
          </a:p>
        </p:txBody>
      </p:sp>
      <p:sp>
        <p:nvSpPr>
          <p:cNvPr id="3" name="Content Placeholder 2"/>
          <p:cNvSpPr>
            <a:spLocks noGrp="1"/>
          </p:cNvSpPr>
          <p:nvPr>
            <p:ph idx="1"/>
          </p:nvPr>
        </p:nvSpPr>
        <p:spPr/>
        <p:txBody>
          <a:bodyPr/>
          <a:lstStyle/>
          <a:p>
            <a:pPr marL="0" indent="0">
              <a:buNone/>
            </a:pPr>
            <a:r>
              <a:rPr lang="ja-JP" sz="1600" b="1" i="0" u="none" strike="noStrike" cap="none" baseline="0">
                <a:solidFill>
                  <a:srgbClr val="4D4D4D"/>
                </a:solidFill>
                <a:effectLst/>
                <a:uFillTx/>
                <a:ea typeface="MS UI Gothic" panose="020B0600070205080204" charset="-128"/>
              </a:rPr>
              <a:t>主要な結果（続き）</a:t>
            </a:r>
          </a:p>
          <a:p>
            <a:endParaRPr lang="en-GB"/>
          </a:p>
          <a:p>
            <a:endParaRPr lang="en-GB" smtClean="0"/>
          </a:p>
          <a:p>
            <a:endParaRPr lang="en-GB"/>
          </a:p>
          <a:p>
            <a:endParaRPr lang="en-GB" smtClean="0"/>
          </a:p>
          <a:p>
            <a:pPr marL="0" indent="0">
              <a:buNone/>
            </a:pPr>
            <a:r>
              <a:rPr lang="ja-JP" sz="1600" b="1" i="0" u="none" strike="noStrike" cap="none" baseline="0">
                <a:solidFill>
                  <a:srgbClr val="4D4D4D"/>
                </a:solidFill>
                <a:effectLst/>
                <a:uFillTx/>
                <a:ea typeface="MS UI Gothic" panose="020B0600070205080204" charset="-128"/>
              </a:rPr>
              <a:t>結論</a:t>
            </a:r>
          </a:p>
          <a:p>
            <a:r>
              <a:rPr lang="ja-JP" sz="1600" b="1" i="0" u="none" strike="noStrike" cap="none" baseline="0">
                <a:solidFill>
                  <a:srgbClr val="4D4D4D"/>
                </a:solidFill>
                <a:effectLst/>
                <a:uFillTx/>
                <a:ea typeface="MS UI Gothic" panose="020B0600070205080204" charset="-128"/>
              </a:rPr>
              <a:t>結腸直腸癌による癌性腹膜炎の治療としての腫瘍減量手術後のHIPECは、腫瘍減量手術単独と比較して、OS又はRFSを改善しなかった</a:t>
            </a:r>
          </a:p>
          <a:p>
            <a:r>
              <a:rPr lang="ja-JP" sz="1600" b="1" i="0" u="none" strike="noStrike" cap="none" baseline="0">
                <a:solidFill>
                  <a:srgbClr val="4D4D4D"/>
                </a:solidFill>
                <a:effectLst/>
                <a:uFillTx/>
                <a:ea typeface="MS UI Gothic" panose="020B0600070205080204" charset="-128"/>
              </a:rPr>
              <a:t>HIPECでは、術後晩期合併症の発現が多かった</a:t>
            </a:r>
          </a:p>
          <a:p>
            <a:r>
              <a:rPr lang="ja-JP" sz="1600" b="1" i="0" u="none" strike="noStrike" cap="none" baseline="0">
                <a:solidFill>
                  <a:srgbClr val="4D4D4D"/>
                </a:solidFill>
                <a:effectLst/>
                <a:uFillTx/>
                <a:ea typeface="MS UI Gothic" panose="020B0600070205080204" charset="-128"/>
              </a:rPr>
              <a:t>結腸直腸癌による癌性腹膜炎に対する、治癒切除単独での根治的管理では、予想に反し、十分な生存率が示された</a:t>
            </a:r>
          </a:p>
        </p:txBody>
      </p:sp>
      <p:sp>
        <p:nvSpPr>
          <p:cNvPr id="5" name="Text Placeholder 4"/>
          <p:cNvSpPr>
            <a:spLocks noGrp="1"/>
          </p:cNvSpPr>
          <p:nvPr>
            <p:ph type="body" sz="quarter" idx="11"/>
          </p:nvPr>
        </p:nvSpPr>
        <p:spPr>
          <a:xfrm>
            <a:off x="4414604" y="6096000"/>
            <a:ext cx="4364272" cy="487363"/>
          </a:xfrm>
        </p:spPr>
        <p:txBody>
          <a:bodyPr/>
          <a:lstStyle/>
          <a:p>
            <a:r>
              <a:rPr lang="ja-JP" sz="1200" b="0" i="0" u="none" strike="noStrike" cap="none" baseline="0">
                <a:solidFill>
                  <a:srgbClr val="4D4D4D"/>
                </a:solidFill>
                <a:effectLst/>
                <a:uFillTx/>
                <a:ea typeface="MS UI Gothic" panose="020B0600070205080204" charset="-128"/>
              </a:rPr>
              <a:t>Quenet F, et al. J Clin Oncol 2018;36(suppl):abstr LBA3503</a:t>
            </a:r>
          </a:p>
        </p:txBody>
      </p:sp>
      <p:graphicFrame>
        <p:nvGraphicFramePr>
          <p:cNvPr id="7" name="Group 88"/>
          <p:cNvGraphicFramePr>
            <a:graphicFrameLocks noGrp="1"/>
          </p:cNvGraphicFramePr>
          <p:nvPr/>
        </p:nvGraphicFramePr>
        <p:xfrm>
          <a:off x="369888" y="1634094"/>
          <a:ext cx="8408990" cy="838762"/>
        </p:xfrm>
        <a:graphic>
          <a:graphicData uri="http://schemas.openxmlformats.org/drawingml/2006/table">
            <a:tbl>
              <a:tblPr firstRow="1" bandRow="1">
                <a:tableStyleId>{69012ECD-51FC-41F1-AA8D-1B2483CD663E}</a:tableStyleId>
              </a:tblPr>
              <a:tblGrid>
                <a:gridCol w="2675462">
                  <a:extLst>
                    <a:ext uri="{9D8B030D-6E8A-4147-A177-3AD203B41FA5}">
                      <a16:colId xmlns:a16="http://schemas.microsoft.com/office/drawing/2014/main" val="20000"/>
                    </a:ext>
                  </a:extLst>
                </a:gridCol>
                <a:gridCol w="2409246">
                  <a:extLst>
                    <a:ext uri="{9D8B030D-6E8A-4147-A177-3AD203B41FA5}">
                      <a16:colId xmlns:a16="http://schemas.microsoft.com/office/drawing/2014/main" val="20001"/>
                    </a:ext>
                  </a:extLst>
                </a:gridCol>
                <a:gridCol w="2409246">
                  <a:extLst>
                    <a:ext uri="{9D8B030D-6E8A-4147-A177-3AD203B41FA5}">
                      <a16:colId xmlns:a16="http://schemas.microsoft.com/office/drawing/2014/main" val="20002"/>
                    </a:ext>
                  </a:extLst>
                </a:gridCol>
                <a:gridCol w="915036">
                  <a:extLst>
                    <a:ext uri="{9D8B030D-6E8A-4147-A177-3AD203B41FA5}">
                      <a16:colId xmlns:a16="http://schemas.microsoft.com/office/drawing/2014/main" val="20003"/>
                    </a:ext>
                  </a:extLst>
                </a:gridCol>
              </a:tblGrid>
              <a:tr h="419381">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endParaRPr kumimoji="0" lang="en-US" sz="1400" b="1" i="0" u="none" strike="noStrike" cap="none" normalizeH="0" baseline="0">
                        <a:ln>
                          <a:noFill/>
                        </a:ln>
                        <a:solidFill>
                          <a:schemeClr val="tx2"/>
                        </a:solidFill>
                        <a:effectLst/>
                        <a:latin typeface="Arial" panose="020B0604020202020204"/>
                        <a:cs typeface="Arial" panose="020B0604020202020204"/>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1" i="0" u="none" strike="noStrike" cap="none" baseline="0">
                          <a:solidFill>
                            <a:srgbClr val="FFFFFF"/>
                          </a:solidFill>
                          <a:effectLst/>
                          <a:uFillTx/>
                          <a:ea typeface="MS UI Gothic" panose="020B0600070205080204" charset="-128"/>
                        </a:rPr>
                        <a:t>HIPEC</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1" i="0" u="none" strike="noStrike" cap="none" baseline="0">
                          <a:solidFill>
                            <a:srgbClr val="FFFFFF"/>
                          </a:solidFill>
                          <a:effectLst/>
                          <a:uFillTx/>
                          <a:ea typeface="MS UI Gothic" panose="020B0600070205080204" charset="-128"/>
                        </a:rPr>
                        <a:t>HIPEC非施行</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1" i="0" u="none" strike="noStrike" cap="none" baseline="0">
                          <a:solidFill>
                            <a:srgbClr val="FFFFFF"/>
                          </a:solidFill>
                          <a:effectLst/>
                          <a:uFillTx/>
                          <a:ea typeface="MS UI Gothic" panose="020B0600070205080204" charset="-128"/>
                        </a:rPr>
                        <a:t>P値</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0"/>
                  </a:ext>
                </a:extLst>
              </a:tr>
              <a:tr h="419381">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a:solidFill>
                            <a:srgbClr val="000000"/>
                          </a:solidFill>
                          <a:effectLst/>
                          <a:uFillTx/>
                          <a:ea typeface="MS UI Gothic" panose="020B0600070205080204" charset="-128"/>
                        </a:rPr>
                        <a:t>入院期間、日（範囲）</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a:solidFill>
                            <a:srgbClr val="000000"/>
                          </a:solidFill>
                          <a:effectLst/>
                          <a:uFillTx/>
                          <a:ea typeface="MS UI Gothic" panose="020B0600070205080204" charset="-128"/>
                        </a:rPr>
                        <a:t>18.0 (8–140)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a:solidFill>
                            <a:srgbClr val="000000"/>
                          </a:solidFill>
                          <a:effectLst/>
                          <a:uFillTx/>
                          <a:ea typeface="MS UI Gothic" panose="020B0600070205080204" charset="-128"/>
                        </a:rPr>
                        <a:t>13.0 (1～62)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a:solidFill>
                            <a:srgbClr val="000000"/>
                          </a:solidFill>
                          <a:effectLst/>
                          <a:uFillTx/>
                          <a:ea typeface="MS UI Gothic" panose="020B0600070205080204" charset="-128"/>
                        </a:rPr>
                        <a:t>&lt;0.0001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val="10001"/>
                  </a:ext>
                </a:extLst>
              </a:tr>
            </a:tbl>
          </a:graphicData>
        </a:graphic>
      </p:graphicFrame>
    </p:spTree>
  </p:cSld>
  <p:clrMapOvr>
    <a:masterClrMapping/>
  </p:clrMapOvr>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sz="1800" b="1" i="0" u="none" strike="noStrike" cap="none" baseline="0" dirty="0">
                <a:solidFill>
                  <a:srgbClr val="043882"/>
                </a:solidFill>
                <a:effectLst/>
                <a:uFillTx/>
                <a:ea typeface="MS UI Gothic" panose="020B0600070205080204" charset="-128"/>
              </a:rPr>
              <a:t>3504: 進行結腸直腸癌（CRC）を対象として、オキサリプラチン及びベバシズマブをベースとした治療後の、第二選択治療としてのイリノテカン＋セツキシマブ（IC）と、イリノテカン＋セツキシマブ＋ラムシルマブ（ICR）を比較検討する無作為化試験 E7208試験の結果 </a:t>
            </a:r>
            <a:r>
              <a:rPr lang="en-GB" altLang="ja-JP" sz="1800" b="1" i="0" u="none" strike="noStrike" cap="none" baseline="0" dirty="0" smtClean="0">
                <a:solidFill>
                  <a:srgbClr val="043882"/>
                </a:solidFill>
                <a:effectLst/>
                <a:uFillTx/>
                <a:ea typeface="MS UI Gothic" panose="020B0600070205080204" charset="-128"/>
              </a:rPr>
              <a:t/>
            </a:r>
            <a:br>
              <a:rPr lang="en-GB" altLang="ja-JP" sz="1800" b="1" i="0" u="none" strike="noStrike" cap="none" baseline="0" dirty="0" smtClean="0">
                <a:solidFill>
                  <a:srgbClr val="043882"/>
                </a:solidFill>
                <a:effectLst/>
                <a:uFillTx/>
                <a:ea typeface="MS UI Gothic" panose="020B0600070205080204" charset="-128"/>
              </a:rPr>
            </a:br>
            <a:r>
              <a:rPr lang="ja-JP" sz="1800" b="1" i="0" u="none" strike="noStrike" cap="none" baseline="0" dirty="0" smtClean="0">
                <a:solidFill>
                  <a:srgbClr val="043882"/>
                </a:solidFill>
                <a:effectLst/>
                <a:uFillTx/>
                <a:ea typeface="MS UI Gothic" panose="020B0600070205080204" charset="-128"/>
              </a:rPr>
              <a:t>–</a:t>
            </a:r>
            <a:r>
              <a:rPr lang="en-GB" altLang="ja-JP" sz="1800" b="1" i="0" u="none" strike="noStrike" cap="none" baseline="0" dirty="0" smtClean="0">
                <a:solidFill>
                  <a:srgbClr val="043882"/>
                </a:solidFill>
                <a:effectLst/>
                <a:uFillTx/>
                <a:ea typeface="MS UI Gothic" panose="020B0600070205080204" charset="-128"/>
              </a:rPr>
              <a:t> </a:t>
            </a:r>
            <a:r>
              <a:rPr lang="ja-JP" sz="1800" b="1" i="0" u="none" strike="noStrike" cap="none" baseline="0" dirty="0" smtClean="0">
                <a:solidFill>
                  <a:srgbClr val="043882"/>
                </a:solidFill>
                <a:effectLst/>
                <a:uFillTx/>
                <a:ea typeface="MS UI Gothic" panose="020B0600070205080204" charset="-128"/>
              </a:rPr>
              <a:t>H</a:t>
            </a:r>
            <a:r>
              <a:rPr lang="ja-JP" sz="1800" b="1" i="0" u="none" strike="noStrike" cap="none" baseline="0" dirty="0" smtClean="0">
                <a:solidFill>
                  <a:srgbClr val="043882"/>
                </a:solidFill>
                <a:effectLst/>
                <a:uFillTx/>
                <a:ea typeface="MS UI Gothic" panose="020B0600070205080204" charset="-128"/>
              </a:rPr>
              <a:t>ochster </a:t>
            </a:r>
            <a:r>
              <a:rPr lang="ja-JP" sz="1800" b="1" i="0" u="none" strike="noStrike" cap="none" baseline="0" dirty="0">
                <a:solidFill>
                  <a:srgbClr val="043882"/>
                </a:solidFill>
                <a:effectLst/>
                <a:uFillTx/>
                <a:ea typeface="MS UI Gothic" panose="020B0600070205080204" charset="-128"/>
              </a:rPr>
              <a:t>HS, et al</a:t>
            </a:r>
          </a:p>
        </p:txBody>
      </p:sp>
      <p:sp>
        <p:nvSpPr>
          <p:cNvPr id="4" name="Text Placeholder 3"/>
          <p:cNvSpPr>
            <a:spLocks noGrp="1"/>
          </p:cNvSpPr>
          <p:nvPr>
            <p:ph type="body" sz="quarter" idx="10"/>
          </p:nvPr>
        </p:nvSpPr>
        <p:spPr>
          <a:xfrm>
            <a:off x="365125" y="6096000"/>
            <a:ext cx="4559675" cy="487363"/>
          </a:xfrm>
        </p:spPr>
        <p:txBody>
          <a:bodyPr/>
          <a:lstStyle/>
          <a:p>
            <a:r>
              <a:rPr lang="ja-JP" sz="1200" b="0" i="0" u="none" strike="noStrike" cap="none" baseline="0">
                <a:solidFill>
                  <a:srgbClr val="4D4D4D"/>
                </a:solidFill>
                <a:effectLst/>
                <a:uFillTx/>
                <a:ea typeface="MS UI Gothic" panose="020B0600070205080204" charset="-128"/>
              </a:rPr>
              <a:t>*イリノテカン150 mg/m</a:t>
            </a:r>
            <a:r>
              <a:rPr lang="ja-JP" sz="1200" b="0" i="0" u="none" strike="noStrike" cap="none" baseline="30000">
                <a:solidFill>
                  <a:srgbClr val="4D4D4D"/>
                </a:solidFill>
                <a:effectLst/>
                <a:uFillTx/>
                <a:ea typeface="MS UI Gothic" panose="020B0600070205080204" charset="-128"/>
              </a:rPr>
              <a:t>2</a:t>
            </a:r>
            <a:r>
              <a:rPr lang="ja-JP" sz="1200" b="0" i="0" u="none" strike="noStrike" cap="none" baseline="0">
                <a:solidFill>
                  <a:srgbClr val="4D4D4D"/>
                </a:solidFill>
                <a:effectLst/>
                <a:uFillTx/>
                <a:ea typeface="MS UI Gothic" panose="020B0600070205080204" charset="-128"/>
              </a:rPr>
              <a:t> iv＋セツキシマブ400 mg/m</a:t>
            </a:r>
            <a:r>
              <a:rPr lang="ja-JP" sz="1200" b="0" i="0" u="none" strike="noStrike" cap="none" baseline="30000">
                <a:solidFill>
                  <a:srgbClr val="4D4D4D"/>
                </a:solidFill>
                <a:effectLst/>
                <a:uFillTx/>
                <a:ea typeface="MS UI Gothic" panose="020B0600070205080204" charset="-128"/>
              </a:rPr>
              <a:t>2</a:t>
            </a:r>
            <a:r>
              <a:rPr lang="ja-JP" sz="1200" b="0" i="0" u="none" strike="noStrike" cap="none" baseline="0">
                <a:solidFill>
                  <a:srgbClr val="4D4D4D"/>
                </a:solidFill>
                <a:effectLst/>
                <a:uFillTx/>
                <a:ea typeface="MS UI Gothic" panose="020B0600070205080204" charset="-128"/>
              </a:rPr>
              <a:t> iv＋ラムシルマブ6 mg/kg iv q2w; </a:t>
            </a:r>
            <a:r>
              <a:rPr lang="ja-JP" sz="1200" b="0" i="0" u="none" strike="noStrike" cap="none" baseline="30000">
                <a:solidFill>
                  <a:srgbClr val="4D4D4D"/>
                </a:solidFill>
                <a:effectLst/>
                <a:uFillTx/>
                <a:ea typeface="MS UI Gothic" panose="020B0600070205080204" charset="-128"/>
              </a:rPr>
              <a:t>†</a:t>
            </a:r>
            <a:r>
              <a:rPr lang="ja-JP" sz="1200" b="0" i="0" u="none" strike="noStrike" cap="none" baseline="0">
                <a:solidFill>
                  <a:srgbClr val="4D4D4D"/>
                </a:solidFill>
                <a:effectLst/>
                <a:uFillTx/>
                <a:ea typeface="MS UI Gothic" panose="020B0600070205080204" charset="-128"/>
              </a:rPr>
              <a:t>180 mg/m</a:t>
            </a:r>
            <a:r>
              <a:rPr lang="ja-JP" sz="1200" b="0" i="0" u="none" strike="noStrike" cap="none" baseline="30000">
                <a:solidFill>
                  <a:srgbClr val="4D4D4D"/>
                </a:solidFill>
                <a:effectLst/>
                <a:uFillTx/>
                <a:ea typeface="MS UI Gothic" panose="020B0600070205080204" charset="-128"/>
              </a:rPr>
              <a:t>2</a:t>
            </a:r>
            <a:r>
              <a:rPr lang="ja-JP" sz="1200" b="0" i="0" u="none" strike="noStrike" cap="none" baseline="0">
                <a:solidFill>
                  <a:srgbClr val="4D4D4D"/>
                </a:solidFill>
                <a:effectLst/>
                <a:uFillTx/>
                <a:ea typeface="MS UI Gothic" panose="020B0600070205080204" charset="-128"/>
              </a:rPr>
              <a:t> iv; </a:t>
            </a:r>
            <a:r>
              <a:rPr lang="ja-JP" sz="1200" b="0" i="0" u="none" strike="noStrike" cap="none" baseline="30000">
                <a:solidFill>
                  <a:srgbClr val="4D4D4D"/>
                </a:solidFill>
                <a:effectLst/>
                <a:uFillTx/>
                <a:ea typeface="MS UI Gothic" panose="020B0600070205080204" charset="-128"/>
              </a:rPr>
              <a:t>‡ </a:t>
            </a:r>
            <a:r>
              <a:rPr lang="ja-JP" sz="1200" b="0" i="0" u="none" strike="noStrike" cap="none" baseline="0">
                <a:solidFill>
                  <a:srgbClr val="4D4D4D"/>
                </a:solidFill>
                <a:effectLst/>
                <a:uFillTx/>
                <a:ea typeface="MS UI Gothic" panose="020B0600070205080204" charset="-128"/>
              </a:rPr>
              <a:t>500 mg/m</a:t>
            </a:r>
            <a:r>
              <a:rPr lang="ja-JP" sz="1200" b="0" i="0" u="none" strike="noStrike" cap="none" baseline="30000">
                <a:solidFill>
                  <a:srgbClr val="4D4D4D"/>
                </a:solidFill>
                <a:effectLst/>
                <a:uFillTx/>
                <a:ea typeface="MS UI Gothic" panose="020B0600070205080204" charset="-128"/>
              </a:rPr>
              <a:t>2</a:t>
            </a:r>
            <a:r>
              <a:rPr lang="ja-JP" sz="1200" b="0" i="0" u="none" strike="noStrike" cap="none" baseline="0">
                <a:solidFill>
                  <a:srgbClr val="4D4D4D"/>
                </a:solidFill>
                <a:effectLst/>
                <a:uFillTx/>
                <a:ea typeface="MS UI Gothic" panose="020B0600070205080204" charset="-128"/>
              </a:rPr>
              <a:t> IV (q2w)</a:t>
            </a:r>
          </a:p>
        </p:txBody>
      </p:sp>
      <p:sp>
        <p:nvSpPr>
          <p:cNvPr id="5" name="Text Placeholder 4"/>
          <p:cNvSpPr>
            <a:spLocks noGrp="1"/>
          </p:cNvSpPr>
          <p:nvPr>
            <p:ph type="body" sz="quarter" idx="11"/>
          </p:nvPr>
        </p:nvSpPr>
        <p:spPr>
          <a:xfrm>
            <a:off x="4414604" y="6096000"/>
            <a:ext cx="4364272" cy="487363"/>
          </a:xfrm>
        </p:spPr>
        <p:txBody>
          <a:bodyPr/>
          <a:lstStyle/>
          <a:p>
            <a:r>
              <a:rPr lang="ja-JP" sz="1200" b="0" i="0" u="none" strike="noStrike" cap="none" baseline="0">
                <a:solidFill>
                  <a:srgbClr val="4D4D4D"/>
                </a:solidFill>
                <a:effectLst/>
                <a:uFillTx/>
                <a:ea typeface="MS UI Gothic" panose="020B0600070205080204" charset="-128"/>
              </a:rPr>
              <a:t>Hochster HS, et al. J Clin Oncol 2018;36(suppl):abstr 3504</a:t>
            </a:r>
          </a:p>
        </p:txBody>
      </p:sp>
      <p:sp>
        <p:nvSpPr>
          <p:cNvPr id="7" name="Content Placeholder 2"/>
          <p:cNvSpPr>
            <a:spLocks noGrp="1"/>
          </p:cNvSpPr>
          <p:nvPr>
            <p:ph idx="1"/>
          </p:nvPr>
        </p:nvSpPr>
        <p:spPr>
          <a:xfrm>
            <a:off x="365124" y="1254035"/>
            <a:ext cx="8413751" cy="4746172"/>
          </a:xfrm>
        </p:spPr>
        <p:txBody>
          <a:bodyPr/>
          <a:lstStyle/>
          <a:p>
            <a:pPr marL="0" indent="0">
              <a:buFontTx/>
              <a:buNone/>
            </a:pPr>
            <a:r>
              <a:rPr lang="ja-JP" sz="1600" b="1" i="0" u="none" strike="noStrike" cap="none" baseline="0">
                <a:solidFill>
                  <a:srgbClr val="4D4D4D"/>
                </a:solidFill>
                <a:effectLst/>
                <a:uFillTx/>
                <a:ea typeface="MS UI Gothic" panose="020B0600070205080204" charset="-128"/>
              </a:rPr>
              <a:t>試験の目的</a:t>
            </a:r>
          </a:p>
          <a:p>
            <a:r>
              <a:rPr lang="ja-JP" sz="1600" b="0" i="0" u="none" strike="noStrike" cap="none" baseline="0">
                <a:solidFill>
                  <a:srgbClr val="4D4D4D"/>
                </a:solidFill>
                <a:effectLst/>
                <a:uFillTx/>
                <a:ea typeface="MS UI Gothic" panose="020B0600070205080204" charset="-128"/>
              </a:rPr>
              <a:t>KRASWT CRC患者を対象として、2L治療としてのラムシルマブ＋イリノテカン＋セツキシマブの併用療法と、イリノテカン＋セツキシマブ療法の有効性及び安全性を比較評価する</a:t>
            </a:r>
          </a:p>
        </p:txBody>
      </p:sp>
      <p:sp>
        <p:nvSpPr>
          <p:cNvPr id="8" name="Oval 14"/>
          <p:cNvSpPr>
            <a:spLocks noChangeArrowheads="1"/>
          </p:cNvSpPr>
          <p:nvPr/>
        </p:nvSpPr>
        <p:spPr bwMode="auto">
          <a:xfrm>
            <a:off x="4593608" y="3410040"/>
            <a:ext cx="583595" cy="584200"/>
          </a:xfrm>
          <a:prstGeom prst="ellipse">
            <a:avLst/>
          </a:prstGeom>
          <a:noFill/>
          <a:ln w="57150">
            <a:solidFill>
              <a:schemeClr val="bg2">
                <a:lumMod val="60000"/>
                <a:lumOff val="40000"/>
              </a:schemeClr>
            </a:solidFill>
            <a:round/>
            <a:tailEnd type="triangle" w="med" len="me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r>
              <a:rPr lang="ja-JP" sz="1600" b="1" i="0" u="none" strike="noStrike" cap="none" baseline="0">
                <a:solidFill>
                  <a:srgbClr val="043882"/>
                </a:solidFill>
                <a:effectLst/>
                <a:uFillTx/>
                <a:ea typeface="MS UI Gothic" panose="020B0600070205080204" charset="-128"/>
              </a:rPr>
              <a:t>R</a:t>
            </a:r>
          </a:p>
          <a:p>
            <a:pPr marL="0" marR="0" lvl="0" indent="0" algn="ctr" defTabSz="914400" rtl="0" eaLnBrk="1" fontAlgn="base" latinLnBrk="0" hangingPunct="1">
              <a:lnSpc>
                <a:spcPct val="100000"/>
              </a:lnSpc>
              <a:spcBef>
                <a:spcPct val="0"/>
              </a:spcBef>
              <a:spcAft>
                <a:spcPct val="0"/>
              </a:spcAft>
              <a:buClrTx/>
              <a:buSzTx/>
              <a:buFontTx/>
              <a:buNone/>
              <a:defRPr/>
            </a:pPr>
            <a:r>
              <a:rPr lang="ja-JP" sz="1600" b="1" i="0" u="none" strike="noStrike" cap="none" baseline="0">
                <a:solidFill>
                  <a:srgbClr val="043882"/>
                </a:solidFill>
                <a:effectLst/>
                <a:uFillTx/>
                <a:ea typeface="MS UI Gothic" panose="020B0600070205080204" charset="-128"/>
              </a:rPr>
              <a:t>1:1</a:t>
            </a:r>
          </a:p>
        </p:txBody>
      </p:sp>
      <p:cxnSp>
        <p:nvCxnSpPr>
          <p:cNvPr id="9" name="AutoShape 15"/>
          <p:cNvCxnSpPr>
            <a:cxnSpLocks noChangeShapeType="1"/>
            <a:stCxn id="8" idx="0"/>
            <a:endCxn id="14" idx="1"/>
          </p:cNvCxnSpPr>
          <p:nvPr/>
        </p:nvCxnSpPr>
        <p:spPr bwMode="auto">
          <a:xfrm rot="5400000" flipH="1" flipV="1">
            <a:off x="4671525" y="2872385"/>
            <a:ext cx="751537" cy="323775"/>
          </a:xfrm>
          <a:prstGeom prst="bentConnector2">
            <a:avLst/>
          </a:prstGeom>
          <a:noFill/>
          <a:ln w="57150">
            <a:solidFill>
              <a:schemeClr val="bg2">
                <a:lumMod val="60000"/>
                <a:lumOff val="40000"/>
              </a:schemeClr>
            </a:solidFill>
            <a:round/>
            <a:tailEnd type="triangle" w="med" len="med"/>
          </a:ln>
        </p:spPr>
      </p:cxnSp>
      <p:sp>
        <p:nvSpPr>
          <p:cNvPr id="10" name="AutoShape 12"/>
          <p:cNvSpPr>
            <a:spLocks noChangeArrowheads="1"/>
          </p:cNvSpPr>
          <p:nvPr/>
        </p:nvSpPr>
        <p:spPr bwMode="auto">
          <a:xfrm>
            <a:off x="8011504" y="2349083"/>
            <a:ext cx="1027565" cy="618839"/>
          </a:xfrm>
          <a:prstGeom prst="rect">
            <a:avLst/>
          </a:prstGeom>
          <a:solidFill>
            <a:schemeClr val="tx1"/>
          </a:solidFill>
          <a:ln w="9525" algn="ctr">
            <a:noFill/>
            <a:rou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defRPr/>
            </a:pPr>
            <a:r>
              <a:rPr lang="ja-JP" sz="1800" b="0" i="0" u="none" strike="noStrike" cap="none" baseline="0">
                <a:solidFill>
                  <a:srgbClr val="FFFFFF"/>
                </a:solidFill>
                <a:effectLst/>
                <a:uFillTx/>
                <a:ea typeface="MS UI Gothic" panose="020B0600070205080204" charset="-128"/>
              </a:rPr>
              <a:t>PD/</a:t>
            </a:r>
            <a:r>
              <a:rPr sz="1800"/>
              <a:t/>
            </a:r>
            <a:br>
              <a:rPr sz="1800"/>
            </a:br>
            <a:r>
              <a:rPr lang="ja-JP" sz="1800" b="0" i="0" u="none" strike="noStrike" cap="none" baseline="0">
                <a:solidFill>
                  <a:srgbClr val="FFFFFF"/>
                </a:solidFill>
                <a:effectLst/>
                <a:uFillTx/>
                <a:ea typeface="MS UI Gothic" panose="020B0600070205080204" charset="-128"/>
              </a:rPr>
              <a:t>毒性</a:t>
            </a:r>
          </a:p>
        </p:txBody>
      </p:sp>
      <p:sp>
        <p:nvSpPr>
          <p:cNvPr id="11" name="Content Placeholder 26"/>
          <p:cNvSpPr txBox="1"/>
          <p:nvPr/>
        </p:nvSpPr>
        <p:spPr bwMode="auto">
          <a:xfrm>
            <a:off x="5268856" y="3182483"/>
            <a:ext cx="3875144" cy="848939"/>
          </a:xfrm>
          <a:prstGeom prst="rect">
            <a:avLst/>
          </a:prstGeom>
          <a:noFill/>
          <a:ln w="9525">
            <a:noFill/>
            <a:miter lim="800000"/>
          </a:ln>
        </p:spPr>
        <p:txBody>
          <a:bodyPr/>
          <a:lstStyle/>
          <a:p>
            <a:pPr marL="190500" marR="0" lvl="0" indent="-190500" algn="l" defTabSz="914400" rtl="0" eaLnBrk="1" fontAlgn="base" latinLnBrk="0" hangingPunct="1">
              <a:lnSpc>
                <a:spcPct val="100000"/>
              </a:lnSpc>
              <a:spcBef>
                <a:spcPct val="0"/>
              </a:spcBef>
              <a:spcAft>
                <a:spcPct val="0"/>
              </a:spcAft>
              <a:buClrTx/>
              <a:buSzTx/>
              <a:buFontTx/>
              <a:buNone/>
              <a:defRPr/>
            </a:pPr>
            <a:r>
              <a:rPr lang="ja-JP" sz="1200" b="1" i="0" u="none" strike="noStrike" cap="none" baseline="0" dirty="0">
                <a:solidFill>
                  <a:srgbClr val="043882"/>
                </a:solidFill>
                <a:effectLst/>
                <a:uFillTx/>
                <a:ea typeface="MS UI Gothic" panose="020B0600070205080204" charset="-128"/>
              </a:rPr>
              <a:t>層別化</a:t>
            </a:r>
          </a:p>
          <a:p>
            <a:pPr marL="203200" marR="0" lvl="0" indent="-203200" algn="l" defTabSz="914400" rtl="0" eaLnBrk="1" fontAlgn="base" latinLnBrk="0" hangingPunct="1">
              <a:lnSpc>
                <a:spcPct val="100000"/>
              </a:lnSpc>
              <a:spcBef>
                <a:spcPct val="0"/>
              </a:spcBef>
              <a:spcAft>
                <a:spcPct val="0"/>
              </a:spcAft>
              <a:buClrTx/>
              <a:buSzTx/>
              <a:buFont typeface="Arial" panose="020B0604020202020204" pitchFamily="34" charset="0"/>
              <a:buChar char="•"/>
              <a:defRPr/>
            </a:pPr>
            <a:r>
              <a:rPr lang="ja-JP" sz="1200" b="0" i="0" u="none" strike="noStrike" cap="none" baseline="0" dirty="0">
                <a:solidFill>
                  <a:srgbClr val="4D4D4D"/>
                </a:solidFill>
                <a:effectLst/>
                <a:uFillTx/>
                <a:ea typeface="MS UI Gothic" panose="020B0600070205080204" charset="-128"/>
              </a:rPr>
              <a:t>PS（0 vs. 1～2）</a:t>
            </a:r>
          </a:p>
          <a:p>
            <a:pPr marL="203200" marR="0" lvl="0" indent="-203200" algn="l" defTabSz="914400" rtl="0" eaLnBrk="1" fontAlgn="base" latinLnBrk="0" hangingPunct="1">
              <a:lnSpc>
                <a:spcPct val="100000"/>
              </a:lnSpc>
              <a:spcBef>
                <a:spcPct val="0"/>
              </a:spcBef>
              <a:spcAft>
                <a:spcPct val="0"/>
              </a:spcAft>
              <a:buClrTx/>
              <a:buSzTx/>
              <a:buFont typeface="Arial" panose="020B0604020202020204" pitchFamily="34" charset="0"/>
              <a:buChar char="•"/>
              <a:defRPr/>
            </a:pPr>
            <a:r>
              <a:rPr lang="ja-JP" sz="1200" b="0" i="0" u="none" strike="noStrike" cap="none" baseline="0" dirty="0">
                <a:solidFill>
                  <a:srgbClr val="4D4D4D"/>
                </a:solidFill>
                <a:effectLst/>
                <a:uFillTx/>
                <a:ea typeface="MS UI Gothic" panose="020B0600070205080204" charset="-128"/>
              </a:rPr>
              <a:t>進行前にオキサリプラチンの1L治療を中止（有無）</a:t>
            </a:r>
          </a:p>
          <a:p>
            <a:pPr marL="203200" marR="0" lvl="0" indent="-203200" algn="l" defTabSz="914400" rtl="0" eaLnBrk="1" fontAlgn="base" latinLnBrk="0" hangingPunct="1">
              <a:lnSpc>
                <a:spcPct val="100000"/>
              </a:lnSpc>
              <a:spcBef>
                <a:spcPct val="0"/>
              </a:spcBef>
              <a:spcAft>
                <a:spcPct val="0"/>
              </a:spcAft>
              <a:buClrTx/>
              <a:buSzTx/>
              <a:buFont typeface="Arial" panose="020B0604020202020204" pitchFamily="34" charset="0"/>
              <a:buChar char="•"/>
              <a:defRPr/>
            </a:pPr>
            <a:r>
              <a:rPr lang="ja-JP" sz="1200" b="0" i="0" u="none" strike="noStrike" cap="none" baseline="0" dirty="0">
                <a:solidFill>
                  <a:srgbClr val="4D4D4D"/>
                </a:solidFill>
                <a:effectLst/>
                <a:uFillTx/>
                <a:ea typeface="MS UI Gothic" panose="020B0600070205080204" charset="-128"/>
              </a:rPr>
              <a:t>最後のベバシズマブ療法からの経過時間</a:t>
            </a:r>
            <a:r>
              <a:rPr sz="1200" dirty="0"/>
              <a:t/>
            </a:r>
            <a:br>
              <a:rPr sz="1200" dirty="0"/>
            </a:br>
            <a:r>
              <a:rPr lang="ja-JP" sz="1200" b="0" i="0" u="none" strike="noStrike" cap="none" baseline="0" dirty="0">
                <a:solidFill>
                  <a:srgbClr val="4D4D4D"/>
                </a:solidFill>
                <a:effectLst/>
                <a:uFillTx/>
                <a:ea typeface="MS UI Gothic" panose="020B0600070205080204" charset="-128"/>
              </a:rPr>
              <a:t>（&lt;6カ月 vs. ≥6カ月）</a:t>
            </a:r>
          </a:p>
        </p:txBody>
      </p:sp>
      <p:cxnSp>
        <p:nvCxnSpPr>
          <p:cNvPr id="12" name="AutoShape 19"/>
          <p:cNvCxnSpPr>
            <a:cxnSpLocks noChangeShapeType="1"/>
            <a:stCxn id="15" idx="3"/>
            <a:endCxn id="8" idx="2"/>
          </p:cNvCxnSpPr>
          <p:nvPr/>
        </p:nvCxnSpPr>
        <p:spPr bwMode="auto">
          <a:xfrm flipV="1">
            <a:off x="4456166" y="3702140"/>
            <a:ext cx="137442" cy="1"/>
          </a:xfrm>
          <a:prstGeom prst="straightConnector1">
            <a:avLst/>
          </a:prstGeom>
          <a:noFill/>
          <a:ln w="57150">
            <a:solidFill>
              <a:schemeClr val="bg2">
                <a:lumMod val="60000"/>
                <a:lumOff val="40000"/>
              </a:schemeClr>
            </a:solidFill>
            <a:round/>
            <a:headEnd type="none" w="med" len="med"/>
            <a:tailEnd type="none" w="med" len="med"/>
          </a:ln>
        </p:spPr>
      </p:cxnSp>
      <p:cxnSp>
        <p:nvCxnSpPr>
          <p:cNvPr id="13" name="AutoShape 21"/>
          <p:cNvCxnSpPr>
            <a:cxnSpLocks noChangeShapeType="1"/>
            <a:stCxn id="14" idx="3"/>
            <a:endCxn id="10" idx="1"/>
          </p:cNvCxnSpPr>
          <p:nvPr/>
        </p:nvCxnSpPr>
        <p:spPr bwMode="auto">
          <a:xfrm>
            <a:off x="7716185" y="2658503"/>
            <a:ext cx="295319" cy="0"/>
          </a:xfrm>
          <a:prstGeom prst="straightConnector1">
            <a:avLst/>
          </a:prstGeom>
          <a:noFill/>
          <a:ln w="57150">
            <a:solidFill>
              <a:schemeClr val="bg2">
                <a:lumMod val="60000"/>
                <a:lumOff val="40000"/>
              </a:schemeClr>
            </a:solidFill>
            <a:round/>
            <a:tailEnd type="triangle" w="med" len="med"/>
          </a:ln>
        </p:spPr>
      </p:cxnSp>
      <p:sp>
        <p:nvSpPr>
          <p:cNvPr id="14" name="AutoShape 8"/>
          <p:cNvSpPr>
            <a:spLocks noChangeArrowheads="1"/>
          </p:cNvSpPr>
          <p:nvPr/>
        </p:nvSpPr>
        <p:spPr bwMode="auto">
          <a:xfrm>
            <a:off x="5209181" y="2248134"/>
            <a:ext cx="2507004" cy="820737"/>
          </a:xfrm>
          <a:prstGeom prst="rect">
            <a:avLst/>
          </a:prstGeom>
          <a:solidFill>
            <a:schemeClr val="accent3"/>
          </a:solidFill>
          <a:ln w="9525" algn="ctr">
            <a:noFill/>
            <a:rou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defRPr/>
            </a:pPr>
            <a:r>
              <a:rPr lang="ja-JP" sz="1600" b="0" i="0" u="none" strike="noStrike" cap="none" baseline="0" dirty="0">
                <a:solidFill>
                  <a:srgbClr val="FFFFFF"/>
                </a:solidFill>
                <a:effectLst/>
                <a:uFillTx/>
                <a:ea typeface="MS UI Gothic" panose="020B0600070205080204" charset="-128"/>
              </a:rPr>
              <a:t> ラムシルマブ＋イリノテカン＋セツキシマブ*</a:t>
            </a:r>
          </a:p>
          <a:p>
            <a:pPr marL="0" marR="0" lvl="0" indent="0" algn="ctr" defTabSz="892175" rtl="0" eaLnBrk="0" fontAlgn="base" latinLnBrk="0" hangingPunct="0">
              <a:lnSpc>
                <a:spcPct val="100000"/>
              </a:lnSpc>
              <a:spcBef>
                <a:spcPct val="0"/>
              </a:spcBef>
              <a:spcAft>
                <a:spcPct val="0"/>
              </a:spcAft>
              <a:buClrTx/>
              <a:buSzTx/>
              <a:buFontTx/>
              <a:buNone/>
              <a:defRPr/>
            </a:pPr>
            <a:r>
              <a:rPr lang="ja-JP" sz="1600" b="0" i="0" u="none" strike="noStrike" cap="none" baseline="0" dirty="0">
                <a:solidFill>
                  <a:srgbClr val="FFFFFF"/>
                </a:solidFill>
                <a:effectLst/>
                <a:uFillTx/>
                <a:ea typeface="MS UI Gothic" panose="020B0600070205080204" charset="-128"/>
              </a:rPr>
              <a:t>(n=50)</a:t>
            </a:r>
          </a:p>
        </p:txBody>
      </p:sp>
      <p:sp>
        <p:nvSpPr>
          <p:cNvPr id="15" name="AutoShape 9"/>
          <p:cNvSpPr>
            <a:spLocks noChangeArrowheads="1"/>
          </p:cNvSpPr>
          <p:nvPr/>
        </p:nvSpPr>
        <p:spPr bwMode="auto">
          <a:xfrm>
            <a:off x="365123" y="2648676"/>
            <a:ext cx="4091043" cy="2106929"/>
          </a:xfrm>
          <a:prstGeom prst="roundRect">
            <a:avLst>
              <a:gd name="adj" fmla="val 0"/>
            </a:avLst>
          </a:prstGeom>
          <a:solidFill>
            <a:schemeClr val="accent1"/>
          </a:solidFill>
          <a:ln w="9525" algn="ctr">
            <a:noFill/>
            <a:round/>
          </a:ln>
        </p:spPr>
        <p:txBody>
          <a:bodyPr wrap="square" lIns="90488" tIns="44450" rIns="90488" bIns="44450">
            <a:spAutoFit/>
          </a:bodyPr>
          <a:lstStyle/>
          <a:p>
            <a:pPr marL="0" marR="0" lvl="0" indent="0" algn="l" defTabSz="892175" rtl="0" eaLnBrk="0" fontAlgn="base" latinLnBrk="0" hangingPunct="0">
              <a:lnSpc>
                <a:spcPct val="100000"/>
              </a:lnSpc>
              <a:spcBef>
                <a:spcPct val="0"/>
              </a:spcBef>
              <a:spcAft>
                <a:spcPct val="30000"/>
              </a:spcAft>
              <a:buClrTx/>
              <a:buSzTx/>
              <a:buFontTx/>
              <a:buNone/>
              <a:defRPr/>
            </a:pPr>
            <a:r>
              <a:rPr lang="ja-JP" sz="1800" b="0" i="0" u="none" strike="noStrike" cap="none" baseline="0" dirty="0">
                <a:solidFill>
                  <a:srgbClr val="FFFFFF"/>
                </a:solidFill>
                <a:effectLst/>
                <a:uFillTx/>
                <a:ea typeface="MS UI Gothic" panose="020B0600070205080204" charset="-128"/>
              </a:rPr>
              <a:t>主要な患者選択基準</a:t>
            </a:r>
          </a:p>
          <a:p>
            <a:pPr marL="285750" marR="0" lvl="0" indent="-285750" algn="l" defTabSz="892175" rtl="0" eaLnBrk="0" fontAlgn="base" latinLnBrk="0" hangingPunct="0">
              <a:lnSpc>
                <a:spcPct val="100000"/>
              </a:lnSpc>
              <a:spcBef>
                <a:spcPct val="0"/>
              </a:spcBef>
              <a:spcAft>
                <a:spcPct val="30000"/>
              </a:spcAft>
              <a:buClrTx/>
              <a:buSzTx/>
              <a:buFont typeface="Arial" panose="020B0604020202020204" pitchFamily="34" charset="0"/>
              <a:buChar char="•"/>
              <a:defRPr/>
            </a:pPr>
            <a:r>
              <a:rPr lang="ja-JP" sz="1800" b="0" i="0" u="none" strike="noStrike" cap="none" baseline="0" dirty="0">
                <a:solidFill>
                  <a:srgbClr val="FFFFFF"/>
                </a:solidFill>
                <a:effectLst/>
                <a:uFillTx/>
                <a:ea typeface="MS UI Gothic" panose="020B0600070205080204" charset="-128"/>
              </a:rPr>
              <a:t>転移性又は進行性CRC（KRAS WT）</a:t>
            </a:r>
          </a:p>
          <a:p>
            <a:pPr marL="285750" marR="0" lvl="0" indent="-285750" algn="l" defTabSz="892175" rtl="0" eaLnBrk="0" fontAlgn="base" latinLnBrk="0" hangingPunct="0">
              <a:lnSpc>
                <a:spcPct val="100000"/>
              </a:lnSpc>
              <a:spcBef>
                <a:spcPct val="0"/>
              </a:spcBef>
              <a:spcAft>
                <a:spcPct val="30000"/>
              </a:spcAft>
              <a:buClrTx/>
              <a:buSzTx/>
              <a:buFont typeface="Arial" panose="020B0604020202020204" pitchFamily="34" charset="0"/>
              <a:buChar char="•"/>
              <a:defRPr/>
            </a:pPr>
            <a:r>
              <a:rPr lang="ja-JP" sz="1800" b="0" i="0" u="none" strike="noStrike" cap="none" baseline="0" dirty="0">
                <a:solidFill>
                  <a:srgbClr val="FFFFFF"/>
                </a:solidFill>
                <a:effectLst/>
                <a:uFillTx/>
                <a:ea typeface="MS UI Gothic" panose="020B0600070205080204" charset="-128"/>
              </a:rPr>
              <a:t>オキサリプラチンによる化学療法＋ベバシズマブでの1L治療</a:t>
            </a:r>
          </a:p>
          <a:p>
            <a:pPr marL="285750" marR="0" lvl="0" indent="-285750" algn="l" defTabSz="892175" rtl="0" eaLnBrk="0" fontAlgn="base" latinLnBrk="0" hangingPunct="0">
              <a:lnSpc>
                <a:spcPct val="100000"/>
              </a:lnSpc>
              <a:spcBef>
                <a:spcPct val="0"/>
              </a:spcBef>
              <a:spcAft>
                <a:spcPct val="30000"/>
              </a:spcAft>
              <a:buClrTx/>
              <a:buSzTx/>
              <a:buFont typeface="Arial" panose="020B0604020202020204" pitchFamily="34" charset="0"/>
              <a:buChar char="•"/>
              <a:defRPr/>
            </a:pPr>
            <a:r>
              <a:rPr lang="ja-JP" sz="1800" b="0" i="0" u="none" strike="noStrike" cap="none" baseline="0" dirty="0">
                <a:solidFill>
                  <a:srgbClr val="FFFFFF"/>
                </a:solidFill>
                <a:effectLst/>
                <a:uFillTx/>
                <a:ea typeface="MS UI Gothic" panose="020B0600070205080204" charset="-128"/>
              </a:rPr>
              <a:t>進行</a:t>
            </a:r>
          </a:p>
          <a:p>
            <a:pPr marL="0" marR="0" lvl="0" indent="0" algn="l" defTabSz="892175" rtl="0" eaLnBrk="0" fontAlgn="base" latinLnBrk="0" hangingPunct="0">
              <a:lnSpc>
                <a:spcPct val="100000"/>
              </a:lnSpc>
              <a:spcBef>
                <a:spcPct val="0"/>
              </a:spcBef>
              <a:spcAft>
                <a:spcPct val="30000"/>
              </a:spcAft>
              <a:buClrTx/>
              <a:buSzTx/>
              <a:buFontTx/>
              <a:buNone/>
              <a:defRPr/>
            </a:pPr>
            <a:r>
              <a:rPr lang="ja-JP" sz="1800" b="0" i="0" u="none" strike="noStrike" cap="none" baseline="0" dirty="0">
                <a:solidFill>
                  <a:srgbClr val="FFFFFF"/>
                </a:solidFill>
                <a:effectLst/>
                <a:uFillTx/>
                <a:ea typeface="MS UI Gothic" panose="020B0600070205080204" charset="-128"/>
              </a:rPr>
              <a:t>（n=97）</a:t>
            </a:r>
          </a:p>
        </p:txBody>
      </p:sp>
      <p:sp>
        <p:nvSpPr>
          <p:cNvPr id="16" name="Rectangle 9"/>
          <p:cNvSpPr txBox="1">
            <a:spLocks noChangeArrowheads="1"/>
          </p:cNvSpPr>
          <p:nvPr/>
        </p:nvSpPr>
        <p:spPr bwMode="auto">
          <a:xfrm>
            <a:off x="365124" y="5268415"/>
            <a:ext cx="4130676" cy="7990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lstStyle>
            <a:lvl1pPr marL="250825" indent="-250825" algn="l" rtl="0" fontAlgn="base">
              <a:spcBef>
                <a:spcPct val="0"/>
              </a:spcBef>
              <a:spcAft>
                <a:spcPts val="400"/>
              </a:spcAft>
              <a:buClr>
                <a:schemeClr val="bg1"/>
              </a:buClr>
              <a:buSzPct val="110000"/>
              <a:buChar char="•"/>
              <a:defRPr sz="1600">
                <a:solidFill>
                  <a:srgbClr val="4D4D4D"/>
                </a:solidFill>
                <a:latin typeface="+mn-lt"/>
                <a:ea typeface="+mn-ea"/>
                <a:cs typeface="+mn-cs"/>
              </a:defRPr>
            </a:lvl1pPr>
            <a:lvl2pPr marL="561975" indent="-309880" algn="l" rtl="0" fontAlgn="base">
              <a:spcBef>
                <a:spcPct val="0"/>
              </a:spcBef>
              <a:spcAft>
                <a:spcPts val="400"/>
              </a:spcAft>
              <a:buClr>
                <a:schemeClr val="bg1"/>
              </a:buClr>
              <a:buChar char="–"/>
              <a:defRPr sz="1600">
                <a:solidFill>
                  <a:srgbClr val="4D4D4D"/>
                </a:solidFill>
                <a:latin typeface="+mn-lt"/>
                <a:cs typeface="+mn-cs"/>
              </a:defRPr>
            </a:lvl2pPr>
            <a:lvl3pPr marL="812800" indent="-249555" algn="l" rtl="0" fontAlgn="base">
              <a:spcBef>
                <a:spcPct val="0"/>
              </a:spcBef>
              <a:spcAft>
                <a:spcPts val="400"/>
              </a:spcAft>
              <a:buClr>
                <a:schemeClr val="bg1"/>
              </a:buClr>
              <a:buChar char="•"/>
              <a:defRPr sz="1600">
                <a:solidFill>
                  <a:srgbClr val="4D4D4D"/>
                </a:solidFill>
                <a:latin typeface="+mn-lt"/>
                <a:cs typeface="+mn-cs"/>
              </a:defRPr>
            </a:lvl3pPr>
            <a:lvl4pPr marL="1101725" indent="-287655" algn="l" rtl="0" fontAlgn="base">
              <a:spcBef>
                <a:spcPct val="0"/>
              </a:spcBef>
              <a:spcAft>
                <a:spcPts val="400"/>
              </a:spcAft>
              <a:buClr>
                <a:schemeClr val="bg1"/>
              </a:buClr>
              <a:buChar char="–"/>
              <a:defRPr sz="1600">
                <a:solidFill>
                  <a:srgbClr val="4D4D4D"/>
                </a:solidFill>
                <a:latin typeface="+mn-lt"/>
                <a:cs typeface="+mn-cs"/>
              </a:defRPr>
            </a:lvl4pPr>
            <a:lvl5pPr marL="1390650" indent="-287655" algn="l" rtl="0" fontAlgn="base">
              <a:spcBef>
                <a:spcPct val="0"/>
              </a:spcBef>
              <a:spcAft>
                <a:spcPts val="400"/>
              </a:spcAft>
              <a:buClr>
                <a:schemeClr val="bg1"/>
              </a:buClr>
              <a:buChar char="»"/>
              <a:defRPr sz="1600">
                <a:solidFill>
                  <a:srgbClr val="4D4D4D"/>
                </a:solidFill>
                <a:latin typeface="+mn-lt"/>
                <a:cs typeface="+mn-cs"/>
              </a:defRPr>
            </a:lvl5pPr>
            <a:lvl6pPr marL="1847850" indent="-287655" algn="l" rtl="0" fontAlgn="base">
              <a:spcBef>
                <a:spcPct val="20000"/>
              </a:spcBef>
              <a:spcAft>
                <a:spcPct val="0"/>
              </a:spcAft>
              <a:buChar char="»"/>
              <a:defRPr sz="2000">
                <a:solidFill>
                  <a:schemeClr val="tx1"/>
                </a:solidFill>
                <a:latin typeface="+mn-lt"/>
                <a:cs typeface="+mn-cs"/>
              </a:defRPr>
            </a:lvl6pPr>
            <a:lvl7pPr marL="2305050" indent="-287655" algn="l" rtl="0" fontAlgn="base">
              <a:spcBef>
                <a:spcPct val="20000"/>
              </a:spcBef>
              <a:spcAft>
                <a:spcPct val="0"/>
              </a:spcAft>
              <a:buChar char="»"/>
              <a:defRPr sz="2000">
                <a:solidFill>
                  <a:schemeClr val="tx1"/>
                </a:solidFill>
                <a:latin typeface="+mn-lt"/>
                <a:cs typeface="+mn-cs"/>
              </a:defRPr>
            </a:lvl7pPr>
            <a:lvl8pPr marL="2762250" indent="-287655" algn="l" rtl="0" fontAlgn="base">
              <a:spcBef>
                <a:spcPct val="20000"/>
              </a:spcBef>
              <a:spcAft>
                <a:spcPct val="0"/>
              </a:spcAft>
              <a:buChar char="»"/>
              <a:defRPr sz="2000">
                <a:solidFill>
                  <a:schemeClr val="tx1"/>
                </a:solidFill>
                <a:latin typeface="+mn-lt"/>
                <a:cs typeface="+mn-cs"/>
              </a:defRPr>
            </a:lvl8pPr>
            <a:lvl9pPr marL="3219450" indent="-287655"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ct val="0"/>
              </a:spcBef>
              <a:spcAft>
                <a:spcPts val="400"/>
              </a:spcAft>
              <a:buClr>
                <a:srgbClr val="043882"/>
              </a:buClr>
              <a:buSzPct val="110000"/>
              <a:buFontTx/>
              <a:buNone/>
              <a:defRPr/>
            </a:pPr>
            <a:r>
              <a:rPr lang="ja-JP" sz="1600" b="1" i="0" u="none" strike="noStrike" cap="none" baseline="0">
                <a:solidFill>
                  <a:srgbClr val="A0A0A0"/>
                </a:solidFill>
                <a:effectLst/>
                <a:uFillTx/>
                <a:ea typeface="MS UI Gothic" panose="020B0600070205080204" charset="-128"/>
              </a:rPr>
              <a:t>主要エンドポイント</a:t>
            </a:r>
          </a:p>
          <a:p>
            <a:pPr marL="250825" marR="0" lvl="0" indent="-250825" algn="l" defTabSz="914400" rtl="0" eaLnBrk="1" fontAlgn="base" latinLnBrk="0" hangingPunct="1">
              <a:lnSpc>
                <a:spcPct val="100000"/>
              </a:lnSpc>
              <a:spcBef>
                <a:spcPct val="0"/>
              </a:spcBef>
              <a:spcAft>
                <a:spcPts val="400"/>
              </a:spcAft>
              <a:buClr>
                <a:srgbClr val="043882"/>
              </a:buClr>
              <a:buSzPct val="110000"/>
              <a:buFontTx/>
              <a:buChar char="•"/>
              <a:defRPr/>
            </a:pPr>
            <a:r>
              <a:rPr lang="ja-JP" sz="1600" b="0" i="0" u="none" strike="noStrike" cap="none" baseline="0">
                <a:solidFill>
                  <a:srgbClr val="4D4D4D"/>
                </a:solidFill>
                <a:effectLst/>
                <a:uFillTx/>
                <a:ea typeface="MS UI Gothic" panose="020B0600070205080204" charset="-128"/>
              </a:rPr>
              <a:t> PFS</a:t>
            </a:r>
          </a:p>
          <a:p>
            <a:pPr marL="250825" marR="0" lvl="0" indent="-250825" algn="l" defTabSz="914400" rtl="0" eaLnBrk="1" fontAlgn="base" latinLnBrk="0" hangingPunct="1">
              <a:lnSpc>
                <a:spcPct val="100000"/>
              </a:lnSpc>
              <a:spcBef>
                <a:spcPct val="0"/>
              </a:spcBef>
              <a:spcAft>
                <a:spcPts val="400"/>
              </a:spcAft>
              <a:buClr>
                <a:srgbClr val="043882"/>
              </a:buClr>
              <a:buSzPct val="110000"/>
              <a:buFontTx/>
              <a:buChar char="•"/>
              <a:defRPr/>
            </a:pPr>
            <a:endParaRPr kumimoji="0" lang="en-GB" sz="16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17" name="Content Placeholder 26"/>
          <p:cNvSpPr txBox="1"/>
          <p:nvPr/>
        </p:nvSpPr>
        <p:spPr>
          <a:xfrm>
            <a:off x="4648200" y="5268415"/>
            <a:ext cx="4130675" cy="799043"/>
          </a:xfrm>
          <a:prstGeom prst="rect">
            <a:avLst/>
          </a:prstGeom>
        </p:spPr>
        <p:txBody>
          <a:bodyPr/>
          <a:lstStyle>
            <a:lvl1pPr marL="250825" indent="-250825" algn="l" rtl="0" fontAlgn="base">
              <a:spcBef>
                <a:spcPct val="0"/>
              </a:spcBef>
              <a:spcAft>
                <a:spcPts val="400"/>
              </a:spcAft>
              <a:buClr>
                <a:schemeClr val="bg1"/>
              </a:buClr>
              <a:buSzPct val="110000"/>
              <a:buChar char="•"/>
              <a:defRPr sz="1600">
                <a:solidFill>
                  <a:srgbClr val="4D4D4D"/>
                </a:solidFill>
                <a:latin typeface="+mn-lt"/>
                <a:ea typeface="+mn-ea"/>
                <a:cs typeface="+mn-cs"/>
              </a:defRPr>
            </a:lvl1pPr>
            <a:lvl2pPr marL="561975" indent="-309880" algn="l" rtl="0" fontAlgn="base">
              <a:spcBef>
                <a:spcPct val="0"/>
              </a:spcBef>
              <a:spcAft>
                <a:spcPts val="400"/>
              </a:spcAft>
              <a:buClr>
                <a:schemeClr val="bg1"/>
              </a:buClr>
              <a:buChar char="–"/>
              <a:defRPr sz="1600">
                <a:solidFill>
                  <a:srgbClr val="4D4D4D"/>
                </a:solidFill>
                <a:latin typeface="+mn-lt"/>
                <a:cs typeface="+mn-cs"/>
              </a:defRPr>
            </a:lvl2pPr>
            <a:lvl3pPr marL="812800" indent="-249555" algn="l" rtl="0" fontAlgn="base">
              <a:spcBef>
                <a:spcPct val="0"/>
              </a:spcBef>
              <a:spcAft>
                <a:spcPts val="400"/>
              </a:spcAft>
              <a:buClr>
                <a:schemeClr val="bg1"/>
              </a:buClr>
              <a:buChar char="•"/>
              <a:defRPr sz="1600">
                <a:solidFill>
                  <a:srgbClr val="4D4D4D"/>
                </a:solidFill>
                <a:latin typeface="+mn-lt"/>
                <a:cs typeface="+mn-cs"/>
              </a:defRPr>
            </a:lvl3pPr>
            <a:lvl4pPr marL="1101725" indent="-287655" algn="l" rtl="0" fontAlgn="base">
              <a:spcBef>
                <a:spcPct val="0"/>
              </a:spcBef>
              <a:spcAft>
                <a:spcPts val="400"/>
              </a:spcAft>
              <a:buClr>
                <a:schemeClr val="bg1"/>
              </a:buClr>
              <a:buChar char="–"/>
              <a:defRPr sz="1600">
                <a:solidFill>
                  <a:srgbClr val="4D4D4D"/>
                </a:solidFill>
                <a:latin typeface="+mn-lt"/>
                <a:cs typeface="+mn-cs"/>
              </a:defRPr>
            </a:lvl4pPr>
            <a:lvl5pPr marL="1390650" indent="-287655" algn="l" rtl="0" fontAlgn="base">
              <a:spcBef>
                <a:spcPct val="0"/>
              </a:spcBef>
              <a:spcAft>
                <a:spcPts val="400"/>
              </a:spcAft>
              <a:buClr>
                <a:schemeClr val="bg1"/>
              </a:buClr>
              <a:buChar char="»"/>
              <a:defRPr sz="1600">
                <a:solidFill>
                  <a:srgbClr val="4D4D4D"/>
                </a:solidFill>
                <a:latin typeface="+mn-lt"/>
                <a:cs typeface="+mn-cs"/>
              </a:defRPr>
            </a:lvl5pPr>
            <a:lvl6pPr marL="1847850" indent="-287655" algn="l" rtl="0" fontAlgn="base">
              <a:spcBef>
                <a:spcPct val="20000"/>
              </a:spcBef>
              <a:spcAft>
                <a:spcPct val="0"/>
              </a:spcAft>
              <a:buChar char="»"/>
              <a:defRPr sz="2000">
                <a:solidFill>
                  <a:schemeClr val="tx1"/>
                </a:solidFill>
                <a:latin typeface="+mn-lt"/>
                <a:cs typeface="+mn-cs"/>
              </a:defRPr>
            </a:lvl6pPr>
            <a:lvl7pPr marL="2305050" indent="-287655" algn="l" rtl="0" fontAlgn="base">
              <a:spcBef>
                <a:spcPct val="20000"/>
              </a:spcBef>
              <a:spcAft>
                <a:spcPct val="0"/>
              </a:spcAft>
              <a:buChar char="»"/>
              <a:defRPr sz="2000">
                <a:solidFill>
                  <a:schemeClr val="tx1"/>
                </a:solidFill>
                <a:latin typeface="+mn-lt"/>
                <a:cs typeface="+mn-cs"/>
              </a:defRPr>
            </a:lvl7pPr>
            <a:lvl8pPr marL="2762250" indent="-287655" algn="l" rtl="0" fontAlgn="base">
              <a:spcBef>
                <a:spcPct val="20000"/>
              </a:spcBef>
              <a:spcAft>
                <a:spcPct val="0"/>
              </a:spcAft>
              <a:buChar char="»"/>
              <a:defRPr sz="2000">
                <a:solidFill>
                  <a:schemeClr val="tx1"/>
                </a:solidFill>
                <a:latin typeface="+mn-lt"/>
                <a:cs typeface="+mn-cs"/>
              </a:defRPr>
            </a:lvl8pPr>
            <a:lvl9pPr marL="3219450" indent="-287655"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ct val="0"/>
              </a:spcBef>
              <a:spcAft>
                <a:spcPts val="400"/>
              </a:spcAft>
              <a:buClr>
                <a:srgbClr val="043882"/>
              </a:buClr>
              <a:buSzPct val="110000"/>
              <a:buFontTx/>
              <a:buNone/>
              <a:defRPr/>
            </a:pPr>
            <a:r>
              <a:rPr lang="ja-JP" sz="1600" b="1" i="0" u="none" strike="noStrike" cap="none" baseline="0">
                <a:solidFill>
                  <a:srgbClr val="A0A0A0"/>
                </a:solidFill>
                <a:effectLst/>
                <a:uFillTx/>
                <a:ea typeface="MS UI Gothic" panose="020B0600070205080204" charset="-128"/>
              </a:rPr>
              <a:t>副次的エンドポイント</a:t>
            </a:r>
          </a:p>
          <a:p>
            <a:pPr marL="250825" marR="0" lvl="0" indent="-250825" algn="l" defTabSz="914400" rtl="0" eaLnBrk="1" fontAlgn="base" latinLnBrk="0" hangingPunct="1">
              <a:lnSpc>
                <a:spcPct val="100000"/>
              </a:lnSpc>
              <a:spcBef>
                <a:spcPct val="0"/>
              </a:spcBef>
              <a:spcAft>
                <a:spcPts val="400"/>
              </a:spcAft>
              <a:buClr>
                <a:srgbClr val="043882"/>
              </a:buClr>
              <a:buSzPct val="110000"/>
              <a:buFontTx/>
              <a:buChar char="•"/>
              <a:defRPr/>
            </a:pPr>
            <a:r>
              <a:rPr lang="ja-JP" sz="1600" b="0" i="0" u="none" strike="noStrike" cap="none" baseline="0">
                <a:solidFill>
                  <a:srgbClr val="4D4D4D"/>
                </a:solidFill>
                <a:effectLst/>
                <a:uFillTx/>
                <a:ea typeface="MS UI Gothic" panose="020B0600070205080204" charset="-128"/>
              </a:rPr>
              <a:t> RR；安全性</a:t>
            </a:r>
          </a:p>
        </p:txBody>
      </p:sp>
      <p:cxnSp>
        <p:nvCxnSpPr>
          <p:cNvPr id="18" name="AutoShape 16"/>
          <p:cNvCxnSpPr>
            <a:cxnSpLocks noChangeShapeType="1"/>
            <a:stCxn id="8" idx="4"/>
            <a:endCxn id="20" idx="1"/>
          </p:cNvCxnSpPr>
          <p:nvPr/>
        </p:nvCxnSpPr>
        <p:spPr bwMode="auto">
          <a:xfrm rot="16200000" flipH="1">
            <a:off x="4689600" y="4190045"/>
            <a:ext cx="715285" cy="323673"/>
          </a:xfrm>
          <a:prstGeom prst="bentConnector2">
            <a:avLst/>
          </a:prstGeom>
          <a:noFill/>
          <a:ln w="57150">
            <a:solidFill>
              <a:schemeClr val="bg2">
                <a:lumMod val="60000"/>
                <a:lumOff val="40000"/>
              </a:schemeClr>
            </a:solidFill>
            <a:round/>
            <a:tailEnd type="triangle" w="med" len="med"/>
          </a:ln>
        </p:spPr>
      </p:cxnSp>
      <p:cxnSp>
        <p:nvCxnSpPr>
          <p:cNvPr id="19" name="AutoShape 20"/>
          <p:cNvCxnSpPr>
            <a:cxnSpLocks noChangeShapeType="1"/>
            <a:stCxn id="20" idx="3"/>
            <a:endCxn id="21" idx="1"/>
          </p:cNvCxnSpPr>
          <p:nvPr/>
        </p:nvCxnSpPr>
        <p:spPr bwMode="auto">
          <a:xfrm>
            <a:off x="7714604" y="4709525"/>
            <a:ext cx="296900" cy="1"/>
          </a:xfrm>
          <a:prstGeom prst="straightConnector1">
            <a:avLst/>
          </a:prstGeom>
          <a:noFill/>
          <a:ln w="57150">
            <a:solidFill>
              <a:schemeClr val="bg2">
                <a:lumMod val="60000"/>
                <a:lumOff val="40000"/>
              </a:schemeClr>
            </a:solidFill>
            <a:prstDash val="sysDot"/>
            <a:round/>
            <a:tailEnd type="triangle" w="med" len="med"/>
          </a:ln>
        </p:spPr>
      </p:cxnSp>
      <p:sp>
        <p:nvSpPr>
          <p:cNvPr id="20" name="AutoShape 12"/>
          <p:cNvSpPr>
            <a:spLocks noChangeArrowheads="1"/>
          </p:cNvSpPr>
          <p:nvPr/>
        </p:nvSpPr>
        <p:spPr bwMode="auto">
          <a:xfrm>
            <a:off x="5209079" y="4299157"/>
            <a:ext cx="2505525" cy="820736"/>
          </a:xfrm>
          <a:prstGeom prst="rect">
            <a:avLst/>
          </a:prstGeom>
          <a:solidFill>
            <a:schemeClr val="accent2"/>
          </a:solidFill>
          <a:ln w="9525" algn="ctr">
            <a:noFill/>
            <a:rou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defRPr/>
            </a:pPr>
            <a:r>
              <a:rPr lang="ja-JP" sz="1600" b="0" i="0" u="none" strike="noStrike" cap="none" baseline="0" dirty="0">
                <a:solidFill>
                  <a:srgbClr val="4D4D4D"/>
                </a:solidFill>
                <a:effectLst/>
                <a:uFillTx/>
                <a:ea typeface="MS UI Gothic" panose="020B0600070205080204" charset="-128"/>
              </a:rPr>
              <a:t>イリノテカン</a:t>
            </a:r>
            <a:r>
              <a:rPr lang="ja-JP" sz="1600" b="0" i="0" u="none" strike="noStrike" cap="none" baseline="30000" dirty="0">
                <a:solidFill>
                  <a:srgbClr val="4D4D4D"/>
                </a:solidFill>
                <a:effectLst/>
                <a:uFillTx/>
                <a:ea typeface="MS UI Gothic" panose="020B0600070205080204" charset="-128"/>
              </a:rPr>
              <a:t>†</a:t>
            </a:r>
            <a:r>
              <a:rPr lang="ja-JP" sz="1600" b="0" i="0" u="none" strike="noStrike" cap="none" baseline="0" dirty="0">
                <a:solidFill>
                  <a:srgbClr val="4D4D4D"/>
                </a:solidFill>
                <a:effectLst/>
                <a:uFillTx/>
                <a:ea typeface="MS UI Gothic" panose="020B0600070205080204" charset="-128"/>
              </a:rPr>
              <a:t>＋セツキシマブ</a:t>
            </a:r>
            <a:r>
              <a:rPr lang="ja-JP" sz="1600" b="0" i="0" u="none" strike="noStrike" cap="none" baseline="30000" dirty="0">
                <a:solidFill>
                  <a:srgbClr val="4D4D4D"/>
                </a:solidFill>
                <a:effectLst/>
                <a:uFillTx/>
                <a:ea typeface="MS UI Gothic" panose="020B0600070205080204" charset="-128"/>
              </a:rPr>
              <a:t>‡</a:t>
            </a:r>
            <a:r>
              <a:rPr lang="ja-JP" sz="1600" b="0" i="0" u="none" strike="noStrike" cap="none" baseline="0" dirty="0">
                <a:solidFill>
                  <a:srgbClr val="4D4D4D"/>
                </a:solidFill>
                <a:effectLst/>
                <a:uFillTx/>
                <a:ea typeface="MS UI Gothic" panose="020B0600070205080204" charset="-128"/>
              </a:rPr>
              <a:t> </a:t>
            </a:r>
            <a:r>
              <a:rPr sz="1600" dirty="0"/>
              <a:t/>
            </a:r>
            <a:br>
              <a:rPr sz="1600" dirty="0"/>
            </a:br>
            <a:r>
              <a:rPr lang="ja-JP" sz="1600" b="0" i="0" u="none" strike="noStrike" cap="none" baseline="0" dirty="0">
                <a:solidFill>
                  <a:srgbClr val="4D4D4D"/>
                </a:solidFill>
                <a:effectLst/>
                <a:uFillTx/>
                <a:ea typeface="MS UI Gothic" panose="020B0600070205080204" charset="-128"/>
              </a:rPr>
              <a:t>(n=47)</a:t>
            </a:r>
          </a:p>
        </p:txBody>
      </p:sp>
      <p:sp>
        <p:nvSpPr>
          <p:cNvPr id="21" name="AutoShape 12"/>
          <p:cNvSpPr>
            <a:spLocks noChangeArrowheads="1"/>
          </p:cNvSpPr>
          <p:nvPr/>
        </p:nvSpPr>
        <p:spPr bwMode="auto">
          <a:xfrm>
            <a:off x="8011504" y="4400106"/>
            <a:ext cx="1027565" cy="618839"/>
          </a:xfrm>
          <a:prstGeom prst="rect">
            <a:avLst/>
          </a:prstGeom>
          <a:solidFill>
            <a:schemeClr val="tx1"/>
          </a:solidFill>
          <a:ln w="9525" algn="ctr">
            <a:noFill/>
            <a:rou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defRPr/>
            </a:pPr>
            <a:r>
              <a:rPr lang="ja-JP" sz="1800" b="0" i="0" u="none" strike="noStrike" cap="none" baseline="0">
                <a:solidFill>
                  <a:srgbClr val="FFFFFF"/>
                </a:solidFill>
                <a:effectLst/>
                <a:uFillTx/>
                <a:ea typeface="MS UI Gothic" panose="020B0600070205080204" charset="-128"/>
              </a:rPr>
              <a:t>PD/</a:t>
            </a:r>
            <a:r>
              <a:rPr sz="1800"/>
              <a:t/>
            </a:r>
            <a:br>
              <a:rPr sz="1800"/>
            </a:br>
            <a:r>
              <a:rPr lang="ja-JP" sz="1800" b="0" i="0" u="none" strike="noStrike" cap="none" baseline="0">
                <a:solidFill>
                  <a:srgbClr val="FFFFFF"/>
                </a:solidFill>
                <a:effectLst/>
                <a:uFillTx/>
                <a:ea typeface="MS UI Gothic" panose="020B0600070205080204" charset="-128"/>
              </a:rPr>
              <a:t>毒性</a:t>
            </a:r>
          </a:p>
        </p:txBody>
      </p:sp>
    </p:spTree>
  </p:cSld>
  <p:clrMapOvr>
    <a:masterClrMapping/>
  </p:clrMapOvr>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sz="1800" b="1" i="0" u="none" strike="noStrike" cap="none" baseline="0" dirty="0">
                <a:solidFill>
                  <a:srgbClr val="043882"/>
                </a:solidFill>
                <a:effectLst/>
                <a:uFillTx/>
                <a:ea typeface="MS UI Gothic" panose="020B0600070205080204" charset="-128"/>
              </a:rPr>
              <a:t>3504: 進行結腸直腸癌（CRC）を対象として、オキサリプラチン及びベバシズマブをベースとした治療後の、第二選択治療としてのイリノテカン＋セツキシマブ（IC）と、イリノテカン＋セツキシマブ＋ラムシルマブ（ICR）を比較検討する無作為化試験 E7208試験の結果 </a:t>
            </a:r>
            <a:r>
              <a:rPr lang="en-GB" altLang="ja-JP" sz="1800" b="1" i="0" u="none" strike="noStrike" cap="none" baseline="0" dirty="0" smtClean="0">
                <a:solidFill>
                  <a:srgbClr val="043882"/>
                </a:solidFill>
                <a:effectLst/>
                <a:uFillTx/>
                <a:ea typeface="MS UI Gothic" panose="020B0600070205080204" charset="-128"/>
              </a:rPr>
              <a:t/>
            </a:r>
            <a:br>
              <a:rPr lang="en-GB" altLang="ja-JP" sz="1800" b="1" i="0" u="none" strike="noStrike" cap="none" baseline="0" dirty="0" smtClean="0">
                <a:solidFill>
                  <a:srgbClr val="043882"/>
                </a:solidFill>
                <a:effectLst/>
                <a:uFillTx/>
                <a:ea typeface="MS UI Gothic" panose="020B0600070205080204" charset="-128"/>
              </a:rPr>
            </a:br>
            <a:r>
              <a:rPr lang="ja-JP" sz="1800" b="1" i="0" u="none" strike="noStrike" cap="none" baseline="0" dirty="0" smtClean="0">
                <a:solidFill>
                  <a:srgbClr val="043882"/>
                </a:solidFill>
                <a:effectLst/>
                <a:uFillTx/>
                <a:ea typeface="MS UI Gothic" panose="020B0600070205080204" charset="-128"/>
              </a:rPr>
              <a:t>–</a:t>
            </a:r>
            <a:r>
              <a:rPr lang="en-GB" altLang="ja-JP" sz="1800" b="1" i="0" u="none" strike="noStrike" cap="none" baseline="0" dirty="0" smtClean="0">
                <a:solidFill>
                  <a:srgbClr val="043882"/>
                </a:solidFill>
                <a:effectLst/>
                <a:uFillTx/>
                <a:ea typeface="MS UI Gothic" panose="020B0600070205080204" charset="-128"/>
              </a:rPr>
              <a:t> </a:t>
            </a:r>
            <a:r>
              <a:rPr lang="ja-JP" sz="1800" b="1" i="0" u="none" strike="noStrike" cap="none" baseline="0" dirty="0" smtClean="0">
                <a:solidFill>
                  <a:srgbClr val="043882"/>
                </a:solidFill>
                <a:effectLst/>
                <a:uFillTx/>
                <a:ea typeface="MS UI Gothic" panose="020B0600070205080204" charset="-128"/>
              </a:rPr>
              <a:t>H</a:t>
            </a:r>
            <a:r>
              <a:rPr lang="ja-JP" sz="1800" b="1" i="0" u="none" strike="noStrike" cap="none" baseline="0" dirty="0" smtClean="0">
                <a:solidFill>
                  <a:srgbClr val="043882"/>
                </a:solidFill>
                <a:effectLst/>
                <a:uFillTx/>
                <a:ea typeface="MS UI Gothic" panose="020B0600070205080204" charset="-128"/>
              </a:rPr>
              <a:t>ochster </a:t>
            </a:r>
            <a:r>
              <a:rPr lang="ja-JP" sz="1800" b="1" i="0" u="none" strike="noStrike" cap="none" baseline="0" dirty="0">
                <a:solidFill>
                  <a:srgbClr val="043882"/>
                </a:solidFill>
                <a:effectLst/>
                <a:uFillTx/>
                <a:ea typeface="MS UI Gothic" panose="020B0600070205080204" charset="-128"/>
              </a:rPr>
              <a:t>HS, et al</a:t>
            </a:r>
          </a:p>
        </p:txBody>
      </p:sp>
      <p:sp>
        <p:nvSpPr>
          <p:cNvPr id="5" name="Text Placeholder 4"/>
          <p:cNvSpPr>
            <a:spLocks noGrp="1"/>
          </p:cNvSpPr>
          <p:nvPr>
            <p:ph type="body" sz="quarter" idx="11"/>
          </p:nvPr>
        </p:nvSpPr>
        <p:spPr>
          <a:xfrm>
            <a:off x="4414604" y="6096000"/>
            <a:ext cx="4364272" cy="487363"/>
          </a:xfrm>
        </p:spPr>
        <p:txBody>
          <a:bodyPr/>
          <a:lstStyle/>
          <a:p>
            <a:r>
              <a:rPr lang="ja-JP" sz="1200" b="0" i="0" u="none" strike="noStrike" cap="none" baseline="0">
                <a:solidFill>
                  <a:srgbClr val="4D4D4D"/>
                </a:solidFill>
                <a:effectLst/>
                <a:uFillTx/>
                <a:ea typeface="MS UI Gothic" panose="020B0600070205080204" charset="-128"/>
              </a:rPr>
              <a:t>Hochster HS, et al. J Clin Oncol 2018;36(suppl):abstr 3504</a:t>
            </a:r>
          </a:p>
        </p:txBody>
      </p:sp>
      <p:sp>
        <p:nvSpPr>
          <p:cNvPr id="22" name="Content Placeholder 2"/>
          <p:cNvSpPr txBox="1"/>
          <p:nvPr/>
        </p:nvSpPr>
        <p:spPr bwMode="auto">
          <a:xfrm>
            <a:off x="365124" y="1258215"/>
            <a:ext cx="8413751" cy="4741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lstStyle>
            <a:lvl1pPr marL="250825" indent="-250825" algn="l" rtl="0" fontAlgn="base">
              <a:spcBef>
                <a:spcPct val="0"/>
              </a:spcBef>
              <a:spcAft>
                <a:spcPts val="400"/>
              </a:spcAft>
              <a:buClr>
                <a:schemeClr val="bg1"/>
              </a:buClr>
              <a:buSzPct val="110000"/>
              <a:buChar char="•"/>
              <a:defRPr sz="1600">
                <a:solidFill>
                  <a:srgbClr val="4D4D4D"/>
                </a:solidFill>
                <a:latin typeface="+mn-lt"/>
                <a:ea typeface="+mn-ea"/>
                <a:cs typeface="+mn-cs"/>
              </a:defRPr>
            </a:lvl1pPr>
            <a:lvl2pPr marL="561975" indent="-309880" algn="l" rtl="0" fontAlgn="base">
              <a:spcBef>
                <a:spcPct val="0"/>
              </a:spcBef>
              <a:spcAft>
                <a:spcPts val="400"/>
              </a:spcAft>
              <a:buClr>
                <a:schemeClr val="bg1"/>
              </a:buClr>
              <a:buChar char="–"/>
              <a:defRPr sz="1600">
                <a:solidFill>
                  <a:srgbClr val="4D4D4D"/>
                </a:solidFill>
                <a:latin typeface="+mn-lt"/>
                <a:cs typeface="+mn-cs"/>
              </a:defRPr>
            </a:lvl2pPr>
            <a:lvl3pPr marL="812800" indent="-249555" algn="l" rtl="0" fontAlgn="base">
              <a:spcBef>
                <a:spcPct val="0"/>
              </a:spcBef>
              <a:spcAft>
                <a:spcPts val="400"/>
              </a:spcAft>
              <a:buClr>
                <a:schemeClr val="bg1"/>
              </a:buClr>
              <a:buChar char="•"/>
              <a:defRPr sz="1600">
                <a:solidFill>
                  <a:srgbClr val="4D4D4D"/>
                </a:solidFill>
                <a:latin typeface="+mn-lt"/>
                <a:cs typeface="+mn-cs"/>
              </a:defRPr>
            </a:lvl3pPr>
            <a:lvl4pPr marL="1101725" indent="-287655" algn="l" rtl="0" fontAlgn="base">
              <a:spcBef>
                <a:spcPct val="0"/>
              </a:spcBef>
              <a:spcAft>
                <a:spcPts val="400"/>
              </a:spcAft>
              <a:buClr>
                <a:schemeClr val="bg1"/>
              </a:buClr>
              <a:buChar char="–"/>
              <a:defRPr sz="1600">
                <a:solidFill>
                  <a:srgbClr val="4D4D4D"/>
                </a:solidFill>
                <a:latin typeface="+mn-lt"/>
                <a:cs typeface="+mn-cs"/>
              </a:defRPr>
            </a:lvl4pPr>
            <a:lvl5pPr marL="1390650" indent="-287655" algn="l" rtl="0" fontAlgn="base">
              <a:spcBef>
                <a:spcPct val="0"/>
              </a:spcBef>
              <a:spcAft>
                <a:spcPts val="400"/>
              </a:spcAft>
              <a:buClr>
                <a:schemeClr val="bg1"/>
              </a:buClr>
              <a:buChar char="»"/>
              <a:defRPr sz="1600">
                <a:solidFill>
                  <a:srgbClr val="4D4D4D"/>
                </a:solidFill>
                <a:latin typeface="+mn-lt"/>
                <a:cs typeface="+mn-cs"/>
              </a:defRPr>
            </a:lvl5pPr>
            <a:lvl6pPr marL="1847850" indent="-287655" algn="l" rtl="0" fontAlgn="base">
              <a:spcBef>
                <a:spcPct val="20000"/>
              </a:spcBef>
              <a:spcAft>
                <a:spcPct val="0"/>
              </a:spcAft>
              <a:buChar char="»"/>
              <a:defRPr sz="2000">
                <a:solidFill>
                  <a:schemeClr val="tx1"/>
                </a:solidFill>
                <a:latin typeface="+mn-lt"/>
                <a:cs typeface="+mn-cs"/>
              </a:defRPr>
            </a:lvl6pPr>
            <a:lvl7pPr marL="2305050" indent="-287655" algn="l" rtl="0" fontAlgn="base">
              <a:spcBef>
                <a:spcPct val="20000"/>
              </a:spcBef>
              <a:spcAft>
                <a:spcPct val="0"/>
              </a:spcAft>
              <a:buChar char="»"/>
              <a:defRPr sz="2000">
                <a:solidFill>
                  <a:schemeClr val="tx1"/>
                </a:solidFill>
                <a:latin typeface="+mn-lt"/>
                <a:cs typeface="+mn-cs"/>
              </a:defRPr>
            </a:lvl7pPr>
            <a:lvl8pPr marL="2762250" indent="-287655" algn="l" rtl="0" fontAlgn="base">
              <a:spcBef>
                <a:spcPct val="20000"/>
              </a:spcBef>
              <a:spcAft>
                <a:spcPct val="0"/>
              </a:spcAft>
              <a:buChar char="»"/>
              <a:defRPr sz="2000">
                <a:solidFill>
                  <a:schemeClr val="tx1"/>
                </a:solidFill>
                <a:latin typeface="+mn-lt"/>
                <a:cs typeface="+mn-cs"/>
              </a:defRPr>
            </a:lvl8pPr>
            <a:lvl9pPr marL="3219450" indent="-287655"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ct val="0"/>
              </a:spcBef>
              <a:spcAft>
                <a:spcPts val="400"/>
              </a:spcAft>
              <a:buClr>
                <a:srgbClr val="043882"/>
              </a:buClr>
              <a:buSzPct val="110000"/>
              <a:buFontTx/>
              <a:buNone/>
              <a:defRPr/>
            </a:pPr>
            <a:r>
              <a:rPr lang="ja-JP" sz="1600" b="1" i="0" u="none" strike="noStrike" cap="none" baseline="0">
                <a:solidFill>
                  <a:srgbClr val="4D4D4D"/>
                </a:solidFill>
                <a:effectLst/>
                <a:uFillTx/>
                <a:ea typeface="MS UI Gothic" panose="020B0600070205080204" charset="-128"/>
              </a:rPr>
              <a:t>主な結果</a:t>
            </a:r>
          </a:p>
        </p:txBody>
      </p:sp>
      <p:sp>
        <p:nvSpPr>
          <p:cNvPr id="23" name="TextBox 22"/>
          <p:cNvSpPr txBox="1"/>
          <p:nvPr/>
        </p:nvSpPr>
        <p:spPr>
          <a:xfrm>
            <a:off x="1476834" y="1532462"/>
            <a:ext cx="6284857" cy="366126"/>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800" b="1" i="0" u="none" strike="noStrike" cap="none" baseline="0">
                <a:solidFill>
                  <a:srgbClr val="4D4D4D"/>
                </a:solidFill>
                <a:effectLst/>
                <a:uFillTx/>
                <a:ea typeface="MS UI Gothic" panose="020B0600070205080204" charset="-128"/>
              </a:rPr>
              <a:t>群別のPFS</a:t>
            </a:r>
          </a:p>
        </p:txBody>
      </p:sp>
      <p:sp>
        <p:nvSpPr>
          <p:cNvPr id="24" name="TextBox 23"/>
          <p:cNvSpPr txBox="1"/>
          <p:nvPr/>
        </p:nvSpPr>
        <p:spPr>
          <a:xfrm>
            <a:off x="605207" y="1813568"/>
            <a:ext cx="394412" cy="274594"/>
          </a:xfrm>
          <a:prstGeom prst="rect">
            <a:avLst/>
          </a:prstGeom>
          <a:noFill/>
        </p:spPr>
        <p:txBody>
          <a:bodyPr wrap="none"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ja-JP" sz="1200" b="0" i="0" u="none" strike="noStrike" cap="none" baseline="0">
                <a:solidFill>
                  <a:srgbClr val="4D4D4D"/>
                </a:solidFill>
                <a:effectLst/>
                <a:uFillTx/>
                <a:ea typeface="MS UI Gothic" panose="020B0600070205080204" charset="-128"/>
              </a:rPr>
              <a:t>1.0</a:t>
            </a:r>
          </a:p>
        </p:txBody>
      </p:sp>
      <p:sp>
        <p:nvSpPr>
          <p:cNvPr id="25" name="TextBox 24"/>
          <p:cNvSpPr txBox="1"/>
          <p:nvPr/>
        </p:nvSpPr>
        <p:spPr>
          <a:xfrm>
            <a:off x="605207" y="2400212"/>
            <a:ext cx="394412" cy="274594"/>
          </a:xfrm>
          <a:prstGeom prst="rect">
            <a:avLst/>
          </a:prstGeom>
          <a:noFill/>
        </p:spPr>
        <p:txBody>
          <a:bodyPr wrap="none"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ja-JP" sz="1200" b="0" i="0" u="none" strike="noStrike" cap="none" baseline="0">
                <a:solidFill>
                  <a:srgbClr val="4D4D4D"/>
                </a:solidFill>
                <a:effectLst/>
                <a:uFillTx/>
                <a:ea typeface="MS UI Gothic" panose="020B0600070205080204" charset="-128"/>
              </a:rPr>
              <a:t>0.8</a:t>
            </a:r>
          </a:p>
        </p:txBody>
      </p:sp>
      <p:sp>
        <p:nvSpPr>
          <p:cNvPr id="26" name="TextBox 25"/>
          <p:cNvSpPr txBox="1"/>
          <p:nvPr/>
        </p:nvSpPr>
        <p:spPr>
          <a:xfrm>
            <a:off x="605207" y="2986856"/>
            <a:ext cx="394412" cy="274594"/>
          </a:xfrm>
          <a:prstGeom prst="rect">
            <a:avLst/>
          </a:prstGeom>
          <a:noFill/>
        </p:spPr>
        <p:txBody>
          <a:bodyPr wrap="none"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ja-JP" sz="1200" b="0" i="0" u="none" strike="noStrike" cap="none" baseline="0">
                <a:solidFill>
                  <a:srgbClr val="4D4D4D"/>
                </a:solidFill>
                <a:effectLst/>
                <a:uFillTx/>
                <a:ea typeface="MS UI Gothic" panose="020B0600070205080204" charset="-128"/>
              </a:rPr>
              <a:t>0.6</a:t>
            </a:r>
          </a:p>
        </p:txBody>
      </p:sp>
      <p:sp>
        <p:nvSpPr>
          <p:cNvPr id="27" name="TextBox 26"/>
          <p:cNvSpPr txBox="1"/>
          <p:nvPr/>
        </p:nvSpPr>
        <p:spPr>
          <a:xfrm>
            <a:off x="605207" y="3573500"/>
            <a:ext cx="394412" cy="274594"/>
          </a:xfrm>
          <a:prstGeom prst="rect">
            <a:avLst/>
          </a:prstGeom>
          <a:noFill/>
        </p:spPr>
        <p:txBody>
          <a:bodyPr wrap="none"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ja-JP" sz="1200" b="0" i="0" u="none" strike="noStrike" cap="none" baseline="0">
                <a:solidFill>
                  <a:srgbClr val="4D4D4D"/>
                </a:solidFill>
                <a:effectLst/>
                <a:uFillTx/>
                <a:ea typeface="MS UI Gothic" panose="020B0600070205080204" charset="-128"/>
              </a:rPr>
              <a:t>0.4</a:t>
            </a:r>
          </a:p>
        </p:txBody>
      </p:sp>
      <p:sp>
        <p:nvSpPr>
          <p:cNvPr id="28" name="TextBox 27"/>
          <p:cNvSpPr txBox="1"/>
          <p:nvPr/>
        </p:nvSpPr>
        <p:spPr>
          <a:xfrm>
            <a:off x="605207" y="4160144"/>
            <a:ext cx="394412" cy="274594"/>
          </a:xfrm>
          <a:prstGeom prst="rect">
            <a:avLst/>
          </a:prstGeom>
          <a:noFill/>
        </p:spPr>
        <p:txBody>
          <a:bodyPr wrap="none"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ja-JP" sz="1200" b="0" i="0" u="none" strike="noStrike" cap="none" baseline="0">
                <a:solidFill>
                  <a:srgbClr val="4D4D4D"/>
                </a:solidFill>
                <a:effectLst/>
                <a:uFillTx/>
                <a:ea typeface="MS UI Gothic" panose="020B0600070205080204" charset="-128"/>
              </a:rPr>
              <a:t>0.2</a:t>
            </a:r>
          </a:p>
        </p:txBody>
      </p:sp>
      <p:sp>
        <p:nvSpPr>
          <p:cNvPr id="29" name="TextBox 28"/>
          <p:cNvSpPr txBox="1"/>
          <p:nvPr/>
        </p:nvSpPr>
        <p:spPr>
          <a:xfrm>
            <a:off x="605207" y="4746784"/>
            <a:ext cx="394412" cy="274594"/>
          </a:xfrm>
          <a:prstGeom prst="rect">
            <a:avLst/>
          </a:prstGeom>
          <a:noFill/>
        </p:spPr>
        <p:txBody>
          <a:bodyPr wrap="none"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ja-JP" sz="1200" b="0" i="0" u="none" strike="noStrike" cap="none" baseline="0">
                <a:solidFill>
                  <a:srgbClr val="4D4D4D"/>
                </a:solidFill>
                <a:effectLst/>
                <a:uFillTx/>
                <a:ea typeface="MS UI Gothic" panose="020B0600070205080204" charset="-128"/>
              </a:rPr>
              <a:t>0.0</a:t>
            </a:r>
          </a:p>
        </p:txBody>
      </p:sp>
      <p:sp>
        <p:nvSpPr>
          <p:cNvPr id="30" name="Freeform: Shape 13"/>
          <p:cNvSpPr/>
          <p:nvPr/>
        </p:nvSpPr>
        <p:spPr>
          <a:xfrm>
            <a:off x="1076431" y="1951870"/>
            <a:ext cx="6779656" cy="2930687"/>
          </a:xfrm>
          <a:custGeom>
            <a:avLst/>
            <a:gdLst>
              <a:gd name="connsiteX0" fmla="*/ 0 w 6281928"/>
              <a:gd name="connsiteY0" fmla="*/ 0 h 3054096"/>
              <a:gd name="connsiteX1" fmla="*/ 0 w 6281928"/>
              <a:gd name="connsiteY1" fmla="*/ 3054096 h 3054096"/>
              <a:gd name="connsiteX2" fmla="*/ 6281928 w 6281928"/>
              <a:gd name="connsiteY2" fmla="*/ 3054096 h 3054096"/>
            </a:gdLst>
            <a:ahLst/>
            <a:cxnLst>
              <a:cxn ang="0">
                <a:pos x="connsiteX0" y="connsiteY0"/>
              </a:cxn>
              <a:cxn ang="0">
                <a:pos x="connsiteX1" y="connsiteY1"/>
              </a:cxn>
              <a:cxn ang="0">
                <a:pos x="connsiteX2" y="connsiteY2"/>
              </a:cxn>
            </a:cxnLst>
            <a:rect l="l" t="t" r="r" b="b"/>
            <a:pathLst>
              <a:path w="6281928" h="3054096">
                <a:moveTo>
                  <a:pt x="0" y="0"/>
                </a:moveTo>
                <a:lnTo>
                  <a:pt x="0" y="3054096"/>
                </a:lnTo>
                <a:lnTo>
                  <a:pt x="6281928" y="3054096"/>
                </a:lnTo>
              </a:path>
            </a:pathLst>
          </a:cu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GB" sz="12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cxnSp>
        <p:nvCxnSpPr>
          <p:cNvPr id="31" name="Straight Connector 30"/>
          <p:cNvCxnSpPr/>
          <p:nvPr/>
        </p:nvCxnSpPr>
        <p:spPr>
          <a:xfrm>
            <a:off x="970483" y="1950865"/>
            <a:ext cx="90000" cy="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32" name="Straight Connector 31"/>
          <p:cNvCxnSpPr/>
          <p:nvPr/>
        </p:nvCxnSpPr>
        <p:spPr>
          <a:xfrm>
            <a:off x="970483" y="2537203"/>
            <a:ext cx="90000" cy="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33" name="Straight Connector 32"/>
          <p:cNvCxnSpPr/>
          <p:nvPr/>
        </p:nvCxnSpPr>
        <p:spPr>
          <a:xfrm>
            <a:off x="970483" y="3123541"/>
            <a:ext cx="90000" cy="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34" name="Straight Connector 33"/>
          <p:cNvCxnSpPr/>
          <p:nvPr/>
        </p:nvCxnSpPr>
        <p:spPr>
          <a:xfrm>
            <a:off x="970483" y="3709879"/>
            <a:ext cx="90000" cy="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35" name="Straight Connector 34"/>
          <p:cNvCxnSpPr/>
          <p:nvPr/>
        </p:nvCxnSpPr>
        <p:spPr>
          <a:xfrm>
            <a:off x="970483" y="4296217"/>
            <a:ext cx="90000" cy="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36" name="Straight Connector 35"/>
          <p:cNvCxnSpPr/>
          <p:nvPr/>
        </p:nvCxnSpPr>
        <p:spPr>
          <a:xfrm>
            <a:off x="970483" y="4882558"/>
            <a:ext cx="90000" cy="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37" name="Straight Connector 36"/>
          <p:cNvCxnSpPr/>
          <p:nvPr/>
        </p:nvCxnSpPr>
        <p:spPr>
          <a:xfrm rot="5400000">
            <a:off x="1031430" y="4938204"/>
            <a:ext cx="90000" cy="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sp>
        <p:nvSpPr>
          <p:cNvPr id="38" name="TextBox 37"/>
          <p:cNvSpPr txBox="1"/>
          <p:nvPr/>
        </p:nvSpPr>
        <p:spPr>
          <a:xfrm>
            <a:off x="942789" y="4978896"/>
            <a:ext cx="267285" cy="274594"/>
          </a:xfrm>
          <a:prstGeom prst="rect">
            <a:avLst/>
          </a:prstGeom>
          <a:noFill/>
        </p:spPr>
        <p:txBody>
          <a:bodyPr wrap="none"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200" b="0" i="0" u="none" strike="noStrike" cap="none" baseline="0">
                <a:solidFill>
                  <a:srgbClr val="4D4D4D"/>
                </a:solidFill>
                <a:effectLst/>
                <a:uFillTx/>
                <a:ea typeface="MS UI Gothic" panose="020B0600070205080204" charset="-128"/>
              </a:rPr>
              <a:t>0</a:t>
            </a:r>
          </a:p>
        </p:txBody>
      </p:sp>
      <p:cxnSp>
        <p:nvCxnSpPr>
          <p:cNvPr id="39" name="Straight Connector 38"/>
          <p:cNvCxnSpPr/>
          <p:nvPr/>
        </p:nvCxnSpPr>
        <p:spPr>
          <a:xfrm rot="5400000">
            <a:off x="1709375" y="4938204"/>
            <a:ext cx="90000" cy="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sp>
        <p:nvSpPr>
          <p:cNvPr id="40" name="TextBox 39"/>
          <p:cNvSpPr txBox="1"/>
          <p:nvPr/>
        </p:nvSpPr>
        <p:spPr>
          <a:xfrm>
            <a:off x="1620734" y="4978896"/>
            <a:ext cx="267285" cy="274594"/>
          </a:xfrm>
          <a:prstGeom prst="rect">
            <a:avLst/>
          </a:prstGeom>
          <a:noFill/>
        </p:spPr>
        <p:txBody>
          <a:bodyPr wrap="none"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200" b="0" i="0" u="none" strike="noStrike" cap="none" baseline="0">
                <a:solidFill>
                  <a:srgbClr val="4D4D4D"/>
                </a:solidFill>
                <a:effectLst/>
                <a:uFillTx/>
                <a:ea typeface="MS UI Gothic" panose="020B0600070205080204" charset="-128"/>
              </a:rPr>
              <a:t>2</a:t>
            </a:r>
          </a:p>
        </p:txBody>
      </p:sp>
      <p:cxnSp>
        <p:nvCxnSpPr>
          <p:cNvPr id="41" name="Straight Connector 40"/>
          <p:cNvCxnSpPr/>
          <p:nvPr/>
        </p:nvCxnSpPr>
        <p:spPr>
          <a:xfrm rot="5400000">
            <a:off x="2387320" y="4938204"/>
            <a:ext cx="90000" cy="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sp>
        <p:nvSpPr>
          <p:cNvPr id="42" name="TextBox 41"/>
          <p:cNvSpPr txBox="1"/>
          <p:nvPr/>
        </p:nvSpPr>
        <p:spPr>
          <a:xfrm>
            <a:off x="2298679" y="4978896"/>
            <a:ext cx="267285" cy="274594"/>
          </a:xfrm>
          <a:prstGeom prst="rect">
            <a:avLst/>
          </a:prstGeom>
          <a:noFill/>
        </p:spPr>
        <p:txBody>
          <a:bodyPr wrap="none"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200" b="0" i="0" u="none" strike="noStrike" cap="none" baseline="0">
                <a:solidFill>
                  <a:srgbClr val="4D4D4D"/>
                </a:solidFill>
                <a:effectLst/>
                <a:uFillTx/>
                <a:ea typeface="MS UI Gothic" panose="020B0600070205080204" charset="-128"/>
              </a:rPr>
              <a:t>4</a:t>
            </a:r>
          </a:p>
        </p:txBody>
      </p:sp>
      <p:cxnSp>
        <p:nvCxnSpPr>
          <p:cNvPr id="43" name="Straight Connector 42"/>
          <p:cNvCxnSpPr/>
          <p:nvPr/>
        </p:nvCxnSpPr>
        <p:spPr>
          <a:xfrm rot="5400000">
            <a:off x="3065265" y="4938204"/>
            <a:ext cx="90000" cy="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sp>
        <p:nvSpPr>
          <p:cNvPr id="44" name="TextBox 43"/>
          <p:cNvSpPr txBox="1"/>
          <p:nvPr/>
        </p:nvSpPr>
        <p:spPr>
          <a:xfrm>
            <a:off x="2976624" y="4978896"/>
            <a:ext cx="267285" cy="274594"/>
          </a:xfrm>
          <a:prstGeom prst="rect">
            <a:avLst/>
          </a:prstGeom>
          <a:noFill/>
        </p:spPr>
        <p:txBody>
          <a:bodyPr wrap="none"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200" b="0" i="0" u="none" strike="noStrike" cap="none" baseline="0">
                <a:solidFill>
                  <a:srgbClr val="4D4D4D"/>
                </a:solidFill>
                <a:effectLst/>
                <a:uFillTx/>
                <a:ea typeface="MS UI Gothic" panose="020B0600070205080204" charset="-128"/>
              </a:rPr>
              <a:t>6</a:t>
            </a:r>
          </a:p>
        </p:txBody>
      </p:sp>
      <p:cxnSp>
        <p:nvCxnSpPr>
          <p:cNvPr id="45" name="Straight Connector 44"/>
          <p:cNvCxnSpPr/>
          <p:nvPr/>
        </p:nvCxnSpPr>
        <p:spPr>
          <a:xfrm rot="5400000">
            <a:off x="3743210" y="4938204"/>
            <a:ext cx="90000" cy="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sp>
        <p:nvSpPr>
          <p:cNvPr id="46" name="TextBox 45"/>
          <p:cNvSpPr txBox="1"/>
          <p:nvPr/>
        </p:nvSpPr>
        <p:spPr>
          <a:xfrm>
            <a:off x="3654569" y="4978896"/>
            <a:ext cx="267285" cy="274594"/>
          </a:xfrm>
          <a:prstGeom prst="rect">
            <a:avLst/>
          </a:prstGeom>
          <a:noFill/>
        </p:spPr>
        <p:txBody>
          <a:bodyPr wrap="none"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200" b="0" i="0" u="none" strike="noStrike" cap="none" baseline="0">
                <a:solidFill>
                  <a:srgbClr val="4D4D4D"/>
                </a:solidFill>
                <a:effectLst/>
                <a:uFillTx/>
                <a:ea typeface="MS UI Gothic" panose="020B0600070205080204" charset="-128"/>
              </a:rPr>
              <a:t>8</a:t>
            </a:r>
          </a:p>
        </p:txBody>
      </p:sp>
      <p:cxnSp>
        <p:nvCxnSpPr>
          <p:cNvPr id="47" name="Straight Connector 46"/>
          <p:cNvCxnSpPr/>
          <p:nvPr/>
        </p:nvCxnSpPr>
        <p:spPr>
          <a:xfrm rot="5400000">
            <a:off x="5099100" y="4938204"/>
            <a:ext cx="90000" cy="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sp>
        <p:nvSpPr>
          <p:cNvPr id="48" name="TextBox 47"/>
          <p:cNvSpPr txBox="1"/>
          <p:nvPr/>
        </p:nvSpPr>
        <p:spPr>
          <a:xfrm>
            <a:off x="4968349" y="4978896"/>
            <a:ext cx="351506" cy="274594"/>
          </a:xfrm>
          <a:prstGeom prst="rect">
            <a:avLst/>
          </a:prstGeom>
          <a:noFill/>
        </p:spPr>
        <p:txBody>
          <a:bodyPr wrap="none"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200" b="0" i="0" u="none" strike="noStrike" cap="none" baseline="0">
                <a:solidFill>
                  <a:srgbClr val="4D4D4D"/>
                </a:solidFill>
                <a:effectLst/>
                <a:uFillTx/>
                <a:ea typeface="MS UI Gothic" panose="020B0600070205080204" charset="-128"/>
              </a:rPr>
              <a:t>12</a:t>
            </a:r>
          </a:p>
        </p:txBody>
      </p:sp>
      <p:cxnSp>
        <p:nvCxnSpPr>
          <p:cNvPr id="49" name="Straight Connector 48"/>
          <p:cNvCxnSpPr/>
          <p:nvPr/>
        </p:nvCxnSpPr>
        <p:spPr>
          <a:xfrm rot="5400000">
            <a:off x="6454990" y="4938204"/>
            <a:ext cx="90000" cy="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sp>
        <p:nvSpPr>
          <p:cNvPr id="50" name="TextBox 49"/>
          <p:cNvSpPr txBox="1"/>
          <p:nvPr/>
        </p:nvSpPr>
        <p:spPr>
          <a:xfrm>
            <a:off x="6324239" y="4978896"/>
            <a:ext cx="351506" cy="274594"/>
          </a:xfrm>
          <a:prstGeom prst="rect">
            <a:avLst/>
          </a:prstGeom>
          <a:noFill/>
        </p:spPr>
        <p:txBody>
          <a:bodyPr wrap="none"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200" b="0" i="0" u="none" strike="noStrike" cap="none" baseline="0">
                <a:solidFill>
                  <a:srgbClr val="4D4D4D"/>
                </a:solidFill>
                <a:effectLst/>
                <a:uFillTx/>
                <a:ea typeface="MS UI Gothic" panose="020B0600070205080204" charset="-128"/>
              </a:rPr>
              <a:t>16</a:t>
            </a:r>
          </a:p>
        </p:txBody>
      </p:sp>
      <p:cxnSp>
        <p:nvCxnSpPr>
          <p:cNvPr id="51" name="Straight Connector 50"/>
          <p:cNvCxnSpPr/>
          <p:nvPr/>
        </p:nvCxnSpPr>
        <p:spPr>
          <a:xfrm rot="5400000">
            <a:off x="7810880" y="4938204"/>
            <a:ext cx="90000" cy="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sp>
        <p:nvSpPr>
          <p:cNvPr id="52" name="TextBox 51"/>
          <p:cNvSpPr txBox="1"/>
          <p:nvPr/>
        </p:nvSpPr>
        <p:spPr>
          <a:xfrm>
            <a:off x="7680127" y="4978896"/>
            <a:ext cx="351506" cy="274594"/>
          </a:xfrm>
          <a:prstGeom prst="rect">
            <a:avLst/>
          </a:prstGeom>
          <a:noFill/>
        </p:spPr>
        <p:txBody>
          <a:bodyPr wrap="none"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200" b="0" i="0" u="none" strike="noStrike" cap="none" baseline="0">
                <a:solidFill>
                  <a:srgbClr val="4D4D4D"/>
                </a:solidFill>
                <a:effectLst/>
                <a:uFillTx/>
                <a:ea typeface="MS UI Gothic" panose="020B0600070205080204" charset="-128"/>
              </a:rPr>
              <a:t>20</a:t>
            </a:r>
          </a:p>
        </p:txBody>
      </p:sp>
      <p:sp>
        <p:nvSpPr>
          <p:cNvPr id="53" name="TextBox 52"/>
          <p:cNvSpPr txBox="1"/>
          <p:nvPr/>
        </p:nvSpPr>
        <p:spPr>
          <a:xfrm>
            <a:off x="4331827" y="5202830"/>
            <a:ext cx="268874" cy="274594"/>
          </a:xfrm>
          <a:prstGeom prst="rect">
            <a:avLst/>
          </a:prstGeom>
          <a:noFill/>
        </p:spPr>
        <p:txBody>
          <a:bodyPr wrap="none"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200" b="0" i="0" u="none" strike="noStrike" cap="none" baseline="0">
                <a:solidFill>
                  <a:srgbClr val="4D4D4D"/>
                </a:solidFill>
                <a:effectLst/>
                <a:uFillTx/>
                <a:ea typeface="MS UI Gothic" panose="020B0600070205080204" charset="-128"/>
              </a:rPr>
              <a:t>カ月</a:t>
            </a:r>
          </a:p>
        </p:txBody>
      </p:sp>
      <p:sp>
        <p:nvSpPr>
          <p:cNvPr id="54" name="TextBox 53"/>
          <p:cNvSpPr txBox="1"/>
          <p:nvPr/>
        </p:nvSpPr>
        <p:spPr>
          <a:xfrm>
            <a:off x="280395" y="5471348"/>
            <a:ext cx="311779" cy="274594"/>
          </a:xfrm>
          <a:prstGeom prst="rect">
            <a:avLst/>
          </a:prstGeom>
          <a:noFill/>
        </p:spPr>
        <p:txBody>
          <a:bodyPr wrap="none" rtlCol="0" anchor="t" anchorCtr="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lang="ja-JP" sz="1200" b="0" i="0" u="none" strike="noStrike" cap="none" baseline="0">
                <a:solidFill>
                  <a:srgbClr val="4D4D4D"/>
                </a:solidFill>
                <a:effectLst/>
                <a:uFillTx/>
                <a:ea typeface="MS UI Gothic" panose="020B0600070205080204" charset="-128"/>
              </a:rPr>
              <a:t>治療群</a:t>
            </a:r>
          </a:p>
        </p:txBody>
      </p:sp>
      <p:cxnSp>
        <p:nvCxnSpPr>
          <p:cNvPr id="55" name="Straight Connector 54"/>
          <p:cNvCxnSpPr/>
          <p:nvPr/>
        </p:nvCxnSpPr>
        <p:spPr>
          <a:xfrm>
            <a:off x="457500" y="5803221"/>
            <a:ext cx="236632" cy="0"/>
          </a:xfrm>
          <a:prstGeom prst="line">
            <a:avLst/>
          </a:prstGeom>
          <a:noFill/>
          <a:ln w="26035" cap="sq">
            <a:solidFill>
              <a:schemeClr val="accent3"/>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56" name="Straight Connector 55"/>
          <p:cNvCxnSpPr/>
          <p:nvPr/>
        </p:nvCxnSpPr>
        <p:spPr>
          <a:xfrm>
            <a:off x="457500" y="5977846"/>
            <a:ext cx="236632" cy="0"/>
          </a:xfrm>
          <a:prstGeom prst="line">
            <a:avLst/>
          </a:prstGeom>
          <a:noFill/>
          <a:ln w="26035" cap="sq">
            <a:solidFill>
              <a:schemeClr val="accent2"/>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57" name="Straight Connector 56"/>
          <p:cNvCxnSpPr/>
          <p:nvPr/>
        </p:nvCxnSpPr>
        <p:spPr>
          <a:xfrm rot="5400000">
            <a:off x="4421155" y="4938204"/>
            <a:ext cx="90000" cy="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sp>
        <p:nvSpPr>
          <p:cNvPr id="58" name="TextBox 57"/>
          <p:cNvSpPr txBox="1"/>
          <p:nvPr/>
        </p:nvSpPr>
        <p:spPr>
          <a:xfrm>
            <a:off x="4290403" y="4978896"/>
            <a:ext cx="351506" cy="274594"/>
          </a:xfrm>
          <a:prstGeom prst="rect">
            <a:avLst/>
          </a:prstGeom>
          <a:noFill/>
        </p:spPr>
        <p:txBody>
          <a:bodyPr wrap="none"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200" b="0" i="0" u="none" strike="noStrike" cap="none" baseline="0">
                <a:solidFill>
                  <a:srgbClr val="4D4D4D"/>
                </a:solidFill>
                <a:effectLst/>
                <a:uFillTx/>
                <a:ea typeface="MS UI Gothic" panose="020B0600070205080204" charset="-128"/>
              </a:rPr>
              <a:t>10</a:t>
            </a:r>
          </a:p>
        </p:txBody>
      </p:sp>
      <p:cxnSp>
        <p:nvCxnSpPr>
          <p:cNvPr id="59" name="Straight Connector 58"/>
          <p:cNvCxnSpPr/>
          <p:nvPr/>
        </p:nvCxnSpPr>
        <p:spPr>
          <a:xfrm rot="5400000">
            <a:off x="5777045" y="4938204"/>
            <a:ext cx="90000" cy="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sp>
        <p:nvSpPr>
          <p:cNvPr id="60" name="TextBox 59"/>
          <p:cNvSpPr txBox="1"/>
          <p:nvPr/>
        </p:nvSpPr>
        <p:spPr>
          <a:xfrm>
            <a:off x="5646293" y="4978896"/>
            <a:ext cx="351506" cy="274594"/>
          </a:xfrm>
          <a:prstGeom prst="rect">
            <a:avLst/>
          </a:prstGeom>
          <a:noFill/>
        </p:spPr>
        <p:txBody>
          <a:bodyPr wrap="none"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200" b="0" i="0" u="none" strike="noStrike" cap="none" baseline="0">
                <a:solidFill>
                  <a:srgbClr val="4D4D4D"/>
                </a:solidFill>
                <a:effectLst/>
                <a:uFillTx/>
                <a:ea typeface="MS UI Gothic" panose="020B0600070205080204" charset="-128"/>
              </a:rPr>
              <a:t>14</a:t>
            </a:r>
          </a:p>
        </p:txBody>
      </p:sp>
      <p:cxnSp>
        <p:nvCxnSpPr>
          <p:cNvPr id="61" name="Straight Connector 60"/>
          <p:cNvCxnSpPr/>
          <p:nvPr/>
        </p:nvCxnSpPr>
        <p:spPr>
          <a:xfrm rot="5400000">
            <a:off x="7132935" y="4938204"/>
            <a:ext cx="90000" cy="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sp>
        <p:nvSpPr>
          <p:cNvPr id="62" name="TextBox 61"/>
          <p:cNvSpPr txBox="1"/>
          <p:nvPr/>
        </p:nvSpPr>
        <p:spPr>
          <a:xfrm>
            <a:off x="7002183" y="4978896"/>
            <a:ext cx="351506" cy="274594"/>
          </a:xfrm>
          <a:prstGeom prst="rect">
            <a:avLst/>
          </a:prstGeom>
          <a:noFill/>
        </p:spPr>
        <p:txBody>
          <a:bodyPr wrap="none"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200" b="0" i="0" u="none" strike="noStrike" cap="none" baseline="0">
                <a:solidFill>
                  <a:srgbClr val="4D4D4D"/>
                </a:solidFill>
                <a:effectLst/>
                <a:uFillTx/>
                <a:ea typeface="MS UI Gothic" panose="020B0600070205080204" charset="-128"/>
              </a:rPr>
              <a:t>18</a:t>
            </a:r>
          </a:p>
        </p:txBody>
      </p:sp>
      <p:sp>
        <p:nvSpPr>
          <p:cNvPr id="63" name="TextBox 62"/>
          <p:cNvSpPr txBox="1"/>
          <p:nvPr/>
        </p:nvSpPr>
        <p:spPr>
          <a:xfrm>
            <a:off x="750351" y="5660022"/>
            <a:ext cx="635953" cy="457657"/>
          </a:xfrm>
          <a:prstGeom prst="rect">
            <a:avLst/>
          </a:prstGeom>
          <a:noFill/>
        </p:spPr>
        <p:txBody>
          <a:bodyPr wrap="none" rtlCol="0" anchor="b" anchorCtr="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lang="ja-JP" sz="1200" b="0" i="0" u="none" strike="noStrike" cap="none" baseline="0">
                <a:solidFill>
                  <a:srgbClr val="4D4D4D"/>
                </a:solidFill>
                <a:effectLst/>
                <a:uFillTx/>
                <a:ea typeface="MS UI Gothic" panose="020B0600070205080204" charset="-128"/>
              </a:rPr>
              <a:t>ラムシルマブ＋IC</a:t>
            </a:r>
          </a:p>
          <a:p>
            <a:pPr marL="0" marR="0" lvl="0" indent="0" algn="l" defTabSz="914400" rtl="0" eaLnBrk="1" fontAlgn="base" latinLnBrk="0" hangingPunct="1">
              <a:lnSpc>
                <a:spcPct val="100000"/>
              </a:lnSpc>
              <a:spcBef>
                <a:spcPct val="0"/>
              </a:spcBef>
              <a:spcAft>
                <a:spcPct val="0"/>
              </a:spcAft>
              <a:buClrTx/>
              <a:buSzTx/>
              <a:buFontTx/>
              <a:buNone/>
              <a:defRPr/>
            </a:pPr>
            <a:r>
              <a:rPr lang="ja-JP" sz="1200" b="0" i="0" u="none" strike="noStrike" cap="none" baseline="0">
                <a:solidFill>
                  <a:srgbClr val="4D4D4D"/>
                </a:solidFill>
                <a:effectLst/>
                <a:uFillTx/>
                <a:ea typeface="MS UI Gothic" panose="020B0600070205080204" charset="-128"/>
              </a:rPr>
              <a:t>IC</a:t>
            </a:r>
          </a:p>
        </p:txBody>
      </p:sp>
      <p:sp>
        <p:nvSpPr>
          <p:cNvPr id="64" name="TextBox 63"/>
          <p:cNvSpPr txBox="1"/>
          <p:nvPr/>
        </p:nvSpPr>
        <p:spPr>
          <a:xfrm rot="16200000">
            <a:off x="366655" y="3279415"/>
            <a:ext cx="268874" cy="274594"/>
          </a:xfrm>
          <a:prstGeom prst="rect">
            <a:avLst/>
          </a:prstGeom>
          <a:noFill/>
        </p:spPr>
        <p:txBody>
          <a:bodyPr wrap="none"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200" b="0" i="0" u="none" strike="noStrike" cap="none" baseline="0">
                <a:solidFill>
                  <a:srgbClr val="4D4D4D"/>
                </a:solidFill>
                <a:effectLst/>
                <a:uFillTx/>
                <a:ea typeface="MS UI Gothic" panose="020B0600070205080204" charset="-128"/>
              </a:rPr>
              <a:t>確率</a:t>
            </a:r>
          </a:p>
        </p:txBody>
      </p:sp>
      <p:sp>
        <p:nvSpPr>
          <p:cNvPr id="65" name="TextBox 64"/>
          <p:cNvSpPr txBox="1"/>
          <p:nvPr/>
        </p:nvSpPr>
        <p:spPr>
          <a:xfrm>
            <a:off x="6632320" y="1917835"/>
            <a:ext cx="635953" cy="457657"/>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lang="ja-JP" sz="1200" b="0" i="0" u="none" strike="noStrike" cap="none" baseline="0">
                <a:solidFill>
                  <a:srgbClr val="4D4D4D"/>
                </a:solidFill>
                <a:effectLst/>
                <a:uFillTx/>
                <a:ea typeface="MS UI Gothic" panose="020B0600070205080204" charset="-128"/>
              </a:rPr>
              <a:t>ラムシルマブ＋IC</a:t>
            </a:r>
          </a:p>
          <a:p>
            <a:pPr marL="0" marR="0" lvl="0" indent="0" algn="l" defTabSz="914400" rtl="0" eaLnBrk="1" fontAlgn="base" latinLnBrk="0" hangingPunct="1">
              <a:lnSpc>
                <a:spcPct val="100000"/>
              </a:lnSpc>
              <a:spcBef>
                <a:spcPct val="0"/>
              </a:spcBef>
              <a:spcAft>
                <a:spcPct val="0"/>
              </a:spcAft>
              <a:buClrTx/>
              <a:buSzTx/>
              <a:buFontTx/>
              <a:buNone/>
              <a:defRPr/>
            </a:pPr>
            <a:r>
              <a:rPr lang="ja-JP" sz="1200" b="0" i="0" u="none" strike="noStrike" cap="none" baseline="0">
                <a:solidFill>
                  <a:srgbClr val="4D4D4D"/>
                </a:solidFill>
                <a:effectLst/>
                <a:uFillTx/>
                <a:ea typeface="MS UI Gothic" panose="020B0600070205080204" charset="-128"/>
              </a:rPr>
              <a:t>IC </a:t>
            </a:r>
          </a:p>
        </p:txBody>
      </p:sp>
      <p:cxnSp>
        <p:nvCxnSpPr>
          <p:cNvPr id="66" name="Straight Connector 65"/>
          <p:cNvCxnSpPr/>
          <p:nvPr/>
        </p:nvCxnSpPr>
        <p:spPr>
          <a:xfrm rot="10800000" flipH="1">
            <a:off x="6424535" y="2244900"/>
            <a:ext cx="207786" cy="0"/>
          </a:xfrm>
          <a:prstGeom prst="line">
            <a:avLst/>
          </a:prstGeom>
          <a:noFill/>
          <a:ln w="26035" cap="flat">
            <a:solidFill>
              <a:schemeClr val="accent2"/>
            </a:solidFill>
            <a:prstDash val="solid"/>
            <a:miter/>
          </a:ln>
        </p:spPr>
      </p:cxnSp>
      <p:cxnSp>
        <p:nvCxnSpPr>
          <p:cNvPr id="67" name="Straight Connector 66"/>
          <p:cNvCxnSpPr/>
          <p:nvPr/>
        </p:nvCxnSpPr>
        <p:spPr>
          <a:xfrm rot="10800000" flipH="1">
            <a:off x="6424535" y="2055829"/>
            <a:ext cx="207786" cy="0"/>
          </a:xfrm>
          <a:prstGeom prst="line">
            <a:avLst/>
          </a:prstGeom>
          <a:noFill/>
          <a:ln w="26035" cap="flat">
            <a:solidFill>
              <a:schemeClr val="accent3"/>
            </a:solidFill>
            <a:prstDash val="solid"/>
            <a:miter/>
          </a:ln>
        </p:spPr>
      </p:cxnSp>
      <p:sp>
        <p:nvSpPr>
          <p:cNvPr id="68" name="TextBox 67"/>
          <p:cNvSpPr txBox="1"/>
          <p:nvPr/>
        </p:nvSpPr>
        <p:spPr>
          <a:xfrm>
            <a:off x="6660681" y="2400125"/>
            <a:ext cx="907687" cy="457657"/>
          </a:xfrm>
          <a:prstGeom prst="rect">
            <a:avLst/>
          </a:prstGeom>
          <a:noFill/>
        </p:spPr>
        <p:txBody>
          <a:bodyPr wrap="none" rtlCol="0" anchor="t" anchorCtr="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lang="ja-JP" sz="1200" b="0" i="0" u="none" strike="noStrike" cap="none" baseline="0">
                <a:solidFill>
                  <a:srgbClr val="4D4D4D"/>
                </a:solidFill>
                <a:effectLst/>
                <a:uFillTx/>
                <a:ea typeface="MS UI Gothic" panose="020B0600070205080204" charset="-128"/>
              </a:rPr>
              <a:t>HR 0.65</a:t>
            </a:r>
          </a:p>
          <a:p>
            <a:pPr marL="0" marR="0" lvl="0" indent="0" algn="l" defTabSz="914400" rtl="0" eaLnBrk="1" fontAlgn="base" latinLnBrk="0" hangingPunct="1">
              <a:lnSpc>
                <a:spcPct val="100000"/>
              </a:lnSpc>
              <a:spcBef>
                <a:spcPct val="0"/>
              </a:spcBef>
              <a:spcAft>
                <a:spcPct val="0"/>
              </a:spcAft>
              <a:buClrTx/>
              <a:buSzTx/>
              <a:buFontTx/>
              <a:buNone/>
              <a:defRPr/>
            </a:pPr>
            <a:r>
              <a:rPr lang="ja-JP" sz="1200" b="0" i="0" u="none" strike="noStrike" cap="none" baseline="0">
                <a:solidFill>
                  <a:srgbClr val="4D4D4D"/>
                </a:solidFill>
                <a:effectLst/>
                <a:uFillTx/>
                <a:ea typeface="MS UI Gothic" panose="020B0600070205080204" charset="-128"/>
              </a:rPr>
              <a:t>p=0.069（片側）</a:t>
            </a:r>
          </a:p>
        </p:txBody>
      </p:sp>
      <p:cxnSp>
        <p:nvCxnSpPr>
          <p:cNvPr id="74" name="Straight Connector 73"/>
          <p:cNvCxnSpPr/>
          <p:nvPr/>
        </p:nvCxnSpPr>
        <p:spPr>
          <a:xfrm>
            <a:off x="970483" y="2244034"/>
            <a:ext cx="90000" cy="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75" name="Straight Connector 74"/>
          <p:cNvCxnSpPr/>
          <p:nvPr/>
        </p:nvCxnSpPr>
        <p:spPr>
          <a:xfrm>
            <a:off x="970483" y="2830372"/>
            <a:ext cx="90000" cy="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76" name="Straight Connector 75"/>
          <p:cNvCxnSpPr/>
          <p:nvPr/>
        </p:nvCxnSpPr>
        <p:spPr>
          <a:xfrm>
            <a:off x="970483" y="3416710"/>
            <a:ext cx="90000" cy="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77" name="Straight Connector 76"/>
          <p:cNvCxnSpPr/>
          <p:nvPr/>
        </p:nvCxnSpPr>
        <p:spPr>
          <a:xfrm>
            <a:off x="970483" y="4003048"/>
            <a:ext cx="90000" cy="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78" name="Straight Connector 77"/>
          <p:cNvCxnSpPr/>
          <p:nvPr/>
        </p:nvCxnSpPr>
        <p:spPr>
          <a:xfrm>
            <a:off x="970483" y="4589386"/>
            <a:ext cx="90000" cy="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sp>
        <p:nvSpPr>
          <p:cNvPr id="79" name="Freeform 6"/>
          <p:cNvSpPr/>
          <p:nvPr/>
        </p:nvSpPr>
        <p:spPr bwMode="auto">
          <a:xfrm>
            <a:off x="1070613" y="1953653"/>
            <a:ext cx="5558680" cy="2715172"/>
          </a:xfrm>
          <a:custGeom>
            <a:avLst/>
            <a:gdLst>
              <a:gd name="T0" fmla="*/ 155 w 4854"/>
              <a:gd name="T1" fmla="*/ 0 h 2370"/>
              <a:gd name="T2" fmla="*/ 311 w 4854"/>
              <a:gd name="T3" fmla="*/ 66 h 2370"/>
              <a:gd name="T4" fmla="*/ 478 w 4854"/>
              <a:gd name="T5" fmla="*/ 129 h 2370"/>
              <a:gd name="T6" fmla="*/ 507 w 4854"/>
              <a:gd name="T7" fmla="*/ 191 h 2370"/>
              <a:gd name="T8" fmla="*/ 525 w 4854"/>
              <a:gd name="T9" fmla="*/ 250 h 2370"/>
              <a:gd name="T10" fmla="*/ 547 w 4854"/>
              <a:gd name="T11" fmla="*/ 320 h 2370"/>
              <a:gd name="T12" fmla="*/ 554 w 4854"/>
              <a:gd name="T13" fmla="*/ 377 h 2370"/>
              <a:gd name="T14" fmla="*/ 594 w 4854"/>
              <a:gd name="T15" fmla="*/ 445 h 2370"/>
              <a:gd name="T16" fmla="*/ 615 w 4854"/>
              <a:gd name="T17" fmla="*/ 511 h 2370"/>
              <a:gd name="T18" fmla="*/ 624 w 4854"/>
              <a:gd name="T19" fmla="*/ 570 h 2370"/>
              <a:gd name="T20" fmla="*/ 693 w 4854"/>
              <a:gd name="T21" fmla="*/ 639 h 2370"/>
              <a:gd name="T22" fmla="*/ 709 w 4854"/>
              <a:gd name="T23" fmla="*/ 702 h 2370"/>
              <a:gd name="T24" fmla="*/ 837 w 4854"/>
              <a:gd name="T25" fmla="*/ 771 h 2370"/>
              <a:gd name="T26" fmla="*/ 1155 w 4854"/>
              <a:gd name="T27" fmla="*/ 835 h 2370"/>
              <a:gd name="T28" fmla="*/ 1169 w 4854"/>
              <a:gd name="T29" fmla="*/ 903 h 2370"/>
              <a:gd name="T30" fmla="*/ 1237 w 4854"/>
              <a:gd name="T31" fmla="*/ 978 h 2370"/>
              <a:gd name="T32" fmla="*/ 1287 w 4854"/>
              <a:gd name="T33" fmla="*/ 1052 h 2370"/>
              <a:gd name="T34" fmla="*/ 1372 w 4854"/>
              <a:gd name="T35" fmla="*/ 1120 h 2370"/>
              <a:gd name="T36" fmla="*/ 1499 w 4854"/>
              <a:gd name="T37" fmla="*/ 1193 h 2370"/>
              <a:gd name="T38" fmla="*/ 1704 w 4854"/>
              <a:gd name="T39" fmla="*/ 1266 h 2370"/>
              <a:gd name="T40" fmla="*/ 1714 w 4854"/>
              <a:gd name="T41" fmla="*/ 1337 h 2370"/>
              <a:gd name="T42" fmla="*/ 1782 w 4854"/>
              <a:gd name="T43" fmla="*/ 1412 h 2370"/>
              <a:gd name="T44" fmla="*/ 1876 w 4854"/>
              <a:gd name="T45" fmla="*/ 1493 h 2370"/>
              <a:gd name="T46" fmla="*/ 1957 w 4854"/>
              <a:gd name="T47" fmla="*/ 1573 h 2370"/>
              <a:gd name="T48" fmla="*/ 1978 w 4854"/>
              <a:gd name="T49" fmla="*/ 1658 h 2370"/>
              <a:gd name="T50" fmla="*/ 2735 w 4854"/>
              <a:gd name="T51" fmla="*/ 1738 h 2370"/>
              <a:gd name="T52" fmla="*/ 2956 w 4854"/>
              <a:gd name="T53" fmla="*/ 1827 h 2370"/>
              <a:gd name="T54" fmla="*/ 3037 w 4854"/>
              <a:gd name="T55" fmla="*/ 1917 h 2370"/>
              <a:gd name="T56" fmla="*/ 3204 w 4854"/>
              <a:gd name="T57" fmla="*/ 2009 h 2370"/>
              <a:gd name="T58" fmla="*/ 3416 w 4854"/>
              <a:gd name="T59" fmla="*/ 2099 h 2370"/>
              <a:gd name="T60" fmla="*/ 3591 w 4854"/>
              <a:gd name="T61" fmla="*/ 2193 h 2370"/>
              <a:gd name="T62" fmla="*/ 3874 w 4854"/>
              <a:gd name="T63" fmla="*/ 2280 h 2370"/>
              <a:gd name="T64" fmla="*/ 4854 w 4854"/>
              <a:gd name="T65" fmla="*/ 2370 h 2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854" h="2370">
                <a:moveTo>
                  <a:pt x="0" y="0"/>
                </a:moveTo>
                <a:lnTo>
                  <a:pt x="155" y="0"/>
                </a:lnTo>
                <a:lnTo>
                  <a:pt x="155" y="66"/>
                </a:lnTo>
                <a:lnTo>
                  <a:pt x="311" y="66"/>
                </a:lnTo>
                <a:lnTo>
                  <a:pt x="311" y="129"/>
                </a:lnTo>
                <a:lnTo>
                  <a:pt x="478" y="129"/>
                </a:lnTo>
                <a:lnTo>
                  <a:pt x="478" y="191"/>
                </a:lnTo>
                <a:lnTo>
                  <a:pt x="507" y="191"/>
                </a:lnTo>
                <a:lnTo>
                  <a:pt x="507" y="250"/>
                </a:lnTo>
                <a:lnTo>
                  <a:pt x="525" y="250"/>
                </a:lnTo>
                <a:lnTo>
                  <a:pt x="525" y="320"/>
                </a:lnTo>
                <a:lnTo>
                  <a:pt x="547" y="320"/>
                </a:lnTo>
                <a:lnTo>
                  <a:pt x="547" y="377"/>
                </a:lnTo>
                <a:lnTo>
                  <a:pt x="554" y="377"/>
                </a:lnTo>
                <a:lnTo>
                  <a:pt x="554" y="445"/>
                </a:lnTo>
                <a:lnTo>
                  <a:pt x="594" y="445"/>
                </a:lnTo>
                <a:lnTo>
                  <a:pt x="594" y="511"/>
                </a:lnTo>
                <a:lnTo>
                  <a:pt x="615" y="511"/>
                </a:lnTo>
                <a:lnTo>
                  <a:pt x="615" y="570"/>
                </a:lnTo>
                <a:lnTo>
                  <a:pt x="624" y="570"/>
                </a:lnTo>
                <a:lnTo>
                  <a:pt x="624" y="639"/>
                </a:lnTo>
                <a:lnTo>
                  <a:pt x="693" y="639"/>
                </a:lnTo>
                <a:lnTo>
                  <a:pt x="693" y="702"/>
                </a:lnTo>
                <a:lnTo>
                  <a:pt x="709" y="702"/>
                </a:lnTo>
                <a:lnTo>
                  <a:pt x="709" y="771"/>
                </a:lnTo>
                <a:lnTo>
                  <a:pt x="837" y="771"/>
                </a:lnTo>
                <a:lnTo>
                  <a:pt x="837" y="835"/>
                </a:lnTo>
                <a:lnTo>
                  <a:pt x="1155" y="835"/>
                </a:lnTo>
                <a:lnTo>
                  <a:pt x="1155" y="903"/>
                </a:lnTo>
                <a:lnTo>
                  <a:pt x="1169" y="903"/>
                </a:lnTo>
                <a:lnTo>
                  <a:pt x="1169" y="978"/>
                </a:lnTo>
                <a:lnTo>
                  <a:pt x="1237" y="978"/>
                </a:lnTo>
                <a:lnTo>
                  <a:pt x="1237" y="1052"/>
                </a:lnTo>
                <a:lnTo>
                  <a:pt x="1287" y="1052"/>
                </a:lnTo>
                <a:lnTo>
                  <a:pt x="1287" y="1120"/>
                </a:lnTo>
                <a:lnTo>
                  <a:pt x="1372" y="1120"/>
                </a:lnTo>
                <a:lnTo>
                  <a:pt x="1372" y="1193"/>
                </a:lnTo>
                <a:lnTo>
                  <a:pt x="1499" y="1193"/>
                </a:lnTo>
                <a:lnTo>
                  <a:pt x="1499" y="1266"/>
                </a:lnTo>
                <a:lnTo>
                  <a:pt x="1704" y="1266"/>
                </a:lnTo>
                <a:lnTo>
                  <a:pt x="1704" y="1337"/>
                </a:lnTo>
                <a:lnTo>
                  <a:pt x="1714" y="1337"/>
                </a:lnTo>
                <a:lnTo>
                  <a:pt x="1714" y="1412"/>
                </a:lnTo>
                <a:lnTo>
                  <a:pt x="1782" y="1412"/>
                </a:lnTo>
                <a:lnTo>
                  <a:pt x="1782" y="1493"/>
                </a:lnTo>
                <a:lnTo>
                  <a:pt x="1876" y="1493"/>
                </a:lnTo>
                <a:lnTo>
                  <a:pt x="1876" y="1573"/>
                </a:lnTo>
                <a:lnTo>
                  <a:pt x="1957" y="1573"/>
                </a:lnTo>
                <a:lnTo>
                  <a:pt x="1957" y="1658"/>
                </a:lnTo>
                <a:lnTo>
                  <a:pt x="1978" y="1658"/>
                </a:lnTo>
                <a:lnTo>
                  <a:pt x="1978" y="1738"/>
                </a:lnTo>
                <a:lnTo>
                  <a:pt x="2735" y="1738"/>
                </a:lnTo>
                <a:lnTo>
                  <a:pt x="2735" y="1827"/>
                </a:lnTo>
                <a:lnTo>
                  <a:pt x="2956" y="1827"/>
                </a:lnTo>
                <a:lnTo>
                  <a:pt x="2956" y="1917"/>
                </a:lnTo>
                <a:lnTo>
                  <a:pt x="3037" y="1917"/>
                </a:lnTo>
                <a:lnTo>
                  <a:pt x="3037" y="2009"/>
                </a:lnTo>
                <a:lnTo>
                  <a:pt x="3204" y="2009"/>
                </a:lnTo>
                <a:lnTo>
                  <a:pt x="3204" y="2099"/>
                </a:lnTo>
                <a:lnTo>
                  <a:pt x="3416" y="2099"/>
                </a:lnTo>
                <a:lnTo>
                  <a:pt x="3416" y="2193"/>
                </a:lnTo>
                <a:lnTo>
                  <a:pt x="3591" y="2193"/>
                </a:lnTo>
                <a:lnTo>
                  <a:pt x="3591" y="2280"/>
                </a:lnTo>
                <a:lnTo>
                  <a:pt x="3874" y="2280"/>
                </a:lnTo>
                <a:lnTo>
                  <a:pt x="3874" y="2370"/>
                </a:lnTo>
                <a:lnTo>
                  <a:pt x="4854" y="2370"/>
                </a:lnTo>
              </a:path>
            </a:pathLst>
          </a:custGeom>
          <a:noFill/>
          <a:ln w="26035" cap="flat">
            <a:solidFill>
              <a:schemeClr val="accent2"/>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80" name="TextBox 79"/>
          <p:cNvSpPr txBox="1"/>
          <p:nvPr/>
        </p:nvSpPr>
        <p:spPr>
          <a:xfrm>
            <a:off x="2387060" y="5476959"/>
            <a:ext cx="351506" cy="640720"/>
          </a:xfrm>
          <a:prstGeom prst="rect">
            <a:avLst/>
          </a:prstGeom>
          <a:noFill/>
        </p:spPr>
        <p:txBody>
          <a:bodyPr wrap="none" rtlCol="0" anchor="b"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200" b="0" i="0" u="none" strike="noStrike" cap="none" baseline="0">
                <a:solidFill>
                  <a:srgbClr val="4D4D4D"/>
                </a:solidFill>
                <a:effectLst/>
                <a:uFillTx/>
                <a:ea typeface="MS UI Gothic" panose="020B0600070205080204" charset="-128"/>
              </a:rPr>
              <a:t>合計</a:t>
            </a:r>
          </a:p>
          <a:p>
            <a:pPr marL="0" marR="0" lvl="0" indent="0" algn="ctr" defTabSz="914400" rtl="0" eaLnBrk="1" fontAlgn="base" latinLnBrk="0" hangingPunct="1">
              <a:lnSpc>
                <a:spcPct val="100000"/>
              </a:lnSpc>
              <a:spcBef>
                <a:spcPct val="0"/>
              </a:spcBef>
              <a:spcAft>
                <a:spcPct val="0"/>
              </a:spcAft>
              <a:buClrTx/>
              <a:buSzTx/>
              <a:buFontTx/>
              <a:buNone/>
              <a:defRPr/>
            </a:pPr>
            <a:r>
              <a:rPr lang="ja-JP" sz="1200" b="0" i="0" u="none" strike="noStrike" cap="none" baseline="0">
                <a:solidFill>
                  <a:srgbClr val="4D4D4D"/>
                </a:solidFill>
                <a:effectLst/>
                <a:uFillTx/>
                <a:ea typeface="MS UI Gothic" panose="020B0600070205080204" charset="-128"/>
              </a:rPr>
              <a:t>42</a:t>
            </a:r>
          </a:p>
          <a:p>
            <a:pPr marL="0" marR="0" lvl="0" indent="0" algn="ctr" defTabSz="914400" rtl="0" eaLnBrk="1" fontAlgn="base" latinLnBrk="0" hangingPunct="1">
              <a:lnSpc>
                <a:spcPct val="100000"/>
              </a:lnSpc>
              <a:spcBef>
                <a:spcPct val="0"/>
              </a:spcBef>
              <a:spcAft>
                <a:spcPct val="0"/>
              </a:spcAft>
              <a:buClrTx/>
              <a:buSzTx/>
              <a:buFontTx/>
              <a:buNone/>
              <a:defRPr/>
            </a:pPr>
            <a:r>
              <a:rPr lang="ja-JP" sz="1200" b="0" i="0" u="none" strike="noStrike" cap="none" baseline="0">
                <a:solidFill>
                  <a:srgbClr val="4D4D4D"/>
                </a:solidFill>
                <a:effectLst/>
                <a:uFillTx/>
                <a:ea typeface="MS UI Gothic" panose="020B0600070205080204" charset="-128"/>
              </a:rPr>
              <a:t>40</a:t>
            </a:r>
          </a:p>
        </p:txBody>
      </p:sp>
      <p:sp>
        <p:nvSpPr>
          <p:cNvPr id="81" name="TextBox 80"/>
          <p:cNvSpPr txBox="1"/>
          <p:nvPr/>
        </p:nvSpPr>
        <p:spPr>
          <a:xfrm>
            <a:off x="3249072" y="5476959"/>
            <a:ext cx="351506" cy="640720"/>
          </a:xfrm>
          <a:prstGeom prst="rect">
            <a:avLst/>
          </a:prstGeom>
          <a:noFill/>
        </p:spPr>
        <p:txBody>
          <a:bodyPr wrap="none" rtlCol="0" anchor="b"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200" b="0" i="0" u="none" strike="noStrike" cap="none" baseline="0">
                <a:solidFill>
                  <a:srgbClr val="4D4D4D"/>
                </a:solidFill>
                <a:effectLst/>
                <a:uFillTx/>
                <a:ea typeface="MS UI Gothic" panose="020B0600070205080204" charset="-128"/>
              </a:rPr>
              <a:t>失敗</a:t>
            </a:r>
          </a:p>
          <a:p>
            <a:pPr marL="0" marR="0" lvl="0" indent="0" algn="ctr" defTabSz="914400" rtl="0" eaLnBrk="1" fontAlgn="base" latinLnBrk="0" hangingPunct="1">
              <a:lnSpc>
                <a:spcPct val="100000"/>
              </a:lnSpc>
              <a:spcBef>
                <a:spcPct val="0"/>
              </a:spcBef>
              <a:spcAft>
                <a:spcPct val="0"/>
              </a:spcAft>
              <a:buClrTx/>
              <a:buSzTx/>
              <a:buFontTx/>
              <a:buNone/>
              <a:defRPr/>
            </a:pPr>
            <a:r>
              <a:rPr lang="ja-JP" sz="1200" b="0" i="0" u="none" strike="noStrike" cap="none" baseline="0">
                <a:solidFill>
                  <a:srgbClr val="4D4D4D"/>
                </a:solidFill>
                <a:effectLst/>
                <a:uFillTx/>
                <a:ea typeface="MS UI Gothic" panose="020B0600070205080204" charset="-128"/>
              </a:rPr>
              <a:t>27</a:t>
            </a:r>
          </a:p>
          <a:p>
            <a:pPr marL="0" marR="0" lvl="0" indent="0" algn="ctr" defTabSz="914400" rtl="0" eaLnBrk="1" fontAlgn="base" latinLnBrk="0" hangingPunct="1">
              <a:lnSpc>
                <a:spcPct val="100000"/>
              </a:lnSpc>
              <a:spcBef>
                <a:spcPct val="0"/>
              </a:spcBef>
              <a:spcAft>
                <a:spcPct val="0"/>
              </a:spcAft>
              <a:buClrTx/>
              <a:buSzTx/>
              <a:buFontTx/>
              <a:buNone/>
              <a:defRPr/>
            </a:pPr>
            <a:r>
              <a:rPr lang="ja-JP" sz="1200" b="0" i="0" u="none" strike="noStrike" cap="none" baseline="0">
                <a:solidFill>
                  <a:srgbClr val="4D4D4D"/>
                </a:solidFill>
                <a:effectLst/>
                <a:uFillTx/>
                <a:ea typeface="MS UI Gothic" panose="020B0600070205080204" charset="-128"/>
              </a:rPr>
              <a:t>33</a:t>
            </a:r>
          </a:p>
        </p:txBody>
      </p:sp>
      <p:sp>
        <p:nvSpPr>
          <p:cNvPr id="82" name="TextBox 81"/>
          <p:cNvSpPr txBox="1"/>
          <p:nvPr/>
        </p:nvSpPr>
        <p:spPr>
          <a:xfrm>
            <a:off x="4080879" y="5476959"/>
            <a:ext cx="440495" cy="640720"/>
          </a:xfrm>
          <a:prstGeom prst="rect">
            <a:avLst/>
          </a:prstGeom>
          <a:noFill/>
        </p:spPr>
        <p:txBody>
          <a:bodyPr wrap="none" rtlCol="0" anchor="b"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200" b="0" i="0" u="none" strike="noStrike" cap="none" baseline="0">
                <a:solidFill>
                  <a:srgbClr val="4D4D4D"/>
                </a:solidFill>
                <a:effectLst/>
                <a:uFillTx/>
                <a:ea typeface="MS UI Gothic" panose="020B0600070205080204" charset="-128"/>
              </a:rPr>
              <a:t>打ち切り時点</a:t>
            </a:r>
          </a:p>
          <a:p>
            <a:pPr marL="0" marR="0" lvl="0" indent="0" algn="ctr" defTabSz="914400" rtl="0" eaLnBrk="1" fontAlgn="base" latinLnBrk="0" hangingPunct="1">
              <a:lnSpc>
                <a:spcPct val="100000"/>
              </a:lnSpc>
              <a:spcBef>
                <a:spcPct val="0"/>
              </a:spcBef>
              <a:spcAft>
                <a:spcPct val="0"/>
              </a:spcAft>
              <a:buClrTx/>
              <a:buSzTx/>
              <a:buFontTx/>
              <a:buNone/>
              <a:defRPr/>
            </a:pPr>
            <a:r>
              <a:rPr lang="ja-JP" sz="1200" b="0" i="0" u="none" strike="noStrike" cap="none" baseline="0">
                <a:solidFill>
                  <a:srgbClr val="4D4D4D"/>
                </a:solidFill>
                <a:effectLst/>
                <a:uFillTx/>
                <a:ea typeface="MS UI Gothic" panose="020B0600070205080204" charset="-128"/>
              </a:rPr>
              <a:t>15</a:t>
            </a:r>
          </a:p>
          <a:p>
            <a:pPr marL="0" marR="0" lvl="0" indent="0" algn="ctr" defTabSz="914400" rtl="0" eaLnBrk="1" fontAlgn="base" latinLnBrk="0" hangingPunct="1">
              <a:lnSpc>
                <a:spcPct val="100000"/>
              </a:lnSpc>
              <a:spcBef>
                <a:spcPct val="0"/>
              </a:spcBef>
              <a:spcAft>
                <a:spcPct val="0"/>
              </a:spcAft>
              <a:buClrTx/>
              <a:buSzTx/>
              <a:buFontTx/>
              <a:buNone/>
              <a:defRPr/>
            </a:pPr>
            <a:r>
              <a:rPr lang="ja-JP" sz="1200" b="0" i="0" u="none" strike="noStrike" cap="none" baseline="0">
                <a:solidFill>
                  <a:srgbClr val="4D4D4D"/>
                </a:solidFill>
                <a:effectLst/>
                <a:uFillTx/>
                <a:ea typeface="MS UI Gothic" panose="020B0600070205080204" charset="-128"/>
              </a:rPr>
              <a:t>7</a:t>
            </a:r>
          </a:p>
        </p:txBody>
      </p:sp>
      <p:sp>
        <p:nvSpPr>
          <p:cNvPr id="83" name="TextBox 82"/>
          <p:cNvSpPr txBox="1"/>
          <p:nvPr/>
        </p:nvSpPr>
        <p:spPr>
          <a:xfrm>
            <a:off x="4965933" y="5476959"/>
            <a:ext cx="394412" cy="640720"/>
          </a:xfrm>
          <a:prstGeom prst="rect">
            <a:avLst/>
          </a:prstGeom>
          <a:noFill/>
        </p:spPr>
        <p:txBody>
          <a:bodyPr wrap="none" rtlCol="0" anchor="b"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200" b="0" i="0" u="none" strike="noStrike" cap="none" baseline="0">
                <a:solidFill>
                  <a:srgbClr val="4D4D4D"/>
                </a:solidFill>
                <a:effectLst/>
                <a:uFillTx/>
                <a:ea typeface="MS UI Gothic" panose="020B0600070205080204" charset="-128"/>
              </a:rPr>
              <a:t>中央値</a:t>
            </a:r>
          </a:p>
          <a:p>
            <a:pPr marL="0" marR="0" lvl="0" indent="0" algn="ctr" defTabSz="914400" rtl="0" eaLnBrk="1" fontAlgn="base" latinLnBrk="0" hangingPunct="1">
              <a:lnSpc>
                <a:spcPct val="100000"/>
              </a:lnSpc>
              <a:spcBef>
                <a:spcPct val="0"/>
              </a:spcBef>
              <a:spcAft>
                <a:spcPct val="0"/>
              </a:spcAft>
              <a:buClrTx/>
              <a:buSzTx/>
              <a:buFontTx/>
              <a:buNone/>
              <a:defRPr/>
            </a:pPr>
            <a:r>
              <a:rPr lang="ja-JP" sz="1200" b="0" i="0" u="none" strike="noStrike" cap="none" baseline="0">
                <a:solidFill>
                  <a:srgbClr val="4D4D4D"/>
                </a:solidFill>
                <a:effectLst/>
                <a:uFillTx/>
                <a:ea typeface="MS UI Gothic" panose="020B0600070205080204" charset="-128"/>
              </a:rPr>
              <a:t>5.8</a:t>
            </a:r>
          </a:p>
          <a:p>
            <a:pPr marL="0" marR="0" lvl="0" indent="0" algn="ctr" defTabSz="914400" rtl="0" eaLnBrk="1" fontAlgn="base" latinLnBrk="0" hangingPunct="1">
              <a:lnSpc>
                <a:spcPct val="100000"/>
              </a:lnSpc>
              <a:spcBef>
                <a:spcPct val="0"/>
              </a:spcBef>
              <a:spcAft>
                <a:spcPct val="0"/>
              </a:spcAft>
              <a:buClrTx/>
              <a:buSzTx/>
              <a:buFontTx/>
              <a:buNone/>
              <a:defRPr/>
            </a:pPr>
            <a:r>
              <a:rPr lang="ja-JP" sz="1200" b="0" i="0" u="none" strike="noStrike" cap="none" baseline="0">
                <a:solidFill>
                  <a:srgbClr val="4D4D4D"/>
                </a:solidFill>
                <a:effectLst/>
                <a:uFillTx/>
                <a:ea typeface="MS UI Gothic" panose="020B0600070205080204" charset="-128"/>
              </a:rPr>
              <a:t>5.7</a:t>
            </a:r>
          </a:p>
        </p:txBody>
      </p:sp>
      <p:sp>
        <p:nvSpPr>
          <p:cNvPr id="84" name="Freeform 5"/>
          <p:cNvSpPr/>
          <p:nvPr/>
        </p:nvSpPr>
        <p:spPr bwMode="auto">
          <a:xfrm>
            <a:off x="1070614" y="1953653"/>
            <a:ext cx="5597840" cy="2791485"/>
          </a:xfrm>
          <a:custGeom>
            <a:avLst/>
            <a:gdLst>
              <a:gd name="T0" fmla="*/ 0 w 4897"/>
              <a:gd name="T1" fmla="*/ 0 h 2441"/>
              <a:gd name="T2" fmla="*/ 155 w 4897"/>
              <a:gd name="T3" fmla="*/ 0 h 2441"/>
              <a:gd name="T4" fmla="*/ 155 w 4897"/>
              <a:gd name="T5" fmla="*/ 56 h 2441"/>
              <a:gd name="T6" fmla="*/ 259 w 4897"/>
              <a:gd name="T7" fmla="*/ 56 h 2441"/>
              <a:gd name="T8" fmla="*/ 259 w 4897"/>
              <a:gd name="T9" fmla="*/ 120 h 2441"/>
              <a:gd name="T10" fmla="*/ 358 w 4897"/>
              <a:gd name="T11" fmla="*/ 120 h 2441"/>
              <a:gd name="T12" fmla="*/ 358 w 4897"/>
              <a:gd name="T13" fmla="*/ 181 h 2441"/>
              <a:gd name="T14" fmla="*/ 464 w 4897"/>
              <a:gd name="T15" fmla="*/ 181 h 2441"/>
              <a:gd name="T16" fmla="*/ 464 w 4897"/>
              <a:gd name="T17" fmla="*/ 243 h 2441"/>
              <a:gd name="T18" fmla="*/ 521 w 4897"/>
              <a:gd name="T19" fmla="*/ 243 h 2441"/>
              <a:gd name="T20" fmla="*/ 521 w 4897"/>
              <a:gd name="T21" fmla="*/ 306 h 2441"/>
              <a:gd name="T22" fmla="*/ 565 w 4897"/>
              <a:gd name="T23" fmla="*/ 306 h 2441"/>
              <a:gd name="T24" fmla="*/ 565 w 4897"/>
              <a:gd name="T25" fmla="*/ 370 h 2441"/>
              <a:gd name="T26" fmla="*/ 615 w 4897"/>
              <a:gd name="T27" fmla="*/ 370 h 2441"/>
              <a:gd name="T28" fmla="*/ 615 w 4897"/>
              <a:gd name="T29" fmla="*/ 436 h 2441"/>
              <a:gd name="T30" fmla="*/ 634 w 4897"/>
              <a:gd name="T31" fmla="*/ 436 h 2441"/>
              <a:gd name="T32" fmla="*/ 634 w 4897"/>
              <a:gd name="T33" fmla="*/ 504 h 2441"/>
              <a:gd name="T34" fmla="*/ 719 w 4897"/>
              <a:gd name="T35" fmla="*/ 504 h 2441"/>
              <a:gd name="T36" fmla="*/ 719 w 4897"/>
              <a:gd name="T37" fmla="*/ 577 h 2441"/>
              <a:gd name="T38" fmla="*/ 1110 w 4897"/>
              <a:gd name="T39" fmla="*/ 577 h 2441"/>
              <a:gd name="T40" fmla="*/ 1110 w 4897"/>
              <a:gd name="T41" fmla="*/ 655 h 2441"/>
              <a:gd name="T42" fmla="*/ 1245 w 4897"/>
              <a:gd name="T43" fmla="*/ 655 h 2441"/>
              <a:gd name="T44" fmla="*/ 1245 w 4897"/>
              <a:gd name="T45" fmla="*/ 735 h 2441"/>
              <a:gd name="T46" fmla="*/ 1353 w 4897"/>
              <a:gd name="T47" fmla="*/ 735 h 2441"/>
              <a:gd name="T48" fmla="*/ 1353 w 4897"/>
              <a:gd name="T49" fmla="*/ 823 h 2441"/>
              <a:gd name="T50" fmla="*/ 1391 w 4897"/>
              <a:gd name="T51" fmla="*/ 823 h 2441"/>
              <a:gd name="T52" fmla="*/ 1391 w 4897"/>
              <a:gd name="T53" fmla="*/ 908 h 2441"/>
              <a:gd name="T54" fmla="*/ 1636 w 4897"/>
              <a:gd name="T55" fmla="*/ 908 h 2441"/>
              <a:gd name="T56" fmla="*/ 1636 w 4897"/>
              <a:gd name="T57" fmla="*/ 997 h 2441"/>
              <a:gd name="T58" fmla="*/ 1645 w 4897"/>
              <a:gd name="T59" fmla="*/ 997 h 2441"/>
              <a:gd name="T60" fmla="*/ 1645 w 4897"/>
              <a:gd name="T61" fmla="*/ 1101 h 2441"/>
              <a:gd name="T62" fmla="*/ 1671 w 4897"/>
              <a:gd name="T63" fmla="*/ 1101 h 2441"/>
              <a:gd name="T64" fmla="*/ 1671 w 4897"/>
              <a:gd name="T65" fmla="*/ 1207 h 2441"/>
              <a:gd name="T66" fmla="*/ 1726 w 4897"/>
              <a:gd name="T67" fmla="*/ 1207 h 2441"/>
              <a:gd name="T68" fmla="*/ 1726 w 4897"/>
              <a:gd name="T69" fmla="*/ 1311 h 2441"/>
              <a:gd name="T70" fmla="*/ 2544 w 4897"/>
              <a:gd name="T71" fmla="*/ 1311 h 2441"/>
              <a:gd name="T72" fmla="*/ 2544 w 4897"/>
              <a:gd name="T73" fmla="*/ 1412 h 2441"/>
              <a:gd name="T74" fmla="*/ 2735 w 4897"/>
              <a:gd name="T75" fmla="*/ 1412 h 2441"/>
              <a:gd name="T76" fmla="*/ 2735 w 4897"/>
              <a:gd name="T77" fmla="*/ 1523 h 2441"/>
              <a:gd name="T78" fmla="*/ 3025 w 4897"/>
              <a:gd name="T79" fmla="*/ 1523 h 2441"/>
              <a:gd name="T80" fmla="*/ 3025 w 4897"/>
              <a:gd name="T81" fmla="*/ 1783 h 2441"/>
              <a:gd name="T82" fmla="*/ 3312 w 4897"/>
              <a:gd name="T83" fmla="*/ 1783 h 2441"/>
              <a:gd name="T84" fmla="*/ 3312 w 4897"/>
              <a:gd name="T85" fmla="*/ 1912 h 2441"/>
              <a:gd name="T86" fmla="*/ 3371 w 4897"/>
              <a:gd name="T87" fmla="*/ 1912 h 2441"/>
              <a:gd name="T88" fmla="*/ 3371 w 4897"/>
              <a:gd name="T89" fmla="*/ 2040 h 2441"/>
              <a:gd name="T90" fmla="*/ 3855 w 4897"/>
              <a:gd name="T91" fmla="*/ 2040 h 2441"/>
              <a:gd name="T92" fmla="*/ 3855 w 4897"/>
              <a:gd name="T93" fmla="*/ 2167 h 2441"/>
              <a:gd name="T94" fmla="*/ 3907 w 4897"/>
              <a:gd name="T95" fmla="*/ 2167 h 2441"/>
              <a:gd name="T96" fmla="*/ 3907 w 4897"/>
              <a:gd name="T97" fmla="*/ 2299 h 2441"/>
              <a:gd name="T98" fmla="*/ 4897 w 4897"/>
              <a:gd name="T99" fmla="*/ 2299 h 2441"/>
              <a:gd name="T100" fmla="*/ 4897 w 4897"/>
              <a:gd name="T101" fmla="*/ 2441 h 24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897" h="2441">
                <a:moveTo>
                  <a:pt x="0" y="0"/>
                </a:moveTo>
                <a:lnTo>
                  <a:pt x="155" y="0"/>
                </a:lnTo>
                <a:lnTo>
                  <a:pt x="155" y="56"/>
                </a:lnTo>
                <a:lnTo>
                  <a:pt x="259" y="56"/>
                </a:lnTo>
                <a:lnTo>
                  <a:pt x="259" y="120"/>
                </a:lnTo>
                <a:lnTo>
                  <a:pt x="358" y="120"/>
                </a:lnTo>
                <a:lnTo>
                  <a:pt x="358" y="181"/>
                </a:lnTo>
                <a:lnTo>
                  <a:pt x="464" y="181"/>
                </a:lnTo>
                <a:lnTo>
                  <a:pt x="464" y="243"/>
                </a:lnTo>
                <a:lnTo>
                  <a:pt x="521" y="243"/>
                </a:lnTo>
                <a:lnTo>
                  <a:pt x="521" y="306"/>
                </a:lnTo>
                <a:lnTo>
                  <a:pt x="565" y="306"/>
                </a:lnTo>
                <a:lnTo>
                  <a:pt x="565" y="370"/>
                </a:lnTo>
                <a:lnTo>
                  <a:pt x="615" y="370"/>
                </a:lnTo>
                <a:lnTo>
                  <a:pt x="615" y="436"/>
                </a:lnTo>
                <a:lnTo>
                  <a:pt x="634" y="436"/>
                </a:lnTo>
                <a:lnTo>
                  <a:pt x="634" y="504"/>
                </a:lnTo>
                <a:lnTo>
                  <a:pt x="719" y="504"/>
                </a:lnTo>
                <a:lnTo>
                  <a:pt x="719" y="577"/>
                </a:lnTo>
                <a:lnTo>
                  <a:pt x="1110" y="577"/>
                </a:lnTo>
                <a:lnTo>
                  <a:pt x="1110" y="655"/>
                </a:lnTo>
                <a:lnTo>
                  <a:pt x="1245" y="655"/>
                </a:lnTo>
                <a:lnTo>
                  <a:pt x="1245" y="735"/>
                </a:lnTo>
                <a:lnTo>
                  <a:pt x="1353" y="735"/>
                </a:lnTo>
                <a:lnTo>
                  <a:pt x="1353" y="823"/>
                </a:lnTo>
                <a:lnTo>
                  <a:pt x="1391" y="823"/>
                </a:lnTo>
                <a:lnTo>
                  <a:pt x="1391" y="908"/>
                </a:lnTo>
                <a:lnTo>
                  <a:pt x="1636" y="908"/>
                </a:lnTo>
                <a:lnTo>
                  <a:pt x="1636" y="997"/>
                </a:lnTo>
                <a:lnTo>
                  <a:pt x="1645" y="997"/>
                </a:lnTo>
                <a:lnTo>
                  <a:pt x="1645" y="1101"/>
                </a:lnTo>
                <a:lnTo>
                  <a:pt x="1671" y="1101"/>
                </a:lnTo>
                <a:lnTo>
                  <a:pt x="1671" y="1207"/>
                </a:lnTo>
                <a:lnTo>
                  <a:pt x="1726" y="1207"/>
                </a:lnTo>
                <a:lnTo>
                  <a:pt x="1726" y="1311"/>
                </a:lnTo>
                <a:lnTo>
                  <a:pt x="2544" y="1311"/>
                </a:lnTo>
                <a:lnTo>
                  <a:pt x="2544" y="1412"/>
                </a:lnTo>
                <a:lnTo>
                  <a:pt x="2735" y="1412"/>
                </a:lnTo>
                <a:lnTo>
                  <a:pt x="2735" y="1523"/>
                </a:lnTo>
                <a:lnTo>
                  <a:pt x="3025" y="1523"/>
                </a:lnTo>
                <a:lnTo>
                  <a:pt x="3025" y="1783"/>
                </a:lnTo>
                <a:lnTo>
                  <a:pt x="3312" y="1783"/>
                </a:lnTo>
                <a:lnTo>
                  <a:pt x="3312" y="1912"/>
                </a:lnTo>
                <a:lnTo>
                  <a:pt x="3371" y="1912"/>
                </a:lnTo>
                <a:lnTo>
                  <a:pt x="3371" y="2040"/>
                </a:lnTo>
                <a:lnTo>
                  <a:pt x="3855" y="2040"/>
                </a:lnTo>
                <a:lnTo>
                  <a:pt x="3855" y="2167"/>
                </a:lnTo>
                <a:lnTo>
                  <a:pt x="3907" y="2167"/>
                </a:lnTo>
                <a:lnTo>
                  <a:pt x="3907" y="2299"/>
                </a:lnTo>
                <a:lnTo>
                  <a:pt x="4897" y="2299"/>
                </a:lnTo>
                <a:lnTo>
                  <a:pt x="4897" y="2441"/>
                </a:lnTo>
              </a:path>
            </a:pathLst>
          </a:custGeom>
          <a:noFill/>
          <a:ln w="26035" cap="flat">
            <a:solidFill>
              <a:schemeClr val="accent3"/>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Tree>
  </p:cSld>
  <p:clrMapOvr>
    <a:masterClrMapping/>
  </p:clrMapOvr>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sz="1800" b="1" i="0" u="none" strike="noStrike" cap="none" baseline="0" dirty="0">
                <a:solidFill>
                  <a:srgbClr val="043882"/>
                </a:solidFill>
                <a:effectLst/>
                <a:uFillTx/>
                <a:ea typeface="MS UI Gothic" panose="020B0600070205080204" charset="-128"/>
              </a:rPr>
              <a:t>3504: 進行結腸直腸癌（CRC）を対象として、オキサリプラチン及びベバシズマブをベースとした治療後の、第二選択治療としてのイリノテカン＋セツキシマブ（IC）と、イリノテカン＋セツキシマブ＋ラムシルマブ（ICR）を比較検討する無作為化試験 E7208試験の結果 </a:t>
            </a:r>
            <a:r>
              <a:rPr lang="en-GB" altLang="ja-JP" sz="1800" b="1" i="0" u="none" strike="noStrike" cap="none" baseline="0" dirty="0" smtClean="0">
                <a:solidFill>
                  <a:srgbClr val="043882"/>
                </a:solidFill>
                <a:effectLst/>
                <a:uFillTx/>
                <a:ea typeface="MS UI Gothic" panose="020B0600070205080204" charset="-128"/>
              </a:rPr>
              <a:t/>
            </a:r>
            <a:br>
              <a:rPr lang="en-GB" altLang="ja-JP" sz="1800" b="1" i="0" u="none" strike="noStrike" cap="none" baseline="0" dirty="0" smtClean="0">
                <a:solidFill>
                  <a:srgbClr val="043882"/>
                </a:solidFill>
                <a:effectLst/>
                <a:uFillTx/>
                <a:ea typeface="MS UI Gothic" panose="020B0600070205080204" charset="-128"/>
              </a:rPr>
            </a:br>
            <a:r>
              <a:rPr lang="ja-JP" sz="1800" b="1" i="0" u="none" strike="noStrike" cap="none" baseline="0" dirty="0" smtClean="0">
                <a:solidFill>
                  <a:srgbClr val="043882"/>
                </a:solidFill>
                <a:effectLst/>
                <a:uFillTx/>
                <a:ea typeface="MS UI Gothic" panose="020B0600070205080204" charset="-128"/>
              </a:rPr>
              <a:t>–</a:t>
            </a:r>
            <a:r>
              <a:rPr lang="en-GB" altLang="ja-JP" sz="1800" b="1" i="0" u="none" strike="noStrike" cap="none" baseline="0" dirty="0" smtClean="0">
                <a:solidFill>
                  <a:srgbClr val="043882"/>
                </a:solidFill>
                <a:effectLst/>
                <a:uFillTx/>
                <a:ea typeface="MS UI Gothic" panose="020B0600070205080204" charset="-128"/>
              </a:rPr>
              <a:t> </a:t>
            </a:r>
            <a:r>
              <a:rPr lang="ja-JP" sz="1800" b="1" i="0" u="none" strike="noStrike" cap="none" baseline="0" dirty="0" smtClean="0">
                <a:solidFill>
                  <a:srgbClr val="043882"/>
                </a:solidFill>
                <a:effectLst/>
                <a:uFillTx/>
                <a:ea typeface="MS UI Gothic" panose="020B0600070205080204" charset="-128"/>
              </a:rPr>
              <a:t>H</a:t>
            </a:r>
            <a:r>
              <a:rPr lang="ja-JP" sz="1800" b="1" i="0" u="none" strike="noStrike" cap="none" baseline="0" dirty="0" smtClean="0">
                <a:solidFill>
                  <a:srgbClr val="043882"/>
                </a:solidFill>
                <a:effectLst/>
                <a:uFillTx/>
                <a:ea typeface="MS UI Gothic" panose="020B0600070205080204" charset="-128"/>
              </a:rPr>
              <a:t>ochster </a:t>
            </a:r>
            <a:r>
              <a:rPr lang="ja-JP" sz="1800" b="1" i="0" u="none" strike="noStrike" cap="none" baseline="0" dirty="0">
                <a:solidFill>
                  <a:srgbClr val="043882"/>
                </a:solidFill>
                <a:effectLst/>
                <a:uFillTx/>
                <a:ea typeface="MS UI Gothic" panose="020B0600070205080204" charset="-128"/>
              </a:rPr>
              <a:t>HS, et al</a:t>
            </a:r>
          </a:p>
        </p:txBody>
      </p:sp>
      <p:sp>
        <p:nvSpPr>
          <p:cNvPr id="5" name="Text Placeholder 4"/>
          <p:cNvSpPr>
            <a:spLocks noGrp="1"/>
          </p:cNvSpPr>
          <p:nvPr>
            <p:ph type="body" sz="quarter" idx="11"/>
          </p:nvPr>
        </p:nvSpPr>
        <p:spPr>
          <a:xfrm>
            <a:off x="4414604" y="6096000"/>
            <a:ext cx="4364272" cy="487363"/>
          </a:xfrm>
        </p:spPr>
        <p:txBody>
          <a:bodyPr/>
          <a:lstStyle/>
          <a:p>
            <a:r>
              <a:rPr lang="ja-JP" sz="1200" b="0" i="0" u="none" strike="noStrike" cap="none" baseline="0">
                <a:solidFill>
                  <a:srgbClr val="4D4D4D"/>
                </a:solidFill>
                <a:effectLst/>
                <a:uFillTx/>
                <a:ea typeface="MS UI Gothic" panose="020B0600070205080204" charset="-128"/>
              </a:rPr>
              <a:t>Hochster HS, et al. J Clin Oncol 2018;36(suppl):abstr 3504</a:t>
            </a:r>
          </a:p>
        </p:txBody>
      </p:sp>
      <p:sp>
        <p:nvSpPr>
          <p:cNvPr id="7" name="Content Placeholder 2"/>
          <p:cNvSpPr>
            <a:spLocks noGrp="1"/>
          </p:cNvSpPr>
          <p:nvPr>
            <p:ph idx="1"/>
          </p:nvPr>
        </p:nvSpPr>
        <p:spPr>
          <a:xfrm>
            <a:off x="365124" y="1254035"/>
            <a:ext cx="8413751" cy="4746172"/>
          </a:xfrm>
        </p:spPr>
        <p:txBody>
          <a:bodyPr/>
          <a:lstStyle/>
          <a:p>
            <a:pPr marL="0" indent="0">
              <a:buFontTx/>
              <a:buNone/>
            </a:pPr>
            <a:r>
              <a:rPr lang="ja-JP" sz="1600" b="1" i="0" u="none" strike="noStrike" cap="none" baseline="0">
                <a:solidFill>
                  <a:srgbClr val="4D4D4D"/>
                </a:solidFill>
                <a:effectLst/>
                <a:uFillTx/>
                <a:ea typeface="MS UI Gothic" panose="020B0600070205080204" charset="-128"/>
              </a:rPr>
              <a:t>主要な結果（続き）</a:t>
            </a:r>
          </a:p>
          <a:p>
            <a:r>
              <a:rPr lang="ja-JP" sz="1600" b="0" i="0" u="none" strike="noStrike" cap="none" baseline="0">
                <a:solidFill>
                  <a:srgbClr val="4D4D4D"/>
                </a:solidFill>
                <a:effectLst/>
                <a:uFillTx/>
                <a:ea typeface="MS UI Gothic" panose="020B0600070205080204" charset="-128"/>
              </a:rPr>
              <a:t>患者の&gt;5%で発生したAE </a:t>
            </a:r>
          </a:p>
          <a:p>
            <a:pPr lvl="1"/>
            <a:r>
              <a:rPr lang="ja-JP" sz="1600" b="0" i="0" u="none" strike="noStrike" cap="none" baseline="0">
                <a:solidFill>
                  <a:srgbClr val="4D4D4D"/>
                </a:solidFill>
                <a:effectLst/>
                <a:uFillTx/>
                <a:ea typeface="MS UI Gothic" panose="020B0600070205080204" charset="-128"/>
              </a:rPr>
              <a:t>ラムシルマブ＋イリノテカン＋セツキシマブ投与群：貧血（6%）、白血球減少症（10%）、好中球減少症（8%）、粘膜炎（6%）、下痢（13%）</a:t>
            </a:r>
          </a:p>
          <a:p>
            <a:pPr lvl="1"/>
            <a:r>
              <a:rPr lang="ja-JP" sz="1600" b="0" i="0" u="none" strike="noStrike" cap="none" baseline="0">
                <a:solidFill>
                  <a:srgbClr val="4D4D4D"/>
                </a:solidFill>
                <a:effectLst/>
                <a:uFillTx/>
                <a:ea typeface="MS UI Gothic" panose="020B0600070205080204" charset="-128"/>
              </a:rPr>
              <a:t>イリノテカン＋セツキシマブ投与群：好中球減少症（6%）、ざ瘡様皮疹 （10%）、下痢（10%）</a:t>
            </a:r>
          </a:p>
          <a:p>
            <a:pPr marL="0" indent="0">
              <a:spcBef>
                <a:spcPts val="1200"/>
              </a:spcBef>
              <a:buFontTx/>
              <a:buNone/>
            </a:pPr>
            <a:r>
              <a:rPr lang="ja-JP" sz="1600" b="1" i="0" u="none" strike="noStrike" cap="none" baseline="0">
                <a:solidFill>
                  <a:srgbClr val="4D4D4D"/>
                </a:solidFill>
                <a:effectLst/>
                <a:uFillTx/>
                <a:ea typeface="MS UI Gothic" panose="020B0600070205080204" charset="-128"/>
              </a:rPr>
              <a:t>結論</a:t>
            </a:r>
          </a:p>
          <a:p>
            <a:r>
              <a:rPr lang="ja-JP" sz="1600" b="1" i="0" u="none" strike="noStrike" cap="none" baseline="0">
                <a:solidFill>
                  <a:srgbClr val="4D4D4D"/>
                </a:solidFill>
                <a:effectLst/>
                <a:uFillTx/>
                <a:ea typeface="MS UI Gothic" panose="020B0600070205080204" charset="-128"/>
              </a:rPr>
              <a:t>KRAS WT CRC患者において、2L治療としてイリノテカン及びセツキシマブにラムシルマブを追加することでPFSが改善された</a:t>
            </a:r>
          </a:p>
          <a:p>
            <a:r>
              <a:rPr lang="ja-JP" sz="1600" b="1" i="0" u="none" strike="noStrike" cap="none" baseline="0">
                <a:solidFill>
                  <a:srgbClr val="4D4D4D"/>
                </a:solidFill>
                <a:effectLst/>
                <a:uFillTx/>
                <a:ea typeface="MS UI Gothic" panose="020B0600070205080204" charset="-128"/>
              </a:rPr>
              <a:t>ただし、併用療法では、用量減量に伴い、毒性（粘膜炎、下痢、好中球減少症）の発現率が高くなった</a:t>
            </a:r>
          </a:p>
          <a:p>
            <a:r>
              <a:rPr lang="ja-JP" sz="1600" b="1" i="0" u="none" strike="noStrike" cap="none" baseline="0">
                <a:solidFill>
                  <a:srgbClr val="4D4D4D"/>
                </a:solidFill>
                <a:effectLst/>
                <a:uFillTx/>
                <a:ea typeface="MS UI Gothic" panose="020B0600070205080204" charset="-128"/>
              </a:rPr>
              <a:t>抗VEGFと抗EGFRの併用は、今後、RAS WT及び左側腫瘍などの適切な患者集団を対象とした試験において検討すべきである</a:t>
            </a:r>
          </a:p>
        </p:txBody>
      </p:sp>
    </p:spTree>
  </p:cSld>
  <p:clrMapOvr>
    <a:masterClrMapping/>
  </p:clrMapOvr>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sz="1800" b="1" i="0" u="none" strike="noStrike" cap="none" baseline="0">
                <a:solidFill>
                  <a:srgbClr val="043882"/>
                </a:solidFill>
                <a:effectLst/>
                <a:uFillTx/>
                <a:ea typeface="MS UI Gothic" panose="020B0600070205080204" charset="-128"/>
              </a:rPr>
              <a:t>3505: RAS野生型転移性結腸直腸癌（mCRC）患者を対象として、一次治療のFOLFOX＋パニツムマブに続く維持療法としての、5FU／ロイコボリン＋パニツムマブ、又はパニツムマブ単独を比較検討する：VALENTINO試験 – Pietrantonio F, et al</a:t>
            </a:r>
          </a:p>
        </p:txBody>
      </p:sp>
      <p:sp>
        <p:nvSpPr>
          <p:cNvPr id="5" name="Text Placeholder 4"/>
          <p:cNvSpPr>
            <a:spLocks noGrp="1"/>
          </p:cNvSpPr>
          <p:nvPr>
            <p:ph type="body" sz="quarter" idx="11"/>
          </p:nvPr>
        </p:nvSpPr>
        <p:spPr>
          <a:xfrm>
            <a:off x="4414604" y="6096000"/>
            <a:ext cx="4364272" cy="487363"/>
          </a:xfrm>
        </p:spPr>
        <p:txBody>
          <a:bodyPr/>
          <a:lstStyle/>
          <a:p>
            <a:r>
              <a:rPr lang="ja-JP" sz="1200" b="0" i="0" u="none" strike="noStrike" cap="none" baseline="0">
                <a:solidFill>
                  <a:srgbClr val="4D4D4D"/>
                </a:solidFill>
                <a:effectLst/>
                <a:uFillTx/>
                <a:ea typeface="MS UI Gothic" panose="020B0600070205080204" charset="-128"/>
              </a:rPr>
              <a:t>Pietrantonio F, et al. J Clin Oncol 2018;36(suppl):abstr 3505</a:t>
            </a:r>
          </a:p>
        </p:txBody>
      </p:sp>
      <p:sp>
        <p:nvSpPr>
          <p:cNvPr id="8" name="Content Placeholder 2"/>
          <p:cNvSpPr>
            <a:spLocks noGrp="1"/>
          </p:cNvSpPr>
          <p:nvPr>
            <p:ph idx="1"/>
          </p:nvPr>
        </p:nvSpPr>
        <p:spPr>
          <a:xfrm>
            <a:off x="365124" y="1254035"/>
            <a:ext cx="8413751" cy="4746172"/>
          </a:xfrm>
        </p:spPr>
        <p:txBody>
          <a:bodyPr/>
          <a:lstStyle/>
          <a:p>
            <a:pPr marL="0" indent="0">
              <a:buFontTx/>
              <a:buNone/>
            </a:pPr>
            <a:r>
              <a:rPr lang="ja-JP" sz="1600" b="1" i="0" u="none" strike="noStrike" cap="none" baseline="0">
                <a:solidFill>
                  <a:srgbClr val="4D4D4D"/>
                </a:solidFill>
                <a:effectLst/>
                <a:uFillTx/>
                <a:ea typeface="MS UI Gothic" panose="020B0600070205080204" charset="-128"/>
              </a:rPr>
              <a:t>試験の目的</a:t>
            </a:r>
          </a:p>
          <a:p>
            <a:r>
              <a:rPr lang="ja-JP" sz="1600" b="0" i="0" u="none" strike="noStrike" cap="none" baseline="0">
                <a:solidFill>
                  <a:srgbClr val="4D4D4D"/>
                </a:solidFill>
                <a:effectLst/>
                <a:uFillTx/>
                <a:ea typeface="MS UI Gothic" panose="020B0600070205080204" charset="-128"/>
              </a:rPr>
              <a:t>FOLFOX-4＋パニツムマブによる4カ月の導入療法後に、パニツムマブ単独での「継続維持療法」が5FU／ロイコボリン＋パニツムマブ療法に対して非劣性であるかどうか検討する</a:t>
            </a:r>
          </a:p>
        </p:txBody>
      </p:sp>
      <p:sp>
        <p:nvSpPr>
          <p:cNvPr id="9" name="Oval 14"/>
          <p:cNvSpPr>
            <a:spLocks noChangeArrowheads="1"/>
          </p:cNvSpPr>
          <p:nvPr/>
        </p:nvSpPr>
        <p:spPr bwMode="auto">
          <a:xfrm>
            <a:off x="4593608" y="3590471"/>
            <a:ext cx="583595" cy="584200"/>
          </a:xfrm>
          <a:prstGeom prst="ellipse">
            <a:avLst/>
          </a:prstGeom>
          <a:noFill/>
          <a:ln w="57150">
            <a:solidFill>
              <a:schemeClr val="bg2">
                <a:lumMod val="60000"/>
                <a:lumOff val="40000"/>
              </a:schemeClr>
            </a:solidFill>
            <a:round/>
            <a:tailEnd type="triangle" w="med" len="me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r>
              <a:rPr lang="ja-JP" sz="1600" b="1" i="0" u="none" strike="noStrike" cap="none" baseline="0">
                <a:solidFill>
                  <a:srgbClr val="043882"/>
                </a:solidFill>
                <a:effectLst/>
                <a:uFillTx/>
                <a:ea typeface="MS UI Gothic" panose="020B0600070205080204" charset="-128"/>
              </a:rPr>
              <a:t>R</a:t>
            </a:r>
          </a:p>
          <a:p>
            <a:pPr marL="0" marR="0" lvl="0" indent="0" algn="ctr" defTabSz="914400" rtl="0" eaLnBrk="1" fontAlgn="base" latinLnBrk="0" hangingPunct="1">
              <a:lnSpc>
                <a:spcPct val="100000"/>
              </a:lnSpc>
              <a:spcBef>
                <a:spcPct val="0"/>
              </a:spcBef>
              <a:spcAft>
                <a:spcPct val="0"/>
              </a:spcAft>
              <a:buClrTx/>
              <a:buSzTx/>
              <a:buFontTx/>
              <a:buNone/>
              <a:defRPr/>
            </a:pPr>
            <a:r>
              <a:rPr lang="ja-JP" sz="1600" b="1" i="0" u="none" strike="noStrike" cap="none" baseline="0">
                <a:solidFill>
                  <a:srgbClr val="043882"/>
                </a:solidFill>
                <a:effectLst/>
                <a:uFillTx/>
                <a:ea typeface="MS UI Gothic" panose="020B0600070205080204" charset="-128"/>
              </a:rPr>
              <a:t>1:1</a:t>
            </a:r>
          </a:p>
        </p:txBody>
      </p:sp>
      <p:cxnSp>
        <p:nvCxnSpPr>
          <p:cNvPr id="10" name="AutoShape 15"/>
          <p:cNvCxnSpPr>
            <a:cxnSpLocks noChangeShapeType="1"/>
            <a:stCxn id="9" idx="0"/>
            <a:endCxn id="15" idx="1"/>
          </p:cNvCxnSpPr>
          <p:nvPr/>
        </p:nvCxnSpPr>
        <p:spPr bwMode="auto">
          <a:xfrm rot="5400000" flipH="1" flipV="1">
            <a:off x="4679385" y="3060676"/>
            <a:ext cx="735816" cy="323775"/>
          </a:xfrm>
          <a:prstGeom prst="bentConnector2">
            <a:avLst/>
          </a:prstGeom>
          <a:noFill/>
          <a:ln w="57150">
            <a:solidFill>
              <a:schemeClr val="bg2">
                <a:lumMod val="60000"/>
                <a:lumOff val="40000"/>
              </a:schemeClr>
            </a:solidFill>
            <a:round/>
            <a:tailEnd type="triangle" w="med" len="med"/>
          </a:ln>
        </p:spPr>
      </p:cxnSp>
      <p:sp>
        <p:nvSpPr>
          <p:cNvPr id="11" name="AutoShape 12"/>
          <p:cNvSpPr>
            <a:spLocks noChangeArrowheads="1"/>
          </p:cNvSpPr>
          <p:nvPr/>
        </p:nvSpPr>
        <p:spPr bwMode="auto">
          <a:xfrm>
            <a:off x="8011504" y="2545236"/>
            <a:ext cx="1027565" cy="618839"/>
          </a:xfrm>
          <a:prstGeom prst="rect">
            <a:avLst/>
          </a:prstGeom>
          <a:solidFill>
            <a:schemeClr val="tx1"/>
          </a:solidFill>
          <a:ln w="9525" algn="ctr">
            <a:noFill/>
            <a:rou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defRPr/>
            </a:pPr>
            <a:r>
              <a:rPr lang="ja-JP" sz="1800" b="0" i="0" u="none" strike="noStrike" cap="none" baseline="0">
                <a:solidFill>
                  <a:srgbClr val="FFFFFF"/>
                </a:solidFill>
                <a:effectLst/>
                <a:uFillTx/>
                <a:ea typeface="MS UI Gothic" panose="020B0600070205080204" charset="-128"/>
              </a:rPr>
              <a:t>PD/</a:t>
            </a:r>
            <a:r>
              <a:rPr sz="1800"/>
              <a:t/>
            </a:r>
            <a:br>
              <a:rPr sz="1800"/>
            </a:br>
            <a:r>
              <a:rPr lang="ja-JP" sz="1800" b="0" i="0" u="none" strike="noStrike" cap="none" baseline="0">
                <a:solidFill>
                  <a:srgbClr val="FFFFFF"/>
                </a:solidFill>
                <a:effectLst/>
                <a:uFillTx/>
                <a:ea typeface="MS UI Gothic" panose="020B0600070205080204" charset="-128"/>
              </a:rPr>
              <a:t>毒性</a:t>
            </a:r>
          </a:p>
        </p:txBody>
      </p:sp>
      <p:sp>
        <p:nvSpPr>
          <p:cNvPr id="12" name="Content Placeholder 26"/>
          <p:cNvSpPr txBox="1"/>
          <p:nvPr/>
        </p:nvSpPr>
        <p:spPr bwMode="auto">
          <a:xfrm>
            <a:off x="5268856" y="3498008"/>
            <a:ext cx="3875144" cy="848939"/>
          </a:xfrm>
          <a:prstGeom prst="rect">
            <a:avLst/>
          </a:prstGeom>
          <a:noFill/>
          <a:ln w="9525">
            <a:noFill/>
            <a:miter lim="800000"/>
          </a:ln>
        </p:spPr>
        <p:txBody>
          <a:bodyPr/>
          <a:lstStyle/>
          <a:p>
            <a:pPr marL="190500" marR="0" lvl="0" indent="-190500" algn="l" defTabSz="914400" rtl="0" eaLnBrk="1" fontAlgn="base" latinLnBrk="0" hangingPunct="1">
              <a:lnSpc>
                <a:spcPct val="100000"/>
              </a:lnSpc>
              <a:spcBef>
                <a:spcPct val="0"/>
              </a:spcBef>
              <a:spcAft>
                <a:spcPct val="0"/>
              </a:spcAft>
              <a:buClrTx/>
              <a:buSzTx/>
              <a:buFontTx/>
              <a:buNone/>
              <a:defRPr/>
            </a:pPr>
            <a:r>
              <a:rPr lang="ja-JP" sz="1200" b="1" i="0" u="none" strike="noStrike" cap="none" baseline="0" dirty="0">
                <a:solidFill>
                  <a:srgbClr val="043882"/>
                </a:solidFill>
                <a:effectLst/>
                <a:uFillTx/>
                <a:ea typeface="MS UI Gothic" panose="020B0600070205080204" charset="-128"/>
              </a:rPr>
              <a:t>層別化</a:t>
            </a:r>
          </a:p>
          <a:p>
            <a:pPr marL="203200" marR="0" lvl="0" indent="-203200" algn="l" defTabSz="914400" rtl="0" eaLnBrk="1" fontAlgn="base" latinLnBrk="0" hangingPunct="1">
              <a:lnSpc>
                <a:spcPct val="100000"/>
              </a:lnSpc>
              <a:spcBef>
                <a:spcPct val="0"/>
              </a:spcBef>
              <a:spcAft>
                <a:spcPct val="0"/>
              </a:spcAft>
              <a:buClrTx/>
              <a:buSzTx/>
              <a:buFont typeface="Arial" panose="020B0604020202020204" pitchFamily="34" charset="0"/>
              <a:buChar char="•"/>
              <a:defRPr/>
            </a:pPr>
            <a:r>
              <a:rPr lang="ja-JP" sz="1200" b="0" i="0" u="none" strike="noStrike" cap="none" baseline="0" dirty="0">
                <a:solidFill>
                  <a:srgbClr val="4D4D4D"/>
                </a:solidFill>
                <a:effectLst/>
                <a:uFillTx/>
                <a:ea typeface="MS UI Gothic" panose="020B0600070205080204" charset="-128"/>
              </a:rPr>
              <a:t>治験実施施設</a:t>
            </a:r>
          </a:p>
          <a:p>
            <a:pPr marL="203200" marR="0" lvl="0" indent="-203200" algn="l" defTabSz="914400" rtl="0" eaLnBrk="1" fontAlgn="base" latinLnBrk="0" hangingPunct="1">
              <a:lnSpc>
                <a:spcPct val="100000"/>
              </a:lnSpc>
              <a:spcBef>
                <a:spcPct val="0"/>
              </a:spcBef>
              <a:spcAft>
                <a:spcPct val="0"/>
              </a:spcAft>
              <a:buClrTx/>
              <a:buSzTx/>
              <a:buFont typeface="Arial" panose="020B0604020202020204" pitchFamily="34" charset="0"/>
              <a:buChar char="•"/>
              <a:defRPr/>
            </a:pPr>
            <a:r>
              <a:rPr lang="ja-JP" sz="1200" b="0" i="0" u="none" strike="noStrike" cap="none" baseline="0" dirty="0">
                <a:solidFill>
                  <a:srgbClr val="4D4D4D"/>
                </a:solidFill>
                <a:effectLst/>
                <a:uFillTx/>
                <a:ea typeface="MS UI Gothic" panose="020B0600070205080204" charset="-128"/>
              </a:rPr>
              <a:t>アジュバント療法の施行歴（有無）</a:t>
            </a:r>
          </a:p>
          <a:p>
            <a:pPr marL="203200" marR="0" lvl="0" indent="-203200" algn="l" defTabSz="914400" rtl="0" eaLnBrk="1" fontAlgn="base" latinLnBrk="0" hangingPunct="1">
              <a:lnSpc>
                <a:spcPct val="100000"/>
              </a:lnSpc>
              <a:spcBef>
                <a:spcPct val="0"/>
              </a:spcBef>
              <a:spcAft>
                <a:spcPct val="0"/>
              </a:spcAft>
              <a:buClrTx/>
              <a:buSzTx/>
              <a:buFont typeface="Arial" panose="020B0604020202020204" pitchFamily="34" charset="0"/>
              <a:buChar char="•"/>
              <a:defRPr/>
            </a:pPr>
            <a:r>
              <a:rPr lang="ja-JP" sz="1200" b="0" i="0" u="none" strike="noStrike" cap="none" baseline="0" dirty="0">
                <a:solidFill>
                  <a:srgbClr val="4D4D4D"/>
                </a:solidFill>
                <a:effectLst/>
                <a:uFillTx/>
                <a:ea typeface="MS UI Gothic" panose="020B0600070205080204" charset="-128"/>
              </a:rPr>
              <a:t>転移部位数（1 vs. &gt;1）</a:t>
            </a:r>
          </a:p>
        </p:txBody>
      </p:sp>
      <p:cxnSp>
        <p:nvCxnSpPr>
          <p:cNvPr id="13" name="AutoShape 19"/>
          <p:cNvCxnSpPr>
            <a:cxnSpLocks noChangeShapeType="1"/>
            <a:stCxn id="16" idx="3"/>
            <a:endCxn id="9" idx="2"/>
          </p:cNvCxnSpPr>
          <p:nvPr/>
        </p:nvCxnSpPr>
        <p:spPr bwMode="auto">
          <a:xfrm flipV="1">
            <a:off x="4456166" y="3882571"/>
            <a:ext cx="137442" cy="1"/>
          </a:xfrm>
          <a:prstGeom prst="straightConnector1">
            <a:avLst/>
          </a:prstGeom>
          <a:noFill/>
          <a:ln w="57150">
            <a:solidFill>
              <a:schemeClr val="bg2">
                <a:lumMod val="60000"/>
                <a:lumOff val="40000"/>
              </a:schemeClr>
            </a:solidFill>
            <a:round/>
            <a:headEnd type="none" w="med" len="med"/>
            <a:tailEnd type="none" w="med" len="med"/>
          </a:ln>
        </p:spPr>
      </p:cxnSp>
      <p:cxnSp>
        <p:nvCxnSpPr>
          <p:cNvPr id="14" name="AutoShape 21"/>
          <p:cNvCxnSpPr>
            <a:cxnSpLocks noChangeShapeType="1"/>
            <a:stCxn id="15" idx="3"/>
            <a:endCxn id="11" idx="1"/>
          </p:cNvCxnSpPr>
          <p:nvPr/>
        </p:nvCxnSpPr>
        <p:spPr bwMode="auto">
          <a:xfrm>
            <a:off x="7716185" y="2854655"/>
            <a:ext cx="295319" cy="1"/>
          </a:xfrm>
          <a:prstGeom prst="straightConnector1">
            <a:avLst/>
          </a:prstGeom>
          <a:noFill/>
          <a:ln w="57150">
            <a:solidFill>
              <a:schemeClr val="bg2">
                <a:lumMod val="60000"/>
                <a:lumOff val="40000"/>
              </a:schemeClr>
            </a:solidFill>
            <a:round/>
            <a:tailEnd type="triangle" w="med" len="med"/>
          </a:ln>
        </p:spPr>
      </p:cxnSp>
      <p:sp>
        <p:nvSpPr>
          <p:cNvPr id="15" name="AutoShape 8"/>
          <p:cNvSpPr>
            <a:spLocks noChangeArrowheads="1"/>
          </p:cNvSpPr>
          <p:nvPr/>
        </p:nvSpPr>
        <p:spPr bwMode="auto">
          <a:xfrm>
            <a:off x="5209181" y="2296655"/>
            <a:ext cx="2507004" cy="1116000"/>
          </a:xfrm>
          <a:prstGeom prst="rect">
            <a:avLst/>
          </a:prstGeom>
          <a:solidFill>
            <a:schemeClr val="accent3"/>
          </a:solidFill>
          <a:ln w="9525" algn="ctr">
            <a:noFill/>
            <a:rou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defRPr/>
            </a:pPr>
            <a:r>
              <a:rPr lang="ja-JP" sz="1600" b="0" i="0" u="none" strike="noStrike" cap="none" baseline="0" dirty="0">
                <a:solidFill>
                  <a:srgbClr val="FFFFFF"/>
                </a:solidFill>
                <a:effectLst/>
                <a:uFillTx/>
                <a:ea typeface="MS UI Gothic" panose="020B0600070205080204" charset="-128"/>
              </a:rPr>
              <a:t>FOLFOX-4*による最大8サイクルの導入療法＋5FU／ロイコボリンのいずれか</a:t>
            </a:r>
            <a:r>
              <a:rPr lang="ja-JP" sz="1600" b="0" i="0" u="none" strike="noStrike" cap="none" baseline="30000" dirty="0">
                <a:solidFill>
                  <a:srgbClr val="FFFFFF"/>
                </a:solidFill>
                <a:effectLst/>
                <a:uFillTx/>
                <a:ea typeface="MS UI Gothic" panose="020B0600070205080204" charset="-128"/>
              </a:rPr>
              <a:t>†</a:t>
            </a:r>
            <a:r>
              <a:rPr lang="ja-JP" sz="1600" b="0" i="0" u="none" strike="noStrike" cap="none" baseline="0" dirty="0">
                <a:solidFill>
                  <a:srgbClr val="FFFFFF"/>
                </a:solidFill>
                <a:effectLst/>
                <a:uFillTx/>
                <a:ea typeface="MS UI Gothic" panose="020B0600070205080204" charset="-128"/>
              </a:rPr>
              <a:t>＋パニツムマブ</a:t>
            </a:r>
            <a:r>
              <a:rPr lang="ja-JP" sz="1600" b="0" i="0" u="none" strike="noStrike" cap="none" baseline="30000" dirty="0">
                <a:solidFill>
                  <a:srgbClr val="FFFFFF"/>
                </a:solidFill>
                <a:effectLst/>
                <a:uFillTx/>
                <a:ea typeface="MS UI Gothic" panose="020B0600070205080204" charset="-128"/>
              </a:rPr>
              <a:t>‡ </a:t>
            </a:r>
            <a:r>
              <a:rPr lang="ja-JP" sz="1600" b="0" i="0" u="none" strike="noStrike" cap="none" baseline="0" dirty="0">
                <a:solidFill>
                  <a:srgbClr val="FFFFFF"/>
                </a:solidFill>
                <a:effectLst/>
                <a:uFillTx/>
                <a:ea typeface="MS UI Gothic" panose="020B0600070205080204" charset="-128"/>
              </a:rPr>
              <a:t>(n=117)</a:t>
            </a:r>
          </a:p>
        </p:txBody>
      </p:sp>
      <p:sp>
        <p:nvSpPr>
          <p:cNvPr id="16" name="AutoShape 9"/>
          <p:cNvSpPr>
            <a:spLocks noChangeArrowheads="1"/>
          </p:cNvSpPr>
          <p:nvPr/>
        </p:nvSpPr>
        <p:spPr bwMode="auto">
          <a:xfrm>
            <a:off x="365123" y="2641147"/>
            <a:ext cx="4091043" cy="2482849"/>
          </a:xfrm>
          <a:prstGeom prst="roundRect">
            <a:avLst>
              <a:gd name="adj" fmla="val 0"/>
            </a:avLst>
          </a:prstGeom>
          <a:solidFill>
            <a:schemeClr val="accent1"/>
          </a:solidFill>
          <a:ln w="9525" algn="ctr">
            <a:noFill/>
            <a:round/>
          </a:ln>
        </p:spPr>
        <p:txBody>
          <a:bodyPr wrap="square" lIns="90488" tIns="44450" rIns="90488" bIns="44450">
            <a:spAutoFit/>
          </a:bodyPr>
          <a:lstStyle/>
          <a:p>
            <a:pPr marL="0" marR="0" lvl="0" indent="0" algn="l" defTabSz="892175" rtl="0" eaLnBrk="0" fontAlgn="base" latinLnBrk="0" hangingPunct="0">
              <a:lnSpc>
                <a:spcPct val="100000"/>
              </a:lnSpc>
              <a:spcBef>
                <a:spcPct val="0"/>
              </a:spcBef>
              <a:spcAft>
                <a:spcPct val="30000"/>
              </a:spcAft>
              <a:buClrTx/>
              <a:buSzTx/>
              <a:buFontTx/>
              <a:buNone/>
              <a:defRPr/>
            </a:pPr>
            <a:r>
              <a:rPr lang="ja-JP" sz="1800" b="0" i="0" u="none" strike="noStrike" cap="none" baseline="0" dirty="0">
                <a:solidFill>
                  <a:srgbClr val="FFFFFF"/>
                </a:solidFill>
                <a:effectLst/>
                <a:uFillTx/>
                <a:ea typeface="MS UI Gothic" panose="020B0600070205080204" charset="-128"/>
              </a:rPr>
              <a:t>主要な患者選択基準</a:t>
            </a:r>
          </a:p>
          <a:p>
            <a:pPr marL="285750" marR="0" lvl="0" indent="-285750" algn="l" defTabSz="892175" rtl="0" eaLnBrk="0" fontAlgn="base" latinLnBrk="0" hangingPunct="0">
              <a:lnSpc>
                <a:spcPct val="100000"/>
              </a:lnSpc>
              <a:spcBef>
                <a:spcPct val="0"/>
              </a:spcBef>
              <a:spcAft>
                <a:spcPct val="30000"/>
              </a:spcAft>
              <a:buClrTx/>
              <a:buSzTx/>
              <a:buFont typeface="Arial" panose="020B0604020202020204" pitchFamily="34" charset="0"/>
              <a:buChar char="•"/>
              <a:defRPr/>
            </a:pPr>
            <a:r>
              <a:rPr lang="ja-JP" sz="1800" b="0" i="0" u="none" strike="noStrike" cap="none" baseline="0" dirty="0">
                <a:solidFill>
                  <a:srgbClr val="FFFFFF"/>
                </a:solidFill>
                <a:effectLst/>
                <a:uFillTx/>
                <a:ea typeface="MS UI Gothic" panose="020B0600070205080204" charset="-128"/>
              </a:rPr>
              <a:t>年齢≥18歳</a:t>
            </a:r>
          </a:p>
          <a:p>
            <a:pPr marL="285750" marR="0" lvl="0" indent="-285750" algn="l" defTabSz="892175" rtl="0" eaLnBrk="0" fontAlgn="base" latinLnBrk="0" hangingPunct="0">
              <a:lnSpc>
                <a:spcPct val="100000"/>
              </a:lnSpc>
              <a:spcBef>
                <a:spcPct val="0"/>
              </a:spcBef>
              <a:spcAft>
                <a:spcPct val="30000"/>
              </a:spcAft>
              <a:buClrTx/>
              <a:buSzTx/>
              <a:buFont typeface="Arial" panose="020B0604020202020204" pitchFamily="34" charset="0"/>
              <a:buChar char="•"/>
              <a:defRPr/>
            </a:pPr>
            <a:r>
              <a:rPr lang="ja-JP" sz="1800" b="0" i="0" u="none" strike="noStrike" cap="none" baseline="0" dirty="0">
                <a:solidFill>
                  <a:srgbClr val="FFFFFF"/>
                </a:solidFill>
                <a:effectLst/>
                <a:uFillTx/>
                <a:ea typeface="MS UI Gothic" panose="020B0600070205080204" charset="-128"/>
              </a:rPr>
              <a:t>組織学的検査で確定診断された結腸又は直腸の</a:t>
            </a:r>
            <a:r>
              <a:rPr lang="ja-JP" sz="1800" b="0" i="1" u="none" strike="noStrike" cap="none" baseline="0" dirty="0">
                <a:solidFill>
                  <a:srgbClr val="FFFFFF"/>
                </a:solidFill>
                <a:effectLst/>
                <a:uFillTx/>
                <a:ea typeface="MS UI Gothic" panose="020B0600070205080204" charset="-128"/>
              </a:rPr>
              <a:t>RAS</a:t>
            </a:r>
            <a:r>
              <a:rPr lang="ja-JP" sz="1800" b="0" i="0" u="none" strike="noStrike" cap="none" baseline="0" dirty="0">
                <a:solidFill>
                  <a:srgbClr val="FFFFFF"/>
                </a:solidFill>
                <a:effectLst/>
                <a:uFillTx/>
                <a:ea typeface="MS UI Gothic" panose="020B0600070205080204" charset="-128"/>
              </a:rPr>
              <a:t> WT転移性腺癌</a:t>
            </a:r>
          </a:p>
          <a:p>
            <a:pPr marL="285750" marR="0" lvl="0" indent="-285750" algn="l" defTabSz="892175" rtl="0" eaLnBrk="0" fontAlgn="base" latinLnBrk="0" hangingPunct="0">
              <a:lnSpc>
                <a:spcPct val="100000"/>
              </a:lnSpc>
              <a:spcBef>
                <a:spcPct val="0"/>
              </a:spcBef>
              <a:spcAft>
                <a:spcPct val="30000"/>
              </a:spcAft>
              <a:buClrTx/>
              <a:buSzTx/>
              <a:buFont typeface="Arial" panose="020B0604020202020204" pitchFamily="34" charset="0"/>
              <a:buChar char="•"/>
              <a:defRPr/>
            </a:pPr>
            <a:r>
              <a:rPr lang="ja-JP" sz="1800" b="0" i="0" u="none" strike="noStrike" cap="none" baseline="0" dirty="0">
                <a:solidFill>
                  <a:srgbClr val="FFFFFF"/>
                </a:solidFill>
                <a:effectLst/>
                <a:uFillTx/>
                <a:ea typeface="MS UI Gothic" panose="020B0600070205080204" charset="-128"/>
              </a:rPr>
              <a:t>RECIST v1.1の転移</a:t>
            </a:r>
          </a:p>
          <a:p>
            <a:pPr marL="285750" marR="0" lvl="0" indent="-285750" algn="l" defTabSz="892175" rtl="0" eaLnBrk="0" fontAlgn="base" latinLnBrk="0" hangingPunct="0">
              <a:lnSpc>
                <a:spcPct val="100000"/>
              </a:lnSpc>
              <a:spcBef>
                <a:spcPct val="0"/>
              </a:spcBef>
              <a:spcAft>
                <a:spcPct val="30000"/>
              </a:spcAft>
              <a:buClrTx/>
              <a:buSzTx/>
              <a:buFont typeface="Arial" panose="020B0604020202020204" pitchFamily="34" charset="0"/>
              <a:buChar char="•"/>
              <a:defRPr/>
            </a:pPr>
            <a:r>
              <a:rPr lang="ja-JP" sz="1800" b="0" i="0" u="none" strike="noStrike" cap="none" baseline="0" dirty="0">
                <a:solidFill>
                  <a:srgbClr val="FFFFFF"/>
                </a:solidFill>
                <a:effectLst/>
                <a:uFillTx/>
                <a:ea typeface="MS UI Gothic" panose="020B0600070205080204" charset="-128"/>
              </a:rPr>
              <a:t>ECOGのPSスコアが0～1</a:t>
            </a:r>
          </a:p>
          <a:p>
            <a:pPr marL="0" marR="0" lvl="0" indent="0" algn="l" defTabSz="892175" rtl="0" eaLnBrk="0" fontAlgn="base" latinLnBrk="0" hangingPunct="0">
              <a:lnSpc>
                <a:spcPct val="100000"/>
              </a:lnSpc>
              <a:spcBef>
                <a:spcPct val="0"/>
              </a:spcBef>
              <a:spcAft>
                <a:spcPct val="30000"/>
              </a:spcAft>
              <a:buClrTx/>
              <a:buSzTx/>
              <a:buFontTx/>
              <a:buNone/>
              <a:defRPr/>
            </a:pPr>
            <a:r>
              <a:rPr lang="ja-JP" sz="1800" b="0" i="0" u="none" strike="noStrike" cap="none" baseline="0" dirty="0">
                <a:solidFill>
                  <a:srgbClr val="FFFFFF"/>
                </a:solidFill>
                <a:effectLst/>
                <a:uFillTx/>
                <a:ea typeface="MS UI Gothic" panose="020B0600070205080204" charset="-128"/>
              </a:rPr>
              <a:t>(n=229)</a:t>
            </a:r>
          </a:p>
        </p:txBody>
      </p:sp>
      <p:sp>
        <p:nvSpPr>
          <p:cNvPr id="17" name="Rectangle 9"/>
          <p:cNvSpPr txBox="1">
            <a:spLocks noChangeArrowheads="1"/>
          </p:cNvSpPr>
          <p:nvPr/>
        </p:nvSpPr>
        <p:spPr bwMode="auto">
          <a:xfrm>
            <a:off x="365125" y="5202049"/>
            <a:ext cx="4130675" cy="11010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lstStyle>
            <a:lvl1pPr marL="250825" indent="-250825" algn="l" rtl="0" fontAlgn="base">
              <a:spcBef>
                <a:spcPct val="0"/>
              </a:spcBef>
              <a:spcAft>
                <a:spcPts val="400"/>
              </a:spcAft>
              <a:buClr>
                <a:schemeClr val="bg1"/>
              </a:buClr>
              <a:buSzPct val="110000"/>
              <a:buChar char="•"/>
              <a:defRPr sz="1600">
                <a:solidFill>
                  <a:srgbClr val="4D4D4D"/>
                </a:solidFill>
                <a:latin typeface="+mn-lt"/>
                <a:ea typeface="+mn-ea"/>
                <a:cs typeface="+mn-cs"/>
              </a:defRPr>
            </a:lvl1pPr>
            <a:lvl2pPr marL="561975" indent="-309880" algn="l" rtl="0" fontAlgn="base">
              <a:spcBef>
                <a:spcPct val="0"/>
              </a:spcBef>
              <a:spcAft>
                <a:spcPts val="400"/>
              </a:spcAft>
              <a:buClr>
                <a:schemeClr val="bg1"/>
              </a:buClr>
              <a:buChar char="–"/>
              <a:defRPr sz="1600">
                <a:solidFill>
                  <a:srgbClr val="4D4D4D"/>
                </a:solidFill>
                <a:latin typeface="+mn-lt"/>
                <a:cs typeface="+mn-cs"/>
              </a:defRPr>
            </a:lvl2pPr>
            <a:lvl3pPr marL="812800" indent="-249555" algn="l" rtl="0" fontAlgn="base">
              <a:spcBef>
                <a:spcPct val="0"/>
              </a:spcBef>
              <a:spcAft>
                <a:spcPts val="400"/>
              </a:spcAft>
              <a:buClr>
                <a:schemeClr val="bg1"/>
              </a:buClr>
              <a:buChar char="•"/>
              <a:defRPr sz="1600">
                <a:solidFill>
                  <a:srgbClr val="4D4D4D"/>
                </a:solidFill>
                <a:latin typeface="+mn-lt"/>
                <a:cs typeface="+mn-cs"/>
              </a:defRPr>
            </a:lvl3pPr>
            <a:lvl4pPr marL="1101725" indent="-287655" algn="l" rtl="0" fontAlgn="base">
              <a:spcBef>
                <a:spcPct val="0"/>
              </a:spcBef>
              <a:spcAft>
                <a:spcPts val="400"/>
              </a:spcAft>
              <a:buClr>
                <a:schemeClr val="bg1"/>
              </a:buClr>
              <a:buChar char="–"/>
              <a:defRPr sz="1600">
                <a:solidFill>
                  <a:srgbClr val="4D4D4D"/>
                </a:solidFill>
                <a:latin typeface="+mn-lt"/>
                <a:cs typeface="+mn-cs"/>
              </a:defRPr>
            </a:lvl4pPr>
            <a:lvl5pPr marL="1390650" indent="-287655" algn="l" rtl="0" fontAlgn="base">
              <a:spcBef>
                <a:spcPct val="0"/>
              </a:spcBef>
              <a:spcAft>
                <a:spcPts val="400"/>
              </a:spcAft>
              <a:buClr>
                <a:schemeClr val="bg1"/>
              </a:buClr>
              <a:buChar char="»"/>
              <a:defRPr sz="1600">
                <a:solidFill>
                  <a:srgbClr val="4D4D4D"/>
                </a:solidFill>
                <a:latin typeface="+mn-lt"/>
                <a:cs typeface="+mn-cs"/>
              </a:defRPr>
            </a:lvl5pPr>
            <a:lvl6pPr marL="1847850" indent="-287655" algn="l" rtl="0" fontAlgn="base">
              <a:spcBef>
                <a:spcPct val="20000"/>
              </a:spcBef>
              <a:spcAft>
                <a:spcPct val="0"/>
              </a:spcAft>
              <a:buChar char="»"/>
              <a:defRPr sz="2000">
                <a:solidFill>
                  <a:schemeClr val="tx1"/>
                </a:solidFill>
                <a:latin typeface="+mn-lt"/>
                <a:cs typeface="+mn-cs"/>
              </a:defRPr>
            </a:lvl6pPr>
            <a:lvl7pPr marL="2305050" indent="-287655" algn="l" rtl="0" fontAlgn="base">
              <a:spcBef>
                <a:spcPct val="20000"/>
              </a:spcBef>
              <a:spcAft>
                <a:spcPct val="0"/>
              </a:spcAft>
              <a:buChar char="»"/>
              <a:defRPr sz="2000">
                <a:solidFill>
                  <a:schemeClr val="tx1"/>
                </a:solidFill>
                <a:latin typeface="+mn-lt"/>
                <a:cs typeface="+mn-cs"/>
              </a:defRPr>
            </a:lvl7pPr>
            <a:lvl8pPr marL="2762250" indent="-287655" algn="l" rtl="0" fontAlgn="base">
              <a:spcBef>
                <a:spcPct val="20000"/>
              </a:spcBef>
              <a:spcAft>
                <a:spcPct val="0"/>
              </a:spcAft>
              <a:buChar char="»"/>
              <a:defRPr sz="2000">
                <a:solidFill>
                  <a:schemeClr val="tx1"/>
                </a:solidFill>
                <a:latin typeface="+mn-lt"/>
                <a:cs typeface="+mn-cs"/>
              </a:defRPr>
            </a:lvl8pPr>
            <a:lvl9pPr marL="3219450" indent="-287655"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ct val="0"/>
              </a:spcBef>
              <a:spcAft>
                <a:spcPts val="400"/>
              </a:spcAft>
              <a:buClr>
                <a:srgbClr val="043882"/>
              </a:buClr>
              <a:buSzPct val="110000"/>
              <a:buFontTx/>
              <a:buNone/>
              <a:defRPr/>
            </a:pPr>
            <a:r>
              <a:rPr lang="ja-JP" sz="1600" b="1" i="0" u="none" strike="noStrike" cap="none" baseline="0" dirty="0">
                <a:solidFill>
                  <a:srgbClr val="A0A0A0"/>
                </a:solidFill>
                <a:effectLst/>
                <a:uFillTx/>
                <a:ea typeface="MS UI Gothic" panose="020B0600070205080204" charset="-128"/>
              </a:rPr>
              <a:t>主要エンドポイント</a:t>
            </a:r>
          </a:p>
          <a:p>
            <a:pPr marL="250825" marR="0" lvl="0" indent="-250825" algn="l" defTabSz="914400" rtl="0" eaLnBrk="1" fontAlgn="base" latinLnBrk="0" hangingPunct="1">
              <a:lnSpc>
                <a:spcPct val="100000"/>
              </a:lnSpc>
              <a:spcBef>
                <a:spcPct val="0"/>
              </a:spcBef>
              <a:spcAft>
                <a:spcPts val="400"/>
              </a:spcAft>
              <a:buClr>
                <a:srgbClr val="043882"/>
              </a:buClr>
              <a:buSzPct val="110000"/>
              <a:buFontTx/>
              <a:buChar char="•"/>
              <a:defRPr/>
            </a:pPr>
            <a:r>
              <a:rPr lang="ja-JP" sz="1600" b="0" i="0" u="none" strike="noStrike" cap="none" baseline="0" dirty="0">
                <a:solidFill>
                  <a:srgbClr val="4D4D4D"/>
                </a:solidFill>
                <a:effectLst/>
                <a:uFillTx/>
                <a:ea typeface="MS UI Gothic" panose="020B0600070205080204" charset="-128"/>
              </a:rPr>
              <a:t>10カ月</a:t>
            </a:r>
            <a:r>
              <a:rPr lang="ja-JP" sz="1600" b="0" i="0" u="none" strike="noStrike" cap="none" baseline="0" dirty="0" smtClean="0">
                <a:solidFill>
                  <a:srgbClr val="4D4D4D"/>
                </a:solidFill>
                <a:effectLst/>
                <a:uFillTx/>
                <a:ea typeface="MS UI Gothic" panose="020B0600070205080204" charset="-128"/>
              </a:rPr>
              <a:t>PFS</a:t>
            </a:r>
            <a:endParaRPr kumimoji="0" lang="en-GB" sz="1600" b="0" i="0" u="none" strike="noStrike" kern="1200" cap="none" spc="0" normalizeH="0" baseline="0" noProof="0" dirty="0">
              <a:ln>
                <a:noFill/>
              </a:ln>
              <a:solidFill>
                <a:srgbClr val="4D4D4D"/>
              </a:solidFill>
              <a:effectLst/>
              <a:uLnTx/>
              <a:uFillTx/>
              <a:latin typeface="Arial" panose="020B0604020202020204"/>
              <a:ea typeface="+mn-ea"/>
              <a:cs typeface="Arial" panose="020B0604020202020204"/>
            </a:endParaRPr>
          </a:p>
        </p:txBody>
      </p:sp>
      <p:sp>
        <p:nvSpPr>
          <p:cNvPr id="18" name="Content Placeholder 26"/>
          <p:cNvSpPr txBox="1"/>
          <p:nvPr/>
        </p:nvSpPr>
        <p:spPr>
          <a:xfrm>
            <a:off x="4648200" y="5202049"/>
            <a:ext cx="4130675" cy="799043"/>
          </a:xfrm>
          <a:prstGeom prst="rect">
            <a:avLst/>
          </a:prstGeom>
        </p:spPr>
        <p:txBody>
          <a:bodyPr/>
          <a:lstStyle>
            <a:lvl1pPr marL="250825" indent="-250825" algn="l" rtl="0" fontAlgn="base">
              <a:spcBef>
                <a:spcPct val="0"/>
              </a:spcBef>
              <a:spcAft>
                <a:spcPts val="400"/>
              </a:spcAft>
              <a:buClr>
                <a:schemeClr val="bg1"/>
              </a:buClr>
              <a:buSzPct val="110000"/>
              <a:buChar char="•"/>
              <a:defRPr sz="1600">
                <a:solidFill>
                  <a:srgbClr val="4D4D4D"/>
                </a:solidFill>
                <a:latin typeface="+mn-lt"/>
                <a:ea typeface="+mn-ea"/>
                <a:cs typeface="+mn-cs"/>
              </a:defRPr>
            </a:lvl1pPr>
            <a:lvl2pPr marL="561975" indent="-309880" algn="l" rtl="0" fontAlgn="base">
              <a:spcBef>
                <a:spcPct val="0"/>
              </a:spcBef>
              <a:spcAft>
                <a:spcPts val="400"/>
              </a:spcAft>
              <a:buClr>
                <a:schemeClr val="bg1"/>
              </a:buClr>
              <a:buChar char="–"/>
              <a:defRPr sz="1600">
                <a:solidFill>
                  <a:srgbClr val="4D4D4D"/>
                </a:solidFill>
                <a:latin typeface="+mn-lt"/>
                <a:cs typeface="+mn-cs"/>
              </a:defRPr>
            </a:lvl2pPr>
            <a:lvl3pPr marL="812800" indent="-249555" algn="l" rtl="0" fontAlgn="base">
              <a:spcBef>
                <a:spcPct val="0"/>
              </a:spcBef>
              <a:spcAft>
                <a:spcPts val="400"/>
              </a:spcAft>
              <a:buClr>
                <a:schemeClr val="bg1"/>
              </a:buClr>
              <a:buChar char="•"/>
              <a:defRPr sz="1600">
                <a:solidFill>
                  <a:srgbClr val="4D4D4D"/>
                </a:solidFill>
                <a:latin typeface="+mn-lt"/>
                <a:cs typeface="+mn-cs"/>
              </a:defRPr>
            </a:lvl3pPr>
            <a:lvl4pPr marL="1101725" indent="-287655" algn="l" rtl="0" fontAlgn="base">
              <a:spcBef>
                <a:spcPct val="0"/>
              </a:spcBef>
              <a:spcAft>
                <a:spcPts val="400"/>
              </a:spcAft>
              <a:buClr>
                <a:schemeClr val="bg1"/>
              </a:buClr>
              <a:buChar char="–"/>
              <a:defRPr sz="1600">
                <a:solidFill>
                  <a:srgbClr val="4D4D4D"/>
                </a:solidFill>
                <a:latin typeface="+mn-lt"/>
                <a:cs typeface="+mn-cs"/>
              </a:defRPr>
            </a:lvl4pPr>
            <a:lvl5pPr marL="1390650" indent="-287655" algn="l" rtl="0" fontAlgn="base">
              <a:spcBef>
                <a:spcPct val="0"/>
              </a:spcBef>
              <a:spcAft>
                <a:spcPts val="400"/>
              </a:spcAft>
              <a:buClr>
                <a:schemeClr val="bg1"/>
              </a:buClr>
              <a:buChar char="»"/>
              <a:defRPr sz="1600">
                <a:solidFill>
                  <a:srgbClr val="4D4D4D"/>
                </a:solidFill>
                <a:latin typeface="+mn-lt"/>
                <a:cs typeface="+mn-cs"/>
              </a:defRPr>
            </a:lvl5pPr>
            <a:lvl6pPr marL="1847850" indent="-287655" algn="l" rtl="0" fontAlgn="base">
              <a:spcBef>
                <a:spcPct val="20000"/>
              </a:spcBef>
              <a:spcAft>
                <a:spcPct val="0"/>
              </a:spcAft>
              <a:buChar char="»"/>
              <a:defRPr sz="2000">
                <a:solidFill>
                  <a:schemeClr val="tx1"/>
                </a:solidFill>
                <a:latin typeface="+mn-lt"/>
                <a:cs typeface="+mn-cs"/>
              </a:defRPr>
            </a:lvl6pPr>
            <a:lvl7pPr marL="2305050" indent="-287655" algn="l" rtl="0" fontAlgn="base">
              <a:spcBef>
                <a:spcPct val="20000"/>
              </a:spcBef>
              <a:spcAft>
                <a:spcPct val="0"/>
              </a:spcAft>
              <a:buChar char="»"/>
              <a:defRPr sz="2000">
                <a:solidFill>
                  <a:schemeClr val="tx1"/>
                </a:solidFill>
                <a:latin typeface="+mn-lt"/>
                <a:cs typeface="+mn-cs"/>
              </a:defRPr>
            </a:lvl7pPr>
            <a:lvl8pPr marL="2762250" indent="-287655" algn="l" rtl="0" fontAlgn="base">
              <a:spcBef>
                <a:spcPct val="20000"/>
              </a:spcBef>
              <a:spcAft>
                <a:spcPct val="0"/>
              </a:spcAft>
              <a:buChar char="»"/>
              <a:defRPr sz="2000">
                <a:solidFill>
                  <a:schemeClr val="tx1"/>
                </a:solidFill>
                <a:latin typeface="+mn-lt"/>
                <a:cs typeface="+mn-cs"/>
              </a:defRPr>
            </a:lvl8pPr>
            <a:lvl9pPr marL="3219450" indent="-287655"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ct val="0"/>
              </a:spcBef>
              <a:spcAft>
                <a:spcPts val="400"/>
              </a:spcAft>
              <a:buClr>
                <a:srgbClr val="043882"/>
              </a:buClr>
              <a:buSzPct val="110000"/>
              <a:buFontTx/>
              <a:buNone/>
              <a:defRPr/>
            </a:pPr>
            <a:r>
              <a:rPr lang="ja-JP" sz="1600" b="1" i="0" u="none" strike="noStrike" cap="none" baseline="0" dirty="0">
                <a:solidFill>
                  <a:srgbClr val="A0A0A0"/>
                </a:solidFill>
                <a:effectLst/>
                <a:uFillTx/>
                <a:ea typeface="MS UI Gothic" panose="020B0600070205080204" charset="-128"/>
              </a:rPr>
              <a:t>副次的エンドポイント</a:t>
            </a:r>
          </a:p>
          <a:p>
            <a:pPr marL="250825" marR="0" lvl="0" indent="-250825" algn="l" defTabSz="914400" rtl="0" eaLnBrk="1" fontAlgn="base" latinLnBrk="0" hangingPunct="1">
              <a:lnSpc>
                <a:spcPct val="100000"/>
              </a:lnSpc>
              <a:spcBef>
                <a:spcPct val="0"/>
              </a:spcBef>
              <a:spcAft>
                <a:spcPts val="400"/>
              </a:spcAft>
              <a:buClr>
                <a:srgbClr val="043882"/>
              </a:buClr>
              <a:buSzPct val="110000"/>
              <a:buFontTx/>
              <a:buChar char="•"/>
              <a:defRPr/>
            </a:pPr>
            <a:r>
              <a:rPr lang="ja-JP" sz="1600" b="0" i="0" u="none" strike="noStrike" cap="none" baseline="0" dirty="0">
                <a:solidFill>
                  <a:srgbClr val="4D4D4D"/>
                </a:solidFill>
                <a:effectLst/>
                <a:uFillTx/>
                <a:ea typeface="MS UI Gothic" panose="020B0600070205080204" charset="-128"/>
              </a:rPr>
              <a:t>安全性、RR、OS</a:t>
            </a:r>
          </a:p>
        </p:txBody>
      </p:sp>
      <p:cxnSp>
        <p:nvCxnSpPr>
          <p:cNvPr id="19" name="AutoShape 16"/>
          <p:cNvCxnSpPr>
            <a:cxnSpLocks noChangeShapeType="1"/>
            <a:stCxn id="9" idx="4"/>
            <a:endCxn id="21" idx="1"/>
          </p:cNvCxnSpPr>
          <p:nvPr/>
        </p:nvCxnSpPr>
        <p:spPr bwMode="auto">
          <a:xfrm rot="16200000" flipH="1">
            <a:off x="4732426" y="4327650"/>
            <a:ext cx="629632" cy="323673"/>
          </a:xfrm>
          <a:prstGeom prst="bentConnector2">
            <a:avLst/>
          </a:prstGeom>
          <a:noFill/>
          <a:ln w="57150">
            <a:solidFill>
              <a:schemeClr val="bg2">
                <a:lumMod val="60000"/>
                <a:lumOff val="40000"/>
              </a:schemeClr>
            </a:solidFill>
            <a:round/>
            <a:tailEnd type="triangle" w="med" len="med"/>
          </a:ln>
        </p:spPr>
      </p:cxnSp>
      <p:cxnSp>
        <p:nvCxnSpPr>
          <p:cNvPr id="20" name="AutoShape 20"/>
          <p:cNvCxnSpPr>
            <a:cxnSpLocks noChangeShapeType="1"/>
            <a:stCxn id="21" idx="3"/>
            <a:endCxn id="22" idx="1"/>
          </p:cNvCxnSpPr>
          <p:nvPr/>
        </p:nvCxnSpPr>
        <p:spPr bwMode="auto">
          <a:xfrm>
            <a:off x="7714604" y="4804303"/>
            <a:ext cx="296900" cy="1"/>
          </a:xfrm>
          <a:prstGeom prst="straightConnector1">
            <a:avLst/>
          </a:prstGeom>
          <a:noFill/>
          <a:ln w="57150">
            <a:solidFill>
              <a:schemeClr val="bg2">
                <a:lumMod val="60000"/>
                <a:lumOff val="40000"/>
              </a:schemeClr>
            </a:solidFill>
            <a:prstDash val="sysDot"/>
            <a:round/>
            <a:tailEnd type="triangle" w="med" len="med"/>
          </a:ln>
        </p:spPr>
      </p:cxnSp>
      <p:sp>
        <p:nvSpPr>
          <p:cNvPr id="21" name="AutoShape 12"/>
          <p:cNvSpPr>
            <a:spLocks noChangeArrowheads="1"/>
          </p:cNvSpPr>
          <p:nvPr/>
        </p:nvSpPr>
        <p:spPr bwMode="auto">
          <a:xfrm>
            <a:off x="5209079" y="4480303"/>
            <a:ext cx="2505525" cy="648000"/>
          </a:xfrm>
          <a:prstGeom prst="rect">
            <a:avLst/>
          </a:prstGeom>
          <a:solidFill>
            <a:schemeClr val="accent2"/>
          </a:solidFill>
          <a:ln w="9525" algn="ctr">
            <a:noFill/>
            <a:rou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defRPr/>
            </a:pPr>
            <a:r>
              <a:rPr lang="ja-JP" sz="1600" b="0" i="0" u="none" strike="noStrike" cap="none" baseline="0" dirty="0">
                <a:solidFill>
                  <a:srgbClr val="4D4D4D"/>
                </a:solidFill>
                <a:effectLst/>
                <a:uFillTx/>
                <a:ea typeface="MS UI Gothic" panose="020B0600070205080204" charset="-128"/>
              </a:rPr>
              <a:t>パニツムマブ</a:t>
            </a:r>
            <a:r>
              <a:rPr lang="ja-JP" sz="1600" b="0" i="0" u="none" strike="noStrike" cap="none" baseline="30000" dirty="0">
                <a:solidFill>
                  <a:srgbClr val="4D4D4D"/>
                </a:solidFill>
                <a:effectLst/>
                <a:uFillTx/>
                <a:ea typeface="MS UI Gothic" panose="020B0600070205080204" charset="-128"/>
              </a:rPr>
              <a:t>‡</a:t>
            </a:r>
            <a:r>
              <a:rPr sz="1600" dirty="0"/>
              <a:t/>
            </a:r>
            <a:br>
              <a:rPr sz="1600" dirty="0"/>
            </a:br>
            <a:r>
              <a:rPr lang="ja-JP" sz="1600" b="0" i="0" u="none" strike="noStrike" cap="none" baseline="0" dirty="0">
                <a:solidFill>
                  <a:srgbClr val="4D4D4D"/>
                </a:solidFill>
                <a:effectLst/>
                <a:uFillTx/>
                <a:ea typeface="MS UI Gothic" panose="020B0600070205080204" charset="-128"/>
              </a:rPr>
              <a:t>(n=112)</a:t>
            </a:r>
          </a:p>
        </p:txBody>
      </p:sp>
      <p:sp>
        <p:nvSpPr>
          <p:cNvPr id="22" name="AutoShape 12"/>
          <p:cNvSpPr>
            <a:spLocks noChangeArrowheads="1"/>
          </p:cNvSpPr>
          <p:nvPr/>
        </p:nvSpPr>
        <p:spPr bwMode="auto">
          <a:xfrm>
            <a:off x="8011504" y="4494884"/>
            <a:ext cx="1027565" cy="618839"/>
          </a:xfrm>
          <a:prstGeom prst="rect">
            <a:avLst/>
          </a:prstGeom>
          <a:solidFill>
            <a:schemeClr val="tx1"/>
          </a:solidFill>
          <a:ln w="9525" algn="ctr">
            <a:noFill/>
            <a:rou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defRPr/>
            </a:pPr>
            <a:r>
              <a:rPr lang="ja-JP" sz="1800" b="0" i="0" u="none" strike="noStrike" cap="none" baseline="0" dirty="0">
                <a:solidFill>
                  <a:srgbClr val="FFFFFF"/>
                </a:solidFill>
                <a:effectLst/>
                <a:uFillTx/>
                <a:ea typeface="MS UI Gothic" panose="020B0600070205080204" charset="-128"/>
              </a:rPr>
              <a:t>PD/</a:t>
            </a:r>
            <a:r>
              <a:rPr sz="1800" dirty="0"/>
              <a:t/>
            </a:r>
            <a:br>
              <a:rPr sz="1800" dirty="0"/>
            </a:br>
            <a:r>
              <a:rPr lang="ja-JP" sz="1800" b="0" i="0" u="none" strike="noStrike" cap="none" baseline="0" dirty="0">
                <a:solidFill>
                  <a:srgbClr val="FFFFFF"/>
                </a:solidFill>
                <a:effectLst/>
                <a:uFillTx/>
                <a:ea typeface="MS UI Gothic" panose="020B0600070205080204" charset="-128"/>
              </a:rPr>
              <a:t>毒性</a:t>
            </a:r>
          </a:p>
        </p:txBody>
      </p:sp>
      <p:sp>
        <p:nvSpPr>
          <p:cNvPr id="23" name="Text Placeholder 22"/>
          <p:cNvSpPr>
            <a:spLocks noGrp="1"/>
          </p:cNvSpPr>
          <p:nvPr>
            <p:ph type="body" sz="quarter" idx="10"/>
          </p:nvPr>
        </p:nvSpPr>
        <p:spPr/>
        <p:txBody>
          <a:bodyPr/>
          <a:lstStyle/>
          <a:p>
            <a:r>
              <a:rPr lang="ja-JP" sz="1100" b="0" i="0" u="none" strike="noStrike" cap="none" baseline="0">
                <a:solidFill>
                  <a:srgbClr val="4D4D4D"/>
                </a:solidFill>
                <a:effectLst/>
                <a:uFillTx/>
                <a:ea typeface="MS UI Gothic" panose="020B0600070205080204" charset="-128"/>
              </a:rPr>
              <a:t>*オキサリプラチン85 mg/m</a:t>
            </a:r>
            <a:r>
              <a:rPr lang="ja-JP" sz="1100" b="0" i="0" u="none" strike="noStrike" cap="none" baseline="30000">
                <a:solidFill>
                  <a:srgbClr val="4D4D4D"/>
                </a:solidFill>
                <a:effectLst/>
                <a:uFillTx/>
                <a:ea typeface="MS UI Gothic" panose="020B0600070205080204" charset="-128"/>
              </a:rPr>
              <a:t>2</a:t>
            </a:r>
            <a:r>
              <a:rPr lang="ja-JP" sz="1100" b="0" i="0" u="none" strike="noStrike" cap="none" baseline="0">
                <a:solidFill>
                  <a:srgbClr val="4D4D4D"/>
                </a:solidFill>
                <a:effectLst/>
                <a:uFillTx/>
                <a:ea typeface="MS UI Gothic" panose="020B0600070205080204" charset="-128"/>
              </a:rPr>
              <a:t> d1 q2w；ロイコボリン200 mg/m</a:t>
            </a:r>
            <a:r>
              <a:rPr lang="ja-JP" sz="1100" b="0" i="0" u="none" strike="noStrike" cap="none" baseline="30000">
                <a:solidFill>
                  <a:srgbClr val="4D4D4D"/>
                </a:solidFill>
                <a:effectLst/>
                <a:uFillTx/>
                <a:ea typeface="MS UI Gothic" panose="020B0600070205080204" charset="-128"/>
              </a:rPr>
              <a:t>2</a:t>
            </a:r>
            <a:r>
              <a:rPr lang="ja-JP" sz="1100" b="0" i="0" u="none" strike="noStrike" cap="none" baseline="0">
                <a:solidFill>
                  <a:srgbClr val="4D4D4D"/>
                </a:solidFill>
                <a:effectLst/>
                <a:uFillTx/>
                <a:ea typeface="MS UI Gothic" panose="020B0600070205080204" charset="-128"/>
              </a:rPr>
              <a:t>、d1、2 q2w；5FUボーラス投与400 mg/m</a:t>
            </a:r>
            <a:r>
              <a:rPr lang="ja-JP" sz="1100" b="0" i="0" u="none" strike="noStrike" cap="none" baseline="30000">
                <a:solidFill>
                  <a:srgbClr val="4D4D4D"/>
                </a:solidFill>
                <a:effectLst/>
                <a:uFillTx/>
                <a:ea typeface="MS UI Gothic" panose="020B0600070205080204" charset="-128"/>
              </a:rPr>
              <a:t>2</a:t>
            </a:r>
            <a:r>
              <a:rPr lang="ja-JP" sz="1100" b="0" i="0" u="none" strike="noStrike" cap="none" baseline="0">
                <a:solidFill>
                  <a:srgbClr val="4D4D4D"/>
                </a:solidFill>
                <a:effectLst/>
                <a:uFillTx/>
                <a:ea typeface="MS UI Gothic" panose="020B0600070205080204" charset="-128"/>
              </a:rPr>
              <a:t> d1、2 q2w；5FU pvi 600 mg/m</a:t>
            </a:r>
            <a:r>
              <a:rPr lang="ja-JP" sz="1100" b="0" i="0" u="none" strike="noStrike" cap="none" baseline="30000">
                <a:solidFill>
                  <a:srgbClr val="4D4D4D"/>
                </a:solidFill>
                <a:effectLst/>
                <a:uFillTx/>
                <a:ea typeface="MS UI Gothic" panose="020B0600070205080204" charset="-128"/>
              </a:rPr>
              <a:t>2</a:t>
            </a:r>
            <a:r>
              <a:rPr lang="ja-JP" sz="1100" b="0" i="0" u="none" strike="noStrike" cap="none" baseline="0">
                <a:solidFill>
                  <a:srgbClr val="4D4D4D"/>
                </a:solidFill>
                <a:effectLst/>
                <a:uFillTx/>
                <a:ea typeface="MS UI Gothic" panose="020B0600070205080204" charset="-128"/>
              </a:rPr>
              <a:t> d1、2 q2w；</a:t>
            </a:r>
            <a:r>
              <a:rPr lang="ja-JP" sz="1100" b="0" i="0" u="none" strike="noStrike" cap="none" baseline="30000">
                <a:solidFill>
                  <a:srgbClr val="4D4D4D"/>
                </a:solidFill>
                <a:effectLst/>
                <a:uFillTx/>
                <a:ea typeface="MS UI Gothic" panose="020B0600070205080204" charset="-128"/>
              </a:rPr>
              <a:t>†</a:t>
            </a:r>
            <a:r>
              <a:rPr lang="ja-JP" sz="1100" b="0" i="0" u="none" strike="noStrike" cap="none" baseline="0">
                <a:solidFill>
                  <a:srgbClr val="4D4D4D"/>
                </a:solidFill>
                <a:effectLst/>
                <a:uFillTx/>
                <a:ea typeface="MS UI Gothic" panose="020B0600070205080204" charset="-128"/>
              </a:rPr>
              <a:t>ロイコボリン200 mg/m</a:t>
            </a:r>
            <a:r>
              <a:rPr lang="ja-JP" sz="1100" b="0" i="0" u="none" strike="noStrike" cap="none" baseline="30000">
                <a:solidFill>
                  <a:srgbClr val="4D4D4D"/>
                </a:solidFill>
                <a:effectLst/>
                <a:uFillTx/>
                <a:ea typeface="MS UI Gothic" panose="020B0600070205080204" charset="-128"/>
              </a:rPr>
              <a:t>2</a:t>
            </a:r>
            <a:r>
              <a:rPr lang="ja-JP" sz="1100" b="0" i="0" u="none" strike="noStrike" cap="none" baseline="0">
                <a:solidFill>
                  <a:srgbClr val="4D4D4D"/>
                </a:solidFill>
                <a:effectLst/>
                <a:uFillTx/>
                <a:ea typeface="MS UI Gothic" panose="020B0600070205080204" charset="-128"/>
              </a:rPr>
              <a:t> d1、2 q2w；5FUボーラス投与400 mg/m</a:t>
            </a:r>
            <a:r>
              <a:rPr lang="ja-JP" sz="1100" b="0" i="0" u="none" strike="noStrike" cap="none" baseline="30000">
                <a:solidFill>
                  <a:srgbClr val="4D4D4D"/>
                </a:solidFill>
                <a:effectLst/>
                <a:uFillTx/>
                <a:ea typeface="MS UI Gothic" panose="020B0600070205080204" charset="-128"/>
              </a:rPr>
              <a:t>2</a:t>
            </a:r>
            <a:r>
              <a:rPr lang="ja-JP" sz="1100" b="0" i="0" u="none" strike="noStrike" cap="none" baseline="0">
                <a:solidFill>
                  <a:srgbClr val="4D4D4D"/>
                </a:solidFill>
                <a:effectLst/>
                <a:uFillTx/>
                <a:ea typeface="MS UI Gothic" panose="020B0600070205080204" charset="-128"/>
              </a:rPr>
              <a:t> d1、2 q2w；5FU pvi 600 mg/m</a:t>
            </a:r>
            <a:r>
              <a:rPr lang="ja-JP" sz="1100" b="0" i="0" u="none" strike="noStrike" cap="none" baseline="30000">
                <a:solidFill>
                  <a:srgbClr val="4D4D4D"/>
                </a:solidFill>
                <a:effectLst/>
                <a:uFillTx/>
                <a:ea typeface="MS UI Gothic" panose="020B0600070205080204" charset="-128"/>
              </a:rPr>
              <a:t>2</a:t>
            </a:r>
            <a:r>
              <a:rPr lang="ja-JP" sz="1100" b="0" i="0" u="none" strike="noStrike" cap="none" baseline="0">
                <a:solidFill>
                  <a:srgbClr val="4D4D4D"/>
                </a:solidFill>
                <a:effectLst/>
                <a:uFillTx/>
                <a:ea typeface="MS UI Gothic" panose="020B0600070205080204" charset="-128"/>
              </a:rPr>
              <a:t> d1、2 q2w；</a:t>
            </a:r>
            <a:r>
              <a:rPr lang="ja-JP" sz="1100" b="0" i="0" u="none" strike="noStrike" cap="none" baseline="30000">
                <a:solidFill>
                  <a:srgbClr val="4D4D4D"/>
                </a:solidFill>
                <a:effectLst/>
                <a:uFillTx/>
                <a:ea typeface="MS UI Gothic" panose="020B0600070205080204" charset="-128"/>
              </a:rPr>
              <a:t>‡</a:t>
            </a:r>
            <a:r>
              <a:rPr lang="ja-JP" sz="1100" b="0" i="0" u="none" strike="noStrike" cap="none" baseline="0">
                <a:solidFill>
                  <a:srgbClr val="4D4D4D"/>
                </a:solidFill>
                <a:effectLst/>
                <a:uFillTx/>
                <a:ea typeface="MS UI Gothic" panose="020B0600070205080204" charset="-128"/>
              </a:rPr>
              <a:t>6 mg/kg d1 q2w</a:t>
            </a: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sz="1800" b="1" i="0" u="none" strike="noStrike" cap="none" baseline="0" dirty="0">
                <a:solidFill>
                  <a:srgbClr val="043882"/>
                </a:solidFill>
                <a:effectLst/>
                <a:uFillTx/>
                <a:ea typeface="MS UI Gothic" panose="020B0600070205080204" charset="-128"/>
              </a:rPr>
              <a:t>4062: 治療歴のある進行性胃又は胃食道接合部（G/GEJ）癌に対するペムブロリズマブ（pembro）とパクリタキセル（PTX）の比較：第III相KEYNOTE-061試</a:t>
            </a:r>
            <a:r>
              <a:rPr lang="ja-JP" sz="1800" b="1" i="0" u="none" strike="noStrike" cap="none" baseline="0" dirty="0" smtClean="0">
                <a:solidFill>
                  <a:srgbClr val="043882"/>
                </a:solidFill>
                <a:effectLst/>
                <a:uFillTx/>
                <a:ea typeface="MS UI Gothic" panose="020B0600070205080204" charset="-128"/>
              </a:rPr>
              <a:t>験</a:t>
            </a:r>
            <a:r>
              <a:rPr lang="en-GB" altLang="ja-JP" sz="1800" b="1" i="0" u="none" strike="noStrike" cap="none" baseline="0" dirty="0" smtClean="0">
                <a:solidFill>
                  <a:srgbClr val="043882"/>
                </a:solidFill>
                <a:effectLst/>
                <a:uFillTx/>
                <a:ea typeface="MS UI Gothic" panose="020B0600070205080204" charset="-128"/>
              </a:rPr>
              <a:t/>
            </a:r>
            <a:br>
              <a:rPr lang="en-GB" altLang="ja-JP" sz="1800" b="1" i="0" u="none" strike="noStrike" cap="none" baseline="0" dirty="0" smtClean="0">
                <a:solidFill>
                  <a:srgbClr val="043882"/>
                </a:solidFill>
                <a:effectLst/>
                <a:uFillTx/>
                <a:ea typeface="MS UI Gothic" panose="020B0600070205080204" charset="-128"/>
              </a:rPr>
            </a:br>
            <a:r>
              <a:rPr lang="ja-JP" sz="1800" b="1" i="0" u="none" strike="noStrike" cap="none" baseline="0" dirty="0" smtClean="0">
                <a:solidFill>
                  <a:srgbClr val="043882"/>
                </a:solidFill>
                <a:effectLst/>
                <a:uFillTx/>
                <a:ea typeface="MS UI Gothic" panose="020B0600070205080204" charset="-128"/>
              </a:rPr>
              <a:t>– </a:t>
            </a:r>
            <a:r>
              <a:rPr lang="ja-JP" sz="1800" b="1" i="0" u="none" strike="noStrike" cap="none" baseline="0" dirty="0">
                <a:solidFill>
                  <a:srgbClr val="043882"/>
                </a:solidFill>
                <a:effectLst/>
                <a:uFillTx/>
                <a:ea typeface="MS UI Gothic" panose="020B0600070205080204" charset="-128"/>
              </a:rPr>
              <a:t>Fuchs CS, et al</a:t>
            </a:r>
          </a:p>
        </p:txBody>
      </p:sp>
      <p:sp>
        <p:nvSpPr>
          <p:cNvPr id="5" name="Text Placeholder 4"/>
          <p:cNvSpPr>
            <a:spLocks noGrp="1"/>
          </p:cNvSpPr>
          <p:nvPr>
            <p:ph type="body" sz="quarter" idx="11"/>
          </p:nvPr>
        </p:nvSpPr>
        <p:spPr>
          <a:xfrm>
            <a:off x="4414604" y="6096000"/>
            <a:ext cx="4364272" cy="487363"/>
          </a:xfrm>
        </p:spPr>
        <p:txBody>
          <a:bodyPr/>
          <a:lstStyle/>
          <a:p>
            <a:r>
              <a:rPr sz="1200" dirty="0"/>
              <a:t/>
            </a:r>
            <a:br>
              <a:rPr sz="1200" dirty="0"/>
            </a:br>
            <a:r>
              <a:rPr lang="ja-JP" sz="1200" b="0" i="0" u="none" strike="noStrike" cap="none" baseline="0" dirty="0">
                <a:solidFill>
                  <a:srgbClr val="4D4D4D"/>
                </a:solidFill>
                <a:effectLst/>
                <a:uFillTx/>
                <a:ea typeface="MS UI Gothic" panose="020B0600070205080204" charset="-128"/>
              </a:rPr>
              <a:t>発表者：Shitara K</a:t>
            </a:r>
            <a:r>
              <a:rPr sz="1200" dirty="0"/>
              <a:t/>
            </a:r>
            <a:br>
              <a:rPr sz="1200" dirty="0"/>
            </a:br>
            <a:r>
              <a:rPr lang="ja-JP" sz="1200" b="0" i="0" u="none" strike="noStrike" cap="none" baseline="0" dirty="0">
                <a:solidFill>
                  <a:srgbClr val="4D4D4D"/>
                </a:solidFill>
                <a:effectLst/>
                <a:uFillTx/>
                <a:ea typeface="MS UI Gothic" panose="020B0600070205080204" charset="-128"/>
              </a:rPr>
              <a:t>Fuchs CS, et al. J Clin Oncol 2018;36(suppl):abstr 4062</a:t>
            </a:r>
          </a:p>
        </p:txBody>
      </p:sp>
      <p:sp>
        <p:nvSpPr>
          <p:cNvPr id="6" name="Content Placeholder 2"/>
          <p:cNvSpPr>
            <a:spLocks noGrp="1"/>
          </p:cNvSpPr>
          <p:nvPr>
            <p:ph idx="1"/>
          </p:nvPr>
        </p:nvSpPr>
        <p:spPr>
          <a:xfrm>
            <a:off x="365124" y="1254035"/>
            <a:ext cx="8413751" cy="4746172"/>
          </a:xfrm>
        </p:spPr>
        <p:txBody>
          <a:bodyPr/>
          <a:lstStyle/>
          <a:p>
            <a:pPr marL="0" indent="0">
              <a:buFontTx/>
              <a:buNone/>
            </a:pPr>
            <a:r>
              <a:rPr lang="ja-JP" sz="1600" b="1" i="0" u="none" strike="noStrike" cap="none" baseline="0" dirty="0">
                <a:solidFill>
                  <a:srgbClr val="4D4D4D"/>
                </a:solidFill>
                <a:effectLst/>
                <a:uFillTx/>
                <a:ea typeface="MS UI Gothic" panose="020B0600070205080204" charset="-128"/>
              </a:rPr>
              <a:t>試験の目的</a:t>
            </a:r>
          </a:p>
          <a:p>
            <a:r>
              <a:rPr lang="ja-JP" sz="1600" b="0" i="0" u="none" strike="noStrike" cap="none" baseline="0" dirty="0">
                <a:solidFill>
                  <a:srgbClr val="4D4D4D"/>
                </a:solidFill>
                <a:effectLst/>
                <a:uFillTx/>
                <a:ea typeface="MS UI Gothic" panose="020B0600070205080204" charset="-128"/>
              </a:rPr>
              <a:t>KEYNOTE-061試験において、治療歴のある進行性胃／GEJ癌患者を対象として、ペムブロリズマブとパクリタキセルの有効性及び安全性を比較評価する</a:t>
            </a:r>
          </a:p>
        </p:txBody>
      </p:sp>
      <p:sp>
        <p:nvSpPr>
          <p:cNvPr id="7" name="Oval 14"/>
          <p:cNvSpPr>
            <a:spLocks noChangeArrowheads="1"/>
          </p:cNvSpPr>
          <p:nvPr/>
        </p:nvSpPr>
        <p:spPr bwMode="auto">
          <a:xfrm>
            <a:off x="4065854" y="3419981"/>
            <a:ext cx="583595" cy="584200"/>
          </a:xfrm>
          <a:prstGeom prst="ellipse">
            <a:avLst/>
          </a:prstGeom>
          <a:noFill/>
          <a:ln w="57150">
            <a:solidFill>
              <a:schemeClr val="bg2">
                <a:lumMod val="60000"/>
                <a:lumOff val="40000"/>
              </a:schemeClr>
            </a:solidFill>
            <a:round/>
            <a:tailEnd type="triangle" w="med" len="med"/>
          </a:ln>
        </p:spPr>
        <p:txBody>
          <a:bodyPr wrap="none" anchor="ctr"/>
          <a:lstStyle/>
          <a:p>
            <a:pPr algn="ctr"/>
            <a:r>
              <a:rPr lang="ja-JP" sz="1600" b="1" i="0" u="none" strike="noStrike" cap="none" baseline="0">
                <a:solidFill>
                  <a:srgbClr val="043882"/>
                </a:solidFill>
                <a:effectLst/>
                <a:uFillTx/>
                <a:ea typeface="MS UI Gothic" panose="020B0600070205080204" charset="-128"/>
              </a:rPr>
              <a:t>R</a:t>
            </a:r>
          </a:p>
          <a:p>
            <a:pPr algn="ctr"/>
            <a:r>
              <a:rPr lang="ja-JP" sz="1600" b="1" i="0" u="none" strike="noStrike" cap="none" baseline="0">
                <a:solidFill>
                  <a:srgbClr val="043882"/>
                </a:solidFill>
                <a:effectLst/>
                <a:uFillTx/>
                <a:ea typeface="MS UI Gothic" panose="020B0600070205080204" charset="-128"/>
              </a:rPr>
              <a:t>1:1</a:t>
            </a:r>
          </a:p>
        </p:txBody>
      </p:sp>
      <p:cxnSp>
        <p:nvCxnSpPr>
          <p:cNvPr id="8" name="AutoShape 15"/>
          <p:cNvCxnSpPr>
            <a:cxnSpLocks noChangeShapeType="1"/>
            <a:stCxn id="7" idx="0"/>
            <a:endCxn id="13" idx="1"/>
          </p:cNvCxnSpPr>
          <p:nvPr/>
        </p:nvCxnSpPr>
        <p:spPr bwMode="auto">
          <a:xfrm rot="5400000" flipH="1" flipV="1">
            <a:off x="4226351" y="2841480"/>
            <a:ext cx="709802" cy="447201"/>
          </a:xfrm>
          <a:prstGeom prst="bentConnector2">
            <a:avLst/>
          </a:prstGeom>
          <a:noFill/>
          <a:ln w="57150">
            <a:solidFill>
              <a:schemeClr val="bg2">
                <a:lumMod val="60000"/>
                <a:lumOff val="40000"/>
              </a:schemeClr>
            </a:solidFill>
            <a:round/>
            <a:tailEnd type="triangle" w="med" len="med"/>
          </a:ln>
        </p:spPr>
      </p:cxnSp>
      <p:sp>
        <p:nvSpPr>
          <p:cNvPr id="9" name="AutoShape 12"/>
          <p:cNvSpPr>
            <a:spLocks noChangeArrowheads="1"/>
          </p:cNvSpPr>
          <p:nvPr/>
        </p:nvSpPr>
        <p:spPr bwMode="auto">
          <a:xfrm>
            <a:off x="7245259" y="2038661"/>
            <a:ext cx="1808803" cy="1343035"/>
          </a:xfrm>
          <a:prstGeom prst="rect">
            <a:avLst/>
          </a:prstGeom>
          <a:solidFill>
            <a:schemeClr val="tx1"/>
          </a:solidFill>
          <a:ln w="9525" algn="ctr">
            <a:noFill/>
            <a:round/>
          </a:ln>
        </p:spPr>
        <p:txBody>
          <a:bodyPr lIns="90488" tIns="0" rIns="90488" bIns="0" anchor="ctr"/>
          <a:lstStyle/>
          <a:p>
            <a:pPr algn="ctr" defTabSz="892175" eaLnBrk="0" hangingPunct="0"/>
            <a:r>
              <a:rPr lang="ja-JP" sz="1600" b="0" i="0" u="none" strike="noStrike" cap="none" baseline="0" dirty="0">
                <a:solidFill>
                  <a:srgbClr val="FFFFFF"/>
                </a:solidFill>
                <a:effectLst/>
                <a:uFillTx/>
                <a:ea typeface="MS UI Gothic" panose="020B0600070205080204" charset="-128"/>
              </a:rPr>
              <a:t>35サイクル、又はPD／毒性／</a:t>
            </a:r>
            <a:r>
              <a:rPr sz="1600" dirty="0"/>
              <a:t/>
            </a:r>
            <a:br>
              <a:rPr sz="1600" dirty="0"/>
            </a:br>
            <a:r>
              <a:rPr lang="ja-JP" sz="1600" b="0" i="0" u="none" strike="noStrike" cap="none" baseline="0" dirty="0">
                <a:solidFill>
                  <a:srgbClr val="FFFFFF"/>
                </a:solidFill>
                <a:effectLst/>
                <a:uFillTx/>
                <a:ea typeface="MS UI Gothic" panose="020B0600070205080204" charset="-128"/>
              </a:rPr>
              <a:t>中止／</a:t>
            </a:r>
            <a:r>
              <a:rPr sz="1600" dirty="0"/>
              <a:t/>
            </a:r>
            <a:br>
              <a:rPr sz="1600" dirty="0"/>
            </a:br>
            <a:r>
              <a:rPr lang="ja-JP" sz="1600" b="0" i="0" u="none" strike="noStrike" cap="none" baseline="0" dirty="0">
                <a:solidFill>
                  <a:srgbClr val="FFFFFF"/>
                </a:solidFill>
                <a:effectLst/>
                <a:uFillTx/>
                <a:ea typeface="MS UI Gothic" panose="020B0600070205080204" charset="-128"/>
              </a:rPr>
              <a:t>治験責任医師の決定があるまで</a:t>
            </a:r>
          </a:p>
        </p:txBody>
      </p:sp>
      <p:sp>
        <p:nvSpPr>
          <p:cNvPr id="10" name="Content Placeholder 26"/>
          <p:cNvSpPr txBox="1"/>
          <p:nvPr/>
        </p:nvSpPr>
        <p:spPr bwMode="auto">
          <a:xfrm>
            <a:off x="4704305" y="3122008"/>
            <a:ext cx="3958504" cy="848939"/>
          </a:xfrm>
          <a:prstGeom prst="rect">
            <a:avLst/>
          </a:prstGeom>
          <a:noFill/>
          <a:ln w="9525">
            <a:noFill/>
            <a:miter lim="800000"/>
          </a:ln>
        </p:spPr>
        <p:txBody>
          <a:bodyPr/>
          <a:lstStyle/>
          <a:p>
            <a:pPr marL="190500" indent="-190500">
              <a:spcBef>
                <a:spcPct val="0"/>
              </a:spcBef>
              <a:spcAft>
                <a:spcPct val="0"/>
              </a:spcAft>
              <a:defRPr/>
            </a:pPr>
            <a:r>
              <a:rPr lang="ja-JP" sz="1300" b="1" i="0" u="none" strike="noStrike" cap="none" baseline="0" dirty="0">
                <a:solidFill>
                  <a:srgbClr val="043882"/>
                </a:solidFill>
                <a:effectLst/>
                <a:uFillTx/>
                <a:ea typeface="MS UI Gothic" panose="020B0600070205080204" charset="-128"/>
              </a:rPr>
              <a:t>層別化</a:t>
            </a:r>
          </a:p>
          <a:p>
            <a:pPr marL="203200" indent="-203200">
              <a:spcBef>
                <a:spcPct val="0"/>
              </a:spcBef>
              <a:spcAft>
                <a:spcPct val="0"/>
              </a:spcAft>
              <a:buFont typeface="Arial" panose="020B0604020202020204" pitchFamily="34" charset="0"/>
              <a:buChar char="•"/>
              <a:defRPr/>
            </a:pPr>
            <a:r>
              <a:rPr lang="ja-JP" sz="1300" b="0" i="0" u="none" strike="noStrike" cap="none" baseline="0" dirty="0">
                <a:solidFill>
                  <a:srgbClr val="4D4D4D"/>
                </a:solidFill>
                <a:effectLst/>
                <a:uFillTx/>
                <a:ea typeface="MS UI Gothic" panose="020B0600070205080204" charset="-128"/>
              </a:rPr>
              <a:t>地理的地域</a:t>
            </a:r>
          </a:p>
          <a:p>
            <a:pPr marL="203200" indent="-203200">
              <a:spcBef>
                <a:spcPct val="0"/>
              </a:spcBef>
              <a:spcAft>
                <a:spcPct val="0"/>
              </a:spcAft>
              <a:buFont typeface="Arial" panose="020B0604020202020204" pitchFamily="34" charset="0"/>
              <a:buChar char="•"/>
              <a:defRPr/>
            </a:pPr>
            <a:r>
              <a:rPr lang="ja-JP" sz="1300" b="0" i="0" u="none" strike="noStrike" cap="none" baseline="0" dirty="0">
                <a:solidFill>
                  <a:srgbClr val="4D4D4D"/>
                </a:solidFill>
                <a:effectLst/>
                <a:uFillTx/>
                <a:ea typeface="MS UI Gothic" panose="020B0600070205080204" charset="-128"/>
              </a:rPr>
              <a:t>ECOGのPSスコア（0 vs. 1)</a:t>
            </a:r>
          </a:p>
          <a:p>
            <a:pPr marL="203200" indent="-203200">
              <a:spcBef>
                <a:spcPct val="0"/>
              </a:spcBef>
              <a:spcAft>
                <a:spcPct val="0"/>
              </a:spcAft>
              <a:buFont typeface="Arial" panose="020B0604020202020204" pitchFamily="34" charset="0"/>
              <a:buChar char="•"/>
              <a:defRPr/>
            </a:pPr>
            <a:r>
              <a:rPr lang="ja-JP" sz="1300" b="0" i="0" u="none" strike="noStrike" cap="none" baseline="0" dirty="0">
                <a:solidFill>
                  <a:srgbClr val="4D4D4D"/>
                </a:solidFill>
                <a:effectLst/>
                <a:uFillTx/>
                <a:ea typeface="MS UI Gothic" panose="020B0600070205080204" charset="-128"/>
              </a:rPr>
              <a:t>1L治療でのTTP（&lt;6カ月 vs. ≥6カ月）</a:t>
            </a:r>
          </a:p>
          <a:p>
            <a:pPr marL="203200" indent="-203200">
              <a:spcBef>
                <a:spcPct val="0"/>
              </a:spcBef>
              <a:spcAft>
                <a:spcPct val="0"/>
              </a:spcAft>
              <a:buFont typeface="Arial" panose="020B0604020202020204" pitchFamily="34" charset="0"/>
              <a:buChar char="•"/>
              <a:defRPr/>
            </a:pPr>
            <a:r>
              <a:rPr lang="ja-JP" sz="1300" b="0" i="0" u="none" strike="noStrike" cap="none" baseline="0" dirty="0">
                <a:solidFill>
                  <a:srgbClr val="4D4D4D"/>
                </a:solidFill>
                <a:effectLst/>
                <a:uFillTx/>
                <a:ea typeface="MS UI Gothic" panose="020B0600070205080204" charset="-128"/>
              </a:rPr>
              <a:t>PD-L1および陽性スコア（CPS &lt;1 vs. ≥1）</a:t>
            </a:r>
          </a:p>
        </p:txBody>
      </p:sp>
      <p:cxnSp>
        <p:nvCxnSpPr>
          <p:cNvPr id="11" name="AutoShape 19"/>
          <p:cNvCxnSpPr>
            <a:cxnSpLocks noChangeShapeType="1"/>
            <a:stCxn id="14" idx="3"/>
            <a:endCxn id="7" idx="2"/>
          </p:cNvCxnSpPr>
          <p:nvPr/>
        </p:nvCxnSpPr>
        <p:spPr bwMode="auto">
          <a:xfrm>
            <a:off x="3923588" y="3712081"/>
            <a:ext cx="142266" cy="0"/>
          </a:xfrm>
          <a:prstGeom prst="straightConnector1">
            <a:avLst/>
          </a:prstGeom>
          <a:noFill/>
          <a:ln w="57150">
            <a:solidFill>
              <a:schemeClr val="bg2">
                <a:lumMod val="60000"/>
                <a:lumOff val="40000"/>
              </a:schemeClr>
            </a:solidFill>
            <a:round/>
            <a:headEnd type="none" w="med" len="med"/>
            <a:tailEnd type="none" w="med" len="med"/>
          </a:ln>
        </p:spPr>
      </p:cxnSp>
      <p:cxnSp>
        <p:nvCxnSpPr>
          <p:cNvPr id="12" name="AutoShape 21"/>
          <p:cNvCxnSpPr>
            <a:cxnSpLocks noChangeShapeType="1"/>
            <a:stCxn id="13" idx="3"/>
            <a:endCxn id="9" idx="1"/>
          </p:cNvCxnSpPr>
          <p:nvPr/>
        </p:nvCxnSpPr>
        <p:spPr bwMode="auto">
          <a:xfrm>
            <a:off x="6649733" y="2710179"/>
            <a:ext cx="595526" cy="0"/>
          </a:xfrm>
          <a:prstGeom prst="straightConnector1">
            <a:avLst/>
          </a:prstGeom>
          <a:noFill/>
          <a:ln w="57150">
            <a:solidFill>
              <a:schemeClr val="bg2">
                <a:lumMod val="60000"/>
                <a:lumOff val="40000"/>
              </a:schemeClr>
            </a:solidFill>
            <a:round/>
            <a:tailEnd type="triangle" w="med" len="med"/>
          </a:ln>
        </p:spPr>
      </p:cxnSp>
      <p:sp>
        <p:nvSpPr>
          <p:cNvPr id="13" name="AutoShape 8"/>
          <p:cNvSpPr>
            <a:spLocks noChangeArrowheads="1"/>
          </p:cNvSpPr>
          <p:nvPr/>
        </p:nvSpPr>
        <p:spPr bwMode="auto">
          <a:xfrm>
            <a:off x="4804853" y="2299810"/>
            <a:ext cx="1844880" cy="820737"/>
          </a:xfrm>
          <a:prstGeom prst="rect">
            <a:avLst/>
          </a:prstGeom>
          <a:solidFill>
            <a:schemeClr val="accent3"/>
          </a:solidFill>
          <a:ln w="9525" algn="ctr">
            <a:noFill/>
            <a:round/>
          </a:ln>
        </p:spPr>
        <p:txBody>
          <a:bodyPr lIns="90488" tIns="0" rIns="90488" bIns="0" anchor="ctr"/>
          <a:lstStyle/>
          <a:p>
            <a:pPr algn="ctr" defTabSz="892175" eaLnBrk="0" hangingPunct="0"/>
            <a:r>
              <a:rPr lang="ja-JP" sz="1800" b="0" i="0" u="none" strike="noStrike" cap="none" baseline="0">
                <a:solidFill>
                  <a:srgbClr val="FFFFFF"/>
                </a:solidFill>
                <a:effectLst/>
                <a:uFillTx/>
                <a:ea typeface="MS UI Gothic" panose="020B0600070205080204" charset="-128"/>
              </a:rPr>
              <a:t>ペムブロリズマブ </a:t>
            </a:r>
          </a:p>
          <a:p>
            <a:pPr algn="ctr" defTabSz="892175" eaLnBrk="0" hangingPunct="0"/>
            <a:r>
              <a:rPr lang="ja-JP" sz="1800" b="0" i="0" u="none" strike="noStrike" cap="none" baseline="0">
                <a:solidFill>
                  <a:srgbClr val="FFFFFF"/>
                </a:solidFill>
                <a:effectLst/>
                <a:uFillTx/>
                <a:ea typeface="MS UI Gothic" panose="020B0600070205080204" charset="-128"/>
              </a:rPr>
              <a:t>200 mg q3w</a:t>
            </a:r>
          </a:p>
          <a:p>
            <a:pPr algn="ctr" defTabSz="892175" eaLnBrk="0" hangingPunct="0"/>
            <a:r>
              <a:rPr lang="ja-JP" sz="1800" b="0" i="0" u="none" strike="noStrike" cap="none" baseline="0">
                <a:solidFill>
                  <a:srgbClr val="FFFFFF"/>
                </a:solidFill>
                <a:effectLst/>
                <a:uFillTx/>
                <a:ea typeface="MS UI Gothic" panose="020B0600070205080204" charset="-128"/>
              </a:rPr>
              <a:t>(n*=196/296)</a:t>
            </a:r>
          </a:p>
        </p:txBody>
      </p:sp>
      <p:sp>
        <p:nvSpPr>
          <p:cNvPr id="14" name="AutoShape 9"/>
          <p:cNvSpPr>
            <a:spLocks noChangeArrowheads="1"/>
          </p:cNvSpPr>
          <p:nvPr/>
        </p:nvSpPr>
        <p:spPr bwMode="auto">
          <a:xfrm>
            <a:off x="260194" y="2308081"/>
            <a:ext cx="3663394" cy="2808000"/>
          </a:xfrm>
          <a:prstGeom prst="roundRect">
            <a:avLst>
              <a:gd name="adj" fmla="val 0"/>
            </a:avLst>
          </a:prstGeom>
          <a:solidFill>
            <a:schemeClr val="accent1"/>
          </a:solidFill>
          <a:ln w="9525" algn="ctr">
            <a:noFill/>
            <a:round/>
          </a:ln>
        </p:spPr>
        <p:txBody>
          <a:bodyPr wrap="square" lIns="90488" tIns="44450" rIns="90488" bIns="44450">
            <a:spAutoFit/>
          </a:bodyPr>
          <a:lstStyle/>
          <a:p>
            <a:pPr defTabSz="892175" eaLnBrk="0" hangingPunct="0">
              <a:spcAft>
                <a:spcPct val="30000"/>
              </a:spcAft>
            </a:pPr>
            <a:r>
              <a:rPr lang="ja-JP" sz="1800" b="0" i="0" u="none" strike="noStrike" cap="none" baseline="0" dirty="0">
                <a:solidFill>
                  <a:srgbClr val="FFFFFF"/>
                </a:solidFill>
                <a:effectLst/>
                <a:uFillTx/>
                <a:ea typeface="MS UI Gothic" panose="020B0600070205080204" charset="-128"/>
              </a:rPr>
              <a:t>主要な患者選択基準</a:t>
            </a:r>
          </a:p>
          <a:p>
            <a:pPr marL="285750" indent="-285750" defTabSz="892175" eaLnBrk="0" hangingPunct="0">
              <a:spcAft>
                <a:spcPct val="30000"/>
              </a:spcAft>
              <a:buFont typeface="Arial" panose="020B0604020202020204" pitchFamily="34" charset="0"/>
              <a:buChar char="•"/>
            </a:pPr>
            <a:r>
              <a:rPr lang="ja-JP" sz="1800" b="0" i="0" u="none" strike="noStrike" cap="none" baseline="0" dirty="0">
                <a:solidFill>
                  <a:srgbClr val="FFFFFF"/>
                </a:solidFill>
                <a:effectLst/>
                <a:uFillTx/>
                <a:ea typeface="MS UI Gothic" panose="020B0600070205080204" charset="-128"/>
              </a:rPr>
              <a:t>進行胃／GEJ癌</a:t>
            </a:r>
          </a:p>
          <a:p>
            <a:pPr marL="285750" indent="-285750" defTabSz="892175" eaLnBrk="0" hangingPunct="0">
              <a:spcAft>
                <a:spcPct val="30000"/>
              </a:spcAft>
              <a:buFont typeface="Arial" panose="020B0604020202020204" pitchFamily="34" charset="0"/>
              <a:buChar char="•"/>
            </a:pPr>
            <a:r>
              <a:rPr lang="ja-JP" sz="1800" b="0" i="0" u="none" strike="noStrike" cap="none" baseline="0" dirty="0">
                <a:solidFill>
                  <a:srgbClr val="FFFFFF"/>
                </a:solidFill>
                <a:effectLst/>
                <a:uFillTx/>
                <a:ea typeface="MS UI Gothic" panose="020B0600070205080204" charset="-128"/>
              </a:rPr>
              <a:t>転移又は局所進行</a:t>
            </a:r>
          </a:p>
          <a:p>
            <a:pPr marL="285750" indent="-285750" defTabSz="892175" eaLnBrk="0" hangingPunct="0">
              <a:spcAft>
                <a:spcPct val="30000"/>
              </a:spcAft>
              <a:buFont typeface="Arial" panose="020B0604020202020204" pitchFamily="34" charset="0"/>
              <a:buChar char="•"/>
            </a:pPr>
            <a:r>
              <a:rPr lang="ja-JP" sz="1800" b="0" i="0" u="none" strike="noStrike" cap="none" baseline="0" dirty="0">
                <a:solidFill>
                  <a:srgbClr val="FFFFFF"/>
                </a:solidFill>
                <a:effectLst/>
                <a:uFillTx/>
                <a:ea typeface="MS UI Gothic" panose="020B0600070205080204" charset="-128"/>
              </a:rPr>
              <a:t>切除不能</a:t>
            </a:r>
          </a:p>
          <a:p>
            <a:pPr marL="285750" indent="-285750" defTabSz="892175" eaLnBrk="0" hangingPunct="0">
              <a:spcAft>
                <a:spcPct val="30000"/>
              </a:spcAft>
              <a:buFont typeface="Arial" panose="020B0604020202020204" pitchFamily="34" charset="0"/>
              <a:buChar char="•"/>
            </a:pPr>
            <a:r>
              <a:rPr lang="ja-JP" sz="1800" b="0" i="0" u="none" strike="noStrike" cap="none" baseline="0" dirty="0">
                <a:solidFill>
                  <a:srgbClr val="FFFFFF"/>
                </a:solidFill>
                <a:effectLst/>
                <a:uFillTx/>
                <a:ea typeface="MS UI Gothic" panose="020B0600070205080204" charset="-128"/>
              </a:rPr>
              <a:t>プラチナ製剤及びフルオロピリミジンを含む1L CT後のPD</a:t>
            </a:r>
          </a:p>
          <a:p>
            <a:pPr marL="285750" indent="-285750" defTabSz="892175" eaLnBrk="0" hangingPunct="0">
              <a:spcAft>
                <a:spcPct val="30000"/>
              </a:spcAft>
              <a:buFont typeface="Arial" panose="020B0604020202020204" pitchFamily="34" charset="0"/>
              <a:buChar char="•"/>
            </a:pPr>
            <a:r>
              <a:rPr lang="ja-JP" sz="1800" b="0" i="0" u="none" strike="noStrike" cap="none" baseline="0" dirty="0">
                <a:solidFill>
                  <a:srgbClr val="FFFFFF"/>
                </a:solidFill>
                <a:effectLst/>
                <a:uFillTx/>
                <a:ea typeface="MS UI Gothic" panose="020B0600070205080204" charset="-128"/>
              </a:rPr>
              <a:t>ECOGのPSスコアが0～1 </a:t>
            </a:r>
          </a:p>
          <a:p>
            <a:pPr defTabSz="892175" eaLnBrk="0" hangingPunct="0">
              <a:spcAft>
                <a:spcPct val="30000"/>
              </a:spcAft>
            </a:pPr>
            <a:r>
              <a:rPr lang="ja-JP" sz="1800" b="0" i="0" u="none" strike="noStrike" cap="none" baseline="0" dirty="0">
                <a:solidFill>
                  <a:srgbClr val="FFFFFF"/>
                </a:solidFill>
                <a:effectLst/>
                <a:uFillTx/>
                <a:ea typeface="MS UI Gothic" panose="020B0600070205080204" charset="-128"/>
              </a:rPr>
              <a:t>(n=592)</a:t>
            </a:r>
          </a:p>
        </p:txBody>
      </p:sp>
      <p:sp>
        <p:nvSpPr>
          <p:cNvPr id="15" name="Rectangle 9"/>
          <p:cNvSpPr txBox="1">
            <a:spLocks noChangeArrowheads="1"/>
          </p:cNvSpPr>
          <p:nvPr/>
        </p:nvSpPr>
        <p:spPr bwMode="auto">
          <a:xfrm>
            <a:off x="365124" y="5295865"/>
            <a:ext cx="4130676" cy="7990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lstStyle>
            <a:lvl1pPr marL="250825" indent="-250825" algn="l" rtl="0" fontAlgn="base">
              <a:spcBef>
                <a:spcPct val="0"/>
              </a:spcBef>
              <a:spcAft>
                <a:spcPts val="400"/>
              </a:spcAft>
              <a:buClr>
                <a:schemeClr val="bg1"/>
              </a:buClr>
              <a:buSzPct val="110000"/>
              <a:buChar char="•"/>
              <a:defRPr sz="1600">
                <a:solidFill>
                  <a:srgbClr val="4D4D4D"/>
                </a:solidFill>
                <a:latin typeface="+mn-lt"/>
                <a:ea typeface="+mn-ea"/>
                <a:cs typeface="+mn-cs"/>
              </a:defRPr>
            </a:lvl1pPr>
            <a:lvl2pPr marL="561975" indent="-309880" algn="l" rtl="0" fontAlgn="base">
              <a:spcBef>
                <a:spcPct val="0"/>
              </a:spcBef>
              <a:spcAft>
                <a:spcPts val="400"/>
              </a:spcAft>
              <a:buClr>
                <a:schemeClr val="bg1"/>
              </a:buClr>
              <a:buChar char="–"/>
              <a:defRPr sz="1600">
                <a:solidFill>
                  <a:srgbClr val="4D4D4D"/>
                </a:solidFill>
                <a:latin typeface="+mn-lt"/>
                <a:cs typeface="+mn-cs"/>
              </a:defRPr>
            </a:lvl2pPr>
            <a:lvl3pPr marL="812800" indent="-249555" algn="l" rtl="0" fontAlgn="base">
              <a:spcBef>
                <a:spcPct val="0"/>
              </a:spcBef>
              <a:spcAft>
                <a:spcPts val="400"/>
              </a:spcAft>
              <a:buClr>
                <a:schemeClr val="bg1"/>
              </a:buClr>
              <a:buChar char="•"/>
              <a:defRPr sz="1600">
                <a:solidFill>
                  <a:srgbClr val="4D4D4D"/>
                </a:solidFill>
                <a:latin typeface="+mn-lt"/>
                <a:cs typeface="+mn-cs"/>
              </a:defRPr>
            </a:lvl3pPr>
            <a:lvl4pPr marL="1101725" indent="-287655" algn="l" rtl="0" fontAlgn="base">
              <a:spcBef>
                <a:spcPct val="0"/>
              </a:spcBef>
              <a:spcAft>
                <a:spcPts val="400"/>
              </a:spcAft>
              <a:buClr>
                <a:schemeClr val="bg1"/>
              </a:buClr>
              <a:buChar char="–"/>
              <a:defRPr sz="1600">
                <a:solidFill>
                  <a:srgbClr val="4D4D4D"/>
                </a:solidFill>
                <a:latin typeface="+mn-lt"/>
                <a:cs typeface="+mn-cs"/>
              </a:defRPr>
            </a:lvl4pPr>
            <a:lvl5pPr marL="1390650" indent="-287655" algn="l" rtl="0" fontAlgn="base">
              <a:spcBef>
                <a:spcPct val="0"/>
              </a:spcBef>
              <a:spcAft>
                <a:spcPts val="400"/>
              </a:spcAft>
              <a:buClr>
                <a:schemeClr val="bg1"/>
              </a:buClr>
              <a:buChar char="»"/>
              <a:defRPr sz="1600">
                <a:solidFill>
                  <a:srgbClr val="4D4D4D"/>
                </a:solidFill>
                <a:latin typeface="+mn-lt"/>
                <a:cs typeface="+mn-cs"/>
              </a:defRPr>
            </a:lvl5pPr>
            <a:lvl6pPr marL="1847850" indent="-287655" algn="l" rtl="0" fontAlgn="base">
              <a:spcBef>
                <a:spcPct val="20000"/>
              </a:spcBef>
              <a:spcAft>
                <a:spcPct val="0"/>
              </a:spcAft>
              <a:buChar char="»"/>
              <a:defRPr sz="2000">
                <a:solidFill>
                  <a:schemeClr val="tx1"/>
                </a:solidFill>
                <a:latin typeface="+mn-lt"/>
                <a:cs typeface="+mn-cs"/>
              </a:defRPr>
            </a:lvl6pPr>
            <a:lvl7pPr marL="2305050" indent="-287655" algn="l" rtl="0" fontAlgn="base">
              <a:spcBef>
                <a:spcPct val="20000"/>
              </a:spcBef>
              <a:spcAft>
                <a:spcPct val="0"/>
              </a:spcAft>
              <a:buChar char="»"/>
              <a:defRPr sz="2000">
                <a:solidFill>
                  <a:schemeClr val="tx1"/>
                </a:solidFill>
                <a:latin typeface="+mn-lt"/>
                <a:cs typeface="+mn-cs"/>
              </a:defRPr>
            </a:lvl7pPr>
            <a:lvl8pPr marL="2762250" indent="-287655" algn="l" rtl="0" fontAlgn="base">
              <a:spcBef>
                <a:spcPct val="20000"/>
              </a:spcBef>
              <a:spcAft>
                <a:spcPct val="0"/>
              </a:spcAft>
              <a:buChar char="»"/>
              <a:defRPr sz="2000">
                <a:solidFill>
                  <a:schemeClr val="tx1"/>
                </a:solidFill>
                <a:latin typeface="+mn-lt"/>
                <a:cs typeface="+mn-cs"/>
              </a:defRPr>
            </a:lvl8pPr>
            <a:lvl9pPr marL="3219450" indent="-287655" algn="l" rtl="0" fontAlgn="base">
              <a:spcBef>
                <a:spcPct val="20000"/>
              </a:spcBef>
              <a:spcAft>
                <a:spcPct val="0"/>
              </a:spcAft>
              <a:buChar char="»"/>
              <a:defRPr sz="2000">
                <a:solidFill>
                  <a:schemeClr val="tx1"/>
                </a:solidFill>
                <a:latin typeface="+mn-lt"/>
                <a:cs typeface="+mn-cs"/>
              </a:defRPr>
            </a:lvl9pPr>
          </a:lstStyle>
          <a:p>
            <a:pPr marL="0" indent="0">
              <a:buFontTx/>
              <a:buNone/>
            </a:pPr>
            <a:r>
              <a:rPr lang="ja-JP" sz="1600" b="1" i="0" u="none" strike="noStrike" cap="none" baseline="0" dirty="0">
                <a:solidFill>
                  <a:srgbClr val="A0A0A0"/>
                </a:solidFill>
                <a:effectLst/>
                <a:uFillTx/>
                <a:ea typeface="MS UI Gothic" panose="020B0600070205080204" charset="-128"/>
              </a:rPr>
              <a:t>主要エンドポイント</a:t>
            </a:r>
          </a:p>
          <a:p>
            <a:r>
              <a:rPr lang="ja-JP" sz="1600" b="0" i="0" u="none" strike="noStrike" cap="none" baseline="0" dirty="0">
                <a:solidFill>
                  <a:srgbClr val="4D4D4D"/>
                </a:solidFill>
                <a:effectLst/>
                <a:uFillTx/>
                <a:ea typeface="MS UI Gothic" panose="020B0600070205080204" charset="-128"/>
              </a:rPr>
              <a:t>OS</a:t>
            </a:r>
            <a:r>
              <a:rPr lang="ja-JP" sz="1600" b="0" i="0" u="none" strike="noStrike" cap="none" baseline="30000" dirty="0">
                <a:solidFill>
                  <a:srgbClr val="4D4D4D"/>
                </a:solidFill>
                <a:effectLst/>
                <a:uFillTx/>
                <a:ea typeface="MS UI Gothic" panose="020B0600070205080204" charset="-128"/>
              </a:rPr>
              <a:t>‡</a:t>
            </a:r>
            <a:r>
              <a:rPr lang="ja-JP" sz="1600" b="0" i="0" u="none" strike="noStrike" cap="none" baseline="0" dirty="0">
                <a:solidFill>
                  <a:srgbClr val="4D4D4D"/>
                </a:solidFill>
                <a:effectLst/>
                <a:uFillTx/>
                <a:ea typeface="MS UI Gothic" panose="020B0600070205080204" charset="-128"/>
              </a:rPr>
              <a:t>、CPS ≥1患者集団のPFS</a:t>
            </a:r>
          </a:p>
          <a:p>
            <a:endParaRPr lang="en-GB" dirty="0"/>
          </a:p>
        </p:txBody>
      </p:sp>
      <p:sp>
        <p:nvSpPr>
          <p:cNvPr id="16" name="Content Placeholder 26"/>
          <p:cNvSpPr txBox="1"/>
          <p:nvPr/>
        </p:nvSpPr>
        <p:spPr>
          <a:xfrm>
            <a:off x="4648200" y="5295865"/>
            <a:ext cx="4130675" cy="799043"/>
          </a:xfrm>
          <a:prstGeom prst="rect">
            <a:avLst/>
          </a:prstGeom>
        </p:spPr>
        <p:txBody>
          <a:bodyPr/>
          <a:lstStyle>
            <a:lvl1pPr marL="250825" indent="-250825" algn="l" rtl="0" fontAlgn="base">
              <a:spcBef>
                <a:spcPct val="0"/>
              </a:spcBef>
              <a:spcAft>
                <a:spcPts val="400"/>
              </a:spcAft>
              <a:buClr>
                <a:schemeClr val="bg1"/>
              </a:buClr>
              <a:buSzPct val="110000"/>
              <a:buChar char="•"/>
              <a:defRPr sz="1600">
                <a:solidFill>
                  <a:srgbClr val="4D4D4D"/>
                </a:solidFill>
                <a:latin typeface="+mn-lt"/>
                <a:ea typeface="+mn-ea"/>
                <a:cs typeface="+mn-cs"/>
              </a:defRPr>
            </a:lvl1pPr>
            <a:lvl2pPr marL="561975" indent="-309880" algn="l" rtl="0" fontAlgn="base">
              <a:spcBef>
                <a:spcPct val="0"/>
              </a:spcBef>
              <a:spcAft>
                <a:spcPts val="400"/>
              </a:spcAft>
              <a:buClr>
                <a:schemeClr val="bg1"/>
              </a:buClr>
              <a:buChar char="–"/>
              <a:defRPr sz="1600">
                <a:solidFill>
                  <a:srgbClr val="4D4D4D"/>
                </a:solidFill>
                <a:latin typeface="+mn-lt"/>
                <a:cs typeface="+mn-cs"/>
              </a:defRPr>
            </a:lvl2pPr>
            <a:lvl3pPr marL="812800" indent="-249555" algn="l" rtl="0" fontAlgn="base">
              <a:spcBef>
                <a:spcPct val="0"/>
              </a:spcBef>
              <a:spcAft>
                <a:spcPts val="400"/>
              </a:spcAft>
              <a:buClr>
                <a:schemeClr val="bg1"/>
              </a:buClr>
              <a:buChar char="•"/>
              <a:defRPr sz="1600">
                <a:solidFill>
                  <a:srgbClr val="4D4D4D"/>
                </a:solidFill>
                <a:latin typeface="+mn-lt"/>
                <a:cs typeface="+mn-cs"/>
              </a:defRPr>
            </a:lvl3pPr>
            <a:lvl4pPr marL="1101725" indent="-287655" algn="l" rtl="0" fontAlgn="base">
              <a:spcBef>
                <a:spcPct val="0"/>
              </a:spcBef>
              <a:spcAft>
                <a:spcPts val="400"/>
              </a:spcAft>
              <a:buClr>
                <a:schemeClr val="bg1"/>
              </a:buClr>
              <a:buChar char="–"/>
              <a:defRPr sz="1600">
                <a:solidFill>
                  <a:srgbClr val="4D4D4D"/>
                </a:solidFill>
                <a:latin typeface="+mn-lt"/>
                <a:cs typeface="+mn-cs"/>
              </a:defRPr>
            </a:lvl4pPr>
            <a:lvl5pPr marL="1390650" indent="-287655" algn="l" rtl="0" fontAlgn="base">
              <a:spcBef>
                <a:spcPct val="0"/>
              </a:spcBef>
              <a:spcAft>
                <a:spcPts val="400"/>
              </a:spcAft>
              <a:buClr>
                <a:schemeClr val="bg1"/>
              </a:buClr>
              <a:buChar char="»"/>
              <a:defRPr sz="1600">
                <a:solidFill>
                  <a:srgbClr val="4D4D4D"/>
                </a:solidFill>
                <a:latin typeface="+mn-lt"/>
                <a:cs typeface="+mn-cs"/>
              </a:defRPr>
            </a:lvl5pPr>
            <a:lvl6pPr marL="1847850" indent="-287655" algn="l" rtl="0" fontAlgn="base">
              <a:spcBef>
                <a:spcPct val="20000"/>
              </a:spcBef>
              <a:spcAft>
                <a:spcPct val="0"/>
              </a:spcAft>
              <a:buChar char="»"/>
              <a:defRPr sz="2000">
                <a:solidFill>
                  <a:schemeClr val="tx1"/>
                </a:solidFill>
                <a:latin typeface="+mn-lt"/>
                <a:cs typeface="+mn-cs"/>
              </a:defRPr>
            </a:lvl6pPr>
            <a:lvl7pPr marL="2305050" indent="-287655" algn="l" rtl="0" fontAlgn="base">
              <a:spcBef>
                <a:spcPct val="20000"/>
              </a:spcBef>
              <a:spcAft>
                <a:spcPct val="0"/>
              </a:spcAft>
              <a:buChar char="»"/>
              <a:defRPr sz="2000">
                <a:solidFill>
                  <a:schemeClr val="tx1"/>
                </a:solidFill>
                <a:latin typeface="+mn-lt"/>
                <a:cs typeface="+mn-cs"/>
              </a:defRPr>
            </a:lvl7pPr>
            <a:lvl8pPr marL="2762250" indent="-287655" algn="l" rtl="0" fontAlgn="base">
              <a:spcBef>
                <a:spcPct val="20000"/>
              </a:spcBef>
              <a:spcAft>
                <a:spcPct val="0"/>
              </a:spcAft>
              <a:buChar char="»"/>
              <a:defRPr sz="2000">
                <a:solidFill>
                  <a:schemeClr val="tx1"/>
                </a:solidFill>
                <a:latin typeface="+mn-lt"/>
                <a:cs typeface="+mn-cs"/>
              </a:defRPr>
            </a:lvl8pPr>
            <a:lvl9pPr marL="3219450" indent="-287655" algn="l" rtl="0" fontAlgn="base">
              <a:spcBef>
                <a:spcPct val="20000"/>
              </a:spcBef>
              <a:spcAft>
                <a:spcPct val="0"/>
              </a:spcAft>
              <a:buChar char="»"/>
              <a:defRPr sz="2000">
                <a:solidFill>
                  <a:schemeClr val="tx1"/>
                </a:solidFill>
                <a:latin typeface="+mn-lt"/>
                <a:cs typeface="+mn-cs"/>
              </a:defRPr>
            </a:lvl9pPr>
          </a:lstStyle>
          <a:p>
            <a:pPr marL="0" indent="0">
              <a:buFontTx/>
              <a:buNone/>
            </a:pPr>
            <a:r>
              <a:rPr lang="ja-JP" sz="1600" b="1" i="0" u="none" strike="noStrike" cap="none" baseline="0" dirty="0">
                <a:solidFill>
                  <a:srgbClr val="A0A0A0"/>
                </a:solidFill>
                <a:effectLst/>
                <a:uFillTx/>
                <a:ea typeface="MS UI Gothic" panose="020B0600070205080204" charset="-128"/>
              </a:rPr>
              <a:t>副次的エンドポイント</a:t>
            </a:r>
          </a:p>
          <a:p>
            <a:r>
              <a:rPr lang="ja-JP" sz="1600" b="0" i="0" u="none" strike="noStrike" cap="none" baseline="0" dirty="0">
                <a:solidFill>
                  <a:srgbClr val="4D4D4D"/>
                </a:solidFill>
                <a:effectLst/>
                <a:uFillTx/>
                <a:ea typeface="MS UI Gothic" panose="020B0600070205080204" charset="-128"/>
              </a:rPr>
              <a:t>CPS ≥1患者のORR、DoR</a:t>
            </a:r>
          </a:p>
          <a:p>
            <a:r>
              <a:rPr lang="ja-JP" sz="1600" b="0" i="0" u="none" strike="noStrike" cap="none" baseline="0" dirty="0">
                <a:solidFill>
                  <a:srgbClr val="4D4D4D"/>
                </a:solidFill>
                <a:effectLst/>
                <a:uFillTx/>
                <a:ea typeface="MS UI Gothic" panose="020B0600070205080204" charset="-128"/>
              </a:rPr>
              <a:t>全患者における安全性</a:t>
            </a:r>
          </a:p>
        </p:txBody>
      </p:sp>
      <p:cxnSp>
        <p:nvCxnSpPr>
          <p:cNvPr id="17" name="AutoShape 16"/>
          <p:cNvCxnSpPr>
            <a:cxnSpLocks noChangeShapeType="1"/>
            <a:stCxn id="7" idx="4"/>
            <a:endCxn id="19" idx="1"/>
          </p:cNvCxnSpPr>
          <p:nvPr/>
        </p:nvCxnSpPr>
        <p:spPr bwMode="auto">
          <a:xfrm rot="16200000" flipH="1">
            <a:off x="4216812" y="4145021"/>
            <a:ext cx="728780" cy="447100"/>
          </a:xfrm>
          <a:prstGeom prst="bentConnector2">
            <a:avLst/>
          </a:prstGeom>
          <a:noFill/>
          <a:ln w="57150">
            <a:solidFill>
              <a:schemeClr val="bg2">
                <a:lumMod val="60000"/>
                <a:lumOff val="40000"/>
              </a:schemeClr>
            </a:solidFill>
            <a:round/>
            <a:tailEnd type="triangle" w="med" len="med"/>
          </a:ln>
        </p:spPr>
      </p:cxnSp>
      <p:cxnSp>
        <p:nvCxnSpPr>
          <p:cNvPr id="18" name="AutoShape 20"/>
          <p:cNvCxnSpPr>
            <a:cxnSpLocks noChangeShapeType="1"/>
            <a:stCxn id="19" idx="3"/>
            <a:endCxn id="20" idx="1"/>
          </p:cNvCxnSpPr>
          <p:nvPr/>
        </p:nvCxnSpPr>
        <p:spPr bwMode="auto">
          <a:xfrm>
            <a:off x="6648544" y="4732961"/>
            <a:ext cx="596715" cy="1"/>
          </a:xfrm>
          <a:prstGeom prst="straightConnector1">
            <a:avLst/>
          </a:prstGeom>
          <a:noFill/>
          <a:ln w="57150">
            <a:solidFill>
              <a:schemeClr val="bg2">
                <a:lumMod val="60000"/>
                <a:lumOff val="40000"/>
              </a:schemeClr>
            </a:solidFill>
            <a:prstDash val="sysDot"/>
            <a:round/>
            <a:tailEnd type="triangle" w="med" len="med"/>
          </a:ln>
        </p:spPr>
      </p:cxnSp>
      <p:sp>
        <p:nvSpPr>
          <p:cNvPr id="19" name="AutoShape 12"/>
          <p:cNvSpPr>
            <a:spLocks noChangeArrowheads="1"/>
          </p:cNvSpPr>
          <p:nvPr/>
        </p:nvSpPr>
        <p:spPr bwMode="auto">
          <a:xfrm>
            <a:off x="4804752" y="4322593"/>
            <a:ext cx="1843792" cy="820736"/>
          </a:xfrm>
          <a:prstGeom prst="rect">
            <a:avLst/>
          </a:prstGeom>
          <a:solidFill>
            <a:schemeClr val="accent2"/>
          </a:solidFill>
          <a:ln w="9525" algn="ctr">
            <a:noFill/>
            <a:round/>
          </a:ln>
        </p:spPr>
        <p:txBody>
          <a:bodyPr lIns="90488" tIns="0" rIns="90488" bIns="0" anchor="ctr"/>
          <a:lstStyle/>
          <a:p>
            <a:pPr algn="ctr" defTabSz="892175" eaLnBrk="0" hangingPunct="0"/>
            <a:r>
              <a:rPr lang="ja-JP" sz="1800" b="0" i="0" u="none" strike="noStrike" cap="none" baseline="0">
                <a:solidFill>
                  <a:srgbClr val="4D4D4D"/>
                </a:solidFill>
                <a:effectLst/>
                <a:uFillTx/>
                <a:ea typeface="MS UI Gothic" panose="020B0600070205080204" charset="-128"/>
              </a:rPr>
              <a:t>パクリタキセル</a:t>
            </a:r>
            <a:r>
              <a:rPr lang="ja-JP" sz="1800" b="0" i="0" u="none" strike="noStrike" cap="none" baseline="30000">
                <a:solidFill>
                  <a:srgbClr val="4D4D4D"/>
                </a:solidFill>
                <a:effectLst/>
                <a:uFillTx/>
                <a:ea typeface="MS UI Gothic" panose="020B0600070205080204" charset="-128"/>
              </a:rPr>
              <a:t>†</a:t>
            </a:r>
            <a:r>
              <a:rPr sz="1800"/>
              <a:t/>
            </a:r>
            <a:br>
              <a:rPr sz="1800"/>
            </a:br>
            <a:r>
              <a:rPr lang="ja-JP" sz="1800" b="0" i="0" u="none" strike="noStrike" cap="none" baseline="0">
                <a:solidFill>
                  <a:srgbClr val="4D4D4D"/>
                </a:solidFill>
                <a:effectLst/>
                <a:uFillTx/>
                <a:ea typeface="MS UI Gothic" panose="020B0600070205080204" charset="-128"/>
              </a:rPr>
              <a:t>(n*=199/296)</a:t>
            </a:r>
          </a:p>
        </p:txBody>
      </p:sp>
      <p:sp>
        <p:nvSpPr>
          <p:cNvPr id="20" name="AutoShape 12"/>
          <p:cNvSpPr>
            <a:spLocks noChangeArrowheads="1"/>
          </p:cNvSpPr>
          <p:nvPr/>
        </p:nvSpPr>
        <p:spPr bwMode="auto">
          <a:xfrm>
            <a:off x="7245259" y="4187119"/>
            <a:ext cx="1808803" cy="1091685"/>
          </a:xfrm>
          <a:prstGeom prst="rect">
            <a:avLst/>
          </a:prstGeom>
          <a:solidFill>
            <a:schemeClr val="tx1"/>
          </a:solidFill>
          <a:ln w="9525" algn="ctr">
            <a:noFill/>
            <a:round/>
          </a:ln>
        </p:spPr>
        <p:txBody>
          <a:bodyPr lIns="90488" tIns="0" rIns="90488" bIns="0" anchor="ctr"/>
          <a:lstStyle/>
          <a:p>
            <a:pPr algn="ctr" defTabSz="892175" eaLnBrk="0" hangingPunct="0"/>
            <a:r>
              <a:rPr lang="ja-JP" sz="1800" b="0" i="0" u="none" strike="noStrike" cap="none" baseline="0">
                <a:solidFill>
                  <a:srgbClr val="FFFFFF"/>
                </a:solidFill>
                <a:effectLst/>
                <a:uFillTx/>
                <a:ea typeface="MS UI Gothic" panose="020B0600070205080204" charset="-128"/>
              </a:rPr>
              <a:t>PD／毒性／</a:t>
            </a:r>
            <a:r>
              <a:rPr sz="1800"/>
              <a:t/>
            </a:r>
            <a:br>
              <a:rPr sz="1800"/>
            </a:br>
            <a:r>
              <a:rPr lang="ja-JP" sz="1800" b="0" i="0" u="none" strike="noStrike" cap="none" baseline="0">
                <a:solidFill>
                  <a:srgbClr val="FFFFFF"/>
                </a:solidFill>
                <a:effectLst/>
                <a:uFillTx/>
                <a:ea typeface="MS UI Gothic" panose="020B0600070205080204" charset="-128"/>
              </a:rPr>
              <a:t>中止／</a:t>
            </a:r>
            <a:r>
              <a:rPr sz="1800"/>
              <a:t/>
            </a:r>
            <a:br>
              <a:rPr sz="1800"/>
            </a:br>
            <a:r>
              <a:rPr lang="ja-JP" sz="1800" b="0" i="0" u="none" strike="noStrike" cap="none" baseline="0">
                <a:solidFill>
                  <a:srgbClr val="FFFFFF"/>
                </a:solidFill>
                <a:effectLst/>
                <a:uFillTx/>
                <a:ea typeface="MS UI Gothic" panose="020B0600070205080204" charset="-128"/>
              </a:rPr>
              <a:t>治験医師の決定</a:t>
            </a:r>
          </a:p>
        </p:txBody>
      </p:sp>
      <p:sp>
        <p:nvSpPr>
          <p:cNvPr id="23" name="Text Placeholder 3"/>
          <p:cNvSpPr>
            <a:spLocks noGrp="1"/>
          </p:cNvSpPr>
          <p:nvPr>
            <p:ph type="body" sz="quarter" idx="10"/>
          </p:nvPr>
        </p:nvSpPr>
        <p:spPr>
          <a:xfrm>
            <a:off x="365125" y="6096000"/>
            <a:ext cx="4130675" cy="487363"/>
          </a:xfrm>
        </p:spPr>
        <p:txBody>
          <a:bodyPr/>
          <a:lstStyle/>
          <a:p>
            <a:r>
              <a:rPr lang="ja-JP" sz="1200" b="0" i="0" u="none" strike="noStrike" cap="none" baseline="0" dirty="0">
                <a:solidFill>
                  <a:srgbClr val="4D4D4D"/>
                </a:solidFill>
                <a:effectLst/>
                <a:uFillTx/>
                <a:ea typeface="MS UI Gothic" panose="020B0600070205080204" charset="-128"/>
              </a:rPr>
              <a:t>*CPS ≥1患者／全患者のn; </a:t>
            </a:r>
            <a:r>
              <a:rPr sz="1200" dirty="0"/>
              <a:t/>
            </a:r>
            <a:br>
              <a:rPr sz="1200" dirty="0"/>
            </a:br>
            <a:r>
              <a:rPr lang="ja-JP" sz="1200" b="0" i="0" u="none" strike="noStrike" cap="none" baseline="30000" dirty="0">
                <a:solidFill>
                  <a:srgbClr val="4D4D4D"/>
                </a:solidFill>
                <a:effectLst/>
                <a:uFillTx/>
                <a:ea typeface="MS UI Gothic" panose="020B0600070205080204" charset="-128"/>
              </a:rPr>
              <a:t>†</a:t>
            </a:r>
            <a:r>
              <a:rPr lang="ja-JP" sz="1200" b="0" i="0" u="none" strike="noStrike" cap="none" baseline="0" dirty="0">
                <a:solidFill>
                  <a:srgbClr val="4D4D4D"/>
                </a:solidFill>
                <a:effectLst/>
                <a:uFillTx/>
                <a:ea typeface="MS UI Gothic" panose="020B0600070205080204" charset="-128"/>
              </a:rPr>
              <a:t>80 mg/m</a:t>
            </a:r>
            <a:r>
              <a:rPr lang="ja-JP" sz="1200" b="0" i="0" u="none" strike="noStrike" cap="none" baseline="30000" dirty="0">
                <a:solidFill>
                  <a:srgbClr val="4D4D4D"/>
                </a:solidFill>
                <a:effectLst/>
                <a:uFillTx/>
                <a:ea typeface="MS UI Gothic" panose="020B0600070205080204" charset="-128"/>
              </a:rPr>
              <a:t>2</a:t>
            </a:r>
            <a:r>
              <a:rPr lang="ja-JP" sz="1200" b="0" i="0" u="none" strike="noStrike" cap="none" baseline="0" dirty="0">
                <a:solidFill>
                  <a:srgbClr val="4D4D4D"/>
                </a:solidFill>
                <a:effectLst/>
                <a:uFillTx/>
                <a:ea typeface="MS UI Gothic" panose="020B0600070205080204" charset="-128"/>
              </a:rPr>
              <a:t>4週サイクルのd1、8、15; </a:t>
            </a:r>
            <a:r>
              <a:rPr sz="1200" dirty="0"/>
              <a:t/>
            </a:r>
            <a:br>
              <a:rPr sz="1200" dirty="0"/>
            </a:br>
            <a:r>
              <a:rPr lang="ja-JP" sz="1200" b="0" i="0" u="none" strike="noStrike" cap="none" baseline="30000" dirty="0">
                <a:solidFill>
                  <a:srgbClr val="4D4D4D"/>
                </a:solidFill>
                <a:effectLst/>
                <a:uFillTx/>
                <a:ea typeface="MS UI Gothic" panose="020B0600070205080204" charset="-128"/>
              </a:rPr>
              <a:t>‡</a:t>
            </a:r>
            <a:r>
              <a:rPr lang="ja-JP" sz="1200" b="0" i="0" u="none" strike="noStrike" cap="none" baseline="0" dirty="0">
                <a:solidFill>
                  <a:srgbClr val="4D4D4D"/>
                </a:solidFill>
                <a:effectLst/>
                <a:uFillTx/>
                <a:ea typeface="MS UI Gothic" panose="020B0600070205080204" charset="-128"/>
              </a:rPr>
              <a:t>事前に規定したOSの有意差の閾値: p≤0.0135</a:t>
            </a:r>
          </a:p>
        </p:txBody>
      </p:sp>
    </p:spTree>
  </p:cSld>
  <p:clrMapOvr>
    <a:masterClrMapping/>
  </p:clrMapOv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sz="1800" b="1" i="0" u="none" strike="noStrike" cap="none" baseline="0">
                <a:solidFill>
                  <a:srgbClr val="043882"/>
                </a:solidFill>
                <a:effectLst/>
                <a:uFillTx/>
                <a:ea typeface="MS UI Gothic" panose="020B0600070205080204" charset="-128"/>
              </a:rPr>
              <a:t>3505: RAS野生型転移性結腸直腸癌（mCRC）患者を対象として、一次治療のFOLFOX＋パニツムマブに続く維持療法としての、5FU／ロイコボリン＋パニツムマブ、又はパニツムマブ単独を比較検討する：VALENTINO試験 – Pietrantonio F, et al</a:t>
            </a:r>
          </a:p>
        </p:txBody>
      </p:sp>
      <p:sp>
        <p:nvSpPr>
          <p:cNvPr id="3" name="Content Placeholder 2"/>
          <p:cNvSpPr>
            <a:spLocks noGrp="1"/>
          </p:cNvSpPr>
          <p:nvPr>
            <p:ph idx="1"/>
          </p:nvPr>
        </p:nvSpPr>
        <p:spPr/>
        <p:txBody>
          <a:bodyPr/>
          <a:lstStyle/>
          <a:p>
            <a:pPr marL="0" indent="0">
              <a:buNone/>
            </a:pPr>
            <a:r>
              <a:rPr lang="ja-JP" sz="1600" b="1" i="0" u="none" strike="noStrike" cap="none" baseline="0">
                <a:solidFill>
                  <a:srgbClr val="4D4D4D"/>
                </a:solidFill>
                <a:effectLst/>
                <a:uFillTx/>
                <a:ea typeface="MS UI Gothic" panose="020B0600070205080204" charset="-128"/>
              </a:rPr>
              <a:t>主な結果</a:t>
            </a:r>
          </a:p>
          <a:p>
            <a:r>
              <a:rPr lang="ja-JP" sz="1600" b="0" i="0" u="none" strike="noStrike" cap="none" baseline="0">
                <a:solidFill>
                  <a:srgbClr val="4D4D4D"/>
                </a:solidFill>
                <a:effectLst/>
                <a:uFillTx/>
                <a:ea typeface="MS UI Gothic" panose="020B0600070205080204" charset="-128"/>
              </a:rPr>
              <a:t>非劣性マージン1.515（片側90%CIの上限1.946）で、5FU／ロイコボリン＋パニツムマブのほうが良好であった</a:t>
            </a:r>
          </a:p>
          <a:p>
            <a:pPr lvl="0"/>
            <a:r>
              <a:rPr lang="ja-JP" sz="1600" b="0" i="0" u="none" strike="noStrike" cap="none" baseline="0">
                <a:solidFill>
                  <a:srgbClr val="4D4D4D"/>
                </a:solidFill>
                <a:effectLst/>
                <a:uFillTx/>
                <a:ea typeface="MS UI Gothic" panose="020B0600070205080204" charset="-128"/>
              </a:rPr>
              <a:t>HR 1.55 (95%CI 1.09, 2.20); p=0.011</a:t>
            </a:r>
          </a:p>
          <a:p>
            <a:pPr lvl="0"/>
            <a:endParaRPr lang="en-GB">
              <a:solidFill>
                <a:srgbClr val="000000"/>
              </a:solidFill>
              <a:cs typeface="Arial" panose="020B0604020202020204"/>
            </a:endParaRPr>
          </a:p>
          <a:p>
            <a:pPr lvl="0"/>
            <a:endParaRPr lang="en-GB" smtClean="0">
              <a:solidFill>
                <a:srgbClr val="000000"/>
              </a:solidFill>
              <a:cs typeface="Arial" panose="020B0604020202020204"/>
            </a:endParaRPr>
          </a:p>
          <a:p>
            <a:pPr lvl="0"/>
            <a:endParaRPr lang="en-GB">
              <a:solidFill>
                <a:srgbClr val="000000"/>
              </a:solidFill>
              <a:cs typeface="Arial" panose="020B0604020202020204"/>
            </a:endParaRPr>
          </a:p>
          <a:p>
            <a:pPr lvl="0"/>
            <a:endParaRPr lang="en-GB" smtClean="0">
              <a:solidFill>
                <a:srgbClr val="000000"/>
              </a:solidFill>
              <a:cs typeface="Arial" panose="020B0604020202020204"/>
            </a:endParaRPr>
          </a:p>
          <a:p>
            <a:pPr lvl="0"/>
            <a:endParaRPr lang="en-GB">
              <a:solidFill>
                <a:srgbClr val="000000"/>
              </a:solidFill>
              <a:cs typeface="Arial" panose="020B0604020202020204"/>
            </a:endParaRPr>
          </a:p>
          <a:p>
            <a:pPr lvl="0"/>
            <a:endParaRPr lang="en-GB" smtClean="0">
              <a:solidFill>
                <a:srgbClr val="000000"/>
              </a:solidFill>
              <a:cs typeface="Arial" panose="020B0604020202020204"/>
            </a:endParaRPr>
          </a:p>
          <a:p>
            <a:pPr lvl="0"/>
            <a:endParaRPr lang="en-GB">
              <a:solidFill>
                <a:srgbClr val="000000"/>
              </a:solidFill>
              <a:cs typeface="Arial" panose="020B0604020202020204"/>
            </a:endParaRPr>
          </a:p>
          <a:p>
            <a:pPr lvl="0"/>
            <a:r>
              <a:rPr lang="ja-JP" sz="1600" b="0" i="0" u="none" strike="noStrike" cap="none" baseline="0">
                <a:solidFill>
                  <a:srgbClr val="4D4D4D"/>
                </a:solidFill>
                <a:effectLst/>
                <a:uFillTx/>
                <a:ea typeface="MS UI Gothic" panose="020B0600070205080204" charset="-128"/>
              </a:rPr>
              <a:t>グレードを問わない皮疹が最も多く見られたAEで、5FU／ロイコボリン＋パニツムマブ投与群で54%、パニツムマブ単独投与群で46%に認められた</a:t>
            </a:r>
          </a:p>
          <a:p>
            <a:endParaRPr lang="en-GB" smtClean="0"/>
          </a:p>
          <a:p>
            <a:pPr marL="0" indent="0">
              <a:buNone/>
            </a:pPr>
            <a:endParaRPr lang="en-GB"/>
          </a:p>
          <a:p>
            <a:pPr marL="0" indent="0">
              <a:buNone/>
            </a:pPr>
            <a:endParaRPr lang="en-GB"/>
          </a:p>
        </p:txBody>
      </p:sp>
      <p:sp>
        <p:nvSpPr>
          <p:cNvPr id="5" name="Text Placeholder 4"/>
          <p:cNvSpPr>
            <a:spLocks noGrp="1"/>
          </p:cNvSpPr>
          <p:nvPr>
            <p:ph type="body" sz="quarter" idx="11"/>
          </p:nvPr>
        </p:nvSpPr>
        <p:spPr>
          <a:xfrm>
            <a:off x="4414604" y="6096000"/>
            <a:ext cx="4364272" cy="487363"/>
          </a:xfrm>
        </p:spPr>
        <p:txBody>
          <a:bodyPr/>
          <a:lstStyle/>
          <a:p>
            <a:r>
              <a:rPr lang="ja-JP" sz="1200" b="0" i="0" u="none" strike="noStrike" cap="none" baseline="0">
                <a:solidFill>
                  <a:srgbClr val="4D4D4D"/>
                </a:solidFill>
                <a:effectLst/>
                <a:uFillTx/>
                <a:ea typeface="MS UI Gothic" panose="020B0600070205080204" charset="-128"/>
              </a:rPr>
              <a:t>Pietrantonio F, et al. J Clin Oncol 2018;36(suppl):abstr 3505</a:t>
            </a:r>
          </a:p>
        </p:txBody>
      </p:sp>
      <p:graphicFrame>
        <p:nvGraphicFramePr>
          <p:cNvPr id="7" name="Group 88"/>
          <p:cNvGraphicFramePr>
            <a:graphicFrameLocks noGrp="1"/>
          </p:cNvGraphicFramePr>
          <p:nvPr>
            <p:extLst>
              <p:ext uri="{D42A27DB-BD31-4B8C-83A1-F6EECF244321}">
                <p14:modId xmlns:p14="http://schemas.microsoft.com/office/powerpoint/2010/main" val="2142011325"/>
              </p:ext>
            </p:extLst>
          </p:nvPr>
        </p:nvGraphicFramePr>
        <p:xfrm>
          <a:off x="369888" y="2589551"/>
          <a:ext cx="8404226" cy="1675977"/>
        </p:xfrm>
        <a:graphic>
          <a:graphicData uri="http://schemas.openxmlformats.org/drawingml/2006/table">
            <a:tbl>
              <a:tblPr firstRow="1" bandRow="1">
                <a:tableStyleId>{69012ECD-51FC-41F1-AA8D-1B2483CD663E}</a:tableStyleId>
              </a:tblPr>
              <a:tblGrid>
                <a:gridCol w="2980414">
                  <a:extLst>
                    <a:ext uri="{9D8B030D-6E8A-4147-A177-3AD203B41FA5}">
                      <a16:colId xmlns:a16="http://schemas.microsoft.com/office/drawing/2014/main" val="20000"/>
                    </a:ext>
                  </a:extLst>
                </a:gridCol>
                <a:gridCol w="2893101">
                  <a:extLst>
                    <a:ext uri="{9D8B030D-6E8A-4147-A177-3AD203B41FA5}">
                      <a16:colId xmlns:a16="http://schemas.microsoft.com/office/drawing/2014/main" val="20001"/>
                    </a:ext>
                  </a:extLst>
                </a:gridCol>
                <a:gridCol w="2530711">
                  <a:extLst>
                    <a:ext uri="{9D8B030D-6E8A-4147-A177-3AD203B41FA5}">
                      <a16:colId xmlns:a16="http://schemas.microsoft.com/office/drawing/2014/main" val="20002"/>
                    </a:ext>
                  </a:extLst>
                </a:gridCol>
              </a:tblGrid>
              <a:tr h="426297">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endParaRPr kumimoji="0" lang="en-US" sz="1600" b="1" i="0" u="none" strike="noStrike" cap="none" normalizeH="0" baseline="0">
                        <a:ln>
                          <a:noFill/>
                        </a:ln>
                        <a:solidFill>
                          <a:schemeClr val="tx2"/>
                        </a:solidFill>
                        <a:effectLst/>
                        <a:latin typeface="+mn-lt"/>
                        <a:cs typeface="Arial" panose="020B0604020202020204"/>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600" b="1" i="0" u="none" strike="noStrike" cap="none" baseline="0">
                          <a:solidFill>
                            <a:srgbClr val="FFFFFF"/>
                          </a:solidFill>
                          <a:effectLst/>
                          <a:uFillTx/>
                          <a:ea typeface="MS UI Gothic" panose="020B0600070205080204" charset="-128"/>
                        </a:rPr>
                        <a:t>5FU／ロイコボリン＋パニツムマブ (n=117)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defRPr/>
                      </a:pPr>
                      <a:r>
                        <a:rPr lang="ja-JP" sz="1600" b="1" i="0" u="none" strike="noStrike" cap="none" baseline="0">
                          <a:solidFill>
                            <a:srgbClr val="FFFFFF"/>
                          </a:solidFill>
                          <a:effectLst/>
                          <a:uFillTx/>
                          <a:ea typeface="MS UI Gothic" panose="020B0600070205080204" charset="-128"/>
                        </a:rPr>
                        <a:t>パニツムマブ単独</a:t>
                      </a:r>
                      <a:r>
                        <a:rPr sz="1600"/>
                        <a:t/>
                      </a:r>
                      <a:br>
                        <a:rPr sz="1600"/>
                      </a:br>
                      <a:r>
                        <a:rPr lang="ja-JP" sz="1600" b="1" i="0" u="none" strike="noStrike" cap="none" baseline="0">
                          <a:solidFill>
                            <a:srgbClr val="FFFFFF"/>
                          </a:solidFill>
                          <a:effectLst/>
                          <a:uFillTx/>
                          <a:ea typeface="MS UI Gothic" panose="020B0600070205080204" charset="-128"/>
                        </a:rPr>
                        <a:t>(n=112)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0"/>
                  </a:ext>
                </a:extLst>
              </a:tr>
              <a:tr h="36561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defRPr/>
                      </a:pPr>
                      <a:r>
                        <a:rPr lang="ja-JP" sz="1600" b="0" i="0" u="none" strike="noStrike" cap="none" baseline="0" dirty="0">
                          <a:solidFill>
                            <a:srgbClr val="000000"/>
                          </a:solidFill>
                          <a:effectLst/>
                          <a:uFillTx/>
                          <a:ea typeface="MS UI Gothic" panose="020B0600070205080204" charset="-128"/>
                        </a:rPr>
                        <a:t>PFS中央値、月（95%CI）</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600" b="0" i="0" u="none" strike="noStrike" cap="none" baseline="0" dirty="0">
                          <a:solidFill>
                            <a:srgbClr val="000000"/>
                          </a:solidFill>
                          <a:effectLst/>
                          <a:uFillTx/>
                          <a:ea typeface="MS UI Gothic" panose="020B0600070205080204" charset="-128"/>
                        </a:rPr>
                        <a:t>13.0 (10.5, 16.0)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600" b="0" i="0" u="none" strike="noStrike" cap="none" baseline="0">
                          <a:solidFill>
                            <a:srgbClr val="000000"/>
                          </a:solidFill>
                          <a:effectLst/>
                          <a:uFillTx/>
                          <a:ea typeface="MS UI Gothic" panose="020B0600070205080204" charset="-128"/>
                        </a:rPr>
                        <a:t>10.2 (8.9, 12.2)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val="10001"/>
                  </a:ext>
                </a:extLst>
              </a:tr>
              <a:tr h="36561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defRPr/>
                      </a:pPr>
                      <a:r>
                        <a:rPr lang="ja-JP" sz="1600" b="0" i="0" u="none" strike="noStrike" cap="none" baseline="0">
                          <a:solidFill>
                            <a:srgbClr val="000000"/>
                          </a:solidFill>
                          <a:effectLst/>
                          <a:uFillTx/>
                          <a:ea typeface="MS UI Gothic" panose="020B0600070205080204" charset="-128"/>
                        </a:rPr>
                        <a:t>ORR、%</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600" b="0" i="0" u="none" strike="noStrike" cap="none" baseline="0" dirty="0">
                          <a:solidFill>
                            <a:srgbClr val="000000"/>
                          </a:solidFill>
                          <a:effectLst/>
                          <a:uFillTx/>
                          <a:ea typeface="MS UI Gothic" panose="020B0600070205080204" charset="-128"/>
                        </a:rPr>
                        <a:t>65.8</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600" b="0" i="0" u="none" strike="noStrike" cap="none" baseline="0" dirty="0">
                          <a:solidFill>
                            <a:srgbClr val="000000"/>
                          </a:solidFill>
                          <a:effectLst/>
                          <a:uFillTx/>
                          <a:ea typeface="MS UI Gothic" panose="020B0600070205080204" charset="-128"/>
                        </a:rPr>
                        <a:t>67.0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10002"/>
                  </a:ext>
                </a:extLst>
              </a:tr>
              <a:tr h="36561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defRPr/>
                      </a:pPr>
                      <a:r>
                        <a:rPr lang="ja-JP" sz="1600" b="0" i="0" u="none" strike="noStrike" cap="none" baseline="0">
                          <a:solidFill>
                            <a:srgbClr val="000000"/>
                          </a:solidFill>
                          <a:effectLst/>
                          <a:uFillTx/>
                          <a:ea typeface="MS UI Gothic" panose="020B0600070205080204" charset="-128"/>
                        </a:rPr>
                        <a:t>DCR、%</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600" b="0" i="0" u="none" strike="noStrike" cap="none" baseline="0">
                          <a:solidFill>
                            <a:srgbClr val="000000"/>
                          </a:solidFill>
                          <a:effectLst/>
                          <a:uFillTx/>
                          <a:ea typeface="MS UI Gothic" panose="020B0600070205080204" charset="-128"/>
                        </a:rPr>
                        <a:t>82.9</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600" b="0" i="0" u="none" strike="noStrike" cap="none" baseline="0" dirty="0">
                          <a:solidFill>
                            <a:srgbClr val="000000"/>
                          </a:solidFill>
                          <a:effectLst/>
                          <a:uFillTx/>
                          <a:ea typeface="MS UI Gothic" panose="020B0600070205080204" charset="-128"/>
                        </a:rPr>
                        <a:t>83.9</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val="10003"/>
                  </a:ext>
                </a:extLst>
              </a:tr>
            </a:tbl>
          </a:graphicData>
        </a:graphic>
      </p:graphicFrame>
    </p:spTree>
  </p:cSld>
  <p:clrMapOvr>
    <a:masterClrMapping/>
  </p:clrMapOvr>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sz="1800" b="1" i="0" u="none" strike="noStrike" cap="none" baseline="0">
                <a:solidFill>
                  <a:srgbClr val="043882"/>
                </a:solidFill>
                <a:effectLst/>
                <a:uFillTx/>
                <a:ea typeface="MS UI Gothic" panose="020B0600070205080204" charset="-128"/>
              </a:rPr>
              <a:t>3505: RAS野生型転移性結腸直腸癌（mCRC）患者を対象として、一次治療のFOLFOX＋パニツムマブに続く維持療法としての、5FU／ロイコボリン＋パニツムマブ、又はパニツムマブ単独を比較検討する：VALENTINO試験 – Pietrantonio F, et al</a:t>
            </a:r>
          </a:p>
        </p:txBody>
      </p:sp>
      <p:sp>
        <p:nvSpPr>
          <p:cNvPr id="3" name="Content Placeholder 2"/>
          <p:cNvSpPr>
            <a:spLocks noGrp="1"/>
          </p:cNvSpPr>
          <p:nvPr>
            <p:ph idx="1"/>
          </p:nvPr>
        </p:nvSpPr>
        <p:spPr/>
        <p:txBody>
          <a:bodyPr/>
          <a:lstStyle/>
          <a:p>
            <a:pPr marL="0" indent="0">
              <a:buNone/>
            </a:pPr>
            <a:r>
              <a:rPr lang="ja-JP" sz="1600" b="1" i="0" u="none" strike="noStrike" cap="none" baseline="0">
                <a:solidFill>
                  <a:srgbClr val="4D4D4D"/>
                </a:solidFill>
                <a:effectLst/>
                <a:uFillTx/>
                <a:ea typeface="MS UI Gothic" panose="020B0600070205080204" charset="-128"/>
              </a:rPr>
              <a:t>結論</a:t>
            </a:r>
          </a:p>
          <a:p>
            <a:r>
              <a:rPr lang="ja-JP" sz="1600" b="1" i="0" u="none" strike="noStrike" cap="none" baseline="0">
                <a:solidFill>
                  <a:srgbClr val="4D4D4D"/>
                </a:solidFill>
                <a:effectLst/>
                <a:uFillTx/>
                <a:ea typeface="MS UI Gothic" panose="020B0600070205080204" charset="-128"/>
              </a:rPr>
              <a:t>FOLFOX＋パニツムマブによる4カ月の導入療法後に病勢コントロールが得られたRAS WT mCRC患者において、パニツムマブによる維持療法は、5FU／ロイコボリン＋パニツムマブに対して劣性が示された </a:t>
            </a:r>
          </a:p>
          <a:p>
            <a:r>
              <a:rPr lang="ja-JP" sz="1600" b="1" i="0" u="none" strike="noStrike" cap="none" baseline="0">
                <a:solidFill>
                  <a:srgbClr val="4D4D4D"/>
                </a:solidFill>
                <a:effectLst/>
                <a:uFillTx/>
                <a:ea typeface="MS UI Gothic" panose="020B0600070205080204" charset="-128"/>
              </a:rPr>
              <a:t>両投与群において、安全性プロファイルは管理可能であった</a:t>
            </a:r>
          </a:p>
          <a:p>
            <a:r>
              <a:rPr lang="ja-JP" sz="1600" b="1" i="0" u="none" strike="noStrike" cap="none" baseline="0">
                <a:solidFill>
                  <a:srgbClr val="4D4D4D"/>
                </a:solidFill>
                <a:effectLst/>
                <a:uFillTx/>
                <a:ea typeface="MS UI Gothic" panose="020B0600070205080204" charset="-128"/>
              </a:rPr>
              <a:t>オキサリプラチンを中止した患者にとって、5FU／ロイコボリン＋パニツムマブは選択肢となり得る</a:t>
            </a:r>
          </a:p>
          <a:p>
            <a:r>
              <a:rPr lang="ja-JP" sz="1600" b="1" i="0" u="none" strike="noStrike" cap="none" baseline="0">
                <a:solidFill>
                  <a:srgbClr val="4D4D4D"/>
                </a:solidFill>
                <a:effectLst/>
                <a:uFillTx/>
                <a:ea typeface="MS UI Gothic" panose="020B0600070205080204" charset="-128"/>
              </a:rPr>
              <a:t>個々の患者に対しての最適維持療法を判断するトランスレーショナルリサーチが現在進行中である</a:t>
            </a:r>
          </a:p>
        </p:txBody>
      </p:sp>
      <p:sp>
        <p:nvSpPr>
          <p:cNvPr id="5" name="Text Placeholder 4"/>
          <p:cNvSpPr>
            <a:spLocks noGrp="1"/>
          </p:cNvSpPr>
          <p:nvPr>
            <p:ph type="body" sz="quarter" idx="11"/>
          </p:nvPr>
        </p:nvSpPr>
        <p:spPr>
          <a:xfrm>
            <a:off x="4414604" y="6096000"/>
            <a:ext cx="4364272" cy="487363"/>
          </a:xfrm>
        </p:spPr>
        <p:txBody>
          <a:bodyPr/>
          <a:lstStyle/>
          <a:p>
            <a:r>
              <a:rPr lang="ja-JP" sz="1200" b="0" i="0" u="none" strike="noStrike" cap="none" baseline="0">
                <a:solidFill>
                  <a:srgbClr val="4D4D4D"/>
                </a:solidFill>
                <a:effectLst/>
                <a:uFillTx/>
                <a:ea typeface="MS UI Gothic" panose="020B0600070205080204" charset="-128"/>
              </a:rPr>
              <a:t>Pietrantonio F, et al. J Clin Oncol 2018;36(suppl):abstr 3505</a:t>
            </a:r>
          </a:p>
        </p:txBody>
      </p:sp>
    </p:spTree>
  </p:cSld>
  <p:clrMapOvr>
    <a:masterClrMapping/>
  </p:clrMapOvr>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sz="1800" b="1" i="0" u="none" strike="noStrike" cap="none" baseline="0">
                <a:solidFill>
                  <a:srgbClr val="043882"/>
                </a:solidFill>
                <a:effectLst/>
                <a:uFillTx/>
                <a:ea typeface="MS UI Gothic" panose="020B0600070205080204" charset="-128"/>
              </a:rPr>
              <a:t>3506: 血漿HER2（ERBB2）コピー数により、転移性結腸直腸癌におけるHER2標的療法への反応を予測する – Bardelli A, et al</a:t>
            </a:r>
          </a:p>
        </p:txBody>
      </p:sp>
      <p:sp>
        <p:nvSpPr>
          <p:cNvPr id="3" name="Content Placeholder 2"/>
          <p:cNvSpPr>
            <a:spLocks noGrp="1"/>
          </p:cNvSpPr>
          <p:nvPr>
            <p:ph idx="1"/>
          </p:nvPr>
        </p:nvSpPr>
        <p:spPr/>
        <p:txBody>
          <a:bodyPr/>
          <a:lstStyle/>
          <a:p>
            <a:pPr marL="0" indent="0">
              <a:buNone/>
            </a:pPr>
            <a:r>
              <a:rPr lang="ja-JP" sz="1600" b="1" i="0" u="none" strike="noStrike" cap="none" baseline="0">
                <a:solidFill>
                  <a:srgbClr val="4D4D4D"/>
                </a:solidFill>
                <a:effectLst/>
                <a:uFillTx/>
                <a:ea typeface="MS UI Gothic" panose="020B0600070205080204" charset="-128"/>
              </a:rPr>
              <a:t>試験の目的</a:t>
            </a:r>
          </a:p>
          <a:p>
            <a:r>
              <a:rPr lang="ja-JP" sz="1600" b="0" i="0" u="none" strike="noStrike" cap="none" baseline="0">
                <a:solidFill>
                  <a:srgbClr val="4D4D4D"/>
                </a:solidFill>
                <a:effectLst/>
                <a:uFillTx/>
                <a:ea typeface="MS UI Gothic" panose="020B0600070205080204" charset="-128"/>
              </a:rPr>
              <a:t>反応の予測因子として血漿コピー数を評価するため、腫瘍内不均一性の影響を探索し、mCRC患者の血漿中のERBB2コピー数変動のカットオフ閾値、及びERBB2増幅検出の感度及び陽性適中率を決定する</a:t>
            </a:r>
          </a:p>
          <a:p>
            <a:pPr marL="0" indent="0">
              <a:buNone/>
            </a:pPr>
            <a:endParaRPr lang="en-GB" smtClean="0"/>
          </a:p>
          <a:p>
            <a:pPr marL="0" indent="0">
              <a:buNone/>
            </a:pPr>
            <a:r>
              <a:rPr lang="ja-JP" sz="1600" b="1" i="0" u="none" strike="noStrike" cap="none" baseline="0">
                <a:solidFill>
                  <a:srgbClr val="4D4D4D"/>
                </a:solidFill>
                <a:effectLst/>
                <a:uFillTx/>
                <a:ea typeface="MS UI Gothic" panose="020B0600070205080204" charset="-128"/>
              </a:rPr>
              <a:t>方法</a:t>
            </a:r>
          </a:p>
          <a:p>
            <a:r>
              <a:rPr lang="ja-JP" sz="1600" b="0" i="0" u="none" strike="noStrike" cap="none" baseline="0">
                <a:solidFill>
                  <a:srgbClr val="4D4D4D"/>
                </a:solidFill>
                <a:effectLst/>
                <a:uFillTx/>
                <a:ea typeface="MS UI Gothic" panose="020B0600070205080204" charset="-128"/>
              </a:rPr>
              <a:t>ラパチニブ＋トラスツズマブの非盲検第II相HERACLES試験において治療を受けた、ERBB2陽性の治療抵抗性mCRC患者（n=33）について、後ろ向きでの解析を行った</a:t>
            </a:r>
          </a:p>
          <a:p>
            <a:r>
              <a:rPr lang="ja-JP" sz="1600" b="0" i="0" u="none" strike="noStrike" cap="none" baseline="0">
                <a:solidFill>
                  <a:srgbClr val="4D4D4D"/>
                </a:solidFill>
                <a:effectLst/>
                <a:uFillTx/>
                <a:ea typeface="MS UI Gothic" panose="020B0600070205080204" charset="-128"/>
              </a:rPr>
              <a:t>Guardant360</a:t>
            </a:r>
            <a:r>
              <a:rPr lang="ja-JP" sz="1600" b="0" i="0" u="none" strike="noStrike" cap="none" baseline="30000">
                <a:solidFill>
                  <a:srgbClr val="4D4D4D"/>
                </a:solidFill>
                <a:effectLst/>
                <a:uFillTx/>
                <a:ea typeface="MS UI Gothic" panose="020B0600070205080204" charset="-128"/>
              </a:rPr>
              <a:t>®</a:t>
            </a:r>
            <a:r>
              <a:rPr lang="ja-JP" sz="1600" b="0" i="0" u="none" strike="noStrike" cap="none" baseline="0">
                <a:solidFill>
                  <a:srgbClr val="4D4D4D"/>
                </a:solidFill>
                <a:effectLst/>
                <a:uFillTx/>
                <a:ea typeface="MS UI Gothic" panose="020B0600070205080204" charset="-128"/>
              </a:rPr>
              <a:t>パネルを、全腫瘍タイプを対象とした2460のERBB2増幅血漿検体の後ろ向きコホートを対象に使用し、ERBB2増幅の閾値を定義した</a:t>
            </a:r>
          </a:p>
          <a:p>
            <a:r>
              <a:rPr lang="ja-JP" sz="1600" b="0" i="0" u="none" strike="noStrike" cap="none" baseline="0">
                <a:solidFill>
                  <a:srgbClr val="4D4D4D"/>
                </a:solidFill>
                <a:effectLst/>
                <a:uFillTx/>
                <a:ea typeface="MS UI Gothic" panose="020B0600070205080204" charset="-128"/>
              </a:rPr>
              <a:t>血漿検体（n=48）を患者29名から採取した</a:t>
            </a:r>
          </a:p>
          <a:p>
            <a:pPr lvl="1"/>
            <a:r>
              <a:rPr lang="ja-JP" sz="1600" b="0" i="0" u="none" strike="noStrike" cap="none" baseline="0">
                <a:solidFill>
                  <a:srgbClr val="4D4D4D"/>
                </a:solidFill>
                <a:effectLst/>
                <a:uFillTx/>
                <a:ea typeface="MS UI Gothic" panose="020B0600070205080204" charset="-128"/>
              </a:rPr>
              <a:t>検体は投与前（n=29）及び進行時（n=19）に採取した</a:t>
            </a:r>
          </a:p>
          <a:p>
            <a:pPr lvl="1"/>
            <a:r>
              <a:rPr lang="ja-JP" sz="1600" b="0" i="0" u="none" strike="noStrike" cap="none" baseline="0">
                <a:solidFill>
                  <a:srgbClr val="4D4D4D"/>
                </a:solidFill>
                <a:effectLst/>
                <a:uFillTx/>
                <a:ea typeface="MS UI Gothic" panose="020B0600070205080204" charset="-128"/>
              </a:rPr>
              <a:t>97.9%でctDNAが特定された</a:t>
            </a:r>
          </a:p>
          <a:p>
            <a:pPr lvl="1"/>
            <a:r>
              <a:rPr lang="ja-JP" sz="1600" b="0" i="0" u="none" strike="noStrike" cap="none" baseline="0">
                <a:solidFill>
                  <a:srgbClr val="4D4D4D"/>
                </a:solidFill>
                <a:effectLst/>
                <a:uFillTx/>
                <a:ea typeface="MS UI Gothic" panose="020B0600070205080204" charset="-128"/>
              </a:rPr>
              <a:t>97.8%でERBB2増幅が特定された</a:t>
            </a:r>
          </a:p>
          <a:p>
            <a:pPr marL="0" indent="0">
              <a:buNone/>
            </a:pPr>
            <a:endParaRPr lang="en-GB"/>
          </a:p>
        </p:txBody>
      </p:sp>
      <p:sp>
        <p:nvSpPr>
          <p:cNvPr id="5" name="Text Placeholder 4"/>
          <p:cNvSpPr>
            <a:spLocks noGrp="1"/>
          </p:cNvSpPr>
          <p:nvPr>
            <p:ph type="body" sz="quarter" idx="11"/>
          </p:nvPr>
        </p:nvSpPr>
        <p:spPr>
          <a:xfrm>
            <a:off x="4414604" y="6096000"/>
            <a:ext cx="4364272" cy="487363"/>
          </a:xfrm>
        </p:spPr>
        <p:txBody>
          <a:bodyPr/>
          <a:lstStyle/>
          <a:p>
            <a:r>
              <a:rPr lang="ja-JP" sz="1200" b="0" i="0" u="none" strike="noStrike" cap="none" baseline="0">
                <a:solidFill>
                  <a:srgbClr val="4D4D4D"/>
                </a:solidFill>
                <a:effectLst/>
                <a:uFillTx/>
                <a:ea typeface="MS UI Gothic" panose="020B0600070205080204" charset="-128"/>
              </a:rPr>
              <a:t>Bardelli A, et al. J Clin Oncol 2018;36(suppl):abstr 3506</a:t>
            </a:r>
          </a:p>
        </p:txBody>
      </p:sp>
    </p:spTree>
  </p:cSld>
  <p:clrMapOvr>
    <a:masterClrMapping/>
  </p:clrMapOvr>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ja-JP" sz="1600" b="1" i="0" u="none" strike="noStrike" cap="none" baseline="0" dirty="0">
                <a:solidFill>
                  <a:srgbClr val="4D4D4D"/>
                </a:solidFill>
                <a:effectLst/>
                <a:uFillTx/>
                <a:ea typeface="MS UI Gothic" panose="020B0600070205080204" charset="-128"/>
              </a:rPr>
              <a:t>主な結果</a:t>
            </a:r>
          </a:p>
          <a:p>
            <a:r>
              <a:rPr lang="ja-JP" sz="1600" b="0" i="0" u="none" strike="noStrike" cap="none" baseline="0" dirty="0">
                <a:solidFill>
                  <a:srgbClr val="4D4D4D"/>
                </a:solidFill>
                <a:effectLst/>
                <a:uFillTx/>
                <a:ea typeface="MS UI Gothic" panose="020B0600070205080204" charset="-128"/>
              </a:rPr>
              <a:t>Guardant360</a:t>
            </a:r>
            <a:r>
              <a:rPr lang="ja-JP" sz="1600" b="0" i="0" u="none" strike="noStrike" cap="none" baseline="30000" dirty="0">
                <a:solidFill>
                  <a:srgbClr val="4D4D4D"/>
                </a:solidFill>
                <a:effectLst/>
                <a:uFillTx/>
                <a:ea typeface="MS UI Gothic" panose="020B0600070205080204" charset="-128"/>
              </a:rPr>
              <a:t>®</a:t>
            </a:r>
            <a:r>
              <a:rPr lang="ja-JP" sz="1600" b="0" i="0" u="none" strike="noStrike" cap="none" baseline="0" dirty="0">
                <a:solidFill>
                  <a:srgbClr val="4D4D4D"/>
                </a:solidFill>
                <a:effectLst/>
                <a:uFillTx/>
                <a:ea typeface="MS UI Gothic" panose="020B0600070205080204" charset="-128"/>
              </a:rPr>
              <a:t>により、検体の&gt;97%でERBB2コピー数が正確に特定された</a:t>
            </a:r>
          </a:p>
          <a:p>
            <a:r>
              <a:rPr lang="ja-JP" sz="1600" b="0" i="0" u="none" strike="noStrike" cap="none" baseline="0" dirty="0">
                <a:solidFill>
                  <a:srgbClr val="4D4D4D"/>
                </a:solidFill>
                <a:effectLst/>
                <a:uFillTx/>
                <a:ea typeface="MS UI Gothic" panose="020B0600070205080204" charset="-128"/>
              </a:rPr>
              <a:t>HERACLES試験の投与前検体の100%で絶対血漿コピー数（pCN）が≥2.4であった</a:t>
            </a:r>
          </a:p>
        </p:txBody>
      </p:sp>
      <p:sp>
        <p:nvSpPr>
          <p:cNvPr id="2" name="Title 1"/>
          <p:cNvSpPr>
            <a:spLocks noGrp="1"/>
          </p:cNvSpPr>
          <p:nvPr>
            <p:ph type="title"/>
          </p:nvPr>
        </p:nvSpPr>
        <p:spPr/>
        <p:txBody>
          <a:bodyPr/>
          <a:lstStyle/>
          <a:p>
            <a:r>
              <a:rPr lang="ja-JP" sz="1800" b="1" i="0" u="none" strike="noStrike" cap="none" baseline="0" dirty="0">
                <a:solidFill>
                  <a:srgbClr val="043882"/>
                </a:solidFill>
                <a:effectLst/>
                <a:uFillTx/>
                <a:ea typeface="MS UI Gothic" panose="020B0600070205080204" charset="-128"/>
              </a:rPr>
              <a:t>3506: 血漿HER2（ERBB2）コピー数により、転移性結腸直腸癌におけるHER2標的療法への反応を予測する – Bardelli A, et al</a:t>
            </a:r>
          </a:p>
        </p:txBody>
      </p:sp>
      <p:sp>
        <p:nvSpPr>
          <p:cNvPr id="5" name="Text Placeholder 4"/>
          <p:cNvSpPr>
            <a:spLocks noGrp="1"/>
          </p:cNvSpPr>
          <p:nvPr>
            <p:ph type="body" sz="quarter" idx="11"/>
          </p:nvPr>
        </p:nvSpPr>
        <p:spPr>
          <a:xfrm>
            <a:off x="4414604" y="6096000"/>
            <a:ext cx="4364272" cy="487363"/>
          </a:xfrm>
        </p:spPr>
        <p:txBody>
          <a:bodyPr/>
          <a:lstStyle/>
          <a:p>
            <a:r>
              <a:rPr lang="ja-JP" sz="1200" b="0" i="0" u="none" strike="noStrike" cap="none" baseline="0">
                <a:solidFill>
                  <a:srgbClr val="4D4D4D"/>
                </a:solidFill>
                <a:effectLst/>
                <a:uFillTx/>
                <a:ea typeface="MS UI Gothic" panose="020B0600070205080204" charset="-128"/>
              </a:rPr>
              <a:t>Bardelli A, et al. J Clin Oncol 2018;36(suppl):abstr 3506</a:t>
            </a:r>
          </a:p>
        </p:txBody>
      </p:sp>
      <p:sp>
        <p:nvSpPr>
          <p:cNvPr id="6" name="TextBox 5"/>
          <p:cNvSpPr txBox="1"/>
          <p:nvPr/>
        </p:nvSpPr>
        <p:spPr>
          <a:xfrm rot="16200000">
            <a:off x="-467752" y="3834901"/>
            <a:ext cx="1844201" cy="251711"/>
          </a:xfrm>
          <a:prstGeom prst="rect">
            <a:avLst/>
          </a:prstGeom>
          <a:noFill/>
        </p:spPr>
        <p:txBody>
          <a:bodyPr wrap="square" rtlCol="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lang="ja-JP" sz="1050" b="0" i="0" u="none" strike="noStrike" cap="none" baseline="0">
                <a:solidFill>
                  <a:srgbClr val="4D4D4D"/>
                </a:solidFill>
                <a:effectLst/>
                <a:uFillTx/>
                <a:ea typeface="MS UI Gothic" panose="020B0600070205080204" charset="-128"/>
              </a:rPr>
              <a:t>ERBB2 ISH平均比</a:t>
            </a:r>
          </a:p>
        </p:txBody>
      </p:sp>
      <p:sp>
        <p:nvSpPr>
          <p:cNvPr id="9" name="TextBox 8"/>
          <p:cNvSpPr txBox="1"/>
          <p:nvPr/>
        </p:nvSpPr>
        <p:spPr>
          <a:xfrm>
            <a:off x="548960" y="2951102"/>
            <a:ext cx="149374" cy="160180"/>
          </a:xfrm>
          <a:prstGeom prst="rect">
            <a:avLst/>
          </a:prstGeom>
          <a:noFill/>
        </p:spPr>
        <p:txBody>
          <a:bodyPr wrap="none" lIns="0" tIns="0" rIns="0" bIns="0" rtlCol="0" anchor="ctr" anchorCtr="0">
            <a:spAutoFit/>
          </a:bodyPr>
          <a:lstStyle/>
          <a:p>
            <a:pPr marL="0" marR="0" lvl="0" indent="0" algn="r" defTabSz="914400" rtl="0" eaLnBrk="1" fontAlgn="auto" latinLnBrk="0" hangingPunct="1">
              <a:lnSpc>
                <a:spcPct val="100000"/>
              </a:lnSpc>
              <a:spcBef>
                <a:spcPct val="0"/>
              </a:spcBef>
              <a:spcAft>
                <a:spcPct val="0"/>
              </a:spcAft>
              <a:buClrTx/>
              <a:buSzTx/>
              <a:buFontTx/>
              <a:buNone/>
              <a:defRPr/>
            </a:pPr>
            <a:r>
              <a:rPr lang="ja-JP" sz="1050" b="0" i="0" u="none" strike="noStrike" cap="none" baseline="0">
                <a:solidFill>
                  <a:srgbClr val="4D4D4D"/>
                </a:solidFill>
                <a:effectLst/>
                <a:uFillTx/>
                <a:ea typeface="MS UI Gothic" panose="020B0600070205080204" charset="-128"/>
              </a:rPr>
              <a:t>15</a:t>
            </a:r>
          </a:p>
        </p:txBody>
      </p:sp>
      <p:sp>
        <p:nvSpPr>
          <p:cNvPr id="10" name="TextBox 9"/>
          <p:cNvSpPr txBox="1"/>
          <p:nvPr/>
        </p:nvSpPr>
        <p:spPr>
          <a:xfrm>
            <a:off x="548960" y="3569199"/>
            <a:ext cx="149374" cy="160180"/>
          </a:xfrm>
          <a:prstGeom prst="rect">
            <a:avLst/>
          </a:prstGeom>
          <a:noFill/>
        </p:spPr>
        <p:txBody>
          <a:bodyPr wrap="none" lIns="0" tIns="0" rIns="0" bIns="0" rtlCol="0" anchor="ctr" anchorCtr="0">
            <a:spAutoFit/>
          </a:bodyPr>
          <a:lstStyle/>
          <a:p>
            <a:pPr marL="0" marR="0" lvl="0" indent="0" algn="r" defTabSz="914400" rtl="0" eaLnBrk="1" fontAlgn="auto" latinLnBrk="0" hangingPunct="1">
              <a:lnSpc>
                <a:spcPct val="100000"/>
              </a:lnSpc>
              <a:spcBef>
                <a:spcPct val="0"/>
              </a:spcBef>
              <a:spcAft>
                <a:spcPct val="0"/>
              </a:spcAft>
              <a:buClrTx/>
              <a:buSzTx/>
              <a:buFontTx/>
              <a:buNone/>
              <a:defRPr/>
            </a:pPr>
            <a:r>
              <a:rPr lang="ja-JP" sz="1050" b="0" i="0" u="none" strike="noStrike" cap="none" baseline="0">
                <a:solidFill>
                  <a:srgbClr val="4D4D4D"/>
                </a:solidFill>
                <a:effectLst/>
                <a:uFillTx/>
                <a:ea typeface="MS UI Gothic" panose="020B0600070205080204" charset="-128"/>
              </a:rPr>
              <a:t>10</a:t>
            </a:r>
          </a:p>
        </p:txBody>
      </p:sp>
      <p:sp>
        <p:nvSpPr>
          <p:cNvPr id="11" name="TextBox 10"/>
          <p:cNvSpPr txBox="1"/>
          <p:nvPr/>
        </p:nvSpPr>
        <p:spPr>
          <a:xfrm>
            <a:off x="623647" y="4187297"/>
            <a:ext cx="74687" cy="160180"/>
          </a:xfrm>
          <a:prstGeom prst="rect">
            <a:avLst/>
          </a:prstGeom>
          <a:noFill/>
        </p:spPr>
        <p:txBody>
          <a:bodyPr wrap="none" lIns="0" tIns="0" rIns="0" bIns="0" rtlCol="0" anchor="ctr" anchorCtr="0">
            <a:spAutoFit/>
          </a:bodyPr>
          <a:lstStyle/>
          <a:p>
            <a:pPr marL="0" marR="0" lvl="0" indent="0" algn="r" defTabSz="914400" rtl="0" eaLnBrk="1" fontAlgn="auto" latinLnBrk="0" hangingPunct="1">
              <a:lnSpc>
                <a:spcPct val="100000"/>
              </a:lnSpc>
              <a:spcBef>
                <a:spcPct val="0"/>
              </a:spcBef>
              <a:spcAft>
                <a:spcPct val="0"/>
              </a:spcAft>
              <a:buClrTx/>
              <a:buSzTx/>
              <a:buFontTx/>
              <a:buNone/>
              <a:defRPr/>
            </a:pPr>
            <a:r>
              <a:rPr lang="ja-JP" sz="1050" b="0" i="0" u="none" strike="noStrike" cap="none" baseline="0">
                <a:solidFill>
                  <a:srgbClr val="4D4D4D"/>
                </a:solidFill>
                <a:effectLst/>
                <a:uFillTx/>
                <a:ea typeface="MS UI Gothic" panose="020B0600070205080204" charset="-128"/>
              </a:rPr>
              <a:t>5</a:t>
            </a:r>
          </a:p>
        </p:txBody>
      </p:sp>
      <p:sp>
        <p:nvSpPr>
          <p:cNvPr id="12" name="TextBox 11"/>
          <p:cNvSpPr txBox="1"/>
          <p:nvPr/>
        </p:nvSpPr>
        <p:spPr>
          <a:xfrm>
            <a:off x="623647" y="4805394"/>
            <a:ext cx="74687" cy="160180"/>
          </a:xfrm>
          <a:prstGeom prst="rect">
            <a:avLst/>
          </a:prstGeom>
          <a:noFill/>
        </p:spPr>
        <p:txBody>
          <a:bodyPr wrap="none" lIns="0" tIns="0" rIns="0" bIns="0" rtlCol="0" anchor="ctr" anchorCtr="0">
            <a:spAutoFit/>
          </a:bodyPr>
          <a:lstStyle/>
          <a:p>
            <a:pPr marL="0" marR="0" lvl="0" indent="0" algn="r" defTabSz="914400" rtl="0" eaLnBrk="1" fontAlgn="auto" latinLnBrk="0" hangingPunct="1">
              <a:lnSpc>
                <a:spcPct val="100000"/>
              </a:lnSpc>
              <a:spcBef>
                <a:spcPct val="0"/>
              </a:spcBef>
              <a:spcAft>
                <a:spcPct val="0"/>
              </a:spcAft>
              <a:buClrTx/>
              <a:buSzTx/>
              <a:buFontTx/>
              <a:buNone/>
              <a:defRPr/>
            </a:pPr>
            <a:r>
              <a:rPr lang="ja-JP" sz="1050" b="0" i="0" u="none" strike="noStrike" cap="none" baseline="0">
                <a:solidFill>
                  <a:srgbClr val="4D4D4D"/>
                </a:solidFill>
                <a:effectLst/>
                <a:uFillTx/>
                <a:ea typeface="MS UI Gothic" panose="020B0600070205080204" charset="-128"/>
              </a:rPr>
              <a:t>0</a:t>
            </a:r>
          </a:p>
        </p:txBody>
      </p:sp>
      <p:sp>
        <p:nvSpPr>
          <p:cNvPr id="8" name="Freeform: Shape 7"/>
          <p:cNvSpPr/>
          <p:nvPr/>
        </p:nvSpPr>
        <p:spPr>
          <a:xfrm>
            <a:off x="845688" y="3039578"/>
            <a:ext cx="2058517" cy="1842356"/>
          </a:xfrm>
          <a:custGeom>
            <a:avLst/>
            <a:gdLst>
              <a:gd name="connsiteX0" fmla="*/ 0 w 1652587"/>
              <a:gd name="connsiteY0" fmla="*/ 0 h 1102519"/>
              <a:gd name="connsiteX1" fmla="*/ 0 w 1652587"/>
              <a:gd name="connsiteY1" fmla="*/ 1102519 h 1102519"/>
              <a:gd name="connsiteX2" fmla="*/ 1652587 w 1652587"/>
              <a:gd name="connsiteY2" fmla="*/ 1102519 h 1102519"/>
            </a:gdLst>
            <a:ahLst/>
            <a:cxnLst>
              <a:cxn ang="0">
                <a:pos x="connsiteX0" y="connsiteY0"/>
              </a:cxn>
              <a:cxn ang="0">
                <a:pos x="connsiteX1" y="connsiteY1"/>
              </a:cxn>
              <a:cxn ang="0">
                <a:pos x="connsiteX2" y="connsiteY2"/>
              </a:cxn>
            </a:cxnLst>
            <a:rect l="l" t="t" r="r" b="b"/>
            <a:pathLst>
              <a:path w="1652586" h="1102519">
                <a:moveTo>
                  <a:pt x="0" y="0"/>
                </a:moveTo>
                <a:lnTo>
                  <a:pt x="0" y="1102519"/>
                </a:lnTo>
                <a:lnTo>
                  <a:pt x="1652587" y="1102519"/>
                </a:lnTo>
              </a:path>
            </a:pathLst>
          </a:cu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GB" sz="105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cxnSp>
        <p:nvCxnSpPr>
          <p:cNvPr id="14" name="Straight Connector 13"/>
          <p:cNvCxnSpPr/>
          <p:nvPr/>
        </p:nvCxnSpPr>
        <p:spPr>
          <a:xfrm flipV="1">
            <a:off x="751731" y="3039578"/>
            <a:ext cx="89686" cy="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16" name="Straight Connector 15"/>
          <p:cNvCxnSpPr/>
          <p:nvPr/>
        </p:nvCxnSpPr>
        <p:spPr>
          <a:xfrm flipV="1">
            <a:off x="751731" y="3653696"/>
            <a:ext cx="89686" cy="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17" name="Straight Connector 16"/>
          <p:cNvCxnSpPr/>
          <p:nvPr/>
        </p:nvCxnSpPr>
        <p:spPr>
          <a:xfrm flipV="1">
            <a:off x="751731" y="4267814"/>
            <a:ext cx="89686" cy="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18" name="Straight Connector 17"/>
          <p:cNvCxnSpPr/>
          <p:nvPr/>
        </p:nvCxnSpPr>
        <p:spPr>
          <a:xfrm flipV="1">
            <a:off x="751731" y="4881934"/>
            <a:ext cx="89686" cy="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19" name="Straight Connector 18"/>
          <p:cNvCxnSpPr/>
          <p:nvPr/>
        </p:nvCxnSpPr>
        <p:spPr>
          <a:xfrm rot="5400000" flipV="1">
            <a:off x="800687" y="4946393"/>
            <a:ext cx="90000" cy="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20" name="Straight Connector 19"/>
          <p:cNvCxnSpPr/>
          <p:nvPr/>
        </p:nvCxnSpPr>
        <p:spPr>
          <a:xfrm rot="5400000" flipV="1">
            <a:off x="1120246" y="4946393"/>
            <a:ext cx="90000" cy="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21" name="Straight Connector 20"/>
          <p:cNvCxnSpPr/>
          <p:nvPr/>
        </p:nvCxnSpPr>
        <p:spPr>
          <a:xfrm rot="5400000" flipV="1">
            <a:off x="1439806" y="4946393"/>
            <a:ext cx="90000" cy="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22" name="Straight Connector 21"/>
          <p:cNvCxnSpPr/>
          <p:nvPr/>
        </p:nvCxnSpPr>
        <p:spPr>
          <a:xfrm rot="5400000" flipV="1">
            <a:off x="1759366" y="4946393"/>
            <a:ext cx="90000" cy="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23" name="Straight Connector 22"/>
          <p:cNvCxnSpPr/>
          <p:nvPr/>
        </p:nvCxnSpPr>
        <p:spPr>
          <a:xfrm rot="5400000" flipV="1">
            <a:off x="2078926" y="4946393"/>
            <a:ext cx="90000" cy="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24" name="Straight Connector 23"/>
          <p:cNvCxnSpPr/>
          <p:nvPr/>
        </p:nvCxnSpPr>
        <p:spPr>
          <a:xfrm rot="5400000" flipV="1">
            <a:off x="2398485" y="4946393"/>
            <a:ext cx="90000" cy="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25" name="Straight Connector 24"/>
          <p:cNvCxnSpPr/>
          <p:nvPr/>
        </p:nvCxnSpPr>
        <p:spPr>
          <a:xfrm rot="5400000" flipV="1">
            <a:off x="2718043" y="4946393"/>
            <a:ext cx="90000" cy="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sp>
        <p:nvSpPr>
          <p:cNvPr id="27" name="TextBox 26"/>
          <p:cNvSpPr txBox="1"/>
          <p:nvPr/>
        </p:nvSpPr>
        <p:spPr>
          <a:xfrm>
            <a:off x="809558" y="5010704"/>
            <a:ext cx="74687" cy="160180"/>
          </a:xfrm>
          <a:prstGeom prst="rect">
            <a:avLst/>
          </a:prstGeom>
          <a:noFill/>
        </p:spPr>
        <p:txBody>
          <a:bodyPr wrap="none" lIns="0" tIns="0" rIns="0" bIns="0" rtlCol="0" anchor="t" anchorCtr="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lang="ja-JP" sz="1050" b="0" i="0" u="none" strike="noStrike" cap="none" baseline="0">
                <a:solidFill>
                  <a:srgbClr val="4D4D4D"/>
                </a:solidFill>
                <a:effectLst/>
                <a:uFillTx/>
                <a:ea typeface="MS UI Gothic" panose="020B0600070205080204" charset="-128"/>
              </a:rPr>
              <a:t>0</a:t>
            </a:r>
          </a:p>
        </p:txBody>
      </p:sp>
      <p:sp>
        <p:nvSpPr>
          <p:cNvPr id="30" name="TextBox 29"/>
          <p:cNvSpPr txBox="1"/>
          <p:nvPr/>
        </p:nvSpPr>
        <p:spPr>
          <a:xfrm>
            <a:off x="1091571" y="5010704"/>
            <a:ext cx="149374" cy="160180"/>
          </a:xfrm>
          <a:prstGeom prst="rect">
            <a:avLst/>
          </a:prstGeom>
          <a:noFill/>
        </p:spPr>
        <p:txBody>
          <a:bodyPr wrap="none" lIns="0" tIns="0" rIns="0" bIns="0" rtlCol="0" anchor="t" anchorCtr="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lang="ja-JP" sz="1050" b="0" i="0" u="none" strike="noStrike" cap="none" baseline="0">
                <a:solidFill>
                  <a:srgbClr val="4D4D4D"/>
                </a:solidFill>
                <a:effectLst/>
                <a:uFillTx/>
                <a:ea typeface="MS UI Gothic" panose="020B0600070205080204" charset="-128"/>
              </a:rPr>
              <a:t>20</a:t>
            </a:r>
          </a:p>
        </p:txBody>
      </p:sp>
      <p:sp>
        <p:nvSpPr>
          <p:cNvPr id="31" name="TextBox 30"/>
          <p:cNvSpPr txBox="1"/>
          <p:nvPr/>
        </p:nvSpPr>
        <p:spPr>
          <a:xfrm>
            <a:off x="1410928" y="5010704"/>
            <a:ext cx="149374" cy="160180"/>
          </a:xfrm>
          <a:prstGeom prst="rect">
            <a:avLst/>
          </a:prstGeom>
          <a:noFill/>
        </p:spPr>
        <p:txBody>
          <a:bodyPr wrap="none" lIns="0" tIns="0" rIns="0" bIns="0" rtlCol="0" anchor="t" anchorCtr="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lang="ja-JP" sz="1050" b="0" i="0" u="none" strike="noStrike" cap="none" baseline="0">
                <a:solidFill>
                  <a:srgbClr val="4D4D4D"/>
                </a:solidFill>
                <a:effectLst/>
                <a:uFillTx/>
                <a:ea typeface="MS UI Gothic" panose="020B0600070205080204" charset="-128"/>
              </a:rPr>
              <a:t>40</a:t>
            </a:r>
          </a:p>
        </p:txBody>
      </p:sp>
      <p:sp>
        <p:nvSpPr>
          <p:cNvPr id="32" name="TextBox 31"/>
          <p:cNvSpPr txBox="1"/>
          <p:nvPr/>
        </p:nvSpPr>
        <p:spPr>
          <a:xfrm>
            <a:off x="1730284" y="5010704"/>
            <a:ext cx="149374" cy="160180"/>
          </a:xfrm>
          <a:prstGeom prst="rect">
            <a:avLst/>
          </a:prstGeom>
          <a:noFill/>
        </p:spPr>
        <p:txBody>
          <a:bodyPr wrap="none" lIns="0" tIns="0" rIns="0" bIns="0" rtlCol="0" anchor="t" anchorCtr="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lang="ja-JP" sz="1050" b="0" i="0" u="none" strike="noStrike" cap="none" baseline="0">
                <a:solidFill>
                  <a:srgbClr val="4D4D4D"/>
                </a:solidFill>
                <a:effectLst/>
                <a:uFillTx/>
                <a:ea typeface="MS UI Gothic" panose="020B0600070205080204" charset="-128"/>
              </a:rPr>
              <a:t>60</a:t>
            </a:r>
          </a:p>
        </p:txBody>
      </p:sp>
      <p:sp>
        <p:nvSpPr>
          <p:cNvPr id="37" name="TextBox 36"/>
          <p:cNvSpPr txBox="1"/>
          <p:nvPr/>
        </p:nvSpPr>
        <p:spPr>
          <a:xfrm>
            <a:off x="2049641" y="5010704"/>
            <a:ext cx="149374" cy="160180"/>
          </a:xfrm>
          <a:prstGeom prst="rect">
            <a:avLst/>
          </a:prstGeom>
          <a:noFill/>
        </p:spPr>
        <p:txBody>
          <a:bodyPr wrap="none" lIns="0" tIns="0" rIns="0" bIns="0" rtlCol="0" anchor="t" anchorCtr="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lang="ja-JP" sz="1050" b="0" i="0" u="none" strike="noStrike" cap="none" baseline="0">
                <a:solidFill>
                  <a:srgbClr val="4D4D4D"/>
                </a:solidFill>
                <a:effectLst/>
                <a:uFillTx/>
                <a:ea typeface="MS UI Gothic" panose="020B0600070205080204" charset="-128"/>
              </a:rPr>
              <a:t>80</a:t>
            </a:r>
          </a:p>
        </p:txBody>
      </p:sp>
      <p:sp>
        <p:nvSpPr>
          <p:cNvPr id="38" name="TextBox 37"/>
          <p:cNvSpPr txBox="1"/>
          <p:nvPr/>
        </p:nvSpPr>
        <p:spPr>
          <a:xfrm>
            <a:off x="2331654" y="5010704"/>
            <a:ext cx="224061" cy="160180"/>
          </a:xfrm>
          <a:prstGeom prst="rect">
            <a:avLst/>
          </a:prstGeom>
          <a:noFill/>
        </p:spPr>
        <p:txBody>
          <a:bodyPr wrap="none" lIns="0" tIns="0" rIns="0" bIns="0" rtlCol="0" anchor="t" anchorCtr="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lang="ja-JP" sz="1050" b="0" i="0" u="none" strike="noStrike" cap="none" baseline="0">
                <a:solidFill>
                  <a:srgbClr val="4D4D4D"/>
                </a:solidFill>
                <a:effectLst/>
                <a:uFillTx/>
                <a:ea typeface="MS UI Gothic" panose="020B0600070205080204" charset="-128"/>
              </a:rPr>
              <a:t>100</a:t>
            </a:r>
          </a:p>
        </p:txBody>
      </p:sp>
      <p:sp>
        <p:nvSpPr>
          <p:cNvPr id="39" name="TextBox 38"/>
          <p:cNvSpPr txBox="1"/>
          <p:nvPr/>
        </p:nvSpPr>
        <p:spPr>
          <a:xfrm>
            <a:off x="2651012" y="5010704"/>
            <a:ext cx="224061" cy="160180"/>
          </a:xfrm>
          <a:prstGeom prst="rect">
            <a:avLst/>
          </a:prstGeom>
          <a:noFill/>
        </p:spPr>
        <p:txBody>
          <a:bodyPr wrap="none" lIns="0" tIns="0" rIns="0" bIns="0" rtlCol="0" anchor="t" anchorCtr="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lang="ja-JP" sz="1050" b="0" i="0" u="none" strike="noStrike" cap="none" baseline="0">
                <a:solidFill>
                  <a:srgbClr val="4D4D4D"/>
                </a:solidFill>
                <a:effectLst/>
                <a:uFillTx/>
                <a:ea typeface="MS UI Gothic" panose="020B0600070205080204" charset="-128"/>
              </a:rPr>
              <a:t>120</a:t>
            </a:r>
          </a:p>
        </p:txBody>
      </p:sp>
      <p:sp>
        <p:nvSpPr>
          <p:cNvPr id="40" name="TextBox 39"/>
          <p:cNvSpPr txBox="1"/>
          <p:nvPr/>
        </p:nvSpPr>
        <p:spPr>
          <a:xfrm>
            <a:off x="1503100" y="5285606"/>
            <a:ext cx="743693" cy="160180"/>
          </a:xfrm>
          <a:prstGeom prst="rect">
            <a:avLst/>
          </a:prstGeom>
          <a:noFill/>
        </p:spPr>
        <p:txBody>
          <a:bodyPr wrap="none" lIns="0" tIns="0" rIns="0" bIns="0" rtlCol="0" anchor="t" anchorCtr="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lang="ja-JP" sz="1050" b="0" i="0" u="none" strike="noStrike" cap="none" baseline="0">
                <a:solidFill>
                  <a:srgbClr val="4D4D4D"/>
                </a:solidFill>
                <a:effectLst/>
                <a:uFillTx/>
                <a:ea typeface="MS UI Gothic" panose="020B0600070205080204" charset="-128"/>
              </a:rPr>
              <a:t>ERBB2 pCN</a:t>
            </a:r>
          </a:p>
        </p:txBody>
      </p:sp>
      <p:sp>
        <p:nvSpPr>
          <p:cNvPr id="44" name="TextBox 43"/>
          <p:cNvSpPr txBox="1"/>
          <p:nvPr/>
        </p:nvSpPr>
        <p:spPr>
          <a:xfrm>
            <a:off x="829841" y="5551525"/>
            <a:ext cx="2090235" cy="160180"/>
          </a:xfrm>
          <a:prstGeom prst="rect">
            <a:avLst/>
          </a:prstGeom>
          <a:noFill/>
        </p:spPr>
        <p:txBody>
          <a:bodyPr wrap="square" lIns="0" tIns="0" rIns="0" bIns="0" rtlCol="0" anchor="t" anchorCtr="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lang="ja-JP" sz="1050" b="0" i="0" u="none" strike="noStrike" cap="none" baseline="0">
                <a:solidFill>
                  <a:srgbClr val="4D4D4D"/>
                </a:solidFill>
                <a:effectLst/>
                <a:uFillTx/>
                <a:ea typeface="MS UI Gothic" panose="020B0600070205080204" charset="-128"/>
              </a:rPr>
              <a:t>絶対pCNとISHの間に低い相関</a:t>
            </a:r>
          </a:p>
        </p:txBody>
      </p:sp>
      <p:sp>
        <p:nvSpPr>
          <p:cNvPr id="126" name="TextBox 125"/>
          <p:cNvSpPr txBox="1"/>
          <p:nvPr/>
        </p:nvSpPr>
        <p:spPr>
          <a:xfrm rot="16200000">
            <a:off x="5079345" y="3834902"/>
            <a:ext cx="2071425" cy="251711"/>
          </a:xfrm>
          <a:prstGeom prst="rect">
            <a:avLst/>
          </a:prstGeom>
          <a:noFill/>
        </p:spPr>
        <p:txBody>
          <a:bodyPr wrap="square" rtlCol="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lang="ja-JP" sz="1050" b="0" i="0" u="none" strike="noStrike" cap="none" baseline="0">
                <a:solidFill>
                  <a:srgbClr val="4D4D4D"/>
                </a:solidFill>
                <a:effectLst/>
                <a:uFillTx/>
                <a:ea typeface="MS UI Gothic" panose="020B0600070205080204" charset="-128"/>
              </a:rPr>
              <a:t>組織コピー数qRT-PCR </a:t>
            </a:r>
          </a:p>
        </p:txBody>
      </p:sp>
      <p:sp>
        <p:nvSpPr>
          <p:cNvPr id="127" name="TextBox 126"/>
          <p:cNvSpPr txBox="1"/>
          <p:nvPr/>
        </p:nvSpPr>
        <p:spPr>
          <a:xfrm>
            <a:off x="6234993" y="2951104"/>
            <a:ext cx="224061" cy="160180"/>
          </a:xfrm>
          <a:prstGeom prst="rect">
            <a:avLst/>
          </a:prstGeom>
          <a:noFill/>
        </p:spPr>
        <p:txBody>
          <a:bodyPr wrap="none" lIns="0" tIns="0" rIns="0" bIns="0" rtlCol="0" anchor="ctr" anchorCtr="0">
            <a:spAutoFit/>
          </a:bodyPr>
          <a:lstStyle/>
          <a:p>
            <a:pPr marL="0" marR="0" lvl="0" indent="0" algn="r" defTabSz="914400" rtl="0" eaLnBrk="1" fontAlgn="auto" latinLnBrk="0" hangingPunct="1">
              <a:lnSpc>
                <a:spcPct val="100000"/>
              </a:lnSpc>
              <a:spcBef>
                <a:spcPct val="0"/>
              </a:spcBef>
              <a:spcAft>
                <a:spcPct val="0"/>
              </a:spcAft>
              <a:buClrTx/>
              <a:buSzTx/>
              <a:buFontTx/>
              <a:buNone/>
              <a:defRPr/>
            </a:pPr>
            <a:r>
              <a:rPr lang="ja-JP" sz="1050" b="0" i="0" u="none" strike="noStrike" cap="none" baseline="0">
                <a:solidFill>
                  <a:srgbClr val="4D4D4D"/>
                </a:solidFill>
                <a:effectLst/>
                <a:uFillTx/>
                <a:ea typeface="MS UI Gothic" panose="020B0600070205080204" charset="-128"/>
              </a:rPr>
              <a:t>800</a:t>
            </a:r>
          </a:p>
        </p:txBody>
      </p:sp>
      <p:sp>
        <p:nvSpPr>
          <p:cNvPr id="128" name="TextBox 127"/>
          <p:cNvSpPr txBox="1"/>
          <p:nvPr/>
        </p:nvSpPr>
        <p:spPr>
          <a:xfrm>
            <a:off x="6234993" y="3414676"/>
            <a:ext cx="224061" cy="160180"/>
          </a:xfrm>
          <a:prstGeom prst="rect">
            <a:avLst/>
          </a:prstGeom>
          <a:noFill/>
        </p:spPr>
        <p:txBody>
          <a:bodyPr wrap="none" lIns="0" tIns="0" rIns="0" bIns="0" rtlCol="0" anchor="ctr" anchorCtr="0">
            <a:spAutoFit/>
          </a:bodyPr>
          <a:lstStyle/>
          <a:p>
            <a:pPr marL="0" marR="0" lvl="0" indent="0" algn="r" defTabSz="914400" rtl="0" eaLnBrk="1" fontAlgn="auto" latinLnBrk="0" hangingPunct="1">
              <a:lnSpc>
                <a:spcPct val="100000"/>
              </a:lnSpc>
              <a:spcBef>
                <a:spcPct val="0"/>
              </a:spcBef>
              <a:spcAft>
                <a:spcPct val="0"/>
              </a:spcAft>
              <a:buClrTx/>
              <a:buSzTx/>
              <a:buFontTx/>
              <a:buNone/>
              <a:defRPr/>
            </a:pPr>
            <a:r>
              <a:rPr lang="ja-JP" sz="1050" b="0" i="0" u="none" strike="noStrike" cap="none" baseline="0">
                <a:solidFill>
                  <a:srgbClr val="4D4D4D"/>
                </a:solidFill>
                <a:effectLst/>
                <a:uFillTx/>
                <a:ea typeface="MS UI Gothic" panose="020B0600070205080204" charset="-128"/>
              </a:rPr>
              <a:t>600</a:t>
            </a:r>
          </a:p>
        </p:txBody>
      </p:sp>
      <p:sp>
        <p:nvSpPr>
          <p:cNvPr id="129" name="TextBox 128"/>
          <p:cNvSpPr txBox="1"/>
          <p:nvPr/>
        </p:nvSpPr>
        <p:spPr>
          <a:xfrm>
            <a:off x="6234993" y="3878249"/>
            <a:ext cx="224061" cy="160180"/>
          </a:xfrm>
          <a:prstGeom prst="rect">
            <a:avLst/>
          </a:prstGeom>
          <a:noFill/>
        </p:spPr>
        <p:txBody>
          <a:bodyPr wrap="none" lIns="0" tIns="0" rIns="0" bIns="0" rtlCol="0" anchor="ctr" anchorCtr="0">
            <a:spAutoFit/>
          </a:bodyPr>
          <a:lstStyle/>
          <a:p>
            <a:pPr marL="0" marR="0" lvl="0" indent="0" algn="r" defTabSz="914400" rtl="0" eaLnBrk="1" fontAlgn="auto" latinLnBrk="0" hangingPunct="1">
              <a:lnSpc>
                <a:spcPct val="100000"/>
              </a:lnSpc>
              <a:spcBef>
                <a:spcPct val="0"/>
              </a:spcBef>
              <a:spcAft>
                <a:spcPct val="0"/>
              </a:spcAft>
              <a:buClrTx/>
              <a:buSzTx/>
              <a:buFontTx/>
              <a:buNone/>
              <a:defRPr/>
            </a:pPr>
            <a:r>
              <a:rPr lang="ja-JP" sz="1050" b="0" i="0" u="none" strike="noStrike" cap="none" baseline="0">
                <a:solidFill>
                  <a:srgbClr val="4D4D4D"/>
                </a:solidFill>
                <a:effectLst/>
                <a:uFillTx/>
                <a:ea typeface="MS UI Gothic" panose="020B0600070205080204" charset="-128"/>
              </a:rPr>
              <a:t>400</a:t>
            </a:r>
          </a:p>
        </p:txBody>
      </p:sp>
      <p:sp>
        <p:nvSpPr>
          <p:cNvPr id="130" name="TextBox 129"/>
          <p:cNvSpPr txBox="1"/>
          <p:nvPr/>
        </p:nvSpPr>
        <p:spPr>
          <a:xfrm>
            <a:off x="6384368" y="4805395"/>
            <a:ext cx="74687" cy="160180"/>
          </a:xfrm>
          <a:prstGeom prst="rect">
            <a:avLst/>
          </a:prstGeom>
          <a:noFill/>
        </p:spPr>
        <p:txBody>
          <a:bodyPr wrap="none" lIns="0" tIns="0" rIns="0" bIns="0" rtlCol="0" anchor="ctr" anchorCtr="0">
            <a:spAutoFit/>
          </a:bodyPr>
          <a:lstStyle/>
          <a:p>
            <a:pPr marL="0" marR="0" lvl="0" indent="0" algn="r" defTabSz="914400" rtl="0" eaLnBrk="1" fontAlgn="auto" latinLnBrk="0" hangingPunct="1">
              <a:lnSpc>
                <a:spcPct val="100000"/>
              </a:lnSpc>
              <a:spcBef>
                <a:spcPct val="0"/>
              </a:spcBef>
              <a:spcAft>
                <a:spcPct val="0"/>
              </a:spcAft>
              <a:buClrTx/>
              <a:buSzTx/>
              <a:buFontTx/>
              <a:buNone/>
              <a:defRPr/>
            </a:pPr>
            <a:r>
              <a:rPr lang="ja-JP" sz="1050" b="0" i="0" u="none" strike="noStrike" cap="none" baseline="0">
                <a:solidFill>
                  <a:srgbClr val="4D4D4D"/>
                </a:solidFill>
                <a:effectLst/>
                <a:uFillTx/>
                <a:ea typeface="MS UI Gothic" panose="020B0600070205080204" charset="-128"/>
              </a:rPr>
              <a:t>0</a:t>
            </a:r>
          </a:p>
        </p:txBody>
      </p:sp>
      <p:sp>
        <p:nvSpPr>
          <p:cNvPr id="131" name="Freeform: Shape 130"/>
          <p:cNvSpPr/>
          <p:nvPr/>
        </p:nvSpPr>
        <p:spPr>
          <a:xfrm>
            <a:off x="6606409" y="3039579"/>
            <a:ext cx="2058517" cy="1842356"/>
          </a:xfrm>
          <a:custGeom>
            <a:avLst/>
            <a:gdLst>
              <a:gd name="connsiteX0" fmla="*/ 0 w 1652587"/>
              <a:gd name="connsiteY0" fmla="*/ 0 h 1102519"/>
              <a:gd name="connsiteX1" fmla="*/ 0 w 1652587"/>
              <a:gd name="connsiteY1" fmla="*/ 1102519 h 1102519"/>
              <a:gd name="connsiteX2" fmla="*/ 1652587 w 1652587"/>
              <a:gd name="connsiteY2" fmla="*/ 1102519 h 1102519"/>
            </a:gdLst>
            <a:ahLst/>
            <a:cxnLst>
              <a:cxn ang="0">
                <a:pos x="connsiteX0" y="connsiteY0"/>
              </a:cxn>
              <a:cxn ang="0">
                <a:pos x="connsiteX1" y="connsiteY1"/>
              </a:cxn>
              <a:cxn ang="0">
                <a:pos x="connsiteX2" y="connsiteY2"/>
              </a:cxn>
            </a:cxnLst>
            <a:rect l="l" t="t" r="r" b="b"/>
            <a:pathLst>
              <a:path w="1652586" h="1102519">
                <a:moveTo>
                  <a:pt x="0" y="0"/>
                </a:moveTo>
                <a:lnTo>
                  <a:pt x="0" y="1102519"/>
                </a:lnTo>
                <a:lnTo>
                  <a:pt x="1652587" y="1102519"/>
                </a:lnTo>
              </a:path>
            </a:pathLst>
          </a:cu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GB" sz="105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cxnSp>
        <p:nvCxnSpPr>
          <p:cNvPr id="132" name="Straight Connector 131"/>
          <p:cNvCxnSpPr/>
          <p:nvPr/>
        </p:nvCxnSpPr>
        <p:spPr>
          <a:xfrm flipV="1">
            <a:off x="6512452" y="3039579"/>
            <a:ext cx="89686" cy="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133" name="Straight Connector 132"/>
          <p:cNvCxnSpPr/>
          <p:nvPr/>
        </p:nvCxnSpPr>
        <p:spPr>
          <a:xfrm flipV="1">
            <a:off x="6512452" y="3500168"/>
            <a:ext cx="89686" cy="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134" name="Straight Connector 133"/>
          <p:cNvCxnSpPr/>
          <p:nvPr/>
        </p:nvCxnSpPr>
        <p:spPr>
          <a:xfrm flipV="1">
            <a:off x="6512452" y="3960757"/>
            <a:ext cx="89686" cy="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135" name="Straight Connector 134"/>
          <p:cNvCxnSpPr/>
          <p:nvPr/>
        </p:nvCxnSpPr>
        <p:spPr>
          <a:xfrm flipV="1">
            <a:off x="6512452" y="4881935"/>
            <a:ext cx="89686" cy="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136" name="Straight Connector 135"/>
          <p:cNvCxnSpPr/>
          <p:nvPr/>
        </p:nvCxnSpPr>
        <p:spPr>
          <a:xfrm rot="5400000" flipV="1">
            <a:off x="6561408" y="4946394"/>
            <a:ext cx="90000" cy="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137" name="Straight Connector 136"/>
          <p:cNvCxnSpPr/>
          <p:nvPr/>
        </p:nvCxnSpPr>
        <p:spPr>
          <a:xfrm rot="5400000" flipV="1">
            <a:off x="6880967" y="4946394"/>
            <a:ext cx="90000" cy="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138" name="Straight Connector 137"/>
          <p:cNvCxnSpPr/>
          <p:nvPr/>
        </p:nvCxnSpPr>
        <p:spPr>
          <a:xfrm rot="5400000" flipV="1">
            <a:off x="7200527" y="4946394"/>
            <a:ext cx="90000" cy="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139" name="Straight Connector 138"/>
          <p:cNvCxnSpPr/>
          <p:nvPr/>
        </p:nvCxnSpPr>
        <p:spPr>
          <a:xfrm rot="5400000" flipV="1">
            <a:off x="7520087" y="4946394"/>
            <a:ext cx="90000" cy="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140" name="Straight Connector 139"/>
          <p:cNvCxnSpPr/>
          <p:nvPr/>
        </p:nvCxnSpPr>
        <p:spPr>
          <a:xfrm rot="5400000" flipV="1">
            <a:off x="7839647" y="4946394"/>
            <a:ext cx="90000" cy="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141" name="Straight Connector 140"/>
          <p:cNvCxnSpPr/>
          <p:nvPr/>
        </p:nvCxnSpPr>
        <p:spPr>
          <a:xfrm rot="5400000" flipV="1">
            <a:off x="8159206" y="4946394"/>
            <a:ext cx="90000" cy="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142" name="Straight Connector 141"/>
          <p:cNvCxnSpPr/>
          <p:nvPr/>
        </p:nvCxnSpPr>
        <p:spPr>
          <a:xfrm rot="5400000" flipV="1">
            <a:off x="8478764" y="4946394"/>
            <a:ext cx="90000" cy="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sp>
        <p:nvSpPr>
          <p:cNvPr id="143" name="TextBox 142"/>
          <p:cNvSpPr txBox="1"/>
          <p:nvPr/>
        </p:nvSpPr>
        <p:spPr>
          <a:xfrm>
            <a:off x="6570278" y="5010705"/>
            <a:ext cx="74687" cy="160180"/>
          </a:xfrm>
          <a:prstGeom prst="rect">
            <a:avLst/>
          </a:prstGeom>
          <a:noFill/>
        </p:spPr>
        <p:txBody>
          <a:bodyPr wrap="none" lIns="0" tIns="0" rIns="0" bIns="0" rtlCol="0" anchor="t" anchorCtr="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lang="ja-JP" sz="1050" b="0" i="0" u="none" strike="noStrike" cap="none" baseline="0">
                <a:solidFill>
                  <a:srgbClr val="4D4D4D"/>
                </a:solidFill>
                <a:effectLst/>
                <a:uFillTx/>
                <a:ea typeface="MS UI Gothic" panose="020B0600070205080204" charset="-128"/>
              </a:rPr>
              <a:t>0</a:t>
            </a:r>
          </a:p>
        </p:txBody>
      </p:sp>
      <p:sp>
        <p:nvSpPr>
          <p:cNvPr id="144" name="TextBox 143"/>
          <p:cNvSpPr txBox="1"/>
          <p:nvPr/>
        </p:nvSpPr>
        <p:spPr>
          <a:xfrm>
            <a:off x="6852293" y="5010705"/>
            <a:ext cx="149374" cy="160180"/>
          </a:xfrm>
          <a:prstGeom prst="rect">
            <a:avLst/>
          </a:prstGeom>
          <a:noFill/>
        </p:spPr>
        <p:txBody>
          <a:bodyPr wrap="none" lIns="0" tIns="0" rIns="0" bIns="0" rtlCol="0" anchor="t" anchorCtr="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lang="ja-JP" sz="1050" b="0" i="0" u="none" strike="noStrike" cap="none" baseline="0">
                <a:solidFill>
                  <a:srgbClr val="4D4D4D"/>
                </a:solidFill>
                <a:effectLst/>
                <a:uFillTx/>
                <a:ea typeface="MS UI Gothic" panose="020B0600070205080204" charset="-128"/>
              </a:rPr>
              <a:t>20</a:t>
            </a:r>
          </a:p>
        </p:txBody>
      </p:sp>
      <p:sp>
        <p:nvSpPr>
          <p:cNvPr id="145" name="TextBox 144"/>
          <p:cNvSpPr txBox="1"/>
          <p:nvPr/>
        </p:nvSpPr>
        <p:spPr>
          <a:xfrm>
            <a:off x="7171649" y="5010705"/>
            <a:ext cx="149374" cy="160180"/>
          </a:xfrm>
          <a:prstGeom prst="rect">
            <a:avLst/>
          </a:prstGeom>
          <a:noFill/>
        </p:spPr>
        <p:txBody>
          <a:bodyPr wrap="none" lIns="0" tIns="0" rIns="0" bIns="0" rtlCol="0" anchor="t" anchorCtr="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lang="ja-JP" sz="1050" b="0" i="0" u="none" strike="noStrike" cap="none" baseline="0">
                <a:solidFill>
                  <a:srgbClr val="4D4D4D"/>
                </a:solidFill>
                <a:effectLst/>
                <a:uFillTx/>
                <a:ea typeface="MS UI Gothic" panose="020B0600070205080204" charset="-128"/>
              </a:rPr>
              <a:t>40</a:t>
            </a:r>
          </a:p>
        </p:txBody>
      </p:sp>
      <p:sp>
        <p:nvSpPr>
          <p:cNvPr id="146" name="TextBox 145"/>
          <p:cNvSpPr txBox="1"/>
          <p:nvPr/>
        </p:nvSpPr>
        <p:spPr>
          <a:xfrm>
            <a:off x="7491006" y="5010705"/>
            <a:ext cx="149374" cy="160180"/>
          </a:xfrm>
          <a:prstGeom prst="rect">
            <a:avLst/>
          </a:prstGeom>
          <a:noFill/>
        </p:spPr>
        <p:txBody>
          <a:bodyPr wrap="none" lIns="0" tIns="0" rIns="0" bIns="0" rtlCol="0" anchor="t" anchorCtr="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lang="ja-JP" sz="1050" b="0" i="0" u="none" strike="noStrike" cap="none" baseline="0">
                <a:solidFill>
                  <a:srgbClr val="4D4D4D"/>
                </a:solidFill>
                <a:effectLst/>
                <a:uFillTx/>
                <a:ea typeface="MS UI Gothic" panose="020B0600070205080204" charset="-128"/>
              </a:rPr>
              <a:t>60</a:t>
            </a:r>
          </a:p>
        </p:txBody>
      </p:sp>
      <p:sp>
        <p:nvSpPr>
          <p:cNvPr id="147" name="TextBox 146"/>
          <p:cNvSpPr txBox="1"/>
          <p:nvPr/>
        </p:nvSpPr>
        <p:spPr>
          <a:xfrm>
            <a:off x="7810362" y="5010705"/>
            <a:ext cx="149374" cy="160180"/>
          </a:xfrm>
          <a:prstGeom prst="rect">
            <a:avLst/>
          </a:prstGeom>
          <a:noFill/>
        </p:spPr>
        <p:txBody>
          <a:bodyPr wrap="none" lIns="0" tIns="0" rIns="0" bIns="0" rtlCol="0" anchor="t" anchorCtr="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lang="ja-JP" sz="1050" b="0" i="0" u="none" strike="noStrike" cap="none" baseline="0">
                <a:solidFill>
                  <a:srgbClr val="4D4D4D"/>
                </a:solidFill>
                <a:effectLst/>
                <a:uFillTx/>
                <a:ea typeface="MS UI Gothic" panose="020B0600070205080204" charset="-128"/>
              </a:rPr>
              <a:t>80</a:t>
            </a:r>
          </a:p>
        </p:txBody>
      </p:sp>
      <p:sp>
        <p:nvSpPr>
          <p:cNvPr id="148" name="TextBox 147"/>
          <p:cNvSpPr txBox="1"/>
          <p:nvPr/>
        </p:nvSpPr>
        <p:spPr>
          <a:xfrm>
            <a:off x="8092374" y="5010705"/>
            <a:ext cx="224061" cy="160180"/>
          </a:xfrm>
          <a:prstGeom prst="rect">
            <a:avLst/>
          </a:prstGeom>
          <a:noFill/>
        </p:spPr>
        <p:txBody>
          <a:bodyPr wrap="none" lIns="0" tIns="0" rIns="0" bIns="0" rtlCol="0" anchor="t" anchorCtr="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lang="ja-JP" sz="1050" b="0" i="0" u="none" strike="noStrike" cap="none" baseline="0">
                <a:solidFill>
                  <a:srgbClr val="4D4D4D"/>
                </a:solidFill>
                <a:effectLst/>
                <a:uFillTx/>
                <a:ea typeface="MS UI Gothic" panose="020B0600070205080204" charset="-128"/>
              </a:rPr>
              <a:t>100</a:t>
            </a:r>
          </a:p>
        </p:txBody>
      </p:sp>
      <p:sp>
        <p:nvSpPr>
          <p:cNvPr id="149" name="TextBox 148"/>
          <p:cNvSpPr txBox="1"/>
          <p:nvPr/>
        </p:nvSpPr>
        <p:spPr>
          <a:xfrm>
            <a:off x="8411733" y="5010705"/>
            <a:ext cx="224061" cy="160180"/>
          </a:xfrm>
          <a:prstGeom prst="rect">
            <a:avLst/>
          </a:prstGeom>
          <a:noFill/>
        </p:spPr>
        <p:txBody>
          <a:bodyPr wrap="none" lIns="0" tIns="0" rIns="0" bIns="0" rtlCol="0" anchor="t" anchorCtr="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lang="ja-JP" sz="1050" b="0" i="0" u="none" strike="noStrike" cap="none" baseline="0">
                <a:solidFill>
                  <a:srgbClr val="4D4D4D"/>
                </a:solidFill>
                <a:effectLst/>
                <a:uFillTx/>
                <a:ea typeface="MS UI Gothic" panose="020B0600070205080204" charset="-128"/>
              </a:rPr>
              <a:t>120</a:t>
            </a:r>
          </a:p>
        </p:txBody>
      </p:sp>
      <p:sp>
        <p:nvSpPr>
          <p:cNvPr id="150" name="TextBox 149"/>
          <p:cNvSpPr txBox="1"/>
          <p:nvPr/>
        </p:nvSpPr>
        <p:spPr>
          <a:xfrm>
            <a:off x="7263822" y="5285607"/>
            <a:ext cx="743693" cy="160180"/>
          </a:xfrm>
          <a:prstGeom prst="rect">
            <a:avLst/>
          </a:prstGeom>
          <a:noFill/>
        </p:spPr>
        <p:txBody>
          <a:bodyPr wrap="none" lIns="0" tIns="0" rIns="0" bIns="0" rtlCol="0" anchor="t" anchorCtr="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lang="ja-JP" sz="1050" b="0" i="0" u="none" strike="noStrike" cap="none" baseline="0">
                <a:solidFill>
                  <a:srgbClr val="4D4D4D"/>
                </a:solidFill>
                <a:effectLst/>
                <a:uFillTx/>
                <a:ea typeface="MS UI Gothic" panose="020B0600070205080204" charset="-128"/>
              </a:rPr>
              <a:t>ERBB2 pCN</a:t>
            </a:r>
          </a:p>
        </p:txBody>
      </p:sp>
      <p:sp>
        <p:nvSpPr>
          <p:cNvPr id="151" name="TextBox 150"/>
          <p:cNvSpPr txBox="1"/>
          <p:nvPr/>
        </p:nvSpPr>
        <p:spPr>
          <a:xfrm>
            <a:off x="6590564" y="5551525"/>
            <a:ext cx="2090235" cy="160180"/>
          </a:xfrm>
          <a:prstGeom prst="rect">
            <a:avLst/>
          </a:prstGeom>
          <a:noFill/>
        </p:spPr>
        <p:txBody>
          <a:bodyPr wrap="square" lIns="0" tIns="0" rIns="0" bIns="0" rtlCol="0" anchor="t" anchorCtr="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lang="ja-JP" sz="1050" b="0" i="0" u="none" strike="noStrike" cap="none" baseline="0">
                <a:solidFill>
                  <a:srgbClr val="4D4D4D"/>
                </a:solidFill>
                <a:effectLst/>
                <a:uFillTx/>
                <a:ea typeface="MS UI Gothic" panose="020B0600070205080204" charset="-128"/>
              </a:rPr>
              <a:t>絶対pCNとqRT-PCRによる組織コピー数の間に中等度の相関</a:t>
            </a:r>
          </a:p>
        </p:txBody>
      </p:sp>
      <p:sp>
        <p:nvSpPr>
          <p:cNvPr id="45" name="Oval 44"/>
          <p:cNvSpPr/>
          <p:nvPr/>
        </p:nvSpPr>
        <p:spPr>
          <a:xfrm>
            <a:off x="2002216" y="3627121"/>
            <a:ext cx="68510" cy="6851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GB" sz="105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154" name="Oval 153"/>
          <p:cNvSpPr/>
          <p:nvPr/>
        </p:nvSpPr>
        <p:spPr>
          <a:xfrm>
            <a:off x="2757072" y="3627121"/>
            <a:ext cx="68510" cy="6851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GB" sz="105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155" name="Oval 154"/>
          <p:cNvSpPr/>
          <p:nvPr/>
        </p:nvSpPr>
        <p:spPr>
          <a:xfrm>
            <a:off x="885410" y="3627121"/>
            <a:ext cx="68510" cy="6851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GB" sz="105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156" name="Oval 155"/>
          <p:cNvSpPr/>
          <p:nvPr/>
        </p:nvSpPr>
        <p:spPr>
          <a:xfrm>
            <a:off x="1061622" y="3627121"/>
            <a:ext cx="68510" cy="6851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GB" sz="105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157" name="Oval 156"/>
          <p:cNvSpPr/>
          <p:nvPr/>
        </p:nvSpPr>
        <p:spPr>
          <a:xfrm>
            <a:off x="1271172" y="3627121"/>
            <a:ext cx="68510" cy="6851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GB" sz="105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158" name="Oval 157"/>
          <p:cNvSpPr/>
          <p:nvPr/>
        </p:nvSpPr>
        <p:spPr>
          <a:xfrm>
            <a:off x="1442622" y="3627121"/>
            <a:ext cx="68510" cy="6851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GB" sz="105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159" name="Oval 158"/>
          <p:cNvSpPr/>
          <p:nvPr/>
        </p:nvSpPr>
        <p:spPr>
          <a:xfrm>
            <a:off x="933035" y="3746184"/>
            <a:ext cx="68510" cy="6851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GB" sz="105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160" name="Oval 159"/>
          <p:cNvSpPr/>
          <p:nvPr/>
        </p:nvSpPr>
        <p:spPr>
          <a:xfrm>
            <a:off x="873504" y="3991453"/>
            <a:ext cx="68510" cy="6851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GB" sz="105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161" name="Oval 160"/>
          <p:cNvSpPr/>
          <p:nvPr/>
        </p:nvSpPr>
        <p:spPr>
          <a:xfrm>
            <a:off x="909222" y="3991453"/>
            <a:ext cx="68510" cy="6851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GB" sz="105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162" name="Oval 161"/>
          <p:cNvSpPr/>
          <p:nvPr/>
        </p:nvSpPr>
        <p:spPr>
          <a:xfrm>
            <a:off x="1004472" y="3991453"/>
            <a:ext cx="68510" cy="6851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GB" sz="105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163" name="Oval 162"/>
          <p:cNvSpPr/>
          <p:nvPr/>
        </p:nvSpPr>
        <p:spPr>
          <a:xfrm>
            <a:off x="1190210" y="3991453"/>
            <a:ext cx="68510" cy="6851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GB" sz="105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164" name="Oval 163"/>
          <p:cNvSpPr/>
          <p:nvPr/>
        </p:nvSpPr>
        <p:spPr>
          <a:xfrm>
            <a:off x="1211641" y="3991453"/>
            <a:ext cx="68510" cy="6851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GB" sz="105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165" name="Oval 164"/>
          <p:cNvSpPr/>
          <p:nvPr/>
        </p:nvSpPr>
        <p:spPr>
          <a:xfrm>
            <a:off x="1244979" y="3991453"/>
            <a:ext cx="68510" cy="6851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GB" sz="105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166" name="Oval 165"/>
          <p:cNvSpPr/>
          <p:nvPr/>
        </p:nvSpPr>
        <p:spPr>
          <a:xfrm>
            <a:off x="1659316" y="3991453"/>
            <a:ext cx="68510" cy="6851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GB" sz="105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169" name="Oval 168"/>
          <p:cNvSpPr/>
          <p:nvPr/>
        </p:nvSpPr>
        <p:spPr>
          <a:xfrm>
            <a:off x="2754691" y="4115278"/>
            <a:ext cx="68510" cy="6851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GB" sz="105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170" name="Oval 169"/>
          <p:cNvSpPr/>
          <p:nvPr/>
        </p:nvSpPr>
        <p:spPr>
          <a:xfrm>
            <a:off x="980660" y="4115278"/>
            <a:ext cx="68510" cy="6851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GB" sz="105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171" name="Oval 170"/>
          <p:cNvSpPr/>
          <p:nvPr/>
        </p:nvSpPr>
        <p:spPr>
          <a:xfrm>
            <a:off x="866360" y="4231959"/>
            <a:ext cx="68510" cy="6851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GB" sz="105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172" name="Oval 171"/>
          <p:cNvSpPr/>
          <p:nvPr/>
        </p:nvSpPr>
        <p:spPr>
          <a:xfrm>
            <a:off x="1052097" y="4231959"/>
            <a:ext cx="68510" cy="6851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GB" sz="105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173" name="Oval 172"/>
          <p:cNvSpPr/>
          <p:nvPr/>
        </p:nvSpPr>
        <p:spPr>
          <a:xfrm>
            <a:off x="947322" y="4274821"/>
            <a:ext cx="68510" cy="6851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GB" sz="105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174" name="Oval 173"/>
          <p:cNvSpPr/>
          <p:nvPr/>
        </p:nvSpPr>
        <p:spPr>
          <a:xfrm>
            <a:off x="1135441" y="4360546"/>
            <a:ext cx="68510" cy="6851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GB" sz="105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175" name="Oval 174"/>
          <p:cNvSpPr/>
          <p:nvPr/>
        </p:nvSpPr>
        <p:spPr>
          <a:xfrm>
            <a:off x="890172" y="4360546"/>
            <a:ext cx="68510" cy="6851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GB" sz="105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176" name="Oval 175"/>
          <p:cNvSpPr/>
          <p:nvPr/>
        </p:nvSpPr>
        <p:spPr>
          <a:xfrm>
            <a:off x="871122" y="4412933"/>
            <a:ext cx="68510" cy="6851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GB" sz="105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177" name="Oval 176"/>
          <p:cNvSpPr/>
          <p:nvPr/>
        </p:nvSpPr>
        <p:spPr>
          <a:xfrm>
            <a:off x="861597" y="4453415"/>
            <a:ext cx="68510" cy="6851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GB" sz="105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178" name="Oval 177"/>
          <p:cNvSpPr/>
          <p:nvPr/>
        </p:nvSpPr>
        <p:spPr>
          <a:xfrm>
            <a:off x="868741" y="4510565"/>
            <a:ext cx="68510" cy="6851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GB" sz="105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179" name="Oval 178"/>
          <p:cNvSpPr/>
          <p:nvPr/>
        </p:nvSpPr>
        <p:spPr>
          <a:xfrm>
            <a:off x="894935" y="4510565"/>
            <a:ext cx="68510" cy="6851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GB" sz="105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180" name="Oval 179"/>
          <p:cNvSpPr/>
          <p:nvPr/>
        </p:nvSpPr>
        <p:spPr>
          <a:xfrm>
            <a:off x="866360" y="4567715"/>
            <a:ext cx="68510" cy="6851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GB" sz="105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cxnSp>
        <p:nvCxnSpPr>
          <p:cNvPr id="1025" name="Straight Connector 1024"/>
          <p:cNvCxnSpPr/>
          <p:nvPr/>
        </p:nvCxnSpPr>
        <p:spPr>
          <a:xfrm flipV="1">
            <a:off x="892969" y="3735787"/>
            <a:ext cx="1895977" cy="412351"/>
          </a:xfrm>
          <a:prstGeom prst="line">
            <a:avLst/>
          </a:prstGeom>
          <a:ln w="26035"/>
        </p:spPr>
        <p:style>
          <a:lnRef idx="1">
            <a:schemeClr val="accent1"/>
          </a:lnRef>
          <a:fillRef idx="0">
            <a:schemeClr val="accent1"/>
          </a:fillRef>
          <a:effectRef idx="0">
            <a:schemeClr val="accent1"/>
          </a:effectRef>
          <a:fontRef idx="minor">
            <a:schemeClr val="tx1"/>
          </a:fontRef>
        </p:style>
      </p:cxnSp>
      <p:sp>
        <p:nvSpPr>
          <p:cNvPr id="185" name="TextBox 184"/>
          <p:cNvSpPr txBox="1"/>
          <p:nvPr/>
        </p:nvSpPr>
        <p:spPr>
          <a:xfrm rot="16200000">
            <a:off x="2243009" y="3834902"/>
            <a:ext cx="2034813" cy="251711"/>
          </a:xfrm>
          <a:prstGeom prst="rect">
            <a:avLst/>
          </a:prstGeom>
          <a:noFill/>
        </p:spPr>
        <p:txBody>
          <a:bodyPr wrap="square" rtlCol="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lang="ja-JP" sz="1050" b="0" i="0" u="none" strike="noStrike" cap="none" baseline="0">
                <a:solidFill>
                  <a:srgbClr val="4D4D4D"/>
                </a:solidFill>
                <a:effectLst/>
                <a:uFillTx/>
                <a:ea typeface="MS UI Gothic" panose="020B0600070205080204" charset="-128"/>
              </a:rPr>
              <a:t>組織コピー数qRT-PCR </a:t>
            </a:r>
          </a:p>
        </p:txBody>
      </p:sp>
      <p:sp>
        <p:nvSpPr>
          <p:cNvPr id="186" name="TextBox 185"/>
          <p:cNvSpPr txBox="1"/>
          <p:nvPr/>
        </p:nvSpPr>
        <p:spPr>
          <a:xfrm>
            <a:off x="3385113" y="2951104"/>
            <a:ext cx="224061" cy="160180"/>
          </a:xfrm>
          <a:prstGeom prst="rect">
            <a:avLst/>
          </a:prstGeom>
          <a:noFill/>
        </p:spPr>
        <p:txBody>
          <a:bodyPr wrap="none" lIns="0" tIns="0" rIns="0" bIns="0" rtlCol="0" anchor="ctr" anchorCtr="0">
            <a:spAutoFit/>
          </a:bodyPr>
          <a:lstStyle/>
          <a:p>
            <a:pPr marL="0" marR="0" lvl="0" indent="0" algn="r" defTabSz="914400" rtl="0" eaLnBrk="1" fontAlgn="auto" latinLnBrk="0" hangingPunct="1">
              <a:lnSpc>
                <a:spcPct val="100000"/>
              </a:lnSpc>
              <a:spcBef>
                <a:spcPct val="0"/>
              </a:spcBef>
              <a:spcAft>
                <a:spcPct val="0"/>
              </a:spcAft>
              <a:buClrTx/>
              <a:buSzTx/>
              <a:buFontTx/>
              <a:buNone/>
              <a:defRPr/>
            </a:pPr>
            <a:r>
              <a:rPr lang="ja-JP" sz="1050" b="0" i="0" u="none" strike="noStrike" cap="none" baseline="0">
                <a:solidFill>
                  <a:srgbClr val="4D4D4D"/>
                </a:solidFill>
                <a:effectLst/>
                <a:uFillTx/>
                <a:ea typeface="MS UI Gothic" panose="020B0600070205080204" charset="-128"/>
              </a:rPr>
              <a:t>800</a:t>
            </a:r>
          </a:p>
        </p:txBody>
      </p:sp>
      <p:sp>
        <p:nvSpPr>
          <p:cNvPr id="187" name="TextBox 186"/>
          <p:cNvSpPr txBox="1"/>
          <p:nvPr/>
        </p:nvSpPr>
        <p:spPr>
          <a:xfrm>
            <a:off x="3385113" y="3414676"/>
            <a:ext cx="224061" cy="160180"/>
          </a:xfrm>
          <a:prstGeom prst="rect">
            <a:avLst/>
          </a:prstGeom>
          <a:noFill/>
        </p:spPr>
        <p:txBody>
          <a:bodyPr wrap="none" lIns="0" tIns="0" rIns="0" bIns="0" rtlCol="0" anchor="ctr" anchorCtr="0">
            <a:spAutoFit/>
          </a:bodyPr>
          <a:lstStyle/>
          <a:p>
            <a:pPr marL="0" marR="0" lvl="0" indent="0" algn="r" defTabSz="914400" rtl="0" eaLnBrk="1" fontAlgn="auto" latinLnBrk="0" hangingPunct="1">
              <a:lnSpc>
                <a:spcPct val="100000"/>
              </a:lnSpc>
              <a:spcBef>
                <a:spcPct val="0"/>
              </a:spcBef>
              <a:spcAft>
                <a:spcPct val="0"/>
              </a:spcAft>
              <a:buClrTx/>
              <a:buSzTx/>
              <a:buFontTx/>
              <a:buNone/>
              <a:defRPr/>
            </a:pPr>
            <a:r>
              <a:rPr lang="ja-JP" sz="1050" b="0" i="0" u="none" strike="noStrike" cap="none" baseline="0">
                <a:solidFill>
                  <a:srgbClr val="4D4D4D"/>
                </a:solidFill>
                <a:effectLst/>
                <a:uFillTx/>
                <a:ea typeface="MS UI Gothic" panose="020B0600070205080204" charset="-128"/>
              </a:rPr>
              <a:t>600</a:t>
            </a:r>
          </a:p>
        </p:txBody>
      </p:sp>
      <p:sp>
        <p:nvSpPr>
          <p:cNvPr id="188" name="TextBox 187"/>
          <p:cNvSpPr txBox="1"/>
          <p:nvPr/>
        </p:nvSpPr>
        <p:spPr>
          <a:xfrm>
            <a:off x="3385113" y="3878249"/>
            <a:ext cx="224061" cy="160180"/>
          </a:xfrm>
          <a:prstGeom prst="rect">
            <a:avLst/>
          </a:prstGeom>
          <a:noFill/>
        </p:spPr>
        <p:txBody>
          <a:bodyPr wrap="none" lIns="0" tIns="0" rIns="0" bIns="0" rtlCol="0" anchor="ctr" anchorCtr="0">
            <a:spAutoFit/>
          </a:bodyPr>
          <a:lstStyle/>
          <a:p>
            <a:pPr marL="0" marR="0" lvl="0" indent="0" algn="r" defTabSz="914400" rtl="0" eaLnBrk="1" fontAlgn="auto" latinLnBrk="0" hangingPunct="1">
              <a:lnSpc>
                <a:spcPct val="100000"/>
              </a:lnSpc>
              <a:spcBef>
                <a:spcPct val="0"/>
              </a:spcBef>
              <a:spcAft>
                <a:spcPct val="0"/>
              </a:spcAft>
              <a:buClrTx/>
              <a:buSzTx/>
              <a:buFontTx/>
              <a:buNone/>
              <a:defRPr/>
            </a:pPr>
            <a:r>
              <a:rPr lang="ja-JP" sz="1050" b="0" i="0" u="none" strike="noStrike" cap="none" baseline="0">
                <a:solidFill>
                  <a:srgbClr val="4D4D4D"/>
                </a:solidFill>
                <a:effectLst/>
                <a:uFillTx/>
                <a:ea typeface="MS UI Gothic" panose="020B0600070205080204" charset="-128"/>
              </a:rPr>
              <a:t>400</a:t>
            </a:r>
          </a:p>
        </p:txBody>
      </p:sp>
      <p:sp>
        <p:nvSpPr>
          <p:cNvPr id="189" name="TextBox 188"/>
          <p:cNvSpPr txBox="1"/>
          <p:nvPr/>
        </p:nvSpPr>
        <p:spPr>
          <a:xfrm>
            <a:off x="3534489" y="4805395"/>
            <a:ext cx="74687" cy="160180"/>
          </a:xfrm>
          <a:prstGeom prst="rect">
            <a:avLst/>
          </a:prstGeom>
          <a:noFill/>
        </p:spPr>
        <p:txBody>
          <a:bodyPr wrap="none" lIns="0" tIns="0" rIns="0" bIns="0" rtlCol="0" anchor="ctr" anchorCtr="0">
            <a:spAutoFit/>
          </a:bodyPr>
          <a:lstStyle/>
          <a:p>
            <a:pPr marL="0" marR="0" lvl="0" indent="0" algn="r" defTabSz="914400" rtl="0" eaLnBrk="1" fontAlgn="auto" latinLnBrk="0" hangingPunct="1">
              <a:lnSpc>
                <a:spcPct val="100000"/>
              </a:lnSpc>
              <a:spcBef>
                <a:spcPct val="0"/>
              </a:spcBef>
              <a:spcAft>
                <a:spcPct val="0"/>
              </a:spcAft>
              <a:buClrTx/>
              <a:buSzTx/>
              <a:buFontTx/>
              <a:buNone/>
              <a:defRPr/>
            </a:pPr>
            <a:r>
              <a:rPr lang="ja-JP" sz="1050" b="0" i="0" u="none" strike="noStrike" cap="none" baseline="0">
                <a:solidFill>
                  <a:srgbClr val="4D4D4D"/>
                </a:solidFill>
                <a:effectLst/>
                <a:uFillTx/>
                <a:ea typeface="MS UI Gothic" panose="020B0600070205080204" charset="-128"/>
              </a:rPr>
              <a:t>0</a:t>
            </a:r>
          </a:p>
        </p:txBody>
      </p:sp>
      <p:sp>
        <p:nvSpPr>
          <p:cNvPr id="190" name="Freeform: Shape 189"/>
          <p:cNvSpPr/>
          <p:nvPr/>
        </p:nvSpPr>
        <p:spPr>
          <a:xfrm>
            <a:off x="3756529" y="3039579"/>
            <a:ext cx="2058517" cy="1842356"/>
          </a:xfrm>
          <a:custGeom>
            <a:avLst/>
            <a:gdLst>
              <a:gd name="connsiteX0" fmla="*/ 0 w 1652587"/>
              <a:gd name="connsiteY0" fmla="*/ 0 h 1102519"/>
              <a:gd name="connsiteX1" fmla="*/ 0 w 1652587"/>
              <a:gd name="connsiteY1" fmla="*/ 1102519 h 1102519"/>
              <a:gd name="connsiteX2" fmla="*/ 1652587 w 1652587"/>
              <a:gd name="connsiteY2" fmla="*/ 1102519 h 1102519"/>
            </a:gdLst>
            <a:ahLst/>
            <a:cxnLst>
              <a:cxn ang="0">
                <a:pos x="connsiteX0" y="connsiteY0"/>
              </a:cxn>
              <a:cxn ang="0">
                <a:pos x="connsiteX1" y="connsiteY1"/>
              </a:cxn>
              <a:cxn ang="0">
                <a:pos x="connsiteX2" y="connsiteY2"/>
              </a:cxn>
            </a:cxnLst>
            <a:rect l="l" t="t" r="r" b="b"/>
            <a:pathLst>
              <a:path w="1652586" h="1102519">
                <a:moveTo>
                  <a:pt x="0" y="0"/>
                </a:moveTo>
                <a:lnTo>
                  <a:pt x="0" y="1102519"/>
                </a:lnTo>
                <a:lnTo>
                  <a:pt x="1652587" y="1102519"/>
                </a:lnTo>
              </a:path>
            </a:pathLst>
          </a:cu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GB" sz="105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cxnSp>
        <p:nvCxnSpPr>
          <p:cNvPr id="191" name="Straight Connector 190"/>
          <p:cNvCxnSpPr/>
          <p:nvPr/>
        </p:nvCxnSpPr>
        <p:spPr>
          <a:xfrm flipV="1">
            <a:off x="3662572" y="3039579"/>
            <a:ext cx="89686" cy="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192" name="Straight Connector 191"/>
          <p:cNvCxnSpPr/>
          <p:nvPr/>
        </p:nvCxnSpPr>
        <p:spPr>
          <a:xfrm flipV="1">
            <a:off x="3662572" y="3500168"/>
            <a:ext cx="89686" cy="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193" name="Straight Connector 192"/>
          <p:cNvCxnSpPr/>
          <p:nvPr/>
        </p:nvCxnSpPr>
        <p:spPr>
          <a:xfrm flipV="1">
            <a:off x="3662572" y="3960757"/>
            <a:ext cx="89686" cy="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194" name="Straight Connector 193"/>
          <p:cNvCxnSpPr/>
          <p:nvPr/>
        </p:nvCxnSpPr>
        <p:spPr>
          <a:xfrm flipV="1">
            <a:off x="3662572" y="4881935"/>
            <a:ext cx="89686" cy="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195" name="Straight Connector 194"/>
          <p:cNvCxnSpPr/>
          <p:nvPr/>
        </p:nvCxnSpPr>
        <p:spPr>
          <a:xfrm rot="5400000" flipV="1">
            <a:off x="3711528" y="4946394"/>
            <a:ext cx="90000" cy="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196" name="Straight Connector 195"/>
          <p:cNvCxnSpPr/>
          <p:nvPr/>
        </p:nvCxnSpPr>
        <p:spPr>
          <a:xfrm rot="5400000" flipV="1">
            <a:off x="4123098" y="4946394"/>
            <a:ext cx="90000" cy="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197" name="Straight Connector 196"/>
          <p:cNvCxnSpPr/>
          <p:nvPr/>
        </p:nvCxnSpPr>
        <p:spPr>
          <a:xfrm rot="5400000" flipV="1">
            <a:off x="4534668" y="4946394"/>
            <a:ext cx="90000" cy="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198" name="Straight Connector 197"/>
          <p:cNvCxnSpPr/>
          <p:nvPr/>
        </p:nvCxnSpPr>
        <p:spPr>
          <a:xfrm rot="5400000" flipV="1">
            <a:off x="4946238" y="4946394"/>
            <a:ext cx="90000" cy="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199" name="Straight Connector 198"/>
          <p:cNvCxnSpPr/>
          <p:nvPr/>
        </p:nvCxnSpPr>
        <p:spPr>
          <a:xfrm rot="5400000" flipV="1">
            <a:off x="5357808" y="4946394"/>
            <a:ext cx="90000" cy="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200" name="Straight Connector 199"/>
          <p:cNvCxnSpPr/>
          <p:nvPr/>
        </p:nvCxnSpPr>
        <p:spPr>
          <a:xfrm rot="5400000" flipV="1">
            <a:off x="5769378" y="4946394"/>
            <a:ext cx="90000" cy="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sp>
        <p:nvSpPr>
          <p:cNvPr id="201" name="TextBox 200"/>
          <p:cNvSpPr txBox="1"/>
          <p:nvPr/>
        </p:nvSpPr>
        <p:spPr>
          <a:xfrm>
            <a:off x="3720399" y="5010705"/>
            <a:ext cx="74687" cy="160180"/>
          </a:xfrm>
          <a:prstGeom prst="rect">
            <a:avLst/>
          </a:prstGeom>
          <a:noFill/>
        </p:spPr>
        <p:txBody>
          <a:bodyPr wrap="none" lIns="0" tIns="0" rIns="0" bIns="0" rtlCol="0" anchor="t" anchorCtr="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lang="ja-JP" sz="1050" b="0" i="0" u="none" strike="noStrike" cap="none" baseline="0">
                <a:solidFill>
                  <a:srgbClr val="4D4D4D"/>
                </a:solidFill>
                <a:effectLst/>
                <a:uFillTx/>
                <a:ea typeface="MS UI Gothic" panose="020B0600070205080204" charset="-128"/>
              </a:rPr>
              <a:t>0</a:t>
            </a:r>
          </a:p>
        </p:txBody>
      </p:sp>
      <p:sp>
        <p:nvSpPr>
          <p:cNvPr id="202" name="TextBox 201"/>
          <p:cNvSpPr txBox="1"/>
          <p:nvPr/>
        </p:nvSpPr>
        <p:spPr>
          <a:xfrm>
            <a:off x="4046644" y="5010705"/>
            <a:ext cx="224061" cy="160180"/>
          </a:xfrm>
          <a:prstGeom prst="rect">
            <a:avLst/>
          </a:prstGeom>
          <a:noFill/>
        </p:spPr>
        <p:txBody>
          <a:bodyPr wrap="none" lIns="0" tIns="0" rIns="0" bIns="0" rtlCol="0" anchor="t" anchorCtr="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lang="ja-JP" sz="1050" b="0" i="0" u="none" strike="noStrike" cap="none" baseline="0">
                <a:solidFill>
                  <a:srgbClr val="4D4D4D"/>
                </a:solidFill>
                <a:effectLst/>
                <a:uFillTx/>
                <a:ea typeface="MS UI Gothic" panose="020B0600070205080204" charset="-128"/>
              </a:rPr>
              <a:t>100</a:t>
            </a:r>
          </a:p>
        </p:txBody>
      </p:sp>
      <p:sp>
        <p:nvSpPr>
          <p:cNvPr id="203" name="TextBox 202"/>
          <p:cNvSpPr txBox="1"/>
          <p:nvPr/>
        </p:nvSpPr>
        <p:spPr>
          <a:xfrm>
            <a:off x="4464902" y="5010705"/>
            <a:ext cx="224061" cy="160180"/>
          </a:xfrm>
          <a:prstGeom prst="rect">
            <a:avLst/>
          </a:prstGeom>
          <a:noFill/>
        </p:spPr>
        <p:txBody>
          <a:bodyPr wrap="none" lIns="0" tIns="0" rIns="0" bIns="0" rtlCol="0" anchor="t" anchorCtr="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lang="ja-JP" sz="1050" b="0" i="0" u="none" strike="noStrike" cap="none" baseline="0">
                <a:solidFill>
                  <a:srgbClr val="4D4D4D"/>
                </a:solidFill>
                <a:effectLst/>
                <a:uFillTx/>
                <a:ea typeface="MS UI Gothic" panose="020B0600070205080204" charset="-128"/>
              </a:rPr>
              <a:t>200</a:t>
            </a:r>
          </a:p>
        </p:txBody>
      </p:sp>
      <p:sp>
        <p:nvSpPr>
          <p:cNvPr id="204" name="TextBox 203"/>
          <p:cNvSpPr txBox="1"/>
          <p:nvPr/>
        </p:nvSpPr>
        <p:spPr>
          <a:xfrm>
            <a:off x="4883159" y="5010705"/>
            <a:ext cx="224061" cy="160180"/>
          </a:xfrm>
          <a:prstGeom prst="rect">
            <a:avLst/>
          </a:prstGeom>
          <a:noFill/>
        </p:spPr>
        <p:txBody>
          <a:bodyPr wrap="none" lIns="0" tIns="0" rIns="0" bIns="0" rtlCol="0" anchor="t" anchorCtr="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lang="ja-JP" sz="1050" b="0" i="0" u="none" strike="noStrike" cap="none" baseline="0">
                <a:solidFill>
                  <a:srgbClr val="4D4D4D"/>
                </a:solidFill>
                <a:effectLst/>
                <a:uFillTx/>
                <a:ea typeface="MS UI Gothic" panose="020B0600070205080204" charset="-128"/>
              </a:rPr>
              <a:t>300</a:t>
            </a:r>
          </a:p>
        </p:txBody>
      </p:sp>
      <p:sp>
        <p:nvSpPr>
          <p:cNvPr id="205" name="TextBox 204"/>
          <p:cNvSpPr txBox="1"/>
          <p:nvPr/>
        </p:nvSpPr>
        <p:spPr>
          <a:xfrm>
            <a:off x="5301415" y="5010705"/>
            <a:ext cx="224061" cy="160180"/>
          </a:xfrm>
          <a:prstGeom prst="rect">
            <a:avLst/>
          </a:prstGeom>
          <a:noFill/>
        </p:spPr>
        <p:txBody>
          <a:bodyPr wrap="none" lIns="0" tIns="0" rIns="0" bIns="0" rtlCol="0" anchor="t" anchorCtr="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lang="ja-JP" sz="1050" b="0" i="0" u="none" strike="noStrike" cap="none" baseline="0">
                <a:solidFill>
                  <a:srgbClr val="4D4D4D"/>
                </a:solidFill>
                <a:effectLst/>
                <a:uFillTx/>
                <a:ea typeface="MS UI Gothic" panose="020B0600070205080204" charset="-128"/>
              </a:rPr>
              <a:t>400</a:t>
            </a:r>
          </a:p>
        </p:txBody>
      </p:sp>
      <p:sp>
        <p:nvSpPr>
          <p:cNvPr id="206" name="TextBox 205"/>
          <p:cNvSpPr txBox="1"/>
          <p:nvPr/>
        </p:nvSpPr>
        <p:spPr>
          <a:xfrm>
            <a:off x="5702347" y="5010705"/>
            <a:ext cx="224061" cy="160180"/>
          </a:xfrm>
          <a:prstGeom prst="rect">
            <a:avLst/>
          </a:prstGeom>
          <a:noFill/>
        </p:spPr>
        <p:txBody>
          <a:bodyPr wrap="none" lIns="0" tIns="0" rIns="0" bIns="0" rtlCol="0" anchor="t" anchorCtr="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lang="ja-JP" sz="1050" b="0" i="0" u="none" strike="noStrike" cap="none" baseline="0">
                <a:solidFill>
                  <a:srgbClr val="4D4D4D"/>
                </a:solidFill>
                <a:effectLst/>
                <a:uFillTx/>
                <a:ea typeface="MS UI Gothic" panose="020B0600070205080204" charset="-128"/>
              </a:rPr>
              <a:t>500</a:t>
            </a:r>
          </a:p>
        </p:txBody>
      </p:sp>
      <p:sp>
        <p:nvSpPr>
          <p:cNvPr id="207" name="TextBox 206"/>
          <p:cNvSpPr txBox="1"/>
          <p:nvPr/>
        </p:nvSpPr>
        <p:spPr>
          <a:xfrm>
            <a:off x="4565699" y="5285607"/>
            <a:ext cx="440177" cy="160180"/>
          </a:xfrm>
          <a:prstGeom prst="rect">
            <a:avLst/>
          </a:prstGeom>
          <a:noFill/>
        </p:spPr>
        <p:txBody>
          <a:bodyPr wrap="none" lIns="0" tIns="0" rIns="0" bIns="0" rtlCol="0" anchor="t" anchorCtr="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lang="ja-JP" sz="1050" b="0" i="0" u="none" strike="noStrike" cap="none" baseline="0">
                <a:solidFill>
                  <a:srgbClr val="4D4D4D"/>
                </a:solidFill>
                <a:effectLst/>
                <a:uFillTx/>
                <a:ea typeface="MS UI Gothic" panose="020B0600070205080204" charset="-128"/>
              </a:rPr>
              <a:t>NopCN</a:t>
            </a:r>
          </a:p>
        </p:txBody>
      </p:sp>
      <p:sp>
        <p:nvSpPr>
          <p:cNvPr id="208" name="TextBox 207"/>
          <p:cNvSpPr txBox="1"/>
          <p:nvPr/>
        </p:nvSpPr>
        <p:spPr>
          <a:xfrm>
            <a:off x="3740682" y="5551525"/>
            <a:ext cx="2090235" cy="320360"/>
          </a:xfrm>
          <a:prstGeom prst="rect">
            <a:avLst/>
          </a:prstGeom>
          <a:noFill/>
        </p:spPr>
        <p:txBody>
          <a:bodyPr wrap="square" lIns="0" tIns="0" rIns="0" bIns="0" rtlCol="0" anchor="t" anchorCtr="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lang="ja-JP" sz="1050" b="0" i="0" u="none" strike="noStrike" cap="none" baseline="0">
                <a:solidFill>
                  <a:srgbClr val="4D4D4D"/>
                </a:solidFill>
                <a:effectLst/>
                <a:uFillTx/>
                <a:ea typeface="MS UI Gothic" panose="020B0600070205080204" charset="-128"/>
              </a:rPr>
              <a:t>正常値に戻った血漿コピー数（NopCN）とqRT-PCRによる組織コピー数の間に高い相関</a:t>
            </a:r>
          </a:p>
        </p:txBody>
      </p:sp>
      <p:sp>
        <p:nvSpPr>
          <p:cNvPr id="209" name="TextBox 208"/>
          <p:cNvSpPr txBox="1"/>
          <p:nvPr/>
        </p:nvSpPr>
        <p:spPr>
          <a:xfrm>
            <a:off x="3385113" y="4341823"/>
            <a:ext cx="224061" cy="160180"/>
          </a:xfrm>
          <a:prstGeom prst="rect">
            <a:avLst/>
          </a:prstGeom>
          <a:noFill/>
        </p:spPr>
        <p:txBody>
          <a:bodyPr wrap="none" lIns="0" tIns="0" rIns="0" bIns="0" rtlCol="0" anchor="ctr" anchorCtr="0">
            <a:spAutoFit/>
          </a:bodyPr>
          <a:lstStyle/>
          <a:p>
            <a:pPr marL="0" marR="0" lvl="0" indent="0" algn="r" defTabSz="914400" rtl="0" eaLnBrk="1" fontAlgn="auto" latinLnBrk="0" hangingPunct="1">
              <a:lnSpc>
                <a:spcPct val="100000"/>
              </a:lnSpc>
              <a:spcBef>
                <a:spcPct val="0"/>
              </a:spcBef>
              <a:spcAft>
                <a:spcPct val="0"/>
              </a:spcAft>
              <a:buClrTx/>
              <a:buSzTx/>
              <a:buFontTx/>
              <a:buNone/>
              <a:defRPr/>
            </a:pPr>
            <a:r>
              <a:rPr lang="ja-JP" sz="1050" b="0" i="0" u="none" strike="noStrike" cap="none" baseline="0">
                <a:solidFill>
                  <a:srgbClr val="4D4D4D"/>
                </a:solidFill>
                <a:effectLst/>
                <a:uFillTx/>
                <a:ea typeface="MS UI Gothic" panose="020B0600070205080204" charset="-128"/>
              </a:rPr>
              <a:t>200</a:t>
            </a:r>
          </a:p>
        </p:txBody>
      </p:sp>
      <p:cxnSp>
        <p:nvCxnSpPr>
          <p:cNvPr id="210" name="Straight Connector 209"/>
          <p:cNvCxnSpPr/>
          <p:nvPr/>
        </p:nvCxnSpPr>
        <p:spPr>
          <a:xfrm flipV="1">
            <a:off x="3662572" y="4421346"/>
            <a:ext cx="89686" cy="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sp>
        <p:nvSpPr>
          <p:cNvPr id="211" name="Oval 210"/>
          <p:cNvSpPr/>
          <p:nvPr/>
        </p:nvSpPr>
        <p:spPr>
          <a:xfrm>
            <a:off x="5481222" y="3236596"/>
            <a:ext cx="68510" cy="6851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GB" sz="105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212" name="Oval 211"/>
          <p:cNvSpPr/>
          <p:nvPr/>
        </p:nvSpPr>
        <p:spPr>
          <a:xfrm>
            <a:off x="4104859" y="3698559"/>
            <a:ext cx="68510" cy="6851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GB" sz="105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213" name="Oval 212"/>
          <p:cNvSpPr/>
          <p:nvPr/>
        </p:nvSpPr>
        <p:spPr>
          <a:xfrm>
            <a:off x="4204872" y="4112897"/>
            <a:ext cx="68510" cy="6851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GB" sz="105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214" name="Oval 213"/>
          <p:cNvSpPr/>
          <p:nvPr/>
        </p:nvSpPr>
        <p:spPr>
          <a:xfrm>
            <a:off x="3935791" y="4558190"/>
            <a:ext cx="68510" cy="6851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GB" sz="105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215" name="Oval 214"/>
          <p:cNvSpPr/>
          <p:nvPr/>
        </p:nvSpPr>
        <p:spPr>
          <a:xfrm>
            <a:off x="4021516" y="4593909"/>
            <a:ext cx="68510" cy="6851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GB" sz="105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216" name="Oval 215"/>
          <p:cNvSpPr/>
          <p:nvPr/>
        </p:nvSpPr>
        <p:spPr>
          <a:xfrm>
            <a:off x="5257385" y="4339115"/>
            <a:ext cx="68510" cy="6851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GB" sz="105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217" name="Oval 216"/>
          <p:cNvSpPr/>
          <p:nvPr/>
        </p:nvSpPr>
        <p:spPr>
          <a:xfrm>
            <a:off x="4626353" y="4484371"/>
            <a:ext cx="68510" cy="6851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GB" sz="105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218" name="Oval 217"/>
          <p:cNvSpPr/>
          <p:nvPr/>
        </p:nvSpPr>
        <p:spPr>
          <a:xfrm>
            <a:off x="4307266" y="4562952"/>
            <a:ext cx="68510" cy="6851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GB" sz="105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219" name="Oval 218"/>
          <p:cNvSpPr/>
          <p:nvPr/>
        </p:nvSpPr>
        <p:spPr>
          <a:xfrm>
            <a:off x="4502528" y="4732021"/>
            <a:ext cx="68510" cy="6851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GB" sz="105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220" name="Oval 219"/>
          <p:cNvSpPr/>
          <p:nvPr/>
        </p:nvSpPr>
        <p:spPr>
          <a:xfrm>
            <a:off x="4595397" y="4753452"/>
            <a:ext cx="68510" cy="6851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GB" sz="105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221" name="Oval 220"/>
          <p:cNvSpPr/>
          <p:nvPr/>
        </p:nvSpPr>
        <p:spPr>
          <a:xfrm>
            <a:off x="4626353" y="4689159"/>
            <a:ext cx="68510" cy="6851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GB" sz="105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222" name="Oval 221"/>
          <p:cNvSpPr/>
          <p:nvPr/>
        </p:nvSpPr>
        <p:spPr>
          <a:xfrm>
            <a:off x="4183441" y="4624865"/>
            <a:ext cx="68510" cy="6851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GB" sz="105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223" name="Oval 222"/>
          <p:cNvSpPr/>
          <p:nvPr/>
        </p:nvSpPr>
        <p:spPr>
          <a:xfrm>
            <a:off x="4102478" y="4660584"/>
            <a:ext cx="68510" cy="6851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GB" sz="105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224" name="Oval 223"/>
          <p:cNvSpPr/>
          <p:nvPr/>
        </p:nvSpPr>
        <p:spPr>
          <a:xfrm>
            <a:off x="3981035" y="4686777"/>
            <a:ext cx="68510" cy="6851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GB" sz="105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225" name="Oval 224"/>
          <p:cNvSpPr/>
          <p:nvPr/>
        </p:nvSpPr>
        <p:spPr>
          <a:xfrm>
            <a:off x="3752435" y="4843940"/>
            <a:ext cx="68510" cy="6851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GB" sz="105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226" name="Oval 225"/>
          <p:cNvSpPr/>
          <p:nvPr/>
        </p:nvSpPr>
        <p:spPr>
          <a:xfrm>
            <a:off x="3802442" y="4843940"/>
            <a:ext cx="68510" cy="6851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GB" sz="105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227" name="Oval 226"/>
          <p:cNvSpPr/>
          <p:nvPr/>
        </p:nvSpPr>
        <p:spPr>
          <a:xfrm>
            <a:off x="3931029" y="4805840"/>
            <a:ext cx="68510" cy="6851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GB" sz="105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228" name="Oval 227"/>
          <p:cNvSpPr/>
          <p:nvPr/>
        </p:nvSpPr>
        <p:spPr>
          <a:xfrm>
            <a:off x="3916742" y="4753452"/>
            <a:ext cx="68510" cy="6851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GB" sz="105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229" name="Oval 228"/>
          <p:cNvSpPr/>
          <p:nvPr/>
        </p:nvSpPr>
        <p:spPr>
          <a:xfrm>
            <a:off x="3873879" y="4803459"/>
            <a:ext cx="68510" cy="6851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GB" sz="105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230" name="Oval 229"/>
          <p:cNvSpPr/>
          <p:nvPr/>
        </p:nvSpPr>
        <p:spPr>
          <a:xfrm>
            <a:off x="3838160" y="4805840"/>
            <a:ext cx="68510" cy="6851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GB" sz="105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cxnSp>
        <p:nvCxnSpPr>
          <p:cNvPr id="231" name="Straight Connector 230"/>
          <p:cNvCxnSpPr>
            <a:endCxn id="225" idx="0"/>
          </p:cNvCxnSpPr>
          <p:nvPr/>
        </p:nvCxnSpPr>
        <p:spPr>
          <a:xfrm flipH="1">
            <a:off x="3786690" y="3900488"/>
            <a:ext cx="1725904" cy="943452"/>
          </a:xfrm>
          <a:prstGeom prst="line">
            <a:avLst/>
          </a:prstGeom>
          <a:noFill/>
          <a:ln w="26035" cap="sq">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cxnSp>
      <p:sp>
        <p:nvSpPr>
          <p:cNvPr id="234" name="TextBox 233"/>
          <p:cNvSpPr txBox="1"/>
          <p:nvPr/>
        </p:nvSpPr>
        <p:spPr>
          <a:xfrm>
            <a:off x="6234993" y="4341823"/>
            <a:ext cx="224061" cy="160180"/>
          </a:xfrm>
          <a:prstGeom prst="rect">
            <a:avLst/>
          </a:prstGeom>
          <a:noFill/>
        </p:spPr>
        <p:txBody>
          <a:bodyPr wrap="none" lIns="0" tIns="0" rIns="0" bIns="0" rtlCol="0" anchor="ctr" anchorCtr="0">
            <a:spAutoFit/>
          </a:bodyPr>
          <a:lstStyle/>
          <a:p>
            <a:pPr marL="0" marR="0" lvl="0" indent="0" algn="r" defTabSz="914400" rtl="0" eaLnBrk="1" fontAlgn="auto" latinLnBrk="0" hangingPunct="1">
              <a:lnSpc>
                <a:spcPct val="100000"/>
              </a:lnSpc>
              <a:spcBef>
                <a:spcPct val="0"/>
              </a:spcBef>
              <a:spcAft>
                <a:spcPct val="0"/>
              </a:spcAft>
              <a:buClrTx/>
              <a:buSzTx/>
              <a:buFontTx/>
              <a:buNone/>
              <a:defRPr/>
            </a:pPr>
            <a:r>
              <a:rPr lang="ja-JP" sz="1050" b="0" i="0" u="none" strike="noStrike" cap="none" baseline="0">
                <a:solidFill>
                  <a:srgbClr val="4D4D4D"/>
                </a:solidFill>
                <a:effectLst/>
                <a:uFillTx/>
                <a:ea typeface="MS UI Gothic" panose="020B0600070205080204" charset="-128"/>
              </a:rPr>
              <a:t>200</a:t>
            </a:r>
          </a:p>
        </p:txBody>
      </p:sp>
      <p:cxnSp>
        <p:nvCxnSpPr>
          <p:cNvPr id="235" name="Straight Connector 234"/>
          <p:cNvCxnSpPr/>
          <p:nvPr/>
        </p:nvCxnSpPr>
        <p:spPr>
          <a:xfrm flipV="1">
            <a:off x="6512452" y="4421346"/>
            <a:ext cx="89686" cy="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sp>
        <p:nvSpPr>
          <p:cNvPr id="236" name="Oval 235"/>
          <p:cNvSpPr/>
          <p:nvPr/>
        </p:nvSpPr>
        <p:spPr>
          <a:xfrm>
            <a:off x="8519697" y="3236596"/>
            <a:ext cx="68510" cy="6851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GB" sz="105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237" name="Oval 236"/>
          <p:cNvSpPr/>
          <p:nvPr/>
        </p:nvSpPr>
        <p:spPr>
          <a:xfrm>
            <a:off x="6657559" y="3698559"/>
            <a:ext cx="68510" cy="6851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GB" sz="105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238" name="Oval 237"/>
          <p:cNvSpPr/>
          <p:nvPr/>
        </p:nvSpPr>
        <p:spPr>
          <a:xfrm>
            <a:off x="6694072" y="4112897"/>
            <a:ext cx="68510" cy="6851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GB" sz="105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239" name="Oval 238"/>
          <p:cNvSpPr/>
          <p:nvPr/>
        </p:nvSpPr>
        <p:spPr>
          <a:xfrm>
            <a:off x="8521285" y="4339115"/>
            <a:ext cx="68510" cy="6851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GB" sz="105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241" name="Oval 240"/>
          <p:cNvSpPr/>
          <p:nvPr/>
        </p:nvSpPr>
        <p:spPr>
          <a:xfrm>
            <a:off x="7755316" y="4732021"/>
            <a:ext cx="68510" cy="6851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GB" sz="105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242" name="Oval 241"/>
          <p:cNvSpPr/>
          <p:nvPr/>
        </p:nvSpPr>
        <p:spPr>
          <a:xfrm>
            <a:off x="6626604" y="4562952"/>
            <a:ext cx="68510" cy="6851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GB" sz="105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243" name="Oval 242"/>
          <p:cNvSpPr/>
          <p:nvPr/>
        </p:nvSpPr>
        <p:spPr>
          <a:xfrm>
            <a:off x="7417179" y="4484370"/>
            <a:ext cx="68510" cy="6851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GB" sz="105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244" name="Oval 243"/>
          <p:cNvSpPr/>
          <p:nvPr/>
        </p:nvSpPr>
        <p:spPr>
          <a:xfrm>
            <a:off x="7205248" y="4620102"/>
            <a:ext cx="68510" cy="6851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GB" sz="105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245" name="Oval 244"/>
          <p:cNvSpPr/>
          <p:nvPr/>
        </p:nvSpPr>
        <p:spPr>
          <a:xfrm>
            <a:off x="6940929" y="4591527"/>
            <a:ext cx="68510" cy="6851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GB" sz="105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246" name="Oval 245"/>
          <p:cNvSpPr/>
          <p:nvPr/>
        </p:nvSpPr>
        <p:spPr>
          <a:xfrm>
            <a:off x="6821867" y="4658202"/>
            <a:ext cx="68510" cy="6851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GB" sz="105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247" name="Oval 246"/>
          <p:cNvSpPr/>
          <p:nvPr/>
        </p:nvSpPr>
        <p:spPr>
          <a:xfrm>
            <a:off x="6762336" y="4689158"/>
            <a:ext cx="68510" cy="6851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GB" sz="105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248" name="Oval 247"/>
          <p:cNvSpPr/>
          <p:nvPr/>
        </p:nvSpPr>
        <p:spPr>
          <a:xfrm>
            <a:off x="6628986" y="4801077"/>
            <a:ext cx="68510" cy="6851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GB" sz="105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249" name="Oval 248"/>
          <p:cNvSpPr/>
          <p:nvPr/>
        </p:nvSpPr>
        <p:spPr>
          <a:xfrm>
            <a:off x="6619461" y="4851083"/>
            <a:ext cx="68510" cy="6851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GB" sz="105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250" name="Oval 249"/>
          <p:cNvSpPr/>
          <p:nvPr/>
        </p:nvSpPr>
        <p:spPr>
          <a:xfrm>
            <a:off x="6650417" y="4834414"/>
            <a:ext cx="68510" cy="6851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GB" sz="105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251" name="Oval 250"/>
          <p:cNvSpPr/>
          <p:nvPr/>
        </p:nvSpPr>
        <p:spPr>
          <a:xfrm>
            <a:off x="6709948" y="4817745"/>
            <a:ext cx="68510" cy="6851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GB" sz="105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252" name="Oval 251"/>
          <p:cNvSpPr/>
          <p:nvPr/>
        </p:nvSpPr>
        <p:spPr>
          <a:xfrm>
            <a:off x="6733761" y="4839177"/>
            <a:ext cx="68510" cy="6851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GB" sz="105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253" name="Oval 252"/>
          <p:cNvSpPr/>
          <p:nvPr/>
        </p:nvSpPr>
        <p:spPr>
          <a:xfrm>
            <a:off x="6805198" y="4791552"/>
            <a:ext cx="68510" cy="6851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GB" sz="105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254" name="Oval 253"/>
          <p:cNvSpPr/>
          <p:nvPr/>
        </p:nvSpPr>
        <p:spPr>
          <a:xfrm>
            <a:off x="6890923" y="4805839"/>
            <a:ext cx="68510" cy="6851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GB" sz="105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255" name="Oval 254"/>
          <p:cNvSpPr/>
          <p:nvPr/>
        </p:nvSpPr>
        <p:spPr>
          <a:xfrm>
            <a:off x="6981411" y="4748689"/>
            <a:ext cx="68510" cy="6851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GB" sz="105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256" name="Oval 255"/>
          <p:cNvSpPr/>
          <p:nvPr/>
        </p:nvSpPr>
        <p:spPr>
          <a:xfrm>
            <a:off x="6998079" y="4748689"/>
            <a:ext cx="68510" cy="6851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GB" sz="105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257" name="Oval 256"/>
          <p:cNvSpPr/>
          <p:nvPr/>
        </p:nvSpPr>
        <p:spPr>
          <a:xfrm>
            <a:off x="7029036" y="4689158"/>
            <a:ext cx="68510" cy="6851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GB" sz="105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cxnSp>
        <p:nvCxnSpPr>
          <p:cNvPr id="258" name="Straight Connector 257"/>
          <p:cNvCxnSpPr/>
          <p:nvPr/>
        </p:nvCxnSpPr>
        <p:spPr>
          <a:xfrm flipH="1">
            <a:off x="6663240" y="4035283"/>
            <a:ext cx="1889869" cy="738807"/>
          </a:xfrm>
          <a:prstGeom prst="line">
            <a:avLst/>
          </a:prstGeom>
          <a:noFill/>
          <a:ln w="26035" cap="sq">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cxnSp>
      <p:sp>
        <p:nvSpPr>
          <p:cNvPr id="260" name="TextBox 259"/>
          <p:cNvSpPr txBox="1"/>
          <p:nvPr/>
        </p:nvSpPr>
        <p:spPr>
          <a:xfrm>
            <a:off x="982848" y="3024932"/>
            <a:ext cx="618155" cy="160180"/>
          </a:xfrm>
          <a:prstGeom prst="rect">
            <a:avLst/>
          </a:prstGeom>
          <a:noFill/>
        </p:spPr>
        <p:txBody>
          <a:bodyPr wrap="none" lIns="0" tIns="0" rIns="0" bIns="0" rtlCol="0" anchor="t" anchorCtr="0">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lang="ja-JP" sz="1050" b="0" i="0" u="none" strike="noStrike" cap="none" baseline="0">
                <a:solidFill>
                  <a:srgbClr val="4D4D4D"/>
                </a:solidFill>
                <a:effectLst/>
                <a:uFillTx/>
                <a:ea typeface="MS UI Gothic" panose="020B0600070205080204" charset="-128"/>
              </a:rPr>
              <a:t>ピアソンのR=0.36</a:t>
            </a:r>
          </a:p>
        </p:txBody>
      </p:sp>
      <p:sp>
        <p:nvSpPr>
          <p:cNvPr id="261" name="TextBox 260"/>
          <p:cNvSpPr txBox="1"/>
          <p:nvPr/>
        </p:nvSpPr>
        <p:spPr>
          <a:xfrm>
            <a:off x="3893689" y="3024932"/>
            <a:ext cx="618155" cy="160180"/>
          </a:xfrm>
          <a:prstGeom prst="rect">
            <a:avLst/>
          </a:prstGeom>
          <a:noFill/>
        </p:spPr>
        <p:txBody>
          <a:bodyPr wrap="none" lIns="0" tIns="0" rIns="0" bIns="0" rtlCol="0" anchor="t" anchorCtr="0">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lang="ja-JP" sz="1050" b="0" i="0" u="none" strike="noStrike" cap="none" baseline="0">
                <a:solidFill>
                  <a:srgbClr val="4D4D4D"/>
                </a:solidFill>
                <a:effectLst/>
                <a:uFillTx/>
                <a:ea typeface="MS UI Gothic" panose="020B0600070205080204" charset="-128"/>
              </a:rPr>
              <a:t>ピアソンのR=0.67</a:t>
            </a:r>
          </a:p>
        </p:txBody>
      </p:sp>
      <p:sp>
        <p:nvSpPr>
          <p:cNvPr id="262" name="TextBox 261"/>
          <p:cNvSpPr txBox="1"/>
          <p:nvPr/>
        </p:nvSpPr>
        <p:spPr>
          <a:xfrm>
            <a:off x="6743569" y="3024932"/>
            <a:ext cx="618155" cy="160180"/>
          </a:xfrm>
          <a:prstGeom prst="rect">
            <a:avLst/>
          </a:prstGeom>
          <a:noFill/>
        </p:spPr>
        <p:txBody>
          <a:bodyPr wrap="none" lIns="0" tIns="0" rIns="0" bIns="0" rtlCol="0" anchor="t" anchorCtr="0">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lang="ja-JP" sz="1050" b="0" i="0" u="none" strike="noStrike" cap="none" baseline="0">
                <a:solidFill>
                  <a:srgbClr val="4D4D4D"/>
                </a:solidFill>
                <a:effectLst/>
                <a:uFillTx/>
                <a:ea typeface="MS UI Gothic" panose="020B0600070205080204" charset="-128"/>
              </a:rPr>
              <a:t>ピアソンのR=0.55</a:t>
            </a:r>
          </a:p>
        </p:txBody>
      </p:sp>
      <p:sp>
        <p:nvSpPr>
          <p:cNvPr id="167" name="Oval 166"/>
          <p:cNvSpPr/>
          <p:nvPr/>
        </p:nvSpPr>
        <p:spPr>
          <a:xfrm>
            <a:off x="896295" y="3627121"/>
            <a:ext cx="68510" cy="6851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GB" sz="105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168" name="Oval 167"/>
          <p:cNvSpPr/>
          <p:nvPr/>
        </p:nvSpPr>
        <p:spPr>
          <a:xfrm>
            <a:off x="6641438" y="4558190"/>
            <a:ext cx="68510" cy="6851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GB" sz="105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Tree>
  </p:cSld>
  <p:clrMapOvr>
    <a:masterClrMapping/>
  </p:clrMapOvr>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sz="1800" b="1" i="0" u="none" strike="noStrike" cap="none" baseline="0">
                <a:solidFill>
                  <a:srgbClr val="043882"/>
                </a:solidFill>
                <a:effectLst/>
                <a:uFillTx/>
                <a:ea typeface="MS UI Gothic" panose="020B0600070205080204" charset="-128"/>
              </a:rPr>
              <a:t>3506: 血漿HER2（ERBB2）コピー数により、転移性結腸直腸癌におけるHER2標的療法への反応を予測する – Bardelli A, et al</a:t>
            </a:r>
          </a:p>
        </p:txBody>
      </p:sp>
      <p:sp>
        <p:nvSpPr>
          <p:cNvPr id="3" name="Content Placeholder 2"/>
          <p:cNvSpPr>
            <a:spLocks noGrp="1"/>
          </p:cNvSpPr>
          <p:nvPr>
            <p:ph idx="1"/>
          </p:nvPr>
        </p:nvSpPr>
        <p:spPr/>
        <p:txBody>
          <a:bodyPr/>
          <a:lstStyle/>
          <a:p>
            <a:pPr marL="0" indent="0">
              <a:buNone/>
            </a:pPr>
            <a:r>
              <a:rPr lang="ja-JP" sz="1600" b="1" i="0" u="none" strike="noStrike" cap="none" baseline="0">
                <a:solidFill>
                  <a:srgbClr val="4D4D4D"/>
                </a:solidFill>
                <a:effectLst/>
                <a:uFillTx/>
                <a:ea typeface="MS UI Gothic" panose="020B0600070205080204" charset="-128"/>
              </a:rPr>
              <a:t>結論</a:t>
            </a:r>
          </a:p>
          <a:p>
            <a:r>
              <a:rPr lang="ja-JP" sz="1600" b="1" i="0" u="none" strike="noStrike" cap="none" baseline="0">
                <a:solidFill>
                  <a:srgbClr val="4D4D4D"/>
                </a:solidFill>
                <a:effectLst/>
                <a:uFillTx/>
                <a:ea typeface="MS UI Gothic" panose="020B0600070205080204" charset="-128"/>
              </a:rPr>
              <a:t>HERACLESコホートでは、Guardant360</a:t>
            </a:r>
            <a:r>
              <a:rPr lang="ja-JP" sz="1600" b="1" i="0" u="none" strike="noStrike" cap="none" baseline="30000">
                <a:solidFill>
                  <a:srgbClr val="4D4D4D"/>
                </a:solidFill>
                <a:effectLst/>
                <a:uFillTx/>
                <a:ea typeface="MS UI Gothic" panose="020B0600070205080204" charset="-128"/>
              </a:rPr>
              <a:t>®</a:t>
            </a:r>
            <a:r>
              <a:rPr lang="ja-JP" sz="1600" b="1" i="0" u="none" strike="noStrike" cap="none" baseline="0">
                <a:solidFill>
                  <a:srgbClr val="4D4D4D"/>
                </a:solidFill>
                <a:effectLst/>
                <a:uFillTx/>
                <a:ea typeface="MS UI Gothic" panose="020B0600070205080204" charset="-128"/>
              </a:rPr>
              <a:t>により、&gt;97%のERBB2増幅のあるmCRC例を検出することができた</a:t>
            </a:r>
          </a:p>
          <a:p>
            <a:r>
              <a:rPr lang="ja-JP" sz="1600" b="1" i="0" u="none" strike="noStrike" cap="none" baseline="0">
                <a:solidFill>
                  <a:srgbClr val="4D4D4D"/>
                </a:solidFill>
                <a:effectLst/>
                <a:uFillTx/>
                <a:ea typeface="MS UI Gothic" panose="020B0600070205080204" charset="-128"/>
              </a:rPr>
              <a:t>絶対ERBB2血漿コピー数のカットオフ値2.4で、ITT集団の100%を特定できた</a:t>
            </a:r>
          </a:p>
          <a:p>
            <a:r>
              <a:rPr lang="ja-JP" sz="1600" b="1" i="0" u="none" strike="noStrike" cap="none" baseline="0">
                <a:solidFill>
                  <a:srgbClr val="4D4D4D"/>
                </a:solidFill>
                <a:effectLst/>
                <a:uFillTx/>
                <a:ea typeface="MS UI Gothic" panose="020B0600070205080204" charset="-128"/>
              </a:rPr>
              <a:t>調整後の血漿コピー数は、組織コピー数（qRT-PCR）と高い相関が見られた</a:t>
            </a:r>
          </a:p>
          <a:p>
            <a:r>
              <a:rPr lang="ja-JP" sz="1600" b="1" i="0" u="none" strike="noStrike" cap="none" baseline="0">
                <a:solidFill>
                  <a:srgbClr val="4D4D4D"/>
                </a:solidFill>
                <a:effectLst/>
                <a:uFillTx/>
                <a:ea typeface="MS UI Gothic" panose="020B0600070205080204" charset="-128"/>
              </a:rPr>
              <a:t>この結果は大規模なコホートでさらに検証する必要がある</a:t>
            </a:r>
          </a:p>
        </p:txBody>
      </p:sp>
      <p:sp>
        <p:nvSpPr>
          <p:cNvPr id="5" name="Text Placeholder 4"/>
          <p:cNvSpPr>
            <a:spLocks noGrp="1"/>
          </p:cNvSpPr>
          <p:nvPr>
            <p:ph type="body" sz="quarter" idx="11"/>
          </p:nvPr>
        </p:nvSpPr>
        <p:spPr>
          <a:xfrm>
            <a:off x="4414604" y="6096000"/>
            <a:ext cx="4364272" cy="487363"/>
          </a:xfrm>
        </p:spPr>
        <p:txBody>
          <a:bodyPr/>
          <a:lstStyle/>
          <a:p>
            <a:r>
              <a:rPr lang="ja-JP" sz="1200" b="0" i="0" u="none" strike="noStrike" cap="none" baseline="0">
                <a:solidFill>
                  <a:srgbClr val="4D4D4D"/>
                </a:solidFill>
                <a:effectLst/>
                <a:uFillTx/>
                <a:ea typeface="MS UI Gothic" panose="020B0600070205080204" charset="-128"/>
              </a:rPr>
              <a:t>Bardelli A, et al. J Clin Oncol 2018;36(suppl):abstr 3506</a:t>
            </a:r>
          </a:p>
        </p:txBody>
      </p:sp>
    </p:spTree>
  </p:cSld>
  <p:clrMapOvr>
    <a:masterClrMapping/>
  </p:clrMapOvr>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sz="1800" b="1" i="0" u="none" strike="noStrike" cap="none" baseline="0">
                <a:solidFill>
                  <a:srgbClr val="043882"/>
                </a:solidFill>
                <a:effectLst/>
                <a:uFillTx/>
                <a:ea typeface="MS UI Gothic" panose="020B0600070205080204" charset="-128"/>
              </a:rPr>
              <a:t>3507: 循環無細胞腫瘍DNA（ctDNA）解析を用いた結腸直腸癌におけるアクショナブル融合 – Clifton K, et al</a:t>
            </a:r>
          </a:p>
        </p:txBody>
      </p:sp>
      <p:sp>
        <p:nvSpPr>
          <p:cNvPr id="5" name="Text Placeholder 4"/>
          <p:cNvSpPr>
            <a:spLocks noGrp="1"/>
          </p:cNvSpPr>
          <p:nvPr>
            <p:ph type="body" sz="quarter" idx="11"/>
          </p:nvPr>
        </p:nvSpPr>
        <p:spPr>
          <a:xfrm>
            <a:off x="4414604" y="6096000"/>
            <a:ext cx="4364272" cy="487363"/>
          </a:xfrm>
        </p:spPr>
        <p:txBody>
          <a:bodyPr/>
          <a:lstStyle/>
          <a:p>
            <a:r>
              <a:rPr lang="ja-JP" sz="1200" b="0" i="0" u="none" strike="noStrike" cap="none" baseline="0">
                <a:solidFill>
                  <a:srgbClr val="4D4D4D"/>
                </a:solidFill>
                <a:effectLst/>
                <a:uFillTx/>
                <a:ea typeface="MS UI Gothic" panose="020B0600070205080204" charset="-128"/>
              </a:rPr>
              <a:t>Clifton K, et al. J Clin Oncol 2018;36(suppl):abstr 3507</a:t>
            </a:r>
          </a:p>
        </p:txBody>
      </p:sp>
      <p:sp>
        <p:nvSpPr>
          <p:cNvPr id="7" name="Rectangle 3"/>
          <p:cNvSpPr>
            <a:spLocks noGrp="1" noChangeArrowheads="1"/>
          </p:cNvSpPr>
          <p:nvPr>
            <p:ph idx="1"/>
          </p:nvPr>
        </p:nvSpPr>
        <p:spPr>
          <a:xfrm>
            <a:off x="365124" y="1254035"/>
            <a:ext cx="8413751" cy="876915"/>
          </a:xfrm>
        </p:spPr>
        <p:txBody>
          <a:bodyPr/>
          <a:lstStyle/>
          <a:p>
            <a:pPr marL="0" indent="0">
              <a:buNone/>
            </a:pPr>
            <a:r>
              <a:rPr lang="ja-JP" sz="1600" b="1" i="0" u="none" strike="noStrike" cap="none" baseline="0" dirty="0">
                <a:solidFill>
                  <a:srgbClr val="4D4D4D"/>
                </a:solidFill>
                <a:effectLst/>
                <a:uFillTx/>
                <a:ea typeface="MS UI Gothic" panose="020B0600070205080204" charset="-128"/>
              </a:rPr>
              <a:t>試験の目的</a:t>
            </a:r>
          </a:p>
          <a:p>
            <a:r>
              <a:rPr lang="ja-JP" sz="1600" b="0" i="0" u="none" strike="noStrike" cap="none" baseline="0" dirty="0">
                <a:solidFill>
                  <a:srgbClr val="4D4D4D"/>
                </a:solidFill>
                <a:effectLst/>
                <a:uFillTx/>
                <a:ea typeface="MS UI Gothic" panose="020B0600070205080204" charset="-128"/>
              </a:rPr>
              <a:t>無細胞ctDNA解析を用いて、CRCにおけるアクショナブル融合を検討する</a:t>
            </a:r>
          </a:p>
          <a:p>
            <a:endParaRPr lang="en-GB" dirty="0"/>
          </a:p>
          <a:p>
            <a:pPr marL="0" indent="0">
              <a:buNone/>
            </a:pPr>
            <a:r>
              <a:rPr lang="ja-JP" sz="1600" b="1" i="0" u="none" strike="noStrike" cap="none" baseline="0" dirty="0">
                <a:solidFill>
                  <a:srgbClr val="4D4D4D"/>
                </a:solidFill>
                <a:effectLst/>
                <a:uFillTx/>
                <a:ea typeface="MS UI Gothic" panose="020B0600070205080204" charset="-128"/>
              </a:rPr>
              <a:t>方法</a:t>
            </a:r>
          </a:p>
          <a:p>
            <a:r>
              <a:rPr lang="ja-JP" sz="1600" b="0" i="0" u="none" strike="noStrike" cap="none" baseline="0" dirty="0">
                <a:solidFill>
                  <a:srgbClr val="4D4D4D"/>
                </a:solidFill>
                <a:effectLst/>
                <a:uFillTx/>
                <a:ea typeface="MS UI Gothic" panose="020B0600070205080204" charset="-128"/>
              </a:rPr>
              <a:t>CRC患者（n=4290）について、2015年2月～2017年12月まで、血漿を使用した、68、70、又は73遺伝子パネルによるctDNA NGS解析（Guardant360</a:t>
            </a:r>
            <a:r>
              <a:rPr lang="ja-JP" sz="1600" b="0" i="0" u="none" strike="noStrike" cap="none" baseline="30000" dirty="0">
                <a:solidFill>
                  <a:srgbClr val="4D4D4D"/>
                </a:solidFill>
                <a:effectLst/>
                <a:uFillTx/>
                <a:ea typeface="MS UI Gothic" panose="020B0600070205080204" charset="-128"/>
              </a:rPr>
              <a:t>®</a:t>
            </a:r>
            <a:r>
              <a:rPr lang="ja-JP" sz="1600" b="0" i="0" u="none" strike="noStrike" cap="none" baseline="0" dirty="0">
                <a:solidFill>
                  <a:srgbClr val="4D4D4D"/>
                </a:solidFill>
                <a:effectLst/>
                <a:uFillTx/>
                <a:ea typeface="MS UI Gothic" panose="020B0600070205080204" charset="-128"/>
              </a:rPr>
              <a:t>）を用いて、4582回の別々の時点で分子プロファイリングを行った</a:t>
            </a:r>
          </a:p>
          <a:p>
            <a:r>
              <a:rPr lang="ja-JP" sz="1600" b="0" i="0" u="none" strike="noStrike" cap="none" baseline="0" dirty="0">
                <a:solidFill>
                  <a:srgbClr val="4D4D4D"/>
                </a:solidFill>
                <a:effectLst/>
                <a:uFillTx/>
                <a:ea typeface="MS UI Gothic" panose="020B0600070205080204" charset="-128"/>
              </a:rPr>
              <a:t>特定の遺伝子座での総コール数に対するバリアントコール数として、変異アレル頻度（VAF）を算出した</a:t>
            </a:r>
          </a:p>
          <a:p>
            <a:r>
              <a:rPr lang="ja-JP" sz="1600" b="0" i="0" u="none" strike="noStrike" cap="none" baseline="0" dirty="0">
                <a:solidFill>
                  <a:srgbClr val="4D4D4D"/>
                </a:solidFill>
                <a:effectLst/>
                <a:uFillTx/>
                <a:ea typeface="MS UI Gothic" panose="020B0600070205080204" charset="-128"/>
              </a:rPr>
              <a:t>アレル頻度の最高値は、当該検体で認められた何らかの変異の最高値のVAFと定義した</a:t>
            </a:r>
          </a:p>
          <a:p>
            <a:pPr lvl="1"/>
            <a:r>
              <a:rPr lang="ja-JP" sz="1600" b="0" i="0" u="none" strike="noStrike" cap="none" baseline="0" dirty="0">
                <a:solidFill>
                  <a:srgbClr val="4D4D4D"/>
                </a:solidFill>
                <a:effectLst/>
                <a:uFillTx/>
                <a:ea typeface="MS UI Gothic" panose="020B0600070205080204" charset="-128"/>
              </a:rPr>
              <a:t>特定の変異のクローン性は、最高値のVAFが &gt;50%（クローン性）、又は最高値のVAFが &lt;50%の間（サブクローン性）として分類した</a:t>
            </a:r>
          </a:p>
        </p:txBody>
      </p:sp>
    </p:spTree>
  </p:cSld>
  <p:clrMapOvr>
    <a:masterClrMapping/>
  </p:clrMapOvr>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sz="1800" b="1" i="0" u="none" strike="noStrike" cap="none" baseline="0">
                <a:solidFill>
                  <a:srgbClr val="043882"/>
                </a:solidFill>
                <a:effectLst/>
                <a:uFillTx/>
                <a:ea typeface="MS UI Gothic" panose="020B0600070205080204" charset="-128"/>
              </a:rPr>
              <a:t>3507: 循環無細胞腫瘍DNA（ctDNA）解析を用いた結腸直腸癌におけるアクショナブル融合 – Clifton K, et al</a:t>
            </a:r>
          </a:p>
        </p:txBody>
      </p:sp>
      <p:sp>
        <p:nvSpPr>
          <p:cNvPr id="3" name="Content Placeholder 2"/>
          <p:cNvSpPr>
            <a:spLocks noGrp="1"/>
          </p:cNvSpPr>
          <p:nvPr>
            <p:ph idx="1"/>
          </p:nvPr>
        </p:nvSpPr>
        <p:spPr/>
        <p:txBody>
          <a:bodyPr/>
          <a:lstStyle/>
          <a:p>
            <a:pPr marL="0" indent="0">
              <a:buNone/>
            </a:pPr>
            <a:r>
              <a:rPr lang="ja-JP" sz="1600" b="1" i="0" u="none" strike="noStrike" cap="none" baseline="0" dirty="0">
                <a:solidFill>
                  <a:srgbClr val="4D4D4D"/>
                </a:solidFill>
                <a:effectLst/>
                <a:uFillTx/>
                <a:ea typeface="MS UI Gothic" panose="020B0600070205080204" charset="-128"/>
              </a:rPr>
              <a:t>主な結果</a:t>
            </a:r>
          </a:p>
          <a:p>
            <a:r>
              <a:rPr lang="ja-JP" sz="1600" b="0" i="0" u="none" strike="noStrike" cap="none" baseline="0" dirty="0">
                <a:solidFill>
                  <a:srgbClr val="4D4D4D"/>
                </a:solidFill>
                <a:effectLst/>
                <a:uFillTx/>
                <a:ea typeface="MS UI Gothic" panose="020B0600070205080204" charset="-128"/>
              </a:rPr>
              <a:t>融合が患者45名で検出された</a:t>
            </a:r>
          </a:p>
          <a:p>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a:p>
          <a:p>
            <a:r>
              <a:rPr lang="ja-JP" sz="1600" b="0" i="0" u="none" strike="noStrike" cap="none" baseline="0" dirty="0">
                <a:solidFill>
                  <a:srgbClr val="4D4D4D"/>
                </a:solidFill>
                <a:effectLst/>
                <a:uFillTx/>
                <a:ea typeface="MS UI Gothic" panose="020B0600070205080204" charset="-128"/>
              </a:rPr>
              <a:t>ctDNA解析を用いた場合、RET及びFGFR3に関して、有意に高い保有率が認められた（それぞれ、p=0.04 vs. p=0.009）</a:t>
            </a:r>
          </a:p>
          <a:p>
            <a:pPr marL="0" indent="0">
              <a:buNone/>
            </a:pPr>
            <a:endParaRPr lang="en-GB" dirty="0" smtClean="0"/>
          </a:p>
        </p:txBody>
      </p:sp>
      <p:sp>
        <p:nvSpPr>
          <p:cNvPr id="5" name="Text Placeholder 4"/>
          <p:cNvSpPr>
            <a:spLocks noGrp="1"/>
          </p:cNvSpPr>
          <p:nvPr>
            <p:ph type="body" sz="quarter" idx="11"/>
          </p:nvPr>
        </p:nvSpPr>
        <p:spPr>
          <a:xfrm>
            <a:off x="4414604" y="6096000"/>
            <a:ext cx="4364272" cy="487363"/>
          </a:xfrm>
        </p:spPr>
        <p:txBody>
          <a:bodyPr/>
          <a:lstStyle/>
          <a:p>
            <a:r>
              <a:rPr lang="ja-JP" sz="1200" b="0" i="0" u="none" strike="noStrike" cap="none" baseline="0">
                <a:solidFill>
                  <a:srgbClr val="4D4D4D"/>
                </a:solidFill>
                <a:effectLst/>
                <a:uFillTx/>
                <a:ea typeface="MS UI Gothic" panose="020B0600070205080204" charset="-128"/>
              </a:rPr>
              <a:t>Clifton K, et al. J Clin Oncol 2018;36(suppl):abstr 3507</a:t>
            </a:r>
          </a:p>
        </p:txBody>
      </p:sp>
      <p:graphicFrame>
        <p:nvGraphicFramePr>
          <p:cNvPr id="8" name="Group 88"/>
          <p:cNvGraphicFramePr>
            <a:graphicFrameLocks noGrp="1"/>
          </p:cNvGraphicFramePr>
          <p:nvPr/>
        </p:nvGraphicFramePr>
        <p:xfrm>
          <a:off x="369887" y="1982972"/>
          <a:ext cx="8415337" cy="2346960"/>
        </p:xfrm>
        <a:graphic>
          <a:graphicData uri="http://schemas.openxmlformats.org/drawingml/2006/table">
            <a:tbl>
              <a:tblPr firstRow="1" bandRow="1">
                <a:tableStyleId>{69012ECD-51FC-41F1-AA8D-1B2483CD663E}</a:tableStyleId>
              </a:tblPr>
              <a:tblGrid>
                <a:gridCol w="3515267">
                  <a:extLst>
                    <a:ext uri="{9D8B030D-6E8A-4147-A177-3AD203B41FA5}">
                      <a16:colId xmlns:a16="http://schemas.microsoft.com/office/drawing/2014/main" val="20000"/>
                    </a:ext>
                  </a:extLst>
                </a:gridCol>
                <a:gridCol w="4900070">
                  <a:extLst>
                    <a:ext uri="{9D8B030D-6E8A-4147-A177-3AD203B41FA5}">
                      <a16:colId xmlns:a16="http://schemas.microsoft.com/office/drawing/2014/main" val="20001"/>
                    </a:ext>
                  </a:extLst>
                </a:gridCol>
              </a:tblGrid>
              <a:tr h="265054">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defRPr/>
                      </a:pPr>
                      <a:endParaRPr kumimoji="0" lang="en-GB" sz="1600" b="1" i="0" u="none" strike="noStrike" cap="none" normalizeH="0" baseline="0" smtClean="0">
                        <a:ln>
                          <a:noFill/>
                        </a:ln>
                        <a:solidFill>
                          <a:schemeClr val="tx2"/>
                        </a:solidFill>
                        <a:effectLst/>
                        <a:latin typeface="+mn-lt"/>
                        <a:cs typeface="Arial" panose="020B0604020202020204"/>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defRPr/>
                      </a:pPr>
                      <a:r>
                        <a:rPr lang="ja-JP" sz="1600" b="1" i="0" u="none" strike="noStrike" cap="none" baseline="0">
                          <a:solidFill>
                            <a:srgbClr val="FFFFFF"/>
                          </a:solidFill>
                          <a:effectLst/>
                          <a:uFillTx/>
                          <a:ea typeface="MS UI Gothic" panose="020B0600070205080204" charset="-128"/>
                        </a:rPr>
                        <a:t>検出した融合、%</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0"/>
                  </a:ext>
                </a:extLst>
              </a:tr>
              <a:tr h="265054">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defRPr/>
                      </a:pPr>
                      <a:r>
                        <a:rPr lang="ja-JP" sz="1600" b="0" i="0" u="none" strike="noStrike" cap="none" baseline="0">
                          <a:solidFill>
                            <a:srgbClr val="4D4D4D"/>
                          </a:solidFill>
                          <a:effectLst/>
                          <a:uFillTx/>
                          <a:ea typeface="MS UI Gothic" panose="020B0600070205080204" charset="-128"/>
                        </a:rPr>
                        <a:t>RET</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600" b="0" i="0" u="none" strike="noStrike" cap="none" baseline="0">
                          <a:solidFill>
                            <a:srgbClr val="4D4D4D"/>
                          </a:solidFill>
                          <a:effectLst/>
                          <a:uFillTx/>
                          <a:ea typeface="MS UI Gothic" panose="020B0600070205080204" charset="-128"/>
                        </a:rPr>
                        <a:t>36</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val="10001"/>
                  </a:ext>
                </a:extLst>
              </a:tr>
              <a:tr h="265054">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defRPr/>
                      </a:pPr>
                      <a:r>
                        <a:rPr lang="ja-JP" sz="1600" b="0" i="0" u="none" strike="noStrike" cap="none" baseline="0">
                          <a:solidFill>
                            <a:srgbClr val="4D4D4D"/>
                          </a:solidFill>
                          <a:effectLst/>
                          <a:uFillTx/>
                          <a:ea typeface="MS UI Gothic" panose="020B0600070205080204" charset="-128"/>
                        </a:rPr>
                        <a:t>FGFR3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600" b="0" i="0" u="none" strike="noStrike" cap="none" baseline="0">
                          <a:solidFill>
                            <a:srgbClr val="4D4D4D"/>
                          </a:solidFill>
                          <a:effectLst/>
                          <a:uFillTx/>
                          <a:ea typeface="MS UI Gothic" panose="020B0600070205080204" charset="-128"/>
                        </a:rPr>
                        <a:t>29</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10002"/>
                  </a:ext>
                </a:extLst>
              </a:tr>
              <a:tr h="265054">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defRPr/>
                      </a:pPr>
                      <a:r>
                        <a:rPr lang="ja-JP" sz="1600" b="0" i="0" u="none" strike="noStrike" cap="none" baseline="0">
                          <a:solidFill>
                            <a:srgbClr val="4D4D4D"/>
                          </a:solidFill>
                          <a:effectLst/>
                          <a:uFillTx/>
                          <a:ea typeface="MS UI Gothic" panose="020B0600070205080204" charset="-128"/>
                        </a:rPr>
                        <a:t>ALK</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600" b="0" i="0" u="none" strike="noStrike" cap="none" baseline="0">
                          <a:solidFill>
                            <a:srgbClr val="4D4D4D"/>
                          </a:solidFill>
                          <a:effectLst/>
                          <a:uFillTx/>
                          <a:ea typeface="MS UI Gothic" panose="020B0600070205080204" charset="-128"/>
                        </a:rPr>
                        <a:t>22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val="10003"/>
                  </a:ext>
                </a:extLst>
              </a:tr>
              <a:tr h="265054">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defRPr/>
                      </a:pPr>
                      <a:r>
                        <a:rPr lang="ja-JP" sz="1600" b="0" i="0" u="none" strike="noStrike" cap="none" baseline="0">
                          <a:solidFill>
                            <a:srgbClr val="4D4D4D"/>
                          </a:solidFill>
                          <a:effectLst/>
                          <a:uFillTx/>
                          <a:ea typeface="MS UI Gothic" panose="020B0600070205080204" charset="-128"/>
                        </a:rPr>
                        <a:t>NTRK1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600" b="0" i="0" u="none" strike="noStrike" cap="none" baseline="0">
                          <a:solidFill>
                            <a:srgbClr val="4D4D4D"/>
                          </a:solidFill>
                          <a:effectLst/>
                          <a:uFillTx/>
                          <a:ea typeface="MS UI Gothic" panose="020B0600070205080204" charset="-128"/>
                        </a:rPr>
                        <a:t>7</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10004"/>
                  </a:ext>
                </a:extLst>
              </a:tr>
              <a:tr h="265054">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defRPr/>
                      </a:pPr>
                      <a:r>
                        <a:rPr lang="ja-JP" sz="1600" b="0" i="0" u="none" strike="noStrike" cap="none" baseline="0">
                          <a:solidFill>
                            <a:srgbClr val="4D4D4D"/>
                          </a:solidFill>
                          <a:effectLst/>
                          <a:uFillTx/>
                          <a:ea typeface="MS UI Gothic" panose="020B0600070205080204" charset="-128"/>
                        </a:rPr>
                        <a:t>ROS1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600" b="0" i="0" u="none" strike="noStrike" cap="none" baseline="0">
                          <a:solidFill>
                            <a:srgbClr val="4D4D4D"/>
                          </a:solidFill>
                          <a:effectLst/>
                          <a:uFillTx/>
                          <a:ea typeface="MS UI Gothic" panose="020B0600070205080204" charset="-128"/>
                        </a:rPr>
                        <a:t>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val="10005"/>
                  </a:ext>
                </a:extLst>
              </a:tr>
              <a:tr h="265054">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defRPr/>
                      </a:pPr>
                      <a:r>
                        <a:rPr lang="ja-JP" sz="1600" b="0" i="0" u="none" strike="noStrike" cap="none" baseline="0">
                          <a:solidFill>
                            <a:srgbClr val="4D4D4D"/>
                          </a:solidFill>
                          <a:effectLst/>
                          <a:uFillTx/>
                          <a:ea typeface="MS UI Gothic" panose="020B0600070205080204" charset="-128"/>
                        </a:rPr>
                        <a:t>FGFR2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600" b="0" i="0" u="none" strike="noStrike" cap="none" baseline="0">
                          <a:solidFill>
                            <a:srgbClr val="4D4D4D"/>
                          </a:solidFill>
                          <a:effectLst/>
                          <a:uFillTx/>
                          <a:ea typeface="MS UI Gothic" panose="020B0600070205080204" charset="-128"/>
                        </a:rPr>
                        <a:t>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10006"/>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sz="1800" b="1" i="0" u="none" strike="noStrike" cap="none" baseline="0">
                <a:solidFill>
                  <a:srgbClr val="043882"/>
                </a:solidFill>
                <a:effectLst/>
                <a:uFillTx/>
                <a:ea typeface="MS UI Gothic" panose="020B0600070205080204" charset="-128"/>
              </a:rPr>
              <a:t>3507: 循環無細胞腫瘍DNA（ctDNA）解析を用いた結腸直腸癌におけるアクショナブル融合 – Clifton K, et al</a:t>
            </a:r>
          </a:p>
        </p:txBody>
      </p:sp>
      <p:sp>
        <p:nvSpPr>
          <p:cNvPr id="3" name="Content Placeholder 2"/>
          <p:cNvSpPr>
            <a:spLocks noGrp="1"/>
          </p:cNvSpPr>
          <p:nvPr>
            <p:ph idx="1"/>
          </p:nvPr>
        </p:nvSpPr>
        <p:spPr/>
        <p:txBody>
          <a:bodyPr/>
          <a:lstStyle/>
          <a:p>
            <a:pPr marL="0" indent="0">
              <a:buNone/>
            </a:pPr>
            <a:r>
              <a:rPr lang="ja-JP" sz="1600" b="1" i="0" u="none" strike="noStrike" cap="none" baseline="0" dirty="0">
                <a:solidFill>
                  <a:srgbClr val="4D4D4D"/>
                </a:solidFill>
                <a:effectLst/>
                <a:uFillTx/>
                <a:ea typeface="MS UI Gothic" panose="020B0600070205080204" charset="-128"/>
              </a:rPr>
              <a:t>結論</a:t>
            </a:r>
          </a:p>
          <a:p>
            <a:r>
              <a:rPr lang="ja-JP" sz="1600" b="1" i="0" u="none" strike="noStrike" cap="none" baseline="0" dirty="0">
                <a:solidFill>
                  <a:srgbClr val="4D4D4D"/>
                </a:solidFill>
                <a:effectLst/>
                <a:uFillTx/>
                <a:ea typeface="MS UI Gothic" panose="020B0600070205080204" charset="-128"/>
              </a:rPr>
              <a:t>CRC患者（n=4290）においては、ctDNA解析を用いて1.1%の融合が検出されたが、これは過去の組織を用いた報告と一致していた</a:t>
            </a:r>
          </a:p>
          <a:p>
            <a:r>
              <a:rPr lang="ja-JP" sz="1600" b="1" i="0" u="none" strike="noStrike" cap="none" baseline="0" dirty="0">
                <a:solidFill>
                  <a:srgbClr val="4D4D4D"/>
                </a:solidFill>
                <a:effectLst/>
                <a:uFillTx/>
                <a:ea typeface="MS UI Gothic" panose="020B0600070205080204" charset="-128"/>
              </a:rPr>
              <a:t>最も多く検出された融合は、FGFR3融合であり、これはCRC患者においてはまだ詳細に検討されたことがない</a:t>
            </a:r>
          </a:p>
          <a:p>
            <a:r>
              <a:rPr lang="ja-JP" sz="1600" b="1" i="0" u="none" strike="noStrike" cap="none" baseline="0" dirty="0">
                <a:solidFill>
                  <a:srgbClr val="4D4D4D"/>
                </a:solidFill>
                <a:effectLst/>
                <a:uFillTx/>
                <a:ea typeface="MS UI Gothic" panose="020B0600070205080204" charset="-128"/>
              </a:rPr>
              <a:t>ctDNA検査は、他の固形腫瘍の融合が有用であることから、CRCの新規治療試験を特定する方法として実現可能であろう。</a:t>
            </a:r>
          </a:p>
        </p:txBody>
      </p:sp>
      <p:sp>
        <p:nvSpPr>
          <p:cNvPr id="5" name="Text Placeholder 4"/>
          <p:cNvSpPr>
            <a:spLocks noGrp="1"/>
          </p:cNvSpPr>
          <p:nvPr>
            <p:ph type="body" sz="quarter" idx="11"/>
          </p:nvPr>
        </p:nvSpPr>
        <p:spPr>
          <a:xfrm>
            <a:off x="4414604" y="6096000"/>
            <a:ext cx="4364272" cy="487363"/>
          </a:xfrm>
        </p:spPr>
        <p:txBody>
          <a:bodyPr/>
          <a:lstStyle/>
          <a:p>
            <a:r>
              <a:rPr lang="ja-JP" sz="1200" b="0" i="0" u="none" strike="noStrike" cap="none" baseline="0">
                <a:solidFill>
                  <a:srgbClr val="4D4D4D"/>
                </a:solidFill>
                <a:effectLst/>
                <a:uFillTx/>
                <a:ea typeface="MS UI Gothic" panose="020B0600070205080204" charset="-128"/>
              </a:rPr>
              <a:t>Clifton K, et al. J Clin Oncol 2018;36(suppl):abstr 3507</a:t>
            </a:r>
          </a:p>
        </p:txBody>
      </p:sp>
    </p:spTree>
  </p:cSld>
  <p:clrMapOvr>
    <a:masterClrMapping/>
  </p:clrMapOvr>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sz="1800" b="1" i="0" u="none" strike="noStrike" cap="none" baseline="0">
                <a:solidFill>
                  <a:srgbClr val="043882"/>
                </a:solidFill>
                <a:effectLst/>
                <a:uFillTx/>
                <a:ea typeface="MS UI Gothic" panose="020B0600070205080204" charset="-128"/>
              </a:rPr>
              <a:t>12007: セツキシマブ＋イリノテカンの第一選択治療に対し耐性を獲得したRAS/BRAF野生型転移性結腸直腸癌患者において、セツキシマブ＋イリノテカンの再投与から得られる有用性を予測するリキッドバイオプシー：GONOによるCRICKET試験の最終結果及びトランスレーショナル解析– Rossini D, et al</a:t>
            </a:r>
          </a:p>
        </p:txBody>
      </p:sp>
      <p:sp>
        <p:nvSpPr>
          <p:cNvPr id="3" name="Content Placeholder 2"/>
          <p:cNvSpPr>
            <a:spLocks noGrp="1"/>
          </p:cNvSpPr>
          <p:nvPr>
            <p:ph idx="1"/>
          </p:nvPr>
        </p:nvSpPr>
        <p:spPr/>
        <p:txBody>
          <a:bodyPr/>
          <a:lstStyle/>
          <a:p>
            <a:pPr marL="0" indent="0">
              <a:buFontTx/>
              <a:buNone/>
            </a:pPr>
            <a:r>
              <a:rPr lang="ja-JP" sz="1600" b="1" i="0" u="none" strike="noStrike" cap="none" baseline="0" dirty="0">
                <a:solidFill>
                  <a:srgbClr val="4D4D4D"/>
                </a:solidFill>
                <a:effectLst/>
                <a:uFillTx/>
                <a:ea typeface="MS UI Gothic" panose="020B0600070205080204" charset="-128"/>
              </a:rPr>
              <a:t>試験の目的</a:t>
            </a:r>
          </a:p>
          <a:p>
            <a:r>
              <a:rPr lang="ja-JP" sz="1600" b="0" i="0" u="none" strike="noStrike" cap="none" baseline="0" dirty="0">
                <a:solidFill>
                  <a:srgbClr val="4D4D4D"/>
                </a:solidFill>
                <a:effectLst/>
                <a:uFillTx/>
                <a:ea typeface="MS UI Gothic" panose="020B0600070205080204" charset="-128"/>
              </a:rPr>
              <a:t>セツキシマブ＋イリノテカンの1L治療に対し耐性を獲得したmCRC患者において、3L治療としてのセツキシマブ＋イリノテカンの再投与の有用性を予測するリキッドバイオプシーの役割を評価する</a:t>
            </a:r>
          </a:p>
        </p:txBody>
      </p:sp>
      <p:sp>
        <p:nvSpPr>
          <p:cNvPr id="4" name="Text Placeholder 3"/>
          <p:cNvSpPr>
            <a:spLocks noGrp="1"/>
          </p:cNvSpPr>
          <p:nvPr>
            <p:ph type="body" sz="quarter" idx="10"/>
          </p:nvPr>
        </p:nvSpPr>
        <p:spPr>
          <a:xfrm>
            <a:off x="365125" y="6096000"/>
            <a:ext cx="4435475" cy="487363"/>
          </a:xfrm>
        </p:spPr>
        <p:txBody>
          <a:bodyPr/>
          <a:lstStyle/>
          <a:p>
            <a:r>
              <a:rPr lang="ja-JP" sz="1200" b="0" i="0" u="none" strike="noStrike" cap="none" baseline="0">
                <a:solidFill>
                  <a:srgbClr val="4D4D4D"/>
                </a:solidFill>
                <a:effectLst/>
                <a:uFillTx/>
                <a:ea typeface="MS UI Gothic" panose="020B0600070205080204" charset="-128"/>
              </a:rPr>
              <a:t>*1回以上のRECIST 1.1 PR、1L PFS ≥6カ月、 セツキシマブの最終投与後、PDから1L治療のセツキシマブが4週間以内；</a:t>
            </a:r>
            <a:r>
              <a:rPr lang="ja-JP" sz="1200" b="0" i="0" u="none" strike="noStrike" cap="none" baseline="30000">
                <a:solidFill>
                  <a:srgbClr val="4D4D4D"/>
                </a:solidFill>
                <a:effectLst/>
                <a:uFillTx/>
                <a:ea typeface="MS UI Gothic" panose="020B0600070205080204" charset="-128"/>
              </a:rPr>
              <a:t>†</a:t>
            </a:r>
            <a:r>
              <a:rPr lang="ja-JP" sz="1200" b="0" i="0" u="none" strike="noStrike" cap="none" baseline="0">
                <a:solidFill>
                  <a:srgbClr val="4D4D4D"/>
                </a:solidFill>
                <a:effectLst/>
                <a:uFillTx/>
                <a:ea typeface="MS UI Gothic" panose="020B0600070205080204" charset="-128"/>
              </a:rPr>
              <a:t>180 mg/m</a:t>
            </a:r>
            <a:r>
              <a:rPr lang="ja-JP" sz="1200" b="0" i="0" u="none" strike="noStrike" cap="none" baseline="30000">
                <a:solidFill>
                  <a:srgbClr val="4D4D4D"/>
                </a:solidFill>
                <a:effectLst/>
                <a:uFillTx/>
                <a:ea typeface="MS UI Gothic" panose="020B0600070205080204" charset="-128"/>
              </a:rPr>
              <a:t>2</a:t>
            </a:r>
            <a:r>
              <a:rPr lang="ja-JP" sz="1200" b="0" i="0" u="none" strike="noStrike" cap="none" baseline="0">
                <a:solidFill>
                  <a:srgbClr val="4D4D4D"/>
                </a:solidFill>
                <a:effectLst/>
                <a:uFillTx/>
                <a:ea typeface="MS UI Gothic" panose="020B0600070205080204" charset="-128"/>
              </a:rPr>
              <a:t> iv; </a:t>
            </a:r>
            <a:r>
              <a:rPr lang="ja-JP" sz="1200" b="0" i="0" u="none" strike="noStrike" cap="none" baseline="30000">
                <a:solidFill>
                  <a:srgbClr val="4D4D4D"/>
                </a:solidFill>
                <a:effectLst/>
                <a:uFillTx/>
                <a:ea typeface="MS UI Gothic" panose="020B0600070205080204" charset="-128"/>
              </a:rPr>
              <a:t>‡</a:t>
            </a:r>
            <a:r>
              <a:rPr lang="ja-JP" sz="1200" b="0" i="0" u="none" strike="noStrike" cap="none" baseline="0">
                <a:solidFill>
                  <a:srgbClr val="4D4D4D"/>
                </a:solidFill>
                <a:effectLst/>
                <a:uFillTx/>
                <a:ea typeface="MS UI Gothic" panose="020B0600070205080204" charset="-128"/>
              </a:rPr>
              <a:t>500 mg/m</a:t>
            </a:r>
            <a:r>
              <a:rPr lang="ja-JP" sz="1200" b="0" i="0" u="none" strike="noStrike" cap="none" baseline="30000">
                <a:solidFill>
                  <a:srgbClr val="4D4D4D"/>
                </a:solidFill>
                <a:effectLst/>
                <a:uFillTx/>
                <a:ea typeface="MS UI Gothic" panose="020B0600070205080204" charset="-128"/>
              </a:rPr>
              <a:t>2</a:t>
            </a:r>
            <a:r>
              <a:rPr lang="ja-JP" sz="1200" b="0" i="0" u="none" strike="noStrike" cap="none" baseline="0">
                <a:solidFill>
                  <a:srgbClr val="4D4D4D"/>
                </a:solidFill>
                <a:effectLst/>
                <a:uFillTx/>
                <a:ea typeface="MS UI Gothic" panose="020B0600070205080204" charset="-128"/>
              </a:rPr>
              <a:t> iv</a:t>
            </a:r>
          </a:p>
        </p:txBody>
      </p:sp>
      <p:sp>
        <p:nvSpPr>
          <p:cNvPr id="5" name="Text Placeholder 4"/>
          <p:cNvSpPr>
            <a:spLocks noGrp="1"/>
          </p:cNvSpPr>
          <p:nvPr>
            <p:ph type="body" sz="quarter" idx="11"/>
          </p:nvPr>
        </p:nvSpPr>
        <p:spPr>
          <a:xfrm>
            <a:off x="4414604" y="6096000"/>
            <a:ext cx="4364272" cy="487363"/>
          </a:xfrm>
        </p:spPr>
        <p:txBody>
          <a:bodyPr/>
          <a:lstStyle/>
          <a:p>
            <a:r>
              <a:rPr sz="1200"/>
              <a:t/>
            </a:r>
            <a:br>
              <a:rPr sz="1200"/>
            </a:br>
            <a:r>
              <a:rPr lang="ja-JP" sz="1200" b="0" i="0" u="none" strike="noStrike" cap="none" baseline="0">
                <a:solidFill>
                  <a:srgbClr val="4D4D4D"/>
                </a:solidFill>
                <a:effectLst/>
                <a:uFillTx/>
                <a:ea typeface="MS UI Gothic" panose="020B0600070205080204" charset="-128"/>
              </a:rPr>
              <a:t>Rossini D, et al. J Clin Oncol 2018;36(suppl):abstr 12007</a:t>
            </a:r>
          </a:p>
        </p:txBody>
      </p:sp>
      <p:sp>
        <p:nvSpPr>
          <p:cNvPr id="7" name="Rectangle 9"/>
          <p:cNvSpPr txBox="1">
            <a:spLocks noChangeArrowheads="1"/>
          </p:cNvSpPr>
          <p:nvPr/>
        </p:nvSpPr>
        <p:spPr bwMode="auto">
          <a:xfrm>
            <a:off x="365124" y="4518025"/>
            <a:ext cx="4130676" cy="7313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lstStyle>
            <a:lvl1pPr marL="250825" indent="-250825" algn="l" rtl="0" fontAlgn="base">
              <a:spcBef>
                <a:spcPct val="0"/>
              </a:spcBef>
              <a:spcAft>
                <a:spcPts val="400"/>
              </a:spcAft>
              <a:buClr>
                <a:schemeClr val="bg1"/>
              </a:buClr>
              <a:buSzPct val="110000"/>
              <a:buChar char="•"/>
              <a:defRPr sz="1600">
                <a:solidFill>
                  <a:srgbClr val="4D4D4D"/>
                </a:solidFill>
                <a:latin typeface="+mn-lt"/>
                <a:ea typeface="+mn-ea"/>
                <a:cs typeface="+mn-cs"/>
              </a:defRPr>
            </a:lvl1pPr>
            <a:lvl2pPr marL="561975" indent="-309880" algn="l" rtl="0" fontAlgn="base">
              <a:spcBef>
                <a:spcPct val="0"/>
              </a:spcBef>
              <a:spcAft>
                <a:spcPts val="400"/>
              </a:spcAft>
              <a:buClr>
                <a:schemeClr val="bg1"/>
              </a:buClr>
              <a:buChar char="–"/>
              <a:defRPr sz="1600">
                <a:solidFill>
                  <a:srgbClr val="4D4D4D"/>
                </a:solidFill>
                <a:latin typeface="+mn-lt"/>
                <a:cs typeface="+mn-cs"/>
              </a:defRPr>
            </a:lvl2pPr>
            <a:lvl3pPr marL="812800" indent="-249555" algn="l" rtl="0" fontAlgn="base">
              <a:spcBef>
                <a:spcPct val="0"/>
              </a:spcBef>
              <a:spcAft>
                <a:spcPts val="400"/>
              </a:spcAft>
              <a:buClr>
                <a:schemeClr val="bg1"/>
              </a:buClr>
              <a:buChar char="•"/>
              <a:defRPr sz="1600">
                <a:solidFill>
                  <a:srgbClr val="4D4D4D"/>
                </a:solidFill>
                <a:latin typeface="+mn-lt"/>
                <a:cs typeface="+mn-cs"/>
              </a:defRPr>
            </a:lvl3pPr>
            <a:lvl4pPr marL="1101725" indent="-287655" algn="l" rtl="0" fontAlgn="base">
              <a:spcBef>
                <a:spcPct val="0"/>
              </a:spcBef>
              <a:spcAft>
                <a:spcPts val="400"/>
              </a:spcAft>
              <a:buClr>
                <a:schemeClr val="bg1"/>
              </a:buClr>
              <a:buChar char="–"/>
              <a:defRPr sz="1600">
                <a:solidFill>
                  <a:srgbClr val="4D4D4D"/>
                </a:solidFill>
                <a:latin typeface="+mn-lt"/>
                <a:cs typeface="+mn-cs"/>
              </a:defRPr>
            </a:lvl4pPr>
            <a:lvl5pPr marL="1390650" indent="-287655" algn="l" rtl="0" fontAlgn="base">
              <a:spcBef>
                <a:spcPct val="0"/>
              </a:spcBef>
              <a:spcAft>
                <a:spcPts val="400"/>
              </a:spcAft>
              <a:buClr>
                <a:schemeClr val="bg1"/>
              </a:buClr>
              <a:buChar char="»"/>
              <a:defRPr sz="1600">
                <a:solidFill>
                  <a:srgbClr val="4D4D4D"/>
                </a:solidFill>
                <a:latin typeface="+mn-lt"/>
                <a:cs typeface="+mn-cs"/>
              </a:defRPr>
            </a:lvl5pPr>
            <a:lvl6pPr marL="1847850" indent="-287655" algn="l" rtl="0" fontAlgn="base">
              <a:spcBef>
                <a:spcPct val="20000"/>
              </a:spcBef>
              <a:spcAft>
                <a:spcPct val="0"/>
              </a:spcAft>
              <a:buChar char="»"/>
              <a:defRPr sz="2000">
                <a:solidFill>
                  <a:schemeClr val="tx1"/>
                </a:solidFill>
                <a:latin typeface="+mn-lt"/>
                <a:cs typeface="+mn-cs"/>
              </a:defRPr>
            </a:lvl6pPr>
            <a:lvl7pPr marL="2305050" indent="-287655" algn="l" rtl="0" fontAlgn="base">
              <a:spcBef>
                <a:spcPct val="20000"/>
              </a:spcBef>
              <a:spcAft>
                <a:spcPct val="0"/>
              </a:spcAft>
              <a:buChar char="»"/>
              <a:defRPr sz="2000">
                <a:solidFill>
                  <a:schemeClr val="tx1"/>
                </a:solidFill>
                <a:latin typeface="+mn-lt"/>
                <a:cs typeface="+mn-cs"/>
              </a:defRPr>
            </a:lvl7pPr>
            <a:lvl8pPr marL="2762250" indent="-287655" algn="l" rtl="0" fontAlgn="base">
              <a:spcBef>
                <a:spcPct val="20000"/>
              </a:spcBef>
              <a:spcAft>
                <a:spcPct val="0"/>
              </a:spcAft>
              <a:buChar char="»"/>
              <a:defRPr sz="2000">
                <a:solidFill>
                  <a:schemeClr val="tx1"/>
                </a:solidFill>
                <a:latin typeface="+mn-lt"/>
                <a:cs typeface="+mn-cs"/>
              </a:defRPr>
            </a:lvl8pPr>
            <a:lvl9pPr marL="3219450" indent="-287655"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ct val="0"/>
              </a:spcBef>
              <a:spcAft>
                <a:spcPts val="400"/>
              </a:spcAft>
              <a:buClr>
                <a:srgbClr val="043882"/>
              </a:buClr>
              <a:buSzPct val="110000"/>
              <a:buFontTx/>
              <a:buNone/>
              <a:defRPr/>
            </a:pPr>
            <a:r>
              <a:rPr lang="ja-JP" sz="1600" b="1" i="0" u="none" strike="noStrike" cap="none" baseline="0">
                <a:solidFill>
                  <a:srgbClr val="A0A0A0"/>
                </a:solidFill>
                <a:effectLst/>
                <a:uFillTx/>
                <a:ea typeface="MS UI Gothic" panose="020B0600070205080204" charset="-128"/>
              </a:rPr>
              <a:t>主要エンドポイント</a:t>
            </a:r>
          </a:p>
          <a:p>
            <a:pPr marL="250825" marR="0" lvl="0" indent="-250825" algn="l" defTabSz="914400" rtl="0" eaLnBrk="1" fontAlgn="base" latinLnBrk="0" hangingPunct="1">
              <a:lnSpc>
                <a:spcPct val="100000"/>
              </a:lnSpc>
              <a:spcBef>
                <a:spcPct val="0"/>
              </a:spcBef>
              <a:spcAft>
                <a:spcPts val="400"/>
              </a:spcAft>
              <a:buClr>
                <a:srgbClr val="043882"/>
              </a:buClr>
              <a:buSzPct val="110000"/>
              <a:buFontTx/>
              <a:buChar char="•"/>
              <a:defRPr/>
            </a:pPr>
            <a:r>
              <a:rPr lang="ja-JP" sz="1600" b="0" i="0" u="none" strike="noStrike" cap="none" baseline="0">
                <a:solidFill>
                  <a:srgbClr val="4D4D4D"/>
                </a:solidFill>
                <a:effectLst/>
                <a:uFillTx/>
                <a:ea typeface="MS UI Gothic" panose="020B0600070205080204" charset="-128"/>
              </a:rPr>
              <a:t>奏効率（RECIST 1.1）</a:t>
            </a:r>
          </a:p>
        </p:txBody>
      </p:sp>
      <p:sp>
        <p:nvSpPr>
          <p:cNvPr id="8" name="Content Placeholder 26"/>
          <p:cNvSpPr txBox="1"/>
          <p:nvPr/>
        </p:nvSpPr>
        <p:spPr>
          <a:xfrm>
            <a:off x="4080933" y="4518025"/>
            <a:ext cx="4697943" cy="731309"/>
          </a:xfrm>
          <a:prstGeom prst="rect">
            <a:avLst/>
          </a:prstGeom>
        </p:spPr>
        <p:txBody>
          <a:bodyPr/>
          <a:lstStyle>
            <a:lvl1pPr marL="250825" indent="-250825" algn="l" rtl="0" fontAlgn="base">
              <a:spcBef>
                <a:spcPct val="0"/>
              </a:spcBef>
              <a:spcAft>
                <a:spcPts val="400"/>
              </a:spcAft>
              <a:buClr>
                <a:schemeClr val="bg1"/>
              </a:buClr>
              <a:buSzPct val="110000"/>
              <a:buChar char="•"/>
              <a:defRPr sz="1600">
                <a:solidFill>
                  <a:srgbClr val="4D4D4D"/>
                </a:solidFill>
                <a:latin typeface="+mn-lt"/>
                <a:ea typeface="+mn-ea"/>
                <a:cs typeface="+mn-cs"/>
              </a:defRPr>
            </a:lvl1pPr>
            <a:lvl2pPr marL="561975" indent="-309880" algn="l" rtl="0" fontAlgn="base">
              <a:spcBef>
                <a:spcPct val="0"/>
              </a:spcBef>
              <a:spcAft>
                <a:spcPts val="400"/>
              </a:spcAft>
              <a:buClr>
                <a:schemeClr val="bg1"/>
              </a:buClr>
              <a:buChar char="–"/>
              <a:defRPr sz="1600">
                <a:solidFill>
                  <a:srgbClr val="4D4D4D"/>
                </a:solidFill>
                <a:latin typeface="+mn-lt"/>
                <a:cs typeface="+mn-cs"/>
              </a:defRPr>
            </a:lvl2pPr>
            <a:lvl3pPr marL="812800" indent="-249555" algn="l" rtl="0" fontAlgn="base">
              <a:spcBef>
                <a:spcPct val="0"/>
              </a:spcBef>
              <a:spcAft>
                <a:spcPts val="400"/>
              </a:spcAft>
              <a:buClr>
                <a:schemeClr val="bg1"/>
              </a:buClr>
              <a:buChar char="•"/>
              <a:defRPr sz="1600">
                <a:solidFill>
                  <a:srgbClr val="4D4D4D"/>
                </a:solidFill>
                <a:latin typeface="+mn-lt"/>
                <a:cs typeface="+mn-cs"/>
              </a:defRPr>
            </a:lvl3pPr>
            <a:lvl4pPr marL="1101725" indent="-287655" algn="l" rtl="0" fontAlgn="base">
              <a:spcBef>
                <a:spcPct val="0"/>
              </a:spcBef>
              <a:spcAft>
                <a:spcPts val="400"/>
              </a:spcAft>
              <a:buClr>
                <a:schemeClr val="bg1"/>
              </a:buClr>
              <a:buChar char="–"/>
              <a:defRPr sz="1600">
                <a:solidFill>
                  <a:srgbClr val="4D4D4D"/>
                </a:solidFill>
                <a:latin typeface="+mn-lt"/>
                <a:cs typeface="+mn-cs"/>
              </a:defRPr>
            </a:lvl4pPr>
            <a:lvl5pPr marL="1390650" indent="-287655" algn="l" rtl="0" fontAlgn="base">
              <a:spcBef>
                <a:spcPct val="0"/>
              </a:spcBef>
              <a:spcAft>
                <a:spcPts val="400"/>
              </a:spcAft>
              <a:buClr>
                <a:schemeClr val="bg1"/>
              </a:buClr>
              <a:buChar char="»"/>
              <a:defRPr sz="1600">
                <a:solidFill>
                  <a:srgbClr val="4D4D4D"/>
                </a:solidFill>
                <a:latin typeface="+mn-lt"/>
                <a:cs typeface="+mn-cs"/>
              </a:defRPr>
            </a:lvl5pPr>
            <a:lvl6pPr marL="1847850" indent="-287655" algn="l" rtl="0" fontAlgn="base">
              <a:spcBef>
                <a:spcPct val="20000"/>
              </a:spcBef>
              <a:spcAft>
                <a:spcPct val="0"/>
              </a:spcAft>
              <a:buChar char="»"/>
              <a:defRPr sz="2000">
                <a:solidFill>
                  <a:schemeClr val="tx1"/>
                </a:solidFill>
                <a:latin typeface="+mn-lt"/>
                <a:cs typeface="+mn-cs"/>
              </a:defRPr>
            </a:lvl6pPr>
            <a:lvl7pPr marL="2305050" indent="-287655" algn="l" rtl="0" fontAlgn="base">
              <a:spcBef>
                <a:spcPct val="20000"/>
              </a:spcBef>
              <a:spcAft>
                <a:spcPct val="0"/>
              </a:spcAft>
              <a:buChar char="»"/>
              <a:defRPr sz="2000">
                <a:solidFill>
                  <a:schemeClr val="tx1"/>
                </a:solidFill>
                <a:latin typeface="+mn-lt"/>
                <a:cs typeface="+mn-cs"/>
              </a:defRPr>
            </a:lvl7pPr>
            <a:lvl8pPr marL="2762250" indent="-287655" algn="l" rtl="0" fontAlgn="base">
              <a:spcBef>
                <a:spcPct val="20000"/>
              </a:spcBef>
              <a:spcAft>
                <a:spcPct val="0"/>
              </a:spcAft>
              <a:buChar char="»"/>
              <a:defRPr sz="2000">
                <a:solidFill>
                  <a:schemeClr val="tx1"/>
                </a:solidFill>
                <a:latin typeface="+mn-lt"/>
                <a:cs typeface="+mn-cs"/>
              </a:defRPr>
            </a:lvl8pPr>
            <a:lvl9pPr marL="3219450" indent="-287655"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ct val="0"/>
              </a:spcBef>
              <a:spcAft>
                <a:spcPts val="400"/>
              </a:spcAft>
              <a:buClr>
                <a:srgbClr val="043882"/>
              </a:buClr>
              <a:buSzPct val="110000"/>
              <a:buFontTx/>
              <a:buNone/>
              <a:defRPr/>
            </a:pPr>
            <a:r>
              <a:rPr lang="ja-JP" sz="1600" b="1" i="0" u="none" strike="noStrike" cap="none" baseline="0">
                <a:solidFill>
                  <a:srgbClr val="A0A0A0"/>
                </a:solidFill>
                <a:effectLst/>
                <a:uFillTx/>
                <a:ea typeface="MS UI Gothic" panose="020B0600070205080204" charset="-128"/>
              </a:rPr>
              <a:t>副次的エンドポイント</a:t>
            </a:r>
          </a:p>
          <a:p>
            <a:pPr marL="250825" marR="0" lvl="0" indent="-250825" algn="l" defTabSz="914400" rtl="0" eaLnBrk="1" fontAlgn="base" latinLnBrk="0" hangingPunct="1">
              <a:lnSpc>
                <a:spcPct val="100000"/>
              </a:lnSpc>
              <a:spcBef>
                <a:spcPct val="0"/>
              </a:spcBef>
              <a:spcAft>
                <a:spcPts val="400"/>
              </a:spcAft>
              <a:buClr>
                <a:srgbClr val="043882"/>
              </a:buClr>
              <a:buSzPct val="110000"/>
              <a:buFontTx/>
              <a:buChar char="•"/>
              <a:defRPr/>
            </a:pPr>
            <a:r>
              <a:rPr lang="ja-JP" sz="1600" b="0" i="0" u="none" strike="noStrike" cap="none" baseline="0">
                <a:solidFill>
                  <a:srgbClr val="4D4D4D"/>
                </a:solidFill>
                <a:effectLst/>
                <a:uFillTx/>
                <a:ea typeface="MS UI Gothic" panose="020B0600070205080204" charset="-128"/>
              </a:rPr>
              <a:t>PFS、OS、安全性</a:t>
            </a:r>
          </a:p>
          <a:p>
            <a:pPr marL="250825" marR="0" lvl="0" indent="-250825" algn="l" defTabSz="914400" rtl="0" eaLnBrk="1" fontAlgn="base" latinLnBrk="0" hangingPunct="1">
              <a:lnSpc>
                <a:spcPct val="100000"/>
              </a:lnSpc>
              <a:spcBef>
                <a:spcPct val="0"/>
              </a:spcBef>
              <a:spcAft>
                <a:spcPts val="400"/>
              </a:spcAft>
              <a:buClr>
                <a:srgbClr val="043882"/>
              </a:buClr>
              <a:buSzPct val="110000"/>
              <a:buFontTx/>
              <a:buChar char="•"/>
              <a:defRPr/>
            </a:pPr>
            <a:r>
              <a:rPr lang="ja-JP" sz="1600" b="0" i="0" u="none" strike="noStrike" cap="none" baseline="0">
                <a:solidFill>
                  <a:srgbClr val="4D4D4D"/>
                </a:solidFill>
                <a:effectLst/>
                <a:uFillTx/>
                <a:ea typeface="MS UI Gothic" panose="020B0600070205080204" charset="-128"/>
              </a:rPr>
              <a:t>ベースラインのリキッドバイオプシーからの、ctDNAのRAS/BRAF変異のトランスレーショナル解析</a:t>
            </a:r>
          </a:p>
          <a:p>
            <a:pPr marL="250825" marR="0" lvl="0" indent="-250825" algn="l" defTabSz="914400" rtl="0" eaLnBrk="1" fontAlgn="base" latinLnBrk="0" hangingPunct="1">
              <a:lnSpc>
                <a:spcPct val="100000"/>
              </a:lnSpc>
              <a:spcBef>
                <a:spcPct val="0"/>
              </a:spcBef>
              <a:spcAft>
                <a:spcPts val="400"/>
              </a:spcAft>
              <a:buClr>
                <a:srgbClr val="043882"/>
              </a:buClr>
              <a:buSzPct val="110000"/>
              <a:buFontTx/>
              <a:buChar char="•"/>
              <a:defRPr/>
            </a:pPr>
            <a:endParaRPr kumimoji="0" lang="en-GB" sz="16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9" name="AutoShape 12"/>
          <p:cNvSpPr>
            <a:spLocks noChangeArrowheads="1"/>
          </p:cNvSpPr>
          <p:nvPr/>
        </p:nvSpPr>
        <p:spPr bwMode="auto">
          <a:xfrm>
            <a:off x="3528441" y="2771173"/>
            <a:ext cx="1576950" cy="1168400"/>
          </a:xfrm>
          <a:prstGeom prst="roundRect">
            <a:avLst>
              <a:gd name="adj" fmla="val 0"/>
            </a:avLst>
          </a:prstGeom>
          <a:solidFill>
            <a:schemeClr val="accent3"/>
          </a:solidFill>
          <a:ln w="9525" algn="ctr">
            <a:noFill/>
            <a:rou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defRPr/>
            </a:pPr>
            <a:r>
              <a:rPr lang="ja-JP" sz="1800" b="0" i="0" u="none" strike="noStrike" cap="none" baseline="0" dirty="0">
                <a:solidFill>
                  <a:srgbClr val="FFFFFF"/>
                </a:solidFill>
                <a:effectLst/>
                <a:uFillTx/>
                <a:ea typeface="MS UI Gothic" panose="020B0600070205080204" charset="-128"/>
              </a:rPr>
              <a:t>*FOLFIRI/ FOLFOXIRI＋セツキシマブ</a:t>
            </a:r>
            <a:r>
              <a:rPr lang="ja-JP" sz="1800" b="0" i="0" u="none" strike="noStrike" cap="none" baseline="30000" dirty="0">
                <a:solidFill>
                  <a:srgbClr val="FFFFFF"/>
                </a:solidFill>
                <a:effectLst/>
                <a:uFillTx/>
                <a:ea typeface="MS UI Gothic" panose="020B0600070205080204" charset="-128"/>
              </a:rPr>
              <a:t>‡</a:t>
            </a:r>
          </a:p>
        </p:txBody>
      </p:sp>
      <p:cxnSp>
        <p:nvCxnSpPr>
          <p:cNvPr id="10" name="AutoShape 19"/>
          <p:cNvCxnSpPr>
            <a:cxnSpLocks noChangeShapeType="1"/>
            <a:stCxn id="13" idx="3"/>
            <a:endCxn id="9" idx="1"/>
          </p:cNvCxnSpPr>
          <p:nvPr/>
        </p:nvCxnSpPr>
        <p:spPr bwMode="auto">
          <a:xfrm flipV="1">
            <a:off x="3144166" y="3355373"/>
            <a:ext cx="384275" cy="1"/>
          </a:xfrm>
          <a:prstGeom prst="straightConnector1">
            <a:avLst/>
          </a:prstGeom>
          <a:noFill/>
          <a:ln w="57150">
            <a:solidFill>
              <a:schemeClr val="bg2">
                <a:lumMod val="60000"/>
                <a:lumOff val="40000"/>
              </a:schemeClr>
            </a:solidFill>
            <a:round/>
            <a:tailEnd type="triangle" w="med" len="med"/>
          </a:ln>
        </p:spPr>
      </p:cxnSp>
      <p:cxnSp>
        <p:nvCxnSpPr>
          <p:cNvPr id="11" name="AutoShape 21"/>
          <p:cNvCxnSpPr>
            <a:cxnSpLocks noChangeShapeType="1"/>
            <a:stCxn id="14" idx="3"/>
            <a:endCxn id="16" idx="1"/>
          </p:cNvCxnSpPr>
          <p:nvPr/>
        </p:nvCxnSpPr>
        <p:spPr bwMode="auto">
          <a:xfrm>
            <a:off x="7081063" y="3355373"/>
            <a:ext cx="384274" cy="0"/>
          </a:xfrm>
          <a:prstGeom prst="straightConnector1">
            <a:avLst/>
          </a:prstGeom>
          <a:noFill/>
          <a:ln w="57150">
            <a:solidFill>
              <a:schemeClr val="bg2">
                <a:lumMod val="60000"/>
                <a:lumOff val="40000"/>
              </a:schemeClr>
            </a:solidFill>
            <a:round/>
            <a:tailEnd type="triangle" w="med" len="med"/>
          </a:ln>
        </p:spPr>
      </p:cxnSp>
      <p:sp>
        <p:nvSpPr>
          <p:cNvPr id="13" name="AutoShape 9"/>
          <p:cNvSpPr>
            <a:spLocks noChangeArrowheads="1"/>
          </p:cNvSpPr>
          <p:nvPr/>
        </p:nvSpPr>
        <p:spPr bwMode="auto">
          <a:xfrm>
            <a:off x="108000" y="2638123"/>
            <a:ext cx="3036166" cy="1434501"/>
          </a:xfrm>
          <a:prstGeom prst="roundRect">
            <a:avLst>
              <a:gd name="adj" fmla="val 0"/>
            </a:avLst>
          </a:prstGeom>
          <a:solidFill>
            <a:schemeClr val="accent1"/>
          </a:solidFill>
          <a:ln w="9525" algn="ctr">
            <a:noFill/>
            <a:round/>
          </a:ln>
        </p:spPr>
        <p:txBody>
          <a:bodyPr wrap="square" lIns="90488" tIns="44450" rIns="90488" bIns="44450">
            <a:spAutoFit/>
          </a:bodyPr>
          <a:lstStyle/>
          <a:p>
            <a:pPr marL="0" marR="0" lvl="0" indent="0" algn="l" defTabSz="892175" rtl="0" eaLnBrk="0" fontAlgn="base" latinLnBrk="0" hangingPunct="0">
              <a:lnSpc>
                <a:spcPct val="100000"/>
              </a:lnSpc>
              <a:spcBef>
                <a:spcPct val="0"/>
              </a:spcBef>
              <a:spcAft>
                <a:spcPct val="30000"/>
              </a:spcAft>
              <a:buClrTx/>
              <a:buSzTx/>
              <a:buFontTx/>
              <a:buNone/>
              <a:defRPr/>
            </a:pPr>
            <a:r>
              <a:rPr lang="ja-JP" sz="1800" b="0" i="0" u="none" strike="noStrike" cap="none" baseline="0">
                <a:solidFill>
                  <a:srgbClr val="FFFFFF"/>
                </a:solidFill>
                <a:effectLst/>
                <a:uFillTx/>
                <a:ea typeface="MS UI Gothic" panose="020B0600070205080204" charset="-128"/>
              </a:rPr>
              <a:t>主要な患者選択基準</a:t>
            </a:r>
          </a:p>
          <a:p>
            <a:pPr marL="228600" marR="0" lvl="0" indent="-228600" algn="l" defTabSz="892175" rtl="0" eaLnBrk="0" fontAlgn="base" latinLnBrk="0" hangingPunct="0">
              <a:lnSpc>
                <a:spcPct val="100000"/>
              </a:lnSpc>
              <a:spcBef>
                <a:spcPct val="0"/>
              </a:spcBef>
              <a:spcAft>
                <a:spcPct val="30000"/>
              </a:spcAft>
              <a:buClrTx/>
              <a:buSzTx/>
              <a:buFont typeface="Arial" panose="020B0604020202020204" pitchFamily="34" charset="0"/>
              <a:buChar char="•"/>
              <a:defRPr/>
            </a:pPr>
            <a:r>
              <a:rPr lang="ja-JP" sz="1800" b="0" i="0" u="none" strike="noStrike" cap="none" baseline="0">
                <a:solidFill>
                  <a:srgbClr val="FFFFFF"/>
                </a:solidFill>
                <a:effectLst/>
                <a:uFillTx/>
                <a:ea typeface="MS UI Gothic" panose="020B0600070205080204" charset="-128"/>
              </a:rPr>
              <a:t>mCRC </a:t>
            </a:r>
          </a:p>
          <a:p>
            <a:pPr marL="228600" marR="0" lvl="0" indent="-228600" algn="l" defTabSz="892175" rtl="0" eaLnBrk="0" fontAlgn="base" latinLnBrk="0" hangingPunct="0">
              <a:lnSpc>
                <a:spcPct val="100000"/>
              </a:lnSpc>
              <a:spcBef>
                <a:spcPct val="0"/>
              </a:spcBef>
              <a:spcAft>
                <a:spcPct val="30000"/>
              </a:spcAft>
              <a:buClrTx/>
              <a:buSzTx/>
              <a:buFont typeface="Arial" panose="020B0604020202020204" pitchFamily="34" charset="0"/>
              <a:buChar char="•"/>
              <a:defRPr/>
            </a:pPr>
            <a:r>
              <a:rPr lang="ja-JP" sz="1800" b="0" i="0" u="none" strike="noStrike" cap="none" baseline="0">
                <a:solidFill>
                  <a:srgbClr val="FFFFFF"/>
                </a:solidFill>
                <a:effectLst/>
                <a:uFillTx/>
                <a:ea typeface="MS UI Gothic" panose="020B0600070205080204" charset="-128"/>
              </a:rPr>
              <a:t>RAS/BRAF WT</a:t>
            </a:r>
          </a:p>
          <a:p>
            <a:pPr marL="292100" marR="0" lvl="0" indent="-292100" algn="l" defTabSz="892175" rtl="0" eaLnBrk="0" fontAlgn="base" latinLnBrk="0" hangingPunct="0">
              <a:lnSpc>
                <a:spcPct val="100000"/>
              </a:lnSpc>
              <a:spcBef>
                <a:spcPct val="0"/>
              </a:spcBef>
              <a:spcAft>
                <a:spcPct val="30000"/>
              </a:spcAft>
              <a:buClrTx/>
              <a:buSzTx/>
              <a:buFont typeface="Wingdings" panose="05000000000000000000" pitchFamily="2" charset="2"/>
              <a:buNone/>
              <a:defRPr/>
            </a:pPr>
            <a:r>
              <a:rPr lang="ja-JP" sz="1800" b="0" i="0" u="none" strike="noStrike" cap="none" baseline="0">
                <a:solidFill>
                  <a:srgbClr val="FFFFFF"/>
                </a:solidFill>
                <a:effectLst/>
                <a:uFillTx/>
                <a:ea typeface="MS UI Gothic" panose="020B0600070205080204" charset="-128"/>
              </a:rPr>
              <a:t>(n=28)</a:t>
            </a:r>
          </a:p>
        </p:txBody>
      </p:sp>
      <p:sp>
        <p:nvSpPr>
          <p:cNvPr id="14" name="AutoShape 12"/>
          <p:cNvSpPr>
            <a:spLocks noChangeArrowheads="1"/>
          </p:cNvSpPr>
          <p:nvPr/>
        </p:nvSpPr>
        <p:spPr bwMode="auto">
          <a:xfrm>
            <a:off x="5507203" y="2770373"/>
            <a:ext cx="1573860" cy="1170000"/>
          </a:xfrm>
          <a:prstGeom prst="rect">
            <a:avLst/>
          </a:prstGeom>
          <a:solidFill>
            <a:schemeClr val="accent2"/>
          </a:solidFill>
          <a:ln w="9525" algn="ctr">
            <a:noFill/>
            <a:rou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defRPr/>
            </a:pPr>
            <a:r>
              <a:rPr lang="ja-JP" sz="1800" b="0" i="0" u="none" strike="noStrike" cap="none" baseline="0">
                <a:solidFill>
                  <a:srgbClr val="4D4D4D"/>
                </a:solidFill>
                <a:effectLst/>
                <a:uFillTx/>
                <a:ea typeface="MS UI Gothic" panose="020B0600070205080204" charset="-128"/>
              </a:rPr>
              <a:t>FOLFOX/ FOLFOXIRI/ CAPOX＋ベバシズマブ</a:t>
            </a:r>
          </a:p>
        </p:txBody>
      </p:sp>
      <p:sp>
        <p:nvSpPr>
          <p:cNvPr id="16" name="Rectangle 15"/>
          <p:cNvSpPr/>
          <p:nvPr/>
        </p:nvSpPr>
        <p:spPr>
          <a:xfrm>
            <a:off x="7465337" y="2770373"/>
            <a:ext cx="1476000" cy="117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r>
              <a:rPr lang="ja-JP" sz="1800" b="0" i="0" u="none" strike="noStrike" cap="none" baseline="0">
                <a:solidFill>
                  <a:srgbClr val="4D4D4D"/>
                </a:solidFill>
                <a:effectLst/>
                <a:uFillTx/>
                <a:ea typeface="MS UI Gothic" panose="020B0600070205080204" charset="-128"/>
              </a:rPr>
              <a:t>イリノテカン</a:t>
            </a:r>
            <a:r>
              <a:rPr lang="ja-JP" sz="1800" b="0" i="0" u="none" strike="noStrike" cap="none" baseline="30000">
                <a:solidFill>
                  <a:srgbClr val="4D4D4D"/>
                </a:solidFill>
                <a:effectLst/>
                <a:uFillTx/>
                <a:ea typeface="MS UI Gothic" panose="020B0600070205080204" charset="-128"/>
              </a:rPr>
              <a:t>†</a:t>
            </a:r>
            <a:r>
              <a:rPr lang="ja-JP" sz="1800" b="0" i="0" u="none" strike="noStrike" cap="none" baseline="0">
                <a:solidFill>
                  <a:srgbClr val="4D4D4D"/>
                </a:solidFill>
                <a:effectLst/>
                <a:uFillTx/>
                <a:ea typeface="MS UI Gothic" panose="020B0600070205080204" charset="-128"/>
              </a:rPr>
              <a:t>＋セツキシマブ</a:t>
            </a:r>
            <a:r>
              <a:rPr lang="ja-JP" sz="1800" b="0" i="0" u="none" strike="noStrike" cap="none" baseline="30000">
                <a:solidFill>
                  <a:srgbClr val="4D4D4D"/>
                </a:solidFill>
                <a:effectLst/>
                <a:uFillTx/>
                <a:ea typeface="MS UI Gothic" panose="020B0600070205080204" charset="-128"/>
              </a:rPr>
              <a:t>‡</a:t>
            </a:r>
          </a:p>
        </p:txBody>
      </p:sp>
      <p:cxnSp>
        <p:nvCxnSpPr>
          <p:cNvPr id="17" name="AutoShape 21"/>
          <p:cNvCxnSpPr>
            <a:cxnSpLocks noChangeShapeType="1"/>
            <a:stCxn id="9" idx="3"/>
            <a:endCxn id="14" idx="1"/>
          </p:cNvCxnSpPr>
          <p:nvPr/>
        </p:nvCxnSpPr>
        <p:spPr bwMode="auto">
          <a:xfrm>
            <a:off x="5105391" y="3355373"/>
            <a:ext cx="401812" cy="0"/>
          </a:xfrm>
          <a:prstGeom prst="straightConnector1">
            <a:avLst/>
          </a:prstGeom>
          <a:noFill/>
          <a:ln w="57150">
            <a:solidFill>
              <a:schemeClr val="bg2">
                <a:lumMod val="60000"/>
                <a:lumOff val="40000"/>
              </a:schemeClr>
            </a:solidFill>
            <a:round/>
            <a:tailEnd type="triangle" w="med" len="med"/>
          </a:ln>
        </p:spPr>
      </p:cxnSp>
      <p:sp>
        <p:nvSpPr>
          <p:cNvPr id="18" name="TextBox 17"/>
          <p:cNvSpPr txBox="1"/>
          <p:nvPr/>
        </p:nvSpPr>
        <p:spPr>
          <a:xfrm>
            <a:off x="3542214" y="2391848"/>
            <a:ext cx="1441440" cy="366126"/>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800" b="0" i="0" u="none" strike="noStrike" cap="none" baseline="0">
                <a:solidFill>
                  <a:srgbClr val="4D4D4D"/>
                </a:solidFill>
                <a:effectLst/>
                <a:uFillTx/>
                <a:ea typeface="MS UI Gothic" panose="020B0600070205080204" charset="-128"/>
              </a:rPr>
              <a:t>≥6カ月</a:t>
            </a:r>
          </a:p>
        </p:txBody>
      </p:sp>
      <p:sp>
        <p:nvSpPr>
          <p:cNvPr id="19" name="TextBox 18"/>
          <p:cNvSpPr txBox="1"/>
          <p:nvPr/>
        </p:nvSpPr>
        <p:spPr>
          <a:xfrm>
            <a:off x="5573413" y="2391848"/>
            <a:ext cx="1441440" cy="366126"/>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800" b="0" i="0" u="none" strike="noStrike" cap="none" baseline="0">
                <a:solidFill>
                  <a:srgbClr val="4D4D4D"/>
                </a:solidFill>
                <a:effectLst/>
                <a:uFillTx/>
                <a:ea typeface="MS UI Gothic" panose="020B0600070205080204" charset="-128"/>
              </a:rPr>
              <a:t>≥4カ月</a:t>
            </a:r>
          </a:p>
        </p:txBody>
      </p:sp>
      <p:sp>
        <p:nvSpPr>
          <p:cNvPr id="20" name="TextBox 19"/>
          <p:cNvSpPr txBox="1"/>
          <p:nvPr/>
        </p:nvSpPr>
        <p:spPr>
          <a:xfrm>
            <a:off x="5063061" y="2946398"/>
            <a:ext cx="465435" cy="335615"/>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lang="ja-JP" sz="1600" b="1" i="0" u="none" strike="noStrike" cap="none" baseline="0">
                <a:solidFill>
                  <a:srgbClr val="4D4D4D"/>
                </a:solidFill>
                <a:effectLst/>
                <a:uFillTx/>
                <a:ea typeface="MS UI Gothic" panose="020B0600070205080204" charset="-128"/>
              </a:rPr>
              <a:t>PD</a:t>
            </a:r>
          </a:p>
        </p:txBody>
      </p:sp>
      <p:sp>
        <p:nvSpPr>
          <p:cNvPr id="23" name="TextBox 22"/>
          <p:cNvSpPr txBox="1"/>
          <p:nvPr/>
        </p:nvSpPr>
        <p:spPr>
          <a:xfrm>
            <a:off x="7038729" y="2946398"/>
            <a:ext cx="465435" cy="335615"/>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lang="ja-JP" sz="1600" b="1" i="0" u="none" strike="noStrike" cap="none" baseline="0">
                <a:solidFill>
                  <a:srgbClr val="4D4D4D"/>
                </a:solidFill>
                <a:effectLst/>
                <a:uFillTx/>
                <a:ea typeface="MS UI Gothic" panose="020B0600070205080204" charset="-128"/>
              </a:rPr>
              <a:t>PD</a:t>
            </a:r>
          </a:p>
        </p:txBody>
      </p:sp>
    </p:spTree>
  </p:cSld>
  <p:clrMapOvr>
    <a:masterClrMapping/>
  </p:clrMapOvr>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sz="1800" b="1" i="0" u="none" strike="noStrike" cap="none" baseline="0">
                <a:solidFill>
                  <a:srgbClr val="043882"/>
                </a:solidFill>
                <a:effectLst/>
                <a:uFillTx/>
                <a:ea typeface="MS UI Gothic" panose="020B0600070205080204" charset="-128"/>
              </a:rPr>
              <a:t>12007: セツキシマブ＋イリノテカンの第一選択治療に対し耐性を獲得したRAS/BRAF野生型転移性結腸直腸癌患者において、セツキシマブ＋イリノテカンの再投与から得られる有用性を予測するリキッドバイオプシー：GONOによるCRICKET試験の最終結果及びトランスレーショナル解析– Rossini D, et al</a:t>
            </a:r>
          </a:p>
        </p:txBody>
      </p:sp>
      <p:sp>
        <p:nvSpPr>
          <p:cNvPr id="3" name="Content Placeholder 2"/>
          <p:cNvSpPr>
            <a:spLocks noGrp="1"/>
          </p:cNvSpPr>
          <p:nvPr>
            <p:ph idx="1"/>
          </p:nvPr>
        </p:nvSpPr>
        <p:spPr/>
        <p:txBody>
          <a:bodyPr/>
          <a:lstStyle/>
          <a:p>
            <a:pPr marL="0" indent="0">
              <a:buNone/>
            </a:pPr>
            <a:r>
              <a:rPr lang="ja-JP" sz="1600" b="1" i="0" u="none" strike="noStrike" cap="none" baseline="0">
                <a:solidFill>
                  <a:srgbClr val="4D4D4D"/>
                </a:solidFill>
                <a:effectLst/>
                <a:uFillTx/>
                <a:ea typeface="MS UI Gothic" panose="020B0600070205080204" charset="-128"/>
              </a:rPr>
              <a:t>主な結果</a:t>
            </a:r>
          </a:p>
          <a:p>
            <a:endParaRPr lang="en-GB"/>
          </a:p>
          <a:p>
            <a:endParaRPr lang="en-GB"/>
          </a:p>
        </p:txBody>
      </p:sp>
      <p:sp>
        <p:nvSpPr>
          <p:cNvPr id="5" name="Text Placeholder 4"/>
          <p:cNvSpPr>
            <a:spLocks noGrp="1"/>
          </p:cNvSpPr>
          <p:nvPr>
            <p:ph type="body" sz="quarter" idx="11"/>
          </p:nvPr>
        </p:nvSpPr>
        <p:spPr>
          <a:xfrm>
            <a:off x="4414604" y="6096000"/>
            <a:ext cx="4364272" cy="487363"/>
          </a:xfrm>
        </p:spPr>
        <p:txBody>
          <a:bodyPr/>
          <a:lstStyle/>
          <a:p>
            <a:r>
              <a:rPr sz="1200"/>
              <a:t/>
            </a:r>
            <a:br>
              <a:rPr sz="1200"/>
            </a:br>
            <a:r>
              <a:rPr lang="ja-JP" sz="1200" b="0" i="0" u="none" strike="noStrike" cap="none" baseline="0">
                <a:solidFill>
                  <a:srgbClr val="4D4D4D"/>
                </a:solidFill>
                <a:effectLst/>
                <a:uFillTx/>
                <a:ea typeface="MS UI Gothic" panose="020B0600070205080204" charset="-128"/>
              </a:rPr>
              <a:t>Rossini D, et al. J Clin Oncol 2018;36(suppl):abstr 12007</a:t>
            </a:r>
          </a:p>
        </p:txBody>
      </p:sp>
      <p:graphicFrame>
        <p:nvGraphicFramePr>
          <p:cNvPr id="7" name="Group 88"/>
          <p:cNvGraphicFramePr>
            <a:graphicFrameLocks noGrp="1"/>
          </p:cNvGraphicFramePr>
          <p:nvPr/>
        </p:nvGraphicFramePr>
        <p:xfrm>
          <a:off x="5434809" y="2006739"/>
          <a:ext cx="3489063" cy="1828800"/>
        </p:xfrm>
        <a:graphic>
          <a:graphicData uri="http://schemas.openxmlformats.org/drawingml/2006/table">
            <a:tbl>
              <a:tblPr firstRow="1" bandRow="1">
                <a:tableStyleId>{69012ECD-51FC-41F1-AA8D-1B2483CD663E}</a:tableStyleId>
              </a:tblPr>
              <a:tblGrid>
                <a:gridCol w="1795729">
                  <a:extLst>
                    <a:ext uri="{9D8B030D-6E8A-4147-A177-3AD203B41FA5}">
                      <a16:colId xmlns:a16="http://schemas.microsoft.com/office/drawing/2014/main" val="20000"/>
                    </a:ext>
                  </a:extLst>
                </a:gridCol>
                <a:gridCol w="1693334">
                  <a:extLst>
                    <a:ext uri="{9D8B030D-6E8A-4147-A177-3AD203B41FA5}">
                      <a16:colId xmlns:a16="http://schemas.microsoft.com/office/drawing/2014/main" val="20001"/>
                    </a:ext>
                  </a:extLst>
                </a:gridCol>
              </a:tblGrid>
              <a:tr h="15539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endParaRPr kumimoji="0" lang="en-US" sz="1400" b="1" i="0" u="none" strike="noStrike" cap="none" normalizeH="0" baseline="0">
                        <a:ln>
                          <a:noFill/>
                        </a:ln>
                        <a:solidFill>
                          <a:schemeClr val="tx2"/>
                        </a:solidFill>
                        <a:effectLst/>
                        <a:latin typeface="Arial" panose="020B0604020202020204"/>
                        <a:cs typeface="Arial" panose="020B0604020202020204"/>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1" i="0" u="none" strike="noStrike" cap="none" baseline="0">
                          <a:solidFill>
                            <a:srgbClr val="FFFFFF"/>
                          </a:solidFill>
                          <a:effectLst/>
                          <a:uFillTx/>
                          <a:ea typeface="MS UI Gothic" panose="020B0600070205080204" charset="-128"/>
                        </a:rPr>
                        <a:t>n=28</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0"/>
                  </a:ext>
                </a:extLst>
              </a:tr>
              <a:tr h="15539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a:solidFill>
                            <a:srgbClr val="000000"/>
                          </a:solidFill>
                          <a:effectLst/>
                          <a:uFillTx/>
                          <a:ea typeface="MS UI Gothic" panose="020B0600070205080204" charset="-128"/>
                        </a:rPr>
                        <a:t>PR、n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a:solidFill>
                            <a:srgbClr val="000000"/>
                          </a:solidFill>
                          <a:effectLst/>
                          <a:uFillTx/>
                          <a:ea typeface="MS UI Gothic" panose="020B0600070205080204" charset="-128"/>
                        </a:rPr>
                        <a:t>6 (21.5)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val="10001"/>
                  </a:ext>
                </a:extLst>
              </a:tr>
              <a:tr h="15539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a:solidFill>
                            <a:srgbClr val="000000"/>
                          </a:solidFill>
                          <a:effectLst/>
                          <a:uFillTx/>
                          <a:ea typeface="MS UI Gothic" panose="020B0600070205080204" charset="-128"/>
                        </a:rPr>
                        <a:t>SD、n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a:solidFill>
                            <a:srgbClr val="000000"/>
                          </a:solidFill>
                          <a:effectLst/>
                          <a:uFillTx/>
                          <a:ea typeface="MS UI Gothic" panose="020B0600070205080204" charset="-128"/>
                        </a:rPr>
                        <a:t>9 (32.1)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a16="http://schemas.microsoft.com/office/drawing/2014/main" val="10002"/>
                  </a:ext>
                </a:extLst>
              </a:tr>
              <a:tr h="15539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a:solidFill>
                            <a:srgbClr val="000000"/>
                          </a:solidFill>
                          <a:effectLst/>
                          <a:uFillTx/>
                          <a:ea typeface="MS UI Gothic" panose="020B0600070205080204" charset="-128"/>
                        </a:rPr>
                        <a:t>PD、n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a:solidFill>
                            <a:srgbClr val="000000"/>
                          </a:solidFill>
                          <a:effectLst/>
                          <a:uFillTx/>
                          <a:ea typeface="MS UI Gothic" panose="020B0600070205080204" charset="-128"/>
                        </a:rPr>
                        <a:t>13 (46.4)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val="10003"/>
                  </a:ext>
                </a:extLst>
              </a:tr>
              <a:tr h="15539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a:solidFill>
                            <a:srgbClr val="000000"/>
                          </a:solidFill>
                          <a:effectLst/>
                          <a:uFillTx/>
                          <a:ea typeface="MS UI Gothic" panose="020B0600070205080204" charset="-128"/>
                        </a:rPr>
                        <a:t>ORR, n (%) [95%CI]</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a:solidFill>
                            <a:srgbClr val="000000"/>
                          </a:solidFill>
                          <a:effectLst/>
                          <a:uFillTx/>
                          <a:ea typeface="MS UI Gothic" panose="020B0600070205080204" charset="-128"/>
                        </a:rPr>
                        <a:t>6 (21.5) [10, 40]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a16="http://schemas.microsoft.com/office/drawing/2014/main" val="10004"/>
                  </a:ext>
                </a:extLst>
              </a:tr>
              <a:tr h="15539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a:solidFill>
                            <a:srgbClr val="000000"/>
                          </a:solidFill>
                          <a:effectLst/>
                          <a:uFillTx/>
                          <a:ea typeface="MS UI Gothic" panose="020B0600070205080204" charset="-128"/>
                        </a:rPr>
                        <a:t>DCR, n (%) [95%CI]</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a:solidFill>
                            <a:srgbClr val="000000"/>
                          </a:solidFill>
                          <a:effectLst/>
                          <a:uFillTx/>
                          <a:ea typeface="MS UI Gothic" panose="020B0600070205080204" charset="-128"/>
                        </a:rPr>
                        <a:t>15 (53.6) [36, 70]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val="10005"/>
                  </a:ext>
                </a:extLst>
              </a:tr>
            </a:tbl>
          </a:graphicData>
        </a:graphic>
      </p:graphicFrame>
      <p:graphicFrame>
        <p:nvGraphicFramePr>
          <p:cNvPr id="11" name="Group 88"/>
          <p:cNvGraphicFramePr>
            <a:graphicFrameLocks noGrp="1"/>
          </p:cNvGraphicFramePr>
          <p:nvPr/>
        </p:nvGraphicFramePr>
        <p:xfrm>
          <a:off x="397139" y="5161398"/>
          <a:ext cx="8365861" cy="914400"/>
        </p:xfrm>
        <a:graphic>
          <a:graphicData uri="http://schemas.openxmlformats.org/drawingml/2006/table">
            <a:tbl>
              <a:tblPr firstRow="1" bandRow="1">
                <a:tableStyleId>{69012ECD-51FC-41F1-AA8D-1B2483CD663E}</a:tableStyleId>
              </a:tblPr>
              <a:tblGrid>
                <a:gridCol w="4305689">
                  <a:extLst>
                    <a:ext uri="{9D8B030D-6E8A-4147-A177-3AD203B41FA5}">
                      <a16:colId xmlns:a16="http://schemas.microsoft.com/office/drawing/2014/main" val="20000"/>
                    </a:ext>
                  </a:extLst>
                </a:gridCol>
                <a:gridCol w="4060172">
                  <a:extLst>
                    <a:ext uri="{9D8B030D-6E8A-4147-A177-3AD203B41FA5}">
                      <a16:colId xmlns:a16="http://schemas.microsoft.com/office/drawing/2014/main" val="20001"/>
                    </a:ext>
                  </a:extLst>
                </a:gridCol>
              </a:tblGrid>
              <a:tr h="15539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endParaRPr kumimoji="0" lang="en-US" sz="1400" b="1" i="0" u="none" strike="noStrike" cap="none" normalizeH="0" baseline="0">
                        <a:ln>
                          <a:noFill/>
                        </a:ln>
                        <a:solidFill>
                          <a:schemeClr val="tx2"/>
                        </a:solidFill>
                        <a:effectLst/>
                        <a:latin typeface="Arial" panose="020B0604020202020204"/>
                        <a:cs typeface="Arial" panose="020B0604020202020204"/>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1" i="0" u="none" strike="noStrike" cap="none" baseline="0">
                          <a:solidFill>
                            <a:srgbClr val="FFFFFF"/>
                          </a:solidFill>
                          <a:effectLst/>
                          <a:uFillTx/>
                          <a:ea typeface="MS UI Gothic" panose="020B0600070205080204" charset="-128"/>
                        </a:rPr>
                        <a:t>n=28</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0"/>
                  </a:ext>
                </a:extLst>
              </a:tr>
              <a:tr h="15539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a:solidFill>
                            <a:srgbClr val="000000"/>
                          </a:solidFill>
                          <a:effectLst/>
                          <a:uFillTx/>
                          <a:ea typeface="MS UI Gothic" panose="020B0600070205080204" charset="-128"/>
                        </a:rPr>
                        <a:t>mPFS、月（95%CI）</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a:solidFill>
                            <a:srgbClr val="000000"/>
                          </a:solidFill>
                          <a:effectLst/>
                          <a:uFillTx/>
                          <a:ea typeface="MS UI Gothic" panose="020B0600070205080204" charset="-128"/>
                        </a:rPr>
                        <a:t>3.4 (1.9, 3.8)</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val="10001"/>
                  </a:ext>
                </a:extLst>
              </a:tr>
              <a:tr h="15539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defRPr/>
                      </a:pPr>
                      <a:r>
                        <a:rPr lang="ja-JP" sz="1400" b="0" i="0" u="none" strike="noStrike" cap="none" baseline="0">
                          <a:solidFill>
                            <a:srgbClr val="000000"/>
                          </a:solidFill>
                          <a:effectLst/>
                          <a:uFillTx/>
                          <a:ea typeface="MS UI Gothic" panose="020B0600070205080204" charset="-128"/>
                        </a:rPr>
                        <a:t>mOS、月（95%CI）</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a:solidFill>
                            <a:srgbClr val="000000"/>
                          </a:solidFill>
                          <a:effectLst/>
                          <a:uFillTx/>
                          <a:ea typeface="MS UI Gothic" panose="020B0600070205080204" charset="-128"/>
                        </a:rPr>
                        <a:t>9.8 (5.2, 13.1)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a16="http://schemas.microsoft.com/office/drawing/2014/main" val="10002"/>
                  </a:ext>
                </a:extLst>
              </a:tr>
            </a:tbl>
          </a:graphicData>
        </a:graphic>
      </p:graphicFrame>
      <p:sp>
        <p:nvSpPr>
          <p:cNvPr id="10" name="TextBox 9"/>
          <p:cNvSpPr txBox="1"/>
          <p:nvPr/>
        </p:nvSpPr>
        <p:spPr>
          <a:xfrm rot="16200000">
            <a:off x="-165302" y="3302641"/>
            <a:ext cx="1026551" cy="167808"/>
          </a:xfrm>
          <a:prstGeom prst="rect">
            <a:avLst/>
          </a:prstGeom>
          <a:noFill/>
        </p:spPr>
        <p:txBody>
          <a:bodyPr wrap="none" lIns="0" tIns="0" rIns="0" bIns="0" rtlCol="0" anchor="ctr" anchorCtr="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100" b="0" i="0" u="none" strike="noStrike" cap="none" baseline="0">
                <a:solidFill>
                  <a:srgbClr val="000000"/>
                </a:solidFill>
                <a:effectLst/>
                <a:uFillTx/>
                <a:ea typeface="MS UI Gothic" panose="020B0600070205080204" charset="-128"/>
              </a:rPr>
              <a:t>最大の標的病変の変異 vs. ベースライン、%</a:t>
            </a:r>
          </a:p>
        </p:txBody>
      </p:sp>
      <p:sp>
        <p:nvSpPr>
          <p:cNvPr id="12" name="TextBox 11"/>
          <p:cNvSpPr txBox="1"/>
          <p:nvPr/>
        </p:nvSpPr>
        <p:spPr>
          <a:xfrm>
            <a:off x="3713278" y="2107950"/>
            <a:ext cx="465603" cy="839038"/>
          </a:xfrm>
          <a:prstGeom prst="rect">
            <a:avLst/>
          </a:prstGeom>
          <a:noFill/>
        </p:spPr>
        <p:txBody>
          <a:bodyPr wrap="none" lIns="0" tIns="0" rIns="0" bIns="0" rtlCol="0" anchor="t" anchorCtr="0">
            <a:spAutoFit/>
          </a:bodyPr>
          <a:lstStyle/>
          <a:p>
            <a:pPr marL="0" marR="0" lvl="0" indent="0" algn="l" defTabSz="914400" rtl="0" eaLnBrk="1" fontAlgn="base" latinLnBrk="0" hangingPunct="1">
              <a:lnSpc>
                <a:spcPct val="100000"/>
              </a:lnSpc>
              <a:spcBef>
                <a:spcPct val="0"/>
              </a:spcBef>
              <a:spcAft>
                <a:spcPct val="0"/>
              </a:spcAft>
              <a:buClrTx/>
              <a:buSzTx/>
              <a:buFontTx/>
              <a:buNone/>
              <a:tabLst>
                <a:tab pos="231775" algn="l"/>
              </a:tabLst>
              <a:defRPr/>
            </a:pPr>
            <a:r>
              <a:rPr lang="ja-JP" sz="1100" b="0" i="0" u="none" strike="noStrike" cap="none" baseline="0">
                <a:solidFill>
                  <a:srgbClr val="000000"/>
                </a:solidFill>
                <a:effectLst/>
                <a:uFillTx/>
                <a:ea typeface="MS UI Gothic" panose="020B0600070205080204" charset="-128"/>
              </a:rPr>
              <a:t>評価可能患者=25</a:t>
            </a:r>
          </a:p>
          <a:p>
            <a:pPr marL="0" marR="0" lvl="0" indent="0" algn="l" defTabSz="266700" rtl="0" eaLnBrk="1" fontAlgn="base" latinLnBrk="0" hangingPunct="1">
              <a:lnSpc>
                <a:spcPct val="100000"/>
              </a:lnSpc>
              <a:spcBef>
                <a:spcPct val="0"/>
              </a:spcBef>
              <a:spcAft>
                <a:spcPct val="0"/>
              </a:spcAft>
              <a:buClrTx/>
              <a:buSzTx/>
              <a:buFontTx/>
              <a:buNone/>
              <a:tabLst>
                <a:tab pos="231775" algn="l"/>
              </a:tabLst>
              <a:defRPr/>
            </a:pPr>
            <a:r>
              <a:rPr lang="ja-JP" sz="1100" b="0" i="0" u="none" strike="noStrike" cap="none" baseline="0">
                <a:solidFill>
                  <a:srgbClr val="000000"/>
                </a:solidFill>
                <a:effectLst/>
                <a:uFillTx/>
                <a:ea typeface="MS UI Gothic" panose="020B0600070205080204" charset="-128"/>
              </a:rPr>
              <a:t>	治療継続中</a:t>
            </a:r>
          </a:p>
          <a:p>
            <a:pPr marL="0" marR="0" lvl="0" indent="0" algn="l" defTabSz="266700" rtl="0" eaLnBrk="1" fontAlgn="base" latinLnBrk="0" hangingPunct="1">
              <a:lnSpc>
                <a:spcPct val="100000"/>
              </a:lnSpc>
              <a:spcBef>
                <a:spcPct val="0"/>
              </a:spcBef>
              <a:spcAft>
                <a:spcPct val="0"/>
              </a:spcAft>
              <a:buClrTx/>
              <a:buSzTx/>
              <a:buFontTx/>
              <a:buNone/>
              <a:tabLst>
                <a:tab pos="231775" algn="l"/>
              </a:tabLst>
              <a:defRPr/>
            </a:pPr>
            <a:r>
              <a:rPr lang="ja-JP" sz="1100" b="0" i="0" u="none" strike="noStrike" cap="none" baseline="0">
                <a:solidFill>
                  <a:srgbClr val="000000"/>
                </a:solidFill>
                <a:effectLst/>
                <a:uFillTx/>
                <a:ea typeface="MS UI Gothic" panose="020B0600070205080204" charset="-128"/>
              </a:rPr>
              <a:t>	PD</a:t>
            </a:r>
          </a:p>
          <a:p>
            <a:pPr marL="0" marR="0" lvl="0" indent="0" algn="l" defTabSz="266700" rtl="0" eaLnBrk="1" fontAlgn="base" latinLnBrk="0" hangingPunct="1">
              <a:lnSpc>
                <a:spcPct val="100000"/>
              </a:lnSpc>
              <a:spcBef>
                <a:spcPct val="0"/>
              </a:spcBef>
              <a:spcAft>
                <a:spcPct val="0"/>
              </a:spcAft>
              <a:buClrTx/>
              <a:buSzTx/>
              <a:buFontTx/>
              <a:buNone/>
              <a:tabLst>
                <a:tab pos="231775" algn="l"/>
              </a:tabLst>
              <a:defRPr/>
            </a:pPr>
            <a:r>
              <a:rPr lang="ja-JP" sz="1100" b="0" i="0" u="none" strike="noStrike" cap="none" baseline="0">
                <a:solidFill>
                  <a:srgbClr val="000000"/>
                </a:solidFill>
                <a:effectLst/>
                <a:uFillTx/>
                <a:ea typeface="MS UI Gothic" panose="020B0600070205080204" charset="-128"/>
              </a:rPr>
              <a:t>	SD</a:t>
            </a:r>
          </a:p>
          <a:p>
            <a:pPr marL="0" marR="0" lvl="0" indent="0" algn="l" defTabSz="266700" rtl="0" eaLnBrk="1" fontAlgn="base" latinLnBrk="0" hangingPunct="1">
              <a:lnSpc>
                <a:spcPct val="100000"/>
              </a:lnSpc>
              <a:spcBef>
                <a:spcPct val="0"/>
              </a:spcBef>
              <a:spcAft>
                <a:spcPct val="0"/>
              </a:spcAft>
              <a:buClrTx/>
              <a:buSzTx/>
              <a:buFontTx/>
              <a:buNone/>
              <a:tabLst>
                <a:tab pos="231775" algn="l"/>
              </a:tabLst>
              <a:defRPr/>
            </a:pPr>
            <a:r>
              <a:rPr lang="ja-JP" sz="1100" b="0" i="0" u="none" strike="noStrike" cap="none" baseline="0">
                <a:solidFill>
                  <a:srgbClr val="000000"/>
                </a:solidFill>
                <a:effectLst/>
                <a:uFillTx/>
                <a:ea typeface="MS UI Gothic" panose="020B0600070205080204" charset="-128"/>
              </a:rPr>
              <a:t>	PR</a:t>
            </a:r>
          </a:p>
        </p:txBody>
      </p:sp>
      <p:sp>
        <p:nvSpPr>
          <p:cNvPr id="13" name="Rectangle 12"/>
          <p:cNvSpPr/>
          <p:nvPr/>
        </p:nvSpPr>
        <p:spPr>
          <a:xfrm>
            <a:off x="3736409" y="2486742"/>
            <a:ext cx="86954" cy="864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14" name="Rectangle 13"/>
          <p:cNvSpPr/>
          <p:nvPr/>
        </p:nvSpPr>
        <p:spPr>
          <a:xfrm>
            <a:off x="3736409" y="2655995"/>
            <a:ext cx="86954" cy="86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15" name="Rectangle 14"/>
          <p:cNvSpPr/>
          <p:nvPr/>
        </p:nvSpPr>
        <p:spPr>
          <a:xfrm>
            <a:off x="3736409" y="2825248"/>
            <a:ext cx="86954" cy="86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grpSp>
        <p:nvGrpSpPr>
          <p:cNvPr id="16" name="Group 15"/>
          <p:cNvGrpSpPr/>
          <p:nvPr/>
        </p:nvGrpSpPr>
        <p:grpSpPr>
          <a:xfrm>
            <a:off x="3737907" y="2321387"/>
            <a:ext cx="82800" cy="82800"/>
            <a:chOff x="2176833" y="2328248"/>
            <a:chExt cx="83958" cy="83958"/>
          </a:xfrm>
        </p:grpSpPr>
        <p:cxnSp>
          <p:nvCxnSpPr>
            <p:cNvPr id="17" name="Straight Connector 16"/>
            <p:cNvCxnSpPr/>
            <p:nvPr/>
          </p:nvCxnSpPr>
          <p:spPr>
            <a:xfrm flipH="1">
              <a:off x="2218812" y="2328248"/>
              <a:ext cx="0" cy="83958"/>
            </a:xfrm>
            <a:prstGeom prst="line">
              <a:avLst/>
            </a:prstGeom>
            <a:ln w="26035" cap="sq">
              <a:solidFill>
                <a:srgbClr val="000000"/>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5400000" flipH="1">
              <a:off x="2218812" y="2328248"/>
              <a:ext cx="0" cy="83958"/>
            </a:xfrm>
            <a:prstGeom prst="line">
              <a:avLst/>
            </a:prstGeom>
            <a:ln w="26035" cap="sq">
              <a:solidFill>
                <a:srgbClr val="000000"/>
              </a:solidFill>
              <a:miter lim="800000"/>
            </a:ln>
          </p:spPr>
          <p:style>
            <a:lnRef idx="1">
              <a:schemeClr val="accent1"/>
            </a:lnRef>
            <a:fillRef idx="0">
              <a:schemeClr val="accent1"/>
            </a:fillRef>
            <a:effectRef idx="0">
              <a:schemeClr val="accent1"/>
            </a:effectRef>
            <a:fontRef idx="minor">
              <a:schemeClr val="tx1"/>
            </a:fontRef>
          </p:style>
        </p:cxnSp>
      </p:grpSp>
      <p:cxnSp>
        <p:nvCxnSpPr>
          <p:cNvPr id="19" name="Straight Connector 18"/>
          <p:cNvCxnSpPr/>
          <p:nvPr/>
        </p:nvCxnSpPr>
        <p:spPr>
          <a:xfrm flipH="1">
            <a:off x="849856" y="2044406"/>
            <a:ext cx="0" cy="2684757"/>
          </a:xfrm>
          <a:prstGeom prst="line">
            <a:avLst/>
          </a:prstGeom>
          <a:ln w="26035" cap="sq">
            <a:solidFill>
              <a:srgbClr val="000000"/>
            </a:solidFill>
            <a:miter lim="800000"/>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870206" y="4107575"/>
            <a:ext cx="4417490" cy="0"/>
          </a:xfrm>
          <a:prstGeom prst="line">
            <a:avLst/>
          </a:prstGeom>
          <a:ln w="26035" cap="sq">
            <a:solidFill>
              <a:srgbClr val="000000"/>
            </a:solidFill>
            <a:prstDash val="sysDash"/>
            <a:miter lim="800000"/>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751424" y="2044406"/>
            <a:ext cx="90933" cy="0"/>
          </a:xfrm>
          <a:prstGeom prst="line">
            <a:avLst/>
          </a:prstGeom>
          <a:ln w="26035" cap="sq">
            <a:solidFill>
              <a:srgbClr val="000000"/>
            </a:solidFill>
            <a:miter lim="800000"/>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476883" y="1959358"/>
            <a:ext cx="233596" cy="167808"/>
          </a:xfrm>
          <a:prstGeom prst="rect">
            <a:avLst/>
          </a:prstGeom>
          <a:noFill/>
        </p:spPr>
        <p:txBody>
          <a:bodyPr wrap="none" lIns="0" tIns="0" rIns="0" bIns="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ja-JP" sz="1100" b="0" i="0" u="none" strike="noStrike" cap="none" baseline="0">
                <a:solidFill>
                  <a:srgbClr val="000000"/>
                </a:solidFill>
                <a:effectLst/>
                <a:uFillTx/>
                <a:ea typeface="MS UI Gothic" panose="020B0600070205080204" charset="-128"/>
              </a:rPr>
              <a:t>120</a:t>
            </a:r>
          </a:p>
        </p:txBody>
      </p:sp>
      <p:cxnSp>
        <p:nvCxnSpPr>
          <p:cNvPr id="23" name="Straight Connector 22"/>
          <p:cNvCxnSpPr/>
          <p:nvPr/>
        </p:nvCxnSpPr>
        <p:spPr>
          <a:xfrm>
            <a:off x="751424" y="2252691"/>
            <a:ext cx="90933" cy="0"/>
          </a:xfrm>
          <a:prstGeom prst="line">
            <a:avLst/>
          </a:prstGeom>
          <a:ln w="26035" cap="sq">
            <a:solidFill>
              <a:srgbClr val="000000"/>
            </a:solidFill>
            <a:miter lim="800000"/>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476883" y="2167644"/>
            <a:ext cx="233596" cy="167808"/>
          </a:xfrm>
          <a:prstGeom prst="rect">
            <a:avLst/>
          </a:prstGeom>
          <a:noFill/>
        </p:spPr>
        <p:txBody>
          <a:bodyPr wrap="none" lIns="0" tIns="0" rIns="0" bIns="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ja-JP" sz="1100" b="0" i="0" u="none" strike="noStrike" cap="none" baseline="0">
                <a:solidFill>
                  <a:srgbClr val="000000"/>
                </a:solidFill>
                <a:effectLst/>
                <a:uFillTx/>
                <a:ea typeface="MS UI Gothic" panose="020B0600070205080204" charset="-128"/>
              </a:rPr>
              <a:t>105</a:t>
            </a:r>
          </a:p>
        </p:txBody>
      </p:sp>
      <p:cxnSp>
        <p:nvCxnSpPr>
          <p:cNvPr id="25" name="Straight Connector 24"/>
          <p:cNvCxnSpPr/>
          <p:nvPr/>
        </p:nvCxnSpPr>
        <p:spPr>
          <a:xfrm>
            <a:off x="751424" y="2453166"/>
            <a:ext cx="90933" cy="0"/>
          </a:xfrm>
          <a:prstGeom prst="line">
            <a:avLst/>
          </a:prstGeom>
          <a:ln w="26035" cap="sq">
            <a:solidFill>
              <a:srgbClr val="000000"/>
            </a:solidFill>
            <a:miter lim="800000"/>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554748" y="2368117"/>
            <a:ext cx="155731" cy="167808"/>
          </a:xfrm>
          <a:prstGeom prst="rect">
            <a:avLst/>
          </a:prstGeom>
          <a:noFill/>
        </p:spPr>
        <p:txBody>
          <a:bodyPr wrap="none" lIns="0" tIns="0" rIns="0" bIns="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ja-JP" sz="1100" b="0" i="0" u="none" strike="noStrike" cap="none" baseline="0">
                <a:solidFill>
                  <a:srgbClr val="000000"/>
                </a:solidFill>
                <a:effectLst/>
                <a:uFillTx/>
                <a:ea typeface="MS UI Gothic" panose="020B0600070205080204" charset="-128"/>
              </a:rPr>
              <a:t>90</a:t>
            </a:r>
          </a:p>
        </p:txBody>
      </p:sp>
      <p:cxnSp>
        <p:nvCxnSpPr>
          <p:cNvPr id="27" name="Straight Connector 26"/>
          <p:cNvCxnSpPr/>
          <p:nvPr/>
        </p:nvCxnSpPr>
        <p:spPr>
          <a:xfrm>
            <a:off x="751424" y="2661451"/>
            <a:ext cx="90933" cy="0"/>
          </a:xfrm>
          <a:prstGeom prst="line">
            <a:avLst/>
          </a:prstGeom>
          <a:ln w="26035" cap="sq">
            <a:solidFill>
              <a:srgbClr val="000000"/>
            </a:solidFill>
            <a:miter lim="800000"/>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554748" y="2576404"/>
            <a:ext cx="155731" cy="167808"/>
          </a:xfrm>
          <a:prstGeom prst="rect">
            <a:avLst/>
          </a:prstGeom>
          <a:noFill/>
        </p:spPr>
        <p:txBody>
          <a:bodyPr wrap="none" lIns="0" tIns="0" rIns="0" bIns="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ja-JP" sz="1100" b="0" i="0" u="none" strike="noStrike" cap="none" baseline="0">
                <a:solidFill>
                  <a:srgbClr val="000000"/>
                </a:solidFill>
                <a:effectLst/>
                <a:uFillTx/>
                <a:ea typeface="MS UI Gothic" panose="020B0600070205080204" charset="-128"/>
              </a:rPr>
              <a:t>75</a:t>
            </a:r>
          </a:p>
        </p:txBody>
      </p:sp>
      <p:cxnSp>
        <p:nvCxnSpPr>
          <p:cNvPr id="29" name="Straight Connector 28"/>
          <p:cNvCxnSpPr/>
          <p:nvPr/>
        </p:nvCxnSpPr>
        <p:spPr>
          <a:xfrm>
            <a:off x="751424" y="2867134"/>
            <a:ext cx="90933" cy="0"/>
          </a:xfrm>
          <a:prstGeom prst="line">
            <a:avLst/>
          </a:prstGeom>
          <a:ln w="26035" cap="sq">
            <a:solidFill>
              <a:srgbClr val="000000"/>
            </a:solidFill>
            <a:miter lim="800000"/>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554748" y="2782086"/>
            <a:ext cx="155731" cy="167808"/>
          </a:xfrm>
          <a:prstGeom prst="rect">
            <a:avLst/>
          </a:prstGeom>
          <a:noFill/>
        </p:spPr>
        <p:txBody>
          <a:bodyPr wrap="none" lIns="0" tIns="0" rIns="0" bIns="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ja-JP" sz="1100" b="0" i="0" u="none" strike="noStrike" cap="none" baseline="0">
                <a:solidFill>
                  <a:srgbClr val="000000"/>
                </a:solidFill>
                <a:effectLst/>
                <a:uFillTx/>
                <a:ea typeface="MS UI Gothic" panose="020B0600070205080204" charset="-128"/>
              </a:rPr>
              <a:t>60</a:t>
            </a:r>
          </a:p>
        </p:txBody>
      </p:sp>
      <p:cxnSp>
        <p:nvCxnSpPr>
          <p:cNvPr id="31" name="Straight Connector 30"/>
          <p:cNvCxnSpPr/>
          <p:nvPr/>
        </p:nvCxnSpPr>
        <p:spPr>
          <a:xfrm>
            <a:off x="751424" y="3075419"/>
            <a:ext cx="90933" cy="0"/>
          </a:xfrm>
          <a:prstGeom prst="line">
            <a:avLst/>
          </a:prstGeom>
          <a:ln w="26035" cap="sq">
            <a:solidFill>
              <a:srgbClr val="000000"/>
            </a:solidFill>
            <a:miter lim="800000"/>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554748" y="2990371"/>
            <a:ext cx="155731" cy="167808"/>
          </a:xfrm>
          <a:prstGeom prst="rect">
            <a:avLst/>
          </a:prstGeom>
          <a:noFill/>
        </p:spPr>
        <p:txBody>
          <a:bodyPr wrap="none" lIns="0" tIns="0" rIns="0" bIns="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ja-JP" sz="1100" b="0" i="0" u="none" strike="noStrike" cap="none" baseline="0">
                <a:solidFill>
                  <a:srgbClr val="000000"/>
                </a:solidFill>
                <a:effectLst/>
                <a:uFillTx/>
                <a:ea typeface="MS UI Gothic" panose="020B0600070205080204" charset="-128"/>
              </a:rPr>
              <a:t>45</a:t>
            </a:r>
          </a:p>
        </p:txBody>
      </p:sp>
      <p:cxnSp>
        <p:nvCxnSpPr>
          <p:cNvPr id="33" name="Straight Connector 32"/>
          <p:cNvCxnSpPr/>
          <p:nvPr/>
        </p:nvCxnSpPr>
        <p:spPr>
          <a:xfrm>
            <a:off x="751424" y="3275894"/>
            <a:ext cx="90933" cy="0"/>
          </a:xfrm>
          <a:prstGeom prst="line">
            <a:avLst/>
          </a:prstGeom>
          <a:ln w="26035" cap="sq">
            <a:solidFill>
              <a:srgbClr val="000000"/>
            </a:solidFill>
            <a:miter lim="800000"/>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554748" y="3190846"/>
            <a:ext cx="155731" cy="167808"/>
          </a:xfrm>
          <a:prstGeom prst="rect">
            <a:avLst/>
          </a:prstGeom>
          <a:noFill/>
        </p:spPr>
        <p:txBody>
          <a:bodyPr wrap="none" lIns="0" tIns="0" rIns="0" bIns="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ja-JP" sz="1100" b="0" i="0" u="none" strike="noStrike" cap="none" baseline="0">
                <a:solidFill>
                  <a:srgbClr val="000000"/>
                </a:solidFill>
                <a:effectLst/>
                <a:uFillTx/>
                <a:ea typeface="MS UI Gothic" panose="020B0600070205080204" charset="-128"/>
              </a:rPr>
              <a:t>30</a:t>
            </a:r>
          </a:p>
        </p:txBody>
      </p:sp>
      <p:cxnSp>
        <p:nvCxnSpPr>
          <p:cNvPr id="35" name="Straight Connector 34"/>
          <p:cNvCxnSpPr/>
          <p:nvPr/>
        </p:nvCxnSpPr>
        <p:spPr>
          <a:xfrm>
            <a:off x="751424" y="3484179"/>
            <a:ext cx="90933" cy="0"/>
          </a:xfrm>
          <a:prstGeom prst="line">
            <a:avLst/>
          </a:prstGeom>
          <a:ln w="26035" cap="sq">
            <a:solidFill>
              <a:srgbClr val="000000"/>
            </a:solidFill>
            <a:miter lim="800000"/>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554748" y="3399132"/>
            <a:ext cx="155731" cy="167808"/>
          </a:xfrm>
          <a:prstGeom prst="rect">
            <a:avLst/>
          </a:prstGeom>
          <a:noFill/>
        </p:spPr>
        <p:txBody>
          <a:bodyPr wrap="none" lIns="0" tIns="0" rIns="0" bIns="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ja-JP" sz="1100" b="0" i="0" u="none" strike="noStrike" cap="none" baseline="0">
                <a:solidFill>
                  <a:srgbClr val="000000"/>
                </a:solidFill>
                <a:effectLst/>
                <a:uFillTx/>
                <a:ea typeface="MS UI Gothic" panose="020B0600070205080204" charset="-128"/>
              </a:rPr>
              <a:t>15</a:t>
            </a:r>
          </a:p>
        </p:txBody>
      </p:sp>
      <p:cxnSp>
        <p:nvCxnSpPr>
          <p:cNvPr id="37" name="Straight Connector 36"/>
          <p:cNvCxnSpPr/>
          <p:nvPr/>
        </p:nvCxnSpPr>
        <p:spPr>
          <a:xfrm>
            <a:off x="751424" y="3700276"/>
            <a:ext cx="90933" cy="0"/>
          </a:xfrm>
          <a:prstGeom prst="line">
            <a:avLst/>
          </a:prstGeom>
          <a:ln w="26035" cap="sq">
            <a:solidFill>
              <a:srgbClr val="000000"/>
            </a:solidFill>
            <a:miter lim="800000"/>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632614" y="3615228"/>
            <a:ext cx="77865" cy="167808"/>
          </a:xfrm>
          <a:prstGeom prst="rect">
            <a:avLst/>
          </a:prstGeom>
          <a:noFill/>
        </p:spPr>
        <p:txBody>
          <a:bodyPr wrap="none" lIns="0" tIns="0" rIns="0" bIns="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ja-JP" sz="1100" b="0" i="0" u="none" strike="noStrike" cap="none" baseline="0">
                <a:solidFill>
                  <a:srgbClr val="000000"/>
                </a:solidFill>
                <a:effectLst/>
                <a:uFillTx/>
                <a:ea typeface="MS UI Gothic" panose="020B0600070205080204" charset="-128"/>
              </a:rPr>
              <a:t>0</a:t>
            </a:r>
          </a:p>
        </p:txBody>
      </p:sp>
      <p:cxnSp>
        <p:nvCxnSpPr>
          <p:cNvPr id="39" name="Straight Connector 38"/>
          <p:cNvCxnSpPr/>
          <p:nvPr/>
        </p:nvCxnSpPr>
        <p:spPr>
          <a:xfrm>
            <a:off x="751424" y="3908561"/>
            <a:ext cx="90933" cy="0"/>
          </a:xfrm>
          <a:prstGeom prst="line">
            <a:avLst/>
          </a:prstGeom>
          <a:ln w="26035" cap="sq">
            <a:solidFill>
              <a:srgbClr val="000000"/>
            </a:solidFill>
            <a:miter lim="800000"/>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508665" y="3823514"/>
            <a:ext cx="201814" cy="167808"/>
          </a:xfrm>
          <a:prstGeom prst="rect">
            <a:avLst/>
          </a:prstGeom>
          <a:noFill/>
        </p:spPr>
        <p:txBody>
          <a:bodyPr wrap="none" lIns="0" tIns="0" rIns="0" bIns="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ja-JP" sz="1100" b="0" i="0" u="none" strike="noStrike" cap="none" baseline="0">
                <a:solidFill>
                  <a:srgbClr val="000000"/>
                </a:solidFill>
                <a:effectLst/>
                <a:uFillTx/>
                <a:ea typeface="MS UI Gothic" panose="020B0600070205080204" charset="-128"/>
              </a:rPr>
              <a:t>-15</a:t>
            </a:r>
          </a:p>
        </p:txBody>
      </p:sp>
      <p:cxnSp>
        <p:nvCxnSpPr>
          <p:cNvPr id="41" name="Straight Connector 40"/>
          <p:cNvCxnSpPr/>
          <p:nvPr/>
        </p:nvCxnSpPr>
        <p:spPr>
          <a:xfrm>
            <a:off x="751424" y="4109036"/>
            <a:ext cx="90933" cy="0"/>
          </a:xfrm>
          <a:prstGeom prst="line">
            <a:avLst/>
          </a:prstGeom>
          <a:ln w="26035" cap="sq">
            <a:solidFill>
              <a:srgbClr val="000000"/>
            </a:solidFill>
            <a:miter lim="800000"/>
          </a:ln>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508665" y="4023987"/>
            <a:ext cx="201814" cy="167808"/>
          </a:xfrm>
          <a:prstGeom prst="rect">
            <a:avLst/>
          </a:prstGeom>
          <a:noFill/>
        </p:spPr>
        <p:txBody>
          <a:bodyPr wrap="none" lIns="0" tIns="0" rIns="0" bIns="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ja-JP" sz="1100" b="0" i="0" u="none" strike="noStrike" cap="none" baseline="0">
                <a:solidFill>
                  <a:srgbClr val="000000"/>
                </a:solidFill>
                <a:effectLst/>
                <a:uFillTx/>
                <a:ea typeface="MS UI Gothic" panose="020B0600070205080204" charset="-128"/>
              </a:rPr>
              <a:t>-30</a:t>
            </a:r>
          </a:p>
        </p:txBody>
      </p:sp>
      <p:cxnSp>
        <p:nvCxnSpPr>
          <p:cNvPr id="43" name="Straight Connector 42"/>
          <p:cNvCxnSpPr/>
          <p:nvPr/>
        </p:nvCxnSpPr>
        <p:spPr>
          <a:xfrm>
            <a:off x="751424" y="4317321"/>
            <a:ext cx="90933" cy="0"/>
          </a:xfrm>
          <a:prstGeom prst="line">
            <a:avLst/>
          </a:prstGeom>
          <a:ln w="26035" cap="sq">
            <a:solidFill>
              <a:srgbClr val="000000"/>
            </a:solidFill>
            <a:miter lim="800000"/>
          </a:ln>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508665" y="4232274"/>
            <a:ext cx="201814" cy="167808"/>
          </a:xfrm>
          <a:prstGeom prst="rect">
            <a:avLst/>
          </a:prstGeom>
          <a:noFill/>
        </p:spPr>
        <p:txBody>
          <a:bodyPr wrap="none" lIns="0" tIns="0" rIns="0" bIns="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ja-JP" sz="1100" b="0" i="0" u="none" strike="noStrike" cap="none" baseline="0">
                <a:solidFill>
                  <a:srgbClr val="000000"/>
                </a:solidFill>
                <a:effectLst/>
                <a:uFillTx/>
                <a:ea typeface="MS UI Gothic" panose="020B0600070205080204" charset="-128"/>
              </a:rPr>
              <a:t>-45</a:t>
            </a:r>
          </a:p>
        </p:txBody>
      </p:sp>
      <p:cxnSp>
        <p:nvCxnSpPr>
          <p:cNvPr id="45" name="Straight Connector 44"/>
          <p:cNvCxnSpPr/>
          <p:nvPr/>
        </p:nvCxnSpPr>
        <p:spPr>
          <a:xfrm>
            <a:off x="751424" y="4520399"/>
            <a:ext cx="90933" cy="0"/>
          </a:xfrm>
          <a:prstGeom prst="line">
            <a:avLst/>
          </a:prstGeom>
          <a:ln w="26035" cap="sq">
            <a:solidFill>
              <a:srgbClr val="000000"/>
            </a:solidFill>
            <a:miter lim="800000"/>
          </a:ln>
        </p:spPr>
        <p:style>
          <a:lnRef idx="1">
            <a:schemeClr val="accent1"/>
          </a:lnRef>
          <a:fillRef idx="0">
            <a:schemeClr val="accent1"/>
          </a:fillRef>
          <a:effectRef idx="0">
            <a:schemeClr val="accent1"/>
          </a:effectRef>
          <a:fontRef idx="minor">
            <a:schemeClr val="tx1"/>
          </a:fontRef>
        </p:style>
      </p:cxnSp>
      <p:sp>
        <p:nvSpPr>
          <p:cNvPr id="46" name="TextBox 45"/>
          <p:cNvSpPr txBox="1"/>
          <p:nvPr/>
        </p:nvSpPr>
        <p:spPr>
          <a:xfrm>
            <a:off x="508665" y="4435351"/>
            <a:ext cx="201814" cy="167808"/>
          </a:xfrm>
          <a:prstGeom prst="rect">
            <a:avLst/>
          </a:prstGeom>
          <a:noFill/>
        </p:spPr>
        <p:txBody>
          <a:bodyPr wrap="none" lIns="0" tIns="0" rIns="0" bIns="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ja-JP" sz="1100" b="0" i="0" u="none" strike="noStrike" cap="none" baseline="0">
                <a:solidFill>
                  <a:srgbClr val="000000"/>
                </a:solidFill>
                <a:effectLst/>
                <a:uFillTx/>
                <a:ea typeface="MS UI Gothic" panose="020B0600070205080204" charset="-128"/>
              </a:rPr>
              <a:t>-60</a:t>
            </a:r>
          </a:p>
        </p:txBody>
      </p:sp>
      <p:cxnSp>
        <p:nvCxnSpPr>
          <p:cNvPr id="47" name="Straight Connector 46"/>
          <p:cNvCxnSpPr/>
          <p:nvPr/>
        </p:nvCxnSpPr>
        <p:spPr>
          <a:xfrm>
            <a:off x="751424" y="4728685"/>
            <a:ext cx="90933" cy="0"/>
          </a:xfrm>
          <a:prstGeom prst="line">
            <a:avLst/>
          </a:prstGeom>
          <a:ln w="26035" cap="sq">
            <a:solidFill>
              <a:srgbClr val="000000"/>
            </a:solidFill>
            <a:miter lim="800000"/>
          </a:ln>
        </p:spPr>
        <p:style>
          <a:lnRef idx="1">
            <a:schemeClr val="accent1"/>
          </a:lnRef>
          <a:fillRef idx="0">
            <a:schemeClr val="accent1"/>
          </a:fillRef>
          <a:effectRef idx="0">
            <a:schemeClr val="accent1"/>
          </a:effectRef>
          <a:fontRef idx="minor">
            <a:schemeClr val="tx1"/>
          </a:fontRef>
        </p:style>
      </p:cxnSp>
      <p:sp>
        <p:nvSpPr>
          <p:cNvPr id="48" name="TextBox 47"/>
          <p:cNvSpPr txBox="1"/>
          <p:nvPr/>
        </p:nvSpPr>
        <p:spPr>
          <a:xfrm>
            <a:off x="508665" y="4643636"/>
            <a:ext cx="201814" cy="167808"/>
          </a:xfrm>
          <a:prstGeom prst="rect">
            <a:avLst/>
          </a:prstGeom>
          <a:noFill/>
        </p:spPr>
        <p:txBody>
          <a:bodyPr wrap="none" lIns="0" tIns="0" rIns="0" bIns="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ja-JP" sz="1100" b="0" i="0" u="none" strike="noStrike" cap="none" baseline="0">
                <a:solidFill>
                  <a:srgbClr val="000000"/>
                </a:solidFill>
                <a:effectLst/>
                <a:uFillTx/>
                <a:ea typeface="MS UI Gothic" panose="020B0600070205080204" charset="-128"/>
              </a:rPr>
              <a:t>-75</a:t>
            </a:r>
          </a:p>
        </p:txBody>
      </p:sp>
      <p:sp>
        <p:nvSpPr>
          <p:cNvPr id="49" name="TextBox 48"/>
          <p:cNvSpPr txBox="1"/>
          <p:nvPr/>
        </p:nvSpPr>
        <p:spPr>
          <a:xfrm>
            <a:off x="782145" y="4873551"/>
            <a:ext cx="63564" cy="137297"/>
          </a:xfrm>
          <a:prstGeom prst="rect">
            <a:avLst/>
          </a:prstGeom>
          <a:noFill/>
        </p:spPr>
        <p:txBody>
          <a:bodyPr wrap="none" lIns="0" tIns="0" rIns="0" bIns="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lang="ja-JP" sz="900" b="0" i="0" u="none" strike="noStrike" cap="none" baseline="0">
                <a:solidFill>
                  <a:srgbClr val="000000"/>
                </a:solidFill>
                <a:effectLst/>
                <a:uFillTx/>
                <a:ea typeface="MS UI Gothic" panose="020B0600070205080204" charset="-128"/>
              </a:rPr>
              <a:t>番号</a:t>
            </a:r>
          </a:p>
        </p:txBody>
      </p:sp>
      <p:sp>
        <p:nvSpPr>
          <p:cNvPr id="50" name="TextBox 49"/>
          <p:cNvSpPr txBox="1"/>
          <p:nvPr/>
        </p:nvSpPr>
        <p:spPr>
          <a:xfrm>
            <a:off x="942017" y="4849660"/>
            <a:ext cx="162206" cy="185081"/>
          </a:xfrm>
          <a:prstGeom prst="rect">
            <a:avLst/>
          </a:prstGeom>
          <a:noFill/>
        </p:spPr>
        <p:txBody>
          <a:bodyPr wrap="none" lIns="0" tIns="0" rIns="0" bIns="0" rtlCol="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900" b="0" i="0" u="none" strike="noStrike" cap="none" baseline="0">
                <a:solidFill>
                  <a:srgbClr val="000000"/>
                </a:solidFill>
                <a:effectLst/>
                <a:uFillTx/>
                <a:ea typeface="MS UI Gothic" panose="020B0600070205080204" charset="-128"/>
              </a:rPr>
              <a:t>06</a:t>
            </a:r>
          </a:p>
        </p:txBody>
      </p:sp>
      <p:sp>
        <p:nvSpPr>
          <p:cNvPr id="51" name="TextBox 50"/>
          <p:cNvSpPr txBox="1"/>
          <p:nvPr/>
        </p:nvSpPr>
        <p:spPr>
          <a:xfrm>
            <a:off x="1116790" y="4849660"/>
            <a:ext cx="162206" cy="185081"/>
          </a:xfrm>
          <a:prstGeom prst="rect">
            <a:avLst/>
          </a:prstGeom>
          <a:noFill/>
        </p:spPr>
        <p:txBody>
          <a:bodyPr wrap="none" lIns="0" tIns="0" rIns="0" bIns="0" rtlCol="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900" b="0" i="0" u="none" strike="noStrike" cap="none" baseline="0">
                <a:solidFill>
                  <a:srgbClr val="000000"/>
                </a:solidFill>
                <a:effectLst/>
                <a:uFillTx/>
                <a:ea typeface="MS UI Gothic" panose="020B0600070205080204" charset="-128"/>
              </a:rPr>
              <a:t>13</a:t>
            </a:r>
          </a:p>
        </p:txBody>
      </p:sp>
      <p:sp>
        <p:nvSpPr>
          <p:cNvPr id="52" name="TextBox 51"/>
          <p:cNvSpPr txBox="1"/>
          <p:nvPr/>
        </p:nvSpPr>
        <p:spPr>
          <a:xfrm>
            <a:off x="1291563" y="4849660"/>
            <a:ext cx="162206" cy="185081"/>
          </a:xfrm>
          <a:prstGeom prst="rect">
            <a:avLst/>
          </a:prstGeom>
          <a:noFill/>
        </p:spPr>
        <p:txBody>
          <a:bodyPr wrap="none" lIns="0" tIns="0" rIns="0" bIns="0" rtlCol="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900" b="0" i="0" u="none" strike="noStrike" cap="none" baseline="0">
                <a:solidFill>
                  <a:srgbClr val="000000"/>
                </a:solidFill>
                <a:effectLst/>
                <a:uFillTx/>
                <a:ea typeface="MS UI Gothic" panose="020B0600070205080204" charset="-128"/>
              </a:rPr>
              <a:t>02</a:t>
            </a:r>
          </a:p>
        </p:txBody>
      </p:sp>
      <p:sp>
        <p:nvSpPr>
          <p:cNvPr id="53" name="TextBox 52"/>
          <p:cNvSpPr txBox="1"/>
          <p:nvPr/>
        </p:nvSpPr>
        <p:spPr>
          <a:xfrm>
            <a:off x="1466337" y="4849660"/>
            <a:ext cx="162206" cy="185081"/>
          </a:xfrm>
          <a:prstGeom prst="rect">
            <a:avLst/>
          </a:prstGeom>
          <a:noFill/>
        </p:spPr>
        <p:txBody>
          <a:bodyPr wrap="none" lIns="0" tIns="0" rIns="0" bIns="0" rtlCol="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900" b="0" i="0" u="none" strike="noStrike" cap="none" baseline="0">
                <a:solidFill>
                  <a:srgbClr val="000000"/>
                </a:solidFill>
                <a:effectLst/>
                <a:uFillTx/>
                <a:ea typeface="MS UI Gothic" panose="020B0600070205080204" charset="-128"/>
              </a:rPr>
              <a:t>17</a:t>
            </a:r>
          </a:p>
        </p:txBody>
      </p:sp>
      <p:sp>
        <p:nvSpPr>
          <p:cNvPr id="54" name="TextBox 53"/>
          <p:cNvSpPr txBox="1"/>
          <p:nvPr/>
        </p:nvSpPr>
        <p:spPr>
          <a:xfrm>
            <a:off x="1641111" y="4849660"/>
            <a:ext cx="162206" cy="185081"/>
          </a:xfrm>
          <a:prstGeom prst="rect">
            <a:avLst/>
          </a:prstGeom>
          <a:noFill/>
        </p:spPr>
        <p:txBody>
          <a:bodyPr wrap="none" lIns="0" tIns="0" rIns="0" bIns="0" rtlCol="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900" b="0" i="0" u="none" strike="noStrike" cap="none" baseline="0">
                <a:solidFill>
                  <a:srgbClr val="000000"/>
                </a:solidFill>
                <a:effectLst/>
                <a:uFillTx/>
                <a:ea typeface="MS UI Gothic" panose="020B0600070205080204" charset="-128"/>
              </a:rPr>
              <a:t>12</a:t>
            </a:r>
          </a:p>
        </p:txBody>
      </p:sp>
      <p:sp>
        <p:nvSpPr>
          <p:cNvPr id="55" name="TextBox 54"/>
          <p:cNvSpPr txBox="1"/>
          <p:nvPr/>
        </p:nvSpPr>
        <p:spPr>
          <a:xfrm>
            <a:off x="1815884" y="4849660"/>
            <a:ext cx="162206" cy="185081"/>
          </a:xfrm>
          <a:prstGeom prst="rect">
            <a:avLst/>
          </a:prstGeom>
          <a:noFill/>
        </p:spPr>
        <p:txBody>
          <a:bodyPr wrap="none" lIns="0" tIns="0" rIns="0" bIns="0" rtlCol="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900" b="0" i="0" u="none" strike="noStrike" cap="none" baseline="0">
                <a:solidFill>
                  <a:srgbClr val="000000"/>
                </a:solidFill>
                <a:effectLst/>
                <a:uFillTx/>
                <a:ea typeface="MS UI Gothic" panose="020B0600070205080204" charset="-128"/>
              </a:rPr>
              <a:t>18</a:t>
            </a:r>
          </a:p>
        </p:txBody>
      </p:sp>
      <p:sp>
        <p:nvSpPr>
          <p:cNvPr id="56" name="TextBox 55"/>
          <p:cNvSpPr txBox="1"/>
          <p:nvPr/>
        </p:nvSpPr>
        <p:spPr>
          <a:xfrm>
            <a:off x="1990658" y="4849660"/>
            <a:ext cx="162206" cy="185081"/>
          </a:xfrm>
          <a:prstGeom prst="rect">
            <a:avLst/>
          </a:prstGeom>
          <a:noFill/>
        </p:spPr>
        <p:txBody>
          <a:bodyPr wrap="none" lIns="0" tIns="0" rIns="0" bIns="0" rtlCol="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900" b="0" i="0" u="none" strike="noStrike" cap="none" baseline="0">
                <a:solidFill>
                  <a:srgbClr val="000000"/>
                </a:solidFill>
                <a:effectLst/>
                <a:uFillTx/>
                <a:ea typeface="MS UI Gothic" panose="020B0600070205080204" charset="-128"/>
              </a:rPr>
              <a:t>27</a:t>
            </a:r>
          </a:p>
        </p:txBody>
      </p:sp>
      <p:sp>
        <p:nvSpPr>
          <p:cNvPr id="57" name="TextBox 56"/>
          <p:cNvSpPr txBox="1"/>
          <p:nvPr/>
        </p:nvSpPr>
        <p:spPr>
          <a:xfrm>
            <a:off x="2165430" y="4849660"/>
            <a:ext cx="162206" cy="185081"/>
          </a:xfrm>
          <a:prstGeom prst="rect">
            <a:avLst/>
          </a:prstGeom>
          <a:noFill/>
        </p:spPr>
        <p:txBody>
          <a:bodyPr wrap="none" lIns="0" tIns="0" rIns="0" bIns="0" rtlCol="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900" b="0" i="0" u="none" strike="noStrike" cap="none" baseline="0">
                <a:solidFill>
                  <a:srgbClr val="000000"/>
                </a:solidFill>
                <a:effectLst/>
                <a:uFillTx/>
                <a:ea typeface="MS UI Gothic" panose="020B0600070205080204" charset="-128"/>
              </a:rPr>
              <a:t>23</a:t>
            </a:r>
          </a:p>
        </p:txBody>
      </p:sp>
      <p:sp>
        <p:nvSpPr>
          <p:cNvPr id="58" name="TextBox 57"/>
          <p:cNvSpPr txBox="1"/>
          <p:nvPr/>
        </p:nvSpPr>
        <p:spPr>
          <a:xfrm>
            <a:off x="2340204" y="4849660"/>
            <a:ext cx="162206" cy="185081"/>
          </a:xfrm>
          <a:prstGeom prst="rect">
            <a:avLst/>
          </a:prstGeom>
          <a:noFill/>
        </p:spPr>
        <p:txBody>
          <a:bodyPr wrap="none" lIns="0" tIns="0" rIns="0" bIns="0" rtlCol="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900" b="0" i="0" u="none" strike="noStrike" cap="none" baseline="0">
                <a:solidFill>
                  <a:srgbClr val="000000"/>
                </a:solidFill>
                <a:effectLst/>
                <a:uFillTx/>
                <a:ea typeface="MS UI Gothic" panose="020B0600070205080204" charset="-128"/>
              </a:rPr>
              <a:t>04</a:t>
            </a:r>
          </a:p>
        </p:txBody>
      </p:sp>
      <p:sp>
        <p:nvSpPr>
          <p:cNvPr id="59" name="TextBox 58"/>
          <p:cNvSpPr txBox="1"/>
          <p:nvPr/>
        </p:nvSpPr>
        <p:spPr>
          <a:xfrm>
            <a:off x="2514977" y="4849660"/>
            <a:ext cx="162206" cy="185081"/>
          </a:xfrm>
          <a:prstGeom prst="rect">
            <a:avLst/>
          </a:prstGeom>
          <a:noFill/>
        </p:spPr>
        <p:txBody>
          <a:bodyPr wrap="none" lIns="0" tIns="0" rIns="0" bIns="0" rtlCol="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900" b="0" i="0" u="none" strike="noStrike" cap="none" baseline="0">
                <a:solidFill>
                  <a:srgbClr val="000000"/>
                </a:solidFill>
                <a:effectLst/>
                <a:uFillTx/>
                <a:ea typeface="MS UI Gothic" panose="020B0600070205080204" charset="-128"/>
              </a:rPr>
              <a:t>21</a:t>
            </a:r>
          </a:p>
        </p:txBody>
      </p:sp>
      <p:sp>
        <p:nvSpPr>
          <p:cNvPr id="60" name="TextBox 59"/>
          <p:cNvSpPr txBox="1"/>
          <p:nvPr/>
        </p:nvSpPr>
        <p:spPr>
          <a:xfrm>
            <a:off x="2689751" y="4849660"/>
            <a:ext cx="162206" cy="185081"/>
          </a:xfrm>
          <a:prstGeom prst="rect">
            <a:avLst/>
          </a:prstGeom>
          <a:noFill/>
        </p:spPr>
        <p:txBody>
          <a:bodyPr wrap="none" lIns="0" tIns="0" rIns="0" bIns="0" rtlCol="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900" b="0" i="0" u="none" strike="noStrike" cap="none" baseline="0">
                <a:solidFill>
                  <a:srgbClr val="000000"/>
                </a:solidFill>
                <a:effectLst/>
                <a:uFillTx/>
                <a:ea typeface="MS UI Gothic" panose="020B0600070205080204" charset="-128"/>
              </a:rPr>
              <a:t>25</a:t>
            </a:r>
          </a:p>
        </p:txBody>
      </p:sp>
      <p:sp>
        <p:nvSpPr>
          <p:cNvPr id="61" name="TextBox 60"/>
          <p:cNvSpPr txBox="1"/>
          <p:nvPr/>
        </p:nvSpPr>
        <p:spPr>
          <a:xfrm>
            <a:off x="2864525" y="4849660"/>
            <a:ext cx="162206" cy="185081"/>
          </a:xfrm>
          <a:prstGeom prst="rect">
            <a:avLst/>
          </a:prstGeom>
          <a:noFill/>
        </p:spPr>
        <p:txBody>
          <a:bodyPr wrap="none" lIns="0" tIns="0" rIns="0" bIns="0" rtlCol="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900" b="0" i="0" u="none" strike="noStrike" cap="none" baseline="0">
                <a:solidFill>
                  <a:srgbClr val="000000"/>
                </a:solidFill>
                <a:effectLst/>
                <a:uFillTx/>
                <a:ea typeface="MS UI Gothic" panose="020B0600070205080204" charset="-128"/>
              </a:rPr>
              <a:t>07</a:t>
            </a:r>
          </a:p>
        </p:txBody>
      </p:sp>
      <p:sp>
        <p:nvSpPr>
          <p:cNvPr id="62" name="TextBox 61"/>
          <p:cNvSpPr txBox="1"/>
          <p:nvPr/>
        </p:nvSpPr>
        <p:spPr>
          <a:xfrm>
            <a:off x="3039298" y="4849660"/>
            <a:ext cx="162206" cy="185081"/>
          </a:xfrm>
          <a:prstGeom prst="rect">
            <a:avLst/>
          </a:prstGeom>
          <a:noFill/>
        </p:spPr>
        <p:txBody>
          <a:bodyPr wrap="none" lIns="0" tIns="0" rIns="0" bIns="0" rtlCol="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900" b="0" i="0" u="none" strike="noStrike" cap="none" baseline="0">
                <a:solidFill>
                  <a:srgbClr val="000000"/>
                </a:solidFill>
                <a:effectLst/>
                <a:uFillTx/>
                <a:ea typeface="MS UI Gothic" panose="020B0600070205080204" charset="-128"/>
              </a:rPr>
              <a:t>15</a:t>
            </a:r>
          </a:p>
        </p:txBody>
      </p:sp>
      <p:sp>
        <p:nvSpPr>
          <p:cNvPr id="63" name="TextBox 62"/>
          <p:cNvSpPr txBox="1"/>
          <p:nvPr/>
        </p:nvSpPr>
        <p:spPr>
          <a:xfrm>
            <a:off x="3214071" y="4849660"/>
            <a:ext cx="162206" cy="185081"/>
          </a:xfrm>
          <a:prstGeom prst="rect">
            <a:avLst/>
          </a:prstGeom>
          <a:noFill/>
        </p:spPr>
        <p:txBody>
          <a:bodyPr wrap="none" lIns="0" tIns="0" rIns="0" bIns="0" rtlCol="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900" b="0" i="0" u="none" strike="noStrike" cap="none" baseline="0">
                <a:solidFill>
                  <a:srgbClr val="000000"/>
                </a:solidFill>
                <a:effectLst/>
                <a:uFillTx/>
                <a:ea typeface="MS UI Gothic" panose="020B0600070205080204" charset="-128"/>
              </a:rPr>
              <a:t>28</a:t>
            </a:r>
          </a:p>
        </p:txBody>
      </p:sp>
      <p:sp>
        <p:nvSpPr>
          <p:cNvPr id="64" name="TextBox 63"/>
          <p:cNvSpPr txBox="1"/>
          <p:nvPr/>
        </p:nvSpPr>
        <p:spPr>
          <a:xfrm>
            <a:off x="3388844" y="4849660"/>
            <a:ext cx="162206" cy="185081"/>
          </a:xfrm>
          <a:prstGeom prst="rect">
            <a:avLst/>
          </a:prstGeom>
          <a:noFill/>
        </p:spPr>
        <p:txBody>
          <a:bodyPr wrap="none" lIns="0" tIns="0" rIns="0" bIns="0" rtlCol="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900" b="0" i="0" u="none" strike="noStrike" cap="none" baseline="0">
                <a:solidFill>
                  <a:srgbClr val="000000"/>
                </a:solidFill>
                <a:effectLst/>
                <a:uFillTx/>
                <a:ea typeface="MS UI Gothic" panose="020B0600070205080204" charset="-128"/>
              </a:rPr>
              <a:t>11</a:t>
            </a:r>
          </a:p>
        </p:txBody>
      </p:sp>
      <p:sp>
        <p:nvSpPr>
          <p:cNvPr id="65" name="TextBox 64"/>
          <p:cNvSpPr txBox="1"/>
          <p:nvPr/>
        </p:nvSpPr>
        <p:spPr>
          <a:xfrm>
            <a:off x="3563618" y="4849660"/>
            <a:ext cx="162206" cy="185081"/>
          </a:xfrm>
          <a:prstGeom prst="rect">
            <a:avLst/>
          </a:prstGeom>
          <a:noFill/>
        </p:spPr>
        <p:txBody>
          <a:bodyPr wrap="none" lIns="0" tIns="0" rIns="0" bIns="0" rtlCol="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900" b="0" i="0" u="none" strike="noStrike" cap="none" baseline="0">
                <a:solidFill>
                  <a:srgbClr val="000000"/>
                </a:solidFill>
                <a:effectLst/>
                <a:uFillTx/>
                <a:ea typeface="MS UI Gothic" panose="020B0600070205080204" charset="-128"/>
              </a:rPr>
              <a:t>26</a:t>
            </a:r>
          </a:p>
        </p:txBody>
      </p:sp>
      <p:sp>
        <p:nvSpPr>
          <p:cNvPr id="66" name="TextBox 65"/>
          <p:cNvSpPr txBox="1"/>
          <p:nvPr/>
        </p:nvSpPr>
        <p:spPr>
          <a:xfrm>
            <a:off x="3738392" y="4849660"/>
            <a:ext cx="162206" cy="185081"/>
          </a:xfrm>
          <a:prstGeom prst="rect">
            <a:avLst/>
          </a:prstGeom>
          <a:noFill/>
        </p:spPr>
        <p:txBody>
          <a:bodyPr wrap="none" lIns="0" tIns="0" rIns="0" bIns="0" rtlCol="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900" b="0" i="0" u="none" strike="noStrike" cap="none" baseline="0">
                <a:solidFill>
                  <a:srgbClr val="000000"/>
                </a:solidFill>
                <a:effectLst/>
                <a:uFillTx/>
                <a:ea typeface="MS UI Gothic" panose="020B0600070205080204" charset="-128"/>
              </a:rPr>
              <a:t>22</a:t>
            </a:r>
          </a:p>
        </p:txBody>
      </p:sp>
      <p:sp>
        <p:nvSpPr>
          <p:cNvPr id="67" name="TextBox 66"/>
          <p:cNvSpPr txBox="1"/>
          <p:nvPr/>
        </p:nvSpPr>
        <p:spPr>
          <a:xfrm>
            <a:off x="3913165" y="4849660"/>
            <a:ext cx="162206" cy="185081"/>
          </a:xfrm>
          <a:prstGeom prst="rect">
            <a:avLst/>
          </a:prstGeom>
          <a:noFill/>
        </p:spPr>
        <p:txBody>
          <a:bodyPr wrap="none" lIns="0" tIns="0" rIns="0" bIns="0" rtlCol="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900" b="0" i="0" u="none" strike="noStrike" cap="none" baseline="0">
                <a:solidFill>
                  <a:srgbClr val="000000"/>
                </a:solidFill>
                <a:effectLst/>
                <a:uFillTx/>
                <a:ea typeface="MS UI Gothic" panose="020B0600070205080204" charset="-128"/>
              </a:rPr>
              <a:t>16</a:t>
            </a:r>
          </a:p>
        </p:txBody>
      </p:sp>
      <p:sp>
        <p:nvSpPr>
          <p:cNvPr id="68" name="TextBox 67"/>
          <p:cNvSpPr txBox="1"/>
          <p:nvPr/>
        </p:nvSpPr>
        <p:spPr>
          <a:xfrm>
            <a:off x="4087939" y="4849660"/>
            <a:ext cx="162206" cy="185081"/>
          </a:xfrm>
          <a:prstGeom prst="rect">
            <a:avLst/>
          </a:prstGeom>
          <a:noFill/>
        </p:spPr>
        <p:txBody>
          <a:bodyPr wrap="none" lIns="0" tIns="0" rIns="0" bIns="0" rtlCol="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900" b="0" i="0" u="none" strike="noStrike" cap="none" baseline="0">
                <a:solidFill>
                  <a:srgbClr val="000000"/>
                </a:solidFill>
                <a:effectLst/>
                <a:uFillTx/>
                <a:ea typeface="MS UI Gothic" panose="020B0600070205080204" charset="-128"/>
              </a:rPr>
              <a:t>05</a:t>
            </a:r>
          </a:p>
        </p:txBody>
      </p:sp>
      <p:sp>
        <p:nvSpPr>
          <p:cNvPr id="69" name="TextBox 68"/>
          <p:cNvSpPr txBox="1"/>
          <p:nvPr/>
        </p:nvSpPr>
        <p:spPr>
          <a:xfrm>
            <a:off x="4262712" y="4849660"/>
            <a:ext cx="162206" cy="185081"/>
          </a:xfrm>
          <a:prstGeom prst="rect">
            <a:avLst/>
          </a:prstGeom>
          <a:noFill/>
        </p:spPr>
        <p:txBody>
          <a:bodyPr wrap="none" lIns="0" tIns="0" rIns="0" bIns="0" rtlCol="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900" b="0" i="0" u="none" strike="noStrike" cap="none" baseline="0">
                <a:solidFill>
                  <a:srgbClr val="000000"/>
                </a:solidFill>
                <a:effectLst/>
                <a:uFillTx/>
                <a:ea typeface="MS UI Gothic" panose="020B0600070205080204" charset="-128"/>
              </a:rPr>
              <a:t>03</a:t>
            </a:r>
          </a:p>
        </p:txBody>
      </p:sp>
      <p:sp>
        <p:nvSpPr>
          <p:cNvPr id="70" name="TextBox 69"/>
          <p:cNvSpPr txBox="1"/>
          <p:nvPr/>
        </p:nvSpPr>
        <p:spPr>
          <a:xfrm>
            <a:off x="4437485" y="4849660"/>
            <a:ext cx="162206" cy="185081"/>
          </a:xfrm>
          <a:prstGeom prst="rect">
            <a:avLst/>
          </a:prstGeom>
          <a:noFill/>
        </p:spPr>
        <p:txBody>
          <a:bodyPr wrap="none" lIns="0" tIns="0" rIns="0" bIns="0" rtlCol="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900" b="0" i="0" u="none" strike="noStrike" cap="none" baseline="0">
                <a:solidFill>
                  <a:srgbClr val="000000"/>
                </a:solidFill>
                <a:effectLst/>
                <a:uFillTx/>
                <a:ea typeface="MS UI Gothic" panose="020B0600070205080204" charset="-128"/>
              </a:rPr>
              <a:t>19</a:t>
            </a:r>
          </a:p>
        </p:txBody>
      </p:sp>
      <p:sp>
        <p:nvSpPr>
          <p:cNvPr id="71" name="TextBox 70"/>
          <p:cNvSpPr txBox="1"/>
          <p:nvPr/>
        </p:nvSpPr>
        <p:spPr>
          <a:xfrm>
            <a:off x="4612258" y="4849660"/>
            <a:ext cx="162206" cy="185081"/>
          </a:xfrm>
          <a:prstGeom prst="rect">
            <a:avLst/>
          </a:prstGeom>
          <a:noFill/>
        </p:spPr>
        <p:txBody>
          <a:bodyPr wrap="none" lIns="0" tIns="0" rIns="0" bIns="0" rtlCol="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900" b="0" i="0" u="none" strike="noStrike" cap="none" baseline="0">
                <a:solidFill>
                  <a:srgbClr val="000000"/>
                </a:solidFill>
                <a:effectLst/>
                <a:uFillTx/>
                <a:ea typeface="MS UI Gothic" panose="020B0600070205080204" charset="-128"/>
              </a:rPr>
              <a:t>09</a:t>
            </a:r>
          </a:p>
        </p:txBody>
      </p:sp>
      <p:sp>
        <p:nvSpPr>
          <p:cNvPr id="72" name="TextBox 71"/>
          <p:cNvSpPr txBox="1"/>
          <p:nvPr/>
        </p:nvSpPr>
        <p:spPr>
          <a:xfrm>
            <a:off x="4787032" y="4849660"/>
            <a:ext cx="162206" cy="185081"/>
          </a:xfrm>
          <a:prstGeom prst="rect">
            <a:avLst/>
          </a:prstGeom>
          <a:noFill/>
        </p:spPr>
        <p:txBody>
          <a:bodyPr wrap="none" lIns="0" tIns="0" rIns="0" bIns="0" rtlCol="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900" b="0" i="0" u="none" strike="noStrike" cap="none" baseline="0">
                <a:solidFill>
                  <a:srgbClr val="000000"/>
                </a:solidFill>
                <a:effectLst/>
                <a:uFillTx/>
                <a:ea typeface="MS UI Gothic" panose="020B0600070205080204" charset="-128"/>
              </a:rPr>
              <a:t>10</a:t>
            </a:r>
          </a:p>
        </p:txBody>
      </p:sp>
      <p:sp>
        <p:nvSpPr>
          <p:cNvPr id="73" name="TextBox 72"/>
          <p:cNvSpPr txBox="1"/>
          <p:nvPr/>
        </p:nvSpPr>
        <p:spPr>
          <a:xfrm>
            <a:off x="4961806" y="4849660"/>
            <a:ext cx="162206" cy="185081"/>
          </a:xfrm>
          <a:prstGeom prst="rect">
            <a:avLst/>
          </a:prstGeom>
          <a:noFill/>
        </p:spPr>
        <p:txBody>
          <a:bodyPr wrap="none" lIns="0" tIns="0" rIns="0" bIns="0" rtlCol="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900" b="0" i="0" u="none" strike="noStrike" cap="none" baseline="0">
                <a:solidFill>
                  <a:srgbClr val="000000"/>
                </a:solidFill>
                <a:effectLst/>
                <a:uFillTx/>
                <a:ea typeface="MS UI Gothic" panose="020B0600070205080204" charset="-128"/>
              </a:rPr>
              <a:t>24</a:t>
            </a:r>
          </a:p>
        </p:txBody>
      </p:sp>
      <p:sp>
        <p:nvSpPr>
          <p:cNvPr id="74" name="TextBox 73"/>
          <p:cNvSpPr txBox="1"/>
          <p:nvPr/>
        </p:nvSpPr>
        <p:spPr>
          <a:xfrm>
            <a:off x="5136585" y="4849660"/>
            <a:ext cx="162206" cy="185081"/>
          </a:xfrm>
          <a:prstGeom prst="rect">
            <a:avLst/>
          </a:prstGeom>
          <a:noFill/>
        </p:spPr>
        <p:txBody>
          <a:bodyPr wrap="none" lIns="0" tIns="0" rIns="0" bIns="0" rtlCol="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900" b="0" i="0" u="none" strike="noStrike" cap="none" baseline="0">
                <a:solidFill>
                  <a:srgbClr val="000000"/>
                </a:solidFill>
                <a:effectLst/>
                <a:uFillTx/>
                <a:ea typeface="MS UI Gothic" panose="020B0600070205080204" charset="-128"/>
              </a:rPr>
              <a:t>01</a:t>
            </a:r>
          </a:p>
        </p:txBody>
      </p:sp>
      <p:sp>
        <p:nvSpPr>
          <p:cNvPr id="75" name="Rectangle 74"/>
          <p:cNvSpPr/>
          <p:nvPr/>
        </p:nvSpPr>
        <p:spPr>
          <a:xfrm>
            <a:off x="891485" y="2063346"/>
            <a:ext cx="90933" cy="163691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76" name="Rectangle 75"/>
          <p:cNvSpPr/>
          <p:nvPr/>
        </p:nvSpPr>
        <p:spPr>
          <a:xfrm>
            <a:off x="1071930" y="2886073"/>
            <a:ext cx="90933" cy="81418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77" name="Rectangle 76"/>
          <p:cNvSpPr/>
          <p:nvPr/>
        </p:nvSpPr>
        <p:spPr>
          <a:xfrm>
            <a:off x="1247563" y="3102170"/>
            <a:ext cx="90933" cy="59809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78" name="Rectangle 77"/>
          <p:cNvSpPr/>
          <p:nvPr/>
        </p:nvSpPr>
        <p:spPr>
          <a:xfrm>
            <a:off x="1425602" y="3177674"/>
            <a:ext cx="90933" cy="52258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79" name="Rectangle 78"/>
          <p:cNvSpPr/>
          <p:nvPr/>
        </p:nvSpPr>
        <p:spPr>
          <a:xfrm>
            <a:off x="1603640" y="3253177"/>
            <a:ext cx="90933" cy="44708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80" name="Rectangle 79"/>
          <p:cNvSpPr/>
          <p:nvPr/>
        </p:nvSpPr>
        <p:spPr>
          <a:xfrm>
            <a:off x="1784085" y="3260988"/>
            <a:ext cx="90933" cy="43927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81" name="Rectangle 80"/>
          <p:cNvSpPr/>
          <p:nvPr/>
        </p:nvSpPr>
        <p:spPr>
          <a:xfrm>
            <a:off x="1964530" y="3435427"/>
            <a:ext cx="90933" cy="26483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82" name="Rectangle 81"/>
          <p:cNvSpPr/>
          <p:nvPr/>
        </p:nvSpPr>
        <p:spPr>
          <a:xfrm>
            <a:off x="2142569" y="3487498"/>
            <a:ext cx="90933" cy="21276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83" name="Rectangle 82"/>
          <p:cNvSpPr/>
          <p:nvPr/>
        </p:nvSpPr>
        <p:spPr>
          <a:xfrm>
            <a:off x="2318201" y="3492705"/>
            <a:ext cx="90933" cy="20755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84" name="Rectangle 83"/>
          <p:cNvSpPr/>
          <p:nvPr/>
        </p:nvSpPr>
        <p:spPr>
          <a:xfrm>
            <a:off x="2496240" y="3583831"/>
            <a:ext cx="90933" cy="11643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85" name="Rectangle 84"/>
          <p:cNvSpPr/>
          <p:nvPr/>
        </p:nvSpPr>
        <p:spPr>
          <a:xfrm>
            <a:off x="2676685" y="3650272"/>
            <a:ext cx="90933" cy="4998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86" name="Rectangle 85"/>
          <p:cNvSpPr/>
          <p:nvPr/>
        </p:nvSpPr>
        <p:spPr>
          <a:xfrm flipV="1">
            <a:off x="3025544" y="3700259"/>
            <a:ext cx="90933" cy="314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87" name="Rectangle 86"/>
          <p:cNvSpPr/>
          <p:nvPr/>
        </p:nvSpPr>
        <p:spPr>
          <a:xfrm flipV="1">
            <a:off x="3208395" y="3700259"/>
            <a:ext cx="90933" cy="314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88" name="Rectangle 87"/>
          <p:cNvSpPr/>
          <p:nvPr/>
        </p:nvSpPr>
        <p:spPr>
          <a:xfrm flipV="1">
            <a:off x="3388838" y="3700259"/>
            <a:ext cx="90933" cy="8144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89" name="Rectangle 88"/>
          <p:cNvSpPr/>
          <p:nvPr/>
        </p:nvSpPr>
        <p:spPr>
          <a:xfrm flipV="1">
            <a:off x="3569283" y="3700257"/>
            <a:ext cx="90933" cy="10487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90" name="Rectangle 89"/>
          <p:cNvSpPr/>
          <p:nvPr/>
        </p:nvSpPr>
        <p:spPr>
          <a:xfrm flipV="1">
            <a:off x="3744915" y="3700256"/>
            <a:ext cx="90933" cy="15694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91" name="Rectangle 90"/>
          <p:cNvSpPr/>
          <p:nvPr/>
        </p:nvSpPr>
        <p:spPr>
          <a:xfrm flipV="1">
            <a:off x="3926699" y="3700255"/>
            <a:ext cx="90933" cy="16996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92" name="Rectangle 91"/>
          <p:cNvSpPr/>
          <p:nvPr/>
        </p:nvSpPr>
        <p:spPr>
          <a:xfrm flipV="1">
            <a:off x="4107143" y="3700254"/>
            <a:ext cx="90933" cy="3808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93" name="Rectangle 92"/>
          <p:cNvSpPr/>
          <p:nvPr/>
        </p:nvSpPr>
        <p:spPr>
          <a:xfrm flipV="1">
            <a:off x="4287587" y="3700253"/>
            <a:ext cx="90933" cy="43813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94" name="Rectangle 93"/>
          <p:cNvSpPr/>
          <p:nvPr/>
        </p:nvSpPr>
        <p:spPr>
          <a:xfrm flipV="1">
            <a:off x="4465626" y="3700253"/>
            <a:ext cx="90933" cy="45375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95" name="Rectangle 94"/>
          <p:cNvSpPr/>
          <p:nvPr/>
        </p:nvSpPr>
        <p:spPr>
          <a:xfrm flipV="1">
            <a:off x="4646070" y="3700253"/>
            <a:ext cx="90933" cy="46417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96" name="Rectangle 95"/>
          <p:cNvSpPr/>
          <p:nvPr/>
        </p:nvSpPr>
        <p:spPr>
          <a:xfrm flipV="1">
            <a:off x="4826515" y="3700253"/>
            <a:ext cx="90933" cy="46938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97" name="Rectangle 96"/>
          <p:cNvSpPr/>
          <p:nvPr/>
        </p:nvSpPr>
        <p:spPr>
          <a:xfrm flipV="1">
            <a:off x="4999742" y="3700251"/>
            <a:ext cx="90933" cy="50322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sp>
        <p:nvSpPr>
          <p:cNvPr id="98" name="Rectangle 97"/>
          <p:cNvSpPr/>
          <p:nvPr/>
        </p:nvSpPr>
        <p:spPr>
          <a:xfrm flipV="1">
            <a:off x="5177781" y="3700250"/>
            <a:ext cx="90933" cy="8469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4D4D4D"/>
              </a:solidFill>
              <a:effectLst/>
              <a:uLnTx/>
              <a:uFillTx/>
              <a:latin typeface="Arial" panose="020B0604020202020204"/>
              <a:ea typeface="+mn-ea"/>
              <a:cs typeface="Arial" panose="020B0604020202020204"/>
            </a:endParaRPr>
          </a:p>
        </p:txBody>
      </p:sp>
      <p:grpSp>
        <p:nvGrpSpPr>
          <p:cNvPr id="99" name="Group 98"/>
          <p:cNvGrpSpPr/>
          <p:nvPr/>
        </p:nvGrpSpPr>
        <p:grpSpPr>
          <a:xfrm>
            <a:off x="3218359" y="3771483"/>
            <a:ext cx="67185" cy="72704"/>
            <a:chOff x="2176833" y="2328248"/>
            <a:chExt cx="83958" cy="83958"/>
          </a:xfrm>
        </p:grpSpPr>
        <p:cxnSp>
          <p:nvCxnSpPr>
            <p:cNvPr id="100" name="Straight Connector 99"/>
            <p:cNvCxnSpPr/>
            <p:nvPr/>
          </p:nvCxnSpPr>
          <p:spPr>
            <a:xfrm flipH="1">
              <a:off x="2218812" y="2328248"/>
              <a:ext cx="0" cy="83958"/>
            </a:xfrm>
            <a:prstGeom prst="line">
              <a:avLst/>
            </a:prstGeom>
            <a:ln w="26035" cap="sq">
              <a:solidFill>
                <a:srgbClr val="000000"/>
              </a:solidFill>
              <a:miter lim="800000"/>
            </a:ln>
          </p:spPr>
          <p:style>
            <a:lnRef idx="1">
              <a:schemeClr val="accent1"/>
            </a:lnRef>
            <a:fillRef idx="0">
              <a:schemeClr val="accent1"/>
            </a:fillRef>
            <a:effectRef idx="0">
              <a:schemeClr val="accent1"/>
            </a:effectRef>
            <a:fontRef idx="minor">
              <a:schemeClr val="tx1"/>
            </a:fontRef>
          </p:style>
        </p:cxnSp>
        <p:cxnSp>
          <p:nvCxnSpPr>
            <p:cNvPr id="101" name="Straight Connector 100"/>
            <p:cNvCxnSpPr/>
            <p:nvPr/>
          </p:nvCxnSpPr>
          <p:spPr>
            <a:xfrm rot="5400000" flipH="1">
              <a:off x="2218812" y="2328248"/>
              <a:ext cx="0" cy="83958"/>
            </a:xfrm>
            <a:prstGeom prst="line">
              <a:avLst/>
            </a:prstGeom>
            <a:ln w="26035" cap="sq">
              <a:solidFill>
                <a:srgbClr val="000000"/>
              </a:solidFill>
              <a:miter lim="800000"/>
            </a:ln>
          </p:spPr>
          <p:style>
            <a:lnRef idx="1">
              <a:schemeClr val="accent1"/>
            </a:lnRef>
            <a:fillRef idx="0">
              <a:schemeClr val="accent1"/>
            </a:fillRef>
            <a:effectRef idx="0">
              <a:schemeClr val="accent1"/>
            </a:effectRef>
            <a:fontRef idx="minor">
              <a:schemeClr val="tx1"/>
            </a:fontRef>
          </p:style>
        </p:cxnSp>
      </p:grpSp>
      <p:cxnSp>
        <p:nvCxnSpPr>
          <p:cNvPr id="102" name="Straight Connector 101"/>
          <p:cNvCxnSpPr/>
          <p:nvPr/>
        </p:nvCxnSpPr>
        <p:spPr>
          <a:xfrm flipH="1">
            <a:off x="870206" y="3701419"/>
            <a:ext cx="4417490" cy="0"/>
          </a:xfrm>
          <a:prstGeom prst="line">
            <a:avLst/>
          </a:prstGeom>
          <a:ln w="26035" cap="sq">
            <a:solidFill>
              <a:srgbClr val="000000"/>
            </a:solidFill>
            <a:prstDash val="solid"/>
            <a:miter lim="800000"/>
          </a:ln>
        </p:spPr>
        <p:style>
          <a:lnRef idx="1">
            <a:schemeClr val="accent1"/>
          </a:lnRef>
          <a:fillRef idx="0">
            <a:schemeClr val="accent1"/>
          </a:fillRef>
          <a:effectRef idx="0">
            <a:schemeClr val="accent1"/>
          </a:effectRef>
          <a:fontRef idx="minor">
            <a:schemeClr val="tx1"/>
          </a:fontRef>
        </p:style>
      </p:cxnSp>
      <p:sp>
        <p:nvSpPr>
          <p:cNvPr id="103" name="TextBox 102"/>
          <p:cNvSpPr txBox="1"/>
          <p:nvPr/>
        </p:nvSpPr>
        <p:spPr>
          <a:xfrm>
            <a:off x="294887" y="1731509"/>
            <a:ext cx="5006403" cy="335615"/>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sz="1600" b="1" i="0" u="none" strike="noStrike" cap="none" baseline="0">
                <a:solidFill>
                  <a:srgbClr val="4D4D4D"/>
                </a:solidFill>
                <a:effectLst/>
                <a:uFillTx/>
                <a:ea typeface="MS UI Gothic" panose="020B0600070205080204" charset="-128"/>
              </a:rPr>
              <a:t>最良効果</a:t>
            </a: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sz="1800" b="1" i="0" u="none" strike="noStrike" cap="none" baseline="0" dirty="0">
                <a:solidFill>
                  <a:srgbClr val="043882"/>
                </a:solidFill>
                <a:effectLst/>
                <a:uFillTx/>
                <a:ea typeface="MS UI Gothic" panose="020B0600070205080204" charset="-128"/>
              </a:rPr>
              <a:t>4062: 治療歴のある進行性胃又は胃食道接合部（G/GEJ）癌に対するペムブロリズマブ（pembro）とパクリタキセル（PTX）の比較：第III相KEYNOTE-061試</a:t>
            </a:r>
            <a:r>
              <a:rPr lang="ja-JP" sz="1800" b="1" i="0" u="none" strike="noStrike" cap="none" baseline="0" dirty="0" smtClean="0">
                <a:solidFill>
                  <a:srgbClr val="043882"/>
                </a:solidFill>
                <a:effectLst/>
                <a:uFillTx/>
                <a:ea typeface="MS UI Gothic" panose="020B0600070205080204" charset="-128"/>
              </a:rPr>
              <a:t>験</a:t>
            </a:r>
            <a:r>
              <a:rPr lang="en-GB" altLang="ja-JP" sz="1800" b="1" i="0" u="none" strike="noStrike" cap="none" baseline="0" dirty="0" smtClean="0">
                <a:solidFill>
                  <a:srgbClr val="043882"/>
                </a:solidFill>
                <a:effectLst/>
                <a:uFillTx/>
                <a:ea typeface="MS UI Gothic" panose="020B0600070205080204" charset="-128"/>
              </a:rPr>
              <a:t/>
            </a:r>
            <a:br>
              <a:rPr lang="en-GB" altLang="ja-JP" sz="1800" b="1" i="0" u="none" strike="noStrike" cap="none" baseline="0" dirty="0" smtClean="0">
                <a:solidFill>
                  <a:srgbClr val="043882"/>
                </a:solidFill>
                <a:effectLst/>
                <a:uFillTx/>
                <a:ea typeface="MS UI Gothic" panose="020B0600070205080204" charset="-128"/>
              </a:rPr>
            </a:br>
            <a:r>
              <a:rPr lang="ja-JP" sz="1800" b="1" i="0" u="none" strike="noStrike" cap="none" baseline="0" dirty="0" smtClean="0">
                <a:solidFill>
                  <a:srgbClr val="043882"/>
                </a:solidFill>
                <a:effectLst/>
                <a:uFillTx/>
                <a:ea typeface="MS UI Gothic" panose="020B0600070205080204" charset="-128"/>
              </a:rPr>
              <a:t>– </a:t>
            </a:r>
            <a:r>
              <a:rPr lang="ja-JP" sz="1800" b="1" i="0" u="none" strike="noStrike" cap="none" baseline="0" dirty="0">
                <a:solidFill>
                  <a:srgbClr val="043882"/>
                </a:solidFill>
                <a:effectLst/>
                <a:uFillTx/>
                <a:ea typeface="MS UI Gothic" panose="020B0600070205080204" charset="-128"/>
              </a:rPr>
              <a:t>Fuchs CS, et al</a:t>
            </a:r>
          </a:p>
        </p:txBody>
      </p:sp>
      <p:sp>
        <p:nvSpPr>
          <p:cNvPr id="5" name="Text Placeholder 4"/>
          <p:cNvSpPr>
            <a:spLocks noGrp="1"/>
          </p:cNvSpPr>
          <p:nvPr>
            <p:ph type="body" sz="quarter" idx="11"/>
          </p:nvPr>
        </p:nvSpPr>
        <p:spPr>
          <a:xfrm>
            <a:off x="4414604" y="6096000"/>
            <a:ext cx="4364272" cy="487363"/>
          </a:xfrm>
        </p:spPr>
        <p:txBody>
          <a:bodyPr/>
          <a:lstStyle/>
          <a:p>
            <a:r>
              <a:rPr sz="1200"/>
              <a:t/>
            </a:r>
            <a:br>
              <a:rPr sz="1200"/>
            </a:br>
            <a:r>
              <a:rPr lang="ja-JP" sz="1200" b="0" i="0" u="none" strike="noStrike" cap="none" baseline="0">
                <a:solidFill>
                  <a:srgbClr val="4D4D4D"/>
                </a:solidFill>
                <a:effectLst/>
                <a:uFillTx/>
                <a:ea typeface="MS UI Gothic" panose="020B0600070205080204" charset="-128"/>
              </a:rPr>
              <a:t>発表者：Shitara K</a:t>
            </a:r>
            <a:r>
              <a:rPr sz="1200"/>
              <a:t/>
            </a:r>
            <a:br>
              <a:rPr sz="1200"/>
            </a:br>
            <a:r>
              <a:rPr lang="ja-JP" sz="1200" b="0" i="0" u="none" strike="noStrike" cap="none" baseline="0">
                <a:solidFill>
                  <a:srgbClr val="4D4D4D"/>
                </a:solidFill>
                <a:effectLst/>
                <a:uFillTx/>
                <a:ea typeface="MS UI Gothic" panose="020B0600070205080204" charset="-128"/>
              </a:rPr>
              <a:t>Fuchs CS, et al. J Clin Oncol 2018;36(suppl):abstr 4062</a:t>
            </a:r>
          </a:p>
        </p:txBody>
      </p:sp>
      <p:sp>
        <p:nvSpPr>
          <p:cNvPr id="6" name="Content Placeholder 2"/>
          <p:cNvSpPr>
            <a:spLocks noGrp="1"/>
          </p:cNvSpPr>
          <p:nvPr>
            <p:ph idx="1"/>
          </p:nvPr>
        </p:nvSpPr>
        <p:spPr>
          <a:xfrm>
            <a:off x="365124" y="1254035"/>
            <a:ext cx="8413751" cy="4746172"/>
          </a:xfrm>
        </p:spPr>
        <p:txBody>
          <a:bodyPr/>
          <a:lstStyle/>
          <a:p>
            <a:pPr marL="0" indent="0">
              <a:buFontTx/>
              <a:buNone/>
            </a:pPr>
            <a:r>
              <a:rPr lang="ja-JP" sz="1600" b="1" i="0" u="none" strike="noStrike" cap="none" baseline="0">
                <a:solidFill>
                  <a:srgbClr val="4D4D4D"/>
                </a:solidFill>
                <a:effectLst/>
                <a:uFillTx/>
                <a:ea typeface="MS UI Gothic" panose="020B0600070205080204" charset="-128"/>
              </a:rPr>
              <a:t>主な結果</a:t>
            </a:r>
          </a:p>
          <a:p>
            <a:endParaRPr lang="en-GB"/>
          </a:p>
        </p:txBody>
      </p:sp>
      <p:sp>
        <p:nvSpPr>
          <p:cNvPr id="21" name="Text Placeholder 3"/>
          <p:cNvSpPr>
            <a:spLocks noGrp="1"/>
          </p:cNvSpPr>
          <p:nvPr>
            <p:ph type="body" sz="quarter" idx="10"/>
          </p:nvPr>
        </p:nvSpPr>
        <p:spPr>
          <a:xfrm>
            <a:off x="365125" y="6096000"/>
            <a:ext cx="4130675" cy="487363"/>
          </a:xfrm>
        </p:spPr>
        <p:txBody>
          <a:bodyPr/>
          <a:lstStyle/>
          <a:p>
            <a:r>
              <a:rPr lang="en-GB" smtClean="0"/>
              <a:t> </a:t>
            </a:r>
            <a:endParaRPr lang="en-US" baseline="30000"/>
          </a:p>
        </p:txBody>
      </p:sp>
      <p:sp>
        <p:nvSpPr>
          <p:cNvPr id="9" name="TextBox 8"/>
          <p:cNvSpPr txBox="1"/>
          <p:nvPr/>
        </p:nvSpPr>
        <p:spPr>
          <a:xfrm>
            <a:off x="470405" y="1532462"/>
            <a:ext cx="6284857" cy="366126"/>
          </a:xfrm>
          <a:prstGeom prst="rect">
            <a:avLst/>
          </a:prstGeom>
          <a:noFill/>
        </p:spPr>
        <p:txBody>
          <a:bodyPr wrap="square" rtlCol="0">
            <a:spAutoFit/>
          </a:bodyPr>
          <a:lstStyle/>
          <a:p>
            <a:pPr algn="ctr" fontAlgn="base">
              <a:spcBef>
                <a:spcPct val="0"/>
              </a:spcBef>
              <a:spcAft>
                <a:spcPct val="0"/>
              </a:spcAft>
            </a:pPr>
            <a:r>
              <a:rPr lang="ja-JP" sz="1800" b="1" i="0" u="none" strike="noStrike" cap="none" baseline="0">
                <a:solidFill>
                  <a:srgbClr val="4D4D4D"/>
                </a:solidFill>
                <a:effectLst/>
                <a:uFillTx/>
                <a:ea typeface="MS UI Gothic" panose="020B0600070205080204" charset="-128"/>
              </a:rPr>
              <a:t>OS – CPS ≥1の患者集団</a:t>
            </a:r>
          </a:p>
        </p:txBody>
      </p:sp>
      <p:sp>
        <p:nvSpPr>
          <p:cNvPr id="10" name="Freeform: Shape 8"/>
          <p:cNvSpPr/>
          <p:nvPr/>
        </p:nvSpPr>
        <p:spPr>
          <a:xfrm>
            <a:off x="923175" y="1951870"/>
            <a:ext cx="6779656" cy="2930687"/>
          </a:xfrm>
          <a:custGeom>
            <a:avLst/>
            <a:gdLst>
              <a:gd name="connsiteX0" fmla="*/ 0 w 6281928"/>
              <a:gd name="connsiteY0" fmla="*/ 0 h 3054096"/>
              <a:gd name="connsiteX1" fmla="*/ 0 w 6281928"/>
              <a:gd name="connsiteY1" fmla="*/ 3054096 h 3054096"/>
              <a:gd name="connsiteX2" fmla="*/ 6281928 w 6281928"/>
              <a:gd name="connsiteY2" fmla="*/ 3054096 h 3054096"/>
            </a:gdLst>
            <a:ahLst/>
            <a:cxnLst>
              <a:cxn ang="0">
                <a:pos x="connsiteX0" y="connsiteY0"/>
              </a:cxn>
              <a:cxn ang="0">
                <a:pos x="connsiteX1" y="connsiteY1"/>
              </a:cxn>
              <a:cxn ang="0">
                <a:pos x="connsiteX2" y="connsiteY2"/>
              </a:cxn>
            </a:cxnLst>
            <a:rect l="l" t="t" r="r" b="b"/>
            <a:pathLst>
              <a:path w="6281928" h="3054096">
                <a:moveTo>
                  <a:pt x="0" y="0"/>
                </a:moveTo>
                <a:lnTo>
                  <a:pt x="0" y="3054096"/>
                </a:lnTo>
                <a:lnTo>
                  <a:pt x="6281928" y="3054096"/>
                </a:lnTo>
              </a:path>
            </a:pathLst>
          </a:cu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a:p>
        </p:txBody>
      </p:sp>
      <p:cxnSp>
        <p:nvCxnSpPr>
          <p:cNvPr id="11" name="Straight Connector 10"/>
          <p:cNvCxnSpPr/>
          <p:nvPr/>
        </p:nvCxnSpPr>
        <p:spPr>
          <a:xfrm rot="5400000">
            <a:off x="878174" y="4938204"/>
            <a:ext cx="90000" cy="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12" name="Straight Connector 11"/>
          <p:cNvCxnSpPr/>
          <p:nvPr/>
        </p:nvCxnSpPr>
        <p:spPr>
          <a:xfrm rot="5400000">
            <a:off x="2234064" y="4938204"/>
            <a:ext cx="90000" cy="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13" name="Straight Connector 12"/>
          <p:cNvCxnSpPr/>
          <p:nvPr/>
        </p:nvCxnSpPr>
        <p:spPr>
          <a:xfrm rot="5400000">
            <a:off x="3589954" y="4938204"/>
            <a:ext cx="90000" cy="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14" name="Straight Connector 13"/>
          <p:cNvCxnSpPr/>
          <p:nvPr/>
        </p:nvCxnSpPr>
        <p:spPr>
          <a:xfrm rot="5400000">
            <a:off x="4945844" y="4938204"/>
            <a:ext cx="90000" cy="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15" name="Straight Connector 14"/>
          <p:cNvCxnSpPr/>
          <p:nvPr/>
        </p:nvCxnSpPr>
        <p:spPr>
          <a:xfrm rot="5400000">
            <a:off x="6301734" y="4938204"/>
            <a:ext cx="90000" cy="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16" name="Straight Connector 15"/>
          <p:cNvCxnSpPr/>
          <p:nvPr/>
        </p:nvCxnSpPr>
        <p:spPr>
          <a:xfrm rot="5400000">
            <a:off x="7657624" y="4938204"/>
            <a:ext cx="90000" cy="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sp>
        <p:nvSpPr>
          <p:cNvPr id="17" name="TextBox 16"/>
          <p:cNvSpPr txBox="1"/>
          <p:nvPr/>
        </p:nvSpPr>
        <p:spPr>
          <a:xfrm>
            <a:off x="2038148" y="5628113"/>
            <a:ext cx="479767" cy="518678"/>
          </a:xfrm>
          <a:prstGeom prst="rect">
            <a:avLst/>
          </a:prstGeom>
          <a:noFill/>
        </p:spPr>
        <p:txBody>
          <a:bodyPr wrap="none" rtlCol="0" anchor="b" anchorCtr="0">
            <a:spAutoFit/>
          </a:bodyPr>
          <a:lstStyle/>
          <a:p>
            <a:pPr algn="ctr"/>
            <a:r>
              <a:rPr lang="ja-JP" sz="1400" b="0" i="0" u="none" strike="noStrike" cap="none" baseline="0">
                <a:solidFill>
                  <a:srgbClr val="4D4D4D"/>
                </a:solidFill>
                <a:effectLst/>
                <a:uFillTx/>
                <a:ea typeface="MS UI Gothic" panose="020B0600070205080204" charset="-128"/>
              </a:rPr>
              <a:t>114</a:t>
            </a:r>
          </a:p>
          <a:p>
            <a:pPr algn="ctr"/>
            <a:r>
              <a:rPr lang="ja-JP" sz="1400" b="0" i="0" u="none" strike="noStrike" cap="none" baseline="0">
                <a:solidFill>
                  <a:srgbClr val="4D4D4D"/>
                </a:solidFill>
                <a:effectLst/>
                <a:uFillTx/>
                <a:ea typeface="MS UI Gothic" panose="020B0600070205080204" charset="-128"/>
              </a:rPr>
              <a:t>130</a:t>
            </a:r>
          </a:p>
        </p:txBody>
      </p:sp>
      <p:sp>
        <p:nvSpPr>
          <p:cNvPr id="18" name="TextBox 17"/>
          <p:cNvSpPr txBox="1"/>
          <p:nvPr/>
        </p:nvSpPr>
        <p:spPr>
          <a:xfrm>
            <a:off x="3444507" y="5628113"/>
            <a:ext cx="380866" cy="518678"/>
          </a:xfrm>
          <a:prstGeom prst="rect">
            <a:avLst/>
          </a:prstGeom>
          <a:noFill/>
        </p:spPr>
        <p:txBody>
          <a:bodyPr wrap="none" rtlCol="0" anchor="b" anchorCtr="0">
            <a:spAutoFit/>
          </a:bodyPr>
          <a:lstStyle/>
          <a:p>
            <a:pPr algn="ctr"/>
            <a:r>
              <a:rPr lang="ja-JP" sz="1400" b="0" i="0" u="none" strike="noStrike" cap="none" baseline="0">
                <a:solidFill>
                  <a:srgbClr val="4D4D4D"/>
                </a:solidFill>
                <a:effectLst/>
                <a:uFillTx/>
                <a:ea typeface="MS UI Gothic" panose="020B0600070205080204" charset="-128"/>
              </a:rPr>
              <a:t>78</a:t>
            </a:r>
          </a:p>
          <a:p>
            <a:pPr algn="ctr"/>
            <a:r>
              <a:rPr lang="ja-JP" sz="1400" b="0" i="0" u="none" strike="noStrike" cap="none" baseline="0">
                <a:solidFill>
                  <a:srgbClr val="4D4D4D"/>
                </a:solidFill>
                <a:effectLst/>
                <a:uFillTx/>
                <a:ea typeface="MS UI Gothic" panose="020B0600070205080204" charset="-128"/>
              </a:rPr>
              <a:t>54</a:t>
            </a:r>
          </a:p>
        </p:txBody>
      </p:sp>
      <p:sp>
        <p:nvSpPr>
          <p:cNvPr id="19" name="TextBox 18"/>
          <p:cNvSpPr txBox="1"/>
          <p:nvPr/>
        </p:nvSpPr>
        <p:spPr>
          <a:xfrm>
            <a:off x="4806751" y="5628113"/>
            <a:ext cx="380866" cy="518678"/>
          </a:xfrm>
          <a:prstGeom prst="rect">
            <a:avLst/>
          </a:prstGeom>
          <a:noFill/>
        </p:spPr>
        <p:txBody>
          <a:bodyPr wrap="none" rtlCol="0" anchor="b" anchorCtr="0">
            <a:spAutoFit/>
          </a:bodyPr>
          <a:lstStyle/>
          <a:p>
            <a:pPr algn="ctr"/>
            <a:r>
              <a:rPr lang="ja-JP" sz="1400" b="0" i="0" u="none" strike="noStrike" cap="none" baseline="0">
                <a:solidFill>
                  <a:srgbClr val="4D4D4D"/>
                </a:solidFill>
                <a:effectLst/>
                <a:uFillTx/>
                <a:ea typeface="MS UI Gothic" panose="020B0600070205080204" charset="-128"/>
              </a:rPr>
              <a:t>39</a:t>
            </a:r>
          </a:p>
          <a:p>
            <a:pPr algn="ctr"/>
            <a:r>
              <a:rPr lang="ja-JP" sz="1400" b="0" i="0" u="none" strike="noStrike" cap="none" baseline="0">
                <a:solidFill>
                  <a:srgbClr val="4D4D4D"/>
                </a:solidFill>
                <a:effectLst/>
                <a:uFillTx/>
                <a:ea typeface="MS UI Gothic" panose="020B0600070205080204" charset="-128"/>
              </a:rPr>
              <a:t>23</a:t>
            </a:r>
          </a:p>
        </p:txBody>
      </p:sp>
      <p:sp>
        <p:nvSpPr>
          <p:cNvPr id="20" name="TextBox 19"/>
          <p:cNvSpPr txBox="1"/>
          <p:nvPr/>
        </p:nvSpPr>
        <p:spPr>
          <a:xfrm>
            <a:off x="6160343" y="5628113"/>
            <a:ext cx="380866" cy="518678"/>
          </a:xfrm>
          <a:prstGeom prst="rect">
            <a:avLst/>
          </a:prstGeom>
          <a:noFill/>
        </p:spPr>
        <p:txBody>
          <a:bodyPr wrap="none" rtlCol="0" anchor="b" anchorCtr="0">
            <a:spAutoFit/>
          </a:bodyPr>
          <a:lstStyle/>
          <a:p>
            <a:pPr algn="ctr"/>
            <a:r>
              <a:rPr lang="ja-JP" sz="1400" b="0" i="0" u="none" strike="noStrike" cap="none" baseline="0">
                <a:solidFill>
                  <a:srgbClr val="4D4D4D"/>
                </a:solidFill>
                <a:effectLst/>
                <a:uFillTx/>
                <a:ea typeface="MS UI Gothic" panose="020B0600070205080204" charset="-128"/>
              </a:rPr>
              <a:t>14</a:t>
            </a:r>
          </a:p>
          <a:p>
            <a:pPr algn="ctr"/>
            <a:r>
              <a:rPr lang="ja-JP" sz="1400" b="0" i="0" u="none" strike="noStrike" cap="none" baseline="0">
                <a:solidFill>
                  <a:srgbClr val="4D4D4D"/>
                </a:solidFill>
                <a:effectLst/>
                <a:uFillTx/>
                <a:ea typeface="MS UI Gothic" panose="020B0600070205080204" charset="-128"/>
              </a:rPr>
              <a:t>7</a:t>
            </a:r>
          </a:p>
        </p:txBody>
      </p:sp>
      <p:sp>
        <p:nvSpPr>
          <p:cNvPr id="23" name="TextBox 22"/>
          <p:cNvSpPr txBox="1"/>
          <p:nvPr/>
        </p:nvSpPr>
        <p:spPr>
          <a:xfrm>
            <a:off x="131276" y="5408127"/>
            <a:ext cx="825921" cy="305105"/>
          </a:xfrm>
          <a:prstGeom prst="rect">
            <a:avLst/>
          </a:prstGeom>
          <a:noFill/>
        </p:spPr>
        <p:txBody>
          <a:bodyPr wrap="none" rtlCol="0" anchor="t" anchorCtr="0">
            <a:spAutoFit/>
          </a:bodyPr>
          <a:lstStyle/>
          <a:p>
            <a:r>
              <a:rPr lang="ja-JP" sz="1400" b="0" i="0" u="none" strike="noStrike" cap="none" baseline="0">
                <a:solidFill>
                  <a:srgbClr val="4D4D4D"/>
                </a:solidFill>
                <a:effectLst/>
                <a:uFillTx/>
                <a:ea typeface="MS UI Gothic" panose="020B0600070205080204" charset="-128"/>
              </a:rPr>
              <a:t>リスクに晒されていた患者数</a:t>
            </a:r>
          </a:p>
        </p:txBody>
      </p:sp>
      <p:cxnSp>
        <p:nvCxnSpPr>
          <p:cNvPr id="24" name="Straight Connector 23"/>
          <p:cNvCxnSpPr/>
          <p:nvPr/>
        </p:nvCxnSpPr>
        <p:spPr>
          <a:xfrm>
            <a:off x="241104" y="5785754"/>
            <a:ext cx="236632" cy="0"/>
          </a:xfrm>
          <a:prstGeom prst="line">
            <a:avLst/>
          </a:prstGeom>
          <a:noFill/>
          <a:ln w="26035" cap="sq">
            <a:solidFill>
              <a:schemeClr val="accent3"/>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25" name="Straight Connector 24"/>
          <p:cNvCxnSpPr/>
          <p:nvPr/>
        </p:nvCxnSpPr>
        <p:spPr>
          <a:xfrm>
            <a:off x="241104" y="5998479"/>
            <a:ext cx="236632" cy="0"/>
          </a:xfrm>
          <a:prstGeom prst="line">
            <a:avLst/>
          </a:prstGeom>
          <a:noFill/>
          <a:ln w="26035" cap="sq">
            <a:solidFill>
              <a:schemeClr val="accent2"/>
            </a:solidFill>
            <a:miter lim="800000"/>
          </a:ln>
        </p:spPr>
        <p:style>
          <a:lnRef idx="2">
            <a:schemeClr val="accent1">
              <a:shade val="50000"/>
            </a:schemeClr>
          </a:lnRef>
          <a:fillRef idx="1">
            <a:schemeClr val="accent1"/>
          </a:fillRef>
          <a:effectRef idx="0">
            <a:schemeClr val="accent1"/>
          </a:effectRef>
          <a:fontRef idx="minor">
            <a:schemeClr val="lt1"/>
          </a:fontRef>
        </p:style>
      </p:cxnSp>
      <p:sp>
        <p:nvSpPr>
          <p:cNvPr id="26" name="TextBox 25"/>
          <p:cNvSpPr txBox="1"/>
          <p:nvPr/>
        </p:nvSpPr>
        <p:spPr>
          <a:xfrm>
            <a:off x="782193" y="4978896"/>
            <a:ext cx="281964" cy="305105"/>
          </a:xfrm>
          <a:prstGeom prst="rect">
            <a:avLst/>
          </a:prstGeom>
          <a:noFill/>
        </p:spPr>
        <p:txBody>
          <a:bodyPr wrap="none" rtlCol="0" anchor="t" anchorCtr="0">
            <a:spAutoFit/>
          </a:bodyPr>
          <a:lstStyle/>
          <a:p>
            <a:pPr algn="ctr"/>
            <a:r>
              <a:rPr lang="ja-JP" sz="1400" b="0" i="0" u="none" strike="noStrike" cap="none" baseline="0">
                <a:solidFill>
                  <a:srgbClr val="4D4D4D"/>
                </a:solidFill>
                <a:effectLst/>
                <a:uFillTx/>
                <a:ea typeface="MS UI Gothic" panose="020B0600070205080204" charset="-128"/>
              </a:rPr>
              <a:t>0</a:t>
            </a:r>
          </a:p>
        </p:txBody>
      </p:sp>
      <p:sp>
        <p:nvSpPr>
          <p:cNvPr id="27" name="TextBox 26"/>
          <p:cNvSpPr txBox="1"/>
          <p:nvPr/>
        </p:nvSpPr>
        <p:spPr>
          <a:xfrm>
            <a:off x="2137050" y="4978896"/>
            <a:ext cx="281964" cy="305105"/>
          </a:xfrm>
          <a:prstGeom prst="rect">
            <a:avLst/>
          </a:prstGeom>
          <a:noFill/>
        </p:spPr>
        <p:txBody>
          <a:bodyPr wrap="none" rtlCol="0" anchor="t" anchorCtr="0">
            <a:spAutoFit/>
          </a:bodyPr>
          <a:lstStyle/>
          <a:p>
            <a:pPr algn="ctr"/>
            <a:r>
              <a:rPr lang="ja-JP" sz="1400" b="0" i="0" u="none" strike="noStrike" cap="none" baseline="0">
                <a:solidFill>
                  <a:srgbClr val="4D4D4D"/>
                </a:solidFill>
                <a:effectLst/>
                <a:uFillTx/>
                <a:ea typeface="MS UI Gothic" panose="020B0600070205080204" charset="-128"/>
              </a:rPr>
              <a:t>6</a:t>
            </a:r>
          </a:p>
        </p:txBody>
      </p:sp>
      <p:sp>
        <p:nvSpPr>
          <p:cNvPr id="28" name="TextBox 27"/>
          <p:cNvSpPr txBox="1"/>
          <p:nvPr/>
        </p:nvSpPr>
        <p:spPr>
          <a:xfrm>
            <a:off x="3444508" y="4978896"/>
            <a:ext cx="380866" cy="305105"/>
          </a:xfrm>
          <a:prstGeom prst="rect">
            <a:avLst/>
          </a:prstGeom>
          <a:noFill/>
        </p:spPr>
        <p:txBody>
          <a:bodyPr wrap="none" rtlCol="0" anchor="t" anchorCtr="0">
            <a:spAutoFit/>
          </a:bodyPr>
          <a:lstStyle/>
          <a:p>
            <a:pPr algn="ctr"/>
            <a:r>
              <a:rPr lang="ja-JP" sz="1400" b="0" i="0" u="none" strike="noStrike" cap="none" baseline="0">
                <a:solidFill>
                  <a:srgbClr val="4D4D4D"/>
                </a:solidFill>
                <a:effectLst/>
                <a:uFillTx/>
                <a:ea typeface="MS UI Gothic" panose="020B0600070205080204" charset="-128"/>
              </a:rPr>
              <a:t>12</a:t>
            </a:r>
          </a:p>
        </p:txBody>
      </p:sp>
      <p:sp>
        <p:nvSpPr>
          <p:cNvPr id="29" name="TextBox 28"/>
          <p:cNvSpPr txBox="1"/>
          <p:nvPr/>
        </p:nvSpPr>
        <p:spPr>
          <a:xfrm>
            <a:off x="4806752" y="4978896"/>
            <a:ext cx="380866" cy="305105"/>
          </a:xfrm>
          <a:prstGeom prst="rect">
            <a:avLst/>
          </a:prstGeom>
          <a:noFill/>
        </p:spPr>
        <p:txBody>
          <a:bodyPr wrap="none" rtlCol="0" anchor="t" anchorCtr="0">
            <a:spAutoFit/>
          </a:bodyPr>
          <a:lstStyle/>
          <a:p>
            <a:pPr algn="ctr"/>
            <a:r>
              <a:rPr lang="ja-JP" sz="1400" b="0" i="0" u="none" strike="noStrike" cap="none" baseline="0">
                <a:solidFill>
                  <a:srgbClr val="4D4D4D"/>
                </a:solidFill>
                <a:effectLst/>
                <a:uFillTx/>
                <a:ea typeface="MS UI Gothic" panose="020B0600070205080204" charset="-128"/>
              </a:rPr>
              <a:t>18</a:t>
            </a:r>
          </a:p>
        </p:txBody>
      </p:sp>
      <p:sp>
        <p:nvSpPr>
          <p:cNvPr id="30" name="TextBox 29"/>
          <p:cNvSpPr txBox="1"/>
          <p:nvPr/>
        </p:nvSpPr>
        <p:spPr>
          <a:xfrm>
            <a:off x="6160343" y="4978896"/>
            <a:ext cx="380866" cy="305105"/>
          </a:xfrm>
          <a:prstGeom prst="rect">
            <a:avLst/>
          </a:prstGeom>
          <a:noFill/>
        </p:spPr>
        <p:txBody>
          <a:bodyPr wrap="none" rtlCol="0" anchor="t" anchorCtr="0">
            <a:spAutoFit/>
          </a:bodyPr>
          <a:lstStyle/>
          <a:p>
            <a:pPr algn="ctr"/>
            <a:r>
              <a:rPr lang="ja-JP" sz="1400" b="0" i="0" u="none" strike="noStrike" cap="none" baseline="0">
                <a:solidFill>
                  <a:srgbClr val="4D4D4D"/>
                </a:solidFill>
                <a:effectLst/>
                <a:uFillTx/>
                <a:ea typeface="MS UI Gothic" panose="020B0600070205080204" charset="-128"/>
              </a:rPr>
              <a:t>24</a:t>
            </a:r>
          </a:p>
        </p:txBody>
      </p:sp>
      <p:sp>
        <p:nvSpPr>
          <p:cNvPr id="31" name="TextBox 30"/>
          <p:cNvSpPr txBox="1"/>
          <p:nvPr/>
        </p:nvSpPr>
        <p:spPr>
          <a:xfrm>
            <a:off x="7512193" y="4978896"/>
            <a:ext cx="380866" cy="305105"/>
          </a:xfrm>
          <a:prstGeom prst="rect">
            <a:avLst/>
          </a:prstGeom>
          <a:noFill/>
        </p:spPr>
        <p:txBody>
          <a:bodyPr wrap="none" rtlCol="0" anchor="t" anchorCtr="0">
            <a:spAutoFit/>
          </a:bodyPr>
          <a:lstStyle/>
          <a:p>
            <a:pPr algn="ctr"/>
            <a:r>
              <a:rPr lang="ja-JP" sz="1400" b="0" i="0" u="none" strike="noStrike" cap="none" baseline="0">
                <a:solidFill>
                  <a:srgbClr val="4D4D4D"/>
                </a:solidFill>
                <a:effectLst/>
                <a:uFillTx/>
                <a:ea typeface="MS UI Gothic" panose="020B0600070205080204" charset="-128"/>
              </a:rPr>
              <a:t>30</a:t>
            </a:r>
          </a:p>
        </p:txBody>
      </p:sp>
      <p:sp>
        <p:nvSpPr>
          <p:cNvPr id="32" name="TextBox 31"/>
          <p:cNvSpPr txBox="1"/>
          <p:nvPr/>
        </p:nvSpPr>
        <p:spPr>
          <a:xfrm>
            <a:off x="4172024" y="5202830"/>
            <a:ext cx="281964" cy="305105"/>
          </a:xfrm>
          <a:prstGeom prst="rect">
            <a:avLst/>
          </a:prstGeom>
          <a:noFill/>
        </p:spPr>
        <p:txBody>
          <a:bodyPr wrap="none" rtlCol="0" anchor="t" anchorCtr="0">
            <a:spAutoFit/>
          </a:bodyPr>
          <a:lstStyle/>
          <a:p>
            <a:pPr algn="ctr"/>
            <a:r>
              <a:rPr lang="ja-JP" sz="1400" b="0" i="0" u="none" strike="noStrike" cap="none" baseline="0">
                <a:solidFill>
                  <a:srgbClr val="4D4D4D"/>
                </a:solidFill>
                <a:effectLst/>
                <a:uFillTx/>
                <a:ea typeface="MS UI Gothic" panose="020B0600070205080204" charset="-128"/>
              </a:rPr>
              <a:t>カ月</a:t>
            </a:r>
          </a:p>
        </p:txBody>
      </p:sp>
      <p:sp>
        <p:nvSpPr>
          <p:cNvPr id="33" name="TextBox 32"/>
          <p:cNvSpPr txBox="1"/>
          <p:nvPr/>
        </p:nvSpPr>
        <p:spPr>
          <a:xfrm>
            <a:off x="1337640" y="4213359"/>
            <a:ext cx="578668" cy="518678"/>
          </a:xfrm>
          <a:prstGeom prst="rect">
            <a:avLst/>
          </a:prstGeom>
          <a:noFill/>
        </p:spPr>
        <p:txBody>
          <a:bodyPr wrap="none" rtlCol="0">
            <a:spAutoFit/>
          </a:bodyPr>
          <a:lstStyle/>
          <a:p>
            <a:r>
              <a:rPr lang="ja-JP" sz="1400" b="0" i="0" u="none" strike="noStrike" cap="none" baseline="0">
                <a:solidFill>
                  <a:srgbClr val="4D4D4D"/>
                </a:solidFill>
                <a:effectLst/>
                <a:uFillTx/>
                <a:ea typeface="MS UI Gothic" panose="020B0600070205080204" charset="-128"/>
              </a:rPr>
              <a:t>ペムブロリズマブ</a:t>
            </a:r>
          </a:p>
          <a:p>
            <a:r>
              <a:rPr lang="ja-JP" sz="1400" b="0" i="0" u="none" strike="noStrike" cap="none" baseline="0">
                <a:solidFill>
                  <a:srgbClr val="4D4D4D"/>
                </a:solidFill>
                <a:effectLst/>
                <a:uFillTx/>
                <a:ea typeface="MS UI Gothic" panose="020B0600070205080204" charset="-128"/>
              </a:rPr>
              <a:t>パクリタキセル</a:t>
            </a:r>
          </a:p>
        </p:txBody>
      </p:sp>
      <p:cxnSp>
        <p:nvCxnSpPr>
          <p:cNvPr id="34" name="Straight Connector 33"/>
          <p:cNvCxnSpPr/>
          <p:nvPr/>
        </p:nvCxnSpPr>
        <p:spPr>
          <a:xfrm rot="10800000" flipH="1">
            <a:off x="1129854" y="4583287"/>
            <a:ext cx="207786" cy="0"/>
          </a:xfrm>
          <a:prstGeom prst="line">
            <a:avLst/>
          </a:prstGeom>
          <a:noFill/>
          <a:ln w="26035" cap="flat">
            <a:solidFill>
              <a:schemeClr val="accent2"/>
            </a:solidFill>
            <a:prstDash val="solid"/>
            <a:miter/>
          </a:ln>
        </p:spPr>
      </p:cxnSp>
      <p:cxnSp>
        <p:nvCxnSpPr>
          <p:cNvPr id="35" name="Straight Connector 34"/>
          <p:cNvCxnSpPr/>
          <p:nvPr/>
        </p:nvCxnSpPr>
        <p:spPr>
          <a:xfrm rot="10800000" flipH="1">
            <a:off x="1129854" y="4394216"/>
            <a:ext cx="207786" cy="0"/>
          </a:xfrm>
          <a:prstGeom prst="line">
            <a:avLst/>
          </a:prstGeom>
          <a:noFill/>
          <a:ln w="26035" cap="flat">
            <a:solidFill>
              <a:schemeClr val="accent3"/>
            </a:solidFill>
            <a:prstDash val="solid"/>
            <a:miter/>
          </a:ln>
        </p:spPr>
      </p:cxnSp>
      <p:sp>
        <p:nvSpPr>
          <p:cNvPr id="36" name="TextBox 35"/>
          <p:cNvSpPr txBox="1"/>
          <p:nvPr/>
        </p:nvSpPr>
        <p:spPr>
          <a:xfrm>
            <a:off x="7112315" y="3044066"/>
            <a:ext cx="2587983" cy="732252"/>
          </a:xfrm>
          <a:prstGeom prst="rect">
            <a:avLst/>
          </a:prstGeom>
          <a:noFill/>
        </p:spPr>
        <p:txBody>
          <a:bodyPr wrap="square" rtlCol="0">
            <a:spAutoFit/>
          </a:bodyPr>
          <a:lstStyle/>
          <a:p>
            <a:r>
              <a:rPr lang="ja-JP" sz="1400" b="0" i="0" u="none" strike="noStrike" cap="none" baseline="0">
                <a:solidFill>
                  <a:srgbClr val="4D4D4D"/>
                </a:solidFill>
                <a:effectLst/>
                <a:uFillTx/>
                <a:ea typeface="MS UI Gothic" panose="020B0600070205080204" charset="-128"/>
              </a:rPr>
              <a:t>mOS、月 (95%CI)</a:t>
            </a:r>
            <a:r>
              <a:rPr sz="1400"/>
              <a:t/>
            </a:r>
            <a:br>
              <a:rPr sz="1400"/>
            </a:br>
            <a:r>
              <a:rPr lang="ja-JP" sz="1400" b="0" i="0" u="none" strike="noStrike" cap="none" baseline="0">
                <a:solidFill>
                  <a:srgbClr val="B60D27"/>
                </a:solidFill>
                <a:effectLst/>
                <a:uFillTx/>
                <a:ea typeface="MS UI Gothic" panose="020B0600070205080204" charset="-128"/>
              </a:rPr>
              <a:t>9.1 (6.2, 10.7)</a:t>
            </a:r>
          </a:p>
          <a:p>
            <a:r>
              <a:rPr lang="ja-JP" sz="1400" b="0" i="0" u="none" strike="noStrike" cap="none" baseline="0">
                <a:solidFill>
                  <a:srgbClr val="B2C0D8"/>
                </a:solidFill>
                <a:effectLst/>
                <a:uFillTx/>
                <a:ea typeface="MS UI Gothic" panose="020B0600070205080204" charset="-128"/>
              </a:rPr>
              <a:t>8.3 (7.6, 9.0)</a:t>
            </a:r>
          </a:p>
        </p:txBody>
      </p:sp>
      <p:cxnSp>
        <p:nvCxnSpPr>
          <p:cNvPr id="37" name="Straight Connector 36"/>
          <p:cNvCxnSpPr/>
          <p:nvPr/>
        </p:nvCxnSpPr>
        <p:spPr>
          <a:xfrm>
            <a:off x="814846" y="1950865"/>
            <a:ext cx="90000" cy="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38" name="Straight Connector 37"/>
          <p:cNvCxnSpPr/>
          <p:nvPr/>
        </p:nvCxnSpPr>
        <p:spPr>
          <a:xfrm>
            <a:off x="814846" y="2244034"/>
            <a:ext cx="90000" cy="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39" name="Straight Connector 38"/>
          <p:cNvCxnSpPr/>
          <p:nvPr/>
        </p:nvCxnSpPr>
        <p:spPr>
          <a:xfrm>
            <a:off x="814846" y="2537202"/>
            <a:ext cx="90000" cy="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40" name="Straight Connector 39"/>
          <p:cNvCxnSpPr/>
          <p:nvPr/>
        </p:nvCxnSpPr>
        <p:spPr>
          <a:xfrm>
            <a:off x="814846" y="2830371"/>
            <a:ext cx="90000" cy="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41" name="Straight Connector 40"/>
          <p:cNvCxnSpPr/>
          <p:nvPr/>
        </p:nvCxnSpPr>
        <p:spPr>
          <a:xfrm>
            <a:off x="814846" y="3123540"/>
            <a:ext cx="90000" cy="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42" name="Straight Connector 41"/>
          <p:cNvCxnSpPr/>
          <p:nvPr/>
        </p:nvCxnSpPr>
        <p:spPr>
          <a:xfrm>
            <a:off x="814846" y="3416709"/>
            <a:ext cx="90000" cy="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43" name="Straight Connector 42"/>
          <p:cNvCxnSpPr/>
          <p:nvPr/>
        </p:nvCxnSpPr>
        <p:spPr>
          <a:xfrm>
            <a:off x="814846" y="3709878"/>
            <a:ext cx="90000" cy="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44" name="Straight Connector 43"/>
          <p:cNvCxnSpPr/>
          <p:nvPr/>
        </p:nvCxnSpPr>
        <p:spPr>
          <a:xfrm>
            <a:off x="814846" y="4003047"/>
            <a:ext cx="90000" cy="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45" name="Straight Connector 44"/>
          <p:cNvCxnSpPr/>
          <p:nvPr/>
        </p:nvCxnSpPr>
        <p:spPr>
          <a:xfrm>
            <a:off x="814846" y="4296216"/>
            <a:ext cx="90000" cy="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46" name="Straight Connector 45"/>
          <p:cNvCxnSpPr/>
          <p:nvPr/>
        </p:nvCxnSpPr>
        <p:spPr>
          <a:xfrm>
            <a:off x="814846" y="4589385"/>
            <a:ext cx="90000" cy="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47" name="Straight Connector 46"/>
          <p:cNvCxnSpPr/>
          <p:nvPr/>
        </p:nvCxnSpPr>
        <p:spPr>
          <a:xfrm>
            <a:off x="814846" y="4882558"/>
            <a:ext cx="90000" cy="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sp>
        <p:nvSpPr>
          <p:cNvPr id="48" name="TextBox 47"/>
          <p:cNvSpPr txBox="1"/>
          <p:nvPr/>
        </p:nvSpPr>
        <p:spPr>
          <a:xfrm>
            <a:off x="366596" y="1798313"/>
            <a:ext cx="479767" cy="305105"/>
          </a:xfrm>
          <a:prstGeom prst="rect">
            <a:avLst/>
          </a:prstGeom>
          <a:noFill/>
        </p:spPr>
        <p:txBody>
          <a:bodyPr wrap="none" rtlCol="0" anchor="ctr" anchorCtr="0">
            <a:spAutoFit/>
          </a:bodyPr>
          <a:lstStyle/>
          <a:p>
            <a:pPr algn="r"/>
            <a:r>
              <a:rPr lang="ja-JP" sz="1400" b="0" i="0" u="none" strike="noStrike" cap="none" baseline="0">
                <a:solidFill>
                  <a:srgbClr val="4D4D4D"/>
                </a:solidFill>
                <a:effectLst/>
                <a:uFillTx/>
                <a:ea typeface="MS UI Gothic" panose="020B0600070205080204" charset="-128"/>
              </a:rPr>
              <a:t>100</a:t>
            </a:r>
          </a:p>
        </p:txBody>
      </p:sp>
      <p:sp>
        <p:nvSpPr>
          <p:cNvPr id="50" name="TextBox 49"/>
          <p:cNvSpPr txBox="1"/>
          <p:nvPr/>
        </p:nvSpPr>
        <p:spPr>
          <a:xfrm>
            <a:off x="465497" y="2384956"/>
            <a:ext cx="380866" cy="305105"/>
          </a:xfrm>
          <a:prstGeom prst="rect">
            <a:avLst/>
          </a:prstGeom>
          <a:noFill/>
        </p:spPr>
        <p:txBody>
          <a:bodyPr wrap="none" rtlCol="0" anchor="ctr" anchorCtr="0">
            <a:spAutoFit/>
          </a:bodyPr>
          <a:lstStyle/>
          <a:p>
            <a:pPr algn="r"/>
            <a:r>
              <a:rPr lang="ja-JP" sz="1400" b="0" i="0" u="none" strike="noStrike" cap="none" baseline="0">
                <a:solidFill>
                  <a:srgbClr val="4D4D4D"/>
                </a:solidFill>
                <a:effectLst/>
                <a:uFillTx/>
                <a:ea typeface="MS UI Gothic" panose="020B0600070205080204" charset="-128"/>
              </a:rPr>
              <a:t>80</a:t>
            </a:r>
          </a:p>
        </p:txBody>
      </p:sp>
      <p:sp>
        <p:nvSpPr>
          <p:cNvPr id="52" name="TextBox 51"/>
          <p:cNvSpPr txBox="1"/>
          <p:nvPr/>
        </p:nvSpPr>
        <p:spPr>
          <a:xfrm>
            <a:off x="465497" y="2971599"/>
            <a:ext cx="380866" cy="305105"/>
          </a:xfrm>
          <a:prstGeom prst="rect">
            <a:avLst/>
          </a:prstGeom>
          <a:noFill/>
        </p:spPr>
        <p:txBody>
          <a:bodyPr wrap="none" rtlCol="0" anchor="ctr" anchorCtr="0">
            <a:spAutoFit/>
          </a:bodyPr>
          <a:lstStyle/>
          <a:p>
            <a:pPr algn="r"/>
            <a:r>
              <a:rPr lang="ja-JP" sz="1400" b="0" i="0" u="none" strike="noStrike" cap="none" baseline="0">
                <a:solidFill>
                  <a:srgbClr val="4D4D4D"/>
                </a:solidFill>
                <a:effectLst/>
                <a:uFillTx/>
                <a:ea typeface="MS UI Gothic" panose="020B0600070205080204" charset="-128"/>
              </a:rPr>
              <a:t>60</a:t>
            </a:r>
          </a:p>
        </p:txBody>
      </p:sp>
      <p:sp>
        <p:nvSpPr>
          <p:cNvPr id="54" name="TextBox 53"/>
          <p:cNvSpPr txBox="1"/>
          <p:nvPr/>
        </p:nvSpPr>
        <p:spPr>
          <a:xfrm>
            <a:off x="465497" y="3558242"/>
            <a:ext cx="380866" cy="305105"/>
          </a:xfrm>
          <a:prstGeom prst="rect">
            <a:avLst/>
          </a:prstGeom>
          <a:noFill/>
        </p:spPr>
        <p:txBody>
          <a:bodyPr wrap="none" rtlCol="0" anchor="ctr" anchorCtr="0">
            <a:spAutoFit/>
          </a:bodyPr>
          <a:lstStyle/>
          <a:p>
            <a:pPr algn="r"/>
            <a:r>
              <a:rPr lang="ja-JP" sz="1400" b="0" i="0" u="none" strike="noStrike" cap="none" baseline="0">
                <a:solidFill>
                  <a:srgbClr val="4D4D4D"/>
                </a:solidFill>
                <a:effectLst/>
                <a:uFillTx/>
                <a:ea typeface="MS UI Gothic" panose="020B0600070205080204" charset="-128"/>
              </a:rPr>
              <a:t>40</a:t>
            </a:r>
          </a:p>
        </p:txBody>
      </p:sp>
      <p:sp>
        <p:nvSpPr>
          <p:cNvPr id="56" name="TextBox 55"/>
          <p:cNvSpPr txBox="1"/>
          <p:nvPr/>
        </p:nvSpPr>
        <p:spPr>
          <a:xfrm>
            <a:off x="465497" y="4144885"/>
            <a:ext cx="380866" cy="305105"/>
          </a:xfrm>
          <a:prstGeom prst="rect">
            <a:avLst/>
          </a:prstGeom>
          <a:noFill/>
        </p:spPr>
        <p:txBody>
          <a:bodyPr wrap="none" rtlCol="0" anchor="ctr" anchorCtr="0">
            <a:spAutoFit/>
          </a:bodyPr>
          <a:lstStyle/>
          <a:p>
            <a:pPr algn="r"/>
            <a:r>
              <a:rPr lang="ja-JP" sz="1400" b="0" i="0" u="none" strike="noStrike" cap="none" baseline="0">
                <a:solidFill>
                  <a:srgbClr val="4D4D4D"/>
                </a:solidFill>
                <a:effectLst/>
                <a:uFillTx/>
                <a:ea typeface="MS UI Gothic" panose="020B0600070205080204" charset="-128"/>
              </a:rPr>
              <a:t>20</a:t>
            </a:r>
          </a:p>
        </p:txBody>
      </p:sp>
      <p:sp>
        <p:nvSpPr>
          <p:cNvPr id="58" name="TextBox 57"/>
          <p:cNvSpPr txBox="1"/>
          <p:nvPr/>
        </p:nvSpPr>
        <p:spPr>
          <a:xfrm>
            <a:off x="564399" y="4731529"/>
            <a:ext cx="281964" cy="305105"/>
          </a:xfrm>
          <a:prstGeom prst="rect">
            <a:avLst/>
          </a:prstGeom>
          <a:noFill/>
        </p:spPr>
        <p:txBody>
          <a:bodyPr wrap="none" rtlCol="0" anchor="ctr" anchorCtr="0">
            <a:spAutoFit/>
          </a:bodyPr>
          <a:lstStyle/>
          <a:p>
            <a:pPr algn="r"/>
            <a:r>
              <a:rPr lang="ja-JP" sz="1400" b="0" i="0" u="none" strike="noStrike" cap="none" baseline="0">
                <a:solidFill>
                  <a:srgbClr val="4D4D4D"/>
                </a:solidFill>
                <a:effectLst/>
                <a:uFillTx/>
                <a:ea typeface="MS UI Gothic" panose="020B0600070205080204" charset="-128"/>
              </a:rPr>
              <a:t>0</a:t>
            </a:r>
          </a:p>
        </p:txBody>
      </p:sp>
      <p:sp>
        <p:nvSpPr>
          <p:cNvPr id="59" name="TextBox 58"/>
          <p:cNvSpPr txBox="1"/>
          <p:nvPr/>
        </p:nvSpPr>
        <p:spPr>
          <a:xfrm rot="16200000">
            <a:off x="-40015" y="3264920"/>
            <a:ext cx="647686" cy="305105"/>
          </a:xfrm>
          <a:prstGeom prst="rect">
            <a:avLst/>
          </a:prstGeom>
          <a:noFill/>
        </p:spPr>
        <p:txBody>
          <a:bodyPr wrap="none" rtlCol="0" anchor="t" anchorCtr="0">
            <a:spAutoFit/>
          </a:bodyPr>
          <a:lstStyle/>
          <a:p>
            <a:pPr algn="ctr"/>
            <a:r>
              <a:rPr lang="ja-JP" sz="1400" b="0" i="0" u="none" strike="noStrike" cap="none" baseline="0">
                <a:solidFill>
                  <a:srgbClr val="4D4D4D"/>
                </a:solidFill>
                <a:effectLst/>
                <a:uFillTx/>
                <a:ea typeface="MS UI Gothic" panose="020B0600070205080204" charset="-128"/>
              </a:rPr>
              <a:t>OS、%</a:t>
            </a:r>
          </a:p>
        </p:txBody>
      </p:sp>
      <p:sp>
        <p:nvSpPr>
          <p:cNvPr id="60" name="TextBox 59"/>
          <p:cNvSpPr txBox="1"/>
          <p:nvPr/>
        </p:nvSpPr>
        <p:spPr>
          <a:xfrm>
            <a:off x="676484" y="5628113"/>
            <a:ext cx="479767" cy="518678"/>
          </a:xfrm>
          <a:prstGeom prst="rect">
            <a:avLst/>
          </a:prstGeom>
          <a:noFill/>
        </p:spPr>
        <p:txBody>
          <a:bodyPr wrap="none" rtlCol="0" anchor="b" anchorCtr="0">
            <a:spAutoFit/>
          </a:bodyPr>
          <a:lstStyle/>
          <a:p>
            <a:pPr algn="ctr"/>
            <a:r>
              <a:rPr lang="ja-JP" sz="1400" b="0" i="0" u="none" strike="noStrike" cap="none" baseline="0">
                <a:solidFill>
                  <a:srgbClr val="4D4D4D"/>
                </a:solidFill>
                <a:effectLst/>
                <a:uFillTx/>
                <a:ea typeface="MS UI Gothic" panose="020B0600070205080204" charset="-128"/>
              </a:rPr>
              <a:t>196</a:t>
            </a:r>
          </a:p>
          <a:p>
            <a:pPr algn="ctr"/>
            <a:r>
              <a:rPr lang="ja-JP" sz="1400" b="0" i="0" u="none" strike="noStrike" cap="none" baseline="0">
                <a:solidFill>
                  <a:srgbClr val="4D4D4D"/>
                </a:solidFill>
                <a:effectLst/>
                <a:uFillTx/>
                <a:ea typeface="MS UI Gothic" panose="020B0600070205080204" charset="-128"/>
              </a:rPr>
              <a:t>199</a:t>
            </a:r>
          </a:p>
        </p:txBody>
      </p:sp>
      <p:sp>
        <p:nvSpPr>
          <p:cNvPr id="61" name="TextBox 60"/>
          <p:cNvSpPr txBox="1"/>
          <p:nvPr/>
        </p:nvSpPr>
        <p:spPr>
          <a:xfrm>
            <a:off x="7550104" y="5628113"/>
            <a:ext cx="281964" cy="518678"/>
          </a:xfrm>
          <a:prstGeom prst="rect">
            <a:avLst/>
          </a:prstGeom>
          <a:noFill/>
        </p:spPr>
        <p:txBody>
          <a:bodyPr wrap="none" rtlCol="0" anchor="b" anchorCtr="0">
            <a:spAutoFit/>
          </a:bodyPr>
          <a:lstStyle/>
          <a:p>
            <a:pPr algn="ctr"/>
            <a:r>
              <a:rPr lang="ja-JP" sz="1400" b="0" i="0" u="none" strike="noStrike" cap="none" baseline="0">
                <a:solidFill>
                  <a:srgbClr val="4D4D4D"/>
                </a:solidFill>
                <a:effectLst/>
                <a:uFillTx/>
                <a:ea typeface="MS UI Gothic" panose="020B0600070205080204" charset="-128"/>
              </a:rPr>
              <a:t>0</a:t>
            </a:r>
          </a:p>
          <a:p>
            <a:pPr algn="ctr"/>
            <a:r>
              <a:rPr lang="ja-JP" sz="1400" b="0" i="0" u="none" strike="noStrike" cap="none" baseline="0">
                <a:solidFill>
                  <a:srgbClr val="4D4D4D"/>
                </a:solidFill>
                <a:effectLst/>
                <a:uFillTx/>
                <a:ea typeface="MS UI Gothic" panose="020B0600070205080204" charset="-128"/>
              </a:rPr>
              <a:t>0</a:t>
            </a:r>
          </a:p>
        </p:txBody>
      </p:sp>
      <p:graphicFrame>
        <p:nvGraphicFramePr>
          <p:cNvPr id="62" name="Table 61"/>
          <p:cNvGraphicFramePr>
            <a:graphicFrameLocks noGrp="1"/>
          </p:cNvGraphicFramePr>
          <p:nvPr/>
        </p:nvGraphicFramePr>
        <p:xfrm>
          <a:off x="5264882" y="1484784"/>
          <a:ext cx="3375977" cy="1285240"/>
        </p:xfrm>
        <a:graphic>
          <a:graphicData uri="http://schemas.openxmlformats.org/drawingml/2006/table">
            <a:tbl>
              <a:tblPr firstRow="1" bandRow="1">
                <a:tableStyleId>{2D5ABB26-0587-4C30-8999-92F81FD0307C}</a:tableStyleId>
              </a:tblPr>
              <a:tblGrid>
                <a:gridCol w="1087755">
                  <a:extLst>
                    <a:ext uri="{9D8B030D-6E8A-4147-A177-3AD203B41FA5}">
                      <a16:colId xmlns:a16="http://schemas.microsoft.com/office/drawing/2014/main" val="20000"/>
                    </a:ext>
                  </a:extLst>
                </a:gridCol>
                <a:gridCol w="1360805">
                  <a:extLst>
                    <a:ext uri="{9D8B030D-6E8A-4147-A177-3AD203B41FA5}">
                      <a16:colId xmlns:a16="http://schemas.microsoft.com/office/drawing/2014/main" val="20001"/>
                    </a:ext>
                  </a:extLst>
                </a:gridCol>
                <a:gridCol w="927417">
                  <a:extLst>
                    <a:ext uri="{9D8B030D-6E8A-4147-A177-3AD203B41FA5}">
                      <a16:colId xmlns:a16="http://schemas.microsoft.com/office/drawing/2014/main" val="20002"/>
                    </a:ext>
                  </a:extLst>
                </a:gridCol>
              </a:tblGrid>
              <a:tr h="370840">
                <a:tc>
                  <a:txBody>
                    <a:bodyPr/>
                    <a:lstStyle>
                      <a:lvl1pPr marL="0" algn="l" defTabSz="914400" rtl="0" eaLnBrk="1" latinLnBrk="0" hangingPunct="1">
                        <a:defRPr sz="1800" kern="1200">
                          <a:solidFill>
                            <a:schemeClr val="tx1"/>
                          </a:solidFill>
                          <a:latin typeface="Trebuchet MS" panose="020B0603020202020204"/>
                        </a:defRPr>
                      </a:lvl1pPr>
                      <a:lvl2pPr marL="457200" algn="l" defTabSz="914400" rtl="0" eaLnBrk="1" latinLnBrk="0" hangingPunct="1">
                        <a:defRPr sz="1800" kern="1200">
                          <a:solidFill>
                            <a:schemeClr val="tx1"/>
                          </a:solidFill>
                          <a:latin typeface="Trebuchet MS" panose="020B0603020202020204"/>
                        </a:defRPr>
                      </a:lvl2pPr>
                      <a:lvl3pPr marL="914400" algn="l" defTabSz="914400" rtl="0" eaLnBrk="1" latinLnBrk="0" hangingPunct="1">
                        <a:defRPr sz="1800" kern="1200">
                          <a:solidFill>
                            <a:schemeClr val="tx1"/>
                          </a:solidFill>
                          <a:latin typeface="Trebuchet MS" panose="020B0603020202020204"/>
                        </a:defRPr>
                      </a:lvl3pPr>
                      <a:lvl4pPr marL="1371600" algn="l" defTabSz="914400" rtl="0" eaLnBrk="1" latinLnBrk="0" hangingPunct="1">
                        <a:defRPr sz="1800" kern="1200">
                          <a:solidFill>
                            <a:schemeClr val="tx1"/>
                          </a:solidFill>
                          <a:latin typeface="Trebuchet MS" panose="020B0603020202020204"/>
                        </a:defRPr>
                      </a:lvl4pPr>
                      <a:lvl5pPr marL="1828800" algn="l" defTabSz="914400" rtl="0" eaLnBrk="1" latinLnBrk="0" hangingPunct="1">
                        <a:defRPr sz="1800" kern="1200">
                          <a:solidFill>
                            <a:schemeClr val="tx1"/>
                          </a:solidFill>
                          <a:latin typeface="Trebuchet MS" panose="020B0603020202020204"/>
                        </a:defRPr>
                      </a:lvl5pPr>
                      <a:lvl6pPr marL="2286000" algn="l" defTabSz="914400" rtl="0" eaLnBrk="1" latinLnBrk="0" hangingPunct="1">
                        <a:defRPr sz="1800" kern="1200">
                          <a:solidFill>
                            <a:schemeClr val="tx1"/>
                          </a:solidFill>
                          <a:latin typeface="Trebuchet MS" panose="020B0603020202020204"/>
                        </a:defRPr>
                      </a:lvl6pPr>
                      <a:lvl7pPr marL="2743200" algn="l" defTabSz="914400" rtl="0" eaLnBrk="1" latinLnBrk="0" hangingPunct="1">
                        <a:defRPr sz="1800" kern="1200">
                          <a:solidFill>
                            <a:schemeClr val="tx1"/>
                          </a:solidFill>
                          <a:latin typeface="Trebuchet MS" panose="020B0603020202020204"/>
                        </a:defRPr>
                      </a:lvl7pPr>
                      <a:lvl8pPr marL="3200400" algn="l" defTabSz="914400" rtl="0" eaLnBrk="1" latinLnBrk="0" hangingPunct="1">
                        <a:defRPr sz="1800" kern="1200">
                          <a:solidFill>
                            <a:schemeClr val="tx1"/>
                          </a:solidFill>
                          <a:latin typeface="Trebuchet MS" panose="020B0603020202020204"/>
                        </a:defRPr>
                      </a:lvl8pPr>
                      <a:lvl9pPr marL="3657600" algn="l" defTabSz="914400" rtl="0" eaLnBrk="1" latinLnBrk="0" hangingPunct="1">
                        <a:defRPr sz="1800" kern="1200">
                          <a:solidFill>
                            <a:schemeClr val="tx1"/>
                          </a:solidFill>
                          <a:latin typeface="Trebuchet MS" panose="020B0603020202020204"/>
                        </a:defRPr>
                      </a:lvl9pPr>
                    </a:lstStyle>
                    <a:p>
                      <a:pPr algn="l"/>
                      <a:endParaRPr lang="en-US" sz="1200" b="1" dirty="0">
                        <a:solidFill>
                          <a:schemeClr val="tx1"/>
                        </a:solidFill>
                        <a:latin typeface="+mj-lt"/>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lvl1pPr marL="0" algn="l" defTabSz="914400" rtl="0" eaLnBrk="1" latinLnBrk="0" hangingPunct="1">
                        <a:defRPr sz="1800" kern="1200">
                          <a:solidFill>
                            <a:schemeClr val="tx1"/>
                          </a:solidFill>
                          <a:latin typeface="Trebuchet MS" panose="020B0603020202020204"/>
                        </a:defRPr>
                      </a:lvl1pPr>
                      <a:lvl2pPr marL="457200" algn="l" defTabSz="914400" rtl="0" eaLnBrk="1" latinLnBrk="0" hangingPunct="1">
                        <a:defRPr sz="1800" kern="1200">
                          <a:solidFill>
                            <a:schemeClr val="tx1"/>
                          </a:solidFill>
                          <a:latin typeface="Trebuchet MS" panose="020B0603020202020204"/>
                        </a:defRPr>
                      </a:lvl2pPr>
                      <a:lvl3pPr marL="914400" algn="l" defTabSz="914400" rtl="0" eaLnBrk="1" latinLnBrk="0" hangingPunct="1">
                        <a:defRPr sz="1800" kern="1200">
                          <a:solidFill>
                            <a:schemeClr val="tx1"/>
                          </a:solidFill>
                          <a:latin typeface="Trebuchet MS" panose="020B0603020202020204"/>
                        </a:defRPr>
                      </a:lvl3pPr>
                      <a:lvl4pPr marL="1371600" algn="l" defTabSz="914400" rtl="0" eaLnBrk="1" latinLnBrk="0" hangingPunct="1">
                        <a:defRPr sz="1800" kern="1200">
                          <a:solidFill>
                            <a:schemeClr val="tx1"/>
                          </a:solidFill>
                          <a:latin typeface="Trebuchet MS" panose="020B0603020202020204"/>
                        </a:defRPr>
                      </a:lvl4pPr>
                      <a:lvl5pPr marL="1828800" algn="l" defTabSz="914400" rtl="0" eaLnBrk="1" latinLnBrk="0" hangingPunct="1">
                        <a:defRPr sz="1800" kern="1200">
                          <a:solidFill>
                            <a:schemeClr val="tx1"/>
                          </a:solidFill>
                          <a:latin typeface="Trebuchet MS" panose="020B0603020202020204"/>
                        </a:defRPr>
                      </a:lvl5pPr>
                      <a:lvl6pPr marL="2286000" algn="l" defTabSz="914400" rtl="0" eaLnBrk="1" latinLnBrk="0" hangingPunct="1">
                        <a:defRPr sz="1800" kern="1200">
                          <a:solidFill>
                            <a:schemeClr val="tx1"/>
                          </a:solidFill>
                          <a:latin typeface="Trebuchet MS" panose="020B0603020202020204"/>
                        </a:defRPr>
                      </a:lvl6pPr>
                      <a:lvl7pPr marL="2743200" algn="l" defTabSz="914400" rtl="0" eaLnBrk="1" latinLnBrk="0" hangingPunct="1">
                        <a:defRPr sz="1800" kern="1200">
                          <a:solidFill>
                            <a:schemeClr val="tx1"/>
                          </a:solidFill>
                          <a:latin typeface="Trebuchet MS" panose="020B0603020202020204"/>
                        </a:defRPr>
                      </a:lvl7pPr>
                      <a:lvl8pPr marL="3200400" algn="l" defTabSz="914400" rtl="0" eaLnBrk="1" latinLnBrk="0" hangingPunct="1">
                        <a:defRPr sz="1800" kern="1200">
                          <a:solidFill>
                            <a:schemeClr val="tx1"/>
                          </a:solidFill>
                          <a:latin typeface="Trebuchet MS" panose="020B0603020202020204"/>
                        </a:defRPr>
                      </a:lvl8pPr>
                      <a:lvl9pPr marL="3657600" algn="l" defTabSz="914400" rtl="0" eaLnBrk="1" latinLnBrk="0" hangingPunct="1">
                        <a:defRPr sz="1800" kern="1200">
                          <a:solidFill>
                            <a:schemeClr val="tx1"/>
                          </a:solidFill>
                          <a:latin typeface="Trebuchet MS" panose="020B0603020202020204"/>
                        </a:defRPr>
                      </a:lvl9pPr>
                    </a:lstStyle>
                    <a:p>
                      <a:pPr algn="ctr"/>
                      <a:r>
                        <a:rPr lang="ja-JP" sz="1200" b="1" i="0" u="none" strike="noStrike" cap="none" baseline="0">
                          <a:solidFill>
                            <a:srgbClr val="4D4D4D"/>
                          </a:solidFill>
                          <a:effectLst/>
                          <a:uFillTx/>
                          <a:ea typeface="MS UI Gothic" panose="020B0600070205080204" charset="-128"/>
                        </a:rPr>
                        <a:t>ペムブロリズマブ</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lvl1pPr marL="0" algn="l" defTabSz="914400" rtl="0" eaLnBrk="1" latinLnBrk="0" hangingPunct="1">
                        <a:defRPr sz="1800" kern="1200">
                          <a:solidFill>
                            <a:schemeClr val="tx1"/>
                          </a:solidFill>
                          <a:latin typeface="Trebuchet MS" panose="020B0603020202020204"/>
                        </a:defRPr>
                      </a:lvl1pPr>
                      <a:lvl2pPr marL="457200" algn="l" defTabSz="914400" rtl="0" eaLnBrk="1" latinLnBrk="0" hangingPunct="1">
                        <a:defRPr sz="1800" kern="1200">
                          <a:solidFill>
                            <a:schemeClr val="tx1"/>
                          </a:solidFill>
                          <a:latin typeface="Trebuchet MS" panose="020B0603020202020204"/>
                        </a:defRPr>
                      </a:lvl2pPr>
                      <a:lvl3pPr marL="914400" algn="l" defTabSz="914400" rtl="0" eaLnBrk="1" latinLnBrk="0" hangingPunct="1">
                        <a:defRPr sz="1800" kern="1200">
                          <a:solidFill>
                            <a:schemeClr val="tx1"/>
                          </a:solidFill>
                          <a:latin typeface="Trebuchet MS" panose="020B0603020202020204"/>
                        </a:defRPr>
                      </a:lvl3pPr>
                      <a:lvl4pPr marL="1371600" algn="l" defTabSz="914400" rtl="0" eaLnBrk="1" latinLnBrk="0" hangingPunct="1">
                        <a:defRPr sz="1800" kern="1200">
                          <a:solidFill>
                            <a:schemeClr val="tx1"/>
                          </a:solidFill>
                          <a:latin typeface="Trebuchet MS" panose="020B0603020202020204"/>
                        </a:defRPr>
                      </a:lvl4pPr>
                      <a:lvl5pPr marL="1828800" algn="l" defTabSz="914400" rtl="0" eaLnBrk="1" latinLnBrk="0" hangingPunct="1">
                        <a:defRPr sz="1800" kern="1200">
                          <a:solidFill>
                            <a:schemeClr val="tx1"/>
                          </a:solidFill>
                          <a:latin typeface="Trebuchet MS" panose="020B0603020202020204"/>
                        </a:defRPr>
                      </a:lvl5pPr>
                      <a:lvl6pPr marL="2286000" algn="l" defTabSz="914400" rtl="0" eaLnBrk="1" latinLnBrk="0" hangingPunct="1">
                        <a:defRPr sz="1800" kern="1200">
                          <a:solidFill>
                            <a:schemeClr val="tx1"/>
                          </a:solidFill>
                          <a:latin typeface="Trebuchet MS" panose="020B0603020202020204"/>
                        </a:defRPr>
                      </a:lvl6pPr>
                      <a:lvl7pPr marL="2743200" algn="l" defTabSz="914400" rtl="0" eaLnBrk="1" latinLnBrk="0" hangingPunct="1">
                        <a:defRPr sz="1800" kern="1200">
                          <a:solidFill>
                            <a:schemeClr val="tx1"/>
                          </a:solidFill>
                          <a:latin typeface="Trebuchet MS" panose="020B0603020202020204"/>
                        </a:defRPr>
                      </a:lvl7pPr>
                      <a:lvl8pPr marL="3200400" algn="l" defTabSz="914400" rtl="0" eaLnBrk="1" latinLnBrk="0" hangingPunct="1">
                        <a:defRPr sz="1800" kern="1200">
                          <a:solidFill>
                            <a:schemeClr val="tx1"/>
                          </a:solidFill>
                          <a:latin typeface="Trebuchet MS" panose="020B0603020202020204"/>
                        </a:defRPr>
                      </a:lvl8pPr>
                      <a:lvl9pPr marL="3657600" algn="l" defTabSz="914400" rtl="0" eaLnBrk="1" latinLnBrk="0" hangingPunct="1">
                        <a:defRPr sz="1800" kern="1200">
                          <a:solidFill>
                            <a:schemeClr val="tx1"/>
                          </a:solidFill>
                          <a:latin typeface="Trebuchet MS" panose="020B0603020202020204"/>
                        </a:defRPr>
                      </a:lvl9pPr>
                    </a:lstStyle>
                    <a:p>
                      <a:pPr algn="ctr"/>
                      <a:r>
                        <a:rPr lang="ja-JP" sz="1200" b="1" i="0" u="none" strike="noStrike" cap="none" baseline="0">
                          <a:solidFill>
                            <a:srgbClr val="4D4D4D"/>
                          </a:solidFill>
                          <a:effectLst/>
                          <a:uFillTx/>
                          <a:ea typeface="MS UI Gothic" panose="020B0600070205080204" charset="-128"/>
                        </a:rPr>
                        <a:t>パクリタキセル</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370840">
                <a:tc>
                  <a:txBody>
                    <a:bodyPr/>
                    <a:lstStyle>
                      <a:lvl1pPr marL="0" algn="l" defTabSz="914400" rtl="0" eaLnBrk="1" latinLnBrk="0" hangingPunct="1">
                        <a:defRPr sz="1800" kern="1200">
                          <a:solidFill>
                            <a:schemeClr val="tx1"/>
                          </a:solidFill>
                          <a:latin typeface="Trebuchet MS" panose="020B0603020202020204"/>
                        </a:defRPr>
                      </a:lvl1pPr>
                      <a:lvl2pPr marL="457200" algn="l" defTabSz="914400" rtl="0" eaLnBrk="1" latinLnBrk="0" hangingPunct="1">
                        <a:defRPr sz="1800" kern="1200">
                          <a:solidFill>
                            <a:schemeClr val="tx1"/>
                          </a:solidFill>
                          <a:latin typeface="Trebuchet MS" panose="020B0603020202020204"/>
                        </a:defRPr>
                      </a:lvl2pPr>
                      <a:lvl3pPr marL="914400" algn="l" defTabSz="914400" rtl="0" eaLnBrk="1" latinLnBrk="0" hangingPunct="1">
                        <a:defRPr sz="1800" kern="1200">
                          <a:solidFill>
                            <a:schemeClr val="tx1"/>
                          </a:solidFill>
                          <a:latin typeface="Trebuchet MS" panose="020B0603020202020204"/>
                        </a:defRPr>
                      </a:lvl3pPr>
                      <a:lvl4pPr marL="1371600" algn="l" defTabSz="914400" rtl="0" eaLnBrk="1" latinLnBrk="0" hangingPunct="1">
                        <a:defRPr sz="1800" kern="1200">
                          <a:solidFill>
                            <a:schemeClr val="tx1"/>
                          </a:solidFill>
                          <a:latin typeface="Trebuchet MS" panose="020B0603020202020204"/>
                        </a:defRPr>
                      </a:lvl4pPr>
                      <a:lvl5pPr marL="1828800" algn="l" defTabSz="914400" rtl="0" eaLnBrk="1" latinLnBrk="0" hangingPunct="1">
                        <a:defRPr sz="1800" kern="1200">
                          <a:solidFill>
                            <a:schemeClr val="tx1"/>
                          </a:solidFill>
                          <a:latin typeface="Trebuchet MS" panose="020B0603020202020204"/>
                        </a:defRPr>
                      </a:lvl5pPr>
                      <a:lvl6pPr marL="2286000" algn="l" defTabSz="914400" rtl="0" eaLnBrk="1" latinLnBrk="0" hangingPunct="1">
                        <a:defRPr sz="1800" kern="1200">
                          <a:solidFill>
                            <a:schemeClr val="tx1"/>
                          </a:solidFill>
                          <a:latin typeface="Trebuchet MS" panose="020B0603020202020204"/>
                        </a:defRPr>
                      </a:lvl6pPr>
                      <a:lvl7pPr marL="2743200" algn="l" defTabSz="914400" rtl="0" eaLnBrk="1" latinLnBrk="0" hangingPunct="1">
                        <a:defRPr sz="1800" kern="1200">
                          <a:solidFill>
                            <a:schemeClr val="tx1"/>
                          </a:solidFill>
                          <a:latin typeface="Trebuchet MS" panose="020B0603020202020204"/>
                        </a:defRPr>
                      </a:lvl7pPr>
                      <a:lvl8pPr marL="3200400" algn="l" defTabSz="914400" rtl="0" eaLnBrk="1" latinLnBrk="0" hangingPunct="1">
                        <a:defRPr sz="1800" kern="1200">
                          <a:solidFill>
                            <a:schemeClr val="tx1"/>
                          </a:solidFill>
                          <a:latin typeface="Trebuchet MS" panose="020B0603020202020204"/>
                        </a:defRPr>
                      </a:lvl8pPr>
                      <a:lvl9pPr marL="3657600" algn="l" defTabSz="914400" rtl="0" eaLnBrk="1" latinLnBrk="0" hangingPunct="1">
                        <a:defRPr sz="1800" kern="1200">
                          <a:solidFill>
                            <a:schemeClr val="tx1"/>
                          </a:solidFill>
                          <a:latin typeface="Trebuchet MS" panose="020B0603020202020204"/>
                        </a:defRPr>
                      </a:lvl9pPr>
                    </a:lstStyle>
                    <a:p>
                      <a:pPr algn="l"/>
                      <a:r>
                        <a:rPr lang="ja-JP" sz="1200" b="0" i="0" u="none" strike="noStrike" cap="none" baseline="0">
                          <a:solidFill>
                            <a:srgbClr val="4D4D4D"/>
                          </a:solidFill>
                          <a:effectLst/>
                          <a:uFillTx/>
                          <a:ea typeface="MS UI Gothic" panose="020B0600070205080204" charset="-128"/>
                        </a:rPr>
                        <a:t>イベント</a:t>
                      </a:r>
                    </a:p>
                  </a:txBody>
                  <a:tcPr anchor="ctr">
                    <a:lnT w="12700" cap="flat" cmpd="sng" algn="ctr">
                      <a:solidFill>
                        <a:schemeClr val="tx1"/>
                      </a:solidFill>
                      <a:prstDash val="solid"/>
                      <a:round/>
                      <a:headEnd type="none" w="med" len="med"/>
                      <a:tailEnd type="none" w="med" len="med"/>
                    </a:lnT>
                    <a:noFill/>
                  </a:tcPr>
                </a:tc>
                <a:tc>
                  <a:txBody>
                    <a:bodyPr/>
                    <a:lstStyle>
                      <a:lvl1pPr marL="0" algn="l" defTabSz="914400" rtl="0" eaLnBrk="1" latinLnBrk="0" hangingPunct="1">
                        <a:defRPr sz="1800" kern="1200">
                          <a:solidFill>
                            <a:schemeClr val="tx1"/>
                          </a:solidFill>
                          <a:latin typeface="Trebuchet MS" panose="020B0603020202020204"/>
                        </a:defRPr>
                      </a:lvl1pPr>
                      <a:lvl2pPr marL="457200" algn="l" defTabSz="914400" rtl="0" eaLnBrk="1" latinLnBrk="0" hangingPunct="1">
                        <a:defRPr sz="1800" kern="1200">
                          <a:solidFill>
                            <a:schemeClr val="tx1"/>
                          </a:solidFill>
                          <a:latin typeface="Trebuchet MS" panose="020B0603020202020204"/>
                        </a:defRPr>
                      </a:lvl2pPr>
                      <a:lvl3pPr marL="914400" algn="l" defTabSz="914400" rtl="0" eaLnBrk="1" latinLnBrk="0" hangingPunct="1">
                        <a:defRPr sz="1800" kern="1200">
                          <a:solidFill>
                            <a:schemeClr val="tx1"/>
                          </a:solidFill>
                          <a:latin typeface="Trebuchet MS" panose="020B0603020202020204"/>
                        </a:defRPr>
                      </a:lvl3pPr>
                      <a:lvl4pPr marL="1371600" algn="l" defTabSz="914400" rtl="0" eaLnBrk="1" latinLnBrk="0" hangingPunct="1">
                        <a:defRPr sz="1800" kern="1200">
                          <a:solidFill>
                            <a:schemeClr val="tx1"/>
                          </a:solidFill>
                          <a:latin typeface="Trebuchet MS" panose="020B0603020202020204"/>
                        </a:defRPr>
                      </a:lvl4pPr>
                      <a:lvl5pPr marL="1828800" algn="l" defTabSz="914400" rtl="0" eaLnBrk="1" latinLnBrk="0" hangingPunct="1">
                        <a:defRPr sz="1800" kern="1200">
                          <a:solidFill>
                            <a:schemeClr val="tx1"/>
                          </a:solidFill>
                          <a:latin typeface="Trebuchet MS" panose="020B0603020202020204"/>
                        </a:defRPr>
                      </a:lvl5pPr>
                      <a:lvl6pPr marL="2286000" algn="l" defTabSz="914400" rtl="0" eaLnBrk="1" latinLnBrk="0" hangingPunct="1">
                        <a:defRPr sz="1800" kern="1200">
                          <a:solidFill>
                            <a:schemeClr val="tx1"/>
                          </a:solidFill>
                          <a:latin typeface="Trebuchet MS" panose="020B0603020202020204"/>
                        </a:defRPr>
                      </a:lvl6pPr>
                      <a:lvl7pPr marL="2743200" algn="l" defTabSz="914400" rtl="0" eaLnBrk="1" latinLnBrk="0" hangingPunct="1">
                        <a:defRPr sz="1800" kern="1200">
                          <a:solidFill>
                            <a:schemeClr val="tx1"/>
                          </a:solidFill>
                          <a:latin typeface="Trebuchet MS" panose="020B0603020202020204"/>
                        </a:defRPr>
                      </a:lvl7pPr>
                      <a:lvl8pPr marL="3200400" algn="l" defTabSz="914400" rtl="0" eaLnBrk="1" latinLnBrk="0" hangingPunct="1">
                        <a:defRPr sz="1800" kern="1200">
                          <a:solidFill>
                            <a:schemeClr val="tx1"/>
                          </a:solidFill>
                          <a:latin typeface="Trebuchet MS" panose="020B0603020202020204"/>
                        </a:defRPr>
                      </a:lvl8pPr>
                      <a:lvl9pPr marL="3657600" algn="l" defTabSz="914400" rtl="0" eaLnBrk="1" latinLnBrk="0" hangingPunct="1">
                        <a:defRPr sz="1800" kern="1200">
                          <a:solidFill>
                            <a:schemeClr val="tx1"/>
                          </a:solidFill>
                          <a:latin typeface="Trebuchet MS" panose="020B0603020202020204"/>
                        </a:defRPr>
                      </a:lvl9pPr>
                    </a:lstStyle>
                    <a:p>
                      <a:pPr algn="ctr"/>
                      <a:r>
                        <a:rPr lang="ja-JP" sz="1200" b="0" i="0" u="none" strike="noStrike" cap="none" baseline="0">
                          <a:solidFill>
                            <a:srgbClr val="4D4D4D"/>
                          </a:solidFill>
                          <a:effectLst/>
                          <a:uFillTx/>
                          <a:ea typeface="MS UI Gothic" panose="020B0600070205080204" charset="-128"/>
                        </a:rPr>
                        <a:t>151</a:t>
                      </a:r>
                    </a:p>
                  </a:txBody>
                  <a:tcPr anchor="ctr">
                    <a:lnT w="12700" cap="flat" cmpd="sng" algn="ctr">
                      <a:solidFill>
                        <a:schemeClr val="tx1"/>
                      </a:solidFill>
                      <a:prstDash val="solid"/>
                      <a:round/>
                      <a:headEnd type="none" w="med" len="med"/>
                      <a:tailEnd type="none" w="med" len="med"/>
                    </a:lnT>
                    <a:noFill/>
                  </a:tcPr>
                </a:tc>
                <a:tc>
                  <a:txBody>
                    <a:bodyPr/>
                    <a:lstStyle>
                      <a:lvl1pPr marL="0" algn="l" defTabSz="914400" rtl="0" eaLnBrk="1" latinLnBrk="0" hangingPunct="1">
                        <a:defRPr sz="1800" kern="1200">
                          <a:solidFill>
                            <a:schemeClr val="tx1"/>
                          </a:solidFill>
                          <a:latin typeface="Trebuchet MS" panose="020B0603020202020204"/>
                        </a:defRPr>
                      </a:lvl1pPr>
                      <a:lvl2pPr marL="457200" algn="l" defTabSz="914400" rtl="0" eaLnBrk="1" latinLnBrk="0" hangingPunct="1">
                        <a:defRPr sz="1800" kern="1200">
                          <a:solidFill>
                            <a:schemeClr val="tx1"/>
                          </a:solidFill>
                          <a:latin typeface="Trebuchet MS" panose="020B0603020202020204"/>
                        </a:defRPr>
                      </a:lvl2pPr>
                      <a:lvl3pPr marL="914400" algn="l" defTabSz="914400" rtl="0" eaLnBrk="1" latinLnBrk="0" hangingPunct="1">
                        <a:defRPr sz="1800" kern="1200">
                          <a:solidFill>
                            <a:schemeClr val="tx1"/>
                          </a:solidFill>
                          <a:latin typeface="Trebuchet MS" panose="020B0603020202020204"/>
                        </a:defRPr>
                      </a:lvl3pPr>
                      <a:lvl4pPr marL="1371600" algn="l" defTabSz="914400" rtl="0" eaLnBrk="1" latinLnBrk="0" hangingPunct="1">
                        <a:defRPr sz="1800" kern="1200">
                          <a:solidFill>
                            <a:schemeClr val="tx1"/>
                          </a:solidFill>
                          <a:latin typeface="Trebuchet MS" panose="020B0603020202020204"/>
                        </a:defRPr>
                      </a:lvl4pPr>
                      <a:lvl5pPr marL="1828800" algn="l" defTabSz="914400" rtl="0" eaLnBrk="1" latinLnBrk="0" hangingPunct="1">
                        <a:defRPr sz="1800" kern="1200">
                          <a:solidFill>
                            <a:schemeClr val="tx1"/>
                          </a:solidFill>
                          <a:latin typeface="Trebuchet MS" panose="020B0603020202020204"/>
                        </a:defRPr>
                      </a:lvl5pPr>
                      <a:lvl6pPr marL="2286000" algn="l" defTabSz="914400" rtl="0" eaLnBrk="1" latinLnBrk="0" hangingPunct="1">
                        <a:defRPr sz="1800" kern="1200">
                          <a:solidFill>
                            <a:schemeClr val="tx1"/>
                          </a:solidFill>
                          <a:latin typeface="Trebuchet MS" panose="020B0603020202020204"/>
                        </a:defRPr>
                      </a:lvl6pPr>
                      <a:lvl7pPr marL="2743200" algn="l" defTabSz="914400" rtl="0" eaLnBrk="1" latinLnBrk="0" hangingPunct="1">
                        <a:defRPr sz="1800" kern="1200">
                          <a:solidFill>
                            <a:schemeClr val="tx1"/>
                          </a:solidFill>
                          <a:latin typeface="Trebuchet MS" panose="020B0603020202020204"/>
                        </a:defRPr>
                      </a:lvl7pPr>
                      <a:lvl8pPr marL="3200400" algn="l" defTabSz="914400" rtl="0" eaLnBrk="1" latinLnBrk="0" hangingPunct="1">
                        <a:defRPr sz="1800" kern="1200">
                          <a:solidFill>
                            <a:schemeClr val="tx1"/>
                          </a:solidFill>
                          <a:latin typeface="Trebuchet MS" panose="020B0603020202020204"/>
                        </a:defRPr>
                      </a:lvl8pPr>
                      <a:lvl9pPr marL="3657600" algn="l" defTabSz="914400" rtl="0" eaLnBrk="1" latinLnBrk="0" hangingPunct="1">
                        <a:defRPr sz="1800" kern="1200">
                          <a:solidFill>
                            <a:schemeClr val="tx1"/>
                          </a:solidFill>
                          <a:latin typeface="Trebuchet MS" panose="020B0603020202020204"/>
                        </a:defRPr>
                      </a:lvl9pPr>
                    </a:lstStyle>
                    <a:p>
                      <a:pPr algn="ctr"/>
                      <a:r>
                        <a:rPr lang="ja-JP" sz="1200" b="0" i="0" u="none" strike="noStrike" cap="none" baseline="0">
                          <a:solidFill>
                            <a:srgbClr val="4D4D4D"/>
                          </a:solidFill>
                          <a:effectLst/>
                          <a:uFillTx/>
                          <a:ea typeface="MS UI Gothic" panose="020B0600070205080204" charset="-128"/>
                        </a:rPr>
                        <a:t>175</a:t>
                      </a:r>
                    </a:p>
                  </a:txBody>
                  <a:tcPr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10001"/>
                  </a:ext>
                </a:extLst>
              </a:tr>
              <a:tr h="370840">
                <a:tc>
                  <a:txBody>
                    <a:bodyPr/>
                    <a:lstStyle>
                      <a:lvl1pPr marL="0" algn="l" defTabSz="914400" rtl="0" eaLnBrk="1" latinLnBrk="0" hangingPunct="1">
                        <a:defRPr sz="1800" kern="1200">
                          <a:solidFill>
                            <a:schemeClr val="tx1"/>
                          </a:solidFill>
                          <a:latin typeface="Trebuchet MS" panose="020B0603020202020204"/>
                        </a:defRPr>
                      </a:lvl1pPr>
                      <a:lvl2pPr marL="457200" algn="l" defTabSz="914400" rtl="0" eaLnBrk="1" latinLnBrk="0" hangingPunct="1">
                        <a:defRPr sz="1800" kern="1200">
                          <a:solidFill>
                            <a:schemeClr val="tx1"/>
                          </a:solidFill>
                          <a:latin typeface="Trebuchet MS" panose="020B0603020202020204"/>
                        </a:defRPr>
                      </a:lvl2pPr>
                      <a:lvl3pPr marL="914400" algn="l" defTabSz="914400" rtl="0" eaLnBrk="1" latinLnBrk="0" hangingPunct="1">
                        <a:defRPr sz="1800" kern="1200">
                          <a:solidFill>
                            <a:schemeClr val="tx1"/>
                          </a:solidFill>
                          <a:latin typeface="Trebuchet MS" panose="020B0603020202020204"/>
                        </a:defRPr>
                      </a:lvl3pPr>
                      <a:lvl4pPr marL="1371600" algn="l" defTabSz="914400" rtl="0" eaLnBrk="1" latinLnBrk="0" hangingPunct="1">
                        <a:defRPr sz="1800" kern="1200">
                          <a:solidFill>
                            <a:schemeClr val="tx1"/>
                          </a:solidFill>
                          <a:latin typeface="Trebuchet MS" panose="020B0603020202020204"/>
                        </a:defRPr>
                      </a:lvl4pPr>
                      <a:lvl5pPr marL="1828800" algn="l" defTabSz="914400" rtl="0" eaLnBrk="1" latinLnBrk="0" hangingPunct="1">
                        <a:defRPr sz="1800" kern="1200">
                          <a:solidFill>
                            <a:schemeClr val="tx1"/>
                          </a:solidFill>
                          <a:latin typeface="Trebuchet MS" panose="020B0603020202020204"/>
                        </a:defRPr>
                      </a:lvl5pPr>
                      <a:lvl6pPr marL="2286000" algn="l" defTabSz="914400" rtl="0" eaLnBrk="1" latinLnBrk="0" hangingPunct="1">
                        <a:defRPr sz="1800" kern="1200">
                          <a:solidFill>
                            <a:schemeClr val="tx1"/>
                          </a:solidFill>
                          <a:latin typeface="Trebuchet MS" panose="020B0603020202020204"/>
                        </a:defRPr>
                      </a:lvl6pPr>
                      <a:lvl7pPr marL="2743200" algn="l" defTabSz="914400" rtl="0" eaLnBrk="1" latinLnBrk="0" hangingPunct="1">
                        <a:defRPr sz="1800" kern="1200">
                          <a:solidFill>
                            <a:schemeClr val="tx1"/>
                          </a:solidFill>
                          <a:latin typeface="Trebuchet MS" panose="020B0603020202020204"/>
                        </a:defRPr>
                      </a:lvl7pPr>
                      <a:lvl8pPr marL="3200400" algn="l" defTabSz="914400" rtl="0" eaLnBrk="1" latinLnBrk="0" hangingPunct="1">
                        <a:defRPr sz="1800" kern="1200">
                          <a:solidFill>
                            <a:schemeClr val="tx1"/>
                          </a:solidFill>
                          <a:latin typeface="Trebuchet MS" panose="020B0603020202020204"/>
                        </a:defRPr>
                      </a:lvl8pPr>
                      <a:lvl9pPr marL="3657600" algn="l" defTabSz="914400" rtl="0" eaLnBrk="1" latinLnBrk="0" hangingPunct="1">
                        <a:defRPr sz="1800" kern="1200">
                          <a:solidFill>
                            <a:schemeClr val="tx1"/>
                          </a:solidFill>
                          <a:latin typeface="Trebuchet MS" panose="020B0603020202020204"/>
                        </a:defRPr>
                      </a:lvl9pPr>
                    </a:lstStyle>
                    <a:p>
                      <a:pPr algn="l"/>
                      <a:r>
                        <a:rPr lang="ja-JP" sz="1200" b="0" i="0" u="none" strike="noStrike" cap="none" baseline="0" dirty="0">
                          <a:solidFill>
                            <a:srgbClr val="4D4D4D"/>
                          </a:solidFill>
                          <a:effectLst/>
                          <a:uFillTx/>
                          <a:ea typeface="MS UI Gothic" panose="020B0600070205080204" charset="-128"/>
                        </a:rPr>
                        <a:t>HR (95%CI)</a:t>
                      </a:r>
                      <a:r>
                        <a:rPr sz="1200" dirty="0"/>
                        <a:t/>
                      </a:r>
                      <a:br>
                        <a:rPr sz="1200" dirty="0"/>
                      </a:br>
                      <a:r>
                        <a:rPr lang="ja-JP" sz="1200" b="0" i="0" u="none" strike="noStrike" cap="none" baseline="0" dirty="0">
                          <a:solidFill>
                            <a:srgbClr val="4D4D4D"/>
                          </a:solidFill>
                          <a:effectLst/>
                          <a:uFillTx/>
                          <a:ea typeface="MS UI Gothic" panose="020B0600070205080204" charset="-128"/>
                        </a:rPr>
                        <a:t>P値</a:t>
                      </a:r>
                    </a:p>
                  </a:txBody>
                  <a:tcPr anchor="ctr">
                    <a:lnB w="12700" cap="flat" cmpd="sng" algn="ctr">
                      <a:solidFill>
                        <a:schemeClr val="tx1"/>
                      </a:solidFill>
                      <a:prstDash val="solid"/>
                      <a:round/>
                      <a:headEnd type="none" w="med" len="med"/>
                      <a:tailEnd type="none" w="med" len="med"/>
                    </a:lnB>
                    <a:noFill/>
                  </a:tcPr>
                </a:tc>
                <a:tc gridSpan="2">
                  <a:txBody>
                    <a:bodyPr/>
                    <a:lstStyle>
                      <a:lvl1pPr marL="0" algn="l" defTabSz="914400" rtl="0" eaLnBrk="1" latinLnBrk="0" hangingPunct="1">
                        <a:defRPr sz="1800" kern="1200">
                          <a:solidFill>
                            <a:schemeClr val="tx1"/>
                          </a:solidFill>
                          <a:latin typeface="Trebuchet MS" panose="020B0603020202020204"/>
                        </a:defRPr>
                      </a:lvl1pPr>
                      <a:lvl2pPr marL="457200" algn="l" defTabSz="914400" rtl="0" eaLnBrk="1" latinLnBrk="0" hangingPunct="1">
                        <a:defRPr sz="1800" kern="1200">
                          <a:solidFill>
                            <a:schemeClr val="tx1"/>
                          </a:solidFill>
                          <a:latin typeface="Trebuchet MS" panose="020B0603020202020204"/>
                        </a:defRPr>
                      </a:lvl2pPr>
                      <a:lvl3pPr marL="914400" algn="l" defTabSz="914400" rtl="0" eaLnBrk="1" latinLnBrk="0" hangingPunct="1">
                        <a:defRPr sz="1800" kern="1200">
                          <a:solidFill>
                            <a:schemeClr val="tx1"/>
                          </a:solidFill>
                          <a:latin typeface="Trebuchet MS" panose="020B0603020202020204"/>
                        </a:defRPr>
                      </a:lvl3pPr>
                      <a:lvl4pPr marL="1371600" algn="l" defTabSz="914400" rtl="0" eaLnBrk="1" latinLnBrk="0" hangingPunct="1">
                        <a:defRPr sz="1800" kern="1200">
                          <a:solidFill>
                            <a:schemeClr val="tx1"/>
                          </a:solidFill>
                          <a:latin typeface="Trebuchet MS" panose="020B0603020202020204"/>
                        </a:defRPr>
                      </a:lvl4pPr>
                      <a:lvl5pPr marL="1828800" algn="l" defTabSz="914400" rtl="0" eaLnBrk="1" latinLnBrk="0" hangingPunct="1">
                        <a:defRPr sz="1800" kern="1200">
                          <a:solidFill>
                            <a:schemeClr val="tx1"/>
                          </a:solidFill>
                          <a:latin typeface="Trebuchet MS" panose="020B0603020202020204"/>
                        </a:defRPr>
                      </a:lvl5pPr>
                      <a:lvl6pPr marL="2286000" algn="l" defTabSz="914400" rtl="0" eaLnBrk="1" latinLnBrk="0" hangingPunct="1">
                        <a:defRPr sz="1800" kern="1200">
                          <a:solidFill>
                            <a:schemeClr val="tx1"/>
                          </a:solidFill>
                          <a:latin typeface="Trebuchet MS" panose="020B0603020202020204"/>
                        </a:defRPr>
                      </a:lvl6pPr>
                      <a:lvl7pPr marL="2743200" algn="l" defTabSz="914400" rtl="0" eaLnBrk="1" latinLnBrk="0" hangingPunct="1">
                        <a:defRPr sz="1800" kern="1200">
                          <a:solidFill>
                            <a:schemeClr val="tx1"/>
                          </a:solidFill>
                          <a:latin typeface="Trebuchet MS" panose="020B0603020202020204"/>
                        </a:defRPr>
                      </a:lvl7pPr>
                      <a:lvl8pPr marL="3200400" algn="l" defTabSz="914400" rtl="0" eaLnBrk="1" latinLnBrk="0" hangingPunct="1">
                        <a:defRPr sz="1800" kern="1200">
                          <a:solidFill>
                            <a:schemeClr val="tx1"/>
                          </a:solidFill>
                          <a:latin typeface="Trebuchet MS" panose="020B0603020202020204"/>
                        </a:defRPr>
                      </a:lvl8pPr>
                      <a:lvl9pPr marL="3657600" algn="l" defTabSz="914400" rtl="0" eaLnBrk="1" latinLnBrk="0" hangingPunct="1">
                        <a:defRPr sz="1800" kern="1200">
                          <a:solidFill>
                            <a:schemeClr val="tx1"/>
                          </a:solidFill>
                          <a:latin typeface="Trebuchet MS" panose="020B0603020202020204"/>
                        </a:defRPr>
                      </a:lvl9pPr>
                    </a:lstStyle>
                    <a:p>
                      <a:pPr marL="0" algn="ctr" defTabSz="914400" rtl="0" eaLnBrk="1" latinLnBrk="0" hangingPunct="1"/>
                      <a:r>
                        <a:rPr lang="ja-JP" sz="1200" b="0" i="0" u="none" strike="noStrike" cap="none" baseline="0">
                          <a:solidFill>
                            <a:srgbClr val="4D4D4D"/>
                          </a:solidFill>
                          <a:effectLst/>
                          <a:uFillTx/>
                          <a:ea typeface="MS UI Gothic" panose="020B0600070205080204" charset="-128"/>
                        </a:rPr>
                        <a:t>0.82 (0.66, 1.03)</a:t>
                      </a:r>
                      <a:r>
                        <a:rPr sz="1200"/>
                        <a:t/>
                      </a:r>
                      <a:br>
                        <a:rPr sz="1200"/>
                      </a:br>
                      <a:r>
                        <a:rPr lang="ja-JP" sz="1200" b="0" i="0" u="none" strike="noStrike" cap="none" baseline="0">
                          <a:solidFill>
                            <a:srgbClr val="4D4D4D"/>
                          </a:solidFill>
                          <a:effectLst/>
                          <a:uFillTx/>
                          <a:ea typeface="MS UI Gothic" panose="020B0600070205080204" charset="-128"/>
                        </a:rPr>
                        <a:t>0.04205</a:t>
                      </a:r>
                    </a:p>
                  </a:txBody>
                  <a:tcPr anchor="ctr">
                    <a:lnB w="12700" cap="flat" cmpd="sng" algn="ctr">
                      <a:solidFill>
                        <a:schemeClr val="tx1"/>
                      </a:solidFill>
                      <a:prstDash val="solid"/>
                      <a:round/>
                      <a:headEnd type="none" w="med" len="med"/>
                      <a:tailEnd type="none" w="med" len="med"/>
                    </a:lnB>
                    <a:noFill/>
                  </a:tcPr>
                </a:tc>
                <a:tc hMerge="1">
                  <a:txBody>
                    <a:bodyPr/>
                    <a:lstStyle/>
                    <a:p>
                      <a:endParaRPr lang="en-US"/>
                    </a:p>
                  </a:txBody>
                  <a:tcPr anchor="ctr">
                    <a:solidFill>
                      <a:srgbClr val="A0A0A0">
                        <a:alpha val="9804"/>
                      </a:srgbClr>
                    </a:solidFill>
                  </a:tcPr>
                </a:tc>
                <a:extLst>
                  <a:ext uri="{0D108BD9-81ED-4DB2-BD59-A6C34878D82A}">
                    <a16:rowId xmlns:a16="http://schemas.microsoft.com/office/drawing/2014/main" val="10002"/>
                  </a:ext>
                </a:extLst>
              </a:tr>
            </a:tbl>
          </a:graphicData>
        </a:graphic>
      </p:graphicFrame>
      <p:grpSp>
        <p:nvGrpSpPr>
          <p:cNvPr id="63" name="Group 62"/>
          <p:cNvGrpSpPr/>
          <p:nvPr/>
        </p:nvGrpSpPr>
        <p:grpSpPr>
          <a:xfrm>
            <a:off x="3634954" y="2780934"/>
            <a:ext cx="1355890" cy="2112270"/>
            <a:chOff x="3772970" y="4803204"/>
            <a:chExt cx="1355890" cy="90000"/>
          </a:xfrm>
        </p:grpSpPr>
        <p:cxnSp>
          <p:nvCxnSpPr>
            <p:cNvPr id="64" name="Straight Connector 63"/>
            <p:cNvCxnSpPr/>
            <p:nvPr/>
          </p:nvCxnSpPr>
          <p:spPr>
            <a:xfrm rot="5400000">
              <a:off x="3727970" y="4848204"/>
              <a:ext cx="90000" cy="0"/>
            </a:xfrm>
            <a:prstGeom prst="line">
              <a:avLst/>
            </a:prstGeom>
            <a:noFill/>
            <a:ln w="26035" cap="sq">
              <a:solidFill>
                <a:schemeClr val="tx1"/>
              </a:solidFill>
              <a:prstDash val="dash"/>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65" name="Straight Connector 64"/>
            <p:cNvCxnSpPr/>
            <p:nvPr/>
          </p:nvCxnSpPr>
          <p:spPr>
            <a:xfrm rot="5400000">
              <a:off x="5083860" y="4848204"/>
              <a:ext cx="90000" cy="0"/>
            </a:xfrm>
            <a:prstGeom prst="line">
              <a:avLst/>
            </a:prstGeom>
            <a:noFill/>
            <a:ln w="26035" cap="sq">
              <a:solidFill>
                <a:schemeClr val="tx1"/>
              </a:solidFill>
              <a:prstDash val="dash"/>
              <a:miter lim="800000"/>
            </a:ln>
          </p:spPr>
          <p:style>
            <a:lnRef idx="2">
              <a:schemeClr val="accent1">
                <a:shade val="50000"/>
              </a:schemeClr>
            </a:lnRef>
            <a:fillRef idx="1">
              <a:schemeClr val="accent1"/>
            </a:fillRef>
            <a:effectRef idx="0">
              <a:schemeClr val="accent1"/>
            </a:effectRef>
            <a:fontRef idx="minor">
              <a:schemeClr val="lt1"/>
            </a:fontRef>
          </p:style>
        </p:cxnSp>
      </p:grpSp>
      <p:sp>
        <p:nvSpPr>
          <p:cNvPr id="66" name="TextBox 65"/>
          <p:cNvSpPr txBox="1"/>
          <p:nvPr/>
        </p:nvSpPr>
        <p:spPr>
          <a:xfrm>
            <a:off x="3635427" y="2740364"/>
            <a:ext cx="775515" cy="518678"/>
          </a:xfrm>
          <a:prstGeom prst="rect">
            <a:avLst/>
          </a:prstGeom>
          <a:noFill/>
        </p:spPr>
        <p:txBody>
          <a:bodyPr wrap="square" rtlCol="0">
            <a:spAutoFit/>
          </a:bodyPr>
          <a:lstStyle/>
          <a:p>
            <a:r>
              <a:rPr lang="ja-JP" sz="1400" b="0" i="0" u="none" strike="noStrike" cap="none" baseline="0">
                <a:solidFill>
                  <a:srgbClr val="B60D27"/>
                </a:solidFill>
                <a:effectLst/>
                <a:uFillTx/>
                <a:ea typeface="MS UI Gothic" panose="020B0600070205080204" charset="-128"/>
              </a:rPr>
              <a:t>39.8%</a:t>
            </a:r>
          </a:p>
          <a:p>
            <a:r>
              <a:rPr lang="ja-JP" sz="1400" b="0" i="0" u="none" strike="noStrike" cap="none" baseline="0">
                <a:solidFill>
                  <a:srgbClr val="B2C0D8"/>
                </a:solidFill>
                <a:effectLst/>
                <a:uFillTx/>
                <a:ea typeface="MS UI Gothic" panose="020B0600070205080204" charset="-128"/>
              </a:rPr>
              <a:t>27.1%</a:t>
            </a:r>
          </a:p>
        </p:txBody>
      </p:sp>
      <p:sp>
        <p:nvSpPr>
          <p:cNvPr id="67" name="TextBox 66"/>
          <p:cNvSpPr txBox="1"/>
          <p:nvPr/>
        </p:nvSpPr>
        <p:spPr>
          <a:xfrm>
            <a:off x="4964302" y="2740364"/>
            <a:ext cx="775515" cy="518678"/>
          </a:xfrm>
          <a:prstGeom prst="rect">
            <a:avLst/>
          </a:prstGeom>
          <a:noFill/>
        </p:spPr>
        <p:txBody>
          <a:bodyPr wrap="square" rtlCol="0">
            <a:spAutoFit/>
          </a:bodyPr>
          <a:lstStyle/>
          <a:p>
            <a:r>
              <a:rPr lang="ja-JP" sz="1400" b="0" i="0" u="none" strike="noStrike" cap="none" baseline="0">
                <a:solidFill>
                  <a:srgbClr val="B60D27"/>
                </a:solidFill>
                <a:effectLst/>
                <a:uFillTx/>
                <a:ea typeface="MS UI Gothic" panose="020B0600070205080204" charset="-128"/>
              </a:rPr>
              <a:t>25.7%</a:t>
            </a:r>
          </a:p>
          <a:p>
            <a:r>
              <a:rPr lang="ja-JP" sz="1400" b="0" i="0" u="none" strike="noStrike" cap="none" baseline="0">
                <a:solidFill>
                  <a:srgbClr val="B2C0D8"/>
                </a:solidFill>
                <a:effectLst/>
                <a:uFillTx/>
                <a:ea typeface="MS UI Gothic" panose="020B0600070205080204" charset="-128"/>
              </a:rPr>
              <a:t>14.8%</a:t>
            </a:r>
          </a:p>
        </p:txBody>
      </p:sp>
      <p:cxnSp>
        <p:nvCxnSpPr>
          <p:cNvPr id="68" name="Straight Connector 67"/>
          <p:cNvCxnSpPr/>
          <p:nvPr/>
        </p:nvCxnSpPr>
        <p:spPr>
          <a:xfrm>
            <a:off x="916367" y="3416709"/>
            <a:ext cx="6152867" cy="0"/>
          </a:xfrm>
          <a:prstGeom prst="line">
            <a:avLst/>
          </a:prstGeom>
          <a:noFill/>
          <a:ln w="26035" cap="sq">
            <a:solidFill>
              <a:schemeClr val="tx1"/>
            </a:solidFill>
            <a:prstDash val="dash"/>
            <a:miter lim="800000"/>
          </a:ln>
        </p:spPr>
        <p:style>
          <a:lnRef idx="2">
            <a:schemeClr val="accent1">
              <a:shade val="50000"/>
            </a:schemeClr>
          </a:lnRef>
          <a:fillRef idx="1">
            <a:schemeClr val="accent1"/>
          </a:fillRef>
          <a:effectRef idx="0">
            <a:schemeClr val="accent1"/>
          </a:effectRef>
          <a:fontRef idx="minor">
            <a:schemeClr val="lt1"/>
          </a:fontRef>
        </p:style>
      </p:cxnSp>
      <p:grpSp>
        <p:nvGrpSpPr>
          <p:cNvPr id="69" name="Graphic 78"/>
          <p:cNvGrpSpPr/>
          <p:nvPr/>
        </p:nvGrpSpPr>
        <p:grpSpPr>
          <a:xfrm>
            <a:off x="924776" y="1944704"/>
            <a:ext cx="6092442" cy="2687096"/>
            <a:chOff x="1138237" y="1914525"/>
            <a:chExt cx="6867525" cy="3028950"/>
          </a:xfrm>
        </p:grpSpPr>
        <p:sp>
          <p:nvSpPr>
            <p:cNvPr id="70" name="Freeform: Shape 80"/>
            <p:cNvSpPr/>
            <p:nvPr/>
          </p:nvSpPr>
          <p:spPr>
            <a:xfrm>
              <a:off x="1131093" y="1912144"/>
              <a:ext cx="6867525" cy="3028950"/>
            </a:xfrm>
            <a:custGeom>
              <a:avLst/>
              <a:gdLst>
                <a:gd name="connsiteX0" fmla="*/ 7144 w 6867525"/>
                <a:gd name="connsiteY0" fmla="*/ 7144 h 3028950"/>
                <a:gd name="connsiteX1" fmla="*/ 189071 w 6867525"/>
                <a:gd name="connsiteY1" fmla="*/ 7144 h 3028950"/>
                <a:gd name="connsiteX2" fmla="*/ 189071 w 6867525"/>
                <a:gd name="connsiteY2" fmla="*/ 17621 h 3028950"/>
                <a:gd name="connsiteX3" fmla="*/ 221456 w 6867525"/>
                <a:gd name="connsiteY3" fmla="*/ 17621 h 3028950"/>
                <a:gd name="connsiteX4" fmla="*/ 221456 w 6867525"/>
                <a:gd name="connsiteY4" fmla="*/ 45244 h 3028950"/>
                <a:gd name="connsiteX5" fmla="*/ 266224 w 6867525"/>
                <a:gd name="connsiteY5" fmla="*/ 45244 h 3028950"/>
                <a:gd name="connsiteX6" fmla="*/ 266224 w 6867525"/>
                <a:gd name="connsiteY6" fmla="*/ 73819 h 3028950"/>
                <a:gd name="connsiteX7" fmla="*/ 304324 w 6867525"/>
                <a:gd name="connsiteY7" fmla="*/ 73819 h 3028950"/>
                <a:gd name="connsiteX8" fmla="*/ 304324 w 6867525"/>
                <a:gd name="connsiteY8" fmla="*/ 94774 h 3028950"/>
                <a:gd name="connsiteX9" fmla="*/ 330041 w 6867525"/>
                <a:gd name="connsiteY9" fmla="*/ 94774 h 3028950"/>
                <a:gd name="connsiteX10" fmla="*/ 330041 w 6867525"/>
                <a:gd name="connsiteY10" fmla="*/ 129064 h 3028950"/>
                <a:gd name="connsiteX11" fmla="*/ 345281 w 6867525"/>
                <a:gd name="connsiteY11" fmla="*/ 129064 h 3028950"/>
                <a:gd name="connsiteX12" fmla="*/ 345281 w 6867525"/>
                <a:gd name="connsiteY12" fmla="*/ 141446 h 3028950"/>
                <a:gd name="connsiteX13" fmla="*/ 354806 w 6867525"/>
                <a:gd name="connsiteY13" fmla="*/ 141446 h 3028950"/>
                <a:gd name="connsiteX14" fmla="*/ 354806 w 6867525"/>
                <a:gd name="connsiteY14" fmla="*/ 175736 h 3028950"/>
                <a:gd name="connsiteX15" fmla="*/ 379571 w 6867525"/>
                <a:gd name="connsiteY15" fmla="*/ 175736 h 3028950"/>
                <a:gd name="connsiteX16" fmla="*/ 379571 w 6867525"/>
                <a:gd name="connsiteY16" fmla="*/ 190976 h 3028950"/>
                <a:gd name="connsiteX17" fmla="*/ 413861 w 6867525"/>
                <a:gd name="connsiteY17" fmla="*/ 190976 h 3028950"/>
                <a:gd name="connsiteX18" fmla="*/ 413861 w 6867525"/>
                <a:gd name="connsiteY18" fmla="*/ 222409 h 3028950"/>
                <a:gd name="connsiteX19" fmla="*/ 424339 w 6867525"/>
                <a:gd name="connsiteY19" fmla="*/ 222409 h 3028950"/>
                <a:gd name="connsiteX20" fmla="*/ 424339 w 6867525"/>
                <a:gd name="connsiteY20" fmla="*/ 271939 h 3028950"/>
                <a:gd name="connsiteX21" fmla="*/ 440531 w 6867525"/>
                <a:gd name="connsiteY21" fmla="*/ 271939 h 3028950"/>
                <a:gd name="connsiteX22" fmla="*/ 440531 w 6867525"/>
                <a:gd name="connsiteY22" fmla="*/ 288131 h 3028950"/>
                <a:gd name="connsiteX23" fmla="*/ 504349 w 6867525"/>
                <a:gd name="connsiteY23" fmla="*/ 288131 h 3028950"/>
                <a:gd name="connsiteX24" fmla="*/ 504349 w 6867525"/>
                <a:gd name="connsiteY24" fmla="*/ 307181 h 3028950"/>
                <a:gd name="connsiteX25" fmla="*/ 515779 w 6867525"/>
                <a:gd name="connsiteY25" fmla="*/ 307181 h 3028950"/>
                <a:gd name="connsiteX26" fmla="*/ 515779 w 6867525"/>
                <a:gd name="connsiteY26" fmla="*/ 326231 h 3028950"/>
                <a:gd name="connsiteX27" fmla="*/ 524351 w 6867525"/>
                <a:gd name="connsiteY27" fmla="*/ 326231 h 3028950"/>
                <a:gd name="connsiteX28" fmla="*/ 524351 w 6867525"/>
                <a:gd name="connsiteY28" fmla="*/ 344329 h 3028950"/>
                <a:gd name="connsiteX29" fmla="*/ 538639 w 6867525"/>
                <a:gd name="connsiteY29" fmla="*/ 344329 h 3028950"/>
                <a:gd name="connsiteX30" fmla="*/ 538639 w 6867525"/>
                <a:gd name="connsiteY30" fmla="*/ 379571 h 3028950"/>
                <a:gd name="connsiteX31" fmla="*/ 551021 w 6867525"/>
                <a:gd name="connsiteY31" fmla="*/ 379571 h 3028950"/>
                <a:gd name="connsiteX32" fmla="*/ 551021 w 6867525"/>
                <a:gd name="connsiteY32" fmla="*/ 391954 h 3028950"/>
                <a:gd name="connsiteX33" fmla="*/ 580549 w 6867525"/>
                <a:gd name="connsiteY33" fmla="*/ 391954 h 3028950"/>
                <a:gd name="connsiteX34" fmla="*/ 580549 w 6867525"/>
                <a:gd name="connsiteY34" fmla="*/ 408146 h 3028950"/>
                <a:gd name="connsiteX35" fmla="*/ 611981 w 6867525"/>
                <a:gd name="connsiteY35" fmla="*/ 408146 h 3028950"/>
                <a:gd name="connsiteX36" fmla="*/ 611981 w 6867525"/>
                <a:gd name="connsiteY36" fmla="*/ 426244 h 3028950"/>
                <a:gd name="connsiteX37" fmla="*/ 690086 w 6867525"/>
                <a:gd name="connsiteY37" fmla="*/ 426244 h 3028950"/>
                <a:gd name="connsiteX38" fmla="*/ 690086 w 6867525"/>
                <a:gd name="connsiteY38" fmla="*/ 437674 h 3028950"/>
                <a:gd name="connsiteX39" fmla="*/ 704374 w 6867525"/>
                <a:gd name="connsiteY39" fmla="*/ 437674 h 3028950"/>
                <a:gd name="connsiteX40" fmla="*/ 704374 w 6867525"/>
                <a:gd name="connsiteY40" fmla="*/ 453866 h 3028950"/>
                <a:gd name="connsiteX41" fmla="*/ 720566 w 6867525"/>
                <a:gd name="connsiteY41" fmla="*/ 453866 h 3028950"/>
                <a:gd name="connsiteX42" fmla="*/ 720566 w 6867525"/>
                <a:gd name="connsiteY42" fmla="*/ 477679 h 3028950"/>
                <a:gd name="connsiteX43" fmla="*/ 732949 w 6867525"/>
                <a:gd name="connsiteY43" fmla="*/ 477679 h 3028950"/>
                <a:gd name="connsiteX44" fmla="*/ 732949 w 6867525"/>
                <a:gd name="connsiteY44" fmla="*/ 493871 h 3028950"/>
                <a:gd name="connsiteX45" fmla="*/ 751999 w 6867525"/>
                <a:gd name="connsiteY45" fmla="*/ 493871 h 3028950"/>
                <a:gd name="connsiteX46" fmla="*/ 751999 w 6867525"/>
                <a:gd name="connsiteY46" fmla="*/ 518636 h 3028950"/>
                <a:gd name="connsiteX47" fmla="*/ 784384 w 6867525"/>
                <a:gd name="connsiteY47" fmla="*/ 518636 h 3028950"/>
                <a:gd name="connsiteX48" fmla="*/ 784384 w 6867525"/>
                <a:gd name="connsiteY48" fmla="*/ 547211 h 3028950"/>
                <a:gd name="connsiteX49" fmla="*/ 792956 w 6867525"/>
                <a:gd name="connsiteY49" fmla="*/ 547211 h 3028950"/>
                <a:gd name="connsiteX50" fmla="*/ 792956 w 6867525"/>
                <a:gd name="connsiteY50" fmla="*/ 556736 h 3028950"/>
                <a:gd name="connsiteX51" fmla="*/ 841534 w 6867525"/>
                <a:gd name="connsiteY51" fmla="*/ 556736 h 3028950"/>
                <a:gd name="connsiteX52" fmla="*/ 841534 w 6867525"/>
                <a:gd name="connsiteY52" fmla="*/ 582454 h 3028950"/>
                <a:gd name="connsiteX53" fmla="*/ 848201 w 6867525"/>
                <a:gd name="connsiteY53" fmla="*/ 582454 h 3028950"/>
                <a:gd name="connsiteX54" fmla="*/ 848201 w 6867525"/>
                <a:gd name="connsiteY54" fmla="*/ 611029 h 3028950"/>
                <a:gd name="connsiteX55" fmla="*/ 860584 w 6867525"/>
                <a:gd name="connsiteY55" fmla="*/ 611029 h 3028950"/>
                <a:gd name="connsiteX56" fmla="*/ 860584 w 6867525"/>
                <a:gd name="connsiteY56" fmla="*/ 626269 h 3028950"/>
                <a:gd name="connsiteX57" fmla="*/ 875824 w 6867525"/>
                <a:gd name="connsiteY57" fmla="*/ 626269 h 3028950"/>
                <a:gd name="connsiteX58" fmla="*/ 875824 w 6867525"/>
                <a:gd name="connsiteY58" fmla="*/ 642461 h 3028950"/>
                <a:gd name="connsiteX59" fmla="*/ 897731 w 6867525"/>
                <a:gd name="connsiteY59" fmla="*/ 642461 h 3028950"/>
                <a:gd name="connsiteX60" fmla="*/ 897731 w 6867525"/>
                <a:gd name="connsiteY60" fmla="*/ 660559 h 3028950"/>
                <a:gd name="connsiteX61" fmla="*/ 912971 w 6867525"/>
                <a:gd name="connsiteY61" fmla="*/ 660559 h 3028950"/>
                <a:gd name="connsiteX62" fmla="*/ 912971 w 6867525"/>
                <a:gd name="connsiteY62" fmla="*/ 672941 h 3028950"/>
                <a:gd name="connsiteX63" fmla="*/ 976789 w 6867525"/>
                <a:gd name="connsiteY63" fmla="*/ 672941 h 3028950"/>
                <a:gd name="connsiteX64" fmla="*/ 976789 w 6867525"/>
                <a:gd name="connsiteY64" fmla="*/ 683419 h 3028950"/>
                <a:gd name="connsiteX65" fmla="*/ 1016794 w 6867525"/>
                <a:gd name="connsiteY65" fmla="*/ 683419 h 3028950"/>
                <a:gd name="connsiteX66" fmla="*/ 1016794 w 6867525"/>
                <a:gd name="connsiteY66" fmla="*/ 719614 h 3028950"/>
                <a:gd name="connsiteX67" fmla="*/ 1054894 w 6867525"/>
                <a:gd name="connsiteY67" fmla="*/ 719614 h 3028950"/>
                <a:gd name="connsiteX68" fmla="*/ 1054894 w 6867525"/>
                <a:gd name="connsiteY68" fmla="*/ 753904 h 3028950"/>
                <a:gd name="connsiteX69" fmla="*/ 1068229 w 6867525"/>
                <a:gd name="connsiteY69" fmla="*/ 753904 h 3028950"/>
                <a:gd name="connsiteX70" fmla="*/ 1068229 w 6867525"/>
                <a:gd name="connsiteY70" fmla="*/ 771049 h 3028950"/>
                <a:gd name="connsiteX71" fmla="*/ 1076801 w 6867525"/>
                <a:gd name="connsiteY71" fmla="*/ 771049 h 3028950"/>
                <a:gd name="connsiteX72" fmla="*/ 1076801 w 6867525"/>
                <a:gd name="connsiteY72" fmla="*/ 799624 h 3028950"/>
                <a:gd name="connsiteX73" fmla="*/ 1084421 w 6867525"/>
                <a:gd name="connsiteY73" fmla="*/ 799624 h 3028950"/>
                <a:gd name="connsiteX74" fmla="*/ 1084421 w 6867525"/>
                <a:gd name="connsiteY74" fmla="*/ 804386 h 3028950"/>
                <a:gd name="connsiteX75" fmla="*/ 1108234 w 6867525"/>
                <a:gd name="connsiteY75" fmla="*/ 804386 h 3028950"/>
                <a:gd name="connsiteX76" fmla="*/ 1108234 w 6867525"/>
                <a:gd name="connsiteY76" fmla="*/ 822484 h 3028950"/>
                <a:gd name="connsiteX77" fmla="*/ 1119664 w 6867525"/>
                <a:gd name="connsiteY77" fmla="*/ 822484 h 3028950"/>
                <a:gd name="connsiteX78" fmla="*/ 1119664 w 6867525"/>
                <a:gd name="connsiteY78" fmla="*/ 846296 h 3028950"/>
                <a:gd name="connsiteX79" fmla="*/ 1130141 w 6867525"/>
                <a:gd name="connsiteY79" fmla="*/ 846296 h 3028950"/>
                <a:gd name="connsiteX80" fmla="*/ 1130141 w 6867525"/>
                <a:gd name="connsiteY80" fmla="*/ 869156 h 3028950"/>
                <a:gd name="connsiteX81" fmla="*/ 1173956 w 6867525"/>
                <a:gd name="connsiteY81" fmla="*/ 869156 h 3028950"/>
                <a:gd name="connsiteX82" fmla="*/ 1173956 w 6867525"/>
                <a:gd name="connsiteY82" fmla="*/ 909161 h 3028950"/>
                <a:gd name="connsiteX83" fmla="*/ 1181576 w 6867525"/>
                <a:gd name="connsiteY83" fmla="*/ 909161 h 3028950"/>
                <a:gd name="connsiteX84" fmla="*/ 1181576 w 6867525"/>
                <a:gd name="connsiteY84" fmla="*/ 920591 h 3028950"/>
                <a:gd name="connsiteX85" fmla="*/ 1199674 w 6867525"/>
                <a:gd name="connsiteY85" fmla="*/ 920591 h 3028950"/>
                <a:gd name="connsiteX86" fmla="*/ 1199674 w 6867525"/>
                <a:gd name="connsiteY86" fmla="*/ 936784 h 3028950"/>
                <a:gd name="connsiteX87" fmla="*/ 1204436 w 6867525"/>
                <a:gd name="connsiteY87" fmla="*/ 936784 h 3028950"/>
                <a:gd name="connsiteX88" fmla="*/ 1204436 w 6867525"/>
                <a:gd name="connsiteY88" fmla="*/ 952976 h 3028950"/>
                <a:gd name="connsiteX89" fmla="*/ 1250156 w 6867525"/>
                <a:gd name="connsiteY89" fmla="*/ 952976 h 3028950"/>
                <a:gd name="connsiteX90" fmla="*/ 1250156 w 6867525"/>
                <a:gd name="connsiteY90" fmla="*/ 970121 h 3028950"/>
                <a:gd name="connsiteX91" fmla="*/ 1289209 w 6867525"/>
                <a:gd name="connsiteY91" fmla="*/ 970121 h 3028950"/>
                <a:gd name="connsiteX92" fmla="*/ 1289209 w 6867525"/>
                <a:gd name="connsiteY92" fmla="*/ 993934 h 3028950"/>
                <a:gd name="connsiteX93" fmla="*/ 1296829 w 6867525"/>
                <a:gd name="connsiteY93" fmla="*/ 993934 h 3028950"/>
                <a:gd name="connsiteX94" fmla="*/ 1296829 w 6867525"/>
                <a:gd name="connsiteY94" fmla="*/ 1008221 h 3028950"/>
                <a:gd name="connsiteX95" fmla="*/ 1308259 w 6867525"/>
                <a:gd name="connsiteY95" fmla="*/ 1008221 h 3028950"/>
                <a:gd name="connsiteX96" fmla="*/ 1308259 w 6867525"/>
                <a:gd name="connsiteY96" fmla="*/ 1016794 h 3028950"/>
                <a:gd name="connsiteX97" fmla="*/ 1323499 w 6867525"/>
                <a:gd name="connsiteY97" fmla="*/ 1016794 h 3028950"/>
                <a:gd name="connsiteX98" fmla="*/ 1323499 w 6867525"/>
                <a:gd name="connsiteY98" fmla="*/ 1034891 h 3028950"/>
                <a:gd name="connsiteX99" fmla="*/ 1349216 w 6867525"/>
                <a:gd name="connsiteY99" fmla="*/ 1034891 h 3028950"/>
                <a:gd name="connsiteX100" fmla="*/ 1349216 w 6867525"/>
                <a:gd name="connsiteY100" fmla="*/ 1058704 h 3028950"/>
                <a:gd name="connsiteX101" fmla="*/ 1359694 w 6867525"/>
                <a:gd name="connsiteY101" fmla="*/ 1058704 h 3028950"/>
                <a:gd name="connsiteX102" fmla="*/ 1359694 w 6867525"/>
                <a:gd name="connsiteY102" fmla="*/ 1067276 h 3028950"/>
                <a:gd name="connsiteX103" fmla="*/ 1391126 w 6867525"/>
                <a:gd name="connsiteY103" fmla="*/ 1067276 h 3028950"/>
                <a:gd name="connsiteX104" fmla="*/ 1391126 w 6867525"/>
                <a:gd name="connsiteY104" fmla="*/ 1101566 h 3028950"/>
                <a:gd name="connsiteX105" fmla="*/ 1422559 w 6867525"/>
                <a:gd name="connsiteY105" fmla="*/ 1101566 h 3028950"/>
                <a:gd name="connsiteX106" fmla="*/ 1422559 w 6867525"/>
                <a:gd name="connsiteY106" fmla="*/ 1123474 h 3028950"/>
                <a:gd name="connsiteX107" fmla="*/ 1435894 w 6867525"/>
                <a:gd name="connsiteY107" fmla="*/ 1123474 h 3028950"/>
                <a:gd name="connsiteX108" fmla="*/ 1435894 w 6867525"/>
                <a:gd name="connsiteY108" fmla="*/ 1132046 h 3028950"/>
                <a:gd name="connsiteX109" fmla="*/ 1460659 w 6867525"/>
                <a:gd name="connsiteY109" fmla="*/ 1132046 h 3028950"/>
                <a:gd name="connsiteX110" fmla="*/ 1460659 w 6867525"/>
                <a:gd name="connsiteY110" fmla="*/ 1148239 h 3028950"/>
                <a:gd name="connsiteX111" fmla="*/ 1545431 w 6867525"/>
                <a:gd name="connsiteY111" fmla="*/ 1148239 h 3028950"/>
                <a:gd name="connsiteX112" fmla="*/ 1545431 w 6867525"/>
                <a:gd name="connsiteY112" fmla="*/ 1169194 h 3028950"/>
                <a:gd name="connsiteX113" fmla="*/ 1583531 w 6867525"/>
                <a:gd name="connsiteY113" fmla="*/ 1169194 h 3028950"/>
                <a:gd name="connsiteX114" fmla="*/ 1583531 w 6867525"/>
                <a:gd name="connsiteY114" fmla="*/ 1183481 h 3028950"/>
                <a:gd name="connsiteX115" fmla="*/ 1591151 w 6867525"/>
                <a:gd name="connsiteY115" fmla="*/ 1183481 h 3028950"/>
                <a:gd name="connsiteX116" fmla="*/ 1591151 w 6867525"/>
                <a:gd name="connsiteY116" fmla="*/ 1198721 h 3028950"/>
                <a:gd name="connsiteX117" fmla="*/ 1656874 w 6867525"/>
                <a:gd name="connsiteY117" fmla="*/ 1198721 h 3028950"/>
                <a:gd name="connsiteX118" fmla="*/ 1656874 w 6867525"/>
                <a:gd name="connsiteY118" fmla="*/ 1223486 h 3028950"/>
                <a:gd name="connsiteX119" fmla="*/ 1713071 w 6867525"/>
                <a:gd name="connsiteY119" fmla="*/ 1223486 h 3028950"/>
                <a:gd name="connsiteX120" fmla="*/ 1713071 w 6867525"/>
                <a:gd name="connsiteY120" fmla="*/ 1244441 h 3028950"/>
                <a:gd name="connsiteX121" fmla="*/ 1718786 w 6867525"/>
                <a:gd name="connsiteY121" fmla="*/ 1244441 h 3028950"/>
                <a:gd name="connsiteX122" fmla="*/ 1718786 w 6867525"/>
                <a:gd name="connsiteY122" fmla="*/ 1274921 h 3028950"/>
                <a:gd name="connsiteX123" fmla="*/ 1729264 w 6867525"/>
                <a:gd name="connsiteY123" fmla="*/ 1274921 h 3028950"/>
                <a:gd name="connsiteX124" fmla="*/ 1729264 w 6867525"/>
                <a:gd name="connsiteY124" fmla="*/ 1292066 h 3028950"/>
                <a:gd name="connsiteX125" fmla="*/ 1747361 w 6867525"/>
                <a:gd name="connsiteY125" fmla="*/ 1292066 h 3028950"/>
                <a:gd name="connsiteX126" fmla="*/ 1747361 w 6867525"/>
                <a:gd name="connsiteY126" fmla="*/ 1307306 h 3028950"/>
                <a:gd name="connsiteX127" fmla="*/ 1765459 w 6867525"/>
                <a:gd name="connsiteY127" fmla="*/ 1307306 h 3028950"/>
                <a:gd name="connsiteX128" fmla="*/ 1765459 w 6867525"/>
                <a:gd name="connsiteY128" fmla="*/ 1314926 h 3028950"/>
                <a:gd name="connsiteX129" fmla="*/ 1853089 w 6867525"/>
                <a:gd name="connsiteY129" fmla="*/ 1314926 h 3028950"/>
                <a:gd name="connsiteX130" fmla="*/ 1853089 w 6867525"/>
                <a:gd name="connsiteY130" fmla="*/ 1333024 h 3028950"/>
                <a:gd name="connsiteX131" fmla="*/ 1862614 w 6867525"/>
                <a:gd name="connsiteY131" fmla="*/ 1333024 h 3028950"/>
                <a:gd name="connsiteX132" fmla="*/ 1862614 w 6867525"/>
                <a:gd name="connsiteY132" fmla="*/ 1368266 h 3028950"/>
                <a:gd name="connsiteX133" fmla="*/ 1879759 w 6867525"/>
                <a:gd name="connsiteY133" fmla="*/ 1368266 h 3028950"/>
                <a:gd name="connsiteX134" fmla="*/ 1879759 w 6867525"/>
                <a:gd name="connsiteY134" fmla="*/ 1388269 h 3028950"/>
                <a:gd name="connsiteX135" fmla="*/ 1911191 w 6867525"/>
                <a:gd name="connsiteY135" fmla="*/ 1388269 h 3028950"/>
                <a:gd name="connsiteX136" fmla="*/ 1911191 w 6867525"/>
                <a:gd name="connsiteY136" fmla="*/ 1401604 h 3028950"/>
                <a:gd name="connsiteX137" fmla="*/ 1942624 w 6867525"/>
                <a:gd name="connsiteY137" fmla="*/ 1401604 h 3028950"/>
                <a:gd name="connsiteX138" fmla="*/ 1942624 w 6867525"/>
                <a:gd name="connsiteY138" fmla="*/ 1432084 h 3028950"/>
                <a:gd name="connsiteX139" fmla="*/ 1971199 w 6867525"/>
                <a:gd name="connsiteY139" fmla="*/ 1432084 h 3028950"/>
                <a:gd name="connsiteX140" fmla="*/ 1971199 w 6867525"/>
                <a:gd name="connsiteY140" fmla="*/ 1458754 h 3028950"/>
                <a:gd name="connsiteX141" fmla="*/ 1975009 w 6867525"/>
                <a:gd name="connsiteY141" fmla="*/ 1458754 h 3028950"/>
                <a:gd name="connsiteX142" fmla="*/ 1975009 w 6867525"/>
                <a:gd name="connsiteY142" fmla="*/ 1464469 h 3028950"/>
                <a:gd name="connsiteX143" fmla="*/ 2002631 w 6867525"/>
                <a:gd name="connsiteY143" fmla="*/ 1464469 h 3028950"/>
                <a:gd name="connsiteX144" fmla="*/ 2002631 w 6867525"/>
                <a:gd name="connsiteY144" fmla="*/ 1493044 h 3028950"/>
                <a:gd name="connsiteX145" fmla="*/ 2009299 w 6867525"/>
                <a:gd name="connsiteY145" fmla="*/ 1493044 h 3028950"/>
                <a:gd name="connsiteX146" fmla="*/ 2009299 w 6867525"/>
                <a:gd name="connsiteY146" fmla="*/ 1510189 h 3028950"/>
                <a:gd name="connsiteX147" fmla="*/ 2023586 w 6867525"/>
                <a:gd name="connsiteY147" fmla="*/ 1510189 h 3028950"/>
                <a:gd name="connsiteX148" fmla="*/ 2023586 w 6867525"/>
                <a:gd name="connsiteY148" fmla="*/ 1532096 h 3028950"/>
                <a:gd name="connsiteX149" fmla="*/ 2033111 w 6867525"/>
                <a:gd name="connsiteY149" fmla="*/ 1532096 h 3028950"/>
                <a:gd name="connsiteX150" fmla="*/ 2033111 w 6867525"/>
                <a:gd name="connsiteY150" fmla="*/ 1554004 h 3028950"/>
                <a:gd name="connsiteX151" fmla="*/ 2048351 w 6867525"/>
                <a:gd name="connsiteY151" fmla="*/ 1554004 h 3028950"/>
                <a:gd name="connsiteX152" fmla="*/ 2048351 w 6867525"/>
                <a:gd name="connsiteY152" fmla="*/ 1581626 h 3028950"/>
                <a:gd name="connsiteX153" fmla="*/ 2071211 w 6867525"/>
                <a:gd name="connsiteY153" fmla="*/ 1581626 h 3028950"/>
                <a:gd name="connsiteX154" fmla="*/ 2071211 w 6867525"/>
                <a:gd name="connsiteY154" fmla="*/ 1595914 h 3028950"/>
                <a:gd name="connsiteX155" fmla="*/ 2095024 w 6867525"/>
                <a:gd name="connsiteY155" fmla="*/ 1595914 h 3028950"/>
                <a:gd name="connsiteX156" fmla="*/ 2095024 w 6867525"/>
                <a:gd name="connsiteY156" fmla="*/ 1614011 h 3028950"/>
                <a:gd name="connsiteX157" fmla="*/ 2116931 w 6867525"/>
                <a:gd name="connsiteY157" fmla="*/ 1614011 h 3028950"/>
                <a:gd name="connsiteX158" fmla="*/ 2116931 w 6867525"/>
                <a:gd name="connsiteY158" fmla="*/ 1653064 h 3028950"/>
                <a:gd name="connsiteX159" fmla="*/ 2130266 w 6867525"/>
                <a:gd name="connsiteY159" fmla="*/ 1653064 h 3028950"/>
                <a:gd name="connsiteX160" fmla="*/ 2130266 w 6867525"/>
                <a:gd name="connsiteY160" fmla="*/ 1677829 h 3028950"/>
                <a:gd name="connsiteX161" fmla="*/ 2142649 w 6867525"/>
                <a:gd name="connsiteY161" fmla="*/ 1677829 h 3028950"/>
                <a:gd name="connsiteX162" fmla="*/ 2142649 w 6867525"/>
                <a:gd name="connsiteY162" fmla="*/ 1712119 h 3028950"/>
                <a:gd name="connsiteX163" fmla="*/ 2167414 w 6867525"/>
                <a:gd name="connsiteY163" fmla="*/ 1712119 h 3028950"/>
                <a:gd name="connsiteX164" fmla="*/ 2167414 w 6867525"/>
                <a:gd name="connsiteY164" fmla="*/ 1730216 h 3028950"/>
                <a:gd name="connsiteX165" fmla="*/ 2183606 w 6867525"/>
                <a:gd name="connsiteY165" fmla="*/ 1730216 h 3028950"/>
                <a:gd name="connsiteX166" fmla="*/ 2183606 w 6867525"/>
                <a:gd name="connsiteY166" fmla="*/ 1782604 h 3028950"/>
                <a:gd name="connsiteX167" fmla="*/ 2212181 w 6867525"/>
                <a:gd name="connsiteY167" fmla="*/ 1782604 h 3028950"/>
                <a:gd name="connsiteX168" fmla="*/ 2212181 w 6867525"/>
                <a:gd name="connsiteY168" fmla="*/ 1814036 h 3028950"/>
                <a:gd name="connsiteX169" fmla="*/ 2239804 w 6867525"/>
                <a:gd name="connsiteY169" fmla="*/ 1814036 h 3028950"/>
                <a:gd name="connsiteX170" fmla="*/ 2239804 w 6867525"/>
                <a:gd name="connsiteY170" fmla="*/ 1843564 h 3028950"/>
                <a:gd name="connsiteX171" fmla="*/ 2279809 w 6867525"/>
                <a:gd name="connsiteY171" fmla="*/ 1843564 h 3028950"/>
                <a:gd name="connsiteX172" fmla="*/ 2279809 w 6867525"/>
                <a:gd name="connsiteY172" fmla="*/ 1870234 h 3028950"/>
                <a:gd name="connsiteX173" fmla="*/ 2293144 w 6867525"/>
                <a:gd name="connsiteY173" fmla="*/ 1870234 h 3028950"/>
                <a:gd name="connsiteX174" fmla="*/ 2293144 w 6867525"/>
                <a:gd name="connsiteY174" fmla="*/ 1882616 h 3028950"/>
                <a:gd name="connsiteX175" fmla="*/ 2298859 w 6867525"/>
                <a:gd name="connsiteY175" fmla="*/ 1882616 h 3028950"/>
                <a:gd name="connsiteX176" fmla="*/ 2298859 w 6867525"/>
                <a:gd name="connsiteY176" fmla="*/ 1901666 h 3028950"/>
                <a:gd name="connsiteX177" fmla="*/ 2329339 w 6867525"/>
                <a:gd name="connsiteY177" fmla="*/ 1901666 h 3028950"/>
                <a:gd name="connsiteX178" fmla="*/ 2329339 w 6867525"/>
                <a:gd name="connsiteY178" fmla="*/ 1914049 h 3028950"/>
                <a:gd name="connsiteX179" fmla="*/ 2356009 w 6867525"/>
                <a:gd name="connsiteY179" fmla="*/ 1914049 h 3028950"/>
                <a:gd name="connsiteX180" fmla="*/ 2356009 w 6867525"/>
                <a:gd name="connsiteY180" fmla="*/ 1952149 h 3028950"/>
                <a:gd name="connsiteX181" fmla="*/ 2384584 w 6867525"/>
                <a:gd name="connsiteY181" fmla="*/ 1952149 h 3028950"/>
                <a:gd name="connsiteX182" fmla="*/ 2384584 w 6867525"/>
                <a:gd name="connsiteY182" fmla="*/ 1970246 h 3028950"/>
                <a:gd name="connsiteX183" fmla="*/ 2396014 w 6867525"/>
                <a:gd name="connsiteY183" fmla="*/ 1970246 h 3028950"/>
                <a:gd name="connsiteX184" fmla="*/ 2396014 w 6867525"/>
                <a:gd name="connsiteY184" fmla="*/ 1987391 h 3028950"/>
                <a:gd name="connsiteX185" fmla="*/ 2409349 w 6867525"/>
                <a:gd name="connsiteY185" fmla="*/ 1987391 h 3028950"/>
                <a:gd name="connsiteX186" fmla="*/ 2409349 w 6867525"/>
                <a:gd name="connsiteY186" fmla="*/ 2001679 h 3028950"/>
                <a:gd name="connsiteX187" fmla="*/ 2431256 w 6867525"/>
                <a:gd name="connsiteY187" fmla="*/ 2001679 h 3028950"/>
                <a:gd name="connsiteX188" fmla="*/ 2431256 w 6867525"/>
                <a:gd name="connsiteY188" fmla="*/ 2031206 h 3028950"/>
                <a:gd name="connsiteX189" fmla="*/ 2441734 w 6867525"/>
                <a:gd name="connsiteY189" fmla="*/ 2031206 h 3028950"/>
                <a:gd name="connsiteX190" fmla="*/ 2441734 w 6867525"/>
                <a:gd name="connsiteY190" fmla="*/ 2049304 h 3028950"/>
                <a:gd name="connsiteX191" fmla="*/ 2455069 w 6867525"/>
                <a:gd name="connsiteY191" fmla="*/ 2049304 h 3028950"/>
                <a:gd name="connsiteX192" fmla="*/ 2455069 w 6867525"/>
                <a:gd name="connsiteY192" fmla="*/ 2064544 h 3028950"/>
                <a:gd name="connsiteX193" fmla="*/ 2502694 w 6867525"/>
                <a:gd name="connsiteY193" fmla="*/ 2064544 h 3028950"/>
                <a:gd name="connsiteX194" fmla="*/ 2502694 w 6867525"/>
                <a:gd name="connsiteY194" fmla="*/ 2087404 h 3028950"/>
                <a:gd name="connsiteX195" fmla="*/ 2511266 w 6867525"/>
                <a:gd name="connsiteY195" fmla="*/ 2087404 h 3028950"/>
                <a:gd name="connsiteX196" fmla="*/ 2511266 w 6867525"/>
                <a:gd name="connsiteY196" fmla="*/ 2098834 h 3028950"/>
                <a:gd name="connsiteX197" fmla="*/ 2518886 w 6867525"/>
                <a:gd name="connsiteY197" fmla="*/ 2098834 h 3028950"/>
                <a:gd name="connsiteX198" fmla="*/ 2518886 w 6867525"/>
                <a:gd name="connsiteY198" fmla="*/ 2112169 h 3028950"/>
                <a:gd name="connsiteX199" fmla="*/ 2538889 w 6867525"/>
                <a:gd name="connsiteY199" fmla="*/ 2112169 h 3028950"/>
                <a:gd name="connsiteX200" fmla="*/ 2538889 w 6867525"/>
                <a:gd name="connsiteY200" fmla="*/ 2131219 h 3028950"/>
                <a:gd name="connsiteX201" fmla="*/ 2547461 w 6867525"/>
                <a:gd name="connsiteY201" fmla="*/ 2131219 h 3028950"/>
                <a:gd name="connsiteX202" fmla="*/ 2547461 w 6867525"/>
                <a:gd name="connsiteY202" fmla="*/ 2146459 h 3028950"/>
                <a:gd name="connsiteX203" fmla="*/ 2553176 w 6867525"/>
                <a:gd name="connsiteY203" fmla="*/ 2146459 h 3028950"/>
                <a:gd name="connsiteX204" fmla="*/ 2553176 w 6867525"/>
                <a:gd name="connsiteY204" fmla="*/ 2166461 h 3028950"/>
                <a:gd name="connsiteX205" fmla="*/ 2562701 w 6867525"/>
                <a:gd name="connsiteY205" fmla="*/ 2166461 h 3028950"/>
                <a:gd name="connsiteX206" fmla="*/ 2562701 w 6867525"/>
                <a:gd name="connsiteY206" fmla="*/ 2181701 h 3028950"/>
                <a:gd name="connsiteX207" fmla="*/ 2573179 w 6867525"/>
                <a:gd name="connsiteY207" fmla="*/ 2181701 h 3028950"/>
                <a:gd name="connsiteX208" fmla="*/ 2573179 w 6867525"/>
                <a:gd name="connsiteY208" fmla="*/ 2194084 h 3028950"/>
                <a:gd name="connsiteX209" fmla="*/ 2680811 w 6867525"/>
                <a:gd name="connsiteY209" fmla="*/ 2194084 h 3028950"/>
                <a:gd name="connsiteX210" fmla="*/ 2680811 w 6867525"/>
                <a:gd name="connsiteY210" fmla="*/ 2219801 h 3028950"/>
                <a:gd name="connsiteX211" fmla="*/ 2690336 w 6867525"/>
                <a:gd name="connsiteY211" fmla="*/ 2219801 h 3028950"/>
                <a:gd name="connsiteX212" fmla="*/ 2690336 w 6867525"/>
                <a:gd name="connsiteY212" fmla="*/ 2230279 h 3028950"/>
                <a:gd name="connsiteX213" fmla="*/ 2733199 w 6867525"/>
                <a:gd name="connsiteY213" fmla="*/ 2230279 h 3028950"/>
                <a:gd name="connsiteX214" fmla="*/ 2733199 w 6867525"/>
                <a:gd name="connsiteY214" fmla="*/ 2246471 h 3028950"/>
                <a:gd name="connsiteX215" fmla="*/ 2757011 w 6867525"/>
                <a:gd name="connsiteY215" fmla="*/ 2246471 h 3028950"/>
                <a:gd name="connsiteX216" fmla="*/ 2757011 w 6867525"/>
                <a:gd name="connsiteY216" fmla="*/ 2262664 h 3028950"/>
                <a:gd name="connsiteX217" fmla="*/ 2780824 w 6867525"/>
                <a:gd name="connsiteY217" fmla="*/ 2262664 h 3028950"/>
                <a:gd name="connsiteX218" fmla="*/ 2780824 w 6867525"/>
                <a:gd name="connsiteY218" fmla="*/ 2275999 h 3028950"/>
                <a:gd name="connsiteX219" fmla="*/ 2822734 w 6867525"/>
                <a:gd name="connsiteY219" fmla="*/ 2275999 h 3028950"/>
                <a:gd name="connsiteX220" fmla="*/ 2822734 w 6867525"/>
                <a:gd name="connsiteY220" fmla="*/ 2293144 h 3028950"/>
                <a:gd name="connsiteX221" fmla="*/ 2872264 w 6867525"/>
                <a:gd name="connsiteY221" fmla="*/ 2293144 h 3028950"/>
                <a:gd name="connsiteX222" fmla="*/ 2872264 w 6867525"/>
                <a:gd name="connsiteY222" fmla="*/ 2308384 h 3028950"/>
                <a:gd name="connsiteX223" fmla="*/ 2937034 w 6867525"/>
                <a:gd name="connsiteY223" fmla="*/ 2308384 h 3028950"/>
                <a:gd name="connsiteX224" fmla="*/ 2937034 w 6867525"/>
                <a:gd name="connsiteY224" fmla="*/ 2332196 h 3028950"/>
                <a:gd name="connsiteX225" fmla="*/ 2949416 w 6867525"/>
                <a:gd name="connsiteY225" fmla="*/ 2332196 h 3028950"/>
                <a:gd name="connsiteX226" fmla="*/ 2949416 w 6867525"/>
                <a:gd name="connsiteY226" fmla="*/ 2352199 h 3028950"/>
                <a:gd name="connsiteX227" fmla="*/ 2959894 w 6867525"/>
                <a:gd name="connsiteY227" fmla="*/ 2352199 h 3028950"/>
                <a:gd name="connsiteX228" fmla="*/ 2959894 w 6867525"/>
                <a:gd name="connsiteY228" fmla="*/ 2365534 h 3028950"/>
                <a:gd name="connsiteX229" fmla="*/ 3005614 w 6867525"/>
                <a:gd name="connsiteY229" fmla="*/ 2365534 h 3028950"/>
                <a:gd name="connsiteX230" fmla="*/ 3005614 w 6867525"/>
                <a:gd name="connsiteY230" fmla="*/ 2398871 h 3028950"/>
                <a:gd name="connsiteX231" fmla="*/ 3016091 w 6867525"/>
                <a:gd name="connsiteY231" fmla="*/ 2398871 h 3028950"/>
                <a:gd name="connsiteX232" fmla="*/ 3016091 w 6867525"/>
                <a:gd name="connsiteY232" fmla="*/ 2414111 h 3028950"/>
                <a:gd name="connsiteX233" fmla="*/ 3124676 w 6867525"/>
                <a:gd name="connsiteY233" fmla="*/ 2414111 h 3028950"/>
                <a:gd name="connsiteX234" fmla="*/ 3124676 w 6867525"/>
                <a:gd name="connsiteY234" fmla="*/ 2428399 h 3028950"/>
                <a:gd name="connsiteX235" fmla="*/ 3155156 w 6867525"/>
                <a:gd name="connsiteY235" fmla="*/ 2428399 h 3028950"/>
                <a:gd name="connsiteX236" fmla="*/ 3155156 w 6867525"/>
                <a:gd name="connsiteY236" fmla="*/ 2441734 h 3028950"/>
                <a:gd name="connsiteX237" fmla="*/ 3174206 w 6867525"/>
                <a:gd name="connsiteY237" fmla="*/ 2441734 h 3028950"/>
                <a:gd name="connsiteX238" fmla="*/ 3174206 w 6867525"/>
                <a:gd name="connsiteY238" fmla="*/ 2458879 h 3028950"/>
                <a:gd name="connsiteX239" fmla="*/ 3229451 w 6867525"/>
                <a:gd name="connsiteY239" fmla="*/ 2458879 h 3028950"/>
                <a:gd name="connsiteX240" fmla="*/ 3229451 w 6867525"/>
                <a:gd name="connsiteY240" fmla="*/ 2475071 h 3028950"/>
                <a:gd name="connsiteX241" fmla="*/ 3263741 w 6867525"/>
                <a:gd name="connsiteY241" fmla="*/ 2475071 h 3028950"/>
                <a:gd name="connsiteX242" fmla="*/ 3263741 w 6867525"/>
                <a:gd name="connsiteY242" fmla="*/ 2512219 h 3028950"/>
                <a:gd name="connsiteX243" fmla="*/ 3300889 w 6867525"/>
                <a:gd name="connsiteY243" fmla="*/ 2512219 h 3028950"/>
                <a:gd name="connsiteX244" fmla="*/ 3300889 w 6867525"/>
                <a:gd name="connsiteY244" fmla="*/ 2532221 h 3028950"/>
                <a:gd name="connsiteX245" fmla="*/ 3317081 w 6867525"/>
                <a:gd name="connsiteY245" fmla="*/ 2532221 h 3028950"/>
                <a:gd name="connsiteX246" fmla="*/ 3317081 w 6867525"/>
                <a:gd name="connsiteY246" fmla="*/ 2547461 h 3028950"/>
                <a:gd name="connsiteX247" fmla="*/ 3451384 w 6867525"/>
                <a:gd name="connsiteY247" fmla="*/ 2547461 h 3028950"/>
                <a:gd name="connsiteX248" fmla="*/ 3451384 w 6867525"/>
                <a:gd name="connsiteY248" fmla="*/ 2564606 h 3028950"/>
                <a:gd name="connsiteX249" fmla="*/ 3539014 w 6867525"/>
                <a:gd name="connsiteY249" fmla="*/ 2564606 h 3028950"/>
                <a:gd name="connsiteX250" fmla="*/ 3539014 w 6867525"/>
                <a:gd name="connsiteY250" fmla="*/ 2578894 h 3028950"/>
                <a:gd name="connsiteX251" fmla="*/ 3576161 w 6867525"/>
                <a:gd name="connsiteY251" fmla="*/ 2578894 h 3028950"/>
                <a:gd name="connsiteX252" fmla="*/ 3576161 w 6867525"/>
                <a:gd name="connsiteY252" fmla="*/ 2592229 h 3028950"/>
                <a:gd name="connsiteX253" fmla="*/ 3657124 w 6867525"/>
                <a:gd name="connsiteY253" fmla="*/ 2592229 h 3028950"/>
                <a:gd name="connsiteX254" fmla="*/ 3657124 w 6867525"/>
                <a:gd name="connsiteY254" fmla="*/ 2614136 h 3028950"/>
                <a:gd name="connsiteX255" fmla="*/ 3674269 w 6867525"/>
                <a:gd name="connsiteY255" fmla="*/ 2614136 h 3028950"/>
                <a:gd name="connsiteX256" fmla="*/ 3674269 w 6867525"/>
                <a:gd name="connsiteY256" fmla="*/ 2628424 h 3028950"/>
                <a:gd name="connsiteX257" fmla="*/ 3724751 w 6867525"/>
                <a:gd name="connsiteY257" fmla="*/ 2628424 h 3028950"/>
                <a:gd name="connsiteX258" fmla="*/ 3724751 w 6867525"/>
                <a:gd name="connsiteY258" fmla="*/ 2640806 h 3028950"/>
                <a:gd name="connsiteX259" fmla="*/ 3910489 w 6867525"/>
                <a:gd name="connsiteY259" fmla="*/ 2640806 h 3028950"/>
                <a:gd name="connsiteX260" fmla="*/ 3910489 w 6867525"/>
                <a:gd name="connsiteY260" fmla="*/ 2662714 h 3028950"/>
                <a:gd name="connsiteX261" fmla="*/ 3957161 w 6867525"/>
                <a:gd name="connsiteY261" fmla="*/ 2662714 h 3028950"/>
                <a:gd name="connsiteX262" fmla="*/ 3957161 w 6867525"/>
                <a:gd name="connsiteY262" fmla="*/ 2677954 h 3028950"/>
                <a:gd name="connsiteX263" fmla="*/ 3998119 w 6867525"/>
                <a:gd name="connsiteY263" fmla="*/ 2677954 h 3028950"/>
                <a:gd name="connsiteX264" fmla="*/ 3998119 w 6867525"/>
                <a:gd name="connsiteY264" fmla="*/ 2694146 h 3028950"/>
                <a:gd name="connsiteX265" fmla="*/ 4245769 w 6867525"/>
                <a:gd name="connsiteY265" fmla="*/ 2694146 h 3028950"/>
                <a:gd name="connsiteX266" fmla="*/ 4245769 w 6867525"/>
                <a:gd name="connsiteY266" fmla="*/ 2716054 h 3028950"/>
                <a:gd name="connsiteX267" fmla="*/ 4279106 w 6867525"/>
                <a:gd name="connsiteY267" fmla="*/ 2716054 h 3028950"/>
                <a:gd name="connsiteX268" fmla="*/ 4279106 w 6867525"/>
                <a:gd name="connsiteY268" fmla="*/ 2733199 h 3028950"/>
                <a:gd name="connsiteX269" fmla="*/ 4354354 w 6867525"/>
                <a:gd name="connsiteY269" fmla="*/ 2733199 h 3028950"/>
                <a:gd name="connsiteX270" fmla="*/ 4354354 w 6867525"/>
                <a:gd name="connsiteY270" fmla="*/ 2757011 h 3028950"/>
                <a:gd name="connsiteX271" fmla="*/ 4453414 w 6867525"/>
                <a:gd name="connsiteY271" fmla="*/ 2757011 h 3028950"/>
                <a:gd name="connsiteX272" fmla="*/ 4453414 w 6867525"/>
                <a:gd name="connsiteY272" fmla="*/ 2778919 h 3028950"/>
                <a:gd name="connsiteX273" fmla="*/ 4522947 w 6867525"/>
                <a:gd name="connsiteY273" fmla="*/ 2778919 h 3028950"/>
                <a:gd name="connsiteX274" fmla="*/ 4522947 w 6867525"/>
                <a:gd name="connsiteY274" fmla="*/ 2793206 h 3028950"/>
                <a:gd name="connsiteX275" fmla="*/ 4562951 w 6867525"/>
                <a:gd name="connsiteY275" fmla="*/ 2793206 h 3028950"/>
                <a:gd name="connsiteX276" fmla="*/ 4562951 w 6867525"/>
                <a:gd name="connsiteY276" fmla="*/ 2817971 h 3028950"/>
                <a:gd name="connsiteX277" fmla="*/ 4919187 w 6867525"/>
                <a:gd name="connsiteY277" fmla="*/ 2817971 h 3028950"/>
                <a:gd name="connsiteX278" fmla="*/ 4919187 w 6867525"/>
                <a:gd name="connsiteY278" fmla="*/ 2843689 h 3028950"/>
                <a:gd name="connsiteX279" fmla="*/ 4955381 w 6867525"/>
                <a:gd name="connsiteY279" fmla="*/ 2843689 h 3028950"/>
                <a:gd name="connsiteX280" fmla="*/ 4955381 w 6867525"/>
                <a:gd name="connsiteY280" fmla="*/ 2864644 h 3028950"/>
                <a:gd name="connsiteX281" fmla="*/ 5012531 w 6867525"/>
                <a:gd name="connsiteY281" fmla="*/ 2864644 h 3028950"/>
                <a:gd name="connsiteX282" fmla="*/ 5012531 w 6867525"/>
                <a:gd name="connsiteY282" fmla="*/ 2886551 h 3028950"/>
                <a:gd name="connsiteX283" fmla="*/ 5081112 w 6867525"/>
                <a:gd name="connsiteY283" fmla="*/ 2886551 h 3028950"/>
                <a:gd name="connsiteX284" fmla="*/ 5081112 w 6867525"/>
                <a:gd name="connsiteY284" fmla="*/ 2914174 h 3028950"/>
                <a:gd name="connsiteX285" fmla="*/ 5223034 w 6867525"/>
                <a:gd name="connsiteY285" fmla="*/ 2914174 h 3028950"/>
                <a:gd name="connsiteX286" fmla="*/ 5223034 w 6867525"/>
                <a:gd name="connsiteY286" fmla="*/ 2934176 h 3028950"/>
                <a:gd name="connsiteX287" fmla="*/ 5981224 w 6867525"/>
                <a:gd name="connsiteY287" fmla="*/ 2934176 h 3028950"/>
                <a:gd name="connsiteX288" fmla="*/ 5981224 w 6867525"/>
                <a:gd name="connsiteY288" fmla="*/ 3021806 h 3028950"/>
                <a:gd name="connsiteX289" fmla="*/ 6868001 w 6867525"/>
                <a:gd name="connsiteY289" fmla="*/ 3021806 h 3028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Lst>
              <a:rect l="l" t="t" r="r" b="b"/>
              <a:pathLst>
                <a:path w="6867525" h="3028950">
                  <a:moveTo>
                    <a:pt x="7144" y="7144"/>
                  </a:moveTo>
                  <a:lnTo>
                    <a:pt x="189071" y="7144"/>
                  </a:lnTo>
                  <a:lnTo>
                    <a:pt x="189071" y="17621"/>
                  </a:lnTo>
                  <a:lnTo>
                    <a:pt x="221456" y="17621"/>
                  </a:lnTo>
                  <a:lnTo>
                    <a:pt x="221456" y="45244"/>
                  </a:lnTo>
                  <a:lnTo>
                    <a:pt x="266224" y="45244"/>
                  </a:lnTo>
                  <a:lnTo>
                    <a:pt x="266224" y="73819"/>
                  </a:lnTo>
                  <a:lnTo>
                    <a:pt x="304324" y="73819"/>
                  </a:lnTo>
                  <a:lnTo>
                    <a:pt x="304324" y="94774"/>
                  </a:lnTo>
                  <a:lnTo>
                    <a:pt x="330041" y="94774"/>
                  </a:lnTo>
                  <a:lnTo>
                    <a:pt x="330041" y="129064"/>
                  </a:lnTo>
                  <a:lnTo>
                    <a:pt x="345281" y="129064"/>
                  </a:lnTo>
                  <a:lnTo>
                    <a:pt x="345281" y="141446"/>
                  </a:lnTo>
                  <a:lnTo>
                    <a:pt x="354806" y="141446"/>
                  </a:lnTo>
                  <a:lnTo>
                    <a:pt x="354806" y="175736"/>
                  </a:lnTo>
                  <a:lnTo>
                    <a:pt x="379571" y="175736"/>
                  </a:lnTo>
                  <a:lnTo>
                    <a:pt x="379571" y="190976"/>
                  </a:lnTo>
                  <a:lnTo>
                    <a:pt x="413861" y="190976"/>
                  </a:lnTo>
                  <a:lnTo>
                    <a:pt x="413861" y="222409"/>
                  </a:lnTo>
                  <a:lnTo>
                    <a:pt x="424339" y="222409"/>
                  </a:lnTo>
                  <a:lnTo>
                    <a:pt x="424339" y="271939"/>
                  </a:lnTo>
                  <a:lnTo>
                    <a:pt x="440531" y="271939"/>
                  </a:lnTo>
                  <a:lnTo>
                    <a:pt x="440531" y="288131"/>
                  </a:lnTo>
                  <a:lnTo>
                    <a:pt x="504349" y="288131"/>
                  </a:lnTo>
                  <a:lnTo>
                    <a:pt x="504349" y="307181"/>
                  </a:lnTo>
                  <a:lnTo>
                    <a:pt x="515779" y="307181"/>
                  </a:lnTo>
                  <a:lnTo>
                    <a:pt x="515779" y="326231"/>
                  </a:lnTo>
                  <a:lnTo>
                    <a:pt x="524351" y="326231"/>
                  </a:lnTo>
                  <a:lnTo>
                    <a:pt x="524351" y="344329"/>
                  </a:lnTo>
                  <a:lnTo>
                    <a:pt x="538639" y="344329"/>
                  </a:lnTo>
                  <a:lnTo>
                    <a:pt x="538639" y="379571"/>
                  </a:lnTo>
                  <a:lnTo>
                    <a:pt x="551021" y="379571"/>
                  </a:lnTo>
                  <a:lnTo>
                    <a:pt x="551021" y="391954"/>
                  </a:lnTo>
                  <a:lnTo>
                    <a:pt x="580549" y="391954"/>
                  </a:lnTo>
                  <a:lnTo>
                    <a:pt x="580549" y="408146"/>
                  </a:lnTo>
                  <a:lnTo>
                    <a:pt x="611981" y="408146"/>
                  </a:lnTo>
                  <a:lnTo>
                    <a:pt x="611981" y="426244"/>
                  </a:lnTo>
                  <a:lnTo>
                    <a:pt x="690086" y="426244"/>
                  </a:lnTo>
                  <a:lnTo>
                    <a:pt x="690086" y="437674"/>
                  </a:lnTo>
                  <a:lnTo>
                    <a:pt x="704374" y="437674"/>
                  </a:lnTo>
                  <a:lnTo>
                    <a:pt x="704374" y="453866"/>
                  </a:lnTo>
                  <a:lnTo>
                    <a:pt x="720566" y="453866"/>
                  </a:lnTo>
                  <a:lnTo>
                    <a:pt x="720566" y="477679"/>
                  </a:lnTo>
                  <a:lnTo>
                    <a:pt x="732949" y="477679"/>
                  </a:lnTo>
                  <a:lnTo>
                    <a:pt x="732949" y="493871"/>
                  </a:lnTo>
                  <a:lnTo>
                    <a:pt x="751999" y="493871"/>
                  </a:lnTo>
                  <a:lnTo>
                    <a:pt x="751999" y="518636"/>
                  </a:lnTo>
                  <a:lnTo>
                    <a:pt x="784384" y="518636"/>
                  </a:lnTo>
                  <a:lnTo>
                    <a:pt x="784384" y="547211"/>
                  </a:lnTo>
                  <a:lnTo>
                    <a:pt x="792956" y="547211"/>
                  </a:lnTo>
                  <a:lnTo>
                    <a:pt x="792956" y="556736"/>
                  </a:lnTo>
                  <a:lnTo>
                    <a:pt x="841534" y="556736"/>
                  </a:lnTo>
                  <a:lnTo>
                    <a:pt x="841534" y="582454"/>
                  </a:lnTo>
                  <a:lnTo>
                    <a:pt x="848201" y="582454"/>
                  </a:lnTo>
                  <a:lnTo>
                    <a:pt x="848201" y="611029"/>
                  </a:lnTo>
                  <a:lnTo>
                    <a:pt x="860584" y="611029"/>
                  </a:lnTo>
                  <a:lnTo>
                    <a:pt x="860584" y="626269"/>
                  </a:lnTo>
                  <a:lnTo>
                    <a:pt x="875824" y="626269"/>
                  </a:lnTo>
                  <a:lnTo>
                    <a:pt x="875824" y="642461"/>
                  </a:lnTo>
                  <a:lnTo>
                    <a:pt x="897731" y="642461"/>
                  </a:lnTo>
                  <a:lnTo>
                    <a:pt x="897731" y="660559"/>
                  </a:lnTo>
                  <a:lnTo>
                    <a:pt x="912971" y="660559"/>
                  </a:lnTo>
                  <a:lnTo>
                    <a:pt x="912971" y="672941"/>
                  </a:lnTo>
                  <a:lnTo>
                    <a:pt x="976789" y="672941"/>
                  </a:lnTo>
                  <a:lnTo>
                    <a:pt x="976789" y="683419"/>
                  </a:lnTo>
                  <a:lnTo>
                    <a:pt x="1016794" y="683419"/>
                  </a:lnTo>
                  <a:lnTo>
                    <a:pt x="1016794" y="719614"/>
                  </a:lnTo>
                  <a:lnTo>
                    <a:pt x="1054894" y="719614"/>
                  </a:lnTo>
                  <a:lnTo>
                    <a:pt x="1054894" y="753904"/>
                  </a:lnTo>
                  <a:lnTo>
                    <a:pt x="1068229" y="753904"/>
                  </a:lnTo>
                  <a:lnTo>
                    <a:pt x="1068229" y="771049"/>
                  </a:lnTo>
                  <a:lnTo>
                    <a:pt x="1076801" y="771049"/>
                  </a:lnTo>
                  <a:lnTo>
                    <a:pt x="1076801" y="799624"/>
                  </a:lnTo>
                  <a:lnTo>
                    <a:pt x="1084421" y="799624"/>
                  </a:lnTo>
                  <a:lnTo>
                    <a:pt x="1084421" y="804386"/>
                  </a:lnTo>
                  <a:lnTo>
                    <a:pt x="1108234" y="804386"/>
                  </a:lnTo>
                  <a:lnTo>
                    <a:pt x="1108234" y="822484"/>
                  </a:lnTo>
                  <a:lnTo>
                    <a:pt x="1119664" y="822484"/>
                  </a:lnTo>
                  <a:lnTo>
                    <a:pt x="1119664" y="846296"/>
                  </a:lnTo>
                  <a:lnTo>
                    <a:pt x="1130141" y="846296"/>
                  </a:lnTo>
                  <a:lnTo>
                    <a:pt x="1130141" y="869156"/>
                  </a:lnTo>
                  <a:lnTo>
                    <a:pt x="1173956" y="869156"/>
                  </a:lnTo>
                  <a:lnTo>
                    <a:pt x="1173956" y="909161"/>
                  </a:lnTo>
                  <a:lnTo>
                    <a:pt x="1181576" y="909161"/>
                  </a:lnTo>
                  <a:lnTo>
                    <a:pt x="1181576" y="920591"/>
                  </a:lnTo>
                  <a:lnTo>
                    <a:pt x="1199674" y="920591"/>
                  </a:lnTo>
                  <a:lnTo>
                    <a:pt x="1199674" y="936784"/>
                  </a:lnTo>
                  <a:lnTo>
                    <a:pt x="1204436" y="936784"/>
                  </a:lnTo>
                  <a:lnTo>
                    <a:pt x="1204436" y="952976"/>
                  </a:lnTo>
                  <a:lnTo>
                    <a:pt x="1250156" y="952976"/>
                  </a:lnTo>
                  <a:lnTo>
                    <a:pt x="1250156" y="970121"/>
                  </a:lnTo>
                  <a:lnTo>
                    <a:pt x="1289209" y="970121"/>
                  </a:lnTo>
                  <a:lnTo>
                    <a:pt x="1289209" y="993934"/>
                  </a:lnTo>
                  <a:lnTo>
                    <a:pt x="1296829" y="993934"/>
                  </a:lnTo>
                  <a:lnTo>
                    <a:pt x="1296829" y="1008221"/>
                  </a:lnTo>
                  <a:lnTo>
                    <a:pt x="1308259" y="1008221"/>
                  </a:lnTo>
                  <a:lnTo>
                    <a:pt x="1308259" y="1016794"/>
                  </a:lnTo>
                  <a:lnTo>
                    <a:pt x="1323499" y="1016794"/>
                  </a:lnTo>
                  <a:lnTo>
                    <a:pt x="1323499" y="1034891"/>
                  </a:lnTo>
                  <a:lnTo>
                    <a:pt x="1349216" y="1034891"/>
                  </a:lnTo>
                  <a:lnTo>
                    <a:pt x="1349216" y="1058704"/>
                  </a:lnTo>
                  <a:lnTo>
                    <a:pt x="1359694" y="1058704"/>
                  </a:lnTo>
                  <a:lnTo>
                    <a:pt x="1359694" y="1067276"/>
                  </a:lnTo>
                  <a:lnTo>
                    <a:pt x="1391126" y="1067276"/>
                  </a:lnTo>
                  <a:lnTo>
                    <a:pt x="1391126" y="1101566"/>
                  </a:lnTo>
                  <a:lnTo>
                    <a:pt x="1422559" y="1101566"/>
                  </a:lnTo>
                  <a:lnTo>
                    <a:pt x="1422559" y="1123474"/>
                  </a:lnTo>
                  <a:lnTo>
                    <a:pt x="1435894" y="1123474"/>
                  </a:lnTo>
                  <a:lnTo>
                    <a:pt x="1435894" y="1132046"/>
                  </a:lnTo>
                  <a:lnTo>
                    <a:pt x="1460659" y="1132046"/>
                  </a:lnTo>
                  <a:lnTo>
                    <a:pt x="1460659" y="1148239"/>
                  </a:lnTo>
                  <a:lnTo>
                    <a:pt x="1545431" y="1148239"/>
                  </a:lnTo>
                  <a:lnTo>
                    <a:pt x="1545431" y="1169194"/>
                  </a:lnTo>
                  <a:lnTo>
                    <a:pt x="1583531" y="1169194"/>
                  </a:lnTo>
                  <a:lnTo>
                    <a:pt x="1583531" y="1183481"/>
                  </a:lnTo>
                  <a:lnTo>
                    <a:pt x="1591151" y="1183481"/>
                  </a:lnTo>
                  <a:lnTo>
                    <a:pt x="1591151" y="1198721"/>
                  </a:lnTo>
                  <a:lnTo>
                    <a:pt x="1656874" y="1198721"/>
                  </a:lnTo>
                  <a:lnTo>
                    <a:pt x="1656874" y="1223486"/>
                  </a:lnTo>
                  <a:lnTo>
                    <a:pt x="1713071" y="1223486"/>
                  </a:lnTo>
                  <a:lnTo>
                    <a:pt x="1713071" y="1244441"/>
                  </a:lnTo>
                  <a:lnTo>
                    <a:pt x="1718786" y="1244441"/>
                  </a:lnTo>
                  <a:lnTo>
                    <a:pt x="1718786" y="1274921"/>
                  </a:lnTo>
                  <a:lnTo>
                    <a:pt x="1729264" y="1274921"/>
                  </a:lnTo>
                  <a:lnTo>
                    <a:pt x="1729264" y="1292066"/>
                  </a:lnTo>
                  <a:lnTo>
                    <a:pt x="1747361" y="1292066"/>
                  </a:lnTo>
                  <a:lnTo>
                    <a:pt x="1747361" y="1307306"/>
                  </a:lnTo>
                  <a:lnTo>
                    <a:pt x="1765459" y="1307306"/>
                  </a:lnTo>
                  <a:lnTo>
                    <a:pt x="1765459" y="1314926"/>
                  </a:lnTo>
                  <a:lnTo>
                    <a:pt x="1853089" y="1314926"/>
                  </a:lnTo>
                  <a:lnTo>
                    <a:pt x="1853089" y="1333024"/>
                  </a:lnTo>
                  <a:lnTo>
                    <a:pt x="1862614" y="1333024"/>
                  </a:lnTo>
                  <a:lnTo>
                    <a:pt x="1862614" y="1368266"/>
                  </a:lnTo>
                  <a:lnTo>
                    <a:pt x="1879759" y="1368266"/>
                  </a:lnTo>
                  <a:lnTo>
                    <a:pt x="1879759" y="1388269"/>
                  </a:lnTo>
                  <a:lnTo>
                    <a:pt x="1911191" y="1388269"/>
                  </a:lnTo>
                  <a:lnTo>
                    <a:pt x="1911191" y="1401604"/>
                  </a:lnTo>
                  <a:lnTo>
                    <a:pt x="1942624" y="1401604"/>
                  </a:lnTo>
                  <a:lnTo>
                    <a:pt x="1942624" y="1432084"/>
                  </a:lnTo>
                  <a:lnTo>
                    <a:pt x="1971199" y="1432084"/>
                  </a:lnTo>
                  <a:lnTo>
                    <a:pt x="1971199" y="1458754"/>
                  </a:lnTo>
                  <a:lnTo>
                    <a:pt x="1975009" y="1458754"/>
                  </a:lnTo>
                  <a:lnTo>
                    <a:pt x="1975009" y="1464469"/>
                  </a:lnTo>
                  <a:lnTo>
                    <a:pt x="2002631" y="1464469"/>
                  </a:lnTo>
                  <a:lnTo>
                    <a:pt x="2002631" y="1493044"/>
                  </a:lnTo>
                  <a:lnTo>
                    <a:pt x="2009299" y="1493044"/>
                  </a:lnTo>
                  <a:lnTo>
                    <a:pt x="2009299" y="1510189"/>
                  </a:lnTo>
                  <a:lnTo>
                    <a:pt x="2023586" y="1510189"/>
                  </a:lnTo>
                  <a:lnTo>
                    <a:pt x="2023586" y="1532096"/>
                  </a:lnTo>
                  <a:lnTo>
                    <a:pt x="2033111" y="1532096"/>
                  </a:lnTo>
                  <a:lnTo>
                    <a:pt x="2033111" y="1554004"/>
                  </a:lnTo>
                  <a:lnTo>
                    <a:pt x="2048351" y="1554004"/>
                  </a:lnTo>
                  <a:lnTo>
                    <a:pt x="2048351" y="1581626"/>
                  </a:lnTo>
                  <a:lnTo>
                    <a:pt x="2071211" y="1581626"/>
                  </a:lnTo>
                  <a:lnTo>
                    <a:pt x="2071211" y="1595914"/>
                  </a:lnTo>
                  <a:lnTo>
                    <a:pt x="2095024" y="1595914"/>
                  </a:lnTo>
                  <a:lnTo>
                    <a:pt x="2095024" y="1614011"/>
                  </a:lnTo>
                  <a:lnTo>
                    <a:pt x="2116931" y="1614011"/>
                  </a:lnTo>
                  <a:lnTo>
                    <a:pt x="2116931" y="1653064"/>
                  </a:lnTo>
                  <a:lnTo>
                    <a:pt x="2130266" y="1653064"/>
                  </a:lnTo>
                  <a:lnTo>
                    <a:pt x="2130266" y="1677829"/>
                  </a:lnTo>
                  <a:lnTo>
                    <a:pt x="2142649" y="1677829"/>
                  </a:lnTo>
                  <a:lnTo>
                    <a:pt x="2142649" y="1712119"/>
                  </a:lnTo>
                  <a:lnTo>
                    <a:pt x="2167414" y="1712119"/>
                  </a:lnTo>
                  <a:lnTo>
                    <a:pt x="2167414" y="1730216"/>
                  </a:lnTo>
                  <a:lnTo>
                    <a:pt x="2183606" y="1730216"/>
                  </a:lnTo>
                  <a:lnTo>
                    <a:pt x="2183606" y="1782604"/>
                  </a:lnTo>
                  <a:lnTo>
                    <a:pt x="2212181" y="1782604"/>
                  </a:lnTo>
                  <a:lnTo>
                    <a:pt x="2212181" y="1814036"/>
                  </a:lnTo>
                  <a:lnTo>
                    <a:pt x="2239804" y="1814036"/>
                  </a:lnTo>
                  <a:lnTo>
                    <a:pt x="2239804" y="1843564"/>
                  </a:lnTo>
                  <a:lnTo>
                    <a:pt x="2279809" y="1843564"/>
                  </a:lnTo>
                  <a:lnTo>
                    <a:pt x="2279809" y="1870234"/>
                  </a:lnTo>
                  <a:lnTo>
                    <a:pt x="2293144" y="1870234"/>
                  </a:lnTo>
                  <a:lnTo>
                    <a:pt x="2293144" y="1882616"/>
                  </a:lnTo>
                  <a:lnTo>
                    <a:pt x="2298859" y="1882616"/>
                  </a:lnTo>
                  <a:lnTo>
                    <a:pt x="2298859" y="1901666"/>
                  </a:lnTo>
                  <a:lnTo>
                    <a:pt x="2329339" y="1901666"/>
                  </a:lnTo>
                  <a:lnTo>
                    <a:pt x="2329339" y="1914049"/>
                  </a:lnTo>
                  <a:lnTo>
                    <a:pt x="2356009" y="1914049"/>
                  </a:lnTo>
                  <a:lnTo>
                    <a:pt x="2356009" y="1952149"/>
                  </a:lnTo>
                  <a:lnTo>
                    <a:pt x="2384584" y="1952149"/>
                  </a:lnTo>
                  <a:lnTo>
                    <a:pt x="2384584" y="1970246"/>
                  </a:lnTo>
                  <a:lnTo>
                    <a:pt x="2396014" y="1970246"/>
                  </a:lnTo>
                  <a:lnTo>
                    <a:pt x="2396014" y="1987391"/>
                  </a:lnTo>
                  <a:lnTo>
                    <a:pt x="2409349" y="1987391"/>
                  </a:lnTo>
                  <a:lnTo>
                    <a:pt x="2409349" y="2001679"/>
                  </a:lnTo>
                  <a:lnTo>
                    <a:pt x="2431256" y="2001679"/>
                  </a:lnTo>
                  <a:lnTo>
                    <a:pt x="2431256" y="2031206"/>
                  </a:lnTo>
                  <a:lnTo>
                    <a:pt x="2441734" y="2031206"/>
                  </a:lnTo>
                  <a:lnTo>
                    <a:pt x="2441734" y="2049304"/>
                  </a:lnTo>
                  <a:lnTo>
                    <a:pt x="2455069" y="2049304"/>
                  </a:lnTo>
                  <a:lnTo>
                    <a:pt x="2455069" y="2064544"/>
                  </a:lnTo>
                  <a:lnTo>
                    <a:pt x="2502694" y="2064544"/>
                  </a:lnTo>
                  <a:lnTo>
                    <a:pt x="2502694" y="2087404"/>
                  </a:lnTo>
                  <a:lnTo>
                    <a:pt x="2511266" y="2087404"/>
                  </a:lnTo>
                  <a:lnTo>
                    <a:pt x="2511266" y="2098834"/>
                  </a:lnTo>
                  <a:lnTo>
                    <a:pt x="2518886" y="2098834"/>
                  </a:lnTo>
                  <a:lnTo>
                    <a:pt x="2518886" y="2112169"/>
                  </a:lnTo>
                  <a:lnTo>
                    <a:pt x="2538889" y="2112169"/>
                  </a:lnTo>
                  <a:lnTo>
                    <a:pt x="2538889" y="2131219"/>
                  </a:lnTo>
                  <a:lnTo>
                    <a:pt x="2547461" y="2131219"/>
                  </a:lnTo>
                  <a:lnTo>
                    <a:pt x="2547461" y="2146459"/>
                  </a:lnTo>
                  <a:lnTo>
                    <a:pt x="2553176" y="2146459"/>
                  </a:lnTo>
                  <a:lnTo>
                    <a:pt x="2553176" y="2166461"/>
                  </a:lnTo>
                  <a:lnTo>
                    <a:pt x="2562701" y="2166461"/>
                  </a:lnTo>
                  <a:lnTo>
                    <a:pt x="2562701" y="2181701"/>
                  </a:lnTo>
                  <a:lnTo>
                    <a:pt x="2573179" y="2181701"/>
                  </a:lnTo>
                  <a:lnTo>
                    <a:pt x="2573179" y="2194084"/>
                  </a:lnTo>
                  <a:lnTo>
                    <a:pt x="2680811" y="2194084"/>
                  </a:lnTo>
                  <a:lnTo>
                    <a:pt x="2680811" y="2219801"/>
                  </a:lnTo>
                  <a:lnTo>
                    <a:pt x="2690336" y="2219801"/>
                  </a:lnTo>
                  <a:lnTo>
                    <a:pt x="2690336" y="2230279"/>
                  </a:lnTo>
                  <a:lnTo>
                    <a:pt x="2733199" y="2230279"/>
                  </a:lnTo>
                  <a:lnTo>
                    <a:pt x="2733199" y="2246471"/>
                  </a:lnTo>
                  <a:lnTo>
                    <a:pt x="2757011" y="2246471"/>
                  </a:lnTo>
                  <a:lnTo>
                    <a:pt x="2757011" y="2262664"/>
                  </a:lnTo>
                  <a:lnTo>
                    <a:pt x="2780824" y="2262664"/>
                  </a:lnTo>
                  <a:lnTo>
                    <a:pt x="2780824" y="2275999"/>
                  </a:lnTo>
                  <a:lnTo>
                    <a:pt x="2822734" y="2275999"/>
                  </a:lnTo>
                  <a:lnTo>
                    <a:pt x="2822734" y="2293144"/>
                  </a:lnTo>
                  <a:lnTo>
                    <a:pt x="2872264" y="2293144"/>
                  </a:lnTo>
                  <a:lnTo>
                    <a:pt x="2872264" y="2308384"/>
                  </a:lnTo>
                  <a:lnTo>
                    <a:pt x="2937034" y="2308384"/>
                  </a:lnTo>
                  <a:lnTo>
                    <a:pt x="2937034" y="2332196"/>
                  </a:lnTo>
                  <a:lnTo>
                    <a:pt x="2949416" y="2332196"/>
                  </a:lnTo>
                  <a:lnTo>
                    <a:pt x="2949416" y="2352199"/>
                  </a:lnTo>
                  <a:lnTo>
                    <a:pt x="2959894" y="2352199"/>
                  </a:lnTo>
                  <a:lnTo>
                    <a:pt x="2959894" y="2365534"/>
                  </a:lnTo>
                  <a:lnTo>
                    <a:pt x="3005614" y="2365534"/>
                  </a:lnTo>
                  <a:lnTo>
                    <a:pt x="3005614" y="2398871"/>
                  </a:lnTo>
                  <a:lnTo>
                    <a:pt x="3016091" y="2398871"/>
                  </a:lnTo>
                  <a:lnTo>
                    <a:pt x="3016091" y="2414111"/>
                  </a:lnTo>
                  <a:lnTo>
                    <a:pt x="3124676" y="2414111"/>
                  </a:lnTo>
                  <a:lnTo>
                    <a:pt x="3124676" y="2428399"/>
                  </a:lnTo>
                  <a:lnTo>
                    <a:pt x="3155156" y="2428399"/>
                  </a:lnTo>
                  <a:lnTo>
                    <a:pt x="3155156" y="2441734"/>
                  </a:lnTo>
                  <a:lnTo>
                    <a:pt x="3174206" y="2441734"/>
                  </a:lnTo>
                  <a:lnTo>
                    <a:pt x="3174206" y="2458879"/>
                  </a:lnTo>
                  <a:lnTo>
                    <a:pt x="3229451" y="2458879"/>
                  </a:lnTo>
                  <a:lnTo>
                    <a:pt x="3229451" y="2475071"/>
                  </a:lnTo>
                  <a:lnTo>
                    <a:pt x="3263741" y="2475071"/>
                  </a:lnTo>
                  <a:lnTo>
                    <a:pt x="3263741" y="2512219"/>
                  </a:lnTo>
                  <a:lnTo>
                    <a:pt x="3300889" y="2512219"/>
                  </a:lnTo>
                  <a:lnTo>
                    <a:pt x="3300889" y="2532221"/>
                  </a:lnTo>
                  <a:lnTo>
                    <a:pt x="3317081" y="2532221"/>
                  </a:lnTo>
                  <a:lnTo>
                    <a:pt x="3317081" y="2547461"/>
                  </a:lnTo>
                  <a:lnTo>
                    <a:pt x="3451384" y="2547461"/>
                  </a:lnTo>
                  <a:lnTo>
                    <a:pt x="3451384" y="2564606"/>
                  </a:lnTo>
                  <a:lnTo>
                    <a:pt x="3539014" y="2564606"/>
                  </a:lnTo>
                  <a:lnTo>
                    <a:pt x="3539014" y="2578894"/>
                  </a:lnTo>
                  <a:lnTo>
                    <a:pt x="3576161" y="2578894"/>
                  </a:lnTo>
                  <a:lnTo>
                    <a:pt x="3576161" y="2592229"/>
                  </a:lnTo>
                  <a:lnTo>
                    <a:pt x="3657124" y="2592229"/>
                  </a:lnTo>
                  <a:lnTo>
                    <a:pt x="3657124" y="2614136"/>
                  </a:lnTo>
                  <a:lnTo>
                    <a:pt x="3674269" y="2614136"/>
                  </a:lnTo>
                  <a:lnTo>
                    <a:pt x="3674269" y="2628424"/>
                  </a:lnTo>
                  <a:lnTo>
                    <a:pt x="3724751" y="2628424"/>
                  </a:lnTo>
                  <a:lnTo>
                    <a:pt x="3724751" y="2640806"/>
                  </a:lnTo>
                  <a:lnTo>
                    <a:pt x="3910489" y="2640806"/>
                  </a:lnTo>
                  <a:lnTo>
                    <a:pt x="3910489" y="2662714"/>
                  </a:lnTo>
                  <a:lnTo>
                    <a:pt x="3957161" y="2662714"/>
                  </a:lnTo>
                  <a:lnTo>
                    <a:pt x="3957161" y="2677954"/>
                  </a:lnTo>
                  <a:lnTo>
                    <a:pt x="3998119" y="2677954"/>
                  </a:lnTo>
                  <a:lnTo>
                    <a:pt x="3998119" y="2694146"/>
                  </a:lnTo>
                  <a:lnTo>
                    <a:pt x="4245769" y="2694146"/>
                  </a:lnTo>
                  <a:lnTo>
                    <a:pt x="4245769" y="2716054"/>
                  </a:lnTo>
                  <a:lnTo>
                    <a:pt x="4279106" y="2716054"/>
                  </a:lnTo>
                  <a:lnTo>
                    <a:pt x="4279106" y="2733199"/>
                  </a:lnTo>
                  <a:lnTo>
                    <a:pt x="4354354" y="2733199"/>
                  </a:lnTo>
                  <a:lnTo>
                    <a:pt x="4354354" y="2757011"/>
                  </a:lnTo>
                  <a:lnTo>
                    <a:pt x="4453414" y="2757011"/>
                  </a:lnTo>
                  <a:lnTo>
                    <a:pt x="4453414" y="2778919"/>
                  </a:lnTo>
                  <a:lnTo>
                    <a:pt x="4522947" y="2778919"/>
                  </a:lnTo>
                  <a:lnTo>
                    <a:pt x="4522947" y="2793206"/>
                  </a:lnTo>
                  <a:lnTo>
                    <a:pt x="4562951" y="2793206"/>
                  </a:lnTo>
                  <a:lnTo>
                    <a:pt x="4562951" y="2817971"/>
                  </a:lnTo>
                  <a:lnTo>
                    <a:pt x="4919187" y="2817971"/>
                  </a:lnTo>
                  <a:lnTo>
                    <a:pt x="4919187" y="2843689"/>
                  </a:lnTo>
                  <a:lnTo>
                    <a:pt x="4955381" y="2843689"/>
                  </a:lnTo>
                  <a:lnTo>
                    <a:pt x="4955381" y="2864644"/>
                  </a:lnTo>
                  <a:lnTo>
                    <a:pt x="5012531" y="2864644"/>
                  </a:lnTo>
                  <a:lnTo>
                    <a:pt x="5012531" y="2886551"/>
                  </a:lnTo>
                  <a:lnTo>
                    <a:pt x="5081112" y="2886551"/>
                  </a:lnTo>
                  <a:lnTo>
                    <a:pt x="5081112" y="2914174"/>
                  </a:lnTo>
                  <a:lnTo>
                    <a:pt x="5223034" y="2914174"/>
                  </a:lnTo>
                  <a:lnTo>
                    <a:pt x="5223034" y="2934176"/>
                  </a:lnTo>
                  <a:lnTo>
                    <a:pt x="5981224" y="2934176"/>
                  </a:lnTo>
                  <a:lnTo>
                    <a:pt x="5981224" y="3021806"/>
                  </a:lnTo>
                  <a:lnTo>
                    <a:pt x="6868001" y="3021806"/>
                  </a:lnTo>
                </a:path>
              </a:pathLst>
            </a:custGeom>
            <a:noFill/>
            <a:ln w="26035" cap="sq">
              <a:solidFill>
                <a:schemeClr val="accent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p>
          </p:txBody>
        </p:sp>
        <p:sp>
          <p:nvSpPr>
            <p:cNvPr id="71" name="Freeform: Shape 81"/>
            <p:cNvSpPr/>
            <p:nvPr/>
          </p:nvSpPr>
          <p:spPr>
            <a:xfrm>
              <a:off x="7302341" y="4824889"/>
              <a:ext cx="9525" cy="114300"/>
            </a:xfrm>
            <a:custGeom>
              <a:avLst/>
              <a:gdLst>
                <a:gd name="connsiteX0" fmla="*/ 7144 w 9525"/>
                <a:gd name="connsiteY0" fmla="*/ 109061 h 114300"/>
                <a:gd name="connsiteX1" fmla="*/ 7144 w 9525"/>
                <a:gd name="connsiteY1" fmla="*/ 7144 h 114300"/>
              </a:gdLst>
              <a:ahLst/>
              <a:cxnLst>
                <a:cxn ang="0">
                  <a:pos x="connsiteX0" y="connsiteY0"/>
                </a:cxn>
                <a:cxn ang="0">
                  <a:pos x="connsiteX1" y="connsiteY1"/>
                </a:cxn>
              </a:cxnLst>
              <a:rect l="l" t="t" r="r" b="b"/>
              <a:pathLst>
                <a:path w="9525" h="114300">
                  <a:moveTo>
                    <a:pt x="7144" y="109061"/>
                  </a:moveTo>
                  <a:lnTo>
                    <a:pt x="7144" y="7144"/>
                  </a:lnTo>
                </a:path>
              </a:pathLst>
            </a:custGeom>
            <a:noFill/>
            <a:ln w="26035" cap="sq">
              <a:solidFill>
                <a:schemeClr val="accent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p>
          </p:txBody>
        </p:sp>
        <p:sp>
          <p:nvSpPr>
            <p:cNvPr id="72" name="Freeform: Shape 82"/>
            <p:cNvSpPr/>
            <p:nvPr/>
          </p:nvSpPr>
          <p:spPr>
            <a:xfrm>
              <a:off x="7395686" y="4824889"/>
              <a:ext cx="9525" cy="114300"/>
            </a:xfrm>
            <a:custGeom>
              <a:avLst/>
              <a:gdLst>
                <a:gd name="connsiteX0" fmla="*/ 7144 w 9525"/>
                <a:gd name="connsiteY0" fmla="*/ 109061 h 114300"/>
                <a:gd name="connsiteX1" fmla="*/ 7144 w 9525"/>
                <a:gd name="connsiteY1" fmla="*/ 7144 h 114300"/>
              </a:gdLst>
              <a:ahLst/>
              <a:cxnLst>
                <a:cxn ang="0">
                  <a:pos x="connsiteX0" y="connsiteY0"/>
                </a:cxn>
                <a:cxn ang="0">
                  <a:pos x="connsiteX1" y="connsiteY1"/>
                </a:cxn>
              </a:cxnLst>
              <a:rect l="l" t="t" r="r" b="b"/>
              <a:pathLst>
                <a:path w="9525" h="114300">
                  <a:moveTo>
                    <a:pt x="7144" y="109061"/>
                  </a:moveTo>
                  <a:lnTo>
                    <a:pt x="7144" y="7144"/>
                  </a:lnTo>
                </a:path>
              </a:pathLst>
            </a:custGeom>
            <a:noFill/>
            <a:ln w="26035" cap="sq">
              <a:solidFill>
                <a:schemeClr val="accent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p>
          </p:txBody>
        </p:sp>
        <p:sp>
          <p:nvSpPr>
            <p:cNvPr id="73" name="Freeform: Shape 83"/>
            <p:cNvSpPr/>
            <p:nvPr/>
          </p:nvSpPr>
          <p:spPr>
            <a:xfrm>
              <a:off x="7499508" y="4824889"/>
              <a:ext cx="9525" cy="114300"/>
            </a:xfrm>
            <a:custGeom>
              <a:avLst/>
              <a:gdLst>
                <a:gd name="connsiteX0" fmla="*/ 7144 w 9525"/>
                <a:gd name="connsiteY0" fmla="*/ 109061 h 114300"/>
                <a:gd name="connsiteX1" fmla="*/ 7144 w 9525"/>
                <a:gd name="connsiteY1" fmla="*/ 7144 h 114300"/>
              </a:gdLst>
              <a:ahLst/>
              <a:cxnLst>
                <a:cxn ang="0">
                  <a:pos x="connsiteX0" y="connsiteY0"/>
                </a:cxn>
                <a:cxn ang="0">
                  <a:pos x="connsiteX1" y="connsiteY1"/>
                </a:cxn>
              </a:cxnLst>
              <a:rect l="l" t="t" r="r" b="b"/>
              <a:pathLst>
                <a:path w="9525" h="114300">
                  <a:moveTo>
                    <a:pt x="7144" y="109061"/>
                  </a:moveTo>
                  <a:lnTo>
                    <a:pt x="7144" y="7144"/>
                  </a:lnTo>
                </a:path>
              </a:pathLst>
            </a:custGeom>
            <a:noFill/>
            <a:ln w="26035" cap="sq">
              <a:solidFill>
                <a:schemeClr val="accent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p>
          </p:txBody>
        </p:sp>
        <p:sp>
          <p:nvSpPr>
            <p:cNvPr id="74" name="Freeform: Shape 84"/>
            <p:cNvSpPr/>
            <p:nvPr/>
          </p:nvSpPr>
          <p:spPr>
            <a:xfrm>
              <a:off x="7513796" y="4824889"/>
              <a:ext cx="9525" cy="114300"/>
            </a:xfrm>
            <a:custGeom>
              <a:avLst/>
              <a:gdLst>
                <a:gd name="connsiteX0" fmla="*/ 7144 w 9525"/>
                <a:gd name="connsiteY0" fmla="*/ 109061 h 114300"/>
                <a:gd name="connsiteX1" fmla="*/ 7144 w 9525"/>
                <a:gd name="connsiteY1" fmla="*/ 7144 h 114300"/>
              </a:gdLst>
              <a:ahLst/>
              <a:cxnLst>
                <a:cxn ang="0">
                  <a:pos x="connsiteX0" y="connsiteY0"/>
                </a:cxn>
                <a:cxn ang="0">
                  <a:pos x="connsiteX1" y="connsiteY1"/>
                </a:cxn>
              </a:cxnLst>
              <a:rect l="l" t="t" r="r" b="b"/>
              <a:pathLst>
                <a:path w="9525" h="114300">
                  <a:moveTo>
                    <a:pt x="7144" y="109061"/>
                  </a:moveTo>
                  <a:lnTo>
                    <a:pt x="7144" y="7144"/>
                  </a:lnTo>
                </a:path>
              </a:pathLst>
            </a:custGeom>
            <a:noFill/>
            <a:ln w="26035" cap="sq">
              <a:solidFill>
                <a:schemeClr val="accent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p>
          </p:txBody>
        </p:sp>
        <p:sp>
          <p:nvSpPr>
            <p:cNvPr id="75" name="Freeform: Shape 85"/>
            <p:cNvSpPr/>
            <p:nvPr/>
          </p:nvSpPr>
          <p:spPr>
            <a:xfrm>
              <a:off x="7654766" y="4824889"/>
              <a:ext cx="9525" cy="114300"/>
            </a:xfrm>
            <a:custGeom>
              <a:avLst/>
              <a:gdLst>
                <a:gd name="connsiteX0" fmla="*/ 7144 w 9525"/>
                <a:gd name="connsiteY0" fmla="*/ 109061 h 114300"/>
                <a:gd name="connsiteX1" fmla="*/ 7144 w 9525"/>
                <a:gd name="connsiteY1" fmla="*/ 7144 h 114300"/>
              </a:gdLst>
              <a:ahLst/>
              <a:cxnLst>
                <a:cxn ang="0">
                  <a:pos x="connsiteX0" y="connsiteY0"/>
                </a:cxn>
                <a:cxn ang="0">
                  <a:pos x="connsiteX1" y="connsiteY1"/>
                </a:cxn>
              </a:cxnLst>
              <a:rect l="l" t="t" r="r" b="b"/>
              <a:pathLst>
                <a:path w="9525" h="114300">
                  <a:moveTo>
                    <a:pt x="7144" y="109061"/>
                  </a:moveTo>
                  <a:lnTo>
                    <a:pt x="7144" y="7144"/>
                  </a:lnTo>
                </a:path>
              </a:pathLst>
            </a:custGeom>
            <a:noFill/>
            <a:ln w="26035" cap="sq">
              <a:solidFill>
                <a:schemeClr val="accent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p>
          </p:txBody>
        </p:sp>
        <p:sp>
          <p:nvSpPr>
            <p:cNvPr id="76" name="Freeform: Shape 86"/>
            <p:cNvSpPr/>
            <p:nvPr/>
          </p:nvSpPr>
          <p:spPr>
            <a:xfrm>
              <a:off x="7718583" y="4824889"/>
              <a:ext cx="9525" cy="114300"/>
            </a:xfrm>
            <a:custGeom>
              <a:avLst/>
              <a:gdLst>
                <a:gd name="connsiteX0" fmla="*/ 7144 w 9525"/>
                <a:gd name="connsiteY0" fmla="*/ 109061 h 114300"/>
                <a:gd name="connsiteX1" fmla="*/ 7144 w 9525"/>
                <a:gd name="connsiteY1" fmla="*/ 7144 h 114300"/>
              </a:gdLst>
              <a:ahLst/>
              <a:cxnLst>
                <a:cxn ang="0">
                  <a:pos x="connsiteX0" y="connsiteY0"/>
                </a:cxn>
                <a:cxn ang="0">
                  <a:pos x="connsiteX1" y="connsiteY1"/>
                </a:cxn>
              </a:cxnLst>
              <a:rect l="l" t="t" r="r" b="b"/>
              <a:pathLst>
                <a:path w="9525" h="114300">
                  <a:moveTo>
                    <a:pt x="7144" y="109061"/>
                  </a:moveTo>
                  <a:lnTo>
                    <a:pt x="7144" y="7144"/>
                  </a:lnTo>
                </a:path>
              </a:pathLst>
            </a:custGeom>
            <a:noFill/>
            <a:ln w="26035" cap="sq">
              <a:solidFill>
                <a:schemeClr val="accent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p>
          </p:txBody>
        </p:sp>
        <p:sp>
          <p:nvSpPr>
            <p:cNvPr id="77" name="Freeform: Shape 87"/>
            <p:cNvSpPr/>
            <p:nvPr/>
          </p:nvSpPr>
          <p:spPr>
            <a:xfrm>
              <a:off x="7989093" y="4824889"/>
              <a:ext cx="9525" cy="114300"/>
            </a:xfrm>
            <a:custGeom>
              <a:avLst/>
              <a:gdLst>
                <a:gd name="connsiteX0" fmla="*/ 7144 w 9525"/>
                <a:gd name="connsiteY0" fmla="*/ 109061 h 114300"/>
                <a:gd name="connsiteX1" fmla="*/ 7144 w 9525"/>
                <a:gd name="connsiteY1" fmla="*/ 7144 h 114300"/>
              </a:gdLst>
              <a:ahLst/>
              <a:cxnLst>
                <a:cxn ang="0">
                  <a:pos x="connsiteX0" y="connsiteY0"/>
                </a:cxn>
                <a:cxn ang="0">
                  <a:pos x="connsiteX1" y="connsiteY1"/>
                </a:cxn>
              </a:cxnLst>
              <a:rect l="l" t="t" r="r" b="b"/>
              <a:pathLst>
                <a:path w="9525" h="114300">
                  <a:moveTo>
                    <a:pt x="7144" y="109061"/>
                  </a:moveTo>
                  <a:lnTo>
                    <a:pt x="7144" y="7144"/>
                  </a:lnTo>
                </a:path>
              </a:pathLst>
            </a:custGeom>
            <a:noFill/>
            <a:ln w="26035" cap="sq">
              <a:solidFill>
                <a:schemeClr val="accent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p>
          </p:txBody>
        </p:sp>
        <p:sp>
          <p:nvSpPr>
            <p:cNvPr id="78" name="Freeform: Shape 88"/>
            <p:cNvSpPr/>
            <p:nvPr/>
          </p:nvSpPr>
          <p:spPr>
            <a:xfrm>
              <a:off x="7095648" y="4738211"/>
              <a:ext cx="9525" cy="114300"/>
            </a:xfrm>
            <a:custGeom>
              <a:avLst/>
              <a:gdLst>
                <a:gd name="connsiteX0" fmla="*/ 7144 w 9525"/>
                <a:gd name="connsiteY0" fmla="*/ 108109 h 114300"/>
                <a:gd name="connsiteX1" fmla="*/ 7144 w 9525"/>
                <a:gd name="connsiteY1" fmla="*/ 7144 h 114300"/>
              </a:gdLst>
              <a:ahLst/>
              <a:cxnLst>
                <a:cxn ang="0">
                  <a:pos x="connsiteX0" y="connsiteY0"/>
                </a:cxn>
                <a:cxn ang="0">
                  <a:pos x="connsiteX1" y="connsiteY1"/>
                </a:cxn>
              </a:cxnLst>
              <a:rect l="l" t="t" r="r" b="b"/>
              <a:pathLst>
                <a:path w="9525" h="114300">
                  <a:moveTo>
                    <a:pt x="7144" y="108109"/>
                  </a:moveTo>
                  <a:lnTo>
                    <a:pt x="7144" y="7144"/>
                  </a:lnTo>
                </a:path>
              </a:pathLst>
            </a:custGeom>
            <a:noFill/>
            <a:ln w="26035" cap="sq">
              <a:solidFill>
                <a:schemeClr val="accent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p>
          </p:txBody>
        </p:sp>
        <p:sp>
          <p:nvSpPr>
            <p:cNvPr id="79" name="Freeform: Shape 89"/>
            <p:cNvSpPr/>
            <p:nvPr/>
          </p:nvSpPr>
          <p:spPr>
            <a:xfrm>
              <a:off x="7080408" y="4738211"/>
              <a:ext cx="9525" cy="114300"/>
            </a:xfrm>
            <a:custGeom>
              <a:avLst/>
              <a:gdLst>
                <a:gd name="connsiteX0" fmla="*/ 7144 w 9525"/>
                <a:gd name="connsiteY0" fmla="*/ 108109 h 114300"/>
                <a:gd name="connsiteX1" fmla="*/ 7144 w 9525"/>
                <a:gd name="connsiteY1" fmla="*/ 7144 h 114300"/>
              </a:gdLst>
              <a:ahLst/>
              <a:cxnLst>
                <a:cxn ang="0">
                  <a:pos x="connsiteX0" y="connsiteY0"/>
                </a:cxn>
                <a:cxn ang="0">
                  <a:pos x="connsiteX1" y="connsiteY1"/>
                </a:cxn>
              </a:cxnLst>
              <a:rect l="l" t="t" r="r" b="b"/>
              <a:pathLst>
                <a:path w="9525" h="114300">
                  <a:moveTo>
                    <a:pt x="7144" y="108109"/>
                  </a:moveTo>
                  <a:lnTo>
                    <a:pt x="7144" y="7144"/>
                  </a:lnTo>
                </a:path>
              </a:pathLst>
            </a:custGeom>
            <a:noFill/>
            <a:ln w="26035" cap="sq">
              <a:solidFill>
                <a:schemeClr val="accent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p>
          </p:txBody>
        </p:sp>
        <p:sp>
          <p:nvSpPr>
            <p:cNvPr id="80" name="Freeform: Shape 90"/>
            <p:cNvSpPr/>
            <p:nvPr/>
          </p:nvSpPr>
          <p:spPr>
            <a:xfrm>
              <a:off x="7064216" y="4738211"/>
              <a:ext cx="9525" cy="114300"/>
            </a:xfrm>
            <a:custGeom>
              <a:avLst/>
              <a:gdLst>
                <a:gd name="connsiteX0" fmla="*/ 7144 w 9525"/>
                <a:gd name="connsiteY0" fmla="*/ 108109 h 114300"/>
                <a:gd name="connsiteX1" fmla="*/ 7144 w 9525"/>
                <a:gd name="connsiteY1" fmla="*/ 7144 h 114300"/>
              </a:gdLst>
              <a:ahLst/>
              <a:cxnLst>
                <a:cxn ang="0">
                  <a:pos x="connsiteX0" y="connsiteY0"/>
                </a:cxn>
                <a:cxn ang="0">
                  <a:pos x="connsiteX1" y="connsiteY1"/>
                </a:cxn>
              </a:cxnLst>
              <a:rect l="l" t="t" r="r" b="b"/>
              <a:pathLst>
                <a:path w="9525" h="114300">
                  <a:moveTo>
                    <a:pt x="7144" y="108109"/>
                  </a:moveTo>
                  <a:lnTo>
                    <a:pt x="7144" y="7144"/>
                  </a:lnTo>
                </a:path>
              </a:pathLst>
            </a:custGeom>
            <a:noFill/>
            <a:ln w="26035" cap="sq">
              <a:solidFill>
                <a:schemeClr val="accent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p>
          </p:txBody>
        </p:sp>
        <p:sp>
          <p:nvSpPr>
            <p:cNvPr id="81" name="Freeform: Shape 91"/>
            <p:cNvSpPr/>
            <p:nvPr/>
          </p:nvSpPr>
          <p:spPr>
            <a:xfrm>
              <a:off x="6824186" y="4738211"/>
              <a:ext cx="9525" cy="114300"/>
            </a:xfrm>
            <a:custGeom>
              <a:avLst/>
              <a:gdLst>
                <a:gd name="connsiteX0" fmla="*/ 7144 w 9525"/>
                <a:gd name="connsiteY0" fmla="*/ 108109 h 114300"/>
                <a:gd name="connsiteX1" fmla="*/ 7144 w 9525"/>
                <a:gd name="connsiteY1" fmla="*/ 7144 h 114300"/>
              </a:gdLst>
              <a:ahLst/>
              <a:cxnLst>
                <a:cxn ang="0">
                  <a:pos x="connsiteX0" y="connsiteY0"/>
                </a:cxn>
                <a:cxn ang="0">
                  <a:pos x="connsiteX1" y="connsiteY1"/>
                </a:cxn>
              </a:cxnLst>
              <a:rect l="l" t="t" r="r" b="b"/>
              <a:pathLst>
                <a:path w="9525" h="114300">
                  <a:moveTo>
                    <a:pt x="7144" y="108109"/>
                  </a:moveTo>
                  <a:lnTo>
                    <a:pt x="7144" y="7144"/>
                  </a:lnTo>
                </a:path>
              </a:pathLst>
            </a:custGeom>
            <a:noFill/>
            <a:ln w="26035" cap="sq">
              <a:solidFill>
                <a:schemeClr val="accent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p>
          </p:txBody>
        </p:sp>
        <p:sp>
          <p:nvSpPr>
            <p:cNvPr id="82" name="Freeform: Shape 92"/>
            <p:cNvSpPr/>
            <p:nvPr/>
          </p:nvSpPr>
          <p:spPr>
            <a:xfrm>
              <a:off x="6724173" y="4738211"/>
              <a:ext cx="9525" cy="114300"/>
            </a:xfrm>
            <a:custGeom>
              <a:avLst/>
              <a:gdLst>
                <a:gd name="connsiteX0" fmla="*/ 7144 w 9525"/>
                <a:gd name="connsiteY0" fmla="*/ 108109 h 114300"/>
                <a:gd name="connsiteX1" fmla="*/ 7144 w 9525"/>
                <a:gd name="connsiteY1" fmla="*/ 7144 h 114300"/>
              </a:gdLst>
              <a:ahLst/>
              <a:cxnLst>
                <a:cxn ang="0">
                  <a:pos x="connsiteX0" y="connsiteY0"/>
                </a:cxn>
                <a:cxn ang="0">
                  <a:pos x="connsiteX1" y="connsiteY1"/>
                </a:cxn>
              </a:cxnLst>
              <a:rect l="l" t="t" r="r" b="b"/>
              <a:pathLst>
                <a:path w="9525" h="114300">
                  <a:moveTo>
                    <a:pt x="7144" y="108109"/>
                  </a:moveTo>
                  <a:lnTo>
                    <a:pt x="7144" y="7144"/>
                  </a:lnTo>
                </a:path>
              </a:pathLst>
            </a:custGeom>
            <a:noFill/>
            <a:ln w="26035" cap="sq">
              <a:solidFill>
                <a:schemeClr val="accent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p>
          </p:txBody>
        </p:sp>
        <p:sp>
          <p:nvSpPr>
            <p:cNvPr id="83" name="Freeform: Shape 93"/>
            <p:cNvSpPr/>
            <p:nvPr/>
          </p:nvSpPr>
          <p:spPr>
            <a:xfrm>
              <a:off x="6545103" y="4738211"/>
              <a:ext cx="9525" cy="114300"/>
            </a:xfrm>
            <a:custGeom>
              <a:avLst/>
              <a:gdLst>
                <a:gd name="connsiteX0" fmla="*/ 7144 w 9525"/>
                <a:gd name="connsiteY0" fmla="*/ 108109 h 114300"/>
                <a:gd name="connsiteX1" fmla="*/ 7144 w 9525"/>
                <a:gd name="connsiteY1" fmla="*/ 7144 h 114300"/>
              </a:gdLst>
              <a:ahLst/>
              <a:cxnLst>
                <a:cxn ang="0">
                  <a:pos x="connsiteX0" y="connsiteY0"/>
                </a:cxn>
                <a:cxn ang="0">
                  <a:pos x="connsiteX1" y="connsiteY1"/>
                </a:cxn>
              </a:cxnLst>
              <a:rect l="l" t="t" r="r" b="b"/>
              <a:pathLst>
                <a:path w="9525" h="114300">
                  <a:moveTo>
                    <a:pt x="7144" y="108109"/>
                  </a:moveTo>
                  <a:lnTo>
                    <a:pt x="7144" y="7144"/>
                  </a:lnTo>
                </a:path>
              </a:pathLst>
            </a:custGeom>
            <a:noFill/>
            <a:ln w="26035" cap="sq">
              <a:solidFill>
                <a:schemeClr val="accent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p>
          </p:txBody>
        </p:sp>
        <p:sp>
          <p:nvSpPr>
            <p:cNvPr id="84" name="Freeform: Shape 94"/>
            <p:cNvSpPr/>
            <p:nvPr/>
          </p:nvSpPr>
          <p:spPr>
            <a:xfrm>
              <a:off x="6500336" y="4738211"/>
              <a:ext cx="9525" cy="114300"/>
            </a:xfrm>
            <a:custGeom>
              <a:avLst/>
              <a:gdLst>
                <a:gd name="connsiteX0" fmla="*/ 7144 w 9525"/>
                <a:gd name="connsiteY0" fmla="*/ 108109 h 114300"/>
                <a:gd name="connsiteX1" fmla="*/ 7144 w 9525"/>
                <a:gd name="connsiteY1" fmla="*/ 7144 h 114300"/>
              </a:gdLst>
              <a:ahLst/>
              <a:cxnLst>
                <a:cxn ang="0">
                  <a:pos x="connsiteX0" y="connsiteY0"/>
                </a:cxn>
                <a:cxn ang="0">
                  <a:pos x="connsiteX1" y="connsiteY1"/>
                </a:cxn>
              </a:cxnLst>
              <a:rect l="l" t="t" r="r" b="b"/>
              <a:pathLst>
                <a:path w="9525" h="114300">
                  <a:moveTo>
                    <a:pt x="7144" y="108109"/>
                  </a:moveTo>
                  <a:lnTo>
                    <a:pt x="7144" y="7144"/>
                  </a:lnTo>
                </a:path>
              </a:pathLst>
            </a:custGeom>
            <a:noFill/>
            <a:ln w="26035" cap="sq">
              <a:solidFill>
                <a:schemeClr val="accent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p>
          </p:txBody>
        </p:sp>
        <p:sp>
          <p:nvSpPr>
            <p:cNvPr id="85" name="Freeform: Shape 95"/>
            <p:cNvSpPr/>
            <p:nvPr/>
          </p:nvSpPr>
          <p:spPr>
            <a:xfrm>
              <a:off x="6405086" y="4738211"/>
              <a:ext cx="9525" cy="114300"/>
            </a:xfrm>
            <a:custGeom>
              <a:avLst/>
              <a:gdLst>
                <a:gd name="connsiteX0" fmla="*/ 7144 w 9525"/>
                <a:gd name="connsiteY0" fmla="*/ 108109 h 114300"/>
                <a:gd name="connsiteX1" fmla="*/ 7144 w 9525"/>
                <a:gd name="connsiteY1" fmla="*/ 7144 h 114300"/>
              </a:gdLst>
              <a:ahLst/>
              <a:cxnLst>
                <a:cxn ang="0">
                  <a:pos x="connsiteX0" y="connsiteY0"/>
                </a:cxn>
                <a:cxn ang="0">
                  <a:pos x="connsiteX1" y="connsiteY1"/>
                </a:cxn>
              </a:cxnLst>
              <a:rect l="l" t="t" r="r" b="b"/>
              <a:pathLst>
                <a:path w="9525" h="114300">
                  <a:moveTo>
                    <a:pt x="7144" y="108109"/>
                  </a:moveTo>
                  <a:lnTo>
                    <a:pt x="7144" y="7144"/>
                  </a:lnTo>
                </a:path>
              </a:pathLst>
            </a:custGeom>
            <a:noFill/>
            <a:ln w="26035" cap="sq">
              <a:solidFill>
                <a:schemeClr val="accent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p>
          </p:txBody>
        </p:sp>
        <p:sp>
          <p:nvSpPr>
            <p:cNvPr id="86" name="Freeform: Shape 96"/>
            <p:cNvSpPr/>
            <p:nvPr/>
          </p:nvSpPr>
          <p:spPr>
            <a:xfrm>
              <a:off x="5964078" y="4622006"/>
              <a:ext cx="9525" cy="114300"/>
            </a:xfrm>
            <a:custGeom>
              <a:avLst/>
              <a:gdLst>
                <a:gd name="connsiteX0" fmla="*/ 7144 w 9525"/>
                <a:gd name="connsiteY0" fmla="*/ 109061 h 114300"/>
                <a:gd name="connsiteX1" fmla="*/ 7144 w 9525"/>
                <a:gd name="connsiteY1" fmla="*/ 7144 h 114300"/>
              </a:gdLst>
              <a:ahLst/>
              <a:cxnLst>
                <a:cxn ang="0">
                  <a:pos x="connsiteX0" y="connsiteY0"/>
                </a:cxn>
                <a:cxn ang="0">
                  <a:pos x="connsiteX1" y="connsiteY1"/>
                </a:cxn>
              </a:cxnLst>
              <a:rect l="l" t="t" r="r" b="b"/>
              <a:pathLst>
                <a:path w="9525" h="114300">
                  <a:moveTo>
                    <a:pt x="7144" y="109061"/>
                  </a:moveTo>
                  <a:lnTo>
                    <a:pt x="7144" y="7144"/>
                  </a:lnTo>
                </a:path>
              </a:pathLst>
            </a:custGeom>
            <a:noFill/>
            <a:ln w="26035" cap="sq">
              <a:solidFill>
                <a:schemeClr val="accent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p>
          </p:txBody>
        </p:sp>
        <p:sp>
          <p:nvSpPr>
            <p:cNvPr id="87" name="Freeform: Shape 97"/>
            <p:cNvSpPr/>
            <p:nvPr/>
          </p:nvSpPr>
          <p:spPr>
            <a:xfrm>
              <a:off x="5947886" y="4622006"/>
              <a:ext cx="9525" cy="114300"/>
            </a:xfrm>
            <a:custGeom>
              <a:avLst/>
              <a:gdLst>
                <a:gd name="connsiteX0" fmla="*/ 7144 w 9525"/>
                <a:gd name="connsiteY0" fmla="*/ 109061 h 114300"/>
                <a:gd name="connsiteX1" fmla="*/ 7144 w 9525"/>
                <a:gd name="connsiteY1" fmla="*/ 7144 h 114300"/>
              </a:gdLst>
              <a:ahLst/>
              <a:cxnLst>
                <a:cxn ang="0">
                  <a:pos x="connsiteX0" y="connsiteY0"/>
                </a:cxn>
                <a:cxn ang="0">
                  <a:pos x="connsiteX1" y="connsiteY1"/>
                </a:cxn>
              </a:cxnLst>
              <a:rect l="l" t="t" r="r" b="b"/>
              <a:pathLst>
                <a:path w="9525" h="114300">
                  <a:moveTo>
                    <a:pt x="7144" y="109061"/>
                  </a:moveTo>
                  <a:lnTo>
                    <a:pt x="7144" y="7144"/>
                  </a:lnTo>
                </a:path>
              </a:pathLst>
            </a:custGeom>
            <a:noFill/>
            <a:ln w="26035" cap="sq">
              <a:solidFill>
                <a:schemeClr val="accent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p>
          </p:txBody>
        </p:sp>
        <p:sp>
          <p:nvSpPr>
            <p:cNvPr id="88" name="Freeform: Shape 98"/>
            <p:cNvSpPr/>
            <p:nvPr/>
          </p:nvSpPr>
          <p:spPr>
            <a:xfrm>
              <a:off x="5123973" y="4483894"/>
              <a:ext cx="9525" cy="114300"/>
            </a:xfrm>
            <a:custGeom>
              <a:avLst/>
              <a:gdLst>
                <a:gd name="connsiteX0" fmla="*/ 7144 w 9525"/>
                <a:gd name="connsiteY0" fmla="*/ 109061 h 114300"/>
                <a:gd name="connsiteX1" fmla="*/ 7144 w 9525"/>
                <a:gd name="connsiteY1" fmla="*/ 7144 h 114300"/>
              </a:gdLst>
              <a:ahLst/>
              <a:cxnLst>
                <a:cxn ang="0">
                  <a:pos x="connsiteX0" y="connsiteY0"/>
                </a:cxn>
                <a:cxn ang="0">
                  <a:pos x="connsiteX1" y="connsiteY1"/>
                </a:cxn>
              </a:cxnLst>
              <a:rect l="l" t="t" r="r" b="b"/>
              <a:pathLst>
                <a:path w="9525" h="114300">
                  <a:moveTo>
                    <a:pt x="7144" y="109061"/>
                  </a:moveTo>
                  <a:lnTo>
                    <a:pt x="7144" y="7144"/>
                  </a:lnTo>
                </a:path>
              </a:pathLst>
            </a:custGeom>
            <a:noFill/>
            <a:ln w="26035" cap="sq">
              <a:solidFill>
                <a:schemeClr val="accent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p>
          </p:txBody>
        </p:sp>
        <p:sp>
          <p:nvSpPr>
            <p:cNvPr id="89" name="Freeform: Shape 99"/>
            <p:cNvSpPr/>
            <p:nvPr/>
          </p:nvSpPr>
          <p:spPr>
            <a:xfrm>
              <a:off x="5106828" y="4483894"/>
              <a:ext cx="9525" cy="114300"/>
            </a:xfrm>
            <a:custGeom>
              <a:avLst/>
              <a:gdLst>
                <a:gd name="connsiteX0" fmla="*/ 7144 w 9525"/>
                <a:gd name="connsiteY0" fmla="*/ 109061 h 114300"/>
                <a:gd name="connsiteX1" fmla="*/ 7144 w 9525"/>
                <a:gd name="connsiteY1" fmla="*/ 7144 h 114300"/>
              </a:gdLst>
              <a:ahLst/>
              <a:cxnLst>
                <a:cxn ang="0">
                  <a:pos x="connsiteX0" y="connsiteY0"/>
                </a:cxn>
                <a:cxn ang="0">
                  <a:pos x="connsiteX1" y="connsiteY1"/>
                </a:cxn>
              </a:cxnLst>
              <a:rect l="l" t="t" r="r" b="b"/>
              <a:pathLst>
                <a:path w="9525" h="114300">
                  <a:moveTo>
                    <a:pt x="7144" y="109061"/>
                  </a:moveTo>
                  <a:lnTo>
                    <a:pt x="7144" y="7144"/>
                  </a:lnTo>
                </a:path>
              </a:pathLst>
            </a:custGeom>
            <a:noFill/>
            <a:ln w="26035" cap="sq">
              <a:solidFill>
                <a:schemeClr val="accent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p>
          </p:txBody>
        </p:sp>
        <p:sp>
          <p:nvSpPr>
            <p:cNvPr id="90" name="Freeform: Shape 100"/>
            <p:cNvSpPr/>
            <p:nvPr/>
          </p:nvSpPr>
          <p:spPr>
            <a:xfrm>
              <a:off x="5504973" y="4560094"/>
              <a:ext cx="9525" cy="114300"/>
            </a:xfrm>
            <a:custGeom>
              <a:avLst/>
              <a:gdLst>
                <a:gd name="connsiteX0" fmla="*/ 7144 w 9525"/>
                <a:gd name="connsiteY0" fmla="*/ 109061 h 114300"/>
                <a:gd name="connsiteX1" fmla="*/ 7144 w 9525"/>
                <a:gd name="connsiteY1" fmla="*/ 7144 h 114300"/>
              </a:gdLst>
              <a:ahLst/>
              <a:cxnLst>
                <a:cxn ang="0">
                  <a:pos x="connsiteX0" y="connsiteY0"/>
                </a:cxn>
                <a:cxn ang="0">
                  <a:pos x="connsiteX1" y="connsiteY1"/>
                </a:cxn>
              </a:cxnLst>
              <a:rect l="l" t="t" r="r" b="b"/>
              <a:pathLst>
                <a:path w="9525" h="114300">
                  <a:moveTo>
                    <a:pt x="7144" y="109061"/>
                  </a:moveTo>
                  <a:lnTo>
                    <a:pt x="7144" y="7144"/>
                  </a:lnTo>
                </a:path>
              </a:pathLst>
            </a:custGeom>
            <a:noFill/>
            <a:ln w="26035" cap="sq">
              <a:solidFill>
                <a:schemeClr val="accent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p>
          </p:txBody>
        </p:sp>
        <p:sp>
          <p:nvSpPr>
            <p:cNvPr id="91" name="Freeform: Shape 101"/>
            <p:cNvSpPr/>
            <p:nvPr/>
          </p:nvSpPr>
          <p:spPr>
            <a:xfrm>
              <a:off x="5453538" y="4537234"/>
              <a:ext cx="9525" cy="114300"/>
            </a:xfrm>
            <a:custGeom>
              <a:avLst/>
              <a:gdLst>
                <a:gd name="connsiteX0" fmla="*/ 7144 w 9525"/>
                <a:gd name="connsiteY0" fmla="*/ 108109 h 114300"/>
                <a:gd name="connsiteX1" fmla="*/ 7144 w 9525"/>
                <a:gd name="connsiteY1" fmla="*/ 7144 h 114300"/>
              </a:gdLst>
              <a:ahLst/>
              <a:cxnLst>
                <a:cxn ang="0">
                  <a:pos x="connsiteX0" y="connsiteY0"/>
                </a:cxn>
                <a:cxn ang="0">
                  <a:pos x="connsiteX1" y="connsiteY1"/>
                </a:cxn>
              </a:cxnLst>
              <a:rect l="l" t="t" r="r" b="b"/>
              <a:pathLst>
                <a:path w="9525" h="114300">
                  <a:moveTo>
                    <a:pt x="7144" y="108109"/>
                  </a:moveTo>
                  <a:lnTo>
                    <a:pt x="7144" y="7144"/>
                  </a:lnTo>
                </a:path>
              </a:pathLst>
            </a:custGeom>
            <a:noFill/>
            <a:ln w="26035" cap="sq">
              <a:solidFill>
                <a:schemeClr val="accent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p>
          </p:txBody>
        </p:sp>
        <p:sp>
          <p:nvSpPr>
            <p:cNvPr id="92" name="Freeform: Shape 102"/>
            <p:cNvSpPr/>
            <p:nvPr/>
          </p:nvSpPr>
          <p:spPr>
            <a:xfrm>
              <a:off x="5446871" y="4537234"/>
              <a:ext cx="9525" cy="114300"/>
            </a:xfrm>
            <a:custGeom>
              <a:avLst/>
              <a:gdLst>
                <a:gd name="connsiteX0" fmla="*/ 7144 w 9525"/>
                <a:gd name="connsiteY0" fmla="*/ 108109 h 114300"/>
                <a:gd name="connsiteX1" fmla="*/ 7144 w 9525"/>
                <a:gd name="connsiteY1" fmla="*/ 7144 h 114300"/>
              </a:gdLst>
              <a:ahLst/>
              <a:cxnLst>
                <a:cxn ang="0">
                  <a:pos x="connsiteX0" y="connsiteY0"/>
                </a:cxn>
                <a:cxn ang="0">
                  <a:pos x="connsiteX1" y="connsiteY1"/>
                </a:cxn>
              </a:cxnLst>
              <a:rect l="l" t="t" r="r" b="b"/>
              <a:pathLst>
                <a:path w="9525" h="114300">
                  <a:moveTo>
                    <a:pt x="7144" y="108109"/>
                  </a:moveTo>
                  <a:lnTo>
                    <a:pt x="7144" y="7144"/>
                  </a:lnTo>
                </a:path>
              </a:pathLst>
            </a:custGeom>
            <a:noFill/>
            <a:ln w="26035" cap="sq">
              <a:solidFill>
                <a:schemeClr val="accent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p>
          </p:txBody>
        </p:sp>
        <p:sp>
          <p:nvSpPr>
            <p:cNvPr id="93" name="Freeform: Shape 103"/>
            <p:cNvSpPr/>
            <p:nvPr/>
          </p:nvSpPr>
          <p:spPr>
            <a:xfrm>
              <a:off x="5308758" y="4499134"/>
              <a:ext cx="9525" cy="114300"/>
            </a:xfrm>
            <a:custGeom>
              <a:avLst/>
              <a:gdLst>
                <a:gd name="connsiteX0" fmla="*/ 7144 w 9525"/>
                <a:gd name="connsiteY0" fmla="*/ 109061 h 114300"/>
                <a:gd name="connsiteX1" fmla="*/ 7144 w 9525"/>
                <a:gd name="connsiteY1" fmla="*/ 7144 h 114300"/>
              </a:gdLst>
              <a:ahLst/>
              <a:cxnLst>
                <a:cxn ang="0">
                  <a:pos x="connsiteX0" y="connsiteY0"/>
                </a:cxn>
                <a:cxn ang="0">
                  <a:pos x="connsiteX1" y="connsiteY1"/>
                </a:cxn>
              </a:cxnLst>
              <a:rect l="l" t="t" r="r" b="b"/>
              <a:pathLst>
                <a:path w="9525" h="114300">
                  <a:moveTo>
                    <a:pt x="7144" y="109061"/>
                  </a:moveTo>
                  <a:lnTo>
                    <a:pt x="7144" y="7144"/>
                  </a:lnTo>
                </a:path>
              </a:pathLst>
            </a:custGeom>
            <a:noFill/>
            <a:ln w="26035" cap="sq">
              <a:solidFill>
                <a:schemeClr val="accent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p>
          </p:txBody>
        </p:sp>
        <p:sp>
          <p:nvSpPr>
            <p:cNvPr id="94" name="Freeform: Shape 104"/>
            <p:cNvSpPr/>
            <p:nvPr/>
          </p:nvSpPr>
          <p:spPr>
            <a:xfrm>
              <a:off x="5294471" y="4499134"/>
              <a:ext cx="9525" cy="114300"/>
            </a:xfrm>
            <a:custGeom>
              <a:avLst/>
              <a:gdLst>
                <a:gd name="connsiteX0" fmla="*/ 7144 w 9525"/>
                <a:gd name="connsiteY0" fmla="*/ 109061 h 114300"/>
                <a:gd name="connsiteX1" fmla="*/ 7144 w 9525"/>
                <a:gd name="connsiteY1" fmla="*/ 7144 h 114300"/>
              </a:gdLst>
              <a:ahLst/>
              <a:cxnLst>
                <a:cxn ang="0">
                  <a:pos x="connsiteX0" y="connsiteY0"/>
                </a:cxn>
                <a:cxn ang="0">
                  <a:pos x="connsiteX1" y="connsiteY1"/>
                </a:cxn>
              </a:cxnLst>
              <a:rect l="l" t="t" r="r" b="b"/>
              <a:pathLst>
                <a:path w="9525" h="114300">
                  <a:moveTo>
                    <a:pt x="7144" y="109061"/>
                  </a:moveTo>
                  <a:lnTo>
                    <a:pt x="7144" y="7144"/>
                  </a:lnTo>
                </a:path>
              </a:pathLst>
            </a:custGeom>
            <a:noFill/>
            <a:ln w="26035" cap="sq">
              <a:solidFill>
                <a:schemeClr val="accent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p>
          </p:txBody>
        </p:sp>
        <p:sp>
          <p:nvSpPr>
            <p:cNvPr id="95" name="Freeform: Shape 105"/>
            <p:cNvSpPr/>
            <p:nvPr/>
          </p:nvSpPr>
          <p:spPr>
            <a:xfrm>
              <a:off x="5280183" y="4499134"/>
              <a:ext cx="9525" cy="114300"/>
            </a:xfrm>
            <a:custGeom>
              <a:avLst/>
              <a:gdLst>
                <a:gd name="connsiteX0" fmla="*/ 7144 w 9525"/>
                <a:gd name="connsiteY0" fmla="*/ 109061 h 114300"/>
                <a:gd name="connsiteX1" fmla="*/ 7144 w 9525"/>
                <a:gd name="connsiteY1" fmla="*/ 7144 h 114300"/>
              </a:gdLst>
              <a:ahLst/>
              <a:cxnLst>
                <a:cxn ang="0">
                  <a:pos x="connsiteX0" y="connsiteY0"/>
                </a:cxn>
                <a:cxn ang="0">
                  <a:pos x="connsiteX1" y="connsiteY1"/>
                </a:cxn>
              </a:cxnLst>
              <a:rect l="l" t="t" r="r" b="b"/>
              <a:pathLst>
                <a:path w="9525" h="114300">
                  <a:moveTo>
                    <a:pt x="7144" y="109061"/>
                  </a:moveTo>
                  <a:lnTo>
                    <a:pt x="7144" y="7144"/>
                  </a:lnTo>
                </a:path>
              </a:pathLst>
            </a:custGeom>
            <a:noFill/>
            <a:ln w="26035" cap="sq">
              <a:solidFill>
                <a:schemeClr val="accent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p>
          </p:txBody>
        </p:sp>
      </p:grpSp>
      <p:grpSp>
        <p:nvGrpSpPr>
          <p:cNvPr id="96" name="Graphic 106"/>
          <p:cNvGrpSpPr/>
          <p:nvPr/>
        </p:nvGrpSpPr>
        <p:grpSpPr>
          <a:xfrm>
            <a:off x="921475" y="1946591"/>
            <a:ext cx="6222514" cy="2531336"/>
            <a:chOff x="1071562" y="2005012"/>
            <a:chExt cx="7000875" cy="2847975"/>
          </a:xfrm>
        </p:grpSpPr>
        <p:sp>
          <p:nvSpPr>
            <p:cNvPr id="97" name="Freeform: Shape 108"/>
            <p:cNvSpPr/>
            <p:nvPr/>
          </p:nvSpPr>
          <p:spPr>
            <a:xfrm>
              <a:off x="8059578" y="4733448"/>
              <a:ext cx="9525" cy="114300"/>
            </a:xfrm>
            <a:custGeom>
              <a:avLst/>
              <a:gdLst>
                <a:gd name="connsiteX0" fmla="*/ 7144 w 9525"/>
                <a:gd name="connsiteY0" fmla="*/ 109061 h 114300"/>
                <a:gd name="connsiteX1" fmla="*/ 7144 w 9525"/>
                <a:gd name="connsiteY1" fmla="*/ 7144 h 114300"/>
              </a:gdLst>
              <a:ahLst/>
              <a:cxnLst>
                <a:cxn ang="0">
                  <a:pos x="connsiteX0" y="connsiteY0"/>
                </a:cxn>
                <a:cxn ang="0">
                  <a:pos x="connsiteX1" y="connsiteY1"/>
                </a:cxn>
              </a:cxnLst>
              <a:rect l="l" t="t" r="r" b="b"/>
              <a:pathLst>
                <a:path w="9525" h="114300">
                  <a:moveTo>
                    <a:pt x="7144" y="109061"/>
                  </a:moveTo>
                  <a:lnTo>
                    <a:pt x="7144" y="7144"/>
                  </a:lnTo>
                </a:path>
              </a:pathLst>
            </a:custGeom>
            <a:noFill/>
            <a:ln w="26035" cap="sq">
              <a:solidFill>
                <a:schemeClr val="accent3"/>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p>
          </p:txBody>
        </p:sp>
        <p:sp>
          <p:nvSpPr>
            <p:cNvPr id="98" name="Freeform: Shape 109"/>
            <p:cNvSpPr/>
            <p:nvPr/>
          </p:nvSpPr>
          <p:spPr>
            <a:xfrm>
              <a:off x="8010048" y="4733448"/>
              <a:ext cx="9525" cy="114300"/>
            </a:xfrm>
            <a:custGeom>
              <a:avLst/>
              <a:gdLst>
                <a:gd name="connsiteX0" fmla="*/ 7144 w 9525"/>
                <a:gd name="connsiteY0" fmla="*/ 109061 h 114300"/>
                <a:gd name="connsiteX1" fmla="*/ 7144 w 9525"/>
                <a:gd name="connsiteY1" fmla="*/ 7144 h 114300"/>
              </a:gdLst>
              <a:ahLst/>
              <a:cxnLst>
                <a:cxn ang="0">
                  <a:pos x="connsiteX0" y="connsiteY0"/>
                </a:cxn>
                <a:cxn ang="0">
                  <a:pos x="connsiteX1" y="connsiteY1"/>
                </a:cxn>
              </a:cxnLst>
              <a:rect l="l" t="t" r="r" b="b"/>
              <a:pathLst>
                <a:path w="9525" h="114300">
                  <a:moveTo>
                    <a:pt x="7144" y="109061"/>
                  </a:moveTo>
                  <a:lnTo>
                    <a:pt x="7144" y="7144"/>
                  </a:lnTo>
                </a:path>
              </a:pathLst>
            </a:custGeom>
            <a:noFill/>
            <a:ln w="26035" cap="sq">
              <a:solidFill>
                <a:schemeClr val="accent3"/>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p>
          </p:txBody>
        </p:sp>
        <p:sp>
          <p:nvSpPr>
            <p:cNvPr id="99" name="Freeform: Shape 110"/>
            <p:cNvSpPr/>
            <p:nvPr/>
          </p:nvSpPr>
          <p:spPr>
            <a:xfrm>
              <a:off x="7770971" y="4516278"/>
              <a:ext cx="9525" cy="114300"/>
            </a:xfrm>
            <a:custGeom>
              <a:avLst/>
              <a:gdLst>
                <a:gd name="connsiteX0" fmla="*/ 7144 w 9525"/>
                <a:gd name="connsiteY0" fmla="*/ 109061 h 114300"/>
                <a:gd name="connsiteX1" fmla="*/ 7144 w 9525"/>
                <a:gd name="connsiteY1" fmla="*/ 7144 h 114300"/>
              </a:gdLst>
              <a:ahLst/>
              <a:cxnLst>
                <a:cxn ang="0">
                  <a:pos x="connsiteX0" y="connsiteY0"/>
                </a:cxn>
                <a:cxn ang="0">
                  <a:pos x="connsiteX1" y="connsiteY1"/>
                </a:cxn>
              </a:cxnLst>
              <a:rect l="l" t="t" r="r" b="b"/>
              <a:pathLst>
                <a:path w="9525" h="114300">
                  <a:moveTo>
                    <a:pt x="7144" y="109061"/>
                  </a:moveTo>
                  <a:lnTo>
                    <a:pt x="7144" y="7144"/>
                  </a:lnTo>
                </a:path>
              </a:pathLst>
            </a:custGeom>
            <a:noFill/>
            <a:ln w="26035" cap="sq">
              <a:solidFill>
                <a:schemeClr val="accent3"/>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p>
          </p:txBody>
        </p:sp>
        <p:sp>
          <p:nvSpPr>
            <p:cNvPr id="100" name="Freeform: Shape 111"/>
            <p:cNvSpPr/>
            <p:nvPr/>
          </p:nvSpPr>
          <p:spPr>
            <a:xfrm>
              <a:off x="7583328" y="4516278"/>
              <a:ext cx="9525" cy="114300"/>
            </a:xfrm>
            <a:custGeom>
              <a:avLst/>
              <a:gdLst>
                <a:gd name="connsiteX0" fmla="*/ 7144 w 9525"/>
                <a:gd name="connsiteY0" fmla="*/ 109061 h 114300"/>
                <a:gd name="connsiteX1" fmla="*/ 7144 w 9525"/>
                <a:gd name="connsiteY1" fmla="*/ 7144 h 114300"/>
              </a:gdLst>
              <a:ahLst/>
              <a:cxnLst>
                <a:cxn ang="0">
                  <a:pos x="connsiteX0" y="connsiteY0"/>
                </a:cxn>
                <a:cxn ang="0">
                  <a:pos x="connsiteX1" y="connsiteY1"/>
                </a:cxn>
              </a:cxnLst>
              <a:rect l="l" t="t" r="r" b="b"/>
              <a:pathLst>
                <a:path w="9525" h="114300">
                  <a:moveTo>
                    <a:pt x="7144" y="109061"/>
                  </a:moveTo>
                  <a:lnTo>
                    <a:pt x="7144" y="7144"/>
                  </a:lnTo>
                </a:path>
              </a:pathLst>
            </a:custGeom>
            <a:noFill/>
            <a:ln w="26035" cap="sq">
              <a:solidFill>
                <a:schemeClr val="accent3"/>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p>
          </p:txBody>
        </p:sp>
        <p:sp>
          <p:nvSpPr>
            <p:cNvPr id="101" name="Freeform: Shape 112"/>
            <p:cNvSpPr/>
            <p:nvPr/>
          </p:nvSpPr>
          <p:spPr>
            <a:xfrm>
              <a:off x="7366158" y="4516278"/>
              <a:ext cx="9525" cy="114300"/>
            </a:xfrm>
            <a:custGeom>
              <a:avLst/>
              <a:gdLst>
                <a:gd name="connsiteX0" fmla="*/ 7144 w 9525"/>
                <a:gd name="connsiteY0" fmla="*/ 109061 h 114300"/>
                <a:gd name="connsiteX1" fmla="*/ 7144 w 9525"/>
                <a:gd name="connsiteY1" fmla="*/ 7144 h 114300"/>
              </a:gdLst>
              <a:ahLst/>
              <a:cxnLst>
                <a:cxn ang="0">
                  <a:pos x="connsiteX0" y="connsiteY0"/>
                </a:cxn>
                <a:cxn ang="0">
                  <a:pos x="connsiteX1" y="connsiteY1"/>
                </a:cxn>
              </a:cxnLst>
              <a:rect l="l" t="t" r="r" b="b"/>
              <a:pathLst>
                <a:path w="9525" h="114300">
                  <a:moveTo>
                    <a:pt x="7144" y="109061"/>
                  </a:moveTo>
                  <a:lnTo>
                    <a:pt x="7144" y="7144"/>
                  </a:lnTo>
                </a:path>
              </a:pathLst>
            </a:custGeom>
            <a:noFill/>
            <a:ln w="26035" cap="sq">
              <a:solidFill>
                <a:schemeClr val="accent3"/>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p>
          </p:txBody>
        </p:sp>
        <p:sp>
          <p:nvSpPr>
            <p:cNvPr id="102" name="Freeform: Shape 113"/>
            <p:cNvSpPr/>
            <p:nvPr/>
          </p:nvSpPr>
          <p:spPr>
            <a:xfrm>
              <a:off x="7342346" y="4516278"/>
              <a:ext cx="9525" cy="114300"/>
            </a:xfrm>
            <a:custGeom>
              <a:avLst/>
              <a:gdLst>
                <a:gd name="connsiteX0" fmla="*/ 7144 w 9525"/>
                <a:gd name="connsiteY0" fmla="*/ 109061 h 114300"/>
                <a:gd name="connsiteX1" fmla="*/ 7144 w 9525"/>
                <a:gd name="connsiteY1" fmla="*/ 7144 h 114300"/>
              </a:gdLst>
              <a:ahLst/>
              <a:cxnLst>
                <a:cxn ang="0">
                  <a:pos x="connsiteX0" y="connsiteY0"/>
                </a:cxn>
                <a:cxn ang="0">
                  <a:pos x="connsiteX1" y="connsiteY1"/>
                </a:cxn>
              </a:cxnLst>
              <a:rect l="l" t="t" r="r" b="b"/>
              <a:pathLst>
                <a:path w="9525" h="114300">
                  <a:moveTo>
                    <a:pt x="7144" y="109061"/>
                  </a:moveTo>
                  <a:lnTo>
                    <a:pt x="7144" y="7144"/>
                  </a:lnTo>
                </a:path>
              </a:pathLst>
            </a:custGeom>
            <a:noFill/>
            <a:ln w="26035" cap="sq">
              <a:solidFill>
                <a:schemeClr val="accent3"/>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p>
          </p:txBody>
        </p:sp>
        <p:sp>
          <p:nvSpPr>
            <p:cNvPr id="103" name="Freeform: Shape 114"/>
            <p:cNvSpPr/>
            <p:nvPr/>
          </p:nvSpPr>
          <p:spPr>
            <a:xfrm>
              <a:off x="7310913" y="4516278"/>
              <a:ext cx="9525" cy="114300"/>
            </a:xfrm>
            <a:custGeom>
              <a:avLst/>
              <a:gdLst>
                <a:gd name="connsiteX0" fmla="*/ 7144 w 9525"/>
                <a:gd name="connsiteY0" fmla="*/ 109061 h 114300"/>
                <a:gd name="connsiteX1" fmla="*/ 7144 w 9525"/>
                <a:gd name="connsiteY1" fmla="*/ 7144 h 114300"/>
              </a:gdLst>
              <a:ahLst/>
              <a:cxnLst>
                <a:cxn ang="0">
                  <a:pos x="connsiteX0" y="connsiteY0"/>
                </a:cxn>
                <a:cxn ang="0">
                  <a:pos x="connsiteX1" y="connsiteY1"/>
                </a:cxn>
              </a:cxnLst>
              <a:rect l="l" t="t" r="r" b="b"/>
              <a:pathLst>
                <a:path w="9525" h="114300">
                  <a:moveTo>
                    <a:pt x="7144" y="109061"/>
                  </a:moveTo>
                  <a:lnTo>
                    <a:pt x="7144" y="7144"/>
                  </a:lnTo>
                </a:path>
              </a:pathLst>
            </a:custGeom>
            <a:noFill/>
            <a:ln w="26035" cap="sq">
              <a:solidFill>
                <a:schemeClr val="accent3"/>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p>
          </p:txBody>
        </p:sp>
        <p:sp>
          <p:nvSpPr>
            <p:cNvPr id="104" name="Freeform: Shape 115"/>
            <p:cNvSpPr/>
            <p:nvPr/>
          </p:nvSpPr>
          <p:spPr>
            <a:xfrm>
              <a:off x="7180421" y="4516278"/>
              <a:ext cx="9525" cy="114300"/>
            </a:xfrm>
            <a:custGeom>
              <a:avLst/>
              <a:gdLst>
                <a:gd name="connsiteX0" fmla="*/ 7144 w 9525"/>
                <a:gd name="connsiteY0" fmla="*/ 109061 h 114300"/>
                <a:gd name="connsiteX1" fmla="*/ 7144 w 9525"/>
                <a:gd name="connsiteY1" fmla="*/ 7144 h 114300"/>
              </a:gdLst>
              <a:ahLst/>
              <a:cxnLst>
                <a:cxn ang="0">
                  <a:pos x="connsiteX0" y="connsiteY0"/>
                </a:cxn>
                <a:cxn ang="0">
                  <a:pos x="connsiteX1" y="connsiteY1"/>
                </a:cxn>
              </a:cxnLst>
              <a:rect l="l" t="t" r="r" b="b"/>
              <a:pathLst>
                <a:path w="9525" h="114300">
                  <a:moveTo>
                    <a:pt x="7144" y="109061"/>
                  </a:moveTo>
                  <a:lnTo>
                    <a:pt x="7144" y="7144"/>
                  </a:lnTo>
                </a:path>
              </a:pathLst>
            </a:custGeom>
            <a:noFill/>
            <a:ln w="26035" cap="sq">
              <a:solidFill>
                <a:schemeClr val="accent3"/>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p>
          </p:txBody>
        </p:sp>
        <p:sp>
          <p:nvSpPr>
            <p:cNvPr id="105" name="Freeform: Shape 116"/>
            <p:cNvSpPr/>
            <p:nvPr/>
          </p:nvSpPr>
          <p:spPr>
            <a:xfrm>
              <a:off x="6891813" y="4516278"/>
              <a:ext cx="9525" cy="114300"/>
            </a:xfrm>
            <a:custGeom>
              <a:avLst/>
              <a:gdLst>
                <a:gd name="connsiteX0" fmla="*/ 7144 w 9525"/>
                <a:gd name="connsiteY0" fmla="*/ 109061 h 114300"/>
                <a:gd name="connsiteX1" fmla="*/ 7144 w 9525"/>
                <a:gd name="connsiteY1" fmla="*/ 7144 h 114300"/>
              </a:gdLst>
              <a:ahLst/>
              <a:cxnLst>
                <a:cxn ang="0">
                  <a:pos x="connsiteX0" y="connsiteY0"/>
                </a:cxn>
                <a:cxn ang="0">
                  <a:pos x="connsiteX1" y="connsiteY1"/>
                </a:cxn>
              </a:cxnLst>
              <a:rect l="l" t="t" r="r" b="b"/>
              <a:pathLst>
                <a:path w="9525" h="114300">
                  <a:moveTo>
                    <a:pt x="7144" y="109061"/>
                  </a:moveTo>
                  <a:lnTo>
                    <a:pt x="7144" y="7144"/>
                  </a:lnTo>
                </a:path>
              </a:pathLst>
            </a:custGeom>
            <a:noFill/>
            <a:ln w="26035" cap="sq">
              <a:solidFill>
                <a:schemeClr val="accent3"/>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p>
          </p:txBody>
        </p:sp>
        <p:sp>
          <p:nvSpPr>
            <p:cNvPr id="106" name="Freeform: Shape 117"/>
            <p:cNvSpPr/>
            <p:nvPr/>
          </p:nvSpPr>
          <p:spPr>
            <a:xfrm>
              <a:off x="6764178" y="4481036"/>
              <a:ext cx="9525" cy="114300"/>
            </a:xfrm>
            <a:custGeom>
              <a:avLst/>
              <a:gdLst>
                <a:gd name="connsiteX0" fmla="*/ 7144 w 9525"/>
                <a:gd name="connsiteY0" fmla="*/ 109061 h 114300"/>
                <a:gd name="connsiteX1" fmla="*/ 7144 w 9525"/>
                <a:gd name="connsiteY1" fmla="*/ 7144 h 114300"/>
              </a:gdLst>
              <a:ahLst/>
              <a:cxnLst>
                <a:cxn ang="0">
                  <a:pos x="connsiteX0" y="connsiteY0"/>
                </a:cxn>
                <a:cxn ang="0">
                  <a:pos x="connsiteX1" y="connsiteY1"/>
                </a:cxn>
              </a:cxnLst>
              <a:rect l="l" t="t" r="r" b="b"/>
              <a:pathLst>
                <a:path w="9525" h="114300">
                  <a:moveTo>
                    <a:pt x="7144" y="109061"/>
                  </a:moveTo>
                  <a:lnTo>
                    <a:pt x="7144" y="7144"/>
                  </a:lnTo>
                </a:path>
              </a:pathLst>
            </a:custGeom>
            <a:noFill/>
            <a:ln w="26035" cap="sq">
              <a:solidFill>
                <a:schemeClr val="accent3"/>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p>
          </p:txBody>
        </p:sp>
        <p:sp>
          <p:nvSpPr>
            <p:cNvPr id="107" name="Freeform: Shape 118"/>
            <p:cNvSpPr/>
            <p:nvPr/>
          </p:nvSpPr>
          <p:spPr>
            <a:xfrm>
              <a:off x="6684168" y="4481036"/>
              <a:ext cx="9525" cy="114300"/>
            </a:xfrm>
            <a:custGeom>
              <a:avLst/>
              <a:gdLst>
                <a:gd name="connsiteX0" fmla="*/ 7144 w 9525"/>
                <a:gd name="connsiteY0" fmla="*/ 109061 h 114300"/>
                <a:gd name="connsiteX1" fmla="*/ 7144 w 9525"/>
                <a:gd name="connsiteY1" fmla="*/ 7144 h 114300"/>
              </a:gdLst>
              <a:ahLst/>
              <a:cxnLst>
                <a:cxn ang="0">
                  <a:pos x="connsiteX0" y="connsiteY0"/>
                </a:cxn>
                <a:cxn ang="0">
                  <a:pos x="connsiteX1" y="connsiteY1"/>
                </a:cxn>
              </a:cxnLst>
              <a:rect l="l" t="t" r="r" b="b"/>
              <a:pathLst>
                <a:path w="9525" h="114300">
                  <a:moveTo>
                    <a:pt x="7144" y="109061"/>
                  </a:moveTo>
                  <a:lnTo>
                    <a:pt x="7144" y="7144"/>
                  </a:lnTo>
                </a:path>
              </a:pathLst>
            </a:custGeom>
            <a:noFill/>
            <a:ln w="26035" cap="sq">
              <a:solidFill>
                <a:schemeClr val="accent3"/>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p>
          </p:txBody>
        </p:sp>
        <p:sp>
          <p:nvSpPr>
            <p:cNvPr id="108" name="Freeform: Shape 119"/>
            <p:cNvSpPr/>
            <p:nvPr/>
          </p:nvSpPr>
          <p:spPr>
            <a:xfrm>
              <a:off x="6644163" y="4481036"/>
              <a:ext cx="9525" cy="114300"/>
            </a:xfrm>
            <a:custGeom>
              <a:avLst/>
              <a:gdLst>
                <a:gd name="connsiteX0" fmla="*/ 7144 w 9525"/>
                <a:gd name="connsiteY0" fmla="*/ 109061 h 114300"/>
                <a:gd name="connsiteX1" fmla="*/ 7144 w 9525"/>
                <a:gd name="connsiteY1" fmla="*/ 7144 h 114300"/>
              </a:gdLst>
              <a:ahLst/>
              <a:cxnLst>
                <a:cxn ang="0">
                  <a:pos x="connsiteX0" y="connsiteY0"/>
                </a:cxn>
                <a:cxn ang="0">
                  <a:pos x="connsiteX1" y="connsiteY1"/>
                </a:cxn>
              </a:cxnLst>
              <a:rect l="l" t="t" r="r" b="b"/>
              <a:pathLst>
                <a:path w="9525" h="114300">
                  <a:moveTo>
                    <a:pt x="7144" y="109061"/>
                  </a:moveTo>
                  <a:lnTo>
                    <a:pt x="7144" y="7144"/>
                  </a:lnTo>
                </a:path>
              </a:pathLst>
            </a:custGeom>
            <a:noFill/>
            <a:ln w="26035" cap="sq">
              <a:solidFill>
                <a:schemeClr val="accent3"/>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p>
          </p:txBody>
        </p:sp>
        <p:sp>
          <p:nvSpPr>
            <p:cNvPr id="109" name="Freeform: Shape 120"/>
            <p:cNvSpPr/>
            <p:nvPr/>
          </p:nvSpPr>
          <p:spPr>
            <a:xfrm>
              <a:off x="6627971" y="4481036"/>
              <a:ext cx="9525" cy="114300"/>
            </a:xfrm>
            <a:custGeom>
              <a:avLst/>
              <a:gdLst>
                <a:gd name="connsiteX0" fmla="*/ 7144 w 9525"/>
                <a:gd name="connsiteY0" fmla="*/ 109061 h 114300"/>
                <a:gd name="connsiteX1" fmla="*/ 7144 w 9525"/>
                <a:gd name="connsiteY1" fmla="*/ 7144 h 114300"/>
              </a:gdLst>
              <a:ahLst/>
              <a:cxnLst>
                <a:cxn ang="0">
                  <a:pos x="connsiteX0" y="connsiteY0"/>
                </a:cxn>
                <a:cxn ang="0">
                  <a:pos x="connsiteX1" y="connsiteY1"/>
                </a:cxn>
              </a:cxnLst>
              <a:rect l="l" t="t" r="r" b="b"/>
              <a:pathLst>
                <a:path w="9525" h="114300">
                  <a:moveTo>
                    <a:pt x="7144" y="109061"/>
                  </a:moveTo>
                  <a:lnTo>
                    <a:pt x="7144" y="7144"/>
                  </a:lnTo>
                </a:path>
              </a:pathLst>
            </a:custGeom>
            <a:noFill/>
            <a:ln w="26035" cap="sq">
              <a:solidFill>
                <a:schemeClr val="accent3"/>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p>
          </p:txBody>
        </p:sp>
        <p:sp>
          <p:nvSpPr>
            <p:cNvPr id="110" name="Freeform: Shape 121"/>
            <p:cNvSpPr/>
            <p:nvPr/>
          </p:nvSpPr>
          <p:spPr>
            <a:xfrm>
              <a:off x="6610826" y="4481036"/>
              <a:ext cx="9525" cy="114300"/>
            </a:xfrm>
            <a:custGeom>
              <a:avLst/>
              <a:gdLst>
                <a:gd name="connsiteX0" fmla="*/ 7144 w 9525"/>
                <a:gd name="connsiteY0" fmla="*/ 109061 h 114300"/>
                <a:gd name="connsiteX1" fmla="*/ 7144 w 9525"/>
                <a:gd name="connsiteY1" fmla="*/ 7144 h 114300"/>
              </a:gdLst>
              <a:ahLst/>
              <a:cxnLst>
                <a:cxn ang="0">
                  <a:pos x="connsiteX0" y="connsiteY0"/>
                </a:cxn>
                <a:cxn ang="0">
                  <a:pos x="connsiteX1" y="connsiteY1"/>
                </a:cxn>
              </a:cxnLst>
              <a:rect l="l" t="t" r="r" b="b"/>
              <a:pathLst>
                <a:path w="9525" h="114300">
                  <a:moveTo>
                    <a:pt x="7144" y="109061"/>
                  </a:moveTo>
                  <a:lnTo>
                    <a:pt x="7144" y="7144"/>
                  </a:lnTo>
                </a:path>
              </a:pathLst>
            </a:custGeom>
            <a:noFill/>
            <a:ln w="26035" cap="sq">
              <a:solidFill>
                <a:schemeClr val="accent3"/>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p>
          </p:txBody>
        </p:sp>
        <p:sp>
          <p:nvSpPr>
            <p:cNvPr id="111" name="Freeform: Shape 122"/>
            <p:cNvSpPr/>
            <p:nvPr/>
          </p:nvSpPr>
          <p:spPr>
            <a:xfrm>
              <a:off x="6572726" y="4481036"/>
              <a:ext cx="9525" cy="114300"/>
            </a:xfrm>
            <a:custGeom>
              <a:avLst/>
              <a:gdLst>
                <a:gd name="connsiteX0" fmla="*/ 7144 w 9525"/>
                <a:gd name="connsiteY0" fmla="*/ 109061 h 114300"/>
                <a:gd name="connsiteX1" fmla="*/ 7144 w 9525"/>
                <a:gd name="connsiteY1" fmla="*/ 7144 h 114300"/>
              </a:gdLst>
              <a:ahLst/>
              <a:cxnLst>
                <a:cxn ang="0">
                  <a:pos x="connsiteX0" y="connsiteY0"/>
                </a:cxn>
                <a:cxn ang="0">
                  <a:pos x="connsiteX1" y="connsiteY1"/>
                </a:cxn>
              </a:cxnLst>
              <a:rect l="l" t="t" r="r" b="b"/>
              <a:pathLst>
                <a:path w="9525" h="114300">
                  <a:moveTo>
                    <a:pt x="7144" y="109061"/>
                  </a:moveTo>
                  <a:lnTo>
                    <a:pt x="7144" y="7144"/>
                  </a:lnTo>
                </a:path>
              </a:pathLst>
            </a:custGeom>
            <a:noFill/>
            <a:ln w="26035" cap="sq">
              <a:solidFill>
                <a:schemeClr val="accent3"/>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p>
          </p:txBody>
        </p:sp>
        <p:sp>
          <p:nvSpPr>
            <p:cNvPr id="112" name="Freeform: Shape 123"/>
            <p:cNvSpPr/>
            <p:nvPr/>
          </p:nvSpPr>
          <p:spPr>
            <a:xfrm>
              <a:off x="6372701" y="4481036"/>
              <a:ext cx="9525" cy="114300"/>
            </a:xfrm>
            <a:custGeom>
              <a:avLst/>
              <a:gdLst>
                <a:gd name="connsiteX0" fmla="*/ 7144 w 9525"/>
                <a:gd name="connsiteY0" fmla="*/ 109061 h 114300"/>
                <a:gd name="connsiteX1" fmla="*/ 7144 w 9525"/>
                <a:gd name="connsiteY1" fmla="*/ 7144 h 114300"/>
              </a:gdLst>
              <a:ahLst/>
              <a:cxnLst>
                <a:cxn ang="0">
                  <a:pos x="connsiteX0" y="connsiteY0"/>
                </a:cxn>
                <a:cxn ang="0">
                  <a:pos x="connsiteX1" y="connsiteY1"/>
                </a:cxn>
              </a:cxnLst>
              <a:rect l="l" t="t" r="r" b="b"/>
              <a:pathLst>
                <a:path w="9525" h="114300">
                  <a:moveTo>
                    <a:pt x="7144" y="109061"/>
                  </a:moveTo>
                  <a:lnTo>
                    <a:pt x="7144" y="7144"/>
                  </a:lnTo>
                </a:path>
              </a:pathLst>
            </a:custGeom>
            <a:noFill/>
            <a:ln w="26035" cap="sq">
              <a:solidFill>
                <a:schemeClr val="accent3"/>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p>
          </p:txBody>
        </p:sp>
        <p:sp>
          <p:nvSpPr>
            <p:cNvPr id="113" name="Freeform: Shape 124"/>
            <p:cNvSpPr/>
            <p:nvPr/>
          </p:nvSpPr>
          <p:spPr>
            <a:xfrm>
              <a:off x="6172676" y="4421028"/>
              <a:ext cx="9525" cy="114300"/>
            </a:xfrm>
            <a:custGeom>
              <a:avLst/>
              <a:gdLst>
                <a:gd name="connsiteX0" fmla="*/ 7144 w 9525"/>
                <a:gd name="connsiteY0" fmla="*/ 109061 h 114300"/>
                <a:gd name="connsiteX1" fmla="*/ 7144 w 9525"/>
                <a:gd name="connsiteY1" fmla="*/ 7144 h 114300"/>
              </a:gdLst>
              <a:ahLst/>
              <a:cxnLst>
                <a:cxn ang="0">
                  <a:pos x="connsiteX0" y="connsiteY0"/>
                </a:cxn>
                <a:cxn ang="0">
                  <a:pos x="connsiteX1" y="connsiteY1"/>
                </a:cxn>
              </a:cxnLst>
              <a:rect l="l" t="t" r="r" b="b"/>
              <a:pathLst>
                <a:path w="9525" h="114300">
                  <a:moveTo>
                    <a:pt x="7144" y="109061"/>
                  </a:moveTo>
                  <a:lnTo>
                    <a:pt x="7144" y="7144"/>
                  </a:lnTo>
                </a:path>
              </a:pathLst>
            </a:custGeom>
            <a:noFill/>
            <a:ln w="26035" cap="sq">
              <a:solidFill>
                <a:schemeClr val="accent3"/>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p>
          </p:txBody>
        </p:sp>
        <p:sp>
          <p:nvSpPr>
            <p:cNvPr id="114" name="Freeform: Shape 125"/>
            <p:cNvSpPr/>
            <p:nvPr/>
          </p:nvSpPr>
          <p:spPr>
            <a:xfrm>
              <a:off x="6149816" y="4421028"/>
              <a:ext cx="9525" cy="114300"/>
            </a:xfrm>
            <a:custGeom>
              <a:avLst/>
              <a:gdLst>
                <a:gd name="connsiteX0" fmla="*/ 7144 w 9525"/>
                <a:gd name="connsiteY0" fmla="*/ 109061 h 114300"/>
                <a:gd name="connsiteX1" fmla="*/ 7144 w 9525"/>
                <a:gd name="connsiteY1" fmla="*/ 7144 h 114300"/>
              </a:gdLst>
              <a:ahLst/>
              <a:cxnLst>
                <a:cxn ang="0">
                  <a:pos x="connsiteX0" y="connsiteY0"/>
                </a:cxn>
                <a:cxn ang="0">
                  <a:pos x="connsiteX1" y="connsiteY1"/>
                </a:cxn>
              </a:cxnLst>
              <a:rect l="l" t="t" r="r" b="b"/>
              <a:pathLst>
                <a:path w="9525" h="114300">
                  <a:moveTo>
                    <a:pt x="7144" y="109061"/>
                  </a:moveTo>
                  <a:lnTo>
                    <a:pt x="7144" y="7144"/>
                  </a:lnTo>
                </a:path>
              </a:pathLst>
            </a:custGeom>
            <a:noFill/>
            <a:ln w="26035" cap="sq">
              <a:solidFill>
                <a:schemeClr val="accent3"/>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p>
          </p:txBody>
        </p:sp>
        <p:sp>
          <p:nvSpPr>
            <p:cNvPr id="115" name="Freeform: Shape 126"/>
            <p:cNvSpPr/>
            <p:nvPr/>
          </p:nvSpPr>
          <p:spPr>
            <a:xfrm>
              <a:off x="6092666" y="4421028"/>
              <a:ext cx="9525" cy="114300"/>
            </a:xfrm>
            <a:custGeom>
              <a:avLst/>
              <a:gdLst>
                <a:gd name="connsiteX0" fmla="*/ 7144 w 9525"/>
                <a:gd name="connsiteY0" fmla="*/ 109061 h 114300"/>
                <a:gd name="connsiteX1" fmla="*/ 7144 w 9525"/>
                <a:gd name="connsiteY1" fmla="*/ 7144 h 114300"/>
              </a:gdLst>
              <a:ahLst/>
              <a:cxnLst>
                <a:cxn ang="0">
                  <a:pos x="connsiteX0" y="connsiteY0"/>
                </a:cxn>
                <a:cxn ang="0">
                  <a:pos x="connsiteX1" y="connsiteY1"/>
                </a:cxn>
              </a:cxnLst>
              <a:rect l="l" t="t" r="r" b="b"/>
              <a:pathLst>
                <a:path w="9525" h="114300">
                  <a:moveTo>
                    <a:pt x="7144" y="109061"/>
                  </a:moveTo>
                  <a:lnTo>
                    <a:pt x="7144" y="7144"/>
                  </a:lnTo>
                </a:path>
              </a:pathLst>
            </a:custGeom>
            <a:noFill/>
            <a:ln w="26035" cap="sq">
              <a:solidFill>
                <a:schemeClr val="accent3"/>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p>
          </p:txBody>
        </p:sp>
        <p:sp>
          <p:nvSpPr>
            <p:cNvPr id="116" name="Freeform: Shape 127"/>
            <p:cNvSpPr/>
            <p:nvPr/>
          </p:nvSpPr>
          <p:spPr>
            <a:xfrm>
              <a:off x="5761196" y="4356258"/>
              <a:ext cx="9525" cy="114300"/>
            </a:xfrm>
            <a:custGeom>
              <a:avLst/>
              <a:gdLst>
                <a:gd name="connsiteX0" fmla="*/ 7144 w 9525"/>
                <a:gd name="connsiteY0" fmla="*/ 108109 h 114300"/>
                <a:gd name="connsiteX1" fmla="*/ 7144 w 9525"/>
                <a:gd name="connsiteY1" fmla="*/ 7144 h 114300"/>
              </a:gdLst>
              <a:ahLst/>
              <a:cxnLst>
                <a:cxn ang="0">
                  <a:pos x="connsiteX0" y="connsiteY0"/>
                </a:cxn>
                <a:cxn ang="0">
                  <a:pos x="connsiteX1" y="connsiteY1"/>
                </a:cxn>
              </a:cxnLst>
              <a:rect l="l" t="t" r="r" b="b"/>
              <a:pathLst>
                <a:path w="9525" h="114300">
                  <a:moveTo>
                    <a:pt x="7144" y="108109"/>
                  </a:moveTo>
                  <a:lnTo>
                    <a:pt x="7144" y="7144"/>
                  </a:lnTo>
                </a:path>
              </a:pathLst>
            </a:custGeom>
            <a:noFill/>
            <a:ln w="26035" cap="sq">
              <a:solidFill>
                <a:schemeClr val="accent3"/>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p>
          </p:txBody>
        </p:sp>
        <p:sp>
          <p:nvSpPr>
            <p:cNvPr id="117" name="Freeform: Shape 128"/>
            <p:cNvSpPr/>
            <p:nvPr/>
          </p:nvSpPr>
          <p:spPr>
            <a:xfrm>
              <a:off x="5743098" y="4356258"/>
              <a:ext cx="9525" cy="114300"/>
            </a:xfrm>
            <a:custGeom>
              <a:avLst/>
              <a:gdLst>
                <a:gd name="connsiteX0" fmla="*/ 7144 w 9525"/>
                <a:gd name="connsiteY0" fmla="*/ 108109 h 114300"/>
                <a:gd name="connsiteX1" fmla="*/ 7144 w 9525"/>
                <a:gd name="connsiteY1" fmla="*/ 7144 h 114300"/>
              </a:gdLst>
              <a:ahLst/>
              <a:cxnLst>
                <a:cxn ang="0">
                  <a:pos x="connsiteX0" y="connsiteY0"/>
                </a:cxn>
                <a:cxn ang="0">
                  <a:pos x="connsiteX1" y="connsiteY1"/>
                </a:cxn>
              </a:cxnLst>
              <a:rect l="l" t="t" r="r" b="b"/>
              <a:pathLst>
                <a:path w="9525" h="114300">
                  <a:moveTo>
                    <a:pt x="7144" y="108109"/>
                  </a:moveTo>
                  <a:lnTo>
                    <a:pt x="7144" y="7144"/>
                  </a:lnTo>
                </a:path>
              </a:pathLst>
            </a:custGeom>
            <a:noFill/>
            <a:ln w="26035" cap="sq">
              <a:solidFill>
                <a:schemeClr val="accent3"/>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p>
          </p:txBody>
        </p:sp>
        <p:sp>
          <p:nvSpPr>
            <p:cNvPr id="118" name="Freeform: Shape 129"/>
            <p:cNvSpPr/>
            <p:nvPr/>
          </p:nvSpPr>
          <p:spPr>
            <a:xfrm>
              <a:off x="5668803" y="4356258"/>
              <a:ext cx="9525" cy="114300"/>
            </a:xfrm>
            <a:custGeom>
              <a:avLst/>
              <a:gdLst>
                <a:gd name="connsiteX0" fmla="*/ 7144 w 9525"/>
                <a:gd name="connsiteY0" fmla="*/ 108109 h 114300"/>
                <a:gd name="connsiteX1" fmla="*/ 7144 w 9525"/>
                <a:gd name="connsiteY1" fmla="*/ 7144 h 114300"/>
              </a:gdLst>
              <a:ahLst/>
              <a:cxnLst>
                <a:cxn ang="0">
                  <a:pos x="connsiteX0" y="connsiteY0"/>
                </a:cxn>
                <a:cxn ang="0">
                  <a:pos x="connsiteX1" y="connsiteY1"/>
                </a:cxn>
              </a:cxnLst>
              <a:rect l="l" t="t" r="r" b="b"/>
              <a:pathLst>
                <a:path w="9525" h="114300">
                  <a:moveTo>
                    <a:pt x="7144" y="108109"/>
                  </a:moveTo>
                  <a:lnTo>
                    <a:pt x="7144" y="7144"/>
                  </a:lnTo>
                </a:path>
              </a:pathLst>
            </a:custGeom>
            <a:noFill/>
            <a:ln w="26035" cap="sq">
              <a:solidFill>
                <a:schemeClr val="accent3"/>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p>
          </p:txBody>
        </p:sp>
        <p:sp>
          <p:nvSpPr>
            <p:cNvPr id="119" name="Freeform: Shape 130"/>
            <p:cNvSpPr/>
            <p:nvPr/>
          </p:nvSpPr>
          <p:spPr>
            <a:xfrm>
              <a:off x="5648801" y="4356258"/>
              <a:ext cx="9525" cy="114300"/>
            </a:xfrm>
            <a:custGeom>
              <a:avLst/>
              <a:gdLst>
                <a:gd name="connsiteX0" fmla="*/ 7144 w 9525"/>
                <a:gd name="connsiteY0" fmla="*/ 108109 h 114300"/>
                <a:gd name="connsiteX1" fmla="*/ 7144 w 9525"/>
                <a:gd name="connsiteY1" fmla="*/ 7144 h 114300"/>
              </a:gdLst>
              <a:ahLst/>
              <a:cxnLst>
                <a:cxn ang="0">
                  <a:pos x="connsiteX0" y="connsiteY0"/>
                </a:cxn>
                <a:cxn ang="0">
                  <a:pos x="connsiteX1" y="connsiteY1"/>
                </a:cxn>
              </a:cxnLst>
              <a:rect l="l" t="t" r="r" b="b"/>
              <a:pathLst>
                <a:path w="9525" h="114300">
                  <a:moveTo>
                    <a:pt x="7144" y="108109"/>
                  </a:moveTo>
                  <a:lnTo>
                    <a:pt x="7144" y="7144"/>
                  </a:lnTo>
                </a:path>
              </a:pathLst>
            </a:custGeom>
            <a:noFill/>
            <a:ln w="26035" cap="sq">
              <a:solidFill>
                <a:schemeClr val="accent3"/>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p>
          </p:txBody>
        </p:sp>
        <p:sp>
          <p:nvSpPr>
            <p:cNvPr id="120" name="Freeform: Shape 131"/>
            <p:cNvSpPr/>
            <p:nvPr/>
          </p:nvSpPr>
          <p:spPr>
            <a:xfrm>
              <a:off x="5604033" y="4356258"/>
              <a:ext cx="9525" cy="114300"/>
            </a:xfrm>
            <a:custGeom>
              <a:avLst/>
              <a:gdLst>
                <a:gd name="connsiteX0" fmla="*/ 7144 w 9525"/>
                <a:gd name="connsiteY0" fmla="*/ 108109 h 114300"/>
                <a:gd name="connsiteX1" fmla="*/ 7144 w 9525"/>
                <a:gd name="connsiteY1" fmla="*/ 7144 h 114300"/>
              </a:gdLst>
              <a:ahLst/>
              <a:cxnLst>
                <a:cxn ang="0">
                  <a:pos x="connsiteX0" y="connsiteY0"/>
                </a:cxn>
                <a:cxn ang="0">
                  <a:pos x="connsiteX1" y="connsiteY1"/>
                </a:cxn>
              </a:cxnLst>
              <a:rect l="l" t="t" r="r" b="b"/>
              <a:pathLst>
                <a:path w="9525" h="114300">
                  <a:moveTo>
                    <a:pt x="7144" y="108109"/>
                  </a:moveTo>
                  <a:lnTo>
                    <a:pt x="7144" y="7144"/>
                  </a:lnTo>
                </a:path>
              </a:pathLst>
            </a:custGeom>
            <a:noFill/>
            <a:ln w="26035" cap="sq">
              <a:solidFill>
                <a:schemeClr val="accent3"/>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p>
          </p:txBody>
        </p:sp>
        <p:sp>
          <p:nvSpPr>
            <p:cNvPr id="121" name="Freeform: Shape 132"/>
            <p:cNvSpPr/>
            <p:nvPr/>
          </p:nvSpPr>
          <p:spPr>
            <a:xfrm>
              <a:off x="5405913" y="4287678"/>
              <a:ext cx="9525" cy="114300"/>
            </a:xfrm>
            <a:custGeom>
              <a:avLst/>
              <a:gdLst>
                <a:gd name="connsiteX0" fmla="*/ 7144 w 9525"/>
                <a:gd name="connsiteY0" fmla="*/ 109061 h 114300"/>
                <a:gd name="connsiteX1" fmla="*/ 7144 w 9525"/>
                <a:gd name="connsiteY1" fmla="*/ 7144 h 114300"/>
              </a:gdLst>
              <a:ahLst/>
              <a:cxnLst>
                <a:cxn ang="0">
                  <a:pos x="connsiteX0" y="connsiteY0"/>
                </a:cxn>
                <a:cxn ang="0">
                  <a:pos x="connsiteX1" y="connsiteY1"/>
                </a:cxn>
              </a:cxnLst>
              <a:rect l="l" t="t" r="r" b="b"/>
              <a:pathLst>
                <a:path w="9525" h="114300">
                  <a:moveTo>
                    <a:pt x="7144" y="109061"/>
                  </a:moveTo>
                  <a:lnTo>
                    <a:pt x="7144" y="7144"/>
                  </a:lnTo>
                </a:path>
              </a:pathLst>
            </a:custGeom>
            <a:noFill/>
            <a:ln w="26035" cap="sq">
              <a:solidFill>
                <a:schemeClr val="accent3"/>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p>
          </p:txBody>
        </p:sp>
        <p:sp>
          <p:nvSpPr>
            <p:cNvPr id="122" name="Freeform: Shape 133"/>
            <p:cNvSpPr/>
            <p:nvPr/>
          </p:nvSpPr>
          <p:spPr>
            <a:xfrm>
              <a:off x="5386863" y="4287678"/>
              <a:ext cx="9525" cy="114300"/>
            </a:xfrm>
            <a:custGeom>
              <a:avLst/>
              <a:gdLst>
                <a:gd name="connsiteX0" fmla="*/ 7144 w 9525"/>
                <a:gd name="connsiteY0" fmla="*/ 109061 h 114300"/>
                <a:gd name="connsiteX1" fmla="*/ 7144 w 9525"/>
                <a:gd name="connsiteY1" fmla="*/ 7144 h 114300"/>
              </a:gdLst>
              <a:ahLst/>
              <a:cxnLst>
                <a:cxn ang="0">
                  <a:pos x="connsiteX0" y="connsiteY0"/>
                </a:cxn>
                <a:cxn ang="0">
                  <a:pos x="connsiteX1" y="connsiteY1"/>
                </a:cxn>
              </a:cxnLst>
              <a:rect l="l" t="t" r="r" b="b"/>
              <a:pathLst>
                <a:path w="9525" h="114300">
                  <a:moveTo>
                    <a:pt x="7144" y="109061"/>
                  </a:moveTo>
                  <a:lnTo>
                    <a:pt x="7144" y="7144"/>
                  </a:lnTo>
                </a:path>
              </a:pathLst>
            </a:custGeom>
            <a:noFill/>
            <a:ln w="26035" cap="sq">
              <a:solidFill>
                <a:schemeClr val="accent3"/>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p>
          </p:txBody>
        </p:sp>
        <p:sp>
          <p:nvSpPr>
            <p:cNvPr id="123" name="Freeform: Shape 134"/>
            <p:cNvSpPr/>
            <p:nvPr/>
          </p:nvSpPr>
          <p:spPr>
            <a:xfrm>
              <a:off x="5342096" y="4254341"/>
              <a:ext cx="9525" cy="114300"/>
            </a:xfrm>
            <a:custGeom>
              <a:avLst/>
              <a:gdLst>
                <a:gd name="connsiteX0" fmla="*/ 7144 w 9525"/>
                <a:gd name="connsiteY0" fmla="*/ 109061 h 114300"/>
                <a:gd name="connsiteX1" fmla="*/ 7144 w 9525"/>
                <a:gd name="connsiteY1" fmla="*/ 7144 h 114300"/>
              </a:gdLst>
              <a:ahLst/>
              <a:cxnLst>
                <a:cxn ang="0">
                  <a:pos x="connsiteX0" y="connsiteY0"/>
                </a:cxn>
                <a:cxn ang="0">
                  <a:pos x="connsiteX1" y="connsiteY1"/>
                </a:cxn>
              </a:cxnLst>
              <a:rect l="l" t="t" r="r" b="b"/>
              <a:pathLst>
                <a:path w="9525" h="114300">
                  <a:moveTo>
                    <a:pt x="7144" y="109061"/>
                  </a:moveTo>
                  <a:lnTo>
                    <a:pt x="7144" y="7144"/>
                  </a:lnTo>
                </a:path>
              </a:pathLst>
            </a:custGeom>
            <a:noFill/>
            <a:ln w="26035" cap="sq">
              <a:solidFill>
                <a:schemeClr val="accent3"/>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p>
          </p:txBody>
        </p:sp>
        <p:sp>
          <p:nvSpPr>
            <p:cNvPr id="124" name="Freeform: Shape 135"/>
            <p:cNvSpPr/>
            <p:nvPr/>
          </p:nvSpPr>
          <p:spPr>
            <a:xfrm>
              <a:off x="5306853" y="4231481"/>
              <a:ext cx="9525" cy="114300"/>
            </a:xfrm>
            <a:custGeom>
              <a:avLst/>
              <a:gdLst>
                <a:gd name="connsiteX0" fmla="*/ 7144 w 9525"/>
                <a:gd name="connsiteY0" fmla="*/ 109061 h 114300"/>
                <a:gd name="connsiteX1" fmla="*/ 7144 w 9525"/>
                <a:gd name="connsiteY1" fmla="*/ 7144 h 114300"/>
              </a:gdLst>
              <a:ahLst/>
              <a:cxnLst>
                <a:cxn ang="0">
                  <a:pos x="connsiteX0" y="connsiteY0"/>
                </a:cxn>
                <a:cxn ang="0">
                  <a:pos x="connsiteX1" y="connsiteY1"/>
                </a:cxn>
              </a:cxnLst>
              <a:rect l="l" t="t" r="r" b="b"/>
              <a:pathLst>
                <a:path w="9525" h="114300">
                  <a:moveTo>
                    <a:pt x="7144" y="109061"/>
                  </a:moveTo>
                  <a:lnTo>
                    <a:pt x="7144" y="7144"/>
                  </a:lnTo>
                </a:path>
              </a:pathLst>
            </a:custGeom>
            <a:noFill/>
            <a:ln w="26035" cap="sq">
              <a:solidFill>
                <a:schemeClr val="accent3"/>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p>
          </p:txBody>
        </p:sp>
        <p:sp>
          <p:nvSpPr>
            <p:cNvPr id="125" name="Freeform: Shape 136"/>
            <p:cNvSpPr/>
            <p:nvPr/>
          </p:nvSpPr>
          <p:spPr>
            <a:xfrm>
              <a:off x="5258276" y="4231481"/>
              <a:ext cx="9525" cy="114300"/>
            </a:xfrm>
            <a:custGeom>
              <a:avLst/>
              <a:gdLst>
                <a:gd name="connsiteX0" fmla="*/ 7144 w 9525"/>
                <a:gd name="connsiteY0" fmla="*/ 109061 h 114300"/>
                <a:gd name="connsiteX1" fmla="*/ 7144 w 9525"/>
                <a:gd name="connsiteY1" fmla="*/ 7144 h 114300"/>
              </a:gdLst>
              <a:ahLst/>
              <a:cxnLst>
                <a:cxn ang="0">
                  <a:pos x="connsiteX0" y="connsiteY0"/>
                </a:cxn>
                <a:cxn ang="0">
                  <a:pos x="connsiteX1" y="connsiteY1"/>
                </a:cxn>
              </a:cxnLst>
              <a:rect l="l" t="t" r="r" b="b"/>
              <a:pathLst>
                <a:path w="9525" h="114300">
                  <a:moveTo>
                    <a:pt x="7144" y="109061"/>
                  </a:moveTo>
                  <a:lnTo>
                    <a:pt x="7144" y="7144"/>
                  </a:lnTo>
                </a:path>
              </a:pathLst>
            </a:custGeom>
            <a:noFill/>
            <a:ln w="26035" cap="sq">
              <a:solidFill>
                <a:schemeClr val="accent3"/>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p>
          </p:txBody>
        </p:sp>
        <p:sp>
          <p:nvSpPr>
            <p:cNvPr id="126" name="Freeform: Shape 137"/>
            <p:cNvSpPr/>
            <p:nvPr/>
          </p:nvSpPr>
          <p:spPr>
            <a:xfrm>
              <a:off x="5210651" y="4213383"/>
              <a:ext cx="9525" cy="114300"/>
            </a:xfrm>
            <a:custGeom>
              <a:avLst/>
              <a:gdLst>
                <a:gd name="connsiteX0" fmla="*/ 7144 w 9525"/>
                <a:gd name="connsiteY0" fmla="*/ 108109 h 114300"/>
                <a:gd name="connsiteX1" fmla="*/ 7144 w 9525"/>
                <a:gd name="connsiteY1" fmla="*/ 7144 h 114300"/>
              </a:gdLst>
              <a:ahLst/>
              <a:cxnLst>
                <a:cxn ang="0">
                  <a:pos x="connsiteX0" y="connsiteY0"/>
                </a:cxn>
                <a:cxn ang="0">
                  <a:pos x="connsiteX1" y="connsiteY1"/>
                </a:cxn>
              </a:cxnLst>
              <a:rect l="l" t="t" r="r" b="b"/>
              <a:pathLst>
                <a:path w="9525" h="114300">
                  <a:moveTo>
                    <a:pt x="7144" y="108109"/>
                  </a:moveTo>
                  <a:lnTo>
                    <a:pt x="7144" y="7144"/>
                  </a:lnTo>
                </a:path>
              </a:pathLst>
            </a:custGeom>
            <a:noFill/>
            <a:ln w="26035" cap="sq">
              <a:solidFill>
                <a:schemeClr val="accent3"/>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p>
          </p:txBody>
        </p:sp>
        <p:sp>
          <p:nvSpPr>
            <p:cNvPr id="127" name="Freeform: Shape 138"/>
            <p:cNvSpPr/>
            <p:nvPr/>
          </p:nvSpPr>
          <p:spPr>
            <a:xfrm>
              <a:off x="5195411" y="4213383"/>
              <a:ext cx="9525" cy="114300"/>
            </a:xfrm>
            <a:custGeom>
              <a:avLst/>
              <a:gdLst>
                <a:gd name="connsiteX0" fmla="*/ 7144 w 9525"/>
                <a:gd name="connsiteY0" fmla="*/ 108109 h 114300"/>
                <a:gd name="connsiteX1" fmla="*/ 7144 w 9525"/>
                <a:gd name="connsiteY1" fmla="*/ 7144 h 114300"/>
              </a:gdLst>
              <a:ahLst/>
              <a:cxnLst>
                <a:cxn ang="0">
                  <a:pos x="connsiteX0" y="connsiteY0"/>
                </a:cxn>
                <a:cxn ang="0">
                  <a:pos x="connsiteX1" y="connsiteY1"/>
                </a:cxn>
              </a:cxnLst>
              <a:rect l="l" t="t" r="r" b="b"/>
              <a:pathLst>
                <a:path w="9525" h="114300">
                  <a:moveTo>
                    <a:pt x="7144" y="108109"/>
                  </a:moveTo>
                  <a:lnTo>
                    <a:pt x="7144" y="7144"/>
                  </a:lnTo>
                </a:path>
              </a:pathLst>
            </a:custGeom>
            <a:noFill/>
            <a:ln w="26035" cap="sq">
              <a:solidFill>
                <a:schemeClr val="accent3"/>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p>
          </p:txBody>
        </p:sp>
        <p:sp>
          <p:nvSpPr>
            <p:cNvPr id="128" name="Freeform: Shape 139"/>
            <p:cNvSpPr/>
            <p:nvPr/>
          </p:nvSpPr>
          <p:spPr>
            <a:xfrm>
              <a:off x="5158263" y="4189571"/>
              <a:ext cx="9525" cy="114300"/>
            </a:xfrm>
            <a:custGeom>
              <a:avLst/>
              <a:gdLst>
                <a:gd name="connsiteX0" fmla="*/ 7144 w 9525"/>
                <a:gd name="connsiteY0" fmla="*/ 109061 h 114300"/>
                <a:gd name="connsiteX1" fmla="*/ 7144 w 9525"/>
                <a:gd name="connsiteY1" fmla="*/ 7144 h 114300"/>
              </a:gdLst>
              <a:ahLst/>
              <a:cxnLst>
                <a:cxn ang="0">
                  <a:pos x="connsiteX0" y="connsiteY0"/>
                </a:cxn>
                <a:cxn ang="0">
                  <a:pos x="connsiteX1" y="connsiteY1"/>
                </a:cxn>
              </a:cxnLst>
              <a:rect l="l" t="t" r="r" b="b"/>
              <a:pathLst>
                <a:path w="9525" h="114300">
                  <a:moveTo>
                    <a:pt x="7144" y="109061"/>
                  </a:moveTo>
                  <a:lnTo>
                    <a:pt x="7144" y="7144"/>
                  </a:lnTo>
                </a:path>
              </a:pathLst>
            </a:custGeom>
            <a:noFill/>
            <a:ln w="26035" cap="sq">
              <a:solidFill>
                <a:schemeClr val="accent3"/>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p>
          </p:txBody>
        </p:sp>
        <p:sp>
          <p:nvSpPr>
            <p:cNvPr id="129" name="Freeform: Shape 140"/>
            <p:cNvSpPr/>
            <p:nvPr/>
          </p:nvSpPr>
          <p:spPr>
            <a:xfrm>
              <a:off x="5085873" y="4139088"/>
              <a:ext cx="9525" cy="114300"/>
            </a:xfrm>
            <a:custGeom>
              <a:avLst/>
              <a:gdLst>
                <a:gd name="connsiteX0" fmla="*/ 7144 w 9525"/>
                <a:gd name="connsiteY0" fmla="*/ 108109 h 114300"/>
                <a:gd name="connsiteX1" fmla="*/ 7144 w 9525"/>
                <a:gd name="connsiteY1" fmla="*/ 7144 h 114300"/>
              </a:gdLst>
              <a:ahLst/>
              <a:cxnLst>
                <a:cxn ang="0">
                  <a:pos x="connsiteX0" y="connsiteY0"/>
                </a:cxn>
                <a:cxn ang="0">
                  <a:pos x="connsiteX1" y="connsiteY1"/>
                </a:cxn>
              </a:cxnLst>
              <a:rect l="l" t="t" r="r" b="b"/>
              <a:pathLst>
                <a:path w="9525" h="114300">
                  <a:moveTo>
                    <a:pt x="7144" y="108109"/>
                  </a:moveTo>
                  <a:lnTo>
                    <a:pt x="7144" y="7144"/>
                  </a:lnTo>
                </a:path>
              </a:pathLst>
            </a:custGeom>
            <a:noFill/>
            <a:ln w="26035" cap="sq">
              <a:solidFill>
                <a:schemeClr val="accent3"/>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p>
          </p:txBody>
        </p:sp>
        <p:sp>
          <p:nvSpPr>
            <p:cNvPr id="130" name="Freeform: Shape 141"/>
            <p:cNvSpPr/>
            <p:nvPr/>
          </p:nvSpPr>
          <p:spPr>
            <a:xfrm>
              <a:off x="5068728" y="4139088"/>
              <a:ext cx="9525" cy="114300"/>
            </a:xfrm>
            <a:custGeom>
              <a:avLst/>
              <a:gdLst>
                <a:gd name="connsiteX0" fmla="*/ 7144 w 9525"/>
                <a:gd name="connsiteY0" fmla="*/ 108109 h 114300"/>
                <a:gd name="connsiteX1" fmla="*/ 7144 w 9525"/>
                <a:gd name="connsiteY1" fmla="*/ 7144 h 114300"/>
              </a:gdLst>
              <a:ahLst/>
              <a:cxnLst>
                <a:cxn ang="0">
                  <a:pos x="connsiteX0" y="connsiteY0"/>
                </a:cxn>
                <a:cxn ang="0">
                  <a:pos x="connsiteX1" y="connsiteY1"/>
                </a:cxn>
              </a:cxnLst>
              <a:rect l="l" t="t" r="r" b="b"/>
              <a:pathLst>
                <a:path w="9525" h="114300">
                  <a:moveTo>
                    <a:pt x="7144" y="108109"/>
                  </a:moveTo>
                  <a:lnTo>
                    <a:pt x="7144" y="7144"/>
                  </a:lnTo>
                </a:path>
              </a:pathLst>
            </a:custGeom>
            <a:noFill/>
            <a:ln w="26035" cap="sq">
              <a:solidFill>
                <a:schemeClr val="accent3"/>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p>
          </p:txBody>
        </p:sp>
        <p:sp>
          <p:nvSpPr>
            <p:cNvPr id="131" name="Freeform: Shape 142"/>
            <p:cNvSpPr/>
            <p:nvPr/>
          </p:nvSpPr>
          <p:spPr>
            <a:xfrm>
              <a:off x="5004911" y="4106703"/>
              <a:ext cx="9525" cy="114300"/>
            </a:xfrm>
            <a:custGeom>
              <a:avLst/>
              <a:gdLst>
                <a:gd name="connsiteX0" fmla="*/ 7144 w 9525"/>
                <a:gd name="connsiteY0" fmla="*/ 109061 h 114300"/>
                <a:gd name="connsiteX1" fmla="*/ 7144 w 9525"/>
                <a:gd name="connsiteY1" fmla="*/ 7144 h 114300"/>
              </a:gdLst>
              <a:ahLst/>
              <a:cxnLst>
                <a:cxn ang="0">
                  <a:pos x="connsiteX0" y="connsiteY0"/>
                </a:cxn>
                <a:cxn ang="0">
                  <a:pos x="connsiteX1" y="connsiteY1"/>
                </a:cxn>
              </a:cxnLst>
              <a:rect l="l" t="t" r="r" b="b"/>
              <a:pathLst>
                <a:path w="9525" h="114300">
                  <a:moveTo>
                    <a:pt x="7144" y="109061"/>
                  </a:moveTo>
                  <a:lnTo>
                    <a:pt x="7144" y="7144"/>
                  </a:lnTo>
                </a:path>
              </a:pathLst>
            </a:custGeom>
            <a:noFill/>
            <a:ln w="26035" cap="sq">
              <a:solidFill>
                <a:schemeClr val="accent3"/>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p>
          </p:txBody>
        </p:sp>
        <p:sp>
          <p:nvSpPr>
            <p:cNvPr id="132" name="Freeform: Shape 143"/>
            <p:cNvSpPr/>
            <p:nvPr/>
          </p:nvSpPr>
          <p:spPr>
            <a:xfrm>
              <a:off x="6940391" y="4516278"/>
              <a:ext cx="9525" cy="114300"/>
            </a:xfrm>
            <a:custGeom>
              <a:avLst/>
              <a:gdLst>
                <a:gd name="connsiteX0" fmla="*/ 7144 w 9525"/>
                <a:gd name="connsiteY0" fmla="*/ 109061 h 114300"/>
                <a:gd name="connsiteX1" fmla="*/ 7144 w 9525"/>
                <a:gd name="connsiteY1" fmla="*/ 7144 h 114300"/>
              </a:gdLst>
              <a:ahLst/>
              <a:cxnLst>
                <a:cxn ang="0">
                  <a:pos x="connsiteX0" y="connsiteY0"/>
                </a:cxn>
                <a:cxn ang="0">
                  <a:pos x="connsiteX1" y="connsiteY1"/>
                </a:cxn>
              </a:cxnLst>
              <a:rect l="l" t="t" r="r" b="b"/>
              <a:pathLst>
                <a:path w="9525" h="114300">
                  <a:moveTo>
                    <a:pt x="7144" y="109061"/>
                  </a:moveTo>
                  <a:lnTo>
                    <a:pt x="7144" y="7144"/>
                  </a:lnTo>
                </a:path>
              </a:pathLst>
            </a:custGeom>
            <a:noFill/>
            <a:ln w="26035" cap="sq">
              <a:solidFill>
                <a:schemeClr val="accent3"/>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p>
          </p:txBody>
        </p:sp>
        <p:sp>
          <p:nvSpPr>
            <p:cNvPr id="133" name="Freeform: Shape 144"/>
            <p:cNvSpPr/>
            <p:nvPr/>
          </p:nvSpPr>
          <p:spPr>
            <a:xfrm>
              <a:off x="7016591" y="4516278"/>
              <a:ext cx="9525" cy="114300"/>
            </a:xfrm>
            <a:custGeom>
              <a:avLst/>
              <a:gdLst>
                <a:gd name="connsiteX0" fmla="*/ 7144 w 9525"/>
                <a:gd name="connsiteY0" fmla="*/ 109061 h 114300"/>
                <a:gd name="connsiteX1" fmla="*/ 7144 w 9525"/>
                <a:gd name="connsiteY1" fmla="*/ 7144 h 114300"/>
              </a:gdLst>
              <a:ahLst/>
              <a:cxnLst>
                <a:cxn ang="0">
                  <a:pos x="connsiteX0" y="connsiteY0"/>
                </a:cxn>
                <a:cxn ang="0">
                  <a:pos x="connsiteX1" y="connsiteY1"/>
                </a:cxn>
              </a:cxnLst>
              <a:rect l="l" t="t" r="r" b="b"/>
              <a:pathLst>
                <a:path w="9525" h="114300">
                  <a:moveTo>
                    <a:pt x="7144" y="109061"/>
                  </a:moveTo>
                  <a:lnTo>
                    <a:pt x="7144" y="7144"/>
                  </a:lnTo>
                </a:path>
              </a:pathLst>
            </a:custGeom>
            <a:noFill/>
            <a:ln w="26035" cap="sq">
              <a:solidFill>
                <a:schemeClr val="accent3"/>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p>
          </p:txBody>
        </p:sp>
        <p:sp>
          <p:nvSpPr>
            <p:cNvPr id="134" name="Freeform: Shape 145"/>
            <p:cNvSpPr/>
            <p:nvPr/>
          </p:nvSpPr>
          <p:spPr>
            <a:xfrm>
              <a:off x="7074693" y="4516278"/>
              <a:ext cx="9525" cy="114300"/>
            </a:xfrm>
            <a:custGeom>
              <a:avLst/>
              <a:gdLst>
                <a:gd name="connsiteX0" fmla="*/ 7144 w 9525"/>
                <a:gd name="connsiteY0" fmla="*/ 109061 h 114300"/>
                <a:gd name="connsiteX1" fmla="*/ 7144 w 9525"/>
                <a:gd name="connsiteY1" fmla="*/ 7144 h 114300"/>
              </a:gdLst>
              <a:ahLst/>
              <a:cxnLst>
                <a:cxn ang="0">
                  <a:pos x="connsiteX0" y="connsiteY0"/>
                </a:cxn>
                <a:cxn ang="0">
                  <a:pos x="connsiteX1" y="connsiteY1"/>
                </a:cxn>
              </a:cxnLst>
              <a:rect l="l" t="t" r="r" b="b"/>
              <a:pathLst>
                <a:path w="9525" h="114300">
                  <a:moveTo>
                    <a:pt x="7144" y="109061"/>
                  </a:moveTo>
                  <a:lnTo>
                    <a:pt x="7144" y="7144"/>
                  </a:lnTo>
                </a:path>
              </a:pathLst>
            </a:custGeom>
            <a:noFill/>
            <a:ln w="26035" cap="sq">
              <a:solidFill>
                <a:schemeClr val="accent3"/>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p>
          </p:txBody>
        </p:sp>
        <p:sp>
          <p:nvSpPr>
            <p:cNvPr id="135" name="Freeform: Shape 146"/>
            <p:cNvSpPr/>
            <p:nvPr/>
          </p:nvSpPr>
          <p:spPr>
            <a:xfrm>
              <a:off x="7413783" y="4516278"/>
              <a:ext cx="9525" cy="114300"/>
            </a:xfrm>
            <a:custGeom>
              <a:avLst/>
              <a:gdLst>
                <a:gd name="connsiteX0" fmla="*/ 7144 w 9525"/>
                <a:gd name="connsiteY0" fmla="*/ 109061 h 114300"/>
                <a:gd name="connsiteX1" fmla="*/ 7144 w 9525"/>
                <a:gd name="connsiteY1" fmla="*/ 7144 h 114300"/>
              </a:gdLst>
              <a:ahLst/>
              <a:cxnLst>
                <a:cxn ang="0">
                  <a:pos x="connsiteX0" y="connsiteY0"/>
                </a:cxn>
                <a:cxn ang="0">
                  <a:pos x="connsiteX1" y="connsiteY1"/>
                </a:cxn>
              </a:cxnLst>
              <a:rect l="l" t="t" r="r" b="b"/>
              <a:pathLst>
                <a:path w="9525" h="114300">
                  <a:moveTo>
                    <a:pt x="7144" y="109061"/>
                  </a:moveTo>
                  <a:lnTo>
                    <a:pt x="7144" y="7144"/>
                  </a:lnTo>
                </a:path>
              </a:pathLst>
            </a:custGeom>
            <a:noFill/>
            <a:ln w="26035" cap="sq">
              <a:solidFill>
                <a:schemeClr val="accent3"/>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p>
          </p:txBody>
        </p:sp>
        <p:sp>
          <p:nvSpPr>
            <p:cNvPr id="136" name="Freeform: Shape 147"/>
            <p:cNvSpPr/>
            <p:nvPr/>
          </p:nvSpPr>
          <p:spPr>
            <a:xfrm>
              <a:off x="7429976" y="4516278"/>
              <a:ext cx="9525" cy="114300"/>
            </a:xfrm>
            <a:custGeom>
              <a:avLst/>
              <a:gdLst>
                <a:gd name="connsiteX0" fmla="*/ 7144 w 9525"/>
                <a:gd name="connsiteY0" fmla="*/ 109061 h 114300"/>
                <a:gd name="connsiteX1" fmla="*/ 7144 w 9525"/>
                <a:gd name="connsiteY1" fmla="*/ 7144 h 114300"/>
              </a:gdLst>
              <a:ahLst/>
              <a:cxnLst>
                <a:cxn ang="0">
                  <a:pos x="connsiteX0" y="connsiteY0"/>
                </a:cxn>
                <a:cxn ang="0">
                  <a:pos x="connsiteX1" y="connsiteY1"/>
                </a:cxn>
              </a:cxnLst>
              <a:rect l="l" t="t" r="r" b="b"/>
              <a:pathLst>
                <a:path w="9525" h="114300">
                  <a:moveTo>
                    <a:pt x="7144" y="109061"/>
                  </a:moveTo>
                  <a:lnTo>
                    <a:pt x="7144" y="7144"/>
                  </a:lnTo>
                </a:path>
              </a:pathLst>
            </a:custGeom>
            <a:noFill/>
            <a:ln w="26035" cap="sq">
              <a:solidFill>
                <a:schemeClr val="accent3"/>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p>
          </p:txBody>
        </p:sp>
        <p:sp>
          <p:nvSpPr>
            <p:cNvPr id="137" name="Freeform: Shape 148"/>
            <p:cNvSpPr/>
            <p:nvPr/>
          </p:nvSpPr>
          <p:spPr>
            <a:xfrm>
              <a:off x="7445216" y="4516278"/>
              <a:ext cx="9525" cy="114300"/>
            </a:xfrm>
            <a:custGeom>
              <a:avLst/>
              <a:gdLst>
                <a:gd name="connsiteX0" fmla="*/ 7144 w 9525"/>
                <a:gd name="connsiteY0" fmla="*/ 109061 h 114300"/>
                <a:gd name="connsiteX1" fmla="*/ 7144 w 9525"/>
                <a:gd name="connsiteY1" fmla="*/ 7144 h 114300"/>
              </a:gdLst>
              <a:ahLst/>
              <a:cxnLst>
                <a:cxn ang="0">
                  <a:pos x="connsiteX0" y="connsiteY0"/>
                </a:cxn>
                <a:cxn ang="0">
                  <a:pos x="connsiteX1" y="connsiteY1"/>
                </a:cxn>
              </a:cxnLst>
              <a:rect l="l" t="t" r="r" b="b"/>
              <a:pathLst>
                <a:path w="9525" h="114300">
                  <a:moveTo>
                    <a:pt x="7144" y="109061"/>
                  </a:moveTo>
                  <a:lnTo>
                    <a:pt x="7144" y="7144"/>
                  </a:lnTo>
                </a:path>
              </a:pathLst>
            </a:custGeom>
            <a:noFill/>
            <a:ln w="26035" cap="sq">
              <a:solidFill>
                <a:schemeClr val="accent3"/>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p>
          </p:txBody>
        </p:sp>
        <p:sp>
          <p:nvSpPr>
            <p:cNvPr id="138" name="Freeform: Shape 149"/>
            <p:cNvSpPr/>
            <p:nvPr/>
          </p:nvSpPr>
          <p:spPr>
            <a:xfrm>
              <a:off x="7461408" y="4516278"/>
              <a:ext cx="9525" cy="114300"/>
            </a:xfrm>
            <a:custGeom>
              <a:avLst/>
              <a:gdLst>
                <a:gd name="connsiteX0" fmla="*/ 7144 w 9525"/>
                <a:gd name="connsiteY0" fmla="*/ 109061 h 114300"/>
                <a:gd name="connsiteX1" fmla="*/ 7144 w 9525"/>
                <a:gd name="connsiteY1" fmla="*/ 7144 h 114300"/>
              </a:gdLst>
              <a:ahLst/>
              <a:cxnLst>
                <a:cxn ang="0">
                  <a:pos x="connsiteX0" y="connsiteY0"/>
                </a:cxn>
                <a:cxn ang="0">
                  <a:pos x="connsiteX1" y="connsiteY1"/>
                </a:cxn>
              </a:cxnLst>
              <a:rect l="l" t="t" r="r" b="b"/>
              <a:pathLst>
                <a:path w="9525" h="114300">
                  <a:moveTo>
                    <a:pt x="7144" y="109061"/>
                  </a:moveTo>
                  <a:lnTo>
                    <a:pt x="7144" y="7144"/>
                  </a:lnTo>
                </a:path>
              </a:pathLst>
            </a:custGeom>
            <a:noFill/>
            <a:ln w="26035" cap="sq">
              <a:solidFill>
                <a:schemeClr val="accent3"/>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p>
          </p:txBody>
        </p:sp>
        <p:sp>
          <p:nvSpPr>
            <p:cNvPr id="139" name="Freeform: Shape 150"/>
            <p:cNvSpPr/>
            <p:nvPr/>
          </p:nvSpPr>
          <p:spPr>
            <a:xfrm>
              <a:off x="7476648" y="4516278"/>
              <a:ext cx="9525" cy="114300"/>
            </a:xfrm>
            <a:custGeom>
              <a:avLst/>
              <a:gdLst>
                <a:gd name="connsiteX0" fmla="*/ 7144 w 9525"/>
                <a:gd name="connsiteY0" fmla="*/ 109061 h 114300"/>
                <a:gd name="connsiteX1" fmla="*/ 7144 w 9525"/>
                <a:gd name="connsiteY1" fmla="*/ 7144 h 114300"/>
              </a:gdLst>
              <a:ahLst/>
              <a:cxnLst>
                <a:cxn ang="0">
                  <a:pos x="connsiteX0" y="connsiteY0"/>
                </a:cxn>
                <a:cxn ang="0">
                  <a:pos x="connsiteX1" y="connsiteY1"/>
                </a:cxn>
              </a:cxnLst>
              <a:rect l="l" t="t" r="r" b="b"/>
              <a:pathLst>
                <a:path w="9525" h="114300">
                  <a:moveTo>
                    <a:pt x="7144" y="109061"/>
                  </a:moveTo>
                  <a:lnTo>
                    <a:pt x="7144" y="7144"/>
                  </a:lnTo>
                </a:path>
              </a:pathLst>
            </a:custGeom>
            <a:noFill/>
            <a:ln w="26035" cap="sq">
              <a:solidFill>
                <a:schemeClr val="accent3"/>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p>
          </p:txBody>
        </p:sp>
        <p:sp>
          <p:nvSpPr>
            <p:cNvPr id="140" name="Freeform: Shape 151"/>
            <p:cNvSpPr/>
            <p:nvPr/>
          </p:nvSpPr>
          <p:spPr>
            <a:xfrm>
              <a:off x="7492841" y="4516278"/>
              <a:ext cx="9525" cy="114300"/>
            </a:xfrm>
            <a:custGeom>
              <a:avLst/>
              <a:gdLst>
                <a:gd name="connsiteX0" fmla="*/ 7144 w 9525"/>
                <a:gd name="connsiteY0" fmla="*/ 109061 h 114300"/>
                <a:gd name="connsiteX1" fmla="*/ 7144 w 9525"/>
                <a:gd name="connsiteY1" fmla="*/ 7144 h 114300"/>
              </a:gdLst>
              <a:ahLst/>
              <a:cxnLst>
                <a:cxn ang="0">
                  <a:pos x="connsiteX0" y="connsiteY0"/>
                </a:cxn>
                <a:cxn ang="0">
                  <a:pos x="connsiteX1" y="connsiteY1"/>
                </a:cxn>
              </a:cxnLst>
              <a:rect l="l" t="t" r="r" b="b"/>
              <a:pathLst>
                <a:path w="9525" h="114300">
                  <a:moveTo>
                    <a:pt x="7144" y="109061"/>
                  </a:moveTo>
                  <a:lnTo>
                    <a:pt x="7144" y="7144"/>
                  </a:lnTo>
                </a:path>
              </a:pathLst>
            </a:custGeom>
            <a:noFill/>
            <a:ln w="26035" cap="sq">
              <a:solidFill>
                <a:schemeClr val="accent3"/>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p>
          </p:txBody>
        </p:sp>
        <p:sp>
          <p:nvSpPr>
            <p:cNvPr id="141" name="Freeform: Shape 152"/>
            <p:cNvSpPr/>
            <p:nvPr/>
          </p:nvSpPr>
          <p:spPr>
            <a:xfrm>
              <a:off x="7508081" y="4516278"/>
              <a:ext cx="9525" cy="114300"/>
            </a:xfrm>
            <a:custGeom>
              <a:avLst/>
              <a:gdLst>
                <a:gd name="connsiteX0" fmla="*/ 7144 w 9525"/>
                <a:gd name="connsiteY0" fmla="*/ 109061 h 114300"/>
                <a:gd name="connsiteX1" fmla="*/ 7144 w 9525"/>
                <a:gd name="connsiteY1" fmla="*/ 7144 h 114300"/>
              </a:gdLst>
              <a:ahLst/>
              <a:cxnLst>
                <a:cxn ang="0">
                  <a:pos x="connsiteX0" y="connsiteY0"/>
                </a:cxn>
                <a:cxn ang="0">
                  <a:pos x="connsiteX1" y="connsiteY1"/>
                </a:cxn>
              </a:cxnLst>
              <a:rect l="l" t="t" r="r" b="b"/>
              <a:pathLst>
                <a:path w="9525" h="114300">
                  <a:moveTo>
                    <a:pt x="7144" y="109061"/>
                  </a:moveTo>
                  <a:lnTo>
                    <a:pt x="7144" y="7144"/>
                  </a:lnTo>
                </a:path>
              </a:pathLst>
            </a:custGeom>
            <a:noFill/>
            <a:ln w="26035" cap="sq">
              <a:solidFill>
                <a:schemeClr val="accent3"/>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p>
          </p:txBody>
        </p:sp>
        <p:sp>
          <p:nvSpPr>
            <p:cNvPr id="142" name="Freeform: Shape 153"/>
            <p:cNvSpPr/>
            <p:nvPr/>
          </p:nvSpPr>
          <p:spPr>
            <a:xfrm>
              <a:off x="1064418" y="2002631"/>
              <a:ext cx="7000875" cy="2847975"/>
            </a:xfrm>
            <a:custGeom>
              <a:avLst/>
              <a:gdLst>
                <a:gd name="connsiteX0" fmla="*/ 7002304 w 7000875"/>
                <a:gd name="connsiteY0" fmla="*/ 2849404 h 2847975"/>
                <a:gd name="connsiteX1" fmla="*/ 6750844 w 7000875"/>
                <a:gd name="connsiteY1" fmla="*/ 2849404 h 2847975"/>
                <a:gd name="connsiteX2" fmla="*/ 6750844 w 7000875"/>
                <a:gd name="connsiteY2" fmla="*/ 2622709 h 2847975"/>
                <a:gd name="connsiteX3" fmla="*/ 5811679 w 7000875"/>
                <a:gd name="connsiteY3" fmla="*/ 2622709 h 2847975"/>
                <a:gd name="connsiteX4" fmla="*/ 5811679 w 7000875"/>
                <a:gd name="connsiteY4" fmla="*/ 2584609 h 2847975"/>
                <a:gd name="connsiteX5" fmla="*/ 5208746 w 7000875"/>
                <a:gd name="connsiteY5" fmla="*/ 2584609 h 2847975"/>
                <a:gd name="connsiteX6" fmla="*/ 5208746 w 7000875"/>
                <a:gd name="connsiteY6" fmla="*/ 2558891 h 2847975"/>
                <a:gd name="connsiteX7" fmla="*/ 5087779 w 7000875"/>
                <a:gd name="connsiteY7" fmla="*/ 2558891 h 2847975"/>
                <a:gd name="connsiteX8" fmla="*/ 5087779 w 7000875"/>
                <a:gd name="connsiteY8" fmla="*/ 2532221 h 2847975"/>
                <a:gd name="connsiteX9" fmla="*/ 4984909 w 7000875"/>
                <a:gd name="connsiteY9" fmla="*/ 2532221 h 2847975"/>
                <a:gd name="connsiteX10" fmla="*/ 4984909 w 7000875"/>
                <a:gd name="connsiteY10" fmla="*/ 2510314 h 2847975"/>
                <a:gd name="connsiteX11" fmla="*/ 4941094 w 7000875"/>
                <a:gd name="connsiteY11" fmla="*/ 2510314 h 2847975"/>
                <a:gd name="connsiteX12" fmla="*/ 4941094 w 7000875"/>
                <a:gd name="connsiteY12" fmla="*/ 2481739 h 2847975"/>
                <a:gd name="connsiteX13" fmla="*/ 4763929 w 7000875"/>
                <a:gd name="connsiteY13" fmla="*/ 2481739 h 2847975"/>
                <a:gd name="connsiteX14" fmla="*/ 4763929 w 7000875"/>
                <a:gd name="connsiteY14" fmla="*/ 2459831 h 2847975"/>
                <a:gd name="connsiteX15" fmla="*/ 4420076 w 7000875"/>
                <a:gd name="connsiteY15" fmla="*/ 2459831 h 2847975"/>
                <a:gd name="connsiteX16" fmla="*/ 4420076 w 7000875"/>
                <a:gd name="connsiteY16" fmla="*/ 2438876 h 2847975"/>
                <a:gd name="connsiteX17" fmla="*/ 4378166 w 7000875"/>
                <a:gd name="connsiteY17" fmla="*/ 2438876 h 2847975"/>
                <a:gd name="connsiteX18" fmla="*/ 4378166 w 7000875"/>
                <a:gd name="connsiteY18" fmla="*/ 2415064 h 2847975"/>
                <a:gd name="connsiteX19" fmla="*/ 4333399 w 7000875"/>
                <a:gd name="connsiteY19" fmla="*/ 2415064 h 2847975"/>
                <a:gd name="connsiteX20" fmla="*/ 4333399 w 7000875"/>
                <a:gd name="connsiteY20" fmla="*/ 2398871 h 2847975"/>
                <a:gd name="connsiteX21" fmla="*/ 4316254 w 7000875"/>
                <a:gd name="connsiteY21" fmla="*/ 2398871 h 2847975"/>
                <a:gd name="connsiteX22" fmla="*/ 4316254 w 7000875"/>
                <a:gd name="connsiteY22" fmla="*/ 2375059 h 2847975"/>
                <a:gd name="connsiteX23" fmla="*/ 4283869 w 7000875"/>
                <a:gd name="connsiteY23" fmla="*/ 2375059 h 2847975"/>
                <a:gd name="connsiteX24" fmla="*/ 4283869 w 7000875"/>
                <a:gd name="connsiteY24" fmla="*/ 2360771 h 2847975"/>
                <a:gd name="connsiteX25" fmla="*/ 4232434 w 7000875"/>
                <a:gd name="connsiteY25" fmla="*/ 2360771 h 2847975"/>
                <a:gd name="connsiteX26" fmla="*/ 4232434 w 7000875"/>
                <a:gd name="connsiteY26" fmla="*/ 2337911 h 2847975"/>
                <a:gd name="connsiteX27" fmla="*/ 4146709 w 7000875"/>
                <a:gd name="connsiteY27" fmla="*/ 2337911 h 2847975"/>
                <a:gd name="connsiteX28" fmla="*/ 4146709 w 7000875"/>
                <a:gd name="connsiteY28" fmla="*/ 2319814 h 2847975"/>
                <a:gd name="connsiteX29" fmla="*/ 4085749 w 7000875"/>
                <a:gd name="connsiteY29" fmla="*/ 2319814 h 2847975"/>
                <a:gd name="connsiteX30" fmla="*/ 4085749 w 7000875"/>
                <a:gd name="connsiteY30" fmla="*/ 2301716 h 2847975"/>
                <a:gd name="connsiteX31" fmla="*/ 4060031 w 7000875"/>
                <a:gd name="connsiteY31" fmla="*/ 2301716 h 2847975"/>
                <a:gd name="connsiteX32" fmla="*/ 4060031 w 7000875"/>
                <a:gd name="connsiteY32" fmla="*/ 2287429 h 2847975"/>
                <a:gd name="connsiteX33" fmla="*/ 4046696 w 7000875"/>
                <a:gd name="connsiteY33" fmla="*/ 2287429 h 2847975"/>
                <a:gd name="connsiteX34" fmla="*/ 4046696 w 7000875"/>
                <a:gd name="connsiteY34" fmla="*/ 2267426 h 2847975"/>
                <a:gd name="connsiteX35" fmla="*/ 4022884 w 7000875"/>
                <a:gd name="connsiteY35" fmla="*/ 2267426 h 2847975"/>
                <a:gd name="connsiteX36" fmla="*/ 4022884 w 7000875"/>
                <a:gd name="connsiteY36" fmla="*/ 2244566 h 2847975"/>
                <a:gd name="connsiteX37" fmla="*/ 3994309 w 7000875"/>
                <a:gd name="connsiteY37" fmla="*/ 2244566 h 2847975"/>
                <a:gd name="connsiteX38" fmla="*/ 3994309 w 7000875"/>
                <a:gd name="connsiteY38" fmla="*/ 2234089 h 2847975"/>
                <a:gd name="connsiteX39" fmla="*/ 3943826 w 7000875"/>
                <a:gd name="connsiteY39" fmla="*/ 2234089 h 2847975"/>
                <a:gd name="connsiteX40" fmla="*/ 3943826 w 7000875"/>
                <a:gd name="connsiteY40" fmla="*/ 2215039 h 2847975"/>
                <a:gd name="connsiteX41" fmla="*/ 3801904 w 7000875"/>
                <a:gd name="connsiteY41" fmla="*/ 2215039 h 2847975"/>
                <a:gd name="connsiteX42" fmla="*/ 3801904 w 7000875"/>
                <a:gd name="connsiteY42" fmla="*/ 2201704 h 2847975"/>
                <a:gd name="connsiteX43" fmla="*/ 3735229 w 7000875"/>
                <a:gd name="connsiteY43" fmla="*/ 2201704 h 2847975"/>
                <a:gd name="connsiteX44" fmla="*/ 3735229 w 7000875"/>
                <a:gd name="connsiteY44" fmla="*/ 2177891 h 2847975"/>
                <a:gd name="connsiteX45" fmla="*/ 3443764 w 7000875"/>
                <a:gd name="connsiteY45" fmla="*/ 2177891 h 2847975"/>
                <a:gd name="connsiteX46" fmla="*/ 3443764 w 7000875"/>
                <a:gd name="connsiteY46" fmla="*/ 2160746 h 2847975"/>
                <a:gd name="connsiteX47" fmla="*/ 3367564 w 7000875"/>
                <a:gd name="connsiteY47" fmla="*/ 2160746 h 2847975"/>
                <a:gd name="connsiteX48" fmla="*/ 3367564 w 7000875"/>
                <a:gd name="connsiteY48" fmla="*/ 2147411 h 2847975"/>
                <a:gd name="connsiteX49" fmla="*/ 3323749 w 7000875"/>
                <a:gd name="connsiteY49" fmla="*/ 2147411 h 2847975"/>
                <a:gd name="connsiteX50" fmla="*/ 3323749 w 7000875"/>
                <a:gd name="connsiteY50" fmla="*/ 2134076 h 2847975"/>
                <a:gd name="connsiteX51" fmla="*/ 3239929 w 7000875"/>
                <a:gd name="connsiteY51" fmla="*/ 2134076 h 2847975"/>
                <a:gd name="connsiteX52" fmla="*/ 3239929 w 7000875"/>
                <a:gd name="connsiteY52" fmla="*/ 2111216 h 2847975"/>
                <a:gd name="connsiteX53" fmla="*/ 3221831 w 7000875"/>
                <a:gd name="connsiteY53" fmla="*/ 2111216 h 2847975"/>
                <a:gd name="connsiteX54" fmla="*/ 3221831 w 7000875"/>
                <a:gd name="connsiteY54" fmla="*/ 2098834 h 2847975"/>
                <a:gd name="connsiteX55" fmla="*/ 3154204 w 7000875"/>
                <a:gd name="connsiteY55" fmla="*/ 2098834 h 2847975"/>
                <a:gd name="connsiteX56" fmla="*/ 3154204 w 7000875"/>
                <a:gd name="connsiteY56" fmla="*/ 2081689 h 2847975"/>
                <a:gd name="connsiteX57" fmla="*/ 3126581 w 7000875"/>
                <a:gd name="connsiteY57" fmla="*/ 2081689 h 2847975"/>
                <a:gd name="connsiteX58" fmla="*/ 3126581 w 7000875"/>
                <a:gd name="connsiteY58" fmla="*/ 2054066 h 2847975"/>
                <a:gd name="connsiteX59" fmla="*/ 3116104 w 7000875"/>
                <a:gd name="connsiteY59" fmla="*/ 2054066 h 2847975"/>
                <a:gd name="connsiteX60" fmla="*/ 3116104 w 7000875"/>
                <a:gd name="connsiteY60" fmla="*/ 2029301 h 2847975"/>
                <a:gd name="connsiteX61" fmla="*/ 3098006 w 7000875"/>
                <a:gd name="connsiteY61" fmla="*/ 2029301 h 2847975"/>
                <a:gd name="connsiteX62" fmla="*/ 3098006 w 7000875"/>
                <a:gd name="connsiteY62" fmla="*/ 1991201 h 2847975"/>
                <a:gd name="connsiteX63" fmla="*/ 3027521 w 7000875"/>
                <a:gd name="connsiteY63" fmla="*/ 1991201 h 2847975"/>
                <a:gd name="connsiteX64" fmla="*/ 3027521 w 7000875"/>
                <a:gd name="connsiteY64" fmla="*/ 1977866 h 2847975"/>
                <a:gd name="connsiteX65" fmla="*/ 2980849 w 7000875"/>
                <a:gd name="connsiteY65" fmla="*/ 1977866 h 2847975"/>
                <a:gd name="connsiteX66" fmla="*/ 2980849 w 7000875"/>
                <a:gd name="connsiteY66" fmla="*/ 1961674 h 2847975"/>
                <a:gd name="connsiteX67" fmla="*/ 2892266 w 7000875"/>
                <a:gd name="connsiteY67" fmla="*/ 1961674 h 2847975"/>
                <a:gd name="connsiteX68" fmla="*/ 2892266 w 7000875"/>
                <a:gd name="connsiteY68" fmla="*/ 1946434 h 2847975"/>
                <a:gd name="connsiteX69" fmla="*/ 2808446 w 7000875"/>
                <a:gd name="connsiteY69" fmla="*/ 1946434 h 2847975"/>
                <a:gd name="connsiteX70" fmla="*/ 2808446 w 7000875"/>
                <a:gd name="connsiteY70" fmla="*/ 1915001 h 2847975"/>
                <a:gd name="connsiteX71" fmla="*/ 2758916 w 7000875"/>
                <a:gd name="connsiteY71" fmla="*/ 1915001 h 2847975"/>
                <a:gd name="connsiteX72" fmla="*/ 2758916 w 7000875"/>
                <a:gd name="connsiteY72" fmla="*/ 1892141 h 2847975"/>
                <a:gd name="connsiteX73" fmla="*/ 2732246 w 7000875"/>
                <a:gd name="connsiteY73" fmla="*/ 1892141 h 2847975"/>
                <a:gd name="connsiteX74" fmla="*/ 2732246 w 7000875"/>
                <a:gd name="connsiteY74" fmla="*/ 1877854 h 2847975"/>
                <a:gd name="connsiteX75" fmla="*/ 2654141 w 7000875"/>
                <a:gd name="connsiteY75" fmla="*/ 1877854 h 2847975"/>
                <a:gd name="connsiteX76" fmla="*/ 2654141 w 7000875"/>
                <a:gd name="connsiteY76" fmla="*/ 1860709 h 2847975"/>
                <a:gd name="connsiteX77" fmla="*/ 2645569 w 7000875"/>
                <a:gd name="connsiteY77" fmla="*/ 1860709 h 2847975"/>
                <a:gd name="connsiteX78" fmla="*/ 2645569 w 7000875"/>
                <a:gd name="connsiteY78" fmla="*/ 1843564 h 2847975"/>
                <a:gd name="connsiteX79" fmla="*/ 2598896 w 7000875"/>
                <a:gd name="connsiteY79" fmla="*/ 1843564 h 2847975"/>
                <a:gd name="connsiteX80" fmla="*/ 2598896 w 7000875"/>
                <a:gd name="connsiteY80" fmla="*/ 1822609 h 2847975"/>
                <a:gd name="connsiteX81" fmla="*/ 2578894 w 7000875"/>
                <a:gd name="connsiteY81" fmla="*/ 1822609 h 2847975"/>
                <a:gd name="connsiteX82" fmla="*/ 2578894 w 7000875"/>
                <a:gd name="connsiteY82" fmla="*/ 1803559 h 2847975"/>
                <a:gd name="connsiteX83" fmla="*/ 2573179 w 7000875"/>
                <a:gd name="connsiteY83" fmla="*/ 1803559 h 2847975"/>
                <a:gd name="connsiteX84" fmla="*/ 2573179 w 7000875"/>
                <a:gd name="connsiteY84" fmla="*/ 1760696 h 2847975"/>
                <a:gd name="connsiteX85" fmla="*/ 2461736 w 7000875"/>
                <a:gd name="connsiteY85" fmla="*/ 1760696 h 2847975"/>
                <a:gd name="connsiteX86" fmla="*/ 2461736 w 7000875"/>
                <a:gd name="connsiteY86" fmla="*/ 1743551 h 2847975"/>
                <a:gd name="connsiteX87" fmla="*/ 2454116 w 7000875"/>
                <a:gd name="connsiteY87" fmla="*/ 1743551 h 2847975"/>
                <a:gd name="connsiteX88" fmla="*/ 2454116 w 7000875"/>
                <a:gd name="connsiteY88" fmla="*/ 1728311 h 2847975"/>
                <a:gd name="connsiteX89" fmla="*/ 2440781 w 7000875"/>
                <a:gd name="connsiteY89" fmla="*/ 1728311 h 2847975"/>
                <a:gd name="connsiteX90" fmla="*/ 2440781 w 7000875"/>
                <a:gd name="connsiteY90" fmla="*/ 1710214 h 2847975"/>
                <a:gd name="connsiteX91" fmla="*/ 2403634 w 7000875"/>
                <a:gd name="connsiteY91" fmla="*/ 1710214 h 2847975"/>
                <a:gd name="connsiteX92" fmla="*/ 2403634 w 7000875"/>
                <a:gd name="connsiteY92" fmla="*/ 1692116 h 2847975"/>
                <a:gd name="connsiteX93" fmla="*/ 2348389 w 7000875"/>
                <a:gd name="connsiteY93" fmla="*/ 1692116 h 2847975"/>
                <a:gd name="connsiteX94" fmla="*/ 2348389 w 7000875"/>
                <a:gd name="connsiteY94" fmla="*/ 1655921 h 2847975"/>
                <a:gd name="connsiteX95" fmla="*/ 2329339 w 7000875"/>
                <a:gd name="connsiteY95" fmla="*/ 1655921 h 2847975"/>
                <a:gd name="connsiteX96" fmla="*/ 2329339 w 7000875"/>
                <a:gd name="connsiteY96" fmla="*/ 1643539 h 2847975"/>
                <a:gd name="connsiteX97" fmla="*/ 2270284 w 7000875"/>
                <a:gd name="connsiteY97" fmla="*/ 1643539 h 2847975"/>
                <a:gd name="connsiteX98" fmla="*/ 2270284 w 7000875"/>
                <a:gd name="connsiteY98" fmla="*/ 1625441 h 2847975"/>
                <a:gd name="connsiteX99" fmla="*/ 2243614 w 7000875"/>
                <a:gd name="connsiteY99" fmla="*/ 1625441 h 2847975"/>
                <a:gd name="connsiteX100" fmla="*/ 2243614 w 7000875"/>
                <a:gd name="connsiteY100" fmla="*/ 1612106 h 2847975"/>
                <a:gd name="connsiteX101" fmla="*/ 2224564 w 7000875"/>
                <a:gd name="connsiteY101" fmla="*/ 1612106 h 2847975"/>
                <a:gd name="connsiteX102" fmla="*/ 2224564 w 7000875"/>
                <a:gd name="connsiteY102" fmla="*/ 1598771 h 2847975"/>
                <a:gd name="connsiteX103" fmla="*/ 2202656 w 7000875"/>
                <a:gd name="connsiteY103" fmla="*/ 1598771 h 2847975"/>
                <a:gd name="connsiteX104" fmla="*/ 2202656 w 7000875"/>
                <a:gd name="connsiteY104" fmla="*/ 1574959 h 2847975"/>
                <a:gd name="connsiteX105" fmla="*/ 2013109 w 7000875"/>
                <a:gd name="connsiteY105" fmla="*/ 1574959 h 2847975"/>
                <a:gd name="connsiteX106" fmla="*/ 2013109 w 7000875"/>
                <a:gd name="connsiteY106" fmla="*/ 1557814 h 2847975"/>
                <a:gd name="connsiteX107" fmla="*/ 1978819 w 7000875"/>
                <a:gd name="connsiteY107" fmla="*/ 1557814 h 2847975"/>
                <a:gd name="connsiteX108" fmla="*/ 1978819 w 7000875"/>
                <a:gd name="connsiteY108" fmla="*/ 1542574 h 2847975"/>
                <a:gd name="connsiteX109" fmla="*/ 1965484 w 7000875"/>
                <a:gd name="connsiteY109" fmla="*/ 1542574 h 2847975"/>
                <a:gd name="connsiteX110" fmla="*/ 1965484 w 7000875"/>
                <a:gd name="connsiteY110" fmla="*/ 1522571 h 2847975"/>
                <a:gd name="connsiteX111" fmla="*/ 1899761 w 7000875"/>
                <a:gd name="connsiteY111" fmla="*/ 1522571 h 2847975"/>
                <a:gd name="connsiteX112" fmla="*/ 1899761 w 7000875"/>
                <a:gd name="connsiteY112" fmla="*/ 1507331 h 2847975"/>
                <a:gd name="connsiteX113" fmla="*/ 1863566 w 7000875"/>
                <a:gd name="connsiteY113" fmla="*/ 1507331 h 2847975"/>
                <a:gd name="connsiteX114" fmla="*/ 1863566 w 7000875"/>
                <a:gd name="connsiteY114" fmla="*/ 1492091 h 2847975"/>
                <a:gd name="connsiteX115" fmla="*/ 1845469 w 7000875"/>
                <a:gd name="connsiteY115" fmla="*/ 1492091 h 2847975"/>
                <a:gd name="connsiteX116" fmla="*/ 1845469 w 7000875"/>
                <a:gd name="connsiteY116" fmla="*/ 1468279 h 2847975"/>
                <a:gd name="connsiteX117" fmla="*/ 1708309 w 7000875"/>
                <a:gd name="connsiteY117" fmla="*/ 1468279 h 2847975"/>
                <a:gd name="connsiteX118" fmla="*/ 1708309 w 7000875"/>
                <a:gd name="connsiteY118" fmla="*/ 1454944 h 2847975"/>
                <a:gd name="connsiteX119" fmla="*/ 1691164 w 7000875"/>
                <a:gd name="connsiteY119" fmla="*/ 1454944 h 2847975"/>
                <a:gd name="connsiteX120" fmla="*/ 1691164 w 7000875"/>
                <a:gd name="connsiteY120" fmla="*/ 1439704 h 2847975"/>
                <a:gd name="connsiteX121" fmla="*/ 1676876 w 7000875"/>
                <a:gd name="connsiteY121" fmla="*/ 1439704 h 2847975"/>
                <a:gd name="connsiteX122" fmla="*/ 1676876 w 7000875"/>
                <a:gd name="connsiteY122" fmla="*/ 1424464 h 2847975"/>
                <a:gd name="connsiteX123" fmla="*/ 1576864 w 7000875"/>
                <a:gd name="connsiteY123" fmla="*/ 1424464 h 2847975"/>
                <a:gd name="connsiteX124" fmla="*/ 1576864 w 7000875"/>
                <a:gd name="connsiteY124" fmla="*/ 1409224 h 2847975"/>
                <a:gd name="connsiteX125" fmla="*/ 1545431 w 7000875"/>
                <a:gd name="connsiteY125" fmla="*/ 1409224 h 2847975"/>
                <a:gd name="connsiteX126" fmla="*/ 1545431 w 7000875"/>
                <a:gd name="connsiteY126" fmla="*/ 1393984 h 2847975"/>
                <a:gd name="connsiteX127" fmla="*/ 1507331 w 7000875"/>
                <a:gd name="connsiteY127" fmla="*/ 1393984 h 2847975"/>
                <a:gd name="connsiteX128" fmla="*/ 1507331 w 7000875"/>
                <a:gd name="connsiteY128" fmla="*/ 1370171 h 2847975"/>
                <a:gd name="connsiteX129" fmla="*/ 1463516 w 7000875"/>
                <a:gd name="connsiteY129" fmla="*/ 1370171 h 2847975"/>
                <a:gd name="connsiteX130" fmla="*/ 1463516 w 7000875"/>
                <a:gd name="connsiteY130" fmla="*/ 1350169 h 2847975"/>
                <a:gd name="connsiteX131" fmla="*/ 1454944 w 7000875"/>
                <a:gd name="connsiteY131" fmla="*/ 1350169 h 2847975"/>
                <a:gd name="connsiteX132" fmla="*/ 1454944 w 7000875"/>
                <a:gd name="connsiteY132" fmla="*/ 1339691 h 2847975"/>
                <a:gd name="connsiteX133" fmla="*/ 1424464 w 7000875"/>
                <a:gd name="connsiteY133" fmla="*/ 1339691 h 2847975"/>
                <a:gd name="connsiteX134" fmla="*/ 1424464 w 7000875"/>
                <a:gd name="connsiteY134" fmla="*/ 1320641 h 2847975"/>
                <a:gd name="connsiteX135" fmla="*/ 1398746 w 7000875"/>
                <a:gd name="connsiteY135" fmla="*/ 1320641 h 2847975"/>
                <a:gd name="connsiteX136" fmla="*/ 1398746 w 7000875"/>
                <a:gd name="connsiteY136" fmla="*/ 1304449 h 2847975"/>
                <a:gd name="connsiteX137" fmla="*/ 1374934 w 7000875"/>
                <a:gd name="connsiteY137" fmla="*/ 1304449 h 2847975"/>
                <a:gd name="connsiteX138" fmla="*/ 1374934 w 7000875"/>
                <a:gd name="connsiteY138" fmla="*/ 1287304 h 2847975"/>
                <a:gd name="connsiteX139" fmla="*/ 1357789 w 7000875"/>
                <a:gd name="connsiteY139" fmla="*/ 1287304 h 2847975"/>
                <a:gd name="connsiteX140" fmla="*/ 1357789 w 7000875"/>
                <a:gd name="connsiteY140" fmla="*/ 1273969 h 2847975"/>
                <a:gd name="connsiteX141" fmla="*/ 1332071 w 7000875"/>
                <a:gd name="connsiteY141" fmla="*/ 1273969 h 2847975"/>
                <a:gd name="connsiteX142" fmla="*/ 1332071 w 7000875"/>
                <a:gd name="connsiteY142" fmla="*/ 1253966 h 2847975"/>
                <a:gd name="connsiteX143" fmla="*/ 1320641 w 7000875"/>
                <a:gd name="connsiteY143" fmla="*/ 1253966 h 2847975"/>
                <a:gd name="connsiteX144" fmla="*/ 1320641 w 7000875"/>
                <a:gd name="connsiteY144" fmla="*/ 1234916 h 2847975"/>
                <a:gd name="connsiteX145" fmla="*/ 1265396 w 7000875"/>
                <a:gd name="connsiteY145" fmla="*/ 1234916 h 2847975"/>
                <a:gd name="connsiteX146" fmla="*/ 1265396 w 7000875"/>
                <a:gd name="connsiteY146" fmla="*/ 1217771 h 2847975"/>
                <a:gd name="connsiteX147" fmla="*/ 1257776 w 7000875"/>
                <a:gd name="connsiteY147" fmla="*/ 1217771 h 2847975"/>
                <a:gd name="connsiteX148" fmla="*/ 1257776 w 7000875"/>
                <a:gd name="connsiteY148" fmla="*/ 1185386 h 2847975"/>
                <a:gd name="connsiteX149" fmla="*/ 1215866 w 7000875"/>
                <a:gd name="connsiteY149" fmla="*/ 1185386 h 2847975"/>
                <a:gd name="connsiteX150" fmla="*/ 1215866 w 7000875"/>
                <a:gd name="connsiteY150" fmla="*/ 1170146 h 2847975"/>
                <a:gd name="connsiteX151" fmla="*/ 1201579 w 7000875"/>
                <a:gd name="connsiteY151" fmla="*/ 1170146 h 2847975"/>
                <a:gd name="connsiteX152" fmla="*/ 1201579 w 7000875"/>
                <a:gd name="connsiteY152" fmla="*/ 1153001 h 2847975"/>
                <a:gd name="connsiteX153" fmla="*/ 1181576 w 7000875"/>
                <a:gd name="connsiteY153" fmla="*/ 1153001 h 2847975"/>
                <a:gd name="connsiteX154" fmla="*/ 1181576 w 7000875"/>
                <a:gd name="connsiteY154" fmla="*/ 1120616 h 2847975"/>
                <a:gd name="connsiteX155" fmla="*/ 1152049 w 7000875"/>
                <a:gd name="connsiteY155" fmla="*/ 1120616 h 2847975"/>
                <a:gd name="connsiteX156" fmla="*/ 1152049 w 7000875"/>
                <a:gd name="connsiteY156" fmla="*/ 1101566 h 2847975"/>
                <a:gd name="connsiteX157" fmla="*/ 1127284 w 7000875"/>
                <a:gd name="connsiteY157" fmla="*/ 1101566 h 2847975"/>
                <a:gd name="connsiteX158" fmla="*/ 1127284 w 7000875"/>
                <a:gd name="connsiteY158" fmla="*/ 1087279 h 2847975"/>
                <a:gd name="connsiteX159" fmla="*/ 1095851 w 7000875"/>
                <a:gd name="connsiteY159" fmla="*/ 1087279 h 2847975"/>
                <a:gd name="connsiteX160" fmla="*/ 1095851 w 7000875"/>
                <a:gd name="connsiteY160" fmla="*/ 1068229 h 2847975"/>
                <a:gd name="connsiteX161" fmla="*/ 1039654 w 7000875"/>
                <a:gd name="connsiteY161" fmla="*/ 1068229 h 2847975"/>
                <a:gd name="connsiteX162" fmla="*/ 1039654 w 7000875"/>
                <a:gd name="connsiteY162" fmla="*/ 1048226 h 2847975"/>
                <a:gd name="connsiteX163" fmla="*/ 1025366 w 7000875"/>
                <a:gd name="connsiteY163" fmla="*/ 1048226 h 2847975"/>
                <a:gd name="connsiteX164" fmla="*/ 1025366 w 7000875"/>
                <a:gd name="connsiteY164" fmla="*/ 1034891 h 2847975"/>
                <a:gd name="connsiteX165" fmla="*/ 1013936 w 7000875"/>
                <a:gd name="connsiteY165" fmla="*/ 1034891 h 2847975"/>
                <a:gd name="connsiteX166" fmla="*/ 1013936 w 7000875"/>
                <a:gd name="connsiteY166" fmla="*/ 1017746 h 2847975"/>
                <a:gd name="connsiteX167" fmla="*/ 953929 w 7000875"/>
                <a:gd name="connsiteY167" fmla="*/ 1017746 h 2847975"/>
                <a:gd name="connsiteX168" fmla="*/ 953929 w 7000875"/>
                <a:gd name="connsiteY168" fmla="*/ 1002506 h 2847975"/>
                <a:gd name="connsiteX169" fmla="*/ 943451 w 7000875"/>
                <a:gd name="connsiteY169" fmla="*/ 1002506 h 2847975"/>
                <a:gd name="connsiteX170" fmla="*/ 943451 w 7000875"/>
                <a:gd name="connsiteY170" fmla="*/ 987266 h 2847975"/>
                <a:gd name="connsiteX171" fmla="*/ 924401 w 7000875"/>
                <a:gd name="connsiteY171" fmla="*/ 987266 h 2847975"/>
                <a:gd name="connsiteX172" fmla="*/ 924401 w 7000875"/>
                <a:gd name="connsiteY172" fmla="*/ 967264 h 2847975"/>
                <a:gd name="connsiteX173" fmla="*/ 888206 w 7000875"/>
                <a:gd name="connsiteY173" fmla="*/ 967264 h 2847975"/>
                <a:gd name="connsiteX174" fmla="*/ 888206 w 7000875"/>
                <a:gd name="connsiteY174" fmla="*/ 957739 h 2847975"/>
                <a:gd name="connsiteX175" fmla="*/ 874871 w 7000875"/>
                <a:gd name="connsiteY175" fmla="*/ 957739 h 2847975"/>
                <a:gd name="connsiteX176" fmla="*/ 874871 w 7000875"/>
                <a:gd name="connsiteY176" fmla="*/ 936784 h 2847975"/>
                <a:gd name="connsiteX177" fmla="*/ 820579 w 7000875"/>
                <a:gd name="connsiteY177" fmla="*/ 936784 h 2847975"/>
                <a:gd name="connsiteX178" fmla="*/ 820579 w 7000875"/>
                <a:gd name="connsiteY178" fmla="*/ 921544 h 2847975"/>
                <a:gd name="connsiteX179" fmla="*/ 790099 w 7000875"/>
                <a:gd name="connsiteY179" fmla="*/ 921544 h 2847975"/>
                <a:gd name="connsiteX180" fmla="*/ 790099 w 7000875"/>
                <a:gd name="connsiteY180" fmla="*/ 908209 h 2847975"/>
                <a:gd name="connsiteX181" fmla="*/ 778669 w 7000875"/>
                <a:gd name="connsiteY181" fmla="*/ 908209 h 2847975"/>
                <a:gd name="connsiteX182" fmla="*/ 778669 w 7000875"/>
                <a:gd name="connsiteY182" fmla="*/ 891064 h 2847975"/>
                <a:gd name="connsiteX183" fmla="*/ 728186 w 7000875"/>
                <a:gd name="connsiteY183" fmla="*/ 891064 h 2847975"/>
                <a:gd name="connsiteX184" fmla="*/ 728186 w 7000875"/>
                <a:gd name="connsiteY184" fmla="*/ 865346 h 2847975"/>
                <a:gd name="connsiteX185" fmla="*/ 716756 w 7000875"/>
                <a:gd name="connsiteY185" fmla="*/ 865346 h 2847975"/>
                <a:gd name="connsiteX186" fmla="*/ 716756 w 7000875"/>
                <a:gd name="connsiteY186" fmla="*/ 852011 h 2847975"/>
                <a:gd name="connsiteX187" fmla="*/ 708184 w 7000875"/>
                <a:gd name="connsiteY187" fmla="*/ 852011 h 2847975"/>
                <a:gd name="connsiteX188" fmla="*/ 708184 w 7000875"/>
                <a:gd name="connsiteY188" fmla="*/ 832009 h 2847975"/>
                <a:gd name="connsiteX189" fmla="*/ 688181 w 7000875"/>
                <a:gd name="connsiteY189" fmla="*/ 832009 h 2847975"/>
                <a:gd name="connsiteX190" fmla="*/ 688181 w 7000875"/>
                <a:gd name="connsiteY190" fmla="*/ 815816 h 2847975"/>
                <a:gd name="connsiteX191" fmla="*/ 681514 w 7000875"/>
                <a:gd name="connsiteY191" fmla="*/ 815816 h 2847975"/>
                <a:gd name="connsiteX192" fmla="*/ 681514 w 7000875"/>
                <a:gd name="connsiteY192" fmla="*/ 782479 h 2847975"/>
                <a:gd name="connsiteX193" fmla="*/ 671989 w 7000875"/>
                <a:gd name="connsiteY193" fmla="*/ 782479 h 2847975"/>
                <a:gd name="connsiteX194" fmla="*/ 671989 w 7000875"/>
                <a:gd name="connsiteY194" fmla="*/ 747236 h 2847975"/>
                <a:gd name="connsiteX195" fmla="*/ 652939 w 7000875"/>
                <a:gd name="connsiteY195" fmla="*/ 747236 h 2847975"/>
                <a:gd name="connsiteX196" fmla="*/ 652939 w 7000875"/>
                <a:gd name="connsiteY196" fmla="*/ 712946 h 2847975"/>
                <a:gd name="connsiteX197" fmla="*/ 625316 w 7000875"/>
                <a:gd name="connsiteY197" fmla="*/ 712946 h 2847975"/>
                <a:gd name="connsiteX198" fmla="*/ 625316 w 7000875"/>
                <a:gd name="connsiteY198" fmla="*/ 701516 h 2847975"/>
                <a:gd name="connsiteX199" fmla="*/ 614839 w 7000875"/>
                <a:gd name="connsiteY199" fmla="*/ 701516 h 2847975"/>
                <a:gd name="connsiteX200" fmla="*/ 614839 w 7000875"/>
                <a:gd name="connsiteY200" fmla="*/ 665321 h 2847975"/>
                <a:gd name="connsiteX201" fmla="*/ 603409 w 7000875"/>
                <a:gd name="connsiteY201" fmla="*/ 665321 h 2847975"/>
                <a:gd name="connsiteX202" fmla="*/ 603409 w 7000875"/>
                <a:gd name="connsiteY202" fmla="*/ 644366 h 2847975"/>
                <a:gd name="connsiteX203" fmla="*/ 512921 w 7000875"/>
                <a:gd name="connsiteY203" fmla="*/ 644366 h 2847975"/>
                <a:gd name="connsiteX204" fmla="*/ 512921 w 7000875"/>
                <a:gd name="connsiteY204" fmla="*/ 610076 h 2847975"/>
                <a:gd name="connsiteX205" fmla="*/ 501491 w 7000875"/>
                <a:gd name="connsiteY205" fmla="*/ 610076 h 2847975"/>
                <a:gd name="connsiteX206" fmla="*/ 501491 w 7000875"/>
                <a:gd name="connsiteY206" fmla="*/ 596741 h 2847975"/>
                <a:gd name="connsiteX207" fmla="*/ 493871 w 7000875"/>
                <a:gd name="connsiteY207" fmla="*/ 596741 h 2847975"/>
                <a:gd name="connsiteX208" fmla="*/ 493871 w 7000875"/>
                <a:gd name="connsiteY208" fmla="*/ 558641 h 2847975"/>
                <a:gd name="connsiteX209" fmla="*/ 488156 w 7000875"/>
                <a:gd name="connsiteY209" fmla="*/ 558641 h 2847975"/>
                <a:gd name="connsiteX210" fmla="*/ 488156 w 7000875"/>
                <a:gd name="connsiteY210" fmla="*/ 549116 h 2847975"/>
                <a:gd name="connsiteX211" fmla="*/ 480536 w 7000875"/>
                <a:gd name="connsiteY211" fmla="*/ 549116 h 2847975"/>
                <a:gd name="connsiteX212" fmla="*/ 480536 w 7000875"/>
                <a:gd name="connsiteY212" fmla="*/ 531971 h 2847975"/>
                <a:gd name="connsiteX213" fmla="*/ 471964 w 7000875"/>
                <a:gd name="connsiteY213" fmla="*/ 531971 h 2847975"/>
                <a:gd name="connsiteX214" fmla="*/ 471964 w 7000875"/>
                <a:gd name="connsiteY214" fmla="*/ 493871 h 2847975"/>
                <a:gd name="connsiteX215" fmla="*/ 455771 w 7000875"/>
                <a:gd name="connsiteY215" fmla="*/ 493871 h 2847975"/>
                <a:gd name="connsiteX216" fmla="*/ 455771 w 7000875"/>
                <a:gd name="connsiteY216" fmla="*/ 476726 h 2847975"/>
                <a:gd name="connsiteX217" fmla="*/ 445294 w 7000875"/>
                <a:gd name="connsiteY217" fmla="*/ 476726 h 2847975"/>
                <a:gd name="connsiteX218" fmla="*/ 445294 w 7000875"/>
                <a:gd name="connsiteY218" fmla="*/ 460534 h 2847975"/>
                <a:gd name="connsiteX219" fmla="*/ 438626 w 7000875"/>
                <a:gd name="connsiteY219" fmla="*/ 460534 h 2847975"/>
                <a:gd name="connsiteX220" fmla="*/ 438626 w 7000875"/>
                <a:gd name="connsiteY220" fmla="*/ 449104 h 2847975"/>
                <a:gd name="connsiteX221" fmla="*/ 413861 w 7000875"/>
                <a:gd name="connsiteY221" fmla="*/ 449104 h 2847975"/>
                <a:gd name="connsiteX222" fmla="*/ 413861 w 7000875"/>
                <a:gd name="connsiteY222" fmla="*/ 411956 h 2847975"/>
                <a:gd name="connsiteX223" fmla="*/ 368141 w 7000875"/>
                <a:gd name="connsiteY223" fmla="*/ 411956 h 2847975"/>
                <a:gd name="connsiteX224" fmla="*/ 368141 w 7000875"/>
                <a:gd name="connsiteY224" fmla="*/ 374809 h 2847975"/>
                <a:gd name="connsiteX225" fmla="*/ 362426 w 7000875"/>
                <a:gd name="connsiteY225" fmla="*/ 374809 h 2847975"/>
                <a:gd name="connsiteX226" fmla="*/ 362426 w 7000875"/>
                <a:gd name="connsiteY226" fmla="*/ 358616 h 2847975"/>
                <a:gd name="connsiteX227" fmla="*/ 351949 w 7000875"/>
                <a:gd name="connsiteY227" fmla="*/ 358616 h 2847975"/>
                <a:gd name="connsiteX228" fmla="*/ 351949 w 7000875"/>
                <a:gd name="connsiteY228" fmla="*/ 346234 h 2847975"/>
                <a:gd name="connsiteX229" fmla="*/ 344329 w 7000875"/>
                <a:gd name="connsiteY229" fmla="*/ 346234 h 2847975"/>
                <a:gd name="connsiteX230" fmla="*/ 344329 w 7000875"/>
                <a:gd name="connsiteY230" fmla="*/ 333851 h 2847975"/>
                <a:gd name="connsiteX231" fmla="*/ 336709 w 7000875"/>
                <a:gd name="connsiteY231" fmla="*/ 333851 h 2847975"/>
                <a:gd name="connsiteX232" fmla="*/ 336709 w 7000875"/>
                <a:gd name="connsiteY232" fmla="*/ 314801 h 2847975"/>
                <a:gd name="connsiteX233" fmla="*/ 330041 w 7000875"/>
                <a:gd name="connsiteY233" fmla="*/ 314801 h 2847975"/>
                <a:gd name="connsiteX234" fmla="*/ 330041 w 7000875"/>
                <a:gd name="connsiteY234" fmla="*/ 304324 h 2847975"/>
                <a:gd name="connsiteX235" fmla="*/ 314801 w 7000875"/>
                <a:gd name="connsiteY235" fmla="*/ 304324 h 2847975"/>
                <a:gd name="connsiteX236" fmla="*/ 314801 w 7000875"/>
                <a:gd name="connsiteY236" fmla="*/ 282416 h 2847975"/>
                <a:gd name="connsiteX237" fmla="*/ 307181 w 7000875"/>
                <a:gd name="connsiteY237" fmla="*/ 282416 h 2847975"/>
                <a:gd name="connsiteX238" fmla="*/ 307181 w 7000875"/>
                <a:gd name="connsiteY238" fmla="*/ 246221 h 2847975"/>
                <a:gd name="connsiteX239" fmla="*/ 296704 w 7000875"/>
                <a:gd name="connsiteY239" fmla="*/ 246221 h 2847975"/>
                <a:gd name="connsiteX240" fmla="*/ 296704 w 7000875"/>
                <a:gd name="connsiteY240" fmla="*/ 210026 h 2847975"/>
                <a:gd name="connsiteX241" fmla="*/ 290036 w 7000875"/>
                <a:gd name="connsiteY241" fmla="*/ 210026 h 2847975"/>
                <a:gd name="connsiteX242" fmla="*/ 290036 w 7000875"/>
                <a:gd name="connsiteY242" fmla="*/ 174784 h 2847975"/>
                <a:gd name="connsiteX243" fmla="*/ 284321 w 7000875"/>
                <a:gd name="connsiteY243" fmla="*/ 174784 h 2847975"/>
                <a:gd name="connsiteX244" fmla="*/ 284321 w 7000875"/>
                <a:gd name="connsiteY244" fmla="*/ 157639 h 2847975"/>
                <a:gd name="connsiteX245" fmla="*/ 270986 w 7000875"/>
                <a:gd name="connsiteY245" fmla="*/ 157639 h 2847975"/>
                <a:gd name="connsiteX246" fmla="*/ 270986 w 7000875"/>
                <a:gd name="connsiteY246" fmla="*/ 143351 h 2847975"/>
                <a:gd name="connsiteX247" fmla="*/ 265271 w 7000875"/>
                <a:gd name="connsiteY247" fmla="*/ 143351 h 2847975"/>
                <a:gd name="connsiteX248" fmla="*/ 265271 w 7000875"/>
                <a:gd name="connsiteY248" fmla="*/ 116681 h 2847975"/>
                <a:gd name="connsiteX249" fmla="*/ 252889 w 7000875"/>
                <a:gd name="connsiteY249" fmla="*/ 116681 h 2847975"/>
                <a:gd name="connsiteX250" fmla="*/ 252889 w 7000875"/>
                <a:gd name="connsiteY250" fmla="*/ 91916 h 2847975"/>
                <a:gd name="connsiteX251" fmla="*/ 212884 w 7000875"/>
                <a:gd name="connsiteY251" fmla="*/ 91916 h 2847975"/>
                <a:gd name="connsiteX252" fmla="*/ 212884 w 7000875"/>
                <a:gd name="connsiteY252" fmla="*/ 77629 h 2847975"/>
                <a:gd name="connsiteX253" fmla="*/ 181451 w 7000875"/>
                <a:gd name="connsiteY253" fmla="*/ 77629 h 2847975"/>
                <a:gd name="connsiteX254" fmla="*/ 181451 w 7000875"/>
                <a:gd name="connsiteY254" fmla="*/ 44291 h 2847975"/>
                <a:gd name="connsiteX255" fmla="*/ 98584 w 7000875"/>
                <a:gd name="connsiteY255" fmla="*/ 44291 h 2847975"/>
                <a:gd name="connsiteX256" fmla="*/ 98584 w 7000875"/>
                <a:gd name="connsiteY256" fmla="*/ 27146 h 2847975"/>
                <a:gd name="connsiteX257" fmla="*/ 91916 w 7000875"/>
                <a:gd name="connsiteY257" fmla="*/ 27146 h 2847975"/>
                <a:gd name="connsiteX258" fmla="*/ 91916 w 7000875"/>
                <a:gd name="connsiteY258" fmla="*/ 7144 h 2847975"/>
                <a:gd name="connsiteX259" fmla="*/ 7144 w 7000875"/>
                <a:gd name="connsiteY259" fmla="*/ 7144 h 2847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Lst>
              <a:rect l="l" t="t" r="r" b="b"/>
              <a:pathLst>
                <a:path w="7000875" h="2847975">
                  <a:moveTo>
                    <a:pt x="7002304" y="2849404"/>
                  </a:moveTo>
                  <a:lnTo>
                    <a:pt x="6750844" y="2849404"/>
                  </a:lnTo>
                  <a:lnTo>
                    <a:pt x="6750844" y="2622709"/>
                  </a:lnTo>
                  <a:lnTo>
                    <a:pt x="5811679" y="2622709"/>
                  </a:lnTo>
                  <a:lnTo>
                    <a:pt x="5811679" y="2584609"/>
                  </a:lnTo>
                  <a:lnTo>
                    <a:pt x="5208746" y="2584609"/>
                  </a:lnTo>
                  <a:lnTo>
                    <a:pt x="5208746" y="2558891"/>
                  </a:lnTo>
                  <a:lnTo>
                    <a:pt x="5087779" y="2558891"/>
                  </a:lnTo>
                  <a:lnTo>
                    <a:pt x="5087779" y="2532221"/>
                  </a:lnTo>
                  <a:lnTo>
                    <a:pt x="4984909" y="2532221"/>
                  </a:lnTo>
                  <a:lnTo>
                    <a:pt x="4984909" y="2510314"/>
                  </a:lnTo>
                  <a:lnTo>
                    <a:pt x="4941094" y="2510314"/>
                  </a:lnTo>
                  <a:lnTo>
                    <a:pt x="4941094" y="2481739"/>
                  </a:lnTo>
                  <a:lnTo>
                    <a:pt x="4763929" y="2481739"/>
                  </a:lnTo>
                  <a:lnTo>
                    <a:pt x="4763929" y="2459831"/>
                  </a:lnTo>
                  <a:lnTo>
                    <a:pt x="4420076" y="2459831"/>
                  </a:lnTo>
                  <a:lnTo>
                    <a:pt x="4420076" y="2438876"/>
                  </a:lnTo>
                  <a:lnTo>
                    <a:pt x="4378166" y="2438876"/>
                  </a:lnTo>
                  <a:lnTo>
                    <a:pt x="4378166" y="2415064"/>
                  </a:lnTo>
                  <a:lnTo>
                    <a:pt x="4333399" y="2415064"/>
                  </a:lnTo>
                  <a:lnTo>
                    <a:pt x="4333399" y="2398871"/>
                  </a:lnTo>
                  <a:lnTo>
                    <a:pt x="4316254" y="2398871"/>
                  </a:lnTo>
                  <a:lnTo>
                    <a:pt x="4316254" y="2375059"/>
                  </a:lnTo>
                  <a:lnTo>
                    <a:pt x="4283869" y="2375059"/>
                  </a:lnTo>
                  <a:lnTo>
                    <a:pt x="4283869" y="2360771"/>
                  </a:lnTo>
                  <a:lnTo>
                    <a:pt x="4232434" y="2360771"/>
                  </a:lnTo>
                  <a:lnTo>
                    <a:pt x="4232434" y="2337911"/>
                  </a:lnTo>
                  <a:lnTo>
                    <a:pt x="4146709" y="2337911"/>
                  </a:lnTo>
                  <a:lnTo>
                    <a:pt x="4146709" y="2319814"/>
                  </a:lnTo>
                  <a:lnTo>
                    <a:pt x="4085749" y="2319814"/>
                  </a:lnTo>
                  <a:lnTo>
                    <a:pt x="4085749" y="2301716"/>
                  </a:lnTo>
                  <a:lnTo>
                    <a:pt x="4060031" y="2301716"/>
                  </a:lnTo>
                  <a:lnTo>
                    <a:pt x="4060031" y="2287429"/>
                  </a:lnTo>
                  <a:lnTo>
                    <a:pt x="4046696" y="2287429"/>
                  </a:lnTo>
                  <a:lnTo>
                    <a:pt x="4046696" y="2267426"/>
                  </a:lnTo>
                  <a:lnTo>
                    <a:pt x="4022884" y="2267426"/>
                  </a:lnTo>
                  <a:lnTo>
                    <a:pt x="4022884" y="2244566"/>
                  </a:lnTo>
                  <a:lnTo>
                    <a:pt x="3994309" y="2244566"/>
                  </a:lnTo>
                  <a:lnTo>
                    <a:pt x="3994309" y="2234089"/>
                  </a:lnTo>
                  <a:lnTo>
                    <a:pt x="3943826" y="2234089"/>
                  </a:lnTo>
                  <a:lnTo>
                    <a:pt x="3943826" y="2215039"/>
                  </a:lnTo>
                  <a:lnTo>
                    <a:pt x="3801904" y="2215039"/>
                  </a:lnTo>
                  <a:lnTo>
                    <a:pt x="3801904" y="2201704"/>
                  </a:lnTo>
                  <a:lnTo>
                    <a:pt x="3735229" y="2201704"/>
                  </a:lnTo>
                  <a:lnTo>
                    <a:pt x="3735229" y="2177891"/>
                  </a:lnTo>
                  <a:lnTo>
                    <a:pt x="3443764" y="2177891"/>
                  </a:lnTo>
                  <a:lnTo>
                    <a:pt x="3443764" y="2160746"/>
                  </a:lnTo>
                  <a:lnTo>
                    <a:pt x="3367564" y="2160746"/>
                  </a:lnTo>
                  <a:lnTo>
                    <a:pt x="3367564" y="2147411"/>
                  </a:lnTo>
                  <a:lnTo>
                    <a:pt x="3323749" y="2147411"/>
                  </a:lnTo>
                  <a:lnTo>
                    <a:pt x="3323749" y="2134076"/>
                  </a:lnTo>
                  <a:lnTo>
                    <a:pt x="3239929" y="2134076"/>
                  </a:lnTo>
                  <a:lnTo>
                    <a:pt x="3239929" y="2111216"/>
                  </a:lnTo>
                  <a:lnTo>
                    <a:pt x="3221831" y="2111216"/>
                  </a:lnTo>
                  <a:lnTo>
                    <a:pt x="3221831" y="2098834"/>
                  </a:lnTo>
                  <a:lnTo>
                    <a:pt x="3154204" y="2098834"/>
                  </a:lnTo>
                  <a:lnTo>
                    <a:pt x="3154204" y="2081689"/>
                  </a:lnTo>
                  <a:lnTo>
                    <a:pt x="3126581" y="2081689"/>
                  </a:lnTo>
                  <a:lnTo>
                    <a:pt x="3126581" y="2054066"/>
                  </a:lnTo>
                  <a:lnTo>
                    <a:pt x="3116104" y="2054066"/>
                  </a:lnTo>
                  <a:lnTo>
                    <a:pt x="3116104" y="2029301"/>
                  </a:lnTo>
                  <a:lnTo>
                    <a:pt x="3098006" y="2029301"/>
                  </a:lnTo>
                  <a:lnTo>
                    <a:pt x="3098006" y="1991201"/>
                  </a:lnTo>
                  <a:lnTo>
                    <a:pt x="3027521" y="1991201"/>
                  </a:lnTo>
                  <a:lnTo>
                    <a:pt x="3027521" y="1977866"/>
                  </a:lnTo>
                  <a:lnTo>
                    <a:pt x="2980849" y="1977866"/>
                  </a:lnTo>
                  <a:lnTo>
                    <a:pt x="2980849" y="1961674"/>
                  </a:lnTo>
                  <a:lnTo>
                    <a:pt x="2892266" y="1961674"/>
                  </a:lnTo>
                  <a:lnTo>
                    <a:pt x="2892266" y="1946434"/>
                  </a:lnTo>
                  <a:lnTo>
                    <a:pt x="2808446" y="1946434"/>
                  </a:lnTo>
                  <a:lnTo>
                    <a:pt x="2808446" y="1915001"/>
                  </a:lnTo>
                  <a:lnTo>
                    <a:pt x="2758916" y="1915001"/>
                  </a:lnTo>
                  <a:lnTo>
                    <a:pt x="2758916" y="1892141"/>
                  </a:lnTo>
                  <a:lnTo>
                    <a:pt x="2732246" y="1892141"/>
                  </a:lnTo>
                  <a:lnTo>
                    <a:pt x="2732246" y="1877854"/>
                  </a:lnTo>
                  <a:lnTo>
                    <a:pt x="2654141" y="1877854"/>
                  </a:lnTo>
                  <a:lnTo>
                    <a:pt x="2654141" y="1860709"/>
                  </a:lnTo>
                  <a:lnTo>
                    <a:pt x="2645569" y="1860709"/>
                  </a:lnTo>
                  <a:lnTo>
                    <a:pt x="2645569" y="1843564"/>
                  </a:lnTo>
                  <a:lnTo>
                    <a:pt x="2598896" y="1843564"/>
                  </a:lnTo>
                  <a:lnTo>
                    <a:pt x="2598896" y="1822609"/>
                  </a:lnTo>
                  <a:lnTo>
                    <a:pt x="2578894" y="1822609"/>
                  </a:lnTo>
                  <a:lnTo>
                    <a:pt x="2578894" y="1803559"/>
                  </a:lnTo>
                  <a:lnTo>
                    <a:pt x="2573179" y="1803559"/>
                  </a:lnTo>
                  <a:lnTo>
                    <a:pt x="2573179" y="1760696"/>
                  </a:lnTo>
                  <a:lnTo>
                    <a:pt x="2461736" y="1760696"/>
                  </a:lnTo>
                  <a:lnTo>
                    <a:pt x="2461736" y="1743551"/>
                  </a:lnTo>
                  <a:lnTo>
                    <a:pt x="2454116" y="1743551"/>
                  </a:lnTo>
                  <a:lnTo>
                    <a:pt x="2454116" y="1728311"/>
                  </a:lnTo>
                  <a:lnTo>
                    <a:pt x="2440781" y="1728311"/>
                  </a:lnTo>
                  <a:lnTo>
                    <a:pt x="2440781" y="1710214"/>
                  </a:lnTo>
                  <a:lnTo>
                    <a:pt x="2403634" y="1710214"/>
                  </a:lnTo>
                  <a:lnTo>
                    <a:pt x="2403634" y="1692116"/>
                  </a:lnTo>
                  <a:lnTo>
                    <a:pt x="2348389" y="1692116"/>
                  </a:lnTo>
                  <a:lnTo>
                    <a:pt x="2348389" y="1655921"/>
                  </a:lnTo>
                  <a:lnTo>
                    <a:pt x="2329339" y="1655921"/>
                  </a:lnTo>
                  <a:lnTo>
                    <a:pt x="2329339" y="1643539"/>
                  </a:lnTo>
                  <a:lnTo>
                    <a:pt x="2270284" y="1643539"/>
                  </a:lnTo>
                  <a:lnTo>
                    <a:pt x="2270284" y="1625441"/>
                  </a:lnTo>
                  <a:lnTo>
                    <a:pt x="2243614" y="1625441"/>
                  </a:lnTo>
                  <a:lnTo>
                    <a:pt x="2243614" y="1612106"/>
                  </a:lnTo>
                  <a:lnTo>
                    <a:pt x="2224564" y="1612106"/>
                  </a:lnTo>
                  <a:lnTo>
                    <a:pt x="2224564" y="1598771"/>
                  </a:lnTo>
                  <a:lnTo>
                    <a:pt x="2202656" y="1598771"/>
                  </a:lnTo>
                  <a:lnTo>
                    <a:pt x="2202656" y="1574959"/>
                  </a:lnTo>
                  <a:lnTo>
                    <a:pt x="2013109" y="1574959"/>
                  </a:lnTo>
                  <a:lnTo>
                    <a:pt x="2013109" y="1557814"/>
                  </a:lnTo>
                  <a:lnTo>
                    <a:pt x="1978819" y="1557814"/>
                  </a:lnTo>
                  <a:lnTo>
                    <a:pt x="1978819" y="1542574"/>
                  </a:lnTo>
                  <a:lnTo>
                    <a:pt x="1965484" y="1542574"/>
                  </a:lnTo>
                  <a:lnTo>
                    <a:pt x="1965484" y="1522571"/>
                  </a:lnTo>
                  <a:lnTo>
                    <a:pt x="1899761" y="1522571"/>
                  </a:lnTo>
                  <a:lnTo>
                    <a:pt x="1899761" y="1507331"/>
                  </a:lnTo>
                  <a:lnTo>
                    <a:pt x="1863566" y="1507331"/>
                  </a:lnTo>
                  <a:lnTo>
                    <a:pt x="1863566" y="1492091"/>
                  </a:lnTo>
                  <a:lnTo>
                    <a:pt x="1845469" y="1492091"/>
                  </a:lnTo>
                  <a:lnTo>
                    <a:pt x="1845469" y="1468279"/>
                  </a:lnTo>
                  <a:lnTo>
                    <a:pt x="1708309" y="1468279"/>
                  </a:lnTo>
                  <a:lnTo>
                    <a:pt x="1708309" y="1454944"/>
                  </a:lnTo>
                  <a:lnTo>
                    <a:pt x="1691164" y="1454944"/>
                  </a:lnTo>
                  <a:lnTo>
                    <a:pt x="1691164" y="1439704"/>
                  </a:lnTo>
                  <a:lnTo>
                    <a:pt x="1676876" y="1439704"/>
                  </a:lnTo>
                  <a:lnTo>
                    <a:pt x="1676876" y="1424464"/>
                  </a:lnTo>
                  <a:lnTo>
                    <a:pt x="1576864" y="1424464"/>
                  </a:lnTo>
                  <a:lnTo>
                    <a:pt x="1576864" y="1409224"/>
                  </a:lnTo>
                  <a:lnTo>
                    <a:pt x="1545431" y="1409224"/>
                  </a:lnTo>
                  <a:lnTo>
                    <a:pt x="1545431" y="1393984"/>
                  </a:lnTo>
                  <a:lnTo>
                    <a:pt x="1507331" y="1393984"/>
                  </a:lnTo>
                  <a:lnTo>
                    <a:pt x="1507331" y="1370171"/>
                  </a:lnTo>
                  <a:lnTo>
                    <a:pt x="1463516" y="1370171"/>
                  </a:lnTo>
                  <a:lnTo>
                    <a:pt x="1463516" y="1350169"/>
                  </a:lnTo>
                  <a:lnTo>
                    <a:pt x="1454944" y="1350169"/>
                  </a:lnTo>
                  <a:lnTo>
                    <a:pt x="1454944" y="1339691"/>
                  </a:lnTo>
                  <a:lnTo>
                    <a:pt x="1424464" y="1339691"/>
                  </a:lnTo>
                  <a:lnTo>
                    <a:pt x="1424464" y="1320641"/>
                  </a:lnTo>
                  <a:lnTo>
                    <a:pt x="1398746" y="1320641"/>
                  </a:lnTo>
                  <a:lnTo>
                    <a:pt x="1398746" y="1304449"/>
                  </a:lnTo>
                  <a:lnTo>
                    <a:pt x="1374934" y="1304449"/>
                  </a:lnTo>
                  <a:lnTo>
                    <a:pt x="1374934" y="1287304"/>
                  </a:lnTo>
                  <a:lnTo>
                    <a:pt x="1357789" y="1287304"/>
                  </a:lnTo>
                  <a:lnTo>
                    <a:pt x="1357789" y="1273969"/>
                  </a:lnTo>
                  <a:lnTo>
                    <a:pt x="1332071" y="1273969"/>
                  </a:lnTo>
                  <a:lnTo>
                    <a:pt x="1332071" y="1253966"/>
                  </a:lnTo>
                  <a:lnTo>
                    <a:pt x="1320641" y="1253966"/>
                  </a:lnTo>
                  <a:lnTo>
                    <a:pt x="1320641" y="1234916"/>
                  </a:lnTo>
                  <a:lnTo>
                    <a:pt x="1265396" y="1234916"/>
                  </a:lnTo>
                  <a:lnTo>
                    <a:pt x="1265396" y="1217771"/>
                  </a:lnTo>
                  <a:lnTo>
                    <a:pt x="1257776" y="1217771"/>
                  </a:lnTo>
                  <a:lnTo>
                    <a:pt x="1257776" y="1185386"/>
                  </a:lnTo>
                  <a:lnTo>
                    <a:pt x="1215866" y="1185386"/>
                  </a:lnTo>
                  <a:lnTo>
                    <a:pt x="1215866" y="1170146"/>
                  </a:lnTo>
                  <a:lnTo>
                    <a:pt x="1201579" y="1170146"/>
                  </a:lnTo>
                  <a:lnTo>
                    <a:pt x="1201579" y="1153001"/>
                  </a:lnTo>
                  <a:lnTo>
                    <a:pt x="1181576" y="1153001"/>
                  </a:lnTo>
                  <a:lnTo>
                    <a:pt x="1181576" y="1120616"/>
                  </a:lnTo>
                  <a:lnTo>
                    <a:pt x="1152049" y="1120616"/>
                  </a:lnTo>
                  <a:lnTo>
                    <a:pt x="1152049" y="1101566"/>
                  </a:lnTo>
                  <a:lnTo>
                    <a:pt x="1127284" y="1101566"/>
                  </a:lnTo>
                  <a:lnTo>
                    <a:pt x="1127284" y="1087279"/>
                  </a:lnTo>
                  <a:lnTo>
                    <a:pt x="1095851" y="1087279"/>
                  </a:lnTo>
                  <a:lnTo>
                    <a:pt x="1095851" y="1068229"/>
                  </a:lnTo>
                  <a:lnTo>
                    <a:pt x="1039654" y="1068229"/>
                  </a:lnTo>
                  <a:lnTo>
                    <a:pt x="1039654" y="1048226"/>
                  </a:lnTo>
                  <a:lnTo>
                    <a:pt x="1025366" y="1048226"/>
                  </a:lnTo>
                  <a:lnTo>
                    <a:pt x="1025366" y="1034891"/>
                  </a:lnTo>
                  <a:lnTo>
                    <a:pt x="1013936" y="1034891"/>
                  </a:lnTo>
                  <a:lnTo>
                    <a:pt x="1013936" y="1017746"/>
                  </a:lnTo>
                  <a:lnTo>
                    <a:pt x="953929" y="1017746"/>
                  </a:lnTo>
                  <a:lnTo>
                    <a:pt x="953929" y="1002506"/>
                  </a:lnTo>
                  <a:lnTo>
                    <a:pt x="943451" y="1002506"/>
                  </a:lnTo>
                  <a:lnTo>
                    <a:pt x="943451" y="987266"/>
                  </a:lnTo>
                  <a:lnTo>
                    <a:pt x="924401" y="987266"/>
                  </a:lnTo>
                  <a:lnTo>
                    <a:pt x="924401" y="967264"/>
                  </a:lnTo>
                  <a:lnTo>
                    <a:pt x="888206" y="967264"/>
                  </a:lnTo>
                  <a:lnTo>
                    <a:pt x="888206" y="957739"/>
                  </a:lnTo>
                  <a:lnTo>
                    <a:pt x="874871" y="957739"/>
                  </a:lnTo>
                  <a:lnTo>
                    <a:pt x="874871" y="936784"/>
                  </a:lnTo>
                  <a:lnTo>
                    <a:pt x="820579" y="936784"/>
                  </a:lnTo>
                  <a:lnTo>
                    <a:pt x="820579" y="921544"/>
                  </a:lnTo>
                  <a:lnTo>
                    <a:pt x="790099" y="921544"/>
                  </a:lnTo>
                  <a:lnTo>
                    <a:pt x="790099" y="908209"/>
                  </a:lnTo>
                  <a:lnTo>
                    <a:pt x="778669" y="908209"/>
                  </a:lnTo>
                  <a:lnTo>
                    <a:pt x="778669" y="891064"/>
                  </a:lnTo>
                  <a:lnTo>
                    <a:pt x="728186" y="891064"/>
                  </a:lnTo>
                  <a:lnTo>
                    <a:pt x="728186" y="865346"/>
                  </a:lnTo>
                  <a:lnTo>
                    <a:pt x="716756" y="865346"/>
                  </a:lnTo>
                  <a:lnTo>
                    <a:pt x="716756" y="852011"/>
                  </a:lnTo>
                  <a:lnTo>
                    <a:pt x="708184" y="852011"/>
                  </a:lnTo>
                  <a:lnTo>
                    <a:pt x="708184" y="832009"/>
                  </a:lnTo>
                  <a:lnTo>
                    <a:pt x="688181" y="832009"/>
                  </a:lnTo>
                  <a:lnTo>
                    <a:pt x="688181" y="815816"/>
                  </a:lnTo>
                  <a:lnTo>
                    <a:pt x="681514" y="815816"/>
                  </a:lnTo>
                  <a:lnTo>
                    <a:pt x="681514" y="782479"/>
                  </a:lnTo>
                  <a:lnTo>
                    <a:pt x="671989" y="782479"/>
                  </a:lnTo>
                  <a:lnTo>
                    <a:pt x="671989" y="747236"/>
                  </a:lnTo>
                  <a:lnTo>
                    <a:pt x="652939" y="747236"/>
                  </a:lnTo>
                  <a:lnTo>
                    <a:pt x="652939" y="712946"/>
                  </a:lnTo>
                  <a:lnTo>
                    <a:pt x="625316" y="712946"/>
                  </a:lnTo>
                  <a:lnTo>
                    <a:pt x="625316" y="701516"/>
                  </a:lnTo>
                  <a:lnTo>
                    <a:pt x="614839" y="701516"/>
                  </a:lnTo>
                  <a:lnTo>
                    <a:pt x="614839" y="665321"/>
                  </a:lnTo>
                  <a:lnTo>
                    <a:pt x="603409" y="665321"/>
                  </a:lnTo>
                  <a:lnTo>
                    <a:pt x="603409" y="644366"/>
                  </a:lnTo>
                  <a:lnTo>
                    <a:pt x="512921" y="644366"/>
                  </a:lnTo>
                  <a:lnTo>
                    <a:pt x="512921" y="610076"/>
                  </a:lnTo>
                  <a:lnTo>
                    <a:pt x="501491" y="610076"/>
                  </a:lnTo>
                  <a:lnTo>
                    <a:pt x="501491" y="596741"/>
                  </a:lnTo>
                  <a:lnTo>
                    <a:pt x="493871" y="596741"/>
                  </a:lnTo>
                  <a:lnTo>
                    <a:pt x="493871" y="558641"/>
                  </a:lnTo>
                  <a:lnTo>
                    <a:pt x="488156" y="558641"/>
                  </a:lnTo>
                  <a:lnTo>
                    <a:pt x="488156" y="549116"/>
                  </a:lnTo>
                  <a:lnTo>
                    <a:pt x="480536" y="549116"/>
                  </a:lnTo>
                  <a:lnTo>
                    <a:pt x="480536" y="531971"/>
                  </a:lnTo>
                  <a:lnTo>
                    <a:pt x="471964" y="531971"/>
                  </a:lnTo>
                  <a:lnTo>
                    <a:pt x="471964" y="493871"/>
                  </a:lnTo>
                  <a:lnTo>
                    <a:pt x="455771" y="493871"/>
                  </a:lnTo>
                  <a:lnTo>
                    <a:pt x="455771" y="476726"/>
                  </a:lnTo>
                  <a:lnTo>
                    <a:pt x="445294" y="476726"/>
                  </a:lnTo>
                  <a:lnTo>
                    <a:pt x="445294" y="460534"/>
                  </a:lnTo>
                  <a:lnTo>
                    <a:pt x="438626" y="460534"/>
                  </a:lnTo>
                  <a:lnTo>
                    <a:pt x="438626" y="449104"/>
                  </a:lnTo>
                  <a:lnTo>
                    <a:pt x="413861" y="449104"/>
                  </a:lnTo>
                  <a:lnTo>
                    <a:pt x="413861" y="411956"/>
                  </a:lnTo>
                  <a:lnTo>
                    <a:pt x="368141" y="411956"/>
                  </a:lnTo>
                  <a:lnTo>
                    <a:pt x="368141" y="374809"/>
                  </a:lnTo>
                  <a:lnTo>
                    <a:pt x="362426" y="374809"/>
                  </a:lnTo>
                  <a:lnTo>
                    <a:pt x="362426" y="358616"/>
                  </a:lnTo>
                  <a:lnTo>
                    <a:pt x="351949" y="358616"/>
                  </a:lnTo>
                  <a:lnTo>
                    <a:pt x="351949" y="346234"/>
                  </a:lnTo>
                  <a:lnTo>
                    <a:pt x="344329" y="346234"/>
                  </a:lnTo>
                  <a:lnTo>
                    <a:pt x="344329" y="333851"/>
                  </a:lnTo>
                  <a:lnTo>
                    <a:pt x="336709" y="333851"/>
                  </a:lnTo>
                  <a:lnTo>
                    <a:pt x="336709" y="314801"/>
                  </a:lnTo>
                  <a:lnTo>
                    <a:pt x="330041" y="314801"/>
                  </a:lnTo>
                  <a:lnTo>
                    <a:pt x="330041" y="304324"/>
                  </a:lnTo>
                  <a:lnTo>
                    <a:pt x="314801" y="304324"/>
                  </a:lnTo>
                  <a:lnTo>
                    <a:pt x="314801" y="282416"/>
                  </a:lnTo>
                  <a:lnTo>
                    <a:pt x="307181" y="282416"/>
                  </a:lnTo>
                  <a:lnTo>
                    <a:pt x="307181" y="246221"/>
                  </a:lnTo>
                  <a:lnTo>
                    <a:pt x="296704" y="246221"/>
                  </a:lnTo>
                  <a:lnTo>
                    <a:pt x="296704" y="210026"/>
                  </a:lnTo>
                  <a:lnTo>
                    <a:pt x="290036" y="210026"/>
                  </a:lnTo>
                  <a:lnTo>
                    <a:pt x="290036" y="174784"/>
                  </a:lnTo>
                  <a:lnTo>
                    <a:pt x="284321" y="174784"/>
                  </a:lnTo>
                  <a:lnTo>
                    <a:pt x="284321" y="157639"/>
                  </a:lnTo>
                  <a:lnTo>
                    <a:pt x="270986" y="157639"/>
                  </a:lnTo>
                  <a:lnTo>
                    <a:pt x="270986" y="143351"/>
                  </a:lnTo>
                  <a:lnTo>
                    <a:pt x="265271" y="143351"/>
                  </a:lnTo>
                  <a:lnTo>
                    <a:pt x="265271" y="116681"/>
                  </a:lnTo>
                  <a:lnTo>
                    <a:pt x="252889" y="116681"/>
                  </a:lnTo>
                  <a:lnTo>
                    <a:pt x="252889" y="91916"/>
                  </a:lnTo>
                  <a:lnTo>
                    <a:pt x="212884" y="91916"/>
                  </a:lnTo>
                  <a:lnTo>
                    <a:pt x="212884" y="77629"/>
                  </a:lnTo>
                  <a:lnTo>
                    <a:pt x="181451" y="77629"/>
                  </a:lnTo>
                  <a:lnTo>
                    <a:pt x="181451" y="44291"/>
                  </a:lnTo>
                  <a:lnTo>
                    <a:pt x="98584" y="44291"/>
                  </a:lnTo>
                  <a:lnTo>
                    <a:pt x="98584" y="27146"/>
                  </a:lnTo>
                  <a:lnTo>
                    <a:pt x="91916" y="27146"/>
                  </a:lnTo>
                  <a:lnTo>
                    <a:pt x="91916" y="7144"/>
                  </a:lnTo>
                  <a:lnTo>
                    <a:pt x="7144" y="7144"/>
                  </a:lnTo>
                </a:path>
              </a:pathLst>
            </a:custGeom>
            <a:noFill/>
            <a:ln w="26035" cap="sq">
              <a:solidFill>
                <a:schemeClr val="accent3"/>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p>
          </p:txBody>
        </p:sp>
      </p:grpSp>
    </p:spTree>
  </p:cSld>
  <p:clrMapOvr>
    <a:masterClrMapping/>
  </p:clrMapOvr>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sz="1800" b="1" i="0" u="none" strike="noStrike" cap="none" baseline="0">
                <a:solidFill>
                  <a:srgbClr val="043882"/>
                </a:solidFill>
                <a:effectLst/>
                <a:uFillTx/>
                <a:ea typeface="MS UI Gothic" panose="020B0600070205080204" charset="-128"/>
              </a:rPr>
              <a:t>12007: セツキシマブ＋イリノテカンの第一選択治療に対し耐性を獲得したRAS/BRAF野生型転移性結腸直腸癌患者において、セツキシマブ＋イリノテカンの再投与から得られる有用性を予測するリキッドバイオプシー：GONOによるCRICKET試験の最終結果及びトランスレーショナル解析– Rossini D, et al</a:t>
            </a:r>
          </a:p>
        </p:txBody>
      </p:sp>
      <p:sp>
        <p:nvSpPr>
          <p:cNvPr id="3" name="Content Placeholder 2"/>
          <p:cNvSpPr>
            <a:spLocks noGrp="1"/>
          </p:cNvSpPr>
          <p:nvPr>
            <p:ph idx="1"/>
          </p:nvPr>
        </p:nvSpPr>
        <p:spPr/>
        <p:txBody>
          <a:bodyPr/>
          <a:lstStyle/>
          <a:p>
            <a:pPr marL="0" indent="0">
              <a:buNone/>
            </a:pPr>
            <a:r>
              <a:rPr lang="ja-JP" sz="1600" b="1" i="0" u="none" strike="noStrike" cap="none" baseline="0" dirty="0">
                <a:solidFill>
                  <a:srgbClr val="4D4D4D"/>
                </a:solidFill>
                <a:effectLst/>
                <a:uFillTx/>
                <a:ea typeface="MS UI Gothic" panose="020B0600070205080204" charset="-128"/>
              </a:rPr>
              <a:t>主要な結果（続き）</a:t>
            </a:r>
          </a:p>
          <a:p>
            <a:r>
              <a:rPr lang="ja-JP" sz="1600" b="0" i="0" u="none" strike="noStrike" cap="none" baseline="0" dirty="0">
                <a:solidFill>
                  <a:srgbClr val="4D4D4D"/>
                </a:solidFill>
                <a:effectLst/>
                <a:uFillTx/>
                <a:ea typeface="MS UI Gothic" panose="020B0600070205080204" charset="-128"/>
              </a:rPr>
              <a:t>ctDNAの予測的役割</a:t>
            </a:r>
          </a:p>
          <a:p>
            <a:pPr lvl="1"/>
            <a:r>
              <a:rPr lang="ja-JP" sz="1600" b="0" i="0" u="none" strike="noStrike" cap="none" baseline="0" dirty="0">
                <a:solidFill>
                  <a:srgbClr val="4D4D4D"/>
                </a:solidFill>
                <a:effectLst/>
                <a:uFillTx/>
                <a:ea typeface="MS UI Gothic" panose="020B0600070205080204" charset="-128"/>
              </a:rPr>
              <a:t>RAS変異が12/25名の患者（48%）で検出された；BRAF/PI3KCA変異は検出されなかった</a:t>
            </a:r>
          </a:p>
          <a:p>
            <a:pPr lvl="1"/>
            <a:r>
              <a:rPr lang="ja-JP" sz="1600" b="0" i="0" u="none" strike="noStrike" cap="none" baseline="0" dirty="0">
                <a:solidFill>
                  <a:srgbClr val="4D4D4D"/>
                </a:solidFill>
                <a:effectLst/>
                <a:uFillTx/>
                <a:ea typeface="MS UI Gothic" panose="020B0600070205080204" charset="-128"/>
              </a:rPr>
              <a:t>PRが確認された患者ではRAS変異は検出されなかった</a:t>
            </a:r>
          </a:p>
          <a:p>
            <a:pPr lvl="1"/>
            <a:endParaRPr lang="en-GB" dirty="0" smtClean="0"/>
          </a:p>
          <a:p>
            <a:endParaRPr lang="en-GB" dirty="0"/>
          </a:p>
          <a:p>
            <a:endParaRPr lang="en-GB" dirty="0" smtClean="0"/>
          </a:p>
          <a:p>
            <a:endParaRPr lang="en-GB" dirty="0"/>
          </a:p>
          <a:p>
            <a:pPr marL="0" indent="0">
              <a:buNone/>
            </a:pPr>
            <a:endParaRPr lang="en-GB" b="1" dirty="0" smtClean="0"/>
          </a:p>
          <a:p>
            <a:pPr marL="0" indent="0">
              <a:buNone/>
            </a:pPr>
            <a:r>
              <a:rPr lang="ja-JP" sz="1600" b="1" i="0" u="none" strike="noStrike" cap="none" baseline="0" dirty="0">
                <a:solidFill>
                  <a:srgbClr val="4D4D4D"/>
                </a:solidFill>
                <a:effectLst/>
                <a:uFillTx/>
                <a:ea typeface="MS UI Gothic" panose="020B0600070205080204" charset="-128"/>
              </a:rPr>
              <a:t>結論</a:t>
            </a:r>
          </a:p>
          <a:p>
            <a:r>
              <a:rPr lang="ja-JP" sz="1600" b="1" i="0" u="none" strike="noStrike" cap="none" baseline="0" dirty="0">
                <a:solidFill>
                  <a:srgbClr val="4D4D4D"/>
                </a:solidFill>
                <a:effectLst/>
                <a:uFillTx/>
                <a:ea typeface="MS UI Gothic" panose="020B0600070205080204" charset="-128"/>
              </a:rPr>
              <a:t>本試験は、初回奏功後に1L治療のセツキシマブ＋イリノテカンでPDとなったRAS/BRAF WT腫瘍を有する患者に対する、セツキシマブ＋イリノテカン再投与の有用性を示す、初めての前向き試験である。</a:t>
            </a:r>
          </a:p>
          <a:p>
            <a:r>
              <a:rPr lang="ja-JP" sz="1600" b="1" i="0" u="none" strike="noStrike" cap="none" baseline="0" dirty="0">
                <a:solidFill>
                  <a:srgbClr val="4D4D4D"/>
                </a:solidFill>
                <a:effectLst/>
                <a:uFillTx/>
                <a:ea typeface="MS UI Gothic" panose="020B0600070205080204" charset="-128"/>
              </a:rPr>
              <a:t>ctDNAのRAS変異では、抗EGFRの再投与によって予測できる臨床的有用性はなかった</a:t>
            </a:r>
          </a:p>
          <a:p>
            <a:r>
              <a:rPr lang="ja-JP" sz="1600" b="1" i="0" u="none" strike="noStrike" cap="none" baseline="0" dirty="0">
                <a:solidFill>
                  <a:srgbClr val="4D4D4D"/>
                </a:solidFill>
                <a:effectLst/>
                <a:uFillTx/>
                <a:ea typeface="MS UI Gothic" panose="020B0600070205080204" charset="-128"/>
              </a:rPr>
              <a:t>抗EGFRの再投与間に起こる他の分子現象を探索するさらなる解析が計画されている</a:t>
            </a:r>
          </a:p>
          <a:p>
            <a:endParaRPr lang="en-GB" b="1" dirty="0"/>
          </a:p>
        </p:txBody>
      </p:sp>
      <p:sp>
        <p:nvSpPr>
          <p:cNvPr id="5" name="Text Placeholder 4"/>
          <p:cNvSpPr>
            <a:spLocks noGrp="1"/>
          </p:cNvSpPr>
          <p:nvPr>
            <p:ph type="body" sz="quarter" idx="11"/>
          </p:nvPr>
        </p:nvSpPr>
        <p:spPr>
          <a:xfrm>
            <a:off x="4414604" y="6096000"/>
            <a:ext cx="4364272" cy="487363"/>
          </a:xfrm>
        </p:spPr>
        <p:txBody>
          <a:bodyPr/>
          <a:lstStyle/>
          <a:p>
            <a:r>
              <a:rPr sz="1200"/>
              <a:t/>
            </a:r>
            <a:br>
              <a:rPr sz="1200"/>
            </a:br>
            <a:r>
              <a:rPr lang="ja-JP" sz="1200" b="0" i="0" u="none" strike="noStrike" cap="none" baseline="0">
                <a:solidFill>
                  <a:srgbClr val="4D4D4D"/>
                </a:solidFill>
                <a:effectLst/>
                <a:uFillTx/>
                <a:ea typeface="MS UI Gothic" panose="020B0600070205080204" charset="-128"/>
              </a:rPr>
              <a:t>Rossini D, et al. J Clin Oncol 2018;36(suppl):abstr 12007</a:t>
            </a:r>
          </a:p>
        </p:txBody>
      </p:sp>
      <p:graphicFrame>
        <p:nvGraphicFramePr>
          <p:cNvPr id="10" name="Group 88"/>
          <p:cNvGraphicFramePr>
            <a:graphicFrameLocks noGrp="1"/>
          </p:cNvGraphicFramePr>
          <p:nvPr>
            <p:extLst>
              <p:ext uri="{D42A27DB-BD31-4B8C-83A1-F6EECF244321}">
                <p14:modId xmlns:p14="http://schemas.microsoft.com/office/powerpoint/2010/main" val="2566832609"/>
              </p:ext>
            </p:extLst>
          </p:nvPr>
        </p:nvGraphicFramePr>
        <p:xfrm>
          <a:off x="369888" y="2572825"/>
          <a:ext cx="8408988" cy="1093242"/>
        </p:xfrm>
        <a:graphic>
          <a:graphicData uri="http://schemas.openxmlformats.org/drawingml/2006/table">
            <a:tbl>
              <a:tblPr firstRow="1" bandRow="1">
                <a:tableStyleId>{69012ECD-51FC-41F1-AA8D-1B2483CD663E}</a:tableStyleId>
              </a:tblPr>
              <a:tblGrid>
                <a:gridCol w="1622787">
                  <a:extLst>
                    <a:ext uri="{9D8B030D-6E8A-4147-A177-3AD203B41FA5}">
                      <a16:colId xmlns:a16="http://schemas.microsoft.com/office/drawing/2014/main" val="20000"/>
                    </a:ext>
                  </a:extLst>
                </a:gridCol>
                <a:gridCol w="2262067">
                  <a:extLst>
                    <a:ext uri="{9D8B030D-6E8A-4147-A177-3AD203B41FA5}">
                      <a16:colId xmlns:a16="http://schemas.microsoft.com/office/drawing/2014/main" val="20001"/>
                    </a:ext>
                  </a:extLst>
                </a:gridCol>
                <a:gridCol w="2262067">
                  <a:extLst>
                    <a:ext uri="{9D8B030D-6E8A-4147-A177-3AD203B41FA5}">
                      <a16:colId xmlns:a16="http://schemas.microsoft.com/office/drawing/2014/main" val="20002"/>
                    </a:ext>
                  </a:extLst>
                </a:gridCol>
                <a:gridCol w="2262067">
                  <a:extLst>
                    <a:ext uri="{9D8B030D-6E8A-4147-A177-3AD203B41FA5}">
                      <a16:colId xmlns:a16="http://schemas.microsoft.com/office/drawing/2014/main" val="20003"/>
                    </a:ext>
                  </a:extLst>
                </a:gridCol>
              </a:tblGrid>
              <a:tr h="364414">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endParaRPr kumimoji="0" lang="en-US" sz="1400" b="1" i="0" u="none" strike="noStrike" cap="none" normalizeH="0" baseline="0" dirty="0">
                        <a:ln>
                          <a:noFill/>
                        </a:ln>
                        <a:solidFill>
                          <a:schemeClr val="tx2"/>
                        </a:solidFill>
                        <a:effectLst/>
                        <a:latin typeface="Arial" panose="020B0604020202020204"/>
                        <a:cs typeface="Arial" panose="020B0604020202020204"/>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1" i="0" u="none" strike="noStrike" cap="none" baseline="0">
                          <a:solidFill>
                            <a:srgbClr val="FFFFFF"/>
                          </a:solidFill>
                          <a:effectLst/>
                          <a:uFillTx/>
                          <a:ea typeface="MS UI Gothic" panose="020B0600070205080204" charset="-128"/>
                        </a:rPr>
                        <a:t>RAS WT ctDNA</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1" i="0" u="none" strike="noStrike" cap="none" baseline="0">
                          <a:solidFill>
                            <a:srgbClr val="FFFFFF"/>
                          </a:solidFill>
                          <a:effectLst/>
                          <a:uFillTx/>
                          <a:ea typeface="MS UI Gothic" panose="020B0600070205080204" charset="-128"/>
                        </a:rPr>
                        <a:t>RAS変異ctDNA</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1" i="0" u="none" strike="noStrike" cap="none" baseline="0" dirty="0" smtClean="0">
                          <a:solidFill>
                            <a:srgbClr val="FFFFFF"/>
                          </a:solidFill>
                          <a:effectLst/>
                          <a:uFillTx/>
                          <a:ea typeface="MS UI Gothic" panose="020B0600070205080204" charset="-128"/>
                        </a:rPr>
                        <a:t>HR</a:t>
                      </a:r>
                      <a:r>
                        <a:rPr lang="en-GB" altLang="ja-JP" sz="1400" b="1" i="0" u="none" strike="noStrike" cap="none" baseline="0" dirty="0" smtClean="0">
                          <a:solidFill>
                            <a:srgbClr val="FFFFFF"/>
                          </a:solidFill>
                          <a:effectLst/>
                          <a:uFillTx/>
                          <a:ea typeface="MS UI Gothic" panose="020B0600070205080204" charset="-128"/>
                        </a:rPr>
                        <a:t> </a:t>
                      </a:r>
                      <a:r>
                        <a:rPr lang="ja-JP" sz="1400" b="1" i="0" u="none" strike="noStrike" cap="none" baseline="0" dirty="0" smtClean="0">
                          <a:solidFill>
                            <a:srgbClr val="FFFFFF"/>
                          </a:solidFill>
                          <a:effectLst/>
                          <a:uFillTx/>
                          <a:ea typeface="MS UI Gothic" panose="020B0600070205080204" charset="-128"/>
                        </a:rPr>
                        <a:t>（</a:t>
                      </a:r>
                      <a:r>
                        <a:rPr lang="ja-JP" sz="1400" b="1" i="0" u="none" strike="noStrike" cap="none" baseline="0" dirty="0">
                          <a:solidFill>
                            <a:srgbClr val="FFFFFF"/>
                          </a:solidFill>
                          <a:effectLst/>
                          <a:uFillTx/>
                          <a:ea typeface="MS UI Gothic" panose="020B0600070205080204" charset="-128"/>
                        </a:rPr>
                        <a:t>95%CI）、P値</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0"/>
                  </a:ext>
                </a:extLst>
              </a:tr>
              <a:tr h="364414">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a:solidFill>
                            <a:srgbClr val="000000"/>
                          </a:solidFill>
                          <a:effectLst/>
                          <a:uFillTx/>
                          <a:ea typeface="MS UI Gothic" panose="020B0600070205080204" charset="-128"/>
                        </a:rPr>
                        <a:t>PFS、カ月</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a:solidFill>
                            <a:srgbClr val="000000"/>
                          </a:solidFill>
                          <a:effectLst/>
                          <a:uFillTx/>
                          <a:ea typeface="MS UI Gothic" panose="020B0600070205080204" charset="-128"/>
                        </a:rPr>
                        <a:t>4.0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a:solidFill>
                            <a:srgbClr val="000000"/>
                          </a:solidFill>
                          <a:effectLst/>
                          <a:uFillTx/>
                          <a:ea typeface="MS UI Gothic" panose="020B0600070205080204" charset="-128"/>
                        </a:rPr>
                        <a:t>1.9</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a:solidFill>
                            <a:srgbClr val="000000"/>
                          </a:solidFill>
                          <a:effectLst/>
                          <a:uFillTx/>
                          <a:ea typeface="MS UI Gothic" panose="020B0600070205080204" charset="-128"/>
                        </a:rPr>
                        <a:t>0.44 (0.18, 0.98); 0.026</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val="10001"/>
                  </a:ext>
                </a:extLst>
              </a:tr>
              <a:tr h="364414">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a:solidFill>
                            <a:srgbClr val="000000"/>
                          </a:solidFill>
                          <a:effectLst/>
                          <a:uFillTx/>
                          <a:ea typeface="MS UI Gothic" panose="020B0600070205080204" charset="-128"/>
                        </a:rPr>
                        <a:t>OS、月</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a:solidFill>
                            <a:srgbClr val="000000"/>
                          </a:solidFill>
                          <a:effectLst/>
                          <a:uFillTx/>
                          <a:ea typeface="MS UI Gothic" panose="020B0600070205080204" charset="-128"/>
                        </a:rPr>
                        <a:t>12.5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a:solidFill>
                            <a:srgbClr val="000000"/>
                          </a:solidFill>
                          <a:effectLst/>
                          <a:uFillTx/>
                          <a:ea typeface="MS UI Gothic" panose="020B0600070205080204" charset="-128"/>
                        </a:rPr>
                        <a:t>5.2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a:solidFill>
                            <a:srgbClr val="000000"/>
                          </a:solidFill>
                          <a:effectLst/>
                          <a:uFillTx/>
                          <a:ea typeface="MS UI Gothic" panose="020B0600070205080204" charset="-128"/>
                        </a:rPr>
                        <a:t>0.58 (0.22, 1.52); 0.24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a16="http://schemas.microsoft.com/office/drawing/2014/main" val="10002"/>
                  </a:ext>
                </a:extLst>
              </a:tr>
            </a:tbl>
          </a:graphicData>
        </a:graphic>
      </p:graphicFrame>
    </p:spTree>
  </p:cSld>
  <p:clrMapOvr>
    <a:masterClrMapping/>
  </p:clrMapOvr>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sz="1800" b="1" i="0" u="none" strike="noStrike" cap="none" baseline="0">
                <a:solidFill>
                  <a:srgbClr val="043882"/>
                </a:solidFill>
                <a:effectLst/>
                <a:uFillTx/>
                <a:ea typeface="MS UI Gothic" panose="020B0600070205080204" charset="-128"/>
              </a:rPr>
              <a:t>私見：EGFR標的化治療のタイミング</a:t>
            </a:r>
            <a:r>
              <a:rPr sz="1800"/>
              <a:t/>
            </a:r>
            <a:br>
              <a:rPr sz="1800"/>
            </a:br>
            <a:r>
              <a:rPr lang="ja-JP" sz="1800" b="1" i="0" u="none" strike="noStrike" cap="none" baseline="0">
                <a:solidFill>
                  <a:srgbClr val="043882"/>
                </a:solidFill>
                <a:effectLst/>
                <a:uFillTx/>
                <a:ea typeface="MS UI Gothic" panose="020B0600070205080204" charset="-128"/>
              </a:rPr>
              <a:t>討議者 – Sobrero AF</a:t>
            </a:r>
          </a:p>
        </p:txBody>
      </p:sp>
      <p:sp>
        <p:nvSpPr>
          <p:cNvPr id="3" name="Content Placeholder 2"/>
          <p:cNvSpPr>
            <a:spLocks noGrp="1"/>
          </p:cNvSpPr>
          <p:nvPr>
            <p:ph idx="1"/>
          </p:nvPr>
        </p:nvSpPr>
        <p:spPr/>
        <p:txBody>
          <a:bodyPr/>
          <a:lstStyle/>
          <a:p>
            <a:pPr marL="0" indent="0">
              <a:buNone/>
            </a:pPr>
            <a:r>
              <a:rPr lang="ja-JP" sz="1600" b="1" i="0" u="none" strike="noStrike" cap="none" baseline="0" dirty="0">
                <a:solidFill>
                  <a:srgbClr val="4D4D4D"/>
                </a:solidFill>
                <a:effectLst/>
                <a:uFillTx/>
                <a:ea typeface="MS UI Gothic" panose="020B0600070205080204" charset="-128"/>
              </a:rPr>
              <a:t>試験の目的（FIRE-3: Abstract 3508 – Stintzing S, et al）</a:t>
            </a:r>
          </a:p>
          <a:p>
            <a:r>
              <a:rPr lang="ja-JP" sz="1600" b="1" i="0" u="none" strike="noStrike" cap="none" baseline="0" dirty="0">
                <a:solidFill>
                  <a:srgbClr val="4D4D4D"/>
                </a:solidFill>
                <a:effectLst/>
                <a:uFillTx/>
                <a:ea typeface="MS UI Gothic" panose="020B0600070205080204" charset="-128"/>
              </a:rPr>
              <a:t>RAS WT mCRC患者を対象として、1L治療としてのセツキシマブ＋FOLFIRIとベバシズマブ＋FOLFIRIの有効性及び安全性を比較する</a:t>
            </a:r>
          </a:p>
          <a:p>
            <a:pPr marL="0" indent="0">
              <a:spcBef>
                <a:spcPts val="1200"/>
              </a:spcBef>
              <a:buNone/>
            </a:pPr>
            <a:r>
              <a:rPr lang="ja-JP" sz="1600" b="1" i="0" u="none" strike="noStrike" cap="none" baseline="0" dirty="0">
                <a:solidFill>
                  <a:srgbClr val="4D4D4D"/>
                </a:solidFill>
                <a:effectLst/>
                <a:uFillTx/>
                <a:ea typeface="MS UI Gothic" panose="020B0600070205080204" charset="-128"/>
              </a:rPr>
              <a:t>試験デザイン</a:t>
            </a:r>
          </a:p>
          <a:p>
            <a:r>
              <a:rPr lang="ja-JP" sz="1600" b="0" i="0" u="none" strike="noStrike" cap="none" baseline="0" dirty="0">
                <a:solidFill>
                  <a:srgbClr val="4D4D4D"/>
                </a:solidFill>
                <a:effectLst/>
                <a:uFillTx/>
                <a:ea typeface="MS UI Gothic" panose="020B0600070205080204" charset="-128"/>
              </a:rPr>
              <a:t>RAS WT mCRC患者（n=352）を、セツキシマブ*＋FOLFIRI投与群（n=169）、又はベバシズマブ</a:t>
            </a:r>
            <a:r>
              <a:rPr lang="ja-JP" sz="1600" b="0" i="0" u="none" strike="noStrike" cap="none" baseline="30000" dirty="0">
                <a:solidFill>
                  <a:srgbClr val="4D4D4D"/>
                </a:solidFill>
                <a:effectLst/>
                <a:uFillTx/>
                <a:ea typeface="MS UI Gothic" panose="020B0600070205080204" charset="-128"/>
              </a:rPr>
              <a:t>†</a:t>
            </a:r>
            <a:r>
              <a:rPr lang="ja-JP" sz="1600" b="0" i="0" u="none" strike="noStrike" cap="none" baseline="0" dirty="0">
                <a:solidFill>
                  <a:srgbClr val="4D4D4D"/>
                </a:solidFill>
                <a:effectLst/>
                <a:uFillTx/>
                <a:ea typeface="MS UI Gothic" panose="020B0600070205080204" charset="-128"/>
              </a:rPr>
              <a:t>＋FOLFIRI投与群（n=183）に（1:1で）無作為化した</a:t>
            </a:r>
          </a:p>
          <a:p>
            <a:r>
              <a:rPr lang="ja-JP" sz="1600" b="0" i="0" u="none" strike="noStrike" cap="none" baseline="0" dirty="0">
                <a:solidFill>
                  <a:srgbClr val="4D4D4D"/>
                </a:solidFill>
                <a:effectLst/>
                <a:uFillTx/>
                <a:ea typeface="MS UI Gothic" panose="020B0600070205080204" charset="-128"/>
              </a:rPr>
              <a:t>per-protocol解析</a:t>
            </a:r>
          </a:p>
          <a:p>
            <a:pPr marL="0" indent="0">
              <a:spcBef>
                <a:spcPts val="1200"/>
              </a:spcBef>
              <a:buNone/>
            </a:pPr>
            <a:r>
              <a:rPr lang="ja-JP" sz="1600" b="1" i="0" u="none" strike="noStrike" cap="none" baseline="0" dirty="0">
                <a:solidFill>
                  <a:srgbClr val="4D4D4D"/>
                </a:solidFill>
                <a:effectLst/>
                <a:uFillTx/>
                <a:ea typeface="MS UI Gothic" panose="020B0600070205080204" charset="-128"/>
              </a:rPr>
              <a:t>主な結果</a:t>
            </a:r>
          </a:p>
          <a:p>
            <a:endParaRPr lang="en-GB" dirty="0" smtClean="0"/>
          </a:p>
          <a:p>
            <a:endParaRPr lang="en-GB" dirty="0" smtClean="0"/>
          </a:p>
          <a:p>
            <a:endParaRPr lang="en-GB" dirty="0"/>
          </a:p>
          <a:p>
            <a:endParaRPr lang="en-GB" dirty="0" smtClean="0"/>
          </a:p>
          <a:p>
            <a:pPr>
              <a:spcBef>
                <a:spcPts val="1800"/>
              </a:spcBef>
            </a:pPr>
            <a:r>
              <a:rPr lang="ja-JP" sz="1600" b="0" i="0" u="none" strike="noStrike" cap="none" baseline="0" dirty="0">
                <a:solidFill>
                  <a:srgbClr val="4D4D4D"/>
                </a:solidFill>
                <a:effectLst/>
                <a:uFillTx/>
                <a:ea typeface="MS UI Gothic" panose="020B0600070205080204" charset="-128"/>
              </a:rPr>
              <a:t>ORR: セツキシマブ＋FOLFIRI投与群130例 (76.9%) vs. ベバシズマブ＋FOLFIRI投与群118例 (64.5%) ；OR 1.84; p=0.014 </a:t>
            </a:r>
          </a:p>
        </p:txBody>
      </p:sp>
      <p:sp>
        <p:nvSpPr>
          <p:cNvPr id="4" name="Text Placeholder 3"/>
          <p:cNvSpPr>
            <a:spLocks noGrp="1"/>
          </p:cNvSpPr>
          <p:nvPr>
            <p:ph type="body" sz="quarter" idx="10"/>
          </p:nvPr>
        </p:nvSpPr>
        <p:spPr/>
        <p:txBody>
          <a:bodyPr/>
          <a:lstStyle/>
          <a:p>
            <a:r>
              <a:rPr lang="ja-JP" sz="1200" b="0" i="0" u="none" strike="noStrike" cap="none" baseline="0">
                <a:solidFill>
                  <a:srgbClr val="4D4D4D"/>
                </a:solidFill>
                <a:effectLst/>
                <a:uFillTx/>
                <a:ea typeface="MS UI Gothic" panose="020B0600070205080204" charset="-128"/>
              </a:rPr>
              <a:t>*400 mg/m</a:t>
            </a:r>
            <a:r>
              <a:rPr lang="ja-JP" sz="1200" b="0" i="0" u="none" strike="noStrike" cap="none" baseline="30000">
                <a:solidFill>
                  <a:srgbClr val="4D4D4D"/>
                </a:solidFill>
                <a:effectLst/>
                <a:uFillTx/>
                <a:ea typeface="MS UI Gothic" panose="020B0600070205080204" charset="-128"/>
              </a:rPr>
              <a:t>2</a:t>
            </a:r>
            <a:r>
              <a:rPr lang="ja-JP" sz="1200" b="0" i="0" u="none" strike="noStrike" cap="none" baseline="0">
                <a:solidFill>
                  <a:srgbClr val="4D4D4D"/>
                </a:solidFill>
                <a:effectLst/>
                <a:uFillTx/>
                <a:ea typeface="MS UI Gothic" panose="020B0600070205080204" charset="-128"/>
              </a:rPr>
              <a:t> iv 120分、その後250 mg/m</a:t>
            </a:r>
            <a:r>
              <a:rPr lang="ja-JP" sz="1200" b="0" i="0" u="none" strike="noStrike" cap="none" baseline="30000">
                <a:solidFill>
                  <a:srgbClr val="4D4D4D"/>
                </a:solidFill>
                <a:effectLst/>
                <a:uFillTx/>
                <a:ea typeface="MS UI Gothic" panose="020B0600070205080204" charset="-128"/>
              </a:rPr>
              <a:t>2</a:t>
            </a:r>
            <a:r>
              <a:rPr lang="ja-JP" sz="1200" b="0" i="0" u="none" strike="noStrike" cap="none" baseline="0">
                <a:solidFill>
                  <a:srgbClr val="4D4D4D"/>
                </a:solidFill>
                <a:effectLst/>
                <a:uFillTx/>
                <a:ea typeface="MS UI Gothic" panose="020B0600070205080204" charset="-128"/>
              </a:rPr>
              <a:t> iv 60分 q1w；</a:t>
            </a:r>
            <a:r>
              <a:rPr sz="1200"/>
              <a:t/>
            </a:r>
            <a:br>
              <a:rPr sz="1200"/>
            </a:br>
            <a:r>
              <a:rPr lang="ja-JP" sz="1200" b="0" i="0" u="none" strike="noStrike" cap="none" baseline="30000">
                <a:solidFill>
                  <a:srgbClr val="4D4D4D"/>
                </a:solidFill>
                <a:effectLst/>
                <a:uFillTx/>
                <a:ea typeface="MS UI Gothic" panose="020B0600070205080204" charset="-128"/>
              </a:rPr>
              <a:t>†</a:t>
            </a:r>
            <a:r>
              <a:rPr lang="ja-JP" sz="1200" b="0" i="0" u="none" strike="noStrike" cap="none" baseline="0">
                <a:solidFill>
                  <a:srgbClr val="4D4D4D"/>
                </a:solidFill>
                <a:effectLst/>
                <a:uFillTx/>
                <a:ea typeface="MS UI Gothic" panose="020B0600070205080204" charset="-128"/>
              </a:rPr>
              <a:t>5 mg/kg iv 30～90分 q2w</a:t>
            </a:r>
          </a:p>
        </p:txBody>
      </p:sp>
      <p:sp>
        <p:nvSpPr>
          <p:cNvPr id="5" name="Text Placeholder 4"/>
          <p:cNvSpPr>
            <a:spLocks noGrp="1"/>
          </p:cNvSpPr>
          <p:nvPr>
            <p:ph type="body" sz="quarter" idx="11"/>
          </p:nvPr>
        </p:nvSpPr>
        <p:spPr>
          <a:xfrm>
            <a:off x="4519534" y="6096000"/>
            <a:ext cx="4259341" cy="487363"/>
          </a:xfrm>
        </p:spPr>
        <p:txBody>
          <a:bodyPr/>
          <a:lstStyle/>
          <a:p>
            <a:r>
              <a:rPr lang="ja-JP" sz="1200" b="0" i="0" u="none" strike="noStrike" cap="none" baseline="0">
                <a:solidFill>
                  <a:srgbClr val="4D4D4D"/>
                </a:solidFill>
                <a:effectLst/>
                <a:uFillTx/>
                <a:ea typeface="MS UI Gothic" panose="020B0600070205080204" charset="-128"/>
              </a:rPr>
              <a:t>Stintzing S, et al. J Clin Oncol 2018;36(suppl):abstr 3508</a:t>
            </a:r>
            <a:r>
              <a:rPr sz="1200"/>
              <a:t/>
            </a:r>
            <a:br>
              <a:rPr sz="1200"/>
            </a:br>
            <a:r>
              <a:rPr lang="ja-JP" sz="1200" b="0" i="0" u="none" strike="noStrike" cap="none" baseline="0">
                <a:solidFill>
                  <a:srgbClr val="4D4D4D"/>
                </a:solidFill>
                <a:effectLst/>
                <a:uFillTx/>
                <a:ea typeface="MS UI Gothic" panose="020B0600070205080204" charset="-128"/>
              </a:rPr>
              <a:t>Geissler M, et al. J Clin Oncol 2018;36(suppl):abstr 3509</a:t>
            </a:r>
            <a:r>
              <a:rPr sz="1200"/>
              <a:t/>
            </a:r>
            <a:br>
              <a:rPr sz="1200"/>
            </a:br>
            <a:r>
              <a:rPr lang="ja-JP" sz="1200" b="0" i="0" u="none" strike="noStrike" cap="none" baseline="0">
                <a:solidFill>
                  <a:srgbClr val="4D4D4D"/>
                </a:solidFill>
                <a:effectLst/>
                <a:uFillTx/>
                <a:ea typeface="MS UI Gothic" panose="020B0600070205080204" charset="-128"/>
              </a:rPr>
              <a:t>Tsuji Y, et al. J Clin Oncol 2018;36(suppl):abstr 3510</a:t>
            </a:r>
            <a:r>
              <a:rPr sz="1200"/>
              <a:t/>
            </a:r>
            <a:br>
              <a:rPr sz="1200"/>
            </a:br>
            <a:r>
              <a:rPr lang="ja-JP" sz="1200" b="0" i="0" u="none" strike="noStrike" cap="none" baseline="0">
                <a:solidFill>
                  <a:srgbClr val="4D4D4D"/>
                </a:solidFill>
                <a:effectLst/>
                <a:uFillTx/>
                <a:ea typeface="MS UI Gothic" panose="020B0600070205080204" charset="-128"/>
              </a:rPr>
              <a:t>Parseghian CM, et al. J Clin Oncol 2018;36(suppl):abstr 3511</a:t>
            </a:r>
          </a:p>
        </p:txBody>
      </p:sp>
      <p:graphicFrame>
        <p:nvGraphicFramePr>
          <p:cNvPr id="7" name="Group 88"/>
          <p:cNvGraphicFramePr>
            <a:graphicFrameLocks noGrp="1"/>
          </p:cNvGraphicFramePr>
          <p:nvPr/>
        </p:nvGraphicFramePr>
        <p:xfrm>
          <a:off x="369888" y="3871306"/>
          <a:ext cx="8408988" cy="1312586"/>
        </p:xfrm>
        <a:graphic>
          <a:graphicData uri="http://schemas.openxmlformats.org/drawingml/2006/table">
            <a:tbl>
              <a:tblPr firstRow="1" bandRow="1">
                <a:tableStyleId>{69012ECD-51FC-41F1-AA8D-1B2483CD663E}</a:tableStyleId>
              </a:tblPr>
              <a:tblGrid>
                <a:gridCol w="2110845">
                  <a:extLst>
                    <a:ext uri="{9D8B030D-6E8A-4147-A177-3AD203B41FA5}">
                      <a16:colId xmlns:a16="http://schemas.microsoft.com/office/drawing/2014/main" val="20000"/>
                    </a:ext>
                  </a:extLst>
                </a:gridCol>
                <a:gridCol w="2535767">
                  <a:extLst>
                    <a:ext uri="{9D8B030D-6E8A-4147-A177-3AD203B41FA5}">
                      <a16:colId xmlns:a16="http://schemas.microsoft.com/office/drawing/2014/main" val="20001"/>
                    </a:ext>
                  </a:extLst>
                </a:gridCol>
                <a:gridCol w="2535767">
                  <a:extLst>
                    <a:ext uri="{9D8B030D-6E8A-4147-A177-3AD203B41FA5}">
                      <a16:colId xmlns:a16="http://schemas.microsoft.com/office/drawing/2014/main" val="20002"/>
                    </a:ext>
                  </a:extLst>
                </a:gridCol>
                <a:gridCol w="1226609">
                  <a:extLst>
                    <a:ext uri="{9D8B030D-6E8A-4147-A177-3AD203B41FA5}">
                      <a16:colId xmlns:a16="http://schemas.microsoft.com/office/drawing/2014/main" val="20003"/>
                    </a:ext>
                  </a:extLst>
                </a:gridCol>
              </a:tblGrid>
              <a:tr h="54260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endParaRPr kumimoji="0" lang="en-US" sz="1400" b="1" i="0" u="none" strike="noStrike" cap="none" normalizeH="0" baseline="0">
                        <a:ln>
                          <a:noFill/>
                        </a:ln>
                        <a:solidFill>
                          <a:schemeClr val="tx2"/>
                        </a:solidFill>
                        <a:effectLst/>
                        <a:latin typeface="Arial" panose="020B0604020202020204"/>
                        <a:cs typeface="Arial" panose="020B0604020202020204"/>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1" i="0" u="none" strike="noStrike" cap="none" baseline="0">
                          <a:solidFill>
                            <a:srgbClr val="FFFFFF"/>
                          </a:solidFill>
                          <a:effectLst/>
                          <a:uFillTx/>
                          <a:ea typeface="MS UI Gothic" panose="020B0600070205080204" charset="-128"/>
                        </a:rPr>
                        <a:t>セツキシマブ＋FOLFIRI </a:t>
                      </a:r>
                      <a:r>
                        <a:rPr sz="1400"/>
                        <a:t/>
                      </a:r>
                      <a:br>
                        <a:rPr sz="1400"/>
                      </a:br>
                      <a:r>
                        <a:rPr lang="ja-JP" sz="1400" b="1" i="0" u="none" strike="noStrike" cap="none" baseline="0">
                          <a:solidFill>
                            <a:srgbClr val="FFFFFF"/>
                          </a:solidFill>
                          <a:effectLst/>
                          <a:uFillTx/>
                          <a:ea typeface="MS UI Gothic" panose="020B0600070205080204" charset="-128"/>
                        </a:rPr>
                        <a:t>(n=169)</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1" i="0" u="none" strike="noStrike" cap="none" baseline="0">
                          <a:solidFill>
                            <a:srgbClr val="FFFFFF"/>
                          </a:solidFill>
                          <a:effectLst/>
                          <a:uFillTx/>
                          <a:ea typeface="MS UI Gothic" panose="020B0600070205080204" charset="-128"/>
                        </a:rPr>
                        <a:t>ベバシズマブ＋FOLFIRI</a:t>
                      </a:r>
                      <a:r>
                        <a:rPr sz="1400"/>
                        <a:t/>
                      </a:r>
                      <a:br>
                        <a:rPr sz="1400"/>
                      </a:br>
                      <a:r>
                        <a:rPr lang="ja-JP" sz="1400" b="1" i="0" u="none" strike="noStrike" cap="none" baseline="0">
                          <a:solidFill>
                            <a:srgbClr val="FFFFFF"/>
                          </a:solidFill>
                          <a:effectLst/>
                          <a:uFillTx/>
                          <a:ea typeface="MS UI Gothic" panose="020B0600070205080204" charset="-128"/>
                        </a:rPr>
                        <a:t>(n=183)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1" i="0" u="none" strike="noStrike" cap="none" baseline="0">
                          <a:solidFill>
                            <a:srgbClr val="FFFFFF"/>
                          </a:solidFill>
                          <a:effectLst/>
                          <a:uFillTx/>
                          <a:ea typeface="MS UI Gothic" panose="020B0600070205080204" charset="-128"/>
                        </a:rPr>
                        <a:t>HR；P値</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0"/>
                  </a:ext>
                </a:extLst>
              </a:tr>
              <a:tr h="384993">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a:solidFill>
                            <a:srgbClr val="000000"/>
                          </a:solidFill>
                          <a:effectLst/>
                          <a:uFillTx/>
                          <a:ea typeface="MS UI Gothic" panose="020B0600070205080204" charset="-128"/>
                        </a:rPr>
                        <a:t>mPFS、月（95%CI）</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a:solidFill>
                            <a:srgbClr val="000000"/>
                          </a:solidFill>
                          <a:effectLst/>
                          <a:uFillTx/>
                          <a:ea typeface="MS UI Gothic" panose="020B0600070205080204" charset="-128"/>
                        </a:rPr>
                        <a:t>10.3 (9.5, 11.8)</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defRPr/>
                      </a:pPr>
                      <a:r>
                        <a:rPr lang="ja-JP" sz="1400" b="0" i="0" u="none" strike="noStrike" cap="none" baseline="0">
                          <a:solidFill>
                            <a:srgbClr val="000000"/>
                          </a:solidFill>
                          <a:effectLst/>
                          <a:uFillTx/>
                          <a:ea typeface="MS UI Gothic" panose="020B0600070205080204" charset="-128"/>
                        </a:rPr>
                        <a:t>10.7 (9.9, 11.8)</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a:solidFill>
                            <a:srgbClr val="000000"/>
                          </a:solidFill>
                          <a:effectLst/>
                          <a:uFillTx/>
                          <a:ea typeface="MS UI Gothic" panose="020B0600070205080204" charset="-128"/>
                        </a:rPr>
                        <a:t>1.00; 0.99</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val="10001"/>
                  </a:ext>
                </a:extLst>
              </a:tr>
              <a:tr h="384993">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a:solidFill>
                            <a:srgbClr val="000000"/>
                          </a:solidFill>
                          <a:effectLst/>
                          <a:uFillTx/>
                          <a:ea typeface="MS UI Gothic" panose="020B0600070205080204" charset="-128"/>
                        </a:rPr>
                        <a:t>mOS、月（95%CI）</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a:solidFill>
                            <a:srgbClr val="000000"/>
                          </a:solidFill>
                          <a:effectLst/>
                          <a:uFillTx/>
                          <a:ea typeface="MS UI Gothic" panose="020B0600070205080204" charset="-128"/>
                        </a:rPr>
                        <a:t>32.5 (25.9, 38.3)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a:solidFill>
                            <a:srgbClr val="000000"/>
                          </a:solidFill>
                          <a:effectLst/>
                          <a:uFillTx/>
                          <a:ea typeface="MS UI Gothic" panose="020B0600070205080204" charset="-128"/>
                        </a:rPr>
                        <a:t>26.1 (23.7, 29.0)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defRPr/>
                      </a:pPr>
                      <a:r>
                        <a:rPr lang="ja-JP" sz="1400" b="0" i="0" u="none" strike="noStrike" cap="none" baseline="0">
                          <a:solidFill>
                            <a:srgbClr val="000000"/>
                          </a:solidFill>
                          <a:effectLst/>
                          <a:uFillTx/>
                          <a:ea typeface="MS UI Gothic" panose="020B0600070205080204" charset="-128"/>
                        </a:rPr>
                        <a:t>0.75; 0.011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a16="http://schemas.microsoft.com/office/drawing/2014/main" val="10002"/>
                  </a:ext>
                </a:extLst>
              </a:tr>
            </a:tbl>
          </a:graphicData>
        </a:graphic>
      </p:graphicFrame>
    </p:spTree>
  </p:cSld>
  <p:clrMapOvr>
    <a:masterClrMapping/>
  </p:clrMapOvr>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sz="1800" b="1" i="0" u="none" strike="noStrike" cap="none" baseline="0">
                <a:solidFill>
                  <a:srgbClr val="043882"/>
                </a:solidFill>
                <a:effectLst/>
                <a:uFillTx/>
                <a:ea typeface="MS UI Gothic" panose="020B0600070205080204" charset="-128"/>
              </a:rPr>
              <a:t>私見：EGFR標的化治療のタイミング</a:t>
            </a:r>
            <a:r>
              <a:rPr sz="1800"/>
              <a:t/>
            </a:r>
            <a:br>
              <a:rPr sz="1800"/>
            </a:br>
            <a:r>
              <a:rPr lang="ja-JP" sz="1800" b="1" i="0" u="none" strike="noStrike" cap="none" baseline="0">
                <a:solidFill>
                  <a:srgbClr val="043882"/>
                </a:solidFill>
                <a:effectLst/>
                <a:uFillTx/>
                <a:ea typeface="MS UI Gothic" panose="020B0600070205080204" charset="-128"/>
              </a:rPr>
              <a:t>討議者 – Sobrero AF</a:t>
            </a:r>
          </a:p>
        </p:txBody>
      </p:sp>
      <p:sp>
        <p:nvSpPr>
          <p:cNvPr id="3" name="Content Placeholder 2"/>
          <p:cNvSpPr>
            <a:spLocks noGrp="1"/>
          </p:cNvSpPr>
          <p:nvPr>
            <p:ph idx="1"/>
          </p:nvPr>
        </p:nvSpPr>
        <p:spPr/>
        <p:txBody>
          <a:bodyPr/>
          <a:lstStyle/>
          <a:p>
            <a:pPr marL="0" indent="0">
              <a:buNone/>
            </a:pPr>
            <a:r>
              <a:rPr lang="ja-JP" sz="1600" b="1" i="0" u="none" strike="noStrike" cap="none" baseline="0" dirty="0">
                <a:solidFill>
                  <a:srgbClr val="4D4D4D"/>
                </a:solidFill>
                <a:effectLst/>
                <a:uFillTx/>
                <a:ea typeface="MS UI Gothic" panose="020B0600070205080204" charset="-128"/>
              </a:rPr>
              <a:t>試験の目的（VOLFI: Abstract 3509 – Geissler M, et al）</a:t>
            </a:r>
          </a:p>
          <a:p>
            <a:r>
              <a:rPr lang="ja-JP" sz="1600" b="1" i="0" u="none" strike="noStrike" cap="none" baseline="0" dirty="0">
                <a:solidFill>
                  <a:srgbClr val="4D4D4D"/>
                </a:solidFill>
                <a:effectLst/>
                <a:uFillTx/>
                <a:ea typeface="MS UI Gothic" panose="020B0600070205080204" charset="-128"/>
              </a:rPr>
              <a:t>RAS WT mCRC患者を対象として、1L治療としての、パニツムマブ＋mFOLFOXIRIとFOLFOXIRI単独の有効性及び安全性を比較評価する</a:t>
            </a:r>
          </a:p>
          <a:p>
            <a:pPr marL="0" indent="0">
              <a:spcBef>
                <a:spcPts val="1800"/>
              </a:spcBef>
              <a:buNone/>
            </a:pPr>
            <a:r>
              <a:rPr lang="ja-JP" sz="1600" b="1" i="0" u="none" strike="noStrike" cap="none" baseline="0" dirty="0">
                <a:solidFill>
                  <a:srgbClr val="4D4D4D"/>
                </a:solidFill>
                <a:effectLst/>
                <a:uFillTx/>
                <a:ea typeface="MS UI Gothic" panose="020B0600070205080204" charset="-128"/>
              </a:rPr>
              <a:t>試験デザイン</a:t>
            </a:r>
          </a:p>
          <a:p>
            <a:r>
              <a:rPr lang="ja-JP" sz="1600" b="0" i="0" u="none" strike="noStrike" cap="none" baseline="0" dirty="0">
                <a:solidFill>
                  <a:srgbClr val="4D4D4D"/>
                </a:solidFill>
                <a:effectLst/>
                <a:uFillTx/>
                <a:ea typeface="MS UI Gothic" panose="020B0600070205080204" charset="-128"/>
              </a:rPr>
              <a:t>RAS WT mCRC患者（n=96）を、パニツムマブ＋mFOLFOXIRI投与群（n=63）又はFOLFOXIRI単独投与群（n=33）に（2:1で）無作為化した </a:t>
            </a:r>
          </a:p>
          <a:p>
            <a:pPr lvl="1"/>
            <a:r>
              <a:rPr lang="ja-JP" sz="1600" b="0" i="0" u="none" strike="noStrike" cap="none" baseline="0" dirty="0">
                <a:solidFill>
                  <a:srgbClr val="4D4D4D"/>
                </a:solidFill>
                <a:effectLst/>
                <a:uFillTx/>
                <a:ea typeface="MS UI Gothic" panose="020B0600070205080204" charset="-128"/>
              </a:rPr>
              <a:t>コホート1：切除不能：コホート2：切除可能（切除後に≤12サイクルの治療）</a:t>
            </a:r>
          </a:p>
          <a:p>
            <a:pPr marL="0" indent="0">
              <a:spcBef>
                <a:spcPts val="1800"/>
              </a:spcBef>
              <a:buNone/>
            </a:pPr>
            <a:r>
              <a:rPr lang="ja-JP" sz="1600" b="1" i="0" u="none" strike="noStrike" cap="none" baseline="0" dirty="0">
                <a:solidFill>
                  <a:srgbClr val="4D4D4D"/>
                </a:solidFill>
                <a:effectLst/>
                <a:uFillTx/>
                <a:ea typeface="MS UI Gothic" panose="020B0600070205080204" charset="-128"/>
              </a:rPr>
              <a:t>主な結果</a:t>
            </a:r>
          </a:p>
          <a:p>
            <a:endParaRPr lang="en-GB" dirty="0" smtClean="0"/>
          </a:p>
          <a:p>
            <a:endParaRPr lang="en-GB" dirty="0" smtClean="0"/>
          </a:p>
          <a:p>
            <a:endParaRPr lang="en-GB" dirty="0"/>
          </a:p>
          <a:p>
            <a:endParaRPr lang="en-GB" dirty="0" smtClean="0"/>
          </a:p>
          <a:p>
            <a:r>
              <a:rPr lang="ja-JP" sz="1600" b="0" i="0" u="none" strike="noStrike" cap="none" baseline="0" dirty="0">
                <a:solidFill>
                  <a:srgbClr val="4D4D4D"/>
                </a:solidFill>
                <a:effectLst/>
                <a:uFillTx/>
                <a:ea typeface="MS UI Gothic" panose="020B0600070205080204" charset="-128"/>
              </a:rPr>
              <a:t>ORR: パニツムマブ＋mFOLFOXIRI投与群87.3% (95%CI 76.5, 94.4) vs. FOLFOXIRI単独投与群60.6% (95%CI 42.1, 77.1)：OR 4.5; p=0.004</a:t>
            </a:r>
          </a:p>
        </p:txBody>
      </p:sp>
      <p:sp>
        <p:nvSpPr>
          <p:cNvPr id="5" name="Text Placeholder 4"/>
          <p:cNvSpPr>
            <a:spLocks noGrp="1"/>
          </p:cNvSpPr>
          <p:nvPr>
            <p:ph type="body" sz="quarter" idx="11"/>
          </p:nvPr>
        </p:nvSpPr>
        <p:spPr>
          <a:xfrm>
            <a:off x="4519534" y="6096000"/>
            <a:ext cx="4259341" cy="487363"/>
          </a:xfrm>
        </p:spPr>
        <p:txBody>
          <a:bodyPr/>
          <a:lstStyle/>
          <a:p>
            <a:r>
              <a:rPr lang="ja-JP" sz="1200" b="0" i="0" u="none" strike="noStrike" cap="none" baseline="0">
                <a:solidFill>
                  <a:srgbClr val="4D4D4D"/>
                </a:solidFill>
                <a:effectLst/>
                <a:uFillTx/>
                <a:ea typeface="MS UI Gothic" panose="020B0600070205080204" charset="-128"/>
              </a:rPr>
              <a:t>Stintzing S, et al. J Clin Oncol 2018;36(suppl):abstr 3508</a:t>
            </a:r>
            <a:r>
              <a:rPr sz="1200"/>
              <a:t/>
            </a:r>
            <a:br>
              <a:rPr sz="1200"/>
            </a:br>
            <a:r>
              <a:rPr lang="ja-JP" sz="1200" b="0" i="0" u="none" strike="noStrike" cap="none" baseline="0">
                <a:solidFill>
                  <a:srgbClr val="4D4D4D"/>
                </a:solidFill>
                <a:effectLst/>
                <a:uFillTx/>
                <a:ea typeface="MS UI Gothic" panose="020B0600070205080204" charset="-128"/>
              </a:rPr>
              <a:t>Geissler M, et al. J Clin Oncol 2018;36(suppl):abstr 3509</a:t>
            </a:r>
            <a:r>
              <a:rPr sz="1200"/>
              <a:t/>
            </a:r>
            <a:br>
              <a:rPr sz="1200"/>
            </a:br>
            <a:r>
              <a:rPr lang="ja-JP" sz="1200" b="0" i="0" u="none" strike="noStrike" cap="none" baseline="0">
                <a:solidFill>
                  <a:srgbClr val="4D4D4D"/>
                </a:solidFill>
                <a:effectLst/>
                <a:uFillTx/>
                <a:ea typeface="MS UI Gothic" panose="020B0600070205080204" charset="-128"/>
              </a:rPr>
              <a:t>Tsuji Y, et al. J Clin Oncol 2018;36(suppl):abstr 3510</a:t>
            </a:r>
            <a:r>
              <a:rPr sz="1200"/>
              <a:t/>
            </a:r>
            <a:br>
              <a:rPr sz="1200"/>
            </a:br>
            <a:r>
              <a:rPr lang="ja-JP" sz="1200" b="0" i="0" u="none" strike="noStrike" cap="none" baseline="0">
                <a:solidFill>
                  <a:srgbClr val="4D4D4D"/>
                </a:solidFill>
                <a:effectLst/>
                <a:uFillTx/>
                <a:ea typeface="MS UI Gothic" panose="020B0600070205080204" charset="-128"/>
              </a:rPr>
              <a:t>Parseghian CM, et al. J Clin Oncol 2018;36(suppl):abstr 3511</a:t>
            </a:r>
          </a:p>
        </p:txBody>
      </p:sp>
      <p:graphicFrame>
        <p:nvGraphicFramePr>
          <p:cNvPr id="6" name="Group 88"/>
          <p:cNvGraphicFramePr>
            <a:graphicFrameLocks noGrp="1"/>
          </p:cNvGraphicFramePr>
          <p:nvPr>
            <p:extLst>
              <p:ext uri="{D42A27DB-BD31-4B8C-83A1-F6EECF244321}">
                <p14:modId xmlns:p14="http://schemas.microsoft.com/office/powerpoint/2010/main" val="605048772"/>
              </p:ext>
            </p:extLst>
          </p:nvPr>
        </p:nvGraphicFramePr>
        <p:xfrm>
          <a:off x="369888" y="4047086"/>
          <a:ext cx="8408989" cy="1036320"/>
        </p:xfrm>
        <a:graphic>
          <a:graphicData uri="http://schemas.openxmlformats.org/drawingml/2006/table">
            <a:tbl>
              <a:tblPr firstRow="1" bandRow="1">
                <a:tableStyleId>{69012ECD-51FC-41F1-AA8D-1B2483CD663E}</a:tableStyleId>
              </a:tblPr>
              <a:tblGrid>
                <a:gridCol w="1811712">
                  <a:extLst>
                    <a:ext uri="{9D8B030D-6E8A-4147-A177-3AD203B41FA5}">
                      <a16:colId xmlns:a16="http://schemas.microsoft.com/office/drawing/2014/main" val="20000"/>
                    </a:ext>
                  </a:extLst>
                </a:gridCol>
                <a:gridCol w="2757600">
                  <a:extLst>
                    <a:ext uri="{9D8B030D-6E8A-4147-A177-3AD203B41FA5}">
                      <a16:colId xmlns:a16="http://schemas.microsoft.com/office/drawing/2014/main" val="20001"/>
                    </a:ext>
                  </a:extLst>
                </a:gridCol>
                <a:gridCol w="1893600">
                  <a:extLst>
                    <a:ext uri="{9D8B030D-6E8A-4147-A177-3AD203B41FA5}">
                      <a16:colId xmlns:a16="http://schemas.microsoft.com/office/drawing/2014/main" val="20002"/>
                    </a:ext>
                  </a:extLst>
                </a:gridCol>
                <a:gridCol w="1946077">
                  <a:extLst>
                    <a:ext uri="{9D8B030D-6E8A-4147-A177-3AD203B41FA5}">
                      <a16:colId xmlns:a16="http://schemas.microsoft.com/office/drawing/2014/main" val="20003"/>
                    </a:ext>
                  </a:extLst>
                </a:gridCol>
              </a:tblGrid>
              <a:tr h="39792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endParaRPr kumimoji="0" lang="en-US" sz="1400" b="1" i="0" u="none" strike="noStrike" cap="none" normalizeH="0" baseline="0" dirty="0">
                        <a:ln>
                          <a:noFill/>
                        </a:ln>
                        <a:solidFill>
                          <a:schemeClr val="tx2"/>
                        </a:solidFill>
                        <a:effectLst/>
                        <a:latin typeface="Arial" panose="020B0604020202020204"/>
                        <a:cs typeface="Arial" panose="020B0604020202020204"/>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1" i="0" u="none" strike="noStrike" cap="none" baseline="0" dirty="0">
                          <a:solidFill>
                            <a:srgbClr val="FFFFFF"/>
                          </a:solidFill>
                          <a:effectLst/>
                          <a:uFillTx/>
                          <a:ea typeface="MS UI Gothic" panose="020B0600070205080204" charset="-128"/>
                        </a:rPr>
                        <a:t>パニツムマブ</a:t>
                      </a:r>
                      <a:r>
                        <a:rPr lang="ja-JP" sz="1400" b="1" i="0" u="none" strike="noStrike" cap="none" baseline="0" dirty="0" smtClean="0">
                          <a:solidFill>
                            <a:srgbClr val="FFFFFF"/>
                          </a:solidFill>
                          <a:effectLst/>
                          <a:uFillTx/>
                          <a:ea typeface="MS UI Gothic" panose="020B0600070205080204" charset="-128"/>
                        </a:rPr>
                        <a:t>＋</a:t>
                      </a:r>
                      <a:r>
                        <a:rPr lang="en-GB" altLang="ja-JP" sz="1400" b="1" i="0" u="none" strike="noStrike" cap="none" baseline="0" dirty="0" smtClean="0">
                          <a:solidFill>
                            <a:srgbClr val="FFFFFF"/>
                          </a:solidFill>
                          <a:effectLst/>
                          <a:uFillTx/>
                          <a:ea typeface="MS UI Gothic" panose="020B0600070205080204" charset="-128"/>
                        </a:rPr>
                        <a:t> </a:t>
                      </a:r>
                      <a:r>
                        <a:rPr lang="ja-JP" sz="1400" b="1" i="0" u="none" strike="noStrike" cap="none" baseline="0" dirty="0" smtClean="0">
                          <a:solidFill>
                            <a:srgbClr val="FFFFFF"/>
                          </a:solidFill>
                          <a:effectLst/>
                          <a:uFillTx/>
                          <a:ea typeface="MS UI Gothic" panose="020B0600070205080204" charset="-128"/>
                        </a:rPr>
                        <a:t>F</a:t>
                      </a:r>
                      <a:r>
                        <a:rPr lang="ja-JP" sz="1400" b="1" i="0" u="none" strike="noStrike" cap="none" baseline="0" dirty="0">
                          <a:solidFill>
                            <a:srgbClr val="FFFFFF"/>
                          </a:solidFill>
                          <a:effectLst/>
                          <a:uFillTx/>
                          <a:ea typeface="MS UI Gothic" panose="020B0600070205080204" charset="-128"/>
                        </a:rPr>
                        <a:t>OLFOXIRI (n=63)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1" i="0" u="none" strike="noStrike" cap="none" baseline="0" dirty="0">
                          <a:solidFill>
                            <a:srgbClr val="FFFFFF"/>
                          </a:solidFill>
                          <a:effectLst/>
                          <a:uFillTx/>
                          <a:ea typeface="MS UI Gothic" panose="020B0600070205080204" charset="-128"/>
                        </a:rPr>
                        <a:t>FOLFOXIRI単独</a:t>
                      </a:r>
                      <a:r>
                        <a:rPr sz="1400" dirty="0"/>
                        <a:t/>
                      </a:r>
                      <a:br>
                        <a:rPr sz="1400" dirty="0"/>
                      </a:br>
                      <a:r>
                        <a:rPr lang="ja-JP" sz="1400" b="1" i="0" u="none" strike="noStrike" cap="none" baseline="0" dirty="0">
                          <a:solidFill>
                            <a:srgbClr val="FFFFFF"/>
                          </a:solidFill>
                          <a:effectLst/>
                          <a:uFillTx/>
                          <a:ea typeface="MS UI Gothic" panose="020B0600070205080204" charset="-128"/>
                        </a:rPr>
                        <a:t>(n=33)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1" i="0" u="none" strike="noStrike" cap="none" baseline="0" dirty="0" smtClean="0">
                          <a:solidFill>
                            <a:srgbClr val="FFFFFF"/>
                          </a:solidFill>
                          <a:effectLst/>
                          <a:uFillTx/>
                          <a:ea typeface="MS UI Gothic" panose="020B0600070205080204" charset="-128"/>
                        </a:rPr>
                        <a:t>HR</a:t>
                      </a:r>
                      <a:r>
                        <a:rPr lang="en-GB" altLang="ja-JP" sz="1400" b="1" i="0" u="none" strike="noStrike" cap="none" baseline="0" dirty="0" smtClean="0">
                          <a:solidFill>
                            <a:srgbClr val="FFFFFF"/>
                          </a:solidFill>
                          <a:effectLst/>
                          <a:uFillTx/>
                          <a:ea typeface="MS UI Gothic" panose="020B0600070205080204" charset="-128"/>
                        </a:rPr>
                        <a:t> </a:t>
                      </a:r>
                      <a:r>
                        <a:rPr lang="ja-JP" sz="1400" b="1" i="0" u="none" strike="noStrike" cap="none" baseline="0" dirty="0" smtClean="0">
                          <a:solidFill>
                            <a:srgbClr val="FFFFFF"/>
                          </a:solidFill>
                          <a:effectLst/>
                          <a:uFillTx/>
                          <a:ea typeface="MS UI Gothic" panose="020B0600070205080204" charset="-128"/>
                        </a:rPr>
                        <a:t>(</a:t>
                      </a:r>
                      <a:r>
                        <a:rPr lang="ja-JP" sz="1400" b="1" i="0" u="none" strike="noStrike" cap="none" baseline="0" dirty="0">
                          <a:solidFill>
                            <a:srgbClr val="FFFFFF"/>
                          </a:solidFill>
                          <a:effectLst/>
                          <a:uFillTx/>
                          <a:ea typeface="MS UI Gothic" panose="020B0600070205080204" charset="-128"/>
                        </a:rPr>
                        <a:t>95%CI);</a:t>
                      </a:r>
                      <a:r>
                        <a:rPr sz="1400" dirty="0"/>
                        <a:t/>
                      </a:r>
                      <a:br>
                        <a:rPr sz="1400" dirty="0"/>
                      </a:br>
                      <a:r>
                        <a:rPr lang="ja-JP" sz="1400" b="1" i="0" u="none" strike="noStrike" cap="none" baseline="0" dirty="0">
                          <a:solidFill>
                            <a:srgbClr val="FFFFFF"/>
                          </a:solidFill>
                          <a:effectLst/>
                          <a:uFillTx/>
                          <a:ea typeface="MS UI Gothic" panose="020B0600070205080204" charset="-128"/>
                        </a:rPr>
                        <a:t>P値</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0"/>
                  </a:ext>
                </a:extLst>
              </a:tr>
              <a:tr h="39792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a:solidFill>
                            <a:srgbClr val="000000"/>
                          </a:solidFill>
                          <a:effectLst/>
                          <a:uFillTx/>
                          <a:ea typeface="MS UI Gothic" panose="020B0600070205080204" charset="-128"/>
                        </a:rPr>
                        <a:t>mPFS、月（95%CI）</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a:solidFill>
                            <a:srgbClr val="000000"/>
                          </a:solidFill>
                          <a:effectLst/>
                          <a:uFillTx/>
                          <a:ea typeface="MS UI Gothic" panose="020B0600070205080204" charset="-128"/>
                        </a:rPr>
                        <a:t>9.7 (9.0, 11.7)</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defRPr/>
                      </a:pPr>
                      <a:r>
                        <a:rPr lang="ja-JP" sz="1400" b="0" i="0" u="none" strike="noStrike" cap="none" baseline="0">
                          <a:solidFill>
                            <a:srgbClr val="000000"/>
                          </a:solidFill>
                          <a:effectLst/>
                          <a:uFillTx/>
                          <a:ea typeface="MS UI Gothic" panose="020B0600070205080204" charset="-128"/>
                        </a:rPr>
                        <a:t>10.1 (7.8, 12.1)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dirty="0">
                          <a:solidFill>
                            <a:srgbClr val="000000"/>
                          </a:solidFill>
                          <a:effectLst/>
                          <a:uFillTx/>
                          <a:ea typeface="MS UI Gothic" panose="020B0600070205080204" charset="-128"/>
                        </a:rPr>
                        <a:t>0.920 (0.584, 1.451); 0.72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val="10001"/>
                  </a:ext>
                </a:extLst>
              </a:tr>
            </a:tbl>
          </a:graphicData>
        </a:graphic>
      </p:graphicFrame>
    </p:spTree>
  </p:cSld>
  <p:clrMapOvr>
    <a:masterClrMapping/>
  </p:clrMapOvr>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sz="1800" b="1" i="0" u="none" strike="noStrike" cap="none" baseline="0">
                <a:solidFill>
                  <a:srgbClr val="043882"/>
                </a:solidFill>
                <a:effectLst/>
                <a:uFillTx/>
                <a:ea typeface="MS UI Gothic" panose="020B0600070205080204" charset="-128"/>
              </a:rPr>
              <a:t>私見：EGFR標的化治療のタイミング</a:t>
            </a:r>
            <a:r>
              <a:rPr sz="1800"/>
              <a:t/>
            </a:r>
            <a:br>
              <a:rPr sz="1800"/>
            </a:br>
            <a:r>
              <a:rPr lang="ja-JP" sz="1800" b="1" i="0" u="none" strike="noStrike" cap="none" baseline="0">
                <a:solidFill>
                  <a:srgbClr val="043882"/>
                </a:solidFill>
                <a:effectLst/>
                <a:uFillTx/>
                <a:ea typeface="MS UI Gothic" panose="020B0600070205080204" charset="-128"/>
              </a:rPr>
              <a:t>討議者 – Sobrero AF</a:t>
            </a:r>
          </a:p>
        </p:txBody>
      </p:sp>
      <p:sp>
        <p:nvSpPr>
          <p:cNvPr id="3" name="Content Placeholder 2"/>
          <p:cNvSpPr>
            <a:spLocks noGrp="1"/>
          </p:cNvSpPr>
          <p:nvPr>
            <p:ph idx="1"/>
          </p:nvPr>
        </p:nvSpPr>
        <p:spPr/>
        <p:txBody>
          <a:bodyPr/>
          <a:lstStyle/>
          <a:p>
            <a:pPr marL="0" indent="0">
              <a:buNone/>
            </a:pPr>
            <a:r>
              <a:rPr lang="ja-JP" sz="1600" b="1" i="0" u="none" strike="noStrike" cap="none" baseline="0" dirty="0">
                <a:solidFill>
                  <a:srgbClr val="4D4D4D"/>
                </a:solidFill>
                <a:effectLst/>
                <a:uFillTx/>
                <a:ea typeface="MS UI Gothic" panose="020B0600070205080204" charset="-128"/>
              </a:rPr>
              <a:t>試験の目的（REVERCE: Abstract 3510 – Tsuji Y, et al）</a:t>
            </a:r>
          </a:p>
          <a:p>
            <a:r>
              <a:rPr lang="ja-JP" sz="1600" b="1" i="0" u="none" strike="noStrike" cap="none" baseline="0" dirty="0">
                <a:solidFill>
                  <a:srgbClr val="4D4D4D"/>
                </a:solidFill>
                <a:effectLst/>
                <a:uFillTx/>
                <a:ea typeface="MS UI Gothic" panose="020B0600070205080204" charset="-128"/>
              </a:rPr>
              <a:t>mCRC患者を対象として、レゴラフェニブ投与後にセツキシマブを投与する群と、逆順で投与する群の有効性及び安全性を比較評価する</a:t>
            </a:r>
          </a:p>
          <a:p>
            <a:pPr marL="0" indent="0">
              <a:spcBef>
                <a:spcPts val="1200"/>
              </a:spcBef>
              <a:buNone/>
            </a:pPr>
            <a:r>
              <a:rPr lang="ja-JP" sz="1600" b="1" i="0" u="none" strike="noStrike" cap="none" baseline="0" dirty="0">
                <a:solidFill>
                  <a:srgbClr val="4D4D4D"/>
                </a:solidFill>
                <a:effectLst/>
                <a:uFillTx/>
                <a:ea typeface="MS UI Gothic" panose="020B0600070205080204" charset="-128"/>
              </a:rPr>
              <a:t>試験デザイン</a:t>
            </a:r>
          </a:p>
          <a:p>
            <a:r>
              <a:rPr lang="ja-JP" sz="1600" b="0" i="0" u="none" strike="noStrike" cap="none" baseline="0" dirty="0">
                <a:solidFill>
                  <a:srgbClr val="4D4D4D"/>
                </a:solidFill>
                <a:effectLst/>
                <a:uFillTx/>
                <a:ea typeface="MS UI Gothic" panose="020B0600070205080204" charset="-128"/>
              </a:rPr>
              <a:t>治療歴*があり、KRASエクソン2WT腫瘍を有するmCRC患者（n=180）を、PD／毒性発現までレゴラフェニブ</a:t>
            </a:r>
            <a:r>
              <a:rPr lang="ja-JP" sz="1600" b="0" i="0" u="none" strike="noStrike" cap="none" baseline="30000" dirty="0">
                <a:solidFill>
                  <a:srgbClr val="4D4D4D"/>
                </a:solidFill>
                <a:effectLst/>
                <a:uFillTx/>
                <a:ea typeface="MS UI Gothic" panose="020B0600070205080204" charset="-128"/>
              </a:rPr>
              <a:t>†</a:t>
            </a:r>
            <a:r>
              <a:rPr lang="ja-JP" sz="1600" b="0" i="0" u="none" strike="noStrike" cap="none" baseline="0" dirty="0">
                <a:solidFill>
                  <a:srgbClr val="4D4D4D"/>
                </a:solidFill>
                <a:effectLst/>
                <a:uFillTx/>
                <a:ea typeface="MS UI Gothic" panose="020B0600070205080204" charset="-128"/>
              </a:rPr>
              <a:t> 160 mgを投与し、その後セツキシマブを投与する群、又はPD／毒性発現までセツキシマブを投与し、その後レゴラフェニブ</a:t>
            </a:r>
            <a:r>
              <a:rPr lang="ja-JP" sz="1600" b="0" i="0" u="none" strike="noStrike" cap="none" baseline="30000" dirty="0">
                <a:solidFill>
                  <a:srgbClr val="4D4D4D"/>
                </a:solidFill>
                <a:effectLst/>
                <a:uFillTx/>
                <a:ea typeface="MS UI Gothic" panose="020B0600070205080204" charset="-128"/>
              </a:rPr>
              <a:t>†</a:t>
            </a:r>
            <a:r>
              <a:rPr lang="ja-JP" sz="1600" b="0" i="0" u="none" strike="noStrike" cap="none" baseline="0" dirty="0">
                <a:solidFill>
                  <a:srgbClr val="4D4D4D"/>
                </a:solidFill>
                <a:effectLst/>
                <a:uFillTx/>
                <a:ea typeface="MS UI Gothic" panose="020B0600070205080204" charset="-128"/>
              </a:rPr>
              <a:t> 160 mg</a:t>
            </a:r>
            <a:r>
              <a:rPr lang="ja-JP" b="0" i="0" u="none" strike="noStrike" cap="none" baseline="0" dirty="0">
                <a:effectLst/>
                <a:uFillTx/>
              </a:rPr>
              <a:t>を投与する群に（1:1で）無作為化した</a:t>
            </a:r>
          </a:p>
          <a:p>
            <a:pPr marL="0" indent="0">
              <a:spcBef>
                <a:spcPts val="1200"/>
              </a:spcBef>
              <a:buNone/>
            </a:pPr>
            <a:r>
              <a:rPr lang="ja-JP" sz="1600" b="1" i="0" u="none" strike="noStrike" cap="none" baseline="0" dirty="0">
                <a:solidFill>
                  <a:srgbClr val="4D4D4D"/>
                </a:solidFill>
                <a:effectLst/>
                <a:uFillTx/>
                <a:ea typeface="MS UI Gothic" panose="020B0600070205080204" charset="-128"/>
              </a:rPr>
              <a:t>主な結果</a:t>
            </a:r>
          </a:p>
          <a:p>
            <a:endParaRPr lang="en-GB" dirty="0"/>
          </a:p>
        </p:txBody>
      </p:sp>
      <p:sp>
        <p:nvSpPr>
          <p:cNvPr id="4" name="Text Placeholder 3"/>
          <p:cNvSpPr>
            <a:spLocks noGrp="1"/>
          </p:cNvSpPr>
          <p:nvPr>
            <p:ph type="body" sz="quarter" idx="10"/>
          </p:nvPr>
        </p:nvSpPr>
        <p:spPr/>
        <p:txBody>
          <a:bodyPr/>
          <a:lstStyle/>
          <a:p>
            <a:r>
              <a:rPr lang="ja-JP" sz="1200" b="0" i="0" u="none" strike="noStrike" cap="none" baseline="0">
                <a:solidFill>
                  <a:srgbClr val="4D4D4D"/>
                </a:solidFill>
                <a:effectLst/>
                <a:uFillTx/>
                <a:ea typeface="MS UI Gothic" panose="020B0600070205080204" charset="-128"/>
              </a:rPr>
              <a:t>フルオロピリミジン＋イリノテカン＋オキサリプラチン投与後に再発、抗EGFR陰性；</a:t>
            </a:r>
            <a:r>
              <a:rPr lang="ja-JP" sz="1200" b="0" i="0" u="none" strike="noStrike" cap="none" baseline="30000">
                <a:solidFill>
                  <a:srgbClr val="4D4D4D"/>
                </a:solidFill>
                <a:effectLst/>
                <a:uFillTx/>
                <a:ea typeface="MS UI Gothic" panose="020B0600070205080204" charset="-128"/>
              </a:rPr>
              <a:t>†</a:t>
            </a:r>
            <a:r>
              <a:rPr lang="ja-JP" sz="1200" b="0" i="0" u="none" strike="noStrike" cap="none" baseline="0">
                <a:solidFill>
                  <a:srgbClr val="4D4D4D"/>
                </a:solidFill>
                <a:effectLst/>
                <a:uFillTx/>
                <a:ea typeface="MS UI Gothic" panose="020B0600070205080204" charset="-128"/>
              </a:rPr>
              <a:t>3週間継続し、1週間休薬；</a:t>
            </a:r>
            <a:r>
              <a:rPr lang="ja-JP" sz="1200" b="0" i="0" u="none" strike="noStrike" cap="none" baseline="30000">
                <a:solidFill>
                  <a:srgbClr val="000000"/>
                </a:solidFill>
                <a:effectLst/>
                <a:uFillTx/>
                <a:ea typeface="MS UI Gothic" panose="020B0600070205080204" charset="-128"/>
              </a:rPr>
              <a:t>‡</a:t>
            </a:r>
            <a:r>
              <a:rPr lang="ja-JP" sz="1200" b="0" i="0" u="none" strike="noStrike" cap="none" baseline="0">
                <a:solidFill>
                  <a:srgbClr val="4D4D4D"/>
                </a:solidFill>
                <a:effectLst/>
                <a:uFillTx/>
                <a:ea typeface="MS UI Gothic" panose="020B0600070205080204" charset="-128"/>
              </a:rPr>
              <a:t>n=101/180; </a:t>
            </a:r>
            <a:r>
              <a:rPr lang="ja-JP" sz="1200" b="0" i="0" u="none" strike="noStrike" cap="none" baseline="30000">
                <a:solidFill>
                  <a:srgbClr val="000000"/>
                </a:solidFill>
                <a:effectLst/>
                <a:uFillTx/>
                <a:ea typeface="MS UI Gothic" panose="020B0600070205080204" charset="-128"/>
              </a:rPr>
              <a:t>#</a:t>
            </a:r>
            <a:r>
              <a:rPr lang="ja-JP" sz="1200" b="0" i="0" u="none" strike="noStrike" cap="none" baseline="0">
                <a:solidFill>
                  <a:srgbClr val="4D4D4D"/>
                </a:solidFill>
                <a:effectLst/>
                <a:uFillTx/>
                <a:ea typeface="MS UI Gothic" panose="020B0600070205080204" charset="-128"/>
              </a:rPr>
              <a:t>n=87/180</a:t>
            </a:r>
          </a:p>
        </p:txBody>
      </p:sp>
      <p:sp>
        <p:nvSpPr>
          <p:cNvPr id="5" name="Text Placeholder 4"/>
          <p:cNvSpPr>
            <a:spLocks noGrp="1"/>
          </p:cNvSpPr>
          <p:nvPr>
            <p:ph type="body" sz="quarter" idx="11"/>
          </p:nvPr>
        </p:nvSpPr>
        <p:spPr>
          <a:xfrm>
            <a:off x="4519534" y="6096000"/>
            <a:ext cx="4259341" cy="487363"/>
          </a:xfrm>
        </p:spPr>
        <p:txBody>
          <a:bodyPr/>
          <a:lstStyle/>
          <a:p>
            <a:r>
              <a:rPr lang="ja-JP" sz="1200" b="0" i="0" u="none" strike="noStrike" cap="none" baseline="0">
                <a:solidFill>
                  <a:srgbClr val="4D4D4D"/>
                </a:solidFill>
                <a:effectLst/>
                <a:uFillTx/>
                <a:ea typeface="MS UI Gothic" panose="020B0600070205080204" charset="-128"/>
              </a:rPr>
              <a:t>Stintzing S, et al. J Clin Oncol 2018;36(suppl):abstr 3508</a:t>
            </a:r>
            <a:r>
              <a:rPr sz="1200"/>
              <a:t/>
            </a:r>
            <a:br>
              <a:rPr sz="1200"/>
            </a:br>
            <a:r>
              <a:rPr lang="ja-JP" sz="1200" b="0" i="0" u="none" strike="noStrike" cap="none" baseline="0">
                <a:solidFill>
                  <a:srgbClr val="4D4D4D"/>
                </a:solidFill>
                <a:effectLst/>
                <a:uFillTx/>
                <a:ea typeface="MS UI Gothic" panose="020B0600070205080204" charset="-128"/>
              </a:rPr>
              <a:t>Geissler M, et al. J Clin Oncol 2018;36(suppl):abstr 3509</a:t>
            </a:r>
            <a:r>
              <a:rPr sz="1200"/>
              <a:t/>
            </a:r>
            <a:br>
              <a:rPr sz="1200"/>
            </a:br>
            <a:r>
              <a:rPr lang="ja-JP" sz="1200" b="0" i="0" u="none" strike="noStrike" cap="none" baseline="0">
                <a:solidFill>
                  <a:srgbClr val="4D4D4D"/>
                </a:solidFill>
                <a:effectLst/>
                <a:uFillTx/>
                <a:ea typeface="MS UI Gothic" panose="020B0600070205080204" charset="-128"/>
              </a:rPr>
              <a:t>Tsuji Y, et al. J Clin Oncol 2018;36(suppl):abstr 3510</a:t>
            </a:r>
            <a:r>
              <a:rPr sz="1200"/>
              <a:t/>
            </a:r>
            <a:br>
              <a:rPr sz="1200"/>
            </a:br>
            <a:r>
              <a:rPr lang="ja-JP" sz="1200" b="0" i="0" u="none" strike="noStrike" cap="none" baseline="0">
                <a:solidFill>
                  <a:srgbClr val="4D4D4D"/>
                </a:solidFill>
                <a:effectLst/>
                <a:uFillTx/>
                <a:ea typeface="MS UI Gothic" panose="020B0600070205080204" charset="-128"/>
              </a:rPr>
              <a:t>Parseghian CM, et al. J Clin Oncol 2018;36(suppl):abstr 3511</a:t>
            </a:r>
          </a:p>
        </p:txBody>
      </p:sp>
      <p:graphicFrame>
        <p:nvGraphicFramePr>
          <p:cNvPr id="6" name="Group 88"/>
          <p:cNvGraphicFramePr>
            <a:graphicFrameLocks noGrp="1"/>
          </p:cNvGraphicFramePr>
          <p:nvPr>
            <p:extLst>
              <p:ext uri="{D42A27DB-BD31-4B8C-83A1-F6EECF244321}">
                <p14:modId xmlns:p14="http://schemas.microsoft.com/office/powerpoint/2010/main" val="12960220"/>
              </p:ext>
            </p:extLst>
          </p:nvPr>
        </p:nvGraphicFramePr>
        <p:xfrm>
          <a:off x="369888" y="3814641"/>
          <a:ext cx="8408993" cy="1880480"/>
        </p:xfrm>
        <a:graphic>
          <a:graphicData uri="http://schemas.openxmlformats.org/drawingml/2006/table">
            <a:tbl>
              <a:tblPr firstRow="1" bandRow="1">
                <a:tableStyleId>{69012ECD-51FC-41F1-AA8D-1B2483CD663E}</a:tableStyleId>
              </a:tblPr>
              <a:tblGrid>
                <a:gridCol w="2613944">
                  <a:extLst>
                    <a:ext uri="{9D8B030D-6E8A-4147-A177-3AD203B41FA5}">
                      <a16:colId xmlns:a16="http://schemas.microsoft.com/office/drawing/2014/main" val="20000"/>
                    </a:ext>
                  </a:extLst>
                </a:gridCol>
                <a:gridCol w="1738465">
                  <a:extLst>
                    <a:ext uri="{9D8B030D-6E8A-4147-A177-3AD203B41FA5}">
                      <a16:colId xmlns:a16="http://schemas.microsoft.com/office/drawing/2014/main" val="20001"/>
                    </a:ext>
                  </a:extLst>
                </a:gridCol>
                <a:gridCol w="1738465">
                  <a:extLst>
                    <a:ext uri="{9D8B030D-6E8A-4147-A177-3AD203B41FA5}">
                      <a16:colId xmlns:a16="http://schemas.microsoft.com/office/drawing/2014/main" val="20002"/>
                    </a:ext>
                  </a:extLst>
                </a:gridCol>
                <a:gridCol w="2318119">
                  <a:extLst>
                    <a:ext uri="{9D8B030D-6E8A-4147-A177-3AD203B41FA5}">
                      <a16:colId xmlns:a16="http://schemas.microsoft.com/office/drawing/2014/main" val="20003"/>
                    </a:ext>
                  </a:extLst>
                </a:gridCol>
              </a:tblGrid>
              <a:tr h="41383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endParaRPr kumimoji="0" lang="en-US" sz="1400" b="1" i="0" u="none" strike="noStrike" cap="none" normalizeH="0" baseline="0" dirty="0">
                        <a:ln>
                          <a:noFill/>
                        </a:ln>
                        <a:solidFill>
                          <a:schemeClr val="tx2"/>
                        </a:solidFill>
                        <a:effectLst/>
                        <a:latin typeface="Arial" panose="020B0604020202020204"/>
                        <a:cs typeface="Arial" panose="020B0604020202020204"/>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1" i="0" u="none" strike="noStrike" cap="none" baseline="0">
                          <a:solidFill>
                            <a:srgbClr val="FFFFFF"/>
                          </a:solidFill>
                          <a:effectLst/>
                          <a:uFillTx/>
                          <a:ea typeface="MS UI Gothic" panose="020B0600070205080204" charset="-128"/>
                        </a:rPr>
                        <a:t>レゴラフェニブ投与後にセツキシマブ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defRPr/>
                      </a:pPr>
                      <a:r>
                        <a:rPr lang="ja-JP" sz="1400" b="1" i="0" u="none" strike="noStrike" cap="none" baseline="0">
                          <a:solidFill>
                            <a:srgbClr val="FFFFFF"/>
                          </a:solidFill>
                          <a:effectLst/>
                          <a:uFillTx/>
                          <a:ea typeface="MS UI Gothic" panose="020B0600070205080204" charset="-128"/>
                        </a:rPr>
                        <a:t>セツキシマブ投与後にレゴラフェニブ</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defRPr/>
                      </a:pPr>
                      <a:r>
                        <a:rPr lang="ja-JP" sz="1400" b="1" i="0" u="none" strike="noStrike" cap="none" baseline="0" dirty="0" smtClean="0">
                          <a:solidFill>
                            <a:srgbClr val="FFFFFF"/>
                          </a:solidFill>
                          <a:effectLst/>
                          <a:uFillTx/>
                          <a:ea typeface="MS UI Gothic" panose="020B0600070205080204" charset="-128"/>
                        </a:rPr>
                        <a:t>HR</a:t>
                      </a:r>
                      <a:r>
                        <a:rPr lang="en-GB" altLang="ja-JP" sz="1400" b="1" i="0" u="none" strike="noStrike" cap="none" baseline="0" dirty="0" smtClean="0">
                          <a:solidFill>
                            <a:srgbClr val="FFFFFF"/>
                          </a:solidFill>
                          <a:effectLst/>
                          <a:uFillTx/>
                          <a:ea typeface="MS UI Gothic" panose="020B0600070205080204" charset="-128"/>
                        </a:rPr>
                        <a:t> </a:t>
                      </a:r>
                      <a:r>
                        <a:rPr lang="ja-JP" sz="1400" b="1" i="0" u="none" strike="noStrike" cap="none" baseline="0" dirty="0" smtClean="0">
                          <a:solidFill>
                            <a:srgbClr val="FFFFFF"/>
                          </a:solidFill>
                          <a:effectLst/>
                          <a:uFillTx/>
                          <a:ea typeface="MS UI Gothic" panose="020B0600070205080204" charset="-128"/>
                        </a:rPr>
                        <a:t>(</a:t>
                      </a:r>
                      <a:r>
                        <a:rPr lang="ja-JP" sz="1400" b="1" i="0" u="none" strike="noStrike" cap="none" baseline="0" dirty="0">
                          <a:solidFill>
                            <a:srgbClr val="FFFFFF"/>
                          </a:solidFill>
                          <a:effectLst/>
                          <a:uFillTx/>
                          <a:ea typeface="MS UI Gothic" panose="020B0600070205080204" charset="-128"/>
                        </a:rPr>
                        <a:t>95%CI);</a:t>
                      </a:r>
                      <a:r>
                        <a:rPr sz="1400" dirty="0"/>
                        <a:t/>
                      </a:r>
                      <a:br>
                        <a:rPr sz="1400" dirty="0"/>
                      </a:br>
                      <a:r>
                        <a:rPr lang="ja-JP" sz="1400" b="1" i="0" u="none" strike="noStrike" cap="none" baseline="0" dirty="0">
                          <a:solidFill>
                            <a:srgbClr val="FFFFFF"/>
                          </a:solidFill>
                          <a:effectLst/>
                          <a:uFillTx/>
                          <a:ea typeface="MS UI Gothic" panose="020B0600070205080204" charset="-128"/>
                        </a:rPr>
                        <a:t>P値</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0"/>
                  </a:ext>
                </a:extLst>
              </a:tr>
              <a:tr h="44792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a:solidFill>
                            <a:srgbClr val="000000"/>
                          </a:solidFill>
                          <a:effectLst/>
                          <a:uFillTx/>
                          <a:ea typeface="MS UI Gothic" panose="020B0600070205080204" charset="-128"/>
                        </a:rPr>
                        <a:t>OS</a:t>
                      </a:r>
                      <a:r>
                        <a:rPr lang="ja-JP" sz="1400" b="0" i="0" u="none" strike="noStrike" cap="none" baseline="30000">
                          <a:solidFill>
                            <a:srgbClr val="000000"/>
                          </a:solidFill>
                          <a:effectLst/>
                          <a:uFillTx/>
                          <a:ea typeface="MS UI Gothic" panose="020B0600070205080204" charset="-128"/>
                        </a:rPr>
                        <a:t>‡</a:t>
                      </a:r>
                      <a:r>
                        <a:rPr lang="ja-JP" sz="1400" b="0" i="0" u="none" strike="noStrike" cap="none" baseline="0">
                          <a:solidFill>
                            <a:srgbClr val="000000"/>
                          </a:solidFill>
                          <a:effectLst/>
                          <a:uFillTx/>
                          <a:ea typeface="MS UI Gothic" panose="020B0600070205080204" charset="-128"/>
                        </a:rPr>
                        <a:t>、月 (95%CI)</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a:solidFill>
                            <a:srgbClr val="000000"/>
                          </a:solidFill>
                          <a:effectLst/>
                          <a:uFillTx/>
                          <a:ea typeface="MS UI Gothic" panose="020B0600070205080204" charset="-128"/>
                        </a:rPr>
                        <a:t>17.4 (10.5, 20.7)</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defRPr/>
                      </a:pPr>
                      <a:r>
                        <a:rPr lang="ja-JP" sz="1400" b="0" i="0" u="none" strike="noStrike" cap="none" baseline="0">
                          <a:solidFill>
                            <a:srgbClr val="000000"/>
                          </a:solidFill>
                          <a:effectLst/>
                          <a:uFillTx/>
                          <a:ea typeface="MS UI Gothic" panose="020B0600070205080204" charset="-128"/>
                        </a:rPr>
                        <a:t>11.6 (8.4, 12.9)</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a:solidFill>
                            <a:srgbClr val="000000"/>
                          </a:solidFill>
                          <a:effectLst/>
                          <a:uFillTx/>
                          <a:ea typeface="MS UI Gothic" panose="020B0600070205080204" charset="-128"/>
                        </a:rPr>
                        <a:t>0.61 (0.39, 0.96); 0.029</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val="10001"/>
                  </a:ext>
                </a:extLst>
              </a:tr>
              <a:tr h="243435">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a:solidFill>
                            <a:srgbClr val="000000"/>
                          </a:solidFill>
                          <a:effectLst/>
                          <a:uFillTx/>
                          <a:ea typeface="MS UI Gothic" panose="020B0600070205080204" charset="-128"/>
                        </a:rPr>
                        <a:t>PFS、カ月</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DDDDDD">
                        <a:alpha val="25000"/>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endParaRPr kumimoji="0" lang="en-GB" sz="1400" b="0" i="0" u="none" strike="noStrike" cap="none" normalizeH="0" baseline="0">
                        <a:ln>
                          <a:noFill/>
                        </a:ln>
                        <a:solidFill>
                          <a:srgbClr val="000000"/>
                        </a:solidFill>
                        <a:effectLst/>
                        <a:latin typeface="Arial" panose="020B0604020202020204"/>
                        <a:cs typeface="Arial" panose="020B0604020202020204"/>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DDDDDD">
                        <a:alpha val="25000"/>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defRPr/>
                      </a:pPr>
                      <a:endParaRPr kumimoji="0" lang="en-GB" sz="1400" b="0" i="0" u="none" strike="noStrike" cap="none" normalizeH="0" baseline="0" smtClean="0">
                        <a:ln>
                          <a:noFill/>
                        </a:ln>
                        <a:solidFill>
                          <a:srgbClr val="000000"/>
                        </a:solidFill>
                        <a:effectLst/>
                        <a:latin typeface="Arial" panose="020B0604020202020204"/>
                        <a:cs typeface="Arial" panose="020B0604020202020204"/>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DDDDDD">
                        <a:alpha val="25000"/>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endParaRPr kumimoji="0" lang="en-GB" sz="1400" b="0" i="0" u="none" strike="noStrike" cap="none" normalizeH="0" baseline="0">
                        <a:ln>
                          <a:noFill/>
                        </a:ln>
                        <a:solidFill>
                          <a:srgbClr val="000000"/>
                        </a:solidFill>
                        <a:effectLst/>
                        <a:latin typeface="Arial" panose="020B0604020202020204"/>
                        <a:cs typeface="Arial" panose="020B0604020202020204"/>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DDDDDD">
                        <a:alpha val="25000"/>
                      </a:srgbClr>
                    </a:solidFill>
                  </a:tcPr>
                </a:tc>
                <a:extLst>
                  <a:ext uri="{0D108BD9-81ED-4DB2-BD59-A6C34878D82A}">
                    <a16:rowId xmlns:a16="http://schemas.microsoft.com/office/drawing/2014/main" val="10002"/>
                  </a:ext>
                </a:extLst>
              </a:tr>
              <a:tr h="243435">
                <a:tc>
                  <a:txBody>
                    <a:bodyPr/>
                    <a:lstStyle/>
                    <a:p>
                      <a:pPr marL="179705" marR="0" lvl="0" indent="0" algn="l"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a:solidFill>
                            <a:srgbClr val="000000"/>
                          </a:solidFill>
                          <a:effectLst/>
                          <a:uFillTx/>
                          <a:ea typeface="MS UI Gothic" panose="020B0600070205080204" charset="-128"/>
                        </a:rPr>
                        <a:t>PFS1</a:t>
                      </a:r>
                      <a:r>
                        <a:rPr lang="ja-JP" sz="1400" b="0" i="0" u="none" strike="noStrike" cap="none" baseline="30000">
                          <a:solidFill>
                            <a:srgbClr val="000000"/>
                          </a:solidFill>
                          <a:effectLst/>
                          <a:uFillTx/>
                          <a:ea typeface="MS UI Gothic" panose="020B0600070205080204" charset="-128"/>
                        </a:rPr>
                        <a:t>‡</a:t>
                      </a:r>
                      <a:r>
                        <a:rPr lang="ja-JP" sz="1400" b="0" i="0" u="none" strike="noStrike" cap="none" baseline="0">
                          <a:solidFill>
                            <a:srgbClr val="000000"/>
                          </a:solidFill>
                          <a:effectLst/>
                          <a:uFillTx/>
                          <a:ea typeface="MS UI Gothic" panose="020B0600070205080204" charset="-128"/>
                        </a:rPr>
                        <a:t> (投与1のPFS)</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a:solidFill>
                            <a:srgbClr val="000000"/>
                          </a:solidFill>
                          <a:effectLst/>
                          <a:uFillTx/>
                          <a:ea typeface="MS UI Gothic" panose="020B0600070205080204" charset="-128"/>
                        </a:rPr>
                        <a:t>2.4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defRPr/>
                      </a:pPr>
                      <a:r>
                        <a:rPr lang="ja-JP" sz="1400" b="0" i="0" u="none" strike="noStrike" cap="none" baseline="0">
                          <a:solidFill>
                            <a:srgbClr val="000000"/>
                          </a:solidFill>
                          <a:effectLst/>
                          <a:uFillTx/>
                          <a:ea typeface="MS UI Gothic" panose="020B0600070205080204" charset="-128"/>
                        </a:rPr>
                        <a:t>4.2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a:solidFill>
                            <a:srgbClr val="000000"/>
                          </a:solidFill>
                          <a:effectLst/>
                          <a:uFillTx/>
                          <a:ea typeface="MS UI Gothic" panose="020B0600070205080204" charset="-128"/>
                        </a:rPr>
                        <a:t>0.97 (0.62, 1.54); 0.91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val="10003"/>
                  </a:ext>
                </a:extLst>
              </a:tr>
              <a:tr h="243435">
                <a:tc>
                  <a:txBody>
                    <a:bodyPr/>
                    <a:lstStyle/>
                    <a:p>
                      <a:pPr marL="179705" marR="0" lvl="0" indent="0" algn="l" defTabSz="914400" rtl="0" eaLnBrk="1" fontAlgn="base" latinLnBrk="0" hangingPunct="1">
                        <a:lnSpc>
                          <a:spcPct val="100000"/>
                        </a:lnSpc>
                        <a:spcBef>
                          <a:spcPct val="20000"/>
                        </a:spcBef>
                        <a:spcAft>
                          <a:spcPct val="0"/>
                        </a:spcAft>
                        <a:buClr>
                          <a:schemeClr val="tx2"/>
                        </a:buClr>
                        <a:buSzPct val="110000"/>
                        <a:buFontTx/>
                        <a:buNone/>
                        <a:defRPr/>
                      </a:pPr>
                      <a:r>
                        <a:rPr lang="ja-JP" sz="1400" b="0" i="0" u="none" strike="noStrike" cap="none" baseline="0">
                          <a:solidFill>
                            <a:srgbClr val="000000"/>
                          </a:solidFill>
                          <a:effectLst/>
                          <a:uFillTx/>
                          <a:ea typeface="MS UI Gothic" panose="020B0600070205080204" charset="-128"/>
                        </a:rPr>
                        <a:t>PFS2</a:t>
                      </a:r>
                      <a:r>
                        <a:rPr lang="ja-JP" sz="1400" b="0" i="0" u="none" strike="noStrike" cap="none" baseline="30000">
                          <a:solidFill>
                            <a:srgbClr val="000000"/>
                          </a:solidFill>
                          <a:effectLst/>
                          <a:uFillTx/>
                          <a:ea typeface="MS UI Gothic" panose="020B0600070205080204" charset="-128"/>
                        </a:rPr>
                        <a:t>#</a:t>
                      </a:r>
                      <a:r>
                        <a:rPr lang="ja-JP" sz="1400" b="0" i="0" u="none" strike="noStrike" cap="none" baseline="0">
                          <a:solidFill>
                            <a:srgbClr val="000000"/>
                          </a:solidFill>
                          <a:effectLst/>
                          <a:uFillTx/>
                          <a:ea typeface="MS UI Gothic" panose="020B0600070205080204" charset="-128"/>
                        </a:rPr>
                        <a:t> (投与2のPFS)</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DDDDDD">
                        <a:alpha val="25000"/>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a:solidFill>
                            <a:srgbClr val="000000"/>
                          </a:solidFill>
                          <a:effectLst/>
                          <a:uFillTx/>
                          <a:ea typeface="MS UI Gothic" panose="020B0600070205080204" charset="-128"/>
                        </a:rPr>
                        <a:t>5.2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DDDDDD">
                        <a:alpha val="25000"/>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defRPr/>
                      </a:pPr>
                      <a:r>
                        <a:rPr lang="ja-JP" sz="1400" b="0" i="0" u="none" strike="noStrike" cap="none" baseline="0">
                          <a:solidFill>
                            <a:srgbClr val="000000"/>
                          </a:solidFill>
                          <a:effectLst/>
                          <a:uFillTx/>
                          <a:ea typeface="MS UI Gothic" panose="020B0600070205080204" charset="-128"/>
                        </a:rPr>
                        <a:t>1.8</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DDDDDD">
                        <a:alpha val="25000"/>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a:solidFill>
                            <a:srgbClr val="000000"/>
                          </a:solidFill>
                          <a:effectLst/>
                          <a:uFillTx/>
                          <a:ea typeface="MS UI Gothic" panose="020B0600070205080204" charset="-128"/>
                        </a:rPr>
                        <a:t>0.29 (0.17, 0.50); &lt;0.0001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DDDDDD">
                        <a:alpha val="25000"/>
                      </a:srgbClr>
                    </a:solidFill>
                  </a:tcPr>
                </a:tc>
                <a:extLst>
                  <a:ext uri="{0D108BD9-81ED-4DB2-BD59-A6C34878D82A}">
                    <a16:rowId xmlns:a16="http://schemas.microsoft.com/office/drawing/2014/main" val="10004"/>
                  </a:ext>
                </a:extLst>
              </a:tr>
            </a:tbl>
          </a:graphicData>
        </a:graphic>
      </p:graphicFrame>
    </p:spTree>
  </p:cSld>
  <p:clrMapOvr>
    <a:masterClrMapping/>
  </p:clrMapOvr>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sz="1800" b="1" i="0" u="none" strike="noStrike" cap="none" baseline="0">
                <a:solidFill>
                  <a:srgbClr val="043882"/>
                </a:solidFill>
                <a:effectLst/>
                <a:uFillTx/>
                <a:ea typeface="MS UI Gothic" panose="020B0600070205080204" charset="-128"/>
              </a:rPr>
              <a:t>私見：EGFR標的化治療のタイミング</a:t>
            </a:r>
            <a:r>
              <a:rPr sz="1800"/>
              <a:t/>
            </a:r>
            <a:br>
              <a:rPr sz="1800"/>
            </a:br>
            <a:r>
              <a:rPr lang="ja-JP" sz="1800" b="1" i="0" u="none" strike="noStrike" cap="none" baseline="0">
                <a:solidFill>
                  <a:srgbClr val="043882"/>
                </a:solidFill>
                <a:effectLst/>
                <a:uFillTx/>
                <a:ea typeface="MS UI Gothic" panose="020B0600070205080204" charset="-128"/>
              </a:rPr>
              <a:t>討議者 – Sobrero AF</a:t>
            </a:r>
          </a:p>
        </p:txBody>
      </p:sp>
      <p:sp>
        <p:nvSpPr>
          <p:cNvPr id="3" name="Content Placeholder 2"/>
          <p:cNvSpPr>
            <a:spLocks noGrp="1"/>
          </p:cNvSpPr>
          <p:nvPr>
            <p:ph idx="1"/>
          </p:nvPr>
        </p:nvSpPr>
        <p:spPr/>
        <p:txBody>
          <a:bodyPr/>
          <a:lstStyle/>
          <a:p>
            <a:pPr marL="0" indent="0">
              <a:buNone/>
            </a:pPr>
            <a:r>
              <a:rPr lang="ja-JP" sz="1600" b="1" i="0" u="none" strike="noStrike" cap="none" baseline="0" dirty="0">
                <a:solidFill>
                  <a:srgbClr val="4D4D4D"/>
                </a:solidFill>
                <a:effectLst/>
                <a:uFillTx/>
                <a:ea typeface="MS UI Gothic" panose="020B0600070205080204" charset="-128"/>
              </a:rPr>
              <a:t>試験の目的（Abstract 3511 – Parseghian CM, et al）</a:t>
            </a:r>
          </a:p>
          <a:p>
            <a:r>
              <a:rPr lang="ja-JP" sz="1600" b="1" i="0" u="none" strike="noStrike" cap="none" baseline="0" dirty="0">
                <a:solidFill>
                  <a:srgbClr val="4D4D4D"/>
                </a:solidFill>
                <a:effectLst/>
                <a:uFillTx/>
                <a:ea typeface="MS UI Gothic" panose="020B0600070205080204" charset="-128"/>
              </a:rPr>
              <a:t>mCRC患者における、抗EGFR療法中止後のRAS及びEGFR変異アレルの減衰に時間が与える影響を調査する</a:t>
            </a:r>
          </a:p>
          <a:p>
            <a:pPr marL="0" indent="0">
              <a:spcBef>
                <a:spcPts val="1800"/>
              </a:spcBef>
              <a:buNone/>
            </a:pPr>
            <a:r>
              <a:rPr lang="ja-JP" sz="1600" b="1" i="0" u="none" strike="noStrike" cap="none" baseline="0" dirty="0">
                <a:solidFill>
                  <a:srgbClr val="4D4D4D"/>
                </a:solidFill>
                <a:effectLst/>
                <a:uFillTx/>
                <a:ea typeface="MS UI Gothic" panose="020B0600070205080204" charset="-128"/>
              </a:rPr>
              <a:t>試験デザイン</a:t>
            </a:r>
          </a:p>
          <a:p>
            <a:r>
              <a:rPr lang="ja-JP" sz="1600" b="0" i="0" u="none" strike="noStrike" cap="none" baseline="0" dirty="0">
                <a:solidFill>
                  <a:srgbClr val="4D4D4D"/>
                </a:solidFill>
                <a:effectLst/>
                <a:uFillTx/>
                <a:ea typeface="MS UI Gothic" panose="020B0600070205080204" charset="-128"/>
              </a:rPr>
              <a:t>RAS/BRAF/EGFR WT腫瘍を有し、抗EGFR療法を受けたmCRC患者の発見コホート（n=135）から得られたデータを解析した </a:t>
            </a:r>
          </a:p>
          <a:p>
            <a:pPr lvl="1"/>
            <a:r>
              <a:rPr lang="ja-JP" sz="1600" b="0" i="0" u="none" strike="noStrike" cap="none" baseline="0" dirty="0">
                <a:solidFill>
                  <a:srgbClr val="4D4D4D"/>
                </a:solidFill>
                <a:effectLst/>
                <a:uFillTx/>
                <a:ea typeface="MS UI Gothic" panose="020B0600070205080204" charset="-128"/>
              </a:rPr>
              <a:t>ctDNAシーケンシングを使用して、関連する変異アレル頻度を特定した</a:t>
            </a:r>
          </a:p>
          <a:p>
            <a:r>
              <a:rPr lang="ja-JP" sz="1600" b="0" i="0" u="none" strike="noStrike" cap="none" baseline="0" dirty="0">
                <a:solidFill>
                  <a:srgbClr val="4D4D4D"/>
                </a:solidFill>
                <a:effectLst/>
                <a:uFillTx/>
                <a:ea typeface="MS UI Gothic" panose="020B0600070205080204" charset="-128"/>
              </a:rPr>
              <a:t>外部コホート（n=267）においてデータをバリデートした</a:t>
            </a:r>
          </a:p>
          <a:p>
            <a:r>
              <a:rPr lang="ja-JP" sz="1600" b="0" i="0" u="none" strike="noStrike" cap="none" baseline="0" dirty="0">
                <a:solidFill>
                  <a:srgbClr val="4D4D4D"/>
                </a:solidFill>
                <a:effectLst/>
                <a:uFillTx/>
                <a:ea typeface="MS UI Gothic" panose="020B0600070205080204" charset="-128"/>
              </a:rPr>
              <a:t>連続サンプリングを使用して、減衰速度及び半減期を特定した</a:t>
            </a:r>
          </a:p>
          <a:p>
            <a:pPr marL="0" indent="0">
              <a:spcBef>
                <a:spcPts val="1800"/>
              </a:spcBef>
              <a:buNone/>
            </a:pPr>
            <a:r>
              <a:rPr lang="ja-JP" sz="1600" b="1" i="0" u="none" strike="noStrike" cap="none" baseline="0" dirty="0">
                <a:solidFill>
                  <a:srgbClr val="4D4D4D"/>
                </a:solidFill>
                <a:effectLst/>
                <a:uFillTx/>
                <a:ea typeface="MS UI Gothic" panose="020B0600070205080204" charset="-128"/>
              </a:rPr>
              <a:t>主な結果</a:t>
            </a:r>
          </a:p>
          <a:p>
            <a:r>
              <a:rPr lang="ja-JP" sz="1600" b="0" i="0" u="none" strike="noStrike" cap="none" baseline="0" dirty="0">
                <a:solidFill>
                  <a:srgbClr val="4D4D4D"/>
                </a:solidFill>
                <a:effectLst/>
                <a:uFillTx/>
                <a:ea typeface="MS UI Gothic" panose="020B0600070205080204" charset="-128"/>
              </a:rPr>
              <a:t>RAS及びEGFR MTアレルは、経時的に指数関数的に減衰し、半減期は4～5カ月である</a:t>
            </a:r>
          </a:p>
          <a:p>
            <a:r>
              <a:rPr lang="ja-JP" sz="1600" b="0" i="0" u="none" strike="noStrike" cap="none" baseline="0" dirty="0">
                <a:solidFill>
                  <a:srgbClr val="4D4D4D"/>
                </a:solidFill>
                <a:effectLst/>
                <a:uFillTx/>
                <a:ea typeface="MS UI Gothic" panose="020B0600070205080204" charset="-128"/>
              </a:rPr>
              <a:t>進行時、細胞の30%のみがRAS/EGFR/BRAF/MAPK2K1の変異を保有していた</a:t>
            </a:r>
          </a:p>
          <a:p>
            <a:r>
              <a:rPr lang="ja-JP" sz="1600" b="0" i="0" u="none" strike="noStrike" cap="none" baseline="0" dirty="0">
                <a:solidFill>
                  <a:srgbClr val="4D4D4D"/>
                </a:solidFill>
                <a:effectLst/>
                <a:uFillTx/>
                <a:ea typeface="MS UI Gothic" panose="020B0600070205080204" charset="-128"/>
              </a:rPr>
              <a:t>本試験から、EGFR療法休止後の再投与に関する根拠が得られ、ctDNAモニタリングを使用して再投与のタイミングを判断するのに役立つ可能性がある</a:t>
            </a:r>
          </a:p>
          <a:p>
            <a:endParaRPr lang="en-GB" dirty="0"/>
          </a:p>
          <a:p>
            <a:endParaRPr lang="en-GB" dirty="0"/>
          </a:p>
        </p:txBody>
      </p:sp>
      <p:sp>
        <p:nvSpPr>
          <p:cNvPr id="5" name="Text Placeholder 4"/>
          <p:cNvSpPr>
            <a:spLocks noGrp="1"/>
          </p:cNvSpPr>
          <p:nvPr>
            <p:ph type="body" sz="quarter" idx="11"/>
          </p:nvPr>
        </p:nvSpPr>
        <p:spPr>
          <a:xfrm>
            <a:off x="4519534" y="6096000"/>
            <a:ext cx="4259341" cy="487363"/>
          </a:xfrm>
        </p:spPr>
        <p:txBody>
          <a:bodyPr/>
          <a:lstStyle/>
          <a:p>
            <a:r>
              <a:rPr lang="ja-JP" sz="1200" b="0" i="0" u="none" strike="noStrike" cap="none" baseline="0">
                <a:solidFill>
                  <a:srgbClr val="4D4D4D"/>
                </a:solidFill>
                <a:effectLst/>
                <a:uFillTx/>
                <a:ea typeface="MS UI Gothic" panose="020B0600070205080204" charset="-128"/>
              </a:rPr>
              <a:t>Stintzing S, et al. J Clin Oncol 2018;36(suppl):abstr 3508</a:t>
            </a:r>
            <a:r>
              <a:rPr sz="1200"/>
              <a:t/>
            </a:r>
            <a:br>
              <a:rPr sz="1200"/>
            </a:br>
            <a:r>
              <a:rPr lang="ja-JP" sz="1200" b="0" i="0" u="none" strike="noStrike" cap="none" baseline="0">
                <a:solidFill>
                  <a:srgbClr val="4D4D4D"/>
                </a:solidFill>
                <a:effectLst/>
                <a:uFillTx/>
                <a:ea typeface="MS UI Gothic" panose="020B0600070205080204" charset="-128"/>
              </a:rPr>
              <a:t>Geissler M, et al. J Clin Oncol 2018;36(suppl):abstr 3509</a:t>
            </a:r>
            <a:r>
              <a:rPr sz="1200"/>
              <a:t/>
            </a:r>
            <a:br>
              <a:rPr sz="1200"/>
            </a:br>
            <a:r>
              <a:rPr lang="ja-JP" sz="1200" b="0" i="0" u="none" strike="noStrike" cap="none" baseline="0">
                <a:solidFill>
                  <a:srgbClr val="4D4D4D"/>
                </a:solidFill>
                <a:effectLst/>
                <a:uFillTx/>
                <a:ea typeface="MS UI Gothic" panose="020B0600070205080204" charset="-128"/>
              </a:rPr>
              <a:t>Tsuji Y, et al. J Clin Oncol 2018;36(suppl):abstr 3510</a:t>
            </a:r>
            <a:r>
              <a:rPr sz="1200"/>
              <a:t/>
            </a:r>
            <a:br>
              <a:rPr sz="1200"/>
            </a:br>
            <a:r>
              <a:rPr lang="ja-JP" sz="1200" b="0" i="0" u="none" strike="noStrike" cap="none" baseline="0">
                <a:solidFill>
                  <a:srgbClr val="4D4D4D"/>
                </a:solidFill>
                <a:effectLst/>
                <a:uFillTx/>
                <a:ea typeface="MS UI Gothic" panose="020B0600070205080204" charset="-128"/>
              </a:rPr>
              <a:t>Parseghian CM, et al. J Clin Oncol 2018;36(suppl):abstr 3511</a:t>
            </a:r>
          </a:p>
        </p:txBody>
      </p:sp>
    </p:spTree>
  </p:cSld>
  <p:clrMapOvr>
    <a:masterClrMapping/>
  </p:clrMapOvr>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sz="1800" b="1" i="0" u="none" strike="noStrike" cap="none" baseline="0">
                <a:solidFill>
                  <a:srgbClr val="043882"/>
                </a:solidFill>
                <a:effectLst/>
                <a:uFillTx/>
                <a:ea typeface="MS UI Gothic" panose="020B0600070205080204" charset="-128"/>
              </a:rPr>
              <a:t>私見：EGFR標的化治療のタイミング</a:t>
            </a:r>
            <a:r>
              <a:rPr sz="1800"/>
              <a:t/>
            </a:r>
            <a:br>
              <a:rPr sz="1800"/>
            </a:br>
            <a:r>
              <a:rPr lang="ja-JP" sz="1800" b="1" i="0" u="none" strike="noStrike" cap="none" baseline="0">
                <a:solidFill>
                  <a:srgbClr val="043882"/>
                </a:solidFill>
                <a:effectLst/>
                <a:uFillTx/>
                <a:ea typeface="MS UI Gothic" panose="020B0600070205080204" charset="-128"/>
              </a:rPr>
              <a:t>討議者 – Sobrero AF</a:t>
            </a:r>
          </a:p>
        </p:txBody>
      </p:sp>
      <p:sp>
        <p:nvSpPr>
          <p:cNvPr id="3" name="Content Placeholder 2"/>
          <p:cNvSpPr>
            <a:spLocks noGrp="1"/>
          </p:cNvSpPr>
          <p:nvPr>
            <p:ph idx="1"/>
          </p:nvPr>
        </p:nvSpPr>
        <p:spPr/>
        <p:txBody>
          <a:bodyPr/>
          <a:lstStyle/>
          <a:p>
            <a:pPr marL="0" indent="0">
              <a:buNone/>
            </a:pPr>
            <a:r>
              <a:rPr lang="ja-JP" sz="1600" b="1" i="0" u="none" strike="noStrike" cap="none" baseline="0">
                <a:solidFill>
                  <a:srgbClr val="4D4D4D"/>
                </a:solidFill>
                <a:effectLst/>
                <a:uFillTx/>
                <a:ea typeface="MS UI Gothic" panose="020B0600070205080204" charset="-128"/>
              </a:rPr>
              <a:t>要約</a:t>
            </a:r>
          </a:p>
          <a:p>
            <a:r>
              <a:rPr lang="ja-JP" sz="1600" b="0" i="0" u="none" strike="noStrike" cap="none" baseline="0">
                <a:solidFill>
                  <a:srgbClr val="4D4D4D"/>
                </a:solidFill>
                <a:effectLst/>
                <a:uFillTx/>
                <a:ea typeface="MS UI Gothic" panose="020B0600070205080204" charset="-128"/>
              </a:rPr>
              <a:t>抗EGFR療法によりORRが10～30%上昇する</a:t>
            </a:r>
          </a:p>
          <a:p>
            <a:r>
              <a:rPr lang="ja-JP" sz="1600" b="0" i="0" u="none" strike="noStrike" cap="none" baseline="0">
                <a:solidFill>
                  <a:srgbClr val="4D4D4D"/>
                </a:solidFill>
                <a:effectLst/>
                <a:uFillTx/>
                <a:ea typeface="MS UI Gothic" panose="020B0600070205080204" charset="-128"/>
              </a:rPr>
              <a:t>抗EGFR療法による再投与の根拠は、初期の臨床実績と一致する</a:t>
            </a:r>
          </a:p>
          <a:p>
            <a:endParaRPr lang="en-GB"/>
          </a:p>
          <a:p>
            <a:pPr marL="0" indent="0">
              <a:buNone/>
            </a:pPr>
            <a:r>
              <a:rPr lang="ja-JP" sz="1600" b="1" i="0" u="none" strike="noStrike" cap="none" baseline="0">
                <a:solidFill>
                  <a:srgbClr val="4D4D4D"/>
                </a:solidFill>
                <a:effectLst/>
                <a:uFillTx/>
                <a:ea typeface="MS UI Gothic" panose="020B0600070205080204" charset="-128"/>
              </a:rPr>
              <a:t>発表者による今後の展望に関するメッセージ</a:t>
            </a:r>
          </a:p>
          <a:p>
            <a:r>
              <a:rPr lang="ja-JP" sz="1600" b="1" i="0" u="none" strike="noStrike" cap="none" baseline="0">
                <a:solidFill>
                  <a:srgbClr val="4D4D4D"/>
                </a:solidFill>
                <a:effectLst/>
                <a:uFillTx/>
                <a:ea typeface="MS UI Gothic" panose="020B0600070205080204" charset="-128"/>
              </a:rPr>
              <a:t>1L治療でのEGFR療法をより広く施行する</a:t>
            </a:r>
          </a:p>
          <a:p>
            <a:r>
              <a:rPr lang="ja-JP" sz="1600" b="1" i="0" u="none" strike="noStrike" cap="none" baseline="0">
                <a:solidFill>
                  <a:srgbClr val="4D4D4D"/>
                </a:solidFill>
                <a:effectLst/>
                <a:uFillTx/>
                <a:ea typeface="MS UI Gothic" panose="020B0600070205080204" charset="-128"/>
              </a:rPr>
              <a:t>EGFR療法の期間を短くし、再投与を実施する</a:t>
            </a:r>
          </a:p>
          <a:p>
            <a:r>
              <a:rPr lang="ja-JP" sz="1600" b="1" i="0" u="none" strike="noStrike" cap="none" baseline="0">
                <a:solidFill>
                  <a:srgbClr val="4D4D4D"/>
                </a:solidFill>
                <a:effectLst/>
                <a:uFillTx/>
                <a:ea typeface="MS UI Gothic" panose="020B0600070205080204" charset="-128"/>
              </a:rPr>
              <a:t>維持療法としてのEGFR療法は実施しない（選択圧）</a:t>
            </a:r>
          </a:p>
          <a:p>
            <a:r>
              <a:rPr lang="ja-JP" sz="1600" b="1" i="0" u="none" strike="noStrike" cap="none" baseline="0">
                <a:solidFill>
                  <a:srgbClr val="4D4D4D"/>
                </a:solidFill>
                <a:effectLst/>
                <a:uFillTx/>
                <a:ea typeface="MS UI Gothic" panose="020B0600070205080204" charset="-128"/>
              </a:rPr>
              <a:t>何よりもまずはEGFR療法の再実施を検討する</a:t>
            </a:r>
          </a:p>
          <a:p>
            <a:r>
              <a:rPr lang="ja-JP" sz="1600" b="1" i="0" u="none" strike="noStrike" cap="none" baseline="0">
                <a:solidFill>
                  <a:srgbClr val="4D4D4D"/>
                </a:solidFill>
                <a:effectLst/>
                <a:uFillTx/>
                <a:ea typeface="MS UI Gothic" panose="020B0600070205080204" charset="-128"/>
              </a:rPr>
              <a:t>FIRE-3及びCALGB試験において実際に再投与を受けた患者の割合を知ると興味深い</a:t>
            </a:r>
          </a:p>
          <a:p>
            <a:r>
              <a:rPr lang="ja-JP" sz="1600" b="1" i="0" u="none" strike="noStrike" cap="none" baseline="0">
                <a:solidFill>
                  <a:srgbClr val="4D4D4D"/>
                </a:solidFill>
                <a:effectLst/>
                <a:uFillTx/>
                <a:ea typeface="MS UI Gothic" panose="020B0600070205080204" charset="-128"/>
              </a:rPr>
              <a:t>一連の治療はより複雑になる：「導入」</a:t>
            </a:r>
          </a:p>
          <a:p>
            <a:endParaRPr lang="en-GB"/>
          </a:p>
        </p:txBody>
      </p:sp>
      <p:sp>
        <p:nvSpPr>
          <p:cNvPr id="5" name="Text Placeholder 4"/>
          <p:cNvSpPr>
            <a:spLocks noGrp="1"/>
          </p:cNvSpPr>
          <p:nvPr>
            <p:ph type="body" sz="quarter" idx="11"/>
          </p:nvPr>
        </p:nvSpPr>
        <p:spPr>
          <a:xfrm>
            <a:off x="4519534" y="6096000"/>
            <a:ext cx="4259341" cy="487363"/>
          </a:xfrm>
        </p:spPr>
        <p:txBody>
          <a:bodyPr/>
          <a:lstStyle/>
          <a:p>
            <a:r>
              <a:rPr lang="ja-JP" sz="1200" b="0" i="0" u="none" strike="noStrike" cap="none" baseline="0">
                <a:solidFill>
                  <a:srgbClr val="4D4D4D"/>
                </a:solidFill>
                <a:effectLst/>
                <a:uFillTx/>
                <a:ea typeface="MS UI Gothic" panose="020B0600070205080204" charset="-128"/>
              </a:rPr>
              <a:t>Stintzing S, et al. J Clin Oncol 2018;36(suppl):abstr 3508</a:t>
            </a:r>
            <a:r>
              <a:rPr sz="1200"/>
              <a:t/>
            </a:r>
            <a:br>
              <a:rPr sz="1200"/>
            </a:br>
            <a:r>
              <a:rPr lang="ja-JP" sz="1200" b="0" i="0" u="none" strike="noStrike" cap="none" baseline="0">
                <a:solidFill>
                  <a:srgbClr val="4D4D4D"/>
                </a:solidFill>
                <a:effectLst/>
                <a:uFillTx/>
                <a:ea typeface="MS UI Gothic" panose="020B0600070205080204" charset="-128"/>
              </a:rPr>
              <a:t>Geissler M, et al. J Clin Oncol 2018;36(suppl):abstr 3509</a:t>
            </a:r>
            <a:r>
              <a:rPr sz="1200"/>
              <a:t/>
            </a:r>
            <a:br>
              <a:rPr sz="1200"/>
            </a:br>
            <a:r>
              <a:rPr lang="ja-JP" sz="1200" b="0" i="0" u="none" strike="noStrike" cap="none" baseline="0">
                <a:solidFill>
                  <a:srgbClr val="4D4D4D"/>
                </a:solidFill>
                <a:effectLst/>
                <a:uFillTx/>
                <a:ea typeface="MS UI Gothic" panose="020B0600070205080204" charset="-128"/>
              </a:rPr>
              <a:t>Tsuji Y, et al. J Clin Oncol 2018;36(suppl):abstr 3510</a:t>
            </a:r>
            <a:r>
              <a:rPr sz="1200"/>
              <a:t/>
            </a:r>
            <a:br>
              <a:rPr sz="1200"/>
            </a:br>
            <a:r>
              <a:rPr lang="ja-JP" sz="1200" b="0" i="0" u="none" strike="noStrike" cap="none" baseline="0">
                <a:solidFill>
                  <a:srgbClr val="4D4D4D"/>
                </a:solidFill>
                <a:effectLst/>
                <a:uFillTx/>
                <a:ea typeface="MS UI Gothic" panose="020B0600070205080204" charset="-128"/>
              </a:rPr>
              <a:t>Parseghian CM, et al. J Clin Oncol 2018;36(suppl):abstr 3511</a:t>
            </a:r>
          </a:p>
        </p:txBody>
      </p:sp>
    </p:spTree>
  </p:cSld>
  <p:clrMapOvr>
    <a:masterClrMapping/>
  </p:clrMapOvr>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sz="1800" b="1" i="0" u="none" strike="noStrike" cap="none" baseline="0">
                <a:solidFill>
                  <a:srgbClr val="043882"/>
                </a:solidFill>
                <a:effectLst/>
                <a:uFillTx/>
                <a:ea typeface="MS UI Gothic" panose="020B0600070205080204" charset="-128"/>
              </a:rPr>
              <a:t>分子サブセット：予後と予測</a:t>
            </a:r>
            <a:r>
              <a:rPr sz="1800"/>
              <a:t/>
            </a:r>
            <a:br>
              <a:rPr sz="1800"/>
            </a:br>
            <a:r>
              <a:rPr lang="ja-JP" sz="1800" b="1" i="0" u="none" strike="noStrike" cap="none" baseline="0">
                <a:solidFill>
                  <a:srgbClr val="043882"/>
                </a:solidFill>
                <a:effectLst/>
                <a:uFillTx/>
                <a:ea typeface="MS UI Gothic" panose="020B0600070205080204" charset="-128"/>
              </a:rPr>
              <a:t>討議者 – Corcoran RB</a:t>
            </a:r>
          </a:p>
        </p:txBody>
      </p:sp>
      <p:sp>
        <p:nvSpPr>
          <p:cNvPr id="3" name="Content Placeholder 2"/>
          <p:cNvSpPr>
            <a:spLocks noGrp="1"/>
          </p:cNvSpPr>
          <p:nvPr>
            <p:ph idx="1"/>
          </p:nvPr>
        </p:nvSpPr>
        <p:spPr/>
        <p:txBody>
          <a:bodyPr/>
          <a:lstStyle/>
          <a:p>
            <a:pPr marL="0" indent="0">
              <a:buNone/>
            </a:pPr>
            <a:r>
              <a:rPr lang="ja-JP" sz="1600" b="1" i="0" u="none" strike="noStrike" cap="none" baseline="0" dirty="0">
                <a:solidFill>
                  <a:srgbClr val="4D4D4D"/>
                </a:solidFill>
                <a:effectLst/>
                <a:uFillTx/>
                <a:ea typeface="MS UI Gothic" panose="020B0600070205080204" charset="-128"/>
              </a:rPr>
              <a:t>試験の目的（Abstract 3513 – Wang Y, et al）</a:t>
            </a:r>
          </a:p>
          <a:p>
            <a:r>
              <a:rPr lang="ja-JP" sz="1600" b="1" i="0" u="none" strike="noStrike" cap="none" baseline="0" dirty="0">
                <a:solidFill>
                  <a:srgbClr val="4D4D4D"/>
                </a:solidFill>
                <a:effectLst/>
                <a:uFillTx/>
                <a:ea typeface="MS UI Gothic" panose="020B0600070205080204" charset="-128"/>
              </a:rPr>
              <a:t>mCRC患者におけるKRAS、NRAS、BRAF変異の予後予測能を評価する</a:t>
            </a:r>
          </a:p>
          <a:p>
            <a:pPr marL="0" indent="0">
              <a:spcBef>
                <a:spcPts val="1200"/>
              </a:spcBef>
              <a:buNone/>
            </a:pPr>
            <a:r>
              <a:rPr lang="ja-JP" sz="1600" b="1" i="0" u="none" strike="noStrike" cap="none" baseline="0" dirty="0">
                <a:solidFill>
                  <a:srgbClr val="4D4D4D"/>
                </a:solidFill>
                <a:effectLst/>
                <a:uFillTx/>
                <a:ea typeface="MS UI Gothic" panose="020B0600070205080204" charset="-128"/>
              </a:rPr>
              <a:t>試験デザイン</a:t>
            </a:r>
          </a:p>
          <a:p>
            <a:r>
              <a:rPr lang="ja-JP" sz="1600" b="0" i="0" u="none" strike="noStrike" cap="none" baseline="0" dirty="0">
                <a:solidFill>
                  <a:srgbClr val="4D4D4D"/>
                </a:solidFill>
                <a:effectLst/>
                <a:uFillTx/>
                <a:ea typeface="MS UI Gothic" panose="020B0600070205080204" charset="-128"/>
              </a:rPr>
              <a:t>本試験では、RAS/RAF変異を有するmCRC患者を対象とした</a:t>
            </a:r>
          </a:p>
          <a:p>
            <a:r>
              <a:rPr lang="ja-JP" sz="1600" b="0" i="0" u="none" strike="noStrike" cap="none" baseline="0" dirty="0">
                <a:solidFill>
                  <a:srgbClr val="4D4D4D"/>
                </a:solidFill>
                <a:effectLst/>
                <a:uFillTx/>
                <a:ea typeface="MS UI Gothic" panose="020B0600070205080204" charset="-128"/>
              </a:rPr>
              <a:t>異なる変異を有する患者において、臨床的特性及び生命予後を比較した</a:t>
            </a:r>
          </a:p>
          <a:p>
            <a:pPr marL="0" indent="0">
              <a:spcBef>
                <a:spcPts val="1200"/>
              </a:spcBef>
              <a:buNone/>
            </a:pPr>
            <a:r>
              <a:rPr lang="ja-JP" sz="1600" b="1" i="0" u="none" strike="noStrike" cap="none" baseline="0" dirty="0">
                <a:solidFill>
                  <a:srgbClr val="4D4D4D"/>
                </a:solidFill>
                <a:effectLst/>
                <a:uFillTx/>
                <a:ea typeface="MS UI Gothic" panose="020B0600070205080204" charset="-128"/>
              </a:rPr>
              <a:t>主な結果</a:t>
            </a:r>
          </a:p>
          <a:p>
            <a:r>
              <a:rPr lang="ja-JP" sz="1600" b="0" i="0" u="none" strike="noStrike" cap="none" baseline="0" dirty="0">
                <a:solidFill>
                  <a:srgbClr val="4D4D4D"/>
                </a:solidFill>
                <a:effectLst/>
                <a:uFillTx/>
                <a:ea typeface="MS UI Gothic" panose="020B0600070205080204" charset="-128"/>
              </a:rPr>
              <a:t>変異の保有率：</a:t>
            </a:r>
          </a:p>
          <a:p>
            <a:pPr lvl="1"/>
            <a:r>
              <a:rPr lang="ja-JP" sz="1600" b="0" i="0" u="none" strike="noStrike" cap="none" baseline="0" dirty="0">
                <a:solidFill>
                  <a:srgbClr val="4D4D4D"/>
                </a:solidFill>
                <a:effectLst/>
                <a:uFillTx/>
                <a:ea typeface="MS UI Gothic" panose="020B0600070205080204" charset="-128"/>
              </a:rPr>
              <a:t>WT, 41.3%; KRAS, 45.6%; NRAS, 3.8%; BRAF V600, 8.0%; BRAF 非V600, 1.3%</a:t>
            </a:r>
          </a:p>
          <a:p>
            <a:r>
              <a:rPr lang="ja-JP" sz="1600" b="0" i="0" u="none" strike="noStrike" cap="none" baseline="0" dirty="0">
                <a:solidFill>
                  <a:srgbClr val="4D4D4D"/>
                </a:solidFill>
                <a:effectLst/>
                <a:uFillTx/>
                <a:ea typeface="MS UI Gothic" panose="020B0600070205080204" charset="-128"/>
              </a:rPr>
              <a:t>mPFS：BRAF V600、11.4カ月；BRAF WT、43.0カ月；BRAF非V600、60.7カ月</a:t>
            </a:r>
          </a:p>
        </p:txBody>
      </p:sp>
      <p:sp>
        <p:nvSpPr>
          <p:cNvPr id="4" name="Text Placeholder 3"/>
          <p:cNvSpPr>
            <a:spLocks noGrp="1"/>
          </p:cNvSpPr>
          <p:nvPr>
            <p:ph type="body" sz="quarter" idx="10"/>
          </p:nvPr>
        </p:nvSpPr>
        <p:spPr>
          <a:xfrm>
            <a:off x="365125" y="6096000"/>
            <a:ext cx="4240742" cy="487363"/>
          </a:xfrm>
        </p:spPr>
        <p:txBody>
          <a:bodyPr/>
          <a:lstStyle/>
          <a:p>
            <a:r>
              <a:rPr lang="ja-JP" sz="1200" b="0" i="0" u="none" strike="noStrike" cap="none" baseline="0">
                <a:solidFill>
                  <a:srgbClr val="4D4D4D"/>
                </a:solidFill>
                <a:effectLst/>
                <a:uFillTx/>
                <a:ea typeface="MS UI Gothic" panose="020B0600070205080204" charset="-128"/>
              </a:rPr>
              <a:t>*多変量Cox回帰。年齢、性別、側性で調整。</a:t>
            </a:r>
          </a:p>
        </p:txBody>
      </p:sp>
      <p:sp>
        <p:nvSpPr>
          <p:cNvPr id="5" name="Text Placeholder 4"/>
          <p:cNvSpPr>
            <a:spLocks noGrp="1"/>
          </p:cNvSpPr>
          <p:nvPr>
            <p:ph type="body" sz="quarter" idx="11"/>
          </p:nvPr>
        </p:nvSpPr>
        <p:spPr>
          <a:xfrm>
            <a:off x="4519534" y="6096000"/>
            <a:ext cx="4259341" cy="487363"/>
          </a:xfrm>
        </p:spPr>
        <p:txBody>
          <a:bodyPr/>
          <a:lstStyle/>
          <a:p>
            <a:r>
              <a:rPr sz="1200"/>
              <a:t/>
            </a:r>
            <a:br>
              <a:rPr sz="1200"/>
            </a:br>
            <a:r>
              <a:rPr lang="ja-JP" sz="1200" b="0" i="0" u="none" strike="noStrike" cap="none" baseline="0">
                <a:solidFill>
                  <a:srgbClr val="4D4D4D"/>
                </a:solidFill>
                <a:effectLst/>
                <a:uFillTx/>
                <a:ea typeface="MS UI Gothic" panose="020B0600070205080204" charset="-128"/>
              </a:rPr>
              <a:t>Wang Y, et al. J Clin Oncol 2018;36(suppl):abstr 3513</a:t>
            </a:r>
          </a:p>
        </p:txBody>
      </p:sp>
      <p:graphicFrame>
        <p:nvGraphicFramePr>
          <p:cNvPr id="8" name="Group 88"/>
          <p:cNvGraphicFramePr>
            <a:graphicFrameLocks noGrp="1"/>
          </p:cNvGraphicFramePr>
          <p:nvPr>
            <p:extLst>
              <p:ext uri="{D42A27DB-BD31-4B8C-83A1-F6EECF244321}">
                <p14:modId xmlns:p14="http://schemas.microsoft.com/office/powerpoint/2010/main" val="2387830452"/>
              </p:ext>
            </p:extLst>
          </p:nvPr>
        </p:nvGraphicFramePr>
        <p:xfrm>
          <a:off x="369888" y="4376391"/>
          <a:ext cx="8408986" cy="700472"/>
        </p:xfrm>
        <a:graphic>
          <a:graphicData uri="http://schemas.openxmlformats.org/drawingml/2006/table">
            <a:tbl>
              <a:tblPr firstRow="1" bandRow="1">
                <a:tableStyleId>{69012ECD-51FC-41F1-AA8D-1B2483CD663E}</a:tableStyleId>
              </a:tblPr>
              <a:tblGrid>
                <a:gridCol w="1278786">
                  <a:extLst>
                    <a:ext uri="{9D8B030D-6E8A-4147-A177-3AD203B41FA5}">
                      <a16:colId xmlns:a16="http://schemas.microsoft.com/office/drawing/2014/main" val="20000"/>
                    </a:ext>
                  </a:extLst>
                </a:gridCol>
                <a:gridCol w="1782550">
                  <a:extLst>
                    <a:ext uri="{9D8B030D-6E8A-4147-A177-3AD203B41FA5}">
                      <a16:colId xmlns:a16="http://schemas.microsoft.com/office/drawing/2014/main" val="20001"/>
                    </a:ext>
                  </a:extLst>
                </a:gridCol>
                <a:gridCol w="1782550">
                  <a:extLst>
                    <a:ext uri="{9D8B030D-6E8A-4147-A177-3AD203B41FA5}">
                      <a16:colId xmlns:a16="http://schemas.microsoft.com/office/drawing/2014/main" val="20002"/>
                    </a:ext>
                  </a:extLst>
                </a:gridCol>
                <a:gridCol w="1711959">
                  <a:extLst>
                    <a:ext uri="{9D8B030D-6E8A-4147-A177-3AD203B41FA5}">
                      <a16:colId xmlns:a16="http://schemas.microsoft.com/office/drawing/2014/main" val="20003"/>
                    </a:ext>
                  </a:extLst>
                </a:gridCol>
                <a:gridCol w="1853141">
                  <a:extLst>
                    <a:ext uri="{9D8B030D-6E8A-4147-A177-3AD203B41FA5}">
                      <a16:colId xmlns:a16="http://schemas.microsoft.com/office/drawing/2014/main" val="20004"/>
                    </a:ext>
                  </a:extLst>
                </a:gridCol>
              </a:tblGrid>
              <a:tr h="350236">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endParaRPr kumimoji="0" lang="en-US" sz="1400" b="1" i="0" u="none" strike="noStrike" cap="none" normalizeH="0" baseline="0" dirty="0">
                        <a:ln>
                          <a:noFill/>
                        </a:ln>
                        <a:solidFill>
                          <a:schemeClr val="tx2"/>
                        </a:solidFill>
                        <a:effectLst/>
                        <a:latin typeface="Arial" panose="020B0604020202020204"/>
                        <a:cs typeface="Arial" panose="020B0604020202020204"/>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1" i="0" u="none" strike="noStrike" cap="none" baseline="0">
                          <a:solidFill>
                            <a:srgbClr val="FFFFFF"/>
                          </a:solidFill>
                          <a:effectLst/>
                          <a:uFillTx/>
                          <a:ea typeface="MS UI Gothic" panose="020B0600070205080204" charset="-128"/>
                        </a:rPr>
                        <a:t>WT (n=951)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1" i="0" u="none" strike="noStrike" cap="none" baseline="0">
                          <a:solidFill>
                            <a:srgbClr val="FFFFFF"/>
                          </a:solidFill>
                          <a:effectLst/>
                          <a:uFillTx/>
                          <a:ea typeface="MS UI Gothic" panose="020B0600070205080204" charset="-128"/>
                        </a:rPr>
                        <a:t>KRAS (n=1080)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1" i="0" u="none" strike="noStrike" cap="none" baseline="0" dirty="0">
                          <a:solidFill>
                            <a:srgbClr val="FFFFFF"/>
                          </a:solidFill>
                          <a:effectLst/>
                          <a:uFillTx/>
                          <a:ea typeface="MS UI Gothic" panose="020B0600070205080204" charset="-128"/>
                        </a:rPr>
                        <a:t>NRAS (n=91)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1" i="0" u="none" strike="noStrike" cap="none" baseline="0">
                          <a:solidFill>
                            <a:srgbClr val="FFFFFF"/>
                          </a:solidFill>
                          <a:effectLst/>
                          <a:uFillTx/>
                          <a:ea typeface="MS UI Gothic" panose="020B0600070205080204" charset="-128"/>
                        </a:rPr>
                        <a:t>BRAF V600 (n=160)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0"/>
                  </a:ext>
                </a:extLst>
              </a:tr>
              <a:tr h="350236">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dirty="0">
                          <a:solidFill>
                            <a:srgbClr val="000000"/>
                          </a:solidFill>
                          <a:effectLst/>
                          <a:uFillTx/>
                          <a:ea typeface="MS UI Gothic" panose="020B0600070205080204" charset="-128"/>
                        </a:rPr>
                        <a:t>mOS、月</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dirty="0">
                          <a:solidFill>
                            <a:srgbClr val="000000"/>
                          </a:solidFill>
                          <a:effectLst/>
                          <a:uFillTx/>
                          <a:ea typeface="MS UI Gothic" panose="020B0600070205080204" charset="-128"/>
                        </a:rPr>
                        <a:t>49.2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a:solidFill>
                            <a:srgbClr val="000000"/>
                          </a:solidFill>
                          <a:effectLst/>
                          <a:uFillTx/>
                          <a:ea typeface="MS UI Gothic" panose="020B0600070205080204" charset="-128"/>
                        </a:rPr>
                        <a:t>36.2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dirty="0">
                          <a:solidFill>
                            <a:srgbClr val="000000"/>
                          </a:solidFill>
                          <a:effectLst/>
                          <a:uFillTx/>
                          <a:ea typeface="MS UI Gothic" panose="020B0600070205080204" charset="-128"/>
                        </a:rPr>
                        <a:t>30.1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dirty="0">
                          <a:solidFill>
                            <a:srgbClr val="000000"/>
                          </a:solidFill>
                          <a:effectLst/>
                          <a:uFillTx/>
                          <a:ea typeface="MS UI Gothic" panose="020B0600070205080204" charset="-128"/>
                        </a:rPr>
                        <a:t>22.5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val="10001"/>
                  </a:ext>
                </a:extLst>
              </a:tr>
            </a:tbl>
          </a:graphicData>
        </a:graphic>
      </p:graphicFrame>
      <p:graphicFrame>
        <p:nvGraphicFramePr>
          <p:cNvPr id="9" name="Group 88"/>
          <p:cNvGraphicFramePr>
            <a:graphicFrameLocks noGrp="1"/>
          </p:cNvGraphicFramePr>
          <p:nvPr>
            <p:extLst>
              <p:ext uri="{D42A27DB-BD31-4B8C-83A1-F6EECF244321}">
                <p14:modId xmlns:p14="http://schemas.microsoft.com/office/powerpoint/2010/main" val="1791733482"/>
              </p:ext>
            </p:extLst>
          </p:nvPr>
        </p:nvGraphicFramePr>
        <p:xfrm>
          <a:off x="369887" y="5203441"/>
          <a:ext cx="8410045" cy="1050708"/>
        </p:xfrm>
        <a:graphic>
          <a:graphicData uri="http://schemas.openxmlformats.org/drawingml/2006/table">
            <a:tbl>
              <a:tblPr firstRow="1" bandRow="1">
                <a:tableStyleId>{69012ECD-51FC-41F1-AA8D-1B2483CD663E}</a:tableStyleId>
              </a:tblPr>
              <a:tblGrid>
                <a:gridCol w="1622991">
                  <a:extLst>
                    <a:ext uri="{9D8B030D-6E8A-4147-A177-3AD203B41FA5}">
                      <a16:colId xmlns:a16="http://schemas.microsoft.com/office/drawing/2014/main" val="20000"/>
                    </a:ext>
                  </a:extLst>
                </a:gridCol>
                <a:gridCol w="2262351">
                  <a:extLst>
                    <a:ext uri="{9D8B030D-6E8A-4147-A177-3AD203B41FA5}">
                      <a16:colId xmlns:a16="http://schemas.microsoft.com/office/drawing/2014/main" val="20001"/>
                    </a:ext>
                  </a:extLst>
                </a:gridCol>
                <a:gridCol w="2172760">
                  <a:extLst>
                    <a:ext uri="{9D8B030D-6E8A-4147-A177-3AD203B41FA5}">
                      <a16:colId xmlns:a16="http://schemas.microsoft.com/office/drawing/2014/main" val="20002"/>
                    </a:ext>
                  </a:extLst>
                </a:gridCol>
                <a:gridCol w="2351943">
                  <a:extLst>
                    <a:ext uri="{9D8B030D-6E8A-4147-A177-3AD203B41FA5}">
                      <a16:colId xmlns:a16="http://schemas.microsoft.com/office/drawing/2014/main" val="20003"/>
                    </a:ext>
                  </a:extLst>
                </a:gridCol>
              </a:tblGrid>
              <a:tr h="350236">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ja-JP" sz="1400" b="1" i="0" u="none" strike="noStrike" cap="none" baseline="0" dirty="0">
                          <a:solidFill>
                            <a:srgbClr val="FFFFFF"/>
                          </a:solidFill>
                          <a:effectLst/>
                          <a:uFillTx/>
                          <a:ea typeface="MS UI Gothic" panose="020B0600070205080204" charset="-128"/>
                        </a:rPr>
                        <a:t>OS*</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1" i="0" u="none" strike="noStrike" cap="none" baseline="0">
                          <a:solidFill>
                            <a:srgbClr val="FFFFFF"/>
                          </a:solidFill>
                          <a:effectLst/>
                          <a:uFillTx/>
                          <a:ea typeface="MS UI Gothic" panose="020B0600070205080204" charset="-128"/>
                        </a:rPr>
                        <a:t>NRAS vs. WT</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1" i="0" u="none" strike="noStrike" cap="none" baseline="0">
                          <a:solidFill>
                            <a:srgbClr val="FFFFFF"/>
                          </a:solidFill>
                          <a:effectLst/>
                          <a:uFillTx/>
                          <a:ea typeface="MS UI Gothic" panose="020B0600070205080204" charset="-128"/>
                        </a:rPr>
                        <a:t>NRAS vs. KRAS</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1" i="0" u="none" strike="noStrike" cap="none" baseline="0">
                          <a:solidFill>
                            <a:srgbClr val="FFFFFF"/>
                          </a:solidFill>
                          <a:effectLst/>
                          <a:uFillTx/>
                          <a:ea typeface="MS UI Gothic" panose="020B0600070205080204" charset="-128"/>
                        </a:rPr>
                        <a:t>NRAS vs. BRAF V600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0"/>
                  </a:ext>
                </a:extLst>
              </a:tr>
              <a:tr h="350236">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dirty="0">
                          <a:solidFill>
                            <a:srgbClr val="000000"/>
                          </a:solidFill>
                          <a:effectLst/>
                          <a:uFillTx/>
                          <a:ea typeface="MS UI Gothic" panose="020B0600070205080204" charset="-128"/>
                        </a:rPr>
                        <a:t>HR (95%CI)</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a:solidFill>
                            <a:srgbClr val="000000"/>
                          </a:solidFill>
                          <a:effectLst/>
                          <a:uFillTx/>
                          <a:ea typeface="MS UI Gothic" panose="020B0600070205080204" charset="-128"/>
                        </a:rPr>
                        <a:t>1.830 (1.401, 2.391)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a:solidFill>
                            <a:srgbClr val="000000"/>
                          </a:solidFill>
                          <a:effectLst/>
                          <a:uFillTx/>
                          <a:ea typeface="MS UI Gothic" panose="020B0600070205080204" charset="-128"/>
                        </a:rPr>
                        <a:t>1.372 (1.059, 1.776)</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a:solidFill>
                            <a:srgbClr val="000000"/>
                          </a:solidFill>
                          <a:effectLst/>
                          <a:uFillTx/>
                          <a:ea typeface="MS UI Gothic" panose="020B0600070205080204" charset="-128"/>
                        </a:rPr>
                        <a:t>0.808 (0.574, 1.136)</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val="10001"/>
                  </a:ext>
                </a:extLst>
              </a:tr>
              <a:tr h="350236">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a:solidFill>
                            <a:srgbClr val="000000"/>
                          </a:solidFill>
                          <a:effectLst/>
                          <a:uFillTx/>
                          <a:ea typeface="MS UI Gothic" panose="020B0600070205080204" charset="-128"/>
                        </a:rPr>
                        <a:t>P値</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a:solidFill>
                            <a:srgbClr val="000000"/>
                          </a:solidFill>
                          <a:effectLst/>
                          <a:uFillTx/>
                          <a:ea typeface="MS UI Gothic" panose="020B0600070205080204" charset="-128"/>
                        </a:rPr>
                        <a:t>＜0.001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a:solidFill>
                            <a:srgbClr val="000000"/>
                          </a:solidFill>
                          <a:effectLst/>
                          <a:uFillTx/>
                          <a:ea typeface="MS UI Gothic" panose="020B0600070205080204" charset="-128"/>
                        </a:rPr>
                        <a:t>0.016</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dirty="0">
                          <a:solidFill>
                            <a:srgbClr val="000000"/>
                          </a:solidFill>
                          <a:effectLst/>
                          <a:uFillTx/>
                          <a:ea typeface="MS UI Gothic" panose="020B0600070205080204" charset="-128"/>
                        </a:rPr>
                        <a:t>0.220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a16="http://schemas.microsoft.com/office/drawing/2014/main" val="10002"/>
                  </a:ext>
                </a:extLst>
              </a:tr>
            </a:tbl>
          </a:graphicData>
        </a:graphic>
      </p:graphicFrame>
    </p:spTree>
  </p:cSld>
  <p:clrMapOvr>
    <a:masterClrMapping/>
  </p:clrMapOvr>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sz="1800" b="1" i="0" u="none" strike="noStrike" cap="none" baseline="0">
                <a:solidFill>
                  <a:srgbClr val="043882"/>
                </a:solidFill>
                <a:effectLst/>
                <a:uFillTx/>
                <a:ea typeface="MS UI Gothic" panose="020B0600070205080204" charset="-128"/>
              </a:rPr>
              <a:t>分子サブセット：予後と予測</a:t>
            </a:r>
            <a:r>
              <a:rPr sz="1800"/>
              <a:t/>
            </a:r>
            <a:br>
              <a:rPr sz="1800"/>
            </a:br>
            <a:r>
              <a:rPr lang="ja-JP" sz="1800" b="1" i="0" u="none" strike="noStrike" cap="none" baseline="0">
                <a:solidFill>
                  <a:srgbClr val="043882"/>
                </a:solidFill>
                <a:effectLst/>
                <a:uFillTx/>
                <a:ea typeface="MS UI Gothic" panose="020B0600070205080204" charset="-128"/>
              </a:rPr>
              <a:t>討議者 – Corcoran RB</a:t>
            </a:r>
          </a:p>
        </p:txBody>
      </p:sp>
      <p:sp>
        <p:nvSpPr>
          <p:cNvPr id="3" name="Content Placeholder 2"/>
          <p:cNvSpPr>
            <a:spLocks noGrp="1"/>
          </p:cNvSpPr>
          <p:nvPr>
            <p:ph idx="1"/>
          </p:nvPr>
        </p:nvSpPr>
        <p:spPr/>
        <p:txBody>
          <a:bodyPr/>
          <a:lstStyle/>
          <a:p>
            <a:pPr marL="0" indent="0">
              <a:buNone/>
            </a:pPr>
            <a:r>
              <a:rPr lang="ja-JP" sz="1600" b="1" i="0" u="none" strike="noStrike" cap="none" baseline="0" dirty="0">
                <a:solidFill>
                  <a:srgbClr val="4D4D4D"/>
                </a:solidFill>
                <a:effectLst/>
                <a:uFillTx/>
                <a:ea typeface="MS UI Gothic" panose="020B0600070205080204" charset="-128"/>
              </a:rPr>
              <a:t>発表者による今後の展望に関するメッセージ</a:t>
            </a:r>
          </a:p>
          <a:p>
            <a:r>
              <a:rPr lang="ja-JP" sz="1600" b="1" i="0" u="none" strike="noStrike" cap="none" baseline="0" dirty="0">
                <a:solidFill>
                  <a:srgbClr val="4D4D4D"/>
                </a:solidFill>
                <a:effectLst/>
                <a:uFillTx/>
                <a:ea typeface="MS UI Gothic" panose="020B0600070205080204" charset="-128"/>
              </a:rPr>
              <a:t>mCRC患者においては、KRAS、NRAS、BRAF変異が生存に明確な影響を及ぼす </a:t>
            </a:r>
          </a:p>
          <a:p>
            <a:pPr lvl="1"/>
            <a:r>
              <a:rPr lang="ja-JP" sz="1600" b="1" i="0" u="none" strike="noStrike" cap="none" baseline="0" dirty="0">
                <a:solidFill>
                  <a:srgbClr val="4D4D4D"/>
                </a:solidFill>
                <a:effectLst/>
                <a:uFillTx/>
                <a:ea typeface="MS UI Gothic" panose="020B0600070205080204" charset="-128"/>
              </a:rPr>
              <a:t>本試験は問題なく実施され、アウトカムは過去の試験と一致するものであった</a:t>
            </a:r>
          </a:p>
          <a:p>
            <a:pPr lvl="1"/>
            <a:r>
              <a:rPr lang="ja-JP" sz="1600" b="1" i="0" u="none" strike="noStrike" cap="none" baseline="0" dirty="0">
                <a:solidFill>
                  <a:srgbClr val="4D4D4D"/>
                </a:solidFill>
                <a:effectLst/>
                <a:uFillTx/>
                <a:ea typeface="MS UI Gothic" panose="020B0600070205080204" charset="-128"/>
              </a:rPr>
              <a:t>本試験において重要であった限界は、2施設のみの患者が対象となったことであった</a:t>
            </a:r>
          </a:p>
          <a:p>
            <a:r>
              <a:rPr lang="ja-JP" sz="1600" b="1" i="0" u="none" strike="noStrike" cap="none" baseline="0" dirty="0">
                <a:solidFill>
                  <a:srgbClr val="4D4D4D"/>
                </a:solidFill>
                <a:effectLst/>
                <a:uFillTx/>
                <a:ea typeface="MS UI Gothic" panose="020B0600070205080204" charset="-128"/>
              </a:rPr>
              <a:t>NRAS変異は、KRAS変異よりも、予後不良である</a:t>
            </a:r>
          </a:p>
          <a:p>
            <a:pPr lvl="1"/>
            <a:r>
              <a:rPr lang="ja-JP" sz="1600" b="1" i="0" u="none" strike="noStrike" cap="none" baseline="0" dirty="0">
                <a:solidFill>
                  <a:srgbClr val="4D4D4D"/>
                </a:solidFill>
                <a:effectLst/>
                <a:uFillTx/>
                <a:ea typeface="MS UI Gothic" panose="020B0600070205080204" charset="-128"/>
              </a:rPr>
              <a:t>ただし、症例数が少ないことから、NRASと比べたKRASの生存率への影響は、まだ検討中である</a:t>
            </a:r>
          </a:p>
          <a:p>
            <a:r>
              <a:rPr lang="ja-JP" sz="1600" b="1" i="0" u="none" strike="noStrike" cap="none" baseline="0" dirty="0">
                <a:solidFill>
                  <a:srgbClr val="4D4D4D"/>
                </a:solidFill>
                <a:effectLst/>
                <a:uFillTx/>
                <a:ea typeface="MS UI Gothic" panose="020B0600070205080204" charset="-128"/>
              </a:rPr>
              <a:t>mCRC腫瘍の変異の状態は、予後予測能を有する</a:t>
            </a:r>
          </a:p>
          <a:p>
            <a:r>
              <a:rPr lang="ja-JP" sz="1600" b="1" i="0" u="none" strike="noStrike" cap="none" baseline="0" dirty="0">
                <a:solidFill>
                  <a:srgbClr val="4D4D4D"/>
                </a:solidFill>
                <a:effectLst/>
                <a:uFillTx/>
                <a:ea typeface="MS UI Gothic" panose="020B0600070205080204" charset="-128"/>
              </a:rPr>
              <a:t>本試験では、mCRCにおけるゲノム解析の役割に焦点をあてる</a:t>
            </a:r>
          </a:p>
          <a:p>
            <a:endParaRPr lang="en-GB" b="1" dirty="0"/>
          </a:p>
        </p:txBody>
      </p:sp>
      <p:sp>
        <p:nvSpPr>
          <p:cNvPr id="5" name="Text Placeholder 4"/>
          <p:cNvSpPr>
            <a:spLocks noGrp="1"/>
          </p:cNvSpPr>
          <p:nvPr>
            <p:ph type="body" sz="quarter" idx="11"/>
          </p:nvPr>
        </p:nvSpPr>
        <p:spPr>
          <a:xfrm>
            <a:off x="4519534" y="6096000"/>
            <a:ext cx="4259341" cy="487363"/>
          </a:xfrm>
        </p:spPr>
        <p:txBody>
          <a:bodyPr/>
          <a:lstStyle/>
          <a:p>
            <a:r>
              <a:rPr sz="1200"/>
              <a:t/>
            </a:r>
            <a:br>
              <a:rPr sz="1200"/>
            </a:br>
            <a:r>
              <a:rPr lang="ja-JP" sz="1200" b="0" i="0" u="none" strike="noStrike" cap="none" baseline="0">
                <a:solidFill>
                  <a:srgbClr val="4D4D4D"/>
                </a:solidFill>
                <a:effectLst/>
                <a:uFillTx/>
                <a:ea typeface="MS UI Gothic" panose="020B0600070205080204" charset="-128"/>
              </a:rPr>
              <a:t>Wang Y, et al. J Clin Oncol 2018;36(suppl):abstr 3513</a:t>
            </a:r>
          </a:p>
        </p:txBody>
      </p:sp>
    </p:spTree>
  </p:cSld>
  <p:clrMapOvr>
    <a:masterClrMapping/>
  </p:clrMapOvr>
  <p:transition/>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sz="1800" b="1" i="0" u="none" strike="noStrike" cap="none" baseline="0">
                <a:solidFill>
                  <a:srgbClr val="043882"/>
                </a:solidFill>
                <a:effectLst/>
                <a:uFillTx/>
                <a:ea typeface="MS UI Gothic" panose="020B0600070205080204" charset="-128"/>
              </a:rPr>
              <a:t>免疫療法：VICTORyの鍵を握りましょう</a:t>
            </a:r>
            <a:r>
              <a:rPr sz="1800"/>
              <a:t/>
            </a:r>
            <a:br>
              <a:rPr sz="1800"/>
            </a:br>
            <a:r>
              <a:rPr lang="ja-JP" sz="1800" b="1" i="0" u="none" strike="noStrike" cap="none" baseline="0">
                <a:solidFill>
                  <a:srgbClr val="043882"/>
                </a:solidFill>
                <a:effectLst/>
                <a:uFillTx/>
                <a:ea typeface="MS UI Gothic" panose="020B0600070205080204" charset="-128"/>
              </a:rPr>
              <a:t>討議者 – Segal NH</a:t>
            </a:r>
          </a:p>
        </p:txBody>
      </p:sp>
      <p:sp>
        <p:nvSpPr>
          <p:cNvPr id="3" name="Content Placeholder 2"/>
          <p:cNvSpPr>
            <a:spLocks noGrp="1"/>
          </p:cNvSpPr>
          <p:nvPr>
            <p:ph idx="1"/>
          </p:nvPr>
        </p:nvSpPr>
        <p:spPr/>
        <p:txBody>
          <a:bodyPr/>
          <a:lstStyle/>
          <a:p>
            <a:pPr marL="0" indent="0">
              <a:buNone/>
            </a:pPr>
            <a:r>
              <a:rPr lang="ja-JP" sz="1600" b="1" i="0" u="none" strike="noStrike" cap="none" baseline="0" dirty="0">
                <a:solidFill>
                  <a:srgbClr val="4D4D4D"/>
                </a:solidFill>
                <a:effectLst/>
                <a:uFillTx/>
                <a:ea typeface="MS UI Gothic" panose="020B0600070205080204" charset="-128"/>
              </a:rPr>
              <a:t>試験の目的（KEYNOTE-164: Abstract 3514 – Le DT, et al）</a:t>
            </a:r>
          </a:p>
          <a:p>
            <a:r>
              <a:rPr lang="ja-JP" sz="1600" b="1" i="0" u="none" strike="noStrike" cap="none" baseline="0" dirty="0">
                <a:solidFill>
                  <a:srgbClr val="4D4D4D"/>
                </a:solidFill>
                <a:effectLst/>
                <a:uFillTx/>
                <a:ea typeface="MS UI Gothic" panose="020B0600070205080204" charset="-128"/>
              </a:rPr>
              <a:t>MSI-HのmCRC患者において、ペムブロリズマブの有効性および安全性を評価する</a:t>
            </a:r>
          </a:p>
          <a:p>
            <a:pPr marL="0" indent="0">
              <a:spcBef>
                <a:spcPts val="1200"/>
              </a:spcBef>
              <a:buNone/>
            </a:pPr>
            <a:r>
              <a:rPr lang="ja-JP" sz="1600" b="1" i="0" u="none" strike="noStrike" cap="none" baseline="0" dirty="0">
                <a:solidFill>
                  <a:srgbClr val="4D4D4D"/>
                </a:solidFill>
                <a:effectLst/>
                <a:uFillTx/>
                <a:ea typeface="MS UI Gothic" panose="020B0600070205080204" charset="-128"/>
              </a:rPr>
              <a:t>試験デザイン</a:t>
            </a:r>
          </a:p>
          <a:p>
            <a:r>
              <a:rPr lang="ja-JP" sz="1600" b="0" i="0" u="none" strike="noStrike" cap="none" baseline="0" dirty="0">
                <a:solidFill>
                  <a:srgbClr val="4D4D4D"/>
                </a:solidFill>
                <a:effectLst/>
                <a:uFillTx/>
                <a:ea typeface="MS UI Gothic" panose="020B0600070205080204" charset="-128"/>
              </a:rPr>
              <a:t>≥1種類の治療歴を有する、MSI-HのmCRC患者（ECOG PS 0～1）に対し、PD／毒性発現までペムブロリズマブ200 mgをq3wで約2年間投与した (n=63)</a:t>
            </a:r>
          </a:p>
          <a:p>
            <a:pPr marL="0" indent="0">
              <a:spcBef>
                <a:spcPts val="1200"/>
              </a:spcBef>
              <a:buNone/>
            </a:pPr>
            <a:r>
              <a:rPr lang="ja-JP" sz="1600" b="1" i="0" u="none" strike="noStrike" cap="none" baseline="0" dirty="0">
                <a:solidFill>
                  <a:srgbClr val="4D4D4D"/>
                </a:solidFill>
                <a:effectLst/>
                <a:uFillTx/>
                <a:ea typeface="MS UI Gothic" panose="020B0600070205080204" charset="-128"/>
              </a:rPr>
              <a:t>主な結果</a:t>
            </a:r>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pPr>
              <a:spcBef>
                <a:spcPts val="1000"/>
              </a:spcBef>
            </a:pPr>
            <a:r>
              <a:rPr lang="ja-JP" sz="1600" b="0" i="0" u="none" strike="noStrike" cap="none" baseline="0" dirty="0">
                <a:solidFill>
                  <a:srgbClr val="4D4D4D"/>
                </a:solidFill>
                <a:effectLst/>
                <a:uFillTx/>
                <a:ea typeface="MS UI Gothic" panose="020B0600070205080204" charset="-128"/>
              </a:rPr>
              <a:t>6カ月PFS：49%；12カ月PFS：41% (95%CI 2.1, NR)</a:t>
            </a:r>
          </a:p>
          <a:p>
            <a:r>
              <a:rPr lang="ja-JP" sz="1600" b="0" i="0" u="none" strike="noStrike" cap="none" baseline="0" dirty="0">
                <a:solidFill>
                  <a:srgbClr val="4D4D4D"/>
                </a:solidFill>
                <a:effectLst/>
                <a:uFillTx/>
                <a:ea typeface="MS UI Gothic" panose="020B0600070205080204" charset="-128"/>
              </a:rPr>
              <a:t>6カ月OS：84%; 12カ月OS：76% (95%CI NR, NR)</a:t>
            </a:r>
          </a:p>
          <a:p>
            <a:endParaRPr lang="en-GB" dirty="0"/>
          </a:p>
        </p:txBody>
      </p:sp>
      <p:sp>
        <p:nvSpPr>
          <p:cNvPr id="5" name="Text Placeholder 4"/>
          <p:cNvSpPr>
            <a:spLocks noGrp="1"/>
          </p:cNvSpPr>
          <p:nvPr>
            <p:ph type="body" sz="quarter" idx="11"/>
          </p:nvPr>
        </p:nvSpPr>
        <p:spPr>
          <a:xfrm>
            <a:off x="4519534" y="6096000"/>
            <a:ext cx="4259341" cy="487363"/>
          </a:xfrm>
        </p:spPr>
        <p:txBody>
          <a:bodyPr/>
          <a:lstStyle/>
          <a:p>
            <a:r>
              <a:rPr sz="1200"/>
              <a:t/>
            </a:r>
            <a:br>
              <a:rPr sz="1200"/>
            </a:br>
            <a:r>
              <a:rPr lang="ja-JP" sz="1200" b="0" i="0" u="none" strike="noStrike" cap="none" baseline="0">
                <a:solidFill>
                  <a:srgbClr val="4D4D4D"/>
                </a:solidFill>
                <a:effectLst/>
                <a:uFillTx/>
                <a:ea typeface="MS UI Gothic" panose="020B0600070205080204" charset="-128"/>
              </a:rPr>
              <a:t>Le DT, et al. J Clin Oncol 2018;36(suppl):abstr 3514</a:t>
            </a:r>
            <a:r>
              <a:rPr sz="1200"/>
              <a:t/>
            </a:r>
            <a:br>
              <a:rPr sz="1200"/>
            </a:br>
            <a:r>
              <a:rPr lang="ja-JP" sz="1200" b="0" i="0" u="none" strike="noStrike" cap="none" baseline="0">
                <a:solidFill>
                  <a:srgbClr val="4D4D4D"/>
                </a:solidFill>
                <a:effectLst/>
                <a:uFillTx/>
                <a:ea typeface="MS UI Gothic" panose="020B0600070205080204" charset="-128"/>
              </a:rPr>
              <a:t>Glaire M, et al. J Clin Oncol 2018;36(suppl):abstr 3515</a:t>
            </a:r>
          </a:p>
        </p:txBody>
      </p:sp>
      <p:graphicFrame>
        <p:nvGraphicFramePr>
          <p:cNvPr id="9" name="Group 88"/>
          <p:cNvGraphicFramePr>
            <a:graphicFrameLocks noGrp="1"/>
          </p:cNvGraphicFramePr>
          <p:nvPr>
            <p:extLst>
              <p:ext uri="{D42A27DB-BD31-4B8C-83A1-F6EECF244321}">
                <p14:modId xmlns:p14="http://schemas.microsoft.com/office/powerpoint/2010/main" val="437308010"/>
              </p:ext>
            </p:extLst>
          </p:nvPr>
        </p:nvGraphicFramePr>
        <p:xfrm>
          <a:off x="369888" y="3335837"/>
          <a:ext cx="8393111" cy="2036064"/>
        </p:xfrm>
        <a:graphic>
          <a:graphicData uri="http://schemas.openxmlformats.org/drawingml/2006/table">
            <a:tbl>
              <a:tblPr firstRow="1" bandRow="1">
                <a:tableStyleId>{69012ECD-51FC-41F1-AA8D-1B2483CD663E}</a:tableStyleId>
              </a:tblPr>
              <a:tblGrid>
                <a:gridCol w="2215781">
                  <a:extLst>
                    <a:ext uri="{9D8B030D-6E8A-4147-A177-3AD203B41FA5}">
                      <a16:colId xmlns:a16="http://schemas.microsoft.com/office/drawing/2014/main" val="20000"/>
                    </a:ext>
                  </a:extLst>
                </a:gridCol>
                <a:gridCol w="623198">
                  <a:extLst>
                    <a:ext uri="{9D8B030D-6E8A-4147-A177-3AD203B41FA5}">
                      <a16:colId xmlns:a16="http://schemas.microsoft.com/office/drawing/2014/main" val="20001"/>
                    </a:ext>
                  </a:extLst>
                </a:gridCol>
                <a:gridCol w="5554132">
                  <a:extLst>
                    <a:ext uri="{9D8B030D-6E8A-4147-A177-3AD203B41FA5}">
                      <a16:colId xmlns:a16="http://schemas.microsoft.com/office/drawing/2014/main" val="20002"/>
                    </a:ext>
                  </a:extLst>
                </a:gridCol>
              </a:tblGrid>
              <a:tr h="160867">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endParaRPr kumimoji="0" lang="en-US" sz="1400" b="1" i="0" u="none" strike="noStrike" cap="none" normalizeH="0" baseline="0" dirty="0">
                        <a:ln>
                          <a:noFill/>
                        </a:ln>
                        <a:solidFill>
                          <a:schemeClr val="tx2"/>
                        </a:solidFill>
                        <a:effectLst/>
                        <a:latin typeface="Arial" panose="020B0604020202020204"/>
                        <a:cs typeface="Arial" panose="020B0604020202020204"/>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1" i="0" u="none" strike="noStrike" cap="none" baseline="0">
                          <a:solidFill>
                            <a:srgbClr val="FFFFFF"/>
                          </a:solidFill>
                          <a:effectLst/>
                          <a:uFillTx/>
                          <a:ea typeface="MS UI Gothic" panose="020B0600070205080204" charset="-128"/>
                        </a:rPr>
                        <a:t>n</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1" i="0" u="none" strike="noStrike" cap="none" baseline="0" dirty="0">
                          <a:solidFill>
                            <a:srgbClr val="FFFFFF"/>
                          </a:solidFill>
                          <a:effectLst/>
                          <a:uFillTx/>
                          <a:ea typeface="MS UI Gothic" panose="020B0600070205080204" charset="-128"/>
                        </a:rPr>
                        <a:t>% </a:t>
                      </a:r>
                      <a:r>
                        <a:rPr lang="ja-JP" sz="1400" b="1" i="0" u="none" strike="noStrike" cap="none" baseline="0" dirty="0" smtClean="0">
                          <a:solidFill>
                            <a:srgbClr val="FFFFFF"/>
                          </a:solidFill>
                          <a:effectLst/>
                          <a:uFillTx/>
                          <a:ea typeface="MS UI Gothic" panose="020B0600070205080204" charset="-128"/>
                        </a:rPr>
                        <a:t>(</a:t>
                      </a:r>
                      <a:r>
                        <a:rPr lang="en-GB" altLang="ja-JP" sz="1400" b="1" i="0" u="none" strike="noStrike" cap="none" baseline="0" dirty="0" smtClean="0">
                          <a:solidFill>
                            <a:srgbClr val="FFFFFF"/>
                          </a:solidFill>
                          <a:effectLst/>
                          <a:uFillTx/>
                          <a:ea typeface="MS UI Gothic" panose="020B0600070205080204" charset="-128"/>
                        </a:rPr>
                        <a:t>95%CI</a:t>
                      </a:r>
                      <a:r>
                        <a:rPr lang="ja-JP" sz="1400" b="1" i="0" u="none" strike="noStrike" cap="none" baseline="0" dirty="0" smtClean="0">
                          <a:solidFill>
                            <a:srgbClr val="FFFFFF"/>
                          </a:solidFill>
                          <a:effectLst/>
                          <a:uFillTx/>
                          <a:ea typeface="MS UI Gothic" panose="020B0600070205080204" charset="-128"/>
                        </a:rPr>
                        <a:t>)</a:t>
                      </a:r>
                      <a:endParaRPr lang="ja-JP" sz="1400" b="1" i="0" u="none" strike="noStrike" cap="none" baseline="0" dirty="0">
                        <a:solidFill>
                          <a:srgbClr val="FFFFFF"/>
                        </a:solidFill>
                        <a:effectLst/>
                        <a:uFillTx/>
                        <a:ea typeface="MS UI Gothic" panose="020B0600070205080204" charset="-128"/>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0"/>
                  </a:ext>
                </a:extLst>
              </a:tr>
              <a:tr h="160867">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a:solidFill>
                            <a:srgbClr val="000000"/>
                          </a:solidFill>
                          <a:effectLst/>
                          <a:uFillTx/>
                          <a:ea typeface="MS UI Gothic" panose="020B0600070205080204" charset="-128"/>
                        </a:rPr>
                        <a:t>ORR</a:t>
                      </a:r>
                    </a:p>
                    <a:p>
                      <a:pPr marL="179705" marR="0" lvl="0" indent="0" algn="l"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a:solidFill>
                            <a:srgbClr val="000000"/>
                          </a:solidFill>
                          <a:effectLst/>
                          <a:uFillTx/>
                          <a:ea typeface="MS UI Gothic" panose="020B0600070205080204" charset="-128"/>
                        </a:rPr>
                        <a:t>CR</a:t>
                      </a:r>
                    </a:p>
                    <a:p>
                      <a:pPr marL="179705" marR="0" lvl="0" indent="0" algn="l"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a:solidFill>
                            <a:srgbClr val="000000"/>
                          </a:solidFill>
                          <a:effectLst/>
                          <a:uFillTx/>
                          <a:ea typeface="MS UI Gothic" panose="020B0600070205080204" charset="-128"/>
                        </a:rPr>
                        <a:t>PR</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a:solidFill>
                            <a:srgbClr val="000000"/>
                          </a:solidFill>
                          <a:effectLst/>
                          <a:uFillTx/>
                          <a:ea typeface="MS UI Gothic" panose="020B0600070205080204" charset="-128"/>
                        </a:rPr>
                        <a:t>20</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a:solidFill>
                            <a:srgbClr val="000000"/>
                          </a:solidFill>
                          <a:effectLst/>
                          <a:uFillTx/>
                          <a:ea typeface="MS UI Gothic" panose="020B0600070205080204" charset="-128"/>
                        </a:rPr>
                        <a:t>2</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a:solidFill>
                            <a:srgbClr val="000000"/>
                          </a:solidFill>
                          <a:effectLst/>
                          <a:uFillTx/>
                          <a:ea typeface="MS UI Gothic" panose="020B0600070205080204" charset="-128"/>
                        </a:rPr>
                        <a:t>18</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a:solidFill>
                            <a:srgbClr val="000000"/>
                          </a:solidFill>
                          <a:effectLst/>
                          <a:uFillTx/>
                          <a:ea typeface="MS UI Gothic" panose="020B0600070205080204" charset="-128"/>
                        </a:rPr>
                        <a:t>32 (21, 45)</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a:solidFill>
                            <a:srgbClr val="000000"/>
                          </a:solidFill>
                          <a:effectLst/>
                          <a:uFillTx/>
                          <a:ea typeface="MS UI Gothic" panose="020B0600070205080204" charset="-128"/>
                        </a:rPr>
                        <a:t>3 (0,11)</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a:solidFill>
                            <a:srgbClr val="000000"/>
                          </a:solidFill>
                          <a:effectLst/>
                          <a:uFillTx/>
                          <a:ea typeface="MS UI Gothic" panose="020B0600070205080204" charset="-128"/>
                        </a:rPr>
                        <a:t>29 (18, 41)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val="10001"/>
                  </a:ext>
                </a:extLst>
              </a:tr>
              <a:tr h="160867">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a:solidFill>
                            <a:srgbClr val="000000"/>
                          </a:solidFill>
                          <a:effectLst/>
                          <a:uFillTx/>
                          <a:ea typeface="MS UI Gothic" panose="020B0600070205080204" charset="-128"/>
                        </a:rPr>
                        <a:t>SD</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a:solidFill>
                            <a:srgbClr val="000000"/>
                          </a:solidFill>
                          <a:effectLst/>
                          <a:uFillTx/>
                          <a:ea typeface="MS UI Gothic" panose="020B0600070205080204" charset="-128"/>
                        </a:rPr>
                        <a:t>16</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a:solidFill>
                            <a:srgbClr val="000000"/>
                          </a:solidFill>
                          <a:effectLst/>
                          <a:uFillTx/>
                          <a:ea typeface="MS UI Gothic" panose="020B0600070205080204" charset="-128"/>
                        </a:rPr>
                        <a:t>25 (15, 38)</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a16="http://schemas.microsoft.com/office/drawing/2014/main" val="10002"/>
                  </a:ext>
                </a:extLst>
              </a:tr>
              <a:tr h="160867">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a:solidFill>
                            <a:srgbClr val="000000"/>
                          </a:solidFill>
                          <a:effectLst/>
                          <a:uFillTx/>
                          <a:ea typeface="MS UI Gothic" panose="020B0600070205080204" charset="-128"/>
                        </a:rPr>
                        <a:t>PD</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a:solidFill>
                            <a:srgbClr val="000000"/>
                          </a:solidFill>
                          <a:effectLst/>
                          <a:uFillTx/>
                          <a:ea typeface="MS UI Gothic" panose="020B0600070205080204" charset="-128"/>
                        </a:rPr>
                        <a:t>25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a:solidFill>
                            <a:srgbClr val="000000"/>
                          </a:solidFill>
                          <a:effectLst/>
                          <a:uFillTx/>
                          <a:ea typeface="MS UI Gothic" panose="020B0600070205080204" charset="-128"/>
                        </a:rPr>
                        <a:t>40 (28, 53)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val="10003"/>
                  </a:ext>
                </a:extLst>
              </a:tr>
              <a:tr h="160867">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a:solidFill>
                            <a:srgbClr val="000000"/>
                          </a:solidFill>
                          <a:effectLst/>
                          <a:uFillTx/>
                          <a:ea typeface="MS UI Gothic" panose="020B0600070205080204" charset="-128"/>
                        </a:rPr>
                        <a:t>DCR</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a:solidFill>
                            <a:srgbClr val="000000"/>
                          </a:solidFill>
                          <a:effectLst/>
                          <a:uFillTx/>
                          <a:ea typeface="MS UI Gothic" panose="020B0600070205080204" charset="-128"/>
                        </a:rPr>
                        <a:t>36</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a:solidFill>
                            <a:srgbClr val="000000"/>
                          </a:solidFill>
                          <a:effectLst/>
                          <a:uFillTx/>
                          <a:ea typeface="MS UI Gothic" panose="020B0600070205080204" charset="-128"/>
                        </a:rPr>
                        <a:t>57 (44, 70)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a16="http://schemas.microsoft.com/office/drawing/2014/main" val="10004"/>
                  </a:ext>
                </a:extLst>
              </a:tr>
            </a:tbl>
          </a:graphicData>
        </a:graphic>
      </p:graphicFrame>
    </p:spTree>
  </p:cSld>
  <p:clrMapOvr>
    <a:masterClrMapping/>
  </p:clrMapOvr>
  <p:transition/>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sz="1800" b="1" i="0" u="none" strike="noStrike" cap="none" baseline="0" dirty="0">
                <a:solidFill>
                  <a:srgbClr val="043882"/>
                </a:solidFill>
                <a:effectLst/>
                <a:uFillTx/>
                <a:ea typeface="MS UI Gothic" panose="020B0600070205080204" charset="-128"/>
              </a:rPr>
              <a:t>免疫療法：VICTORyの鍵を握りましょう</a:t>
            </a:r>
            <a:r>
              <a:rPr sz="1800" dirty="0"/>
              <a:t/>
            </a:r>
            <a:br>
              <a:rPr sz="1800" dirty="0"/>
            </a:br>
            <a:r>
              <a:rPr lang="ja-JP" sz="1800" b="1" i="0" u="none" strike="noStrike" cap="none" baseline="0" dirty="0">
                <a:solidFill>
                  <a:srgbClr val="043882"/>
                </a:solidFill>
                <a:effectLst/>
                <a:uFillTx/>
                <a:ea typeface="MS UI Gothic" panose="020B0600070205080204" charset="-128"/>
              </a:rPr>
              <a:t>討議者 – Segal NH</a:t>
            </a:r>
          </a:p>
        </p:txBody>
      </p:sp>
      <p:sp>
        <p:nvSpPr>
          <p:cNvPr id="3" name="Content Placeholder 2"/>
          <p:cNvSpPr>
            <a:spLocks noGrp="1"/>
          </p:cNvSpPr>
          <p:nvPr>
            <p:ph idx="1"/>
          </p:nvPr>
        </p:nvSpPr>
        <p:spPr/>
        <p:txBody>
          <a:bodyPr/>
          <a:lstStyle/>
          <a:p>
            <a:pPr marL="0" indent="0">
              <a:buNone/>
            </a:pPr>
            <a:r>
              <a:rPr lang="ja-JP" sz="1600" b="1" i="0" u="none" strike="noStrike" cap="none" baseline="0" dirty="0">
                <a:solidFill>
                  <a:srgbClr val="4D4D4D"/>
                </a:solidFill>
                <a:effectLst/>
                <a:uFillTx/>
                <a:ea typeface="MS UI Gothic" panose="020B0600070205080204" charset="-128"/>
              </a:rPr>
              <a:t>試験の目的（Abstract 3515 – Glaire M, et al）</a:t>
            </a:r>
          </a:p>
          <a:p>
            <a:r>
              <a:rPr lang="ja-JP" sz="1600" b="1" i="0" u="none" strike="noStrike" cap="none" baseline="0" dirty="0">
                <a:solidFill>
                  <a:srgbClr val="4D4D4D"/>
                </a:solidFill>
                <a:effectLst/>
                <a:uFillTx/>
                <a:ea typeface="MS UI Gothic" panose="020B0600070205080204" charset="-128"/>
              </a:rPr>
              <a:t>CRC患者を対象として、腫瘍浸潤CD8陽性リンパ球の予後予測能を評価する</a:t>
            </a:r>
          </a:p>
          <a:p>
            <a:pPr marL="0" indent="0">
              <a:spcBef>
                <a:spcPts val="1800"/>
              </a:spcBef>
              <a:buNone/>
            </a:pPr>
            <a:r>
              <a:rPr lang="ja-JP" sz="1600" b="1" i="0" u="none" strike="noStrike" cap="none" baseline="0" dirty="0">
                <a:solidFill>
                  <a:srgbClr val="4D4D4D"/>
                </a:solidFill>
                <a:effectLst/>
                <a:uFillTx/>
                <a:ea typeface="MS UI Gothic" panose="020B0600070205080204" charset="-128"/>
              </a:rPr>
              <a:t>試験デザイン</a:t>
            </a:r>
          </a:p>
          <a:p>
            <a:r>
              <a:rPr lang="ja-JP" sz="1600" b="0" i="0" u="none" strike="noStrike" cap="none" baseline="0" dirty="0">
                <a:solidFill>
                  <a:srgbClr val="4D4D4D"/>
                </a:solidFill>
                <a:effectLst/>
                <a:uFillTx/>
                <a:ea typeface="MS UI Gothic" panose="020B0600070205080204" charset="-128"/>
              </a:rPr>
              <a:t>QUASAR2及びVICTOR試験の患者1804名から得た検体に対し、組織マイクロアレイを実施した</a:t>
            </a:r>
          </a:p>
          <a:p>
            <a:r>
              <a:rPr lang="ja-JP" sz="1600" b="0" i="0" u="none" strike="noStrike" cap="none" baseline="0" dirty="0">
                <a:solidFill>
                  <a:srgbClr val="4D4D4D"/>
                </a:solidFill>
                <a:effectLst/>
                <a:uFillTx/>
                <a:ea typeface="MS UI Gothic" panose="020B0600070205080204" charset="-128"/>
              </a:rPr>
              <a:t>CD8陽性及びCD3陽性細胞の割合を特定した</a:t>
            </a:r>
          </a:p>
          <a:p>
            <a:r>
              <a:rPr lang="ja-JP" sz="1600" b="0" i="0" u="none" strike="noStrike" cap="none" baseline="0" dirty="0">
                <a:solidFill>
                  <a:srgbClr val="4D4D4D"/>
                </a:solidFill>
                <a:effectLst/>
                <a:uFillTx/>
                <a:ea typeface="MS UI Gothic" panose="020B0600070205080204" charset="-128"/>
              </a:rPr>
              <a:t>データは、単変量及び多変量Cox比例ハザード回帰モデルにより、交絡因子（ステージ、MMR状態）について調整し、解析を実施した</a:t>
            </a:r>
          </a:p>
          <a:p>
            <a:pPr marL="0" indent="0">
              <a:spcBef>
                <a:spcPts val="1800"/>
              </a:spcBef>
              <a:buNone/>
            </a:pPr>
            <a:r>
              <a:rPr lang="ja-JP" sz="1600" b="1" i="0" u="none" strike="noStrike" cap="none" baseline="0" dirty="0">
                <a:solidFill>
                  <a:srgbClr val="4D4D4D"/>
                </a:solidFill>
                <a:effectLst/>
                <a:uFillTx/>
                <a:ea typeface="MS UI Gothic" panose="020B0600070205080204" charset="-128"/>
              </a:rPr>
              <a:t>主な結果</a:t>
            </a:r>
          </a:p>
          <a:p>
            <a:endParaRPr lang="en-GB" dirty="0"/>
          </a:p>
        </p:txBody>
      </p:sp>
      <p:sp>
        <p:nvSpPr>
          <p:cNvPr id="5" name="Text Placeholder 4"/>
          <p:cNvSpPr>
            <a:spLocks noGrp="1"/>
          </p:cNvSpPr>
          <p:nvPr>
            <p:ph type="body" sz="quarter" idx="11"/>
          </p:nvPr>
        </p:nvSpPr>
        <p:spPr>
          <a:xfrm>
            <a:off x="4519534" y="6096000"/>
            <a:ext cx="4259341" cy="487363"/>
          </a:xfrm>
        </p:spPr>
        <p:txBody>
          <a:bodyPr/>
          <a:lstStyle/>
          <a:p>
            <a:r>
              <a:rPr sz="1200"/>
              <a:t/>
            </a:r>
            <a:br>
              <a:rPr sz="1200"/>
            </a:br>
            <a:r>
              <a:rPr lang="ja-JP" sz="1200" b="0" i="0" u="none" strike="noStrike" cap="none" baseline="0">
                <a:solidFill>
                  <a:srgbClr val="4D4D4D"/>
                </a:solidFill>
                <a:effectLst/>
                <a:uFillTx/>
                <a:ea typeface="MS UI Gothic" panose="020B0600070205080204" charset="-128"/>
              </a:rPr>
              <a:t>Le DT, et al. J Clin Oncol 2018;36(suppl):abstr 3514</a:t>
            </a:r>
            <a:r>
              <a:rPr sz="1200"/>
              <a:t/>
            </a:r>
            <a:br>
              <a:rPr sz="1200"/>
            </a:br>
            <a:r>
              <a:rPr lang="ja-JP" sz="1200" b="0" i="0" u="none" strike="noStrike" cap="none" baseline="0">
                <a:solidFill>
                  <a:srgbClr val="4D4D4D"/>
                </a:solidFill>
                <a:effectLst/>
                <a:uFillTx/>
                <a:ea typeface="MS UI Gothic" panose="020B0600070205080204" charset="-128"/>
              </a:rPr>
              <a:t>Glaire M, et al. J Clin Oncol 2018;36(suppl):abstr 3515</a:t>
            </a:r>
          </a:p>
        </p:txBody>
      </p:sp>
      <p:graphicFrame>
        <p:nvGraphicFramePr>
          <p:cNvPr id="8" name="Group 88"/>
          <p:cNvGraphicFramePr>
            <a:graphicFrameLocks noGrp="1"/>
          </p:cNvGraphicFramePr>
          <p:nvPr>
            <p:extLst>
              <p:ext uri="{D42A27DB-BD31-4B8C-83A1-F6EECF244321}">
                <p14:modId xmlns:p14="http://schemas.microsoft.com/office/powerpoint/2010/main" val="2285819256"/>
              </p:ext>
            </p:extLst>
          </p:nvPr>
        </p:nvGraphicFramePr>
        <p:xfrm>
          <a:off x="369888" y="4140677"/>
          <a:ext cx="8408987" cy="1541128"/>
        </p:xfrm>
        <a:graphic>
          <a:graphicData uri="http://schemas.openxmlformats.org/drawingml/2006/table">
            <a:tbl>
              <a:tblPr firstRow="1" bandRow="1">
                <a:tableStyleId>{69012ECD-51FC-41F1-AA8D-1B2483CD663E}</a:tableStyleId>
              </a:tblPr>
              <a:tblGrid>
                <a:gridCol w="1278786">
                  <a:extLst>
                    <a:ext uri="{9D8B030D-6E8A-4147-A177-3AD203B41FA5}">
                      <a16:colId xmlns:a16="http://schemas.microsoft.com/office/drawing/2014/main" val="20000"/>
                    </a:ext>
                  </a:extLst>
                </a:gridCol>
                <a:gridCol w="1782550">
                  <a:extLst>
                    <a:ext uri="{9D8B030D-6E8A-4147-A177-3AD203B41FA5}">
                      <a16:colId xmlns:a16="http://schemas.microsoft.com/office/drawing/2014/main" val="20001"/>
                    </a:ext>
                  </a:extLst>
                </a:gridCol>
                <a:gridCol w="1132309">
                  <a:extLst>
                    <a:ext uri="{9D8B030D-6E8A-4147-A177-3AD203B41FA5}">
                      <a16:colId xmlns:a16="http://schemas.microsoft.com/office/drawing/2014/main" val="20002"/>
                    </a:ext>
                  </a:extLst>
                </a:gridCol>
                <a:gridCol w="2908485">
                  <a:extLst>
                    <a:ext uri="{9D8B030D-6E8A-4147-A177-3AD203B41FA5}">
                      <a16:colId xmlns:a16="http://schemas.microsoft.com/office/drawing/2014/main" val="20003"/>
                    </a:ext>
                  </a:extLst>
                </a:gridCol>
                <a:gridCol w="1306857">
                  <a:extLst>
                    <a:ext uri="{9D8B030D-6E8A-4147-A177-3AD203B41FA5}">
                      <a16:colId xmlns:a16="http://schemas.microsoft.com/office/drawing/2014/main" val="20004"/>
                    </a:ext>
                  </a:extLst>
                </a:gridCol>
              </a:tblGrid>
              <a:tr h="385282">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ja-JP" sz="1400" b="1" i="0" u="none" strike="noStrike" cap="none" baseline="0" dirty="0">
                          <a:solidFill>
                            <a:srgbClr val="FFFFFF"/>
                          </a:solidFill>
                          <a:effectLst/>
                          <a:uFillTx/>
                          <a:ea typeface="MS UI Gothic" panose="020B0600070205080204" charset="-128"/>
                        </a:rPr>
                        <a:t>リスク群</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1" i="0" u="none" strike="noStrike" cap="none" baseline="0">
                          <a:solidFill>
                            <a:srgbClr val="FFFFFF"/>
                          </a:solidFill>
                          <a:effectLst/>
                          <a:uFillTx/>
                          <a:ea typeface="MS UI Gothic" panose="020B0600070205080204" charset="-128"/>
                        </a:rPr>
                        <a:t>病期（ステージ）</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1" i="0" u="none" strike="noStrike" cap="none" baseline="0">
                          <a:solidFill>
                            <a:srgbClr val="FFFFFF"/>
                          </a:solidFill>
                          <a:effectLst/>
                          <a:uFillTx/>
                          <a:ea typeface="MS UI Gothic" panose="020B0600070205080204" charset="-128"/>
                        </a:rPr>
                        <a:t>n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1" i="0" u="none" strike="noStrike" cap="none" baseline="0">
                          <a:solidFill>
                            <a:srgbClr val="FFFFFF"/>
                          </a:solidFill>
                          <a:effectLst/>
                          <a:uFillTx/>
                          <a:ea typeface="MS UI Gothic" panose="020B0600070205080204" charset="-128"/>
                        </a:rPr>
                        <a:t>HR: CD8高値 vs. 低値 (95%CI)</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1" i="0" u="none" strike="noStrike" cap="none" baseline="0">
                          <a:solidFill>
                            <a:srgbClr val="FFFFFF"/>
                          </a:solidFill>
                          <a:effectLst/>
                          <a:uFillTx/>
                          <a:ea typeface="MS UI Gothic" panose="020B0600070205080204" charset="-128"/>
                        </a:rPr>
                        <a:t>P値</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0"/>
                  </a:ext>
                </a:extLst>
              </a:tr>
              <a:tr h="385282">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a:solidFill>
                            <a:srgbClr val="000000"/>
                          </a:solidFill>
                          <a:effectLst/>
                          <a:uFillTx/>
                          <a:ea typeface="MS UI Gothic" panose="020B0600070205080204" charset="-128"/>
                        </a:rPr>
                        <a:t>低</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a:solidFill>
                            <a:srgbClr val="000000"/>
                          </a:solidFill>
                          <a:effectLst/>
                          <a:uFillTx/>
                          <a:ea typeface="MS UI Gothic" panose="020B0600070205080204" charset="-128"/>
                        </a:rPr>
                        <a:t>T3N0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a:solidFill>
                            <a:srgbClr val="000000"/>
                          </a:solidFill>
                          <a:effectLst/>
                          <a:uFillTx/>
                          <a:ea typeface="MS UI Gothic" panose="020B0600070205080204" charset="-128"/>
                        </a:rPr>
                        <a:t>453 (25)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a:solidFill>
                            <a:srgbClr val="000000"/>
                          </a:solidFill>
                          <a:effectLst/>
                          <a:uFillTx/>
                          <a:ea typeface="MS UI Gothic" panose="020B0600070205080204" charset="-128"/>
                        </a:rPr>
                        <a:t>1.03 (0.54, 1.72)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a:solidFill>
                            <a:srgbClr val="000000"/>
                          </a:solidFill>
                          <a:effectLst/>
                          <a:uFillTx/>
                          <a:ea typeface="MS UI Gothic" panose="020B0600070205080204" charset="-128"/>
                        </a:rPr>
                        <a:t>0.91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val="10001"/>
                  </a:ext>
                </a:extLst>
              </a:tr>
              <a:tr h="385282">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a:solidFill>
                            <a:srgbClr val="000000"/>
                          </a:solidFill>
                          <a:effectLst/>
                          <a:uFillTx/>
                          <a:ea typeface="MS UI Gothic" panose="020B0600070205080204" charset="-128"/>
                        </a:rPr>
                        <a:t>中分化</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a:solidFill>
                            <a:srgbClr val="000000"/>
                          </a:solidFill>
                          <a:effectLst/>
                          <a:uFillTx/>
                          <a:ea typeface="MS UI Gothic" panose="020B0600070205080204" charset="-128"/>
                        </a:rPr>
                        <a:t>T4N0; T1～3, N1/2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a:solidFill>
                            <a:srgbClr val="000000"/>
                          </a:solidFill>
                          <a:effectLst/>
                          <a:uFillTx/>
                          <a:ea typeface="MS UI Gothic" panose="020B0600070205080204" charset="-128"/>
                        </a:rPr>
                        <a:t>1035 (58)</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a:solidFill>
                            <a:srgbClr val="000000"/>
                          </a:solidFill>
                          <a:effectLst/>
                          <a:uFillTx/>
                          <a:ea typeface="MS UI Gothic" panose="020B0600070205080204" charset="-128"/>
                        </a:rPr>
                        <a:t>0.69 (0.51, 0.93)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a:solidFill>
                            <a:srgbClr val="000000"/>
                          </a:solidFill>
                          <a:effectLst/>
                          <a:uFillTx/>
                          <a:ea typeface="MS UI Gothic" panose="020B0600070205080204" charset="-128"/>
                        </a:rPr>
                        <a:t>0.014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a16="http://schemas.microsoft.com/office/drawing/2014/main" val="10002"/>
                  </a:ext>
                </a:extLst>
              </a:tr>
              <a:tr h="385282">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a:solidFill>
                            <a:srgbClr val="000000"/>
                          </a:solidFill>
                          <a:effectLst/>
                          <a:uFillTx/>
                          <a:ea typeface="MS UI Gothic" panose="020B0600070205080204" charset="-128"/>
                        </a:rPr>
                        <a:t>高</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a:solidFill>
                            <a:srgbClr val="000000"/>
                          </a:solidFill>
                          <a:effectLst/>
                          <a:uFillTx/>
                          <a:ea typeface="MS UI Gothic" panose="020B0600070205080204" charset="-128"/>
                        </a:rPr>
                        <a:t>T4, N1/2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a:solidFill>
                            <a:srgbClr val="000000"/>
                          </a:solidFill>
                          <a:effectLst/>
                          <a:uFillTx/>
                          <a:ea typeface="MS UI Gothic" panose="020B0600070205080204" charset="-128"/>
                        </a:rPr>
                        <a:t>303 (17)</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a:solidFill>
                            <a:srgbClr val="000000"/>
                          </a:solidFill>
                          <a:effectLst/>
                          <a:uFillTx/>
                          <a:ea typeface="MS UI Gothic" panose="020B0600070205080204" charset="-128"/>
                        </a:rPr>
                        <a:t>0.59 (0.39, 0.89)</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dirty="0">
                          <a:solidFill>
                            <a:srgbClr val="000000"/>
                          </a:solidFill>
                          <a:effectLst/>
                          <a:uFillTx/>
                          <a:ea typeface="MS UI Gothic" panose="020B0600070205080204" charset="-128"/>
                        </a:rPr>
                        <a:t>0.011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val="10003"/>
                  </a:ext>
                </a:extLst>
              </a:tr>
            </a:tbl>
          </a:graphicData>
        </a:graphic>
      </p:graphicFrame>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sz="1800" b="1" i="0" u="none" strike="noStrike" cap="none" baseline="0" dirty="0">
                <a:solidFill>
                  <a:srgbClr val="043882"/>
                </a:solidFill>
                <a:effectLst/>
                <a:uFillTx/>
                <a:ea typeface="MS UI Gothic" panose="020B0600070205080204" charset="-128"/>
              </a:rPr>
              <a:t>4062: 治療歴のある進行性胃又は胃食道接合部（G/GEJ）癌に対するペムブロリズマブ（pembro）とパクリタキセル（PTX）の比較：第III相KEYNOTE-061試</a:t>
            </a:r>
            <a:r>
              <a:rPr lang="ja-JP" sz="1800" b="1" i="0" u="none" strike="noStrike" cap="none" baseline="0" dirty="0" smtClean="0">
                <a:solidFill>
                  <a:srgbClr val="043882"/>
                </a:solidFill>
                <a:effectLst/>
                <a:uFillTx/>
                <a:ea typeface="MS UI Gothic" panose="020B0600070205080204" charset="-128"/>
              </a:rPr>
              <a:t>験</a:t>
            </a:r>
            <a:r>
              <a:rPr lang="en-GB" altLang="ja-JP" sz="1800" b="1" i="0" u="none" strike="noStrike" cap="none" baseline="0" dirty="0" smtClean="0">
                <a:solidFill>
                  <a:srgbClr val="043882"/>
                </a:solidFill>
                <a:effectLst/>
                <a:uFillTx/>
                <a:ea typeface="MS UI Gothic" panose="020B0600070205080204" charset="-128"/>
              </a:rPr>
              <a:t/>
            </a:r>
            <a:br>
              <a:rPr lang="en-GB" altLang="ja-JP" sz="1800" b="1" i="0" u="none" strike="noStrike" cap="none" baseline="0" dirty="0" smtClean="0">
                <a:solidFill>
                  <a:srgbClr val="043882"/>
                </a:solidFill>
                <a:effectLst/>
                <a:uFillTx/>
                <a:ea typeface="MS UI Gothic" panose="020B0600070205080204" charset="-128"/>
              </a:rPr>
            </a:br>
            <a:r>
              <a:rPr lang="ja-JP" sz="1800" b="1" i="0" u="none" strike="noStrike" cap="none" baseline="0" dirty="0" smtClean="0">
                <a:solidFill>
                  <a:srgbClr val="043882"/>
                </a:solidFill>
                <a:effectLst/>
                <a:uFillTx/>
                <a:ea typeface="MS UI Gothic" panose="020B0600070205080204" charset="-128"/>
              </a:rPr>
              <a:t>– </a:t>
            </a:r>
            <a:r>
              <a:rPr lang="ja-JP" sz="1800" b="1" i="0" u="none" strike="noStrike" cap="none" baseline="0" dirty="0">
                <a:solidFill>
                  <a:srgbClr val="043882"/>
                </a:solidFill>
                <a:effectLst/>
                <a:uFillTx/>
                <a:ea typeface="MS UI Gothic" panose="020B0600070205080204" charset="-128"/>
              </a:rPr>
              <a:t>Fuchs CS, et al</a:t>
            </a:r>
          </a:p>
        </p:txBody>
      </p:sp>
      <p:sp>
        <p:nvSpPr>
          <p:cNvPr id="5" name="Text Placeholder 4"/>
          <p:cNvSpPr>
            <a:spLocks noGrp="1"/>
          </p:cNvSpPr>
          <p:nvPr>
            <p:ph type="body" sz="quarter" idx="11"/>
          </p:nvPr>
        </p:nvSpPr>
        <p:spPr>
          <a:xfrm>
            <a:off x="4414604" y="6096000"/>
            <a:ext cx="4364272" cy="487363"/>
          </a:xfrm>
        </p:spPr>
        <p:txBody>
          <a:bodyPr/>
          <a:lstStyle/>
          <a:p>
            <a:r>
              <a:rPr sz="1200"/>
              <a:t/>
            </a:r>
            <a:br>
              <a:rPr sz="1200"/>
            </a:br>
            <a:r>
              <a:rPr lang="ja-JP" sz="1200" b="0" i="0" u="none" strike="noStrike" cap="none" baseline="0">
                <a:solidFill>
                  <a:srgbClr val="4D4D4D"/>
                </a:solidFill>
                <a:effectLst/>
                <a:uFillTx/>
                <a:ea typeface="MS UI Gothic" panose="020B0600070205080204" charset="-128"/>
              </a:rPr>
              <a:t>発表者：Shitara K</a:t>
            </a:r>
            <a:r>
              <a:rPr sz="1200"/>
              <a:t/>
            </a:r>
            <a:br>
              <a:rPr sz="1200"/>
            </a:br>
            <a:r>
              <a:rPr lang="ja-JP" sz="1200" b="0" i="0" u="none" strike="noStrike" cap="none" baseline="0">
                <a:solidFill>
                  <a:srgbClr val="4D4D4D"/>
                </a:solidFill>
                <a:effectLst/>
                <a:uFillTx/>
                <a:ea typeface="MS UI Gothic" panose="020B0600070205080204" charset="-128"/>
              </a:rPr>
              <a:t>Fuchs CS, et al. J Clin Oncol 2018;36(suppl):abstr 4062</a:t>
            </a:r>
          </a:p>
        </p:txBody>
      </p:sp>
      <p:sp>
        <p:nvSpPr>
          <p:cNvPr id="6" name="Content Placeholder 2"/>
          <p:cNvSpPr>
            <a:spLocks noGrp="1"/>
          </p:cNvSpPr>
          <p:nvPr>
            <p:ph idx="1"/>
          </p:nvPr>
        </p:nvSpPr>
        <p:spPr>
          <a:xfrm>
            <a:off x="365124" y="1254035"/>
            <a:ext cx="8413751" cy="4746172"/>
          </a:xfrm>
        </p:spPr>
        <p:txBody>
          <a:bodyPr/>
          <a:lstStyle/>
          <a:p>
            <a:pPr marL="0" indent="0">
              <a:buFontTx/>
              <a:buNone/>
            </a:pPr>
            <a:r>
              <a:rPr lang="ja-JP" sz="1600" b="1" i="0" u="none" strike="noStrike" cap="none" baseline="0">
                <a:solidFill>
                  <a:srgbClr val="4D4D4D"/>
                </a:solidFill>
                <a:effectLst/>
                <a:uFillTx/>
                <a:ea typeface="MS UI Gothic" panose="020B0600070205080204" charset="-128"/>
              </a:rPr>
              <a:t>主要な結果（続き）</a:t>
            </a:r>
          </a:p>
          <a:p>
            <a:endParaRPr lang="en-GB"/>
          </a:p>
        </p:txBody>
      </p:sp>
      <p:graphicFrame>
        <p:nvGraphicFramePr>
          <p:cNvPr id="7" name="Group 88"/>
          <p:cNvGraphicFramePr>
            <a:graphicFrameLocks noGrp="1"/>
          </p:cNvGraphicFramePr>
          <p:nvPr/>
        </p:nvGraphicFramePr>
        <p:xfrm>
          <a:off x="369888" y="1580590"/>
          <a:ext cx="8408988" cy="4521200"/>
        </p:xfrm>
        <a:graphic>
          <a:graphicData uri="http://schemas.openxmlformats.org/drawingml/2006/table">
            <a:tbl>
              <a:tblPr firstRow="1" bandRow="1">
                <a:tableStyleId>{69012ECD-51FC-41F1-AA8D-1B2483CD663E}</a:tableStyleId>
              </a:tblPr>
              <a:tblGrid>
                <a:gridCol w="2192157">
                  <a:extLst>
                    <a:ext uri="{9D8B030D-6E8A-4147-A177-3AD203B41FA5}">
                      <a16:colId xmlns:a16="http://schemas.microsoft.com/office/drawing/2014/main" val="20000"/>
                    </a:ext>
                  </a:extLst>
                </a:gridCol>
                <a:gridCol w="2242868">
                  <a:extLst>
                    <a:ext uri="{9D8B030D-6E8A-4147-A177-3AD203B41FA5}">
                      <a16:colId xmlns:a16="http://schemas.microsoft.com/office/drawing/2014/main" val="20001"/>
                    </a:ext>
                  </a:extLst>
                </a:gridCol>
                <a:gridCol w="2372264">
                  <a:extLst>
                    <a:ext uri="{9D8B030D-6E8A-4147-A177-3AD203B41FA5}">
                      <a16:colId xmlns:a16="http://schemas.microsoft.com/office/drawing/2014/main" val="20002"/>
                    </a:ext>
                  </a:extLst>
                </a:gridCol>
                <a:gridCol w="1601699">
                  <a:extLst>
                    <a:ext uri="{9D8B030D-6E8A-4147-A177-3AD203B41FA5}">
                      <a16:colId xmlns:a16="http://schemas.microsoft.com/office/drawing/2014/main" val="20003"/>
                    </a:ext>
                  </a:extLst>
                </a:gridCol>
              </a:tblGrid>
              <a:tr h="274910">
                <a:tc>
                  <a:txBody>
                    <a:bodyPr/>
                    <a:lstStyle/>
                    <a:p>
                      <a:pPr marL="0" marR="0" lvl="0" indent="0" algn="l" defTabSz="914400" rtl="0" eaLnBrk="1" fontAlgn="base" latinLnBrk="0" hangingPunct="1">
                        <a:lnSpc>
                          <a:spcPts val="1600"/>
                        </a:lnSpc>
                        <a:spcBef>
                          <a:spcPct val="20000"/>
                        </a:spcBef>
                        <a:spcAft>
                          <a:spcPct val="0"/>
                        </a:spcAft>
                        <a:buClr>
                          <a:schemeClr val="tx2"/>
                        </a:buClr>
                        <a:buSzPct val="110000"/>
                        <a:buFontTx/>
                        <a:buNone/>
                      </a:pPr>
                      <a:endParaRPr kumimoji="0" lang="en-US" sz="1400" b="1" i="0" u="none" strike="noStrike" cap="none" normalizeH="0" baseline="0" dirty="0">
                        <a:ln>
                          <a:noFill/>
                        </a:ln>
                        <a:solidFill>
                          <a:schemeClr val="tx2"/>
                        </a:solidFill>
                        <a:effectLst/>
                        <a:latin typeface="Arial" panose="020B0604020202020204"/>
                        <a:cs typeface="Arial" panose="020B0604020202020204"/>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ts val="1600"/>
                        </a:lnSpc>
                        <a:spcBef>
                          <a:spcPct val="20000"/>
                        </a:spcBef>
                        <a:spcAft>
                          <a:spcPct val="0"/>
                        </a:spcAft>
                        <a:buClr>
                          <a:schemeClr val="tx2"/>
                        </a:buClr>
                        <a:buSzPct val="110000"/>
                        <a:buFontTx/>
                        <a:buNone/>
                        <a:defRPr/>
                      </a:pPr>
                      <a:r>
                        <a:rPr lang="ja-JP" sz="1400" b="1" i="0" u="none" strike="noStrike" cap="none" baseline="0">
                          <a:solidFill>
                            <a:srgbClr val="FFFFFF"/>
                          </a:solidFill>
                          <a:effectLst/>
                          <a:uFillTx/>
                          <a:ea typeface="MS UI Gothic" panose="020B0600070205080204" charset="-128"/>
                        </a:rPr>
                        <a:t>ペムブロリズマブ</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ts val="1600"/>
                        </a:lnSpc>
                        <a:spcBef>
                          <a:spcPct val="20000"/>
                        </a:spcBef>
                        <a:spcAft>
                          <a:spcPct val="0"/>
                        </a:spcAft>
                        <a:buClr>
                          <a:schemeClr val="tx2"/>
                        </a:buClr>
                        <a:buSzPct val="110000"/>
                        <a:buFontTx/>
                        <a:buNone/>
                        <a:defRPr/>
                      </a:pPr>
                      <a:r>
                        <a:rPr lang="ja-JP" sz="1400" b="1" i="0" u="none" strike="noStrike" cap="none" baseline="0">
                          <a:solidFill>
                            <a:srgbClr val="FFFFFF"/>
                          </a:solidFill>
                          <a:effectLst/>
                          <a:uFillTx/>
                          <a:ea typeface="MS UI Gothic" panose="020B0600070205080204" charset="-128"/>
                        </a:rPr>
                        <a:t>パクリタキセル</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ts val="1600"/>
                        </a:lnSpc>
                        <a:spcBef>
                          <a:spcPct val="20000"/>
                        </a:spcBef>
                        <a:spcAft>
                          <a:spcPct val="0"/>
                        </a:spcAft>
                        <a:buClr>
                          <a:schemeClr val="tx2"/>
                        </a:buClr>
                        <a:buSzPct val="110000"/>
                        <a:buFontTx/>
                        <a:buNone/>
                      </a:pPr>
                      <a:r>
                        <a:rPr lang="ja-JP" sz="1400" b="1" i="0" u="none" strike="noStrike" cap="none" baseline="0" dirty="0">
                          <a:solidFill>
                            <a:srgbClr val="FFFFFF"/>
                          </a:solidFill>
                          <a:effectLst/>
                          <a:uFillTx/>
                          <a:ea typeface="MS UI Gothic" panose="020B0600070205080204" charset="-128"/>
                        </a:rPr>
                        <a:t>HR (95%CI)</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0"/>
                  </a:ext>
                </a:extLst>
              </a:tr>
              <a:tr h="736759">
                <a:tc>
                  <a:txBody>
                    <a:bodyPr/>
                    <a:lstStyle/>
                    <a:p>
                      <a:pPr marL="0" marR="0" lvl="0" indent="0" algn="l" defTabSz="914400" rtl="0" eaLnBrk="1" fontAlgn="base" latinLnBrk="0" hangingPunct="1">
                        <a:lnSpc>
                          <a:spcPts val="1600"/>
                        </a:lnSpc>
                        <a:spcBef>
                          <a:spcPct val="20000"/>
                        </a:spcBef>
                        <a:spcAft>
                          <a:spcPct val="0"/>
                        </a:spcAft>
                        <a:buClr>
                          <a:schemeClr val="tx2"/>
                        </a:buClr>
                        <a:buSzPct val="110000"/>
                        <a:buFontTx/>
                        <a:buNone/>
                      </a:pPr>
                      <a:r>
                        <a:rPr lang="ja-JP" sz="1400" b="0" i="0" u="none" strike="noStrike" cap="none" baseline="0" dirty="0">
                          <a:solidFill>
                            <a:srgbClr val="000000"/>
                          </a:solidFill>
                          <a:effectLst/>
                          <a:uFillTx/>
                          <a:ea typeface="MS UI Gothic" panose="020B0600070205080204" charset="-128"/>
                        </a:rPr>
                        <a:t>mOS、月（95%CI）</a:t>
                      </a:r>
                    </a:p>
                    <a:p>
                      <a:pPr marL="179705" marR="0" lvl="0" indent="0" algn="l" defTabSz="914400" rtl="0" eaLnBrk="1" fontAlgn="base" latinLnBrk="0" hangingPunct="1">
                        <a:lnSpc>
                          <a:spcPts val="1600"/>
                        </a:lnSpc>
                        <a:spcBef>
                          <a:spcPct val="20000"/>
                        </a:spcBef>
                        <a:spcAft>
                          <a:spcPct val="0"/>
                        </a:spcAft>
                        <a:buClr>
                          <a:schemeClr val="tx2"/>
                        </a:buClr>
                        <a:buSzPct val="110000"/>
                        <a:buFontTx/>
                        <a:buNone/>
                        <a:defRPr/>
                      </a:pPr>
                      <a:r>
                        <a:rPr lang="ja-JP" sz="1400" b="0" i="0" u="none" strike="noStrike" cap="none" baseline="0" dirty="0">
                          <a:solidFill>
                            <a:srgbClr val="000000"/>
                          </a:solidFill>
                          <a:effectLst/>
                          <a:uFillTx/>
                          <a:ea typeface="MS UI Gothic" panose="020B0600070205080204" charset="-128"/>
                        </a:rPr>
                        <a:t>ECOG PSスコアが0</a:t>
                      </a:r>
                    </a:p>
                    <a:p>
                      <a:pPr marL="179705" marR="0" lvl="0" indent="0" algn="l" defTabSz="914400" rtl="0" eaLnBrk="1" fontAlgn="base" latinLnBrk="0" hangingPunct="1">
                        <a:lnSpc>
                          <a:spcPts val="1600"/>
                        </a:lnSpc>
                        <a:spcBef>
                          <a:spcPct val="20000"/>
                        </a:spcBef>
                        <a:spcAft>
                          <a:spcPct val="0"/>
                        </a:spcAft>
                        <a:buClr>
                          <a:schemeClr val="tx2"/>
                        </a:buClr>
                        <a:buSzPct val="110000"/>
                        <a:buFontTx/>
                        <a:buNone/>
                        <a:defRPr/>
                      </a:pPr>
                      <a:r>
                        <a:rPr lang="ja-JP" sz="1400" b="0" i="0" u="none" strike="noStrike" cap="none" baseline="0" dirty="0">
                          <a:solidFill>
                            <a:srgbClr val="000000"/>
                          </a:solidFill>
                          <a:effectLst/>
                          <a:uFillTx/>
                          <a:ea typeface="MS UI Gothic" panose="020B0600070205080204" charset="-128"/>
                        </a:rPr>
                        <a:t>ECOG PSスコアが1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ts val="1600"/>
                        </a:lnSpc>
                        <a:spcBef>
                          <a:spcPct val="20000"/>
                        </a:spcBef>
                        <a:spcAft>
                          <a:spcPct val="0"/>
                        </a:spcAft>
                        <a:buClr>
                          <a:schemeClr val="tx2"/>
                        </a:buClr>
                        <a:buSzPct val="110000"/>
                        <a:buFontTx/>
                        <a:buNone/>
                      </a:pPr>
                      <a:endParaRPr kumimoji="0" lang="en-GB" sz="1400" b="0" i="0" u="none" strike="noStrike" cap="none" normalizeH="0" baseline="0" smtClean="0">
                        <a:ln>
                          <a:noFill/>
                        </a:ln>
                        <a:solidFill>
                          <a:srgbClr val="000000"/>
                        </a:solidFill>
                        <a:effectLst/>
                        <a:latin typeface="Arial" panose="020B0604020202020204"/>
                        <a:cs typeface="Arial" panose="020B0604020202020204"/>
                      </a:endParaRPr>
                    </a:p>
                    <a:p>
                      <a:pPr marL="0" marR="0" lvl="0" indent="0" algn="ctr" defTabSz="914400" rtl="0" eaLnBrk="1" fontAlgn="base" latinLnBrk="0" hangingPunct="1">
                        <a:lnSpc>
                          <a:spcPts val="1600"/>
                        </a:lnSpc>
                        <a:spcBef>
                          <a:spcPct val="20000"/>
                        </a:spcBef>
                        <a:spcAft>
                          <a:spcPct val="0"/>
                        </a:spcAft>
                        <a:buClr>
                          <a:schemeClr val="tx2"/>
                        </a:buClr>
                        <a:buSzPct val="110000"/>
                        <a:buFontTx/>
                        <a:buNone/>
                      </a:pPr>
                      <a:r>
                        <a:rPr lang="ja-JP" sz="1400" b="0" i="0" u="none" strike="noStrike" cap="none" baseline="0">
                          <a:solidFill>
                            <a:srgbClr val="000000"/>
                          </a:solidFill>
                          <a:effectLst/>
                          <a:uFillTx/>
                          <a:ea typeface="MS UI Gothic" panose="020B0600070205080204" charset="-128"/>
                        </a:rPr>
                        <a:t>12.3 (9.7, 15.9)</a:t>
                      </a:r>
                    </a:p>
                    <a:p>
                      <a:pPr marL="0" marR="0" lvl="0" indent="0" algn="ctr" defTabSz="914400" rtl="0" eaLnBrk="1" fontAlgn="base" latinLnBrk="0" hangingPunct="1">
                        <a:lnSpc>
                          <a:spcPts val="1600"/>
                        </a:lnSpc>
                        <a:spcBef>
                          <a:spcPct val="20000"/>
                        </a:spcBef>
                        <a:spcAft>
                          <a:spcPct val="0"/>
                        </a:spcAft>
                        <a:buClr>
                          <a:schemeClr val="tx2"/>
                        </a:buClr>
                        <a:buSzPct val="110000"/>
                        <a:buFontTx/>
                        <a:buNone/>
                      </a:pPr>
                      <a:r>
                        <a:rPr lang="ja-JP" sz="1400" b="0" i="0" u="none" strike="noStrike" cap="none" baseline="0">
                          <a:solidFill>
                            <a:srgbClr val="000000"/>
                          </a:solidFill>
                          <a:effectLst/>
                          <a:uFillTx/>
                          <a:ea typeface="MS UI Gothic" panose="020B0600070205080204" charset="-128"/>
                        </a:rPr>
                        <a:t>5.4 (3.7, 7.7)</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ts val="1600"/>
                        </a:lnSpc>
                        <a:spcBef>
                          <a:spcPct val="20000"/>
                        </a:spcBef>
                        <a:spcAft>
                          <a:spcPct val="0"/>
                        </a:spcAft>
                        <a:buClr>
                          <a:schemeClr val="tx2"/>
                        </a:buClr>
                        <a:buSzPct val="110000"/>
                        <a:buFontTx/>
                        <a:buNone/>
                      </a:pPr>
                      <a:endParaRPr kumimoji="0" lang="en-GB" sz="1400" b="0" i="0" u="none" strike="noStrike" cap="none" normalizeH="0" baseline="0" smtClean="0">
                        <a:ln>
                          <a:noFill/>
                        </a:ln>
                        <a:solidFill>
                          <a:srgbClr val="000000"/>
                        </a:solidFill>
                        <a:effectLst/>
                        <a:latin typeface="Arial" panose="020B0604020202020204"/>
                        <a:cs typeface="Arial" panose="020B0604020202020204"/>
                      </a:endParaRPr>
                    </a:p>
                    <a:p>
                      <a:pPr marL="0" marR="0" lvl="0" indent="0" algn="ctr" defTabSz="914400" rtl="0" eaLnBrk="1" fontAlgn="base" latinLnBrk="0" hangingPunct="1">
                        <a:lnSpc>
                          <a:spcPts val="1600"/>
                        </a:lnSpc>
                        <a:spcBef>
                          <a:spcPct val="20000"/>
                        </a:spcBef>
                        <a:spcAft>
                          <a:spcPct val="0"/>
                        </a:spcAft>
                        <a:buClr>
                          <a:schemeClr val="tx2"/>
                        </a:buClr>
                        <a:buSzPct val="110000"/>
                        <a:buFontTx/>
                        <a:buNone/>
                      </a:pPr>
                      <a:r>
                        <a:rPr lang="ja-JP" sz="1400" b="0" i="0" u="none" strike="noStrike" cap="none" baseline="0">
                          <a:solidFill>
                            <a:srgbClr val="000000"/>
                          </a:solidFill>
                          <a:effectLst/>
                          <a:uFillTx/>
                          <a:ea typeface="MS UI Gothic" panose="020B0600070205080204" charset="-128"/>
                        </a:rPr>
                        <a:t>9.3 (8.3, 10.5)</a:t>
                      </a:r>
                    </a:p>
                    <a:p>
                      <a:pPr marL="0" marR="0" lvl="0" indent="0" algn="ctr" defTabSz="914400" rtl="0" eaLnBrk="1" fontAlgn="base" latinLnBrk="0" hangingPunct="1">
                        <a:lnSpc>
                          <a:spcPts val="1600"/>
                        </a:lnSpc>
                        <a:spcBef>
                          <a:spcPct val="20000"/>
                        </a:spcBef>
                        <a:spcAft>
                          <a:spcPct val="0"/>
                        </a:spcAft>
                        <a:buClr>
                          <a:schemeClr val="tx2"/>
                        </a:buClr>
                        <a:buSzPct val="110000"/>
                        <a:buFontTx/>
                        <a:buNone/>
                      </a:pPr>
                      <a:r>
                        <a:rPr lang="ja-JP" sz="1400" b="0" i="0" u="none" strike="noStrike" cap="none" baseline="0">
                          <a:solidFill>
                            <a:srgbClr val="000000"/>
                          </a:solidFill>
                          <a:effectLst/>
                          <a:uFillTx/>
                          <a:ea typeface="MS UI Gothic" panose="020B0600070205080204" charset="-128"/>
                        </a:rPr>
                        <a:t>7.5 (5.3, 8.4)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ts val="1600"/>
                        </a:lnSpc>
                        <a:spcBef>
                          <a:spcPct val="20000"/>
                        </a:spcBef>
                        <a:spcAft>
                          <a:spcPct val="0"/>
                        </a:spcAft>
                        <a:buClr>
                          <a:schemeClr val="tx2"/>
                        </a:buClr>
                        <a:buSzPct val="110000"/>
                        <a:buFontTx/>
                        <a:buNone/>
                      </a:pPr>
                      <a:endParaRPr kumimoji="0" lang="en-GB" sz="1400" b="0" i="0" u="none" strike="noStrike" cap="none" normalizeH="0" baseline="0" smtClean="0">
                        <a:ln>
                          <a:noFill/>
                        </a:ln>
                        <a:solidFill>
                          <a:srgbClr val="000000"/>
                        </a:solidFill>
                        <a:effectLst/>
                        <a:latin typeface="Arial" panose="020B0604020202020204"/>
                        <a:cs typeface="Arial" panose="020B0604020202020204"/>
                      </a:endParaRPr>
                    </a:p>
                    <a:p>
                      <a:pPr marL="0" marR="0" lvl="0" indent="0" algn="ctr" defTabSz="914400" rtl="0" eaLnBrk="1" fontAlgn="base" latinLnBrk="0" hangingPunct="1">
                        <a:lnSpc>
                          <a:spcPts val="1600"/>
                        </a:lnSpc>
                        <a:spcBef>
                          <a:spcPct val="20000"/>
                        </a:spcBef>
                        <a:spcAft>
                          <a:spcPct val="0"/>
                        </a:spcAft>
                        <a:buClr>
                          <a:schemeClr val="tx2"/>
                        </a:buClr>
                        <a:buSzPct val="110000"/>
                        <a:buFontTx/>
                        <a:buNone/>
                      </a:pPr>
                      <a:r>
                        <a:rPr lang="ja-JP" sz="1400" b="0" i="0" u="none" strike="noStrike" cap="none" baseline="0">
                          <a:solidFill>
                            <a:srgbClr val="000000"/>
                          </a:solidFill>
                          <a:effectLst/>
                          <a:uFillTx/>
                          <a:ea typeface="MS UI Gothic" panose="020B0600070205080204" charset="-128"/>
                        </a:rPr>
                        <a:t>0.69 (0.49, 0.97)</a:t>
                      </a:r>
                    </a:p>
                    <a:p>
                      <a:pPr marL="0" marR="0" lvl="0" indent="0" algn="ctr" defTabSz="914400" rtl="0" eaLnBrk="1" fontAlgn="base" latinLnBrk="0" hangingPunct="1">
                        <a:lnSpc>
                          <a:spcPts val="1600"/>
                        </a:lnSpc>
                        <a:spcBef>
                          <a:spcPct val="20000"/>
                        </a:spcBef>
                        <a:spcAft>
                          <a:spcPct val="0"/>
                        </a:spcAft>
                        <a:buClr>
                          <a:schemeClr val="tx2"/>
                        </a:buClr>
                        <a:buSzPct val="110000"/>
                        <a:buFontTx/>
                        <a:buNone/>
                      </a:pPr>
                      <a:r>
                        <a:rPr lang="ja-JP" sz="1400" b="0" i="0" u="none" strike="noStrike" cap="none" baseline="0">
                          <a:solidFill>
                            <a:srgbClr val="000000"/>
                          </a:solidFill>
                          <a:effectLst/>
                          <a:uFillTx/>
                          <a:ea typeface="MS UI Gothic" panose="020B0600070205080204" charset="-128"/>
                        </a:rPr>
                        <a:t>0.98 (0.73, 1.32)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val="10001"/>
                  </a:ext>
                </a:extLst>
              </a:tr>
              <a:tr h="967683">
                <a:tc>
                  <a:txBody>
                    <a:bodyPr/>
                    <a:lstStyle/>
                    <a:p>
                      <a:pPr marL="0" marR="0" lvl="0" indent="0" algn="l" defTabSz="914400" rtl="0" eaLnBrk="1" fontAlgn="base" latinLnBrk="0" hangingPunct="1">
                        <a:lnSpc>
                          <a:spcPts val="1600"/>
                        </a:lnSpc>
                        <a:spcBef>
                          <a:spcPct val="20000"/>
                        </a:spcBef>
                        <a:spcAft>
                          <a:spcPct val="0"/>
                        </a:spcAft>
                        <a:buClr>
                          <a:schemeClr val="tx2"/>
                        </a:buClr>
                        <a:buSzPct val="110000"/>
                        <a:buFontTx/>
                        <a:buNone/>
                      </a:pPr>
                      <a:r>
                        <a:rPr lang="ja-JP" sz="1400" b="0" i="0" u="none" strike="noStrike" cap="none" baseline="0" dirty="0">
                          <a:solidFill>
                            <a:srgbClr val="000000"/>
                          </a:solidFill>
                          <a:effectLst/>
                          <a:uFillTx/>
                          <a:ea typeface="MS UI Gothic" panose="020B0600070205080204" charset="-128"/>
                        </a:rPr>
                        <a:t>mOS、月（95%CI）</a:t>
                      </a:r>
                    </a:p>
                    <a:p>
                      <a:pPr marL="179705" marR="0" lvl="0" indent="0" algn="l" defTabSz="914400" rtl="0" eaLnBrk="1" fontAlgn="base" latinLnBrk="0" hangingPunct="1">
                        <a:lnSpc>
                          <a:spcPts val="1600"/>
                        </a:lnSpc>
                        <a:spcBef>
                          <a:spcPct val="20000"/>
                        </a:spcBef>
                        <a:spcAft>
                          <a:spcPct val="0"/>
                        </a:spcAft>
                        <a:buClr>
                          <a:schemeClr val="tx2"/>
                        </a:buClr>
                        <a:buSzPct val="110000"/>
                        <a:buFontTx/>
                        <a:buNone/>
                      </a:pPr>
                      <a:r>
                        <a:rPr lang="ja-JP" sz="1400" b="0" i="0" u="none" strike="noStrike" cap="none" baseline="0" dirty="0">
                          <a:solidFill>
                            <a:srgbClr val="000000"/>
                          </a:solidFill>
                          <a:effectLst/>
                          <a:uFillTx/>
                          <a:ea typeface="MS UI Gothic" panose="020B0600070205080204" charset="-128"/>
                        </a:rPr>
                        <a:t>CPS &lt;1</a:t>
                      </a:r>
                    </a:p>
                    <a:p>
                      <a:pPr marL="179705" marR="0" lvl="0" indent="0" algn="l" defTabSz="914400" rtl="0" eaLnBrk="1" fontAlgn="base" latinLnBrk="0" hangingPunct="1">
                        <a:lnSpc>
                          <a:spcPts val="1600"/>
                        </a:lnSpc>
                        <a:spcBef>
                          <a:spcPct val="20000"/>
                        </a:spcBef>
                        <a:spcAft>
                          <a:spcPct val="0"/>
                        </a:spcAft>
                        <a:buClr>
                          <a:schemeClr val="tx2"/>
                        </a:buClr>
                        <a:buSzPct val="110000"/>
                        <a:buFontTx/>
                        <a:buNone/>
                      </a:pPr>
                      <a:r>
                        <a:rPr lang="ja-JP" sz="1400" b="0" i="0" u="none" strike="noStrike" cap="none" baseline="0" dirty="0">
                          <a:solidFill>
                            <a:srgbClr val="000000"/>
                          </a:solidFill>
                          <a:effectLst/>
                          <a:uFillTx/>
                          <a:ea typeface="MS UI Gothic" panose="020B0600070205080204" charset="-128"/>
                        </a:rPr>
                        <a:t>CPS ≥1</a:t>
                      </a:r>
                    </a:p>
                    <a:p>
                      <a:pPr marL="179705" marR="0" lvl="0" indent="0" algn="l" defTabSz="914400" rtl="0" eaLnBrk="1" fontAlgn="base" latinLnBrk="0" hangingPunct="1">
                        <a:lnSpc>
                          <a:spcPts val="1600"/>
                        </a:lnSpc>
                        <a:spcBef>
                          <a:spcPct val="20000"/>
                        </a:spcBef>
                        <a:spcAft>
                          <a:spcPct val="0"/>
                        </a:spcAft>
                        <a:buClr>
                          <a:schemeClr val="tx2"/>
                        </a:buClr>
                        <a:buSzPct val="110000"/>
                        <a:buFontTx/>
                        <a:buNone/>
                        <a:defRPr/>
                      </a:pPr>
                      <a:r>
                        <a:rPr lang="ja-JP" sz="1400" b="0" i="0" u="none" strike="noStrike" cap="none" baseline="0" dirty="0">
                          <a:solidFill>
                            <a:srgbClr val="000000"/>
                          </a:solidFill>
                          <a:effectLst/>
                          <a:uFillTx/>
                          <a:ea typeface="MS UI Gothic" panose="020B0600070205080204" charset="-128"/>
                        </a:rPr>
                        <a:t>CPS ≥10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ts val="1600"/>
                        </a:lnSpc>
                        <a:spcBef>
                          <a:spcPct val="20000"/>
                        </a:spcBef>
                        <a:spcAft>
                          <a:spcPct val="0"/>
                        </a:spcAft>
                        <a:buClr>
                          <a:schemeClr val="tx2"/>
                        </a:buClr>
                        <a:buSzPct val="110000"/>
                        <a:buFontTx/>
                        <a:buNone/>
                      </a:pPr>
                      <a:endParaRPr kumimoji="0" lang="en-GB" sz="1400" b="0" i="0" u="none" strike="noStrike" cap="none" normalizeH="0" baseline="0" smtClean="0">
                        <a:ln>
                          <a:noFill/>
                        </a:ln>
                        <a:solidFill>
                          <a:srgbClr val="000000"/>
                        </a:solidFill>
                        <a:effectLst/>
                        <a:latin typeface="Arial" panose="020B0604020202020204"/>
                        <a:cs typeface="Arial" panose="020B0604020202020204"/>
                      </a:endParaRPr>
                    </a:p>
                    <a:p>
                      <a:pPr marL="0" marR="0" lvl="0" indent="0" algn="ctr" defTabSz="914400" rtl="0" eaLnBrk="1" fontAlgn="base" latinLnBrk="0" hangingPunct="1">
                        <a:lnSpc>
                          <a:spcPts val="1600"/>
                        </a:lnSpc>
                        <a:spcBef>
                          <a:spcPct val="20000"/>
                        </a:spcBef>
                        <a:spcAft>
                          <a:spcPct val="0"/>
                        </a:spcAft>
                        <a:buClr>
                          <a:schemeClr val="tx2"/>
                        </a:buClr>
                        <a:buSzPct val="110000"/>
                        <a:buFontTx/>
                        <a:buNone/>
                      </a:pPr>
                      <a:r>
                        <a:rPr lang="ja-JP" sz="1400" b="0" i="0" u="none" strike="noStrike" cap="none" baseline="0">
                          <a:solidFill>
                            <a:srgbClr val="000000"/>
                          </a:solidFill>
                          <a:effectLst/>
                          <a:uFillTx/>
                          <a:ea typeface="MS UI Gothic" panose="020B0600070205080204" charset="-128"/>
                        </a:rPr>
                        <a:t>4.8 (3.9, 6.1)</a:t>
                      </a:r>
                    </a:p>
                    <a:p>
                      <a:pPr marL="0" marR="0" lvl="0" indent="0" algn="ctr" defTabSz="914400" rtl="0" eaLnBrk="1" fontAlgn="base" latinLnBrk="0" hangingPunct="1">
                        <a:lnSpc>
                          <a:spcPts val="1600"/>
                        </a:lnSpc>
                        <a:spcBef>
                          <a:spcPct val="20000"/>
                        </a:spcBef>
                        <a:spcAft>
                          <a:spcPct val="0"/>
                        </a:spcAft>
                        <a:buClr>
                          <a:schemeClr val="tx2"/>
                        </a:buClr>
                        <a:buSzPct val="110000"/>
                        <a:buFontTx/>
                        <a:buNone/>
                      </a:pPr>
                      <a:r>
                        <a:rPr lang="ja-JP" sz="1400" b="0" i="0" u="none" strike="noStrike" cap="none" baseline="0">
                          <a:solidFill>
                            <a:srgbClr val="000000"/>
                          </a:solidFill>
                          <a:effectLst/>
                          <a:uFillTx/>
                          <a:ea typeface="MS UI Gothic" panose="020B0600070205080204" charset="-128"/>
                        </a:rPr>
                        <a:t>9.1 (6.2, 10.7)</a:t>
                      </a:r>
                    </a:p>
                    <a:p>
                      <a:pPr marL="0" marR="0" lvl="0" indent="0" algn="ctr" defTabSz="914400" rtl="0" eaLnBrk="1" fontAlgn="base" latinLnBrk="0" hangingPunct="1">
                        <a:lnSpc>
                          <a:spcPts val="1600"/>
                        </a:lnSpc>
                        <a:spcBef>
                          <a:spcPct val="20000"/>
                        </a:spcBef>
                        <a:spcAft>
                          <a:spcPct val="0"/>
                        </a:spcAft>
                        <a:buClr>
                          <a:schemeClr val="tx2"/>
                        </a:buClr>
                        <a:buSzPct val="110000"/>
                        <a:buFontTx/>
                        <a:buNone/>
                      </a:pPr>
                      <a:r>
                        <a:rPr lang="ja-JP" sz="1400" b="0" i="0" u="none" strike="noStrike" cap="none" baseline="0">
                          <a:solidFill>
                            <a:srgbClr val="000000"/>
                          </a:solidFill>
                          <a:effectLst/>
                          <a:uFillTx/>
                          <a:ea typeface="MS UI Gothic" panose="020B0600070205080204" charset="-128"/>
                        </a:rPr>
                        <a:t>10.4 (5.9, 17.3)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ts val="1600"/>
                        </a:lnSpc>
                        <a:spcBef>
                          <a:spcPct val="20000"/>
                        </a:spcBef>
                        <a:spcAft>
                          <a:spcPct val="0"/>
                        </a:spcAft>
                        <a:buClr>
                          <a:schemeClr val="tx2"/>
                        </a:buClr>
                        <a:buSzPct val="110000"/>
                        <a:buFontTx/>
                        <a:buNone/>
                      </a:pPr>
                      <a:endParaRPr kumimoji="0" lang="en-GB" sz="1400" b="0" i="0" u="none" strike="noStrike" cap="none" normalizeH="0" baseline="0" smtClean="0">
                        <a:ln>
                          <a:noFill/>
                        </a:ln>
                        <a:solidFill>
                          <a:srgbClr val="000000"/>
                        </a:solidFill>
                        <a:effectLst/>
                        <a:latin typeface="Arial" panose="020B0604020202020204"/>
                        <a:cs typeface="Arial" panose="020B0604020202020204"/>
                      </a:endParaRPr>
                    </a:p>
                    <a:p>
                      <a:pPr marL="0" marR="0" lvl="0" indent="0" algn="ctr" defTabSz="914400" rtl="0" eaLnBrk="1" fontAlgn="base" latinLnBrk="0" hangingPunct="1">
                        <a:lnSpc>
                          <a:spcPts val="1600"/>
                        </a:lnSpc>
                        <a:spcBef>
                          <a:spcPct val="20000"/>
                        </a:spcBef>
                        <a:spcAft>
                          <a:spcPct val="0"/>
                        </a:spcAft>
                        <a:buClr>
                          <a:schemeClr val="tx2"/>
                        </a:buClr>
                        <a:buSzPct val="110000"/>
                        <a:buFontTx/>
                        <a:buNone/>
                      </a:pPr>
                      <a:r>
                        <a:rPr lang="ja-JP" sz="1400" b="0" i="0" u="none" strike="noStrike" cap="none" baseline="0">
                          <a:solidFill>
                            <a:srgbClr val="000000"/>
                          </a:solidFill>
                          <a:effectLst/>
                          <a:uFillTx/>
                          <a:ea typeface="MS UI Gothic" panose="020B0600070205080204" charset="-128"/>
                        </a:rPr>
                        <a:t>8.2 (6.8, 10.6)</a:t>
                      </a:r>
                    </a:p>
                    <a:p>
                      <a:pPr marL="0" marR="0" lvl="0" indent="0" algn="ctr" defTabSz="914400" rtl="0" eaLnBrk="1" fontAlgn="base" latinLnBrk="0" hangingPunct="1">
                        <a:lnSpc>
                          <a:spcPts val="1600"/>
                        </a:lnSpc>
                        <a:spcBef>
                          <a:spcPct val="20000"/>
                        </a:spcBef>
                        <a:spcAft>
                          <a:spcPct val="0"/>
                        </a:spcAft>
                        <a:buClr>
                          <a:schemeClr val="tx2"/>
                        </a:buClr>
                        <a:buSzPct val="110000"/>
                        <a:buFontTx/>
                        <a:buNone/>
                      </a:pPr>
                      <a:r>
                        <a:rPr lang="ja-JP" sz="1400" b="0" i="0" u="none" strike="noStrike" cap="none" baseline="0">
                          <a:solidFill>
                            <a:srgbClr val="000000"/>
                          </a:solidFill>
                          <a:effectLst/>
                          <a:uFillTx/>
                          <a:ea typeface="MS UI Gothic" panose="020B0600070205080204" charset="-128"/>
                        </a:rPr>
                        <a:t>8.3 (7.6, 9.0)</a:t>
                      </a:r>
                    </a:p>
                    <a:p>
                      <a:pPr marL="0" marR="0" lvl="0" indent="0" algn="ctr" defTabSz="914400" rtl="0" eaLnBrk="1" fontAlgn="base" latinLnBrk="0" hangingPunct="1">
                        <a:lnSpc>
                          <a:spcPts val="1600"/>
                        </a:lnSpc>
                        <a:spcBef>
                          <a:spcPct val="20000"/>
                        </a:spcBef>
                        <a:spcAft>
                          <a:spcPct val="0"/>
                        </a:spcAft>
                        <a:buClr>
                          <a:schemeClr val="tx2"/>
                        </a:buClr>
                        <a:buSzPct val="110000"/>
                        <a:buFontTx/>
                        <a:buNone/>
                      </a:pPr>
                      <a:r>
                        <a:rPr lang="ja-JP" sz="1400" b="0" i="0" u="none" strike="noStrike" cap="none" baseline="0">
                          <a:solidFill>
                            <a:srgbClr val="000000"/>
                          </a:solidFill>
                          <a:effectLst/>
                          <a:uFillTx/>
                          <a:ea typeface="MS UI Gothic" panose="020B0600070205080204" charset="-128"/>
                        </a:rPr>
                        <a:t>8.0 (5.1, 9.9)</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ts val="1600"/>
                        </a:lnSpc>
                        <a:spcBef>
                          <a:spcPct val="20000"/>
                        </a:spcBef>
                        <a:spcAft>
                          <a:spcPct val="0"/>
                        </a:spcAft>
                        <a:buClr>
                          <a:schemeClr val="tx2"/>
                        </a:buClr>
                        <a:buSzPct val="110000"/>
                        <a:buFontTx/>
                        <a:buNone/>
                      </a:pPr>
                      <a:endParaRPr kumimoji="0" lang="en-GB" sz="1400" b="0" i="0" u="none" strike="noStrike" cap="none" normalizeH="0" baseline="0" smtClean="0">
                        <a:ln>
                          <a:noFill/>
                        </a:ln>
                        <a:solidFill>
                          <a:srgbClr val="000000"/>
                        </a:solidFill>
                        <a:effectLst/>
                        <a:latin typeface="Arial" panose="020B0604020202020204"/>
                        <a:cs typeface="Arial" panose="020B0604020202020204"/>
                      </a:endParaRPr>
                    </a:p>
                    <a:p>
                      <a:pPr marL="0" marR="0" lvl="0" indent="0" algn="ctr" defTabSz="914400" rtl="0" eaLnBrk="1" fontAlgn="base" latinLnBrk="0" hangingPunct="1">
                        <a:lnSpc>
                          <a:spcPts val="1600"/>
                        </a:lnSpc>
                        <a:spcBef>
                          <a:spcPct val="20000"/>
                        </a:spcBef>
                        <a:spcAft>
                          <a:spcPct val="0"/>
                        </a:spcAft>
                        <a:buClr>
                          <a:schemeClr val="tx2"/>
                        </a:buClr>
                        <a:buSzPct val="110000"/>
                        <a:buFontTx/>
                        <a:buNone/>
                      </a:pPr>
                      <a:r>
                        <a:rPr lang="ja-JP" sz="1400" b="0" i="0" u="none" strike="noStrike" cap="none" baseline="0">
                          <a:solidFill>
                            <a:srgbClr val="000000"/>
                          </a:solidFill>
                          <a:effectLst/>
                          <a:uFillTx/>
                          <a:ea typeface="MS UI Gothic" panose="020B0600070205080204" charset="-128"/>
                        </a:rPr>
                        <a:t>1.20 (0.89, 1.63)</a:t>
                      </a:r>
                    </a:p>
                    <a:p>
                      <a:pPr marL="0" marR="0" lvl="0" indent="0" algn="ctr" defTabSz="914400" rtl="0" eaLnBrk="1" fontAlgn="base" latinLnBrk="0" hangingPunct="1">
                        <a:lnSpc>
                          <a:spcPts val="1600"/>
                        </a:lnSpc>
                        <a:spcBef>
                          <a:spcPct val="20000"/>
                        </a:spcBef>
                        <a:spcAft>
                          <a:spcPct val="0"/>
                        </a:spcAft>
                        <a:buClr>
                          <a:schemeClr val="tx2"/>
                        </a:buClr>
                        <a:buSzPct val="110000"/>
                        <a:buFontTx/>
                        <a:buNone/>
                      </a:pPr>
                      <a:r>
                        <a:rPr lang="ja-JP" sz="1400" b="0" i="0" u="none" strike="noStrike" cap="none" baseline="0">
                          <a:solidFill>
                            <a:srgbClr val="000000"/>
                          </a:solidFill>
                          <a:effectLst/>
                          <a:uFillTx/>
                          <a:ea typeface="MS UI Gothic" panose="020B0600070205080204" charset="-128"/>
                        </a:rPr>
                        <a:t>0.82 (0.66, 1.03)</a:t>
                      </a:r>
                    </a:p>
                    <a:p>
                      <a:pPr marL="0" marR="0" lvl="0" indent="0" algn="ctr" defTabSz="914400" rtl="0" eaLnBrk="1" fontAlgn="base" latinLnBrk="0" hangingPunct="1">
                        <a:lnSpc>
                          <a:spcPts val="1600"/>
                        </a:lnSpc>
                        <a:spcBef>
                          <a:spcPct val="20000"/>
                        </a:spcBef>
                        <a:spcAft>
                          <a:spcPct val="0"/>
                        </a:spcAft>
                        <a:buClr>
                          <a:schemeClr val="tx2"/>
                        </a:buClr>
                        <a:buSzPct val="110000"/>
                        <a:buFontTx/>
                        <a:buNone/>
                      </a:pPr>
                      <a:r>
                        <a:rPr lang="ja-JP" sz="1400" b="0" i="0" u="none" strike="noStrike" cap="none" baseline="0">
                          <a:solidFill>
                            <a:srgbClr val="000000"/>
                          </a:solidFill>
                          <a:effectLst/>
                          <a:uFillTx/>
                          <a:ea typeface="MS UI Gothic" panose="020B0600070205080204" charset="-128"/>
                        </a:rPr>
                        <a:t>0.64 (0.41, 1.02)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a16="http://schemas.microsoft.com/office/drawing/2014/main" val="10002"/>
                  </a:ext>
                </a:extLst>
              </a:tr>
              <a:tr h="505834">
                <a:tc>
                  <a:txBody>
                    <a:bodyPr/>
                    <a:lstStyle/>
                    <a:p>
                      <a:pPr marL="0" marR="0" lvl="0" indent="0" algn="l" defTabSz="914400" rtl="0" eaLnBrk="1" fontAlgn="base" latinLnBrk="0" hangingPunct="1">
                        <a:lnSpc>
                          <a:spcPts val="1600"/>
                        </a:lnSpc>
                        <a:spcBef>
                          <a:spcPct val="20000"/>
                        </a:spcBef>
                        <a:spcAft>
                          <a:spcPct val="0"/>
                        </a:spcAft>
                        <a:buClr>
                          <a:schemeClr val="tx2"/>
                        </a:buClr>
                        <a:buSzPct val="110000"/>
                        <a:buFontTx/>
                        <a:buNone/>
                      </a:pPr>
                      <a:r>
                        <a:rPr lang="ja-JP" sz="1400" b="0" i="0" u="none" strike="noStrike" cap="none" baseline="0" dirty="0">
                          <a:solidFill>
                            <a:srgbClr val="000000"/>
                          </a:solidFill>
                          <a:effectLst/>
                          <a:uFillTx/>
                          <a:ea typeface="MS UI Gothic" panose="020B0600070205080204" charset="-128"/>
                        </a:rPr>
                        <a:t>mOS、月（95%CI）</a:t>
                      </a:r>
                    </a:p>
                    <a:p>
                      <a:pPr marL="179705" marR="0" lvl="0" indent="0" algn="l" defTabSz="914400" rtl="0" eaLnBrk="1" fontAlgn="base" latinLnBrk="0" hangingPunct="1">
                        <a:lnSpc>
                          <a:spcPts val="1600"/>
                        </a:lnSpc>
                        <a:spcBef>
                          <a:spcPct val="20000"/>
                        </a:spcBef>
                        <a:spcAft>
                          <a:spcPct val="0"/>
                        </a:spcAft>
                        <a:buClr>
                          <a:srgbClr val="FFFFFF"/>
                        </a:buClr>
                        <a:buSzPct val="110000"/>
                        <a:buFontTx/>
                        <a:buNone/>
                        <a:defRPr/>
                      </a:pPr>
                      <a:r>
                        <a:rPr lang="ja-JP" sz="1400" b="0" i="0" u="none" strike="noStrike" cap="none" baseline="0" dirty="0">
                          <a:solidFill>
                            <a:srgbClr val="000000"/>
                          </a:solidFill>
                          <a:effectLst/>
                          <a:uFillTx/>
                          <a:ea typeface="MS UI Gothic" panose="020B0600070205080204" charset="-128"/>
                        </a:rPr>
                        <a:t>MSI-H腫瘍</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ts val="1600"/>
                        </a:lnSpc>
                        <a:spcBef>
                          <a:spcPct val="20000"/>
                        </a:spcBef>
                        <a:spcAft>
                          <a:spcPct val="0"/>
                        </a:spcAft>
                        <a:buClr>
                          <a:schemeClr val="tx2"/>
                        </a:buClr>
                        <a:buSzPct val="110000"/>
                        <a:buFontTx/>
                        <a:buNone/>
                      </a:pPr>
                      <a:r>
                        <a:rPr lang="ja-JP" sz="1400" b="0" i="0" u="none" strike="noStrike" cap="none" baseline="0">
                          <a:solidFill>
                            <a:srgbClr val="000000"/>
                          </a:solidFill>
                          <a:effectLst/>
                          <a:uFillTx/>
                          <a:ea typeface="MS UI Gothic" panose="020B0600070205080204" charset="-128"/>
                        </a:rPr>
                        <a:t>NR (5.6, NR)</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ts val="1600"/>
                        </a:lnSpc>
                        <a:spcBef>
                          <a:spcPct val="20000"/>
                        </a:spcBef>
                        <a:spcAft>
                          <a:spcPct val="0"/>
                        </a:spcAft>
                        <a:buClr>
                          <a:schemeClr val="tx2"/>
                        </a:buClr>
                        <a:buSzPct val="110000"/>
                        <a:buFontTx/>
                        <a:buNone/>
                      </a:pPr>
                      <a:r>
                        <a:rPr lang="ja-JP" sz="1400" b="0" i="0" u="none" strike="noStrike" cap="none" baseline="0">
                          <a:solidFill>
                            <a:srgbClr val="000000"/>
                          </a:solidFill>
                          <a:effectLst/>
                          <a:uFillTx/>
                          <a:ea typeface="MS UI Gothic" panose="020B0600070205080204" charset="-128"/>
                        </a:rPr>
                        <a:t>8.1 (2.0, 16.7)</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ts val="1600"/>
                        </a:lnSpc>
                        <a:spcBef>
                          <a:spcPct val="20000"/>
                        </a:spcBef>
                        <a:spcAft>
                          <a:spcPct val="0"/>
                        </a:spcAft>
                        <a:buClr>
                          <a:schemeClr val="tx2"/>
                        </a:buClr>
                        <a:buSzPct val="110000"/>
                        <a:buFontTx/>
                        <a:buNone/>
                      </a:pPr>
                      <a:r>
                        <a:rPr lang="ja-JP" sz="1400" b="0" i="0" u="none" strike="noStrike" cap="none" baseline="0">
                          <a:solidFill>
                            <a:srgbClr val="000000"/>
                          </a:solidFill>
                          <a:effectLst/>
                          <a:uFillTx/>
                          <a:ea typeface="MS UI Gothic" panose="020B0600070205080204" charset="-128"/>
                        </a:rPr>
                        <a:t>0.42 (0.13, 1.31)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val="10003"/>
                  </a:ext>
                </a:extLst>
              </a:tr>
              <a:tr h="505834">
                <a:tc>
                  <a:txBody>
                    <a:bodyPr/>
                    <a:lstStyle/>
                    <a:p>
                      <a:pPr marL="0" marR="0" lvl="0" indent="0" algn="l" defTabSz="914400" rtl="0" eaLnBrk="1" fontAlgn="base" latinLnBrk="0" hangingPunct="1">
                        <a:lnSpc>
                          <a:spcPts val="1600"/>
                        </a:lnSpc>
                        <a:spcBef>
                          <a:spcPct val="20000"/>
                        </a:spcBef>
                        <a:spcAft>
                          <a:spcPct val="0"/>
                        </a:spcAft>
                        <a:buClr>
                          <a:schemeClr val="tx2"/>
                        </a:buClr>
                        <a:buSzPct val="110000"/>
                        <a:buFontTx/>
                        <a:buNone/>
                      </a:pPr>
                      <a:r>
                        <a:rPr lang="en-US" sz="1400" b="0" i="0" u="none" strike="noStrike" kern="1200" cap="none" baseline="0" dirty="0" smtClean="0">
                          <a:solidFill>
                            <a:srgbClr val="000000"/>
                          </a:solidFill>
                          <a:effectLst/>
                          <a:uFillTx/>
                          <a:latin typeface="+mn-lt"/>
                          <a:ea typeface="MS UI Gothic" panose="020B0600070205080204" charset="-128"/>
                          <a:cs typeface="+mn-cs"/>
                        </a:rPr>
                        <a:t>PFS、</a:t>
                      </a:r>
                      <a:r>
                        <a:rPr lang="zh-TW" altLang="en-US" sz="1400" b="0" i="0" u="none" strike="noStrike" kern="1200" cap="none" baseline="0" dirty="0" smtClean="0">
                          <a:solidFill>
                            <a:srgbClr val="000000"/>
                          </a:solidFill>
                          <a:effectLst/>
                          <a:uFillTx/>
                          <a:latin typeface="+mn-lt"/>
                          <a:ea typeface="MS UI Gothic" panose="020B0600070205080204" charset="-128"/>
                          <a:cs typeface="+mn-cs"/>
                        </a:rPr>
                        <a:t>月（</a:t>
                      </a:r>
                      <a:r>
                        <a:rPr lang="en-US" altLang="zh-TW" sz="1400" b="0" i="0" u="none" strike="noStrike" kern="1200" cap="none" baseline="0" dirty="0" smtClean="0">
                          <a:solidFill>
                            <a:srgbClr val="000000"/>
                          </a:solidFill>
                          <a:effectLst/>
                          <a:uFillTx/>
                          <a:latin typeface="+mn-lt"/>
                          <a:ea typeface="MS UI Gothic" panose="020B0600070205080204" charset="-128"/>
                          <a:cs typeface="+mn-cs"/>
                        </a:rPr>
                        <a:t>95%</a:t>
                      </a:r>
                      <a:r>
                        <a:rPr lang="en-US" sz="1400" b="0" i="0" u="none" strike="noStrike" kern="1200" cap="none" baseline="0" dirty="0" smtClean="0">
                          <a:solidFill>
                            <a:srgbClr val="000000"/>
                          </a:solidFill>
                          <a:effectLst/>
                          <a:uFillTx/>
                          <a:latin typeface="+mn-lt"/>
                          <a:ea typeface="MS UI Gothic" panose="020B0600070205080204" charset="-128"/>
                          <a:cs typeface="+mn-cs"/>
                        </a:rPr>
                        <a:t>CI）</a:t>
                      </a:r>
                    </a:p>
                    <a:p>
                      <a:pPr marL="166688" marR="0" lvl="0" indent="0" algn="l" defTabSz="914400" rtl="0" eaLnBrk="1" fontAlgn="base" latinLnBrk="0" hangingPunct="1">
                        <a:lnSpc>
                          <a:spcPts val="1600"/>
                        </a:lnSpc>
                        <a:spcBef>
                          <a:spcPct val="20000"/>
                        </a:spcBef>
                        <a:spcAft>
                          <a:spcPct val="0"/>
                        </a:spcAft>
                        <a:buClr>
                          <a:schemeClr val="tx2"/>
                        </a:buClr>
                        <a:buSzPct val="110000"/>
                        <a:buFontTx/>
                        <a:buNone/>
                      </a:pPr>
                      <a:r>
                        <a:rPr lang="ja-JP" sz="1400" b="0" i="0" u="none" strike="noStrike" cap="none" baseline="0" dirty="0" smtClean="0">
                          <a:solidFill>
                            <a:srgbClr val="000000"/>
                          </a:solidFill>
                          <a:effectLst/>
                          <a:uFillTx/>
                          <a:ea typeface="MS UI Gothic" panose="020B0600070205080204" charset="-128"/>
                        </a:rPr>
                        <a:t>CPS </a:t>
                      </a:r>
                      <a:r>
                        <a:rPr lang="ja-JP" sz="1400" b="0" i="0" u="none" strike="noStrike" cap="none" baseline="0" dirty="0">
                          <a:solidFill>
                            <a:srgbClr val="000000"/>
                          </a:solidFill>
                          <a:effectLst/>
                          <a:uFillTx/>
                          <a:ea typeface="MS UI Gothic" panose="020B0600070205080204" charset="-128"/>
                        </a:rPr>
                        <a:t>≥1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ts val="1600"/>
                        </a:lnSpc>
                        <a:spcBef>
                          <a:spcPct val="20000"/>
                        </a:spcBef>
                        <a:spcAft>
                          <a:spcPct val="0"/>
                        </a:spcAft>
                        <a:buClr>
                          <a:schemeClr val="tx2"/>
                        </a:buClr>
                        <a:buSzPct val="110000"/>
                        <a:buFontTx/>
                        <a:buNone/>
                      </a:pPr>
                      <a:endParaRPr kumimoji="0" lang="en-GB" sz="1400" b="0" i="0" u="none" strike="noStrike" cap="none" normalizeH="0" baseline="0" smtClean="0">
                        <a:ln>
                          <a:noFill/>
                        </a:ln>
                        <a:solidFill>
                          <a:srgbClr val="000000"/>
                        </a:solidFill>
                        <a:effectLst/>
                        <a:latin typeface="Arial" panose="020B0604020202020204"/>
                        <a:cs typeface="Arial" panose="020B0604020202020204"/>
                      </a:endParaRPr>
                    </a:p>
                    <a:p>
                      <a:pPr marL="0" marR="0" lvl="0" indent="0" algn="ctr" defTabSz="914400" rtl="0" eaLnBrk="1" fontAlgn="base" latinLnBrk="0" hangingPunct="1">
                        <a:lnSpc>
                          <a:spcPts val="1600"/>
                        </a:lnSpc>
                        <a:spcBef>
                          <a:spcPct val="20000"/>
                        </a:spcBef>
                        <a:spcAft>
                          <a:spcPct val="0"/>
                        </a:spcAft>
                        <a:buClr>
                          <a:schemeClr val="tx2"/>
                        </a:buClr>
                        <a:buSzPct val="110000"/>
                        <a:buFontTx/>
                        <a:buNone/>
                      </a:pPr>
                      <a:r>
                        <a:rPr lang="ja-JP" sz="1400" b="0" i="0" u="none" strike="noStrike" cap="none" baseline="0">
                          <a:solidFill>
                            <a:srgbClr val="000000"/>
                          </a:solidFill>
                          <a:effectLst/>
                          <a:uFillTx/>
                          <a:ea typeface="MS UI Gothic" panose="020B0600070205080204" charset="-128"/>
                        </a:rPr>
                        <a:t>1.5 (1.4, 2.0)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ts val="1600"/>
                        </a:lnSpc>
                        <a:spcBef>
                          <a:spcPct val="20000"/>
                        </a:spcBef>
                        <a:spcAft>
                          <a:spcPct val="0"/>
                        </a:spcAft>
                        <a:buClr>
                          <a:schemeClr val="tx2"/>
                        </a:buClr>
                        <a:buSzPct val="110000"/>
                        <a:buFontTx/>
                        <a:buNone/>
                      </a:pPr>
                      <a:endParaRPr kumimoji="0" lang="en-GB" sz="1400" b="0" i="0" u="none" strike="noStrike" cap="none" normalizeH="0" baseline="0" smtClean="0">
                        <a:ln>
                          <a:noFill/>
                        </a:ln>
                        <a:solidFill>
                          <a:srgbClr val="000000"/>
                        </a:solidFill>
                        <a:effectLst/>
                        <a:latin typeface="Arial" panose="020B0604020202020204"/>
                        <a:cs typeface="Arial" panose="020B0604020202020204"/>
                      </a:endParaRPr>
                    </a:p>
                    <a:p>
                      <a:pPr marL="0" marR="0" lvl="0" indent="0" algn="ctr" defTabSz="914400" rtl="0" eaLnBrk="1" fontAlgn="base" latinLnBrk="0" hangingPunct="1">
                        <a:lnSpc>
                          <a:spcPts val="1600"/>
                        </a:lnSpc>
                        <a:spcBef>
                          <a:spcPct val="20000"/>
                        </a:spcBef>
                        <a:spcAft>
                          <a:spcPct val="0"/>
                        </a:spcAft>
                        <a:buClr>
                          <a:schemeClr val="tx2"/>
                        </a:buClr>
                        <a:buSzPct val="110000"/>
                        <a:buFontTx/>
                        <a:buNone/>
                      </a:pPr>
                      <a:r>
                        <a:rPr lang="ja-JP" sz="1400" b="0" i="0" u="none" strike="noStrike" cap="none" baseline="0">
                          <a:solidFill>
                            <a:srgbClr val="000000"/>
                          </a:solidFill>
                          <a:effectLst/>
                          <a:uFillTx/>
                          <a:ea typeface="MS UI Gothic" panose="020B0600070205080204" charset="-128"/>
                        </a:rPr>
                        <a:t>4.1 (3.1, 4.2)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ts val="1600"/>
                        </a:lnSpc>
                        <a:spcBef>
                          <a:spcPct val="20000"/>
                        </a:spcBef>
                        <a:spcAft>
                          <a:spcPct val="0"/>
                        </a:spcAft>
                        <a:buClr>
                          <a:schemeClr val="tx2"/>
                        </a:buClr>
                        <a:buSzPct val="110000"/>
                        <a:buFontTx/>
                        <a:buNone/>
                      </a:pPr>
                      <a:endParaRPr kumimoji="0" lang="en-GB" sz="1400" b="0" i="0" u="none" strike="noStrike" cap="none" normalizeH="0" baseline="0" smtClean="0">
                        <a:ln>
                          <a:noFill/>
                        </a:ln>
                        <a:solidFill>
                          <a:srgbClr val="000000"/>
                        </a:solidFill>
                        <a:effectLst/>
                        <a:latin typeface="Arial" panose="020B0604020202020204"/>
                        <a:cs typeface="Arial" panose="020B0604020202020204"/>
                      </a:endParaRPr>
                    </a:p>
                    <a:p>
                      <a:pPr marL="0" marR="0" lvl="0" indent="0" algn="ctr" defTabSz="914400" rtl="0" eaLnBrk="1" fontAlgn="base" latinLnBrk="0" hangingPunct="1">
                        <a:lnSpc>
                          <a:spcPts val="1600"/>
                        </a:lnSpc>
                        <a:spcBef>
                          <a:spcPct val="20000"/>
                        </a:spcBef>
                        <a:spcAft>
                          <a:spcPct val="0"/>
                        </a:spcAft>
                        <a:buClr>
                          <a:schemeClr val="tx2"/>
                        </a:buClr>
                        <a:buSzPct val="110000"/>
                        <a:buFontTx/>
                        <a:buNone/>
                      </a:pPr>
                      <a:r>
                        <a:rPr lang="ja-JP" sz="1400" b="0" i="0" u="none" strike="noStrike" cap="none" baseline="0">
                          <a:solidFill>
                            <a:srgbClr val="000000"/>
                          </a:solidFill>
                          <a:effectLst/>
                          <a:uFillTx/>
                          <a:ea typeface="MS UI Gothic" panose="020B0600070205080204" charset="-128"/>
                        </a:rPr>
                        <a:t>1.27 (1.03, 1.57)</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a16="http://schemas.microsoft.com/office/drawing/2014/main" val="10004"/>
                  </a:ext>
                </a:extLst>
              </a:tr>
              <a:tr h="736759">
                <a:tc>
                  <a:txBody>
                    <a:bodyPr/>
                    <a:lstStyle/>
                    <a:p>
                      <a:pPr marL="0" marR="0" lvl="0" indent="0" algn="l" defTabSz="914400" rtl="0" eaLnBrk="1" fontAlgn="base" latinLnBrk="0" hangingPunct="1">
                        <a:lnSpc>
                          <a:spcPts val="1600"/>
                        </a:lnSpc>
                        <a:spcBef>
                          <a:spcPct val="20000"/>
                        </a:spcBef>
                        <a:spcAft>
                          <a:spcPct val="0"/>
                        </a:spcAft>
                        <a:buClr>
                          <a:schemeClr val="tx2"/>
                        </a:buClr>
                        <a:buSzPct val="110000"/>
                        <a:buFontTx/>
                        <a:buNone/>
                      </a:pPr>
                      <a:r>
                        <a:rPr lang="ja-JP" sz="1400" b="0" i="0" u="none" strike="noStrike" cap="none" baseline="0" dirty="0">
                          <a:solidFill>
                            <a:srgbClr val="000000"/>
                          </a:solidFill>
                          <a:effectLst/>
                          <a:uFillTx/>
                          <a:ea typeface="MS UI Gothic" panose="020B0600070205080204" charset="-128"/>
                        </a:rPr>
                        <a:t>ORR、%</a:t>
                      </a:r>
                    </a:p>
                    <a:p>
                      <a:pPr marL="179705" marR="0" lvl="0" indent="0" algn="l" defTabSz="914400" rtl="0" eaLnBrk="1" fontAlgn="base" latinLnBrk="0" hangingPunct="1">
                        <a:lnSpc>
                          <a:spcPts val="1600"/>
                        </a:lnSpc>
                        <a:spcBef>
                          <a:spcPct val="20000"/>
                        </a:spcBef>
                        <a:spcAft>
                          <a:spcPct val="0"/>
                        </a:spcAft>
                        <a:buClr>
                          <a:srgbClr val="FFFFFF"/>
                        </a:buClr>
                        <a:buSzPct val="110000"/>
                        <a:buFontTx/>
                        <a:buNone/>
                        <a:defRPr/>
                      </a:pPr>
                      <a:r>
                        <a:rPr lang="ja-JP" sz="1400" b="0" i="0" u="none" strike="noStrike" cap="none" baseline="0" dirty="0">
                          <a:solidFill>
                            <a:srgbClr val="000000"/>
                          </a:solidFill>
                          <a:effectLst/>
                          <a:uFillTx/>
                          <a:ea typeface="MS UI Gothic" panose="020B0600070205080204" charset="-128"/>
                        </a:rPr>
                        <a:t>CPS ≥1</a:t>
                      </a:r>
                    </a:p>
                    <a:p>
                      <a:pPr marL="179705" marR="0" lvl="0" indent="0" algn="l" defTabSz="914400" rtl="0" eaLnBrk="1" fontAlgn="base" latinLnBrk="0" hangingPunct="1">
                        <a:lnSpc>
                          <a:spcPts val="1600"/>
                        </a:lnSpc>
                        <a:spcBef>
                          <a:spcPct val="20000"/>
                        </a:spcBef>
                        <a:spcAft>
                          <a:spcPct val="0"/>
                        </a:spcAft>
                        <a:buClr>
                          <a:srgbClr val="FFFFFF"/>
                        </a:buClr>
                        <a:buSzPct val="110000"/>
                        <a:buFontTx/>
                        <a:buNone/>
                        <a:defRPr/>
                      </a:pPr>
                      <a:r>
                        <a:rPr lang="ja-JP" sz="1400" b="0" i="0" u="none" strike="noStrike" cap="none" baseline="0" dirty="0">
                          <a:solidFill>
                            <a:srgbClr val="000000"/>
                          </a:solidFill>
                          <a:effectLst/>
                          <a:uFillTx/>
                          <a:ea typeface="MS UI Gothic" panose="020B0600070205080204" charset="-128"/>
                        </a:rPr>
                        <a:t>MSI-H腫瘍</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ts val="1600"/>
                        </a:lnSpc>
                        <a:spcBef>
                          <a:spcPct val="20000"/>
                        </a:spcBef>
                        <a:spcAft>
                          <a:spcPct val="0"/>
                        </a:spcAft>
                        <a:buClr>
                          <a:schemeClr val="tx2"/>
                        </a:buClr>
                        <a:buSzPct val="110000"/>
                        <a:buFontTx/>
                        <a:buNone/>
                      </a:pPr>
                      <a:endParaRPr kumimoji="0" lang="en-GB" sz="1400" b="0" i="0" u="none" strike="noStrike" cap="none" normalizeH="0" baseline="0" smtClean="0">
                        <a:ln>
                          <a:noFill/>
                        </a:ln>
                        <a:solidFill>
                          <a:srgbClr val="000000"/>
                        </a:solidFill>
                        <a:effectLst/>
                        <a:latin typeface="Arial" panose="020B0604020202020204"/>
                        <a:cs typeface="Arial" panose="020B0604020202020204"/>
                      </a:endParaRPr>
                    </a:p>
                    <a:p>
                      <a:pPr marL="0" marR="0" lvl="0" indent="0" algn="ctr" defTabSz="914400" rtl="0" eaLnBrk="1" fontAlgn="base" latinLnBrk="0" hangingPunct="1">
                        <a:lnSpc>
                          <a:spcPts val="1600"/>
                        </a:lnSpc>
                        <a:spcBef>
                          <a:spcPct val="20000"/>
                        </a:spcBef>
                        <a:spcAft>
                          <a:spcPct val="0"/>
                        </a:spcAft>
                        <a:buClr>
                          <a:schemeClr val="tx2"/>
                        </a:buClr>
                        <a:buSzPct val="110000"/>
                        <a:buFontTx/>
                        <a:buNone/>
                      </a:pPr>
                      <a:r>
                        <a:rPr lang="ja-JP" sz="1400" b="0" i="0" u="none" strike="noStrike" cap="none" baseline="0">
                          <a:solidFill>
                            <a:srgbClr val="000000"/>
                          </a:solidFill>
                          <a:effectLst/>
                          <a:uFillTx/>
                          <a:ea typeface="MS UI Gothic" panose="020B0600070205080204" charset="-128"/>
                        </a:rPr>
                        <a:t>15.8</a:t>
                      </a:r>
                    </a:p>
                    <a:p>
                      <a:pPr marL="0" marR="0" lvl="0" indent="0" algn="ctr" defTabSz="914400" rtl="0" eaLnBrk="1" fontAlgn="base" latinLnBrk="0" hangingPunct="1">
                        <a:lnSpc>
                          <a:spcPts val="1600"/>
                        </a:lnSpc>
                        <a:spcBef>
                          <a:spcPct val="20000"/>
                        </a:spcBef>
                        <a:spcAft>
                          <a:spcPct val="0"/>
                        </a:spcAft>
                        <a:buClr>
                          <a:schemeClr val="tx2"/>
                        </a:buClr>
                        <a:buSzPct val="110000"/>
                        <a:buFontTx/>
                        <a:buNone/>
                      </a:pPr>
                      <a:r>
                        <a:rPr lang="ja-JP" sz="1400" b="0" i="0" u="none" strike="noStrike" cap="none" baseline="0">
                          <a:solidFill>
                            <a:srgbClr val="000000"/>
                          </a:solidFill>
                          <a:effectLst/>
                          <a:uFillTx/>
                          <a:ea typeface="MS UI Gothic" panose="020B0600070205080204" charset="-128"/>
                        </a:rPr>
                        <a:t>46.7</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ts val="1600"/>
                        </a:lnSpc>
                        <a:spcBef>
                          <a:spcPct val="20000"/>
                        </a:spcBef>
                        <a:spcAft>
                          <a:spcPct val="0"/>
                        </a:spcAft>
                        <a:buClr>
                          <a:schemeClr val="tx2"/>
                        </a:buClr>
                        <a:buSzPct val="110000"/>
                        <a:buFontTx/>
                        <a:buNone/>
                      </a:pPr>
                      <a:endParaRPr kumimoji="0" lang="en-GB" sz="1400" b="0" i="0" u="none" strike="noStrike" cap="none" normalizeH="0" baseline="0" smtClean="0">
                        <a:ln>
                          <a:noFill/>
                        </a:ln>
                        <a:solidFill>
                          <a:srgbClr val="000000"/>
                        </a:solidFill>
                        <a:effectLst/>
                        <a:latin typeface="Arial" panose="020B0604020202020204"/>
                        <a:cs typeface="Arial" panose="020B0604020202020204"/>
                      </a:endParaRPr>
                    </a:p>
                    <a:p>
                      <a:pPr marL="0" marR="0" lvl="0" indent="0" algn="ctr" defTabSz="914400" rtl="0" eaLnBrk="1" fontAlgn="base" latinLnBrk="0" hangingPunct="1">
                        <a:lnSpc>
                          <a:spcPts val="1600"/>
                        </a:lnSpc>
                        <a:spcBef>
                          <a:spcPct val="20000"/>
                        </a:spcBef>
                        <a:spcAft>
                          <a:spcPct val="0"/>
                        </a:spcAft>
                        <a:buClr>
                          <a:schemeClr val="tx2"/>
                        </a:buClr>
                        <a:buSzPct val="110000"/>
                        <a:buFontTx/>
                        <a:buNone/>
                      </a:pPr>
                      <a:r>
                        <a:rPr lang="ja-JP" sz="1400" b="0" i="0" u="none" strike="noStrike" cap="none" baseline="0">
                          <a:solidFill>
                            <a:srgbClr val="000000"/>
                          </a:solidFill>
                          <a:effectLst/>
                          <a:uFillTx/>
                          <a:ea typeface="MS UI Gothic" panose="020B0600070205080204" charset="-128"/>
                        </a:rPr>
                        <a:t>13.6</a:t>
                      </a:r>
                    </a:p>
                    <a:p>
                      <a:pPr marL="0" marR="0" lvl="0" indent="0" algn="ctr" defTabSz="914400" rtl="0" eaLnBrk="1" fontAlgn="base" latinLnBrk="0" hangingPunct="1">
                        <a:lnSpc>
                          <a:spcPts val="1600"/>
                        </a:lnSpc>
                        <a:spcBef>
                          <a:spcPct val="20000"/>
                        </a:spcBef>
                        <a:spcAft>
                          <a:spcPct val="0"/>
                        </a:spcAft>
                        <a:buClr>
                          <a:schemeClr val="tx2"/>
                        </a:buClr>
                        <a:buSzPct val="110000"/>
                        <a:buFontTx/>
                        <a:buNone/>
                      </a:pPr>
                      <a:r>
                        <a:rPr lang="ja-JP" sz="1400" b="0" i="0" u="none" strike="noStrike" cap="none" baseline="0">
                          <a:solidFill>
                            <a:srgbClr val="000000"/>
                          </a:solidFill>
                          <a:effectLst/>
                          <a:uFillTx/>
                          <a:ea typeface="MS UI Gothic" panose="020B0600070205080204" charset="-128"/>
                        </a:rPr>
                        <a:t>16.7</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ts val="1600"/>
                        </a:lnSpc>
                        <a:spcBef>
                          <a:spcPct val="20000"/>
                        </a:spcBef>
                        <a:spcAft>
                          <a:spcPct val="0"/>
                        </a:spcAft>
                        <a:buClr>
                          <a:schemeClr val="tx2"/>
                        </a:buClr>
                        <a:buSzPct val="110000"/>
                        <a:buFontTx/>
                        <a:buNone/>
                      </a:pPr>
                      <a:endParaRPr kumimoji="0" lang="en-GB" sz="1400" b="0" i="0" u="none" strike="noStrike" cap="none" normalizeH="0" baseline="0" smtClean="0">
                        <a:ln>
                          <a:noFill/>
                        </a:ln>
                        <a:solidFill>
                          <a:srgbClr val="000000"/>
                        </a:solidFill>
                        <a:effectLst/>
                        <a:latin typeface="Arial" panose="020B0604020202020204"/>
                        <a:cs typeface="Arial" panose="020B0604020202020204"/>
                      </a:endParaRPr>
                    </a:p>
                    <a:p>
                      <a:pPr marL="0" marR="0" lvl="0" indent="0" algn="ctr" defTabSz="914400" rtl="0" eaLnBrk="1" fontAlgn="base" latinLnBrk="0" hangingPunct="1">
                        <a:lnSpc>
                          <a:spcPts val="1600"/>
                        </a:lnSpc>
                        <a:spcBef>
                          <a:spcPct val="20000"/>
                        </a:spcBef>
                        <a:spcAft>
                          <a:spcPct val="0"/>
                        </a:spcAft>
                        <a:buClr>
                          <a:schemeClr val="tx2"/>
                        </a:buClr>
                        <a:buSzPct val="110000"/>
                        <a:buFontTx/>
                        <a:buNone/>
                      </a:pPr>
                      <a:r>
                        <a:rPr kumimoji="0" lang="en-GB" sz="1400" b="0" i="0" u="none" strike="noStrike" cap="none" normalizeH="0" baseline="0" smtClean="0">
                          <a:ln>
                            <a:noFill/>
                          </a:ln>
                          <a:solidFill>
                            <a:srgbClr val="000000"/>
                          </a:solidFill>
                          <a:effectLst/>
                          <a:latin typeface="Arial" panose="020B0604020202020204"/>
                          <a:cs typeface="Arial" panose="020B0604020202020204"/>
                        </a:rPr>
                        <a:t>-</a:t>
                      </a:r>
                    </a:p>
                    <a:p>
                      <a:pPr marL="0" marR="0" lvl="0" indent="0" algn="ctr" defTabSz="914400" rtl="0" eaLnBrk="1" fontAlgn="base" latinLnBrk="0" hangingPunct="1">
                        <a:lnSpc>
                          <a:spcPts val="1600"/>
                        </a:lnSpc>
                        <a:spcBef>
                          <a:spcPct val="20000"/>
                        </a:spcBef>
                        <a:spcAft>
                          <a:spcPct val="0"/>
                        </a:spcAft>
                        <a:buClr>
                          <a:schemeClr val="tx2"/>
                        </a:buClr>
                        <a:buSzPct val="110000"/>
                        <a:buFontTx/>
                        <a:buNone/>
                      </a:pPr>
                      <a:r>
                        <a:rPr kumimoji="0" lang="en-GB" sz="1400" b="0" i="0" u="none" strike="noStrike" cap="none" normalizeH="0" baseline="0" smtClean="0">
                          <a:ln>
                            <a:noFill/>
                          </a:ln>
                          <a:solidFill>
                            <a:srgbClr val="000000"/>
                          </a:solidFill>
                          <a:effectLst/>
                          <a:latin typeface="Arial" panose="020B0604020202020204"/>
                          <a:cs typeface="Arial" panose="020B0604020202020204"/>
                        </a:rPr>
                        <a:t>-</a:t>
                      </a:r>
                      <a:endParaRPr kumimoji="0" lang="en-GB" sz="1400" b="0" i="0" u="none" strike="noStrike" cap="none" normalizeH="0" baseline="0">
                        <a:ln>
                          <a:noFill/>
                        </a:ln>
                        <a:solidFill>
                          <a:srgbClr val="000000"/>
                        </a:solidFill>
                        <a:effectLst/>
                        <a:latin typeface="Arial" panose="020B0604020202020204"/>
                        <a:cs typeface="Arial" panose="020B0604020202020204"/>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val="10005"/>
                  </a:ext>
                </a:extLst>
              </a:tr>
              <a:tr h="505834">
                <a:tc>
                  <a:txBody>
                    <a:bodyPr/>
                    <a:lstStyle/>
                    <a:p>
                      <a:pPr marL="0" marR="0" lvl="0" indent="0" algn="l" defTabSz="914400" rtl="0" eaLnBrk="1" fontAlgn="base" latinLnBrk="0" hangingPunct="1">
                        <a:lnSpc>
                          <a:spcPts val="1600"/>
                        </a:lnSpc>
                        <a:spcBef>
                          <a:spcPct val="20000"/>
                        </a:spcBef>
                        <a:spcAft>
                          <a:spcPct val="0"/>
                        </a:spcAft>
                        <a:buClr>
                          <a:schemeClr val="tx2"/>
                        </a:buClr>
                        <a:buSzPct val="110000"/>
                        <a:buFontTx/>
                        <a:buNone/>
                        <a:defRPr/>
                      </a:pPr>
                      <a:r>
                        <a:rPr lang="ja-JP" sz="1400" b="0" i="0" u="none" strike="noStrike" cap="none" baseline="0" dirty="0">
                          <a:solidFill>
                            <a:srgbClr val="000000"/>
                          </a:solidFill>
                          <a:effectLst/>
                          <a:uFillTx/>
                          <a:ea typeface="MS UI Gothic" panose="020B0600070205080204" charset="-128"/>
                        </a:rPr>
                        <a:t>mDoR、月（範囲）</a:t>
                      </a:r>
                    </a:p>
                    <a:p>
                      <a:pPr marL="179705" marR="0" lvl="0" indent="0" algn="l" defTabSz="914400" rtl="0" eaLnBrk="1" fontAlgn="base" latinLnBrk="0" hangingPunct="1">
                        <a:lnSpc>
                          <a:spcPts val="1600"/>
                        </a:lnSpc>
                        <a:spcBef>
                          <a:spcPct val="20000"/>
                        </a:spcBef>
                        <a:spcAft>
                          <a:spcPct val="0"/>
                        </a:spcAft>
                        <a:buClr>
                          <a:schemeClr val="tx2"/>
                        </a:buClr>
                        <a:buSzPct val="110000"/>
                        <a:buFontTx/>
                        <a:buNone/>
                        <a:defRPr/>
                      </a:pPr>
                      <a:r>
                        <a:rPr lang="ja-JP" sz="1400" b="0" i="0" u="none" strike="noStrike" cap="none" baseline="0" dirty="0">
                          <a:solidFill>
                            <a:srgbClr val="000000"/>
                          </a:solidFill>
                          <a:effectLst/>
                          <a:uFillTx/>
                          <a:ea typeface="MS UI Gothic" panose="020B0600070205080204" charset="-128"/>
                        </a:rPr>
                        <a:t>CPS ≥1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ts val="1600"/>
                        </a:lnSpc>
                        <a:spcBef>
                          <a:spcPct val="20000"/>
                        </a:spcBef>
                        <a:spcAft>
                          <a:spcPct val="0"/>
                        </a:spcAft>
                        <a:buClr>
                          <a:schemeClr val="tx2"/>
                        </a:buClr>
                        <a:buSzPct val="110000"/>
                        <a:buFontTx/>
                        <a:buNone/>
                      </a:pPr>
                      <a:endParaRPr kumimoji="0" lang="en-GB" sz="1400" b="0" i="0" u="none" strike="noStrike" cap="none" normalizeH="0" baseline="0" dirty="0" smtClean="0">
                        <a:ln>
                          <a:noFill/>
                        </a:ln>
                        <a:solidFill>
                          <a:srgbClr val="000000"/>
                        </a:solidFill>
                        <a:effectLst/>
                        <a:latin typeface="Arial" panose="020B0604020202020204"/>
                        <a:cs typeface="Arial" panose="020B0604020202020204"/>
                      </a:endParaRPr>
                    </a:p>
                    <a:p>
                      <a:pPr marL="0" marR="0" lvl="0" indent="0" algn="ctr" defTabSz="914400" rtl="0" eaLnBrk="1" fontAlgn="base" latinLnBrk="0" hangingPunct="1">
                        <a:lnSpc>
                          <a:spcPts val="1600"/>
                        </a:lnSpc>
                        <a:spcBef>
                          <a:spcPct val="20000"/>
                        </a:spcBef>
                        <a:spcAft>
                          <a:spcPct val="0"/>
                        </a:spcAft>
                        <a:buClr>
                          <a:schemeClr val="tx2"/>
                        </a:buClr>
                        <a:buSzPct val="110000"/>
                        <a:buFontTx/>
                        <a:buNone/>
                      </a:pPr>
                      <a:r>
                        <a:rPr lang="ja-JP" sz="1400" b="0" i="0" u="none" strike="noStrike" cap="none" baseline="0" dirty="0">
                          <a:solidFill>
                            <a:srgbClr val="000000"/>
                          </a:solidFill>
                          <a:effectLst/>
                          <a:uFillTx/>
                          <a:ea typeface="MS UI Gothic" panose="020B0600070205080204" charset="-128"/>
                        </a:rPr>
                        <a:t>18.0 (1.4+～26.0+)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ts val="1600"/>
                        </a:lnSpc>
                        <a:spcBef>
                          <a:spcPct val="20000"/>
                        </a:spcBef>
                        <a:spcAft>
                          <a:spcPct val="0"/>
                        </a:spcAft>
                        <a:buClr>
                          <a:schemeClr val="tx2"/>
                        </a:buClr>
                        <a:buSzPct val="110000"/>
                        <a:buFontTx/>
                        <a:buNone/>
                      </a:pPr>
                      <a:endParaRPr kumimoji="0" lang="en-GB" sz="1400" b="0" i="0" u="none" strike="noStrike" cap="none" normalizeH="0" baseline="0" smtClean="0">
                        <a:ln>
                          <a:noFill/>
                        </a:ln>
                        <a:solidFill>
                          <a:srgbClr val="000000"/>
                        </a:solidFill>
                        <a:effectLst/>
                        <a:latin typeface="Arial" panose="020B0604020202020204"/>
                        <a:cs typeface="Arial" panose="020B0604020202020204"/>
                      </a:endParaRPr>
                    </a:p>
                    <a:p>
                      <a:pPr marL="0" marR="0" lvl="0" indent="0" algn="ctr" defTabSz="914400" rtl="0" eaLnBrk="1" fontAlgn="base" latinLnBrk="0" hangingPunct="1">
                        <a:lnSpc>
                          <a:spcPts val="1600"/>
                        </a:lnSpc>
                        <a:spcBef>
                          <a:spcPct val="20000"/>
                        </a:spcBef>
                        <a:spcAft>
                          <a:spcPct val="0"/>
                        </a:spcAft>
                        <a:buClr>
                          <a:schemeClr val="tx2"/>
                        </a:buClr>
                        <a:buSzPct val="110000"/>
                        <a:buFontTx/>
                        <a:buNone/>
                      </a:pPr>
                      <a:r>
                        <a:rPr lang="ja-JP" sz="1400" b="0" i="0" u="none" strike="noStrike" cap="none" baseline="0">
                          <a:solidFill>
                            <a:srgbClr val="000000"/>
                          </a:solidFill>
                          <a:effectLst/>
                          <a:uFillTx/>
                          <a:ea typeface="MS UI Gothic" panose="020B0600070205080204" charset="-128"/>
                        </a:rPr>
                        <a:t>5.2 (1.3+–16.8)</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ts val="1600"/>
                        </a:lnSpc>
                        <a:spcBef>
                          <a:spcPct val="20000"/>
                        </a:spcBef>
                        <a:spcAft>
                          <a:spcPct val="0"/>
                        </a:spcAft>
                        <a:buClr>
                          <a:schemeClr val="tx2"/>
                        </a:buClr>
                        <a:buSzPct val="110000"/>
                        <a:buFontTx/>
                        <a:buNone/>
                      </a:pPr>
                      <a:endParaRPr kumimoji="0" lang="en-GB" sz="1400" b="0" i="0" u="none" strike="noStrike" cap="none" normalizeH="0" baseline="0" dirty="0" smtClean="0">
                        <a:ln>
                          <a:noFill/>
                        </a:ln>
                        <a:solidFill>
                          <a:srgbClr val="000000"/>
                        </a:solidFill>
                        <a:effectLst/>
                        <a:latin typeface="Arial" panose="020B0604020202020204"/>
                        <a:cs typeface="Arial" panose="020B0604020202020204"/>
                      </a:endParaRPr>
                    </a:p>
                    <a:p>
                      <a:pPr marL="0" marR="0" lvl="0" indent="0" algn="ctr" defTabSz="914400" rtl="0" eaLnBrk="1" fontAlgn="base" latinLnBrk="0" hangingPunct="1">
                        <a:lnSpc>
                          <a:spcPts val="1600"/>
                        </a:lnSpc>
                        <a:spcBef>
                          <a:spcPct val="20000"/>
                        </a:spcBef>
                        <a:spcAft>
                          <a:spcPct val="0"/>
                        </a:spcAft>
                        <a:buClr>
                          <a:schemeClr val="tx2"/>
                        </a:buClr>
                        <a:buSzPct val="110000"/>
                        <a:buFontTx/>
                        <a:buNone/>
                      </a:pPr>
                      <a:r>
                        <a:rPr kumimoji="0" lang="en-GB" sz="1400" b="0" i="0" u="none" strike="noStrike" cap="none" normalizeH="0" baseline="0" dirty="0" smtClean="0">
                          <a:ln>
                            <a:noFill/>
                          </a:ln>
                          <a:solidFill>
                            <a:srgbClr val="000000"/>
                          </a:solidFill>
                          <a:effectLst/>
                          <a:latin typeface="Arial" panose="020B0604020202020204"/>
                          <a:cs typeface="Arial" panose="020B0604020202020204"/>
                        </a:rPr>
                        <a:t>-</a:t>
                      </a:r>
                      <a:endParaRPr kumimoji="0" lang="en-GB" sz="1400" b="0" i="0" u="none" strike="noStrike" cap="none" normalizeH="0" baseline="0" dirty="0">
                        <a:ln>
                          <a:noFill/>
                        </a:ln>
                        <a:solidFill>
                          <a:srgbClr val="000000"/>
                        </a:solidFill>
                        <a:effectLst/>
                        <a:latin typeface="Arial" panose="020B0604020202020204"/>
                        <a:cs typeface="Arial" panose="020B0604020202020204"/>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10006"/>
                  </a:ext>
                </a:extLst>
              </a:tr>
            </a:tbl>
          </a:graphicData>
        </a:graphic>
      </p:graphicFrame>
    </p:spTree>
  </p:cSld>
  <p:clrMapOvr>
    <a:masterClrMapping/>
  </p:clrMapOvr>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sz="1800" b="1" i="0" u="none" strike="noStrike" cap="none" baseline="0" dirty="0">
                <a:solidFill>
                  <a:srgbClr val="043882"/>
                </a:solidFill>
                <a:effectLst/>
                <a:uFillTx/>
                <a:ea typeface="MS UI Gothic" panose="020B0600070205080204" charset="-128"/>
              </a:rPr>
              <a:t>免疫療法：VICTORyの鍵を握りましょう</a:t>
            </a:r>
            <a:r>
              <a:rPr sz="1800" dirty="0"/>
              <a:t/>
            </a:r>
            <a:br>
              <a:rPr sz="1800" dirty="0"/>
            </a:br>
            <a:r>
              <a:rPr lang="ja-JP" sz="1800" b="1" i="0" u="none" strike="noStrike" cap="none" baseline="0" dirty="0">
                <a:solidFill>
                  <a:srgbClr val="043882"/>
                </a:solidFill>
                <a:effectLst/>
                <a:uFillTx/>
                <a:ea typeface="MS UI Gothic" panose="020B0600070205080204" charset="-128"/>
              </a:rPr>
              <a:t>討議者 – Segal NH</a:t>
            </a:r>
          </a:p>
        </p:txBody>
      </p:sp>
      <p:sp>
        <p:nvSpPr>
          <p:cNvPr id="3" name="Content Placeholder 2"/>
          <p:cNvSpPr>
            <a:spLocks noGrp="1"/>
          </p:cNvSpPr>
          <p:nvPr>
            <p:ph idx="1"/>
          </p:nvPr>
        </p:nvSpPr>
        <p:spPr/>
        <p:txBody>
          <a:bodyPr/>
          <a:lstStyle/>
          <a:p>
            <a:pPr marL="0" indent="0">
              <a:buNone/>
            </a:pPr>
            <a:r>
              <a:rPr lang="ja-JP" sz="1600" b="1" i="0" u="none" strike="noStrike" cap="none" baseline="0" dirty="0">
                <a:solidFill>
                  <a:srgbClr val="4D4D4D"/>
                </a:solidFill>
                <a:effectLst/>
                <a:uFillTx/>
                <a:ea typeface="MS UI Gothic" panose="020B0600070205080204" charset="-128"/>
              </a:rPr>
              <a:t>発表者による今後の展望に関するメッセージ</a:t>
            </a:r>
          </a:p>
          <a:p>
            <a:r>
              <a:rPr lang="ja-JP" sz="1600" b="1" i="0" u="none" strike="noStrike" cap="none" baseline="0" dirty="0">
                <a:solidFill>
                  <a:srgbClr val="4D4D4D"/>
                </a:solidFill>
                <a:effectLst/>
                <a:uFillTx/>
                <a:ea typeface="MS UI Gothic" panose="020B0600070205080204" charset="-128"/>
              </a:rPr>
              <a:t>≥1種類の治療歴を有する、MSI-HのmCRC患者において、ペムブロリズマブでは意味のある有用性が得られる：臨床診療に変更はない</a:t>
            </a:r>
          </a:p>
          <a:p>
            <a:r>
              <a:rPr lang="ja-JP" sz="1600" b="1" i="0" u="none" strike="noStrike" cap="none" baseline="0" dirty="0">
                <a:solidFill>
                  <a:srgbClr val="4D4D4D"/>
                </a:solidFill>
                <a:effectLst/>
                <a:uFillTx/>
                <a:ea typeface="MS UI Gothic" panose="020B0600070205080204" charset="-128"/>
              </a:rPr>
              <a:t>最前線かつアジュバントの臨床試験からのデータが待たれる</a:t>
            </a:r>
          </a:p>
          <a:p>
            <a:r>
              <a:rPr lang="ja-JP" sz="1600" b="1" i="0" u="none" strike="noStrike" cap="none" baseline="0" dirty="0">
                <a:solidFill>
                  <a:srgbClr val="4D4D4D"/>
                </a:solidFill>
                <a:effectLst/>
                <a:uFillTx/>
                <a:ea typeface="MS UI Gothic" panose="020B0600070205080204" charset="-128"/>
              </a:rPr>
              <a:t>全米総合がん情報ネットワーク：結腸又は直腸癌の既往歴を有する全患者に対して、一般的なMMR又はMSI検査</a:t>
            </a:r>
          </a:p>
          <a:p>
            <a:r>
              <a:rPr lang="ja-JP" sz="1600" b="1" i="0" u="none" strike="noStrike" cap="none" baseline="0" dirty="0">
                <a:solidFill>
                  <a:srgbClr val="4D4D4D"/>
                </a:solidFill>
                <a:effectLst/>
                <a:uFillTx/>
                <a:ea typeface="MS UI Gothic" panose="020B0600070205080204" charset="-128"/>
              </a:rPr>
              <a:t>CD8陽性細胞密度は予後因子であるとみられるが、臨床診療の指針とはならない</a:t>
            </a:r>
          </a:p>
          <a:p>
            <a:r>
              <a:rPr lang="ja-JP" sz="1600" b="1" i="0" u="none" strike="noStrike" cap="none" baseline="0" dirty="0">
                <a:solidFill>
                  <a:srgbClr val="4D4D4D"/>
                </a:solidFill>
                <a:effectLst/>
                <a:uFillTx/>
                <a:ea typeface="MS UI Gothic" panose="020B0600070205080204" charset="-128"/>
              </a:rPr>
              <a:t>次のステップ：</a:t>
            </a:r>
          </a:p>
          <a:p>
            <a:pPr lvl="1"/>
            <a:r>
              <a:rPr lang="ja-JP" sz="1600" b="1" i="0" u="none" strike="noStrike" cap="none" baseline="0" dirty="0">
                <a:solidFill>
                  <a:srgbClr val="4D4D4D"/>
                </a:solidFill>
                <a:effectLst/>
                <a:uFillTx/>
                <a:ea typeface="MS UI Gothic" panose="020B0600070205080204" charset="-128"/>
              </a:rPr>
              <a:t>免疫浸潤を定量化する最適な方法を解明する</a:t>
            </a:r>
          </a:p>
          <a:p>
            <a:pPr lvl="1"/>
            <a:r>
              <a:rPr lang="ja-JP" sz="1600" b="1" i="0" u="none" strike="noStrike" cap="none" baseline="0" dirty="0">
                <a:solidFill>
                  <a:srgbClr val="4D4D4D"/>
                </a:solidFill>
                <a:effectLst/>
                <a:uFillTx/>
                <a:ea typeface="MS UI Gothic" panose="020B0600070205080204" charset="-128"/>
              </a:rPr>
              <a:t>MSS及びMSI-Hについては、個別の解析</a:t>
            </a:r>
          </a:p>
          <a:p>
            <a:pPr lvl="1"/>
            <a:r>
              <a:rPr lang="ja-JP" sz="1600" b="1" i="0" u="none" strike="noStrike" cap="none" baseline="0" dirty="0">
                <a:solidFill>
                  <a:srgbClr val="4D4D4D"/>
                </a:solidFill>
                <a:effectLst/>
                <a:uFillTx/>
                <a:ea typeface="MS UI Gothic" panose="020B0600070205080204" charset="-128"/>
              </a:rPr>
              <a:t>ステージII又はIIIのCRCにおいて、アジュバント療法（適否）の決定に使用するか？</a:t>
            </a:r>
          </a:p>
        </p:txBody>
      </p:sp>
      <p:sp>
        <p:nvSpPr>
          <p:cNvPr id="5" name="Text Placeholder 4"/>
          <p:cNvSpPr>
            <a:spLocks noGrp="1"/>
          </p:cNvSpPr>
          <p:nvPr>
            <p:ph type="body" sz="quarter" idx="11"/>
          </p:nvPr>
        </p:nvSpPr>
        <p:spPr>
          <a:xfrm>
            <a:off x="4519534" y="6096000"/>
            <a:ext cx="4259341" cy="487363"/>
          </a:xfrm>
        </p:spPr>
        <p:txBody>
          <a:bodyPr/>
          <a:lstStyle/>
          <a:p>
            <a:r>
              <a:rPr sz="1200"/>
              <a:t/>
            </a:r>
            <a:br>
              <a:rPr sz="1200"/>
            </a:br>
            <a:r>
              <a:rPr lang="ja-JP" sz="1200" b="0" i="0" u="none" strike="noStrike" cap="none" baseline="0">
                <a:solidFill>
                  <a:srgbClr val="4D4D4D"/>
                </a:solidFill>
                <a:effectLst/>
                <a:uFillTx/>
                <a:ea typeface="MS UI Gothic" panose="020B0600070205080204" charset="-128"/>
              </a:rPr>
              <a:t>Le DT, et al. J Clin Oncol 2018;36(suppl):abstr 3514</a:t>
            </a:r>
            <a:r>
              <a:rPr sz="1200"/>
              <a:t/>
            </a:r>
            <a:br>
              <a:rPr sz="1200"/>
            </a:br>
            <a:r>
              <a:rPr lang="ja-JP" sz="1200" b="0" i="0" u="none" strike="noStrike" cap="none" baseline="0">
                <a:solidFill>
                  <a:srgbClr val="4D4D4D"/>
                </a:solidFill>
                <a:effectLst/>
                <a:uFillTx/>
                <a:ea typeface="MS UI Gothic" panose="020B0600070205080204" charset="-128"/>
              </a:rPr>
              <a:t>Glaire M, et al. J Clin Oncol 2018;36(suppl):abstr 3515</a:t>
            </a:r>
          </a:p>
        </p:txBody>
      </p:sp>
    </p:spTree>
  </p:cSld>
  <p:clrMapOvr>
    <a:masterClrMapping/>
  </p:clrMapOvr>
  <p:transition/>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sz="1800" b="1" i="0" u="none" strike="noStrike" cap="none" baseline="0">
                <a:solidFill>
                  <a:srgbClr val="043882"/>
                </a:solidFill>
                <a:effectLst/>
                <a:uFillTx/>
                <a:ea typeface="MS UI Gothic" panose="020B0600070205080204" charset="-128"/>
              </a:rPr>
              <a:t>肛門直腸癌におけるバイオマーカー及び新しい手法</a:t>
            </a:r>
            <a:r>
              <a:rPr sz="1800"/>
              <a:t/>
            </a:r>
            <a:br>
              <a:rPr sz="1800"/>
            </a:br>
            <a:r>
              <a:rPr lang="ja-JP" sz="1800" b="1" i="0" u="none" strike="noStrike" cap="none" baseline="0">
                <a:solidFill>
                  <a:srgbClr val="043882"/>
                </a:solidFill>
                <a:effectLst/>
                <a:uFillTx/>
                <a:ea typeface="MS UI Gothic" panose="020B0600070205080204" charset="-128"/>
              </a:rPr>
              <a:t>討議者– Deming DA</a:t>
            </a:r>
          </a:p>
        </p:txBody>
      </p:sp>
      <p:sp>
        <p:nvSpPr>
          <p:cNvPr id="3" name="Content Placeholder 2"/>
          <p:cNvSpPr>
            <a:spLocks noGrp="1"/>
          </p:cNvSpPr>
          <p:nvPr>
            <p:ph idx="1"/>
          </p:nvPr>
        </p:nvSpPr>
        <p:spPr/>
        <p:txBody>
          <a:bodyPr/>
          <a:lstStyle/>
          <a:p>
            <a:pPr marL="0" indent="0">
              <a:buNone/>
            </a:pPr>
            <a:r>
              <a:rPr lang="ja-JP" sz="1600" b="1" i="0" u="none" strike="noStrike" cap="none" baseline="0" dirty="0">
                <a:solidFill>
                  <a:srgbClr val="4D4D4D"/>
                </a:solidFill>
                <a:effectLst/>
                <a:uFillTx/>
                <a:ea typeface="MS UI Gothic" panose="020B0600070205080204" charset="-128"/>
              </a:rPr>
              <a:t>試験の目的（Abstract 3516 – Tie J, et al）</a:t>
            </a:r>
          </a:p>
          <a:p>
            <a:r>
              <a:rPr lang="ja-JP" sz="1600" b="1" i="0" u="none" strike="noStrike" cap="none" baseline="0" dirty="0">
                <a:solidFill>
                  <a:srgbClr val="4D4D4D"/>
                </a:solidFill>
                <a:effectLst/>
                <a:uFillTx/>
                <a:ea typeface="MS UI Gothic" panose="020B0600070205080204" charset="-128"/>
              </a:rPr>
              <a:t>ステージIIIの結腸癌患者を対象として、再発及びCTの有用性の予測におけるctDNAの価値を評価する</a:t>
            </a:r>
          </a:p>
          <a:p>
            <a:pPr marL="0" indent="0">
              <a:spcBef>
                <a:spcPts val="1200"/>
              </a:spcBef>
              <a:buNone/>
            </a:pPr>
            <a:r>
              <a:rPr lang="ja-JP" sz="1600" b="1" i="0" u="none" strike="noStrike" cap="none" baseline="0" dirty="0">
                <a:solidFill>
                  <a:srgbClr val="4D4D4D"/>
                </a:solidFill>
                <a:effectLst/>
                <a:uFillTx/>
                <a:ea typeface="MS UI Gothic" panose="020B0600070205080204" charset="-128"/>
              </a:rPr>
              <a:t>試験デザイン</a:t>
            </a:r>
          </a:p>
          <a:p>
            <a:r>
              <a:rPr lang="ja-JP" sz="1600" b="0" i="0" u="none" strike="noStrike" cap="none" baseline="0" dirty="0">
                <a:solidFill>
                  <a:srgbClr val="4D4D4D"/>
                </a:solidFill>
                <a:effectLst/>
                <a:uFillTx/>
                <a:ea typeface="MS UI Gothic" panose="020B0600070205080204" charset="-128"/>
              </a:rPr>
              <a:t>本試験では、アジュバントCTを施行した結腸癌患者95名を対象とした</a:t>
            </a:r>
          </a:p>
          <a:p>
            <a:r>
              <a:rPr lang="ja-JP" sz="1600" b="0" i="0" u="none" strike="noStrike" cap="none" baseline="0" dirty="0">
                <a:solidFill>
                  <a:srgbClr val="4D4D4D"/>
                </a:solidFill>
                <a:effectLst/>
                <a:uFillTx/>
                <a:ea typeface="MS UI Gothic" panose="020B0600070205080204" charset="-128"/>
              </a:rPr>
              <a:t>術後、及びCT施工中及びCT後に、ctDNA解析用の血液検体を採取した</a:t>
            </a:r>
          </a:p>
          <a:p>
            <a:r>
              <a:rPr lang="ja-JP" sz="1600" b="0" i="0" u="none" strike="noStrike" cap="none" baseline="0" dirty="0">
                <a:solidFill>
                  <a:srgbClr val="4D4D4D"/>
                </a:solidFill>
                <a:effectLst/>
                <a:uFillTx/>
                <a:ea typeface="MS UI Gothic" panose="020B0600070205080204" charset="-128"/>
              </a:rPr>
              <a:t>CRCにおいて変異が見られることが多い15の遺伝子についても、腫瘍組織の解析を行った</a:t>
            </a:r>
          </a:p>
          <a:p>
            <a:pPr marL="0" indent="0">
              <a:spcBef>
                <a:spcPts val="1200"/>
              </a:spcBef>
              <a:buNone/>
            </a:pPr>
            <a:r>
              <a:rPr lang="ja-JP" sz="1600" b="1" i="0" u="none" strike="noStrike" cap="none" baseline="0" dirty="0">
                <a:solidFill>
                  <a:srgbClr val="4D4D4D"/>
                </a:solidFill>
                <a:effectLst/>
                <a:uFillTx/>
                <a:ea typeface="MS UI Gothic" panose="020B0600070205080204" charset="-128"/>
              </a:rPr>
              <a:t>主な結果</a:t>
            </a:r>
          </a:p>
          <a:p>
            <a:r>
              <a:rPr lang="ja-JP" sz="1600" b="1" i="0" u="none" strike="noStrike" cap="none" baseline="0" dirty="0">
                <a:solidFill>
                  <a:srgbClr val="4D4D4D"/>
                </a:solidFill>
                <a:effectLst/>
                <a:uFillTx/>
                <a:ea typeface="MS UI Gothic" panose="020B0600070205080204" charset="-128"/>
              </a:rPr>
              <a:t>ctDNA陽性 (n=19)</a:t>
            </a:r>
            <a:r>
              <a:rPr lang="ja-JP" sz="1600" b="0" i="0" u="none" strike="noStrike" cap="none" baseline="0" dirty="0">
                <a:solidFill>
                  <a:srgbClr val="4D4D4D"/>
                </a:solidFill>
                <a:effectLst/>
                <a:uFillTx/>
                <a:ea typeface="MS UI Gothic" panose="020B0600070205080204" charset="-128"/>
              </a:rPr>
              <a:t>:</a:t>
            </a:r>
          </a:p>
          <a:p>
            <a:pPr lvl="1"/>
            <a:r>
              <a:rPr lang="ja-JP" sz="1600" b="0" i="0" u="none" strike="noStrike" cap="none" baseline="0" dirty="0">
                <a:solidFill>
                  <a:srgbClr val="4D4D4D"/>
                </a:solidFill>
                <a:effectLst/>
                <a:uFillTx/>
                <a:ea typeface="MS UI Gothic" panose="020B0600070205080204" charset="-128"/>
              </a:rPr>
              <a:t>術後、ctDNA陽性：2年RFS 43%；約50%の患者でCTがctDNAを排除する</a:t>
            </a:r>
          </a:p>
          <a:p>
            <a:pPr lvl="1"/>
            <a:r>
              <a:rPr lang="ja-JP" sz="1600" b="0" i="0" u="none" strike="noStrike" cap="none" baseline="0" dirty="0">
                <a:solidFill>
                  <a:srgbClr val="4D4D4D"/>
                </a:solidFill>
                <a:effectLst/>
                <a:uFillTx/>
                <a:ea typeface="MS UI Gothic" panose="020B0600070205080204" charset="-128"/>
              </a:rPr>
              <a:t>陽性後、ctDNA陽性：2年RFS 33%；陽性後、陰性：2年RFS 59%</a:t>
            </a:r>
          </a:p>
          <a:p>
            <a:r>
              <a:rPr lang="ja-JP" sz="1600" b="1" i="0" u="none" strike="noStrike" cap="none" baseline="0" dirty="0">
                <a:solidFill>
                  <a:srgbClr val="4D4D4D"/>
                </a:solidFill>
                <a:effectLst/>
                <a:uFillTx/>
                <a:ea typeface="MS UI Gothic" panose="020B0600070205080204" charset="-128"/>
              </a:rPr>
              <a:t>ctDNA陰性 (n=76)</a:t>
            </a:r>
            <a:r>
              <a:rPr lang="ja-JP" sz="1600" b="0" i="0" u="none" strike="noStrike" cap="none" baseline="0" dirty="0">
                <a:solidFill>
                  <a:srgbClr val="4D4D4D"/>
                </a:solidFill>
                <a:effectLst/>
                <a:uFillTx/>
                <a:ea typeface="MS UI Gothic" panose="020B0600070205080204" charset="-128"/>
              </a:rPr>
              <a:t>:</a:t>
            </a:r>
          </a:p>
          <a:p>
            <a:pPr lvl="1"/>
            <a:r>
              <a:rPr lang="ja-JP" sz="1600" b="0" i="0" u="none" strike="noStrike" cap="none" baseline="0" dirty="0">
                <a:solidFill>
                  <a:srgbClr val="4D4D4D"/>
                </a:solidFill>
                <a:effectLst/>
                <a:uFillTx/>
                <a:ea typeface="MS UI Gothic" panose="020B0600070205080204" charset="-128"/>
              </a:rPr>
              <a:t>術後、ctDNA陽性：2年RFS 84%；一部でctDNA陽性となることがある</a:t>
            </a:r>
          </a:p>
          <a:p>
            <a:pPr lvl="1"/>
            <a:r>
              <a:rPr lang="ja-JP" sz="1600" b="0" i="0" u="none" strike="noStrike" cap="none" baseline="0" dirty="0">
                <a:solidFill>
                  <a:srgbClr val="4D4D4D"/>
                </a:solidFill>
                <a:effectLst/>
                <a:uFillTx/>
                <a:ea typeface="MS UI Gothic" panose="020B0600070205080204" charset="-128"/>
              </a:rPr>
              <a:t>陰性後、ctDNA陰性：2年RFS 86%；陰性後、陽性：2年RFS 25%</a:t>
            </a:r>
          </a:p>
          <a:p>
            <a:pPr lvl="1"/>
            <a:r>
              <a:rPr lang="ja-JP" sz="1600" b="0" i="0" u="none" strike="noStrike" cap="none" baseline="0" dirty="0">
                <a:solidFill>
                  <a:srgbClr val="4D4D4D"/>
                </a:solidFill>
                <a:effectLst/>
                <a:uFillTx/>
                <a:ea typeface="MS UI Gothic" panose="020B0600070205080204" charset="-128"/>
              </a:rPr>
              <a:t>ctDNA陰性患者の25％はCTにより陰性のままである可能性がある</a:t>
            </a:r>
          </a:p>
        </p:txBody>
      </p:sp>
      <p:sp>
        <p:nvSpPr>
          <p:cNvPr id="5" name="Text Placeholder 4"/>
          <p:cNvSpPr>
            <a:spLocks noGrp="1"/>
          </p:cNvSpPr>
          <p:nvPr>
            <p:ph type="body" sz="quarter" idx="11"/>
          </p:nvPr>
        </p:nvSpPr>
        <p:spPr>
          <a:xfrm>
            <a:off x="4182256" y="6096000"/>
            <a:ext cx="4596619" cy="487363"/>
          </a:xfrm>
        </p:spPr>
        <p:txBody>
          <a:bodyPr/>
          <a:lstStyle/>
          <a:p>
            <a:r>
              <a:rPr sz="1200"/>
              <a:t/>
            </a:r>
            <a:br>
              <a:rPr sz="1200"/>
            </a:br>
            <a:r>
              <a:rPr lang="ja-JP" sz="1200" b="0" i="0" u="none" strike="noStrike" cap="none" baseline="0">
                <a:solidFill>
                  <a:srgbClr val="4D4D4D"/>
                </a:solidFill>
                <a:effectLst/>
                <a:uFillTx/>
                <a:ea typeface="MS UI Gothic" panose="020B0600070205080204" charset="-128"/>
              </a:rPr>
              <a:t>Tie J, et al. J Clin Oncol 2018;36(suppl):abstr 3516</a:t>
            </a:r>
            <a:r>
              <a:rPr sz="1200"/>
              <a:t/>
            </a:r>
            <a:br>
              <a:rPr sz="1200"/>
            </a:br>
            <a:r>
              <a:rPr lang="ja-JP" sz="1200" b="0" i="0" u="none" strike="noStrike" cap="none" baseline="0">
                <a:solidFill>
                  <a:srgbClr val="4D4D4D"/>
                </a:solidFill>
                <a:effectLst/>
                <a:uFillTx/>
                <a:ea typeface="MS UI Gothic" panose="020B0600070205080204" charset="-128"/>
              </a:rPr>
              <a:t>You YN, et al. J Clin Oncol 2018;36(suppl):abstr 3517</a:t>
            </a:r>
            <a:r>
              <a:rPr sz="1200"/>
              <a:t/>
            </a:r>
            <a:br>
              <a:rPr sz="1200"/>
            </a:br>
            <a:r>
              <a:rPr lang="ja-JP" sz="1200" b="0" i="0" u="none" strike="noStrike" cap="none" baseline="0">
                <a:solidFill>
                  <a:srgbClr val="4D4D4D"/>
                </a:solidFill>
                <a:effectLst/>
                <a:uFillTx/>
                <a:ea typeface="MS UI Gothic" panose="020B0600070205080204" charset="-128"/>
              </a:rPr>
              <a:t>Fernandez-Martos C, et al. J Clin Oncol 2018;36(suppl):abstr 3518</a:t>
            </a:r>
          </a:p>
        </p:txBody>
      </p:sp>
    </p:spTree>
  </p:cSld>
  <p:clrMapOvr>
    <a:masterClrMapping/>
  </p:clrMapOvr>
  <p:transition/>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sz="1800" b="1" i="0" u="none" strike="noStrike" cap="none" baseline="0">
                <a:solidFill>
                  <a:srgbClr val="043882"/>
                </a:solidFill>
                <a:effectLst/>
                <a:uFillTx/>
                <a:ea typeface="MS UI Gothic" panose="020B0600070205080204" charset="-128"/>
              </a:rPr>
              <a:t>肛門直腸癌におけるバイオマーカー及び新しい手法</a:t>
            </a:r>
            <a:r>
              <a:rPr sz="1800"/>
              <a:t/>
            </a:r>
            <a:br>
              <a:rPr sz="1800"/>
            </a:br>
            <a:r>
              <a:rPr lang="ja-JP" sz="1800" b="1" i="0" u="none" strike="noStrike" cap="none" baseline="0">
                <a:solidFill>
                  <a:srgbClr val="043882"/>
                </a:solidFill>
                <a:effectLst/>
                <a:uFillTx/>
                <a:ea typeface="MS UI Gothic" panose="020B0600070205080204" charset="-128"/>
              </a:rPr>
              <a:t>討議者– Deming DA</a:t>
            </a:r>
          </a:p>
        </p:txBody>
      </p:sp>
      <p:sp>
        <p:nvSpPr>
          <p:cNvPr id="3" name="Content Placeholder 2"/>
          <p:cNvSpPr>
            <a:spLocks noGrp="1"/>
          </p:cNvSpPr>
          <p:nvPr>
            <p:ph idx="1"/>
          </p:nvPr>
        </p:nvSpPr>
        <p:spPr/>
        <p:txBody>
          <a:bodyPr/>
          <a:lstStyle/>
          <a:p>
            <a:pPr marL="0" indent="0">
              <a:buNone/>
            </a:pPr>
            <a:r>
              <a:rPr lang="ja-JP" sz="1600" b="1" i="0" u="none" strike="noStrike" cap="none" baseline="0" dirty="0">
                <a:solidFill>
                  <a:srgbClr val="4D4D4D"/>
                </a:solidFill>
                <a:effectLst/>
                <a:uFillTx/>
                <a:ea typeface="MS UI Gothic" panose="020B0600070205080204" charset="-128"/>
              </a:rPr>
              <a:t>試験の目的（Abstract 3517 – You YN, et al）</a:t>
            </a:r>
          </a:p>
          <a:p>
            <a:r>
              <a:rPr lang="ja-JP" sz="1600" b="1" i="0" u="none" strike="noStrike" cap="none" baseline="0" dirty="0">
                <a:solidFill>
                  <a:srgbClr val="4D4D4D"/>
                </a:solidFill>
                <a:effectLst/>
                <a:uFillTx/>
                <a:ea typeface="MS UI Gothic" panose="020B0600070205080204" charset="-128"/>
              </a:rPr>
              <a:t>OSの代替エンドポイントとしてのネオアジュバント直腸癌（NAR）スコアを検証する</a:t>
            </a:r>
          </a:p>
          <a:p>
            <a:pPr marL="0" indent="0">
              <a:spcBef>
                <a:spcPts val="1200"/>
              </a:spcBef>
              <a:buNone/>
            </a:pPr>
            <a:r>
              <a:rPr lang="ja-JP" sz="1600" b="1" i="0" u="none" strike="noStrike" cap="none" baseline="0" dirty="0">
                <a:solidFill>
                  <a:srgbClr val="4D4D4D"/>
                </a:solidFill>
                <a:effectLst/>
                <a:uFillTx/>
                <a:ea typeface="MS UI Gothic" panose="020B0600070205080204" charset="-128"/>
              </a:rPr>
              <a:t>試験デザイン</a:t>
            </a:r>
          </a:p>
          <a:p>
            <a:r>
              <a:rPr lang="ja-JP" sz="1600" b="0" i="0" u="none" strike="noStrike" cap="none" baseline="0" dirty="0">
                <a:solidFill>
                  <a:srgbClr val="4D4D4D"/>
                </a:solidFill>
                <a:effectLst/>
                <a:uFillTx/>
                <a:ea typeface="MS UI Gothic" panose="020B0600070205080204" charset="-128"/>
              </a:rPr>
              <a:t>国内癌データベースを使用し、非転移性直腸癌を有し、ネオアジュバントCRT（45～54 Gy）及び直腸切除術を受けた患者（n=19,831）を特定した。</a:t>
            </a:r>
          </a:p>
          <a:p>
            <a:pPr marL="0" indent="0">
              <a:spcBef>
                <a:spcPts val="1200"/>
              </a:spcBef>
              <a:buNone/>
            </a:pPr>
            <a:r>
              <a:rPr lang="ja-JP" sz="1600" b="1" i="0" u="none" strike="noStrike" cap="none" baseline="0" dirty="0">
                <a:solidFill>
                  <a:srgbClr val="4D4D4D"/>
                </a:solidFill>
                <a:effectLst/>
                <a:uFillTx/>
                <a:ea typeface="MS UI Gothic" panose="020B0600070205080204" charset="-128"/>
              </a:rPr>
              <a:t>主な結果</a:t>
            </a:r>
          </a:p>
          <a:p>
            <a:r>
              <a:rPr lang="ja-JP" sz="1600" b="0" i="0" u="none" strike="noStrike" cap="none" baseline="0" dirty="0">
                <a:solidFill>
                  <a:srgbClr val="4D4D4D"/>
                </a:solidFill>
                <a:effectLst/>
                <a:uFillTx/>
                <a:ea typeface="MS UI Gothic" panose="020B0600070205080204" charset="-128"/>
              </a:rPr>
              <a:t>ネオアジュバントCT後、12.6%の患者がpCRを達成し、28.9%ではダウンステージが得られた</a:t>
            </a:r>
          </a:p>
          <a:p>
            <a:endParaRPr lang="en-GB" dirty="0"/>
          </a:p>
          <a:p>
            <a:endParaRPr lang="en-GB" dirty="0"/>
          </a:p>
        </p:txBody>
      </p:sp>
      <p:sp>
        <p:nvSpPr>
          <p:cNvPr id="5" name="Text Placeholder 4"/>
          <p:cNvSpPr>
            <a:spLocks noGrp="1"/>
          </p:cNvSpPr>
          <p:nvPr>
            <p:ph type="body" sz="quarter" idx="11"/>
          </p:nvPr>
        </p:nvSpPr>
        <p:spPr>
          <a:xfrm>
            <a:off x="4182256" y="6096000"/>
            <a:ext cx="4596619" cy="487363"/>
          </a:xfrm>
        </p:spPr>
        <p:txBody>
          <a:bodyPr/>
          <a:lstStyle/>
          <a:p>
            <a:r>
              <a:rPr sz="1200"/>
              <a:t/>
            </a:r>
            <a:br>
              <a:rPr sz="1200"/>
            </a:br>
            <a:r>
              <a:rPr lang="ja-JP" sz="1200" b="0" i="0" u="none" strike="noStrike" cap="none" baseline="0">
                <a:solidFill>
                  <a:srgbClr val="4D4D4D"/>
                </a:solidFill>
                <a:effectLst/>
                <a:uFillTx/>
                <a:ea typeface="MS UI Gothic" panose="020B0600070205080204" charset="-128"/>
              </a:rPr>
              <a:t>Tie J, et al. J Clin Oncol 2018;36(suppl):abstr 3516</a:t>
            </a:r>
            <a:r>
              <a:rPr sz="1200"/>
              <a:t/>
            </a:r>
            <a:br>
              <a:rPr sz="1200"/>
            </a:br>
            <a:r>
              <a:rPr lang="ja-JP" sz="1200" b="0" i="0" u="none" strike="noStrike" cap="none" baseline="0">
                <a:solidFill>
                  <a:srgbClr val="4D4D4D"/>
                </a:solidFill>
                <a:effectLst/>
                <a:uFillTx/>
                <a:ea typeface="MS UI Gothic" panose="020B0600070205080204" charset="-128"/>
              </a:rPr>
              <a:t>You YN, et al. J Clin Oncol 2018;36(suppl):abstr 3517</a:t>
            </a:r>
            <a:r>
              <a:rPr sz="1200"/>
              <a:t/>
            </a:r>
            <a:br>
              <a:rPr sz="1200"/>
            </a:br>
            <a:r>
              <a:rPr lang="ja-JP" sz="1200" b="0" i="0" u="none" strike="noStrike" cap="none" baseline="0">
                <a:solidFill>
                  <a:srgbClr val="4D4D4D"/>
                </a:solidFill>
                <a:effectLst/>
                <a:uFillTx/>
                <a:ea typeface="MS UI Gothic" panose="020B0600070205080204" charset="-128"/>
              </a:rPr>
              <a:t>Fernandez-Martos C, et al. J Clin Oncol 2018;36(suppl):abstr 3518</a:t>
            </a:r>
          </a:p>
        </p:txBody>
      </p:sp>
      <p:graphicFrame>
        <p:nvGraphicFramePr>
          <p:cNvPr id="6" name="Group 88"/>
          <p:cNvGraphicFramePr>
            <a:graphicFrameLocks noGrp="1"/>
          </p:cNvGraphicFramePr>
          <p:nvPr/>
        </p:nvGraphicFramePr>
        <p:xfrm>
          <a:off x="1776678" y="3767675"/>
          <a:ext cx="5590645" cy="1524000"/>
        </p:xfrm>
        <a:graphic>
          <a:graphicData uri="http://schemas.openxmlformats.org/drawingml/2006/table">
            <a:tbl>
              <a:tblPr firstRow="1" bandRow="1">
                <a:tableStyleId>{69012ECD-51FC-41F1-AA8D-1B2483CD663E}</a:tableStyleId>
              </a:tblPr>
              <a:tblGrid>
                <a:gridCol w="2335333">
                  <a:extLst>
                    <a:ext uri="{9D8B030D-6E8A-4147-A177-3AD203B41FA5}">
                      <a16:colId xmlns:a16="http://schemas.microsoft.com/office/drawing/2014/main" val="20000"/>
                    </a:ext>
                  </a:extLst>
                </a:gridCol>
                <a:gridCol w="3255312">
                  <a:extLst>
                    <a:ext uri="{9D8B030D-6E8A-4147-A177-3AD203B41FA5}">
                      <a16:colId xmlns:a16="http://schemas.microsoft.com/office/drawing/2014/main" val="20001"/>
                    </a:ext>
                  </a:extLst>
                </a:gridCol>
              </a:tblGrid>
              <a:tr h="149578">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ja-JP" sz="1400" b="1" i="0" u="none" strike="noStrike" cap="none" baseline="0">
                          <a:solidFill>
                            <a:srgbClr val="FFFFFF"/>
                          </a:solidFill>
                          <a:effectLst/>
                          <a:uFillTx/>
                          <a:ea typeface="MS UI Gothic" panose="020B0600070205080204" charset="-128"/>
                        </a:rPr>
                        <a:t>NARスコア</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1" i="0" u="none" strike="noStrike" cap="none" baseline="0">
                          <a:solidFill>
                            <a:srgbClr val="FFFFFF"/>
                          </a:solidFill>
                          <a:effectLst/>
                          <a:uFillTx/>
                          <a:ea typeface="MS UI Gothic" panose="020B0600070205080204" charset="-128"/>
                        </a:rPr>
                        <a:t>5年OS、%</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0"/>
                  </a:ext>
                </a:extLst>
              </a:tr>
              <a:tr h="149578">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a:solidFill>
                            <a:srgbClr val="000000"/>
                          </a:solidFill>
                          <a:effectLst/>
                          <a:uFillTx/>
                          <a:ea typeface="MS UI Gothic" panose="020B0600070205080204" charset="-128"/>
                        </a:rPr>
                        <a:t>≤8.4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a:solidFill>
                            <a:srgbClr val="000000"/>
                          </a:solidFill>
                          <a:effectLst/>
                          <a:uFillTx/>
                          <a:ea typeface="MS UI Gothic" panose="020B0600070205080204" charset="-128"/>
                        </a:rPr>
                        <a:t>88</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val="10001"/>
                  </a:ext>
                </a:extLst>
              </a:tr>
              <a:tr h="149578">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a:solidFill>
                            <a:srgbClr val="000000"/>
                          </a:solidFill>
                          <a:effectLst/>
                          <a:uFillTx/>
                          <a:ea typeface="MS UI Gothic" panose="020B0600070205080204" charset="-128"/>
                        </a:rPr>
                        <a:t>8.5～15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a:solidFill>
                            <a:srgbClr val="000000"/>
                          </a:solidFill>
                          <a:effectLst/>
                          <a:uFillTx/>
                          <a:ea typeface="MS UI Gothic" panose="020B0600070205080204" charset="-128"/>
                        </a:rPr>
                        <a:t>81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a16="http://schemas.microsoft.com/office/drawing/2014/main" val="10002"/>
                  </a:ext>
                </a:extLst>
              </a:tr>
              <a:tr h="149578">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a:solidFill>
                            <a:srgbClr val="000000"/>
                          </a:solidFill>
                          <a:effectLst/>
                          <a:uFillTx/>
                          <a:ea typeface="MS UI Gothic" panose="020B0600070205080204" charset="-128"/>
                        </a:rPr>
                        <a:t>15～26.6</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a:solidFill>
                            <a:srgbClr val="000000"/>
                          </a:solidFill>
                          <a:effectLst/>
                          <a:uFillTx/>
                          <a:ea typeface="MS UI Gothic" panose="020B0600070205080204" charset="-128"/>
                        </a:rPr>
                        <a:t>75.2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val="10003"/>
                  </a:ext>
                </a:extLst>
              </a:tr>
              <a:tr h="149578">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a:solidFill>
                            <a:srgbClr val="000000"/>
                          </a:solidFill>
                          <a:effectLst/>
                          <a:uFillTx/>
                          <a:ea typeface="MS UI Gothic" panose="020B0600070205080204" charset="-128"/>
                        </a:rPr>
                        <a:t>&gt;26.6</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a:solidFill>
                            <a:srgbClr val="000000"/>
                          </a:solidFill>
                          <a:effectLst/>
                          <a:uFillTx/>
                          <a:ea typeface="MS UI Gothic" panose="020B0600070205080204" charset="-128"/>
                        </a:rPr>
                        <a:t>61.7</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a16="http://schemas.microsoft.com/office/drawing/2014/main" val="10004"/>
                  </a:ext>
                </a:extLst>
              </a:tr>
            </a:tbl>
          </a:graphicData>
        </a:graphic>
      </p:graphicFrame>
    </p:spTree>
  </p:cSld>
  <p:clrMapOvr>
    <a:masterClrMapping/>
  </p:clrMapOvr>
  <p:transition/>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sz="1800" b="1" i="0" u="none" strike="noStrike" cap="none" baseline="0">
                <a:solidFill>
                  <a:srgbClr val="043882"/>
                </a:solidFill>
                <a:effectLst/>
                <a:uFillTx/>
                <a:ea typeface="MS UI Gothic" panose="020B0600070205080204" charset="-128"/>
              </a:rPr>
              <a:t>肛門直腸癌におけるバイオマーカー及び新しい手法</a:t>
            </a:r>
            <a:r>
              <a:rPr sz="1800"/>
              <a:t/>
            </a:r>
            <a:br>
              <a:rPr sz="1800"/>
            </a:br>
            <a:r>
              <a:rPr lang="ja-JP" sz="1800" b="1" i="0" u="none" strike="noStrike" cap="none" baseline="0">
                <a:solidFill>
                  <a:srgbClr val="043882"/>
                </a:solidFill>
                <a:effectLst/>
                <a:uFillTx/>
                <a:ea typeface="MS UI Gothic" panose="020B0600070205080204" charset="-128"/>
              </a:rPr>
              <a:t>討議者– Deming DA</a:t>
            </a:r>
          </a:p>
        </p:txBody>
      </p:sp>
      <p:sp>
        <p:nvSpPr>
          <p:cNvPr id="3" name="Content Placeholder 2"/>
          <p:cNvSpPr>
            <a:spLocks noGrp="1"/>
          </p:cNvSpPr>
          <p:nvPr>
            <p:ph idx="1"/>
          </p:nvPr>
        </p:nvSpPr>
        <p:spPr/>
        <p:txBody>
          <a:bodyPr/>
          <a:lstStyle/>
          <a:p>
            <a:pPr marL="0" indent="0">
              <a:buNone/>
            </a:pPr>
            <a:r>
              <a:rPr lang="ja-JP" sz="1600" b="1" i="0" u="none" strike="noStrike" cap="none" baseline="0">
                <a:solidFill>
                  <a:srgbClr val="4D4D4D"/>
                </a:solidFill>
                <a:effectLst/>
                <a:uFillTx/>
                <a:ea typeface="MS UI Gothic" panose="020B0600070205080204" charset="-128"/>
              </a:rPr>
              <a:t>試験の目的（GEMCAD 14-02: Abstract 3518 – Fernandez-Martos C, et al）</a:t>
            </a:r>
          </a:p>
          <a:p>
            <a:r>
              <a:rPr lang="ja-JP" sz="1600" b="1" i="0" u="none" strike="noStrike" cap="none" baseline="0">
                <a:solidFill>
                  <a:srgbClr val="4D4D4D"/>
                </a:solidFill>
                <a:effectLst/>
                <a:uFillTx/>
                <a:ea typeface="MS UI Gothic" panose="020B0600070205080204" charset="-128"/>
              </a:rPr>
              <a:t>高リスク直腸癌患者を対象として、CRT及びTME実施前の導入療法としてのmFOLFOX6にアフリベルセプトを追加した場合の影響を調査する</a:t>
            </a:r>
          </a:p>
          <a:p>
            <a:pPr marL="0" indent="0">
              <a:spcBef>
                <a:spcPts val="1200"/>
              </a:spcBef>
              <a:buNone/>
            </a:pPr>
            <a:r>
              <a:rPr lang="ja-JP" sz="1600" b="1" i="0" u="none" strike="noStrike" cap="none" baseline="0">
                <a:solidFill>
                  <a:srgbClr val="4D4D4D"/>
                </a:solidFill>
                <a:effectLst/>
                <a:uFillTx/>
                <a:ea typeface="MS UI Gothic" panose="020B0600070205080204" charset="-128"/>
              </a:rPr>
              <a:t>試験デザイン</a:t>
            </a:r>
          </a:p>
          <a:p>
            <a:r>
              <a:rPr lang="ja-JP" sz="1600" b="0" i="0" u="none" strike="noStrike" cap="none" baseline="0">
                <a:solidFill>
                  <a:srgbClr val="4D4D4D"/>
                </a:solidFill>
                <a:effectLst/>
                <a:uFillTx/>
                <a:ea typeface="MS UI Gothic" panose="020B0600070205080204" charset="-128"/>
              </a:rPr>
              <a:t>高リスク直腸癌（mrT3/T4/N2）患者を、CRT*及びTME前に、アフリベルセプト＋mFOLFOX6投与群と、mFOLFOX6単独投与群に（2:1で）無作為化した</a:t>
            </a:r>
          </a:p>
          <a:p>
            <a:pPr lvl="1"/>
            <a:r>
              <a:rPr lang="ja-JP" sz="1600" b="0" i="0" u="none" strike="noStrike" cap="none" baseline="0">
                <a:solidFill>
                  <a:srgbClr val="4D4D4D"/>
                </a:solidFill>
                <a:effectLst/>
                <a:uFillTx/>
                <a:ea typeface="MS UI Gothic" panose="020B0600070205080204" charset="-128"/>
              </a:rPr>
              <a:t>層別化：壁外静脈侵襲及びmrT4</a:t>
            </a:r>
          </a:p>
          <a:p>
            <a:pPr marL="0" indent="0">
              <a:spcBef>
                <a:spcPts val="1200"/>
              </a:spcBef>
              <a:buNone/>
            </a:pPr>
            <a:r>
              <a:rPr lang="ja-JP" sz="1600" b="1" i="0" u="none" strike="noStrike" cap="none" baseline="0">
                <a:solidFill>
                  <a:srgbClr val="4D4D4D"/>
                </a:solidFill>
                <a:effectLst/>
                <a:uFillTx/>
                <a:ea typeface="MS UI Gothic" panose="020B0600070205080204" charset="-128"/>
              </a:rPr>
              <a:t>主な結果</a:t>
            </a:r>
          </a:p>
          <a:p>
            <a:endParaRPr lang="en-GB"/>
          </a:p>
          <a:p>
            <a:endParaRPr lang="en-GB"/>
          </a:p>
        </p:txBody>
      </p:sp>
      <p:sp>
        <p:nvSpPr>
          <p:cNvPr id="4" name="Text Placeholder 3"/>
          <p:cNvSpPr>
            <a:spLocks noGrp="1"/>
          </p:cNvSpPr>
          <p:nvPr>
            <p:ph type="body" sz="quarter" idx="10"/>
          </p:nvPr>
        </p:nvSpPr>
        <p:spPr>
          <a:xfrm>
            <a:off x="365126" y="6096000"/>
            <a:ext cx="3834342" cy="487363"/>
          </a:xfrm>
        </p:spPr>
        <p:txBody>
          <a:bodyPr/>
          <a:lstStyle/>
          <a:p>
            <a:r>
              <a:rPr lang="ja-JP" sz="1200" b="0" i="0" u="none" strike="noStrike" cap="none" baseline="0">
                <a:solidFill>
                  <a:srgbClr val="4D4D4D"/>
                </a:solidFill>
                <a:effectLst/>
                <a:uFillTx/>
                <a:ea typeface="MS UI Gothic" panose="020B0600070205080204" charset="-128"/>
              </a:rPr>
              <a:t>*カペシタビンと28分割で50.4 Gy；</a:t>
            </a:r>
            <a:r>
              <a:rPr lang="ja-JP" sz="1200" b="0" i="0" u="none" strike="noStrike" cap="none" baseline="30000">
                <a:solidFill>
                  <a:srgbClr val="4D4D4D"/>
                </a:solidFill>
                <a:effectLst/>
                <a:uFillTx/>
                <a:ea typeface="MS UI Gothic" panose="020B0600070205080204" charset="-128"/>
              </a:rPr>
              <a:t>†</a:t>
            </a:r>
            <a:r>
              <a:rPr lang="ja-JP" sz="1200" b="0" i="0" u="none" strike="noStrike" cap="none" baseline="0">
                <a:solidFill>
                  <a:srgbClr val="4D4D4D"/>
                </a:solidFill>
                <a:effectLst/>
                <a:uFillTx/>
                <a:ea typeface="MS UI Gothic" panose="020B0600070205080204" charset="-128"/>
              </a:rPr>
              <a:t>高血圧、粘膜炎、無力症、穿孔</a:t>
            </a:r>
          </a:p>
        </p:txBody>
      </p:sp>
      <p:sp>
        <p:nvSpPr>
          <p:cNvPr id="5" name="Text Placeholder 4"/>
          <p:cNvSpPr>
            <a:spLocks noGrp="1"/>
          </p:cNvSpPr>
          <p:nvPr>
            <p:ph type="body" sz="quarter" idx="11"/>
          </p:nvPr>
        </p:nvSpPr>
        <p:spPr>
          <a:xfrm>
            <a:off x="4182256" y="6096000"/>
            <a:ext cx="4596619" cy="487363"/>
          </a:xfrm>
        </p:spPr>
        <p:txBody>
          <a:bodyPr/>
          <a:lstStyle/>
          <a:p>
            <a:r>
              <a:rPr sz="1200"/>
              <a:t/>
            </a:r>
            <a:br>
              <a:rPr sz="1200"/>
            </a:br>
            <a:r>
              <a:rPr lang="ja-JP" sz="1200" b="0" i="0" u="none" strike="noStrike" cap="none" baseline="0">
                <a:solidFill>
                  <a:srgbClr val="4D4D4D"/>
                </a:solidFill>
                <a:effectLst/>
                <a:uFillTx/>
                <a:ea typeface="MS UI Gothic" panose="020B0600070205080204" charset="-128"/>
              </a:rPr>
              <a:t>Tie J, et al. J Clin Oncol 2018;36(suppl):abstr 3516</a:t>
            </a:r>
            <a:r>
              <a:rPr sz="1200"/>
              <a:t/>
            </a:r>
            <a:br>
              <a:rPr sz="1200"/>
            </a:br>
            <a:r>
              <a:rPr lang="ja-JP" sz="1200" b="0" i="0" u="none" strike="noStrike" cap="none" baseline="0">
                <a:solidFill>
                  <a:srgbClr val="4D4D4D"/>
                </a:solidFill>
                <a:effectLst/>
                <a:uFillTx/>
                <a:ea typeface="MS UI Gothic" panose="020B0600070205080204" charset="-128"/>
              </a:rPr>
              <a:t>You YN, et al. J Clin Oncol 2018;36(suppl):abstr 3517</a:t>
            </a:r>
            <a:r>
              <a:rPr sz="1200"/>
              <a:t/>
            </a:r>
            <a:br>
              <a:rPr sz="1200"/>
            </a:br>
            <a:r>
              <a:rPr lang="ja-JP" sz="1200" b="0" i="0" u="none" strike="noStrike" cap="none" baseline="0">
                <a:solidFill>
                  <a:srgbClr val="4D4D4D"/>
                </a:solidFill>
                <a:effectLst/>
                <a:uFillTx/>
                <a:ea typeface="MS UI Gothic" panose="020B0600070205080204" charset="-128"/>
              </a:rPr>
              <a:t>Fernandez-Martos C, et al. J Clin Oncol 2018;36(suppl):abstr 3518</a:t>
            </a:r>
          </a:p>
        </p:txBody>
      </p:sp>
      <p:graphicFrame>
        <p:nvGraphicFramePr>
          <p:cNvPr id="7" name="Group 88"/>
          <p:cNvGraphicFramePr>
            <a:graphicFrameLocks noGrp="1"/>
          </p:cNvGraphicFramePr>
          <p:nvPr/>
        </p:nvGraphicFramePr>
        <p:xfrm>
          <a:off x="369888" y="3894668"/>
          <a:ext cx="8384646" cy="1828800"/>
        </p:xfrm>
        <a:graphic>
          <a:graphicData uri="http://schemas.openxmlformats.org/drawingml/2006/table">
            <a:tbl>
              <a:tblPr firstRow="1" bandRow="1">
                <a:tableStyleId>{69012ECD-51FC-41F1-AA8D-1B2483CD663E}</a:tableStyleId>
              </a:tblPr>
              <a:tblGrid>
                <a:gridCol w="2627312">
                  <a:extLst>
                    <a:ext uri="{9D8B030D-6E8A-4147-A177-3AD203B41FA5}">
                      <a16:colId xmlns:a16="http://schemas.microsoft.com/office/drawing/2014/main" val="20000"/>
                    </a:ext>
                  </a:extLst>
                </a:gridCol>
                <a:gridCol w="2434167">
                  <a:extLst>
                    <a:ext uri="{9D8B030D-6E8A-4147-A177-3AD203B41FA5}">
                      <a16:colId xmlns:a16="http://schemas.microsoft.com/office/drawing/2014/main" val="20001"/>
                    </a:ext>
                  </a:extLst>
                </a:gridCol>
                <a:gridCol w="2434167">
                  <a:extLst>
                    <a:ext uri="{9D8B030D-6E8A-4147-A177-3AD203B41FA5}">
                      <a16:colId xmlns:a16="http://schemas.microsoft.com/office/drawing/2014/main" val="20002"/>
                    </a:ext>
                  </a:extLst>
                </a:gridCol>
                <a:gridCol w="889000">
                  <a:extLst>
                    <a:ext uri="{9D8B030D-6E8A-4147-A177-3AD203B41FA5}">
                      <a16:colId xmlns:a16="http://schemas.microsoft.com/office/drawing/2014/main" val="20003"/>
                    </a:ext>
                  </a:extLst>
                </a:gridCol>
              </a:tblGrid>
              <a:tr h="263878">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kumimoji="0" lang="en-US" sz="1400" b="1" i="0" u="none" strike="noStrike" cap="none" normalizeH="0" baseline="0" smtClean="0">
                          <a:ln>
                            <a:noFill/>
                          </a:ln>
                          <a:solidFill>
                            <a:schemeClr val="tx2"/>
                          </a:solidFill>
                          <a:effectLst/>
                          <a:latin typeface="Arial" panose="020B0604020202020204"/>
                          <a:cs typeface="Arial" panose="020B0604020202020204"/>
                        </a:rPr>
                        <a:t>%</a:t>
                      </a:r>
                      <a:endParaRPr kumimoji="0" lang="en-US" sz="1400" b="1" i="0" u="none" strike="noStrike" cap="none" normalizeH="0" baseline="0">
                        <a:ln>
                          <a:noFill/>
                        </a:ln>
                        <a:solidFill>
                          <a:schemeClr val="tx2"/>
                        </a:solidFill>
                        <a:effectLst/>
                        <a:latin typeface="Arial" panose="020B0604020202020204"/>
                        <a:cs typeface="Arial" panose="020B0604020202020204"/>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1" i="0" u="none" strike="noStrike" cap="none" baseline="0">
                          <a:solidFill>
                            <a:srgbClr val="FFFFFF"/>
                          </a:solidFill>
                          <a:effectLst/>
                          <a:uFillTx/>
                          <a:ea typeface="MS UI Gothic" panose="020B0600070205080204" charset="-128"/>
                        </a:rPr>
                        <a:t>アフリベルセプト＋mFOLFOX6</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1" i="0" u="none" strike="noStrike" cap="none" baseline="0">
                          <a:solidFill>
                            <a:srgbClr val="FFFFFF"/>
                          </a:solidFill>
                          <a:effectLst/>
                          <a:uFillTx/>
                          <a:ea typeface="MS UI Gothic" panose="020B0600070205080204" charset="-128"/>
                        </a:rPr>
                        <a:t>mFOLFOX6のみ</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1" i="0" u="none" strike="noStrike" cap="none" baseline="0">
                          <a:solidFill>
                            <a:srgbClr val="FFFFFF"/>
                          </a:solidFill>
                          <a:effectLst/>
                          <a:uFillTx/>
                          <a:ea typeface="MS UI Gothic" panose="020B0600070205080204" charset="-128"/>
                        </a:rPr>
                        <a:t>P値</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0"/>
                  </a:ext>
                </a:extLst>
              </a:tr>
              <a:tr h="263878">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a:solidFill>
                            <a:srgbClr val="000000"/>
                          </a:solidFill>
                          <a:effectLst/>
                          <a:uFillTx/>
                          <a:ea typeface="MS UI Gothic" panose="020B0600070205080204" charset="-128"/>
                        </a:rPr>
                        <a:t>pCR率</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a:solidFill>
                            <a:srgbClr val="000000"/>
                          </a:solidFill>
                          <a:effectLst/>
                          <a:uFillTx/>
                          <a:ea typeface="MS UI Gothic" panose="020B0600070205080204" charset="-128"/>
                        </a:rPr>
                        <a:t>21.7</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a:solidFill>
                            <a:srgbClr val="000000"/>
                          </a:solidFill>
                          <a:effectLst/>
                          <a:uFillTx/>
                          <a:ea typeface="MS UI Gothic" panose="020B0600070205080204" charset="-128"/>
                        </a:rPr>
                        <a:t>13.8</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a:solidFill>
                            <a:srgbClr val="000000"/>
                          </a:solidFill>
                          <a:effectLst/>
                          <a:uFillTx/>
                          <a:ea typeface="MS UI Gothic" panose="020B0600070205080204" charset="-128"/>
                        </a:rPr>
                        <a:t>0.1938</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val="10001"/>
                  </a:ext>
                </a:extLst>
              </a:tr>
              <a:tr h="263878">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a:solidFill>
                            <a:srgbClr val="000000"/>
                          </a:solidFill>
                          <a:effectLst/>
                          <a:uFillTx/>
                          <a:ea typeface="MS UI Gothic" panose="020B0600070205080204" charset="-128"/>
                        </a:rPr>
                        <a:t>術前のグレード3～4のAE</a:t>
                      </a:r>
                      <a:r>
                        <a:rPr lang="ja-JP" sz="1400" b="0" i="0" u="none" strike="noStrike" cap="none" baseline="30000">
                          <a:solidFill>
                            <a:srgbClr val="000000"/>
                          </a:solidFill>
                          <a:effectLst/>
                          <a:uFillTx/>
                          <a:ea typeface="MS UI Gothic" panose="020B0600070205080204" charset="-128"/>
                        </a:rPr>
                        <a:t>†</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a:solidFill>
                            <a:srgbClr val="000000"/>
                          </a:solidFill>
                          <a:effectLst/>
                          <a:uFillTx/>
                          <a:ea typeface="MS UI Gothic" panose="020B0600070205080204" charset="-128"/>
                        </a:rPr>
                        <a:t>50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a:solidFill>
                            <a:srgbClr val="000000"/>
                          </a:solidFill>
                          <a:effectLst/>
                          <a:uFillTx/>
                          <a:ea typeface="MS UI Gothic" panose="020B0600070205080204" charset="-128"/>
                        </a:rPr>
                        <a:t>23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kumimoji="0" lang="en-GB" sz="1400" b="0" i="0" u="none" strike="noStrike" cap="none" normalizeH="0" baseline="0" smtClean="0">
                          <a:ln>
                            <a:noFill/>
                          </a:ln>
                          <a:solidFill>
                            <a:srgbClr val="000000"/>
                          </a:solidFill>
                          <a:effectLst/>
                          <a:latin typeface="Arial" panose="020B0604020202020204"/>
                          <a:cs typeface="Arial" panose="020B0604020202020204"/>
                        </a:rPr>
                        <a:t>-</a:t>
                      </a:r>
                      <a:endParaRPr kumimoji="0" lang="en-GB" sz="1400" b="0" i="0" u="none" strike="noStrike" cap="none" normalizeH="0" baseline="0">
                        <a:ln>
                          <a:noFill/>
                        </a:ln>
                        <a:solidFill>
                          <a:srgbClr val="000000"/>
                        </a:solidFill>
                        <a:effectLst/>
                        <a:latin typeface="Arial" panose="020B0604020202020204"/>
                        <a:cs typeface="Arial" panose="020B0604020202020204"/>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a16="http://schemas.microsoft.com/office/drawing/2014/main" val="10002"/>
                  </a:ext>
                </a:extLst>
              </a:tr>
              <a:tr h="263878">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a:solidFill>
                            <a:srgbClr val="000000"/>
                          </a:solidFill>
                          <a:effectLst/>
                          <a:uFillTx/>
                          <a:ea typeface="MS UI Gothic" panose="020B0600070205080204" charset="-128"/>
                        </a:rPr>
                        <a:t>CRT完遂</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a:solidFill>
                            <a:srgbClr val="000000"/>
                          </a:solidFill>
                          <a:effectLst/>
                          <a:uFillTx/>
                          <a:ea typeface="MS UI Gothic" panose="020B0600070205080204" charset="-128"/>
                        </a:rPr>
                        <a:t>90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a:solidFill>
                            <a:srgbClr val="000000"/>
                          </a:solidFill>
                          <a:effectLst/>
                          <a:uFillTx/>
                          <a:ea typeface="MS UI Gothic" panose="020B0600070205080204" charset="-128"/>
                        </a:rPr>
                        <a:t>96</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kumimoji="0" lang="en-GB" sz="1400" b="0" i="0" u="none" strike="noStrike" cap="none" normalizeH="0" baseline="0" smtClean="0">
                          <a:ln>
                            <a:noFill/>
                          </a:ln>
                          <a:solidFill>
                            <a:srgbClr val="000000"/>
                          </a:solidFill>
                          <a:effectLst/>
                          <a:latin typeface="Arial" panose="020B0604020202020204"/>
                          <a:cs typeface="Arial" panose="020B0604020202020204"/>
                        </a:rPr>
                        <a:t>-</a:t>
                      </a:r>
                      <a:endParaRPr kumimoji="0" lang="en-GB" sz="1400" b="0" i="0" u="none" strike="noStrike" cap="none" normalizeH="0" baseline="0">
                        <a:ln>
                          <a:noFill/>
                        </a:ln>
                        <a:solidFill>
                          <a:srgbClr val="000000"/>
                        </a:solidFill>
                        <a:effectLst/>
                        <a:latin typeface="Arial" panose="020B0604020202020204"/>
                        <a:cs typeface="Arial" panose="020B0604020202020204"/>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val="10003"/>
                  </a:ext>
                </a:extLst>
              </a:tr>
              <a:tr h="263878">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a:solidFill>
                            <a:srgbClr val="000000"/>
                          </a:solidFill>
                          <a:effectLst/>
                          <a:uFillTx/>
                          <a:ea typeface="MS UI Gothic" panose="020B0600070205080204" charset="-128"/>
                        </a:rPr>
                        <a:t>手術完遂</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a:solidFill>
                            <a:srgbClr val="000000"/>
                          </a:solidFill>
                          <a:effectLst/>
                          <a:uFillTx/>
                          <a:ea typeface="MS UI Gothic" panose="020B0600070205080204" charset="-128"/>
                        </a:rPr>
                        <a:t>90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a:solidFill>
                            <a:srgbClr val="000000"/>
                          </a:solidFill>
                          <a:effectLst/>
                          <a:uFillTx/>
                          <a:ea typeface="MS UI Gothic" panose="020B0600070205080204" charset="-128"/>
                        </a:rPr>
                        <a:t>95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kumimoji="0" lang="en-GB" sz="1400" b="0" i="0" u="none" strike="noStrike" cap="none" normalizeH="0" baseline="0" smtClean="0">
                          <a:ln>
                            <a:noFill/>
                          </a:ln>
                          <a:solidFill>
                            <a:srgbClr val="000000"/>
                          </a:solidFill>
                          <a:effectLst/>
                          <a:latin typeface="Arial" panose="020B0604020202020204"/>
                          <a:cs typeface="Arial" panose="020B0604020202020204"/>
                        </a:rPr>
                        <a:t>-</a:t>
                      </a:r>
                      <a:endParaRPr kumimoji="0" lang="en-GB" sz="1400" b="0" i="0" u="none" strike="noStrike" cap="none" normalizeH="0" baseline="0">
                        <a:ln>
                          <a:noFill/>
                        </a:ln>
                        <a:solidFill>
                          <a:srgbClr val="000000"/>
                        </a:solidFill>
                        <a:effectLst/>
                        <a:latin typeface="Arial" panose="020B0604020202020204"/>
                        <a:cs typeface="Arial" panose="020B0604020202020204"/>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a16="http://schemas.microsoft.com/office/drawing/2014/main" val="10004"/>
                  </a:ext>
                </a:extLst>
              </a:tr>
              <a:tr h="263878">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a:solidFill>
                            <a:srgbClr val="000000"/>
                          </a:solidFill>
                          <a:effectLst/>
                          <a:uFillTx/>
                          <a:ea typeface="MS UI Gothic" panose="020B0600070205080204" charset="-128"/>
                        </a:rPr>
                        <a:t>術後合併症</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a:solidFill>
                            <a:srgbClr val="000000"/>
                          </a:solidFill>
                          <a:effectLst/>
                          <a:uFillTx/>
                          <a:ea typeface="MS UI Gothic" panose="020B0600070205080204" charset="-128"/>
                        </a:rPr>
                        <a:t>14.7</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a:solidFill>
                            <a:srgbClr val="000000"/>
                          </a:solidFill>
                          <a:effectLst/>
                          <a:uFillTx/>
                          <a:ea typeface="MS UI Gothic" panose="020B0600070205080204" charset="-128"/>
                        </a:rPr>
                        <a:t>12.3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kumimoji="0" lang="en-GB" sz="1400" b="0" i="0" u="none" strike="noStrike" cap="none" normalizeH="0" baseline="0" smtClean="0">
                          <a:ln>
                            <a:noFill/>
                          </a:ln>
                          <a:solidFill>
                            <a:srgbClr val="000000"/>
                          </a:solidFill>
                          <a:effectLst/>
                          <a:latin typeface="Arial" panose="020B0604020202020204"/>
                          <a:cs typeface="Arial" panose="020B0604020202020204"/>
                        </a:rPr>
                        <a:t>-</a:t>
                      </a:r>
                      <a:endParaRPr kumimoji="0" lang="en-GB" sz="1400" b="0" i="0" u="none" strike="noStrike" cap="none" normalizeH="0" baseline="0">
                        <a:ln>
                          <a:noFill/>
                        </a:ln>
                        <a:solidFill>
                          <a:srgbClr val="000000"/>
                        </a:solidFill>
                        <a:effectLst/>
                        <a:latin typeface="Arial" panose="020B0604020202020204"/>
                        <a:cs typeface="Arial" panose="020B0604020202020204"/>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val="10005"/>
                  </a:ext>
                </a:extLst>
              </a:tr>
            </a:tbl>
          </a:graphicData>
        </a:graphic>
      </p:graphicFrame>
    </p:spTree>
  </p:cSld>
  <p:clrMapOvr>
    <a:masterClrMapping/>
  </p:clrMapOvr>
  <p:transition/>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sz="1800" b="1" i="0" u="none" strike="noStrike" cap="none" baseline="0">
                <a:solidFill>
                  <a:srgbClr val="043882"/>
                </a:solidFill>
                <a:effectLst/>
                <a:uFillTx/>
                <a:ea typeface="MS UI Gothic" panose="020B0600070205080204" charset="-128"/>
              </a:rPr>
              <a:t>肛門直腸癌におけるバイオマーカー及び新しい手法</a:t>
            </a:r>
            <a:r>
              <a:rPr sz="1800"/>
              <a:t/>
            </a:r>
            <a:br>
              <a:rPr sz="1800"/>
            </a:br>
            <a:r>
              <a:rPr lang="ja-JP" sz="1800" b="1" i="0" u="none" strike="noStrike" cap="none" baseline="0">
                <a:solidFill>
                  <a:srgbClr val="043882"/>
                </a:solidFill>
                <a:effectLst/>
                <a:uFillTx/>
                <a:ea typeface="MS UI Gothic" panose="020B0600070205080204" charset="-128"/>
              </a:rPr>
              <a:t>討議者– Deming DA</a:t>
            </a:r>
          </a:p>
        </p:txBody>
      </p:sp>
      <p:sp>
        <p:nvSpPr>
          <p:cNvPr id="3" name="Content Placeholder 2"/>
          <p:cNvSpPr>
            <a:spLocks noGrp="1"/>
          </p:cNvSpPr>
          <p:nvPr>
            <p:ph idx="1"/>
          </p:nvPr>
        </p:nvSpPr>
        <p:spPr/>
        <p:txBody>
          <a:bodyPr/>
          <a:lstStyle/>
          <a:p>
            <a:pPr marL="0" indent="0">
              <a:buNone/>
            </a:pPr>
            <a:r>
              <a:rPr lang="ja-JP" sz="1600" b="1" i="0" u="none" strike="noStrike" cap="none" baseline="0">
                <a:solidFill>
                  <a:srgbClr val="4D4D4D"/>
                </a:solidFill>
                <a:effectLst/>
                <a:uFillTx/>
                <a:ea typeface="MS UI Gothic" panose="020B0600070205080204" charset="-128"/>
              </a:rPr>
              <a:t>発表者による今後の展望に関するメッセージ</a:t>
            </a:r>
          </a:p>
          <a:p>
            <a:r>
              <a:rPr lang="ja-JP" sz="1600" b="1" i="0" u="none" strike="noStrike" cap="none" baseline="0">
                <a:solidFill>
                  <a:srgbClr val="4D4D4D"/>
                </a:solidFill>
                <a:effectLst/>
                <a:uFillTx/>
                <a:ea typeface="MS UI Gothic" panose="020B0600070205080204" charset="-128"/>
              </a:rPr>
              <a:t>ctDNAは残存病変の素晴らしい予後マーカーである</a:t>
            </a:r>
          </a:p>
          <a:p>
            <a:r>
              <a:rPr lang="ja-JP" sz="1600" b="1" i="0" u="none" strike="noStrike" cap="none" baseline="0">
                <a:solidFill>
                  <a:srgbClr val="4D4D4D"/>
                </a:solidFill>
                <a:effectLst/>
                <a:uFillTx/>
                <a:ea typeface="MS UI Gothic" panose="020B0600070205080204" charset="-128"/>
              </a:rPr>
              <a:t>NARスコアは、局所進行性直腸癌試験で利用できる短期間でのリードアウトとなる</a:t>
            </a:r>
          </a:p>
          <a:p>
            <a:r>
              <a:rPr lang="ja-JP" sz="1600" b="1" i="0" u="none" strike="noStrike" cap="none" baseline="0">
                <a:solidFill>
                  <a:srgbClr val="4D4D4D"/>
                </a:solidFill>
                <a:effectLst/>
                <a:uFillTx/>
                <a:ea typeface="MS UI Gothic" panose="020B0600070205080204" charset="-128"/>
              </a:rPr>
              <a:t>抗血管新生療法は、局所進行直腸癌に対するネオアジュバント療法を向上させる可能性がある </a:t>
            </a:r>
          </a:p>
          <a:p>
            <a:endParaRPr lang="en-GB" b="1" smtClean="0"/>
          </a:p>
          <a:p>
            <a:endParaRPr lang="en-GB"/>
          </a:p>
        </p:txBody>
      </p:sp>
      <p:sp>
        <p:nvSpPr>
          <p:cNvPr id="5" name="Text Placeholder 4"/>
          <p:cNvSpPr>
            <a:spLocks noGrp="1"/>
          </p:cNvSpPr>
          <p:nvPr>
            <p:ph type="body" sz="quarter" idx="11"/>
          </p:nvPr>
        </p:nvSpPr>
        <p:spPr>
          <a:xfrm>
            <a:off x="4182256" y="6096000"/>
            <a:ext cx="4596619" cy="487363"/>
          </a:xfrm>
        </p:spPr>
        <p:txBody>
          <a:bodyPr/>
          <a:lstStyle/>
          <a:p>
            <a:r>
              <a:rPr sz="1200"/>
              <a:t/>
            </a:r>
            <a:br>
              <a:rPr sz="1200"/>
            </a:br>
            <a:r>
              <a:rPr lang="ja-JP" sz="1200" b="0" i="0" u="none" strike="noStrike" cap="none" baseline="0">
                <a:solidFill>
                  <a:srgbClr val="4D4D4D"/>
                </a:solidFill>
                <a:effectLst/>
                <a:uFillTx/>
                <a:ea typeface="MS UI Gothic" panose="020B0600070205080204" charset="-128"/>
              </a:rPr>
              <a:t>Tie J, et al. J Clin Oncol 2018;36(suppl):abstr 3516</a:t>
            </a:r>
            <a:r>
              <a:rPr sz="1200"/>
              <a:t/>
            </a:r>
            <a:br>
              <a:rPr sz="1200"/>
            </a:br>
            <a:r>
              <a:rPr lang="ja-JP" sz="1200" b="0" i="0" u="none" strike="noStrike" cap="none" baseline="0">
                <a:solidFill>
                  <a:srgbClr val="4D4D4D"/>
                </a:solidFill>
                <a:effectLst/>
                <a:uFillTx/>
                <a:ea typeface="MS UI Gothic" panose="020B0600070205080204" charset="-128"/>
              </a:rPr>
              <a:t>You YN, et al. J Clin Oncol 2018;36(suppl):abstr 3517</a:t>
            </a:r>
            <a:r>
              <a:rPr sz="1200"/>
              <a:t/>
            </a:r>
            <a:br>
              <a:rPr sz="1200"/>
            </a:br>
            <a:r>
              <a:rPr lang="ja-JP" sz="1200" b="0" i="0" u="none" strike="noStrike" cap="none" baseline="0">
                <a:solidFill>
                  <a:srgbClr val="4D4D4D"/>
                </a:solidFill>
                <a:effectLst/>
                <a:uFillTx/>
                <a:ea typeface="MS UI Gothic" panose="020B0600070205080204" charset="-128"/>
              </a:rPr>
              <a:t>Fernandez-Martos C, et al. J Clin Oncol 2018;36(suppl):abstr 3518</a:t>
            </a:r>
          </a:p>
        </p:txBody>
      </p:sp>
    </p:spTree>
  </p:cSld>
  <p:clrMapOvr>
    <a:masterClrMapping/>
  </p:clrMapOv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DELIMITERS" val="3.1"/>
</p:tagLst>
</file>

<file path=ppt/tags/tag2.xml><?xml version="1.0" encoding="utf-8"?>
<p:tagLst xmlns:a="http://schemas.openxmlformats.org/drawingml/2006/main" xmlns:r="http://schemas.openxmlformats.org/officeDocument/2006/relationships" xmlns:p="http://schemas.openxmlformats.org/presentationml/2006/main">
  <p:tag name="DELIMITERS" val="3.1"/>
</p:tagLst>
</file>

<file path=ppt/tags/tag3.xml><?xml version="1.0" encoding="utf-8"?>
<p:tagLst xmlns:a="http://schemas.openxmlformats.org/drawingml/2006/main" xmlns:r="http://schemas.openxmlformats.org/officeDocument/2006/relationships" xmlns:p="http://schemas.openxmlformats.org/presentationml/2006/main">
  <p:tag name="DELIMITERS" val="3.1"/>
</p:tagLst>
</file>

<file path=ppt/theme/theme1.xml><?xml version="1.0" encoding="utf-8"?>
<a:theme xmlns:a="http://schemas.openxmlformats.org/drawingml/2006/main" name="Default Design">
  <a:themeElements>
    <a:clrScheme name="Custom 6">
      <a:dk1>
        <a:srgbClr val="A0A0A0"/>
      </a:dk1>
      <a:lt1>
        <a:srgbClr val="4D4D4D"/>
      </a:lt1>
      <a:dk2>
        <a:srgbClr val="043882"/>
      </a:dk2>
      <a:lt2>
        <a:srgbClr val="FFFFFF"/>
      </a:lt2>
      <a:accent1>
        <a:srgbClr val="043882"/>
      </a:accent1>
      <a:accent2>
        <a:srgbClr val="B2C0D8"/>
      </a:accent2>
      <a:accent3>
        <a:srgbClr val="B60D27"/>
      </a:accent3>
      <a:accent4>
        <a:srgbClr val="FFC000"/>
      </a:accent4>
      <a:accent5>
        <a:srgbClr val="E75C00"/>
      </a:accent5>
      <a:accent6>
        <a:srgbClr val="2894FF"/>
      </a:accent6>
      <a:hlink>
        <a:srgbClr val="043882"/>
      </a:hlink>
      <a:folHlink>
        <a:srgbClr val="B2C0D8"/>
      </a:folHlink>
    </a:clrScheme>
    <a:fontScheme name="Default Design">
      <a:majorFont>
        <a:latin typeface="Arial"/>
        <a:ea typeface="Arial"/>
        <a:cs typeface="Arial"/>
      </a:majorFont>
      <a:minorFont>
        <a:latin typeface="Arial"/>
        <a:ea typeface="Arial"/>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003399"/>
        </a:lt1>
        <a:dk2>
          <a:srgbClr val="000000"/>
        </a:dk2>
        <a:lt2>
          <a:srgbClr val="808080"/>
        </a:lt2>
        <a:accent1>
          <a:srgbClr val="BBE0E3"/>
        </a:accent1>
        <a:accent2>
          <a:srgbClr val="333399"/>
        </a:accent2>
        <a:accent3>
          <a:srgbClr val="AAADCA"/>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000099"/>
        </a:lt1>
        <a:dk2>
          <a:srgbClr val="000000"/>
        </a:dk2>
        <a:lt2>
          <a:srgbClr val="808080"/>
        </a:lt2>
        <a:accent1>
          <a:srgbClr val="BBE0E3"/>
        </a:accent1>
        <a:accent2>
          <a:srgbClr val="333399"/>
        </a:accent2>
        <a:accent3>
          <a:srgbClr val="AAAACA"/>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5">
        <a:dk1>
          <a:srgbClr val="000000"/>
        </a:dk1>
        <a:lt1>
          <a:srgbClr val="003366"/>
        </a:lt1>
        <a:dk2>
          <a:srgbClr val="000000"/>
        </a:dk2>
        <a:lt2>
          <a:srgbClr val="808080"/>
        </a:lt2>
        <a:accent1>
          <a:srgbClr val="BBE0E3"/>
        </a:accent1>
        <a:accent2>
          <a:srgbClr val="333399"/>
        </a:accent2>
        <a:accent3>
          <a:srgbClr val="AAADB8"/>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6">
        <a:dk1>
          <a:srgbClr val="808080"/>
        </a:dk1>
        <a:lt1>
          <a:srgbClr val="FFFFFF"/>
        </a:lt1>
        <a:dk2>
          <a:srgbClr val="003366"/>
        </a:dk2>
        <a:lt2>
          <a:srgbClr val="FFFF66"/>
        </a:lt2>
        <a:accent1>
          <a:srgbClr val="BBE0E3"/>
        </a:accent1>
        <a:accent2>
          <a:srgbClr val="333399"/>
        </a:accent2>
        <a:accent3>
          <a:srgbClr val="AAADB8"/>
        </a:accent3>
        <a:accent4>
          <a:srgbClr val="DADADA"/>
        </a:accent4>
        <a:accent5>
          <a:srgbClr val="DAEDEF"/>
        </a:accent5>
        <a:accent6>
          <a:srgbClr val="2D2D8A"/>
        </a:accent6>
        <a:hlink>
          <a:srgbClr val="009999"/>
        </a:hlink>
        <a:folHlink>
          <a:srgbClr val="99CC0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Default Design">
  <a:themeElements>
    <a:clrScheme name="Custom 6">
      <a:dk1>
        <a:srgbClr val="A0A0A0"/>
      </a:dk1>
      <a:lt1>
        <a:srgbClr val="4D4D4D"/>
      </a:lt1>
      <a:dk2>
        <a:srgbClr val="043882"/>
      </a:dk2>
      <a:lt2>
        <a:srgbClr val="FFFFFF"/>
      </a:lt2>
      <a:accent1>
        <a:srgbClr val="043882"/>
      </a:accent1>
      <a:accent2>
        <a:srgbClr val="B2C0D8"/>
      </a:accent2>
      <a:accent3>
        <a:srgbClr val="B60D27"/>
      </a:accent3>
      <a:accent4>
        <a:srgbClr val="FFC000"/>
      </a:accent4>
      <a:accent5>
        <a:srgbClr val="E75C00"/>
      </a:accent5>
      <a:accent6>
        <a:srgbClr val="2894FF"/>
      </a:accent6>
      <a:hlink>
        <a:srgbClr val="043882"/>
      </a:hlink>
      <a:folHlink>
        <a:srgbClr val="B2C0D8"/>
      </a:folHlink>
    </a:clrScheme>
    <a:fontScheme name="Default Design">
      <a:majorFont>
        <a:latin typeface="Arial"/>
        <a:ea typeface="Arial"/>
        <a:cs typeface="Arial"/>
      </a:majorFont>
      <a:minorFont>
        <a:latin typeface="Arial"/>
        <a:ea typeface="Arial"/>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003399"/>
        </a:lt1>
        <a:dk2>
          <a:srgbClr val="000000"/>
        </a:dk2>
        <a:lt2>
          <a:srgbClr val="808080"/>
        </a:lt2>
        <a:accent1>
          <a:srgbClr val="BBE0E3"/>
        </a:accent1>
        <a:accent2>
          <a:srgbClr val="333399"/>
        </a:accent2>
        <a:accent3>
          <a:srgbClr val="AAADCA"/>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000099"/>
        </a:lt1>
        <a:dk2>
          <a:srgbClr val="000000"/>
        </a:dk2>
        <a:lt2>
          <a:srgbClr val="808080"/>
        </a:lt2>
        <a:accent1>
          <a:srgbClr val="BBE0E3"/>
        </a:accent1>
        <a:accent2>
          <a:srgbClr val="333399"/>
        </a:accent2>
        <a:accent3>
          <a:srgbClr val="AAAACA"/>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5">
        <a:dk1>
          <a:srgbClr val="000000"/>
        </a:dk1>
        <a:lt1>
          <a:srgbClr val="003366"/>
        </a:lt1>
        <a:dk2>
          <a:srgbClr val="000000"/>
        </a:dk2>
        <a:lt2>
          <a:srgbClr val="808080"/>
        </a:lt2>
        <a:accent1>
          <a:srgbClr val="BBE0E3"/>
        </a:accent1>
        <a:accent2>
          <a:srgbClr val="333399"/>
        </a:accent2>
        <a:accent3>
          <a:srgbClr val="AAADB8"/>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6">
        <a:dk1>
          <a:srgbClr val="808080"/>
        </a:dk1>
        <a:lt1>
          <a:srgbClr val="FFFFFF"/>
        </a:lt1>
        <a:dk2>
          <a:srgbClr val="003366"/>
        </a:dk2>
        <a:lt2>
          <a:srgbClr val="FFFF66"/>
        </a:lt2>
        <a:accent1>
          <a:srgbClr val="BBE0E3"/>
        </a:accent1>
        <a:accent2>
          <a:srgbClr val="333399"/>
        </a:accent2>
        <a:accent3>
          <a:srgbClr val="AAADB8"/>
        </a:accent3>
        <a:accent4>
          <a:srgbClr val="DADADA"/>
        </a:accent4>
        <a:accent5>
          <a:srgbClr val="DAEDEF"/>
        </a:accent5>
        <a:accent6>
          <a:srgbClr val="2D2D8A"/>
        </a:accent6>
        <a:hlink>
          <a:srgbClr val="009999"/>
        </a:hlink>
        <a:folHlink>
          <a:srgbClr val="99CC0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Default Design">
  <a:themeElements>
    <a:clrScheme name="Custom 6">
      <a:dk1>
        <a:srgbClr val="A0A0A0"/>
      </a:dk1>
      <a:lt1>
        <a:srgbClr val="4D4D4D"/>
      </a:lt1>
      <a:dk2>
        <a:srgbClr val="043882"/>
      </a:dk2>
      <a:lt2>
        <a:srgbClr val="FFFFFF"/>
      </a:lt2>
      <a:accent1>
        <a:srgbClr val="043882"/>
      </a:accent1>
      <a:accent2>
        <a:srgbClr val="B2C0D8"/>
      </a:accent2>
      <a:accent3>
        <a:srgbClr val="B60D27"/>
      </a:accent3>
      <a:accent4>
        <a:srgbClr val="FFC000"/>
      </a:accent4>
      <a:accent5>
        <a:srgbClr val="E75C00"/>
      </a:accent5>
      <a:accent6>
        <a:srgbClr val="2894FF"/>
      </a:accent6>
      <a:hlink>
        <a:srgbClr val="043882"/>
      </a:hlink>
      <a:folHlink>
        <a:srgbClr val="B2C0D8"/>
      </a:folHlink>
    </a:clrScheme>
    <a:fontScheme name="Default Design">
      <a:majorFont>
        <a:latin typeface="Arial"/>
        <a:ea typeface="Arial"/>
        <a:cs typeface="Arial"/>
      </a:majorFont>
      <a:minorFont>
        <a:latin typeface="Arial"/>
        <a:ea typeface="Arial"/>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26035" cap="sq">
          <a:solidFill>
            <a:schemeClr val="tx1"/>
          </a:solidFill>
          <a:miter lim="800000"/>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noFill/>
        <a:ln w="26035" cap="sq">
          <a:solidFill>
            <a:schemeClr val="tx1"/>
          </a:solidFill>
          <a:miter lim="800000"/>
        </a:ln>
      </a:spPr>
      <a:bodyPr/>
      <a:lstStyle/>
      <a:style>
        <a:lnRef idx="2">
          <a:schemeClr val="accent1">
            <a:shade val="50000"/>
          </a:schemeClr>
        </a:lnRef>
        <a:fillRef idx="1">
          <a:schemeClr val="accent1"/>
        </a:fillRef>
        <a:effectRef idx="0">
          <a:schemeClr val="accent1"/>
        </a:effectRef>
        <a:fontRef idx="minor">
          <a:schemeClr val="lt1"/>
        </a:fontRef>
      </a: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003399"/>
        </a:lt1>
        <a:dk2>
          <a:srgbClr val="000000"/>
        </a:dk2>
        <a:lt2>
          <a:srgbClr val="808080"/>
        </a:lt2>
        <a:accent1>
          <a:srgbClr val="BBE0E3"/>
        </a:accent1>
        <a:accent2>
          <a:srgbClr val="333399"/>
        </a:accent2>
        <a:accent3>
          <a:srgbClr val="AAADCA"/>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000099"/>
        </a:lt1>
        <a:dk2>
          <a:srgbClr val="000000"/>
        </a:dk2>
        <a:lt2>
          <a:srgbClr val="808080"/>
        </a:lt2>
        <a:accent1>
          <a:srgbClr val="BBE0E3"/>
        </a:accent1>
        <a:accent2>
          <a:srgbClr val="333399"/>
        </a:accent2>
        <a:accent3>
          <a:srgbClr val="AAAACA"/>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5">
        <a:dk1>
          <a:srgbClr val="000000"/>
        </a:dk1>
        <a:lt1>
          <a:srgbClr val="003366"/>
        </a:lt1>
        <a:dk2>
          <a:srgbClr val="000000"/>
        </a:dk2>
        <a:lt2>
          <a:srgbClr val="808080"/>
        </a:lt2>
        <a:accent1>
          <a:srgbClr val="BBE0E3"/>
        </a:accent1>
        <a:accent2>
          <a:srgbClr val="333399"/>
        </a:accent2>
        <a:accent3>
          <a:srgbClr val="AAADB8"/>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6">
        <a:dk1>
          <a:srgbClr val="808080"/>
        </a:dk1>
        <a:lt1>
          <a:srgbClr val="FFFFFF"/>
        </a:lt1>
        <a:dk2>
          <a:srgbClr val="003366"/>
        </a:dk2>
        <a:lt2>
          <a:srgbClr val="FFFF66"/>
        </a:lt2>
        <a:accent1>
          <a:srgbClr val="BBE0E3"/>
        </a:accent1>
        <a:accent2>
          <a:srgbClr val="333399"/>
        </a:accent2>
        <a:accent3>
          <a:srgbClr val="AAADB8"/>
        </a:accent3>
        <a:accent4>
          <a:srgbClr val="DADADA"/>
        </a:accent4>
        <a:accent5>
          <a:srgbClr val="DAEDEF"/>
        </a:accent5>
        <a:accent6>
          <a:srgbClr val="2D2D8A"/>
        </a:accent6>
        <a:hlink>
          <a:srgbClr val="009999"/>
        </a:hlink>
        <a:folHlink>
          <a:srgbClr val="99CC0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147</TotalTime>
  <Words>32151</Words>
  <Application>Microsoft Office PowerPoint</Application>
  <PresentationFormat>On-screen Show (4:3)</PresentationFormat>
  <Paragraphs>2981</Paragraphs>
  <Slides>94</Slides>
  <Notes>0</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94</vt:i4>
      </vt:variant>
    </vt:vector>
  </HeadingPairs>
  <TitlesOfParts>
    <vt:vector size="104" baseType="lpstr">
      <vt:lpstr>MS Gothic</vt:lpstr>
      <vt:lpstr>MS UI Gothic</vt:lpstr>
      <vt:lpstr>SimSun</vt:lpstr>
      <vt:lpstr>Arial</vt:lpstr>
      <vt:lpstr>Calibri</vt:lpstr>
      <vt:lpstr>Trebuchet MS</vt:lpstr>
      <vt:lpstr>Wingdings</vt:lpstr>
      <vt:lpstr>Default Design</vt:lpstr>
      <vt:lpstr>3_Default Design</vt:lpstr>
      <vt:lpstr>1_Default Design</vt:lpstr>
      <vt:lpstr>GIスライドデッキ2018 以下の会議で発表された特定の抄録：</vt:lpstr>
      <vt:lpstr>ESDOからの書簡</vt:lpstr>
      <vt:lpstr>ESDO腫瘍内科研究スライドデッキ 編集者（2018年）</vt:lpstr>
      <vt:lpstr>用語集</vt:lpstr>
      <vt:lpstr>目次</vt:lpstr>
      <vt:lpstr>胃・食道癌</vt:lpstr>
      <vt:lpstr>4062: 治療歴のある進行性胃又は胃食道接合部（G/GEJ）癌に対するペムブロリズマブ（pembro）とパクリタキセル（PTX）の比較：第III相KEYNOTE-061試験 – Fuchs CS, et al</vt:lpstr>
      <vt:lpstr>4062: 治療歴のある進行性胃又は胃食道接合部（G/GEJ）癌に対するペムブロリズマブ（pembro）とパクリタキセル（PTX）の比較：第III相KEYNOTE-061試験 – Fuchs CS, et al</vt:lpstr>
      <vt:lpstr>4062: 治療歴のある進行性胃又は胃食道接合部（G/GEJ）癌に対するペムブロリズマブ（pembro）とパクリタキセル（PTX）の比較：第III相KEYNOTE-061試験 – Fuchs CS, et al</vt:lpstr>
      <vt:lpstr>4062: 治療歴のある進行性胃又は胃食道接合部（G/GEJ）癌に対するペムブロリズマブ（pembro）とパクリタキセル（PTX）の比較：第III相KEYNOTE-061試験 – Fuchs CS, et al</vt:lpstr>
      <vt:lpstr>胃食道癌: 無作為化試験から何を学ぶか 討議者 – Chao J</vt:lpstr>
      <vt:lpstr>胃食道癌: 無作為化試験から何を学ぶか 討議者 – Chao J</vt:lpstr>
      <vt:lpstr>胃食道癌: 無作為化試験から何を学ぶか 討議者 – Chao J</vt:lpstr>
      <vt:lpstr>胃食道癌: 無作為化試験から何を学ぶか 討議者 – Chao J</vt:lpstr>
      <vt:lpstr>膵・小腸・肝胆道癌</vt:lpstr>
      <vt:lpstr>膵癌及び胆道癌</vt:lpstr>
      <vt:lpstr>4000: 転移性膵癌に対する第一選択治療として、進行までFOLFIRINOX投与、維持療法としてFOLFIRINOX投与、又はゲムシタビンとFOLFIRI.3を逐次投与する：第II相無作為化試験（PRODIGE 35-PANOPTIMOX） – Dahan L, et al</vt:lpstr>
      <vt:lpstr>4000: 転移性膵癌に対する第一選択治療として、進行までFOLFIRINOX投与、維持療法としてFOLFIRINOX投与、又はゲムシタビンとFOLFIRI.3を逐次投与する：第II相無作為化試験（PRODIGE 35-PANOPTIMOX） – Dahan L, et al</vt:lpstr>
      <vt:lpstr>4000: 転移性膵癌に対する第一選択治療として、進行までFOLFIRINOX投与、維持療法としてFOLFIRINOX投与、又はゲムシタビンとFOLFIRI.3を逐次投与する：第II相無作為化試験（PRODIGE 35-PANOPTIMOX） – Dahan L, et al</vt:lpstr>
      <vt:lpstr>LBA4001: Unicancer GI PRODIGE 24/CCTG PA.6試験：膵管腺癌切除患者におけるアジュバント療法として、mFOLFIRINOXとゲムシタビン(gem)を比較評価する第III相多施設共同、国際、無作為化試験 – Conroy T, et al</vt:lpstr>
      <vt:lpstr>LBA4002: 切除可能及びborderline resectable膵癌を対象とした、術前化学療法と即時手術の比較（PREOPANC-1）：第III相無作為化、比較対照、多施設試験  – Van Tienhoven G, et al</vt:lpstr>
      <vt:lpstr>LBA4002: 切除可能及びborderline resectable膵癌を対象とした、術前化学療法と即時手術の比較（PREOPANC-1）：第III相無作為化、比較対照、多施設試験  – Van Tienhoven G, et al</vt:lpstr>
      <vt:lpstr>LBA4002: 切除可能及びborderline resectable膵癌を対象とした、術前化学療法と即時手術の比較（PREOPANC-1）：第III相無作為化、比較対照、多施設試験  – Van Tienhoven G, et al</vt:lpstr>
      <vt:lpstr>LBA4002: 切除可能及びborderline resectable膵癌を対象とした、術前化学療法と即時手術の比較（PREOPANC-1）：第III相無作為化、比較対照、多施設試験  – Van Tienhoven G, et al</vt:lpstr>
      <vt:lpstr>膵癌及び胆道癌において、ゲムシタビン療法を超えていけるか 討議者 – Shroff RT</vt:lpstr>
      <vt:lpstr>膵癌及び胆道癌において、ゲムシタビン療法を超えていけるか 討議者 – Shroff RT</vt:lpstr>
      <vt:lpstr>膵癌及び胆道癌において、ゲムシタビン療法を超えていけるか 討議者 – Shroff RT</vt:lpstr>
      <vt:lpstr>膵癌及び胆道癌において、ゲムシタビン療法を超えていけるか  討議者 – Shroff RT</vt:lpstr>
      <vt:lpstr>肝細胞癌</vt:lpstr>
      <vt:lpstr>4003: REACH-2：進行性肝細胞癌（HCC）を有し、ソラフェニブによる第一選択治療後にベースラインのα-フェトプロテイン（AFP）が上昇した患者を対象として、第二選択治療としてのラムシルマブとプラセボを比較する、第III相無作為化二重盲検プラセボ対照試験  – Zhu AX, et al</vt:lpstr>
      <vt:lpstr>4003: REACH-2：進行性肝細胞癌（HCC）を有し、ソラフェニブによる第一選択治療後にベースラインのα-フェトプロテイン（AFP）が上昇した患者を対象として、第二選択治療としてのラムシルマブとプラセボを比較する、第III相無作為化二重盲検プラセボ対照試験  – Zhu AX, et al</vt:lpstr>
      <vt:lpstr>4003: REACH-2：進行性肝細胞癌（HCC）を有し、ソラフェニブによる第一選択治療後にベースラインのα-フェトプロテイン（AFP）が上昇した患者を対象として、第二選択治療としてのラムシルマブとプラセボを比較する、第III相無作為化二重盲検プラセボ対照試験  – Zhu AX, et al</vt:lpstr>
      <vt:lpstr>4003: REACH-2：進行性肝細胞癌（HCC）を有し、ソラフェニブによる第一選択治療後にベースラインのα-フェトプロテイン（AFP）が上昇した患者を対象として、第二選択治療としてのラムシルマブとプラセボを比較する、第III相無作為化二重盲検プラセボ対照試験  – Zhu AX, et al</vt:lpstr>
      <vt:lpstr>肝細胞癌の治療状況を拡大する 討議者 – Berlin J</vt:lpstr>
      <vt:lpstr>肝細胞癌の治療状況を拡大する 討議者 – Berlin J</vt:lpstr>
      <vt:lpstr>肝細胞癌の治療状況を拡大する 討議者 – Berlin J</vt:lpstr>
      <vt:lpstr>肝細胞癌の治療状況を拡大する 討議者 – Berlin J</vt:lpstr>
      <vt:lpstr>肝細胞癌の治療状況を拡大する  – Berlin J</vt:lpstr>
      <vt:lpstr>神経内分泌腫瘍</vt:lpstr>
      <vt:lpstr>4004: 進行膵神経内分泌腫瘍を有する患者を対象として、テモゾロミド単独とテモゾロミド＋カペシタビンを比較評価する無作為化試験 ECOG-ACRIN癌研究グループによる試験 (E2211) – Kunz PL, et al</vt:lpstr>
      <vt:lpstr>4004: 進行膵神経内分泌腫瘍を有する患者を対象として、テモゾロミド単独とテモゾロミド＋カペシタビンを比較評価する無作為化試験 ECOG-ACRIN癌研究グループによる試験 (E2211) – Kunz PL, et al</vt:lpstr>
      <vt:lpstr>4004: 進行膵神経内分泌腫瘍を有する患者を対象として、テモゾロミド単独とテモゾロミド＋カペシタビンを比較評価する無作為化試験 ECOG-ACRIN癌研究グループによる試験 (E2211) – Kunz PL, et al</vt:lpstr>
      <vt:lpstr>4004: 進行膵神経内分泌腫瘍を有する患者を対象として、テモゾロミド単独とテモゾロミド＋カペシタビンを比較評価する無作為化試験 ECOG-ACRIN癌研究グループによる試験 (E2211) – Kunz PL, et al</vt:lpstr>
      <vt:lpstr>結腸・直腸・肛門癌</vt:lpstr>
      <vt:lpstr>3001: 結腸直腸（CRC）及び卵巣（OVA）癌に対する、抗CD27アゴニスト抗体バルリルマブ(varli)＋ニボルマブ(nivo)：第I/II相臨床試験結果 – Sanborn RE, et al</vt:lpstr>
      <vt:lpstr>3001: 結腸直腸（CRC）及び卵巣（OVA）癌に対する、抗CD27アゴニスト抗体バルリルマブ(varli)＋ニボルマブ(nivo)：第I/II相臨床試験結果 – Sanborn RE, et al</vt:lpstr>
      <vt:lpstr>3001: 結腸直腸（CRC）及び卵巣（OVA）癌に対する、抗CD27アゴニスト抗体バルリルマブ(varli)＋ニボルマブ(nivo)：第I/II相臨床試験結果 – Sanborn RE, et al</vt:lpstr>
      <vt:lpstr>3500: 局所進行直腸癌における術前・術後化学療法としての、カペシタビン＋オキサリプラチン併用療法とカペシタビン単剤療法の比較検討: PETACC-6試験の最終結果  – Schmoll HJ, et al</vt:lpstr>
      <vt:lpstr>3500: 局所進行直腸癌における術前・術後化学療法としての、カペシタビン＋オキサリプラチン併用療法とカペシタビン単剤療法の比較検討: PETACC-6試験の最終結果  – Schmoll HJ, et al</vt:lpstr>
      <vt:lpstr>3500: 局所進行直腸癌における術前・術後化学療法としての、カペシタビン＋オキサリプラチン併用療法とカペシタビン単剤療法の比較検討: PETACC-6試験の最終結果  – Schmoll HJ, et al</vt:lpstr>
      <vt:lpstr>3500: 局所進行直腸癌における術前・術後化学療法としての、カペシタビン＋オキサリプラチン併用療法とカペシタビン単剤療法の比較検討: PETACC-6試験の最終結果  – Schmoll HJ, et al</vt:lpstr>
      <vt:lpstr>3501: ADORE試験の長期結果：局所進行直腸癌に対する、術前化学放射線療法及び手術後の、アジュバントオキサリプラチン＋ロイコボリン＋5-フルオロウラシル（FOLFOX）と、5-フルオロウラシル＋ロイコボリン（FL）の比較検討 – Hong YS, et al</vt:lpstr>
      <vt:lpstr>3501: ADORE試験の長期結果：局所進行直腸癌に対する、術前化学放射線療法及び手術後の、アジュバントオキサリプラチン＋ロイコボリン＋5-フルオロウラシル（FOLFOX）と、5-フルオロウラシル＋ロイコボリン（FL）の比較検討 – Hong YS, et al</vt:lpstr>
      <vt:lpstr>3501: ADORE試験の長期結果：局所進行直腸癌に対する、術前化学放射線療法及び手術後の、アジュバントオキサリプラチン＋ロイコボリン＋5-フルオロウラシル（FOLFOX）と、5-フルオロウラシル＋ロイコボリン（FL）の比較検討 – Hong YS, et al</vt:lpstr>
      <vt:lpstr>3501: ADORE試験の長期結果：局所進行直腸癌に対する、術前化学放射線療法及び手術後の、アジュバントオキサリプラチン＋ロイコボリン＋5-フルオロウラシル（FOLFOX）と、5-フルオロウラシル＋ロイコボリン（FL）の比較検討 – Hong YS, et al</vt:lpstr>
      <vt:lpstr>3502: 局所進行直腸癌に対するネオアジュバント療法としての修正FOLFOX6と修正FOLFOX6＋放射線療法：中国の多施設無作為化FOWARC試験の最終結果  – Deng Y, et al</vt:lpstr>
      <vt:lpstr>3502: 局所進行直腸癌に対するネオアジュバント療法としての修正FOLFOX6と修正FOLFOX6＋放射線療法：中国の多施設無作為化FOWARC試験の最終結果  – Deng Y, et al</vt:lpstr>
      <vt:lpstr>3502: 局所進行直腸癌に対するネオアジュバント療法としての修正FOLFOX6と修正FOLFOX6＋放射線療法：中国の多施設無作為化FOWARC試験の最終結果  – Deng Y, et al</vt:lpstr>
      <vt:lpstr>3502: 局所進行直腸癌に対するネオアジュバント療法としての修正FOLFOX6と修正FOLFOX6＋放射線療法：中国の多施設無作為化FOWARC試験の最終結果  – Deng Y, et al</vt:lpstr>
      <vt:lpstr>3502: 局所進行直腸癌に対するネオアジュバント療法としての修正FOLFOX6と修正FOLFOX6＋放射線療法：中国の多施設無作為化FOWARC試験の最終結果  – Deng Y, et al</vt:lpstr>
      <vt:lpstr>LBA3503: 結腸直腸癌による癌性腹膜炎（PC）に対する腹腔内温熱化学療法（HIPEC）のUNICANCER第III相試験：PRODIGE 7 – Quenet F, et al</vt:lpstr>
      <vt:lpstr>LBA3503: 結腸直腸癌による癌性腹膜炎（PC）に対する腹腔内温熱化学療法（HIPEC）のUNICANCER第III相試験：PRODIGE 7 – Quenet F, et al</vt:lpstr>
      <vt:lpstr>LBA3503: 結腸直腸癌による癌性腹膜炎（PC）に対する腹腔内温熱化学療法（HIPEC）のUNICANCER第III相試験：PRODIGE 7 – Quenet F, et al</vt:lpstr>
      <vt:lpstr>LBA3503: 結腸直腸癌による癌性腹膜炎（PC）に対する腹腔内温熱化学療法（HIPEC）のUNICANCER第III相試験：PRODIGE 7 – Quenet F, et al</vt:lpstr>
      <vt:lpstr>LBA3503: 結腸直腸癌による癌性腹膜炎（PC）に対する腹腔内温熱化学療法（HIPEC）のUNICANCER第III相試験：PRODIGE 7 – Quenet F, et al</vt:lpstr>
      <vt:lpstr>3504: 進行結腸直腸癌（CRC）を対象として、オキサリプラチン及びベバシズマブをベースとした治療後の、第二選択治療としてのイリノテカン＋セツキシマブ（IC）と、イリノテカン＋セツキシマブ＋ラムシルマブ（ICR）を比較検討する無作為化試験 E7208試験の結果  – Hochster HS, et al</vt:lpstr>
      <vt:lpstr>3504: 進行結腸直腸癌（CRC）を対象として、オキサリプラチン及びベバシズマブをベースとした治療後の、第二選択治療としてのイリノテカン＋セツキシマブ（IC）と、イリノテカン＋セツキシマブ＋ラムシルマブ（ICR）を比較検討する無作為化試験 E7208試験の結果  – Hochster HS, et al</vt:lpstr>
      <vt:lpstr>3504: 進行結腸直腸癌（CRC）を対象として、オキサリプラチン及びベバシズマブをベースとした治療後の、第二選択治療としてのイリノテカン＋セツキシマブ（IC）と、イリノテカン＋セツキシマブ＋ラムシルマブ（ICR）を比較検討する無作為化試験 E7208試験の結果  – Hochster HS, et al</vt:lpstr>
      <vt:lpstr>3505: RAS野生型転移性結腸直腸癌（mCRC）患者を対象として、一次治療のFOLFOX＋パニツムマブに続く維持療法としての、5FU／ロイコボリン＋パニツムマブ、又はパニツムマブ単独を比較検討する：VALENTINO試験 – Pietrantonio F, et al</vt:lpstr>
      <vt:lpstr>3505: RAS野生型転移性結腸直腸癌（mCRC）患者を対象として、一次治療のFOLFOX＋パニツムマブに続く維持療法としての、5FU／ロイコボリン＋パニツムマブ、又はパニツムマブ単独を比較検討する：VALENTINO試験 – Pietrantonio F, et al</vt:lpstr>
      <vt:lpstr>3505: RAS野生型転移性結腸直腸癌（mCRC）患者を対象として、一次治療のFOLFOX＋パニツムマブに続く維持療法としての、5FU／ロイコボリン＋パニツムマブ、又はパニツムマブ単独を比較検討する：VALENTINO試験 – Pietrantonio F, et al</vt:lpstr>
      <vt:lpstr>3506: 血漿HER2（ERBB2）コピー数により、転移性結腸直腸癌におけるHER2標的療法への反応を予測する – Bardelli A, et al</vt:lpstr>
      <vt:lpstr>3506: 血漿HER2（ERBB2）コピー数により、転移性結腸直腸癌におけるHER2標的療法への反応を予測する – Bardelli A, et al</vt:lpstr>
      <vt:lpstr>3506: 血漿HER2（ERBB2）コピー数により、転移性結腸直腸癌におけるHER2標的療法への反応を予測する – Bardelli A, et al</vt:lpstr>
      <vt:lpstr>3507: 循環無細胞腫瘍DNA（ctDNA）解析を用いた結腸直腸癌におけるアクショナブル融合 – Clifton K, et al</vt:lpstr>
      <vt:lpstr>3507: 循環無細胞腫瘍DNA（ctDNA）解析を用いた結腸直腸癌におけるアクショナブル融合 – Clifton K, et al</vt:lpstr>
      <vt:lpstr>3507: 循環無細胞腫瘍DNA（ctDNA）解析を用いた結腸直腸癌におけるアクショナブル融合 – Clifton K, et al</vt:lpstr>
      <vt:lpstr>12007: セツキシマブ＋イリノテカンの第一選択治療に対し耐性を獲得したRAS/BRAF野生型転移性結腸直腸癌患者において、セツキシマブ＋イリノテカンの再投与から得られる有用性を予測するリキッドバイオプシー：GONOによるCRICKET試験の最終結果及びトランスレーショナル解析– Rossini D, et al</vt:lpstr>
      <vt:lpstr>12007: セツキシマブ＋イリノテカンの第一選択治療に対し耐性を獲得したRAS/BRAF野生型転移性結腸直腸癌患者において、セツキシマブ＋イリノテカンの再投与から得られる有用性を予測するリキッドバイオプシー：GONOによるCRICKET試験の最終結果及びトランスレーショナル解析– Rossini D, et al</vt:lpstr>
      <vt:lpstr>12007: セツキシマブ＋イリノテカンの第一選択治療に対し耐性を獲得したRAS/BRAF野生型転移性結腸直腸癌患者において、セツキシマブ＋イリノテカンの再投与から得られる有用性を予測するリキッドバイオプシー：GONOによるCRICKET試験の最終結果及びトランスレーショナル解析– Rossini D, et al</vt:lpstr>
      <vt:lpstr>私見：EGFR標的化治療のタイミング 討議者 – Sobrero AF</vt:lpstr>
      <vt:lpstr>私見：EGFR標的化治療のタイミング 討議者 – Sobrero AF</vt:lpstr>
      <vt:lpstr>私見：EGFR標的化治療のタイミング 討議者 – Sobrero AF</vt:lpstr>
      <vt:lpstr>私見：EGFR標的化治療のタイミング 討議者 – Sobrero AF</vt:lpstr>
      <vt:lpstr>私見：EGFR標的化治療のタイミング 討議者 – Sobrero AF</vt:lpstr>
      <vt:lpstr>分子サブセット：予後と予測 討議者 – Corcoran RB</vt:lpstr>
      <vt:lpstr>分子サブセット：予後と予測 討議者 – Corcoran RB</vt:lpstr>
      <vt:lpstr>免疫療法：VICTORyの鍵を握りましょう 討議者 – Segal NH</vt:lpstr>
      <vt:lpstr>免疫療法：VICTORyの鍵を握りましょう 討議者 – Segal NH</vt:lpstr>
      <vt:lpstr>免疫療法：VICTORyの鍵を握りましょう 討議者 – Segal NH</vt:lpstr>
      <vt:lpstr>肛門直腸癌におけるバイオマーカー及び新しい手法 討議者– Deming DA</vt:lpstr>
      <vt:lpstr>肛門直腸癌におけるバイオマーカー及び新しい手法 討議者– Deming DA</vt:lpstr>
      <vt:lpstr>肛門直腸癌におけるバイオマーカー及び新しい手法 討議者– Deming DA</vt:lpstr>
      <vt:lpstr>肛門直腸癌におけるバイオマーカー及び新しい手法 討議者– Deming DA</vt:lpstr>
    </vt:vector>
  </TitlesOfParts>
  <Company>AP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UK0089748</dc:title>
  <dc:creator>Anthony Paisley</dc:creator>
  <cp:lastModifiedBy>Wheatcroft, Clare, Springer</cp:lastModifiedBy>
  <cp:revision>742</cp:revision>
  <dcterms:created xsi:type="dcterms:W3CDTF">2011-02-23T10:20:00Z</dcterms:created>
  <dcterms:modified xsi:type="dcterms:W3CDTF">2018-06-26T16:17:26Z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1041-10.8.0.6186</vt:lpwstr>
  </property>
</Properties>
</file>